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4"/>
  </p:notesMasterIdLst>
  <p:sldIdLst>
    <p:sldId id="260" r:id="rId2"/>
    <p:sldId id="332" r:id="rId3"/>
    <p:sldId id="331" r:id="rId4"/>
    <p:sldId id="387" r:id="rId5"/>
    <p:sldId id="371" r:id="rId6"/>
    <p:sldId id="388" r:id="rId7"/>
    <p:sldId id="367" r:id="rId8"/>
    <p:sldId id="389" r:id="rId9"/>
    <p:sldId id="383" r:id="rId10"/>
    <p:sldId id="370" r:id="rId11"/>
    <p:sldId id="394" r:id="rId12"/>
    <p:sldId id="390" r:id="rId13"/>
    <p:sldId id="381" r:id="rId14"/>
    <p:sldId id="386" r:id="rId15"/>
    <p:sldId id="393" r:id="rId16"/>
    <p:sldId id="375" r:id="rId17"/>
    <p:sldId id="392" r:id="rId18"/>
    <p:sldId id="372" r:id="rId19"/>
    <p:sldId id="384" r:id="rId20"/>
    <p:sldId id="395" r:id="rId21"/>
    <p:sldId id="373" r:id="rId22"/>
    <p:sldId id="351" r:id="rId2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600" autoAdjust="0"/>
    <p:restoredTop sz="79959" autoAdjust="0"/>
  </p:normalViewPr>
  <p:slideViewPr>
    <p:cSldViewPr snapToGrid="0">
      <p:cViewPr varScale="1">
        <p:scale>
          <a:sx n="55" d="100"/>
          <a:sy n="55" d="100"/>
        </p:scale>
        <p:origin x="95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FFF3999-9C2C-4A6C-85AE-81B0E88B8242}" type="datetimeFigureOut">
              <a:rPr lang="he-IL" smtClean="0"/>
              <a:pPr/>
              <a:t>י"א/אלול/תשפ"א</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6D2DBF8-EB11-4B85-81DB-85C2E9B36C16}" type="slidenum">
              <a:rPr lang="he-IL" smtClean="0"/>
              <a:pPr/>
              <a:t>‹#›</a:t>
            </a:fld>
            <a:endParaRPr lang="he-IL" dirty="0"/>
          </a:p>
        </p:txBody>
      </p:sp>
    </p:spTree>
    <p:extLst>
      <p:ext uri="{BB962C8B-B14F-4D97-AF65-F5344CB8AC3E}">
        <p14:creationId xmlns:p14="http://schemas.microsoft.com/office/powerpoint/2010/main" val="242011861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he-I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endParaRPr lang="he-IL" sz="1000" dirty="0"/>
          </a:p>
          <a:p>
            <a:pPr algn="r"/>
            <a:r>
              <a:rPr lang="he-IL" dirty="0" err="1"/>
              <a:t>בפיסקה</a:t>
            </a:r>
            <a:r>
              <a:rPr lang="he-IL" dirty="0"/>
              <a:t> הבאה נקרא על טחינת החיטה בימינו.</a:t>
            </a:r>
          </a:p>
          <a:p>
            <a:pPr algn="r"/>
            <a:endParaRPr lang="he-IL" dirty="0"/>
          </a:p>
          <a:p>
            <a:pPr algn="r"/>
            <a:r>
              <a:rPr lang="he-IL" dirty="0"/>
              <a:t>כפי שאתם רואים- הפיסקה פותחת במילה </a:t>
            </a:r>
            <a:r>
              <a:rPr lang="he-IL" b="1" dirty="0"/>
              <a:t>היום</a:t>
            </a:r>
          </a:p>
          <a:p>
            <a:pPr algn="r"/>
            <a:endParaRPr lang="he-IL" dirty="0"/>
          </a:p>
          <a:p>
            <a:pPr algn="r"/>
            <a:r>
              <a:rPr lang="he-IL" dirty="0"/>
              <a:t>(קורא)</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327759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000" dirty="0"/>
              <a:t>אחרי שקראנו איך </a:t>
            </a:r>
            <a:r>
              <a:rPr lang="he-IL" sz="1000" dirty="0" err="1"/>
              <a:t>איך</a:t>
            </a:r>
            <a:r>
              <a:rPr lang="he-IL" sz="1000" dirty="0"/>
              <a:t> טחנו גרגרי חיטה בעבר וראינו את מבנה טחנת הרוח וגם קראנו איך טוחנים חיטה בימינו</a:t>
            </a:r>
          </a:p>
          <a:p>
            <a:pPr rtl="0"/>
            <a:endParaRPr lang="he-IL" sz="1000" dirty="0"/>
          </a:p>
          <a:p>
            <a:pPr rtl="0"/>
            <a:r>
              <a:rPr lang="he-IL" sz="1000" dirty="0"/>
              <a:t>נשווה את שתי הדרכים: </a:t>
            </a:r>
          </a:p>
          <a:p>
            <a:pPr rtl="0"/>
            <a:endParaRPr lang="he-IL" sz="1000" dirty="0"/>
          </a:p>
          <a:p>
            <a:pPr rtl="0"/>
            <a:r>
              <a:rPr lang="he-IL" sz="1000" b="1" u="sng" dirty="0"/>
              <a:t>בעבר</a:t>
            </a:r>
            <a:r>
              <a:rPr lang="he-IL" sz="1000" dirty="0"/>
              <a:t>: החיטה נטחנה בטחנת קמח שנקראה טחנת רוח------ הכנפיים נעו בכוח הרוח------ זמן רב היה עד לקבלת כמויות גדולות של קמח</a:t>
            </a:r>
          </a:p>
          <a:p>
            <a:pPr rtl="0"/>
            <a:endParaRPr lang="he-IL" sz="1000" dirty="0"/>
          </a:p>
          <a:p>
            <a:pPr rtl="0"/>
            <a:r>
              <a:rPr lang="he-IL" sz="1000" b="1" u="sng" dirty="0"/>
              <a:t>היום</a:t>
            </a:r>
            <a:r>
              <a:rPr lang="he-IL" sz="1000" dirty="0"/>
              <a:t>: המכונות משוכללות----- הן מפרידות את גרגר החיטה מהקליפה----- הן טוחנות את הגרגרים לקמח---- הן מנפות את הקמח----- כמויות אדירות של חיטה נטחנות בזמן קצר</a:t>
            </a:r>
            <a:endParaRPr lang="en-US" sz="1000" dirty="0"/>
          </a:p>
          <a:p>
            <a:pPr rtl="0"/>
            <a:endParaRPr lang="en-US" sz="1000" dirty="0"/>
          </a:p>
          <a:p>
            <a:pPr rtl="0"/>
            <a:r>
              <a:rPr lang="en-US" sz="1000" dirty="0"/>
              <a:t> </a:t>
            </a:r>
            <a:endParaRPr lang="he-IL" sz="100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1193897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endParaRPr lang="he-IL" sz="1000" dirty="0"/>
          </a:p>
          <a:p>
            <a:pPr algn="r"/>
            <a:r>
              <a:rPr lang="he-IL" dirty="0"/>
              <a:t>(קורא)</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259556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err="1"/>
              <a:t>בפיסקה</a:t>
            </a:r>
            <a:r>
              <a:rPr lang="he-IL" dirty="0"/>
              <a:t> הקודמת קראנו שהשמרים הם מרכיב חיוני וחשוב באפיית הלחם.</a:t>
            </a:r>
          </a:p>
          <a:p>
            <a:pPr algn="r"/>
            <a:endParaRPr lang="he-IL" dirty="0"/>
          </a:p>
          <a:p>
            <a:pPr algn="r"/>
            <a:r>
              <a:rPr lang="he-IL" dirty="0"/>
              <a:t>בואו נרחיב עוד קצת את הידע שלנו על השמרים. מהם בכלל אותם שמרים?</a:t>
            </a:r>
          </a:p>
          <a:p>
            <a:pPr algn="r"/>
            <a:endParaRPr lang="he-IL" dirty="0"/>
          </a:p>
          <a:p>
            <a:pPr algn="r"/>
            <a:r>
              <a:rPr lang="he-IL" dirty="0"/>
              <a:t>(קורא את המופיע בשקופית):</a:t>
            </a:r>
          </a:p>
          <a:p>
            <a:pPr algn="r"/>
            <a:endParaRPr lang="he-IL" dirty="0"/>
          </a:p>
          <a:p>
            <a:pPr lvl="0" algn="r"/>
            <a:r>
              <a:rPr lang="he-IL" b="1" dirty="0">
                <a:solidFill>
                  <a:schemeClr val="accent2">
                    <a:lumMod val="75000"/>
                  </a:schemeClr>
                </a:solidFill>
              </a:rPr>
              <a:t>השמרים הנְחוּצִים לַאֲפִיַּית לחם הם פִּטְרִיוֹת. </a:t>
            </a:r>
          </a:p>
          <a:p>
            <a:pPr lvl="0" algn="r"/>
            <a:r>
              <a:rPr lang="he-IL" b="1" dirty="0">
                <a:solidFill>
                  <a:schemeClr val="accent2">
                    <a:lumMod val="75000"/>
                  </a:schemeClr>
                </a:solidFill>
              </a:rPr>
              <a:t>אנו מוסיפים אותם לבצק כדי שֶׁיִתְפַּח ויהיה </a:t>
            </a:r>
            <a:r>
              <a:rPr lang="he-IL" b="1" dirty="0" err="1">
                <a:solidFill>
                  <a:schemeClr val="accent2">
                    <a:lumMod val="75000"/>
                  </a:schemeClr>
                </a:solidFill>
              </a:rPr>
              <a:t>אַוְרִירִי</a:t>
            </a:r>
            <a:r>
              <a:rPr lang="he-IL" b="1" dirty="0">
                <a:solidFill>
                  <a:schemeClr val="accent2">
                    <a:lumMod val="75000"/>
                  </a:schemeClr>
                </a:solidFill>
              </a:rPr>
              <a:t>. </a:t>
            </a:r>
          </a:p>
          <a:p>
            <a:pPr lvl="0" algn="r"/>
            <a:r>
              <a:rPr lang="he-IL" b="1" dirty="0">
                <a:solidFill>
                  <a:schemeClr val="accent2">
                    <a:lumMod val="75000"/>
                  </a:schemeClr>
                </a:solidFill>
              </a:rPr>
              <a:t>השמרים מְפָרְקִים את הסוכר וכך מתחיל תהליך של תּסִיסָה. </a:t>
            </a:r>
          </a:p>
          <a:p>
            <a:pPr lvl="0" algn="r"/>
            <a:r>
              <a:rPr lang="he-IL" b="1" dirty="0">
                <a:solidFill>
                  <a:schemeClr val="accent2">
                    <a:lumMod val="75000"/>
                  </a:schemeClr>
                </a:solidFill>
              </a:rPr>
              <a:t>בתהליך התסיסה נוצרות בּוּעוֹת. </a:t>
            </a:r>
          </a:p>
          <a:p>
            <a:pPr lvl="0" algn="r"/>
            <a:r>
              <a:rPr lang="he-IL" b="1" dirty="0">
                <a:solidFill>
                  <a:schemeClr val="accent2">
                    <a:lumMod val="75000"/>
                  </a:schemeClr>
                </a:solidFill>
              </a:rPr>
              <a:t>בועות אלה מוּכָּרוֹת לנו גם בְּמַשְׁקָאוֹת תוססים, משקאות מוגזים.</a:t>
            </a:r>
            <a:endParaRPr lang="he-IL" dirty="0"/>
          </a:p>
          <a:p>
            <a:pPr lvl="0" algn="r"/>
            <a:endParaRPr lang="he-IL" b="1"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3413049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endParaRPr lang="he-IL" sz="1000" dirty="0"/>
          </a:p>
          <a:p>
            <a:pPr algn="r"/>
            <a:r>
              <a:rPr lang="he-IL" dirty="0"/>
              <a:t>(קורא)</a:t>
            </a:r>
          </a:p>
          <a:p>
            <a:pPr algn="r"/>
            <a:r>
              <a:rPr lang="he-IL" dirty="0"/>
              <a:t>שימו לב ילדים,</a:t>
            </a:r>
          </a:p>
          <a:p>
            <a:pPr algn="r"/>
            <a:r>
              <a:rPr lang="he-IL" dirty="0" err="1"/>
              <a:t>בפיסקה</a:t>
            </a:r>
            <a:r>
              <a:rPr lang="he-IL" dirty="0"/>
              <a:t> שקראנו עכשיו מופיעה מילה חדשה, המילה  </a:t>
            </a:r>
            <a:r>
              <a:rPr lang="he-IL" b="1" dirty="0"/>
              <a:t>מרדה.</a:t>
            </a:r>
          </a:p>
          <a:p>
            <a:pPr algn="r"/>
            <a:r>
              <a:rPr lang="he-IL" b="1" dirty="0"/>
              <a:t>האופה מניח את הבצק על המרדה ובעזרתו הוא מכניס אותו לתנור החם</a:t>
            </a:r>
          </a:p>
          <a:p>
            <a:pPr algn="r"/>
            <a:endParaRPr lang="he-IL" b="1" dirty="0"/>
          </a:p>
          <a:p>
            <a:pPr algn="r"/>
            <a:r>
              <a:rPr lang="he-IL" b="0" dirty="0"/>
              <a:t>לפי ההקשר, ניתן להבין ש</a:t>
            </a:r>
            <a:r>
              <a:rPr lang="he-IL" b="1" dirty="0"/>
              <a:t>מרדה</a:t>
            </a:r>
            <a:r>
              <a:rPr lang="he-IL" b="0" dirty="0"/>
              <a:t> זהו כלי.</a:t>
            </a:r>
          </a:p>
          <a:p>
            <a:pPr algn="r"/>
            <a:endParaRPr lang="he-IL" b="0" dirty="0"/>
          </a:p>
          <a:p>
            <a:pPr algn="r"/>
            <a:endParaRPr lang="he-IL" b="0" dirty="0"/>
          </a:p>
          <a:p>
            <a:pPr algn="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1645716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000" dirty="0"/>
              <a:t>ילדים,</a:t>
            </a:r>
            <a:endParaRPr lang="en-US" sz="1000" dirty="0"/>
          </a:p>
          <a:p>
            <a:pPr rtl="0"/>
            <a:endParaRPr lang="en-US" sz="1000" dirty="0"/>
          </a:p>
          <a:p>
            <a:pPr algn="r"/>
            <a:r>
              <a:rPr lang="he-IL" b="0" dirty="0"/>
              <a:t>הצורה שבה מנוקדת המילה  מרדה-: </a:t>
            </a:r>
            <a:r>
              <a:rPr lang="he-IL" b="1" dirty="0"/>
              <a:t>פתח</a:t>
            </a:r>
            <a:r>
              <a:rPr lang="he-IL" b="0" dirty="0"/>
              <a:t> ולאחריו </a:t>
            </a:r>
            <a:r>
              <a:rPr lang="he-IL" b="1" dirty="0"/>
              <a:t>שווא</a:t>
            </a:r>
            <a:r>
              <a:rPr lang="he-IL" b="0" dirty="0"/>
              <a:t> ואח"כ </a:t>
            </a:r>
            <a:r>
              <a:rPr lang="he-IL" b="1" dirty="0"/>
              <a:t>סגול</a:t>
            </a:r>
            <a:r>
              <a:rPr lang="he-IL" b="0" dirty="0"/>
              <a:t> או </a:t>
            </a:r>
            <a:r>
              <a:rPr lang="he-IL" b="1" dirty="0"/>
              <a:t>צירה</a:t>
            </a:r>
            <a:r>
              <a:rPr lang="he-IL" b="0" dirty="0"/>
              <a:t> ובסיום המילה מופיע </a:t>
            </a:r>
            <a:r>
              <a:rPr lang="he-IL" b="1" dirty="0"/>
              <a:t>עיצור</a:t>
            </a:r>
            <a:r>
              <a:rPr lang="he-IL" b="0" dirty="0"/>
              <a:t>- דומה לאופן שבו מנקדים את המילים:  </a:t>
            </a:r>
          </a:p>
          <a:p>
            <a:pPr algn="r"/>
            <a:endParaRPr lang="he-IL" b="0" dirty="0"/>
          </a:p>
          <a:p>
            <a:pPr algn="r"/>
            <a:r>
              <a:rPr lang="he-IL" b="1" dirty="0"/>
              <a:t>מזרק,  משפך,  מגהץ, מצנם,   מחשב, מחבט, מקלף </a:t>
            </a:r>
            <a:r>
              <a:rPr lang="he-IL" b="0" dirty="0"/>
              <a:t> ועוד.</a:t>
            </a:r>
          </a:p>
          <a:p>
            <a:pPr algn="r"/>
            <a:endParaRPr lang="he-IL" b="0" dirty="0"/>
          </a:p>
          <a:p>
            <a:pPr algn="r"/>
            <a:r>
              <a:rPr lang="he-IL" b="0" dirty="0"/>
              <a:t>כל המילים הללו שייכות לאותה תבנית, לאותו משקל של מכשירים </a:t>
            </a:r>
            <a:r>
              <a:rPr lang="he-IL" b="0" dirty="0" err="1"/>
              <a:t>וכילים</a:t>
            </a:r>
            <a:r>
              <a:rPr lang="he-IL" b="0" dirty="0"/>
              <a:t>.</a:t>
            </a:r>
          </a:p>
          <a:p>
            <a:pPr algn="r"/>
            <a:endParaRPr lang="he-IL" b="0" dirty="0"/>
          </a:p>
          <a:p>
            <a:pPr algn="r"/>
            <a:r>
              <a:rPr lang="he-IL" b="0" dirty="0"/>
              <a:t>נסכם, הכילים או המכשירים: </a:t>
            </a:r>
            <a:r>
              <a:rPr lang="he-IL" b="1" dirty="0"/>
              <a:t>מרדה, מחשב, מזרק, משפך, מגהץ, מקלף, מחבט  ומצנם </a:t>
            </a:r>
            <a:r>
              <a:rPr lang="he-IL" b="0" dirty="0"/>
              <a:t>שייכים לאותה תבנית ולכן הניקוד שלהן דומה ולפעמים ממש זהה</a:t>
            </a:r>
          </a:p>
          <a:p>
            <a:pPr algn="r"/>
            <a:endParaRPr lang="he-IL" b="0" dirty="0"/>
          </a:p>
          <a:p>
            <a:pPr rtl="0"/>
            <a:endParaRPr lang="en-US" dirty="0"/>
          </a:p>
          <a:p>
            <a:pPr rtl="0"/>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1819801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ראינו שבתהליך יצור הלחם מבצעים פעולות בחומרים שונים.</a:t>
            </a:r>
          </a:p>
          <a:p>
            <a:pPr algn="r"/>
            <a:endParaRPr lang="he-IL" dirty="0"/>
          </a:p>
          <a:p>
            <a:pPr algn="r"/>
            <a:r>
              <a:rPr lang="he-IL" dirty="0"/>
              <a:t>כתבו במחברת ליד כל פעולה את החומר שעליו מבצעים את הפעולה.</a:t>
            </a:r>
          </a:p>
          <a:p>
            <a:pPr algn="r"/>
            <a:endParaRPr lang="he-IL" dirty="0"/>
          </a:p>
          <a:p>
            <a:pPr algn="r"/>
            <a:r>
              <a:rPr lang="he-IL" dirty="0"/>
              <a:t>אתן לכם דקה להשלמת המשימה.</a:t>
            </a:r>
          </a:p>
          <a:p>
            <a:pPr algn="r"/>
            <a:endParaRPr lang="he-IL" dirty="0"/>
          </a:p>
          <a:p>
            <a:pPr algn="r"/>
            <a:r>
              <a:rPr lang="he-IL" dirty="0"/>
              <a:t>(ממתין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16</a:t>
            </a:fld>
            <a:endParaRPr lang="x-none"/>
          </a:p>
        </p:txBody>
      </p:sp>
    </p:spTree>
    <p:extLst>
      <p:ext uri="{BB962C8B-B14F-4D97-AF65-F5344CB8AC3E}">
        <p14:creationId xmlns:p14="http://schemas.microsoft.com/office/powerpoint/2010/main" val="370564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יפה מאוד</a:t>
            </a:r>
          </a:p>
          <a:p>
            <a:pPr algn="r"/>
            <a:r>
              <a:rPr lang="he-IL" dirty="0"/>
              <a:t>בואו נראה מה התשובות הנכונות.    נתאים כל חומר לכל פעולה.</a:t>
            </a:r>
          </a:p>
          <a:p>
            <a:pPr algn="r"/>
            <a:endParaRPr lang="he-IL" dirty="0"/>
          </a:p>
          <a:p>
            <a:pPr algn="r"/>
            <a:r>
              <a:rPr lang="he-IL" dirty="0"/>
              <a:t>הפעולה- ניפוי  החומר הוא קמח</a:t>
            </a:r>
          </a:p>
          <a:p>
            <a:pPr algn="r"/>
            <a:r>
              <a:rPr lang="he-IL" dirty="0"/>
              <a:t>לישה- מתאימה לבצק</a:t>
            </a:r>
          </a:p>
          <a:p>
            <a:pPr algn="r"/>
            <a:r>
              <a:rPr lang="he-IL" dirty="0"/>
              <a:t>אפייה- מתאימה ללחם</a:t>
            </a:r>
          </a:p>
          <a:p>
            <a:pPr algn="r"/>
            <a:r>
              <a:rPr lang="he-IL" dirty="0"/>
              <a:t>טחינה- מה טוחנים? חיטה לקמח. נכון</a:t>
            </a:r>
          </a:p>
          <a:p>
            <a:pPr algn="r"/>
            <a:r>
              <a:rPr lang="he-IL" dirty="0"/>
              <a:t>תסיסה- מתאימה לשמרים</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17</a:t>
            </a:fld>
            <a:endParaRPr lang="x-none"/>
          </a:p>
        </p:txBody>
      </p:sp>
    </p:spTree>
    <p:extLst>
      <p:ext uri="{BB962C8B-B14F-4D97-AF65-F5344CB8AC3E}">
        <p14:creationId xmlns:p14="http://schemas.microsoft.com/office/powerpoint/2010/main" val="3512019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000" dirty="0"/>
              <a:t>ילדים, אנו רואים שכל הפעלים המופיעים בשקופית זו הם בזמן הווה.</a:t>
            </a:r>
          </a:p>
          <a:p>
            <a:pPr rtl="0"/>
            <a:endParaRPr lang="he-IL" sz="1000" dirty="0"/>
          </a:p>
          <a:p>
            <a:pPr rtl="0"/>
            <a:r>
              <a:rPr lang="he-IL" sz="1000" dirty="0"/>
              <a:t>אם כך, נלמד את הכלל שאומר שכל הפעלים המתארים פעולות חוזרות ומתמשכות יהיו בזמן הווה. </a:t>
            </a:r>
            <a:endParaRPr lang="en-US" sz="1000" dirty="0"/>
          </a:p>
          <a:p>
            <a:pPr rtl="0"/>
            <a:endParaRPr lang="he-IL" sz="1000" dirty="0"/>
          </a:p>
          <a:p>
            <a:pPr rtl="0"/>
            <a:r>
              <a:rPr lang="he-IL" sz="1000" dirty="0"/>
              <a:t>שימו לב שבפעלים הללו, הלקוחים מקטע המידע- לא מצוין מיהם האנשים שעושים את הפעולות הללו.  מדוע?</a:t>
            </a:r>
            <a:endParaRPr lang="en-US" sz="1000" dirty="0"/>
          </a:p>
          <a:p>
            <a:pPr rtl="0"/>
            <a:endParaRPr lang="he-IL" sz="1000" dirty="0"/>
          </a:p>
          <a:p>
            <a:pPr rtl="0"/>
            <a:r>
              <a:rPr lang="he-IL" sz="1000" dirty="0"/>
              <a:t>כי הכותב רוצה להדגיש את הפעולות ולא את המבצעים</a:t>
            </a:r>
          </a:p>
          <a:p>
            <a:pPr rtl="0"/>
            <a:endParaRPr lang="he-IL" sz="1000" dirty="0"/>
          </a:p>
          <a:p>
            <a:pPr rtl="0"/>
            <a:endParaRPr lang="he-IL" sz="1000" dirty="0"/>
          </a:p>
          <a:p>
            <a:pPr rtl="0"/>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18</a:t>
            </a:fld>
            <a:endParaRPr lang="x-none"/>
          </a:p>
        </p:txBody>
      </p:sp>
    </p:spTree>
    <p:extLst>
      <p:ext uri="{BB962C8B-B14F-4D97-AF65-F5344CB8AC3E}">
        <p14:creationId xmlns:p14="http://schemas.microsoft.com/office/powerpoint/2010/main" val="168523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endParaRPr lang="en-US" sz="1000" dirty="0"/>
          </a:p>
          <a:p>
            <a:pPr rtl="0"/>
            <a:r>
              <a:rPr lang="he-IL" sz="1000" dirty="0" err="1"/>
              <a:t>מיצאו</a:t>
            </a:r>
            <a:r>
              <a:rPr lang="he-IL" sz="1000" dirty="0"/>
              <a:t> בקטע שלפניכם פעלים נוספים בזמן הווה </a:t>
            </a:r>
            <a:r>
              <a:rPr lang="he-IL" sz="1000" dirty="0" err="1"/>
              <a:t>וכיתבו</a:t>
            </a:r>
            <a:r>
              <a:rPr lang="he-IL" sz="1000" dirty="0"/>
              <a:t> במחברת</a:t>
            </a:r>
          </a:p>
          <a:p>
            <a:pPr rtl="0"/>
            <a:endParaRPr lang="he-IL" sz="1000" dirty="0"/>
          </a:p>
          <a:p>
            <a:pPr rtl="0"/>
            <a:r>
              <a:rPr lang="he-IL" sz="1000" dirty="0"/>
              <a:t>(ממתינים  2 דקות).</a:t>
            </a:r>
            <a:endParaRPr lang="en-US" sz="1000" dirty="0"/>
          </a:p>
          <a:p>
            <a:pPr rtl="0"/>
            <a:endParaRPr lang="en-US" sz="1000" dirty="0"/>
          </a:p>
          <a:p>
            <a:pPr marL="0" algn="r" rtl="0" eaLnBrk="1" latinLnBrk="0" hangingPunct="1">
              <a:spcBef>
                <a:spcPts val="0"/>
              </a:spcBef>
              <a:spcAft>
                <a:spcPts val="0"/>
              </a:spcAft>
            </a:pPr>
            <a:r>
              <a:rPr lang="he-IL" sz="1000" kern="1200" dirty="0">
                <a:solidFill>
                  <a:srgbClr val="000000"/>
                </a:solidFill>
                <a:effectLst/>
                <a:latin typeface="Calibri" panose="020F0502020204030204" pitchFamily="34" charset="0"/>
                <a:ea typeface="+mn-ea"/>
                <a:cs typeface="Calibri" panose="020F0502020204030204" pitchFamily="34" charset="0"/>
              </a:rPr>
              <a:t>(כרגע, התלמידים מחפשים פעלים נוספים בזמן הווה ואתה ממתין)</a:t>
            </a:r>
            <a:endParaRPr lang="he-IL" sz="1000" dirty="0">
              <a:effectLst/>
            </a:endParaRPr>
          </a:p>
          <a:p>
            <a:pPr rtl="0"/>
            <a:endParaRPr lang="he-IL" sz="1000" dirty="0"/>
          </a:p>
          <a:p>
            <a:pPr rtl="0"/>
            <a:endParaRPr lang="he-IL" sz="100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19</a:t>
            </a:fld>
            <a:endParaRPr lang="x-none"/>
          </a:p>
        </p:txBody>
      </p:sp>
    </p:spTree>
    <p:extLst>
      <p:ext uri="{BB962C8B-B14F-4D97-AF65-F5344CB8AC3E}">
        <p14:creationId xmlns:p14="http://schemas.microsoft.com/office/powerpoint/2010/main" val="32071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200" kern="1200" dirty="0">
                <a:solidFill>
                  <a:schemeClr val="tx1"/>
                </a:solidFill>
                <a:effectLst/>
                <a:latin typeface="+mn-lt"/>
                <a:ea typeface="+mn-ea"/>
                <a:cs typeface="+mn-cs"/>
              </a:rPr>
              <a:t>שלום לכם ילדים יקרים, </a:t>
            </a:r>
          </a:p>
          <a:p>
            <a:pPr rtl="0"/>
            <a:r>
              <a:rPr lang="he-IL" sz="1200" kern="1200" dirty="0">
                <a:solidFill>
                  <a:schemeClr val="tx1"/>
                </a:solidFill>
                <a:effectLst/>
                <a:latin typeface="+mn-lt"/>
                <a:ea typeface="+mn-ea"/>
                <a:cs typeface="+mn-cs"/>
              </a:rPr>
              <a:t>שמי חגי אני מלמד בתלמוד תורה גמרא, משנה ועברית ואני שמח ללמד אתכם היום.</a:t>
            </a:r>
            <a:endParaRPr lang="en-US" sz="1200" kern="1200" dirty="0">
              <a:solidFill>
                <a:schemeClr val="tx1"/>
              </a:solidFill>
              <a:effectLst/>
              <a:latin typeface="+mn-lt"/>
              <a:ea typeface="+mn-ea"/>
              <a:cs typeface="+mn-cs"/>
            </a:endParaRPr>
          </a:p>
          <a:p>
            <a:pPr algn="r"/>
            <a:endParaRPr lang="he-IL" dirty="0"/>
          </a:p>
          <a:p>
            <a:pPr algn="r"/>
            <a:r>
              <a:rPr lang="he-IL" b="1" dirty="0"/>
              <a:t>מה נלמד היום?</a:t>
            </a:r>
          </a:p>
          <a:p>
            <a:pPr marL="342900" indent="-342900" algn="r" rtl="1">
              <a:buFont typeface="Wingdings" pitchFamily="2" charset="2"/>
              <a:buChar char="ü"/>
            </a:pPr>
            <a:r>
              <a:rPr lang="he-IL" sz="1200" dirty="0"/>
              <a:t>נקרא קטע מידע המתאר את תהליך יצור הלחם </a:t>
            </a:r>
          </a:p>
          <a:p>
            <a:pPr marL="342900" indent="-342900">
              <a:buFont typeface="Wingdings" pitchFamily="2" charset="2"/>
              <a:buChar char="ü"/>
            </a:pPr>
            <a:r>
              <a:rPr lang="he-IL" sz="1200" dirty="0"/>
              <a:t>נשווה בין תהליך טחינת החיטה בימים עברו והיום </a:t>
            </a:r>
          </a:p>
          <a:p>
            <a:pPr marL="347472" indent="-347472">
              <a:buSzPts val="3600"/>
              <a:buFont typeface="Wingdings" panose="05000000000000000000" pitchFamily="2" charset="2"/>
              <a:buChar char="ü"/>
            </a:pPr>
            <a:r>
              <a:rPr lang="he-IL" sz="1200" dirty="0">
                <a:solidFill>
                  <a:srgbClr val="000000"/>
                </a:solidFill>
                <a:latin typeface="Calibri" panose="020F0502020204030204" pitchFamily="34" charset="0"/>
              </a:rPr>
              <a:t>נלמד מילה חדשה</a:t>
            </a:r>
            <a:endParaRPr lang="he-IL" sz="1200" dirty="0"/>
          </a:p>
          <a:p>
            <a:pPr marL="342900" indent="-342900">
              <a:buFont typeface="Wingdings" pitchFamily="2" charset="2"/>
              <a:buChar char="ü"/>
            </a:pPr>
            <a:r>
              <a:rPr lang="he-IL" sz="1200" dirty="0"/>
              <a:t>נכיר את התבנית של מילים המציינות </a:t>
            </a:r>
            <a:r>
              <a:rPr lang="he-IL" sz="1200" dirty="0" err="1"/>
              <a:t>כילים</a:t>
            </a:r>
            <a:r>
              <a:rPr lang="he-IL" sz="1200" dirty="0"/>
              <a:t> ומכשירים ונכיר את צורת הניקוד שלהן </a:t>
            </a:r>
          </a:p>
          <a:p>
            <a:pPr marL="342900" indent="-342900">
              <a:buFont typeface="Wingdings" pitchFamily="2" charset="2"/>
              <a:buChar char="ü"/>
            </a:pPr>
            <a:r>
              <a:rPr lang="he-IL" sz="1200" dirty="0"/>
              <a:t>נסמן פעלים בזמן הווה</a:t>
            </a:r>
          </a:p>
          <a:p>
            <a:pPr marL="342900" indent="-342900" algn="r" rtl="1">
              <a:buFont typeface="Wingdings" pitchFamily="2" charset="2"/>
              <a:buChar char="ü"/>
            </a:pPr>
            <a:endParaRPr lang="he-IL" sz="1000"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2209594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000" dirty="0" smtClean="0"/>
              <a:t>בואו נראה.</a:t>
            </a:r>
            <a:endParaRPr lang="en-US" sz="1000" dirty="0" smtClean="0"/>
          </a:p>
          <a:p>
            <a:pPr rtl="0"/>
            <a:endParaRPr lang="he-IL" sz="1000" dirty="0" smtClean="0"/>
          </a:p>
          <a:p>
            <a:pPr rtl="0"/>
            <a:r>
              <a:rPr lang="he-IL" sz="1000" dirty="0" smtClean="0"/>
              <a:t>סימנתי עבורכם את כל הפעלים בקטע בזמן הווה.</a:t>
            </a:r>
            <a:endParaRPr lang="en-US" sz="1000" dirty="0" smtClean="0"/>
          </a:p>
          <a:p>
            <a:pPr rtl="0"/>
            <a:endParaRPr lang="he-IL" sz="1000" dirty="0" smtClean="0"/>
          </a:p>
          <a:p>
            <a:pPr rtl="0"/>
            <a:r>
              <a:rPr lang="he-IL" sz="1000" dirty="0" smtClean="0"/>
              <a:t>שימו לב, </a:t>
            </a:r>
            <a:endParaRPr lang="en-US" sz="1000" dirty="0" smtClean="0"/>
          </a:p>
          <a:p>
            <a:pPr rtl="0"/>
            <a:r>
              <a:rPr lang="he-IL" sz="1000" dirty="0" smtClean="0"/>
              <a:t>בכל הפעלים הללו לא </a:t>
            </a:r>
            <a:r>
              <a:rPr lang="he-IL" sz="1000" dirty="0" err="1" smtClean="0"/>
              <a:t>מצוייןמיהו</a:t>
            </a:r>
            <a:r>
              <a:rPr lang="he-IL" sz="1000" dirty="0" smtClean="0"/>
              <a:t> עושה הפעולה כי בקטע הזה יש חשיבות לפעולות ולא למבצע. </a:t>
            </a:r>
            <a:endParaRPr lang="he-IL" sz="100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20</a:t>
            </a:fld>
            <a:endParaRPr lang="x-none"/>
          </a:p>
        </p:txBody>
      </p:sp>
    </p:spTree>
    <p:extLst>
      <p:ext uri="{BB962C8B-B14F-4D97-AF65-F5344CB8AC3E}">
        <p14:creationId xmlns:p14="http://schemas.microsoft.com/office/powerpoint/2010/main" val="1567561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000" dirty="0"/>
              <a:t>ילדים יקרים, </a:t>
            </a:r>
          </a:p>
          <a:p>
            <a:pPr rtl="0"/>
            <a:r>
              <a:rPr lang="he-IL" sz="1000" dirty="0"/>
              <a:t>האם התנסיתם באפיית לחם או חלות?</a:t>
            </a:r>
          </a:p>
          <a:p>
            <a:pPr rtl="0"/>
            <a:r>
              <a:rPr lang="he-IL" sz="1000" dirty="0"/>
              <a:t>אני מציע לכם לנסות זאת בבית.</a:t>
            </a:r>
          </a:p>
          <a:p>
            <a:pPr rtl="0"/>
            <a:r>
              <a:rPr lang="he-IL" sz="1000" dirty="0"/>
              <a:t> </a:t>
            </a:r>
            <a:r>
              <a:rPr lang="he-IL" sz="1000" dirty="0" err="1"/>
              <a:t>כיתבו</a:t>
            </a:r>
            <a:r>
              <a:rPr lang="he-IL" sz="1000" dirty="0"/>
              <a:t> את המתכון במחברתכם ושתפו את חבריכם לכיתה</a:t>
            </a:r>
            <a:endParaRPr lang="en-US" sz="100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21</a:t>
            </a:fld>
            <a:endParaRPr lang="x-none"/>
          </a:p>
        </p:txBody>
      </p:sp>
    </p:spTree>
    <p:extLst>
      <p:ext uri="{BB962C8B-B14F-4D97-AF65-F5344CB8AC3E}">
        <p14:creationId xmlns:p14="http://schemas.microsoft.com/office/powerpoint/2010/main" val="377779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buFont typeface="Wingdings" pitchFamily="2" charset="2"/>
              <a:buNone/>
            </a:pPr>
            <a:r>
              <a:rPr lang="he-IL" sz="1200" dirty="0"/>
              <a:t>        ילדים יקרים, אנו מתקרבים לסיום. נסכם מה למדנו היום:</a:t>
            </a:r>
          </a:p>
          <a:p>
            <a:pPr marL="0" marR="0" lvl="0" indent="0" algn="r" defTabSz="914400" rtl="1" eaLnBrk="1" fontAlgn="auto" latinLnBrk="0" hangingPunct="1">
              <a:lnSpc>
                <a:spcPct val="100000"/>
              </a:lnSpc>
              <a:spcBef>
                <a:spcPts val="0"/>
              </a:spcBef>
              <a:spcAft>
                <a:spcPts val="0"/>
              </a:spcAft>
              <a:buClrTx/>
              <a:buSzTx/>
              <a:buFont typeface="Wingdings" pitchFamily="2" charset="2"/>
              <a:buNone/>
              <a:tabLst/>
              <a:defRPr/>
            </a:pPr>
            <a:endParaRPr lang="he-IL" sz="1200" dirty="0"/>
          </a:p>
          <a:p>
            <a:pPr marL="342900" indent="-342900">
              <a:buFont typeface="Wingdings" pitchFamily="2" charset="2"/>
              <a:buChar char="ü"/>
            </a:pPr>
            <a:r>
              <a:rPr lang="he-IL" sz="1200" dirty="0"/>
              <a:t>הכרנו את תהליך יצור הלחם</a:t>
            </a:r>
          </a:p>
          <a:p>
            <a:pPr marL="342900" indent="-342900">
              <a:buFont typeface="Wingdings" pitchFamily="2" charset="2"/>
              <a:buChar char="ü"/>
            </a:pPr>
            <a:r>
              <a:rPr lang="he-IL" sz="1200" dirty="0"/>
              <a:t>השווינו בין טחינת החיטה בימים עברו והיום</a:t>
            </a:r>
          </a:p>
          <a:p>
            <a:pPr marL="342900" marR="0" lvl="0" indent="-3429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he-IL" sz="1200" dirty="0"/>
              <a:t>למדנו מילה חדשה- </a:t>
            </a:r>
            <a:r>
              <a:rPr lang="he-IL" sz="1200" b="1" dirty="0"/>
              <a:t>מרדה</a:t>
            </a:r>
          </a:p>
          <a:p>
            <a:pPr marL="342900" marR="0" lvl="0" indent="-3429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he-IL" sz="1200" dirty="0"/>
              <a:t>הכרנו את התבנית של מילים המציינות כלים ומכשירים והכרנו את צורת הניקוד שלהן</a:t>
            </a:r>
            <a:endParaRPr lang="he-IL" sz="1200" b="1" dirty="0"/>
          </a:p>
          <a:p>
            <a:pPr marL="342900" indent="-342900">
              <a:buFont typeface="Wingdings" pitchFamily="2" charset="2"/>
              <a:buChar char="ü"/>
            </a:pPr>
            <a:r>
              <a:rPr lang="he-IL" sz="1200" dirty="0"/>
              <a:t>מצאנו בקטע פעלים בזמן הווה וראינו שזו צורה המתאימה לתיאור של פעולות  מתמשכות </a:t>
            </a:r>
            <a:endParaRPr lang="he-IL" sz="1200" b="1" dirty="0"/>
          </a:p>
          <a:p>
            <a:pPr marL="342900" indent="-342900">
              <a:buFont typeface="Wingdings" pitchFamily="2" charset="2"/>
              <a:buChar char="ü"/>
            </a:pPr>
            <a:r>
              <a:rPr lang="he-IL" sz="1200" dirty="0"/>
              <a:t>קיבלנו משימת המשך והיא לאפות לחם בבית ולשתף את החברים במתכון</a:t>
            </a:r>
          </a:p>
          <a:p>
            <a:pPr marL="0" indent="0">
              <a:buFont typeface="Wingdings" pitchFamily="2" charset="2"/>
              <a:buNone/>
            </a:pPr>
            <a:endParaRPr lang="he-IL" sz="1200" dirty="0"/>
          </a:p>
          <a:p>
            <a:pPr marL="0" indent="0">
              <a:buFont typeface="Wingdings" pitchFamily="2" charset="2"/>
              <a:buNone/>
            </a:pPr>
            <a:r>
              <a:rPr lang="he-IL" sz="1200" dirty="0"/>
              <a:t>תודה שהצטרפתם לשיעור.</a:t>
            </a:r>
          </a:p>
          <a:p>
            <a:pPr marL="0" indent="0">
              <a:buFont typeface="Wingdings" pitchFamily="2" charset="2"/>
              <a:buNone/>
            </a:pPr>
            <a:r>
              <a:rPr lang="he-IL" sz="1200" dirty="0"/>
              <a:t>להתראות בשיעורים הבאים</a:t>
            </a:r>
          </a:p>
          <a:p>
            <a:pPr marL="0" indent="0">
              <a:buFont typeface="Wingdings" pitchFamily="2" charset="2"/>
              <a:buNone/>
            </a:pPr>
            <a:endParaRPr lang="he-IL" sz="1200" dirty="0"/>
          </a:p>
          <a:p>
            <a:pPr marL="0" indent="0">
              <a:buFont typeface="Wingdings" pitchFamily="2" charset="2"/>
              <a:buNone/>
            </a:pPr>
            <a:endParaRPr lang="he-IL" sz="1200" dirty="0"/>
          </a:p>
          <a:p>
            <a:pPr marL="0" indent="0">
              <a:buFont typeface="Wingdings" pitchFamily="2" charset="2"/>
              <a:buNone/>
            </a:pPr>
            <a:endParaRPr lang="he-IL" baseline="0"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22</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לפני שנתחיל, הצטיידו ב</a:t>
            </a:r>
            <a:r>
              <a:rPr lang="he-IL" baseline="0" dirty="0"/>
              <a:t>מחברת ובכלי כתיבה.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אני ממתין לכם - (</a:t>
            </a:r>
            <a:r>
              <a:rPr lang="he-IL" b="1" baseline="0" dirty="0"/>
              <a:t>אבקש להוסיף שעון עצר </a:t>
            </a:r>
            <a:r>
              <a:rPr lang="he-IL" baseline="0" dirty="0"/>
              <a:t>- 30 שניות)</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baseline="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aseline="0" dirty="0"/>
              <a:t>מוכנים? נתחיל</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204134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endParaRPr lang="he-IL" sz="1000" dirty="0"/>
          </a:p>
          <a:p>
            <a:pPr algn="r"/>
            <a:r>
              <a:rPr lang="he-IL" dirty="0"/>
              <a:t>(המורה קורא)</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4</a:t>
            </a:fld>
            <a:endParaRPr lang="x-none"/>
          </a:p>
        </p:txBody>
      </p:sp>
    </p:spTree>
    <p:extLst>
      <p:ext uri="{BB962C8B-B14F-4D97-AF65-F5344CB8AC3E}">
        <p14:creationId xmlns:p14="http://schemas.microsoft.com/office/powerpoint/2010/main" val="4032434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342900" indent="-342900">
              <a:buFont typeface="Wingdings" pitchFamily="2" charset="2"/>
              <a:buChar char="ü"/>
            </a:pPr>
            <a:endParaRPr lang="he-IL" sz="1200" dirty="0"/>
          </a:p>
          <a:p>
            <a:pPr algn="r"/>
            <a:endParaRPr lang="he-IL" dirty="0"/>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Calibri" panose="020F0502020204030204" pitchFamily="34" charset="0"/>
                <a:cs typeface="+mn-cs"/>
              </a:rPr>
              <a:t>ילדים,  לפניכם תרשים זרימה שיעזור לנו להבין את רצף הפעולות בתהליך הכנת הלחם.</a:t>
            </a:r>
          </a:p>
          <a:p>
            <a:pPr marL="0" algn="r" rtl="1" eaLnBrk="1" latinLnBrk="0" hangingPunct="1">
              <a:spcBef>
                <a:spcPts val="0"/>
              </a:spcBef>
              <a:spcAft>
                <a:spcPts val="0"/>
              </a:spcAft>
            </a:pPr>
            <a:endParaRPr lang="he-IL" dirty="0">
              <a:effectLst/>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Calibri" panose="020F0502020204030204" pitchFamily="34" charset="0"/>
                <a:cs typeface="+mn-cs"/>
              </a:rPr>
              <a:t>השלימו במחברת  את הפעולות להכנת לחם לפי סדר.  כל פעולה בשורה נפרדת.</a:t>
            </a:r>
            <a:endParaRPr lang="he-IL" dirty="0">
              <a:effectLst/>
            </a:endParaRPr>
          </a:p>
          <a:p>
            <a:pPr marL="0" algn="r" rtl="1" eaLnBrk="1" latinLnBrk="0" hangingPunct="1">
              <a:spcBef>
                <a:spcPts val="0"/>
              </a:spcBef>
              <a:spcAft>
                <a:spcPts val="0"/>
              </a:spcAft>
            </a:pPr>
            <a:endParaRPr lang="he-IL" sz="1200" kern="1200" dirty="0">
              <a:solidFill>
                <a:srgbClr val="000000"/>
              </a:solidFill>
              <a:effectLst/>
              <a:latin typeface="Calibri" panose="020F0502020204030204" pitchFamily="34" charset="0"/>
              <a:ea typeface="+mn-ea"/>
              <a:cs typeface="+mn-cs"/>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mn-cs"/>
              </a:rPr>
              <a:t>נראה לכם שוב את הקטע שבו מופיעות הפעולות כדי  שתוכלו להיעזר בו.</a:t>
            </a:r>
          </a:p>
          <a:p>
            <a:pPr marL="0" algn="r" rtl="1" eaLnBrk="1" latinLnBrk="0" hangingPunct="1">
              <a:spcBef>
                <a:spcPts val="0"/>
              </a:spcBef>
              <a:spcAft>
                <a:spcPts val="0"/>
              </a:spcAft>
            </a:pPr>
            <a:endParaRPr lang="he-IL" sz="1200" kern="1200" dirty="0">
              <a:solidFill>
                <a:srgbClr val="000000"/>
              </a:solidFill>
              <a:effectLst/>
              <a:latin typeface="Calibri" panose="020F0502020204030204" pitchFamily="34" charset="0"/>
              <a:ea typeface="+mn-ea"/>
              <a:cs typeface="+mn-cs"/>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mn-cs"/>
              </a:rPr>
              <a:t>אמתין לכם 2 דקות </a:t>
            </a:r>
            <a:endParaRPr lang="he-IL" dirty="0">
              <a:effectLst/>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mn-ea"/>
                <a:cs typeface="Calibri" panose="020F0502020204030204" pitchFamily="34" charset="0"/>
              </a:rPr>
              <a:t>(ממתין....)</a:t>
            </a:r>
          </a:p>
          <a:p>
            <a:pPr marL="0" algn="r" rtl="1" eaLnBrk="1" latinLnBrk="0" hangingPunct="1">
              <a:spcBef>
                <a:spcPts val="0"/>
              </a:spcBef>
              <a:spcAft>
                <a:spcPts val="0"/>
              </a:spcAft>
            </a:pPr>
            <a:endParaRPr lang="he-IL" sz="1200" kern="1200" dirty="0">
              <a:solidFill>
                <a:srgbClr val="000000"/>
              </a:solidFill>
              <a:effectLst/>
              <a:latin typeface="Calibri" panose="020F0502020204030204" pitchFamily="34" charset="0"/>
              <a:ea typeface="+mn-ea"/>
              <a:cs typeface="Calibri" panose="020F0502020204030204" pitchFamily="34" charset="0"/>
            </a:endParaRPr>
          </a:p>
          <a:p>
            <a:pPr marL="0" algn="r" rtl="1" eaLnBrk="1" latinLnBrk="0" hangingPunct="1">
              <a:spcBef>
                <a:spcPts val="0"/>
              </a:spcBef>
              <a:spcAft>
                <a:spcPts val="0"/>
              </a:spcAft>
            </a:pPr>
            <a:endParaRPr lang="he-IL" sz="1200" kern="1200" dirty="0">
              <a:solidFill>
                <a:srgbClr val="000000"/>
              </a:solidFill>
              <a:effectLst/>
              <a:latin typeface="Calibri" panose="020F0502020204030204" pitchFamily="34" charset="0"/>
              <a:ea typeface="+mn-ea"/>
              <a:cs typeface="Calibri" panose="020F0502020204030204" pitchFamily="34" charset="0"/>
            </a:endParaRPr>
          </a:p>
          <a:p>
            <a:pPr marL="0" algn="r" rtl="1" eaLnBrk="1" latinLnBrk="0" hangingPunct="1">
              <a:spcBef>
                <a:spcPts val="0"/>
              </a:spcBef>
              <a:spcAft>
                <a:spcPts val="0"/>
              </a:spcAft>
            </a:pPr>
            <a:endParaRPr lang="he-IL" dirty="0">
              <a:effectLst/>
            </a:endParaRPr>
          </a:p>
          <a:p>
            <a:pPr marL="0" algn="r" rtl="1" eaLnBrk="1" latinLnBrk="0" hangingPunct="1">
              <a:spcBef>
                <a:spcPts val="0"/>
              </a:spcBef>
              <a:spcAft>
                <a:spcPts val="0"/>
              </a:spcAft>
            </a:pPr>
            <a:endParaRPr lang="he-IL" dirty="0">
              <a:effectLst/>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sz="1200" dirty="0">
              <a:effectLst/>
              <a:latin typeface="Calibri" panose="020F0502020204030204" pitchFamily="34" charset="0"/>
              <a:ea typeface="Calibri" panose="020F0502020204030204" pitchFamily="34" charset="0"/>
              <a:cs typeface="+mn-cs"/>
            </a:endParaRP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5</a:t>
            </a:fld>
            <a:endParaRPr lang="x-none"/>
          </a:p>
        </p:txBody>
      </p:sp>
    </p:spTree>
    <p:extLst>
      <p:ext uri="{BB962C8B-B14F-4D97-AF65-F5344CB8AC3E}">
        <p14:creationId xmlns:p14="http://schemas.microsoft.com/office/powerpoint/2010/main" val="45321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endParaRPr lang="he-IL" sz="1000" dirty="0"/>
          </a:p>
          <a:p>
            <a:pPr algn="r"/>
            <a:r>
              <a:rPr lang="he-IL" dirty="0"/>
              <a:t>(המורה קורא)</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6</a:t>
            </a:fld>
            <a:endParaRPr lang="x-none"/>
          </a:p>
        </p:txBody>
      </p:sp>
    </p:spTree>
    <p:extLst>
      <p:ext uri="{BB962C8B-B14F-4D97-AF65-F5344CB8AC3E}">
        <p14:creationId xmlns:p14="http://schemas.microsoft.com/office/powerpoint/2010/main" val="26871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342900" indent="-342900">
              <a:buFont typeface="Wingdings" pitchFamily="2" charset="2"/>
              <a:buChar char="ü"/>
            </a:pPr>
            <a:endParaRPr lang="he-IL" sz="1200" dirty="0"/>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Calibri" panose="020F0502020204030204" pitchFamily="34" charset="0"/>
                <a:cs typeface="+mn-cs"/>
              </a:rPr>
              <a:t>יפה ילדים,</a:t>
            </a:r>
            <a:endParaRPr lang="he-IL" dirty="0">
              <a:effectLst/>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Calibri" panose="020F0502020204030204" pitchFamily="34" charset="0"/>
                <a:cs typeface="+mn-cs"/>
              </a:rPr>
              <a:t>אני מבין שהשלמתם במחברת את כל הפעולות לפי הסדר.</a:t>
            </a:r>
            <a:endParaRPr lang="he-IL" dirty="0">
              <a:effectLst/>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Calibri" panose="020F0502020204030204" pitchFamily="34" charset="0"/>
                <a:cs typeface="+mn-cs"/>
              </a:rPr>
              <a:t>לפניכם תרשים הזרימה של תהליך יצור הלחם. </a:t>
            </a:r>
            <a:endParaRPr lang="he-IL" dirty="0">
              <a:effectLst/>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ea typeface="Calibri" panose="020F0502020204030204" pitchFamily="34" charset="0"/>
                <a:cs typeface="+mn-cs"/>
              </a:rPr>
              <a:t>הבה ונבדוק ביחד. </a:t>
            </a:r>
          </a:p>
          <a:p>
            <a:pPr marL="0" algn="r" rtl="1" eaLnBrk="1" latinLnBrk="0" hangingPunct="1">
              <a:spcBef>
                <a:spcPts val="0"/>
              </a:spcBef>
              <a:spcAft>
                <a:spcPts val="0"/>
              </a:spcAft>
            </a:pPr>
            <a:endParaRPr lang="he-IL" sz="1200" kern="1200" dirty="0">
              <a:solidFill>
                <a:srgbClr val="000000"/>
              </a:solidFill>
              <a:effectLst/>
              <a:latin typeface="Calibri" panose="020F0502020204030204" pitchFamily="34" charset="0"/>
              <a:cs typeface="+mn-cs"/>
            </a:endParaRPr>
          </a:p>
          <a:p>
            <a:pPr marL="0" algn="r" rtl="1" eaLnBrk="1" latinLnBrk="0" hangingPunct="1">
              <a:spcBef>
                <a:spcPts val="0"/>
              </a:spcBef>
              <a:spcAft>
                <a:spcPts val="0"/>
              </a:spcAft>
            </a:pPr>
            <a:r>
              <a:rPr lang="he-IL" sz="1200" kern="1200" dirty="0">
                <a:solidFill>
                  <a:srgbClr val="000000"/>
                </a:solidFill>
                <a:effectLst/>
                <a:latin typeface="Calibri" panose="020F0502020204030204" pitchFamily="34" charset="0"/>
                <a:cs typeface="+mn-cs"/>
              </a:rPr>
              <a:t>(קורא בקול)</a:t>
            </a:r>
            <a:endParaRPr lang="he-IL" dirty="0">
              <a:effectLst/>
            </a:endParaRPr>
          </a:p>
          <a:p>
            <a:pPr algn="r"/>
            <a:endParaRPr lang="he-IL"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7</a:t>
            </a:fld>
            <a:endParaRPr lang="x-none"/>
          </a:p>
        </p:txBody>
      </p:sp>
    </p:spTree>
    <p:extLst>
      <p:ext uri="{BB962C8B-B14F-4D97-AF65-F5344CB8AC3E}">
        <p14:creationId xmlns:p14="http://schemas.microsoft.com/office/powerpoint/2010/main" val="35384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endParaRPr lang="he-IL" sz="1000" dirty="0"/>
          </a:p>
          <a:p>
            <a:pPr algn="r"/>
            <a:r>
              <a:rPr lang="he-IL" dirty="0"/>
              <a:t>חומר הגלם שממנו מכינים לחם הוא החיטה.</a:t>
            </a:r>
          </a:p>
          <a:p>
            <a:pPr algn="r"/>
            <a:r>
              <a:rPr lang="he-IL" dirty="0"/>
              <a:t>עכשיו </a:t>
            </a:r>
            <a:r>
              <a:rPr lang="he-IL" b="1" dirty="0"/>
              <a:t>נשווה</a:t>
            </a:r>
            <a:r>
              <a:rPr lang="he-IL" dirty="0"/>
              <a:t> בין טחינת החיטה בימים עברו ובימינו.</a:t>
            </a:r>
          </a:p>
          <a:p>
            <a:pPr algn="r"/>
            <a:r>
              <a:rPr lang="he-IL" dirty="0"/>
              <a:t>הפיסקה שלפנינו מתארת את טחינת החיטה בימים עברו.</a:t>
            </a:r>
          </a:p>
          <a:p>
            <a:pPr algn="r"/>
            <a:endParaRPr lang="he-IL" dirty="0"/>
          </a:p>
          <a:p>
            <a:pPr algn="r"/>
            <a:r>
              <a:rPr lang="he-IL" dirty="0"/>
              <a:t>הדגשתי כאן את המילים ב</a:t>
            </a:r>
            <a:r>
              <a:rPr lang="he-IL" b="1" dirty="0"/>
              <a:t>ימים עברו כדי שנדע על מה מדברת הפיסקה</a:t>
            </a:r>
          </a:p>
          <a:p>
            <a:pPr algn="r"/>
            <a:endParaRPr lang="he-IL" dirty="0"/>
          </a:p>
          <a:p>
            <a:pPr algn="r"/>
            <a:r>
              <a:rPr lang="he-IL" dirty="0"/>
              <a:t>(קורא את הפיסקה)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65207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0"/>
            <a:r>
              <a:rPr lang="he-IL" sz="1000" dirty="0"/>
              <a:t>בתמונה שלפנינו אנו רואים טחנת רוח לטחינת קמח</a:t>
            </a:r>
          </a:p>
          <a:p>
            <a:pPr rtl="0"/>
            <a:r>
              <a:rPr lang="he-IL" sz="1000" dirty="0"/>
              <a:t>שימו לב למבנה הטחנה:</a:t>
            </a:r>
            <a:endParaRPr lang="en-US" sz="1000" dirty="0"/>
          </a:p>
          <a:p>
            <a:pPr rtl="0"/>
            <a:endParaRPr lang="he-IL" sz="1000" dirty="0"/>
          </a:p>
          <a:p>
            <a:pPr rtl="0"/>
            <a:r>
              <a:rPr lang="he-IL" sz="1000" dirty="0"/>
              <a:t>* </a:t>
            </a:r>
            <a:r>
              <a:rPr lang="he-IL" sz="1000" b="1" dirty="0"/>
              <a:t>מגדל</a:t>
            </a:r>
            <a:r>
              <a:rPr lang="he-IL" sz="1000" dirty="0"/>
              <a:t> שבנוי לגובה רב שבו הרוחות חזקות יותר</a:t>
            </a:r>
          </a:p>
          <a:p>
            <a:pPr rtl="0"/>
            <a:endParaRPr lang="he-IL" sz="1000" dirty="0"/>
          </a:p>
          <a:p>
            <a:pPr rtl="0"/>
            <a:r>
              <a:rPr lang="he-IL" sz="1000" dirty="0"/>
              <a:t>* </a:t>
            </a:r>
            <a:r>
              <a:rPr lang="he-IL" sz="1000" b="1" dirty="0"/>
              <a:t>כנפיים</a:t>
            </a:r>
            <a:r>
              <a:rPr lang="he-IL" sz="1000" dirty="0"/>
              <a:t> שנקראים גם להבים לקליטת הרוח</a:t>
            </a:r>
          </a:p>
          <a:p>
            <a:pPr rtl="0"/>
            <a:endParaRPr lang="he-IL" sz="1000" dirty="0"/>
          </a:p>
          <a:p>
            <a:pPr rtl="0"/>
            <a:r>
              <a:rPr lang="he-IL" sz="1000" dirty="0"/>
              <a:t>* הכנפיים מסתובבות על </a:t>
            </a:r>
            <a:r>
              <a:rPr lang="he-IL" sz="1000" b="1" dirty="0"/>
              <a:t>ציר</a:t>
            </a:r>
          </a:p>
          <a:p>
            <a:pPr rtl="0"/>
            <a:endParaRPr lang="he-IL" sz="1000" dirty="0"/>
          </a:p>
          <a:p>
            <a:pPr rtl="0"/>
            <a:r>
              <a:rPr lang="he-IL" sz="1000" dirty="0"/>
              <a:t>* </a:t>
            </a:r>
            <a:r>
              <a:rPr lang="he-IL" sz="1000" b="1" dirty="0"/>
              <a:t>הרוח</a:t>
            </a:r>
            <a:r>
              <a:rPr lang="he-IL" sz="1000" dirty="0"/>
              <a:t> פוגעת בכנפיים והם מסתובבים</a:t>
            </a:r>
            <a:endParaRPr lang="en-US" sz="1000" dirty="0"/>
          </a:p>
          <a:p>
            <a:pPr rtl="0"/>
            <a:endParaRPr lang="en-US" sz="1000" dirty="0"/>
          </a:p>
          <a:p>
            <a:pPr rtl="0"/>
            <a:endParaRPr lang="en-US" sz="1000" dirty="0"/>
          </a:p>
          <a:p>
            <a:pPr rtl="0"/>
            <a:endParaRPr lang="he-IL" sz="100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377581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1D9C44-AD35-4A0B-8E16-1E3DEE8D541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064AC507-7434-4AE5-8C0D-429ECE6DC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1E5936F5-DEB1-40F2-A966-D0999A50C61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C15EE3D6-B5B3-46D1-984A-54B98AE2F6A2}"/>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0C166330-1986-4FDB-B3E3-AACC0B037AFB}"/>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97027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B11F8F-DFAD-4928-AED0-CDBA0F86D2E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3F71684-1186-4467-884D-9B5B599BD14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91CBC83-1DE9-47A1-A07B-68CE85CFC952}"/>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BC51E988-E098-4B3F-8837-EAE61EBB2BCE}"/>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9A2DC164-0DBC-4046-AF9E-A75BEC1E9E50}"/>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203595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382344F-5DA4-42FA-B5F8-93B0B4D83C1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062F251-C8FB-4B0A-9762-A19F79D02FA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D6F66CE-6B96-49AE-B28B-4DEC0ECE69C4}"/>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8E67CEA1-7082-4259-B1AC-91B6D442524F}"/>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CDE992C1-4221-40CF-ABFC-D6B25022453A}"/>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573934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067904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61929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3"/>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3830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F7A9299-6797-4DA1-8108-546CF0CD3C2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F9078A2-52C7-47C1-ACC6-0D1B95616C9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90F1370-A8F6-4A49-9E10-BDD4C6B35B52}"/>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275042D1-0C35-430C-88C0-74F90790810A}"/>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7BB84934-89C0-4170-80AF-E6439ACA4E0B}"/>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71168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0A471D-3B85-41EF-B298-0963E864AEA9}"/>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DD7BC1A-6530-450F-A334-86A97C24FA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B0CD3740-2964-410C-A448-DEE0ED5567DD}"/>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35F80818-2C70-44A8-8473-78D09146E717}"/>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A70B9973-D73F-4951-8FE2-FEB8EF78EAE8}"/>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33359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132D7F-8EB1-4695-804D-59D4BBCF291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589E33D-B4FA-4E11-8187-BB4544556E2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4674C7FB-7616-4E38-A638-D02B9C48FFAD}"/>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A10D5880-85B2-4748-B9B7-4A599D5ED596}"/>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6" name="מציין מיקום של כותרת תחתונה 5">
            <a:extLst>
              <a:ext uri="{FF2B5EF4-FFF2-40B4-BE49-F238E27FC236}">
                <a16:creationId xmlns:a16="http://schemas.microsoft.com/office/drawing/2014/main" id="{7B282225-EC8C-45FB-BCE1-9CAD451CEBA3}"/>
              </a:ext>
            </a:extLst>
          </p:cNvPr>
          <p:cNvSpPr>
            <a:spLocks noGrp="1"/>
          </p:cNvSpPr>
          <p:nvPr>
            <p:ph type="ftr" sz="quarter" idx="11"/>
          </p:nvPr>
        </p:nvSpPr>
        <p:spPr/>
        <p:txBody>
          <a:bodyPr/>
          <a:lstStyle/>
          <a:p>
            <a:endParaRPr lang="he-IL" dirty="0"/>
          </a:p>
        </p:txBody>
      </p:sp>
      <p:sp>
        <p:nvSpPr>
          <p:cNvPr id="7" name="מציין מיקום של מספר שקופית 6">
            <a:extLst>
              <a:ext uri="{FF2B5EF4-FFF2-40B4-BE49-F238E27FC236}">
                <a16:creationId xmlns:a16="http://schemas.microsoft.com/office/drawing/2014/main" id="{6904EEFF-DACE-4260-A7F4-EA0A103452EC}"/>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76694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46A049-0DF3-4119-9090-5B206FBED09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D486BD-9E48-4631-8908-347C7B189F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41D901D-C6FE-4F59-A1EF-68E10709F95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CF3CB2D-5D0F-4C46-A7A4-1D86C2C61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CFBEDD9-36AA-48EE-945C-F089F341560B}"/>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7529B1E-FAF9-4EAB-B279-34BB473A9769}"/>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8" name="מציין מיקום של כותרת תחתונה 7">
            <a:extLst>
              <a:ext uri="{FF2B5EF4-FFF2-40B4-BE49-F238E27FC236}">
                <a16:creationId xmlns:a16="http://schemas.microsoft.com/office/drawing/2014/main" id="{C81F3A0B-CB8C-470D-BFC9-C39F066F5026}"/>
              </a:ext>
            </a:extLst>
          </p:cNvPr>
          <p:cNvSpPr>
            <a:spLocks noGrp="1"/>
          </p:cNvSpPr>
          <p:nvPr>
            <p:ph type="ftr" sz="quarter" idx="11"/>
          </p:nvPr>
        </p:nvSpPr>
        <p:spPr/>
        <p:txBody>
          <a:bodyPr/>
          <a:lstStyle/>
          <a:p>
            <a:endParaRPr lang="he-IL" dirty="0"/>
          </a:p>
        </p:txBody>
      </p:sp>
      <p:sp>
        <p:nvSpPr>
          <p:cNvPr id="9" name="מציין מיקום של מספר שקופית 8">
            <a:extLst>
              <a:ext uri="{FF2B5EF4-FFF2-40B4-BE49-F238E27FC236}">
                <a16:creationId xmlns:a16="http://schemas.microsoft.com/office/drawing/2014/main" id="{304856FB-DDD4-439A-903A-B0ED910377DF}"/>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53296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5F6891-903D-4FFC-9D8B-1EF85D8C163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9F7E73E-DB80-484A-BDFA-C38B1C9D4F5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4" name="מציין מיקום של כותרת תחתונה 3">
            <a:extLst>
              <a:ext uri="{FF2B5EF4-FFF2-40B4-BE49-F238E27FC236}">
                <a16:creationId xmlns:a16="http://schemas.microsoft.com/office/drawing/2014/main" id="{8F6F7492-F22E-405F-800D-27825604D850}"/>
              </a:ext>
            </a:extLst>
          </p:cNvPr>
          <p:cNvSpPr>
            <a:spLocks noGrp="1"/>
          </p:cNvSpPr>
          <p:nvPr>
            <p:ph type="ftr" sz="quarter" idx="11"/>
          </p:nvPr>
        </p:nvSpPr>
        <p:spPr/>
        <p:txBody>
          <a:bodyPr/>
          <a:lstStyle/>
          <a:p>
            <a:endParaRPr lang="he-IL" dirty="0"/>
          </a:p>
        </p:txBody>
      </p:sp>
      <p:sp>
        <p:nvSpPr>
          <p:cNvPr id="5" name="מציין מיקום של מספר שקופית 4">
            <a:extLst>
              <a:ext uri="{FF2B5EF4-FFF2-40B4-BE49-F238E27FC236}">
                <a16:creationId xmlns:a16="http://schemas.microsoft.com/office/drawing/2014/main" id="{9BB536A1-6874-45A6-811A-936CAB7D5A31}"/>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495610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0C3908B-9A1D-4CD8-BE2A-F6C07C1ADCC5}"/>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3" name="מציין מיקום של כותרת תחתונה 2">
            <a:extLst>
              <a:ext uri="{FF2B5EF4-FFF2-40B4-BE49-F238E27FC236}">
                <a16:creationId xmlns:a16="http://schemas.microsoft.com/office/drawing/2014/main" id="{4573604F-37DE-4454-9ACB-24E52D96C4EF}"/>
              </a:ext>
            </a:extLst>
          </p:cNvPr>
          <p:cNvSpPr>
            <a:spLocks noGrp="1"/>
          </p:cNvSpPr>
          <p:nvPr>
            <p:ph type="ftr" sz="quarter" idx="1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E5E74097-93EC-4C49-9341-3CCD278594B0}"/>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252868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D4C4CB-7B00-4F97-AFD5-DAB60E5A1A8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73B4696-3F06-4A92-8379-7FB5A0AEB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11B1CEE-FEA7-444B-9442-BC709F708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F1B3A9A-EC24-4581-B69A-B743A8F4557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6" name="מציין מיקום של כותרת תחתונה 5">
            <a:extLst>
              <a:ext uri="{FF2B5EF4-FFF2-40B4-BE49-F238E27FC236}">
                <a16:creationId xmlns:a16="http://schemas.microsoft.com/office/drawing/2014/main" id="{EB398F37-AEA6-479E-97BD-7E2E50D63184}"/>
              </a:ext>
            </a:extLst>
          </p:cNvPr>
          <p:cNvSpPr>
            <a:spLocks noGrp="1"/>
          </p:cNvSpPr>
          <p:nvPr>
            <p:ph type="ftr" sz="quarter" idx="11"/>
          </p:nvPr>
        </p:nvSpPr>
        <p:spPr/>
        <p:txBody>
          <a:bodyPr/>
          <a:lstStyle/>
          <a:p>
            <a:endParaRPr lang="he-IL" dirty="0"/>
          </a:p>
        </p:txBody>
      </p:sp>
      <p:sp>
        <p:nvSpPr>
          <p:cNvPr id="7" name="מציין מיקום של מספר שקופית 6">
            <a:extLst>
              <a:ext uri="{FF2B5EF4-FFF2-40B4-BE49-F238E27FC236}">
                <a16:creationId xmlns:a16="http://schemas.microsoft.com/office/drawing/2014/main" id="{C6644FEF-95AE-4A85-A660-6F074A5FB0C8}"/>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68939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BC7F49-49E4-42DE-9243-F7B58EDAFB2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C36B80A4-39C7-42DE-A882-1F4A8FCEB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a:extLst>
              <a:ext uri="{FF2B5EF4-FFF2-40B4-BE49-F238E27FC236}">
                <a16:creationId xmlns:a16="http://schemas.microsoft.com/office/drawing/2014/main" id="{08F971BE-2CD3-4983-A42F-9FF1D8E29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414C759-F3A3-44E5-9FAF-B38EEDAF1180}"/>
              </a:ext>
            </a:extLst>
          </p:cNvPr>
          <p:cNvSpPr>
            <a:spLocks noGrp="1"/>
          </p:cNvSpPr>
          <p:nvPr>
            <p:ph type="dt" sz="half" idx="10"/>
          </p:nvPr>
        </p:nvSpPr>
        <p:spPr/>
        <p:txBody>
          <a:bodyPr/>
          <a:lstStyle/>
          <a:p>
            <a:fld id="{686C8D58-9884-41A5-8962-94149DFD46AC}" type="datetimeFigureOut">
              <a:rPr lang="he-IL" smtClean="0"/>
              <a:pPr/>
              <a:t>י"א/אלול/תשפ"א</a:t>
            </a:fld>
            <a:endParaRPr lang="he-IL" dirty="0"/>
          </a:p>
        </p:txBody>
      </p:sp>
      <p:sp>
        <p:nvSpPr>
          <p:cNvPr id="6" name="מציין מיקום של כותרת תחתונה 5">
            <a:extLst>
              <a:ext uri="{FF2B5EF4-FFF2-40B4-BE49-F238E27FC236}">
                <a16:creationId xmlns:a16="http://schemas.microsoft.com/office/drawing/2014/main" id="{D041CDD4-6723-4F94-B1C3-CC3DD8F363AD}"/>
              </a:ext>
            </a:extLst>
          </p:cNvPr>
          <p:cNvSpPr>
            <a:spLocks noGrp="1"/>
          </p:cNvSpPr>
          <p:nvPr>
            <p:ph type="ftr" sz="quarter" idx="11"/>
          </p:nvPr>
        </p:nvSpPr>
        <p:spPr/>
        <p:txBody>
          <a:bodyPr/>
          <a:lstStyle/>
          <a:p>
            <a:endParaRPr lang="he-IL" dirty="0"/>
          </a:p>
        </p:txBody>
      </p:sp>
      <p:sp>
        <p:nvSpPr>
          <p:cNvPr id="7" name="מציין מיקום של מספר שקופית 6">
            <a:extLst>
              <a:ext uri="{FF2B5EF4-FFF2-40B4-BE49-F238E27FC236}">
                <a16:creationId xmlns:a16="http://schemas.microsoft.com/office/drawing/2014/main" id="{2ACA076A-B9F8-453F-A14C-44FA8DD6AE9A}"/>
              </a:ext>
            </a:extLst>
          </p:cNvPr>
          <p:cNvSpPr>
            <a:spLocks noGrp="1"/>
          </p:cNvSpPr>
          <p:nvPr>
            <p:ph type="sldNum" sz="quarter" idx="12"/>
          </p:nvPr>
        </p:nvSpPr>
        <p:spPr/>
        <p:txBody>
          <a:body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77179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AECFC4C7-8AC7-4C9A-BA02-56DC2FD4A6D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98FE200-AF99-4F7E-8BCF-BF12C1AD9E85}"/>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32A2D16-EAA7-4378-A948-A655D5D518D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86C8D58-9884-41A5-8962-94149DFD46AC}" type="datetimeFigureOut">
              <a:rPr lang="he-IL" smtClean="0"/>
              <a:pPr/>
              <a:t>י"א/אלול/תשפ"א</a:t>
            </a:fld>
            <a:endParaRPr lang="he-IL" dirty="0"/>
          </a:p>
        </p:txBody>
      </p:sp>
      <p:sp>
        <p:nvSpPr>
          <p:cNvPr id="5" name="מציין מיקום של כותרת תחתונה 4">
            <a:extLst>
              <a:ext uri="{FF2B5EF4-FFF2-40B4-BE49-F238E27FC236}">
                <a16:creationId xmlns:a16="http://schemas.microsoft.com/office/drawing/2014/main" id="{46CF2A18-48FA-4503-9BE9-5240ED036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a:extLst>
              <a:ext uri="{FF2B5EF4-FFF2-40B4-BE49-F238E27FC236}">
                <a16:creationId xmlns:a16="http://schemas.microsoft.com/office/drawing/2014/main" id="{1D9E6B17-70B4-4356-976A-F3EC07CF8633}"/>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C968E21-7B2A-473D-9A31-A6F92536DF8F}" type="slidenum">
              <a:rPr lang="he-IL" smtClean="0"/>
              <a:pPr/>
              <a:t>‹#›</a:t>
            </a:fld>
            <a:endParaRPr lang="he-IL" dirty="0"/>
          </a:p>
        </p:txBody>
      </p:sp>
    </p:spTree>
    <p:extLst>
      <p:ext uri="{BB962C8B-B14F-4D97-AF65-F5344CB8AC3E}">
        <p14:creationId xmlns:p14="http://schemas.microsoft.com/office/powerpoint/2010/main" val="1209285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dirty="0"/>
              <a:t>נושא השיעור: קטע מידע "יִצּוּר הַלֶחֶם"</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8" y="5115597"/>
            <a:ext cx="6704013" cy="385860"/>
          </a:xfrm>
        </p:spPr>
        <p:txBody>
          <a:bodyPr>
            <a:noAutofit/>
          </a:bodyPr>
          <a:lstStyle/>
          <a:p>
            <a:r>
              <a:rPr lang="he-IL" dirty="0" smtClean="0">
                <a:sym typeface="Calibri"/>
              </a:rPr>
              <a:t>עם המורה</a:t>
            </a:r>
            <a:r>
              <a:rPr lang="he-IL" dirty="0">
                <a:sym typeface="Calibri"/>
              </a:rPr>
              <a:t>: חגי </a:t>
            </a:r>
            <a:r>
              <a:rPr lang="he-IL" dirty="0" smtClean="0">
                <a:sym typeface="Calibri"/>
              </a:rPr>
              <a:t>מושקוביץ</a:t>
            </a:r>
            <a:endParaRPr lang="en-US" dirty="0" smtClean="0">
              <a:sym typeface="Calibri"/>
            </a:endParaRPr>
          </a:p>
          <a:p>
            <a:r>
              <a:rPr lang="he-IL" sz="2400" dirty="0" smtClean="0">
                <a:sym typeface="Calibri"/>
              </a:rPr>
              <a:t>כתיבה: יוכבד אטיה</a:t>
            </a:r>
            <a:endParaRPr lang="he-IL" sz="24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עברית לכתה ד'</a:t>
            </a:r>
          </a:p>
        </p:txBody>
      </p:sp>
    </p:spTree>
    <p:extLst>
      <p:ext uri="{BB962C8B-B14F-4D97-AF65-F5344CB8AC3E}">
        <p14:creationId xmlns:p14="http://schemas.microsoft.com/office/powerpoint/2010/main" val="22850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mn-cs"/>
              </a:rPr>
              <a:t>עכשיו קוראים קטע מידע-פסקה שלישית</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1" y="1972860"/>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182343" y="158933"/>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550778" y="2173910"/>
            <a:ext cx="10634601" cy="1877437"/>
          </a:xfrm>
          <a:prstGeom prst="rect">
            <a:avLst/>
          </a:prstGeom>
          <a:noFill/>
        </p:spPr>
        <p:txBody>
          <a:bodyPr wrap="square" rtlCol="1">
            <a:spAutoFit/>
          </a:bodyPr>
          <a:lstStyle/>
          <a:p>
            <a:pPr marL="342900" indent="-342900" algn="r" rtl="1">
              <a:buFont typeface="Wingdings" pitchFamily="2" charset="2"/>
              <a:buChar char="ü"/>
            </a:pPr>
            <a:endParaRPr lang="he-IL" sz="3200" dirty="0"/>
          </a:p>
          <a:p>
            <a:r>
              <a:rPr lang="he-IL" sz="3600" dirty="0"/>
              <a:t> </a:t>
            </a:r>
          </a:p>
          <a:p>
            <a:pPr marL="342900" indent="-342900" algn="r" rtl="1">
              <a:buFont typeface="Wingdings" pitchFamily="2" charset="2"/>
              <a:buChar char="ü"/>
            </a:pPr>
            <a:endParaRPr lang="he-IL" sz="2400" dirty="0"/>
          </a:p>
          <a:p>
            <a:pPr marL="342900" indent="-342900" algn="r" rtl="1">
              <a:buFont typeface="Wingdings" pitchFamily="2" charset="2"/>
              <a:buChar char="ü"/>
            </a:pPr>
            <a:endParaRPr lang="he-IL" sz="2400" dirty="0"/>
          </a:p>
        </p:txBody>
      </p:sp>
      <p:sp>
        <p:nvSpPr>
          <p:cNvPr id="3" name="מלבן 2">
            <a:extLst>
              <a:ext uri="{FF2B5EF4-FFF2-40B4-BE49-F238E27FC236}">
                <a16:creationId xmlns:a16="http://schemas.microsoft.com/office/drawing/2014/main" id="{2BA6C742-EB02-467D-A3A6-2448A369D9EE}"/>
              </a:ext>
            </a:extLst>
          </p:cNvPr>
          <p:cNvSpPr/>
          <p:nvPr/>
        </p:nvSpPr>
        <p:spPr>
          <a:xfrm>
            <a:off x="4331930" y="1758156"/>
            <a:ext cx="7150025" cy="4444807"/>
          </a:xfrm>
          <a:prstGeom prst="rect">
            <a:avLst/>
          </a:prstGeom>
        </p:spPr>
        <p:txBody>
          <a:bodyPr wrap="square">
            <a:spAutoFit/>
          </a:bodyPr>
          <a:lstStyle/>
          <a:p>
            <a:pPr>
              <a:lnSpc>
                <a:spcPct val="150000"/>
              </a:lnSpc>
              <a:spcAft>
                <a:spcPts val="800"/>
              </a:spcAft>
            </a:pPr>
            <a:r>
              <a:rPr lang="he-IL" sz="3200" dirty="0">
                <a:solidFill>
                  <a:srgbClr val="FF0000"/>
                </a:solidFill>
                <a:latin typeface="Calibri" panose="020F0502020204030204" pitchFamily="34" charset="0"/>
                <a:ea typeface="Calibri" panose="020F0502020204030204" pitchFamily="34" charset="0"/>
              </a:rPr>
              <a:t>היום</a:t>
            </a:r>
            <a:r>
              <a:rPr lang="he-IL" sz="3200" dirty="0">
                <a:latin typeface="Calibri" panose="020F0502020204030204" pitchFamily="34" charset="0"/>
                <a:ea typeface="Calibri" panose="020F0502020204030204" pitchFamily="34" charset="0"/>
              </a:rPr>
              <a:t> ישנן מכונות מְשׁוּכְלָלוֹת לטחינת החיטה. הן מסוגלות להפריד את גַּרְגֵּר החיטה מן הקליפה שלו, לטחון אותו לקמח, וּלְנַפּוֹת את הקמח כדי לְהָפְכוֹ לְלָבָן וְצָחוֹר, ללא כל לכלוך וַחֲרָקִים. בזכות המכונות המשוכללות נטחנות כמויות אַדִּירוֹת של חיטה בזמן קצר.</a:t>
            </a:r>
            <a:r>
              <a:rPr lang="he-IL" sz="3200" dirty="0">
                <a:latin typeface="Arial" panose="020B0604020202020204" pitchFamily="34" charset="0"/>
                <a:ea typeface="Calibri" panose="020F0502020204030204" pitchFamily="34" charset="0"/>
              </a:rPr>
              <a:t>. </a:t>
            </a:r>
            <a:endParaRPr lang="en-US" sz="3200" dirty="0">
              <a:effectLst/>
              <a:latin typeface="Calibri" panose="020F0502020204030204" pitchFamily="34" charset="0"/>
              <a:ea typeface="Calibri" panose="020F0502020204030204" pitchFamily="34" charset="0"/>
            </a:endParaRPr>
          </a:p>
        </p:txBody>
      </p:sp>
      <p:sp>
        <p:nvSpPr>
          <p:cNvPr id="4" name="מלבן 3"/>
          <p:cNvSpPr/>
          <p:nvPr/>
        </p:nvSpPr>
        <p:spPr>
          <a:xfrm>
            <a:off x="936901" y="6141206"/>
            <a:ext cx="1479892"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err="1">
                <a:solidFill>
                  <a:srgbClr val="191B26"/>
                </a:solidFill>
                <a:latin typeface="Open Sans" panose="020B0606030504020204" pitchFamily="34" charset="0"/>
              </a:rPr>
              <a:t>Thilo</a:t>
            </a:r>
            <a:r>
              <a:rPr lang="en-US" sz="600" u="sng" dirty="0">
                <a:solidFill>
                  <a:srgbClr val="191B26"/>
                </a:solidFill>
                <a:latin typeface="Open Sans" panose="020B0606030504020204" pitchFamily="34" charset="0"/>
              </a:rPr>
              <a:t> Becker</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r>
              <a:rPr lang="en-US" sz="600" dirty="0">
                <a:solidFill>
                  <a:srgbClr val="191B26"/>
                </a:solidFill>
                <a:latin typeface="Open Sans" panose="020B0606030504020204" pitchFamily="34" charset="0"/>
              </a:rPr>
              <a:t> </a:t>
            </a:r>
            <a:endParaRPr lang="he-IL" sz="600" dirty="0"/>
          </a:p>
        </p:txBody>
      </p:sp>
      <p:pic>
        <p:nvPicPr>
          <p:cNvPr id="10" name="תמונה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4195" y="2729626"/>
            <a:ext cx="3932539" cy="2621692"/>
          </a:xfrm>
          <a:prstGeom prst="rect">
            <a:avLst/>
          </a:prstGeom>
          <a:ln>
            <a:noFill/>
          </a:ln>
          <a:effectLst>
            <a:softEdge rad="112500"/>
          </a:effectLst>
        </p:spPr>
      </p:pic>
    </p:spTree>
    <p:extLst>
      <p:ext uri="{BB962C8B-B14F-4D97-AF65-F5344CB8AC3E}">
        <p14:creationId xmlns:p14="http://schemas.microsoft.com/office/powerpoint/2010/main" val="44948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עכשיו עורכים השוואה</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1" y="1383126"/>
            <a:ext cx="9572625" cy="3844925"/>
          </a:xfrm>
        </p:spPr>
        <p:txBody>
          <a:bodyPr/>
          <a:lstStyle/>
          <a:p>
            <a:pPr lvl="0" algn="r"/>
            <a:r>
              <a:rPr lang="en-US" b="1" dirty="0">
                <a:cs typeface="+mn-cs"/>
              </a:rPr>
              <a:t/>
            </a:r>
            <a:br>
              <a:rPr lang="en-US" b="1" dirty="0">
                <a:cs typeface="+mn-cs"/>
              </a:rPr>
            </a:br>
            <a:r>
              <a:rPr lang="he-IL" b="1" dirty="0">
                <a:cs typeface="+mn-cs"/>
              </a:rPr>
              <a:t>טחינת החיטה בימים עברו והיום- השוואה</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11" name="תיבת טקסט 10">
            <a:extLst>
              <a:ext uri="{FF2B5EF4-FFF2-40B4-BE49-F238E27FC236}">
                <a16:creationId xmlns:a16="http://schemas.microsoft.com/office/drawing/2014/main" id="{EA2E6E41-2F66-40C0-94D7-B21626FDB178}"/>
              </a:ext>
            </a:extLst>
          </p:cNvPr>
          <p:cNvSpPr txBox="1"/>
          <p:nvPr/>
        </p:nvSpPr>
        <p:spPr>
          <a:xfrm>
            <a:off x="7110663" y="2545480"/>
            <a:ext cx="4506372" cy="3539430"/>
          </a:xfrm>
          <a:prstGeom prst="rect">
            <a:avLst/>
          </a:prstGeom>
          <a:solidFill>
            <a:schemeClr val="accent4">
              <a:lumMod val="20000"/>
              <a:lumOff val="80000"/>
            </a:schemeClr>
          </a:solidFill>
          <a:ln>
            <a:solidFill>
              <a:schemeClr val="accent1">
                <a:lumMod val="50000"/>
              </a:schemeClr>
            </a:solidFill>
          </a:ln>
        </p:spPr>
        <p:txBody>
          <a:bodyPr wrap="square" rtlCol="1">
            <a:spAutoFit/>
          </a:bodyPr>
          <a:lstStyle/>
          <a:p>
            <a:pPr algn="ctr"/>
            <a:r>
              <a:rPr lang="he-IL" sz="2800" b="1" dirty="0" smtClean="0">
                <a:solidFill>
                  <a:srgbClr val="C00000"/>
                </a:solidFill>
              </a:rPr>
              <a:t>בימים </a:t>
            </a:r>
            <a:r>
              <a:rPr lang="he-IL" sz="2800" b="1" dirty="0">
                <a:solidFill>
                  <a:srgbClr val="C00000"/>
                </a:solidFill>
              </a:rPr>
              <a:t>עברו</a:t>
            </a:r>
          </a:p>
          <a:p>
            <a:pPr marL="457200" indent="-457200">
              <a:buFont typeface="Arial" panose="020B0604020202020204" pitchFamily="34" charset="0"/>
              <a:buChar char="•"/>
            </a:pPr>
            <a:r>
              <a:rPr lang="he-IL" sz="2800" dirty="0" smtClean="0"/>
              <a:t>החיטה </a:t>
            </a:r>
            <a:r>
              <a:rPr lang="he-IL" sz="2800" dirty="0"/>
              <a:t>נטחנה בטחנת קמח שנקראה גם טחנת רוח</a:t>
            </a:r>
          </a:p>
          <a:p>
            <a:pPr marL="457200" indent="-457200">
              <a:buFont typeface="Arial" panose="020B0604020202020204" pitchFamily="34" charset="0"/>
              <a:buChar char="•"/>
            </a:pPr>
            <a:r>
              <a:rPr lang="he-IL" sz="2800" dirty="0" smtClean="0"/>
              <a:t>הכנפיים </a:t>
            </a:r>
            <a:r>
              <a:rPr lang="he-IL" sz="2800" dirty="0"/>
              <a:t>נעו בכוח הרוח</a:t>
            </a:r>
          </a:p>
          <a:p>
            <a:pPr marL="457200" indent="-457200">
              <a:buFont typeface="Arial" panose="020B0604020202020204" pitchFamily="34" charset="0"/>
              <a:buChar char="•"/>
            </a:pPr>
            <a:r>
              <a:rPr lang="he-IL" sz="2800" dirty="0" smtClean="0"/>
              <a:t>זמן </a:t>
            </a:r>
            <a:r>
              <a:rPr lang="he-IL" sz="2800" dirty="0"/>
              <a:t>רב נמשך עד לקבלת כמויות גדולות של קמח</a:t>
            </a:r>
          </a:p>
          <a:p>
            <a:r>
              <a:rPr lang="he-IL" sz="2800" dirty="0"/>
              <a:t> </a:t>
            </a:r>
          </a:p>
          <a:p>
            <a:endParaRPr lang="he-IL" sz="2800" dirty="0"/>
          </a:p>
        </p:txBody>
      </p:sp>
      <p:sp>
        <p:nvSpPr>
          <p:cNvPr id="13" name="תיבת טקסט 12">
            <a:extLst>
              <a:ext uri="{FF2B5EF4-FFF2-40B4-BE49-F238E27FC236}">
                <a16:creationId xmlns:a16="http://schemas.microsoft.com/office/drawing/2014/main" id="{45710CBB-526D-4A85-A47C-8F1003C75469}"/>
              </a:ext>
            </a:extLst>
          </p:cNvPr>
          <p:cNvSpPr txBox="1"/>
          <p:nvPr/>
        </p:nvSpPr>
        <p:spPr>
          <a:xfrm>
            <a:off x="789934" y="2545481"/>
            <a:ext cx="4904283" cy="3539430"/>
          </a:xfrm>
          <a:prstGeom prst="rect">
            <a:avLst/>
          </a:prstGeom>
          <a:solidFill>
            <a:schemeClr val="accent4">
              <a:lumMod val="20000"/>
              <a:lumOff val="80000"/>
            </a:schemeClr>
          </a:solidFill>
          <a:ln>
            <a:solidFill>
              <a:schemeClr val="accent1">
                <a:lumMod val="50000"/>
              </a:schemeClr>
            </a:solidFill>
          </a:ln>
        </p:spPr>
        <p:txBody>
          <a:bodyPr wrap="square" rtlCol="1">
            <a:spAutoFit/>
          </a:bodyPr>
          <a:lstStyle/>
          <a:p>
            <a:pPr algn="ctr"/>
            <a:r>
              <a:rPr lang="he-IL" sz="2800" b="1" dirty="0">
                <a:solidFill>
                  <a:srgbClr val="C00000"/>
                </a:solidFill>
              </a:rPr>
              <a:t>היום</a:t>
            </a:r>
          </a:p>
          <a:p>
            <a:pPr marL="457200" indent="-457200">
              <a:buFont typeface="Arial" panose="020B0604020202020204" pitchFamily="34" charset="0"/>
              <a:buChar char="•"/>
            </a:pPr>
            <a:r>
              <a:rPr lang="he-IL" sz="2800" dirty="0" smtClean="0"/>
              <a:t>מכונות </a:t>
            </a:r>
            <a:r>
              <a:rPr lang="he-IL" sz="2800" dirty="0"/>
              <a:t>משוכללות</a:t>
            </a:r>
          </a:p>
          <a:p>
            <a:pPr marL="457200" indent="-457200">
              <a:buFont typeface="Arial" panose="020B0604020202020204" pitchFamily="34" charset="0"/>
              <a:buChar char="•"/>
            </a:pPr>
            <a:r>
              <a:rPr lang="he-IL" sz="2800" dirty="0" smtClean="0"/>
              <a:t>הן </a:t>
            </a:r>
            <a:r>
              <a:rPr lang="he-IL" sz="2800" dirty="0"/>
              <a:t>מפרידות את גרגר החיטה מהקליפה</a:t>
            </a:r>
          </a:p>
          <a:p>
            <a:pPr marL="457200" indent="-457200">
              <a:buFont typeface="Arial" panose="020B0604020202020204" pitchFamily="34" charset="0"/>
              <a:buChar char="•"/>
            </a:pPr>
            <a:r>
              <a:rPr lang="he-IL" sz="2800" dirty="0" smtClean="0"/>
              <a:t>הן </a:t>
            </a:r>
            <a:r>
              <a:rPr lang="he-IL" sz="2800" dirty="0"/>
              <a:t>טוחנות את הגרגרים לקמח</a:t>
            </a:r>
          </a:p>
          <a:p>
            <a:pPr marL="457200" indent="-457200">
              <a:buFont typeface="Arial" panose="020B0604020202020204" pitchFamily="34" charset="0"/>
              <a:buChar char="•"/>
            </a:pPr>
            <a:r>
              <a:rPr lang="he-IL" sz="2800" dirty="0" smtClean="0"/>
              <a:t>הן </a:t>
            </a:r>
            <a:r>
              <a:rPr lang="he-IL" sz="2800" dirty="0"/>
              <a:t>מנפות את הקמח</a:t>
            </a:r>
          </a:p>
          <a:p>
            <a:pPr marL="457200" indent="-457200">
              <a:buFont typeface="Arial" panose="020B0604020202020204" pitchFamily="34" charset="0"/>
              <a:buChar char="•"/>
            </a:pPr>
            <a:r>
              <a:rPr lang="he-IL" sz="2800" dirty="0" smtClean="0"/>
              <a:t>כמויות </a:t>
            </a:r>
            <a:r>
              <a:rPr lang="he-IL" sz="2800" dirty="0"/>
              <a:t>אדירות של חיטה נטחנות בזמן קצר</a:t>
            </a:r>
          </a:p>
        </p:txBody>
      </p:sp>
    </p:spTree>
    <p:extLst>
      <p:ext uri="{BB962C8B-B14F-4D97-AF65-F5344CB8AC3E}">
        <p14:creationId xmlns:p14="http://schemas.microsoft.com/office/powerpoint/2010/main" val="68004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mn-cs"/>
              </a:rPr>
              <a:t>עכשיו קוראים קטע מידע-פסקה שלישית</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274935" y="50047"/>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550778" y="2173910"/>
            <a:ext cx="10634601" cy="1877437"/>
          </a:xfrm>
          <a:prstGeom prst="rect">
            <a:avLst/>
          </a:prstGeom>
          <a:noFill/>
        </p:spPr>
        <p:txBody>
          <a:bodyPr wrap="square" rtlCol="1">
            <a:spAutoFit/>
          </a:bodyPr>
          <a:lstStyle/>
          <a:p>
            <a:pPr marL="342900" indent="-342900" algn="r" rtl="1">
              <a:buFont typeface="Wingdings" pitchFamily="2" charset="2"/>
              <a:buChar char="ü"/>
            </a:pPr>
            <a:endParaRPr lang="he-IL" sz="3200" dirty="0"/>
          </a:p>
          <a:p>
            <a:r>
              <a:rPr lang="he-IL" sz="3600" dirty="0"/>
              <a:t> </a:t>
            </a:r>
          </a:p>
          <a:p>
            <a:pPr marL="342900" indent="-342900" algn="r" rtl="1">
              <a:buFont typeface="Wingdings" pitchFamily="2" charset="2"/>
              <a:buChar char="ü"/>
            </a:pPr>
            <a:endParaRPr lang="he-IL" sz="2400" dirty="0"/>
          </a:p>
          <a:p>
            <a:pPr marL="342900" indent="-342900" algn="r" rtl="1">
              <a:buFont typeface="Wingdings" pitchFamily="2" charset="2"/>
              <a:buChar char="ü"/>
            </a:pPr>
            <a:endParaRPr lang="he-IL" sz="2400" dirty="0"/>
          </a:p>
        </p:txBody>
      </p:sp>
      <p:sp>
        <p:nvSpPr>
          <p:cNvPr id="3" name="מלבן 2">
            <a:extLst>
              <a:ext uri="{FF2B5EF4-FFF2-40B4-BE49-F238E27FC236}">
                <a16:creationId xmlns:a16="http://schemas.microsoft.com/office/drawing/2014/main" id="{2BA6C742-EB02-467D-A3A6-2448A369D9EE}"/>
              </a:ext>
            </a:extLst>
          </p:cNvPr>
          <p:cNvSpPr/>
          <p:nvPr/>
        </p:nvSpPr>
        <p:spPr>
          <a:xfrm>
            <a:off x="4384964" y="1733826"/>
            <a:ext cx="7387936" cy="4616648"/>
          </a:xfrm>
          <a:prstGeom prst="rect">
            <a:avLst/>
          </a:prstGeom>
        </p:spPr>
        <p:txBody>
          <a:bodyPr wrap="square">
            <a:spAutoFit/>
          </a:bodyPr>
          <a:lstStyle/>
          <a:p>
            <a:pPr>
              <a:lnSpc>
                <a:spcPct val="150000"/>
              </a:lnSpc>
              <a:spcAft>
                <a:spcPts val="800"/>
              </a:spcAft>
            </a:pPr>
            <a:r>
              <a:rPr lang="he-IL" sz="2800" dirty="0">
                <a:latin typeface="Arial" panose="020B0604020202020204" pitchFamily="34" charset="0"/>
                <a:ea typeface="Calibri" panose="020F0502020204030204" pitchFamily="34" charset="0"/>
              </a:rPr>
              <a:t>את הקמח מערבבים במים וּבִמְעַט מלח ומכינים בצק. כדי שהבצק יִתְפּח, מוסיפים לו שְׁמָרִים. השמרים הם פטריות אשר במגע עם הבצק הן גְּדֵלות ומתפתחות. בְּתַהֲלִיךְ הנקרא תְּסִיסָה משתחרר גַּז מן השמרים. הגז גורם לבצק לִתְפּוֹחַ, וכך נוצרות הַנַּקְבּוּבִיוֹת הנראות בִּפְרוּסוֹת הלחם</a:t>
            </a:r>
            <a:r>
              <a:rPr lang="en-US" sz="2800" dirty="0">
                <a:latin typeface="Calibri" panose="020F0502020204030204" pitchFamily="34" charset="0"/>
                <a:ea typeface="Calibri" panose="020F0502020204030204" pitchFamily="34" charset="0"/>
              </a:rPr>
              <a:t>.</a:t>
            </a:r>
            <a:r>
              <a:rPr lang="en-US" sz="2800" dirty="0">
                <a:latin typeface="Arial" panose="020B0604020202020204" pitchFamily="34" charset="0"/>
                <a:ea typeface="Calibri" panose="020F0502020204030204" pitchFamily="34" charset="0"/>
              </a:rPr>
              <a:t> </a:t>
            </a:r>
            <a:r>
              <a:rPr lang="he-IL" sz="2800" dirty="0">
                <a:latin typeface="Arial" panose="020B0604020202020204" pitchFamily="34" charset="0"/>
                <a:ea typeface="Calibri" panose="020F0502020204030204" pitchFamily="34" charset="0"/>
              </a:rPr>
              <a:t>מן הבצק יוצרים את צורות הלחם הרצויות, ומכניסים את הבצק לאפייה בתנור. </a:t>
            </a:r>
            <a:endParaRPr lang="en-US" sz="2800" dirty="0">
              <a:effectLst/>
              <a:latin typeface="Calibri" panose="020F0502020204030204" pitchFamily="34" charset="0"/>
              <a:ea typeface="Calibri" panose="020F0502020204030204" pitchFamily="34" charset="0"/>
            </a:endParaRPr>
          </a:p>
        </p:txBody>
      </p:sp>
      <p:sp>
        <p:nvSpPr>
          <p:cNvPr id="4" name="מלבן 3"/>
          <p:cNvSpPr/>
          <p:nvPr/>
        </p:nvSpPr>
        <p:spPr>
          <a:xfrm>
            <a:off x="907280" y="6196355"/>
            <a:ext cx="1983235"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a:solidFill>
                  <a:srgbClr val="191B26"/>
                </a:solidFill>
                <a:latin typeface="Open Sans" panose="020B0606030504020204" pitchFamily="34" charset="0"/>
              </a:rPr>
              <a:t>Rudy and Peter </a:t>
            </a:r>
            <a:r>
              <a:rPr lang="en-US" sz="600" u="sng" dirty="0" err="1">
                <a:solidFill>
                  <a:srgbClr val="191B26"/>
                </a:solidFill>
                <a:latin typeface="Open Sans" panose="020B0606030504020204" pitchFamily="34" charset="0"/>
              </a:rPr>
              <a:t>Skitterians</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r>
              <a:rPr lang="en-US" sz="600" dirty="0">
                <a:solidFill>
                  <a:srgbClr val="191B26"/>
                </a:solidFill>
                <a:latin typeface="Open Sans" panose="020B0606030504020204" pitchFamily="34" charset="0"/>
              </a:rPr>
              <a:t> </a:t>
            </a:r>
            <a:endParaRPr lang="he-IL" sz="600" dirty="0"/>
          </a:p>
        </p:txBody>
      </p:sp>
      <p:pic>
        <p:nvPicPr>
          <p:cNvPr id="10" name="תמונה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098" y="2738194"/>
            <a:ext cx="4578293" cy="2992582"/>
          </a:xfrm>
          <a:prstGeom prst="rect">
            <a:avLst/>
          </a:prstGeom>
          <a:ln>
            <a:noFill/>
          </a:ln>
          <a:effectLst>
            <a:softEdge rad="112500"/>
          </a:effectLst>
        </p:spPr>
      </p:pic>
    </p:spTree>
    <p:extLst>
      <p:ext uri="{BB962C8B-B14F-4D97-AF65-F5344CB8AC3E}">
        <p14:creationId xmlns:p14="http://schemas.microsoft.com/office/powerpoint/2010/main" val="112327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הקניית ידע- השמרים</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392382" y="1959608"/>
            <a:ext cx="9969208" cy="3844925"/>
          </a:xfrm>
        </p:spPr>
        <p:txBody>
          <a:bodyPr>
            <a:normAutofit/>
          </a:bodyPr>
          <a:lstStyle/>
          <a:p>
            <a:pPr lvl="0" algn="r"/>
            <a:r>
              <a:rPr lang="he-IL" sz="3200" dirty="0" smtClean="0">
                <a:cs typeface="+mn-cs"/>
              </a:rPr>
              <a:t>השמרים </a:t>
            </a:r>
            <a:r>
              <a:rPr lang="he-IL" sz="3200" dirty="0">
                <a:cs typeface="+mn-cs"/>
              </a:rPr>
              <a:t>הנְחוּצִים לַאֲפִיַּית לחם הם פִּטְרִיוֹת. </a:t>
            </a:r>
          </a:p>
          <a:p>
            <a:pPr lvl="0" algn="r"/>
            <a:r>
              <a:rPr lang="he-IL" sz="3200" dirty="0">
                <a:cs typeface="+mn-cs"/>
              </a:rPr>
              <a:t>אנו מוסיפים אותם לבצק כדי שֶׁיִתְפַּח ויהיה </a:t>
            </a:r>
            <a:r>
              <a:rPr lang="he-IL" sz="3200" dirty="0" err="1">
                <a:cs typeface="+mn-cs"/>
              </a:rPr>
              <a:t>אַוְרִירִי</a:t>
            </a:r>
            <a:r>
              <a:rPr lang="he-IL" sz="3200" dirty="0" smtClean="0">
                <a:cs typeface="+mn-cs"/>
              </a:rPr>
              <a:t>. השמרים </a:t>
            </a:r>
            <a:r>
              <a:rPr lang="he-IL" sz="3200" dirty="0">
                <a:cs typeface="+mn-cs"/>
              </a:rPr>
              <a:t>מְפָרְקִים את הסוכר וכך מתחיל תהליך </a:t>
            </a:r>
            <a:r>
              <a:rPr lang="he-IL" sz="3200" dirty="0" smtClean="0">
                <a:cs typeface="+mn-cs"/>
              </a:rPr>
              <a:t>של תּסִיסָה</a:t>
            </a:r>
            <a:r>
              <a:rPr lang="he-IL" sz="3200" dirty="0">
                <a:cs typeface="+mn-cs"/>
              </a:rPr>
              <a:t>. </a:t>
            </a:r>
            <a:endParaRPr lang="he-IL" sz="3200" dirty="0" smtClean="0">
              <a:cs typeface="+mn-cs"/>
            </a:endParaRPr>
          </a:p>
          <a:p>
            <a:pPr lvl="0" algn="r"/>
            <a:r>
              <a:rPr lang="he-IL" sz="3200" dirty="0" smtClean="0">
                <a:cs typeface="+mn-cs"/>
              </a:rPr>
              <a:t>בתהליך </a:t>
            </a:r>
            <a:r>
              <a:rPr lang="he-IL" sz="3200" dirty="0">
                <a:cs typeface="+mn-cs"/>
              </a:rPr>
              <a:t>התסיסה נוצרות בּוּעוֹת. בועות אלה מוּכָּרוֹת לנו גם בְּמַשְׁקָאוֹת תוססים, משקאות מוגזים.</a:t>
            </a:r>
          </a:p>
          <a:p>
            <a:pPr lvl="0" algn="r"/>
            <a:endParaRPr lang="he-IL" sz="3200" dirty="0">
              <a:cs typeface="+mn-cs"/>
            </a:endParaRPr>
          </a:p>
          <a:p>
            <a:pPr lvl="0" algn="r"/>
            <a:endParaRPr lang="he-IL" sz="3200" dirty="0">
              <a:cs typeface="+mn-cs"/>
            </a:endParaRPr>
          </a:p>
          <a:p>
            <a:pPr lvl="0" algn="r"/>
            <a:endParaRPr lang="he-IL" sz="3200"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7" name="תמונה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78417">
            <a:off x="1160785" y="4455628"/>
            <a:ext cx="3493405" cy="1746703"/>
          </a:xfrm>
          <a:prstGeom prst="rect">
            <a:avLst/>
          </a:prstGeom>
        </p:spPr>
      </p:pic>
    </p:spTree>
    <p:extLst>
      <p:ext uri="{BB962C8B-B14F-4D97-AF65-F5344CB8AC3E}">
        <p14:creationId xmlns:p14="http://schemas.microsoft.com/office/powerpoint/2010/main" val="262077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mn-cs"/>
              </a:rPr>
              <a:t>עכשיו קוראים קטע מידע-פסקה רביעית</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064045" y="240667"/>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3" name="מלבן 2">
            <a:extLst>
              <a:ext uri="{FF2B5EF4-FFF2-40B4-BE49-F238E27FC236}">
                <a16:creationId xmlns:a16="http://schemas.microsoft.com/office/drawing/2014/main" id="{2BA6C742-EB02-467D-A3A6-2448A369D9EE}"/>
              </a:ext>
            </a:extLst>
          </p:cNvPr>
          <p:cNvSpPr/>
          <p:nvPr/>
        </p:nvSpPr>
        <p:spPr>
          <a:xfrm>
            <a:off x="1506682" y="1733826"/>
            <a:ext cx="9689088" cy="2554545"/>
          </a:xfrm>
          <a:prstGeom prst="rect">
            <a:avLst/>
          </a:prstGeom>
        </p:spPr>
        <p:txBody>
          <a:bodyPr wrap="square">
            <a:spAutoFit/>
          </a:bodyPr>
          <a:lstStyle/>
          <a:p>
            <a:r>
              <a:rPr lang="he-IL" sz="3200" dirty="0"/>
              <a:t>במאפיות גדולות כִּיכְּרוֹת הלחם נָעוֹת בְּסֶרֶט נָע אל תוך תנורים גדולים וּמְשׁוּכְלָלִים. </a:t>
            </a:r>
            <a:endParaRPr lang="he-IL" sz="3200" dirty="0" smtClean="0"/>
          </a:p>
          <a:p>
            <a:r>
              <a:rPr lang="he-IL" sz="3200" dirty="0" smtClean="0"/>
              <a:t>במאפיות </a:t>
            </a:r>
            <a:r>
              <a:rPr lang="he-IL" sz="3200" dirty="0"/>
              <a:t>קטנות יש תנור פתוח, והאופה מניח את הבצק על הַ</a:t>
            </a:r>
            <a:r>
              <a:rPr lang="he-IL" sz="3200" b="1" dirty="0">
                <a:solidFill>
                  <a:srgbClr val="FF0000"/>
                </a:solidFill>
              </a:rPr>
              <a:t>מַּרְדֶּה</a:t>
            </a:r>
            <a:r>
              <a:rPr lang="he-IL" sz="3200" dirty="0"/>
              <a:t>. בעזרתו הוא מכניס בצק לתנור, ומוציא ממנו לחם אפוי</a:t>
            </a:r>
            <a:r>
              <a:rPr lang="en-US" sz="3200" dirty="0"/>
              <a:t>.</a:t>
            </a:r>
          </a:p>
        </p:txBody>
      </p:sp>
      <p:sp>
        <p:nvSpPr>
          <p:cNvPr id="4" name="מלבן 3"/>
          <p:cNvSpPr/>
          <p:nvPr/>
        </p:nvSpPr>
        <p:spPr>
          <a:xfrm>
            <a:off x="1006620" y="6155006"/>
            <a:ext cx="1827743"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err="1">
                <a:solidFill>
                  <a:srgbClr val="191B26"/>
                </a:solidFill>
                <a:latin typeface="Open Sans" panose="020B0606030504020204" pitchFamily="34" charset="0"/>
              </a:rPr>
              <a:t>PublicDomainPictures</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r>
              <a:rPr lang="en-US" sz="600" dirty="0">
                <a:solidFill>
                  <a:srgbClr val="191B26"/>
                </a:solidFill>
                <a:latin typeface="Open Sans" panose="020B0606030504020204" pitchFamily="34" charset="0"/>
              </a:rPr>
              <a:t> </a:t>
            </a:r>
            <a:endParaRPr lang="he-IL" sz="600" dirty="0"/>
          </a:p>
        </p:txBody>
      </p:sp>
      <p:pic>
        <p:nvPicPr>
          <p:cNvPr id="10" name="תמונה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34363" y="3883569"/>
            <a:ext cx="3545655" cy="2363770"/>
          </a:xfrm>
          <a:prstGeom prst="rect">
            <a:avLst/>
          </a:prstGeom>
          <a:ln>
            <a:noFill/>
          </a:ln>
          <a:effectLst>
            <a:softEdge rad="112500"/>
          </a:effectLst>
        </p:spPr>
      </p:pic>
    </p:spTree>
    <p:extLst>
      <p:ext uri="{BB962C8B-B14F-4D97-AF65-F5344CB8AC3E}">
        <p14:creationId xmlns:p14="http://schemas.microsoft.com/office/powerpoint/2010/main" val="101201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133300" y="693467"/>
            <a:ext cx="8280000" cy="720000"/>
          </a:xfrm>
        </p:spPr>
        <p:txBody>
          <a:bodyPr>
            <a:normAutofit/>
          </a:bodyPr>
          <a:lstStyle/>
          <a:p>
            <a:r>
              <a:rPr lang="he-IL" dirty="0">
                <a:cs typeface="+mn-cs"/>
              </a:rPr>
              <a:t>עכשיו לומדים- תבנית של מכשירים</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328738" y="1959608"/>
            <a:ext cx="9572625" cy="4763310"/>
          </a:xfrm>
        </p:spPr>
        <p:txBody>
          <a:bodyPr>
            <a:normAutofit fontScale="92500" lnSpcReduction="10000"/>
          </a:bodyPr>
          <a:lstStyle/>
          <a:p>
            <a:pPr marL="342900" indent="-342900" algn="r">
              <a:buFont typeface="Wingdings" pitchFamily="2" charset="2"/>
              <a:buChar char="ü"/>
            </a:pPr>
            <a:r>
              <a:rPr lang="he-IL" sz="4100" b="1" smtClean="0">
                <a:solidFill>
                  <a:srgbClr val="C00000"/>
                </a:solidFill>
                <a:cs typeface="+mn-cs"/>
              </a:rPr>
              <a:t>מַרְדֶּה</a:t>
            </a:r>
          </a:p>
          <a:p>
            <a:pPr marL="342900" indent="-342900" algn="r">
              <a:buFont typeface="Wingdings" pitchFamily="2" charset="2"/>
              <a:buChar char="ü"/>
            </a:pPr>
            <a:r>
              <a:rPr lang="he-IL" sz="4100" smtClean="0">
                <a:cs typeface="+mn-cs"/>
              </a:rPr>
              <a:t>מַזְרֵק</a:t>
            </a:r>
          </a:p>
          <a:p>
            <a:pPr marL="342900" indent="-342900" algn="r">
              <a:buFont typeface="Wingdings" pitchFamily="2" charset="2"/>
              <a:buChar char="ü"/>
            </a:pPr>
            <a:r>
              <a:rPr lang="he-IL" sz="4100" smtClean="0">
                <a:cs typeface="+mn-cs"/>
              </a:rPr>
              <a:t>מַשְׁפֵּך</a:t>
            </a:r>
          </a:p>
          <a:p>
            <a:pPr marL="342900" indent="-342900" algn="r">
              <a:buFont typeface="Wingdings" pitchFamily="2" charset="2"/>
              <a:buChar char="ü"/>
            </a:pPr>
            <a:r>
              <a:rPr lang="he-IL" sz="4100" smtClean="0">
                <a:cs typeface="+mn-cs"/>
              </a:rPr>
              <a:t>מַגְהֵץ</a:t>
            </a:r>
          </a:p>
          <a:p>
            <a:pPr marL="342900" indent="-342900" algn="r">
              <a:buFont typeface="Wingdings" pitchFamily="2" charset="2"/>
              <a:buChar char="ü"/>
            </a:pPr>
            <a:r>
              <a:rPr lang="he-IL" sz="4100" smtClean="0">
                <a:cs typeface="+mn-cs"/>
              </a:rPr>
              <a:t>מַחְשֵׁב</a:t>
            </a:r>
          </a:p>
          <a:p>
            <a:pPr marL="342900" indent="-342900" algn="r">
              <a:buFont typeface="Wingdings" pitchFamily="2" charset="2"/>
              <a:buChar char="ü"/>
            </a:pPr>
            <a:r>
              <a:rPr lang="he-IL" sz="4100" smtClean="0">
                <a:cs typeface="+mn-cs"/>
              </a:rPr>
              <a:t>מַחְבֵּט</a:t>
            </a:r>
          </a:p>
          <a:p>
            <a:pPr marL="342900" indent="-342900" algn="r">
              <a:buFont typeface="Wingdings" pitchFamily="2" charset="2"/>
              <a:buChar char="ü"/>
            </a:pPr>
            <a:r>
              <a:rPr lang="he-IL" sz="4100" smtClean="0">
                <a:cs typeface="+mn-cs"/>
              </a:rPr>
              <a:t>מַקְלֵף</a:t>
            </a:r>
            <a:endParaRPr lang="en-US" sz="4100" smtClean="0">
              <a:cs typeface="+mn-cs"/>
            </a:endParaRPr>
          </a:p>
          <a:p>
            <a:pPr marL="342900" indent="-342900" algn="r">
              <a:buFont typeface="Wingdings" pitchFamily="2" charset="2"/>
              <a:buChar char="ü"/>
            </a:pPr>
            <a:r>
              <a:rPr lang="he-IL" sz="4100" smtClean="0">
                <a:cs typeface="+mn-cs"/>
              </a:rPr>
              <a:t>מַצְנֵם</a:t>
            </a:r>
          </a:p>
          <a:p>
            <a:pPr lvl="0" algn="r"/>
            <a:endParaRPr lang="he-IL" b="1" smtClean="0">
              <a:cs typeface="+mn-cs"/>
            </a:endParaRPr>
          </a:p>
          <a:p>
            <a:pPr lvl="0" algn="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115755" y="147326"/>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מלבן 1"/>
          <p:cNvSpPr/>
          <p:nvPr/>
        </p:nvSpPr>
        <p:spPr>
          <a:xfrm>
            <a:off x="788147" y="6184961"/>
            <a:ext cx="1327608" cy="184666"/>
          </a:xfrm>
          <a:prstGeom prst="rect">
            <a:avLst/>
          </a:prstGeom>
        </p:spPr>
        <p:txBody>
          <a:bodyPr wrap="none">
            <a:spAutoFit/>
          </a:bodyPr>
          <a:lstStyle/>
          <a:p>
            <a:r>
              <a:rPr lang="en-US" sz="600" dirty="0">
                <a:solidFill>
                  <a:srgbClr val="111111"/>
                </a:solidFill>
                <a:latin typeface="-apple-system"/>
              </a:rPr>
              <a:t>Photo by </a:t>
            </a:r>
            <a:r>
              <a:rPr lang="en-US" sz="600" dirty="0">
                <a:solidFill>
                  <a:srgbClr val="767676"/>
                </a:solidFill>
                <a:latin typeface="-apple-system"/>
              </a:rPr>
              <a:t>Clément H</a:t>
            </a:r>
            <a:r>
              <a:rPr lang="en-US" sz="600" dirty="0">
                <a:solidFill>
                  <a:srgbClr val="111111"/>
                </a:solidFill>
                <a:latin typeface="-apple-system"/>
              </a:rPr>
              <a:t> on </a:t>
            </a:r>
            <a:r>
              <a:rPr lang="en-US" sz="600" dirty="0" err="1">
                <a:solidFill>
                  <a:srgbClr val="767676"/>
                </a:solidFill>
                <a:latin typeface="-apple-system"/>
              </a:rPr>
              <a:t>Unsplash</a:t>
            </a:r>
            <a:endParaRPr lang="he-IL" sz="600" dirty="0"/>
          </a:p>
        </p:txBody>
      </p:sp>
      <p:pic>
        <p:nvPicPr>
          <p:cNvPr id="4" name="תמונה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147" y="2885708"/>
            <a:ext cx="3257550" cy="2171700"/>
          </a:xfrm>
          <a:prstGeom prst="rect">
            <a:avLst/>
          </a:prstGeom>
          <a:ln>
            <a:noFill/>
          </a:ln>
          <a:effectLst>
            <a:softEdge rad="112500"/>
          </a:effectLst>
        </p:spPr>
      </p:pic>
      <p:sp>
        <p:nvSpPr>
          <p:cNvPr id="10" name="מלבן 9"/>
          <p:cNvSpPr/>
          <p:nvPr/>
        </p:nvSpPr>
        <p:spPr>
          <a:xfrm>
            <a:off x="5211409" y="6000295"/>
            <a:ext cx="1297150" cy="184666"/>
          </a:xfrm>
          <a:prstGeom prst="rect">
            <a:avLst/>
          </a:prstGeom>
        </p:spPr>
        <p:txBody>
          <a:bodyPr wrap="none">
            <a:spAutoFit/>
          </a:bodyPr>
          <a:lstStyle/>
          <a:p>
            <a:r>
              <a:rPr lang="en-US" sz="600" dirty="0">
                <a:solidFill>
                  <a:srgbClr val="111111"/>
                </a:solidFill>
                <a:latin typeface="-apple-system"/>
              </a:rPr>
              <a:t>Photo by </a:t>
            </a:r>
            <a:r>
              <a:rPr lang="en-US" sz="600" dirty="0">
                <a:solidFill>
                  <a:srgbClr val="767676"/>
                </a:solidFill>
                <a:latin typeface="-apple-system"/>
              </a:rPr>
              <a:t>Filip </a:t>
            </a:r>
            <a:r>
              <a:rPr lang="en-US" sz="600" dirty="0" err="1">
                <a:solidFill>
                  <a:srgbClr val="767676"/>
                </a:solidFill>
                <a:latin typeface="-apple-system"/>
              </a:rPr>
              <a:t>Mroz</a:t>
            </a:r>
            <a:r>
              <a:rPr lang="en-US" sz="600" dirty="0">
                <a:solidFill>
                  <a:srgbClr val="111111"/>
                </a:solidFill>
                <a:latin typeface="-apple-system"/>
              </a:rPr>
              <a:t> on </a:t>
            </a:r>
            <a:r>
              <a:rPr lang="en-US" sz="600" dirty="0" err="1">
                <a:solidFill>
                  <a:srgbClr val="767676"/>
                </a:solidFill>
                <a:latin typeface="-apple-system"/>
              </a:rPr>
              <a:t>Unsplash</a:t>
            </a:r>
            <a:endParaRPr lang="he-IL" sz="600" dirty="0"/>
          </a:p>
        </p:txBody>
      </p:sp>
      <p:pic>
        <p:nvPicPr>
          <p:cNvPr id="11" name="תמונה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86288" y="2155049"/>
            <a:ext cx="2551553" cy="3572175"/>
          </a:xfrm>
          <a:prstGeom prst="rect">
            <a:avLst/>
          </a:prstGeom>
          <a:ln>
            <a:noFill/>
          </a:ln>
          <a:effectLst>
            <a:softEdge rad="112500"/>
          </a:effectLst>
        </p:spPr>
      </p:pic>
    </p:spTree>
    <p:extLst>
      <p:ext uri="{BB962C8B-B14F-4D97-AF65-F5344CB8AC3E}">
        <p14:creationId xmlns:p14="http://schemas.microsoft.com/office/powerpoint/2010/main" val="12049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עכשיו לומדים</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normAutofit fontScale="92500" lnSpcReduction="10000"/>
          </a:bodyPr>
          <a:lstStyle/>
          <a:p>
            <a:pPr lvl="0" algn="r"/>
            <a:r>
              <a:rPr lang="he-IL" b="1" dirty="0">
                <a:solidFill>
                  <a:schemeClr val="accent2">
                    <a:lumMod val="75000"/>
                  </a:schemeClr>
                </a:solidFill>
                <a:cs typeface="+mn-cs"/>
              </a:rPr>
              <a:t> </a:t>
            </a:r>
            <a:r>
              <a:rPr lang="he-IL" b="1" dirty="0" err="1">
                <a:solidFill>
                  <a:schemeClr val="accent2">
                    <a:lumMod val="75000"/>
                  </a:schemeClr>
                </a:solidFill>
                <a:cs typeface="+mn-cs"/>
              </a:rPr>
              <a:t>כיתבו</a:t>
            </a:r>
            <a:r>
              <a:rPr lang="he-IL" b="1" dirty="0">
                <a:solidFill>
                  <a:schemeClr val="accent2">
                    <a:lumMod val="75000"/>
                  </a:schemeClr>
                </a:solidFill>
                <a:cs typeface="+mn-cs"/>
              </a:rPr>
              <a:t> ליד כל פעולה את החומר המתאים</a:t>
            </a:r>
            <a:endParaRPr lang="he-IL" dirty="0">
              <a:solidFill>
                <a:schemeClr val="accent2">
                  <a:lumMod val="75000"/>
                </a:schemeClr>
              </a:solidFill>
              <a:cs typeface="+mn-cs"/>
            </a:endParaRPr>
          </a:p>
          <a:p>
            <a:pPr algn="r"/>
            <a:r>
              <a:rPr lang="he-IL" b="1" u="sng" dirty="0">
                <a:solidFill>
                  <a:srgbClr val="FF0000"/>
                </a:solidFill>
                <a:cs typeface="+mn-cs"/>
              </a:rPr>
              <a:t>הפעולה</a:t>
            </a:r>
            <a:r>
              <a:rPr lang="he-IL" dirty="0">
                <a:cs typeface="+mn-cs"/>
              </a:rPr>
              <a:t>		</a:t>
            </a:r>
            <a:r>
              <a:rPr lang="he-IL" b="1" u="sng" dirty="0">
                <a:solidFill>
                  <a:srgbClr val="FF0000"/>
                </a:solidFill>
                <a:cs typeface="+mn-cs"/>
              </a:rPr>
              <a:t>החומר</a:t>
            </a:r>
          </a:p>
          <a:p>
            <a:pPr algn="r"/>
            <a:r>
              <a:rPr lang="he-IL" dirty="0">
                <a:cs typeface="+mn-cs"/>
              </a:rPr>
              <a:t>נ</a:t>
            </a:r>
            <a:r>
              <a:rPr lang="he-IL" dirty="0">
                <a:solidFill>
                  <a:schemeClr val="accent5">
                    <a:lumMod val="75000"/>
                  </a:schemeClr>
                </a:solidFill>
                <a:cs typeface="+mn-cs"/>
              </a:rPr>
              <a:t>ִ</a:t>
            </a:r>
            <a:r>
              <a:rPr lang="he-IL" dirty="0">
                <a:solidFill>
                  <a:srgbClr val="0070C0"/>
                </a:solidFill>
                <a:cs typeface="+mn-cs"/>
              </a:rPr>
              <a:t>פּוּי</a:t>
            </a:r>
            <a:r>
              <a:rPr lang="he-IL" dirty="0">
                <a:cs typeface="+mn-cs"/>
              </a:rPr>
              <a:t>			______</a:t>
            </a:r>
          </a:p>
          <a:p>
            <a:pPr algn="r"/>
            <a:r>
              <a:rPr lang="he-IL" dirty="0">
                <a:solidFill>
                  <a:srgbClr val="C00000"/>
                </a:solidFill>
                <a:cs typeface="+mn-cs"/>
              </a:rPr>
              <a:t>לִישָׁה</a:t>
            </a:r>
            <a:r>
              <a:rPr lang="he-IL" dirty="0">
                <a:cs typeface="+mn-cs"/>
              </a:rPr>
              <a:t>			______</a:t>
            </a:r>
          </a:p>
          <a:p>
            <a:pPr algn="r"/>
            <a:r>
              <a:rPr lang="he-IL" dirty="0">
                <a:solidFill>
                  <a:srgbClr val="00B0F0"/>
                </a:solidFill>
                <a:cs typeface="+mn-cs"/>
              </a:rPr>
              <a:t>אֲפִיַָה</a:t>
            </a:r>
            <a:r>
              <a:rPr lang="he-IL" dirty="0">
                <a:cs typeface="+mn-cs"/>
              </a:rPr>
              <a:t>			______</a:t>
            </a:r>
          </a:p>
          <a:p>
            <a:pPr algn="r"/>
            <a:r>
              <a:rPr lang="he-IL" dirty="0">
                <a:solidFill>
                  <a:schemeClr val="accent6">
                    <a:lumMod val="50000"/>
                  </a:schemeClr>
                </a:solidFill>
                <a:cs typeface="+mn-cs"/>
              </a:rPr>
              <a:t>טְחִינָה</a:t>
            </a:r>
            <a:r>
              <a:rPr lang="he-IL" dirty="0">
                <a:cs typeface="+mn-cs"/>
              </a:rPr>
              <a:t>		______</a:t>
            </a:r>
          </a:p>
          <a:p>
            <a:pPr algn="r"/>
            <a:r>
              <a:rPr lang="he-IL" dirty="0">
                <a:cs typeface="+mn-cs"/>
              </a:rPr>
              <a:t>ת</a:t>
            </a:r>
            <a:r>
              <a:rPr lang="he-IL" dirty="0">
                <a:solidFill>
                  <a:schemeClr val="accent5">
                    <a:lumMod val="50000"/>
                  </a:schemeClr>
                </a:solidFill>
                <a:cs typeface="+mn-cs"/>
              </a:rPr>
              <a:t>ְּסִיסָה</a:t>
            </a:r>
            <a:r>
              <a:rPr lang="he-IL" dirty="0">
                <a:cs typeface="+mn-cs"/>
              </a:rPr>
              <a:t>		______</a:t>
            </a:r>
          </a:p>
          <a:p>
            <a:pPr algn="r"/>
            <a:endParaRPr lang="he-IL" dirty="0">
              <a:cs typeface="+mn-cs"/>
            </a:endParaRPr>
          </a:p>
          <a:p>
            <a:pPr lvl="0" algn="r"/>
            <a:endParaRPr lang="he-IL" b="1" dirty="0">
              <a:cs typeface="+mn-cs"/>
            </a:endParaRPr>
          </a:p>
          <a:p>
            <a:pPr lvl="0" algn="r"/>
            <a:endParaRPr lang="he-IL" b="1" dirty="0">
              <a:cs typeface="+mn-cs"/>
            </a:endParaRPr>
          </a:p>
          <a:p>
            <a:pPr lvl="0" algn="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2246246" y="127776"/>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6"/>
          <a:stretch>
            <a:fillRect/>
          </a:stretch>
        </p:blipFill>
        <p:spPr>
          <a:xfrm rot="8222050">
            <a:off x="319777" y="503469"/>
            <a:ext cx="1596108" cy="820856"/>
          </a:xfrm>
          <a:prstGeom prst="rect">
            <a:avLst/>
          </a:prstGeom>
        </p:spPr>
      </p:pic>
      <p:pic>
        <p:nvPicPr>
          <p:cNvPr id="10" name="תמונה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098" y="2738194"/>
            <a:ext cx="4578293" cy="2992582"/>
          </a:xfrm>
          <a:prstGeom prst="rect">
            <a:avLst/>
          </a:prstGeom>
          <a:ln>
            <a:noFill/>
          </a:ln>
          <a:effectLst>
            <a:softEdge rad="112500"/>
          </a:effectLst>
        </p:spPr>
      </p:pic>
      <p:pic>
        <p:nvPicPr>
          <p:cNvPr id="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1234" y="370144"/>
            <a:ext cx="3082557" cy="1099445"/>
          </a:xfrm>
          <a:prstGeom prst="rect">
            <a:avLst/>
          </a:prstGeom>
        </p:spPr>
      </p:pic>
    </p:spTree>
    <p:extLst>
      <p:ext uri="{BB962C8B-B14F-4D97-AF65-F5344CB8AC3E}">
        <p14:creationId xmlns:p14="http://schemas.microsoft.com/office/powerpoint/2010/main" val="95850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עכשיו לומדים</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3938155" y="1758156"/>
            <a:ext cx="7181418" cy="3844925"/>
          </a:xfrm>
        </p:spPr>
        <p:txBody>
          <a:bodyPr>
            <a:normAutofit/>
          </a:bodyPr>
          <a:lstStyle/>
          <a:p>
            <a:pPr algn="r"/>
            <a:r>
              <a:rPr lang="he-IL" b="1" u="sng" dirty="0" smtClean="0">
                <a:solidFill>
                  <a:srgbClr val="FF0000"/>
                </a:solidFill>
                <a:cs typeface="+mn-cs"/>
              </a:rPr>
              <a:t>הפעולה</a:t>
            </a:r>
            <a:r>
              <a:rPr lang="he-IL" dirty="0">
                <a:cs typeface="+mn-cs"/>
              </a:rPr>
              <a:t>		</a:t>
            </a:r>
            <a:r>
              <a:rPr lang="he-IL" b="1" u="sng" dirty="0">
                <a:solidFill>
                  <a:srgbClr val="FF0000"/>
                </a:solidFill>
                <a:cs typeface="+mn-cs"/>
              </a:rPr>
              <a:t>החומר</a:t>
            </a:r>
          </a:p>
          <a:p>
            <a:pPr algn="r"/>
            <a:r>
              <a:rPr lang="he-IL" dirty="0">
                <a:solidFill>
                  <a:srgbClr val="0070C0"/>
                </a:solidFill>
                <a:cs typeface="+mn-cs"/>
              </a:rPr>
              <a:t>נִפּוּי</a:t>
            </a:r>
            <a:r>
              <a:rPr lang="he-IL" dirty="0">
                <a:cs typeface="+mn-cs"/>
              </a:rPr>
              <a:t>			</a:t>
            </a:r>
            <a:r>
              <a:rPr lang="he-IL" dirty="0">
                <a:solidFill>
                  <a:srgbClr val="0070C0"/>
                </a:solidFill>
                <a:cs typeface="+mn-cs"/>
              </a:rPr>
              <a:t>קמח</a:t>
            </a:r>
          </a:p>
          <a:p>
            <a:pPr algn="r"/>
            <a:r>
              <a:rPr lang="he-IL" dirty="0">
                <a:solidFill>
                  <a:schemeClr val="accent2">
                    <a:lumMod val="75000"/>
                  </a:schemeClr>
                </a:solidFill>
                <a:cs typeface="+mn-cs"/>
              </a:rPr>
              <a:t>לִישָׁה</a:t>
            </a:r>
            <a:r>
              <a:rPr lang="he-IL" dirty="0">
                <a:cs typeface="+mn-cs"/>
              </a:rPr>
              <a:t>		</a:t>
            </a:r>
            <a:r>
              <a:rPr lang="he-IL" dirty="0" smtClean="0">
                <a:solidFill>
                  <a:schemeClr val="accent2">
                    <a:lumMod val="75000"/>
                  </a:schemeClr>
                </a:solidFill>
                <a:cs typeface="+mn-cs"/>
              </a:rPr>
              <a:t>בצק</a:t>
            </a:r>
            <a:endParaRPr lang="he-IL" dirty="0">
              <a:solidFill>
                <a:schemeClr val="accent2">
                  <a:lumMod val="75000"/>
                </a:schemeClr>
              </a:solidFill>
              <a:cs typeface="+mn-cs"/>
            </a:endParaRPr>
          </a:p>
          <a:p>
            <a:pPr algn="r"/>
            <a:r>
              <a:rPr lang="he-IL" dirty="0">
                <a:solidFill>
                  <a:srgbClr val="00B0F0"/>
                </a:solidFill>
                <a:cs typeface="+mn-cs"/>
              </a:rPr>
              <a:t>אֲפִיַָה</a:t>
            </a:r>
            <a:r>
              <a:rPr lang="he-IL" dirty="0">
                <a:cs typeface="+mn-cs"/>
              </a:rPr>
              <a:t>			</a:t>
            </a:r>
            <a:r>
              <a:rPr lang="he-IL" dirty="0">
                <a:solidFill>
                  <a:srgbClr val="00B0F0"/>
                </a:solidFill>
                <a:cs typeface="+mn-cs"/>
              </a:rPr>
              <a:t>לחם</a:t>
            </a:r>
          </a:p>
          <a:p>
            <a:pPr algn="r"/>
            <a:r>
              <a:rPr lang="he-IL" dirty="0">
                <a:solidFill>
                  <a:schemeClr val="accent6">
                    <a:lumMod val="75000"/>
                  </a:schemeClr>
                </a:solidFill>
                <a:cs typeface="+mn-cs"/>
              </a:rPr>
              <a:t>טְחִינָה</a:t>
            </a:r>
            <a:r>
              <a:rPr lang="he-IL" dirty="0">
                <a:cs typeface="+mn-cs"/>
              </a:rPr>
              <a:t>		</a:t>
            </a:r>
            <a:r>
              <a:rPr lang="he-IL" dirty="0">
                <a:solidFill>
                  <a:schemeClr val="accent6">
                    <a:lumMod val="75000"/>
                  </a:schemeClr>
                </a:solidFill>
                <a:cs typeface="+mn-cs"/>
              </a:rPr>
              <a:t>חיטה</a:t>
            </a:r>
          </a:p>
          <a:p>
            <a:pPr algn="r"/>
            <a:r>
              <a:rPr lang="he-IL" dirty="0">
                <a:cs typeface="+mn-cs"/>
              </a:rPr>
              <a:t>ת</a:t>
            </a:r>
            <a:r>
              <a:rPr lang="he-IL" dirty="0">
                <a:solidFill>
                  <a:schemeClr val="accent5">
                    <a:lumMod val="50000"/>
                  </a:schemeClr>
                </a:solidFill>
                <a:cs typeface="+mn-cs"/>
              </a:rPr>
              <a:t>ְּסִיסָה</a:t>
            </a:r>
            <a:r>
              <a:rPr lang="he-IL" dirty="0">
                <a:cs typeface="+mn-cs"/>
              </a:rPr>
              <a:t>		</a:t>
            </a:r>
            <a:r>
              <a:rPr lang="he-IL" dirty="0">
                <a:solidFill>
                  <a:schemeClr val="accent5">
                    <a:lumMod val="50000"/>
                  </a:schemeClr>
                </a:solidFill>
                <a:cs typeface="+mn-cs"/>
              </a:rPr>
              <a:t>שמרים</a:t>
            </a:r>
          </a:p>
          <a:p>
            <a:pPr algn="r"/>
            <a:endParaRPr lang="he-IL" dirty="0">
              <a:cs typeface="+mn-cs"/>
            </a:endParaRPr>
          </a:p>
          <a:p>
            <a:pPr lvl="0" algn="r"/>
            <a:endParaRPr lang="he-IL" b="1" dirty="0">
              <a:cs typeface="+mn-cs"/>
            </a:endParaRPr>
          </a:p>
          <a:p>
            <a:pPr lvl="0" algn="r"/>
            <a:endParaRPr lang="he-IL" b="1" dirty="0">
              <a:cs typeface="+mn-cs"/>
            </a:endParaRPr>
          </a:p>
          <a:p>
            <a:pPr lvl="0" algn="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10" name="תמונה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098" y="2738194"/>
            <a:ext cx="4578293" cy="2992582"/>
          </a:xfrm>
          <a:prstGeom prst="rect">
            <a:avLst/>
          </a:prstGeom>
          <a:ln>
            <a:noFill/>
          </a:ln>
          <a:effectLst>
            <a:softEdge rad="112500"/>
          </a:effectLst>
        </p:spPr>
      </p:pic>
    </p:spTree>
    <p:extLst>
      <p:ext uri="{BB962C8B-B14F-4D97-AF65-F5344CB8AC3E}">
        <p14:creationId xmlns:p14="http://schemas.microsoft.com/office/powerpoint/2010/main" val="26991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3133300" y="693467"/>
            <a:ext cx="8280000" cy="720000"/>
          </a:xfrm>
        </p:spPr>
        <p:txBody>
          <a:bodyPr>
            <a:normAutofit/>
          </a:bodyPr>
          <a:lstStyle/>
          <a:p>
            <a:r>
              <a:rPr lang="he-IL" dirty="0">
                <a:cs typeface="+mn-cs"/>
              </a:rPr>
              <a:t>עכשיו לומדים- פעלים בזמן הווה</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328739" y="2468720"/>
            <a:ext cx="9572625" cy="3844925"/>
          </a:xfrm>
        </p:spPr>
        <p:txBody>
          <a:bodyPr/>
          <a:lstStyle/>
          <a:p>
            <a:pPr marL="342900" indent="-342900" algn="r">
              <a:buFont typeface="Wingdings" pitchFamily="2" charset="2"/>
              <a:buChar char="ü"/>
            </a:pPr>
            <a:r>
              <a:rPr lang="he-IL" dirty="0" smtClean="0">
                <a:cs typeface="+mn-cs"/>
              </a:rPr>
              <a:t>טוֹחֲנִים</a:t>
            </a:r>
            <a:endParaRPr lang="he-IL" dirty="0">
              <a:cs typeface="+mn-cs"/>
            </a:endParaRPr>
          </a:p>
          <a:p>
            <a:pPr marL="342900" indent="-342900" algn="r">
              <a:buFont typeface="Wingdings" pitchFamily="2" charset="2"/>
              <a:buChar char="ü"/>
            </a:pPr>
            <a:r>
              <a:rPr lang="he-IL" dirty="0">
                <a:cs typeface="+mn-cs"/>
              </a:rPr>
              <a:t>מְעַרְבְּבִים</a:t>
            </a:r>
          </a:p>
          <a:p>
            <a:pPr marL="342900" indent="-342900" algn="r">
              <a:buFont typeface="Wingdings" pitchFamily="2" charset="2"/>
              <a:buChar char="ü"/>
            </a:pPr>
            <a:r>
              <a:rPr lang="he-IL" dirty="0">
                <a:cs typeface="+mn-cs"/>
              </a:rPr>
              <a:t>לשִׁים</a:t>
            </a:r>
          </a:p>
          <a:p>
            <a:pPr marL="342900" indent="-342900" algn="r">
              <a:buFont typeface="Wingdings" pitchFamily="2" charset="2"/>
              <a:buChar char="ü"/>
            </a:pPr>
            <a:r>
              <a:rPr lang="he-IL" dirty="0">
                <a:cs typeface="+mn-cs"/>
              </a:rPr>
              <a:t>מכינים כִּיכָּרוֹת </a:t>
            </a:r>
          </a:p>
          <a:p>
            <a:pPr marL="342900" indent="-342900" algn="r">
              <a:buFont typeface="Wingdings" pitchFamily="2" charset="2"/>
              <a:buChar char="ü"/>
            </a:pPr>
            <a:r>
              <a:rPr lang="he-IL" dirty="0" smtClean="0">
                <a:cs typeface="+mn-cs"/>
              </a:rPr>
              <a:t>אוֹפִים</a:t>
            </a:r>
            <a:endParaRPr lang="he-IL" b="1"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מלבן 1"/>
          <p:cNvSpPr/>
          <p:nvPr/>
        </p:nvSpPr>
        <p:spPr>
          <a:xfrm>
            <a:off x="1001719" y="6221312"/>
            <a:ext cx="1422184" cy="184666"/>
          </a:xfrm>
          <a:prstGeom prst="rect">
            <a:avLst/>
          </a:prstGeom>
        </p:spPr>
        <p:txBody>
          <a:bodyPr wrap="none">
            <a:spAutoFit/>
          </a:bodyPr>
          <a:lstStyle/>
          <a:p>
            <a:r>
              <a:rPr lang="en-US" sz="600" dirty="0">
                <a:solidFill>
                  <a:srgbClr val="111111"/>
                </a:solidFill>
                <a:latin typeface="-apple-system"/>
              </a:rPr>
              <a:t>Photo by </a:t>
            </a:r>
            <a:r>
              <a:rPr lang="en-US" sz="600" dirty="0">
                <a:solidFill>
                  <a:srgbClr val="767676"/>
                </a:solidFill>
                <a:latin typeface="-apple-system"/>
              </a:rPr>
              <a:t>Peter </a:t>
            </a:r>
            <a:r>
              <a:rPr lang="en-US" sz="600" dirty="0" err="1">
                <a:solidFill>
                  <a:srgbClr val="767676"/>
                </a:solidFill>
                <a:latin typeface="-apple-system"/>
              </a:rPr>
              <a:t>Feghali</a:t>
            </a:r>
            <a:r>
              <a:rPr lang="en-US" sz="600" dirty="0">
                <a:solidFill>
                  <a:srgbClr val="111111"/>
                </a:solidFill>
                <a:latin typeface="-apple-system"/>
              </a:rPr>
              <a:t> on </a:t>
            </a:r>
            <a:r>
              <a:rPr lang="en-US" sz="600" dirty="0" err="1">
                <a:solidFill>
                  <a:srgbClr val="767676"/>
                </a:solidFill>
                <a:latin typeface="-apple-system"/>
              </a:rPr>
              <a:t>Unsplash</a:t>
            </a:r>
            <a:endParaRPr lang="he-IL" sz="600" dirty="0"/>
          </a:p>
        </p:txBody>
      </p:sp>
      <p:pic>
        <p:nvPicPr>
          <p:cNvPr id="3" name="תמונה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21335" y="2716581"/>
            <a:ext cx="3496138" cy="3149449"/>
          </a:xfrm>
          <a:prstGeom prst="rect">
            <a:avLst/>
          </a:prstGeom>
          <a:ln>
            <a:noFill/>
          </a:ln>
          <a:effectLst>
            <a:softEdge rad="112500"/>
          </a:effectLst>
        </p:spPr>
      </p:pic>
    </p:spTree>
    <p:extLst>
      <p:ext uri="{BB962C8B-B14F-4D97-AF65-F5344CB8AC3E}">
        <p14:creationId xmlns:p14="http://schemas.microsoft.com/office/powerpoint/2010/main" val="23345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mn-cs"/>
              </a:rPr>
              <a:t>עכשיו קוראים קטע מידע-פסקה שלישית</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sp>
        <p:nvSpPr>
          <p:cNvPr id="2" name="TextBox 1"/>
          <p:cNvSpPr txBox="1"/>
          <p:nvPr/>
        </p:nvSpPr>
        <p:spPr>
          <a:xfrm>
            <a:off x="550778" y="2173910"/>
            <a:ext cx="10634601" cy="1877437"/>
          </a:xfrm>
          <a:prstGeom prst="rect">
            <a:avLst/>
          </a:prstGeom>
          <a:noFill/>
        </p:spPr>
        <p:txBody>
          <a:bodyPr wrap="square" rtlCol="1">
            <a:spAutoFit/>
          </a:bodyPr>
          <a:lstStyle/>
          <a:p>
            <a:pPr marL="342900" indent="-342900" algn="r" rtl="1">
              <a:buFont typeface="Wingdings" pitchFamily="2" charset="2"/>
              <a:buChar char="ü"/>
            </a:pPr>
            <a:endParaRPr lang="he-IL" sz="3200" dirty="0"/>
          </a:p>
          <a:p>
            <a:r>
              <a:rPr lang="he-IL" sz="3600" dirty="0"/>
              <a:t> </a:t>
            </a:r>
          </a:p>
          <a:p>
            <a:pPr marL="342900" indent="-342900" algn="r" rtl="1">
              <a:buFont typeface="Wingdings" pitchFamily="2" charset="2"/>
              <a:buChar char="ü"/>
            </a:pPr>
            <a:endParaRPr lang="he-IL" sz="2400" dirty="0"/>
          </a:p>
          <a:p>
            <a:pPr marL="342900" indent="-342900" algn="r" rtl="1">
              <a:buFont typeface="Wingdings" pitchFamily="2" charset="2"/>
              <a:buChar char="ü"/>
            </a:pPr>
            <a:endParaRPr lang="he-IL" sz="2400" dirty="0"/>
          </a:p>
        </p:txBody>
      </p:sp>
      <p:sp>
        <p:nvSpPr>
          <p:cNvPr id="3" name="מלבן 2">
            <a:extLst>
              <a:ext uri="{FF2B5EF4-FFF2-40B4-BE49-F238E27FC236}">
                <a16:creationId xmlns:a16="http://schemas.microsoft.com/office/drawing/2014/main" id="{2BA6C742-EB02-467D-A3A6-2448A369D9EE}"/>
              </a:ext>
            </a:extLst>
          </p:cNvPr>
          <p:cNvSpPr/>
          <p:nvPr/>
        </p:nvSpPr>
        <p:spPr>
          <a:xfrm>
            <a:off x="83127" y="1471812"/>
            <a:ext cx="11741727" cy="4967835"/>
          </a:xfrm>
          <a:prstGeom prst="rect">
            <a:avLst/>
          </a:prstGeom>
        </p:spPr>
        <p:txBody>
          <a:bodyPr wrap="square">
            <a:spAutoFit/>
          </a:bodyPr>
          <a:lstStyle/>
          <a:p>
            <a:pPr>
              <a:lnSpc>
                <a:spcPct val="150000"/>
              </a:lnSpc>
              <a:spcAft>
                <a:spcPts val="800"/>
              </a:spcAft>
            </a:pPr>
            <a:r>
              <a:rPr lang="he-IL" sz="3000" dirty="0">
                <a:solidFill>
                  <a:srgbClr val="FF0000"/>
                </a:solidFill>
                <a:latin typeface="Calibri" panose="020F0502020204030204" pitchFamily="34" charset="0"/>
                <a:ea typeface="Calibri" panose="020F0502020204030204" pitchFamily="34" charset="0"/>
              </a:rPr>
              <a:t>היום</a:t>
            </a:r>
            <a:r>
              <a:rPr lang="he-IL" sz="3000" dirty="0">
                <a:latin typeface="Calibri" panose="020F0502020204030204" pitchFamily="34" charset="0"/>
                <a:ea typeface="Calibri" panose="020F0502020204030204" pitchFamily="34" charset="0"/>
              </a:rPr>
              <a:t> ישנן מכונות משוכללות לטחינת החיטה. הן מסוגלות להפריד את גרגר החיטה מן הקליפה שלו, לטחון אותו לקמח, ולנפות את הקמח כדי להופכו ללבן וצחור, ללא כל לכלוך וחרקים. בזכות המכונות המשוכללות נטחנות כמויות אדירות של חיטה בזמן קצר</a:t>
            </a:r>
            <a:r>
              <a:rPr lang="he-IL" sz="3000" dirty="0" smtClean="0">
                <a:latin typeface="Calibri" panose="020F0502020204030204" pitchFamily="34" charset="0"/>
                <a:ea typeface="Calibri" panose="020F0502020204030204" pitchFamily="34" charset="0"/>
              </a:rPr>
              <a:t>.</a:t>
            </a:r>
            <a:endParaRPr lang="en-US" sz="3000" dirty="0" smtClean="0">
              <a:latin typeface="Calibri" panose="020F0502020204030204" pitchFamily="34" charset="0"/>
              <a:ea typeface="Calibri" panose="020F0502020204030204" pitchFamily="34" charset="0"/>
            </a:endParaRPr>
          </a:p>
          <a:p>
            <a:pPr>
              <a:lnSpc>
                <a:spcPct val="150000"/>
              </a:lnSpc>
              <a:spcAft>
                <a:spcPts val="800"/>
              </a:spcAft>
            </a:pPr>
            <a:r>
              <a:rPr lang="en-US" sz="3000" dirty="0" smtClean="0">
                <a:latin typeface="Arial" panose="020B0604020202020204" pitchFamily="34" charset="0"/>
                <a:ea typeface="Calibri" panose="020F0502020204030204" pitchFamily="34" charset="0"/>
              </a:rPr>
              <a:t> </a:t>
            </a:r>
            <a:r>
              <a:rPr lang="he-IL" sz="3000" dirty="0">
                <a:latin typeface="Arial" panose="020B0604020202020204" pitchFamily="34" charset="0"/>
                <a:ea typeface="Calibri" panose="020F0502020204030204" pitchFamily="34" charset="0"/>
              </a:rPr>
              <a:t>את הקמח מערבבים במים ובמעט מלח ומכינים בצק. כדי שהבצק יתפח, מוסיפים לו שמרים. השמרים הם פטריות אשר במגע עם הבצק הן גדלות ומתפתחות. בתהליך הנקרא תסיסה משתחרר גז מן השמרים. </a:t>
            </a:r>
            <a:endParaRPr lang="en-US" sz="3000" dirty="0">
              <a:effectLst/>
              <a:latin typeface="Calibri" panose="020F0502020204030204" pitchFamily="34" charset="0"/>
              <a:ea typeface="Calibri" panose="020F0502020204030204" pitchFamily="34" charset="0"/>
            </a:endParaRPr>
          </a:p>
        </p:txBody>
      </p:sp>
      <p:pic>
        <p:nvPicPr>
          <p:cNvPr id="4"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436" y="518480"/>
            <a:ext cx="2829791" cy="1009292"/>
          </a:xfrm>
          <a:prstGeom prst="rect">
            <a:avLst/>
          </a:prstGeom>
        </p:spPr>
      </p:pic>
    </p:spTree>
    <p:extLst>
      <p:ext uri="{BB962C8B-B14F-4D97-AF65-F5344CB8AC3E}">
        <p14:creationId xmlns:p14="http://schemas.microsoft.com/office/powerpoint/2010/main" val="44474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מה נלמד היום?</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1006620" y="1758156"/>
            <a:ext cx="10634601" cy="4433073"/>
          </a:xfrm>
          <a:prstGeom prst="rect">
            <a:avLst/>
          </a:prstGeom>
          <a:noFill/>
        </p:spPr>
        <p:txBody>
          <a:bodyPr wrap="square" rtlCol="1">
            <a:spAutoFit/>
          </a:bodyPr>
          <a:lstStyle/>
          <a:p>
            <a:pPr marL="342900" indent="-342900" algn="r" rtl="1">
              <a:lnSpc>
                <a:spcPct val="150000"/>
              </a:lnSpc>
              <a:buFont typeface="Wingdings" pitchFamily="2" charset="2"/>
              <a:buChar char="ü"/>
            </a:pPr>
            <a:r>
              <a:rPr lang="he-IL" sz="3200" dirty="0" smtClean="0"/>
              <a:t>נכיר </a:t>
            </a:r>
            <a:r>
              <a:rPr lang="he-IL" sz="3200" dirty="0"/>
              <a:t>את תהליך יצור הלחם</a:t>
            </a:r>
          </a:p>
          <a:p>
            <a:pPr marL="342900" indent="-342900">
              <a:lnSpc>
                <a:spcPct val="150000"/>
              </a:lnSpc>
              <a:buFont typeface="Wingdings" pitchFamily="2" charset="2"/>
              <a:buChar char="ü"/>
            </a:pPr>
            <a:r>
              <a:rPr lang="he-IL" sz="3200" dirty="0"/>
              <a:t>נשווה בין תהליך טחינת החיטה בימים עברו והיום </a:t>
            </a:r>
          </a:p>
          <a:p>
            <a:pPr marL="347472" indent="-347472">
              <a:lnSpc>
                <a:spcPct val="150000"/>
              </a:lnSpc>
              <a:buSzPts val="3600"/>
              <a:buFont typeface="Wingdings" panose="05000000000000000000" pitchFamily="2" charset="2"/>
              <a:buChar char="ü"/>
            </a:pPr>
            <a:r>
              <a:rPr lang="he-IL" sz="3200" dirty="0">
                <a:solidFill>
                  <a:srgbClr val="000000"/>
                </a:solidFill>
                <a:latin typeface="Calibri" panose="020F0502020204030204" pitchFamily="34" charset="0"/>
              </a:rPr>
              <a:t>נלמד מילה חדשה</a:t>
            </a:r>
            <a:endParaRPr lang="he-IL" sz="3200" dirty="0"/>
          </a:p>
          <a:p>
            <a:pPr marL="342900" indent="-342900">
              <a:lnSpc>
                <a:spcPct val="150000"/>
              </a:lnSpc>
              <a:buFont typeface="Wingdings" pitchFamily="2" charset="2"/>
              <a:buChar char="ü"/>
            </a:pPr>
            <a:r>
              <a:rPr lang="he-IL" sz="3200" dirty="0"/>
              <a:t>נכיר את התבנית של מילים המציינות כלים ומכשירים ונכיר את צורת הניקוד שלהם</a:t>
            </a:r>
          </a:p>
          <a:p>
            <a:pPr marL="342900" indent="-342900">
              <a:lnSpc>
                <a:spcPct val="150000"/>
              </a:lnSpc>
              <a:buFont typeface="Wingdings" pitchFamily="2" charset="2"/>
              <a:buChar char="ü"/>
            </a:pPr>
            <a:r>
              <a:rPr lang="he-IL" sz="3200" dirty="0"/>
              <a:t> נסמן פעלים בזמן הווה </a:t>
            </a:r>
          </a:p>
        </p:txBody>
      </p:sp>
    </p:spTree>
    <p:extLst>
      <p:ext uri="{BB962C8B-B14F-4D97-AF65-F5344CB8AC3E}">
        <p14:creationId xmlns:p14="http://schemas.microsoft.com/office/powerpoint/2010/main" val="17342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mn-cs"/>
              </a:rPr>
              <a:t>עכשיו קוראים קטע מידע-פסקה שלישית</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064044" y="65317"/>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550778" y="2173910"/>
            <a:ext cx="10634601" cy="1877437"/>
          </a:xfrm>
          <a:prstGeom prst="rect">
            <a:avLst/>
          </a:prstGeom>
          <a:noFill/>
        </p:spPr>
        <p:txBody>
          <a:bodyPr wrap="square" rtlCol="1">
            <a:spAutoFit/>
          </a:bodyPr>
          <a:lstStyle/>
          <a:p>
            <a:pPr marL="342900" indent="-342900" algn="r" rtl="1">
              <a:buFont typeface="Wingdings" pitchFamily="2" charset="2"/>
              <a:buChar char="ü"/>
            </a:pPr>
            <a:endParaRPr lang="he-IL" sz="3200" dirty="0"/>
          </a:p>
          <a:p>
            <a:r>
              <a:rPr lang="he-IL" sz="3600" dirty="0"/>
              <a:t> </a:t>
            </a:r>
          </a:p>
          <a:p>
            <a:pPr marL="342900" indent="-342900" algn="r" rtl="1">
              <a:buFont typeface="Wingdings" pitchFamily="2" charset="2"/>
              <a:buChar char="ü"/>
            </a:pPr>
            <a:endParaRPr lang="he-IL" sz="2400" dirty="0"/>
          </a:p>
          <a:p>
            <a:pPr marL="342900" indent="-342900" algn="r" rtl="1">
              <a:buFont typeface="Wingdings" pitchFamily="2" charset="2"/>
              <a:buChar char="ü"/>
            </a:pPr>
            <a:endParaRPr lang="he-IL" sz="2400" dirty="0"/>
          </a:p>
        </p:txBody>
      </p:sp>
      <p:sp>
        <p:nvSpPr>
          <p:cNvPr id="3" name="מלבן 2">
            <a:extLst>
              <a:ext uri="{FF2B5EF4-FFF2-40B4-BE49-F238E27FC236}">
                <a16:creationId xmlns:a16="http://schemas.microsoft.com/office/drawing/2014/main" id="{2BA6C742-EB02-467D-A3A6-2448A369D9EE}"/>
              </a:ext>
            </a:extLst>
          </p:cNvPr>
          <p:cNvSpPr/>
          <p:nvPr/>
        </p:nvSpPr>
        <p:spPr>
          <a:xfrm>
            <a:off x="83127" y="1471812"/>
            <a:ext cx="11741727" cy="5042406"/>
          </a:xfrm>
          <a:prstGeom prst="rect">
            <a:avLst/>
          </a:prstGeom>
        </p:spPr>
        <p:txBody>
          <a:bodyPr wrap="square">
            <a:spAutoFit/>
          </a:bodyPr>
          <a:lstStyle/>
          <a:p>
            <a:pPr>
              <a:lnSpc>
                <a:spcPct val="150000"/>
              </a:lnSpc>
              <a:spcAft>
                <a:spcPts val="800"/>
              </a:spcAft>
            </a:pPr>
            <a:r>
              <a:rPr lang="he-IL" sz="3000" dirty="0">
                <a:solidFill>
                  <a:srgbClr val="FF0000"/>
                </a:solidFill>
                <a:latin typeface="Calibri" panose="020F0502020204030204" pitchFamily="34" charset="0"/>
                <a:ea typeface="Calibri" panose="020F0502020204030204" pitchFamily="34" charset="0"/>
              </a:rPr>
              <a:t>היום</a:t>
            </a:r>
            <a:r>
              <a:rPr lang="he-IL" sz="3000" dirty="0">
                <a:latin typeface="Calibri" panose="020F0502020204030204" pitchFamily="34" charset="0"/>
                <a:ea typeface="Calibri" panose="020F0502020204030204" pitchFamily="34" charset="0"/>
              </a:rPr>
              <a:t> </a:t>
            </a:r>
            <a:r>
              <a:rPr lang="he-IL" sz="3000" b="1" dirty="0">
                <a:solidFill>
                  <a:srgbClr val="00B050"/>
                </a:solidFill>
                <a:latin typeface="Calibri" panose="020F0502020204030204" pitchFamily="34" charset="0"/>
                <a:ea typeface="Calibri" panose="020F0502020204030204" pitchFamily="34" charset="0"/>
              </a:rPr>
              <a:t>ישנן</a:t>
            </a:r>
            <a:r>
              <a:rPr lang="he-IL" sz="3000" dirty="0">
                <a:latin typeface="Calibri" panose="020F0502020204030204" pitchFamily="34" charset="0"/>
                <a:ea typeface="Calibri" panose="020F0502020204030204" pitchFamily="34" charset="0"/>
              </a:rPr>
              <a:t> מכונות משוכללות לטחינת החיטה. הן </a:t>
            </a:r>
            <a:r>
              <a:rPr lang="he-IL" sz="3000" b="1" dirty="0">
                <a:solidFill>
                  <a:srgbClr val="00B050"/>
                </a:solidFill>
                <a:latin typeface="Calibri" panose="020F0502020204030204" pitchFamily="34" charset="0"/>
                <a:ea typeface="Calibri" panose="020F0502020204030204" pitchFamily="34" charset="0"/>
              </a:rPr>
              <a:t>מסוגלות</a:t>
            </a:r>
            <a:r>
              <a:rPr lang="he-IL" sz="3000" dirty="0">
                <a:latin typeface="Calibri" panose="020F0502020204030204" pitchFamily="34" charset="0"/>
                <a:ea typeface="Calibri" panose="020F0502020204030204" pitchFamily="34" charset="0"/>
              </a:rPr>
              <a:t> להפריד את גרגר החיטה מן הקליפה שלו, לטחון אותו לקמח, ולנפות את הקמח כדי להופכו ללבן וצחור, ללא כל לכלוך וחרקים. בזכות המכונות המשוכללות </a:t>
            </a:r>
            <a:r>
              <a:rPr lang="he-IL" sz="3000" b="1" dirty="0">
                <a:solidFill>
                  <a:srgbClr val="00B050"/>
                </a:solidFill>
                <a:latin typeface="Calibri" panose="020F0502020204030204" pitchFamily="34" charset="0"/>
                <a:ea typeface="Calibri" panose="020F0502020204030204" pitchFamily="34" charset="0"/>
              </a:rPr>
              <a:t>נטחנות</a:t>
            </a:r>
            <a:r>
              <a:rPr lang="he-IL" sz="3000" dirty="0">
                <a:latin typeface="Calibri" panose="020F0502020204030204" pitchFamily="34" charset="0"/>
                <a:ea typeface="Calibri" panose="020F0502020204030204" pitchFamily="34" charset="0"/>
              </a:rPr>
              <a:t> כמויות אדירות של חיטה בזמן קצר</a:t>
            </a:r>
            <a:r>
              <a:rPr lang="he-IL" sz="3000" dirty="0" smtClean="0">
                <a:latin typeface="Calibri" panose="020F0502020204030204" pitchFamily="34" charset="0"/>
                <a:ea typeface="Calibri" panose="020F0502020204030204" pitchFamily="34" charset="0"/>
              </a:rPr>
              <a:t>.</a:t>
            </a:r>
            <a:endParaRPr lang="en-US" sz="3000" dirty="0" smtClean="0">
              <a:latin typeface="Calibri" panose="020F0502020204030204" pitchFamily="34" charset="0"/>
              <a:ea typeface="Calibri" panose="020F0502020204030204" pitchFamily="34" charset="0"/>
            </a:endParaRPr>
          </a:p>
          <a:p>
            <a:pPr>
              <a:lnSpc>
                <a:spcPct val="150000"/>
              </a:lnSpc>
              <a:spcAft>
                <a:spcPts val="800"/>
              </a:spcAft>
            </a:pPr>
            <a:r>
              <a:rPr lang="en-US" sz="3000" dirty="0" smtClean="0">
                <a:latin typeface="Arial" panose="020B0604020202020204" pitchFamily="34" charset="0"/>
                <a:ea typeface="Calibri" panose="020F0502020204030204" pitchFamily="34" charset="0"/>
              </a:rPr>
              <a:t> </a:t>
            </a:r>
            <a:r>
              <a:rPr lang="he-IL" sz="3000" dirty="0">
                <a:latin typeface="Arial" panose="020B0604020202020204" pitchFamily="34" charset="0"/>
                <a:ea typeface="Calibri" panose="020F0502020204030204" pitchFamily="34" charset="0"/>
              </a:rPr>
              <a:t>את הקמח </a:t>
            </a:r>
            <a:r>
              <a:rPr lang="he-IL" sz="3000" b="1" dirty="0">
                <a:solidFill>
                  <a:srgbClr val="00B050"/>
                </a:solidFill>
                <a:latin typeface="Calibri" panose="020F0502020204030204" pitchFamily="34" charset="0"/>
                <a:ea typeface="Calibri" panose="020F0502020204030204" pitchFamily="34" charset="0"/>
              </a:rPr>
              <a:t>מערבבים</a:t>
            </a:r>
            <a:r>
              <a:rPr lang="he-IL" sz="3000" dirty="0">
                <a:latin typeface="Arial" panose="020B0604020202020204" pitchFamily="34" charset="0"/>
                <a:ea typeface="Calibri" panose="020F0502020204030204" pitchFamily="34" charset="0"/>
              </a:rPr>
              <a:t> במים ובמעט מלח ו</a:t>
            </a:r>
            <a:r>
              <a:rPr lang="he-IL" sz="3000" b="1" dirty="0">
                <a:solidFill>
                  <a:srgbClr val="00B050"/>
                </a:solidFill>
                <a:latin typeface="Calibri" panose="020F0502020204030204" pitchFamily="34" charset="0"/>
                <a:ea typeface="Calibri" panose="020F0502020204030204" pitchFamily="34" charset="0"/>
              </a:rPr>
              <a:t>מכינים</a:t>
            </a:r>
            <a:r>
              <a:rPr lang="he-IL" sz="3000" dirty="0">
                <a:latin typeface="Arial" panose="020B0604020202020204" pitchFamily="34" charset="0"/>
                <a:ea typeface="Calibri" panose="020F0502020204030204" pitchFamily="34" charset="0"/>
              </a:rPr>
              <a:t> בצק. כדי שהבצק יתפח, </a:t>
            </a:r>
            <a:r>
              <a:rPr lang="he-IL" sz="3000" b="1" dirty="0">
                <a:solidFill>
                  <a:srgbClr val="00B050"/>
                </a:solidFill>
                <a:latin typeface="Calibri" panose="020F0502020204030204" pitchFamily="34" charset="0"/>
                <a:ea typeface="Calibri" panose="020F0502020204030204" pitchFamily="34" charset="0"/>
              </a:rPr>
              <a:t>מוסיפים</a:t>
            </a:r>
            <a:r>
              <a:rPr lang="he-IL" sz="3000" dirty="0">
                <a:latin typeface="Arial" panose="020B0604020202020204" pitchFamily="34" charset="0"/>
                <a:ea typeface="Calibri" panose="020F0502020204030204" pitchFamily="34" charset="0"/>
              </a:rPr>
              <a:t> לו שמרים. השמרים הם פטריות אשר במגע עם הבצק הן </a:t>
            </a:r>
            <a:r>
              <a:rPr lang="he-IL" sz="3000" b="1" dirty="0">
                <a:solidFill>
                  <a:srgbClr val="00B050"/>
                </a:solidFill>
                <a:latin typeface="Calibri" panose="020F0502020204030204" pitchFamily="34" charset="0"/>
                <a:ea typeface="Calibri" panose="020F0502020204030204" pitchFamily="34" charset="0"/>
              </a:rPr>
              <a:t>גדלות ומתפתחות</a:t>
            </a:r>
            <a:r>
              <a:rPr lang="he-IL" sz="3000" dirty="0">
                <a:latin typeface="Arial" panose="020B0604020202020204" pitchFamily="34" charset="0"/>
                <a:ea typeface="Calibri" panose="020F0502020204030204" pitchFamily="34" charset="0"/>
              </a:rPr>
              <a:t>. בתהליך הנקרא תסיסה </a:t>
            </a:r>
            <a:r>
              <a:rPr lang="he-IL" sz="3000" b="1" dirty="0">
                <a:solidFill>
                  <a:srgbClr val="00B050"/>
                </a:solidFill>
                <a:latin typeface="Calibri" panose="020F0502020204030204" pitchFamily="34" charset="0"/>
                <a:ea typeface="Calibri" panose="020F0502020204030204" pitchFamily="34" charset="0"/>
              </a:rPr>
              <a:t>משתחרר</a:t>
            </a:r>
            <a:r>
              <a:rPr lang="he-IL" sz="3000" dirty="0">
                <a:latin typeface="Arial" panose="020B0604020202020204" pitchFamily="34" charset="0"/>
                <a:ea typeface="Calibri" panose="020F0502020204030204" pitchFamily="34" charset="0"/>
              </a:rPr>
              <a:t> גז מן השמרים. </a:t>
            </a:r>
            <a:endParaRPr lang="en-US" sz="3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4984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משימה לסיום: אופים לחם בבית</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10173998" cy="3844925"/>
          </a:xfrm>
        </p:spPr>
        <p:txBody>
          <a:bodyPr/>
          <a:lstStyle/>
          <a:p>
            <a:pPr lvl="0" algn="r"/>
            <a:r>
              <a:rPr lang="he-IL" dirty="0" smtClean="0">
                <a:cs typeface="+mn-cs"/>
              </a:rPr>
              <a:t>כתבו הוראות להכנת לחם.</a:t>
            </a:r>
          </a:p>
          <a:p>
            <a:pPr lvl="0" algn="r"/>
            <a:r>
              <a:rPr lang="he-IL" dirty="0" smtClean="0">
                <a:cs typeface="+mn-cs"/>
              </a:rPr>
              <a:t>התבססו על התהליך אותו למדנו.</a:t>
            </a:r>
            <a:endParaRPr lang="he-IL" dirty="0">
              <a:cs typeface="+mn-cs"/>
            </a:endParaRPr>
          </a:p>
        </p:txBody>
      </p:sp>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pic>
        <p:nvPicPr>
          <p:cNvPr id="4"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4114" y="511536"/>
            <a:ext cx="2683456" cy="957099"/>
          </a:xfrm>
          <a:prstGeom prst="rect">
            <a:avLst/>
          </a:prstGeom>
        </p:spPr>
      </p:pic>
      <p:pic>
        <p:nvPicPr>
          <p:cNvPr id="10" name="תמונה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098" y="2738194"/>
            <a:ext cx="4578293" cy="2992582"/>
          </a:xfrm>
          <a:prstGeom prst="rect">
            <a:avLst/>
          </a:prstGeom>
          <a:ln>
            <a:noFill/>
          </a:ln>
          <a:effectLst>
            <a:softEdge rad="112500"/>
          </a:effectLst>
        </p:spPr>
      </p:pic>
    </p:spTree>
    <p:extLst>
      <p:ext uri="{BB962C8B-B14F-4D97-AF65-F5344CB8AC3E}">
        <p14:creationId xmlns:p14="http://schemas.microsoft.com/office/powerpoint/2010/main" val="105340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Autofit/>
          </a:bodyPr>
          <a:lstStyle/>
          <a:p>
            <a:r>
              <a:rPr lang="he-IL" sz="5400" dirty="0">
                <a:cs typeface="+mn-cs"/>
              </a:rPr>
              <a:t>מסיימים ומסכמים</a:t>
            </a:r>
            <a:endParaRPr lang="x-none" sz="5400"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2032690"/>
            <a:ext cx="9572625" cy="3844925"/>
          </a:xfrm>
        </p:spPr>
        <p:txBody>
          <a:bodyPr>
            <a:normAutofit/>
          </a:bodyPr>
          <a:lstStyle/>
          <a:p>
            <a:pPr lvl="0" algn="r"/>
            <a:r>
              <a:rPr lang="en-US" sz="4400" b="1" dirty="0">
                <a:cs typeface="+mn-cs"/>
              </a:rPr>
              <a:t/>
            </a:r>
            <a:br>
              <a:rPr lang="en-US" sz="4400" b="1" dirty="0">
                <a:cs typeface="+mn-cs"/>
              </a:rPr>
            </a:br>
            <a:endParaRPr lang="he-IL" sz="4400"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3" name="מלבן 2">
            <a:extLst>
              <a:ext uri="{FF2B5EF4-FFF2-40B4-BE49-F238E27FC236}">
                <a16:creationId xmlns:a16="http://schemas.microsoft.com/office/drawing/2014/main" id="{7A09E0E0-3423-479C-9733-C3C0E9891462}"/>
              </a:ext>
            </a:extLst>
          </p:cNvPr>
          <p:cNvSpPr/>
          <p:nvPr/>
        </p:nvSpPr>
        <p:spPr>
          <a:xfrm>
            <a:off x="1433946" y="1483320"/>
            <a:ext cx="9705109" cy="5171737"/>
          </a:xfrm>
          <a:prstGeom prst="rect">
            <a:avLst/>
          </a:prstGeom>
        </p:spPr>
        <p:txBody>
          <a:bodyPr wrap="square">
            <a:spAutoFit/>
          </a:bodyPr>
          <a:lstStyle/>
          <a:p>
            <a:pPr marL="342900" indent="-342900">
              <a:lnSpc>
                <a:spcPct val="150000"/>
              </a:lnSpc>
              <a:buFont typeface="Wingdings" pitchFamily="2" charset="2"/>
              <a:buChar char="ü"/>
            </a:pPr>
            <a:r>
              <a:rPr lang="he-IL" sz="3200" dirty="0"/>
              <a:t>הכרנו את תהליך יצור הלחם</a:t>
            </a:r>
          </a:p>
          <a:p>
            <a:pPr marL="342900" indent="-342900">
              <a:lnSpc>
                <a:spcPct val="150000"/>
              </a:lnSpc>
              <a:buFont typeface="Wingdings" pitchFamily="2" charset="2"/>
              <a:buChar char="ü"/>
            </a:pPr>
            <a:r>
              <a:rPr lang="he-IL" sz="3200" dirty="0"/>
              <a:t>השווינו בין טחינת החיטה בימים עברו והיום </a:t>
            </a:r>
          </a:p>
          <a:p>
            <a:pPr marL="342900" indent="-342900">
              <a:lnSpc>
                <a:spcPct val="150000"/>
              </a:lnSpc>
              <a:buFont typeface="Wingdings" pitchFamily="2" charset="2"/>
              <a:buChar char="ü"/>
            </a:pPr>
            <a:r>
              <a:rPr lang="he-IL" sz="3200" dirty="0"/>
              <a:t>למדנו מילה חדשה: מַרְדֶּה</a:t>
            </a:r>
          </a:p>
          <a:p>
            <a:pPr marL="342900" indent="-342900">
              <a:lnSpc>
                <a:spcPct val="150000"/>
              </a:lnSpc>
              <a:buFont typeface="Wingdings" pitchFamily="2" charset="2"/>
              <a:buChar char="ü"/>
            </a:pPr>
            <a:r>
              <a:rPr lang="he-IL" sz="3200" dirty="0"/>
              <a:t>הכרנו את התבנית של מילים המציינות כלים ומכשירים והכרנו את צורת הניקוד שלהן</a:t>
            </a:r>
          </a:p>
          <a:p>
            <a:pPr marL="342900" indent="-342900">
              <a:lnSpc>
                <a:spcPct val="150000"/>
              </a:lnSpc>
              <a:buFont typeface="Wingdings" pitchFamily="2" charset="2"/>
              <a:buChar char="ü"/>
            </a:pPr>
            <a:r>
              <a:rPr lang="he-IL" sz="3200" dirty="0"/>
              <a:t>מצאנו בקטע פעלים בזמן הווה וראינו שזו צורה שמתאימה לתיאור של פעולות מתמשכות</a:t>
            </a:r>
            <a:r>
              <a:rPr lang="he-IL" sz="3200" dirty="0" smtClean="0"/>
              <a:t>.</a:t>
            </a:r>
            <a:endParaRPr lang="he-IL" sz="3200" dirty="0"/>
          </a:p>
        </p:txBody>
      </p:sp>
    </p:spTree>
    <p:extLst>
      <p:ext uri="{BB962C8B-B14F-4D97-AF65-F5344CB8AC3E}">
        <p14:creationId xmlns:p14="http://schemas.microsoft.com/office/powerpoint/2010/main" val="393002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cs typeface="+mn-cs"/>
              </a:rPr>
              <a:t>מה להביא לשיעור?</a:t>
            </a:r>
            <a:endParaRPr lang="x-none" dirty="0">
              <a:cs typeface="+mn-cs"/>
            </a:endParaRPr>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04002">
            <a:off x="5532122" y="1544074"/>
            <a:ext cx="2923672" cy="4533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31986">
            <a:off x="1551881" y="1900875"/>
            <a:ext cx="4009025" cy="1677002"/>
          </a:xfrm>
          <a:prstGeom prst="rect">
            <a:avLst/>
          </a:prstGeom>
          <a:noFill/>
          <a:extLst>
            <a:ext uri="{909E8E84-426E-40DD-AFC4-6F175D3DCCD1}">
              <a14:hiddenFill xmlns:a14="http://schemas.microsoft.com/office/drawing/2010/main">
                <a:solidFill>
                  <a:srgbClr val="FFFFFF"/>
                </a:solidFill>
              </a14:hiddenFill>
            </a:ext>
          </a:extLst>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2337" y="4634346"/>
            <a:ext cx="3294498" cy="1175038"/>
          </a:xfrm>
          <a:prstGeom prst="rect">
            <a:avLst/>
          </a:prstGeom>
        </p:spPr>
      </p:pic>
    </p:spTree>
    <p:extLst>
      <p:ext uri="{BB962C8B-B14F-4D97-AF65-F5344CB8AC3E}">
        <p14:creationId xmlns:p14="http://schemas.microsoft.com/office/powerpoint/2010/main" val="345343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3"/>
          <a:stretch>
            <a:fillRect/>
          </a:stretch>
        </p:blipFill>
        <p:spPr>
          <a:xfrm rot="8222050">
            <a:off x="319777" y="503469"/>
            <a:ext cx="1596108" cy="820856"/>
          </a:xfrm>
          <a:prstGeom prst="rect">
            <a:avLst/>
          </a:prstGeom>
        </p:spPr>
      </p:pic>
      <p:pic>
        <p:nvPicPr>
          <p:cNvPr id="4" name="Picture 3" descr="A close up of a desert&#10;&#10;Description automatically generated">
            <a:extLst>
              <a:ext uri="{FF2B5EF4-FFF2-40B4-BE49-F238E27FC236}">
                <a16:creationId xmlns:a16="http://schemas.microsoft.com/office/drawing/2014/main" id="{19BA19DF-4C72-442B-98FF-2D2DD3E699A9}"/>
              </a:ext>
            </a:extLst>
          </p:cNvPr>
          <p:cNvPicPr>
            <a:picLocks noChangeAspect="1"/>
          </p:cNvPicPr>
          <p:nvPr/>
        </p:nvPicPr>
        <p:blipFill rotWithShape="1">
          <a:blip r:embed="rId4" cstate="hqprint">
            <a:alphaModFix amt="20000"/>
            <a:extLst>
              <a:ext uri="{28A0092B-C50C-407E-A947-70E740481C1C}">
                <a14:useLocalDpi xmlns:a14="http://schemas.microsoft.com/office/drawing/2010/main" val="0"/>
              </a:ext>
            </a:extLst>
          </a:blip>
          <a:srcRect t="17831"/>
          <a:stretch/>
        </p:blipFill>
        <p:spPr>
          <a:xfrm>
            <a:off x="0" y="1602769"/>
            <a:ext cx="12192000" cy="5255231"/>
          </a:xfrm>
          <a:prstGeom prst="rect">
            <a:avLst/>
          </a:prstGeom>
        </p:spPr>
      </p:pic>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mn-cs"/>
              </a:rPr>
              <a:t>עכשיו קוראים קטע מידע- פסקה ראשונה</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1981548" y="205263"/>
            <a:ext cx="1017545" cy="1070700"/>
          </a:xfrm>
          <a:prstGeom prst="rect">
            <a:avLst/>
          </a:prstGeom>
        </p:spPr>
      </p:pic>
      <p:sp>
        <p:nvSpPr>
          <p:cNvPr id="2" name="TextBox 1"/>
          <p:cNvSpPr txBox="1"/>
          <p:nvPr/>
        </p:nvSpPr>
        <p:spPr>
          <a:xfrm>
            <a:off x="519607" y="1864469"/>
            <a:ext cx="11398766" cy="4524315"/>
          </a:xfrm>
          <a:prstGeom prst="rect">
            <a:avLst/>
          </a:prstGeom>
          <a:noFill/>
        </p:spPr>
        <p:txBody>
          <a:bodyPr wrap="square" rtlCol="1">
            <a:spAutoFit/>
          </a:bodyPr>
          <a:lstStyle/>
          <a:p>
            <a:pPr algn="ctr"/>
            <a:r>
              <a:rPr lang="he-IL" sz="3600" dirty="0">
                <a:solidFill>
                  <a:srgbClr val="FF0000"/>
                </a:solidFill>
              </a:rPr>
              <a:t>י</a:t>
            </a:r>
            <a:r>
              <a:rPr lang="he-IL" sz="3600" b="1" dirty="0">
                <a:solidFill>
                  <a:srgbClr val="FF0000"/>
                </a:solidFill>
              </a:rPr>
              <a:t>ִצּוּר הַלֶּחֶם </a:t>
            </a:r>
            <a:endParaRPr lang="en-US" sz="3600" dirty="0">
              <a:solidFill>
                <a:srgbClr val="FF0000"/>
              </a:solidFill>
            </a:endParaRPr>
          </a:p>
          <a:p>
            <a:r>
              <a:rPr lang="he-IL" sz="3600" dirty="0"/>
              <a:t>הלחם הוא אחד מן הַמְּזוֹנוֹת החשובים ביותר של האדם. בגלל חֲשִׁיבוּתוֹ, מברכים עליו ברכה מיוחדת "</a:t>
            </a:r>
            <a:r>
              <a:rPr lang="he-IL" sz="3600" b="1" dirty="0"/>
              <a:t>המוציא לחם מן הארץ</a:t>
            </a:r>
            <a:r>
              <a:rPr lang="he-IL" sz="3600" dirty="0"/>
              <a:t>". </a:t>
            </a:r>
            <a:endParaRPr lang="en-US" sz="3600" dirty="0"/>
          </a:p>
          <a:p>
            <a:r>
              <a:rPr lang="he-IL" sz="3600" dirty="0"/>
              <a:t>הלחם מְיוּצר בתהליך פשוט מאוד, שבו טוֹחֲנים חיטה לְקֶמח, מערבבים את הקמח במים וּשְׁמָרים, ויוצרים בּצק. מן הבצק מְכִינִים את כִּיכְּרוֹת הלחם ואופים אותן בְּתנורים הַמְיוּעֲדים לכך. תַּהֲלִיךְ הַיִּצּוּר של הלחם מתחיל בטחינת גּרְגְרֵי הַחִיטָּה וַהֲפִיכתם לקמח. </a:t>
            </a:r>
            <a:endParaRPr lang="en-US" sz="3600" dirty="0"/>
          </a:p>
        </p:txBody>
      </p:sp>
    </p:spTree>
    <p:extLst>
      <p:ext uri="{BB962C8B-B14F-4D97-AF65-F5344CB8AC3E}">
        <p14:creationId xmlns:p14="http://schemas.microsoft.com/office/powerpoint/2010/main" val="185485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981548" y="1706192"/>
            <a:ext cx="9572625" cy="3844925"/>
          </a:xfrm>
        </p:spPr>
        <p:txBody>
          <a:bodyPr/>
          <a:lstStyle/>
          <a:p>
            <a:pPr lvl="0"/>
            <a:r>
              <a:rPr lang="he-IL" b="1" dirty="0">
                <a:solidFill>
                  <a:schemeClr val="accent2">
                    <a:lumMod val="75000"/>
                  </a:schemeClr>
                </a:solidFill>
                <a:cs typeface="+mn-cs"/>
              </a:rPr>
              <a:t>           תהליך ייצור הלחם</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7" name="Title 4">
            <a:extLst>
              <a:ext uri="{FF2B5EF4-FFF2-40B4-BE49-F238E27FC236}">
                <a16:creationId xmlns:a16="http://schemas.microsoft.com/office/drawing/2014/main" id="{61AFFA1F-50A1-CC45-96F8-BD150ABF4A19}"/>
              </a:ext>
            </a:extLst>
          </p:cNvPr>
          <p:cNvSpPr txBox="1">
            <a:spLocks/>
          </p:cNvSpPr>
          <p:nvPr/>
        </p:nvSpPr>
        <p:spPr>
          <a:xfrm>
            <a:off x="3485103" y="2404508"/>
            <a:ext cx="5067223" cy="570020"/>
          </a:xfrm>
          <a:prstGeom prst="rect">
            <a:avLst/>
          </a:prstGeom>
          <a:solidFill>
            <a:schemeClr val="accent1"/>
          </a:solidFill>
        </p:spPr>
        <p:txBody>
          <a:bodyPr vert="horz" lIns="91440" tIns="45720" rIns="91440" bIns="45720" rtlCol="1" anchor="b">
            <a:normAutofit fontScale="92500" lnSpcReduction="20000"/>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endParaRPr lang="x-none" dirty="0">
              <a:cs typeface="+mn-cs"/>
            </a:endParaRPr>
          </a:p>
        </p:txBody>
      </p:sp>
      <p:sp>
        <p:nvSpPr>
          <p:cNvPr id="12" name="חץ למטה 11"/>
          <p:cNvSpPr/>
          <p:nvPr/>
        </p:nvSpPr>
        <p:spPr>
          <a:xfrm>
            <a:off x="5900700" y="2968940"/>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15" name="כותרת 14"/>
          <p:cNvSpPr>
            <a:spLocks noGrp="1"/>
          </p:cNvSpPr>
          <p:nvPr>
            <p:ph type="title"/>
          </p:nvPr>
        </p:nvSpPr>
        <p:spPr/>
        <p:txBody>
          <a:bodyPr/>
          <a:lstStyle/>
          <a:p>
            <a:r>
              <a:rPr lang="he-IL" dirty="0">
                <a:cs typeface="+mn-cs"/>
              </a:rPr>
              <a:t>כותבים רצף של פעולות</a:t>
            </a:r>
          </a:p>
        </p:txBody>
      </p:sp>
      <p:sp>
        <p:nvSpPr>
          <p:cNvPr id="16" name="Title 4">
            <a:extLst>
              <a:ext uri="{FF2B5EF4-FFF2-40B4-BE49-F238E27FC236}">
                <a16:creationId xmlns:a16="http://schemas.microsoft.com/office/drawing/2014/main" id="{61AFFA1F-50A1-CC45-96F8-BD150ABF4A19}"/>
              </a:ext>
            </a:extLst>
          </p:cNvPr>
          <p:cNvSpPr txBox="1">
            <a:spLocks/>
          </p:cNvSpPr>
          <p:nvPr/>
        </p:nvSpPr>
        <p:spPr>
          <a:xfrm>
            <a:off x="3485103" y="3343644"/>
            <a:ext cx="5067223" cy="570020"/>
          </a:xfrm>
          <a:prstGeom prst="rect">
            <a:avLst/>
          </a:prstGeom>
          <a:solidFill>
            <a:schemeClr val="accent1"/>
          </a:solidFill>
        </p:spPr>
        <p:txBody>
          <a:bodyPr vert="horz" lIns="91440" tIns="45720" rIns="91440" bIns="45720" rtlCol="1" anchor="b">
            <a:normAutofit fontScale="92500" lnSpcReduction="20000"/>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endParaRPr lang="x-none" dirty="0">
              <a:cs typeface="+mn-cs"/>
            </a:endParaRPr>
          </a:p>
        </p:txBody>
      </p:sp>
      <p:sp>
        <p:nvSpPr>
          <p:cNvPr id="17" name="Title 4">
            <a:extLst>
              <a:ext uri="{FF2B5EF4-FFF2-40B4-BE49-F238E27FC236}">
                <a16:creationId xmlns:a16="http://schemas.microsoft.com/office/drawing/2014/main" id="{61AFFA1F-50A1-CC45-96F8-BD150ABF4A19}"/>
              </a:ext>
            </a:extLst>
          </p:cNvPr>
          <p:cNvSpPr txBox="1">
            <a:spLocks/>
          </p:cNvSpPr>
          <p:nvPr/>
        </p:nvSpPr>
        <p:spPr>
          <a:xfrm>
            <a:off x="3485103" y="4282780"/>
            <a:ext cx="5067223" cy="570020"/>
          </a:xfrm>
          <a:prstGeom prst="rect">
            <a:avLst/>
          </a:prstGeom>
          <a:solidFill>
            <a:schemeClr val="accent1"/>
          </a:solidFill>
        </p:spPr>
        <p:txBody>
          <a:bodyPr vert="horz" lIns="91440" tIns="45720" rIns="91440" bIns="45720" rtlCol="1" anchor="b">
            <a:normAutofit fontScale="92500" lnSpcReduction="20000"/>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endParaRPr lang="x-none" dirty="0">
              <a:cs typeface="+mn-cs"/>
            </a:endParaRPr>
          </a:p>
        </p:txBody>
      </p:sp>
      <p:sp>
        <p:nvSpPr>
          <p:cNvPr id="18" name="Title 4">
            <a:extLst>
              <a:ext uri="{FF2B5EF4-FFF2-40B4-BE49-F238E27FC236}">
                <a16:creationId xmlns:a16="http://schemas.microsoft.com/office/drawing/2014/main" id="{61AFFA1F-50A1-CC45-96F8-BD150ABF4A19}"/>
              </a:ext>
            </a:extLst>
          </p:cNvPr>
          <p:cNvSpPr txBox="1">
            <a:spLocks/>
          </p:cNvSpPr>
          <p:nvPr/>
        </p:nvSpPr>
        <p:spPr>
          <a:xfrm>
            <a:off x="3485103" y="5221916"/>
            <a:ext cx="5067223" cy="570020"/>
          </a:xfrm>
          <a:prstGeom prst="rect">
            <a:avLst/>
          </a:prstGeom>
          <a:solidFill>
            <a:schemeClr val="accent1"/>
          </a:solidFill>
        </p:spPr>
        <p:txBody>
          <a:bodyPr vert="horz" lIns="91440" tIns="45720" rIns="91440" bIns="45720" rtlCol="1" anchor="b">
            <a:normAutofit fontScale="92500" lnSpcReduction="20000"/>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endParaRPr lang="x-none" dirty="0">
              <a:cs typeface="+mn-cs"/>
            </a:endParaRPr>
          </a:p>
        </p:txBody>
      </p:sp>
      <p:sp>
        <p:nvSpPr>
          <p:cNvPr id="19" name="Title 4">
            <a:extLst>
              <a:ext uri="{FF2B5EF4-FFF2-40B4-BE49-F238E27FC236}">
                <a16:creationId xmlns:a16="http://schemas.microsoft.com/office/drawing/2014/main" id="{61AFFA1F-50A1-CC45-96F8-BD150ABF4A19}"/>
              </a:ext>
            </a:extLst>
          </p:cNvPr>
          <p:cNvSpPr txBox="1">
            <a:spLocks/>
          </p:cNvSpPr>
          <p:nvPr/>
        </p:nvSpPr>
        <p:spPr>
          <a:xfrm>
            <a:off x="3485103" y="6115002"/>
            <a:ext cx="5067223" cy="570020"/>
          </a:xfrm>
          <a:prstGeom prst="rect">
            <a:avLst/>
          </a:prstGeom>
          <a:solidFill>
            <a:schemeClr val="accent1"/>
          </a:solidFill>
        </p:spPr>
        <p:txBody>
          <a:bodyPr vert="horz" lIns="91440" tIns="45720" rIns="91440" bIns="45720" rtlCol="1" anchor="b">
            <a:normAutofit fontScale="92500" lnSpcReduction="20000"/>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endParaRPr lang="x-none" dirty="0">
              <a:cs typeface="+mn-cs"/>
            </a:endParaRPr>
          </a:p>
        </p:txBody>
      </p:sp>
      <p:sp>
        <p:nvSpPr>
          <p:cNvPr id="23" name="חץ למטה 22"/>
          <p:cNvSpPr/>
          <p:nvPr/>
        </p:nvSpPr>
        <p:spPr>
          <a:xfrm>
            <a:off x="5895132" y="3900189"/>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24" name="חץ למטה 23"/>
          <p:cNvSpPr/>
          <p:nvPr/>
        </p:nvSpPr>
        <p:spPr>
          <a:xfrm>
            <a:off x="5895131" y="4833737"/>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25" name="חץ למטה 24"/>
          <p:cNvSpPr/>
          <p:nvPr/>
        </p:nvSpPr>
        <p:spPr>
          <a:xfrm>
            <a:off x="5895130" y="5786348"/>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2" name="מלבן 1"/>
          <p:cNvSpPr/>
          <p:nvPr/>
        </p:nvSpPr>
        <p:spPr>
          <a:xfrm>
            <a:off x="9332389" y="6215346"/>
            <a:ext cx="2029201" cy="184666"/>
          </a:xfrm>
          <a:prstGeom prst="rect">
            <a:avLst/>
          </a:prstGeom>
        </p:spPr>
        <p:txBody>
          <a:bodyPr wrap="square">
            <a:spAutoFit/>
          </a:bodyPr>
          <a:lstStyle/>
          <a:p>
            <a:r>
              <a:rPr lang="en-US" sz="600" dirty="0">
                <a:solidFill>
                  <a:srgbClr val="191B26"/>
                </a:solidFill>
                <a:latin typeface="Open Sans" panose="020B0606030504020204" pitchFamily="34" charset="0"/>
              </a:rPr>
              <a:t>Image by </a:t>
            </a:r>
            <a:r>
              <a:rPr lang="en-US" sz="600" u="sng" dirty="0" err="1">
                <a:solidFill>
                  <a:srgbClr val="191B26"/>
                </a:solidFill>
                <a:latin typeface="Open Sans" panose="020B0606030504020204" pitchFamily="34" charset="0"/>
              </a:rPr>
              <a:t>OpenClipart</a:t>
            </a:r>
            <a:r>
              <a:rPr lang="en-US" sz="600" u="sng" dirty="0">
                <a:solidFill>
                  <a:srgbClr val="191B26"/>
                </a:solidFill>
                <a:latin typeface="Open Sans" panose="020B0606030504020204" pitchFamily="34" charset="0"/>
              </a:rPr>
              <a:t>-Vectors</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endParaRPr lang="he-IL" sz="600" dirty="0"/>
          </a:p>
        </p:txBody>
      </p:sp>
      <p:pic>
        <p:nvPicPr>
          <p:cNvPr id="3" name="תמונה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715552">
            <a:off x="8620769" y="3356934"/>
            <a:ext cx="3493405" cy="1746703"/>
          </a:xfrm>
          <a:prstGeom prst="rect">
            <a:avLst/>
          </a:prstGeom>
        </p:spPr>
      </p:pic>
      <p:sp>
        <p:nvSpPr>
          <p:cNvPr id="4" name="מלבן 3"/>
          <p:cNvSpPr/>
          <p:nvPr/>
        </p:nvSpPr>
        <p:spPr>
          <a:xfrm>
            <a:off x="828852" y="6215346"/>
            <a:ext cx="1619353"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a:solidFill>
                  <a:srgbClr val="191B26"/>
                </a:solidFill>
                <a:latin typeface="Open Sans" panose="020B0606030504020204" pitchFamily="34" charset="0"/>
              </a:rPr>
              <a:t>Manfred Richter</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r>
              <a:rPr lang="en-US" sz="600" dirty="0">
                <a:solidFill>
                  <a:srgbClr val="191B26"/>
                </a:solidFill>
                <a:latin typeface="Open Sans" panose="020B0606030504020204" pitchFamily="34" charset="0"/>
              </a:rPr>
              <a:t> </a:t>
            </a:r>
            <a:endParaRPr lang="he-IL" sz="600" dirty="0"/>
          </a:p>
        </p:txBody>
      </p:sp>
      <p:pic>
        <p:nvPicPr>
          <p:cNvPr id="5" name="תמונה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1378" y="3110480"/>
            <a:ext cx="3172551" cy="2115034"/>
          </a:xfrm>
          <a:prstGeom prst="rect">
            <a:avLst/>
          </a:prstGeom>
          <a:ln>
            <a:noFill/>
          </a:ln>
          <a:effectLst>
            <a:softEdge rad="112500"/>
          </a:effectLst>
        </p:spPr>
      </p:pic>
    </p:spTree>
    <p:extLst>
      <p:ext uri="{BB962C8B-B14F-4D97-AF65-F5344CB8AC3E}">
        <p14:creationId xmlns:p14="http://schemas.microsoft.com/office/powerpoint/2010/main" val="399861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dirty="0">
                <a:cs typeface="+mn-cs"/>
              </a:rPr>
              <a:t>עכשיו קוראים קטע מידע- פסקה ראשונה</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2661882" y="-47574"/>
            <a:ext cx="1017545" cy="1070700"/>
          </a:xfrm>
          <a:prstGeom prst="rect">
            <a:avLst/>
          </a:prstGeom>
        </p:spPr>
      </p:pic>
      <p:sp>
        <p:nvSpPr>
          <p:cNvPr id="10" name="TextBox 9"/>
          <p:cNvSpPr txBox="1"/>
          <p:nvPr/>
        </p:nvSpPr>
        <p:spPr>
          <a:xfrm>
            <a:off x="519607" y="1864469"/>
            <a:ext cx="11398766" cy="4524315"/>
          </a:xfrm>
          <a:prstGeom prst="rect">
            <a:avLst/>
          </a:prstGeom>
          <a:noFill/>
        </p:spPr>
        <p:txBody>
          <a:bodyPr wrap="square" rtlCol="1">
            <a:spAutoFit/>
          </a:bodyPr>
          <a:lstStyle/>
          <a:p>
            <a:pPr algn="ctr"/>
            <a:r>
              <a:rPr lang="he-IL" sz="3600" dirty="0">
                <a:solidFill>
                  <a:srgbClr val="FF0000"/>
                </a:solidFill>
              </a:rPr>
              <a:t>י</a:t>
            </a:r>
            <a:r>
              <a:rPr lang="he-IL" sz="3600" b="1" dirty="0">
                <a:solidFill>
                  <a:srgbClr val="FF0000"/>
                </a:solidFill>
              </a:rPr>
              <a:t>ִצּוּר הַלֶּחֶם </a:t>
            </a:r>
            <a:endParaRPr lang="en-US" sz="3600" dirty="0">
              <a:solidFill>
                <a:srgbClr val="FF0000"/>
              </a:solidFill>
            </a:endParaRPr>
          </a:p>
          <a:p>
            <a:r>
              <a:rPr lang="he-IL" sz="3600" dirty="0"/>
              <a:t>הלחם הוא אחד מן הַמְּזוֹנוֹת החשובים ביותר של האדם. בגלל חֲשִׁיבוּתוֹ, מברכים עליו ברכה מיוחדת "</a:t>
            </a:r>
            <a:r>
              <a:rPr lang="he-IL" sz="3600" b="1" dirty="0"/>
              <a:t>המוציא לחם מן הארץ</a:t>
            </a:r>
            <a:r>
              <a:rPr lang="he-IL" sz="3600" dirty="0"/>
              <a:t>". </a:t>
            </a:r>
            <a:endParaRPr lang="en-US" sz="3600" dirty="0"/>
          </a:p>
          <a:p>
            <a:r>
              <a:rPr lang="he-IL" sz="3600" dirty="0"/>
              <a:t>הלחם מְיוּצר בתהליך פשוט מאוד, שבו טוֹחֲנים חיטה לְקֶמח, מערבבים את הקמח במים וּשְׁמָרים, ויוצרים בּצק. מן הבצק מְכִינִים את כִּיכְּרוֹת הלחם ואופים אותן בְּתנורים הַמְיוּעֲדים לכך. תַּהֲלִיךְ הַיִּצּוּר של הלחם מתחיל בטחינת גּרְגְרֵי הַחִיטָּה וַהֲפִיכתם לקמח. </a:t>
            </a:r>
            <a:endParaRPr lang="en-US" sz="3600" dirty="0"/>
          </a:p>
        </p:txBody>
      </p:sp>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9502" y="648244"/>
            <a:ext cx="2362234" cy="842530"/>
          </a:xfrm>
          <a:prstGeom prst="rect">
            <a:avLst/>
          </a:prstGeom>
        </p:spPr>
      </p:pic>
    </p:spTree>
    <p:extLst>
      <p:ext uri="{BB962C8B-B14F-4D97-AF65-F5344CB8AC3E}">
        <p14:creationId xmlns:p14="http://schemas.microsoft.com/office/powerpoint/2010/main" val="82148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981548" y="1706192"/>
            <a:ext cx="9572625" cy="3844925"/>
          </a:xfrm>
        </p:spPr>
        <p:txBody>
          <a:bodyPr/>
          <a:lstStyle/>
          <a:p>
            <a:pPr lvl="0"/>
            <a:r>
              <a:rPr lang="he-IL" b="1" dirty="0">
                <a:solidFill>
                  <a:schemeClr val="accent2">
                    <a:lumMod val="75000"/>
                  </a:schemeClr>
                </a:solidFill>
                <a:cs typeface="+mn-cs"/>
              </a:rPr>
              <a:t>           תהליך ייצור הלחם</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1981548" y="0"/>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7" name="Title 4">
            <a:extLst>
              <a:ext uri="{FF2B5EF4-FFF2-40B4-BE49-F238E27FC236}">
                <a16:creationId xmlns:a16="http://schemas.microsoft.com/office/drawing/2014/main" id="{61AFFA1F-50A1-CC45-96F8-BD150ABF4A19}"/>
              </a:ext>
            </a:extLst>
          </p:cNvPr>
          <p:cNvSpPr txBox="1">
            <a:spLocks/>
          </p:cNvSpPr>
          <p:nvPr/>
        </p:nvSpPr>
        <p:spPr>
          <a:xfrm>
            <a:off x="3533445" y="2345453"/>
            <a:ext cx="5067223" cy="570020"/>
          </a:xfrm>
          <a:prstGeom prst="rect">
            <a:avLst/>
          </a:prstGeom>
          <a:solidFill>
            <a:schemeClr val="accent1"/>
          </a:solidFill>
        </p:spPr>
        <p:txBody>
          <a:bodyPr vert="horz" lIns="91440" tIns="45720" rIns="91440" bIns="45720" rtlCol="1" anchor="b">
            <a:normAutofit/>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pPr algn="ctr"/>
            <a:r>
              <a:rPr lang="he-IL" sz="3400" dirty="0">
                <a:cs typeface="+mn-cs"/>
              </a:rPr>
              <a:t>טוחנים את גרגרי החיטה</a:t>
            </a:r>
            <a:endParaRPr lang="x-none" sz="3400" dirty="0">
              <a:cs typeface="+mn-cs"/>
            </a:endParaRPr>
          </a:p>
        </p:txBody>
      </p:sp>
      <p:sp>
        <p:nvSpPr>
          <p:cNvPr id="12" name="חץ למטה 11"/>
          <p:cNvSpPr/>
          <p:nvPr/>
        </p:nvSpPr>
        <p:spPr>
          <a:xfrm>
            <a:off x="5956922" y="2968940"/>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sz="3400"/>
          </a:p>
        </p:txBody>
      </p:sp>
      <p:sp>
        <p:nvSpPr>
          <p:cNvPr id="15" name="כותרת 14"/>
          <p:cNvSpPr>
            <a:spLocks noGrp="1"/>
          </p:cNvSpPr>
          <p:nvPr>
            <p:ph type="title"/>
          </p:nvPr>
        </p:nvSpPr>
        <p:spPr/>
        <p:txBody>
          <a:bodyPr/>
          <a:lstStyle/>
          <a:p>
            <a:r>
              <a:rPr lang="he-IL" dirty="0">
                <a:cs typeface="+mn-cs"/>
              </a:rPr>
              <a:t>כותבים רצף של פעולות</a:t>
            </a:r>
          </a:p>
        </p:txBody>
      </p:sp>
      <p:sp>
        <p:nvSpPr>
          <p:cNvPr id="16" name="Title 4">
            <a:extLst>
              <a:ext uri="{FF2B5EF4-FFF2-40B4-BE49-F238E27FC236}">
                <a16:creationId xmlns:a16="http://schemas.microsoft.com/office/drawing/2014/main" id="{61AFFA1F-50A1-CC45-96F8-BD150ABF4A19}"/>
              </a:ext>
            </a:extLst>
          </p:cNvPr>
          <p:cNvSpPr txBox="1">
            <a:spLocks/>
          </p:cNvSpPr>
          <p:nvPr/>
        </p:nvSpPr>
        <p:spPr>
          <a:xfrm>
            <a:off x="3533445" y="3262959"/>
            <a:ext cx="5067223" cy="570020"/>
          </a:xfrm>
          <a:prstGeom prst="rect">
            <a:avLst/>
          </a:prstGeom>
          <a:solidFill>
            <a:schemeClr val="accent1"/>
          </a:solidFill>
        </p:spPr>
        <p:txBody>
          <a:bodyPr vert="horz" lIns="91440" tIns="45720" rIns="91440" bIns="45720" rtlCol="1" anchor="b">
            <a:normAutofit/>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r>
              <a:rPr lang="he-IL" sz="3400" dirty="0">
                <a:cs typeface="+mn-cs"/>
              </a:rPr>
              <a:t>מערבבים קמח במים ושמרים</a:t>
            </a:r>
            <a:endParaRPr lang="x-none" sz="3400" dirty="0">
              <a:cs typeface="+mn-cs"/>
            </a:endParaRPr>
          </a:p>
        </p:txBody>
      </p:sp>
      <p:sp>
        <p:nvSpPr>
          <p:cNvPr id="17" name="Title 4">
            <a:extLst>
              <a:ext uri="{FF2B5EF4-FFF2-40B4-BE49-F238E27FC236}">
                <a16:creationId xmlns:a16="http://schemas.microsoft.com/office/drawing/2014/main" id="{61AFFA1F-50A1-CC45-96F8-BD150ABF4A19}"/>
              </a:ext>
            </a:extLst>
          </p:cNvPr>
          <p:cNvSpPr txBox="1">
            <a:spLocks/>
          </p:cNvSpPr>
          <p:nvPr/>
        </p:nvSpPr>
        <p:spPr>
          <a:xfrm>
            <a:off x="3533442" y="4156536"/>
            <a:ext cx="5067223" cy="570020"/>
          </a:xfrm>
          <a:prstGeom prst="rect">
            <a:avLst/>
          </a:prstGeom>
          <a:solidFill>
            <a:schemeClr val="accent1"/>
          </a:solidFill>
        </p:spPr>
        <p:txBody>
          <a:bodyPr vert="horz" lIns="91440" tIns="45720" rIns="91440" bIns="45720" rtlCol="1" anchor="b">
            <a:normAutofit/>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pPr algn="ctr"/>
            <a:r>
              <a:rPr lang="he-IL" sz="3400">
                <a:cs typeface="+mn-cs"/>
              </a:rPr>
              <a:t>לשים בצק</a:t>
            </a:r>
            <a:endParaRPr lang="x-none" sz="3400" dirty="0">
              <a:cs typeface="+mn-cs"/>
            </a:endParaRPr>
          </a:p>
        </p:txBody>
      </p:sp>
      <p:sp>
        <p:nvSpPr>
          <p:cNvPr id="18" name="Title 4">
            <a:extLst>
              <a:ext uri="{FF2B5EF4-FFF2-40B4-BE49-F238E27FC236}">
                <a16:creationId xmlns:a16="http://schemas.microsoft.com/office/drawing/2014/main" id="{61AFFA1F-50A1-CC45-96F8-BD150ABF4A19}"/>
              </a:ext>
            </a:extLst>
          </p:cNvPr>
          <p:cNvSpPr txBox="1">
            <a:spLocks/>
          </p:cNvSpPr>
          <p:nvPr/>
        </p:nvSpPr>
        <p:spPr>
          <a:xfrm>
            <a:off x="3533441" y="5066193"/>
            <a:ext cx="5067223" cy="570020"/>
          </a:xfrm>
          <a:prstGeom prst="rect">
            <a:avLst/>
          </a:prstGeom>
          <a:solidFill>
            <a:schemeClr val="accent1"/>
          </a:solidFill>
        </p:spPr>
        <p:txBody>
          <a:bodyPr vert="horz" lIns="91440" tIns="45720" rIns="91440" bIns="45720" rtlCol="1" anchor="b">
            <a:normAutofit/>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pPr algn="ctr"/>
            <a:r>
              <a:rPr lang="he-IL" sz="3400">
                <a:cs typeface="+mn-cs"/>
              </a:rPr>
              <a:t>מכינים כיכרות לחם</a:t>
            </a:r>
            <a:endParaRPr lang="x-none" sz="3400" dirty="0">
              <a:cs typeface="+mn-cs"/>
            </a:endParaRPr>
          </a:p>
        </p:txBody>
      </p:sp>
      <p:sp>
        <p:nvSpPr>
          <p:cNvPr id="19" name="Title 4">
            <a:extLst>
              <a:ext uri="{FF2B5EF4-FFF2-40B4-BE49-F238E27FC236}">
                <a16:creationId xmlns:a16="http://schemas.microsoft.com/office/drawing/2014/main" id="{61AFFA1F-50A1-CC45-96F8-BD150ABF4A19}"/>
              </a:ext>
            </a:extLst>
          </p:cNvPr>
          <p:cNvSpPr txBox="1">
            <a:spLocks/>
          </p:cNvSpPr>
          <p:nvPr/>
        </p:nvSpPr>
        <p:spPr>
          <a:xfrm>
            <a:off x="3533440" y="5967619"/>
            <a:ext cx="5067223" cy="570020"/>
          </a:xfrm>
          <a:prstGeom prst="rect">
            <a:avLst/>
          </a:prstGeom>
          <a:solidFill>
            <a:schemeClr val="accent1"/>
          </a:solidFill>
        </p:spPr>
        <p:txBody>
          <a:bodyPr vert="horz" lIns="91440" tIns="45720" rIns="91440" bIns="45720" rtlCol="1" anchor="b">
            <a:normAutofit/>
          </a:bodyPr>
          <a:lstStyle>
            <a:lvl1pPr algn="r" defTabSz="914400" rtl="1" eaLnBrk="1" latinLnBrk="0" hangingPunct="1">
              <a:lnSpc>
                <a:spcPct val="90000"/>
              </a:lnSpc>
              <a:spcBef>
                <a:spcPct val="0"/>
              </a:spcBef>
              <a:buNone/>
              <a:defRPr sz="4400" kern="1200">
                <a:solidFill>
                  <a:schemeClr val="bg1"/>
                </a:solidFill>
                <a:latin typeface="Calibri" panose="020F0502020204030204" pitchFamily="34" charset="0"/>
                <a:ea typeface="+mj-ea"/>
                <a:cs typeface="Calibri" panose="020F0502020204030204" pitchFamily="34" charset="0"/>
              </a:defRPr>
            </a:lvl1pPr>
          </a:lstStyle>
          <a:p>
            <a:pPr algn="ctr"/>
            <a:r>
              <a:rPr lang="he-IL" sz="3400">
                <a:cs typeface="+mn-cs"/>
              </a:rPr>
              <a:t>אופים את הלחם בתנור</a:t>
            </a:r>
            <a:endParaRPr lang="he-IL" sz="3400" dirty="0">
              <a:cs typeface="+mn-cs"/>
            </a:endParaRPr>
          </a:p>
        </p:txBody>
      </p:sp>
      <p:sp>
        <p:nvSpPr>
          <p:cNvPr id="23" name="חץ למטה 22"/>
          <p:cNvSpPr/>
          <p:nvPr/>
        </p:nvSpPr>
        <p:spPr>
          <a:xfrm>
            <a:off x="5956919" y="3859229"/>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sz="3400"/>
          </a:p>
        </p:txBody>
      </p:sp>
      <p:sp>
        <p:nvSpPr>
          <p:cNvPr id="24" name="חץ למטה 23"/>
          <p:cNvSpPr/>
          <p:nvPr/>
        </p:nvSpPr>
        <p:spPr>
          <a:xfrm>
            <a:off x="5956919" y="4762490"/>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sz="3400"/>
          </a:p>
        </p:txBody>
      </p:sp>
      <p:sp>
        <p:nvSpPr>
          <p:cNvPr id="25" name="חץ למטה 24"/>
          <p:cNvSpPr/>
          <p:nvPr/>
        </p:nvSpPr>
        <p:spPr>
          <a:xfrm>
            <a:off x="5956919" y="5662619"/>
            <a:ext cx="220271" cy="26776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sz="3400"/>
          </a:p>
        </p:txBody>
      </p:sp>
    </p:spTree>
    <p:extLst>
      <p:ext uri="{BB962C8B-B14F-4D97-AF65-F5344CB8AC3E}">
        <p14:creationId xmlns:p14="http://schemas.microsoft.com/office/powerpoint/2010/main" val="222584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P spid="18" grpId="0" animBg="1"/>
      <p:bldP spid="19"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עכשיו קוראים קטע מידע- פסקה שניה</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2064045" y="145681"/>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2" name="TextBox 1"/>
          <p:cNvSpPr txBox="1"/>
          <p:nvPr/>
        </p:nvSpPr>
        <p:spPr>
          <a:xfrm>
            <a:off x="550778" y="2173910"/>
            <a:ext cx="10634601" cy="3847207"/>
          </a:xfrm>
          <a:prstGeom prst="rect">
            <a:avLst/>
          </a:prstGeom>
          <a:noFill/>
        </p:spPr>
        <p:txBody>
          <a:bodyPr wrap="square" rtlCol="1">
            <a:spAutoFit/>
          </a:bodyPr>
          <a:lstStyle/>
          <a:p>
            <a:r>
              <a:rPr lang="he-IL" sz="3200" dirty="0">
                <a:solidFill>
                  <a:srgbClr val="FF0000"/>
                </a:solidFill>
              </a:rPr>
              <a:t>בימים עברו</a:t>
            </a:r>
            <a:r>
              <a:rPr lang="he-IL" sz="3200" dirty="0"/>
              <a:t>, הַחִיטָּה נִטְחֲנָה בְּטַחֲנוֹת קֶמַח, שנקראו גם "טַחֲנוֹת רוּחַ", בגלל הרוח שֶׁסוֹבְבָה את ארבע הכנפיים שלהן. אל צִיר הכנפיים שבתוך הטחנה חוּבְּרוּ גלגלים מיוחדים שֶׁרִיסְקוּ את גרגרי החיטה, והפכו אותם לקמח</a:t>
            </a:r>
            <a:r>
              <a:rPr lang="en-US" sz="3200" dirty="0"/>
              <a:t>. </a:t>
            </a:r>
          </a:p>
          <a:p>
            <a:pPr marL="342900" indent="-342900" algn="r" rtl="1">
              <a:buFont typeface="Wingdings" pitchFamily="2" charset="2"/>
              <a:buChar char="ü"/>
            </a:pPr>
            <a:endParaRPr lang="he-IL" sz="3200" dirty="0"/>
          </a:p>
          <a:p>
            <a:r>
              <a:rPr lang="he-IL" sz="3600" dirty="0"/>
              <a:t> </a:t>
            </a:r>
          </a:p>
          <a:p>
            <a:pPr marL="342900" indent="-342900" algn="r" rtl="1">
              <a:buFont typeface="Wingdings" pitchFamily="2" charset="2"/>
              <a:buChar char="ü"/>
            </a:pPr>
            <a:endParaRPr lang="he-IL" sz="2400" dirty="0"/>
          </a:p>
          <a:p>
            <a:pPr marL="342900" indent="-342900" algn="r" rtl="1">
              <a:buFont typeface="Wingdings" pitchFamily="2" charset="2"/>
              <a:buChar char="ü"/>
            </a:pPr>
            <a:endParaRPr lang="he-IL" sz="2400" dirty="0"/>
          </a:p>
        </p:txBody>
      </p:sp>
      <p:sp>
        <p:nvSpPr>
          <p:cNvPr id="3" name="מלבן 2"/>
          <p:cNvSpPr/>
          <p:nvPr/>
        </p:nvSpPr>
        <p:spPr>
          <a:xfrm>
            <a:off x="1006620" y="6143086"/>
            <a:ext cx="1298752"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a:solidFill>
                  <a:srgbClr val="191B26"/>
                </a:solidFill>
                <a:latin typeface="Open Sans" panose="020B0606030504020204" pitchFamily="34" charset="0"/>
              </a:rPr>
              <a:t>Ellen26</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r>
              <a:rPr lang="en-US" sz="600" dirty="0">
                <a:solidFill>
                  <a:srgbClr val="191B26"/>
                </a:solidFill>
                <a:latin typeface="Open Sans" panose="020B0606030504020204" pitchFamily="34" charset="0"/>
              </a:rPr>
              <a:t> </a:t>
            </a:r>
            <a:endParaRPr lang="he-IL" sz="600" dirty="0"/>
          </a:p>
        </p:txBody>
      </p:sp>
      <p:pic>
        <p:nvPicPr>
          <p:cNvPr id="7" name="תמונה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28994">
            <a:off x="992842" y="4103155"/>
            <a:ext cx="2625059" cy="17500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02381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cs typeface="+mn-cs"/>
              </a:rPr>
              <a:t>טחנת קמח- תחנת רוח</a:t>
            </a:r>
            <a:endParaRPr lang="x-none" dirty="0">
              <a:cs typeface="+mn-cs"/>
            </a:endParaRPr>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006620" y="1959608"/>
            <a:ext cx="9572625" cy="3844925"/>
          </a:xfrm>
        </p:spPr>
        <p:txBody>
          <a:bodyPr/>
          <a:lstStyle/>
          <a:p>
            <a:pPr lvl="0" algn="r"/>
            <a:r>
              <a:rPr lang="en-US" b="1" dirty="0">
                <a:cs typeface="+mn-cs"/>
              </a:rPr>
              <a:t/>
            </a:r>
            <a:br>
              <a:rPr lang="en-US" b="1" dirty="0">
                <a:cs typeface="+mn-cs"/>
              </a:rPr>
            </a:br>
            <a:endParaRPr lang="he-IL" dirty="0">
              <a:cs typeface="+mn-cs"/>
            </a:endParaRP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
        <p:nvSpPr>
          <p:cNvPr id="3" name="מלבן 2"/>
          <p:cNvSpPr/>
          <p:nvPr/>
        </p:nvSpPr>
        <p:spPr>
          <a:xfrm>
            <a:off x="912181" y="6179563"/>
            <a:ext cx="1765227" cy="184666"/>
          </a:xfrm>
          <a:prstGeom prst="rect">
            <a:avLst/>
          </a:prstGeom>
        </p:spPr>
        <p:txBody>
          <a:bodyPr wrap="none">
            <a:spAutoFit/>
          </a:bodyPr>
          <a:lstStyle/>
          <a:p>
            <a:r>
              <a:rPr lang="en-US" sz="600" dirty="0">
                <a:solidFill>
                  <a:srgbClr val="191B26"/>
                </a:solidFill>
                <a:latin typeface="Open Sans" panose="020B0606030504020204" pitchFamily="34" charset="0"/>
              </a:rPr>
              <a:t>Image by </a:t>
            </a:r>
            <a:r>
              <a:rPr lang="en-US" sz="600" u="sng" dirty="0" err="1">
                <a:solidFill>
                  <a:srgbClr val="191B26"/>
                </a:solidFill>
                <a:latin typeface="Open Sans" panose="020B0606030504020204" pitchFamily="34" charset="0"/>
              </a:rPr>
              <a:t>OpenClipart</a:t>
            </a:r>
            <a:r>
              <a:rPr lang="en-US" sz="600" u="sng" dirty="0">
                <a:solidFill>
                  <a:srgbClr val="191B26"/>
                </a:solidFill>
                <a:latin typeface="Open Sans" panose="020B0606030504020204" pitchFamily="34" charset="0"/>
              </a:rPr>
              <a:t>-Vectors</a:t>
            </a:r>
            <a:r>
              <a:rPr lang="en-US" sz="600" dirty="0">
                <a:solidFill>
                  <a:srgbClr val="191B26"/>
                </a:solidFill>
                <a:latin typeface="Open Sans" panose="020B0606030504020204" pitchFamily="34" charset="0"/>
              </a:rPr>
              <a:t> from </a:t>
            </a:r>
            <a:r>
              <a:rPr lang="en-US" sz="600" u="sng" dirty="0" err="1">
                <a:solidFill>
                  <a:srgbClr val="191B26"/>
                </a:solidFill>
                <a:latin typeface="Open Sans" panose="020B0606030504020204" pitchFamily="34" charset="0"/>
              </a:rPr>
              <a:t>Pixabay</a:t>
            </a:r>
            <a:r>
              <a:rPr lang="en-US" sz="600" dirty="0">
                <a:solidFill>
                  <a:srgbClr val="191B26"/>
                </a:solidFill>
                <a:latin typeface="Open Sans" panose="020B0606030504020204" pitchFamily="34" charset="0"/>
              </a:rPr>
              <a:t> </a:t>
            </a:r>
            <a:endParaRPr lang="he-IL" sz="600" dirty="0"/>
          </a:p>
        </p:txBody>
      </p:sp>
      <p:pic>
        <p:nvPicPr>
          <p:cNvPr id="7" name="תמונה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038" y="1690379"/>
            <a:ext cx="3403924" cy="4581517"/>
          </a:xfrm>
          <a:prstGeom prst="rect">
            <a:avLst/>
          </a:prstGeom>
        </p:spPr>
      </p:pic>
      <p:sp>
        <p:nvSpPr>
          <p:cNvPr id="10" name="TextBox 9"/>
          <p:cNvSpPr txBox="1"/>
          <p:nvPr/>
        </p:nvSpPr>
        <p:spPr>
          <a:xfrm>
            <a:off x="6099464" y="2032690"/>
            <a:ext cx="893618" cy="461665"/>
          </a:xfrm>
          <a:prstGeom prst="rect">
            <a:avLst/>
          </a:prstGeom>
          <a:noFill/>
        </p:spPr>
        <p:txBody>
          <a:bodyPr wrap="square" rtlCol="1">
            <a:spAutoFit/>
          </a:bodyPr>
          <a:lstStyle/>
          <a:p>
            <a:r>
              <a:rPr lang="he-IL" sz="2400" dirty="0" smtClean="0"/>
              <a:t>ציר</a:t>
            </a:r>
            <a:endParaRPr lang="he-IL" sz="2400" dirty="0"/>
          </a:p>
        </p:txBody>
      </p:sp>
      <p:sp>
        <p:nvSpPr>
          <p:cNvPr id="11" name="TextBox 10"/>
          <p:cNvSpPr txBox="1"/>
          <p:nvPr/>
        </p:nvSpPr>
        <p:spPr>
          <a:xfrm>
            <a:off x="7148945" y="3750304"/>
            <a:ext cx="1430482" cy="461665"/>
          </a:xfrm>
          <a:prstGeom prst="rect">
            <a:avLst/>
          </a:prstGeom>
          <a:noFill/>
        </p:spPr>
        <p:txBody>
          <a:bodyPr wrap="square" rtlCol="1">
            <a:spAutoFit/>
          </a:bodyPr>
          <a:lstStyle/>
          <a:p>
            <a:r>
              <a:rPr lang="he-IL" sz="2400" dirty="0" smtClean="0"/>
              <a:t>מגדל גבוה</a:t>
            </a:r>
            <a:endParaRPr lang="he-IL" sz="2400" dirty="0"/>
          </a:p>
        </p:txBody>
      </p:sp>
      <p:sp>
        <p:nvSpPr>
          <p:cNvPr id="12" name="TextBox 11"/>
          <p:cNvSpPr txBox="1"/>
          <p:nvPr/>
        </p:nvSpPr>
        <p:spPr>
          <a:xfrm>
            <a:off x="2587336" y="2494355"/>
            <a:ext cx="2048055" cy="461665"/>
          </a:xfrm>
          <a:prstGeom prst="rect">
            <a:avLst/>
          </a:prstGeom>
          <a:noFill/>
        </p:spPr>
        <p:txBody>
          <a:bodyPr wrap="square" rtlCol="1">
            <a:spAutoFit/>
          </a:bodyPr>
          <a:lstStyle/>
          <a:p>
            <a:r>
              <a:rPr lang="he-IL" sz="2400" dirty="0" smtClean="0"/>
              <a:t>כנפיים (להבים)</a:t>
            </a:r>
            <a:endParaRPr lang="he-IL" sz="2400" dirty="0"/>
          </a:p>
        </p:txBody>
      </p:sp>
      <p:cxnSp>
        <p:nvCxnSpPr>
          <p:cNvPr id="14" name="מחבר חץ ישר 13"/>
          <p:cNvCxnSpPr>
            <a:stCxn id="10" idx="2"/>
          </p:cNvCxnSpPr>
          <p:nvPr/>
        </p:nvCxnSpPr>
        <p:spPr>
          <a:xfrm flipH="1">
            <a:off x="6244936" y="2494355"/>
            <a:ext cx="301337" cy="72682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מחבר חץ ישר 15"/>
          <p:cNvCxnSpPr>
            <a:stCxn id="11" idx="1"/>
          </p:cNvCxnSpPr>
          <p:nvPr/>
        </p:nvCxnSpPr>
        <p:spPr>
          <a:xfrm flipH="1" flipV="1">
            <a:off x="6546273" y="3834245"/>
            <a:ext cx="602672" cy="14689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8" name="מחבר חץ ישר 17"/>
          <p:cNvCxnSpPr/>
          <p:nvPr/>
        </p:nvCxnSpPr>
        <p:spPr>
          <a:xfrm>
            <a:off x="3672277" y="3084362"/>
            <a:ext cx="908681" cy="112760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90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1576</TotalTime>
  <Words>1860</Words>
  <Application>Microsoft Office PowerPoint</Application>
  <PresentationFormat>מסך רחב</PresentationFormat>
  <Paragraphs>327</Paragraphs>
  <Slides>22</Slides>
  <Notes>22</Notes>
  <HiddenSlides>0</HiddenSlides>
  <MMClips>5</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22</vt:i4>
      </vt:variant>
    </vt:vector>
  </HeadingPairs>
  <TitlesOfParts>
    <vt:vector size="30" baseType="lpstr">
      <vt:lpstr>-apple-system</vt:lpstr>
      <vt:lpstr>Arial</vt:lpstr>
      <vt:lpstr>Calibri</vt:lpstr>
      <vt:lpstr>Calibri Light</vt:lpstr>
      <vt:lpstr>Open Sans</vt:lpstr>
      <vt:lpstr>Times New Roman</vt:lpstr>
      <vt:lpstr>Wingdings</vt:lpstr>
      <vt:lpstr>ערכת נושא Office</vt:lpstr>
      <vt:lpstr>מצגת של PowerPoint‏</vt:lpstr>
      <vt:lpstr>מה נלמד היום?</vt:lpstr>
      <vt:lpstr>מה להביא לשיעור?</vt:lpstr>
      <vt:lpstr>עכשיו קוראים קטע מידע- פסקה ראשונה</vt:lpstr>
      <vt:lpstr>כותבים רצף של פעולות</vt:lpstr>
      <vt:lpstr>עכשיו קוראים קטע מידע- פסקה ראשונה</vt:lpstr>
      <vt:lpstr>כותבים רצף של פעולות</vt:lpstr>
      <vt:lpstr>עכשיו קוראים קטע מידע- פסקה שניה</vt:lpstr>
      <vt:lpstr>טחנת קמח- תחנת רוח</vt:lpstr>
      <vt:lpstr>עכשיו קוראים קטע מידע-פסקה שלישית</vt:lpstr>
      <vt:lpstr>עכשיו עורכים השוואה</vt:lpstr>
      <vt:lpstr>עכשיו קוראים קטע מידע-פסקה שלישית</vt:lpstr>
      <vt:lpstr>הקניית ידע- השמרים</vt:lpstr>
      <vt:lpstr>עכשיו קוראים קטע מידע-פסקה רביעית</vt:lpstr>
      <vt:lpstr>עכשיו לומדים- תבנית של מכשירים</vt:lpstr>
      <vt:lpstr>עכשיו לומדים</vt:lpstr>
      <vt:lpstr>עכשיו לומדים</vt:lpstr>
      <vt:lpstr>עכשיו לומדים- פעלים בזמן הווה</vt:lpstr>
      <vt:lpstr>עכשיו קוראים קטע מידע-פסקה שלישית</vt:lpstr>
      <vt:lpstr>עכשיו קוראים קטע מידע-פסקה שלישית</vt:lpstr>
      <vt:lpstr>משימה לסיום: אופים לחם בבית</vt:lpstr>
      <vt:lpstr>מסיימים ומסכמים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חגי מושקוביץ</dc:creator>
  <cp:lastModifiedBy>shira</cp:lastModifiedBy>
  <cp:revision>473</cp:revision>
  <dcterms:created xsi:type="dcterms:W3CDTF">2020-05-01T09:19:18Z</dcterms:created>
  <dcterms:modified xsi:type="dcterms:W3CDTF">2021-08-19T16:21:57Z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yacohen@microsoft.com</vt:lpwstr>
  </property>
  <property fmtid="{D5CDD505-2E9C-101B-9397-08002B2CF9AE}" pid="5" name="MSIP_Label_f42aa342-8706-4288-bd11-ebb85995028c_SetDate">
    <vt:lpwstr>2020-05-18T22:50:00.2093999Z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1ee93a08-c74b-48d7-a57f-1af49e81fe03</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