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5" r:id="rId2"/>
  </p:sldMasterIdLst>
  <p:notesMasterIdLst>
    <p:notesMasterId r:id="rId24"/>
  </p:notesMasterIdLst>
  <p:sldIdLst>
    <p:sldId id="371" r:id="rId3"/>
    <p:sldId id="376" r:id="rId4"/>
    <p:sldId id="332" r:id="rId5"/>
    <p:sldId id="331" r:id="rId6"/>
    <p:sldId id="367" r:id="rId7"/>
    <p:sldId id="360" r:id="rId8"/>
    <p:sldId id="320" r:id="rId9"/>
    <p:sldId id="365" r:id="rId10"/>
    <p:sldId id="362" r:id="rId11"/>
    <p:sldId id="361" r:id="rId12"/>
    <p:sldId id="377" r:id="rId13"/>
    <p:sldId id="368" r:id="rId14"/>
    <p:sldId id="366" r:id="rId15"/>
    <p:sldId id="369" r:id="rId16"/>
    <p:sldId id="379" r:id="rId17"/>
    <p:sldId id="372" r:id="rId18"/>
    <p:sldId id="375" r:id="rId19"/>
    <p:sldId id="341" r:id="rId20"/>
    <p:sldId id="378" r:id="rId21"/>
    <p:sldId id="351" r:id="rId22"/>
    <p:sldId id="374" r:id="rId2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415" autoAdjust="0"/>
    <p:restoredTop sz="84216" autoAdjust="0"/>
  </p:normalViewPr>
  <p:slideViewPr>
    <p:cSldViewPr snapToGrid="0">
      <p:cViewPr varScale="1">
        <p:scale>
          <a:sx n="58" d="100"/>
          <a:sy n="58" d="100"/>
        </p:scale>
        <p:origin x="912"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dirty="0"/>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FFF3999-9C2C-4A6C-85AE-81B0E88B8242}" type="datetimeFigureOut">
              <a:rPr lang="he-IL" smtClean="0"/>
              <a:pPr/>
              <a:t>י"א/אלול/תשפ"א</a:t>
            </a:fld>
            <a:endParaRPr lang="he-IL" dirty="0"/>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dirty="0"/>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dirty="0"/>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6D2DBF8-EB11-4B85-81DB-85C2E9B36C16}" type="slidenum">
              <a:rPr lang="he-IL" smtClean="0"/>
              <a:pPr/>
              <a:t>‹#›</a:t>
            </a:fld>
            <a:endParaRPr lang="he-IL" dirty="0"/>
          </a:p>
        </p:txBody>
      </p:sp>
    </p:spTree>
    <p:extLst>
      <p:ext uri="{BB962C8B-B14F-4D97-AF65-F5344CB8AC3E}">
        <p14:creationId xmlns:p14="http://schemas.microsoft.com/office/powerpoint/2010/main" val="242011861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dirty="0"/>
              <a:t>כתבו את המלל בהתאם ואת הציוד הדרוש.</a:t>
            </a:r>
            <a:endParaRPr dirty="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65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ילדים יקרים,</a:t>
            </a:r>
          </a:p>
          <a:p>
            <a:pPr algn="r"/>
            <a:endParaRPr lang="he-IL" dirty="0"/>
          </a:p>
          <a:p>
            <a:pPr algn="r"/>
            <a:r>
              <a:rPr lang="he-IL" dirty="0"/>
              <a:t>שמתם לב לדברים שסבא אמר לילד?</a:t>
            </a:r>
          </a:p>
          <a:p>
            <a:pPr algn="r"/>
            <a:endParaRPr lang="he-IL" dirty="0"/>
          </a:p>
          <a:p>
            <a:pPr algn="r"/>
            <a:r>
              <a:rPr lang="he-IL" dirty="0"/>
              <a:t>שהוא מנע מהפרפר לפתח את שרירי כנפיו ובכך להתחזק?</a:t>
            </a:r>
          </a:p>
          <a:p>
            <a:pPr algn="r"/>
            <a:endParaRPr lang="he-IL" dirty="0"/>
          </a:p>
          <a:p>
            <a:pPr algn="r"/>
            <a:r>
              <a:rPr lang="he-IL" dirty="0" err="1"/>
              <a:t>זיכרו</a:t>
            </a:r>
            <a:r>
              <a:rPr lang="he-IL" dirty="0"/>
              <a:t> את הדברים. </a:t>
            </a:r>
          </a:p>
          <a:p>
            <a:pPr algn="r"/>
            <a:endParaRPr lang="he-IL" dirty="0"/>
          </a:p>
          <a:p>
            <a:pPr algn="r"/>
            <a:r>
              <a:rPr lang="he-IL" dirty="0"/>
              <a:t>אנחנו נחזור אליהם בהמשך השיעור</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10</a:t>
            </a:fld>
            <a:endParaRPr lang="x-none"/>
          </a:p>
        </p:txBody>
      </p:sp>
    </p:spTree>
    <p:extLst>
      <p:ext uri="{BB962C8B-B14F-4D97-AF65-F5344CB8AC3E}">
        <p14:creationId xmlns:p14="http://schemas.microsoft.com/office/powerpoint/2010/main" val="1568995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algn="r" rtl="1" eaLnBrk="1" latinLnBrk="0" hangingPunct="1">
              <a:spcBef>
                <a:spcPts val="0"/>
              </a:spcBef>
              <a:spcAft>
                <a:spcPts val="0"/>
              </a:spcAft>
            </a:pPr>
            <a:r>
              <a:rPr lang="he-IL" dirty="0">
                <a:effectLst/>
              </a:rPr>
              <a:t>עכשיו ילדים, בואו נסביר את הביטוי  </a:t>
            </a:r>
            <a:r>
              <a:rPr lang="he-IL" b="1" dirty="0">
                <a:effectLst/>
              </a:rPr>
              <a:t>נכמרו רחמיו     </a:t>
            </a:r>
          </a:p>
          <a:p>
            <a:pPr marL="0" algn="r" rtl="1" eaLnBrk="1" latinLnBrk="0" hangingPunct="1">
              <a:spcBef>
                <a:spcPts val="0"/>
              </a:spcBef>
              <a:spcAft>
                <a:spcPts val="0"/>
              </a:spcAft>
            </a:pPr>
            <a:r>
              <a:rPr lang="he-IL" b="1" dirty="0">
                <a:effectLst/>
              </a:rPr>
              <a:t>                     		</a:t>
            </a:r>
            <a:r>
              <a:rPr lang="he-IL" sz="1200" kern="1200" dirty="0">
                <a:solidFill>
                  <a:srgbClr val="000000"/>
                </a:solidFill>
                <a:effectLst/>
                <a:latin typeface="Calibri" panose="020F0502020204030204" pitchFamily="34" charset="0"/>
                <a:ea typeface="+mn-ea"/>
                <a:cs typeface="+mn-cs"/>
              </a:rPr>
              <a:t>הביטוי "</a:t>
            </a:r>
            <a:r>
              <a:rPr lang="he-IL" sz="1200" b="1" kern="1200" dirty="0">
                <a:solidFill>
                  <a:srgbClr val="000000"/>
                </a:solidFill>
                <a:effectLst/>
                <a:latin typeface="Calibri" panose="020F0502020204030204" pitchFamily="34" charset="0"/>
                <a:ea typeface="+mn-ea"/>
                <a:cs typeface="+mn-cs"/>
              </a:rPr>
              <a:t>נכמרו רחמיו</a:t>
            </a:r>
            <a:r>
              <a:rPr lang="he-IL" sz="1200" kern="1200" dirty="0">
                <a:solidFill>
                  <a:srgbClr val="000000"/>
                </a:solidFill>
                <a:effectLst/>
                <a:latin typeface="Calibri" panose="020F0502020204030204" pitchFamily="34" charset="0"/>
                <a:ea typeface="+mn-ea"/>
                <a:cs typeface="+mn-cs"/>
              </a:rPr>
              <a:t>" מופיע בחומש בראשית. </a:t>
            </a:r>
          </a:p>
          <a:p>
            <a:pPr marL="0" algn="r" rtl="1" eaLnBrk="1" latinLnBrk="0" hangingPunct="1">
              <a:spcBef>
                <a:spcPts val="0"/>
              </a:spcBef>
              <a:spcAft>
                <a:spcPts val="0"/>
              </a:spcAft>
            </a:pPr>
            <a:endParaRPr lang="he-IL" sz="1200" kern="1200" dirty="0">
              <a:solidFill>
                <a:srgbClr val="000000"/>
              </a:solidFill>
              <a:effectLst/>
              <a:latin typeface="Calibri" panose="020F0502020204030204" pitchFamily="34" charset="0"/>
              <a:ea typeface="+mn-ea"/>
              <a:cs typeface="+mn-cs"/>
            </a:endParaRPr>
          </a:p>
          <a:p>
            <a:pPr marL="0" algn="r" rtl="1" eaLnBrk="1" latinLnBrk="0" hangingPunct="1">
              <a:spcBef>
                <a:spcPts val="0"/>
              </a:spcBef>
              <a:spcAft>
                <a:spcPts val="0"/>
              </a:spcAft>
            </a:pPr>
            <a:r>
              <a:rPr lang="he-IL" sz="1200" kern="1200" dirty="0">
                <a:solidFill>
                  <a:srgbClr val="000000"/>
                </a:solidFill>
                <a:effectLst/>
                <a:latin typeface="Calibri" panose="020F0502020204030204" pitchFamily="34" charset="0"/>
                <a:ea typeface="+mn-ea"/>
                <a:cs typeface="+mn-cs"/>
              </a:rPr>
              <a:t>(נקרין אותו על השקופית)</a:t>
            </a:r>
          </a:p>
          <a:p>
            <a:pPr marL="0" algn="r" rtl="1" eaLnBrk="1" latinLnBrk="0" hangingPunct="1">
              <a:spcBef>
                <a:spcPts val="0"/>
              </a:spcBef>
              <a:spcAft>
                <a:spcPts val="0"/>
              </a:spcAft>
            </a:pPr>
            <a:endParaRPr lang="he-IL" sz="1200" kern="1200" dirty="0">
              <a:solidFill>
                <a:srgbClr val="000000"/>
              </a:solidFill>
              <a:effectLst/>
              <a:latin typeface="Calibri" panose="020F0502020204030204" pitchFamily="34" charset="0"/>
              <a:ea typeface="+mn-ea"/>
              <a:cs typeface="+mn-cs"/>
            </a:endParaRPr>
          </a:p>
          <a:p>
            <a:pPr marL="0" algn="r" rtl="1" eaLnBrk="1" latinLnBrk="0" hangingPunct="1">
              <a:spcBef>
                <a:spcPts val="0"/>
              </a:spcBef>
              <a:spcAft>
                <a:spcPts val="0"/>
              </a:spcAft>
            </a:pPr>
            <a:r>
              <a:rPr lang="he-IL" sz="1200" kern="1200" dirty="0">
                <a:solidFill>
                  <a:srgbClr val="000000"/>
                </a:solidFill>
                <a:effectLst/>
                <a:latin typeface="Calibri" panose="020F0502020204030204" pitchFamily="34" charset="0"/>
                <a:ea typeface="+mn-ea"/>
                <a:cs typeface="+mn-cs"/>
              </a:rPr>
              <a:t> "וימהר יוסף כי נכמרו רחמיו אל אחיו ויבקש לבכות"</a:t>
            </a:r>
          </a:p>
          <a:p>
            <a:pPr marL="0" algn="r" rtl="1" eaLnBrk="1" latinLnBrk="0" hangingPunct="1">
              <a:spcBef>
                <a:spcPts val="0"/>
              </a:spcBef>
              <a:spcAft>
                <a:spcPts val="0"/>
              </a:spcAft>
            </a:pPr>
            <a:endParaRPr lang="he-IL" dirty="0">
              <a:effectLst/>
            </a:endParaRPr>
          </a:p>
          <a:p>
            <a:pPr marL="0" algn="r" rtl="1" eaLnBrk="1" latinLnBrk="0" hangingPunct="1">
              <a:spcBef>
                <a:spcPts val="0"/>
              </a:spcBef>
              <a:spcAft>
                <a:spcPts val="0"/>
              </a:spcAft>
            </a:pPr>
            <a:r>
              <a:rPr lang="he-IL" sz="1200" kern="1200" dirty="0">
                <a:solidFill>
                  <a:srgbClr val="000000"/>
                </a:solidFill>
                <a:effectLst/>
                <a:latin typeface="Calibri" panose="020F0502020204030204" pitchFamily="34" charset="0"/>
                <a:ea typeface="+mn-ea"/>
                <a:cs typeface="+mn-cs"/>
              </a:rPr>
              <a:t>(המורה ממשיך)</a:t>
            </a:r>
          </a:p>
          <a:p>
            <a:pPr marL="0" algn="r" rtl="1" eaLnBrk="1" latinLnBrk="0" hangingPunct="1">
              <a:spcBef>
                <a:spcPts val="0"/>
              </a:spcBef>
              <a:spcAft>
                <a:spcPts val="0"/>
              </a:spcAft>
            </a:pPr>
            <a:r>
              <a:rPr lang="he-IL" sz="1200" kern="1200" dirty="0">
                <a:solidFill>
                  <a:srgbClr val="000000"/>
                </a:solidFill>
                <a:effectLst/>
                <a:latin typeface="Calibri" panose="020F0502020204030204" pitchFamily="34" charset="0"/>
                <a:ea typeface="+mn-ea"/>
                <a:cs typeface="+mn-cs"/>
              </a:rPr>
              <a:t>רש"י מפרש את המילה נכמרו ואומר- </a:t>
            </a:r>
            <a:r>
              <a:rPr lang="he-IL" sz="1200" kern="1200" dirty="0" err="1">
                <a:solidFill>
                  <a:srgbClr val="000000"/>
                </a:solidFill>
                <a:effectLst/>
                <a:latin typeface="Calibri" panose="020F0502020204030204" pitchFamily="34" charset="0"/>
                <a:ea typeface="+mn-ea"/>
                <a:cs typeface="+mn-cs"/>
              </a:rPr>
              <a:t>נתחממו</a:t>
            </a:r>
            <a:r>
              <a:rPr lang="he-IL" sz="1200" kern="1200" dirty="0">
                <a:solidFill>
                  <a:srgbClr val="000000"/>
                </a:solidFill>
                <a:effectLst/>
                <a:latin typeface="Calibri" panose="020F0502020204030204" pitchFamily="34" charset="0"/>
                <a:ea typeface="+mn-ea"/>
                <a:cs typeface="Calibri" panose="020F0502020204030204" pitchFamily="34" charset="0"/>
              </a:rPr>
              <a:t>. כלומר, הלב של יוסף התמלא חום ורחמים כלפי בנימין אחיו.</a:t>
            </a:r>
          </a:p>
          <a:p>
            <a:pPr marL="0" algn="r" rtl="1" eaLnBrk="1" latinLnBrk="0" hangingPunct="1">
              <a:spcBef>
                <a:spcPts val="0"/>
              </a:spcBef>
              <a:spcAft>
                <a:spcPts val="0"/>
              </a:spcAft>
            </a:pPr>
            <a:endParaRPr lang="he-IL" dirty="0">
              <a:effectLst/>
            </a:endParaRPr>
          </a:p>
          <a:p>
            <a:pPr marL="0" algn="r" rtl="1" eaLnBrk="1" latinLnBrk="0" hangingPunct="1">
              <a:spcBef>
                <a:spcPts val="0"/>
              </a:spcBef>
              <a:spcAft>
                <a:spcPts val="0"/>
              </a:spcAft>
            </a:pPr>
            <a:r>
              <a:rPr lang="he-IL" sz="1200" kern="1200" dirty="0">
                <a:solidFill>
                  <a:srgbClr val="000000"/>
                </a:solidFill>
                <a:effectLst/>
                <a:latin typeface="Calibri" panose="020F0502020204030204" pitchFamily="34" charset="0"/>
                <a:ea typeface="+mn-ea"/>
                <a:cs typeface="+mn-cs"/>
              </a:rPr>
              <a:t>ובסיפור שלנו, גם הילד ריחם על הגולם שהיכה בכל כוחו על דפנות הגולם כדי לצאת. </a:t>
            </a:r>
            <a:endParaRPr lang="he-IL" sz="1200" b="1" dirty="0"/>
          </a:p>
          <a:p>
            <a:pPr algn="r"/>
            <a:endParaRPr lang="he-IL" sz="1200" b="1" dirty="0"/>
          </a:p>
          <a:p>
            <a:pPr algn="r"/>
            <a:endParaRPr lang="he-IL" sz="1200" b="1" dirty="0"/>
          </a:p>
          <a:p>
            <a:pPr algn="r"/>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11</a:t>
            </a:fld>
            <a:endParaRPr lang="x-none"/>
          </a:p>
        </p:txBody>
      </p:sp>
    </p:spTree>
    <p:extLst>
      <p:ext uri="{BB962C8B-B14F-4D97-AF65-F5344CB8AC3E}">
        <p14:creationId xmlns:p14="http://schemas.microsoft.com/office/powerpoint/2010/main" val="1552448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ילדים, לאחר </a:t>
            </a:r>
            <a:r>
              <a:rPr lang="he-IL" dirty="0" err="1"/>
              <a:t>שקראנוו</a:t>
            </a:r>
            <a:r>
              <a:rPr lang="he-IL" dirty="0"/>
              <a:t> את הסיפור בואו נשחזר את רצף האירועים שבו.    </a:t>
            </a:r>
            <a:endParaRPr lang="he-IL" b="1" dirty="0"/>
          </a:p>
          <a:p>
            <a:pPr algn="r"/>
            <a:r>
              <a:rPr lang="he-IL" b="1" dirty="0"/>
              <a:t> </a:t>
            </a:r>
          </a:p>
          <a:p>
            <a:pPr algn="r"/>
            <a:r>
              <a:rPr lang="he-IL" dirty="0"/>
              <a:t>לפניכם משפטים המתארים חלק מהאירועים שבסיפור.</a:t>
            </a:r>
          </a:p>
          <a:p>
            <a:pPr algn="r"/>
            <a:endParaRPr lang="he-IL" dirty="0"/>
          </a:p>
          <a:p>
            <a:pPr algn="r"/>
            <a:r>
              <a:rPr lang="he-IL" dirty="0" err="1"/>
              <a:t>כיתבו</a:t>
            </a:r>
            <a:r>
              <a:rPr lang="he-IL" dirty="0"/>
              <a:t> במחברת את האירועים החסרים.</a:t>
            </a:r>
          </a:p>
          <a:p>
            <a:pPr algn="r"/>
            <a:endParaRPr lang="he-IL" dirty="0"/>
          </a:p>
          <a:p>
            <a:pPr algn="r"/>
            <a:r>
              <a:rPr lang="he-IL" dirty="0"/>
              <a:t>אמתין לכם 2 דקות להשלמת המשימה  </a:t>
            </a:r>
          </a:p>
          <a:p>
            <a:pPr algn="r"/>
            <a:endParaRPr lang="he-IL" dirty="0"/>
          </a:p>
          <a:p>
            <a:pPr algn="r"/>
            <a:endParaRPr lang="he-IL" dirty="0"/>
          </a:p>
          <a:p>
            <a:pPr algn="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12</a:t>
            </a:fld>
            <a:endParaRPr lang="x-none"/>
          </a:p>
        </p:txBody>
      </p:sp>
    </p:spTree>
    <p:extLst>
      <p:ext uri="{BB962C8B-B14F-4D97-AF65-F5344CB8AC3E}">
        <p14:creationId xmlns:p14="http://schemas.microsoft.com/office/powerpoint/2010/main" val="301080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חזרנו ילדים</a:t>
            </a:r>
          </a:p>
          <a:p>
            <a:pPr algn="r"/>
            <a:endParaRPr lang="he-IL" dirty="0"/>
          </a:p>
          <a:p>
            <a:pPr algn="r"/>
            <a:r>
              <a:rPr lang="he-IL" dirty="0"/>
              <a:t>בואו נקרא את רצף האירועים בזה אחר זה וכך תוכלו לבדוק אם השלמתם את רצף האירועים הנכון</a:t>
            </a:r>
          </a:p>
          <a:p>
            <a:pPr algn="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13</a:t>
            </a:fld>
            <a:endParaRPr lang="x-none"/>
          </a:p>
        </p:txBody>
      </p:sp>
    </p:spTree>
    <p:extLst>
      <p:ext uri="{BB962C8B-B14F-4D97-AF65-F5344CB8AC3E}">
        <p14:creationId xmlns:p14="http://schemas.microsoft.com/office/powerpoint/2010/main" val="2337940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dirty="0"/>
              <a:t>(המורה שואל</a:t>
            </a:r>
            <a:r>
              <a:rPr lang="he-IL" sz="1200" dirty="0">
                <a:sym typeface="Wingdings" panose="05000000000000000000" pitchFamily="2" charset="2"/>
              </a:rPr>
              <a:t>)		</a:t>
            </a:r>
          </a:p>
          <a:p>
            <a:pPr algn="r"/>
            <a:endParaRPr lang="he-IL" sz="1200" dirty="0">
              <a:sym typeface="Wingdings" panose="05000000000000000000" pitchFamily="2" charset="2"/>
            </a:endParaRPr>
          </a:p>
          <a:p>
            <a:pPr algn="r"/>
            <a:endParaRPr lang="he-IL" sz="1200" dirty="0">
              <a:sym typeface="Wingdings" panose="05000000000000000000" pitchFamily="2" charset="2"/>
            </a:endParaRPr>
          </a:p>
          <a:p>
            <a:pPr algn="r"/>
            <a:r>
              <a:rPr lang="he-IL" sz="1200" dirty="0">
                <a:sym typeface="Wingdings" panose="05000000000000000000" pitchFamily="2" charset="2"/>
              </a:rPr>
              <a:t>עכשיו תלמידים, נחזור לדקות שבהן הילד מחזיק את</a:t>
            </a:r>
            <a:r>
              <a:rPr lang="he-IL" sz="1200" baseline="0" dirty="0">
                <a:sym typeface="Wingdings" panose="05000000000000000000" pitchFamily="2" charset="2"/>
              </a:rPr>
              <a:t> הגולם ורואה שהפרפר מתאמץ לצאת</a:t>
            </a:r>
            <a:endParaRPr lang="he-IL" sz="1200" dirty="0"/>
          </a:p>
          <a:p>
            <a:pPr algn="r"/>
            <a:r>
              <a:rPr lang="he-IL" sz="1200" dirty="0"/>
              <a:t>בדקות האלה בהן הילד מתמלא רחמים על הפרפר הוא  שרוי בדילמה מאוד גדולה.</a:t>
            </a:r>
          </a:p>
          <a:p>
            <a:pPr algn="r"/>
            <a:r>
              <a:rPr lang="he-IL" sz="1200" dirty="0"/>
              <a:t>הוא עומד בפני התלבטות קשה</a:t>
            </a:r>
          </a:p>
          <a:p>
            <a:pPr algn="r"/>
            <a:endParaRPr lang="he-IL" sz="1200" dirty="0"/>
          </a:p>
          <a:p>
            <a:pPr algn="r"/>
            <a:r>
              <a:rPr lang="he-IL" sz="1200" dirty="0"/>
              <a:t>כתבו במחברת מה </a:t>
            </a:r>
            <a:r>
              <a:rPr lang="he-IL" sz="1200" dirty="0" err="1"/>
              <a:t>היתה</a:t>
            </a:r>
            <a:r>
              <a:rPr lang="he-IL" sz="1200" dirty="0"/>
              <a:t> ההתלבטות של הילד?  ומה החליט הילד לבסוף?</a:t>
            </a:r>
          </a:p>
          <a:p>
            <a:pPr algn="r"/>
            <a:endParaRPr lang="he-IL" sz="1200" dirty="0"/>
          </a:p>
          <a:p>
            <a:pPr algn="r"/>
            <a:r>
              <a:rPr lang="he-IL" sz="1200" b="1" dirty="0"/>
              <a:t>ממתינים 3 דקות</a:t>
            </a:r>
          </a:p>
          <a:p>
            <a:pPr algn="r"/>
            <a:endParaRPr lang="he-IL" sz="1200" dirty="0"/>
          </a:p>
          <a:p>
            <a:pPr algn="r"/>
            <a:endParaRPr lang="he-IL" sz="1200" dirty="0"/>
          </a:p>
          <a:p>
            <a:pPr algn="r"/>
            <a:endParaRPr lang="he-IL" sz="1200" dirty="0">
              <a:sym typeface="Wingdings" panose="05000000000000000000" pitchFamily="2" charset="2"/>
            </a:endParaRPr>
          </a:p>
          <a:p>
            <a:pPr algn="r"/>
            <a:endParaRPr lang="he-IL" sz="1200" b="1" dirty="0"/>
          </a:p>
          <a:p>
            <a:pPr algn="r"/>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14</a:t>
            </a:fld>
            <a:endParaRPr lang="x-none"/>
          </a:p>
        </p:txBody>
      </p:sp>
    </p:spTree>
    <p:extLst>
      <p:ext uri="{BB962C8B-B14F-4D97-AF65-F5344CB8AC3E}">
        <p14:creationId xmlns:p14="http://schemas.microsoft.com/office/powerpoint/2010/main" val="717508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dirty="0" smtClean="0"/>
              <a:t>(המורה שואל</a:t>
            </a:r>
            <a:r>
              <a:rPr lang="he-IL" sz="1200" dirty="0" smtClean="0">
                <a:sym typeface="Wingdings" panose="05000000000000000000" pitchFamily="2" charset="2"/>
              </a:rPr>
              <a:t>)		</a:t>
            </a:r>
            <a:endParaRPr lang="he-IL" sz="1200" dirty="0">
              <a:sym typeface="Wingdings" panose="05000000000000000000" pitchFamily="2" charset="2"/>
            </a:endParaRPr>
          </a:p>
          <a:p>
            <a:pPr algn="r"/>
            <a:endParaRPr lang="he-IL" sz="1200" dirty="0">
              <a:sym typeface="Wingdings" panose="05000000000000000000" pitchFamily="2" charset="2"/>
            </a:endParaRPr>
          </a:p>
          <a:p>
            <a:pPr algn="r"/>
            <a:endParaRPr lang="he-IL" sz="1200" dirty="0">
              <a:sym typeface="Wingdings" panose="05000000000000000000" pitchFamily="2" charset="2"/>
            </a:endParaRPr>
          </a:p>
          <a:p>
            <a:pPr algn="r"/>
            <a:endParaRPr lang="he-IL" sz="1200" dirty="0" smtClean="0"/>
          </a:p>
          <a:p>
            <a:pPr algn="r"/>
            <a:r>
              <a:rPr lang="he-IL" sz="1200" dirty="0" smtClean="0"/>
              <a:t>בוא נקרא</a:t>
            </a:r>
            <a:r>
              <a:rPr lang="he-IL" sz="1200" baseline="0" dirty="0" smtClean="0"/>
              <a:t> יחד מה עובר על הילד בדקות הללו.</a:t>
            </a:r>
          </a:p>
          <a:p>
            <a:pPr algn="r"/>
            <a:r>
              <a:rPr lang="he-IL" sz="1200" baseline="0" dirty="0" smtClean="0"/>
              <a:t> קורא.</a:t>
            </a:r>
          </a:p>
          <a:p>
            <a:pPr algn="r"/>
            <a:r>
              <a:rPr lang="he-IL" sz="1200" dirty="0" smtClean="0"/>
              <a:t> </a:t>
            </a:r>
            <a:r>
              <a:rPr lang="he-IL" sz="1200" dirty="0"/>
              <a:t>הילד התלבט האם לעזור לפרפר לבקוע או להניח לו לצאת בכוחות עצמו בדרך שהקב"ה ברא אותו</a:t>
            </a:r>
          </a:p>
          <a:p>
            <a:pPr algn="r"/>
            <a:endParaRPr lang="he-IL" sz="1200" dirty="0"/>
          </a:p>
          <a:p>
            <a:pPr algn="r"/>
            <a:r>
              <a:rPr lang="he-IL" sz="1200" dirty="0" smtClean="0"/>
              <a:t>אבל רחמיו של הילד על הפרפר האומלל הולכים וגוברים מרגע לרגע עד שלא יכול היה</a:t>
            </a:r>
            <a:r>
              <a:rPr lang="he-IL" sz="1200" baseline="0" dirty="0" smtClean="0"/>
              <a:t> להתאפק יותר ועזר לפרפר לצאת.</a:t>
            </a:r>
            <a:r>
              <a:rPr lang="he-IL" sz="1200" dirty="0" smtClean="0"/>
              <a:t> </a:t>
            </a:r>
            <a:endParaRPr lang="he-IL" sz="1200" dirty="0"/>
          </a:p>
          <a:p>
            <a:pPr algn="r"/>
            <a:endParaRPr lang="he-IL" sz="1200" dirty="0"/>
          </a:p>
          <a:p>
            <a:pPr algn="r"/>
            <a:endParaRPr lang="he-IL" sz="1200" dirty="0">
              <a:sym typeface="Wingdings" panose="05000000000000000000" pitchFamily="2" charset="2"/>
            </a:endParaRPr>
          </a:p>
          <a:p>
            <a:pPr algn="r"/>
            <a:endParaRPr lang="he-IL" sz="1200" b="1" dirty="0"/>
          </a:p>
          <a:p>
            <a:pPr algn="r"/>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15</a:t>
            </a:fld>
            <a:endParaRPr lang="x-none"/>
          </a:p>
        </p:txBody>
      </p:sp>
    </p:spTree>
    <p:extLst>
      <p:ext uri="{BB962C8B-B14F-4D97-AF65-F5344CB8AC3E}">
        <p14:creationId xmlns:p14="http://schemas.microsoft.com/office/powerpoint/2010/main" val="613047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ילדים יקרים,</a:t>
            </a:r>
          </a:p>
          <a:p>
            <a:pPr algn="r"/>
            <a:r>
              <a:rPr lang="he-IL" b="1" dirty="0"/>
              <a:t>אחרי שעסקנו בהרחבה בדמותו של הילד, נדבר על דמותו של סבא.</a:t>
            </a:r>
          </a:p>
          <a:p>
            <a:pPr algn="r"/>
            <a:r>
              <a:rPr lang="he-IL" b="1" dirty="0"/>
              <a:t>בסיפור שלנו סבא לא סיפר לנכד מה יקרה אם הוא יעזור לפרפר לבקוע.</a:t>
            </a:r>
          </a:p>
          <a:p>
            <a:pPr algn="r"/>
            <a:r>
              <a:rPr lang="he-IL" b="1" dirty="0"/>
              <a:t>כתבו במחברת תשובות לשתי השאלות</a:t>
            </a:r>
            <a:r>
              <a:rPr lang="he-IL" b="1" baseline="0" dirty="0"/>
              <a:t> שמוצגות בשקופית.</a:t>
            </a:r>
          </a:p>
          <a:p>
            <a:pPr algn="r"/>
            <a:endParaRPr lang="he-IL" b="1" baseline="0" dirty="0"/>
          </a:p>
          <a:p>
            <a:pPr algn="r"/>
            <a:r>
              <a:rPr lang="he-IL" b="1" baseline="0" dirty="0"/>
              <a:t>ממתינים 3 דקות</a:t>
            </a:r>
          </a:p>
          <a:p>
            <a:pPr algn="r"/>
            <a:endParaRPr lang="he-IL" b="1" dirty="0"/>
          </a:p>
          <a:p>
            <a:pPr algn="r"/>
            <a:r>
              <a:rPr lang="he-IL" b="1" dirty="0"/>
              <a:t>אני משער שכתבתם במחברת שסבא רצה שהנכד שלו יבין בעצמו שהעזרה לפרפר תגרום למותו.</a:t>
            </a:r>
          </a:p>
          <a:p>
            <a:pPr algn="r"/>
            <a:endParaRPr lang="he-IL" b="1" dirty="0"/>
          </a:p>
          <a:p>
            <a:pPr algn="r"/>
            <a:r>
              <a:rPr lang="he-IL" b="1" dirty="0"/>
              <a:t>מעניין מאוד שסבא מאפשר לנכד ללמוד בעצמו בדיוק כמו שביקש מהילד שהפרפר יבקע בכוחות עצמו.</a:t>
            </a:r>
          </a:p>
          <a:p>
            <a:pPr algn="r"/>
            <a:r>
              <a:rPr lang="he-IL" b="1" dirty="0"/>
              <a:t>ניתן ללמוד מכאן שסבא היה איש חכם והוא אהב מאוד את נכדו והיה איכפת לו מאוד ממנו. הוא רצה להכין אותו לדרך העולם.</a:t>
            </a:r>
          </a:p>
          <a:p>
            <a:pPr algn="r"/>
            <a:endParaRPr lang="he-IL" b="1" dirty="0"/>
          </a:p>
          <a:p>
            <a:pPr algn="r"/>
            <a:endParaRPr lang="he-IL" b="1" dirty="0"/>
          </a:p>
          <a:p>
            <a:pPr algn="r"/>
            <a:endParaRPr lang="he-IL" b="1" dirty="0"/>
          </a:p>
          <a:p>
            <a:pPr algn="r"/>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16</a:t>
            </a:fld>
            <a:endParaRPr lang="x-none"/>
          </a:p>
        </p:txBody>
      </p:sp>
    </p:spTree>
    <p:extLst>
      <p:ext uri="{BB962C8B-B14F-4D97-AF65-F5344CB8AC3E}">
        <p14:creationId xmlns:p14="http://schemas.microsoft.com/office/powerpoint/2010/main" val="85603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b="1" dirty="0"/>
          </a:p>
          <a:p>
            <a:pPr algn="r"/>
            <a:r>
              <a:rPr lang="he-IL" b="1" dirty="0"/>
              <a:t>ילדים, בואו נקרא ביחד את השורות הבאות:</a:t>
            </a:r>
          </a:p>
          <a:p>
            <a:pPr algn="r"/>
            <a:r>
              <a:rPr lang="he-IL" b="1" dirty="0"/>
              <a:t>"הילד הרים את הפרפר המת ופרץ בבכי.</a:t>
            </a:r>
          </a:p>
          <a:p>
            <a:pPr algn="r"/>
            <a:r>
              <a:rPr lang="he-IL" b="1" dirty="0"/>
              <a:t>בעוד הפרפר בידו, הלך הילד אל סבו והראה לו את הפרפר </a:t>
            </a:r>
            <a:r>
              <a:rPr lang="he-IL" b="1" u="sng" dirty="0"/>
              <a:t>בלי לומר מילה</a:t>
            </a:r>
            <a:r>
              <a:rPr lang="he-IL" b="1" dirty="0"/>
              <a:t>"</a:t>
            </a:r>
          </a:p>
          <a:p>
            <a:pPr algn="r"/>
            <a:r>
              <a:rPr lang="he-IL" b="1" dirty="0"/>
              <a:t>מה אתם חושבים?</a:t>
            </a:r>
          </a:p>
          <a:p>
            <a:pPr algn="r"/>
            <a:r>
              <a:rPr lang="he-IL" b="1" dirty="0"/>
              <a:t>מדוע הילד לא אמר מילה?</a:t>
            </a:r>
          </a:p>
          <a:p>
            <a:pPr algn="r"/>
            <a:r>
              <a:rPr lang="he-IL" b="1" dirty="0"/>
              <a:t>איך סבא הבין אותו למרות שהוא לא אמר מילה?</a:t>
            </a:r>
          </a:p>
          <a:p>
            <a:pPr algn="r"/>
            <a:r>
              <a:rPr lang="he-IL" b="1" dirty="0"/>
              <a:t>מה זה אומר על הקשר שלהם?</a:t>
            </a:r>
          </a:p>
          <a:p>
            <a:pPr algn="r"/>
            <a:endParaRPr lang="he-IL" b="1" dirty="0"/>
          </a:p>
          <a:p>
            <a:pPr algn="r"/>
            <a:r>
              <a:rPr lang="he-IL" b="1" dirty="0"/>
              <a:t>נכון!!!  אפשר לומר שהיה ביניהם קשר טוב וקרוב. שסבא היה דמות חינוכית מאוד עבור הנכד. </a:t>
            </a:r>
          </a:p>
          <a:p>
            <a:pPr algn="r"/>
            <a:r>
              <a:rPr lang="he-IL" b="1" dirty="0"/>
              <a:t>הנכד היה בטוח שסבא מבין אותו ולכן לא היה צריך להגיד שום דבר. פעמים רבות אנשים</a:t>
            </a:r>
            <a:r>
              <a:rPr lang="he-IL" b="1" baseline="0" dirty="0"/>
              <a:t> קרובים מבינים זה את זה גם ללא מילים. וזה מה שקורה בין סבא לנכד שלו.</a:t>
            </a:r>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17</a:t>
            </a:fld>
            <a:endParaRPr lang="x-none"/>
          </a:p>
        </p:txBody>
      </p:sp>
    </p:spTree>
    <p:extLst>
      <p:ext uri="{BB962C8B-B14F-4D97-AF65-F5344CB8AC3E}">
        <p14:creationId xmlns:p14="http://schemas.microsoft.com/office/powerpoint/2010/main" val="2814750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Aft>
                <a:spcPts val="800"/>
              </a:spcAft>
            </a:pPr>
            <a:r>
              <a:rPr lang="he-IL" sz="1200" dirty="0">
                <a:effectLst/>
                <a:latin typeface="Calibri" panose="020F0502020204030204" pitchFamily="34" charset="0"/>
                <a:ea typeface="Calibri" panose="020F0502020204030204" pitchFamily="34" charset="0"/>
                <a:cs typeface="+mn-cs"/>
              </a:rPr>
              <a:t>מה אנחנו יכולים ללמוד מהסיפור? מהו לדעתכם מוסר ההשכל?</a:t>
            </a:r>
          </a:p>
          <a:p>
            <a:pPr algn="r" rtl="1">
              <a:lnSpc>
                <a:spcPct val="107000"/>
              </a:lnSpc>
              <a:spcAft>
                <a:spcPts val="800"/>
              </a:spcAft>
            </a:pPr>
            <a:r>
              <a:rPr lang="he-IL" sz="1200" dirty="0">
                <a:effectLst/>
                <a:latin typeface="Calibri" panose="020F0502020204030204" pitchFamily="34" charset="0"/>
                <a:ea typeface="Calibri" panose="020F0502020204030204" pitchFamily="34" charset="0"/>
                <a:cs typeface="+mn-cs"/>
              </a:rPr>
              <a:t>האם אתם זוכרים שביקשתי מכם לזכור את דברי הסבא כאשר נתן לילד את הגולם?</a:t>
            </a:r>
          </a:p>
          <a:p>
            <a:pPr algn="r" rtl="1">
              <a:lnSpc>
                <a:spcPct val="107000"/>
              </a:lnSpc>
              <a:spcAft>
                <a:spcPts val="800"/>
              </a:spcAft>
            </a:pPr>
            <a:r>
              <a:rPr lang="he-IL" sz="1200" dirty="0">
                <a:effectLst/>
                <a:latin typeface="Calibri" panose="020F0502020204030204" pitchFamily="34" charset="0"/>
                <a:ea typeface="Calibri" panose="020F0502020204030204" pitchFamily="34" charset="0"/>
                <a:cs typeface="+mn-cs"/>
              </a:rPr>
              <a:t>הסבא התכוון ללמד את הילד </a:t>
            </a:r>
            <a:r>
              <a:rPr lang="he-IL" dirty="0"/>
              <a:t>שכל מה שהקב"ה ברא בעולמו- הוא ברא בחוכמה ואל לנו להתערב.</a:t>
            </a:r>
          </a:p>
          <a:p>
            <a:endParaRPr lang="he-IL" dirty="0"/>
          </a:p>
          <a:p>
            <a:r>
              <a:rPr lang="he-IL" dirty="0"/>
              <a:t>ודבר נוסף שניתן ללמוד מהסיפור הוא שהמאמץ מחשל ומחזק.</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6D2DBF8-EB11-4B85-81DB-85C2E9B36C16}" type="slidenum">
              <a:rPr lang="he-IL" smtClean="0"/>
              <a:pPr/>
              <a:t>18</a:t>
            </a:fld>
            <a:endParaRPr lang="he-IL" dirty="0"/>
          </a:p>
        </p:txBody>
      </p:sp>
    </p:spTree>
    <p:extLst>
      <p:ext uri="{BB962C8B-B14F-4D97-AF65-F5344CB8AC3E}">
        <p14:creationId xmlns:p14="http://schemas.microsoft.com/office/powerpoint/2010/main" val="2760836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b="1" dirty="0"/>
          </a:p>
          <a:p>
            <a:pPr algn="r"/>
            <a:r>
              <a:rPr lang="he-IL" b="1" dirty="0"/>
              <a:t>ועכשיו ילדים, לו יכול היה הפרפר להגיד משהו  לילד- מה לדעתכם הוא היה אומר לו?</a:t>
            </a:r>
          </a:p>
          <a:p>
            <a:pPr algn="r"/>
            <a:endParaRPr lang="he-IL" b="1" dirty="0"/>
          </a:p>
          <a:p>
            <a:pPr algn="r"/>
            <a:endParaRPr lang="he-IL" b="1" dirty="0"/>
          </a:p>
          <a:p>
            <a:pPr algn="r"/>
            <a:r>
              <a:rPr lang="he-IL" b="1" dirty="0"/>
              <a:t>כתבו במחברת את תשובתכם ושתפו את ההורים או האחים.</a:t>
            </a:r>
          </a:p>
          <a:p>
            <a:pPr algn="r"/>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19</a:t>
            </a:fld>
            <a:endParaRPr lang="x-none"/>
          </a:p>
        </p:txBody>
      </p:sp>
    </p:spTree>
    <p:extLst>
      <p:ext uri="{BB962C8B-B14F-4D97-AF65-F5344CB8AC3E}">
        <p14:creationId xmlns:p14="http://schemas.microsoft.com/office/powerpoint/2010/main" val="3240098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0"/>
            <a:r>
              <a:rPr lang="he-IL" sz="1200" kern="1200" dirty="0">
                <a:solidFill>
                  <a:schemeClr val="tx1"/>
                </a:solidFill>
                <a:effectLst/>
                <a:latin typeface="+mn-lt"/>
                <a:ea typeface="+mn-ea"/>
                <a:cs typeface="+mn-cs"/>
              </a:rPr>
              <a:t>שלום לכם ילדים יקרים, </a:t>
            </a:r>
          </a:p>
          <a:p>
            <a:pPr rtl="0"/>
            <a:r>
              <a:rPr lang="he-IL" sz="1200" kern="1200" dirty="0">
                <a:solidFill>
                  <a:schemeClr val="tx1"/>
                </a:solidFill>
                <a:effectLst/>
                <a:latin typeface="+mn-lt"/>
                <a:ea typeface="+mn-ea"/>
                <a:cs typeface="+mn-cs"/>
              </a:rPr>
              <a:t>שמי חגי אני מלמד בתלמוד תורה גמרא, משנה ועברית ואני שמח ללמד אתכם היום.</a:t>
            </a:r>
            <a:endParaRPr lang="en-US" sz="1200" kern="1200" dirty="0">
              <a:solidFill>
                <a:schemeClr val="tx1"/>
              </a:solidFill>
              <a:effectLst/>
              <a:latin typeface="+mn-lt"/>
              <a:ea typeface="+mn-ea"/>
              <a:cs typeface="+mn-cs"/>
            </a:endParaRPr>
          </a:p>
          <a:p>
            <a:pPr rtl="0"/>
            <a:endParaRPr lang="he-IL" sz="1200" kern="1200" dirty="0">
              <a:solidFill>
                <a:schemeClr val="tx1"/>
              </a:solidFill>
              <a:effectLst/>
              <a:latin typeface="+mn-lt"/>
              <a:ea typeface="+mn-ea"/>
              <a:cs typeface="+mn-cs"/>
            </a:endParaRPr>
          </a:p>
          <a:p>
            <a:pPr rtl="0"/>
            <a:r>
              <a:rPr lang="he-IL" sz="1200" kern="1200" dirty="0">
                <a:solidFill>
                  <a:schemeClr val="tx1"/>
                </a:solidFill>
                <a:effectLst/>
                <a:latin typeface="+mn-lt"/>
                <a:ea typeface="+mn-ea"/>
                <a:cs typeface="+mn-cs"/>
              </a:rPr>
              <a:t>לפני שנתחיל ממש בשיעור עברית אני מבקש לשאול אתכם שאלה:</a:t>
            </a:r>
            <a:endParaRPr lang="en-US" sz="1200" kern="1200" dirty="0">
              <a:solidFill>
                <a:schemeClr val="tx1"/>
              </a:solidFill>
              <a:effectLst/>
              <a:latin typeface="+mn-lt"/>
              <a:ea typeface="+mn-ea"/>
              <a:cs typeface="+mn-cs"/>
            </a:endParaRPr>
          </a:p>
          <a:p>
            <a:pPr rtl="0"/>
            <a:r>
              <a:rPr lang="he-IL" sz="1200" kern="1200" dirty="0">
                <a:solidFill>
                  <a:schemeClr val="tx1"/>
                </a:solidFill>
                <a:effectLst/>
                <a:latin typeface="+mn-lt"/>
                <a:ea typeface="+mn-ea"/>
                <a:cs typeface="+mn-cs"/>
              </a:rPr>
              <a:t>האם קרה לכם פעם שרציתם לעשות משהו בעצמכם ומישהו בא ועשה את זה במקומכם?</a:t>
            </a:r>
          </a:p>
          <a:p>
            <a:pPr rtl="0"/>
            <a:r>
              <a:rPr lang="he-IL" sz="1200" kern="1200" dirty="0">
                <a:solidFill>
                  <a:schemeClr val="tx1"/>
                </a:solidFill>
                <a:effectLst/>
                <a:latin typeface="+mn-lt"/>
                <a:ea typeface="+mn-ea"/>
                <a:cs typeface="+mn-cs"/>
              </a:rPr>
              <a:t>מה הרגשתם? האם זה עזר לכם? האם זה הפריע לכם?</a:t>
            </a:r>
          </a:p>
          <a:p>
            <a:pPr rtl="0"/>
            <a:r>
              <a:rPr lang="he-I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rtl="0"/>
            <a:r>
              <a:rPr lang="he-IL" sz="1200" kern="1200" dirty="0">
                <a:solidFill>
                  <a:schemeClr val="tx1"/>
                </a:solidFill>
                <a:effectLst/>
                <a:latin typeface="+mn-lt"/>
                <a:ea typeface="+mn-ea"/>
                <a:cs typeface="+mn-cs"/>
              </a:rPr>
              <a:t>אני רוצה שנקרא יחד סיפור, ואולי בעזרתו נוכל לדעת מה לעשות כשאנו נתקלים במקרה דומה...</a:t>
            </a:r>
            <a:endParaRPr lang="en-US" sz="1200" kern="1200" dirty="0">
              <a:solidFill>
                <a:schemeClr val="tx1"/>
              </a:solidFill>
              <a:effectLst/>
              <a:latin typeface="+mn-lt"/>
              <a:ea typeface="+mn-ea"/>
              <a:cs typeface="+mn-cs"/>
            </a:endParaRPr>
          </a:p>
          <a:p>
            <a:pPr algn="r"/>
            <a:endParaRPr lang="he-IL" dirty="0"/>
          </a:p>
          <a:p>
            <a:pPr marL="0" indent="0">
              <a:buFont typeface="Wingdings" pitchFamily="2" charset="2"/>
              <a:buNone/>
            </a:pPr>
            <a:endParaRPr lang="he-IL" sz="1200" dirty="0"/>
          </a:p>
          <a:p>
            <a:pPr marL="342900" indent="-342900">
              <a:buFont typeface="Wingdings" pitchFamily="2" charset="2"/>
              <a:buChar char="ü"/>
            </a:pPr>
            <a:endParaRPr lang="he-IL" sz="1200" dirty="0"/>
          </a:p>
          <a:p>
            <a:pPr marL="342900" indent="-342900">
              <a:buFont typeface="Wingdings" pitchFamily="2" charset="2"/>
              <a:buChar char="ü"/>
            </a:pPr>
            <a:endParaRPr lang="he-IL" sz="1200" dirty="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a:t>
            </a:fld>
            <a:endParaRPr lang="x-none"/>
          </a:p>
        </p:txBody>
      </p:sp>
    </p:spTree>
    <p:extLst>
      <p:ext uri="{BB962C8B-B14F-4D97-AF65-F5344CB8AC3E}">
        <p14:creationId xmlns:p14="http://schemas.microsoft.com/office/powerpoint/2010/main" val="46833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indent="0">
              <a:buFont typeface="Wingdings" pitchFamily="2" charset="2"/>
              <a:buNone/>
            </a:pPr>
            <a:r>
              <a:rPr lang="he-IL" sz="1200" dirty="0"/>
              <a:t>        ילדים יקרים, אנו מתקרבים לסיום. נסכם מה למדנו היום:</a:t>
            </a:r>
          </a:p>
          <a:p>
            <a:pPr marL="0" indent="0">
              <a:buFont typeface="Wingdings" pitchFamily="2" charset="2"/>
              <a:buNone/>
            </a:pPr>
            <a:endParaRPr lang="he-IL" sz="1200" dirty="0"/>
          </a:p>
          <a:p>
            <a:pPr marL="342900" indent="-342900">
              <a:buFont typeface="Wingdings" pitchFamily="2" charset="2"/>
              <a:buChar char="ü"/>
            </a:pPr>
            <a:r>
              <a:rPr lang="he-IL" sz="1200" dirty="0"/>
              <a:t>שיחזרנו את האירועים המרכזיים בסיפור</a:t>
            </a:r>
          </a:p>
          <a:p>
            <a:pPr marL="342900" indent="-342900">
              <a:buFont typeface="Wingdings" pitchFamily="2" charset="2"/>
              <a:buChar char="ü"/>
            </a:pPr>
            <a:r>
              <a:rPr lang="he-IL" sz="1200" dirty="0"/>
              <a:t>תיארנו את דמותו של הילד</a:t>
            </a:r>
          </a:p>
          <a:p>
            <a:pPr marL="342900" indent="-342900">
              <a:buFont typeface="Wingdings" pitchFamily="2" charset="2"/>
              <a:buChar char="ü"/>
            </a:pPr>
            <a:r>
              <a:rPr lang="he-IL" sz="1200" dirty="0"/>
              <a:t>איתרנו את נקודת המפנה בסיפור</a:t>
            </a:r>
          </a:p>
          <a:p>
            <a:pPr marL="342900" indent="-342900">
              <a:buFont typeface="Wingdings" pitchFamily="2" charset="2"/>
              <a:buChar char="ü"/>
            </a:pPr>
            <a:r>
              <a:rPr lang="he-IL" sz="1200" dirty="0"/>
              <a:t>למדנו מילים חדשות</a:t>
            </a:r>
          </a:p>
          <a:p>
            <a:pPr marL="342900" indent="-342900">
              <a:buFont typeface="Wingdings" pitchFamily="2" charset="2"/>
              <a:buChar char="ü"/>
            </a:pPr>
            <a:r>
              <a:rPr lang="he-IL" sz="1200" dirty="0"/>
              <a:t>הבנו את המסר של הסיפור</a:t>
            </a:r>
          </a:p>
          <a:p>
            <a:pPr marL="0" marR="0" lvl="0" indent="0" algn="r" defTabSz="914400" rtl="1" eaLnBrk="1" fontAlgn="auto" latinLnBrk="0" hangingPunct="1">
              <a:lnSpc>
                <a:spcPct val="100000"/>
              </a:lnSpc>
              <a:spcBef>
                <a:spcPts val="0"/>
              </a:spcBef>
              <a:spcAft>
                <a:spcPts val="0"/>
              </a:spcAft>
              <a:buClrTx/>
              <a:buSzTx/>
              <a:buFont typeface="Wingdings" pitchFamily="2" charset="2"/>
              <a:buNone/>
              <a:tabLst/>
              <a:defRPr/>
            </a:pPr>
            <a:endParaRPr lang="he-IL" sz="1200" dirty="0"/>
          </a:p>
          <a:p>
            <a:pPr algn="r"/>
            <a:endParaRPr lang="he-IL" baseline="0" dirty="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20</a:t>
            </a:fld>
            <a:endParaRPr lang="x-none"/>
          </a:p>
        </p:txBody>
      </p:sp>
    </p:spTree>
    <p:extLst>
      <p:ext uri="{BB962C8B-B14F-4D97-AF65-F5344CB8AC3E}">
        <p14:creationId xmlns:p14="http://schemas.microsoft.com/office/powerpoint/2010/main" val="3339747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ועכשיו, משימה לסיום,</a:t>
            </a:r>
          </a:p>
          <a:p>
            <a:pPr algn="r"/>
            <a:r>
              <a:rPr lang="he-IL" dirty="0"/>
              <a:t>הסיפור מסתיים בשלוש נקודות...  </a:t>
            </a:r>
            <a:r>
              <a:rPr lang="he-IL" b="1" dirty="0"/>
              <a:t>ללא סוף מוגדר</a:t>
            </a:r>
            <a:r>
              <a:rPr lang="he-IL" dirty="0"/>
              <a:t>.</a:t>
            </a:r>
          </a:p>
          <a:p>
            <a:pPr marL="0" marR="0" indent="0" algn="r" defTabSz="914400" rtl="1" eaLnBrk="1" fontAlgn="auto" latinLnBrk="0" hangingPunct="1">
              <a:lnSpc>
                <a:spcPct val="100000"/>
              </a:lnSpc>
              <a:spcBef>
                <a:spcPts val="0"/>
              </a:spcBef>
              <a:spcAft>
                <a:spcPts val="0"/>
              </a:spcAft>
              <a:buClrTx/>
              <a:buSzTx/>
              <a:buFontTx/>
              <a:buNone/>
              <a:tabLst/>
              <a:defRPr/>
            </a:pPr>
            <a:r>
              <a:rPr lang="he-IL" dirty="0"/>
              <a:t>כתבו המשך לסיפור. </a:t>
            </a:r>
            <a:r>
              <a:rPr lang="he-IL" sz="1200" dirty="0">
                <a:effectLst/>
                <a:latin typeface="Calibri" panose="020F0502020204030204" pitchFamily="34" charset="0"/>
                <a:ea typeface="Calibri" panose="020F0502020204030204" pitchFamily="34" charset="0"/>
                <a:cs typeface="+mn-cs"/>
              </a:rPr>
              <a:t>זכרו, בעולם הסיפור לדמיון אין גבול...אין נכון ואין שגוי.... בהצלחה!</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gn="r"/>
            <a:endParaRPr lang="he-IL" dirty="0"/>
          </a:p>
          <a:p>
            <a:pPr algn="r"/>
            <a:r>
              <a:rPr lang="he-IL" dirty="0"/>
              <a:t> אמתין לכם</a:t>
            </a:r>
          </a:p>
          <a:p>
            <a:pPr algn="r"/>
            <a:endParaRPr lang="he-IL" dirty="0"/>
          </a:p>
          <a:p>
            <a:pPr algn="r"/>
            <a:r>
              <a:rPr lang="he-IL" dirty="0"/>
              <a:t>(המתנה </a:t>
            </a:r>
            <a:r>
              <a:rPr lang="he-IL"/>
              <a:t>של 5 </a:t>
            </a:r>
            <a:r>
              <a:rPr lang="he-IL" dirty="0"/>
              <a:t>דקות)</a:t>
            </a:r>
          </a:p>
          <a:p>
            <a:pPr algn="r"/>
            <a:endParaRPr lang="he-IL" dirty="0"/>
          </a:p>
          <a:p>
            <a:pPr algn="r"/>
            <a:endParaRPr lang="he-IL" dirty="0"/>
          </a:p>
          <a:p>
            <a:pPr algn="r" rtl="1">
              <a:lnSpc>
                <a:spcPct val="107000"/>
              </a:lnSpc>
              <a:spcAft>
                <a:spcPts val="800"/>
              </a:spcAft>
            </a:pPr>
            <a:r>
              <a:rPr lang="he-IL" sz="1200" dirty="0">
                <a:effectLst/>
                <a:latin typeface="Calibri" panose="020F0502020204030204" pitchFamily="34" charset="0"/>
                <a:ea typeface="Calibri" panose="020F0502020204030204" pitchFamily="34" charset="0"/>
                <a:cs typeface="+mn-cs"/>
              </a:rPr>
              <a:t>עכשיו יש לסיפור סוף שונה. מצוין! השמיעו את הסיפור החדש שכתבתם לחברים סביבכם .</a:t>
            </a:r>
          </a:p>
          <a:p>
            <a:pPr algn="r" rtl="1">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gn="r"/>
            <a:endParaRPr lang="he-IL" dirty="0"/>
          </a:p>
          <a:p>
            <a:pPr algn="r"/>
            <a:r>
              <a:rPr lang="he-IL" b="1" dirty="0"/>
              <a:t>ילדים יקרים, שמחתי ללמוד איתכם ילדים</a:t>
            </a:r>
          </a:p>
          <a:p>
            <a:pPr algn="r"/>
            <a:r>
              <a:rPr lang="he-IL" b="1" dirty="0"/>
              <a:t>להתראות בפעם הבאה</a:t>
            </a:r>
          </a:p>
          <a:p>
            <a:pPr algn="r"/>
            <a:endParaRPr lang="he-IL" dirty="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21</a:t>
            </a:fld>
            <a:endParaRPr lang="x-none"/>
          </a:p>
        </p:txBody>
      </p:sp>
    </p:spTree>
    <p:extLst>
      <p:ext uri="{BB962C8B-B14F-4D97-AF65-F5344CB8AC3E}">
        <p14:creationId xmlns:p14="http://schemas.microsoft.com/office/powerpoint/2010/main" val="1269185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0"/>
            <a:r>
              <a:rPr lang="he-IL" sz="1200" kern="1200" dirty="0">
                <a:solidFill>
                  <a:schemeClr val="tx1"/>
                </a:solidFill>
                <a:effectLst/>
                <a:latin typeface="+mn-lt"/>
                <a:ea typeface="+mn-ea"/>
                <a:cs typeface="+mn-cs"/>
              </a:rPr>
              <a:t>שלום לכם ילדים יקרים, </a:t>
            </a:r>
          </a:p>
          <a:p>
            <a:pPr rtl="0"/>
            <a:r>
              <a:rPr lang="he-IL" sz="1200" kern="1200" dirty="0">
                <a:solidFill>
                  <a:schemeClr val="tx1"/>
                </a:solidFill>
                <a:effectLst/>
                <a:latin typeface="+mn-lt"/>
                <a:ea typeface="+mn-ea"/>
                <a:cs typeface="+mn-cs"/>
              </a:rPr>
              <a:t>שמי חגי אני מלמד בתלמוד תורה גמרא, משנה ועברית ואני שמח ללמד אתכם היום.</a:t>
            </a:r>
            <a:endParaRPr lang="en-US" sz="1200" kern="1200" dirty="0">
              <a:solidFill>
                <a:schemeClr val="tx1"/>
              </a:solidFill>
              <a:effectLst/>
              <a:latin typeface="+mn-lt"/>
              <a:ea typeface="+mn-ea"/>
              <a:cs typeface="+mn-cs"/>
            </a:endParaRPr>
          </a:p>
          <a:p>
            <a:pPr rtl="0"/>
            <a:endParaRPr lang="he-IL" sz="1200" kern="1200" dirty="0">
              <a:solidFill>
                <a:schemeClr val="tx1"/>
              </a:solidFill>
              <a:effectLst/>
              <a:latin typeface="+mn-lt"/>
              <a:ea typeface="+mn-ea"/>
              <a:cs typeface="+mn-cs"/>
            </a:endParaRPr>
          </a:p>
          <a:p>
            <a:pPr rtl="0"/>
            <a:r>
              <a:rPr lang="he-IL" sz="1200" kern="1200" dirty="0">
                <a:solidFill>
                  <a:schemeClr val="tx1"/>
                </a:solidFill>
                <a:effectLst/>
                <a:latin typeface="+mn-lt"/>
                <a:ea typeface="+mn-ea"/>
                <a:cs typeface="+mn-cs"/>
              </a:rPr>
              <a:t>לפני שנתחיל ממש בשיעור עברית אני מבקש לשאול אתכם שאלה:</a:t>
            </a:r>
            <a:endParaRPr lang="en-US" sz="1200" kern="1200" dirty="0">
              <a:solidFill>
                <a:schemeClr val="tx1"/>
              </a:solidFill>
              <a:effectLst/>
              <a:latin typeface="+mn-lt"/>
              <a:ea typeface="+mn-ea"/>
              <a:cs typeface="+mn-cs"/>
            </a:endParaRPr>
          </a:p>
          <a:p>
            <a:pPr rtl="0"/>
            <a:r>
              <a:rPr lang="he-IL" sz="1200" kern="1200" dirty="0">
                <a:solidFill>
                  <a:schemeClr val="tx1"/>
                </a:solidFill>
                <a:effectLst/>
                <a:latin typeface="+mn-lt"/>
                <a:ea typeface="+mn-ea"/>
                <a:cs typeface="+mn-cs"/>
              </a:rPr>
              <a:t>האם קרה לכם פעם שרציתם לעשות משהו בעצמכם ומישהו בא ועשה את זה במקומכם?</a:t>
            </a:r>
          </a:p>
          <a:p>
            <a:pPr rtl="0"/>
            <a:r>
              <a:rPr lang="he-IL" sz="1200" kern="1200" dirty="0">
                <a:solidFill>
                  <a:schemeClr val="tx1"/>
                </a:solidFill>
                <a:effectLst/>
                <a:latin typeface="+mn-lt"/>
                <a:ea typeface="+mn-ea"/>
                <a:cs typeface="+mn-cs"/>
              </a:rPr>
              <a:t>מה הרגשתם? האם זה עזר לכם? האם זה הפריע לכם?</a:t>
            </a:r>
          </a:p>
          <a:p>
            <a:pPr rtl="0"/>
            <a:r>
              <a:rPr lang="he-I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rtl="0"/>
            <a:r>
              <a:rPr lang="he-IL" sz="1200" kern="1200" dirty="0">
                <a:solidFill>
                  <a:schemeClr val="tx1"/>
                </a:solidFill>
                <a:effectLst/>
                <a:latin typeface="+mn-lt"/>
                <a:ea typeface="+mn-ea"/>
                <a:cs typeface="+mn-cs"/>
              </a:rPr>
              <a:t>אני רוצה שנקרא יחד סיפור, ואולי בעזרתו נוכל לדעת מה לעשות כשאנו נתקלים במקרה דומה...</a:t>
            </a:r>
            <a:endParaRPr lang="en-US" sz="1200" kern="1200" dirty="0">
              <a:solidFill>
                <a:schemeClr val="tx1"/>
              </a:solidFill>
              <a:effectLst/>
              <a:latin typeface="+mn-lt"/>
              <a:ea typeface="+mn-ea"/>
              <a:cs typeface="+mn-cs"/>
            </a:endParaRPr>
          </a:p>
          <a:p>
            <a:pPr algn="r"/>
            <a:endParaRPr lang="he-IL" dirty="0"/>
          </a:p>
          <a:p>
            <a:pPr algn="r"/>
            <a:r>
              <a:rPr lang="he-IL" b="1" dirty="0"/>
              <a:t>מה נלמד היום?</a:t>
            </a:r>
          </a:p>
          <a:p>
            <a:pPr marL="347472" indent="-347472" algn="r" rtl="1" eaLnBrk="1" latinLnBrk="0" hangingPunct="1">
              <a:spcBef>
                <a:spcPts val="0"/>
              </a:spcBef>
              <a:spcAft>
                <a:spcPts val="0"/>
              </a:spcAft>
              <a:buClrTx/>
              <a:buSzPts val="1200"/>
              <a:buFont typeface="Wingdings" panose="05000000000000000000" pitchFamily="2" charset="2"/>
              <a:buChar char="ü"/>
            </a:pPr>
            <a:r>
              <a:rPr lang="he-IL" sz="1200" kern="1200" dirty="0">
                <a:solidFill>
                  <a:srgbClr val="000000"/>
                </a:solidFill>
                <a:effectLst/>
                <a:latin typeface="Calibri" panose="020F0502020204030204" pitchFamily="34" charset="0"/>
                <a:ea typeface="+mn-ea"/>
                <a:cs typeface="+mn-cs"/>
              </a:rPr>
              <a:t>נקרא את הסיפור  </a:t>
            </a:r>
            <a:r>
              <a:rPr lang="he-IL" sz="1200" b="1" kern="1200" dirty="0">
                <a:solidFill>
                  <a:srgbClr val="C00000"/>
                </a:solidFill>
                <a:effectLst/>
                <a:latin typeface="Calibri" panose="020F0502020204030204" pitchFamily="34" charset="0"/>
                <a:ea typeface="+mn-ea"/>
                <a:cs typeface="+mn-cs"/>
              </a:rPr>
              <a:t>הפרפר והגולם</a:t>
            </a:r>
            <a:endParaRPr lang="he-IL" sz="1200" b="1" dirty="0">
              <a:solidFill>
                <a:srgbClr val="C00000"/>
              </a:solidFill>
              <a:effectLst/>
            </a:endParaRPr>
          </a:p>
          <a:p>
            <a:pPr marL="342900" indent="-342900" algn="r" rtl="1">
              <a:buFont typeface="Wingdings" pitchFamily="2" charset="2"/>
              <a:buChar char="ü"/>
            </a:pPr>
            <a:r>
              <a:rPr lang="he-IL" sz="1200" dirty="0"/>
              <a:t>נשחזר את רֶצף האירועים בסיפור שנקרא</a:t>
            </a:r>
          </a:p>
          <a:p>
            <a:pPr marL="342900" indent="-342900">
              <a:buFont typeface="Wingdings" pitchFamily="2" charset="2"/>
              <a:buChar char="ü"/>
            </a:pPr>
            <a:r>
              <a:rPr lang="he-IL" sz="1200" dirty="0"/>
              <a:t>נשוחח על הדמויות בסיפור </a:t>
            </a:r>
          </a:p>
          <a:p>
            <a:pPr marL="342900" indent="-342900">
              <a:buFont typeface="Wingdings" pitchFamily="2" charset="2"/>
              <a:buChar char="ü"/>
            </a:pPr>
            <a:r>
              <a:rPr lang="he-IL" sz="1200" dirty="0"/>
              <a:t>נבחר מילים מהסיפור וננסה להבין את משמעותן</a:t>
            </a:r>
          </a:p>
          <a:p>
            <a:pPr marL="342900" indent="-342900">
              <a:buFont typeface="Wingdings" pitchFamily="2" charset="2"/>
              <a:buChar char="ü"/>
            </a:pPr>
            <a:r>
              <a:rPr lang="he-IL" sz="1200" dirty="0"/>
              <a:t>נבין את המסר ונראה מה אנחנו יכולים ללמוד ממנו לחיים</a:t>
            </a:r>
          </a:p>
          <a:p>
            <a:pPr marL="0" indent="0">
              <a:buFont typeface="Wingdings" pitchFamily="2" charset="2"/>
              <a:buNone/>
            </a:pPr>
            <a:endParaRPr lang="he-IL" sz="1200" dirty="0"/>
          </a:p>
          <a:p>
            <a:pPr marL="342900" indent="-342900">
              <a:buFont typeface="Wingdings" pitchFamily="2" charset="2"/>
              <a:buChar char="ü"/>
            </a:pPr>
            <a:endParaRPr lang="he-IL" sz="1200" dirty="0"/>
          </a:p>
          <a:p>
            <a:pPr marL="342900" indent="-342900">
              <a:buFont typeface="Wingdings" pitchFamily="2" charset="2"/>
              <a:buChar char="ü"/>
            </a:pPr>
            <a:endParaRPr lang="he-IL" sz="1200" dirty="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3</a:t>
            </a:fld>
            <a:endParaRPr lang="x-none"/>
          </a:p>
        </p:txBody>
      </p:sp>
    </p:spTree>
    <p:extLst>
      <p:ext uri="{BB962C8B-B14F-4D97-AF65-F5344CB8AC3E}">
        <p14:creationId xmlns:p14="http://schemas.microsoft.com/office/powerpoint/2010/main" val="2209594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לפני שנתחיל, הצטיידו ב</a:t>
            </a:r>
            <a:r>
              <a:rPr lang="he-IL" baseline="0" dirty="0"/>
              <a:t>מחברת ובכלי כתיבה.</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baseline="0"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aseline="0" dirty="0"/>
              <a:t>אני ממתין לכם - (</a:t>
            </a:r>
            <a:r>
              <a:rPr lang="he-IL" b="1" baseline="0" dirty="0"/>
              <a:t>אבקש להוסיף שעון עצר </a:t>
            </a:r>
            <a:r>
              <a:rPr lang="he-IL" baseline="0" dirty="0"/>
              <a:t>- 30 שניות)</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baseline="0"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aseline="0" dirty="0"/>
              <a:t>מוכנים? נתחיל</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4</a:t>
            </a:fld>
            <a:endParaRPr lang="x-none"/>
          </a:p>
        </p:txBody>
      </p:sp>
    </p:spTree>
    <p:extLst>
      <p:ext uri="{BB962C8B-B14F-4D97-AF65-F5344CB8AC3E}">
        <p14:creationId xmlns:p14="http://schemas.microsoft.com/office/powerpoint/2010/main" val="2041340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342900" indent="-342900">
              <a:buFont typeface="Wingdings" pitchFamily="2" charset="2"/>
              <a:buChar char="ü"/>
            </a:pPr>
            <a:endParaRPr lang="he-IL" sz="1200" dirty="0"/>
          </a:p>
          <a:p>
            <a:pPr algn="r"/>
            <a:endParaRPr lang="he-IL" dirty="0"/>
          </a:p>
          <a:p>
            <a:pPr algn="r"/>
            <a:r>
              <a:rPr lang="he-IL" dirty="0"/>
              <a:t>ילדים, לפני שנקרא את הסיפור- </a:t>
            </a:r>
            <a:r>
              <a:rPr lang="he-IL" sz="1200" dirty="0">
                <a:effectLst/>
                <a:latin typeface="Calibri" panose="020F0502020204030204" pitchFamily="34" charset="0"/>
                <a:ea typeface="Calibri" panose="020F0502020204030204" pitchFamily="34" charset="0"/>
                <a:cs typeface="+mn-cs"/>
              </a:rPr>
              <a:t>האם אתם יודעים מה פירוש המילה </a:t>
            </a:r>
            <a:r>
              <a:rPr lang="he-IL" sz="1200" b="1" dirty="0">
                <a:effectLst/>
                <a:latin typeface="Calibri" panose="020F0502020204030204" pitchFamily="34" charset="0"/>
                <a:ea typeface="Calibri" panose="020F0502020204030204" pitchFamily="34" charset="0"/>
                <a:cs typeface="+mn-cs"/>
              </a:rPr>
              <a:t>גולם</a:t>
            </a:r>
            <a:r>
              <a:rPr lang="he-IL" sz="1200" dirty="0">
                <a:effectLst/>
                <a:latin typeface="Calibri" panose="020F0502020204030204" pitchFamily="34" charset="0"/>
                <a:ea typeface="Calibri" panose="020F0502020204030204" pitchFamily="34" charset="0"/>
                <a:cs typeface="+mn-cs"/>
              </a:rPr>
              <a:t>?</a:t>
            </a:r>
          </a:p>
          <a:p>
            <a:pPr algn="r"/>
            <a:endParaRPr lang="he-IL" dirty="0"/>
          </a:p>
          <a:p>
            <a:pPr algn="r"/>
            <a:r>
              <a:rPr lang="he-IL" dirty="0"/>
              <a:t>קחו לכם כמה שניות וכתבו את הפירוש במחברת</a:t>
            </a:r>
          </a:p>
          <a:p>
            <a:pPr algn="r"/>
            <a:endParaRPr lang="he-IL" dirty="0"/>
          </a:p>
          <a:p>
            <a:pPr algn="r"/>
            <a:r>
              <a:rPr lang="he-IL" dirty="0"/>
              <a:t>(ממתין....)</a:t>
            </a:r>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5</a:t>
            </a:fld>
            <a:endParaRPr lang="x-none"/>
          </a:p>
        </p:txBody>
      </p:sp>
    </p:spTree>
    <p:extLst>
      <p:ext uri="{BB962C8B-B14F-4D97-AF65-F5344CB8AC3E}">
        <p14:creationId xmlns:p14="http://schemas.microsoft.com/office/powerpoint/2010/main" val="353841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Aft>
                <a:spcPts val="800"/>
              </a:spcAft>
            </a:pPr>
            <a:r>
              <a:rPr lang="he-IL" sz="1200" dirty="0">
                <a:effectLst/>
                <a:latin typeface="Calibri" panose="020F0502020204030204" pitchFamily="34" charset="0"/>
                <a:ea typeface="Calibri" panose="020F0502020204030204" pitchFamily="34" charset="0"/>
                <a:cs typeface="+mn-cs"/>
              </a:rPr>
              <a:t>במילון מופיעים מספר פירושים למילה .</a:t>
            </a:r>
          </a:p>
          <a:p>
            <a:pPr algn="r" rtl="1">
              <a:lnSpc>
                <a:spcPct val="107000"/>
              </a:lnSpc>
              <a:spcAft>
                <a:spcPts val="800"/>
              </a:spcAft>
            </a:pPr>
            <a:r>
              <a:rPr lang="he-IL" sz="1200" dirty="0">
                <a:effectLst/>
                <a:latin typeface="Calibri" panose="020F0502020204030204" pitchFamily="34" charset="0"/>
                <a:ea typeface="Calibri" panose="020F0502020204030204" pitchFamily="34" charset="0"/>
                <a:cs typeface="+mn-cs"/>
              </a:rPr>
              <a:t>הבאתי לפניכם שניים מהפירושים. (קורא אותם)</a:t>
            </a:r>
          </a:p>
          <a:p>
            <a:pPr algn="r" rtl="1">
              <a:lnSpc>
                <a:spcPct val="107000"/>
              </a:lnSpc>
              <a:spcAft>
                <a:spcPts val="800"/>
              </a:spcAft>
            </a:pPr>
            <a:endParaRPr lang="he-IL" sz="1200" dirty="0">
              <a:effectLst/>
              <a:latin typeface="Calibri" panose="020F0502020204030204" pitchFamily="34" charset="0"/>
              <a:ea typeface="Calibri" panose="020F0502020204030204" pitchFamily="34" charset="0"/>
              <a:cs typeface="+mn-cs"/>
            </a:endParaRPr>
          </a:p>
          <a:p>
            <a:pPr algn="r" rtl="1">
              <a:lnSpc>
                <a:spcPct val="107000"/>
              </a:lnSpc>
              <a:spcAft>
                <a:spcPts val="800"/>
              </a:spcAft>
            </a:pPr>
            <a:endParaRPr lang="he-IL" sz="1200" dirty="0">
              <a:effectLst/>
              <a:latin typeface="Calibri" panose="020F0502020204030204" pitchFamily="34" charset="0"/>
              <a:ea typeface="Calibri" panose="020F0502020204030204" pitchFamily="34" charset="0"/>
              <a:cs typeface="+mn-cs"/>
            </a:endParaRPr>
          </a:p>
          <a:p>
            <a:pPr algn="r" rtl="1">
              <a:lnSpc>
                <a:spcPct val="107000"/>
              </a:lnSpc>
              <a:spcAft>
                <a:spcPts val="800"/>
              </a:spcAft>
            </a:pPr>
            <a:r>
              <a:rPr lang="he-IL" sz="1200" dirty="0">
                <a:effectLst/>
                <a:latin typeface="Calibri" panose="020F0502020204030204" pitchFamily="34" charset="0"/>
                <a:ea typeface="Calibri" panose="020F0502020204030204" pitchFamily="34" charset="0"/>
                <a:cs typeface="+mn-cs"/>
              </a:rPr>
              <a:t> הפירוש </a:t>
            </a:r>
            <a:r>
              <a:rPr lang="he-IL" sz="1200" b="1" dirty="0">
                <a:effectLst/>
                <a:latin typeface="Calibri" panose="020F0502020204030204" pitchFamily="34" charset="0"/>
                <a:ea typeface="Calibri" panose="020F0502020204030204" pitchFamily="34" charset="0"/>
                <a:cs typeface="+mn-cs"/>
              </a:rPr>
              <a:t>הראשון</a:t>
            </a:r>
            <a:r>
              <a:rPr lang="he-IL" sz="1200" dirty="0">
                <a:effectLst/>
                <a:latin typeface="Calibri" panose="020F0502020204030204" pitchFamily="34" charset="0"/>
                <a:ea typeface="Calibri" panose="020F0502020204030204" pitchFamily="34" charset="0"/>
                <a:cs typeface="+mn-cs"/>
              </a:rPr>
              <a:t>: אחד משלבי חייו של הפרפר. השלב שבין זחל לפרפר</a:t>
            </a:r>
            <a:r>
              <a:rPr lang="he-IL" sz="1200" dirty="0">
                <a:effectLst/>
                <a:latin typeface="Calibri" panose="020F0502020204030204" pitchFamily="34" charset="0"/>
                <a:ea typeface="Calibri" panose="020F0502020204030204" pitchFamily="34" charset="0"/>
                <a:cs typeface="Arial" panose="020B0604020202020204" pitchFamily="34" charset="0"/>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200" dirty="0">
                <a:effectLst/>
                <a:latin typeface="Calibri" panose="020F0502020204030204" pitchFamily="34" charset="0"/>
                <a:ea typeface="Calibri" panose="020F0502020204030204" pitchFamily="34" charset="0"/>
                <a:cs typeface="+mn-cs"/>
              </a:rPr>
              <a:t> והפירוש </a:t>
            </a:r>
            <a:r>
              <a:rPr lang="he-IL" sz="1200" b="1" dirty="0">
                <a:effectLst/>
                <a:latin typeface="Calibri" panose="020F0502020204030204" pitchFamily="34" charset="0"/>
                <a:ea typeface="Calibri" panose="020F0502020204030204" pitchFamily="34" charset="0"/>
                <a:cs typeface="+mn-cs"/>
              </a:rPr>
              <a:t>השני</a:t>
            </a:r>
            <a:r>
              <a:rPr lang="he-IL" sz="1200" dirty="0">
                <a:effectLst/>
                <a:latin typeface="Calibri" panose="020F0502020204030204" pitchFamily="34" charset="0"/>
                <a:ea typeface="Calibri" panose="020F0502020204030204" pitchFamily="34" charset="0"/>
                <a:cs typeface="+mn-cs"/>
              </a:rPr>
              <a:t> הוא:  גוש חומר חסר צורה. </a:t>
            </a:r>
          </a:p>
          <a:p>
            <a:pPr algn="r" rtl="1">
              <a:lnSpc>
                <a:spcPct val="107000"/>
              </a:lnSpc>
              <a:spcAft>
                <a:spcPts val="800"/>
              </a:spcAft>
            </a:pPr>
            <a:endParaRPr lang="he-IL" sz="1200" dirty="0">
              <a:effectLst/>
              <a:latin typeface="Calibri" panose="020F0502020204030204" pitchFamily="34" charset="0"/>
              <a:ea typeface="Calibri" panose="020F0502020204030204" pitchFamily="34" charset="0"/>
              <a:cs typeface="+mn-cs"/>
            </a:endParaRPr>
          </a:p>
          <a:p>
            <a:pPr marL="0" algn="r" rtl="1" eaLnBrk="1" latinLnBrk="0" hangingPunct="1">
              <a:lnSpc>
                <a:spcPct val="107000"/>
              </a:lnSpc>
              <a:spcBef>
                <a:spcPts val="0"/>
              </a:spcBef>
              <a:spcAft>
                <a:spcPts val="800"/>
              </a:spcAft>
            </a:pPr>
            <a:r>
              <a:rPr lang="he-IL" sz="1200" kern="1200" dirty="0">
                <a:solidFill>
                  <a:srgbClr val="000000"/>
                </a:solidFill>
                <a:effectLst/>
                <a:latin typeface="Calibri" panose="020F0502020204030204" pitchFamily="34" charset="0"/>
                <a:ea typeface="Calibri" panose="020F0502020204030204" pitchFamily="34" charset="0"/>
                <a:cs typeface="+mn-cs"/>
              </a:rPr>
              <a:t>בואו  ונמצא את הקשר בין שני הפירושים. </a:t>
            </a:r>
          </a:p>
          <a:p>
            <a:pPr marL="0" algn="r" rtl="1" eaLnBrk="1" latinLnBrk="0" hangingPunct="1">
              <a:lnSpc>
                <a:spcPct val="107000"/>
              </a:lnSpc>
              <a:spcBef>
                <a:spcPts val="0"/>
              </a:spcBef>
              <a:spcAft>
                <a:spcPts val="800"/>
              </a:spcAft>
            </a:pPr>
            <a:endParaRPr lang="he-IL" dirty="0">
              <a:effectLst/>
            </a:endParaRPr>
          </a:p>
          <a:p>
            <a:pPr marL="0" algn="r" rtl="1" eaLnBrk="1" latinLnBrk="0" hangingPunct="1">
              <a:lnSpc>
                <a:spcPct val="107000"/>
              </a:lnSpc>
              <a:spcBef>
                <a:spcPts val="0"/>
              </a:spcBef>
              <a:spcAft>
                <a:spcPts val="800"/>
              </a:spcAft>
            </a:pPr>
            <a:r>
              <a:rPr lang="he-IL"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בוודאי שמעתם על "</a:t>
            </a:r>
            <a:r>
              <a:rPr lang="he-IL" sz="12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חומרי גלם</a:t>
            </a:r>
            <a:r>
              <a:rPr lang="he-IL"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או "</a:t>
            </a:r>
            <a:r>
              <a:rPr lang="he-IL" sz="12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חומר גולמי</a:t>
            </a:r>
            <a:r>
              <a:rPr lang="he-IL"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0" algn="r" rtl="1" eaLnBrk="1" latinLnBrk="0" hangingPunct="1">
              <a:lnSpc>
                <a:spcPct val="107000"/>
              </a:lnSpc>
              <a:spcBef>
                <a:spcPts val="0"/>
              </a:spcBef>
              <a:spcAft>
                <a:spcPts val="800"/>
              </a:spcAft>
            </a:pPr>
            <a:endParaRPr lang="he-IL" dirty="0">
              <a:effectLst/>
            </a:endParaRPr>
          </a:p>
          <a:p>
            <a:pPr marL="0" algn="r" rtl="1" eaLnBrk="1" latinLnBrk="0" hangingPunct="1">
              <a:lnSpc>
                <a:spcPct val="107000"/>
              </a:lnSpc>
              <a:spcBef>
                <a:spcPts val="0"/>
              </a:spcBef>
              <a:spcAft>
                <a:spcPts val="800"/>
              </a:spcAft>
            </a:pPr>
            <a:r>
              <a:rPr lang="he-IL" sz="12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חומר גֶּלֶם </a:t>
            </a:r>
            <a:r>
              <a:rPr lang="he-IL"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הוא חומר המשמש לייצורם של מוצרים. </a:t>
            </a:r>
            <a:endParaRPr lang="he-IL" dirty="0">
              <a:effectLst/>
            </a:endParaRPr>
          </a:p>
          <a:p>
            <a:pPr marL="0" algn="r" rtl="1" eaLnBrk="1" latinLnBrk="0" hangingPunct="1">
              <a:lnSpc>
                <a:spcPct val="107000"/>
              </a:lnSpc>
              <a:spcBef>
                <a:spcPts val="0"/>
              </a:spcBef>
              <a:spcAft>
                <a:spcPts val="800"/>
              </a:spcAft>
            </a:pPr>
            <a:r>
              <a:rPr lang="he-IL"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מקורם של חומרי הגלם העיקריים הוא בטבע.   לדוגמה, קמח הוא חומר הגלם שממנו מיוצר הלחם.</a:t>
            </a:r>
          </a:p>
          <a:p>
            <a:pPr marL="0" algn="r" rtl="1" eaLnBrk="1" latinLnBrk="0" hangingPunct="1">
              <a:lnSpc>
                <a:spcPct val="107000"/>
              </a:lnSpc>
              <a:spcBef>
                <a:spcPts val="0"/>
              </a:spcBef>
              <a:spcAft>
                <a:spcPts val="800"/>
              </a:spcAft>
            </a:pPr>
            <a:endParaRPr lang="he-IL" dirty="0">
              <a:effectLst/>
            </a:endParaRPr>
          </a:p>
          <a:p>
            <a:pPr marL="0" algn="r" rtl="1" eaLnBrk="1" latinLnBrk="0" hangingPunct="1">
              <a:lnSpc>
                <a:spcPct val="107000"/>
              </a:lnSpc>
              <a:spcBef>
                <a:spcPts val="0"/>
              </a:spcBef>
              <a:spcAft>
                <a:spcPts val="800"/>
              </a:spcAft>
            </a:pPr>
            <a:r>
              <a:rPr lang="he-IL" sz="1200" kern="1200" dirty="0">
                <a:solidFill>
                  <a:srgbClr val="000000"/>
                </a:solidFill>
                <a:effectLst/>
                <a:latin typeface="Calibri" panose="020F0502020204030204" pitchFamily="34" charset="0"/>
                <a:ea typeface="Calibri" panose="020F0502020204030204" pitchFamily="34" charset="0"/>
                <a:cs typeface="+mn-cs"/>
              </a:rPr>
              <a:t>אם כן,  לשני הפירושים מכנה משותף. </a:t>
            </a:r>
            <a:endParaRPr lang="he-IL" dirty="0">
              <a:effectLst/>
            </a:endParaRPr>
          </a:p>
          <a:p>
            <a:pPr marL="0" algn="r" rtl="1" eaLnBrk="1" latinLnBrk="0" hangingPunct="1">
              <a:lnSpc>
                <a:spcPct val="107000"/>
              </a:lnSpc>
              <a:spcBef>
                <a:spcPts val="0"/>
              </a:spcBef>
              <a:spcAft>
                <a:spcPts val="800"/>
              </a:spcAft>
            </a:pPr>
            <a:r>
              <a:rPr lang="he-IL" sz="1200" kern="1200" dirty="0">
                <a:solidFill>
                  <a:srgbClr val="000000"/>
                </a:solidFill>
                <a:effectLst/>
                <a:latin typeface="Calibri" panose="020F0502020204030204" pitchFamily="34" charset="0"/>
                <a:ea typeface="Calibri" panose="020F0502020204030204" pitchFamily="34" charset="0"/>
                <a:cs typeface="+mn-cs"/>
              </a:rPr>
              <a:t>בשניהם, הכוונה במילה </a:t>
            </a:r>
            <a:r>
              <a:rPr lang="he-IL" sz="1200" b="1" kern="1200" dirty="0">
                <a:solidFill>
                  <a:srgbClr val="000000"/>
                </a:solidFill>
                <a:effectLst/>
                <a:latin typeface="Calibri" panose="020F0502020204030204" pitchFamily="34" charset="0"/>
                <a:ea typeface="Calibri" panose="020F0502020204030204" pitchFamily="34" charset="0"/>
                <a:cs typeface="+mn-cs"/>
              </a:rPr>
              <a:t>גולם</a:t>
            </a:r>
            <a:r>
              <a:rPr lang="he-IL"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היא למשהו  שלא סיים את ההתפתחות </a:t>
            </a:r>
            <a:r>
              <a:rPr lang="he-IL" sz="1200" kern="1200" dirty="0">
                <a:solidFill>
                  <a:srgbClr val="000000"/>
                </a:solidFill>
                <a:effectLst/>
                <a:latin typeface="Calibri" panose="020F0502020204030204" pitchFamily="34" charset="0"/>
                <a:ea typeface="Calibri" panose="020F0502020204030204" pitchFamily="34" charset="0"/>
                <a:cs typeface="+mn-cs"/>
              </a:rPr>
              <a:t>שלו או לחומר שאינו מעובד ושלא יצרו ממנו מוצר כלשהו</a:t>
            </a:r>
            <a:endParaRPr lang="he-IL" dirty="0">
              <a:effectLst/>
            </a:endParaRPr>
          </a:p>
          <a:p>
            <a:pPr algn="r" rtl="1">
              <a:lnSpc>
                <a:spcPct val="107000"/>
              </a:lnSpc>
              <a:spcAft>
                <a:spcPts val="800"/>
              </a:spcAft>
            </a:pPr>
            <a:endParaRPr lang="he-IL" sz="1200" dirty="0">
              <a:effectLst/>
              <a:latin typeface="Calibri" panose="020F0502020204030204" pitchFamily="34" charset="0"/>
              <a:ea typeface="Calibri" panose="020F0502020204030204" pitchFamily="34" charset="0"/>
              <a:cs typeface="+mn-cs"/>
            </a:endParaRPr>
          </a:p>
          <a:p>
            <a:pPr algn="r" rtl="1">
              <a:lnSpc>
                <a:spcPct val="107000"/>
              </a:lnSpc>
              <a:spcAft>
                <a:spcPts val="800"/>
              </a:spcAft>
            </a:pPr>
            <a:endParaRPr lang="he-IL" sz="1200" dirty="0">
              <a:effectLst/>
              <a:latin typeface="Calibri" panose="020F0502020204030204" pitchFamily="34" charset="0"/>
              <a:ea typeface="Calibri" panose="020F0502020204030204" pitchFamily="34" charset="0"/>
              <a:cs typeface="+mn-cs"/>
            </a:endParaRPr>
          </a:p>
          <a:p>
            <a:pPr algn="r" rtl="1">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200" dirty="0">
                <a:effectLst/>
                <a:latin typeface="Calibri" panose="020F0502020204030204" pitchFamily="34" charset="0"/>
                <a:ea typeface="Calibri" panose="020F0502020204030204" pitchFamily="34" charset="0"/>
                <a:cs typeface="+mn-cs"/>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E6D2DBF8-EB11-4B85-81DB-85C2E9B36C16}" type="slidenum">
              <a:rPr lang="he-IL" smtClean="0"/>
              <a:pPr/>
              <a:t>6</a:t>
            </a:fld>
            <a:endParaRPr lang="he-IL" dirty="0"/>
          </a:p>
        </p:txBody>
      </p:sp>
    </p:spTree>
    <p:extLst>
      <p:ext uri="{BB962C8B-B14F-4D97-AF65-F5344CB8AC3E}">
        <p14:creationId xmlns:p14="http://schemas.microsoft.com/office/powerpoint/2010/main" val="3472931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כעת, אקרא את הסיפור ואתם מוזמנים להצטרף אלי......</a:t>
            </a:r>
          </a:p>
          <a:p>
            <a:pPr algn="r"/>
            <a:r>
              <a:rPr lang="he-IL" dirty="0"/>
              <a:t>בסוף קריאת קטע זה המורה אומר לילדים):</a:t>
            </a:r>
          </a:p>
          <a:p>
            <a:pPr algn="r"/>
            <a:endParaRPr lang="he-IL" dirty="0"/>
          </a:p>
          <a:p>
            <a:pPr algn="r"/>
            <a:r>
              <a:rPr lang="he-IL" dirty="0"/>
              <a:t>אנחנו רואים שסבא נענה לבקשתו של הילד ונותן לו את הגולם.</a:t>
            </a:r>
          </a:p>
          <a:p>
            <a:pPr algn="r"/>
            <a:r>
              <a:rPr lang="he-IL" dirty="0"/>
              <a:t>הילד מאוד מאוד שמח.</a:t>
            </a:r>
          </a:p>
          <a:p>
            <a:pPr algn="r"/>
            <a:endParaRPr lang="he-IL" dirty="0"/>
          </a:p>
          <a:p>
            <a:pPr algn="r"/>
            <a:r>
              <a:rPr lang="he-IL" dirty="0"/>
              <a:t>נמשיך לקרוא את הסיפור ואני מבקש שבמהלך הקריאה תשימו לב למילה הראשונה בקטע,</a:t>
            </a:r>
          </a:p>
          <a:p>
            <a:pPr algn="r"/>
            <a:r>
              <a:rPr lang="he-IL" dirty="0"/>
              <a:t>המילה שמסמנת לנו שחלה כאן תפנית בעלילה.</a:t>
            </a:r>
          </a:p>
          <a:p>
            <a:pPr algn="r"/>
            <a:endParaRPr lang="he-IL" dirty="0"/>
          </a:p>
          <a:p>
            <a:pPr algn="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7</a:t>
            </a:fld>
            <a:endParaRPr lang="x-none"/>
          </a:p>
        </p:txBody>
      </p:sp>
    </p:spTree>
    <p:extLst>
      <p:ext uri="{BB962C8B-B14F-4D97-AF65-F5344CB8AC3E}">
        <p14:creationId xmlns:p14="http://schemas.microsoft.com/office/powerpoint/2010/main" val="3798670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(המורה קורא. מסיים לקרוא ואומר):</a:t>
            </a:r>
          </a:p>
          <a:p>
            <a:pPr algn="r"/>
            <a:endParaRPr lang="he-IL" dirty="0"/>
          </a:p>
          <a:p>
            <a:pPr algn="r"/>
            <a:r>
              <a:rPr lang="he-IL" dirty="0"/>
              <a:t>ראינו ילדים, שהמילה לפתע (קליק שמקיף את המילה לפתע) סימנה לנו שמשהו הולך להתרחש כאן.</a:t>
            </a:r>
          </a:p>
          <a:p>
            <a:pPr algn="r"/>
            <a:r>
              <a:rPr lang="he-IL" dirty="0"/>
              <a:t>תתרחש כאן תפנית בעלילה.</a:t>
            </a:r>
          </a:p>
          <a:p>
            <a:pPr algn="r"/>
            <a:endParaRPr lang="he-IL" dirty="0"/>
          </a:p>
          <a:p>
            <a:pPr algn="r"/>
            <a:r>
              <a:rPr lang="he-IL" dirty="0"/>
              <a:t>(המורה שואל)</a:t>
            </a:r>
          </a:p>
          <a:p>
            <a:pPr algn="r"/>
            <a:r>
              <a:rPr lang="he-IL" dirty="0"/>
              <a:t>מה התפנית ילדים? (ממתין שניה)</a:t>
            </a:r>
          </a:p>
          <a:p>
            <a:pPr algn="r"/>
            <a:endParaRPr lang="he-IL" dirty="0"/>
          </a:p>
          <a:p>
            <a:pPr algn="r"/>
            <a:r>
              <a:rPr lang="he-IL" dirty="0"/>
              <a:t>יפה!!!</a:t>
            </a:r>
          </a:p>
          <a:p>
            <a:pPr algn="r"/>
            <a:endParaRPr lang="he-IL" dirty="0"/>
          </a:p>
          <a:p>
            <a:pPr algn="r"/>
            <a:r>
              <a:rPr lang="he-IL" dirty="0"/>
              <a:t>הגולם נבקע והפרפר ניסה לצאת ממנו ללא הצלחה.</a:t>
            </a:r>
          </a:p>
          <a:p>
            <a:pPr algn="r"/>
            <a:endParaRPr lang="he-IL" dirty="0"/>
          </a:p>
          <a:p>
            <a:pPr algn="r"/>
            <a:r>
              <a:rPr lang="he-IL" dirty="0"/>
              <a:t>נמשיך ונקרא מה עשה הילד כשראה את הפרפר האומלל?</a:t>
            </a:r>
          </a:p>
          <a:p>
            <a:pPr algn="r"/>
            <a:endParaRPr lang="he-IL" dirty="0"/>
          </a:p>
          <a:p>
            <a:pPr algn="r"/>
            <a:endParaRPr lang="he-IL" dirty="0"/>
          </a:p>
          <a:p>
            <a:pPr algn="r"/>
            <a:endParaRPr lang="he-IL" dirty="0"/>
          </a:p>
          <a:p>
            <a:pPr algn="r"/>
            <a:endParaRPr lang="he-IL" dirty="0"/>
          </a:p>
          <a:p>
            <a:pPr algn="r"/>
            <a:endParaRPr lang="he-IL" dirty="0"/>
          </a:p>
          <a:p>
            <a:pPr algn="r"/>
            <a:endParaRPr lang="he-IL" dirty="0"/>
          </a:p>
          <a:p>
            <a:pPr algn="r"/>
            <a:endParaRPr lang="he-IL" dirty="0"/>
          </a:p>
          <a:p>
            <a:pPr algn="r"/>
            <a:endParaRPr lang="he-IL" dirty="0"/>
          </a:p>
          <a:p>
            <a:pPr algn="r"/>
            <a:endParaRPr lang="he-IL" dirty="0"/>
          </a:p>
          <a:p>
            <a:pPr algn="r"/>
            <a:endParaRPr lang="he-IL" dirty="0"/>
          </a:p>
          <a:p>
            <a:pPr algn="r"/>
            <a:endParaRPr lang="he-IL" dirty="0"/>
          </a:p>
          <a:p>
            <a:pPr algn="r"/>
            <a:endParaRPr lang="he-IL" dirty="0"/>
          </a:p>
          <a:p>
            <a:pPr algn="r"/>
            <a:endParaRPr lang="he-IL" dirty="0"/>
          </a:p>
          <a:p>
            <a:pPr algn="r"/>
            <a:endParaRPr lang="he-IL" dirty="0"/>
          </a:p>
          <a:p>
            <a:pPr algn="r"/>
            <a:endParaRPr lang="he-IL" dirty="0"/>
          </a:p>
          <a:p>
            <a:pPr algn="r"/>
            <a:endParaRPr lang="he-IL" dirty="0"/>
          </a:p>
          <a:p>
            <a:pPr algn="r"/>
            <a:endParaRPr lang="he-IL" dirty="0"/>
          </a:p>
          <a:p>
            <a:pPr algn="r"/>
            <a:endParaRPr lang="he-IL" dirty="0"/>
          </a:p>
          <a:p>
            <a:pPr algn="r"/>
            <a:endParaRPr lang="he-IL" dirty="0"/>
          </a:p>
          <a:p>
            <a:pPr algn="r"/>
            <a:endParaRPr lang="he-IL" dirty="0"/>
          </a:p>
          <a:p>
            <a:pPr algn="r"/>
            <a:endParaRPr lang="he-IL" dirty="0"/>
          </a:p>
          <a:p>
            <a:pPr algn="r"/>
            <a:endParaRPr lang="he-IL" dirty="0"/>
          </a:p>
          <a:p>
            <a:pPr algn="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8</a:t>
            </a:fld>
            <a:endParaRPr lang="x-none"/>
          </a:p>
        </p:txBody>
      </p:sp>
    </p:spTree>
    <p:extLst>
      <p:ext uri="{BB962C8B-B14F-4D97-AF65-F5344CB8AC3E}">
        <p14:creationId xmlns:p14="http://schemas.microsoft.com/office/powerpoint/2010/main" val="1564502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לקרוא ברצף עד סוף הסיפור</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9</a:t>
            </a:fld>
            <a:endParaRPr lang="x-none"/>
          </a:p>
        </p:txBody>
      </p:sp>
    </p:spTree>
    <p:extLst>
      <p:ext uri="{BB962C8B-B14F-4D97-AF65-F5344CB8AC3E}">
        <p14:creationId xmlns:p14="http://schemas.microsoft.com/office/powerpoint/2010/main" val="1045036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41D9C44-AD35-4A0B-8E16-1E3DEE8D541B}"/>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064AC507-7434-4AE5-8C0D-429ECE6DC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1E5936F5-DEB1-40F2-A966-D0999A50C610}"/>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5" name="מציין מיקום של כותרת תחתונה 4">
            <a:extLst>
              <a:ext uri="{FF2B5EF4-FFF2-40B4-BE49-F238E27FC236}">
                <a16:creationId xmlns:a16="http://schemas.microsoft.com/office/drawing/2014/main" id="{C15EE3D6-B5B3-46D1-984A-54B98AE2F6A2}"/>
              </a:ext>
            </a:extLst>
          </p:cNvPr>
          <p:cNvSpPr>
            <a:spLocks noGrp="1"/>
          </p:cNvSpPr>
          <p:nvPr>
            <p:ph type="ftr" sz="quarter" idx="11"/>
          </p:nvPr>
        </p:nvSpPr>
        <p:spPr/>
        <p:txBody>
          <a:bodyPr/>
          <a:lstStyle/>
          <a:p>
            <a:endParaRPr lang="he-IL" dirty="0"/>
          </a:p>
        </p:txBody>
      </p:sp>
      <p:sp>
        <p:nvSpPr>
          <p:cNvPr id="6" name="מציין מיקום של מספר שקופית 5">
            <a:extLst>
              <a:ext uri="{FF2B5EF4-FFF2-40B4-BE49-F238E27FC236}">
                <a16:creationId xmlns:a16="http://schemas.microsoft.com/office/drawing/2014/main" id="{0C166330-1986-4FDB-B3E3-AACC0B037AFB}"/>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97027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6B11F8F-DFAD-4928-AED0-CDBA0F86D2E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3F71684-1186-4467-884D-9B5B599BD144}"/>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91CBC83-1DE9-47A1-A07B-68CE85CFC952}"/>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5" name="מציין מיקום של כותרת תחתונה 4">
            <a:extLst>
              <a:ext uri="{FF2B5EF4-FFF2-40B4-BE49-F238E27FC236}">
                <a16:creationId xmlns:a16="http://schemas.microsoft.com/office/drawing/2014/main" id="{BC51E988-E098-4B3F-8837-EAE61EBB2BCE}"/>
              </a:ext>
            </a:extLst>
          </p:cNvPr>
          <p:cNvSpPr>
            <a:spLocks noGrp="1"/>
          </p:cNvSpPr>
          <p:nvPr>
            <p:ph type="ftr" sz="quarter" idx="11"/>
          </p:nvPr>
        </p:nvSpPr>
        <p:spPr/>
        <p:txBody>
          <a:bodyPr/>
          <a:lstStyle/>
          <a:p>
            <a:endParaRPr lang="he-IL" dirty="0"/>
          </a:p>
        </p:txBody>
      </p:sp>
      <p:sp>
        <p:nvSpPr>
          <p:cNvPr id="6" name="מציין מיקום של מספר שקופית 5">
            <a:extLst>
              <a:ext uri="{FF2B5EF4-FFF2-40B4-BE49-F238E27FC236}">
                <a16:creationId xmlns:a16="http://schemas.microsoft.com/office/drawing/2014/main" id="{9A2DC164-0DBC-4046-AF9E-A75BEC1E9E50}"/>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2035952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3382344F-5DA4-42FA-B5F8-93B0B4D83C1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062F251-C8FB-4B0A-9762-A19F79D02FA6}"/>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D6F66CE-6B96-49AE-B28B-4DEC0ECE69C4}"/>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5" name="מציין מיקום של כותרת תחתונה 4">
            <a:extLst>
              <a:ext uri="{FF2B5EF4-FFF2-40B4-BE49-F238E27FC236}">
                <a16:creationId xmlns:a16="http://schemas.microsoft.com/office/drawing/2014/main" id="{8E67CEA1-7082-4259-B1AC-91B6D442524F}"/>
              </a:ext>
            </a:extLst>
          </p:cNvPr>
          <p:cNvSpPr>
            <a:spLocks noGrp="1"/>
          </p:cNvSpPr>
          <p:nvPr>
            <p:ph type="ftr" sz="quarter" idx="11"/>
          </p:nvPr>
        </p:nvSpPr>
        <p:spPr/>
        <p:txBody>
          <a:bodyPr/>
          <a:lstStyle/>
          <a:p>
            <a:endParaRPr lang="he-IL" dirty="0"/>
          </a:p>
        </p:txBody>
      </p:sp>
      <p:sp>
        <p:nvSpPr>
          <p:cNvPr id="6" name="מציין מיקום של מספר שקופית 5">
            <a:extLst>
              <a:ext uri="{FF2B5EF4-FFF2-40B4-BE49-F238E27FC236}">
                <a16:creationId xmlns:a16="http://schemas.microsoft.com/office/drawing/2014/main" id="{CDE992C1-4221-40CF-ABFC-D6B25022453A}"/>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573934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067904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619291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מדינת ישראל</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3432641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522611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F7A9299-6797-4DA1-8108-546CF0CD3C2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F9078A2-52C7-47C1-ACC6-0D1B95616C9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90F1370-A8F6-4A49-9E10-BDD4C6B35B52}"/>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5" name="מציין מיקום של כותרת תחתונה 4">
            <a:extLst>
              <a:ext uri="{FF2B5EF4-FFF2-40B4-BE49-F238E27FC236}">
                <a16:creationId xmlns:a16="http://schemas.microsoft.com/office/drawing/2014/main" id="{275042D1-0C35-430C-88C0-74F90790810A}"/>
              </a:ext>
            </a:extLst>
          </p:cNvPr>
          <p:cNvSpPr>
            <a:spLocks noGrp="1"/>
          </p:cNvSpPr>
          <p:nvPr>
            <p:ph type="ftr" sz="quarter" idx="11"/>
          </p:nvPr>
        </p:nvSpPr>
        <p:spPr/>
        <p:txBody>
          <a:bodyPr/>
          <a:lstStyle/>
          <a:p>
            <a:endParaRPr lang="he-IL" dirty="0"/>
          </a:p>
        </p:txBody>
      </p:sp>
      <p:sp>
        <p:nvSpPr>
          <p:cNvPr id="6" name="מציין מיקום של מספר שקופית 5">
            <a:extLst>
              <a:ext uri="{FF2B5EF4-FFF2-40B4-BE49-F238E27FC236}">
                <a16:creationId xmlns:a16="http://schemas.microsoft.com/office/drawing/2014/main" id="{7BB84934-89C0-4170-80AF-E6439ACA4E0B}"/>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1711680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70A471D-3B85-41EF-B298-0963E864AEA9}"/>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DD7BC1A-6530-450F-A334-86A97C24FA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B0CD3740-2964-410C-A448-DEE0ED5567DD}"/>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5" name="מציין מיקום של כותרת תחתונה 4">
            <a:extLst>
              <a:ext uri="{FF2B5EF4-FFF2-40B4-BE49-F238E27FC236}">
                <a16:creationId xmlns:a16="http://schemas.microsoft.com/office/drawing/2014/main" id="{35F80818-2C70-44A8-8473-78D09146E717}"/>
              </a:ext>
            </a:extLst>
          </p:cNvPr>
          <p:cNvSpPr>
            <a:spLocks noGrp="1"/>
          </p:cNvSpPr>
          <p:nvPr>
            <p:ph type="ftr" sz="quarter" idx="11"/>
          </p:nvPr>
        </p:nvSpPr>
        <p:spPr/>
        <p:txBody>
          <a:bodyPr/>
          <a:lstStyle/>
          <a:p>
            <a:endParaRPr lang="he-IL" dirty="0"/>
          </a:p>
        </p:txBody>
      </p:sp>
      <p:sp>
        <p:nvSpPr>
          <p:cNvPr id="6" name="מציין מיקום של מספר שקופית 5">
            <a:extLst>
              <a:ext uri="{FF2B5EF4-FFF2-40B4-BE49-F238E27FC236}">
                <a16:creationId xmlns:a16="http://schemas.microsoft.com/office/drawing/2014/main" id="{A70B9973-D73F-4951-8FE2-FEB8EF78EAE8}"/>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1333597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132D7F-8EB1-4695-804D-59D4BBCF291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589E33D-B4FA-4E11-8187-BB4544556E2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4674C7FB-7616-4E38-A638-D02B9C48FFAD}"/>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A10D5880-85B2-4748-B9B7-4A599D5ED596}"/>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6" name="מציין מיקום של כותרת תחתונה 5">
            <a:extLst>
              <a:ext uri="{FF2B5EF4-FFF2-40B4-BE49-F238E27FC236}">
                <a16:creationId xmlns:a16="http://schemas.microsoft.com/office/drawing/2014/main" id="{7B282225-EC8C-45FB-BCE1-9CAD451CEBA3}"/>
              </a:ext>
            </a:extLst>
          </p:cNvPr>
          <p:cNvSpPr>
            <a:spLocks noGrp="1"/>
          </p:cNvSpPr>
          <p:nvPr>
            <p:ph type="ftr" sz="quarter" idx="11"/>
          </p:nvPr>
        </p:nvSpPr>
        <p:spPr/>
        <p:txBody>
          <a:bodyPr/>
          <a:lstStyle/>
          <a:p>
            <a:endParaRPr lang="he-IL" dirty="0"/>
          </a:p>
        </p:txBody>
      </p:sp>
      <p:sp>
        <p:nvSpPr>
          <p:cNvPr id="7" name="מציין מיקום של מספר שקופית 6">
            <a:extLst>
              <a:ext uri="{FF2B5EF4-FFF2-40B4-BE49-F238E27FC236}">
                <a16:creationId xmlns:a16="http://schemas.microsoft.com/office/drawing/2014/main" id="{6904EEFF-DACE-4260-A7F4-EA0A103452EC}"/>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1766940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46A049-0DF3-4119-9090-5B206FBED092}"/>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CD486BD-9E48-4631-8908-347C7B189F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141D901D-C6FE-4F59-A1EF-68E10709F956}"/>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BCF3CB2D-5D0F-4C46-A7A4-1D86C2C615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DCFBEDD9-36AA-48EE-945C-F089F341560B}"/>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27529B1E-FAF9-4EAB-B279-34BB473A9769}"/>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8" name="מציין מיקום של כותרת תחתונה 7">
            <a:extLst>
              <a:ext uri="{FF2B5EF4-FFF2-40B4-BE49-F238E27FC236}">
                <a16:creationId xmlns:a16="http://schemas.microsoft.com/office/drawing/2014/main" id="{C81F3A0B-CB8C-470D-BFC9-C39F066F5026}"/>
              </a:ext>
            </a:extLst>
          </p:cNvPr>
          <p:cNvSpPr>
            <a:spLocks noGrp="1"/>
          </p:cNvSpPr>
          <p:nvPr>
            <p:ph type="ftr" sz="quarter" idx="11"/>
          </p:nvPr>
        </p:nvSpPr>
        <p:spPr/>
        <p:txBody>
          <a:bodyPr/>
          <a:lstStyle/>
          <a:p>
            <a:endParaRPr lang="he-IL" dirty="0"/>
          </a:p>
        </p:txBody>
      </p:sp>
      <p:sp>
        <p:nvSpPr>
          <p:cNvPr id="9" name="מציין מיקום של מספר שקופית 8">
            <a:extLst>
              <a:ext uri="{FF2B5EF4-FFF2-40B4-BE49-F238E27FC236}">
                <a16:creationId xmlns:a16="http://schemas.microsoft.com/office/drawing/2014/main" id="{304856FB-DDD4-439A-903A-B0ED910377DF}"/>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532965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A5F6891-903D-4FFC-9D8B-1EF85D8C163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9F7E73E-DB80-484A-BDFA-C38B1C9D4F50}"/>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4" name="מציין מיקום של כותרת תחתונה 3">
            <a:extLst>
              <a:ext uri="{FF2B5EF4-FFF2-40B4-BE49-F238E27FC236}">
                <a16:creationId xmlns:a16="http://schemas.microsoft.com/office/drawing/2014/main" id="{8F6F7492-F22E-405F-800D-27825604D850}"/>
              </a:ext>
            </a:extLst>
          </p:cNvPr>
          <p:cNvSpPr>
            <a:spLocks noGrp="1"/>
          </p:cNvSpPr>
          <p:nvPr>
            <p:ph type="ftr" sz="quarter" idx="11"/>
          </p:nvPr>
        </p:nvSpPr>
        <p:spPr/>
        <p:txBody>
          <a:bodyPr/>
          <a:lstStyle/>
          <a:p>
            <a:endParaRPr lang="he-IL" dirty="0"/>
          </a:p>
        </p:txBody>
      </p:sp>
      <p:sp>
        <p:nvSpPr>
          <p:cNvPr id="5" name="מציין מיקום של מספר שקופית 4">
            <a:extLst>
              <a:ext uri="{FF2B5EF4-FFF2-40B4-BE49-F238E27FC236}">
                <a16:creationId xmlns:a16="http://schemas.microsoft.com/office/drawing/2014/main" id="{9BB536A1-6874-45A6-811A-936CAB7D5A31}"/>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1495610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F0C3908B-9A1D-4CD8-BE2A-F6C07C1ADCC5}"/>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3" name="מציין מיקום של כותרת תחתונה 2">
            <a:extLst>
              <a:ext uri="{FF2B5EF4-FFF2-40B4-BE49-F238E27FC236}">
                <a16:creationId xmlns:a16="http://schemas.microsoft.com/office/drawing/2014/main" id="{4573604F-37DE-4454-9ACB-24E52D96C4EF}"/>
              </a:ext>
            </a:extLst>
          </p:cNvPr>
          <p:cNvSpPr>
            <a:spLocks noGrp="1"/>
          </p:cNvSpPr>
          <p:nvPr>
            <p:ph type="ftr" sz="quarter" idx="1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E5E74097-93EC-4C49-9341-3CCD278594B0}"/>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2528684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5D4C4CB-7B00-4F97-AFD5-DAB60E5A1A8E}"/>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73B4696-3F06-4A92-8379-7FB5A0AEB3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711B1CEE-FEA7-444B-9442-BC709F708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6F1B3A9A-EC24-4581-B69A-B743A8F45570}"/>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6" name="מציין מיקום של כותרת תחתונה 5">
            <a:extLst>
              <a:ext uri="{FF2B5EF4-FFF2-40B4-BE49-F238E27FC236}">
                <a16:creationId xmlns:a16="http://schemas.microsoft.com/office/drawing/2014/main" id="{EB398F37-AEA6-479E-97BD-7E2E50D63184}"/>
              </a:ext>
            </a:extLst>
          </p:cNvPr>
          <p:cNvSpPr>
            <a:spLocks noGrp="1"/>
          </p:cNvSpPr>
          <p:nvPr>
            <p:ph type="ftr" sz="quarter" idx="11"/>
          </p:nvPr>
        </p:nvSpPr>
        <p:spPr/>
        <p:txBody>
          <a:bodyPr/>
          <a:lstStyle/>
          <a:p>
            <a:endParaRPr lang="he-IL" dirty="0"/>
          </a:p>
        </p:txBody>
      </p:sp>
      <p:sp>
        <p:nvSpPr>
          <p:cNvPr id="7" name="מציין מיקום של מספר שקופית 6">
            <a:extLst>
              <a:ext uri="{FF2B5EF4-FFF2-40B4-BE49-F238E27FC236}">
                <a16:creationId xmlns:a16="http://schemas.microsoft.com/office/drawing/2014/main" id="{C6644FEF-95AE-4A85-A660-6F074A5FB0C8}"/>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689392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3BC7F49-49E4-42DE-9243-F7B58EDAFB2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C36B80A4-39C7-42DE-A882-1F4A8FCEB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dirty="0"/>
          </a:p>
        </p:txBody>
      </p:sp>
      <p:sp>
        <p:nvSpPr>
          <p:cNvPr id="4" name="מציין מיקום טקסט 3">
            <a:extLst>
              <a:ext uri="{FF2B5EF4-FFF2-40B4-BE49-F238E27FC236}">
                <a16:creationId xmlns:a16="http://schemas.microsoft.com/office/drawing/2014/main" id="{08F971BE-2CD3-4983-A42F-9FF1D8E29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414C759-F3A3-44E5-9FAF-B38EEDAF1180}"/>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6" name="מציין מיקום של כותרת תחתונה 5">
            <a:extLst>
              <a:ext uri="{FF2B5EF4-FFF2-40B4-BE49-F238E27FC236}">
                <a16:creationId xmlns:a16="http://schemas.microsoft.com/office/drawing/2014/main" id="{D041CDD4-6723-4F94-B1C3-CC3DD8F363AD}"/>
              </a:ext>
            </a:extLst>
          </p:cNvPr>
          <p:cNvSpPr>
            <a:spLocks noGrp="1"/>
          </p:cNvSpPr>
          <p:nvPr>
            <p:ph type="ftr" sz="quarter" idx="11"/>
          </p:nvPr>
        </p:nvSpPr>
        <p:spPr/>
        <p:txBody>
          <a:bodyPr/>
          <a:lstStyle/>
          <a:p>
            <a:endParaRPr lang="he-IL" dirty="0"/>
          </a:p>
        </p:txBody>
      </p:sp>
      <p:sp>
        <p:nvSpPr>
          <p:cNvPr id="7" name="מציין מיקום של מספר שקופית 6">
            <a:extLst>
              <a:ext uri="{FF2B5EF4-FFF2-40B4-BE49-F238E27FC236}">
                <a16:creationId xmlns:a16="http://schemas.microsoft.com/office/drawing/2014/main" id="{2ACA076A-B9F8-453F-A14C-44FA8DD6AE9A}"/>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1771791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AECFC4C7-8AC7-4C9A-BA02-56DC2FD4A6D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898FE200-AF99-4F7E-8BCF-BF12C1AD9E85}"/>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32A2D16-EAA7-4378-A948-A655D5D518DC}"/>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86C8D58-9884-41A5-8962-94149DFD46AC}" type="datetimeFigureOut">
              <a:rPr lang="he-IL" smtClean="0"/>
              <a:pPr/>
              <a:t>י"א/אלול/תשפ"א</a:t>
            </a:fld>
            <a:endParaRPr lang="he-IL" dirty="0"/>
          </a:p>
        </p:txBody>
      </p:sp>
      <p:sp>
        <p:nvSpPr>
          <p:cNvPr id="5" name="מציין מיקום של כותרת תחתונה 4">
            <a:extLst>
              <a:ext uri="{FF2B5EF4-FFF2-40B4-BE49-F238E27FC236}">
                <a16:creationId xmlns:a16="http://schemas.microsoft.com/office/drawing/2014/main" id="{46CF2A18-48FA-4503-9BE9-5240ED036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dirty="0"/>
          </a:p>
        </p:txBody>
      </p:sp>
      <p:sp>
        <p:nvSpPr>
          <p:cNvPr id="6" name="מציין מיקום של מספר שקופית 5">
            <a:extLst>
              <a:ext uri="{FF2B5EF4-FFF2-40B4-BE49-F238E27FC236}">
                <a16:creationId xmlns:a16="http://schemas.microsoft.com/office/drawing/2014/main" id="{1D9E6B17-70B4-4356-976A-F3EC07CF8633}"/>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1209285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fld id="{4ACF36E0-02F0-C24F-AEDD-AC692C7CD92B}" type="slidenum">
              <a:rPr kumimoji="0" lang="en-US" sz="1800" b="0" i="0" u="none" strike="noStrike" kern="1200" cap="none" spc="0" normalizeH="0" baseline="0" noProof="0" smtClean="0">
                <a:ln>
                  <a:noFill/>
                </a:ln>
                <a:solidFill>
                  <a:srgbClr val="4285E3"/>
                </a:solidFill>
                <a:effectLst/>
                <a:uLnTx/>
                <a:uFillTx/>
                <a:latin typeface="Arial" panose="020B0604020202020204" pitchFamily="34" charset="0"/>
                <a:ea typeface="+mn-ea"/>
                <a:cs typeface="+mn-cs"/>
              </a:rPr>
              <a:pPr marL="0" marR="0" lvl="0" indent="0" algn="ctr" defTabSz="914400" rtl="1"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4285E3"/>
              </a:solidFill>
              <a:effectLst/>
              <a:uLnTx/>
              <a:uFillTx/>
              <a:latin typeface="Arial" panose="020B0604020202020204" pitchFamily="34" charset="0"/>
              <a:ea typeface="+mn-ea"/>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fld id="{4ACF36E0-02F0-C24F-AEDD-AC692C7CD92B}" type="slidenum">
              <a:rPr kumimoji="0" lang="en-US" sz="1800" b="0" i="0" u="none" strike="noStrike" kern="1200" cap="none" spc="0" normalizeH="0" baseline="0" noProof="0" smtClean="0">
                <a:ln>
                  <a:noFill/>
                </a:ln>
                <a:solidFill>
                  <a:srgbClr val="4285E3"/>
                </a:solidFill>
                <a:effectLst/>
                <a:uLnTx/>
                <a:uFillTx/>
                <a:latin typeface="Arial" panose="020B0604020202020204" pitchFamily="34" charset="0"/>
                <a:ea typeface="+mn-ea"/>
                <a:cs typeface="+mn-cs"/>
              </a:rPr>
              <a:pPr marL="0" marR="0" lvl="0" indent="0" algn="ctr" defTabSz="914400" rtl="1"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4285E3"/>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7424582"/>
      </p:ext>
    </p:extLst>
  </p:cSld>
  <p:clrMap bg1="lt1" tx1="dk1" bg2="lt2" tx2="dk2" accent1="accent1" accent2="accent2" accent3="accent3" accent4="accent4" accent5="accent5" accent6="accent6" hlink="hlink" folHlink="folHlink"/>
  <p:sldLayoutIdLst>
    <p:sldLayoutId id="2147483666" r:id="rId1"/>
    <p:sldLayoutId id="2147483667" r:id="rId2"/>
  </p:sldLayoutIdLst>
  <p:txStyles>
    <p:title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unsplash.com/s/photos/butterfly?utm_source=unsplash&amp;utm_medium=referral&amp;utm_content=creditCopyTex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hyperlink" Target="https://unsplash.com/s/photos/butterfly?utm_source=unsplash&amp;utm_medium=referral&amp;utm_content=creditCopyText" TargetMode="External"/><Relationship Id="rId5" Type="http://schemas.openxmlformats.org/officeDocument/2006/relationships/hyperlink" Target="https://unsplash.com/@maur1ts?utm_source=unsplash&amp;utm_medium=referral&amp;utm_content=creditCopyText" TargetMode="Externa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unsplash.com/s/photos/butterfly?utm_source=unsplash&amp;utm_medium=referral&amp;utm_content=creditCopyText"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p:txBody>
          <a:bodyPr/>
          <a:lstStyle/>
          <a:p>
            <a:pPr lvl="0"/>
            <a:r>
              <a:rPr lang="he-IL" dirty="0"/>
              <a:t>נושא השיעור: הסיפור "הפרפר והגולם"</a:t>
            </a:r>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22639" y="5115055"/>
            <a:ext cx="6704013" cy="1069614"/>
          </a:xfrm>
        </p:spPr>
        <p:txBody>
          <a:bodyPr>
            <a:normAutofit/>
          </a:bodyPr>
          <a:lstStyle/>
          <a:p>
            <a:r>
              <a:rPr lang="he-IL" dirty="0">
                <a:sym typeface="Calibri"/>
              </a:rPr>
              <a:t>עם המורה: חגי </a:t>
            </a:r>
            <a:r>
              <a:rPr lang="he-IL" dirty="0" smtClean="0">
                <a:sym typeface="Calibri"/>
              </a:rPr>
              <a:t>מושקוביץ</a:t>
            </a:r>
          </a:p>
          <a:p>
            <a:r>
              <a:rPr lang="he-IL" sz="2400" dirty="0" smtClean="0">
                <a:sym typeface="Calibri"/>
              </a:rPr>
              <a:t>כתיבה: יוכבד אטיה</a:t>
            </a:r>
            <a:endParaRPr lang="he-IL" sz="2400"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שיעור עברית לכתה ד'</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7386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512ECE8E-F2B3-4A09-AD93-E9AE013109DD}"/>
              </a:ext>
            </a:extLst>
          </p:cNvPr>
          <p:cNvSpPr/>
          <p:nvPr/>
        </p:nvSpPr>
        <p:spPr>
          <a:xfrm>
            <a:off x="1306537" y="1542231"/>
            <a:ext cx="10591800" cy="5171737"/>
          </a:xfrm>
          <a:prstGeom prst="rect">
            <a:avLst/>
          </a:prstGeom>
        </p:spPr>
        <p:txBody>
          <a:bodyPr wrap="square">
            <a:spAutoFit/>
          </a:bodyPr>
          <a:lstStyle/>
          <a:p>
            <a:pPr algn="just">
              <a:lnSpc>
                <a:spcPct val="150000"/>
              </a:lnSpc>
            </a:pPr>
            <a:r>
              <a:rPr lang="he-IL" sz="3200" dirty="0"/>
              <a:t>הסבא הביט בילד ואמר: "נכון שעזרת לו לצאת?"</a:t>
            </a:r>
          </a:p>
          <a:p>
            <a:pPr algn="just">
              <a:lnSpc>
                <a:spcPct val="150000"/>
              </a:lnSpc>
            </a:pPr>
            <a:r>
              <a:rPr lang="he-IL" sz="3200" dirty="0"/>
              <a:t>"נכון", ענה הילד.</a:t>
            </a:r>
          </a:p>
          <a:p>
            <a:pPr algn="just">
              <a:lnSpc>
                <a:spcPct val="150000"/>
              </a:lnSpc>
            </a:pPr>
            <a:r>
              <a:rPr lang="he-IL" sz="3200" dirty="0"/>
              <a:t>"אתה מבין, ילדי?", אמר הסבא, "המאבק של הפרפר בתוך הגולם מחזק את כנפיו. ברגע שהוא מכה בדפנות הגולם, שרירי כנפיו מתחזקים. </a:t>
            </a:r>
          </a:p>
          <a:p>
            <a:pPr algn="just">
              <a:lnSpc>
                <a:spcPct val="150000"/>
              </a:lnSpc>
            </a:pPr>
            <a:r>
              <a:rPr lang="he-IL" sz="3200" dirty="0"/>
              <a:t>בכך שעזרת לו, אתה מנעת ממנו לפתח את שרירי כנפיו, שאותם הוא צריך על מנת לשרוד..."</a:t>
            </a:r>
          </a:p>
        </p:txBody>
      </p:sp>
      <p:sp>
        <p:nvSpPr>
          <p:cNvPr id="3" name="מלבן 2"/>
          <p:cNvSpPr/>
          <p:nvPr/>
        </p:nvSpPr>
        <p:spPr>
          <a:xfrm>
            <a:off x="902924" y="6198548"/>
            <a:ext cx="1843774" cy="200055"/>
          </a:xfrm>
          <a:prstGeom prst="rect">
            <a:avLst/>
          </a:prstGeom>
        </p:spPr>
        <p:txBody>
          <a:bodyPr wrap="none">
            <a:spAutoFit/>
          </a:bodyPr>
          <a:lstStyle/>
          <a:p>
            <a:r>
              <a:rPr lang="pl-PL" sz="700" dirty="0">
                <a:solidFill>
                  <a:srgbClr val="111111"/>
                </a:solidFill>
                <a:latin typeface="-apple-system"/>
              </a:rPr>
              <a:t>Photo by </a:t>
            </a:r>
            <a:r>
              <a:rPr lang="pl-PL" sz="700" dirty="0">
                <a:solidFill>
                  <a:srgbClr val="767676"/>
                </a:solidFill>
                <a:latin typeface="-apple-system"/>
              </a:rPr>
              <a:t>Krzysztof Niewolny</a:t>
            </a:r>
            <a:r>
              <a:rPr lang="pl-PL" sz="700" dirty="0">
                <a:solidFill>
                  <a:srgbClr val="111111"/>
                </a:solidFill>
                <a:latin typeface="-apple-system"/>
              </a:rPr>
              <a:t> on </a:t>
            </a:r>
            <a:r>
              <a:rPr lang="pl-PL" sz="700" dirty="0">
                <a:solidFill>
                  <a:srgbClr val="767676"/>
                </a:solidFill>
                <a:latin typeface="-apple-system"/>
              </a:rPr>
              <a:t>Unsplash</a:t>
            </a:r>
            <a:endParaRPr lang="he-IL" sz="700" dirty="0"/>
          </a:p>
        </p:txBody>
      </p:sp>
      <p:pic>
        <p:nvPicPr>
          <p:cNvPr id="5" name="תמונה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88430">
            <a:off x="439918" y="715743"/>
            <a:ext cx="3488987" cy="2115198"/>
          </a:xfrm>
          <a:prstGeom prst="rect">
            <a:avLst/>
          </a:prstGeom>
        </p:spPr>
      </p:pic>
    </p:spTree>
    <p:extLst>
      <p:ext uri="{BB962C8B-B14F-4D97-AF65-F5344CB8AC3E}">
        <p14:creationId xmlns:p14="http://schemas.microsoft.com/office/powerpoint/2010/main" val="1872869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6A3E0C0-A0B1-4E7D-8152-0639B18485DB}"/>
              </a:ext>
            </a:extLst>
          </p:cNvPr>
          <p:cNvSpPr>
            <a:spLocks noGrp="1"/>
          </p:cNvSpPr>
          <p:nvPr>
            <p:ph type="title"/>
          </p:nvPr>
        </p:nvSpPr>
        <p:spPr>
          <a:xfrm>
            <a:off x="221273" y="438937"/>
            <a:ext cx="11139854" cy="930447"/>
          </a:xfrm>
        </p:spPr>
        <p:txBody>
          <a:bodyPr vert="horz" lIns="91440" tIns="45720" rIns="91440" bIns="45720" rtlCol="0" anchor="b">
            <a:normAutofit/>
          </a:bodyPr>
          <a:lstStyle/>
          <a:p>
            <a:pPr rtl="0"/>
            <a:r>
              <a:rPr lang="he-IL" sz="5400" dirty="0">
                <a:solidFill>
                  <a:srgbClr val="FFFFFF"/>
                </a:solidFill>
                <a:latin typeface="+mj-lt"/>
                <a:cs typeface="+mn-cs"/>
              </a:rPr>
              <a:t>הקניית ידע: אוצר מילים</a:t>
            </a:r>
            <a:endParaRPr lang="en-US" sz="5400" dirty="0">
              <a:solidFill>
                <a:srgbClr val="FFFFFF"/>
              </a:solidFill>
              <a:latin typeface="+mj-lt"/>
              <a:cs typeface="+mn-cs"/>
            </a:endParaRPr>
          </a:p>
        </p:txBody>
      </p:sp>
      <p:sp>
        <p:nvSpPr>
          <p:cNvPr id="4" name="מלבן 3"/>
          <p:cNvSpPr/>
          <p:nvPr/>
        </p:nvSpPr>
        <p:spPr>
          <a:xfrm>
            <a:off x="3477584" y="2318882"/>
            <a:ext cx="8102991" cy="3354765"/>
          </a:xfrm>
          <a:prstGeom prst="rect">
            <a:avLst/>
          </a:prstGeom>
        </p:spPr>
        <p:txBody>
          <a:bodyPr wrap="square">
            <a:spAutoFit/>
          </a:bodyPr>
          <a:lstStyle/>
          <a:p>
            <a:pPr>
              <a:lnSpc>
                <a:spcPct val="150000"/>
              </a:lnSpc>
            </a:pPr>
            <a:r>
              <a:rPr lang="he-IL" sz="4000" dirty="0"/>
              <a:t>רחמיו של הילד </a:t>
            </a:r>
            <a:r>
              <a:rPr lang="he-IL" sz="4000" b="1" dirty="0"/>
              <a:t>נכמרו </a:t>
            </a:r>
            <a:r>
              <a:rPr lang="he-IL" sz="4000" dirty="0"/>
              <a:t>על היצור האומלל</a:t>
            </a:r>
            <a:endParaRPr lang="he-IL" sz="4000" i="1" dirty="0">
              <a:solidFill>
                <a:srgbClr val="222222"/>
              </a:solidFill>
              <a:latin typeface="tahoma" panose="020B0604030504040204" pitchFamily="34" charset="0"/>
            </a:endParaRPr>
          </a:p>
          <a:p>
            <a:pPr>
              <a:lnSpc>
                <a:spcPct val="150000"/>
              </a:lnSpc>
            </a:pPr>
            <a:r>
              <a:rPr lang="he-IL" sz="4000" i="1" dirty="0">
                <a:solidFill>
                  <a:srgbClr val="0070C0"/>
                </a:solidFill>
                <a:latin typeface="tahoma" panose="020B0604030504040204" pitchFamily="34" charset="0"/>
              </a:rPr>
              <a:t>" וַיְמַהֵר יוֹסֵף כִּי נִכְמְרוּ רַחֲמָיו אֶל אָחִיו וַיְבַקֵּשׁ לִבְכּוֹת" </a:t>
            </a:r>
          </a:p>
          <a:p>
            <a:r>
              <a:rPr lang="he-IL" sz="3200" dirty="0">
                <a:solidFill>
                  <a:srgbClr val="222222"/>
                </a:solidFill>
                <a:latin typeface="tahoma" panose="020B0604030504040204" pitchFamily="34" charset="0"/>
              </a:rPr>
              <a:t>(בראשית, מ"ג, ל)</a:t>
            </a:r>
            <a:endParaRPr lang="he-IL" sz="3200" dirty="0"/>
          </a:p>
        </p:txBody>
      </p:sp>
      <p:sp>
        <p:nvSpPr>
          <p:cNvPr id="5" name="מלבן 4"/>
          <p:cNvSpPr/>
          <p:nvPr/>
        </p:nvSpPr>
        <p:spPr>
          <a:xfrm>
            <a:off x="944923" y="6178452"/>
            <a:ext cx="1745991" cy="184666"/>
          </a:xfrm>
          <a:prstGeom prst="rect">
            <a:avLst/>
          </a:prstGeom>
        </p:spPr>
        <p:txBody>
          <a:bodyPr wrap="none">
            <a:spAutoFit/>
          </a:bodyPr>
          <a:lstStyle/>
          <a:p>
            <a:r>
              <a:rPr lang="en-US" sz="600" dirty="0">
                <a:solidFill>
                  <a:srgbClr val="191B26"/>
                </a:solidFill>
                <a:latin typeface="Open Sans" panose="020B0606030504020204" pitchFamily="34" charset="0"/>
              </a:rPr>
              <a:t>Image by </a:t>
            </a:r>
            <a:r>
              <a:rPr lang="en-US" sz="600" u="sng" dirty="0" err="1">
                <a:solidFill>
                  <a:srgbClr val="191B26"/>
                </a:solidFill>
                <a:latin typeface="Open Sans" panose="020B0606030504020204" pitchFamily="34" charset="0"/>
              </a:rPr>
              <a:t>OpenClipart</a:t>
            </a:r>
            <a:r>
              <a:rPr lang="en-US" sz="600" u="sng" dirty="0">
                <a:solidFill>
                  <a:srgbClr val="191B26"/>
                </a:solidFill>
                <a:latin typeface="Open Sans" panose="020B0606030504020204" pitchFamily="34" charset="0"/>
              </a:rPr>
              <a:t>-Vectors</a:t>
            </a:r>
            <a:r>
              <a:rPr lang="en-US" sz="600" dirty="0">
                <a:solidFill>
                  <a:srgbClr val="191B26"/>
                </a:solidFill>
                <a:latin typeface="Open Sans" panose="020B0606030504020204" pitchFamily="34" charset="0"/>
              </a:rPr>
              <a:t> from </a:t>
            </a:r>
            <a:r>
              <a:rPr lang="en-US" sz="600" u="sng" dirty="0" err="1">
                <a:solidFill>
                  <a:srgbClr val="191B26"/>
                </a:solidFill>
                <a:latin typeface="Open Sans" panose="020B0606030504020204" pitchFamily="34" charset="0"/>
              </a:rPr>
              <a:t>Pixabay</a:t>
            </a:r>
            <a:endParaRPr lang="he-IL" sz="600" dirty="0"/>
          </a:p>
        </p:txBody>
      </p:sp>
      <p:sp>
        <p:nvSpPr>
          <p:cNvPr id="7" name="אקורד 6"/>
          <p:cNvSpPr/>
          <p:nvPr/>
        </p:nvSpPr>
        <p:spPr>
          <a:xfrm rot="5400000">
            <a:off x="1159735" y="2335902"/>
            <a:ext cx="1518604" cy="2140110"/>
          </a:xfrm>
          <a:prstGeom prst="chord">
            <a:avLst>
              <a:gd name="adj1" fmla="val 4413382"/>
              <a:gd name="adj2" fmla="val 16536726"/>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solidFill>
                <a:schemeClr val="tx1"/>
              </a:solidFill>
            </a:endParaRPr>
          </a:p>
        </p:txBody>
      </p:sp>
      <p:pic>
        <p:nvPicPr>
          <p:cNvPr id="6" name="תמונה 5"/>
          <p:cNvPicPr>
            <a:picLocks noChangeAspect="1"/>
          </p:cNvPicPr>
          <p:nvPr/>
        </p:nvPicPr>
        <p:blipFill rotWithShape="1">
          <a:blip r:embed="rId3">
            <a:extLst>
              <a:ext uri="{28A0092B-C50C-407E-A947-70E740481C1C}">
                <a14:useLocalDpi xmlns:a14="http://schemas.microsoft.com/office/drawing/2010/main" val="0"/>
              </a:ext>
            </a:extLst>
          </a:blip>
          <a:srcRect b="39775"/>
          <a:stretch/>
        </p:blipFill>
        <p:spPr>
          <a:xfrm>
            <a:off x="753230" y="2837794"/>
            <a:ext cx="2331614" cy="2654931"/>
          </a:xfrm>
          <a:prstGeom prst="rect">
            <a:avLst/>
          </a:prstGeom>
        </p:spPr>
      </p:pic>
    </p:spTree>
    <p:extLst>
      <p:ext uri="{BB962C8B-B14F-4D97-AF65-F5344CB8AC3E}">
        <p14:creationId xmlns:p14="http://schemas.microsoft.com/office/powerpoint/2010/main" val="179969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5CFE3256-FC0D-4E1F-B05F-9A21ED50DBC3}"/>
              </a:ext>
            </a:extLst>
          </p:cNvPr>
          <p:cNvSpPr txBox="1"/>
          <p:nvPr/>
        </p:nvSpPr>
        <p:spPr>
          <a:xfrm>
            <a:off x="997527" y="228600"/>
            <a:ext cx="9933709" cy="923330"/>
          </a:xfrm>
          <a:prstGeom prst="rect">
            <a:avLst/>
          </a:prstGeom>
          <a:noFill/>
        </p:spPr>
        <p:txBody>
          <a:bodyPr wrap="square" rtlCol="1" anchor="ctr">
            <a:spAutoFit/>
          </a:bodyPr>
          <a:lstStyle/>
          <a:p>
            <a:pPr algn="ctr"/>
            <a:r>
              <a:rPr lang="he-IL" sz="5400" dirty="0">
                <a:solidFill>
                  <a:schemeClr val="bg1"/>
                </a:solidFill>
              </a:rPr>
              <a:t>רצף האירועים בסיפור</a:t>
            </a:r>
          </a:p>
        </p:txBody>
      </p:sp>
      <p:sp>
        <p:nvSpPr>
          <p:cNvPr id="6" name="תיבת טקסט 5">
            <a:extLst>
              <a:ext uri="{FF2B5EF4-FFF2-40B4-BE49-F238E27FC236}">
                <a16:creationId xmlns:a16="http://schemas.microsoft.com/office/drawing/2014/main" id="{7E75927D-AC74-4074-8878-776F8A345C94}"/>
              </a:ext>
            </a:extLst>
          </p:cNvPr>
          <p:cNvSpPr txBox="1"/>
          <p:nvPr/>
        </p:nvSpPr>
        <p:spPr>
          <a:xfrm>
            <a:off x="6096000" y="1825846"/>
            <a:ext cx="5867401" cy="461665"/>
          </a:xfrm>
          <a:prstGeom prst="rect">
            <a:avLst/>
          </a:prstGeom>
          <a:noFill/>
          <a:ln w="12700">
            <a:solidFill>
              <a:schemeClr val="tx1"/>
            </a:solidFill>
          </a:ln>
        </p:spPr>
        <p:txBody>
          <a:bodyPr wrap="square" rtlCol="1" anchor="ctr">
            <a:spAutoFit/>
          </a:bodyPr>
          <a:lstStyle/>
          <a:p>
            <a:pPr algn="ctr"/>
            <a:r>
              <a:rPr lang="he-IL" sz="2400" b="1" dirty="0"/>
              <a:t>סבא מחזיק גולם ביד</a:t>
            </a:r>
          </a:p>
        </p:txBody>
      </p:sp>
      <p:sp>
        <p:nvSpPr>
          <p:cNvPr id="7" name="תיבת טקסט 6">
            <a:extLst>
              <a:ext uri="{FF2B5EF4-FFF2-40B4-BE49-F238E27FC236}">
                <a16:creationId xmlns:a16="http://schemas.microsoft.com/office/drawing/2014/main" id="{BE45F9E2-6C7E-401F-AD52-4405C645E45C}"/>
              </a:ext>
            </a:extLst>
          </p:cNvPr>
          <p:cNvSpPr txBox="1"/>
          <p:nvPr/>
        </p:nvSpPr>
        <p:spPr>
          <a:xfrm>
            <a:off x="5566062" y="2462156"/>
            <a:ext cx="5867401" cy="461665"/>
          </a:xfrm>
          <a:prstGeom prst="rect">
            <a:avLst/>
          </a:prstGeom>
          <a:noFill/>
          <a:ln w="12700">
            <a:solidFill>
              <a:schemeClr val="tx1"/>
            </a:solidFill>
          </a:ln>
        </p:spPr>
        <p:txBody>
          <a:bodyPr wrap="square" rtlCol="1" anchor="ctr">
            <a:spAutoFit/>
          </a:bodyPr>
          <a:lstStyle/>
          <a:p>
            <a:pPr algn="ctr"/>
            <a:endParaRPr lang="he-IL" sz="2400" b="1" dirty="0"/>
          </a:p>
        </p:txBody>
      </p:sp>
      <p:sp>
        <p:nvSpPr>
          <p:cNvPr id="8" name="תיבת טקסט 7">
            <a:extLst>
              <a:ext uri="{FF2B5EF4-FFF2-40B4-BE49-F238E27FC236}">
                <a16:creationId xmlns:a16="http://schemas.microsoft.com/office/drawing/2014/main" id="{B38FD117-1E09-4B68-8AE4-859B65540610}"/>
              </a:ext>
            </a:extLst>
          </p:cNvPr>
          <p:cNvSpPr txBox="1"/>
          <p:nvPr/>
        </p:nvSpPr>
        <p:spPr>
          <a:xfrm>
            <a:off x="5063834" y="3136072"/>
            <a:ext cx="5867402" cy="461665"/>
          </a:xfrm>
          <a:prstGeom prst="rect">
            <a:avLst/>
          </a:prstGeom>
          <a:noFill/>
          <a:ln w="12700">
            <a:solidFill>
              <a:schemeClr val="tx1"/>
            </a:solidFill>
          </a:ln>
        </p:spPr>
        <p:txBody>
          <a:bodyPr wrap="square" rtlCol="1" anchor="ctr">
            <a:spAutoFit/>
          </a:bodyPr>
          <a:lstStyle/>
          <a:p>
            <a:pPr algn="ctr"/>
            <a:r>
              <a:rPr lang="he-IL" sz="2400" b="1" dirty="0"/>
              <a:t>סבא מעניק לנכד את הגולם ונותן לו הנחיות</a:t>
            </a:r>
          </a:p>
        </p:txBody>
      </p:sp>
      <p:sp>
        <p:nvSpPr>
          <p:cNvPr id="9" name="תיבת טקסט 8">
            <a:extLst>
              <a:ext uri="{FF2B5EF4-FFF2-40B4-BE49-F238E27FC236}">
                <a16:creationId xmlns:a16="http://schemas.microsoft.com/office/drawing/2014/main" id="{01EB0E02-D768-46E6-915E-9D9D6B4AF246}"/>
              </a:ext>
            </a:extLst>
          </p:cNvPr>
          <p:cNvSpPr txBox="1"/>
          <p:nvPr/>
        </p:nvSpPr>
        <p:spPr>
          <a:xfrm>
            <a:off x="3965861" y="3754875"/>
            <a:ext cx="5867401" cy="461665"/>
          </a:xfrm>
          <a:prstGeom prst="rect">
            <a:avLst/>
          </a:prstGeom>
          <a:noFill/>
          <a:ln w="12700">
            <a:solidFill>
              <a:schemeClr val="tx1"/>
            </a:solidFill>
          </a:ln>
        </p:spPr>
        <p:txBody>
          <a:bodyPr wrap="square" rtlCol="1" anchor="ctr">
            <a:spAutoFit/>
          </a:bodyPr>
          <a:lstStyle/>
          <a:p>
            <a:pPr algn="ctr"/>
            <a:endParaRPr lang="he-IL" sz="2400" b="1" dirty="0"/>
          </a:p>
        </p:txBody>
      </p:sp>
      <p:sp>
        <p:nvSpPr>
          <p:cNvPr id="10" name="תיבת טקסט 9">
            <a:extLst>
              <a:ext uri="{FF2B5EF4-FFF2-40B4-BE49-F238E27FC236}">
                <a16:creationId xmlns:a16="http://schemas.microsoft.com/office/drawing/2014/main" id="{A1648519-5FD1-4A7C-97CF-C42B2487F3D1}"/>
              </a:ext>
            </a:extLst>
          </p:cNvPr>
          <p:cNvSpPr txBox="1"/>
          <p:nvPr/>
        </p:nvSpPr>
        <p:spPr>
          <a:xfrm>
            <a:off x="3162299" y="4507446"/>
            <a:ext cx="5867401" cy="461665"/>
          </a:xfrm>
          <a:prstGeom prst="rect">
            <a:avLst/>
          </a:prstGeom>
          <a:noFill/>
          <a:ln w="12700">
            <a:solidFill>
              <a:schemeClr val="tx1"/>
            </a:solidFill>
          </a:ln>
        </p:spPr>
        <p:txBody>
          <a:bodyPr wrap="square" rtlCol="1" anchor="ctr">
            <a:spAutoFit/>
          </a:bodyPr>
          <a:lstStyle/>
          <a:p>
            <a:pPr algn="ctr"/>
            <a:r>
              <a:rPr lang="he-IL" sz="2400" b="1"/>
              <a:t>הילד </a:t>
            </a:r>
            <a:r>
              <a:rPr lang="he-IL" sz="2400" b="1" dirty="0"/>
              <a:t>עוזר לפרפר לצאת</a:t>
            </a:r>
          </a:p>
        </p:txBody>
      </p:sp>
      <p:sp>
        <p:nvSpPr>
          <p:cNvPr id="11" name="תיבת טקסט 10">
            <a:extLst>
              <a:ext uri="{FF2B5EF4-FFF2-40B4-BE49-F238E27FC236}">
                <a16:creationId xmlns:a16="http://schemas.microsoft.com/office/drawing/2014/main" id="{E637DEF9-889C-43D6-9211-5D9E713EF676}"/>
              </a:ext>
            </a:extLst>
          </p:cNvPr>
          <p:cNvSpPr txBox="1"/>
          <p:nvPr/>
        </p:nvSpPr>
        <p:spPr>
          <a:xfrm>
            <a:off x="2040078" y="5141448"/>
            <a:ext cx="5867400" cy="461665"/>
          </a:xfrm>
          <a:prstGeom prst="rect">
            <a:avLst/>
          </a:prstGeom>
          <a:noFill/>
          <a:ln w="12700">
            <a:solidFill>
              <a:schemeClr val="tx1"/>
            </a:solidFill>
          </a:ln>
        </p:spPr>
        <p:txBody>
          <a:bodyPr wrap="square" rtlCol="1" anchor="ctr">
            <a:spAutoFit/>
          </a:bodyPr>
          <a:lstStyle/>
          <a:p>
            <a:pPr algn="ctr"/>
            <a:endParaRPr lang="he-IL" sz="2400" b="1" dirty="0"/>
          </a:p>
        </p:txBody>
      </p:sp>
      <p:sp>
        <p:nvSpPr>
          <p:cNvPr id="12" name="תיבת טקסט 11">
            <a:extLst>
              <a:ext uri="{FF2B5EF4-FFF2-40B4-BE49-F238E27FC236}">
                <a16:creationId xmlns:a16="http://schemas.microsoft.com/office/drawing/2014/main" id="{6C34CE80-0661-43DF-909F-6E9CA0F256AB}"/>
              </a:ext>
            </a:extLst>
          </p:cNvPr>
          <p:cNvSpPr txBox="1"/>
          <p:nvPr/>
        </p:nvSpPr>
        <p:spPr>
          <a:xfrm>
            <a:off x="703117" y="5815364"/>
            <a:ext cx="5867400" cy="461665"/>
          </a:xfrm>
          <a:prstGeom prst="rect">
            <a:avLst/>
          </a:prstGeom>
          <a:noFill/>
          <a:ln w="12700">
            <a:solidFill>
              <a:schemeClr val="tx1"/>
            </a:solidFill>
          </a:ln>
        </p:spPr>
        <p:txBody>
          <a:bodyPr wrap="square" rtlCol="1" anchor="ctr">
            <a:spAutoFit/>
          </a:bodyPr>
          <a:lstStyle/>
          <a:p>
            <a:pPr algn="ctr"/>
            <a:r>
              <a:rPr lang="he-IL" sz="2400" b="1" dirty="0"/>
              <a:t>הילד מראה לסבא את הפרפר המת</a:t>
            </a:r>
          </a:p>
        </p:txBody>
      </p:sp>
      <p:sp>
        <p:nvSpPr>
          <p:cNvPr id="2" name="חץ ימינה 1"/>
          <p:cNvSpPr/>
          <p:nvPr/>
        </p:nvSpPr>
        <p:spPr>
          <a:xfrm>
            <a:off x="1800665" y="3712538"/>
            <a:ext cx="1941342" cy="61880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תפנית</a:t>
            </a:r>
          </a:p>
        </p:txBody>
      </p:sp>
      <p:pic>
        <p:nvPicPr>
          <p:cNvPr id="4"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7527" y="1995280"/>
            <a:ext cx="2613182" cy="932035"/>
          </a:xfrm>
          <a:prstGeom prst="rect">
            <a:avLst/>
          </a:prstGeom>
        </p:spPr>
      </p:pic>
    </p:spTree>
    <p:extLst>
      <p:ext uri="{BB962C8B-B14F-4D97-AF65-F5344CB8AC3E}">
        <p14:creationId xmlns:p14="http://schemas.microsoft.com/office/powerpoint/2010/main" val="369557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5CFE3256-FC0D-4E1F-B05F-9A21ED50DBC3}"/>
              </a:ext>
            </a:extLst>
          </p:cNvPr>
          <p:cNvSpPr txBox="1"/>
          <p:nvPr/>
        </p:nvSpPr>
        <p:spPr>
          <a:xfrm>
            <a:off x="997527" y="228600"/>
            <a:ext cx="9933709" cy="923330"/>
          </a:xfrm>
          <a:prstGeom prst="rect">
            <a:avLst/>
          </a:prstGeom>
          <a:noFill/>
        </p:spPr>
        <p:txBody>
          <a:bodyPr wrap="square" rtlCol="1" anchor="ctr">
            <a:spAutoFit/>
          </a:bodyPr>
          <a:lstStyle/>
          <a:p>
            <a:pPr algn="ctr"/>
            <a:r>
              <a:rPr lang="he-IL" sz="5400" dirty="0">
                <a:solidFill>
                  <a:schemeClr val="bg1"/>
                </a:solidFill>
              </a:rPr>
              <a:t>רצף האירועים בסיפור</a:t>
            </a:r>
          </a:p>
        </p:txBody>
      </p:sp>
      <p:sp>
        <p:nvSpPr>
          <p:cNvPr id="6" name="תיבת טקסט 5">
            <a:extLst>
              <a:ext uri="{FF2B5EF4-FFF2-40B4-BE49-F238E27FC236}">
                <a16:creationId xmlns:a16="http://schemas.microsoft.com/office/drawing/2014/main" id="{7E75927D-AC74-4074-8878-776F8A345C94}"/>
              </a:ext>
            </a:extLst>
          </p:cNvPr>
          <p:cNvSpPr txBox="1"/>
          <p:nvPr/>
        </p:nvSpPr>
        <p:spPr>
          <a:xfrm>
            <a:off x="6096000" y="1825846"/>
            <a:ext cx="5867401" cy="461665"/>
          </a:xfrm>
          <a:prstGeom prst="rect">
            <a:avLst/>
          </a:prstGeom>
          <a:noFill/>
          <a:ln w="12700">
            <a:solidFill>
              <a:schemeClr val="tx1"/>
            </a:solidFill>
          </a:ln>
        </p:spPr>
        <p:txBody>
          <a:bodyPr wrap="square" rtlCol="1" anchor="ctr">
            <a:spAutoFit/>
          </a:bodyPr>
          <a:lstStyle/>
          <a:p>
            <a:pPr algn="ctr"/>
            <a:r>
              <a:rPr lang="he-IL" sz="2400" b="1" dirty="0"/>
              <a:t>סבא מחזיק גולם ביד</a:t>
            </a:r>
          </a:p>
        </p:txBody>
      </p:sp>
      <p:sp>
        <p:nvSpPr>
          <p:cNvPr id="7" name="תיבת טקסט 6">
            <a:extLst>
              <a:ext uri="{FF2B5EF4-FFF2-40B4-BE49-F238E27FC236}">
                <a16:creationId xmlns:a16="http://schemas.microsoft.com/office/drawing/2014/main" id="{BE45F9E2-6C7E-401F-AD52-4405C645E45C}"/>
              </a:ext>
            </a:extLst>
          </p:cNvPr>
          <p:cNvSpPr txBox="1"/>
          <p:nvPr/>
        </p:nvSpPr>
        <p:spPr>
          <a:xfrm>
            <a:off x="5566062" y="2462156"/>
            <a:ext cx="5867401" cy="461665"/>
          </a:xfrm>
          <a:prstGeom prst="rect">
            <a:avLst/>
          </a:prstGeom>
          <a:noFill/>
          <a:ln w="12700">
            <a:solidFill>
              <a:schemeClr val="tx1"/>
            </a:solidFill>
          </a:ln>
        </p:spPr>
        <p:txBody>
          <a:bodyPr wrap="square" rtlCol="1" anchor="ctr">
            <a:spAutoFit/>
          </a:bodyPr>
          <a:lstStyle/>
          <a:p>
            <a:pPr algn="ctr"/>
            <a:r>
              <a:rPr lang="he-IL" sz="2400" b="1" dirty="0"/>
              <a:t>הילד מבקש מסבא את הגולם</a:t>
            </a:r>
          </a:p>
        </p:txBody>
      </p:sp>
      <p:sp>
        <p:nvSpPr>
          <p:cNvPr id="8" name="תיבת טקסט 7">
            <a:extLst>
              <a:ext uri="{FF2B5EF4-FFF2-40B4-BE49-F238E27FC236}">
                <a16:creationId xmlns:a16="http://schemas.microsoft.com/office/drawing/2014/main" id="{B38FD117-1E09-4B68-8AE4-859B65540610}"/>
              </a:ext>
            </a:extLst>
          </p:cNvPr>
          <p:cNvSpPr txBox="1"/>
          <p:nvPr/>
        </p:nvSpPr>
        <p:spPr>
          <a:xfrm>
            <a:off x="5063834" y="3136072"/>
            <a:ext cx="5867402" cy="461665"/>
          </a:xfrm>
          <a:prstGeom prst="rect">
            <a:avLst/>
          </a:prstGeom>
          <a:noFill/>
          <a:ln w="12700">
            <a:solidFill>
              <a:schemeClr val="tx1"/>
            </a:solidFill>
          </a:ln>
        </p:spPr>
        <p:txBody>
          <a:bodyPr wrap="square" rtlCol="1" anchor="ctr">
            <a:spAutoFit/>
          </a:bodyPr>
          <a:lstStyle/>
          <a:p>
            <a:pPr algn="ctr"/>
            <a:r>
              <a:rPr lang="he-IL" sz="2400" b="1" dirty="0"/>
              <a:t>סבא מעניק לנכד את הגולם ונותן לו הנחיות</a:t>
            </a:r>
          </a:p>
        </p:txBody>
      </p:sp>
      <p:sp>
        <p:nvSpPr>
          <p:cNvPr id="9" name="תיבת טקסט 8">
            <a:extLst>
              <a:ext uri="{FF2B5EF4-FFF2-40B4-BE49-F238E27FC236}">
                <a16:creationId xmlns:a16="http://schemas.microsoft.com/office/drawing/2014/main" id="{01EB0E02-D768-46E6-915E-9D9D6B4AF246}"/>
              </a:ext>
            </a:extLst>
          </p:cNvPr>
          <p:cNvSpPr txBox="1"/>
          <p:nvPr/>
        </p:nvSpPr>
        <p:spPr>
          <a:xfrm>
            <a:off x="3965861" y="3754875"/>
            <a:ext cx="5867401" cy="461665"/>
          </a:xfrm>
          <a:prstGeom prst="rect">
            <a:avLst/>
          </a:prstGeom>
          <a:noFill/>
          <a:ln w="12700">
            <a:solidFill>
              <a:schemeClr val="tx1"/>
            </a:solidFill>
          </a:ln>
        </p:spPr>
        <p:txBody>
          <a:bodyPr wrap="square" rtlCol="1" anchor="ctr">
            <a:spAutoFit/>
          </a:bodyPr>
          <a:lstStyle/>
          <a:p>
            <a:pPr algn="ctr"/>
            <a:r>
              <a:rPr lang="he-IL" sz="2400" b="1" dirty="0"/>
              <a:t>הגולם נבקע והפרפר מנסה לצאת החוצה</a:t>
            </a:r>
          </a:p>
        </p:txBody>
      </p:sp>
      <p:sp>
        <p:nvSpPr>
          <p:cNvPr id="10" name="תיבת טקסט 9">
            <a:extLst>
              <a:ext uri="{FF2B5EF4-FFF2-40B4-BE49-F238E27FC236}">
                <a16:creationId xmlns:a16="http://schemas.microsoft.com/office/drawing/2014/main" id="{A1648519-5FD1-4A7C-97CF-C42B2487F3D1}"/>
              </a:ext>
            </a:extLst>
          </p:cNvPr>
          <p:cNvSpPr txBox="1"/>
          <p:nvPr/>
        </p:nvSpPr>
        <p:spPr>
          <a:xfrm>
            <a:off x="3162299" y="4507446"/>
            <a:ext cx="5867401" cy="461665"/>
          </a:xfrm>
          <a:prstGeom prst="rect">
            <a:avLst/>
          </a:prstGeom>
          <a:noFill/>
          <a:ln w="12700">
            <a:solidFill>
              <a:schemeClr val="tx1"/>
            </a:solidFill>
          </a:ln>
        </p:spPr>
        <p:txBody>
          <a:bodyPr wrap="square" rtlCol="1" anchor="ctr">
            <a:spAutoFit/>
          </a:bodyPr>
          <a:lstStyle/>
          <a:p>
            <a:pPr algn="ctr"/>
            <a:r>
              <a:rPr lang="he-IL" sz="2400" b="1"/>
              <a:t>הילד </a:t>
            </a:r>
            <a:r>
              <a:rPr lang="he-IL" sz="2400" b="1" dirty="0"/>
              <a:t>עוזר לפרפר לצאת</a:t>
            </a:r>
          </a:p>
        </p:txBody>
      </p:sp>
      <p:sp>
        <p:nvSpPr>
          <p:cNvPr id="11" name="תיבת טקסט 10">
            <a:extLst>
              <a:ext uri="{FF2B5EF4-FFF2-40B4-BE49-F238E27FC236}">
                <a16:creationId xmlns:a16="http://schemas.microsoft.com/office/drawing/2014/main" id="{E637DEF9-889C-43D6-9211-5D9E713EF676}"/>
              </a:ext>
            </a:extLst>
          </p:cNvPr>
          <p:cNvSpPr txBox="1"/>
          <p:nvPr/>
        </p:nvSpPr>
        <p:spPr>
          <a:xfrm>
            <a:off x="2040078" y="5141448"/>
            <a:ext cx="5867400" cy="461665"/>
          </a:xfrm>
          <a:prstGeom prst="rect">
            <a:avLst/>
          </a:prstGeom>
          <a:noFill/>
          <a:ln w="12700">
            <a:solidFill>
              <a:schemeClr val="tx1"/>
            </a:solidFill>
          </a:ln>
        </p:spPr>
        <p:txBody>
          <a:bodyPr wrap="square" rtlCol="1" anchor="ctr">
            <a:spAutoFit/>
          </a:bodyPr>
          <a:lstStyle/>
          <a:p>
            <a:pPr algn="ctr"/>
            <a:r>
              <a:rPr lang="he-IL" sz="2400" b="1" dirty="0"/>
              <a:t>הפרפר מת</a:t>
            </a:r>
          </a:p>
        </p:txBody>
      </p:sp>
      <p:sp>
        <p:nvSpPr>
          <p:cNvPr id="12" name="תיבת טקסט 11">
            <a:extLst>
              <a:ext uri="{FF2B5EF4-FFF2-40B4-BE49-F238E27FC236}">
                <a16:creationId xmlns:a16="http://schemas.microsoft.com/office/drawing/2014/main" id="{6C34CE80-0661-43DF-909F-6E9CA0F256AB}"/>
              </a:ext>
            </a:extLst>
          </p:cNvPr>
          <p:cNvSpPr txBox="1"/>
          <p:nvPr/>
        </p:nvSpPr>
        <p:spPr>
          <a:xfrm>
            <a:off x="703117" y="5815364"/>
            <a:ext cx="5867400" cy="461665"/>
          </a:xfrm>
          <a:prstGeom prst="rect">
            <a:avLst/>
          </a:prstGeom>
          <a:noFill/>
          <a:ln w="12700">
            <a:solidFill>
              <a:schemeClr val="tx1"/>
            </a:solidFill>
          </a:ln>
        </p:spPr>
        <p:txBody>
          <a:bodyPr wrap="square" rtlCol="1" anchor="ctr">
            <a:spAutoFit/>
          </a:bodyPr>
          <a:lstStyle/>
          <a:p>
            <a:pPr algn="ctr"/>
            <a:r>
              <a:rPr lang="he-IL" sz="2400" b="1" dirty="0"/>
              <a:t>הילד מראה לסבא את הפרפר המת</a:t>
            </a:r>
          </a:p>
        </p:txBody>
      </p:sp>
      <p:pic>
        <p:nvPicPr>
          <p:cNvPr id="4" name="Picture 3">
            <a:extLst>
              <a:ext uri="{FF2B5EF4-FFF2-40B4-BE49-F238E27FC236}">
                <a16:creationId xmlns:a16="http://schemas.microsoft.com/office/drawing/2014/main" id="{857C8CFE-CF2A-47C1-B7D5-160766F6C6A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0595" y="2109151"/>
            <a:ext cx="3063942" cy="2045290"/>
          </a:xfrm>
          <a:prstGeom prst="ellipse">
            <a:avLst/>
          </a:prstGeom>
          <a:ln>
            <a:noFill/>
          </a:ln>
          <a:effectLst>
            <a:softEdge rad="112500"/>
          </a:effectLst>
        </p:spPr>
      </p:pic>
      <p:sp>
        <p:nvSpPr>
          <p:cNvPr id="2" name="מלבן 1"/>
          <p:cNvSpPr/>
          <p:nvPr/>
        </p:nvSpPr>
        <p:spPr>
          <a:xfrm>
            <a:off x="929645" y="4226750"/>
            <a:ext cx="1665841" cy="200055"/>
          </a:xfrm>
          <a:prstGeom prst="rect">
            <a:avLst/>
          </a:prstGeom>
        </p:spPr>
        <p:txBody>
          <a:bodyPr wrap="none">
            <a:spAutoFit/>
          </a:bodyPr>
          <a:lstStyle/>
          <a:p>
            <a:r>
              <a:rPr lang="en-US" sz="700" dirty="0">
                <a:solidFill>
                  <a:srgbClr val="111111"/>
                </a:solidFill>
                <a:latin typeface="-apple-system"/>
              </a:rPr>
              <a:t>Photo by </a:t>
            </a:r>
            <a:r>
              <a:rPr lang="en-US" sz="700" dirty="0">
                <a:solidFill>
                  <a:srgbClr val="767676"/>
                </a:solidFill>
                <a:latin typeface="-apple-system"/>
              </a:rPr>
              <a:t>Michal </a:t>
            </a:r>
            <a:r>
              <a:rPr lang="en-US" sz="700" dirty="0" err="1">
                <a:solidFill>
                  <a:srgbClr val="767676"/>
                </a:solidFill>
                <a:latin typeface="-apple-system"/>
              </a:rPr>
              <a:t>Mrozek</a:t>
            </a:r>
            <a:r>
              <a:rPr lang="en-US" sz="700" dirty="0">
                <a:solidFill>
                  <a:srgbClr val="111111"/>
                </a:solidFill>
                <a:latin typeface="-apple-system"/>
              </a:rPr>
              <a:t> on </a:t>
            </a:r>
            <a:r>
              <a:rPr lang="en-US" sz="700" dirty="0" err="1">
                <a:solidFill>
                  <a:srgbClr val="767676"/>
                </a:solidFill>
                <a:latin typeface="-apple-system"/>
                <a:hlinkClick r:id="rId4"/>
              </a:rPr>
              <a:t>Unsplash</a:t>
            </a:r>
            <a:endParaRPr lang="he-IL" sz="700" dirty="0"/>
          </a:p>
        </p:txBody>
      </p:sp>
    </p:spTree>
    <p:extLst>
      <p:ext uri="{BB962C8B-B14F-4D97-AF65-F5344CB8AC3E}">
        <p14:creationId xmlns:p14="http://schemas.microsoft.com/office/powerpoint/2010/main" val="25581843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6A3E0C0-A0B1-4E7D-8152-0639B18485DB}"/>
              </a:ext>
            </a:extLst>
          </p:cNvPr>
          <p:cNvSpPr>
            <a:spLocks noGrp="1"/>
          </p:cNvSpPr>
          <p:nvPr>
            <p:ph type="title"/>
          </p:nvPr>
        </p:nvSpPr>
        <p:spPr>
          <a:xfrm>
            <a:off x="221273" y="438937"/>
            <a:ext cx="11139854" cy="930447"/>
          </a:xfrm>
        </p:spPr>
        <p:txBody>
          <a:bodyPr vert="horz" lIns="91440" tIns="45720" rIns="91440" bIns="45720" rtlCol="0" anchor="b">
            <a:normAutofit/>
          </a:bodyPr>
          <a:lstStyle/>
          <a:p>
            <a:pPr algn="ctr" rtl="0"/>
            <a:r>
              <a:rPr lang="he-IL" sz="5400" dirty="0">
                <a:solidFill>
                  <a:srgbClr val="FFFFFF"/>
                </a:solidFill>
                <a:latin typeface="+mj-lt"/>
                <a:cs typeface="+mn-cs"/>
              </a:rPr>
              <a:t>עכשיו לומדים תיאור דמות</a:t>
            </a:r>
            <a:endParaRPr lang="en-US" sz="5400" dirty="0">
              <a:solidFill>
                <a:srgbClr val="FFFFFF"/>
              </a:solidFill>
              <a:latin typeface="+mj-lt"/>
              <a:cs typeface="+mn-cs"/>
            </a:endParaRPr>
          </a:p>
        </p:txBody>
      </p:sp>
      <p:sp>
        <p:nvSpPr>
          <p:cNvPr id="4" name="בועת מחשבה: ענן 3">
            <a:extLst>
              <a:ext uri="{FF2B5EF4-FFF2-40B4-BE49-F238E27FC236}">
                <a16:creationId xmlns:a16="http://schemas.microsoft.com/office/drawing/2014/main" id="{56EE220D-217B-43CB-9C99-75DD9C27996C}"/>
              </a:ext>
            </a:extLst>
          </p:cNvPr>
          <p:cNvSpPr/>
          <p:nvPr/>
        </p:nvSpPr>
        <p:spPr>
          <a:xfrm>
            <a:off x="967235" y="1828717"/>
            <a:ext cx="3748202" cy="2068032"/>
          </a:xfrm>
          <a:prstGeom prst="cloudCallout">
            <a:avLst>
              <a:gd name="adj1" fmla="val 48088"/>
              <a:gd name="adj2" fmla="val 752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rPr>
              <a:t>מה החליט הילד לבסוף?</a:t>
            </a:r>
          </a:p>
        </p:txBody>
      </p:sp>
      <p:sp>
        <p:nvSpPr>
          <p:cNvPr id="5" name="בועת מחשבה: ענן 4">
            <a:extLst>
              <a:ext uri="{FF2B5EF4-FFF2-40B4-BE49-F238E27FC236}">
                <a16:creationId xmlns:a16="http://schemas.microsoft.com/office/drawing/2014/main" id="{C9381587-AC99-4C09-A5E9-2DAE44762787}"/>
              </a:ext>
            </a:extLst>
          </p:cNvPr>
          <p:cNvSpPr/>
          <p:nvPr/>
        </p:nvSpPr>
        <p:spPr>
          <a:xfrm>
            <a:off x="7572374" y="1702108"/>
            <a:ext cx="3929429" cy="2068033"/>
          </a:xfrm>
          <a:prstGeom prst="cloudCallout">
            <a:avLst>
              <a:gd name="adj1" fmla="val -50883"/>
              <a:gd name="adj2" fmla="val 680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rPr>
              <a:t>מה </a:t>
            </a:r>
            <a:r>
              <a:rPr lang="he-IL" sz="3200" dirty="0" err="1">
                <a:solidFill>
                  <a:schemeClr val="tx1"/>
                </a:solidFill>
              </a:rPr>
              <a:t>היתה</a:t>
            </a:r>
            <a:r>
              <a:rPr lang="he-IL" sz="3200" dirty="0">
                <a:solidFill>
                  <a:schemeClr val="tx1"/>
                </a:solidFill>
              </a:rPr>
              <a:t> ההתלבטות של הילד?</a:t>
            </a:r>
          </a:p>
        </p:txBody>
      </p:sp>
      <p:sp>
        <p:nvSpPr>
          <p:cNvPr id="6" name="אקורד 5"/>
          <p:cNvSpPr/>
          <p:nvPr/>
        </p:nvSpPr>
        <p:spPr>
          <a:xfrm rot="5400000">
            <a:off x="5384603" y="3268249"/>
            <a:ext cx="1518604" cy="2140110"/>
          </a:xfrm>
          <a:prstGeom prst="chord">
            <a:avLst>
              <a:gd name="adj1" fmla="val 4413382"/>
              <a:gd name="adj2" fmla="val 16536726"/>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solidFill>
                <a:schemeClr val="tx1"/>
              </a:solidFill>
            </a:endParaRPr>
          </a:p>
        </p:txBody>
      </p:sp>
      <p:pic>
        <p:nvPicPr>
          <p:cNvPr id="7" name="תמונה 6"/>
          <p:cNvPicPr>
            <a:picLocks noChangeAspect="1"/>
          </p:cNvPicPr>
          <p:nvPr/>
        </p:nvPicPr>
        <p:blipFill rotWithShape="1">
          <a:blip r:embed="rId3">
            <a:extLst>
              <a:ext uri="{28A0092B-C50C-407E-A947-70E740481C1C}">
                <a14:useLocalDpi xmlns:a14="http://schemas.microsoft.com/office/drawing/2010/main" val="0"/>
              </a:ext>
            </a:extLst>
          </a:blip>
          <a:srcRect b="39775"/>
          <a:stretch/>
        </p:blipFill>
        <p:spPr>
          <a:xfrm>
            <a:off x="4978098" y="3770141"/>
            <a:ext cx="2331614" cy="2654931"/>
          </a:xfrm>
          <a:prstGeom prst="rect">
            <a:avLst/>
          </a:prstGeom>
        </p:spPr>
      </p:pic>
    </p:spTree>
    <p:extLst>
      <p:ext uri="{BB962C8B-B14F-4D97-AF65-F5344CB8AC3E}">
        <p14:creationId xmlns:p14="http://schemas.microsoft.com/office/powerpoint/2010/main" val="5549119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6A3E0C0-A0B1-4E7D-8152-0639B18485DB}"/>
              </a:ext>
            </a:extLst>
          </p:cNvPr>
          <p:cNvSpPr>
            <a:spLocks noGrp="1"/>
          </p:cNvSpPr>
          <p:nvPr>
            <p:ph type="title"/>
          </p:nvPr>
        </p:nvSpPr>
        <p:spPr>
          <a:xfrm>
            <a:off x="221273" y="438937"/>
            <a:ext cx="11139854" cy="930447"/>
          </a:xfrm>
        </p:spPr>
        <p:txBody>
          <a:bodyPr vert="horz" lIns="91440" tIns="45720" rIns="91440" bIns="45720" rtlCol="0" anchor="b">
            <a:normAutofit/>
          </a:bodyPr>
          <a:lstStyle/>
          <a:p>
            <a:pPr algn="ctr" rtl="0"/>
            <a:r>
              <a:rPr lang="he-IL" sz="5400" dirty="0">
                <a:solidFill>
                  <a:srgbClr val="FFFFFF"/>
                </a:solidFill>
                <a:latin typeface="+mj-lt"/>
                <a:cs typeface="+mn-cs"/>
              </a:rPr>
              <a:t>עכשיו לומדים תיאור דמות</a:t>
            </a:r>
            <a:endParaRPr lang="en-US" sz="5400" dirty="0">
              <a:solidFill>
                <a:srgbClr val="FFFFFF"/>
              </a:solidFill>
              <a:latin typeface="+mj-lt"/>
              <a:cs typeface="+mn-cs"/>
            </a:endParaRPr>
          </a:p>
        </p:txBody>
      </p:sp>
      <p:sp>
        <p:nvSpPr>
          <p:cNvPr id="6" name="TextBox 5"/>
          <p:cNvSpPr txBox="1"/>
          <p:nvPr/>
        </p:nvSpPr>
        <p:spPr>
          <a:xfrm>
            <a:off x="2713703" y="1997839"/>
            <a:ext cx="9306232" cy="2862322"/>
          </a:xfrm>
          <a:prstGeom prst="rect">
            <a:avLst/>
          </a:prstGeom>
          <a:noFill/>
        </p:spPr>
        <p:txBody>
          <a:bodyPr wrap="square" rtlCol="1">
            <a:spAutoFit/>
          </a:bodyPr>
          <a:lstStyle/>
          <a:p>
            <a:r>
              <a:rPr lang="he-IL" sz="3600" b="1" dirty="0">
                <a:solidFill>
                  <a:srgbClr val="FF0000"/>
                </a:solidFill>
              </a:rPr>
              <a:t>רחמיו של הילד נכמרו </a:t>
            </a:r>
            <a:r>
              <a:rPr lang="he-IL" sz="3600" dirty="0"/>
              <a:t>על היצור </a:t>
            </a:r>
            <a:r>
              <a:rPr lang="he-IL" sz="3600" dirty="0" smtClean="0"/>
              <a:t>האומלל</a:t>
            </a:r>
          </a:p>
          <a:p>
            <a:r>
              <a:rPr lang="he-IL" sz="3600" dirty="0" smtClean="0"/>
              <a:t>והוא </a:t>
            </a:r>
            <a:r>
              <a:rPr lang="he-IL" sz="3600" dirty="0"/>
              <a:t>רצה לעזור לפרפר לצאת, אך זכר את דברי סבו ונמנע מלעזור לו.</a:t>
            </a:r>
          </a:p>
          <a:p>
            <a:r>
              <a:rPr lang="he-IL" sz="3600" dirty="0" smtClean="0"/>
              <a:t>לאחר </a:t>
            </a:r>
            <a:r>
              <a:rPr lang="he-IL" sz="3600" dirty="0"/>
              <a:t>זמן מה, הילד לא יכול היה להתאפק יותר</a:t>
            </a:r>
            <a:r>
              <a:rPr lang="he-IL" sz="3600" dirty="0" smtClean="0"/>
              <a:t>.</a:t>
            </a:r>
          </a:p>
          <a:p>
            <a:r>
              <a:rPr lang="he-IL" sz="3600" b="1" dirty="0" smtClean="0">
                <a:solidFill>
                  <a:srgbClr val="FF0000"/>
                </a:solidFill>
              </a:rPr>
              <a:t>לבו </a:t>
            </a:r>
            <a:r>
              <a:rPr lang="he-IL" sz="3600" b="1" dirty="0">
                <a:solidFill>
                  <a:srgbClr val="FF0000"/>
                </a:solidFill>
              </a:rPr>
              <a:t>לא עמד לו ורחמיו גברו</a:t>
            </a:r>
            <a:r>
              <a:rPr lang="he-IL" b="1" dirty="0"/>
              <a:t>.</a:t>
            </a:r>
          </a:p>
        </p:txBody>
      </p:sp>
      <p:sp>
        <p:nvSpPr>
          <p:cNvPr id="5" name="אקורד 4"/>
          <p:cNvSpPr/>
          <p:nvPr/>
        </p:nvSpPr>
        <p:spPr>
          <a:xfrm rot="5400000">
            <a:off x="908526" y="2456482"/>
            <a:ext cx="1518604" cy="2140110"/>
          </a:xfrm>
          <a:prstGeom prst="chord">
            <a:avLst>
              <a:gd name="adj1" fmla="val 4413382"/>
              <a:gd name="adj2" fmla="val 16536726"/>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solidFill>
                <a:schemeClr val="tx1"/>
              </a:solidFill>
            </a:endParaRPr>
          </a:p>
        </p:txBody>
      </p:sp>
      <p:pic>
        <p:nvPicPr>
          <p:cNvPr id="7" name="תמונה 6"/>
          <p:cNvPicPr>
            <a:picLocks noChangeAspect="1"/>
          </p:cNvPicPr>
          <p:nvPr/>
        </p:nvPicPr>
        <p:blipFill rotWithShape="1">
          <a:blip r:embed="rId3">
            <a:extLst>
              <a:ext uri="{28A0092B-C50C-407E-A947-70E740481C1C}">
                <a14:useLocalDpi xmlns:a14="http://schemas.microsoft.com/office/drawing/2010/main" val="0"/>
              </a:ext>
            </a:extLst>
          </a:blip>
          <a:srcRect b="39775"/>
          <a:stretch/>
        </p:blipFill>
        <p:spPr>
          <a:xfrm>
            <a:off x="502021" y="2958374"/>
            <a:ext cx="2331614" cy="2654931"/>
          </a:xfrm>
          <a:prstGeom prst="rect">
            <a:avLst/>
          </a:prstGeom>
        </p:spPr>
      </p:pic>
    </p:spTree>
    <p:extLst>
      <p:ext uri="{BB962C8B-B14F-4D97-AF65-F5344CB8AC3E}">
        <p14:creationId xmlns:p14="http://schemas.microsoft.com/office/powerpoint/2010/main" val="20651131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6A3E0C0-A0B1-4E7D-8152-0639B18485DB}"/>
              </a:ext>
            </a:extLst>
          </p:cNvPr>
          <p:cNvSpPr>
            <a:spLocks noGrp="1"/>
          </p:cNvSpPr>
          <p:nvPr>
            <p:ph type="title"/>
          </p:nvPr>
        </p:nvSpPr>
        <p:spPr>
          <a:xfrm>
            <a:off x="221273" y="438937"/>
            <a:ext cx="11139854" cy="930447"/>
          </a:xfrm>
        </p:spPr>
        <p:txBody>
          <a:bodyPr vert="horz" lIns="91440" tIns="45720" rIns="91440" bIns="45720" rtlCol="0" anchor="b">
            <a:normAutofit/>
          </a:bodyPr>
          <a:lstStyle/>
          <a:p>
            <a:pPr algn="ctr" rtl="0"/>
            <a:r>
              <a:rPr lang="he-IL" sz="5400" dirty="0">
                <a:solidFill>
                  <a:srgbClr val="FFFFFF"/>
                </a:solidFill>
                <a:latin typeface="+mj-lt"/>
                <a:cs typeface="+mn-cs"/>
              </a:rPr>
              <a:t>עכשיו לומדים תיאור דמות</a:t>
            </a:r>
            <a:endParaRPr lang="en-US" sz="5400" dirty="0">
              <a:solidFill>
                <a:srgbClr val="FFFFFF"/>
              </a:solidFill>
              <a:latin typeface="+mj-lt"/>
              <a:cs typeface="+mn-cs"/>
            </a:endParaRPr>
          </a:p>
        </p:txBody>
      </p:sp>
      <p:sp>
        <p:nvSpPr>
          <p:cNvPr id="6" name="בועת מחשבה: ענן 5">
            <a:extLst>
              <a:ext uri="{FF2B5EF4-FFF2-40B4-BE49-F238E27FC236}">
                <a16:creationId xmlns:a16="http://schemas.microsoft.com/office/drawing/2014/main" id="{2D41DF0A-C9BC-4C83-8998-CB8A3ED4D766}"/>
              </a:ext>
            </a:extLst>
          </p:cNvPr>
          <p:cNvSpPr/>
          <p:nvPr/>
        </p:nvSpPr>
        <p:spPr>
          <a:xfrm>
            <a:off x="7143750" y="1703540"/>
            <a:ext cx="4874079" cy="2647395"/>
          </a:xfrm>
          <a:prstGeom prst="cloudCallout">
            <a:avLst>
              <a:gd name="adj1" fmla="val -50883"/>
              <a:gd name="adj2" fmla="val 680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rPr>
              <a:t>מדוע סבא לא סיפר לנכדו מה יקרה אם הוא יעזור לפרפר לבקוע?</a:t>
            </a:r>
          </a:p>
        </p:txBody>
      </p:sp>
      <p:sp>
        <p:nvSpPr>
          <p:cNvPr id="9" name="בועת מחשבה: ענן 8">
            <a:extLst>
              <a:ext uri="{FF2B5EF4-FFF2-40B4-BE49-F238E27FC236}">
                <a16:creationId xmlns:a16="http://schemas.microsoft.com/office/drawing/2014/main" id="{3B4FF9C8-360E-4100-BCA7-768BA17979E8}"/>
              </a:ext>
            </a:extLst>
          </p:cNvPr>
          <p:cNvSpPr/>
          <p:nvPr/>
        </p:nvSpPr>
        <p:spPr>
          <a:xfrm>
            <a:off x="1752600" y="1847850"/>
            <a:ext cx="3372060" cy="2009775"/>
          </a:xfrm>
          <a:prstGeom prst="cloudCallout">
            <a:avLst>
              <a:gd name="adj1" fmla="val 44771"/>
              <a:gd name="adj2" fmla="val 10354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rPr>
              <a:t>מה סבא רצה ללמד את הנכד?</a:t>
            </a:r>
          </a:p>
        </p:txBody>
      </p:sp>
      <p:sp>
        <p:nvSpPr>
          <p:cNvPr id="3" name="מלבן 2"/>
          <p:cNvSpPr/>
          <p:nvPr/>
        </p:nvSpPr>
        <p:spPr>
          <a:xfrm>
            <a:off x="928359" y="6208598"/>
            <a:ext cx="1944763" cy="184666"/>
          </a:xfrm>
          <a:prstGeom prst="rect">
            <a:avLst/>
          </a:prstGeom>
        </p:spPr>
        <p:txBody>
          <a:bodyPr wrap="none">
            <a:spAutoFit/>
          </a:bodyPr>
          <a:lstStyle/>
          <a:p>
            <a:r>
              <a:rPr lang="en-US" sz="600" dirty="0">
                <a:solidFill>
                  <a:srgbClr val="191B26"/>
                </a:solidFill>
                <a:latin typeface="Open Sans" panose="020B0606030504020204" pitchFamily="34" charset="0"/>
              </a:rPr>
              <a:t>Image by </a:t>
            </a:r>
            <a:r>
              <a:rPr lang="en-US" sz="600" u="sng" dirty="0" err="1">
                <a:solidFill>
                  <a:srgbClr val="191B26"/>
                </a:solidFill>
                <a:latin typeface="Open Sans" panose="020B0606030504020204" pitchFamily="34" charset="0"/>
              </a:rPr>
              <a:t>Clker</a:t>
            </a:r>
            <a:r>
              <a:rPr lang="en-US" sz="600" u="sng" dirty="0">
                <a:solidFill>
                  <a:srgbClr val="191B26"/>
                </a:solidFill>
                <a:latin typeface="Open Sans" panose="020B0606030504020204" pitchFamily="34" charset="0"/>
              </a:rPr>
              <a:t>-Free-Vector-Images</a:t>
            </a:r>
            <a:r>
              <a:rPr lang="en-US" sz="600" dirty="0">
                <a:solidFill>
                  <a:srgbClr val="191B26"/>
                </a:solidFill>
                <a:latin typeface="Open Sans" panose="020B0606030504020204" pitchFamily="34" charset="0"/>
              </a:rPr>
              <a:t> from </a:t>
            </a:r>
            <a:r>
              <a:rPr lang="en-US" sz="600" u="sng" dirty="0" err="1">
                <a:solidFill>
                  <a:srgbClr val="191B26"/>
                </a:solidFill>
                <a:latin typeface="Open Sans" panose="020B0606030504020204" pitchFamily="34" charset="0"/>
              </a:rPr>
              <a:t>Pixabay</a:t>
            </a:r>
            <a:r>
              <a:rPr lang="en-US" sz="600" dirty="0">
                <a:solidFill>
                  <a:srgbClr val="191B26"/>
                </a:solidFill>
                <a:latin typeface="Open Sans" panose="020B0606030504020204" pitchFamily="34" charset="0"/>
              </a:rPr>
              <a:t> </a:t>
            </a:r>
            <a:endParaRPr lang="he-IL" sz="600" dirty="0"/>
          </a:p>
        </p:txBody>
      </p:sp>
      <p:sp>
        <p:nvSpPr>
          <p:cNvPr id="8" name="אקורד 7"/>
          <p:cNvSpPr/>
          <p:nvPr/>
        </p:nvSpPr>
        <p:spPr>
          <a:xfrm rot="5400000">
            <a:off x="5126570" y="4231394"/>
            <a:ext cx="1518604" cy="1394064"/>
          </a:xfrm>
          <a:prstGeom prst="chord">
            <a:avLst>
              <a:gd name="adj1" fmla="val 4413382"/>
              <a:gd name="adj2" fmla="val 16536726"/>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solidFill>
                <a:schemeClr val="tx1"/>
              </a:solidFill>
            </a:endParaRPr>
          </a:p>
        </p:txBody>
      </p:sp>
      <p:pic>
        <p:nvPicPr>
          <p:cNvPr id="4" name="תמונה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57995" y="4448759"/>
            <a:ext cx="2255754" cy="2024891"/>
          </a:xfrm>
          <a:prstGeom prst="rect">
            <a:avLst/>
          </a:prstGeom>
        </p:spPr>
      </p:pic>
    </p:spTree>
    <p:extLst>
      <p:ext uri="{BB962C8B-B14F-4D97-AF65-F5344CB8AC3E}">
        <p14:creationId xmlns:p14="http://schemas.microsoft.com/office/powerpoint/2010/main" val="1750486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6A3E0C0-A0B1-4E7D-8152-0639B18485DB}"/>
              </a:ext>
            </a:extLst>
          </p:cNvPr>
          <p:cNvSpPr>
            <a:spLocks noGrp="1"/>
          </p:cNvSpPr>
          <p:nvPr>
            <p:ph type="title"/>
          </p:nvPr>
        </p:nvSpPr>
        <p:spPr>
          <a:xfrm>
            <a:off x="221273" y="438937"/>
            <a:ext cx="11139854" cy="930447"/>
          </a:xfrm>
        </p:spPr>
        <p:txBody>
          <a:bodyPr vert="horz" lIns="91440" tIns="45720" rIns="91440" bIns="45720" rtlCol="0" anchor="b">
            <a:normAutofit/>
          </a:bodyPr>
          <a:lstStyle/>
          <a:p>
            <a:pPr algn="ctr" rtl="0"/>
            <a:r>
              <a:rPr lang="he-IL" sz="5400" dirty="0">
                <a:solidFill>
                  <a:srgbClr val="FFFFFF"/>
                </a:solidFill>
                <a:latin typeface="+mj-lt"/>
                <a:cs typeface="+mn-cs"/>
              </a:rPr>
              <a:t>לומדים על הקשר בין סבא לנכד</a:t>
            </a:r>
            <a:endParaRPr lang="en-US" sz="5400" dirty="0">
              <a:solidFill>
                <a:srgbClr val="FFFFFF"/>
              </a:solidFill>
              <a:latin typeface="+mj-lt"/>
              <a:cs typeface="+mn-cs"/>
            </a:endParaRPr>
          </a:p>
        </p:txBody>
      </p:sp>
      <p:sp>
        <p:nvSpPr>
          <p:cNvPr id="3" name="מלבן 2">
            <a:extLst>
              <a:ext uri="{FF2B5EF4-FFF2-40B4-BE49-F238E27FC236}">
                <a16:creationId xmlns:a16="http://schemas.microsoft.com/office/drawing/2014/main" id="{12A1EF19-AEB6-4593-B482-2C83CD0B4DD0}"/>
              </a:ext>
            </a:extLst>
          </p:cNvPr>
          <p:cNvSpPr/>
          <p:nvPr/>
        </p:nvSpPr>
        <p:spPr>
          <a:xfrm>
            <a:off x="3047999" y="2476500"/>
            <a:ext cx="7972425" cy="1951496"/>
          </a:xfrm>
          <a:prstGeom prst="rect">
            <a:avLst/>
          </a:prstGeom>
        </p:spPr>
        <p:txBody>
          <a:bodyPr wrap="square">
            <a:spAutoFit/>
          </a:bodyPr>
          <a:lstStyle/>
          <a:p>
            <a:pPr algn="just">
              <a:lnSpc>
                <a:spcPct val="150000"/>
              </a:lnSpc>
            </a:pPr>
            <a:r>
              <a:rPr lang="he-IL" sz="2800" dirty="0"/>
              <a:t>הילד הרים את הפרפר המת, ופרץ בבכי. </a:t>
            </a:r>
          </a:p>
          <a:p>
            <a:pPr algn="just">
              <a:lnSpc>
                <a:spcPct val="150000"/>
              </a:lnSpc>
            </a:pPr>
            <a:r>
              <a:rPr lang="he-IL" sz="2800" dirty="0"/>
              <a:t>בעוד הפרפר בידו, הלך הילד אל סבו והראה לו אותו </a:t>
            </a:r>
          </a:p>
          <a:p>
            <a:pPr algn="just">
              <a:lnSpc>
                <a:spcPct val="150000"/>
              </a:lnSpc>
            </a:pPr>
            <a:r>
              <a:rPr lang="he-IL" sz="2800" b="1" dirty="0">
                <a:solidFill>
                  <a:srgbClr val="FF0000"/>
                </a:solidFill>
              </a:rPr>
              <a:t>בלי לומר מילה</a:t>
            </a:r>
            <a:r>
              <a:rPr lang="he-IL" sz="2800" dirty="0">
                <a:solidFill>
                  <a:srgbClr val="FF0000"/>
                </a:solidFill>
              </a:rPr>
              <a:t>.</a:t>
            </a:r>
          </a:p>
        </p:txBody>
      </p:sp>
      <p:sp>
        <p:nvSpPr>
          <p:cNvPr id="6" name="אקורד 5"/>
          <p:cNvSpPr/>
          <p:nvPr/>
        </p:nvSpPr>
        <p:spPr>
          <a:xfrm rot="5400000">
            <a:off x="1468970" y="3668686"/>
            <a:ext cx="1518604" cy="1394064"/>
          </a:xfrm>
          <a:prstGeom prst="chord">
            <a:avLst>
              <a:gd name="adj1" fmla="val 4413382"/>
              <a:gd name="adj2" fmla="val 16536726"/>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solidFill>
                <a:schemeClr val="tx1"/>
              </a:solidFill>
            </a:endParaRPr>
          </a:p>
        </p:txBody>
      </p:sp>
      <p:pic>
        <p:nvPicPr>
          <p:cNvPr id="7" name="תמונה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0395" y="3886051"/>
            <a:ext cx="2255754" cy="2024891"/>
          </a:xfrm>
          <a:prstGeom prst="rect">
            <a:avLst/>
          </a:prstGeom>
        </p:spPr>
      </p:pic>
    </p:spTree>
    <p:extLst>
      <p:ext uri="{BB962C8B-B14F-4D97-AF65-F5344CB8AC3E}">
        <p14:creationId xmlns:p14="http://schemas.microsoft.com/office/powerpoint/2010/main" val="5280328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כותרת 3">
            <a:extLst>
              <a:ext uri="{FF2B5EF4-FFF2-40B4-BE49-F238E27FC236}">
                <a16:creationId xmlns:a16="http://schemas.microsoft.com/office/drawing/2014/main" id="{77BCC6E2-7EEC-4A5A-8F15-A8E7C717DC1A}"/>
              </a:ext>
            </a:extLst>
          </p:cNvPr>
          <p:cNvSpPr>
            <a:spLocks noGrp="1"/>
          </p:cNvSpPr>
          <p:nvPr>
            <p:ph type="title"/>
          </p:nvPr>
        </p:nvSpPr>
        <p:spPr/>
        <p:txBody>
          <a:bodyPr/>
          <a:lstStyle/>
          <a:p>
            <a:r>
              <a:rPr lang="he-IL" dirty="0">
                <a:solidFill>
                  <a:schemeClr val="tx1"/>
                </a:solidFill>
                <a:cs typeface="+mn-cs"/>
              </a:rPr>
              <a:t>נבין את המסר של הסיפור</a:t>
            </a:r>
          </a:p>
        </p:txBody>
      </p:sp>
      <p:sp>
        <p:nvSpPr>
          <p:cNvPr id="2" name="מלבן 1"/>
          <p:cNvSpPr/>
          <p:nvPr/>
        </p:nvSpPr>
        <p:spPr>
          <a:xfrm>
            <a:off x="2182100" y="2135404"/>
            <a:ext cx="7532831" cy="1323439"/>
          </a:xfrm>
          <a:prstGeom prst="rect">
            <a:avLst/>
          </a:prstGeom>
        </p:spPr>
        <p:txBody>
          <a:bodyPr wrap="none">
            <a:spAutoFit/>
          </a:bodyPr>
          <a:lstStyle/>
          <a:p>
            <a:pPr algn="ctr"/>
            <a:r>
              <a:rPr lang="he-IL" sz="4000" i="1" dirty="0">
                <a:solidFill>
                  <a:schemeClr val="accent1">
                    <a:lumMod val="50000"/>
                  </a:schemeClr>
                </a:solidFill>
                <a:latin typeface="tahoma" panose="020B0604030504040204" pitchFamily="34" charset="0"/>
              </a:rPr>
              <a:t>כל מה שברא הקב"ה בעולמו- </a:t>
            </a:r>
          </a:p>
          <a:p>
            <a:pPr algn="ctr"/>
            <a:r>
              <a:rPr lang="he-IL" sz="4000" i="1" dirty="0">
                <a:solidFill>
                  <a:schemeClr val="accent1">
                    <a:lumMod val="50000"/>
                  </a:schemeClr>
                </a:solidFill>
                <a:latin typeface="tahoma" panose="020B0604030504040204" pitchFamily="34" charset="0"/>
              </a:rPr>
              <a:t>ברא בחוכמה ואל לנו להתערב ולשנות</a:t>
            </a:r>
            <a:endParaRPr lang="he-IL" sz="4000" i="1" dirty="0">
              <a:solidFill>
                <a:schemeClr val="accent1">
                  <a:lumMod val="50000"/>
                </a:schemeClr>
              </a:solidFill>
            </a:endParaRPr>
          </a:p>
        </p:txBody>
      </p:sp>
      <p:sp>
        <p:nvSpPr>
          <p:cNvPr id="3" name="מלבן 2"/>
          <p:cNvSpPr/>
          <p:nvPr/>
        </p:nvSpPr>
        <p:spPr>
          <a:xfrm>
            <a:off x="3796626" y="5080664"/>
            <a:ext cx="4349268" cy="707886"/>
          </a:xfrm>
          <a:prstGeom prst="rect">
            <a:avLst/>
          </a:prstGeom>
        </p:spPr>
        <p:txBody>
          <a:bodyPr wrap="none">
            <a:spAutoFit/>
          </a:bodyPr>
          <a:lstStyle/>
          <a:p>
            <a:r>
              <a:rPr lang="he-IL" sz="4000" i="1" dirty="0">
                <a:solidFill>
                  <a:schemeClr val="accent1">
                    <a:lumMod val="50000"/>
                  </a:schemeClr>
                </a:solidFill>
                <a:latin typeface="tahoma" panose="020B0604030504040204" pitchFamily="34" charset="0"/>
              </a:rPr>
              <a:t>המאמץ מחשל ומחזק</a:t>
            </a:r>
            <a:endParaRPr lang="he-IL" sz="4000" i="1" dirty="0">
              <a:solidFill>
                <a:schemeClr val="accent1">
                  <a:lumMod val="50000"/>
                </a:schemeClr>
              </a:solidFill>
            </a:endParaRPr>
          </a:p>
        </p:txBody>
      </p:sp>
    </p:spTree>
    <p:extLst>
      <p:ext uri="{BB962C8B-B14F-4D97-AF65-F5344CB8AC3E}">
        <p14:creationId xmlns:p14="http://schemas.microsoft.com/office/powerpoint/2010/main" val="26575546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6A3E0C0-A0B1-4E7D-8152-0639B18485DB}"/>
              </a:ext>
            </a:extLst>
          </p:cNvPr>
          <p:cNvSpPr>
            <a:spLocks noGrp="1"/>
          </p:cNvSpPr>
          <p:nvPr>
            <p:ph type="title"/>
          </p:nvPr>
        </p:nvSpPr>
        <p:spPr>
          <a:xfrm>
            <a:off x="2265850" y="560111"/>
            <a:ext cx="9500892" cy="720000"/>
          </a:xfrm>
        </p:spPr>
        <p:txBody>
          <a:bodyPr>
            <a:noAutofit/>
          </a:bodyPr>
          <a:lstStyle/>
          <a:p>
            <a:r>
              <a:rPr lang="he-IL" dirty="0">
                <a:cs typeface="+mn-cs"/>
              </a:rPr>
              <a:t>רציתי להגיד לך ש...</a:t>
            </a:r>
          </a:p>
        </p:txBody>
      </p:sp>
      <p:sp>
        <p:nvSpPr>
          <p:cNvPr id="7" name="בועת מחשבה: ענן 6">
            <a:extLst>
              <a:ext uri="{FF2B5EF4-FFF2-40B4-BE49-F238E27FC236}">
                <a16:creationId xmlns:a16="http://schemas.microsoft.com/office/drawing/2014/main" id="{B684AF3D-8C81-476C-91C7-C44BA7D1E86B}"/>
              </a:ext>
            </a:extLst>
          </p:cNvPr>
          <p:cNvSpPr/>
          <p:nvPr/>
        </p:nvSpPr>
        <p:spPr>
          <a:xfrm>
            <a:off x="3320523" y="1120977"/>
            <a:ext cx="3116733" cy="1514498"/>
          </a:xfrm>
          <a:prstGeom prst="cloudCallout">
            <a:avLst>
              <a:gd name="adj1" fmla="val 8200"/>
              <a:gd name="adj2" fmla="val 838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3200" dirty="0">
              <a:solidFill>
                <a:sysClr val="windowText" lastClr="000000"/>
              </a:solidFill>
            </a:endParaRPr>
          </a:p>
        </p:txBody>
      </p:sp>
      <p:pic>
        <p:nvPicPr>
          <p:cNvPr id="10" name="תמונה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095930" y="3091224"/>
            <a:ext cx="2682651" cy="2234145"/>
          </a:xfrm>
          <a:prstGeom prst="rect">
            <a:avLst/>
          </a:prstGeom>
        </p:spPr>
      </p:pic>
      <p:pic>
        <p:nvPicPr>
          <p:cNvPr id="11"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87330" y="5002339"/>
            <a:ext cx="3064583" cy="1093035"/>
          </a:xfrm>
          <a:prstGeom prst="rect">
            <a:avLst/>
          </a:prstGeom>
        </p:spPr>
      </p:pic>
      <p:sp>
        <p:nvSpPr>
          <p:cNvPr id="4" name="TextBox 3"/>
          <p:cNvSpPr txBox="1"/>
          <p:nvPr/>
        </p:nvSpPr>
        <p:spPr>
          <a:xfrm>
            <a:off x="3806250" y="1526005"/>
            <a:ext cx="2145277" cy="830997"/>
          </a:xfrm>
          <a:prstGeom prst="rect">
            <a:avLst/>
          </a:prstGeom>
          <a:noFill/>
        </p:spPr>
        <p:txBody>
          <a:bodyPr wrap="square" rtlCol="1">
            <a:spAutoFit/>
          </a:bodyPr>
          <a:lstStyle/>
          <a:p>
            <a:pPr algn="ctr"/>
            <a:r>
              <a:rPr lang="he-IL" sz="2400" b="1" dirty="0">
                <a:solidFill>
                  <a:sysClr val="windowText" lastClr="000000"/>
                </a:solidFill>
              </a:rPr>
              <a:t>רציתי להגיד לך ש...</a:t>
            </a:r>
          </a:p>
        </p:txBody>
      </p:sp>
      <p:sp>
        <p:nvSpPr>
          <p:cNvPr id="8" name="אקורד 7"/>
          <p:cNvSpPr/>
          <p:nvPr/>
        </p:nvSpPr>
        <p:spPr>
          <a:xfrm rot="5400000">
            <a:off x="9771173" y="3360834"/>
            <a:ext cx="1518604" cy="2140110"/>
          </a:xfrm>
          <a:prstGeom prst="chord">
            <a:avLst>
              <a:gd name="adj1" fmla="val 4413382"/>
              <a:gd name="adj2" fmla="val 16536726"/>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solidFill>
                <a:schemeClr val="tx1"/>
              </a:solidFill>
            </a:endParaRPr>
          </a:p>
        </p:txBody>
      </p:sp>
      <p:pic>
        <p:nvPicPr>
          <p:cNvPr id="9" name="תמונה 8"/>
          <p:cNvPicPr>
            <a:picLocks noChangeAspect="1"/>
          </p:cNvPicPr>
          <p:nvPr/>
        </p:nvPicPr>
        <p:blipFill rotWithShape="1">
          <a:blip r:embed="rId7">
            <a:extLst>
              <a:ext uri="{28A0092B-C50C-407E-A947-70E740481C1C}">
                <a14:useLocalDpi xmlns:a14="http://schemas.microsoft.com/office/drawing/2010/main" val="0"/>
              </a:ext>
            </a:extLst>
          </a:blip>
          <a:srcRect b="39775"/>
          <a:stretch/>
        </p:blipFill>
        <p:spPr>
          <a:xfrm>
            <a:off x="9364668" y="3862726"/>
            <a:ext cx="2331614" cy="2654931"/>
          </a:xfrm>
          <a:prstGeom prst="rect">
            <a:avLst/>
          </a:prstGeom>
        </p:spPr>
      </p:pic>
    </p:spTree>
    <p:extLst>
      <p:ext uri="{BB962C8B-B14F-4D97-AF65-F5344CB8AC3E}">
        <p14:creationId xmlns:p14="http://schemas.microsoft.com/office/powerpoint/2010/main" val="278634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cs typeface="+mn-cs"/>
              </a:rPr>
              <a:t>לפני שמתחילים...</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006620" y="1959608"/>
            <a:ext cx="9572625" cy="3844925"/>
          </a:xfrm>
        </p:spPr>
        <p:txBody>
          <a:bodyPr/>
          <a:lstStyle/>
          <a:p>
            <a:pPr lvl="0" algn="r"/>
            <a:r>
              <a:rPr lang="en-US" b="1" dirty="0"/>
              <a:t/>
            </a:r>
            <a:br>
              <a:rPr lang="en-US" b="1" dirty="0"/>
            </a:b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2" name="TextBox 1"/>
          <p:cNvSpPr txBox="1"/>
          <p:nvPr/>
        </p:nvSpPr>
        <p:spPr>
          <a:xfrm>
            <a:off x="726989" y="1571168"/>
            <a:ext cx="10634601" cy="4524315"/>
          </a:xfrm>
          <a:prstGeom prst="rect">
            <a:avLst/>
          </a:prstGeom>
          <a:noFill/>
        </p:spPr>
        <p:txBody>
          <a:bodyPr wrap="square" rtlCol="1">
            <a:spAutoFit/>
          </a:bodyPr>
          <a:lstStyle/>
          <a:p>
            <a:pPr algn="ctr" rtl="1">
              <a:lnSpc>
                <a:spcPct val="150000"/>
              </a:lnSpc>
            </a:pPr>
            <a:r>
              <a:rPr lang="he-IL" sz="3600" b="1" dirty="0">
                <a:solidFill>
                  <a:srgbClr val="C00000"/>
                </a:solidFill>
              </a:rPr>
              <a:t>שאלה</a:t>
            </a:r>
          </a:p>
          <a:p>
            <a:pPr algn="ctr" rtl="1">
              <a:lnSpc>
                <a:spcPct val="150000"/>
              </a:lnSpc>
            </a:pPr>
            <a:r>
              <a:rPr lang="he-IL" sz="3600" b="1" dirty="0"/>
              <a:t>האם קרה לכם פעם שרציתם לעשות משהו בעצמכם ומישהו בא ועשה את זה במקומכם?</a:t>
            </a:r>
          </a:p>
          <a:p>
            <a:pPr algn="ctr" rtl="1">
              <a:lnSpc>
                <a:spcPct val="150000"/>
              </a:lnSpc>
            </a:pPr>
            <a:r>
              <a:rPr lang="he-IL" sz="3600" b="1" dirty="0"/>
              <a:t>מה הרגשתם? האם זה עזר לכם?</a:t>
            </a:r>
            <a:endParaRPr lang="he-IL" sz="3600" dirty="0"/>
          </a:p>
          <a:p>
            <a:pPr marL="342900" indent="-342900" algn="r" rtl="1">
              <a:lnSpc>
                <a:spcPct val="150000"/>
              </a:lnSpc>
              <a:buFont typeface="Wingdings" pitchFamily="2" charset="2"/>
              <a:buChar char="ü"/>
            </a:pPr>
            <a:endParaRPr lang="he-IL" sz="2400" dirty="0"/>
          </a:p>
          <a:p>
            <a:pPr marL="342900" indent="-342900" algn="r" rtl="1">
              <a:lnSpc>
                <a:spcPct val="150000"/>
              </a:lnSpc>
              <a:buFont typeface="Wingdings" pitchFamily="2" charset="2"/>
              <a:buChar char="ü"/>
            </a:pPr>
            <a:endParaRPr lang="he-IL" sz="2400" dirty="0"/>
          </a:p>
        </p:txBody>
      </p:sp>
    </p:spTree>
    <p:extLst>
      <p:ext uri="{BB962C8B-B14F-4D97-AF65-F5344CB8AC3E}">
        <p14:creationId xmlns:p14="http://schemas.microsoft.com/office/powerpoint/2010/main" val="371878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Autofit/>
          </a:bodyPr>
          <a:lstStyle/>
          <a:p>
            <a:r>
              <a:rPr lang="he-IL" sz="5400" dirty="0">
                <a:cs typeface="+mn-cs"/>
              </a:rPr>
              <a:t>מסיימים ומסכמים</a:t>
            </a:r>
            <a:endParaRPr lang="x-none" sz="5400"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671638" y="2032690"/>
            <a:ext cx="9572625" cy="3844925"/>
          </a:xfrm>
        </p:spPr>
        <p:txBody>
          <a:bodyPr>
            <a:normAutofit/>
          </a:bodyPr>
          <a:lstStyle/>
          <a:p>
            <a:pPr lvl="0" algn="r"/>
            <a:r>
              <a:rPr lang="en-US" sz="4400" b="1" dirty="0"/>
              <a:t/>
            </a:r>
            <a:br>
              <a:rPr lang="en-US" sz="4400" b="1" dirty="0"/>
            </a:br>
            <a:endParaRPr lang="he-IL" sz="4400"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2" name="TextBox 1"/>
          <p:cNvSpPr txBox="1"/>
          <p:nvPr/>
        </p:nvSpPr>
        <p:spPr>
          <a:xfrm>
            <a:off x="947737" y="2011894"/>
            <a:ext cx="9572624" cy="4524315"/>
          </a:xfrm>
          <a:prstGeom prst="rect">
            <a:avLst/>
          </a:prstGeom>
          <a:noFill/>
        </p:spPr>
        <p:txBody>
          <a:bodyPr wrap="square" rtlCol="1">
            <a:spAutoFit/>
          </a:bodyPr>
          <a:lstStyle/>
          <a:p>
            <a:pPr marL="342900" indent="-342900">
              <a:lnSpc>
                <a:spcPct val="150000"/>
              </a:lnSpc>
              <a:buFont typeface="Wingdings" pitchFamily="2" charset="2"/>
              <a:buChar char="ü"/>
            </a:pPr>
            <a:r>
              <a:rPr lang="he-IL" sz="3200" dirty="0"/>
              <a:t>שיחזרנו את האירועים המרכזיים בסיפור</a:t>
            </a:r>
          </a:p>
          <a:p>
            <a:pPr marL="342900" indent="-342900">
              <a:lnSpc>
                <a:spcPct val="150000"/>
              </a:lnSpc>
              <a:buFont typeface="Wingdings" pitchFamily="2" charset="2"/>
              <a:buChar char="ü"/>
            </a:pPr>
            <a:r>
              <a:rPr lang="he-IL" sz="3200" dirty="0"/>
              <a:t>תיארנו את דמותו של הילד ושל סבא וראינו</a:t>
            </a:r>
          </a:p>
          <a:p>
            <a:pPr marL="342900" indent="-342900">
              <a:lnSpc>
                <a:spcPct val="150000"/>
              </a:lnSpc>
              <a:buFont typeface="Wingdings" pitchFamily="2" charset="2"/>
              <a:buChar char="ü"/>
            </a:pPr>
            <a:r>
              <a:rPr lang="he-IL" sz="3200" dirty="0"/>
              <a:t>את הקשר המיוחד ביניהם</a:t>
            </a:r>
          </a:p>
          <a:p>
            <a:pPr marL="342900" indent="-342900">
              <a:lnSpc>
                <a:spcPct val="150000"/>
              </a:lnSpc>
              <a:buFont typeface="Wingdings" pitchFamily="2" charset="2"/>
              <a:buChar char="ü"/>
            </a:pPr>
            <a:r>
              <a:rPr lang="he-IL" sz="3200" dirty="0"/>
              <a:t>איתרנו את נקודת המפנה בסיפור</a:t>
            </a:r>
          </a:p>
          <a:p>
            <a:pPr marL="342900" indent="-342900">
              <a:lnSpc>
                <a:spcPct val="150000"/>
              </a:lnSpc>
              <a:buFont typeface="Wingdings" pitchFamily="2" charset="2"/>
              <a:buChar char="ü"/>
            </a:pPr>
            <a:r>
              <a:rPr lang="he-IL" sz="3200" dirty="0"/>
              <a:t>למדנו מילים חדשות</a:t>
            </a:r>
          </a:p>
          <a:p>
            <a:pPr marL="342900" indent="-342900">
              <a:lnSpc>
                <a:spcPct val="150000"/>
              </a:lnSpc>
              <a:buFont typeface="Wingdings" pitchFamily="2" charset="2"/>
              <a:buChar char="ü"/>
            </a:pPr>
            <a:r>
              <a:rPr lang="he-IL" sz="3200" dirty="0"/>
              <a:t>הבנו את המסר של הסיפור</a:t>
            </a:r>
          </a:p>
        </p:txBody>
      </p:sp>
      <p:sp>
        <p:nvSpPr>
          <p:cNvPr id="3" name="מלבן 2"/>
          <p:cNvSpPr/>
          <p:nvPr/>
        </p:nvSpPr>
        <p:spPr>
          <a:xfrm>
            <a:off x="947737" y="6208796"/>
            <a:ext cx="1866217" cy="200055"/>
          </a:xfrm>
          <a:prstGeom prst="rect">
            <a:avLst/>
          </a:prstGeom>
        </p:spPr>
        <p:txBody>
          <a:bodyPr wrap="none">
            <a:spAutoFit/>
          </a:bodyPr>
          <a:lstStyle/>
          <a:p>
            <a:r>
              <a:rPr lang="en-US" sz="700" dirty="0">
                <a:solidFill>
                  <a:srgbClr val="111111"/>
                </a:solidFill>
                <a:latin typeface="-apple-system"/>
              </a:rPr>
              <a:t>Photo by </a:t>
            </a:r>
            <a:r>
              <a:rPr lang="en-US" sz="700" dirty="0" err="1">
                <a:solidFill>
                  <a:srgbClr val="767676"/>
                </a:solidFill>
                <a:latin typeface="-apple-system"/>
                <a:hlinkClick r:id="rId5"/>
              </a:rPr>
              <a:t>Maurits</a:t>
            </a:r>
            <a:r>
              <a:rPr lang="en-US" sz="700" dirty="0">
                <a:solidFill>
                  <a:srgbClr val="767676"/>
                </a:solidFill>
                <a:latin typeface="-apple-system"/>
                <a:hlinkClick r:id="rId5"/>
              </a:rPr>
              <a:t> </a:t>
            </a:r>
            <a:r>
              <a:rPr lang="en-US" sz="700" dirty="0" err="1">
                <a:solidFill>
                  <a:srgbClr val="767676"/>
                </a:solidFill>
                <a:latin typeface="-apple-system"/>
                <a:hlinkClick r:id="rId5"/>
              </a:rPr>
              <a:t>Bausenhart</a:t>
            </a:r>
            <a:r>
              <a:rPr lang="en-US" sz="700" dirty="0">
                <a:solidFill>
                  <a:srgbClr val="111111"/>
                </a:solidFill>
                <a:latin typeface="-apple-system"/>
              </a:rPr>
              <a:t> on </a:t>
            </a:r>
            <a:r>
              <a:rPr lang="en-US" sz="700" dirty="0" err="1">
                <a:solidFill>
                  <a:srgbClr val="767676"/>
                </a:solidFill>
                <a:latin typeface="-apple-system"/>
                <a:hlinkClick r:id="rId6"/>
              </a:rPr>
              <a:t>Unsplash</a:t>
            </a:r>
            <a:endParaRPr lang="he-IL" sz="700" dirty="0"/>
          </a:p>
        </p:txBody>
      </p:sp>
      <p:pic>
        <p:nvPicPr>
          <p:cNvPr id="4" name="תמונה 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7737" y="2133138"/>
            <a:ext cx="2225219" cy="3954415"/>
          </a:xfrm>
          <a:prstGeom prst="rect">
            <a:avLst/>
          </a:prstGeom>
        </p:spPr>
      </p:pic>
    </p:spTree>
    <p:extLst>
      <p:ext uri="{BB962C8B-B14F-4D97-AF65-F5344CB8AC3E}">
        <p14:creationId xmlns:p14="http://schemas.microsoft.com/office/powerpoint/2010/main" val="393002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1865376" y="533563"/>
            <a:ext cx="9531281" cy="783173"/>
          </a:xfrm>
        </p:spPr>
        <p:txBody>
          <a:bodyPr vert="horz" lIns="91440" tIns="45720" rIns="91440" bIns="45720" rtlCol="0" anchor="t">
            <a:normAutofit/>
          </a:bodyPr>
          <a:lstStyle/>
          <a:p>
            <a:pPr algn="r"/>
            <a:r>
              <a:rPr lang="he-IL" kern="1200" dirty="0">
                <a:latin typeface="+mj-lt"/>
                <a:ea typeface="+mj-ea"/>
                <a:cs typeface="+mn-cs"/>
              </a:rPr>
              <a:t>כתבו </a:t>
            </a:r>
            <a:r>
              <a:rPr lang="en-US" kern="1200" dirty="0" err="1">
                <a:latin typeface="+mj-lt"/>
                <a:ea typeface="+mj-ea"/>
                <a:cs typeface="+mn-cs"/>
              </a:rPr>
              <a:t>הֶמְש</a:t>
            </a:r>
            <a:r>
              <a:rPr lang="en-US" kern="1200" dirty="0">
                <a:latin typeface="+mj-lt"/>
                <a:ea typeface="+mj-ea"/>
                <a:cs typeface="+mn-cs"/>
              </a:rPr>
              <a:t>ֵׁך</a:t>
            </a:r>
            <a:r>
              <a:rPr lang="he-IL" kern="1200" dirty="0">
                <a:latin typeface="+mj-lt"/>
                <a:ea typeface="+mj-ea"/>
                <a:cs typeface="+mn-cs"/>
              </a:rPr>
              <a:t> לסיפור</a:t>
            </a:r>
            <a:endParaRPr lang="en-US" kern="1200" dirty="0">
              <a:latin typeface="+mj-lt"/>
              <a:ea typeface="+mj-ea"/>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6590966" y="3428999"/>
            <a:ext cx="4805691" cy="838831"/>
          </a:xfrm>
        </p:spPr>
        <p:txBody>
          <a:bodyPr vert="horz" lIns="91440" tIns="45720" rIns="91440" bIns="45720" rtlCol="0" anchor="b">
            <a:normAutofit/>
          </a:bodyPr>
          <a:lstStyle/>
          <a:p>
            <a:pPr lvl="0" algn="l" rtl="0"/>
            <a:r>
              <a:rPr lang="en-US" sz="1800" b="1" kern="1200" dirty="0">
                <a:solidFill>
                  <a:srgbClr val="000000"/>
                </a:solidFill>
                <a:latin typeface="+mn-lt"/>
                <a:ea typeface="+mn-ea"/>
                <a:cs typeface="+mn-cs"/>
              </a:rPr>
              <a:t/>
            </a:r>
            <a:br>
              <a:rPr lang="en-US" sz="1800" b="1" kern="1200" dirty="0">
                <a:solidFill>
                  <a:srgbClr val="000000"/>
                </a:solidFill>
                <a:latin typeface="+mn-lt"/>
                <a:ea typeface="+mn-ea"/>
                <a:cs typeface="+mn-cs"/>
              </a:rPr>
            </a:br>
            <a:endParaRPr lang="en-US" sz="1800" kern="1200" dirty="0">
              <a:solidFill>
                <a:srgbClr val="000000"/>
              </a:solidFill>
              <a:latin typeface="+mn-lt"/>
              <a:ea typeface="+mn-ea"/>
              <a:cs typeface="+mn-cs"/>
            </a:endParaRPr>
          </a:p>
        </p:txBody>
      </p:sp>
      <p:sp>
        <p:nvSpPr>
          <p:cNvPr id="3" name="מלבן 2">
            <a:extLst>
              <a:ext uri="{FF2B5EF4-FFF2-40B4-BE49-F238E27FC236}">
                <a16:creationId xmlns:a16="http://schemas.microsoft.com/office/drawing/2014/main" id="{9309B977-A1C7-49FD-8AF7-3369B8823062}"/>
              </a:ext>
            </a:extLst>
          </p:cNvPr>
          <p:cNvSpPr/>
          <p:nvPr/>
        </p:nvSpPr>
        <p:spPr>
          <a:xfrm>
            <a:off x="3352800" y="2108209"/>
            <a:ext cx="8043857" cy="1646605"/>
          </a:xfrm>
          <a:prstGeom prst="rect">
            <a:avLst/>
          </a:prstGeom>
          <a:noFill/>
        </p:spPr>
        <p:txBody>
          <a:bodyPr wrap="square" lIns="91440" tIns="45720" rIns="91440" bIns="45720">
            <a:spAutoFit/>
          </a:bodyPr>
          <a:lstStyle/>
          <a:p>
            <a:pPr algn="ctr">
              <a:spcAft>
                <a:spcPts val="600"/>
              </a:spcAft>
            </a:pPr>
            <a:r>
              <a:rPr lang="he-IL" sz="4800" cap="none" spc="0" dirty="0">
                <a:ln w="12700">
                  <a:solidFill>
                    <a:schemeClr val="accent1"/>
                  </a:solidFill>
                  <a:prstDash val="solid"/>
                </a:ln>
                <a:solidFill>
                  <a:schemeClr val="accent1">
                    <a:lumMod val="50000"/>
                  </a:schemeClr>
                </a:solidFill>
              </a:rPr>
              <a:t>הסיפור מסתיים בשלוש נקודות...</a:t>
            </a:r>
          </a:p>
          <a:p>
            <a:pPr algn="ctr">
              <a:spcAft>
                <a:spcPts val="600"/>
              </a:spcAft>
            </a:pPr>
            <a:r>
              <a:rPr lang="he-IL" sz="4800" dirty="0">
                <a:ln w="12700">
                  <a:solidFill>
                    <a:schemeClr val="accent1"/>
                  </a:solidFill>
                  <a:prstDash val="solid"/>
                </a:ln>
                <a:solidFill>
                  <a:schemeClr val="accent1">
                    <a:lumMod val="50000"/>
                  </a:schemeClr>
                </a:solidFill>
              </a:rPr>
              <a:t>כתבו המשך ל</a:t>
            </a:r>
            <a:r>
              <a:rPr lang="he-IL" sz="4800" cap="none" spc="0" dirty="0">
                <a:ln w="12700">
                  <a:solidFill>
                    <a:schemeClr val="accent1"/>
                  </a:solidFill>
                  <a:prstDash val="solid"/>
                </a:ln>
                <a:solidFill>
                  <a:schemeClr val="accent1">
                    <a:lumMod val="50000"/>
                  </a:schemeClr>
                </a:solidFill>
              </a:rPr>
              <a:t>סיפור</a:t>
            </a:r>
          </a:p>
        </p:txBody>
      </p:sp>
      <p:pic>
        <p:nvPicPr>
          <p:cNvPr id="2" name="5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4628" y="4672055"/>
            <a:ext cx="3576828" cy="1275735"/>
          </a:xfrm>
          <a:prstGeom prst="rect">
            <a:avLst/>
          </a:prstGeom>
        </p:spPr>
      </p:pic>
    </p:spTree>
    <p:extLst>
      <p:ext uri="{BB962C8B-B14F-4D97-AF65-F5344CB8AC3E}">
        <p14:creationId xmlns:p14="http://schemas.microsoft.com/office/powerpoint/2010/main" val="59184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cs typeface="+mn-cs"/>
              </a:rPr>
              <a:t>מה נלמד היום?</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006620" y="1959608"/>
            <a:ext cx="9572625" cy="3844925"/>
          </a:xfrm>
        </p:spPr>
        <p:txBody>
          <a:bodyPr/>
          <a:lstStyle/>
          <a:p>
            <a:pPr lvl="0" algn="r"/>
            <a:r>
              <a:rPr lang="en-US" b="1" dirty="0"/>
              <a:t/>
            </a:r>
            <a:br>
              <a:rPr lang="en-US" b="1" dirty="0"/>
            </a:b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2" name="TextBox 1"/>
          <p:cNvSpPr txBox="1"/>
          <p:nvPr/>
        </p:nvSpPr>
        <p:spPr>
          <a:xfrm>
            <a:off x="726989" y="1571168"/>
            <a:ext cx="10634601" cy="5355312"/>
          </a:xfrm>
          <a:prstGeom prst="rect">
            <a:avLst/>
          </a:prstGeom>
          <a:noFill/>
        </p:spPr>
        <p:txBody>
          <a:bodyPr wrap="square" rtlCol="1">
            <a:spAutoFit/>
          </a:bodyPr>
          <a:lstStyle/>
          <a:p>
            <a:pPr algn="ctr" rtl="1">
              <a:lnSpc>
                <a:spcPct val="150000"/>
              </a:lnSpc>
            </a:pPr>
            <a:r>
              <a:rPr lang="he-IL" sz="3600" b="1" dirty="0">
                <a:solidFill>
                  <a:srgbClr val="C00000"/>
                </a:solidFill>
              </a:rPr>
              <a:t>הפרפר והגולם</a:t>
            </a:r>
          </a:p>
          <a:p>
            <a:pPr marL="342900" indent="-342900" algn="r" rtl="1">
              <a:lnSpc>
                <a:spcPct val="150000"/>
              </a:lnSpc>
              <a:buFont typeface="Wingdings" pitchFamily="2" charset="2"/>
              <a:buChar char="ü"/>
            </a:pPr>
            <a:r>
              <a:rPr lang="he-IL" sz="3600" dirty="0"/>
              <a:t> נשחזר את רֶצף האירועים בסיפור שנקרא</a:t>
            </a:r>
          </a:p>
          <a:p>
            <a:pPr marL="342900" indent="-342900">
              <a:lnSpc>
                <a:spcPct val="150000"/>
              </a:lnSpc>
              <a:buFont typeface="Wingdings" pitchFamily="2" charset="2"/>
              <a:buChar char="ü"/>
            </a:pPr>
            <a:r>
              <a:rPr lang="he-IL" sz="3600" dirty="0"/>
              <a:t> נשוחח על הדמויות בסיפור </a:t>
            </a:r>
          </a:p>
          <a:p>
            <a:pPr marL="347472" indent="-347472">
              <a:lnSpc>
                <a:spcPct val="150000"/>
              </a:lnSpc>
              <a:buSzPts val="3600"/>
              <a:buFont typeface="Wingdings" panose="05000000000000000000" pitchFamily="2" charset="2"/>
              <a:buChar char="ü"/>
            </a:pPr>
            <a:r>
              <a:rPr lang="he-IL" sz="3600" dirty="0">
                <a:solidFill>
                  <a:srgbClr val="000000"/>
                </a:solidFill>
                <a:latin typeface="Calibri" panose="020F0502020204030204" pitchFamily="34" charset="0"/>
              </a:rPr>
              <a:t> נבחר מילים מהסיפור וננסה להבין את משמעותן</a:t>
            </a:r>
            <a:endParaRPr lang="he-IL" sz="3600" dirty="0"/>
          </a:p>
          <a:p>
            <a:pPr marL="342900" indent="-342900">
              <a:lnSpc>
                <a:spcPct val="150000"/>
              </a:lnSpc>
              <a:buFont typeface="Wingdings" pitchFamily="2" charset="2"/>
              <a:buChar char="ü"/>
            </a:pPr>
            <a:r>
              <a:rPr lang="he-IL" sz="3600" dirty="0"/>
              <a:t> נבין את המסר ונראה מה אנחנו יכולים לקחת ממנו לחיים </a:t>
            </a:r>
          </a:p>
          <a:p>
            <a:pPr marL="342900" indent="-342900" algn="r" rtl="1">
              <a:lnSpc>
                <a:spcPct val="150000"/>
              </a:lnSpc>
              <a:buFont typeface="Wingdings" pitchFamily="2" charset="2"/>
              <a:buChar char="ü"/>
            </a:pPr>
            <a:endParaRPr lang="he-IL" sz="2400" dirty="0"/>
          </a:p>
          <a:p>
            <a:pPr marL="342900" indent="-342900" algn="r" rtl="1">
              <a:lnSpc>
                <a:spcPct val="150000"/>
              </a:lnSpc>
              <a:buFont typeface="Wingdings" pitchFamily="2" charset="2"/>
              <a:buChar char="ü"/>
            </a:pPr>
            <a:endParaRPr lang="he-IL" sz="2400" dirty="0"/>
          </a:p>
        </p:txBody>
      </p:sp>
    </p:spTree>
    <p:extLst>
      <p:ext uri="{BB962C8B-B14F-4D97-AF65-F5344CB8AC3E}">
        <p14:creationId xmlns:p14="http://schemas.microsoft.com/office/powerpoint/2010/main" val="173426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cs typeface="+mn-cs"/>
              </a:rPr>
              <a:t>מה להביא לשיעור?</a:t>
            </a:r>
            <a:endParaRPr lang="x-none" dirty="0">
              <a:cs typeface="+mn-cs"/>
            </a:endParaRPr>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04002">
            <a:off x="5532122" y="1544074"/>
            <a:ext cx="2923672" cy="45335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131986">
            <a:off x="1551881" y="1900875"/>
            <a:ext cx="4009025" cy="1677002"/>
          </a:xfrm>
          <a:prstGeom prst="rect">
            <a:avLst/>
          </a:prstGeom>
          <a:noFill/>
          <a:extLst>
            <a:ext uri="{909E8E84-426E-40DD-AFC4-6F175D3DCCD1}">
              <a14:hiddenFill xmlns:a14="http://schemas.microsoft.com/office/drawing/2010/main">
                <a:solidFill>
                  <a:srgbClr val="FFFFFF"/>
                </a:solidFill>
              </a14:hiddenFill>
            </a:ext>
          </a:extLst>
        </p:spPr>
      </p:pic>
      <p:pic>
        <p:nvPicPr>
          <p:cNvPr id="2" name="30sec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31836" y="5026183"/>
            <a:ext cx="2592173" cy="924541"/>
          </a:xfrm>
          <a:prstGeom prst="rect">
            <a:avLst/>
          </a:prstGeom>
        </p:spPr>
      </p:pic>
    </p:spTree>
    <p:extLst>
      <p:ext uri="{BB962C8B-B14F-4D97-AF65-F5344CB8AC3E}">
        <p14:creationId xmlns:p14="http://schemas.microsoft.com/office/powerpoint/2010/main" val="345343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Autofit/>
          </a:bodyPr>
          <a:lstStyle/>
          <a:p>
            <a:pPr>
              <a:lnSpc>
                <a:spcPct val="107000"/>
              </a:lnSpc>
              <a:spcAft>
                <a:spcPts val="800"/>
              </a:spcAft>
            </a:pPr>
            <a:r>
              <a:rPr lang="he-IL" dirty="0">
                <a:cs typeface="+mn-cs"/>
              </a:rPr>
              <a:t>משערים את פירוש המילה </a:t>
            </a:r>
            <a:r>
              <a:rPr lang="he-IL" dirty="0">
                <a:latin typeface="David" panose="020E0502060401010101" pitchFamily="34" charset="-79"/>
                <a:ea typeface="Calibri" panose="020F0502020204030204" pitchFamily="34" charset="0"/>
              </a:rPr>
              <a:t>גּוֹלֶם</a:t>
            </a:r>
            <a:endParaRPr lang="en-US" dirty="0">
              <a:latin typeface="David" panose="020E0502060401010101" pitchFamily="34" charset="-79"/>
              <a:ea typeface="Calibri" panose="020F0502020204030204" pitchFamily="34" charset="0"/>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006620" y="1959608"/>
            <a:ext cx="9572625" cy="3844925"/>
          </a:xfrm>
        </p:spPr>
        <p:txBody>
          <a:bodyPr/>
          <a:lstStyle/>
          <a:p>
            <a:pPr lvl="0" algn="r"/>
            <a:r>
              <a:rPr lang="en-US" b="1" dirty="0"/>
              <a:t/>
            </a:r>
            <a:br>
              <a:rPr lang="en-US" b="1" dirty="0"/>
            </a:b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pic>
        <p:nvPicPr>
          <p:cNvPr id="10" name="תמונה 9">
            <a:extLst>
              <a:ext uri="{FF2B5EF4-FFF2-40B4-BE49-F238E27FC236}">
                <a16:creationId xmlns:a16="http://schemas.microsoft.com/office/drawing/2014/main" id="{DF99F36B-FC74-4425-980E-591FB7A7EB93}"/>
              </a:ext>
            </a:extLst>
          </p:cNvPr>
          <p:cNvPicPr>
            <a:picLocks noChangeAspect="1"/>
          </p:cNvPicPr>
          <p:nvPr/>
        </p:nvPicPr>
        <p:blipFill rotWithShape="1">
          <a:blip r:embed="rId5">
            <a:extLst>
              <a:ext uri="{28A0092B-C50C-407E-A947-70E740481C1C}">
                <a14:useLocalDpi xmlns:a14="http://schemas.microsoft.com/office/drawing/2010/main" val="0"/>
              </a:ext>
            </a:extLst>
          </a:blip>
          <a:srcRect l="4054" t="33888" r="80116" b="48339"/>
          <a:stretch/>
        </p:blipFill>
        <p:spPr>
          <a:xfrm>
            <a:off x="8694749" y="2064711"/>
            <a:ext cx="861849" cy="882869"/>
          </a:xfrm>
          <a:prstGeom prst="rect">
            <a:avLst/>
          </a:prstGeom>
        </p:spPr>
      </p:pic>
      <p:pic>
        <p:nvPicPr>
          <p:cNvPr id="11" name="תמונה 10">
            <a:extLst>
              <a:ext uri="{FF2B5EF4-FFF2-40B4-BE49-F238E27FC236}">
                <a16:creationId xmlns:a16="http://schemas.microsoft.com/office/drawing/2014/main" id="{DF99F36B-FC74-4425-980E-591FB7A7EB93}"/>
              </a:ext>
            </a:extLst>
          </p:cNvPr>
          <p:cNvPicPr>
            <a:picLocks noChangeAspect="1"/>
          </p:cNvPicPr>
          <p:nvPr/>
        </p:nvPicPr>
        <p:blipFill rotWithShape="1">
          <a:blip r:embed="rId5">
            <a:extLst>
              <a:ext uri="{28A0092B-C50C-407E-A947-70E740481C1C}">
                <a14:useLocalDpi xmlns:a14="http://schemas.microsoft.com/office/drawing/2010/main" val="0"/>
              </a:ext>
            </a:extLst>
          </a:blip>
          <a:srcRect l="72242" t="19821" r="6715" b="58174"/>
          <a:stretch/>
        </p:blipFill>
        <p:spPr>
          <a:xfrm>
            <a:off x="8838154" y="4013040"/>
            <a:ext cx="1145628" cy="1093077"/>
          </a:xfrm>
          <a:prstGeom prst="rect">
            <a:avLst/>
          </a:prstGeom>
        </p:spPr>
      </p:pic>
      <p:pic>
        <p:nvPicPr>
          <p:cNvPr id="12" name="תמונה 11">
            <a:extLst>
              <a:ext uri="{FF2B5EF4-FFF2-40B4-BE49-F238E27FC236}">
                <a16:creationId xmlns:a16="http://schemas.microsoft.com/office/drawing/2014/main" id="{DF99F36B-FC74-4425-980E-591FB7A7EB93}"/>
              </a:ext>
            </a:extLst>
          </p:cNvPr>
          <p:cNvPicPr>
            <a:picLocks noChangeAspect="1"/>
          </p:cNvPicPr>
          <p:nvPr/>
        </p:nvPicPr>
        <p:blipFill rotWithShape="1">
          <a:blip r:embed="rId5">
            <a:extLst>
              <a:ext uri="{28A0092B-C50C-407E-A947-70E740481C1C}">
                <a14:useLocalDpi xmlns:a14="http://schemas.microsoft.com/office/drawing/2010/main" val="0"/>
              </a:ext>
            </a:extLst>
          </a:blip>
          <a:srcRect l="4054" t="33888" r="80116" b="48339"/>
          <a:stretch/>
        </p:blipFill>
        <p:spPr>
          <a:xfrm>
            <a:off x="3101971" y="4013040"/>
            <a:ext cx="861849" cy="882869"/>
          </a:xfrm>
          <a:prstGeom prst="rect">
            <a:avLst/>
          </a:prstGeom>
        </p:spPr>
      </p:pic>
      <p:pic>
        <p:nvPicPr>
          <p:cNvPr id="13" name="תמונה 12">
            <a:extLst>
              <a:ext uri="{FF2B5EF4-FFF2-40B4-BE49-F238E27FC236}">
                <a16:creationId xmlns:a16="http://schemas.microsoft.com/office/drawing/2014/main" id="{DF99F36B-FC74-4425-980E-591FB7A7EB93}"/>
              </a:ext>
            </a:extLst>
          </p:cNvPr>
          <p:cNvPicPr>
            <a:picLocks noChangeAspect="1"/>
          </p:cNvPicPr>
          <p:nvPr/>
        </p:nvPicPr>
        <p:blipFill rotWithShape="1">
          <a:blip r:embed="rId5">
            <a:extLst>
              <a:ext uri="{28A0092B-C50C-407E-A947-70E740481C1C}">
                <a14:useLocalDpi xmlns:a14="http://schemas.microsoft.com/office/drawing/2010/main" val="0"/>
              </a:ext>
            </a:extLst>
          </a:blip>
          <a:srcRect l="72242" t="19821" r="6715" b="58174"/>
          <a:stretch/>
        </p:blipFill>
        <p:spPr>
          <a:xfrm>
            <a:off x="2960082" y="1959608"/>
            <a:ext cx="1145628" cy="1093077"/>
          </a:xfrm>
          <a:prstGeom prst="rect">
            <a:avLst/>
          </a:prstGeom>
        </p:spPr>
      </p:pic>
      <p:sp>
        <p:nvSpPr>
          <p:cNvPr id="2" name="מלבן 1"/>
          <p:cNvSpPr/>
          <p:nvPr/>
        </p:nvSpPr>
        <p:spPr>
          <a:xfrm>
            <a:off x="5630200" y="6074458"/>
            <a:ext cx="1638590" cy="215444"/>
          </a:xfrm>
          <a:prstGeom prst="rect">
            <a:avLst/>
          </a:prstGeom>
        </p:spPr>
        <p:txBody>
          <a:bodyPr wrap="none">
            <a:spAutoFit/>
          </a:bodyPr>
          <a:lstStyle/>
          <a:p>
            <a:r>
              <a:rPr lang="en-US" sz="800" dirty="0">
                <a:solidFill>
                  <a:srgbClr val="191B26"/>
                </a:solidFill>
                <a:latin typeface="Open Sans" panose="020B0606030504020204" pitchFamily="34" charset="0"/>
              </a:rPr>
              <a:t>Image by </a:t>
            </a:r>
            <a:r>
              <a:rPr lang="en-US" sz="800" u="sng" dirty="0" err="1">
                <a:solidFill>
                  <a:srgbClr val="191B26"/>
                </a:solidFill>
                <a:latin typeface="Open Sans" panose="020B0606030504020204" pitchFamily="34" charset="0"/>
              </a:rPr>
              <a:t>GLady</a:t>
            </a:r>
            <a:r>
              <a:rPr lang="en-US" sz="800" dirty="0">
                <a:solidFill>
                  <a:srgbClr val="191B26"/>
                </a:solidFill>
                <a:latin typeface="Open Sans" panose="020B0606030504020204" pitchFamily="34" charset="0"/>
              </a:rPr>
              <a:t> from </a:t>
            </a:r>
            <a:r>
              <a:rPr lang="en-US" sz="800" u="sng" dirty="0" err="1">
                <a:solidFill>
                  <a:srgbClr val="191B26"/>
                </a:solidFill>
                <a:latin typeface="Open Sans" panose="020B0606030504020204" pitchFamily="34" charset="0"/>
              </a:rPr>
              <a:t>Pixabay</a:t>
            </a:r>
            <a:r>
              <a:rPr lang="en-US" sz="800" dirty="0">
                <a:solidFill>
                  <a:srgbClr val="191B26"/>
                </a:solidFill>
                <a:latin typeface="Open Sans" panose="020B0606030504020204" pitchFamily="34" charset="0"/>
              </a:rPr>
              <a:t> </a:t>
            </a:r>
            <a:endParaRPr lang="he-IL" sz="800" dirty="0"/>
          </a:p>
        </p:txBody>
      </p:sp>
      <p:pic>
        <p:nvPicPr>
          <p:cNvPr id="4" name="תמונה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287107" y="2476391"/>
            <a:ext cx="4060819" cy="2707213"/>
          </a:xfrm>
          <a:prstGeom prst="rect">
            <a:avLst/>
          </a:prstGeom>
        </p:spPr>
      </p:pic>
    </p:spTree>
    <p:extLst>
      <p:ext uri="{BB962C8B-B14F-4D97-AF65-F5344CB8AC3E}">
        <p14:creationId xmlns:p14="http://schemas.microsoft.com/office/powerpoint/2010/main" val="222584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35555856-9970-4BC3-9AA9-6A917F53AF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F487851-BFAF-46D8-A1ED-50CAD6E46F5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תיבת טקסט 3">
            <a:extLst>
              <a:ext uri="{FF2B5EF4-FFF2-40B4-BE49-F238E27FC236}">
                <a16:creationId xmlns:a16="http://schemas.microsoft.com/office/drawing/2014/main" id="{B3667439-17E4-463F-B7CA-6C7D7FD989BE}"/>
              </a:ext>
            </a:extLst>
          </p:cNvPr>
          <p:cNvSpPr txBox="1"/>
          <p:nvPr/>
        </p:nvSpPr>
        <p:spPr>
          <a:xfrm>
            <a:off x="6244883" y="1389817"/>
            <a:ext cx="5464879" cy="4923399"/>
          </a:xfrm>
          <a:prstGeom prst="rect">
            <a:avLst/>
          </a:prstGeom>
          <a:noFill/>
        </p:spPr>
        <p:txBody>
          <a:bodyPr wrap="square" rtlCol="1">
            <a:spAutoFit/>
          </a:bodyPr>
          <a:lstStyle/>
          <a:p>
            <a:pPr>
              <a:lnSpc>
                <a:spcPct val="107000"/>
              </a:lnSpc>
              <a:spcAft>
                <a:spcPts val="800"/>
              </a:spcAft>
            </a:pPr>
            <a:r>
              <a:rPr lang="he-IL" sz="3200" b="1" dirty="0">
                <a:latin typeface="David" panose="020E0502060401010101" pitchFamily="34" charset="-79"/>
                <a:ea typeface="Calibri" panose="020F0502020204030204" pitchFamily="34" charset="0"/>
              </a:rPr>
              <a:t>גּוֹלֶם</a:t>
            </a:r>
            <a:endParaRPr lang="en-US" sz="3200" b="1" dirty="0">
              <a:latin typeface="David" panose="020E0502060401010101" pitchFamily="34" charset="-79"/>
              <a:ea typeface="Calibri" panose="020F0502020204030204" pitchFamily="34" charset="0"/>
            </a:endParaRPr>
          </a:p>
          <a:p>
            <a:pPr marL="514350" indent="-514350">
              <a:lnSpc>
                <a:spcPct val="107000"/>
              </a:lnSpc>
              <a:spcAft>
                <a:spcPts val="800"/>
              </a:spcAft>
              <a:buAutoNum type="arabicPeriod"/>
            </a:pPr>
            <a:r>
              <a:rPr lang="he-IL" sz="3200" dirty="0">
                <a:solidFill>
                  <a:srgbClr val="FF0000"/>
                </a:solidFill>
                <a:latin typeface="David" panose="020E0502060401010101" pitchFamily="34" charset="-79"/>
                <a:ea typeface="Calibri" panose="020F0502020204030204" pitchFamily="34" charset="0"/>
              </a:rPr>
              <a:t>אחד משלבי חייו של הפרפר-    השלב שבין זחל לפרפר</a:t>
            </a:r>
          </a:p>
          <a:p>
            <a:pPr marL="514350" indent="-514350">
              <a:lnSpc>
                <a:spcPct val="107000"/>
              </a:lnSpc>
              <a:spcAft>
                <a:spcPts val="800"/>
              </a:spcAft>
              <a:buAutoNum type="arabicPeriod"/>
            </a:pPr>
            <a:endParaRPr lang="he-IL" sz="3200" dirty="0">
              <a:solidFill>
                <a:srgbClr val="FF0000"/>
              </a:solidFill>
              <a:latin typeface="David" panose="020E0502060401010101" pitchFamily="34" charset="-79"/>
              <a:ea typeface="Calibri" panose="020F0502020204030204" pitchFamily="34" charset="0"/>
            </a:endParaRPr>
          </a:p>
          <a:p>
            <a:pPr marL="514350" indent="-514350">
              <a:lnSpc>
                <a:spcPct val="107000"/>
              </a:lnSpc>
              <a:spcAft>
                <a:spcPts val="800"/>
              </a:spcAft>
              <a:buAutoNum type="arabicPeriod"/>
            </a:pPr>
            <a:r>
              <a:rPr lang="he-IL" sz="3200" dirty="0">
                <a:solidFill>
                  <a:schemeClr val="accent6"/>
                </a:solidFill>
                <a:latin typeface="David" panose="020E0502060401010101" pitchFamily="34" charset="-79"/>
                <a:ea typeface="Calibri" panose="020F0502020204030204" pitchFamily="34" charset="0"/>
              </a:rPr>
              <a:t>גוש חומר חסר צורה.</a:t>
            </a:r>
          </a:p>
          <a:p>
            <a:pPr>
              <a:lnSpc>
                <a:spcPct val="107000"/>
              </a:lnSpc>
              <a:spcAft>
                <a:spcPts val="800"/>
              </a:spcAft>
            </a:pPr>
            <a:r>
              <a:rPr lang="he-IL" sz="3200" dirty="0">
                <a:solidFill>
                  <a:schemeClr val="accent6"/>
                </a:solidFill>
                <a:latin typeface="David" panose="020E0502060401010101" pitchFamily="34" charset="-79"/>
                <a:ea typeface="Calibri" panose="020F0502020204030204" pitchFamily="34" charset="0"/>
              </a:rPr>
              <a:t> </a:t>
            </a:r>
          </a:p>
          <a:p>
            <a:pPr>
              <a:lnSpc>
                <a:spcPct val="107000"/>
              </a:lnSpc>
              <a:spcAft>
                <a:spcPts val="800"/>
              </a:spcAft>
            </a:pPr>
            <a:r>
              <a:rPr lang="he-IL" sz="3200" dirty="0"/>
              <a:t>האם יש קשר בין שני הפירושים?</a:t>
            </a:r>
          </a:p>
          <a:p>
            <a:pPr marL="514350" indent="-514350">
              <a:lnSpc>
                <a:spcPct val="107000"/>
              </a:lnSpc>
              <a:spcAft>
                <a:spcPts val="800"/>
              </a:spcAft>
              <a:buAutoNum type="arabicPeriod"/>
            </a:pPr>
            <a:endParaRPr lang="en-US" sz="3200" dirty="0">
              <a:solidFill>
                <a:schemeClr val="accent6"/>
              </a:solidFill>
              <a:latin typeface="David" panose="020E0502060401010101" pitchFamily="34" charset="-79"/>
              <a:ea typeface="Calibri" panose="020F0502020204030204" pitchFamily="34" charset="0"/>
            </a:endParaRPr>
          </a:p>
        </p:txBody>
      </p:sp>
      <p:pic>
        <p:nvPicPr>
          <p:cNvPr id="8" name="תמונה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1612" y="2365972"/>
            <a:ext cx="4060819" cy="2707213"/>
          </a:xfrm>
          <a:prstGeom prst="rect">
            <a:avLst/>
          </a:prstGeom>
        </p:spPr>
      </p:pic>
      <p:sp>
        <p:nvSpPr>
          <p:cNvPr id="3" name="כותרת 2"/>
          <p:cNvSpPr>
            <a:spLocks noGrp="1"/>
          </p:cNvSpPr>
          <p:nvPr>
            <p:ph type="title"/>
          </p:nvPr>
        </p:nvSpPr>
        <p:spPr>
          <a:xfrm>
            <a:off x="5943600" y="125033"/>
            <a:ext cx="6248400" cy="720000"/>
          </a:xfrm>
        </p:spPr>
        <p:txBody>
          <a:bodyPr/>
          <a:lstStyle/>
          <a:p>
            <a:endParaRPr lang="he-IL" dirty="0"/>
          </a:p>
        </p:txBody>
      </p:sp>
      <p:sp>
        <p:nvSpPr>
          <p:cNvPr id="5" name="TextBox 4"/>
          <p:cNvSpPr txBox="1"/>
          <p:nvPr/>
        </p:nvSpPr>
        <p:spPr>
          <a:xfrm>
            <a:off x="5737123" y="5604387"/>
            <a:ext cx="5972639" cy="584775"/>
          </a:xfrm>
          <a:prstGeom prst="rect">
            <a:avLst/>
          </a:prstGeom>
          <a:noFill/>
        </p:spPr>
        <p:txBody>
          <a:bodyPr wrap="square" rtlCol="1">
            <a:spAutoFit/>
          </a:bodyPr>
          <a:lstStyle/>
          <a:p>
            <a:endParaRPr lang="he-IL" sz="3200" dirty="0"/>
          </a:p>
        </p:txBody>
      </p:sp>
    </p:spTree>
    <p:extLst>
      <p:ext uri="{BB962C8B-B14F-4D97-AF65-F5344CB8AC3E}">
        <p14:creationId xmlns:p14="http://schemas.microsoft.com/office/powerpoint/2010/main" val="80712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962FF3D6-1B2C-4B79-BF7A-0AFC6A2ACE55}"/>
              </a:ext>
            </a:extLst>
          </p:cNvPr>
          <p:cNvSpPr/>
          <p:nvPr/>
        </p:nvSpPr>
        <p:spPr>
          <a:xfrm>
            <a:off x="77372" y="1956217"/>
            <a:ext cx="12037255" cy="3890489"/>
          </a:xfrm>
          <a:prstGeom prst="rect">
            <a:avLst/>
          </a:prstGeom>
        </p:spPr>
        <p:txBody>
          <a:bodyPr wrap="square">
            <a:spAutoFit/>
          </a:bodyPr>
          <a:lstStyle/>
          <a:p>
            <a:pPr algn="just">
              <a:lnSpc>
                <a:spcPct val="150000"/>
              </a:lnSpc>
            </a:pPr>
            <a:r>
              <a:rPr lang="he-IL" sz="2800" dirty="0"/>
              <a:t>יום אחד שאל הנכד את סבו: "סבא מה יש לך ביד?"</a:t>
            </a:r>
          </a:p>
          <a:p>
            <a:pPr algn="just">
              <a:lnSpc>
                <a:spcPct val="150000"/>
              </a:lnSpc>
            </a:pPr>
            <a:r>
              <a:rPr lang="he-IL" sz="2800" dirty="0"/>
              <a:t>"גולם", ענה הסבא, "ובתוך הגולם יש פרפר. בקרוב הגולם יבקע וייצא ממנו הפרפר". התלהב הילד עד מאד ושאל: "אתה יכול לתת לי אותו?" </a:t>
            </a:r>
          </a:p>
          <a:p>
            <a:pPr algn="just">
              <a:lnSpc>
                <a:spcPct val="150000"/>
              </a:lnSpc>
            </a:pPr>
            <a:r>
              <a:rPr lang="he-IL" sz="2800" dirty="0"/>
              <a:t>"כן", אמר הסבא, "רק תן דעתך, שכשיבקע הגולם והפרפר ינסה לקפוץ ולהכות עם כנפיו על דפנות הגולם, אתה לא תעזור לו לצאת. תן לו לצאת בכוחות עצמו".</a:t>
            </a:r>
          </a:p>
          <a:p>
            <a:pPr algn="just">
              <a:lnSpc>
                <a:spcPct val="150000"/>
              </a:lnSpc>
            </a:pPr>
            <a:r>
              <a:rPr lang="he-IL" sz="2800" dirty="0"/>
              <a:t>שמח הילד ולקח את הגולם הביתה. בבית הוא ישב והביט על הגולם. </a:t>
            </a:r>
          </a:p>
        </p:txBody>
      </p:sp>
      <p:sp>
        <p:nvSpPr>
          <p:cNvPr id="3" name="מלבן 2">
            <a:extLst>
              <a:ext uri="{FF2B5EF4-FFF2-40B4-BE49-F238E27FC236}">
                <a16:creationId xmlns:a16="http://schemas.microsoft.com/office/drawing/2014/main" id="{C800D996-556C-4689-B0ED-AF5E61E68692}"/>
              </a:ext>
            </a:extLst>
          </p:cNvPr>
          <p:cNvSpPr/>
          <p:nvPr/>
        </p:nvSpPr>
        <p:spPr>
          <a:xfrm>
            <a:off x="6697407" y="308194"/>
            <a:ext cx="4222631" cy="923330"/>
          </a:xfrm>
          <a:prstGeom prst="rect">
            <a:avLst/>
          </a:prstGeom>
          <a:noFill/>
        </p:spPr>
        <p:txBody>
          <a:bodyPr wrap="none" lIns="91440" tIns="45720" rIns="91440" bIns="45720">
            <a:spAutoFit/>
          </a:bodyPr>
          <a:lstStyle/>
          <a:p>
            <a:pPr algn="ctr"/>
            <a:r>
              <a:rPr lang="he-IL" sz="5400" b="1" cap="none" spc="0" dirty="0">
                <a:ln w="12700">
                  <a:solidFill>
                    <a:schemeClr val="accent1"/>
                  </a:solidFill>
                  <a:prstDash val="solid"/>
                </a:ln>
                <a:solidFill>
                  <a:schemeClr val="bg1"/>
                </a:solidFill>
                <a:effectLst>
                  <a:outerShdw dist="38100" dir="2640000" algn="bl" rotWithShape="0">
                    <a:schemeClr val="accent1"/>
                  </a:outerShdw>
                </a:effectLst>
              </a:rPr>
              <a:t>הפרפר והגולם</a:t>
            </a:r>
          </a:p>
        </p:txBody>
      </p:sp>
      <p:sp>
        <p:nvSpPr>
          <p:cNvPr id="4" name="TextBox 3"/>
          <p:cNvSpPr txBox="1"/>
          <p:nvPr/>
        </p:nvSpPr>
        <p:spPr>
          <a:xfrm>
            <a:off x="6528909" y="1231524"/>
            <a:ext cx="4391129" cy="369332"/>
          </a:xfrm>
          <a:prstGeom prst="rect">
            <a:avLst/>
          </a:prstGeom>
          <a:noFill/>
        </p:spPr>
        <p:txBody>
          <a:bodyPr wrap="square" rtlCol="1">
            <a:spAutoFit/>
          </a:bodyPr>
          <a:lstStyle/>
          <a:p>
            <a:r>
              <a:rPr lang="he-IL" dirty="0">
                <a:solidFill>
                  <a:schemeClr val="bg1"/>
                </a:solidFill>
              </a:rPr>
              <a:t>מתוך מיצ"ב תשס"ט, נוסח ג</a:t>
            </a:r>
          </a:p>
        </p:txBody>
      </p:sp>
      <p:sp>
        <p:nvSpPr>
          <p:cNvPr id="6" name="מלבן 5"/>
          <p:cNvSpPr/>
          <p:nvPr/>
        </p:nvSpPr>
        <p:spPr>
          <a:xfrm rot="20246369">
            <a:off x="1942982" y="2404651"/>
            <a:ext cx="1438214" cy="184666"/>
          </a:xfrm>
          <a:prstGeom prst="rect">
            <a:avLst/>
          </a:prstGeom>
        </p:spPr>
        <p:txBody>
          <a:bodyPr wrap="none">
            <a:spAutoFit/>
          </a:bodyPr>
          <a:lstStyle/>
          <a:p>
            <a:r>
              <a:rPr lang="en-US" sz="600" dirty="0">
                <a:solidFill>
                  <a:srgbClr val="111111"/>
                </a:solidFill>
                <a:latin typeface="-apple-system"/>
              </a:rPr>
              <a:t>Photo by </a:t>
            </a:r>
            <a:r>
              <a:rPr lang="en-US" sz="600" dirty="0">
                <a:solidFill>
                  <a:srgbClr val="767676"/>
                </a:solidFill>
                <a:latin typeface="-apple-system"/>
              </a:rPr>
              <a:t>Amy </a:t>
            </a:r>
            <a:r>
              <a:rPr lang="en-US" sz="600" dirty="0" err="1">
                <a:solidFill>
                  <a:srgbClr val="767676"/>
                </a:solidFill>
                <a:latin typeface="-apple-system"/>
              </a:rPr>
              <a:t>Baugess</a:t>
            </a:r>
            <a:r>
              <a:rPr lang="en-US" sz="600" dirty="0">
                <a:solidFill>
                  <a:srgbClr val="111111"/>
                </a:solidFill>
                <a:latin typeface="-apple-system"/>
              </a:rPr>
              <a:t> on </a:t>
            </a:r>
            <a:r>
              <a:rPr lang="en-US" sz="600" dirty="0" err="1">
                <a:solidFill>
                  <a:srgbClr val="767676"/>
                </a:solidFill>
                <a:latin typeface="-apple-system"/>
              </a:rPr>
              <a:t>Unsplash</a:t>
            </a:r>
            <a:endParaRPr lang="he-IL" sz="600" dirty="0"/>
          </a:p>
        </p:txBody>
      </p:sp>
      <p:pic>
        <p:nvPicPr>
          <p:cNvPr id="7" name="תמונה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182050">
            <a:off x="1464465" y="291265"/>
            <a:ext cx="1447584" cy="2171376"/>
          </a:xfrm>
          <a:prstGeom prst="rect">
            <a:avLst/>
          </a:prstGeom>
        </p:spPr>
      </p:pic>
    </p:spTree>
    <p:extLst>
      <p:ext uri="{BB962C8B-B14F-4D97-AF65-F5344CB8AC3E}">
        <p14:creationId xmlns:p14="http://schemas.microsoft.com/office/powerpoint/2010/main" val="13736667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512ECE8E-F2B3-4A09-AD93-E9AE013109DD}"/>
              </a:ext>
            </a:extLst>
          </p:cNvPr>
          <p:cNvSpPr/>
          <p:nvPr/>
        </p:nvSpPr>
        <p:spPr>
          <a:xfrm>
            <a:off x="441960" y="2049840"/>
            <a:ext cx="11360834" cy="4062651"/>
          </a:xfrm>
          <a:prstGeom prst="rect">
            <a:avLst/>
          </a:prstGeom>
        </p:spPr>
        <p:txBody>
          <a:bodyPr wrap="square">
            <a:spAutoFit/>
          </a:bodyPr>
          <a:lstStyle/>
          <a:p>
            <a:pPr algn="just"/>
            <a:endParaRPr lang="he-IL" dirty="0"/>
          </a:p>
          <a:p>
            <a:pPr algn="just">
              <a:lnSpc>
                <a:spcPct val="150000"/>
              </a:lnSpc>
            </a:pPr>
            <a:r>
              <a:rPr lang="he-IL" sz="3200" b="1" dirty="0"/>
              <a:t>לפתע</a:t>
            </a:r>
            <a:r>
              <a:rPr lang="he-IL" sz="3200" dirty="0"/>
              <a:t> ראה הילד שהגולם מתחיל לזוז ולהתנועע עד שלבסוף נוצר פתח קטן והוא נבקע. בתוך הגולם היה פרפר לח ויפה, אשר הכה בכל כוחו על דפנות הגולם בנסותו לצאת ממנו, אך ללא הצלחה. </a:t>
            </a:r>
          </a:p>
          <a:p>
            <a:pPr algn="just">
              <a:lnSpc>
                <a:spcPct val="150000"/>
              </a:lnSpc>
            </a:pPr>
            <a:r>
              <a:rPr lang="he-IL" sz="3200" dirty="0"/>
              <a:t>רחמיו של הילד </a:t>
            </a:r>
            <a:r>
              <a:rPr lang="he-IL" sz="3200" b="1" dirty="0"/>
              <a:t>נכמרו </a:t>
            </a:r>
            <a:r>
              <a:rPr lang="he-IL" sz="3200" dirty="0"/>
              <a:t>על היצור האומלל והוא רצה לעזור לפרפר לצאת, אך זכר את דברי סבו ונמנע מלעזור לו.</a:t>
            </a:r>
          </a:p>
        </p:txBody>
      </p:sp>
      <p:sp>
        <p:nvSpPr>
          <p:cNvPr id="3" name="מלבן 2"/>
          <p:cNvSpPr/>
          <p:nvPr/>
        </p:nvSpPr>
        <p:spPr>
          <a:xfrm>
            <a:off x="898526" y="5968930"/>
            <a:ext cx="1640194" cy="200055"/>
          </a:xfrm>
          <a:prstGeom prst="rect">
            <a:avLst/>
          </a:prstGeom>
        </p:spPr>
        <p:txBody>
          <a:bodyPr wrap="none">
            <a:spAutoFit/>
          </a:bodyPr>
          <a:lstStyle/>
          <a:p>
            <a:r>
              <a:rPr lang="en-US" sz="700" dirty="0">
                <a:solidFill>
                  <a:srgbClr val="111111"/>
                </a:solidFill>
                <a:latin typeface="-apple-system"/>
              </a:rPr>
              <a:t>Photo by </a:t>
            </a:r>
            <a:r>
              <a:rPr lang="en-US" sz="700" dirty="0">
                <a:solidFill>
                  <a:srgbClr val="767676"/>
                </a:solidFill>
                <a:latin typeface="-apple-system"/>
              </a:rPr>
              <a:t>Aaron Burden</a:t>
            </a:r>
            <a:r>
              <a:rPr lang="en-US" sz="700" dirty="0">
                <a:solidFill>
                  <a:srgbClr val="111111"/>
                </a:solidFill>
                <a:latin typeface="-apple-system"/>
              </a:rPr>
              <a:t> on </a:t>
            </a:r>
            <a:r>
              <a:rPr lang="en-US" sz="700" dirty="0" err="1">
                <a:solidFill>
                  <a:srgbClr val="767676"/>
                </a:solidFill>
                <a:latin typeface="-apple-system"/>
                <a:hlinkClick r:id="rId3"/>
              </a:rPr>
              <a:t>Unsplash</a:t>
            </a:r>
            <a:endParaRPr lang="he-IL" sz="700" dirty="0"/>
          </a:p>
        </p:txBody>
      </p:sp>
      <p:pic>
        <p:nvPicPr>
          <p:cNvPr id="5" name="תמונה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876689">
            <a:off x="1146630" y="407789"/>
            <a:ext cx="1277489" cy="1703318"/>
          </a:xfrm>
          <a:prstGeom prst="rect">
            <a:avLst/>
          </a:prstGeom>
        </p:spPr>
      </p:pic>
      <p:sp>
        <p:nvSpPr>
          <p:cNvPr id="7" name="מלבן 6"/>
          <p:cNvSpPr/>
          <p:nvPr/>
        </p:nvSpPr>
        <p:spPr>
          <a:xfrm>
            <a:off x="898526" y="6168985"/>
            <a:ext cx="1782860" cy="200055"/>
          </a:xfrm>
          <a:prstGeom prst="rect">
            <a:avLst/>
          </a:prstGeom>
        </p:spPr>
        <p:txBody>
          <a:bodyPr wrap="none">
            <a:spAutoFit/>
          </a:bodyPr>
          <a:lstStyle/>
          <a:p>
            <a:r>
              <a:rPr lang="en-US" sz="700" dirty="0">
                <a:solidFill>
                  <a:srgbClr val="111111"/>
                </a:solidFill>
                <a:latin typeface="-apple-system"/>
              </a:rPr>
              <a:t>Photo by </a:t>
            </a:r>
            <a:r>
              <a:rPr lang="en-US" sz="700" dirty="0">
                <a:solidFill>
                  <a:srgbClr val="767676"/>
                </a:solidFill>
                <a:latin typeface="-apple-system"/>
              </a:rPr>
              <a:t>Yuichi </a:t>
            </a:r>
            <a:r>
              <a:rPr lang="en-US" sz="700" dirty="0" err="1">
                <a:solidFill>
                  <a:srgbClr val="767676"/>
                </a:solidFill>
                <a:latin typeface="-apple-system"/>
              </a:rPr>
              <a:t>Kageyama</a:t>
            </a:r>
            <a:r>
              <a:rPr lang="en-US" sz="700" dirty="0">
                <a:solidFill>
                  <a:srgbClr val="111111"/>
                </a:solidFill>
                <a:latin typeface="-apple-system"/>
              </a:rPr>
              <a:t> on </a:t>
            </a:r>
            <a:r>
              <a:rPr lang="en-US" sz="700" dirty="0" err="1">
                <a:solidFill>
                  <a:srgbClr val="767676"/>
                </a:solidFill>
                <a:latin typeface="-apple-system"/>
                <a:hlinkClick r:id="rId3"/>
              </a:rPr>
              <a:t>Unsplash</a:t>
            </a:r>
            <a:endParaRPr lang="he-IL" sz="700" dirty="0"/>
          </a:p>
        </p:txBody>
      </p:sp>
      <p:pic>
        <p:nvPicPr>
          <p:cNvPr id="8" name="תמונה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001978">
            <a:off x="3359798" y="466082"/>
            <a:ext cx="1471179" cy="1823776"/>
          </a:xfrm>
          <a:prstGeom prst="rect">
            <a:avLst/>
          </a:prstGeom>
        </p:spPr>
      </p:pic>
    </p:spTree>
    <p:extLst>
      <p:ext uri="{BB962C8B-B14F-4D97-AF65-F5344CB8AC3E}">
        <p14:creationId xmlns:p14="http://schemas.microsoft.com/office/powerpoint/2010/main" val="2298280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512ECE8E-F2B3-4A09-AD93-E9AE013109DD}"/>
              </a:ext>
            </a:extLst>
          </p:cNvPr>
          <p:cNvSpPr/>
          <p:nvPr/>
        </p:nvSpPr>
        <p:spPr>
          <a:xfrm>
            <a:off x="196949" y="1501200"/>
            <a:ext cx="11816860" cy="5232202"/>
          </a:xfrm>
          <a:prstGeom prst="rect">
            <a:avLst/>
          </a:prstGeom>
        </p:spPr>
        <p:txBody>
          <a:bodyPr wrap="square">
            <a:spAutoFit/>
          </a:bodyPr>
          <a:lstStyle/>
          <a:p>
            <a:endParaRPr lang="he-IL" dirty="0"/>
          </a:p>
          <a:p>
            <a:pPr algn="just">
              <a:lnSpc>
                <a:spcPct val="150000"/>
              </a:lnSpc>
            </a:pPr>
            <a:r>
              <a:rPr lang="he-IL" sz="3200" dirty="0"/>
              <a:t>לאחר זמן מה, הילד לא יכול היה להתאפק יותר. לבו לא עמד לו ורחמיו גברו. הוא פתח את שני חצאי הגולם לרווחה, כדי לאפשר לפרפר לצאת.</a:t>
            </a:r>
          </a:p>
          <a:p>
            <a:pPr algn="just">
              <a:lnSpc>
                <a:spcPct val="150000"/>
              </a:lnSpc>
            </a:pPr>
            <a:r>
              <a:rPr lang="he-IL" sz="3200" dirty="0"/>
              <a:t>היצור המשוחרר היכה מעט בכנפיו ועף החוצה. אך חיוכו של הילד לא הספיק להימתח על פניו והפרפר נפל ומת.</a:t>
            </a:r>
          </a:p>
          <a:p>
            <a:pPr algn="just">
              <a:lnSpc>
                <a:spcPct val="150000"/>
              </a:lnSpc>
            </a:pPr>
            <a:r>
              <a:rPr lang="he-IL" sz="3200" dirty="0"/>
              <a:t>הילד הרים את הפרפר המת, ופרץ בבכי. </a:t>
            </a:r>
          </a:p>
          <a:p>
            <a:pPr algn="just">
              <a:lnSpc>
                <a:spcPct val="150000"/>
              </a:lnSpc>
            </a:pPr>
            <a:r>
              <a:rPr lang="he-IL" sz="3200" dirty="0"/>
              <a:t>בעוד הפרפר בידו, הלך הילד אל סבו והראה לו אותו בלי לומר מילה.</a:t>
            </a:r>
          </a:p>
          <a:p>
            <a:endParaRPr lang="he-IL" sz="2800" dirty="0"/>
          </a:p>
        </p:txBody>
      </p:sp>
    </p:spTree>
    <p:extLst>
      <p:ext uri="{BB962C8B-B14F-4D97-AF65-F5344CB8AC3E}">
        <p14:creationId xmlns:p14="http://schemas.microsoft.com/office/powerpoint/2010/main" val="120504387"/>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1088</TotalTime>
  <Words>1971</Words>
  <Application>Microsoft Office PowerPoint</Application>
  <PresentationFormat>מסך רחב</PresentationFormat>
  <Paragraphs>341</Paragraphs>
  <Slides>21</Slides>
  <Notes>21</Notes>
  <HiddenSlides>0</HiddenSlides>
  <MMClips>4</MMClips>
  <ScaleCrop>false</ScaleCrop>
  <HeadingPairs>
    <vt:vector size="6" baseType="variant">
      <vt:variant>
        <vt:lpstr>גופנים בשימוש</vt:lpstr>
      </vt:variant>
      <vt:variant>
        <vt:i4>9</vt:i4>
      </vt:variant>
      <vt:variant>
        <vt:lpstr>ערכת נושא</vt:lpstr>
      </vt:variant>
      <vt:variant>
        <vt:i4>2</vt:i4>
      </vt:variant>
      <vt:variant>
        <vt:lpstr>כותרות שקופיות</vt:lpstr>
      </vt:variant>
      <vt:variant>
        <vt:i4>21</vt:i4>
      </vt:variant>
    </vt:vector>
  </HeadingPairs>
  <TitlesOfParts>
    <vt:vector size="32" baseType="lpstr">
      <vt:lpstr>-apple-system</vt:lpstr>
      <vt:lpstr>Arial</vt:lpstr>
      <vt:lpstr>Calibri</vt:lpstr>
      <vt:lpstr>Calibri Light</vt:lpstr>
      <vt:lpstr>David</vt:lpstr>
      <vt:lpstr>Open Sans</vt:lpstr>
      <vt:lpstr>tahoma</vt:lpstr>
      <vt:lpstr>Times New Roman</vt:lpstr>
      <vt:lpstr>Wingdings</vt:lpstr>
      <vt:lpstr>ערכת נושא Office</vt:lpstr>
      <vt:lpstr>מצגות חירום</vt:lpstr>
      <vt:lpstr>מצגת של PowerPoint‏</vt:lpstr>
      <vt:lpstr>לפני שמתחילים...</vt:lpstr>
      <vt:lpstr>מה נלמד היום?</vt:lpstr>
      <vt:lpstr>מה להביא לשיעור?</vt:lpstr>
      <vt:lpstr>משערים את פירוש המילה גּוֹלֶם</vt:lpstr>
      <vt:lpstr>מצגת של PowerPoint‏</vt:lpstr>
      <vt:lpstr>מצגת של PowerPoint‏</vt:lpstr>
      <vt:lpstr>מצגת של PowerPoint‏</vt:lpstr>
      <vt:lpstr>מצגת של PowerPoint‏</vt:lpstr>
      <vt:lpstr>מצגת של PowerPoint‏</vt:lpstr>
      <vt:lpstr>הקניית ידע: אוצר מילים</vt:lpstr>
      <vt:lpstr>מצגת של PowerPoint‏</vt:lpstr>
      <vt:lpstr>מצגת של PowerPoint‏</vt:lpstr>
      <vt:lpstr>עכשיו לומדים תיאור דמות</vt:lpstr>
      <vt:lpstr>עכשיו לומדים תיאור דמות</vt:lpstr>
      <vt:lpstr>עכשיו לומדים תיאור דמות</vt:lpstr>
      <vt:lpstr>לומדים על הקשר בין סבא לנכד</vt:lpstr>
      <vt:lpstr>נבין את המסר של הסיפור</vt:lpstr>
      <vt:lpstr>רציתי להגיד לך ש...</vt:lpstr>
      <vt:lpstr>מסיימים ומסכמים</vt:lpstr>
      <vt:lpstr>כתבו הֶמְשֵׁך לסיפור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חגי מושקוביץ</dc:creator>
  <cp:lastModifiedBy>shira</cp:lastModifiedBy>
  <cp:revision>285</cp:revision>
  <dcterms:created xsi:type="dcterms:W3CDTF">2020-05-01T09:19:18Z</dcterms:created>
  <dcterms:modified xsi:type="dcterms:W3CDTF">2021-08-19T16:15:04Z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yacohen@microsoft.com</vt:lpwstr>
  </property>
  <property fmtid="{D5CDD505-2E9C-101B-9397-08002B2CF9AE}" pid="5" name="MSIP_Label_f42aa342-8706-4288-bd11-ebb85995028c_SetDate">
    <vt:lpwstr>2020-05-18T23:01:15.1121093Z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9dce86c0-40ab-410e-a236-e79518d8ff2d</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