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16" r:id="rId2"/>
    <p:sldId id="268" r:id="rId3"/>
    <p:sldId id="269" r:id="rId4"/>
    <p:sldId id="280" r:id="rId5"/>
    <p:sldId id="299" r:id="rId6"/>
    <p:sldId id="301" r:id="rId7"/>
    <p:sldId id="318" r:id="rId8"/>
    <p:sldId id="302" r:id="rId9"/>
    <p:sldId id="303" r:id="rId10"/>
    <p:sldId id="304" r:id="rId11"/>
    <p:sldId id="313" r:id="rId12"/>
    <p:sldId id="300" r:id="rId13"/>
    <p:sldId id="306" r:id="rId14"/>
    <p:sldId id="317" r:id="rId15"/>
    <p:sldId id="308" r:id="rId16"/>
    <p:sldId id="309" r:id="rId17"/>
    <p:sldId id="310" r:id="rId18"/>
    <p:sldId id="314" r:id="rId19"/>
    <p:sldId id="288" r:id="rId20"/>
    <p:sldId id="315" r:id="rId21"/>
    <p:sldId id="298" r:id="rId22"/>
    <p:sldId id="312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90844" autoAdjust="0"/>
  </p:normalViewPr>
  <p:slideViewPr>
    <p:cSldViewPr snapToGrid="0" snapToObjects="1" showGuides="1">
      <p:cViewPr varScale="1">
        <p:scale>
          <a:sx n="63" d="100"/>
          <a:sy n="63" d="100"/>
        </p:scale>
        <p:origin x="1074" y="6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19/08/2021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שלום ילדות, מה שלומכן היום?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מדברת</a:t>
            </a:r>
            <a:r>
              <a:rPr lang="he-IL" baseline="0" dirty="0" smtClean="0"/>
              <a:t> המורה אסתר , מורה לעברית מירושלים.</a:t>
            </a: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06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1</a:t>
            </a:r>
            <a:r>
              <a:rPr lang="he-IL" sz="1200" b="1" baseline="0" dirty="0" smtClean="0"/>
              <a:t> דקה</a:t>
            </a:r>
            <a:endParaRPr lang="en-BZ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נמשיך לבחון את התנהגותו של השועל</a:t>
            </a:r>
            <a:r>
              <a:rPr lang="he-IL" baseline="0" dirty="0" smtClean="0"/>
              <a:t> כדי לאפיין אותו ולזהות עוד תכונות שלו.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הקראת הקטע המודגש שבמסגרת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כיצד בוחר השועל לפנות לעורב?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כיצד</a:t>
            </a:r>
            <a:r>
              <a:rPr lang="he-IL" baseline="0" dirty="0" smtClean="0"/>
              <a:t> בונה השועל את האסטרטגיה שלו כדי לבצע את זממו "להביא את הגבינה אלי!" ?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8752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1</a:t>
            </a:r>
            <a:r>
              <a:rPr lang="he-IL" sz="1200" b="1" baseline="0" dirty="0" smtClean="0"/>
              <a:t> דקה</a:t>
            </a:r>
            <a:endParaRPr lang="he-IL" sz="1200" b="1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נכון,</a:t>
            </a:r>
            <a:r>
              <a:rPr lang="he-IL" baseline="0" dirty="0" smtClean="0"/>
              <a:t>  השועל פונה לעורב בפניה אישית ובנימוס: "שלום לך עורב חביב". הוא </a:t>
            </a:r>
            <a:r>
              <a:rPr lang="he-IL" dirty="0" smtClean="0"/>
              <a:t>מכנה אותו "חביב" וכבר רוכש את אמונו וסולל דרך לשיחה</a:t>
            </a:r>
            <a:r>
              <a:rPr lang="he-IL" baseline="0" dirty="0" smtClean="0"/>
              <a:t> ידידותית</a:t>
            </a:r>
            <a:r>
              <a:rPr lang="he-IL" dirty="0" smtClean="0"/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ואז ממשיך השועל בדברי שבח אל העורב על המראה שלו . "כמה</a:t>
            </a:r>
            <a:r>
              <a:rPr lang="he-IL" baseline="0" dirty="0" smtClean="0"/>
              <a:t> יפה אתה וכמה יפות נוצותיך"</a:t>
            </a:r>
            <a:r>
              <a:rPr lang="he-IL" dirty="0" smtClean="0"/>
              <a:t>. האם באמת נוצותיו</a:t>
            </a:r>
            <a:r>
              <a:rPr lang="he-IL" baseline="0" dirty="0" smtClean="0"/>
              <a:t> של העורב יפות? הרי הן שחורות.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ולבסוף השועל משבח את קולו של העורב : "קולך ערב ושירתך מופלאה", האם קולו של העורב אכן ערב? מה אנחנו יודעות?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קולו של העורב צרחני וצורמני, ובכלל לא נעים לאוזן.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מדוע בוחר השועל להחמיא לעורב מחמאות רבות</a:t>
            </a:r>
            <a:r>
              <a:rPr lang="he-IL" baseline="0" dirty="0" smtClean="0"/>
              <a:t> ומוגזמות שאינן נכונות?</a:t>
            </a:r>
            <a:r>
              <a:rPr lang="he-IL" dirty="0" smtClean="0"/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נכון, השועל ה</a:t>
            </a:r>
            <a:r>
              <a:rPr lang="he-IL" b="1" dirty="0" smtClean="0"/>
              <a:t>פיקח מתחנף </a:t>
            </a:r>
            <a:r>
              <a:rPr lang="he-IL" b="0" dirty="0" smtClean="0"/>
              <a:t>לעורב </a:t>
            </a:r>
            <a:r>
              <a:rPr lang="he-IL" dirty="0" smtClean="0"/>
              <a:t>מנסה לבלבל את העורב</a:t>
            </a:r>
            <a:r>
              <a:rPr lang="he-IL" baseline="0" dirty="0" smtClean="0"/>
              <a:t> כדי להשיג את </a:t>
            </a:r>
            <a:r>
              <a:rPr lang="he-IL" b="1" baseline="0" dirty="0" smtClean="0"/>
              <a:t>תאוותו</a:t>
            </a:r>
            <a:r>
              <a:rPr lang="he-IL" baseline="0" dirty="0" smtClean="0"/>
              <a:t> ולהצליח לחטוף את הגבינה הנחשקת.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6605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דקה וחצי</a:t>
            </a:r>
            <a:endParaRPr lang="en-BZ" dirty="0" smtClean="0"/>
          </a:p>
          <a:p>
            <a:pPr algn="r"/>
            <a:r>
              <a:rPr lang="he-IL" dirty="0" smtClean="0"/>
              <a:t>ראינו שהשועל בונה את דרך הפיתוי שלו ,האסטרטגיה שלו, בצורה הדרגתית.</a:t>
            </a:r>
          </a:p>
          <a:p>
            <a:pPr algn="r"/>
            <a:endParaRPr lang="he-IL" dirty="0" smtClean="0"/>
          </a:p>
          <a:p>
            <a:pPr algn="r"/>
            <a:r>
              <a:rPr lang="he-IL" dirty="0" smtClean="0"/>
              <a:t>בואו </a:t>
            </a:r>
            <a:r>
              <a:rPr lang="he-IL" dirty="0"/>
              <a:t>נקרא את כל המחמאות של השועל </a:t>
            </a:r>
            <a:r>
              <a:rPr lang="he-IL" dirty="0" smtClean="0"/>
              <a:t>ל</a:t>
            </a:r>
            <a:r>
              <a:rPr lang="he-IL" baseline="0" dirty="0" smtClean="0"/>
              <a:t>עורב</a:t>
            </a:r>
            <a:r>
              <a:rPr lang="he-IL" dirty="0" smtClean="0"/>
              <a:t>.</a:t>
            </a:r>
            <a:endParaRPr lang="he-IL" dirty="0"/>
          </a:p>
          <a:p>
            <a:pPr algn="r"/>
            <a:r>
              <a:rPr lang="he-IL" dirty="0" smtClean="0"/>
              <a:t>הקראת</a:t>
            </a:r>
            <a:r>
              <a:rPr lang="he-IL" baseline="0" dirty="0" smtClean="0"/>
              <a:t> השקופית</a:t>
            </a:r>
          </a:p>
          <a:p>
            <a:pPr algn="r"/>
            <a:r>
              <a:rPr lang="he-IL" baseline="0" dirty="0" smtClean="0"/>
              <a:t>מה ניתן ללמוד מההדרגתיות של המחמאות?</a:t>
            </a:r>
            <a:endParaRPr lang="he-IL" dirty="0"/>
          </a:p>
          <a:p>
            <a:pPr algn="r"/>
            <a:r>
              <a:rPr lang="he-IL" dirty="0"/>
              <a:t>ניתן לראות שתחילה </a:t>
            </a:r>
            <a:r>
              <a:rPr lang="he-IL" dirty="0" smtClean="0"/>
              <a:t>הוא פונה פניה אישית כמו ידיד, אחר כך מחמיא לעורב על יופיו  ומעצים </a:t>
            </a:r>
            <a:r>
              <a:rPr lang="he-IL" dirty="0"/>
              <a:t>את </a:t>
            </a:r>
            <a:r>
              <a:rPr lang="he-IL" dirty="0" smtClean="0"/>
              <a:t>תיאור</a:t>
            </a:r>
            <a:r>
              <a:rPr lang="he-IL" baseline="0" dirty="0" smtClean="0"/>
              <a:t> יופיו ויופי נוצותיו </a:t>
            </a:r>
            <a:r>
              <a:rPr lang="he-IL" dirty="0" smtClean="0"/>
              <a:t>במילה</a:t>
            </a:r>
            <a:r>
              <a:rPr lang="he-IL" dirty="0"/>
              <a:t>, </a:t>
            </a:r>
            <a:r>
              <a:rPr lang="he-IL" dirty="0" smtClean="0"/>
              <a:t>"כמה", "כמה יפה אתה  וכמה יפות נוצותיך".</a:t>
            </a:r>
          </a:p>
          <a:p>
            <a:pPr algn="r"/>
            <a:endParaRPr lang="he-IL" dirty="0" smtClean="0"/>
          </a:p>
          <a:p>
            <a:pPr algn="r"/>
            <a:r>
              <a:rPr lang="he-IL" dirty="0" smtClean="0"/>
              <a:t>לאחר </a:t>
            </a:r>
            <a:r>
              <a:rPr lang="he-IL" dirty="0"/>
              <a:t>מכן </a:t>
            </a:r>
            <a:r>
              <a:rPr lang="he-IL" dirty="0" smtClean="0"/>
              <a:t>הוא מגיע את העיקר ומתאר את</a:t>
            </a:r>
            <a:r>
              <a:rPr lang="he-IL" baseline="0" dirty="0" smtClean="0"/>
              <a:t> העורב</a:t>
            </a:r>
            <a:r>
              <a:rPr lang="he-IL" dirty="0" smtClean="0"/>
              <a:t> כציפור השיר </a:t>
            </a:r>
            <a:r>
              <a:rPr lang="he-IL" dirty="0"/>
              <a:t>,</a:t>
            </a:r>
            <a:r>
              <a:rPr lang="he-IL" dirty="0" smtClean="0"/>
              <a:t>מציג אותו בעל</a:t>
            </a:r>
            <a:r>
              <a:rPr lang="he-IL" baseline="0" dirty="0" smtClean="0"/>
              <a:t> </a:t>
            </a:r>
            <a:r>
              <a:rPr lang="he-IL" dirty="0" smtClean="0"/>
              <a:t>קול ערב ומפתה אותו לפתוח את פיו ולפצוח בשיר</a:t>
            </a:r>
            <a:r>
              <a:rPr lang="he-IL" baseline="0" dirty="0" smtClean="0"/>
              <a:t> מופלא.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 smtClean="0"/>
              <a:t>ואכן ההדרגתיות במחמאות המוגזמות הללו ובדברי ה</a:t>
            </a:r>
            <a:r>
              <a:rPr lang="he-IL" b="1" baseline="0" dirty="0" smtClean="0"/>
              <a:t>חנופה </a:t>
            </a:r>
            <a:r>
              <a:rPr lang="he-IL" baseline="0" dirty="0" smtClean="0"/>
              <a:t>המופרזים השפיעו על העורב אט אט והשועל הצליח במזימתו. </a:t>
            </a:r>
            <a:endParaRPr lang="he-IL" dirty="0" smtClean="0"/>
          </a:p>
          <a:p>
            <a:pPr algn="r"/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5136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1</a:t>
            </a:r>
            <a:r>
              <a:rPr lang="he-IL" sz="1200" b="1" baseline="0" dirty="0" smtClean="0"/>
              <a:t> דקה</a:t>
            </a:r>
            <a:endParaRPr lang="en-BZ" dirty="0" smtClean="0"/>
          </a:p>
          <a:p>
            <a:pPr algn="r"/>
            <a:endParaRPr lang="en-US" dirty="0"/>
          </a:p>
          <a:p>
            <a:pPr algn="r"/>
            <a:r>
              <a:rPr lang="he-IL" dirty="0" smtClean="0"/>
              <a:t>ראינו שהשועל השתמש במחמאות ובדברי חנופה.</a:t>
            </a:r>
          </a:p>
          <a:p>
            <a:pPr algn="r"/>
            <a:r>
              <a:rPr lang="he-IL" dirty="0" smtClean="0"/>
              <a:t>מה </a:t>
            </a:r>
            <a:r>
              <a:rPr lang="he-IL" dirty="0"/>
              <a:t>ההבדל בין חנופה למחמאה ? </a:t>
            </a:r>
          </a:p>
          <a:p>
            <a:pPr algn="r"/>
            <a:r>
              <a:rPr lang="he-IL" dirty="0" smtClean="0"/>
              <a:t>הקראת השקופית</a:t>
            </a:r>
          </a:p>
          <a:p>
            <a:pPr algn="r"/>
            <a:r>
              <a:rPr lang="he-IL" dirty="0" smtClean="0"/>
              <a:t>מחמאה</a:t>
            </a:r>
            <a:r>
              <a:rPr lang="he-IL" baseline="0" dirty="0" smtClean="0"/>
              <a:t> היא דבר שבח והלל וחנופה היא אמירת שבח מוגזמת ומופרזת , לא בשביל להחמיא באמת אלא כדי לקדם מטרה אישית.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אני רוצה </a:t>
            </a:r>
            <a:r>
              <a:rPr lang="he-IL" dirty="0" smtClean="0"/>
              <a:t>שתחשבו ילדות : האם </a:t>
            </a:r>
            <a:r>
              <a:rPr lang="he-IL" dirty="0"/>
              <a:t>דברי </a:t>
            </a:r>
            <a:r>
              <a:rPr lang="he-IL" dirty="0" smtClean="0"/>
              <a:t>השועל לעורב </a:t>
            </a:r>
            <a:r>
              <a:rPr lang="he-IL" dirty="0"/>
              <a:t>הם מחמאה או חנופה ? </a:t>
            </a:r>
          </a:p>
          <a:p>
            <a:pPr algn="r"/>
            <a:endParaRPr lang="he-IL" baseline="0" dirty="0"/>
          </a:p>
          <a:p>
            <a:pPr algn="r"/>
            <a:endParaRPr lang="he-IL" dirty="0"/>
          </a:p>
          <a:p>
            <a:pPr algn="r"/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6514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דקה וחצי</a:t>
            </a:r>
            <a:endParaRPr lang="en-BZ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בואו נעבור</a:t>
            </a:r>
            <a:r>
              <a:rPr lang="he-IL" baseline="0" dirty="0" smtClean="0"/>
              <a:t> לבחון את התנהגותו של העורב כדי לזהות את תכונותיו ולאפיין אותו.</a:t>
            </a: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הקראת</a:t>
            </a:r>
            <a:r>
              <a:rPr lang="he-IL" baseline="0" dirty="0" smtClean="0"/>
              <a:t> השורה המודגשת שבמסגרת.</a:t>
            </a: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העורב</a:t>
            </a:r>
            <a:r>
              <a:rPr lang="he-IL" baseline="0" dirty="0" smtClean="0"/>
              <a:t> יודע שנוצותיו שחורות ולא יפות, הוא מכיר את קולו שאינו ערב, ובטוח ששירתו אינה מופלאה.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אבל כשהוא שומע את דברי החנופה החוזרים ונשנים של השועל הוא "שמח לשמע המחמאות" הוא מקבל ב</a:t>
            </a:r>
            <a:r>
              <a:rPr lang="he-IL" b="1" baseline="0" dirty="0" smtClean="0"/>
              <a:t>תמימות</a:t>
            </a:r>
            <a:r>
              <a:rPr lang="he-IL" baseline="0" dirty="0" smtClean="0"/>
              <a:t> את דברי החנופה המוגזמים כאילו הם מחמאות </a:t>
            </a:r>
            <a:r>
              <a:rPr lang="he-IL" baseline="0" dirty="0" err="1" smtClean="0"/>
              <a:t>אמיתיות</a:t>
            </a:r>
            <a:r>
              <a:rPr lang="he-IL" baseline="0" dirty="0" smtClean="0"/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העורב האמין לדברי השועל והחל לפצוח בשיר – בלי היסוס </a:t>
            </a:r>
            <a:r>
              <a:rPr lang="he-IL" b="1" baseline="0" dirty="0" smtClean="0"/>
              <a:t>ובקלות דעת.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648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3 דקות</a:t>
            </a:r>
            <a:endParaRPr lang="en-BZ" dirty="0" smtClean="0"/>
          </a:p>
          <a:p>
            <a:pPr algn="r"/>
            <a:endParaRPr lang="he-IL" dirty="0"/>
          </a:p>
          <a:p>
            <a:pPr algn="r"/>
            <a:r>
              <a:rPr lang="he-IL" dirty="0" smtClean="0"/>
              <a:t>בתחילת השיעור למדנו</a:t>
            </a:r>
            <a:r>
              <a:rPr lang="he-IL" baseline="0" dirty="0" smtClean="0"/>
              <a:t> שבמשל על בעלי חיים מרבים להשתמש בהאנשה</a:t>
            </a:r>
          </a:p>
          <a:p>
            <a:pPr algn="r"/>
            <a:r>
              <a:rPr lang="he-IL" dirty="0" smtClean="0"/>
              <a:t>גם במשל </a:t>
            </a:r>
            <a:r>
              <a:rPr lang="he-IL" dirty="0"/>
              <a:t>שקראנו מייחסים תכונות אנושיות לשועל </a:t>
            </a:r>
            <a:r>
              <a:rPr lang="he-IL" dirty="0" smtClean="0"/>
              <a:t>ולעורב.</a:t>
            </a:r>
            <a:endParaRPr lang="he-IL" dirty="0"/>
          </a:p>
          <a:p>
            <a:pPr algn="r"/>
            <a:r>
              <a:rPr lang="he-IL" dirty="0" smtClean="0"/>
              <a:t>לפניכן</a:t>
            </a:r>
            <a:r>
              <a:rPr lang="he-IL" baseline="0" dirty="0" smtClean="0"/>
              <a:t> מאגר של תכונות ...</a:t>
            </a:r>
          </a:p>
          <a:p>
            <a:pPr algn="r"/>
            <a:r>
              <a:rPr lang="he-IL" baseline="0" dirty="0" smtClean="0"/>
              <a:t>הקראת השקופית</a:t>
            </a:r>
            <a:endParaRPr lang="he-IL" dirty="0"/>
          </a:p>
          <a:p>
            <a:pPr algn="r"/>
            <a:r>
              <a:rPr lang="he-IL" dirty="0" smtClean="0"/>
              <a:t>נסו להתאים תכונות אנושיות לשועל ולעורב על פי </a:t>
            </a:r>
            <a:r>
              <a:rPr lang="he-IL" dirty="0"/>
              <a:t>המעשים </a:t>
            </a:r>
            <a:r>
              <a:rPr lang="he-IL" dirty="0" smtClean="0"/>
              <a:t>וההתנהגויות שלהם.</a:t>
            </a:r>
          </a:p>
          <a:p>
            <a:pPr algn="r"/>
            <a:endParaRPr lang="he-IL" dirty="0" smtClean="0"/>
          </a:p>
          <a:p>
            <a:pPr algn="r"/>
            <a:r>
              <a:rPr lang="he-IL" dirty="0" smtClean="0"/>
              <a:t>כתבו את התכונות במחברת בשני טורים.</a:t>
            </a:r>
          </a:p>
          <a:p>
            <a:pPr algn="r"/>
            <a:r>
              <a:rPr lang="he-IL" dirty="0" smtClean="0"/>
              <a:t>יש לכן 2 דקות...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565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aseline="0" dirty="0"/>
          </a:p>
          <a:p>
            <a:pPr algn="r"/>
            <a:endParaRPr lang="he-IL" baseline="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1</a:t>
            </a:r>
            <a:r>
              <a:rPr lang="he-IL" sz="1200" b="1" baseline="0" dirty="0" smtClean="0"/>
              <a:t> דקה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/>
              <a:t>בואו נקרא את התשובה הנכונה, בדקו את תשובתכן במחברת.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/>
              <a:t>הקראת השקופית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1826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דקה</a:t>
            </a:r>
            <a:r>
              <a:rPr lang="he-IL" sz="1200" b="1" baseline="0" dirty="0" smtClean="0"/>
              <a:t> וחצי</a:t>
            </a:r>
            <a:r>
              <a:rPr lang="he-IL" sz="1200" b="1" dirty="0" smtClean="0"/>
              <a:t> </a:t>
            </a:r>
            <a:endParaRPr lang="en-BZ" dirty="0" smtClean="0"/>
          </a:p>
          <a:p>
            <a:pPr algn="r"/>
            <a:r>
              <a:rPr lang="he-IL" dirty="0" smtClean="0"/>
              <a:t>הקראת השקופית</a:t>
            </a:r>
          </a:p>
          <a:p>
            <a:pPr algn="r"/>
            <a:r>
              <a:rPr lang="he-IL" dirty="0" smtClean="0"/>
              <a:t>מה אתן חושבות</a:t>
            </a:r>
            <a:r>
              <a:rPr lang="he-IL" baseline="0" dirty="0" smtClean="0"/>
              <a:t> ילדות? מה ניתן ללמוד מהמשל? מה הנמשל של המשל שקראנו?</a:t>
            </a:r>
          </a:p>
          <a:p>
            <a:pPr algn="r"/>
            <a:r>
              <a:rPr lang="he-IL" b="1" dirty="0" smtClean="0"/>
              <a:t>לא</a:t>
            </a:r>
            <a:r>
              <a:rPr lang="he-IL" b="1" baseline="0" dirty="0" smtClean="0"/>
              <a:t> להאמין לדברי חנופה ,להיזהר מהם ולבחון האם הם אמינים.</a:t>
            </a:r>
            <a:endParaRPr lang="he-IL" b="1" dirty="0" smtClean="0"/>
          </a:p>
          <a:p>
            <a:pPr algn="r"/>
            <a:r>
              <a:rPr lang="he-IL" dirty="0" smtClean="0"/>
              <a:t>ניתן </a:t>
            </a:r>
            <a:r>
              <a:rPr lang="he-IL" dirty="0"/>
              <a:t>להבין שדברי השועל הם חנופה. כי דבריו מוגזמים </a:t>
            </a:r>
            <a:r>
              <a:rPr lang="he-IL" dirty="0" smtClean="0"/>
              <a:t>ומטרתם להשיג</a:t>
            </a:r>
            <a:r>
              <a:rPr lang="he-IL" baseline="0" dirty="0" smtClean="0"/>
              <a:t> רווח אישי</a:t>
            </a:r>
            <a:r>
              <a:rPr lang="he-IL" dirty="0" smtClean="0"/>
              <a:t>. </a:t>
            </a:r>
          </a:p>
          <a:p>
            <a:pPr algn="r"/>
            <a:r>
              <a:rPr lang="he-IL" dirty="0" smtClean="0"/>
              <a:t>הם מוגזמים </a:t>
            </a:r>
            <a:r>
              <a:rPr lang="he-IL" dirty="0"/>
              <a:t>מבחינת ריבוי דברי </a:t>
            </a:r>
            <a:r>
              <a:rPr lang="he-IL" dirty="0" smtClean="0"/>
              <a:t>השבח. </a:t>
            </a:r>
          </a:p>
          <a:p>
            <a:pPr algn="r"/>
            <a:r>
              <a:rPr lang="he-IL" dirty="0" smtClean="0"/>
              <a:t>וכולנו יודעות </a:t>
            </a:r>
            <a:r>
              <a:rPr lang="he-IL" baseline="0" dirty="0" smtClean="0"/>
              <a:t>שלשועל היה אינטרס להשיג את הגבינה.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232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2 דקות</a:t>
            </a:r>
            <a:endParaRPr lang="en-BZ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smtClean="0"/>
              <a:t>המשל אינו </a:t>
            </a:r>
            <a:r>
              <a:rPr lang="he-IL" dirty="0" smtClean="0"/>
              <a:t>מתאר את הרגשות והמחשבות של השועל והעורב בסוף הסיפור.</a:t>
            </a: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איך הרגיש השועל באותו רגע שהוא תפס את הגבינה? אילו מחשבות</a:t>
            </a:r>
            <a:r>
              <a:rPr lang="he-IL" baseline="0" dirty="0" smtClean="0"/>
              <a:t> עלו במוחו?</a:t>
            </a:r>
            <a:endParaRPr lang="he-IL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כיצד </a:t>
            </a:r>
            <a:r>
              <a:rPr lang="he-IL" dirty="0"/>
              <a:t>הרגיש </a:t>
            </a:r>
            <a:r>
              <a:rPr lang="he-IL" dirty="0" smtClean="0"/>
              <a:t>העורב </a:t>
            </a:r>
            <a:r>
              <a:rPr lang="he-IL" baseline="0" dirty="0" smtClean="0"/>
              <a:t>בזמן שהגבינה צנחה מפיו למטה</a:t>
            </a:r>
            <a:r>
              <a:rPr lang="he-IL" dirty="0" smtClean="0"/>
              <a:t> </a:t>
            </a:r>
            <a:r>
              <a:rPr lang="he-IL" dirty="0"/>
              <a:t>? ואלו מחשבות עברו בראשו </a:t>
            </a:r>
            <a:r>
              <a:rPr lang="he-IL" dirty="0" smtClean="0"/>
              <a:t>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חשבו</a:t>
            </a:r>
            <a:r>
              <a:rPr lang="he-IL" baseline="0" dirty="0" smtClean="0"/>
              <a:t> וכתבו במחברת.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יש לכן 2 דקות.</a:t>
            </a:r>
            <a:r>
              <a:rPr lang="he-IL" dirty="0" smtClean="0"/>
              <a:t> </a:t>
            </a:r>
            <a:endParaRPr lang="en-US" dirty="0"/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2390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1 דקה</a:t>
            </a:r>
            <a:endParaRPr lang="en-BZ" dirty="0" smtClean="0"/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אני בטוחה שכתבתן רגשות ומחשבות מרתקים.</a:t>
            </a: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הנה מה שאני כתבתי.</a:t>
            </a:r>
            <a:endParaRPr lang="en-BZ" dirty="0" smtClean="0"/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הקראת השקופית.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</a:t>
            </a:r>
            <a:r>
              <a:rPr lang="he-IL" sz="1200" b="1" dirty="0" smtClean="0"/>
              <a:t>1</a:t>
            </a:r>
            <a:r>
              <a:rPr lang="he-IL" sz="1200" b="1" baseline="0" dirty="0" smtClean="0"/>
              <a:t> דקה</a:t>
            </a:r>
            <a:endParaRPr lang="he-IL" sz="1200" b="0" baseline="0" dirty="0">
              <a:solidFill>
                <a:schemeClr val="tx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dirty="0" smtClean="0">
                <a:solidFill>
                  <a:schemeClr val="tx1"/>
                </a:solidFill>
              </a:rPr>
              <a:t>הקראת השקופית</a:t>
            </a:r>
            <a:r>
              <a:rPr lang="he-IL" sz="1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158750" indent="0" algn="r" rtl="1" fontAlgn="base">
              <a:buNone/>
            </a:pPr>
            <a:endParaRPr lang="he-IL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  <a:p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2 דקות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 smtClean="0"/>
              <a:t>מטרת המשל ללמד אותנו בני</a:t>
            </a:r>
            <a:r>
              <a:rPr lang="he-IL" sz="1200" b="0" baseline="0" dirty="0" smtClean="0"/>
              <a:t> האדם </a:t>
            </a:r>
            <a:r>
              <a:rPr lang="he-IL" sz="1200" b="0" dirty="0" smtClean="0"/>
              <a:t>לקח ,</a:t>
            </a:r>
            <a:r>
              <a:rPr lang="he-IL" sz="1200" b="0" baseline="0" dirty="0" smtClean="0"/>
              <a:t> </a:t>
            </a:r>
            <a:r>
              <a:rPr lang="he-IL" sz="1200" b="0" dirty="0" smtClean="0"/>
              <a:t>כיצד</a:t>
            </a:r>
            <a:r>
              <a:rPr lang="he-IL" sz="1200" b="0" baseline="0" dirty="0" smtClean="0"/>
              <a:t> נתנהג בין אדם לחברו.</a:t>
            </a:r>
            <a:endParaRPr lang="he-IL" sz="1200" b="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חז"ל</a:t>
            </a:r>
            <a:r>
              <a:rPr lang="he-IL" baseline="0" dirty="0" smtClean="0"/>
              <a:t> </a:t>
            </a:r>
            <a:r>
              <a:rPr lang="he-IL" dirty="0" smtClean="0"/>
              <a:t>לימדו אותנו התנהגות נאותה בין אדם לחברו. לפנינו פתגמים מדברי</a:t>
            </a:r>
            <a:r>
              <a:rPr lang="he-IL" baseline="0" dirty="0" smtClean="0"/>
              <a:t> חז"ל בואו נראה כיצד הם מתאימים ללקח שלמדנו מהמשל.</a:t>
            </a:r>
            <a:endParaRPr lang="en-BZ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"</a:t>
            </a:r>
            <a:r>
              <a:rPr lang="he-IL" b="1" dirty="0" smtClean="0"/>
              <a:t>סוֹף מַעֲשֶׂה בְּמַחֲשָׁבָה תְּחִלָּה</a:t>
            </a:r>
            <a:r>
              <a:rPr lang="he-IL" dirty="0" smtClean="0"/>
              <a:t>"- יש לחשוב ולתכנן את המעשה עד סופו ורק אז לפעול – למדנו מפזיזותו</a:t>
            </a:r>
            <a:r>
              <a:rPr lang="he-IL" baseline="0" dirty="0" smtClean="0"/>
              <a:t> של העורב שלא חשב לפני המעשה ופצח בשיר.</a:t>
            </a:r>
            <a:endParaRPr lang="he-IL" dirty="0" smtClean="0"/>
          </a:p>
          <a:p>
            <a:pPr algn="r"/>
            <a:r>
              <a:rPr lang="he-IL" dirty="0" smtClean="0"/>
              <a:t>"</a:t>
            </a:r>
            <a:r>
              <a:rPr lang="he-IL" b="1" dirty="0"/>
              <a:t>כבדהו </a:t>
            </a:r>
            <a:r>
              <a:rPr lang="he-IL" b="1" dirty="0" err="1"/>
              <a:t>וחשדהו</a:t>
            </a:r>
            <a:r>
              <a:rPr lang="he-IL" dirty="0" smtClean="0"/>
              <a:t>"- </a:t>
            </a:r>
            <a:r>
              <a:rPr lang="he-IL" dirty="0"/>
              <a:t>הוא פתגם </a:t>
            </a:r>
            <a:r>
              <a:rPr lang="he-IL" baseline="0" dirty="0" smtClean="0"/>
              <a:t> שמורה </a:t>
            </a:r>
            <a:r>
              <a:rPr lang="he-IL" dirty="0" smtClean="0"/>
              <a:t>לנהוג </a:t>
            </a:r>
            <a:r>
              <a:rPr lang="he-IL" dirty="0"/>
              <a:t>בבני אדם ביחס דו-ערכי: </a:t>
            </a:r>
            <a:r>
              <a:rPr lang="he-IL" dirty="0" smtClean="0"/>
              <a:t>מצד אחד, </a:t>
            </a:r>
            <a:r>
              <a:rPr lang="he-IL" dirty="0"/>
              <a:t>יש לנהוג </a:t>
            </a:r>
            <a:r>
              <a:rPr lang="he-IL" dirty="0" smtClean="0"/>
              <a:t>בכבוד</a:t>
            </a:r>
            <a:r>
              <a:rPr lang="he-IL" dirty="0"/>
              <a:t>, ומאידך אין </a:t>
            </a:r>
            <a:r>
              <a:rPr lang="he-IL" dirty="0" smtClean="0"/>
              <a:t>לתת </a:t>
            </a:r>
            <a:r>
              <a:rPr lang="he-IL" dirty="0"/>
              <a:t>אמון בלתי מוגבל, אלא יש לנקוט אמצעי </a:t>
            </a:r>
            <a:r>
              <a:rPr lang="he-IL" dirty="0" smtClean="0"/>
              <a:t>זהירות. העורב היה צריך לנהוג בכבוד לשועל שהתייחס אליו בידידות וגם</a:t>
            </a:r>
            <a:r>
              <a:rPr lang="he-IL" baseline="0" dirty="0" smtClean="0"/>
              <a:t> לבחון היטב מה הסיבה לדברי החנופה שלו. </a:t>
            </a:r>
            <a:endParaRPr lang="en-US" b="0" dirty="0"/>
          </a:p>
          <a:p>
            <a:pPr algn="r"/>
            <a:r>
              <a:rPr lang="he-IL" b="0" dirty="0"/>
              <a:t>"</a:t>
            </a:r>
            <a:r>
              <a:rPr lang="he-IL" b="1" dirty="0" smtClean="0"/>
              <a:t>יהי כבוד חברך חביב עליך כשלך" </a:t>
            </a:r>
            <a:r>
              <a:rPr lang="he-IL" b="0" dirty="0" smtClean="0"/>
              <a:t>– יש לנהוג עם</a:t>
            </a:r>
            <a:r>
              <a:rPr lang="he-IL" b="0" baseline="0" dirty="0" smtClean="0"/>
              <a:t> הזולת  בכבוד כפי שהיינו רוצים שינהגו </a:t>
            </a:r>
            <a:r>
              <a:rPr lang="he-IL" b="0" baseline="0" dirty="0" err="1" smtClean="0"/>
              <a:t>איתנו</a:t>
            </a:r>
            <a:r>
              <a:rPr lang="he-IL" b="0" baseline="0" dirty="0" smtClean="0"/>
              <a:t>.</a:t>
            </a:r>
            <a:r>
              <a:rPr lang="he-IL" b="0" dirty="0" smtClean="0"/>
              <a:t> השועל לא נהג בכבוד עם</a:t>
            </a:r>
            <a:r>
              <a:rPr lang="he-IL" b="0" baseline="0" dirty="0" smtClean="0"/>
              <a:t> העורב כפי שהיה רוצה שהעורב ינהג </a:t>
            </a:r>
            <a:r>
              <a:rPr lang="he-IL" b="0" baseline="0" dirty="0" err="1" smtClean="0"/>
              <a:t>איתו</a:t>
            </a:r>
            <a:r>
              <a:rPr lang="he-IL" b="0" baseline="0" dirty="0" smtClean="0"/>
              <a:t>.</a:t>
            </a:r>
          </a:p>
          <a:p>
            <a:pPr algn="r"/>
            <a:endParaRPr lang="he-IL" b="0" baseline="0" dirty="0" smtClean="0"/>
          </a:p>
          <a:p>
            <a:pPr algn="r"/>
            <a:r>
              <a:rPr lang="he-IL" b="0" baseline="0" dirty="0" smtClean="0"/>
              <a:t>אני בטוחה שתמצאו עוד פתגמים מדברי חז"ל שיתאימו ללקח מהסיפור. (מה ששנוא עליך..)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6964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</a:t>
            </a:r>
            <a:r>
              <a:rPr lang="he-IL" b="1" baseline="0" dirty="0" smtClean="0"/>
              <a:t> 1 דקה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 smtClean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 smtClean="0"/>
              <a:t>הקראת השקופית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 smtClean="0"/>
              <a:t>משך השקף: </a:t>
            </a:r>
            <a:r>
              <a:rPr lang="he-IL" b="1" baseline="0" dirty="0" smtClean="0"/>
              <a:t> 1 דקה</a:t>
            </a:r>
            <a:endParaRPr lang="en-BZ" b="1" baseline="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b="1" baseline="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baseline="0" dirty="0" smtClean="0"/>
              <a:t>הקראת השקופית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baseline="0" dirty="0" smtClean="0"/>
              <a:t>בהנאה!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baseline="0" dirty="0" smtClean="0"/>
          </a:p>
          <a:p>
            <a:pPr marL="158750" indent="0" algn="r" rtl="1">
              <a:buNone/>
            </a:pPr>
            <a:endParaRPr lang="he-IL" dirty="0" smtClean="0"/>
          </a:p>
          <a:p>
            <a:pPr marL="158750" indent="0" algn="r" rtl="1">
              <a:buNone/>
            </a:pPr>
            <a:r>
              <a:rPr lang="he-IL" dirty="0" smtClean="0"/>
              <a:t>שלום ילדות, נהניתי מאד להיפגש אתכן היום וללמוד ביחד משל</a:t>
            </a:r>
            <a:r>
              <a:rPr lang="he-IL" baseline="0" dirty="0" smtClean="0"/>
              <a:t> על השועל והעורב.</a:t>
            </a:r>
            <a:endParaRPr lang="he-IL" dirty="0" smtClean="0"/>
          </a:p>
          <a:p>
            <a:pPr marL="158750" indent="0" algn="r" rtl="1">
              <a:buNone/>
            </a:pPr>
            <a:r>
              <a:rPr lang="he-IL" dirty="0" smtClean="0"/>
              <a:t>ניפגש </a:t>
            </a:r>
            <a:r>
              <a:rPr lang="he-IL" baseline="0" dirty="0" smtClean="0"/>
              <a:t>בלמידה הבאה...</a:t>
            </a:r>
            <a:endParaRPr lang="he-IL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baseline="0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461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</a:t>
            </a:r>
            <a:r>
              <a:rPr lang="he-IL" sz="1200" b="1" dirty="0" smtClean="0"/>
              <a:t>1 דקה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 smtClean="0">
                <a:solidFill>
                  <a:srgbClr val="FF0000"/>
                </a:solidFill>
              </a:rPr>
              <a:t>הצטיידו</a:t>
            </a:r>
            <a:r>
              <a:rPr lang="he-IL" sz="1200" baseline="0" dirty="0" smtClean="0">
                <a:solidFill>
                  <a:srgbClr val="FF0000"/>
                </a:solidFill>
              </a:rPr>
              <a:t> במחברת ובמכשיר כתיבה</a:t>
            </a:r>
          </a:p>
          <a:p>
            <a:pPr marL="158750" indent="0" algn="r" rtl="1">
              <a:buNone/>
            </a:pPr>
            <a:r>
              <a:rPr lang="he-IL" sz="1200" baseline="0" dirty="0" smtClean="0">
                <a:solidFill>
                  <a:srgbClr val="FF0000"/>
                </a:solidFill>
              </a:rPr>
              <a:t>התיישבו בחדר שקט, הניחו כוס מים לידכן ותתמקדו בהקשבה מלאה .</a:t>
            </a:r>
          </a:p>
          <a:p>
            <a:pPr marL="158750" indent="0" algn="r" rtl="1">
              <a:buNone/>
            </a:pPr>
            <a:r>
              <a:rPr lang="he-IL" sz="1200" baseline="0" dirty="0" smtClean="0">
                <a:solidFill>
                  <a:srgbClr val="FF0000"/>
                </a:solidFill>
              </a:rPr>
              <a:t>קדימה, יש לכן 30 שניות להתארגן.</a:t>
            </a:r>
            <a:endParaRPr lang="he-IL" sz="12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 smtClean="0"/>
              <a:t>משך השקף: 2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לפני שמתחילים... התבוננו</a:t>
            </a: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בתמונות שלפניכן.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מה אתן רואות בתמונות?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מה המשותף לכל התמונות?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המורה ממתינה 15 שניות)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(שימו לב, דמות השועל מופיעה בכל התמונות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ודאי נפגשתן עם השועל בסיפורים שקראתן או במשלים ששמעתן.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איזו תכונה מייחסים בדרך כלל לשועל? ערמומיות, נכון מאד. השועל הוא ערמומי.</a:t>
            </a:r>
            <a:endParaRPr lang="he-IL" sz="12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>
                <a:solidFill>
                  <a:srgbClr val="FF0000"/>
                </a:solidFill>
              </a:rPr>
              <a:t>בתמונות</a:t>
            </a:r>
            <a:r>
              <a:rPr lang="he-IL" baseline="0" dirty="0" smtClean="0">
                <a:solidFill>
                  <a:srgbClr val="FF0000"/>
                </a:solidFill>
              </a:rPr>
              <a:t> שלפנינו השועל נפגש כל פעם עם דמות אחרת, פעם עם החסידה, פעם עם העורב ופעם עם התיש.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>
                <a:solidFill>
                  <a:srgbClr val="FF0000"/>
                </a:solidFill>
              </a:rPr>
              <a:t>ובכל תמונה אפשר לראות שהוא מתנהג כמו בנאדם, לבוש בבגדים וסועד ליד שלחן.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>
                <a:solidFill>
                  <a:srgbClr val="FF0000"/>
                </a:solidFill>
              </a:rPr>
              <a:t>אמרנו שהשועל ערמומי, אנחנו  מייחסים לו תכונות אנושית . אנחנו רואים שהוא מתלבש, מדבר, אוכל...אלו פעולות ומעשים שמאפיינים בני אדם, אנשים.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>
                <a:solidFill>
                  <a:srgbClr val="FF0000"/>
                </a:solidFill>
              </a:rPr>
              <a:t>לזה קוראים האנשה.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baseline="0" dirty="0" smtClean="0">
                <a:solidFill>
                  <a:srgbClr val="FF0000"/>
                </a:solidFill>
              </a:rPr>
              <a:t>האנשה – שימוש בתארים, בתכונות בפעולות ובמעשים של אנשים לצורך תיאור בעלי חיים צמחים או דוממים.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baseline="0" dirty="0" smtClean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 smtClean="0">
                <a:solidFill>
                  <a:srgbClr val="FF0000"/>
                </a:solidFill>
              </a:rPr>
              <a:t>שימו לב שגם תמונות השועל מרמזות לנו על ההאנשה ...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aseline="0" dirty="0" smtClean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>
                <a:solidFill>
                  <a:srgbClr val="FF0000"/>
                </a:solidFill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>
              <a:solidFill>
                <a:srgbClr val="FF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2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היום</a:t>
            </a:r>
            <a:r>
              <a:rPr lang="he-IL" baseline="0" dirty="0" smtClean="0"/>
              <a:t> אנחנו נקרא משל על השועל והעורב.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רגע לפני שנקרא את המשל, ניזכר מהו משל?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הקראת השקופית.</a:t>
            </a:r>
            <a:endParaRPr lang="en-US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מעניין מדוע מחברי המשלים על בעלי חיים מרבים להשתמש בהאנשה  ולייחס להם פעולות ומעשים של אנשים.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משום שהמטרה של המשל היא ללמד את בני האדם מוסר השכל ולקח לשיפור מעשיהם והתנהגותם.</a:t>
            </a: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דרך המשל אפשר להעביר מוסר ולקח באופן שבני האדם יפנימו את המסר בדרך קלה, נעימה ולא ישירה.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לדוגמה, אם נרצה שאחת מבנות כיתתנו תנהג בכבוד ובדרך ארץ , ונספר לה משל על בעל חיים שגילה התנהגות מכבדת עם חבריו.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בת כיתתנו תפנים  את הלקח ותלמד מוסר השכל בקלות ובצורה מכבדת , יותר מאשר אם נפנה אליה באופן ישיר ונטיף לה מוסר על התנהגותה.</a:t>
            </a: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לכן מחבר המשל מרבה להשתמש בהאנשה כדי לקרב את הלקח לליבם של בני האדם.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39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2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המשל שנקרא היום הוא משל מסדרת</a:t>
            </a:r>
            <a:r>
              <a:rPr lang="he-IL" baseline="0" dirty="0" smtClean="0"/>
              <a:t> משלי שועלים על פי רבי ברכיה הנקדן.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המשל מזמן אותנו למפגש של השועל עם העורב.</a:t>
            </a: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קריאה קולית של המשל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אלו מחשבות עלו </a:t>
            </a:r>
            <a:r>
              <a:rPr lang="he-IL" dirty="0" smtClean="0"/>
              <a:t>בכן במהלך </a:t>
            </a:r>
            <a:r>
              <a:rPr lang="he-IL" dirty="0"/>
              <a:t>הקריאה? מה </a:t>
            </a:r>
            <a:r>
              <a:rPr lang="he-IL" dirty="0" smtClean="0"/>
              <a:t>הרגשתן? </a:t>
            </a: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יש לכן 20 שניות...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אולי התאכזבתן </a:t>
            </a:r>
            <a:r>
              <a:rPr lang="he-IL" dirty="0"/>
              <a:t>מכך </a:t>
            </a:r>
            <a:r>
              <a:rPr lang="he-IL" dirty="0" smtClean="0"/>
              <a:t>שהעורב האמין לשועל,</a:t>
            </a:r>
            <a:r>
              <a:rPr lang="he-IL" baseline="0" dirty="0" smtClean="0"/>
              <a:t> אולי כעסתן על השועל הערמומי? 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אני </a:t>
            </a:r>
            <a:r>
              <a:rPr lang="he-IL" dirty="0" smtClean="0"/>
              <a:t>הרגשתי רגשות רחמים</a:t>
            </a:r>
            <a:r>
              <a:rPr lang="he-IL" baseline="0" dirty="0" smtClean="0"/>
              <a:t> וחמלה על </a:t>
            </a:r>
            <a:r>
              <a:rPr lang="he-IL" b="0" baseline="0" dirty="0" smtClean="0"/>
              <a:t>העורב ש</a:t>
            </a:r>
            <a:r>
              <a:rPr lang="he-IL" b="0" dirty="0" smtClean="0"/>
              <a:t>בתחילת</a:t>
            </a:r>
            <a:r>
              <a:rPr lang="he-IL" b="0" baseline="0" dirty="0" smtClean="0"/>
              <a:t> הסיפור היה מרוצה </a:t>
            </a:r>
            <a:r>
              <a:rPr lang="he-IL" b="0" baseline="0" dirty="0"/>
              <a:t>מכך </a:t>
            </a:r>
            <a:r>
              <a:rPr lang="he-IL" b="0" baseline="0" dirty="0" smtClean="0"/>
              <a:t>שמצא </a:t>
            </a:r>
            <a:r>
              <a:rPr lang="he-IL" b="0" baseline="0" dirty="0"/>
              <a:t>מאכל </a:t>
            </a:r>
            <a:r>
              <a:rPr lang="he-IL" b="0" baseline="0" dirty="0" smtClean="0"/>
              <a:t>טעים, גבינה צהובה,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 smtClean="0"/>
              <a:t>ובהמשך הרגיש </a:t>
            </a:r>
            <a:r>
              <a:rPr lang="he-IL" b="0" baseline="0" dirty="0"/>
              <a:t>נהדר </a:t>
            </a:r>
            <a:r>
              <a:rPr lang="he-IL" b="0" baseline="0" dirty="0" smtClean="0"/>
              <a:t>כשקיבל את המחמאות </a:t>
            </a:r>
            <a:r>
              <a:rPr lang="he-IL" b="0" baseline="0" dirty="0"/>
              <a:t>החנפניות </a:t>
            </a:r>
            <a:r>
              <a:rPr lang="he-IL" b="0" baseline="0" dirty="0" smtClean="0"/>
              <a:t>מהשועל.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 smtClean="0"/>
              <a:t>ומה </a:t>
            </a:r>
            <a:r>
              <a:rPr lang="he-IL" b="0" baseline="0" dirty="0"/>
              <a:t>קרה אחר כך? ... </a:t>
            </a:r>
            <a:r>
              <a:rPr lang="he-IL" b="0" baseline="0" dirty="0" smtClean="0"/>
              <a:t>מצבו </a:t>
            </a:r>
            <a:r>
              <a:rPr lang="he-IL" b="0" baseline="0" dirty="0"/>
              <a:t>ממש התהפך. </a:t>
            </a:r>
            <a:r>
              <a:rPr lang="he-IL" b="0" baseline="0" dirty="0" smtClean="0"/>
              <a:t>הוא איבד את הגבינה והיה </a:t>
            </a:r>
            <a:r>
              <a:rPr lang="he-IL" b="0" baseline="0" dirty="0"/>
              <a:t>ללעג. </a:t>
            </a:r>
            <a:r>
              <a:rPr lang="he-IL" b="0" dirty="0"/>
              <a:t> </a:t>
            </a:r>
            <a:endParaRPr lang="en-US" b="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681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2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המשל שנקרא היום הוא משל מסדרת</a:t>
            </a:r>
            <a:r>
              <a:rPr lang="he-IL" baseline="0" dirty="0" smtClean="0"/>
              <a:t> משלי שועלים על פי רבי ברכיה הנקדן.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המשל מזמן אותנו למפגש של השועל עם העורב.</a:t>
            </a: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קריאה קולית של המשל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אלו מחשבות עלו </a:t>
            </a:r>
            <a:r>
              <a:rPr lang="he-IL" dirty="0" smtClean="0"/>
              <a:t>בכן במהלך </a:t>
            </a:r>
            <a:r>
              <a:rPr lang="he-IL" dirty="0"/>
              <a:t>הקריאה? מה </a:t>
            </a:r>
            <a:r>
              <a:rPr lang="he-IL" dirty="0" smtClean="0"/>
              <a:t>הרגשתן? </a:t>
            </a: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יש לכן 20 שניות...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אולי התאכזבתן </a:t>
            </a:r>
            <a:r>
              <a:rPr lang="he-IL" dirty="0"/>
              <a:t>מכך </a:t>
            </a:r>
            <a:r>
              <a:rPr lang="he-IL" dirty="0" smtClean="0"/>
              <a:t>שהעורב האמין לשועל,</a:t>
            </a:r>
            <a:r>
              <a:rPr lang="he-IL" baseline="0" dirty="0" smtClean="0"/>
              <a:t> אולי כעסתן על השועל הערמומי? 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אני </a:t>
            </a:r>
            <a:r>
              <a:rPr lang="he-IL" dirty="0" smtClean="0"/>
              <a:t>הרגשתי רגשות רחמים</a:t>
            </a:r>
            <a:r>
              <a:rPr lang="he-IL" baseline="0" dirty="0" smtClean="0"/>
              <a:t> וחמלה על </a:t>
            </a:r>
            <a:r>
              <a:rPr lang="he-IL" b="0" baseline="0" dirty="0" smtClean="0"/>
              <a:t>העורב ש</a:t>
            </a:r>
            <a:r>
              <a:rPr lang="he-IL" b="0" dirty="0" smtClean="0"/>
              <a:t>בתחילת</a:t>
            </a:r>
            <a:r>
              <a:rPr lang="he-IL" b="0" baseline="0" dirty="0" smtClean="0"/>
              <a:t> הסיפור היה מרוצה </a:t>
            </a:r>
            <a:r>
              <a:rPr lang="he-IL" b="0" baseline="0" dirty="0"/>
              <a:t>מכך </a:t>
            </a:r>
            <a:r>
              <a:rPr lang="he-IL" b="0" baseline="0" dirty="0" smtClean="0"/>
              <a:t>שמצא </a:t>
            </a:r>
            <a:r>
              <a:rPr lang="he-IL" b="0" baseline="0" dirty="0"/>
              <a:t>מאכל </a:t>
            </a:r>
            <a:r>
              <a:rPr lang="he-IL" b="0" baseline="0" dirty="0" smtClean="0"/>
              <a:t>טעים, גבינה צהובה,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 smtClean="0"/>
              <a:t>ובהמשך הרגיש </a:t>
            </a:r>
            <a:r>
              <a:rPr lang="he-IL" b="0" baseline="0" dirty="0"/>
              <a:t>נהדר </a:t>
            </a:r>
            <a:r>
              <a:rPr lang="he-IL" b="0" baseline="0" dirty="0" smtClean="0"/>
              <a:t>כשקיבל את המחמאות </a:t>
            </a:r>
            <a:r>
              <a:rPr lang="he-IL" b="0" baseline="0" dirty="0"/>
              <a:t>החנפניות </a:t>
            </a:r>
            <a:r>
              <a:rPr lang="he-IL" b="0" baseline="0" dirty="0" smtClean="0"/>
              <a:t>מהשועל.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baseline="0" dirty="0" smtClean="0"/>
              <a:t>ומה </a:t>
            </a:r>
            <a:r>
              <a:rPr lang="he-IL" b="0" baseline="0" dirty="0"/>
              <a:t>קרה אחר כך? ... </a:t>
            </a:r>
            <a:r>
              <a:rPr lang="he-IL" b="0" baseline="0" dirty="0" smtClean="0"/>
              <a:t>מצבו </a:t>
            </a:r>
            <a:r>
              <a:rPr lang="he-IL" b="0" baseline="0" dirty="0"/>
              <a:t>ממש התהפך. </a:t>
            </a:r>
            <a:r>
              <a:rPr lang="he-IL" b="0" baseline="0" dirty="0" smtClean="0"/>
              <a:t>הוא איבד את הגבינה והיה </a:t>
            </a:r>
            <a:r>
              <a:rPr lang="he-IL" b="0" baseline="0" dirty="0"/>
              <a:t>ללעג. </a:t>
            </a:r>
            <a:r>
              <a:rPr lang="he-IL" b="0" dirty="0"/>
              <a:t> </a:t>
            </a:r>
            <a:endParaRPr lang="en-US" b="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312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2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בואו נקרא שוב ונבחן את התנהגותו</a:t>
            </a:r>
            <a:r>
              <a:rPr lang="he-IL" baseline="0" dirty="0" smtClean="0"/>
              <a:t> מעשיו ופעולותיו של השועל כדי להכיר את תכונותיו, לאפיין אותו ולהבין באילו דרכים הוא השתמש כדי לבצע את זממו, לחטוף את הגבינה מהעורב.</a:t>
            </a:r>
            <a:endParaRPr lang="en-US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הקראת הסיפור מתחילתו</a:t>
            </a:r>
            <a:r>
              <a:rPr lang="he-IL" baseline="0" dirty="0" smtClean="0"/>
              <a:t> עד סוף השורה המודגשת שבמסגרת.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ילדות, מה </a:t>
            </a:r>
            <a:r>
              <a:rPr lang="he-IL" dirty="0"/>
              <a:t>ניתן ללמוד </a:t>
            </a:r>
            <a:r>
              <a:rPr lang="he-IL" dirty="0" smtClean="0"/>
              <a:t>מתיאור דמותו של השועל </a:t>
            </a:r>
            <a:r>
              <a:rPr lang="he-IL" dirty="0"/>
              <a:t>? </a:t>
            </a:r>
            <a:r>
              <a:rPr lang="he-IL" dirty="0" smtClean="0"/>
              <a:t>מה </a:t>
            </a:r>
            <a:r>
              <a:rPr lang="he-IL" dirty="0"/>
              <a:t>מרמז </a:t>
            </a:r>
            <a:r>
              <a:rPr lang="he-IL" dirty="0" smtClean="0"/>
              <a:t>התיאור של השועל </a:t>
            </a:r>
            <a:r>
              <a:rPr lang="he-IL" dirty="0"/>
              <a:t>על </a:t>
            </a:r>
            <a:r>
              <a:rPr lang="he-IL" dirty="0" smtClean="0"/>
              <a:t>אופיו?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נכון,</a:t>
            </a:r>
            <a:r>
              <a:rPr lang="he-IL" baseline="0" dirty="0" smtClean="0"/>
              <a:t> התיאור של השועל מרמז על תכונות אופי שיש לו כמו: </a:t>
            </a:r>
            <a:r>
              <a:rPr lang="he-IL" b="1" baseline="0" dirty="0" smtClean="0"/>
              <a:t>קנאה וחמדנות.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השועל היה רעב , הוא זיהה את ריח חריץ הגבינה שהיה בפיו של העורב והתבונן בו בקנאה.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648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/>
              <a:t>משך השקף: עד</a:t>
            </a:r>
            <a:r>
              <a:rPr lang="he-IL" sz="1200" b="1" baseline="0" dirty="0" smtClean="0"/>
              <a:t> 2</a:t>
            </a:r>
            <a:r>
              <a:rPr lang="he-IL" sz="1200" b="1" dirty="0" smtClean="0"/>
              <a:t>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smtClean="0"/>
              <a:t>עכשיו</a:t>
            </a:r>
            <a:r>
              <a:rPr lang="he-IL" baseline="0" dirty="0" smtClean="0"/>
              <a:t> נבחן את אופיו של השועל ונגלה את תכונותיו לפי המחשבות שלו.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הקראת הקטע המודגש שבמסגרת. </a:t>
            </a: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ילדות , מה לומדים מהמחשבות של השועל? איזו תכונה שלו אפשר לזהות בדברים שהוא חשב?</a:t>
            </a: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נכון, השועל החמדן מחפש דרך "להביא את הגבינה אלי!", הוא חושב רק על עצמו, הוא במרכז </a:t>
            </a:r>
            <a:r>
              <a:rPr lang="he-IL" baseline="0" dirty="0" err="1" smtClean="0"/>
              <a:t>הענין</a:t>
            </a:r>
            <a:r>
              <a:rPr lang="he-IL" baseline="0" dirty="0" smtClean="0"/>
              <a:t>,  </a:t>
            </a:r>
            <a:r>
              <a:rPr lang="he-IL" baseline="0" dirty="0" err="1" smtClean="0"/>
              <a:t>הכל</a:t>
            </a:r>
            <a:r>
              <a:rPr lang="he-IL" baseline="0" dirty="0" smtClean="0"/>
              <a:t> מגיע לו ולא אכפת לו מהעורב.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כאן השועל מגלה </a:t>
            </a:r>
            <a:r>
              <a:rPr lang="he-IL" b="1" baseline="0" dirty="0" smtClean="0"/>
              <a:t>חמדנות ואנוכיות.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BZ" baseline="0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931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3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6" r:id="rId17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 smtClean="0"/>
              <a:t>מערכת שיעורים למגזר החרדי</a:t>
            </a:r>
            <a:endParaRPr lang="he-IL" sz="3200" b="1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1159471" y="4469272"/>
            <a:ext cx="7767181" cy="411774"/>
          </a:xfrm>
        </p:spPr>
        <p:txBody>
          <a:bodyPr/>
          <a:lstStyle/>
          <a:p>
            <a:pPr lvl="0"/>
            <a:r>
              <a:rPr lang="he-IL" dirty="0"/>
              <a:t>נושא השיעור: </a:t>
            </a:r>
            <a:r>
              <a:rPr lang="he-IL" dirty="0" smtClean="0"/>
              <a:t>המשל "השועל והעורב"</a:t>
            </a:r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e-IL" dirty="0">
                <a:sym typeface="Calibri"/>
              </a:rPr>
              <a:t>עם המורה</a:t>
            </a:r>
            <a:r>
              <a:rPr lang="he-IL" dirty="0" smtClean="0">
                <a:sym typeface="Calibri"/>
              </a:rPr>
              <a:t>: חגי </a:t>
            </a:r>
            <a:r>
              <a:rPr lang="he-IL" dirty="0" smtClean="0">
                <a:sym typeface="Calibri"/>
              </a:rPr>
              <a:t>מושקוביץ</a:t>
            </a:r>
          </a:p>
          <a:p>
            <a:r>
              <a:rPr lang="he-IL" sz="2400" dirty="0" smtClean="0">
                <a:sym typeface="Calibri"/>
              </a:rPr>
              <a:t>כתיבה: אסתר מלכה</a:t>
            </a:r>
            <a:endParaRPr lang="he-IL" sz="2400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שיעור עברית לכיתה ד'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53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38612" y="1612978"/>
            <a:ext cx="9433343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אמר </a:t>
            </a:r>
            <a:r>
              <a:rPr lang="he-IL" sz="3600" b="1" dirty="0">
                <a:latin typeface="Calibri" panose="020F0502020204030204" pitchFamily="34" charset="0"/>
                <a:ea typeface="Open Sans" panose="020B0606030504020204" pitchFamily="34" charset="0"/>
              </a:rPr>
              <a:t>השועל לעורב: "שלום לך עורב חביב, כמה יפה אתה וכמה יפות נוצותיך. האמנם נכון מה שמספרים עליך, שקולך ערב ושירתך מופלאה?"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שמח העורב לשמע המחמאות, פתח את המקור ו...פצח בשיר.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באותו רגע נפל חריץ הגבינה למטה. תפס השועל את הגבינה </a:t>
            </a:r>
            <a:r>
              <a:rPr lang="he-IL" sz="3600" dirty="0" err="1">
                <a:latin typeface="Calibri" panose="020F0502020204030204" pitchFamily="34" charset="0"/>
                <a:ea typeface="Open Sans" panose="020B0606030504020204" pitchFamily="34" charset="0"/>
              </a:rPr>
              <a:t>והופ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 – נעלם בריצה קלה.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מאז נזהרים כל העורבים מדברי חנופה והשועלים הרעבים מחפשים גבינה</a:t>
            </a:r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...</a:t>
            </a:r>
            <a:endParaRPr lang="he-IL" sz="3600" dirty="0">
              <a:latin typeface="Calibri" panose="020F0502020204030204" pitchFamily="34" charset="0"/>
              <a:ea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בוחנים את התנהגותו של השועל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4DEA6002-01F7-45E6-A3F2-8668D155CA23}"/>
              </a:ext>
            </a:extLst>
          </p:cNvPr>
          <p:cNvSpPr/>
          <p:nvPr/>
        </p:nvSpPr>
        <p:spPr>
          <a:xfrm>
            <a:off x="3202257" y="1718573"/>
            <a:ext cx="8723380" cy="16509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2D397E8-6DC2-4AD5-9F6C-10026949A714}"/>
              </a:ext>
            </a:extLst>
          </p:cNvPr>
          <p:cNvSpPr txBox="1"/>
          <p:nvPr/>
        </p:nvSpPr>
        <p:spPr>
          <a:xfrm>
            <a:off x="373294" y="2269292"/>
            <a:ext cx="2069584" cy="259782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באיזו דרך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 פונה 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השועל לעורב? </a:t>
            </a:r>
          </a:p>
        </p:txBody>
      </p:sp>
      <p:sp>
        <p:nvSpPr>
          <p:cNvPr id="2" name="חץ: ימינה 1">
            <a:extLst>
              <a:ext uri="{FF2B5EF4-FFF2-40B4-BE49-F238E27FC236}">
                <a16:creationId xmlns:a16="http://schemas.microsoft.com/office/drawing/2014/main" id="{F925D54F-4973-4873-8670-E880FCC65907}"/>
              </a:ext>
            </a:extLst>
          </p:cNvPr>
          <p:cNvSpPr/>
          <p:nvPr/>
        </p:nvSpPr>
        <p:spPr>
          <a:xfrm flipV="1">
            <a:off x="2538612" y="2124394"/>
            <a:ext cx="567911" cy="59894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27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67156" y="1622649"/>
            <a:ext cx="9482401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אמר השועל לעורב: "שלום לך עורב חביב, כמה יפה אתה וכמה יפות נוצותיך. האמנם נכון מה שמספרים עליך, שקולך ערב ושירתך מופלאה?"</a:t>
            </a:r>
          </a:p>
          <a:p>
            <a:pPr algn="r" rtl="1"/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שמח 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העורב לשמע המחמאות, פתח את המקור ו...פצח בשיר.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באותו רגע נפל חריץ הגבינה למטה. תפס השועל את הגבינה </a:t>
            </a:r>
            <a:r>
              <a:rPr lang="he-IL" sz="3600" dirty="0" err="1">
                <a:latin typeface="Calibri" panose="020F0502020204030204" pitchFamily="34" charset="0"/>
                <a:ea typeface="Open Sans" panose="020B0606030504020204" pitchFamily="34" charset="0"/>
              </a:rPr>
              <a:t>והופ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 – נעלם בריצה קלה.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מאז נזהרים כל העורבים מדברי חנופה והשועלים הרעבים מחפשים גבינה</a:t>
            </a:r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...</a:t>
            </a:r>
            <a:endParaRPr lang="he-IL" sz="3600" dirty="0">
              <a:latin typeface="Calibri" panose="020F0502020204030204" pitchFamily="34" charset="0"/>
              <a:ea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בוחנים את התנהגותו של השועל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9FB15571-8FC8-4F03-AAEF-A2B52CB6A4F6}"/>
              </a:ext>
            </a:extLst>
          </p:cNvPr>
          <p:cNvSpPr/>
          <p:nvPr/>
        </p:nvSpPr>
        <p:spPr>
          <a:xfrm>
            <a:off x="4343400" y="1686581"/>
            <a:ext cx="3669097" cy="55249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C000"/>
              </a:solidFill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DBE33F51-7D47-4408-A283-46A63E6C1F56}"/>
              </a:ext>
            </a:extLst>
          </p:cNvPr>
          <p:cNvSpPr/>
          <p:nvPr/>
        </p:nvSpPr>
        <p:spPr>
          <a:xfrm>
            <a:off x="6720840" y="2275981"/>
            <a:ext cx="3221060" cy="5398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92D050"/>
              </a:solidFill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7B0DF1FA-D7C3-4512-A228-E799B177EEB8}"/>
              </a:ext>
            </a:extLst>
          </p:cNvPr>
          <p:cNvSpPr/>
          <p:nvPr/>
        </p:nvSpPr>
        <p:spPr>
          <a:xfrm>
            <a:off x="6720840" y="2855385"/>
            <a:ext cx="1800578" cy="465693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3399"/>
              </a:solidFill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C52A5CB2-106D-4EF2-AF32-25F80AAA6840}"/>
              </a:ext>
            </a:extLst>
          </p:cNvPr>
          <p:cNvSpPr/>
          <p:nvPr/>
        </p:nvSpPr>
        <p:spPr>
          <a:xfrm>
            <a:off x="3685032" y="2852703"/>
            <a:ext cx="2852929" cy="468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0DBFEE27-F258-4F14-9680-290BD820DE70}"/>
              </a:ext>
            </a:extLst>
          </p:cNvPr>
          <p:cNvSpPr/>
          <p:nvPr/>
        </p:nvSpPr>
        <p:spPr>
          <a:xfrm>
            <a:off x="10185825" y="2272765"/>
            <a:ext cx="1688422" cy="5524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9" name="תיבת טקסט 10">
            <a:extLst>
              <a:ext uri="{FF2B5EF4-FFF2-40B4-BE49-F238E27FC236}">
                <a16:creationId xmlns:a16="http://schemas.microsoft.com/office/drawing/2014/main" id="{82D397E8-6DC2-4AD5-9F6C-10026949A714}"/>
              </a:ext>
            </a:extLst>
          </p:cNvPr>
          <p:cNvSpPr txBox="1"/>
          <p:nvPr/>
        </p:nvSpPr>
        <p:spPr>
          <a:xfrm>
            <a:off x="397572" y="2609449"/>
            <a:ext cx="2069584" cy="259782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באיזו דרך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 פונה 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השועל לעורב? </a:t>
            </a:r>
          </a:p>
        </p:txBody>
      </p:sp>
      <p:sp>
        <p:nvSpPr>
          <p:cNvPr id="20" name="חץ: ימינה 1">
            <a:extLst>
              <a:ext uri="{FF2B5EF4-FFF2-40B4-BE49-F238E27FC236}">
                <a16:creationId xmlns:a16="http://schemas.microsoft.com/office/drawing/2014/main" id="{F925D54F-4973-4873-8670-E880FCC65907}"/>
              </a:ext>
            </a:extLst>
          </p:cNvPr>
          <p:cNvSpPr/>
          <p:nvPr/>
        </p:nvSpPr>
        <p:spPr>
          <a:xfrm flipV="1">
            <a:off x="2720430" y="4161806"/>
            <a:ext cx="373344" cy="33801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20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84EB18-C55E-4811-B7A9-956AB517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>בוחנים את התנהגותו של השועל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E4FE81D-0938-4337-9BE7-CCE66EEBE50B}"/>
              </a:ext>
            </a:extLst>
          </p:cNvPr>
          <p:cNvSpPr txBox="1"/>
          <p:nvPr/>
        </p:nvSpPr>
        <p:spPr>
          <a:xfrm>
            <a:off x="1861537" y="1564812"/>
            <a:ext cx="88369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latin typeface="Calibri" panose="020F0502020204030204" pitchFamily="34" charset="0"/>
              </a:rPr>
              <a:t>מה ניתן ללמוד מהמחמאות של השועל </a:t>
            </a:r>
            <a:r>
              <a:rPr lang="he-IL" sz="3200" b="1" dirty="0" smtClean="0">
                <a:latin typeface="Calibri" panose="020F0502020204030204" pitchFamily="34" charset="0"/>
              </a:rPr>
              <a:t>לעורב</a:t>
            </a:r>
            <a:r>
              <a:rPr lang="he-IL" sz="3200" b="1" dirty="0">
                <a:latin typeface="Calibri" panose="020F0502020204030204" pitchFamily="34" charset="0"/>
              </a:rPr>
              <a:t>?  </a:t>
            </a:r>
          </a:p>
        </p:txBody>
      </p:sp>
      <p:sp>
        <p:nvSpPr>
          <p:cNvPr id="3" name="מלבן 2"/>
          <p:cNvSpPr/>
          <p:nvPr/>
        </p:nvSpPr>
        <p:spPr>
          <a:xfrm>
            <a:off x="6391656" y="3972731"/>
            <a:ext cx="3481119" cy="584775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וכמה</a:t>
            </a:r>
            <a:r>
              <a:rPr lang="he-IL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יפות</a:t>
            </a:r>
            <a:r>
              <a:rPr lang="he-IL" b="1" dirty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נוצותיך</a:t>
            </a:r>
          </a:p>
        </p:txBody>
      </p:sp>
      <p:sp>
        <p:nvSpPr>
          <p:cNvPr id="12" name="מלבן 11"/>
          <p:cNvSpPr/>
          <p:nvPr/>
        </p:nvSpPr>
        <p:spPr>
          <a:xfrm>
            <a:off x="6391656" y="4739192"/>
            <a:ext cx="3465799" cy="584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קולך </a:t>
            </a:r>
            <a:r>
              <a:rPr lang="he-IL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ערב</a:t>
            </a:r>
          </a:p>
        </p:txBody>
      </p:sp>
      <p:sp>
        <p:nvSpPr>
          <p:cNvPr id="13" name="מלבן 12"/>
          <p:cNvSpPr/>
          <p:nvPr/>
        </p:nvSpPr>
        <p:spPr>
          <a:xfrm>
            <a:off x="6391656" y="5642931"/>
            <a:ext cx="3481119" cy="58477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שירתך מופלאה</a:t>
            </a:r>
            <a:endParaRPr lang="he-IL" sz="3200" dirty="0"/>
          </a:p>
        </p:txBody>
      </p:sp>
      <p:sp>
        <p:nvSpPr>
          <p:cNvPr id="14" name="מלבן 13"/>
          <p:cNvSpPr/>
          <p:nvPr/>
        </p:nvSpPr>
        <p:spPr>
          <a:xfrm>
            <a:off x="6391656" y="2379067"/>
            <a:ext cx="3481119" cy="584775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שלום</a:t>
            </a:r>
            <a:r>
              <a:rPr lang="he-IL" b="1" dirty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לך</a:t>
            </a:r>
            <a:r>
              <a:rPr lang="he-IL" b="1" dirty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עורב</a:t>
            </a:r>
            <a:r>
              <a:rPr lang="he-IL" b="1" dirty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חביב</a:t>
            </a:r>
            <a:r>
              <a:rPr lang="he-IL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endParaRPr lang="he-IL" dirty="0"/>
          </a:p>
        </p:txBody>
      </p:sp>
      <p:sp>
        <p:nvSpPr>
          <p:cNvPr id="15" name="מלבן 14"/>
          <p:cNvSpPr/>
          <p:nvPr/>
        </p:nvSpPr>
        <p:spPr>
          <a:xfrm>
            <a:off x="6391656" y="3175899"/>
            <a:ext cx="3481119" cy="584775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כמה</a:t>
            </a:r>
            <a:r>
              <a:rPr lang="he-IL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יפה</a:t>
            </a:r>
            <a:r>
              <a:rPr lang="he-IL" b="1" dirty="0">
                <a:latin typeface="Calibri" panose="020F0502020204030204" pitchFamily="34" charset="0"/>
                <a:ea typeface="Open Sans" panose="020B0606030504020204" pitchFamily="34" charset="0"/>
              </a:rPr>
              <a:t> </a:t>
            </a:r>
            <a:r>
              <a:rPr lang="he-IL" sz="3200" b="1" dirty="0">
                <a:latin typeface="Calibri" panose="020F0502020204030204" pitchFamily="34" charset="0"/>
                <a:ea typeface="Open Sans" panose="020B0606030504020204" pitchFamily="34" charset="0"/>
              </a:rPr>
              <a:t>אתה</a:t>
            </a: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37" y="2451998"/>
            <a:ext cx="1850391" cy="370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84EB18-C55E-4811-B7A9-956AB517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>מחמאה או חנופה?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E4FE81D-0938-4337-9BE7-CCE66EEBE50B}"/>
              </a:ext>
            </a:extLst>
          </p:cNvPr>
          <p:cNvSpPr txBox="1"/>
          <p:nvPr/>
        </p:nvSpPr>
        <p:spPr>
          <a:xfrm>
            <a:off x="7108167" y="1677582"/>
            <a:ext cx="4727276" cy="5016758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מחמאה</a:t>
            </a:r>
          </a:p>
          <a:p>
            <a:pPr algn="ctr"/>
            <a:r>
              <a:rPr lang="he-IL" sz="4000" b="1" dirty="0" smtClean="0">
                <a:latin typeface="Calibri" panose="020F0502020204030204" pitchFamily="34" charset="0"/>
              </a:rPr>
              <a:t> </a:t>
            </a:r>
            <a:r>
              <a:rPr lang="he-IL" sz="4000" dirty="0">
                <a:latin typeface="Calibri" panose="020F0502020204030204" pitchFamily="34" charset="0"/>
              </a:rPr>
              <a:t>אמירת </a:t>
            </a:r>
            <a:r>
              <a:rPr lang="he-IL" sz="4000" dirty="0" smtClean="0">
                <a:latin typeface="Calibri" panose="020F0502020204030204" pitchFamily="34" charset="0"/>
              </a:rPr>
              <a:t> דברי  שבח</a:t>
            </a:r>
            <a:endParaRPr lang="en-BZ" sz="4000" dirty="0" smtClean="0">
              <a:latin typeface="Calibri" panose="020F0502020204030204" pitchFamily="34" charset="0"/>
            </a:endParaRPr>
          </a:p>
          <a:p>
            <a:pPr algn="ctr"/>
            <a:endParaRPr lang="he-IL" sz="4000" dirty="0">
              <a:latin typeface="Calibri" panose="020F0502020204030204" pitchFamily="34" charset="0"/>
            </a:endParaRPr>
          </a:p>
          <a:p>
            <a:pPr algn="ctr"/>
            <a:r>
              <a:rPr lang="he-IL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חנופה</a:t>
            </a:r>
          </a:p>
          <a:p>
            <a:pPr algn="ctr"/>
            <a:r>
              <a:rPr lang="he-IL" sz="4000" dirty="0" smtClean="0">
                <a:latin typeface="Calibri" panose="020F0502020204030204" pitchFamily="34" charset="0"/>
              </a:rPr>
              <a:t>דברי </a:t>
            </a:r>
            <a:r>
              <a:rPr lang="he-IL" sz="4000" dirty="0">
                <a:latin typeface="Calibri" panose="020F0502020204030204" pitchFamily="34" charset="0"/>
              </a:rPr>
              <a:t>שבח מופרזים </a:t>
            </a:r>
            <a:r>
              <a:rPr lang="he-IL" sz="4000" dirty="0" smtClean="0">
                <a:latin typeface="Calibri" panose="020F0502020204030204" pitchFamily="34" charset="0"/>
              </a:rPr>
              <a:t>שמטרתם להשיג רווח אישי</a:t>
            </a:r>
            <a:endParaRPr lang="he-IL" sz="4000" b="1" dirty="0">
              <a:latin typeface="Calibri" panose="020F0502020204030204" pitchFamily="34" charset="0"/>
            </a:endParaRPr>
          </a:p>
          <a:p>
            <a:pPr algn="r"/>
            <a:endParaRPr lang="he-IL" sz="4000" b="1" dirty="0">
              <a:latin typeface="Calibri" panose="020F0502020204030204" pitchFamily="34" charset="0"/>
            </a:endParaRPr>
          </a:p>
        </p:txBody>
      </p:sp>
      <p:sp>
        <p:nvSpPr>
          <p:cNvPr id="6" name="תיבת טקסט 10">
            <a:extLst>
              <a:ext uri="{FF2B5EF4-FFF2-40B4-BE49-F238E27FC236}">
                <a16:creationId xmlns:a16="http://schemas.microsoft.com/office/drawing/2014/main" id="{82D397E8-6DC2-4AD5-9F6C-10026949A714}"/>
              </a:ext>
            </a:extLst>
          </p:cNvPr>
          <p:cNvSpPr txBox="1"/>
          <p:nvPr/>
        </p:nvSpPr>
        <p:spPr>
          <a:xfrm>
            <a:off x="579120" y="4643161"/>
            <a:ext cx="5791369" cy="14784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 smtClean="0">
                <a:latin typeface="EFT_Beigale Light" panose="01000503000000020003" pitchFamily="2" charset="-79"/>
              </a:rPr>
              <a:t>האם דברי השועל לעורב הם מחמאה או חנופה?</a:t>
            </a:r>
            <a:endParaRPr lang="he-IL" sz="3200" b="1" dirty="0">
              <a:latin typeface="EFT_Beigale Light" panose="01000503000000020003" pitchFamily="2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08" y="1783080"/>
            <a:ext cx="3844855" cy="274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מלבן 3"/>
          <p:cNvSpPr/>
          <p:nvPr/>
        </p:nvSpPr>
        <p:spPr>
          <a:xfrm>
            <a:off x="815874" y="6234687"/>
            <a:ext cx="129715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spcAft>
                <a:spcPts val="0"/>
              </a:spcAft>
            </a:pP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US" sz="600" dirty="0" err="1">
                <a:latin typeface="Arial" panose="020B0604020202020204" pitchFamily="34" charset="0"/>
                <a:ea typeface="Calibri" panose="020F0502020204030204" pitchFamily="34" charset="0"/>
              </a:rPr>
              <a:t>muskocabas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</a:rPr>
              <a:t> / Shutterstock.com</a:t>
            </a:r>
            <a:endParaRPr lang="en-US" sz="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9859" y="1649805"/>
            <a:ext cx="8769698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אמר 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השועל לעורב: "שלום לך עורב חביב, כמה יפה אתה וכמה יפות נוצותיך. האמנם נכון מה שמספרים עליך, שקולך ערב ושירתך מופלאה?"</a:t>
            </a:r>
          </a:p>
          <a:p>
            <a:pPr algn="r" rtl="1"/>
            <a:r>
              <a:rPr lang="he-IL" sz="3600" b="1" dirty="0">
                <a:latin typeface="Calibri" panose="020F0502020204030204" pitchFamily="34" charset="0"/>
                <a:ea typeface="Open Sans" panose="020B0606030504020204" pitchFamily="34" charset="0"/>
              </a:rPr>
              <a:t>שמח העורב לשמע המחמאות, פתח את המקור ו...פצח בשיר.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באותו רגע נפל חריץ הגבינה למטה. תפס השועל את הגבינה </a:t>
            </a:r>
            <a:r>
              <a:rPr lang="he-IL" sz="3600" dirty="0" err="1">
                <a:latin typeface="Calibri" panose="020F0502020204030204" pitchFamily="34" charset="0"/>
                <a:ea typeface="Open Sans" panose="020B0606030504020204" pitchFamily="34" charset="0"/>
              </a:rPr>
              <a:t>והופ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 – נעלם בריצה קלה.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מאז נזהרים כל העורבים מדברי חנופה והשועלים הרעבים מחפשים גבינה</a:t>
            </a:r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...</a:t>
            </a:r>
            <a:endParaRPr lang="he-IL" sz="3600" dirty="0">
              <a:latin typeface="Calibri" panose="020F0502020204030204" pitchFamily="34" charset="0"/>
              <a:ea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בוחנים את </a:t>
            </a:r>
            <a:r>
              <a:rPr lang="he-IL" dirty="0" smtClean="0">
                <a:cs typeface="+mn-cs"/>
              </a:rPr>
              <a:t>התנהגותו </a:t>
            </a:r>
            <a:r>
              <a:rPr lang="he-IL" dirty="0">
                <a:cs typeface="+mn-cs"/>
              </a:rPr>
              <a:t>של </a:t>
            </a:r>
            <a:r>
              <a:rPr lang="he-IL" dirty="0" smtClean="0">
                <a:cs typeface="+mn-cs"/>
              </a:rPr>
              <a:t>העורב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4DEA6002-01F7-45E6-A3F2-8668D155CA23}"/>
              </a:ext>
            </a:extLst>
          </p:cNvPr>
          <p:cNvSpPr/>
          <p:nvPr/>
        </p:nvSpPr>
        <p:spPr>
          <a:xfrm>
            <a:off x="3291840" y="3401284"/>
            <a:ext cx="8657717" cy="99698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2D397E8-6DC2-4AD5-9F6C-10026949A714}"/>
              </a:ext>
            </a:extLst>
          </p:cNvPr>
          <p:cNvSpPr txBox="1"/>
          <p:nvPr/>
        </p:nvSpPr>
        <p:spPr>
          <a:xfrm>
            <a:off x="250837" y="2887952"/>
            <a:ext cx="2069584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 smtClean="0">
                <a:latin typeface="EFT_Beigale Light" panose="01000503000000020003" pitchFamily="2" charset="-79"/>
              </a:rPr>
              <a:t>כיצד מתנהג העורב?</a:t>
            </a:r>
            <a:endParaRPr lang="he-IL" sz="3200" b="1" dirty="0">
              <a:latin typeface="EFT_Beigale Light" panose="01000503000000020003" pitchFamily="2" charset="-79"/>
            </a:endParaRPr>
          </a:p>
        </p:txBody>
      </p:sp>
      <p:sp>
        <p:nvSpPr>
          <p:cNvPr id="2" name="חץ: ימינה 1">
            <a:extLst>
              <a:ext uri="{FF2B5EF4-FFF2-40B4-BE49-F238E27FC236}">
                <a16:creationId xmlns:a16="http://schemas.microsoft.com/office/drawing/2014/main" id="{F925D54F-4973-4873-8670-E880FCC65907}"/>
              </a:ext>
            </a:extLst>
          </p:cNvPr>
          <p:cNvSpPr/>
          <p:nvPr/>
        </p:nvSpPr>
        <p:spPr>
          <a:xfrm flipV="1">
            <a:off x="2478183" y="3600296"/>
            <a:ext cx="701675" cy="59894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60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84EB18-C55E-4811-B7A9-956AB517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cs typeface="+mn-cs"/>
              </a:rPr>
              <a:t>מאפיינים את דמותם של השועל </a:t>
            </a:r>
            <a:r>
              <a:rPr lang="he-IL" dirty="0" smtClean="0">
                <a:cs typeface="+mn-cs"/>
              </a:rPr>
              <a:t>והעורב</a:t>
            </a:r>
            <a:endParaRPr lang="he-IL" dirty="0">
              <a:cs typeface="+mn-cs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9A90794-D4FB-4C93-8906-1317FA7B06E4}"/>
              </a:ext>
            </a:extLst>
          </p:cNvPr>
          <p:cNvSpPr txBox="1"/>
          <p:nvPr/>
        </p:nvSpPr>
        <p:spPr>
          <a:xfrm>
            <a:off x="894628" y="1911258"/>
            <a:ext cx="1050136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Calibri" panose="020F0502020204030204" pitchFamily="34" charset="0"/>
              </a:rPr>
              <a:t>אילו מבין התכונות מתאימות </a:t>
            </a:r>
            <a:r>
              <a:rPr lang="he-IL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לשועל  </a:t>
            </a:r>
          </a:p>
          <a:p>
            <a:pPr algn="ctr"/>
            <a:r>
              <a:rPr lang="he-IL" sz="4000" b="1" dirty="0">
                <a:latin typeface="Calibri" panose="020F0502020204030204" pitchFamily="34" charset="0"/>
              </a:rPr>
              <a:t>ואילו מתאימות </a:t>
            </a:r>
            <a:r>
              <a:rPr lang="he-IL" sz="4000" b="1" dirty="0" smtClean="0">
                <a:latin typeface="Calibri" panose="020F0502020204030204" pitchFamily="34" charset="0"/>
              </a:rPr>
              <a:t>ל</a:t>
            </a:r>
            <a:r>
              <a:rPr lang="he-IL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עורב</a:t>
            </a:r>
            <a:r>
              <a:rPr lang="he-IL" sz="4000" b="1" dirty="0" smtClean="0">
                <a:latin typeface="Calibri" panose="020F0502020204030204" pitchFamily="34" charset="0"/>
              </a:rPr>
              <a:t> </a:t>
            </a:r>
            <a:r>
              <a:rPr lang="he-IL" sz="40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C074DA1-AAB8-4B52-ADE0-B1486A12C6F0}"/>
              </a:ext>
            </a:extLst>
          </p:cNvPr>
          <p:cNvSpPr txBox="1"/>
          <p:nvPr/>
        </p:nvSpPr>
        <p:spPr>
          <a:xfrm>
            <a:off x="500332" y="3835273"/>
            <a:ext cx="10895657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Calibri" panose="020F0502020204030204" pitchFamily="34" charset="0"/>
              </a:rPr>
              <a:t>חנפנות, </a:t>
            </a:r>
            <a:r>
              <a:rPr lang="he-IL" sz="4000" b="1" dirty="0" smtClean="0">
                <a:latin typeface="Calibri" panose="020F0502020204030204" pitchFamily="34" charset="0"/>
              </a:rPr>
              <a:t>תמימות</a:t>
            </a:r>
            <a:r>
              <a:rPr lang="he-IL" sz="4000" b="1" dirty="0">
                <a:latin typeface="Calibri" panose="020F0502020204030204" pitchFamily="34" charset="0"/>
              </a:rPr>
              <a:t>, ערמומיות, חוכמה, חמדנות, חלקלקות, קלות דעת, </a:t>
            </a:r>
            <a:r>
              <a:rPr lang="he-IL" sz="4000" b="1" dirty="0" smtClean="0">
                <a:latin typeface="Calibri" panose="020F0502020204030204" pitchFamily="34" charset="0"/>
              </a:rPr>
              <a:t>פיקחות, צביעות, אנוכיות</a:t>
            </a:r>
            <a:r>
              <a:rPr lang="he-IL" sz="4000" b="1" dirty="0">
                <a:latin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389" y="291482"/>
            <a:ext cx="1017545" cy="1070700"/>
          </a:xfrm>
          <a:prstGeom prst="rect">
            <a:avLst/>
          </a:prstGeom>
        </p:spPr>
      </p:pic>
      <p:pic>
        <p:nvPicPr>
          <p:cNvPr id="4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301" y="514484"/>
            <a:ext cx="2852199" cy="10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84EB18-C55E-4811-B7A9-956AB517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>
                <a:cs typeface="+mn-cs"/>
              </a:rPr>
              <a:t>מאפיינים את דמותם של השועל </a:t>
            </a:r>
            <a:r>
              <a:rPr lang="he-IL" dirty="0" smtClean="0">
                <a:cs typeface="+mn-cs"/>
              </a:rPr>
              <a:t>והעורב</a:t>
            </a:r>
            <a:endParaRPr lang="he-IL" dirty="0">
              <a:cs typeface="+mn-cs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624DAE1-02C4-4149-B63B-5FE7DBD19202}"/>
              </a:ext>
            </a:extLst>
          </p:cNvPr>
          <p:cNvSpPr txBox="1"/>
          <p:nvPr/>
        </p:nvSpPr>
        <p:spPr>
          <a:xfrm>
            <a:off x="8866454" y="1918476"/>
            <a:ext cx="3170270" cy="40318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</a:rPr>
              <a:t>חנפנות</a:t>
            </a:r>
          </a:p>
          <a:p>
            <a:pPr algn="ctr"/>
            <a:r>
              <a:rPr lang="he-IL" sz="3200" b="1" dirty="0">
                <a:latin typeface="Calibri" panose="020F0502020204030204" pitchFamily="34" charset="0"/>
              </a:rPr>
              <a:t>ערמומיות</a:t>
            </a:r>
          </a:p>
          <a:p>
            <a:pPr algn="ctr"/>
            <a:r>
              <a:rPr lang="he-IL" sz="3200" b="1" dirty="0">
                <a:latin typeface="Calibri" panose="020F0502020204030204" pitchFamily="34" charset="0"/>
              </a:rPr>
              <a:t>חוכמה</a:t>
            </a:r>
            <a:endParaRPr lang="en-US" sz="3200" b="1" dirty="0">
              <a:latin typeface="Calibri" panose="020F0502020204030204" pitchFamily="34" charset="0"/>
            </a:endParaRPr>
          </a:p>
          <a:p>
            <a:pPr algn="ctr"/>
            <a:r>
              <a:rPr lang="he-IL" sz="3200" b="1" dirty="0" smtClean="0">
                <a:latin typeface="Calibri" panose="020F0502020204030204" pitchFamily="34" charset="0"/>
              </a:rPr>
              <a:t>חלקלקות</a:t>
            </a:r>
            <a:endParaRPr lang="en-BZ" sz="3200" b="1" dirty="0" smtClean="0">
              <a:latin typeface="Calibri" panose="020F0502020204030204" pitchFamily="34" charset="0"/>
            </a:endParaRPr>
          </a:p>
          <a:p>
            <a:pPr algn="ctr"/>
            <a:r>
              <a:rPr lang="he-IL" sz="3200" b="1" dirty="0" smtClean="0">
                <a:latin typeface="Calibri" panose="020F0502020204030204" pitchFamily="34" charset="0"/>
              </a:rPr>
              <a:t>חמדנות</a:t>
            </a:r>
          </a:p>
          <a:p>
            <a:pPr algn="ctr"/>
            <a:r>
              <a:rPr lang="he-IL" sz="3200" b="1" dirty="0" smtClean="0">
                <a:latin typeface="Calibri" panose="020F0502020204030204" pitchFamily="34" charset="0"/>
              </a:rPr>
              <a:t>אנוכיות</a:t>
            </a:r>
            <a:endParaRPr lang="en-BZ" sz="3200" b="1" dirty="0" smtClean="0">
              <a:latin typeface="Calibri" panose="020F0502020204030204" pitchFamily="34" charset="0"/>
            </a:endParaRPr>
          </a:p>
          <a:p>
            <a:pPr algn="ctr"/>
            <a:r>
              <a:rPr lang="he-IL" sz="3200" b="1" dirty="0" smtClean="0">
                <a:latin typeface="Calibri" panose="020F0502020204030204" pitchFamily="34" charset="0"/>
              </a:rPr>
              <a:t>צביעות</a:t>
            </a:r>
          </a:p>
          <a:p>
            <a:pPr algn="ctr"/>
            <a:r>
              <a:rPr lang="he-IL" sz="3200" b="1" dirty="0" smtClean="0">
                <a:latin typeface="Calibri" panose="020F0502020204030204" pitchFamily="34" charset="0"/>
              </a:rPr>
              <a:t>פיקחות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C2DACEC-D754-4824-9D4F-580E51FD7292}"/>
              </a:ext>
            </a:extLst>
          </p:cNvPr>
          <p:cNvSpPr txBox="1"/>
          <p:nvPr/>
        </p:nvSpPr>
        <p:spPr>
          <a:xfrm>
            <a:off x="271944" y="3174410"/>
            <a:ext cx="256810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Calibri" panose="020F0502020204030204" pitchFamily="34" charset="0"/>
              </a:rPr>
              <a:t>תמימות</a:t>
            </a:r>
          </a:p>
          <a:p>
            <a:pPr algn="ctr"/>
            <a:r>
              <a:rPr lang="he-IL" sz="3600" b="1" dirty="0">
                <a:latin typeface="Calibri" panose="020F0502020204030204" pitchFamily="34" charset="0"/>
              </a:rPr>
              <a:t>קלות דעת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85" y="127776"/>
            <a:ext cx="1017545" cy="107070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777" y="2428002"/>
            <a:ext cx="1684648" cy="336929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36" y="2779348"/>
            <a:ext cx="4609273" cy="23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smtClean="0">
                <a:cs typeface="+mn-cs"/>
              </a:rPr>
              <a:t>נמשל - מוסר </a:t>
            </a:r>
            <a:r>
              <a:rPr lang="he-IL" dirty="0">
                <a:cs typeface="+mn-cs"/>
              </a:rPr>
              <a:t>ההשכל 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A23F76D-9B13-4E41-909F-8E10B3838A70}"/>
              </a:ext>
            </a:extLst>
          </p:cNvPr>
          <p:cNvSpPr txBox="1"/>
          <p:nvPr/>
        </p:nvSpPr>
        <p:spPr>
          <a:xfrm>
            <a:off x="894628" y="2115625"/>
            <a:ext cx="10501361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Calibri" panose="020F0502020204030204" pitchFamily="34" charset="0"/>
                <a:ea typeface="Open Sans" panose="020B0606030504020204" pitchFamily="34" charset="0"/>
              </a:rPr>
              <a:t>מאז נזהרים כל העורבים מדברי חנופה והשועלים הרעבים מחפשים גבינה...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CF29C6E-E985-4981-9074-6132E4CEA307}"/>
              </a:ext>
            </a:extLst>
          </p:cNvPr>
          <p:cNvSpPr txBox="1"/>
          <p:nvPr/>
        </p:nvSpPr>
        <p:spPr>
          <a:xfrm>
            <a:off x="894628" y="4108339"/>
            <a:ext cx="10501361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מה </a:t>
            </a:r>
            <a:r>
              <a:rPr lang="he-IL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ניתן ללמוד מהמשל ? </a:t>
            </a:r>
          </a:p>
        </p:txBody>
      </p:sp>
    </p:spTree>
    <p:extLst>
      <p:ext uri="{BB962C8B-B14F-4D97-AF65-F5344CB8AC3E}">
        <p14:creationId xmlns:p14="http://schemas.microsoft.com/office/powerpoint/2010/main" val="1643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smtClean="0">
                <a:cs typeface="+mn-cs"/>
              </a:rPr>
              <a:t>רגשות </a:t>
            </a:r>
            <a:r>
              <a:rPr lang="he-IL" dirty="0">
                <a:cs typeface="+mn-cs"/>
              </a:rPr>
              <a:t>ומחשבות</a:t>
            </a:r>
            <a:endParaRPr lang="x-none" dirty="0"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/>
            </a:r>
            <a:br>
              <a:rPr lang="he-IL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בועת מחשבה: ענן 1">
            <a:extLst>
              <a:ext uri="{FF2B5EF4-FFF2-40B4-BE49-F238E27FC236}">
                <a16:creationId xmlns:a16="http://schemas.microsoft.com/office/drawing/2014/main" id="{A95729C0-AA33-433D-9926-B4370E8D2457}"/>
              </a:ext>
            </a:extLst>
          </p:cNvPr>
          <p:cNvSpPr/>
          <p:nvPr/>
        </p:nvSpPr>
        <p:spPr>
          <a:xfrm>
            <a:off x="7504981" y="1629949"/>
            <a:ext cx="4687019" cy="2081492"/>
          </a:xfrm>
          <a:prstGeom prst="cloudCallout">
            <a:avLst>
              <a:gd name="adj1" fmla="val -41652"/>
              <a:gd name="adj2" fmla="val 7667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18A36BEF-76F8-43BC-B09C-CD7FDC6E18DB}"/>
              </a:ext>
            </a:extLst>
          </p:cNvPr>
          <p:cNvSpPr/>
          <p:nvPr/>
        </p:nvSpPr>
        <p:spPr>
          <a:xfrm>
            <a:off x="418321" y="1629949"/>
            <a:ext cx="3992783" cy="1949023"/>
          </a:xfrm>
          <a:prstGeom prst="cloudCallout">
            <a:avLst>
              <a:gd name="adj1" fmla="val 42722"/>
              <a:gd name="adj2" fmla="val 96034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86" y="4557113"/>
            <a:ext cx="876741" cy="1753481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417002"/>
            <a:ext cx="3311200" cy="1655600"/>
          </a:xfrm>
          <a:prstGeom prst="rect">
            <a:avLst/>
          </a:prstGeom>
        </p:spPr>
      </p:pic>
      <p:pic>
        <p:nvPicPr>
          <p:cNvPr id="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455" y="559100"/>
            <a:ext cx="2656366" cy="94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smtClean="0">
                <a:cs typeface="+mn-cs"/>
              </a:rPr>
              <a:t>רגשות </a:t>
            </a:r>
            <a:r>
              <a:rPr lang="he-IL" dirty="0">
                <a:cs typeface="+mn-cs"/>
              </a:rPr>
              <a:t>ומחשבות</a:t>
            </a:r>
            <a:endParaRPr lang="x-none" dirty="0"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/>
            </a:r>
            <a:br>
              <a:rPr lang="he-IL" dirty="0">
                <a:cs typeface="+mn-cs"/>
              </a:rPr>
            </a:br>
            <a:endParaRPr lang="he-IL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בועת מחשבה: ענן 1">
            <a:extLst>
              <a:ext uri="{FF2B5EF4-FFF2-40B4-BE49-F238E27FC236}">
                <a16:creationId xmlns:a16="http://schemas.microsoft.com/office/drawing/2014/main" id="{A95729C0-AA33-433D-9926-B4370E8D2457}"/>
              </a:ext>
            </a:extLst>
          </p:cNvPr>
          <p:cNvSpPr/>
          <p:nvPr/>
        </p:nvSpPr>
        <p:spPr>
          <a:xfrm>
            <a:off x="6275923" y="1544450"/>
            <a:ext cx="5971681" cy="3009152"/>
          </a:xfrm>
          <a:prstGeom prst="cloudCallout">
            <a:avLst>
              <a:gd name="adj1" fmla="val -30709"/>
              <a:gd name="adj2" fmla="val 7110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18A36BEF-76F8-43BC-B09C-CD7FDC6E18DB}"/>
              </a:ext>
            </a:extLst>
          </p:cNvPr>
          <p:cNvSpPr/>
          <p:nvPr/>
        </p:nvSpPr>
        <p:spPr>
          <a:xfrm>
            <a:off x="0" y="1488180"/>
            <a:ext cx="5906212" cy="3224674"/>
          </a:xfrm>
          <a:prstGeom prst="cloudCallout">
            <a:avLst>
              <a:gd name="adj1" fmla="val 34518"/>
              <a:gd name="adj2" fmla="val 707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E9F47D1-7D13-457E-8F95-A97F59AAD667}"/>
              </a:ext>
            </a:extLst>
          </p:cNvPr>
          <p:cNvSpPr txBox="1"/>
          <p:nvPr/>
        </p:nvSpPr>
        <p:spPr>
          <a:xfrm>
            <a:off x="6959621" y="1860046"/>
            <a:ext cx="4484589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latin typeface="EFT_Afarsek Light" panose="01000503000000020003" pitchFamily="2" charset="-79"/>
              </a:rPr>
              <a:t>"אין שבע ומרוצה ממני. שוב הצלחתי במזימתי </a:t>
            </a:r>
            <a:r>
              <a:rPr lang="he-IL" sz="2800" b="1" dirty="0" smtClean="0">
                <a:latin typeface="EFT_Afarsek Light" panose="01000503000000020003" pitchFamily="2" charset="-79"/>
              </a:rPr>
              <a:t>,ובחוכמתי </a:t>
            </a:r>
            <a:r>
              <a:rPr lang="he-IL" sz="2800" b="1" dirty="0">
                <a:latin typeface="EFT_Afarsek Light" panose="01000503000000020003" pitchFamily="2" charset="-79"/>
              </a:rPr>
              <a:t>הרבה השגתי את מבוקשי. "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2E832E4-6ADD-45D0-BCF8-EEE7689080DD}"/>
              </a:ext>
            </a:extLst>
          </p:cNvPr>
          <p:cNvSpPr txBox="1"/>
          <p:nvPr/>
        </p:nvSpPr>
        <p:spPr>
          <a:xfrm>
            <a:off x="668297" y="1629949"/>
            <a:ext cx="4269463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b="1" dirty="0">
                <a:latin typeface="EFT_Afarsek Light" panose="01000503000000020003" pitchFamily="2" charset="-79"/>
              </a:rPr>
              <a:t>איני </a:t>
            </a:r>
            <a:r>
              <a:rPr lang="he-IL" sz="2400" b="1" dirty="0" smtClean="0">
                <a:latin typeface="EFT_Afarsek Light" panose="01000503000000020003" pitchFamily="2" charset="-79"/>
              </a:rPr>
              <a:t>יכול </a:t>
            </a:r>
            <a:r>
              <a:rPr lang="he-IL" sz="2400" b="1" dirty="0">
                <a:latin typeface="EFT_Afarsek Light" panose="01000503000000020003" pitchFamily="2" charset="-79"/>
              </a:rPr>
              <a:t>לדבר מרוב בושה ועלבון. איך האמנתי לדברי החנופה של השועל הידוע והמוכר בתחבולותיו בקרב </a:t>
            </a:r>
            <a:r>
              <a:rPr lang="he-IL" sz="2400" b="1" dirty="0" smtClean="0">
                <a:latin typeface="EFT_Afarsek Light" panose="01000503000000020003" pitchFamily="2" charset="-79"/>
              </a:rPr>
              <a:t>חבריי העורבים</a:t>
            </a:r>
            <a:r>
              <a:rPr lang="he-IL" sz="1600" b="1" dirty="0" smtClean="0">
                <a:latin typeface="BN Anna" panose="02000000000000000000" pitchFamily="2" charset="-79"/>
              </a:rPr>
              <a:t>"</a:t>
            </a:r>
            <a:endParaRPr lang="he-IL" sz="1600" b="1" dirty="0">
              <a:latin typeface="BN Anna" panose="020000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24" y="4817908"/>
            <a:ext cx="876741" cy="1753481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51" y="4817908"/>
            <a:ext cx="3311200" cy="16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מה נלמד היום</a:t>
            </a:r>
            <a:r>
              <a:rPr lang="he-IL" dirty="0">
                <a:cs typeface="+mn-cs"/>
              </a:rPr>
              <a:t>?</a:t>
            </a:r>
            <a:endParaRPr lang="x-none" dirty="0"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8" name="Google Shape;335;p16">
            <a:extLst>
              <a:ext uri="{FF2B5EF4-FFF2-40B4-BE49-F238E27FC236}">
                <a16:creationId xmlns:a16="http://schemas.microsoft.com/office/drawing/2014/main" id="{C71738B7-E965-42F9-A129-D36F5C747F9A}"/>
              </a:ext>
            </a:extLst>
          </p:cNvPr>
          <p:cNvSpPr txBox="1">
            <a:spLocks/>
          </p:cNvSpPr>
          <p:nvPr/>
        </p:nvSpPr>
        <p:spPr>
          <a:xfrm>
            <a:off x="754740" y="1809497"/>
            <a:ext cx="1059906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>
                <a:solidFill>
                  <a:srgbClr val="000000"/>
                </a:solidFill>
                <a:cs typeface="+mn-cs"/>
              </a:rPr>
              <a:t> 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נקרא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את המשל </a:t>
            </a:r>
            <a:r>
              <a:rPr lang="he-IL" sz="32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"השועל </a:t>
            </a:r>
            <a:r>
              <a:rPr lang="he-IL" sz="32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והעורב".</a:t>
            </a:r>
            <a:endParaRPr lang="he-IL" sz="40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>
                <a:solidFill>
                  <a:srgbClr val="000000"/>
                </a:solidFill>
                <a:cs typeface="+mn-cs"/>
              </a:rPr>
              <a:t>נלמד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על האנשה במשל. </a:t>
            </a: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נאפיין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את דמותם של השועל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והעורב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>
                <a:solidFill>
                  <a:srgbClr val="000000"/>
                </a:solidFill>
                <a:cs typeface="+mn-cs"/>
              </a:rPr>
              <a:t> 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נזהה 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את מוסר ההשכל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ואת המסר של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המשל.</a:t>
            </a:r>
            <a:r>
              <a:rPr lang="he-IL" sz="3200" b="1" dirty="0">
                <a:solidFill>
                  <a:schemeClr val="bg1"/>
                </a:solidFill>
                <a:cs typeface="+mn-cs"/>
              </a:rPr>
              <a:t/>
            </a:r>
            <a:br>
              <a:rPr lang="he-IL" sz="3200" b="1" dirty="0">
                <a:solidFill>
                  <a:schemeClr val="bg1"/>
                </a:solidFill>
                <a:cs typeface="+mn-cs"/>
              </a:rPr>
            </a:br>
            <a:endParaRPr lang="he-IL" sz="3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FAE69D-87D6-4F35-9161-76C22B97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הלקח מהסיפור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A2CFFB9-BC93-4FFE-8F2A-ED97A288EE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5487" y="1383126"/>
            <a:ext cx="9572625" cy="51384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endParaRPr lang="he-IL" dirty="0">
              <a:cs typeface="+mn-cs"/>
            </a:endParaRPr>
          </a:p>
          <a:p>
            <a:pPr>
              <a:lnSpc>
                <a:spcPct val="120000"/>
              </a:lnSpc>
            </a:pP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מה נלמד מהסיפור?</a:t>
            </a:r>
          </a:p>
          <a:p>
            <a:pPr>
              <a:lnSpc>
                <a:spcPct val="120000"/>
              </a:lnSpc>
            </a:pPr>
            <a:endParaRPr lang="he-IL" b="1" dirty="0">
              <a:cs typeface="+mn-cs"/>
            </a:endParaRPr>
          </a:p>
          <a:p>
            <a:pPr>
              <a:lnSpc>
                <a:spcPct val="120000"/>
              </a:lnSpc>
            </a:pPr>
            <a:r>
              <a:rPr lang="he-IL" b="1" dirty="0">
                <a:cs typeface="+mn-cs"/>
              </a:rPr>
              <a:t>סוף מעשה במחשבה תחילה</a:t>
            </a:r>
          </a:p>
          <a:p>
            <a:pPr>
              <a:lnSpc>
                <a:spcPct val="120000"/>
              </a:lnSpc>
            </a:pPr>
            <a:endParaRPr lang="he-IL" b="1" dirty="0">
              <a:cs typeface="+mn-cs"/>
            </a:endParaRPr>
          </a:p>
          <a:p>
            <a:pPr>
              <a:lnSpc>
                <a:spcPct val="120000"/>
              </a:lnSpc>
            </a:pPr>
            <a:r>
              <a:rPr lang="he-IL" b="1" dirty="0">
                <a:cs typeface="+mn-cs"/>
              </a:rPr>
              <a:t>כבדהו </a:t>
            </a:r>
            <a:r>
              <a:rPr lang="he-IL" b="1" dirty="0" err="1">
                <a:cs typeface="+mn-cs"/>
              </a:rPr>
              <a:t>וחשדהו</a:t>
            </a:r>
            <a:endParaRPr lang="he-IL" b="1" dirty="0">
              <a:cs typeface="+mn-cs"/>
            </a:endParaRPr>
          </a:p>
          <a:p>
            <a:pPr>
              <a:lnSpc>
                <a:spcPct val="120000"/>
              </a:lnSpc>
            </a:pPr>
            <a:endParaRPr lang="he-IL" b="1" dirty="0">
              <a:cs typeface="+mn-cs"/>
            </a:endParaRPr>
          </a:p>
          <a:p>
            <a:pPr>
              <a:lnSpc>
                <a:spcPct val="120000"/>
              </a:lnSpc>
            </a:pPr>
            <a:r>
              <a:rPr lang="he-IL" b="1" dirty="0">
                <a:cs typeface="+mn-cs"/>
              </a:rPr>
              <a:t>יהי כבוד חבר חביב עליך כשלך</a:t>
            </a:r>
          </a:p>
          <a:p>
            <a:pPr algn="r">
              <a:lnSpc>
                <a:spcPct val="120000"/>
              </a:lnSpc>
            </a:pP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מסיימים ומסכמים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10" name="Google Shape;335;p16">
            <a:extLst>
              <a:ext uri="{FF2B5EF4-FFF2-40B4-BE49-F238E27FC236}">
                <a16:creationId xmlns:a16="http://schemas.microsoft.com/office/drawing/2014/main" id="{24EAAD17-0FC7-4AD5-AB38-107A63EA561D}"/>
              </a:ext>
            </a:extLst>
          </p:cNvPr>
          <p:cNvSpPr txBox="1">
            <a:spLocks/>
          </p:cNvSpPr>
          <p:nvPr/>
        </p:nvSpPr>
        <p:spPr>
          <a:xfrm>
            <a:off x="254114" y="2032690"/>
            <a:ext cx="10765766" cy="441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>
                <a:solidFill>
                  <a:srgbClr val="000000"/>
                </a:solidFill>
                <a:cs typeface="+mn-cs"/>
              </a:rPr>
              <a:t>   קראנו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את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המשל </a:t>
            </a:r>
            <a:r>
              <a:rPr lang="he-IL" sz="32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"השועל </a:t>
            </a:r>
            <a:r>
              <a:rPr lang="he-IL" sz="32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והעורב".</a:t>
            </a:r>
            <a:endParaRPr lang="he-IL" sz="40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>
                <a:solidFill>
                  <a:srgbClr val="000000"/>
                </a:solidFill>
                <a:cs typeface="+mn-cs"/>
              </a:rPr>
              <a:t>למדנו על האנשה במשל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.</a:t>
            </a: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זיהינו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את תכונותיהם של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השועל  והעורב. </a:t>
            </a:r>
            <a:endParaRPr lang="he-IL" sz="3200" b="1" dirty="0">
              <a:solidFill>
                <a:srgbClr val="000000"/>
              </a:solidFill>
              <a:cs typeface="+mn-cs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>
                <a:solidFill>
                  <a:srgbClr val="000000"/>
                </a:solidFill>
                <a:cs typeface="+mn-cs"/>
              </a:rPr>
              <a:t>  הבנו את 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הנמשל ואת מוסר </a:t>
            </a:r>
            <a:r>
              <a:rPr lang="he-IL" sz="3200" b="1" dirty="0">
                <a:solidFill>
                  <a:srgbClr val="000000"/>
                </a:solidFill>
                <a:cs typeface="+mn-cs"/>
              </a:rPr>
              <a:t>ההשכל של המשל</a:t>
            </a:r>
            <a:r>
              <a:rPr lang="he-IL" sz="3200" b="1" dirty="0" smtClean="0">
                <a:solidFill>
                  <a:srgbClr val="000000"/>
                </a:solidFill>
                <a:cs typeface="+mn-cs"/>
              </a:rPr>
              <a:t>.</a:t>
            </a:r>
            <a:r>
              <a:rPr lang="he-IL" sz="3200" b="1" dirty="0">
                <a:solidFill>
                  <a:schemeClr val="bg1"/>
                </a:solidFill>
                <a:cs typeface="+mn-cs"/>
              </a:rPr>
              <a:t/>
            </a:r>
            <a:br>
              <a:rPr lang="he-IL" sz="3200" b="1" dirty="0">
                <a:solidFill>
                  <a:schemeClr val="bg1"/>
                </a:solidFill>
                <a:cs typeface="+mn-cs"/>
              </a:rPr>
            </a:br>
            <a:endParaRPr lang="he-IL" sz="3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7EEC00-1F37-4CBD-97C2-67CCBBFC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>
              <a:cs typeface="+mn-cs"/>
            </a:endParaRPr>
          </a:p>
        </p:txBody>
      </p:sp>
      <p:sp>
        <p:nvSpPr>
          <p:cNvPr id="4" name="Google Shape;334;p16">
            <a:extLst>
              <a:ext uri="{FF2B5EF4-FFF2-40B4-BE49-F238E27FC236}">
                <a16:creationId xmlns:a16="http://schemas.microsoft.com/office/drawing/2014/main" id="{6E210815-4E28-4A3A-976A-FCEE22F3F80E}"/>
              </a:ext>
            </a:extLst>
          </p:cNvPr>
          <p:cNvSpPr txBox="1">
            <a:spLocks/>
          </p:cNvSpPr>
          <p:nvPr/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cs typeface="+mn-cs"/>
              </a:rPr>
              <a:t>ממשיכים לתרגל </a:t>
            </a:r>
          </a:p>
        </p:txBody>
      </p:sp>
      <p:sp>
        <p:nvSpPr>
          <p:cNvPr id="5" name="Google Shape;335;p16">
            <a:extLst>
              <a:ext uri="{FF2B5EF4-FFF2-40B4-BE49-F238E27FC236}">
                <a16:creationId xmlns:a16="http://schemas.microsoft.com/office/drawing/2014/main" id="{51B852E6-2C65-4458-A51E-877AF9175056}"/>
              </a:ext>
            </a:extLst>
          </p:cNvPr>
          <p:cNvSpPr txBox="1">
            <a:spLocks/>
          </p:cNvSpPr>
          <p:nvPr/>
        </p:nvSpPr>
        <p:spPr>
          <a:xfrm>
            <a:off x="1117831" y="2093165"/>
            <a:ext cx="10599060" cy="406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he-IL" sz="36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בחרו משימה </a:t>
            </a:r>
            <a:r>
              <a:rPr lang="he-IL" sz="3600" b="1" dirty="0" smtClean="0">
                <a:solidFill>
                  <a:schemeClr val="accent6">
                    <a:lumMod val="75000"/>
                  </a:schemeClr>
                </a:solidFill>
                <a:cs typeface="+mn-cs"/>
              </a:rPr>
              <a:t>אחת</a:t>
            </a:r>
            <a:r>
              <a:rPr lang="he-IL" sz="36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 מבין שתי המשימות.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ts val="3600"/>
              <a:buAutoNum type="arabicPeriod"/>
            </a:pPr>
            <a:r>
              <a:rPr lang="he-IL" sz="3600" dirty="0" smtClean="0">
                <a:cs typeface="+mn-cs"/>
              </a:rPr>
              <a:t>כתבו </a:t>
            </a:r>
            <a:r>
              <a:rPr lang="he-IL" sz="3600" dirty="0" smtClean="0">
                <a:solidFill>
                  <a:schemeClr val="accent6">
                    <a:lumMod val="75000"/>
                  </a:schemeClr>
                </a:solidFill>
                <a:cs typeface="+mn-cs"/>
              </a:rPr>
              <a:t>עצה</a:t>
            </a:r>
            <a:r>
              <a:rPr lang="he-IL" sz="3600" dirty="0" smtClean="0">
                <a:cs typeface="+mn-cs"/>
              </a:rPr>
              <a:t> לעורב כדי שידע להינצל מערמומיותו של השועל בפעם הבאה.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ts val="3600"/>
              <a:buAutoNum type="arabicPeriod"/>
            </a:pPr>
            <a:endParaRPr lang="he-IL" sz="3600" dirty="0" smtClean="0">
              <a:cs typeface="+mn-c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ts val="3600"/>
              <a:buAutoNum type="arabicPeriod"/>
            </a:pPr>
            <a:r>
              <a:rPr lang="he-IL" sz="3600" dirty="0" smtClean="0">
                <a:cs typeface="+mn-cs"/>
              </a:rPr>
              <a:t>העורב פגש חבר. כתבו את ה</a:t>
            </a:r>
            <a:r>
              <a:rPr lang="he-IL" sz="3600" dirty="0" smtClean="0">
                <a:solidFill>
                  <a:schemeClr val="accent6">
                    <a:lumMod val="75000"/>
                  </a:schemeClr>
                </a:solidFill>
                <a:cs typeface="+mn-cs"/>
              </a:rPr>
              <a:t>סיפור</a:t>
            </a:r>
            <a:r>
              <a:rPr lang="he-IL" sz="3600" dirty="0" smtClean="0">
                <a:cs typeface="+mn-cs"/>
              </a:rPr>
              <a:t> שסיפר העורב לחברו על מה שקרה לו .</a:t>
            </a:r>
            <a:endParaRPr lang="he-IL" sz="3600" dirty="0">
              <a:cs typeface="+mn-cs"/>
            </a:endParaRPr>
          </a:p>
        </p:txBody>
      </p:sp>
      <p:pic>
        <p:nvPicPr>
          <p:cNvPr id="6" name="Google Shape;336;p16">
            <a:extLst>
              <a:ext uri="{FF2B5EF4-FFF2-40B4-BE49-F238E27FC236}">
                <a16:creationId xmlns:a16="http://schemas.microsoft.com/office/drawing/2014/main" id="{B4ADCF8B-409A-4853-BB29-DE589FD4B8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8;p16">
            <a:extLst>
              <a:ext uri="{FF2B5EF4-FFF2-40B4-BE49-F238E27FC236}">
                <a16:creationId xmlns:a16="http://schemas.microsoft.com/office/drawing/2014/main" id="{2E60033B-D699-4A25-BEDF-A8A9A6CDD2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5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314" y="5184657"/>
            <a:ext cx="2732532" cy="9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+mn-cs"/>
              </a:rPr>
              <a:t>מה להביא לשיעור?</a:t>
            </a:r>
            <a:endParaRPr lang="x-none" dirty="0">
              <a:cs typeface="+mn-cs"/>
            </a:endParaRPr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66" y="2740537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9337" y="3214069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788" y="586898"/>
            <a:ext cx="2472939" cy="8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537" y="356851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לפני שמתחילים...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 txBox="1">
            <a:spLocks/>
          </p:cNvSpPr>
          <p:nvPr/>
        </p:nvSpPr>
        <p:spPr>
          <a:xfrm>
            <a:off x="4255326" y="1442683"/>
            <a:ext cx="45403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b="1" dirty="0" smtClean="0">
                <a:cs typeface="+mn-cs"/>
              </a:rPr>
              <a:t>משלי שועלים</a:t>
            </a:r>
            <a:endParaRPr lang="he-IL" b="1" dirty="0">
              <a:cs typeface="+mn-cs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890138" y="6143477"/>
            <a:ext cx="176522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91B26"/>
                </a:solidFill>
                <a:latin typeface="Open Sans" panose="020B0606030504020204" pitchFamily="34" charset="0"/>
              </a:rPr>
              <a:t>Image by </a:t>
            </a:r>
            <a:r>
              <a:rPr lang="en-US" sz="600" u="sng" dirty="0" err="1">
                <a:solidFill>
                  <a:srgbClr val="191B26"/>
                </a:solidFill>
                <a:latin typeface="Open Sans" panose="020B0606030504020204" pitchFamily="34" charset="0"/>
              </a:rPr>
              <a:t>OpenClipart</a:t>
            </a:r>
            <a:r>
              <a:rPr lang="en-US" sz="600" u="sng" dirty="0">
                <a:solidFill>
                  <a:srgbClr val="191B26"/>
                </a:solidFill>
                <a:latin typeface="Open Sans" panose="020B0606030504020204" pitchFamily="34" charset="0"/>
              </a:rPr>
              <a:t>-Vectors</a:t>
            </a:r>
            <a:r>
              <a:rPr lang="en-US" sz="600" dirty="0">
                <a:solidFill>
                  <a:srgbClr val="191B26"/>
                </a:solidFill>
                <a:latin typeface="Open Sans" panose="020B0606030504020204" pitchFamily="34" charset="0"/>
              </a:rPr>
              <a:t> from </a:t>
            </a:r>
            <a:r>
              <a:rPr lang="en-US" sz="600" u="sng" dirty="0" err="1">
                <a:solidFill>
                  <a:srgbClr val="191B26"/>
                </a:solidFill>
                <a:latin typeface="Open Sans" panose="020B0606030504020204" pitchFamily="34" charset="0"/>
              </a:rPr>
              <a:t>Pixabay</a:t>
            </a:r>
            <a:r>
              <a:rPr lang="en-US" sz="600" dirty="0">
                <a:solidFill>
                  <a:srgbClr val="191B26"/>
                </a:solidFill>
                <a:latin typeface="Open Sans" panose="020B0606030504020204" pitchFamily="34" charset="0"/>
              </a:rPr>
              <a:t> </a:t>
            </a:r>
            <a:endParaRPr lang="he-IL" sz="6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49" y="2528515"/>
            <a:ext cx="6863299" cy="34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915" y="72426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מה אנחנו כבר יודעים ?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64CC4F2-2FEA-4A02-9407-C45F57B9EB7C}"/>
              </a:ext>
            </a:extLst>
          </p:cNvPr>
          <p:cNvSpPr txBox="1"/>
          <p:nvPr/>
        </p:nvSpPr>
        <p:spPr>
          <a:xfrm>
            <a:off x="876300" y="2044005"/>
            <a:ext cx="10301053" cy="341632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משל</a:t>
            </a:r>
          </a:p>
          <a:p>
            <a:pPr algn="ctr" rtl="1"/>
            <a:r>
              <a:rPr lang="he-IL" sz="4400" dirty="0">
                <a:latin typeface="Calibri" panose="020F0502020204030204" pitchFamily="34" charset="0"/>
              </a:rPr>
              <a:t>סיפור דמיוני קצר, שיש בו מוסר </a:t>
            </a:r>
            <a:r>
              <a:rPr lang="he-IL" sz="4400" dirty="0" smtClean="0">
                <a:latin typeface="Calibri" panose="020F0502020204030204" pitchFamily="34" charset="0"/>
              </a:rPr>
              <a:t>השכל  ולקח</a:t>
            </a:r>
            <a:r>
              <a:rPr lang="he-IL" sz="4400" dirty="0">
                <a:latin typeface="Calibri" panose="020F0502020204030204" pitchFamily="34" charset="0"/>
              </a:rPr>
              <a:t>. </a:t>
            </a:r>
          </a:p>
          <a:p>
            <a:pPr algn="ctr" rtl="1"/>
            <a:r>
              <a:rPr lang="he-IL" sz="4400" dirty="0" smtClean="0">
                <a:latin typeface="Calibri" panose="020F0502020204030204" pitchFamily="34" charset="0"/>
              </a:rPr>
              <a:t>במשלים על </a:t>
            </a:r>
            <a:r>
              <a:rPr lang="he-IL" sz="4400" dirty="0">
                <a:latin typeface="Calibri" panose="020F0502020204030204" pitchFamily="34" charset="0"/>
              </a:rPr>
              <a:t>בעל </a:t>
            </a:r>
            <a:r>
              <a:rPr lang="he-IL" sz="4400" dirty="0" smtClean="0">
                <a:latin typeface="Calibri" panose="020F0502020204030204" pitchFamily="34" charset="0"/>
              </a:rPr>
              <a:t>חיים מרבים להשתמש ב</a:t>
            </a:r>
            <a:r>
              <a:rPr lang="he-IL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האנשה </a:t>
            </a:r>
            <a:r>
              <a:rPr lang="he-IL" sz="4400" dirty="0" smtClean="0">
                <a:latin typeface="Calibri" panose="020F0502020204030204" pitchFamily="34" charset="0"/>
              </a:rPr>
              <a:t>ולייחס לבעלי החיים תכונות אנושיות.</a:t>
            </a:r>
            <a:endParaRPr lang="he-IL" sz="4400" dirty="0">
              <a:latin typeface="Calibri" panose="020F0502020204030204" pitchFamily="34" charset="0"/>
            </a:endParaRPr>
          </a:p>
          <a:p>
            <a:pPr algn="r" rtl="1"/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8986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קוראים את המשל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385" y="1732755"/>
            <a:ext cx="11052126" cy="45858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 smtClean="0">
                <a:solidFill>
                  <a:schemeClr val="accent2">
                    <a:lumMod val="75000"/>
                  </a:schemeClr>
                </a:solidFill>
              </a:rPr>
              <a:t>השועל והעורב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עורב שחור אחד מצא חריץ גבינה גדול, צהוב ומעורר תאבון. שמח העורב, עמד על צמרת העץ והתכונן לאכול את הגבינה באין מפריע.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באותו זמן עבר שועל רעב מתחת לעץ, הריח את הגבינה והתבונן בעורב בקנאה.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חשב השועל: איני יכול לטפס על העץ ולהגיע אל העורב ואל הגבינה שבפיו. עלי לנסות להביא את הגבינה אלי</a:t>
            </a:r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!</a:t>
            </a:r>
            <a:endParaRPr lang="en-BZ" sz="3600" dirty="0">
              <a:latin typeface="Calibri" panose="020F0502020204030204" pitchFamily="34" charset="0"/>
              <a:ea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385" y="5895283"/>
            <a:ext cx="21090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400" b="1" dirty="0" smtClean="0">
                <a:solidFill>
                  <a:schemeClr val="accent1">
                    <a:lumMod val="75000"/>
                  </a:schemeClr>
                </a:solidFill>
              </a:rPr>
              <a:t>משלי שועלים</a:t>
            </a:r>
          </a:p>
          <a:p>
            <a:pPr algn="r" rtl="1"/>
            <a:r>
              <a:rPr lang="he-IL" sz="1400" b="1" dirty="0" smtClean="0">
                <a:solidFill>
                  <a:schemeClr val="accent1">
                    <a:lumMod val="75000"/>
                  </a:schemeClr>
                </a:solidFill>
              </a:rPr>
              <a:t>על פי רבי ברכיה הנקדן</a:t>
            </a:r>
            <a:endParaRPr lang="he-I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256033" y="1700596"/>
            <a:ext cx="176522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91B26"/>
                </a:solidFill>
                <a:latin typeface="Open Sans" panose="020B0606030504020204" pitchFamily="34" charset="0"/>
              </a:rPr>
              <a:t>Image by </a:t>
            </a:r>
            <a:r>
              <a:rPr lang="en-US" sz="600" u="sng" dirty="0" err="1">
                <a:solidFill>
                  <a:srgbClr val="191B26"/>
                </a:solidFill>
                <a:latin typeface="Open Sans" panose="020B0606030504020204" pitchFamily="34" charset="0"/>
              </a:rPr>
              <a:t>OpenClipart</a:t>
            </a:r>
            <a:r>
              <a:rPr lang="en-US" sz="600" u="sng" dirty="0">
                <a:solidFill>
                  <a:srgbClr val="191B26"/>
                </a:solidFill>
                <a:latin typeface="Open Sans" panose="020B0606030504020204" pitchFamily="34" charset="0"/>
              </a:rPr>
              <a:t>-Vectors</a:t>
            </a:r>
            <a:r>
              <a:rPr lang="en-US" sz="600" dirty="0">
                <a:solidFill>
                  <a:srgbClr val="191B26"/>
                </a:solidFill>
                <a:latin typeface="Open Sans" panose="020B0606030504020204" pitchFamily="34" charset="0"/>
              </a:rPr>
              <a:t> from </a:t>
            </a:r>
            <a:r>
              <a:rPr lang="en-US" sz="600" u="sng" dirty="0" err="1">
                <a:solidFill>
                  <a:srgbClr val="191B26"/>
                </a:solidFill>
                <a:latin typeface="Open Sans" panose="020B0606030504020204" pitchFamily="34" charset="0"/>
              </a:rPr>
              <a:t>Pixabay</a:t>
            </a:r>
            <a:r>
              <a:rPr lang="en-US" sz="600" dirty="0">
                <a:solidFill>
                  <a:srgbClr val="191B26"/>
                </a:solidFill>
                <a:latin typeface="Open Sans" panose="020B0606030504020204" pitchFamily="34" charset="0"/>
              </a:rPr>
              <a:t> </a:t>
            </a:r>
            <a:endParaRPr lang="he-IL" sz="6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3" y="65125"/>
            <a:ext cx="746408" cy="149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קוראים את המשל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7321" y="1571623"/>
            <a:ext cx="10511189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dirty="0" smtClean="0">
                <a:latin typeface="Calibri" panose="020F0502020204030204" pitchFamily="34" charset="0"/>
                <a:ea typeface="Open Sans" panose="020B0606030504020204" pitchFamily="34" charset="0"/>
              </a:rPr>
              <a:t>אמר 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השועל לעורב: "שלום לך עורב חביב, כמה יפה אתה וכמה יפות נוצותיך. האמנם נכון מה שמספרים עליך, שקולך ערב ושירתך מופלאה?"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שמח העורב לשמע המחמאות, פתח את המקור ו...פצח בשיר.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באותו רגע נפל חריץ הגבינה למטה. תפס השועל את הגבינה </a:t>
            </a:r>
            <a:r>
              <a:rPr lang="he-IL" sz="3600" dirty="0" err="1">
                <a:latin typeface="Calibri" panose="020F0502020204030204" pitchFamily="34" charset="0"/>
                <a:ea typeface="Open Sans" panose="020B0606030504020204" pitchFamily="34" charset="0"/>
              </a:rPr>
              <a:t>והופ</a:t>
            </a:r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 – נעלם בריצה קלה.</a:t>
            </a:r>
          </a:p>
          <a:p>
            <a:pPr algn="r" rtl="1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מאז נזהרים כל העורבים מדברי חנופה והשועלים הרעבים מחפשים גבינה...</a:t>
            </a:r>
          </a:p>
          <a:p>
            <a:pPr algn="r" rtl="1"/>
            <a:endParaRPr lang="he-IL" sz="40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3" y="65125"/>
            <a:ext cx="746408" cy="149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38768" y="1564514"/>
            <a:ext cx="9010789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chemeClr val="accent2">
                    <a:lumMod val="75000"/>
                  </a:schemeClr>
                </a:solidFill>
              </a:rPr>
              <a:t>השועל והעורב</a:t>
            </a:r>
          </a:p>
          <a:p>
            <a:pPr algn="r"/>
            <a:r>
              <a:rPr lang="he-IL" sz="3600" dirty="0">
                <a:ea typeface="Open Sans" panose="020B0606030504020204" pitchFamily="34" charset="0"/>
              </a:rPr>
              <a:t>עורב שחור אחד מצא חריץ גבינה גדול, צהוב ומעורר תאבון. שמח העורב, עמד על צמרת העץ והתכונן לאכול את הגבינה באין מפריע.</a:t>
            </a:r>
          </a:p>
          <a:p>
            <a:pPr algn="r"/>
            <a:r>
              <a:rPr lang="he-IL" sz="3600" b="1" dirty="0">
                <a:ea typeface="Open Sans" panose="020B0606030504020204" pitchFamily="34" charset="0"/>
              </a:rPr>
              <a:t>באותו זמן עבר שועל רעב מתחת לעץ, הריח את הגבינה והתבונן בעורב בקנאה.</a:t>
            </a:r>
          </a:p>
          <a:p>
            <a:pPr algn="r"/>
            <a:r>
              <a:rPr lang="he-IL" sz="3600" dirty="0">
                <a:ea typeface="Open Sans" panose="020B0606030504020204" pitchFamily="34" charset="0"/>
              </a:rPr>
              <a:t>חשב השועל: איני יכול לטפס על העץ ולהגיע אל העורב ואל הגבינה שבפיו. עלי לנסות להביא את הגבינה אלי</a:t>
            </a:r>
            <a:r>
              <a:rPr lang="he-IL" sz="3600" dirty="0" smtClean="0">
                <a:ea typeface="Open Sans" panose="020B0606030504020204" pitchFamily="34" charset="0"/>
              </a:rPr>
              <a:t>!</a:t>
            </a:r>
            <a:endParaRPr lang="en-BZ" sz="3600" dirty="0">
              <a:ea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>
                <a:latin typeface="+mn-lt"/>
                <a:cs typeface="+mn-cs"/>
              </a:rPr>
              <a:t>בוחנים את </a:t>
            </a:r>
            <a:r>
              <a:rPr lang="he-IL" dirty="0" smtClean="0">
                <a:latin typeface="+mn-lt"/>
                <a:cs typeface="+mn-cs"/>
              </a:rPr>
              <a:t>דמותו של השועל</a:t>
            </a:r>
            <a:endParaRPr lang="x-none" dirty="0">
              <a:latin typeface="+mn-l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4DEA6002-01F7-45E6-A3F2-8668D155CA23}"/>
              </a:ext>
            </a:extLst>
          </p:cNvPr>
          <p:cNvSpPr/>
          <p:nvPr/>
        </p:nvSpPr>
        <p:spPr>
          <a:xfrm>
            <a:off x="3081590" y="3910400"/>
            <a:ext cx="8796555" cy="99078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0">
            <a:extLst>
              <a:ext uri="{FF2B5EF4-FFF2-40B4-BE49-F238E27FC236}">
                <a16:creationId xmlns:a16="http://schemas.microsoft.com/office/drawing/2014/main" id="{82D397E8-6DC2-4AD5-9F6C-10026949A714}"/>
              </a:ext>
            </a:extLst>
          </p:cNvPr>
          <p:cNvSpPr txBox="1"/>
          <p:nvPr/>
        </p:nvSpPr>
        <p:spPr>
          <a:xfrm>
            <a:off x="353018" y="2598502"/>
            <a:ext cx="2069584" cy="262379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b="1" dirty="0" smtClean="0"/>
              <a:t>מה ניתן ללמוד מתיאור השועל?</a:t>
            </a:r>
            <a:endParaRPr lang="he-IL" sz="2800" b="1" dirty="0"/>
          </a:p>
        </p:txBody>
      </p:sp>
      <p:sp>
        <p:nvSpPr>
          <p:cNvPr id="16" name="חץ: ימינה 1">
            <a:extLst>
              <a:ext uri="{FF2B5EF4-FFF2-40B4-BE49-F238E27FC236}">
                <a16:creationId xmlns:a16="http://schemas.microsoft.com/office/drawing/2014/main" id="{F925D54F-4973-4873-8670-E880FCC65907}"/>
              </a:ext>
            </a:extLst>
          </p:cNvPr>
          <p:cNvSpPr/>
          <p:nvPr/>
        </p:nvSpPr>
        <p:spPr>
          <a:xfrm flipV="1">
            <a:off x="2565424" y="4169662"/>
            <a:ext cx="373344" cy="32929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1" y="516495"/>
            <a:ext cx="2026522" cy="10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7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901300" y="1564514"/>
            <a:ext cx="9048257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chemeClr val="accent2">
                    <a:lumMod val="75000"/>
                  </a:schemeClr>
                </a:solidFill>
              </a:rPr>
              <a:t>השועל והעורב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עורב שחור אחד מצא חריץ גבינה גדול, צהוב ומעורר תאבון. שמח העורב, עמד על צמרת העץ והתכונן לאכול את הגבינה באין מפריע.</a:t>
            </a:r>
          </a:p>
          <a:p>
            <a:pPr algn="r"/>
            <a:r>
              <a:rPr lang="he-IL" sz="3600" dirty="0">
                <a:latin typeface="Calibri" panose="020F0502020204030204" pitchFamily="34" charset="0"/>
                <a:ea typeface="Open Sans" panose="020B0606030504020204" pitchFamily="34" charset="0"/>
              </a:rPr>
              <a:t>באותו זמן עבר שועל רעב מתחת לעץ, הריח את הגבינה והתבונן בעורב בקנאה.</a:t>
            </a:r>
          </a:p>
          <a:p>
            <a:pPr algn="r"/>
            <a:r>
              <a:rPr lang="he-IL" sz="3600" b="1" dirty="0">
                <a:latin typeface="Calibri" panose="020F0502020204030204" pitchFamily="34" charset="0"/>
                <a:ea typeface="Open Sans" panose="020B0606030504020204" pitchFamily="34" charset="0"/>
              </a:rPr>
              <a:t>חשב השועל: איני יכול לטפס על העץ ולהגיע אל העורב ואל הגבינה שבפיו. עלי לנסות להביא את הגבינה אלי</a:t>
            </a:r>
            <a:r>
              <a:rPr lang="he-IL" sz="3600" b="1" dirty="0" smtClean="0">
                <a:latin typeface="Calibri" panose="020F0502020204030204" pitchFamily="34" charset="0"/>
                <a:ea typeface="Open Sans" panose="020B0606030504020204" pitchFamily="34" charset="0"/>
              </a:rPr>
              <a:t>!</a:t>
            </a:r>
            <a:endParaRPr lang="en-BZ" sz="3600" b="1" dirty="0">
              <a:latin typeface="Calibri" panose="020F0502020204030204" pitchFamily="34" charset="0"/>
              <a:ea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160" y="663126"/>
            <a:ext cx="8314430" cy="720000"/>
          </a:xfrm>
        </p:spPr>
        <p:txBody>
          <a:bodyPr>
            <a:normAutofit/>
          </a:bodyPr>
          <a:lstStyle/>
          <a:p>
            <a:r>
              <a:rPr lang="he-IL" dirty="0">
                <a:cs typeface="+mn-cs"/>
              </a:rPr>
              <a:t>בוחנים את </a:t>
            </a:r>
            <a:r>
              <a:rPr lang="he-IL" dirty="0" smtClean="0">
                <a:cs typeface="+mn-cs"/>
              </a:rPr>
              <a:t>מחשבותיו </a:t>
            </a:r>
            <a:r>
              <a:rPr lang="he-IL" dirty="0">
                <a:cs typeface="+mn-cs"/>
              </a:rPr>
              <a:t>של השועל</a:t>
            </a:r>
            <a:endParaRPr lang="x-none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16" y="13562"/>
            <a:ext cx="1021776" cy="10707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4DEA6002-01F7-45E6-A3F2-8668D155CA23}"/>
              </a:ext>
            </a:extLst>
          </p:cNvPr>
          <p:cNvSpPr/>
          <p:nvPr/>
        </p:nvSpPr>
        <p:spPr>
          <a:xfrm>
            <a:off x="3021126" y="4940484"/>
            <a:ext cx="8928431" cy="15426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יבת טקסט 10">
            <a:extLst>
              <a:ext uri="{FF2B5EF4-FFF2-40B4-BE49-F238E27FC236}">
                <a16:creationId xmlns:a16="http://schemas.microsoft.com/office/drawing/2014/main" id="{82D397E8-6DC2-4AD5-9F6C-10026949A714}"/>
              </a:ext>
            </a:extLst>
          </p:cNvPr>
          <p:cNvSpPr txBox="1"/>
          <p:nvPr/>
        </p:nvSpPr>
        <p:spPr>
          <a:xfrm>
            <a:off x="144351" y="2880445"/>
            <a:ext cx="2252195" cy="2031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מה</a:t>
            </a:r>
            <a:r>
              <a:rPr lang="he-IL" sz="2400" b="1" dirty="0" smtClean="0">
                <a:latin typeface="EFT_Beigale Light" panose="01000503000000020003" pitchFamily="2" charset="-79"/>
              </a:rPr>
              <a:t> </a:t>
            </a:r>
            <a:r>
              <a:rPr lang="he-IL" sz="2800" b="1" dirty="0">
                <a:latin typeface="EFT_Beigale Light" panose="01000503000000020003" pitchFamily="2" charset="-79"/>
              </a:rPr>
              <a:t>ניתן</a:t>
            </a:r>
            <a:r>
              <a:rPr lang="he-IL" sz="2400" b="1" dirty="0" smtClean="0">
                <a:latin typeface="EFT_Beigale Light" panose="01000503000000020003" pitchFamily="2" charset="-79"/>
              </a:rPr>
              <a:t> </a:t>
            </a:r>
            <a:r>
              <a:rPr lang="he-IL" sz="2800" b="1" dirty="0">
                <a:latin typeface="EFT_Beigale Light" panose="01000503000000020003" pitchFamily="2" charset="-79"/>
              </a:rPr>
              <a:t>ללמוד</a:t>
            </a:r>
            <a:r>
              <a:rPr lang="he-IL" sz="2400" b="1" dirty="0" smtClean="0">
                <a:latin typeface="EFT_Beigale Light" panose="01000503000000020003" pitchFamily="2" charset="-79"/>
              </a:rPr>
              <a:t> </a:t>
            </a:r>
            <a:r>
              <a:rPr lang="he-IL" sz="2800" b="1" dirty="0">
                <a:latin typeface="EFT_Beigale Light" panose="01000503000000020003" pitchFamily="2" charset="-79"/>
              </a:rPr>
              <a:t>ממחשבותיו</a:t>
            </a:r>
            <a:r>
              <a:rPr lang="he-IL" sz="2400" b="1" dirty="0" smtClean="0">
                <a:latin typeface="EFT_Beigale Light" panose="01000503000000020003" pitchFamily="2" charset="-79"/>
              </a:rPr>
              <a:t> </a:t>
            </a:r>
          </a:p>
          <a:p>
            <a:pPr algn="ctr" rtl="1">
              <a:lnSpc>
                <a:spcPct val="150000"/>
              </a:lnSpc>
            </a:pPr>
            <a:r>
              <a:rPr lang="he-IL" sz="2800" b="1" dirty="0">
                <a:latin typeface="EFT_Beigale Light" panose="01000503000000020003" pitchFamily="2" charset="-79"/>
              </a:rPr>
              <a:t>של</a:t>
            </a:r>
            <a:r>
              <a:rPr lang="he-IL" sz="2400" b="1" dirty="0" smtClean="0">
                <a:latin typeface="EFT_Beigale Light" panose="01000503000000020003" pitchFamily="2" charset="-79"/>
              </a:rPr>
              <a:t> </a:t>
            </a:r>
            <a:r>
              <a:rPr lang="he-IL" sz="2800" b="1" dirty="0">
                <a:latin typeface="EFT_Beigale Light" panose="01000503000000020003" pitchFamily="2" charset="-79"/>
              </a:rPr>
              <a:t>השועל</a:t>
            </a:r>
            <a:r>
              <a:rPr lang="he-IL" sz="2400" b="1" dirty="0" smtClean="0">
                <a:latin typeface="EFT_Beigale Light" panose="01000503000000020003" pitchFamily="2" charset="-79"/>
              </a:rPr>
              <a:t>?</a:t>
            </a:r>
            <a:endParaRPr lang="he-IL" sz="2400" b="1" dirty="0">
              <a:latin typeface="EFT_Beigale Light" panose="01000503000000020003" pitchFamily="2" charset="-79"/>
            </a:endParaRPr>
          </a:p>
        </p:txBody>
      </p:sp>
      <p:sp>
        <p:nvSpPr>
          <p:cNvPr id="14" name="חץ: ימינה 1">
            <a:extLst>
              <a:ext uri="{FF2B5EF4-FFF2-40B4-BE49-F238E27FC236}">
                <a16:creationId xmlns:a16="http://schemas.microsoft.com/office/drawing/2014/main" id="{F925D54F-4973-4873-8670-E880FCC65907}"/>
              </a:ext>
            </a:extLst>
          </p:cNvPr>
          <p:cNvSpPr/>
          <p:nvPr/>
        </p:nvSpPr>
        <p:spPr>
          <a:xfrm flipV="1">
            <a:off x="2396546" y="4940483"/>
            <a:ext cx="624580" cy="59894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הסבר ענן 3"/>
          <p:cNvSpPr/>
          <p:nvPr/>
        </p:nvSpPr>
        <p:spPr>
          <a:xfrm>
            <a:off x="1157858" y="50075"/>
            <a:ext cx="1673788" cy="667893"/>
          </a:xfrm>
          <a:prstGeom prst="cloudCallout">
            <a:avLst>
              <a:gd name="adj1" fmla="val -62939"/>
              <a:gd name="adj2" fmla="val 52115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4" y="516495"/>
            <a:ext cx="2034949" cy="10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6811</TotalTime>
  <Words>2530</Words>
  <Application>Microsoft Office PowerPoint</Application>
  <PresentationFormat>מסך רחב</PresentationFormat>
  <Paragraphs>344</Paragraphs>
  <Slides>22</Slides>
  <Notes>22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31" baseType="lpstr">
      <vt:lpstr>Alef</vt:lpstr>
      <vt:lpstr>Arial</vt:lpstr>
      <vt:lpstr>BN Anna</vt:lpstr>
      <vt:lpstr>Calibri</vt:lpstr>
      <vt:lpstr>EFT_Afarsek Light</vt:lpstr>
      <vt:lpstr>EFT_Beigale Light</vt:lpstr>
      <vt:lpstr>Open Sans</vt:lpstr>
      <vt:lpstr>Wingdings</vt:lpstr>
      <vt:lpstr>Office Theme</vt:lpstr>
      <vt:lpstr>מצגת של PowerPoint‏</vt:lpstr>
      <vt:lpstr>מה נלמד היום?</vt:lpstr>
      <vt:lpstr>מה להביא לשיעור?</vt:lpstr>
      <vt:lpstr>לפני שמתחילים...</vt:lpstr>
      <vt:lpstr>מה אנחנו כבר יודעים ?</vt:lpstr>
      <vt:lpstr>קוראים את המשל</vt:lpstr>
      <vt:lpstr>קוראים את המשל</vt:lpstr>
      <vt:lpstr>בוחנים את דמותו של השועל</vt:lpstr>
      <vt:lpstr>בוחנים את מחשבותיו של השועל</vt:lpstr>
      <vt:lpstr>בוחנים את התנהגותו של השועל</vt:lpstr>
      <vt:lpstr>בוחנים את התנהגותו של השועל</vt:lpstr>
      <vt:lpstr>בוחנים את התנהגותו של השועל</vt:lpstr>
      <vt:lpstr>מחמאה או חנופה? </vt:lpstr>
      <vt:lpstr>בוחנים את התנהגותו של העורב</vt:lpstr>
      <vt:lpstr>מאפיינים את דמותם של השועל והעורב</vt:lpstr>
      <vt:lpstr>מאפיינים את דמותם של השועל והעורב</vt:lpstr>
      <vt:lpstr>נמשל - מוסר ההשכל </vt:lpstr>
      <vt:lpstr>רגשות ומחשבות</vt:lpstr>
      <vt:lpstr>רגשות ומחשבות</vt:lpstr>
      <vt:lpstr>הלקח מהסיפור</vt:lpstr>
      <vt:lpstr>מסיימים ומסכמים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shira</cp:lastModifiedBy>
  <cp:revision>260</cp:revision>
  <dcterms:created xsi:type="dcterms:W3CDTF">2020-03-11T07:11:19Z</dcterms:created>
  <dcterms:modified xsi:type="dcterms:W3CDTF">2021-08-19T16:16:12Z</dcterms:modified>
</cp:coreProperties>
</file>