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7" r:id="rId1"/>
    <p:sldMasterId id="2147483668" r:id="rId2"/>
    <p:sldMasterId id="2147483689" r:id="rId3"/>
  </p:sldMasterIdLst>
  <p:notesMasterIdLst>
    <p:notesMasterId r:id="rId69"/>
  </p:notesMasterIdLst>
  <p:sldIdLst>
    <p:sldId id="295" r:id="rId4"/>
    <p:sldId id="261" r:id="rId5"/>
    <p:sldId id="262" r:id="rId6"/>
    <p:sldId id="305" r:id="rId7"/>
    <p:sldId id="303" r:id="rId8"/>
    <p:sldId id="304" r:id="rId9"/>
    <p:sldId id="301" r:id="rId10"/>
    <p:sldId id="306" r:id="rId11"/>
    <p:sldId id="307" r:id="rId12"/>
    <p:sldId id="264" r:id="rId13"/>
    <p:sldId id="265" r:id="rId14"/>
    <p:sldId id="266" r:id="rId15"/>
    <p:sldId id="267" r:id="rId16"/>
    <p:sldId id="290" r:id="rId17"/>
    <p:sldId id="308" r:id="rId18"/>
    <p:sldId id="309" r:id="rId19"/>
    <p:sldId id="310" r:id="rId20"/>
    <p:sldId id="269" r:id="rId21"/>
    <p:sldId id="300" r:id="rId22"/>
    <p:sldId id="341" r:id="rId23"/>
    <p:sldId id="271" r:id="rId24"/>
    <p:sldId id="302" r:id="rId25"/>
    <p:sldId id="272" r:id="rId26"/>
    <p:sldId id="293" r:id="rId27"/>
    <p:sldId id="311" r:id="rId28"/>
    <p:sldId id="312" r:id="rId29"/>
    <p:sldId id="318" r:id="rId30"/>
    <p:sldId id="313" r:id="rId31"/>
    <p:sldId id="315" r:id="rId32"/>
    <p:sldId id="319" r:id="rId33"/>
    <p:sldId id="320" r:id="rId34"/>
    <p:sldId id="314" r:id="rId35"/>
    <p:sldId id="342" r:id="rId36"/>
    <p:sldId id="343" r:id="rId37"/>
    <p:sldId id="294" r:id="rId38"/>
    <p:sldId id="322" r:id="rId39"/>
    <p:sldId id="323" r:id="rId40"/>
    <p:sldId id="324" r:id="rId41"/>
    <p:sldId id="325" r:id="rId42"/>
    <p:sldId id="326" r:id="rId43"/>
    <p:sldId id="327" r:id="rId44"/>
    <p:sldId id="328" r:id="rId45"/>
    <p:sldId id="329" r:id="rId46"/>
    <p:sldId id="330" r:id="rId47"/>
    <p:sldId id="331" r:id="rId48"/>
    <p:sldId id="332" r:id="rId49"/>
    <p:sldId id="333" r:id="rId50"/>
    <p:sldId id="334" r:id="rId51"/>
    <p:sldId id="273" r:id="rId52"/>
    <p:sldId id="274" r:id="rId53"/>
    <p:sldId id="275" r:id="rId54"/>
    <p:sldId id="292" r:id="rId55"/>
    <p:sldId id="337" r:id="rId56"/>
    <p:sldId id="338" r:id="rId57"/>
    <p:sldId id="339" r:id="rId58"/>
    <p:sldId id="340" r:id="rId59"/>
    <p:sldId id="277" r:id="rId60"/>
    <p:sldId id="298" r:id="rId61"/>
    <p:sldId id="279" r:id="rId62"/>
    <p:sldId id="297" r:id="rId63"/>
    <p:sldId id="288" r:id="rId64"/>
    <p:sldId id="289" r:id="rId65"/>
    <p:sldId id="296" r:id="rId66"/>
    <p:sldId id="287" r:id="rId67"/>
    <p:sldId id="344" r:id="rId68"/>
  </p:sldIdLst>
  <p:sldSz cx="12192000" cy="6858000"/>
  <p:notesSz cx="6858000" cy="9144000"/>
  <p:embeddedFontLst>
    <p:embeddedFont>
      <p:font typeface="Calibri" panose="020F0502020204030204" pitchFamily="34" charset="0"/>
      <p:regular r:id="rId70"/>
      <p:bold r:id="rId71"/>
      <p:italic r:id="rId72"/>
      <p:boldItalic r:id="rId73"/>
    </p:embeddedFont>
    <p:embeddedFont>
      <p:font typeface="Roboto" panose="020B0604020202020204" charset="0"/>
      <p:regular r:id="rId74"/>
      <p:bold r:id="rId75"/>
      <p:italic r:id="rId76"/>
      <p:boldItalic r:id="rId77"/>
    </p:embeddedFont>
    <p:embeddedFont>
      <p:font typeface="Cambria Math" panose="02040503050406030204" pitchFamily="18" charset="0"/>
      <p:regular r:id="rId7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024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איריס תבור" initials="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EBEB"/>
    <a:srgbClr val="1152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סגנון ביניים 2 - הדגשה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סגנון ביניים 1 - הדגשה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0A15C55-8517-42AA-B614-E9B94910E393}" styleName="סגנון ביניים 2 - הדגשה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88" autoAdjust="0"/>
    <p:restoredTop sz="87963" autoAdjust="0"/>
  </p:normalViewPr>
  <p:slideViewPr>
    <p:cSldViewPr snapToGrid="0">
      <p:cViewPr varScale="1">
        <p:scale>
          <a:sx n="81" d="100"/>
          <a:sy n="81" d="100"/>
        </p:scale>
        <p:origin x="108" y="342"/>
      </p:cViewPr>
      <p:guideLst>
        <p:guide orient="horz" pos="2024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7" d="100"/>
        <a:sy n="117" d="100"/>
      </p:scale>
      <p:origin x="0" y="-10205"/>
    </p:cViewPr>
  </p:sorter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76" Type="http://schemas.openxmlformats.org/officeDocument/2006/relationships/font" Target="fonts/font7.fntdata"/><Relationship Id="rId7" Type="http://schemas.openxmlformats.org/officeDocument/2006/relationships/slide" Target="slides/slide4.xml"/><Relationship Id="rId71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slide" Target="slides/slide63.xml"/><Relationship Id="rId74" Type="http://schemas.openxmlformats.org/officeDocument/2006/relationships/font" Target="fonts/font5.fntdata"/><Relationship Id="rId79" Type="http://schemas.openxmlformats.org/officeDocument/2006/relationships/commentAuthors" Target="commentAuthors.xml"/><Relationship Id="rId5" Type="http://schemas.openxmlformats.org/officeDocument/2006/relationships/slide" Target="slides/slide2.xml"/><Relationship Id="rId61" Type="http://schemas.openxmlformats.org/officeDocument/2006/relationships/slide" Target="slides/slide58.xml"/><Relationship Id="rId82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font" Target="fonts/font4.fntdata"/><Relationship Id="rId78" Type="http://schemas.openxmlformats.org/officeDocument/2006/relationships/font" Target="fonts/font9.fntdata"/><Relationship Id="rId8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notesMaster" Target="notesMasters/notesMaster1.xml"/><Relationship Id="rId77" Type="http://schemas.openxmlformats.org/officeDocument/2006/relationships/font" Target="fonts/font8.fntdata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font" Target="fonts/font3.fntdata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font" Target="fonts/font1.fntdata"/><Relationship Id="rId75" Type="http://schemas.openxmlformats.org/officeDocument/2006/relationships/font" Target="fonts/font6.fntdata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8723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7202948b95_0_2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73" name="Google Shape;273;g7202948b95_0_2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משך זמן הפעילות</a:t>
            </a:r>
            <a:r>
              <a:rPr lang="he-IL" dirty="0"/>
              <a:t>: </a:t>
            </a:r>
            <a:r>
              <a:rPr lang="x-none" dirty="0"/>
              <a:t>2</a:t>
            </a:r>
            <a:r>
              <a:rPr lang="he-IL" dirty="0"/>
              <a:t> </a:t>
            </a:r>
            <a:r>
              <a:rPr lang="x-none" dirty="0"/>
              <a:t>דקות</a:t>
            </a:r>
            <a:r>
              <a:rPr lang="he-IL" dirty="0"/>
              <a:t>.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המורה מבקשת מהתלמידים ל</a:t>
            </a:r>
            <a:r>
              <a:rPr lang="he-IL" dirty="0"/>
              <a:t>ס</a:t>
            </a:r>
            <a:r>
              <a:rPr lang="x-none" dirty="0"/>
              <a:t>רטט בדף המשובץ שברשותם מלבן זהה </a:t>
            </a:r>
            <a:r>
              <a:rPr lang="he-IL" dirty="0"/>
              <a:t>ל</a:t>
            </a:r>
            <a:r>
              <a:rPr lang="x-none" dirty="0"/>
              <a:t>מלבן הנתון בשקף.</a:t>
            </a:r>
            <a:endParaRPr dirty="0"/>
          </a:p>
          <a:p>
            <a:pPr marL="0" marR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לאחר מכן, </a:t>
            </a:r>
            <a:r>
              <a:rPr lang="x-none" dirty="0"/>
              <a:t>המורה מתבקשת ל</a:t>
            </a:r>
            <a:r>
              <a:rPr lang="he-IL" dirty="0"/>
              <a:t>ס</a:t>
            </a:r>
            <a:r>
              <a:rPr lang="x-none" dirty="0"/>
              <a:t>רטט על הלוח את המלבן הנתון</a:t>
            </a:r>
            <a:r>
              <a:rPr lang="he-IL" dirty="0"/>
              <a:t>.</a:t>
            </a:r>
            <a:endParaRPr dirty="0"/>
          </a:p>
        </p:txBody>
      </p:sp>
      <p:sp>
        <p:nvSpPr>
          <p:cNvPr id="274" name="Google Shape;274;g7202948b95_0_2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7202948b95_0_2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5" name="Google Shape;285;g7202948b95_0_24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זמן הפעילות:</a:t>
            </a:r>
            <a:r>
              <a:rPr lang="he-IL" dirty="0"/>
              <a:t> כ 2 דקות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86" name="Google Shape;286;g7202948b95_0_24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722d7c32f5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722d7c32f5_0_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הערה</a:t>
            </a:r>
            <a:r>
              <a:rPr lang="he-IL" dirty="0"/>
              <a:t>: </a:t>
            </a:r>
            <a:r>
              <a:rPr lang="x-none" dirty="0"/>
              <a:t>ייתכן שתלמיד י</a:t>
            </a:r>
            <a:r>
              <a:rPr lang="he-IL" dirty="0"/>
              <a:t>ס</a:t>
            </a:r>
            <a:r>
              <a:rPr lang="x-none" dirty="0"/>
              <a:t>רטט מלבן מסובב מהתשובה שמוצגת בשקף אך זה אינו משפיע על השאלות הבאות.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אורך צלע אחת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גדל פי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2: מ- 4 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יחידות אורך 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ל- 8 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יחידות אורך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הצלע השניה גדלה פי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2: מ- 3 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יחידו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ת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 אורך 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ל- 6 </a:t>
            </a:r>
            <a:r>
              <a:rPr lang="x-none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יחידות אורך</a:t>
            </a:r>
            <a:r>
              <a:rPr lang="he-IL" sz="1050" dirty="0">
                <a:solidFill>
                  <a:srgbClr val="3C4043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.</a:t>
            </a:r>
            <a:endParaRPr dirty="0"/>
          </a:p>
        </p:txBody>
      </p:sp>
      <p:sp>
        <p:nvSpPr>
          <p:cNvPr id="297" name="Google Shape;297;g722d7c32f5_0_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2d7c32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2d7c32f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</a:t>
            </a:r>
            <a:r>
              <a:rPr lang="he-IL" dirty="0"/>
              <a:t>:</a:t>
            </a:r>
            <a:r>
              <a:rPr lang="he-IL" baseline="0" dirty="0"/>
              <a:t> כ 3 דקות.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המורה מבקשת מהתלמידים לצבוע בצבעים שונים מלבנים זהים למלבן הנתון בתוך המלבן החדש כך שיראו באופן ויזואלי שהתקבלו 4 </a:t>
            </a:r>
            <a:r>
              <a:rPr lang="he-IL" dirty="0"/>
              <a:t> </a:t>
            </a:r>
            <a:r>
              <a:rPr lang="x-none" dirty="0"/>
              <a:t>מלבנים.</a:t>
            </a:r>
            <a:endParaRPr lang="he-IL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g722d7c32f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2d7c32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2d7c32f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 יצירתית:  2-3 דקות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המורה מבקשת מהתלמידים לצבוע בצבעים שונים מלבנים זהים למלבן הנתון בתוך המלבן החדש כך שיראו באופן ויזואלי שהתקבלו </a:t>
            </a:r>
            <a:r>
              <a:rPr lang="he-IL" dirty="0"/>
              <a:t>4 </a:t>
            </a:r>
            <a:r>
              <a:rPr lang="x-none" dirty="0"/>
              <a:t>מלבנים. </a:t>
            </a: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נמנה עם התלמידים את מספר הפעמים שהמלבן הנתון מכסה את המלבן החדש שסרטטנו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g722d7c32f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7411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2d7c32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2d7c32f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 יצירתית:  2-3 דקות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המורה מבקשת מהתלמידים לצבוע בצבעים שונים מלבנים זהים למלבן הנתון בתוך המלבן החדש כך שיראו באופן ויזואלי שהתקבלו </a:t>
            </a:r>
            <a:r>
              <a:rPr lang="he-IL" dirty="0"/>
              <a:t>4 </a:t>
            </a:r>
            <a:r>
              <a:rPr lang="x-none" dirty="0"/>
              <a:t>מלבנים. </a:t>
            </a: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נמנה עם התלמידים את מספר הפעמים שהמלבן הנתון מכסה את המלבן החדש שסרטטנו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g722d7c32f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15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12402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2d7c32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2d7c32f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 יצירתית:  2-3 דקות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המורה מבקשת מהתלמידים לצבוע בצבעים שונים מלבנים זהים למלבן הנתון בתוך המלבן החדש כך שיראו באופן ויזואלי שהתקבלו </a:t>
            </a:r>
            <a:r>
              <a:rPr lang="he-IL" dirty="0"/>
              <a:t>4 </a:t>
            </a:r>
            <a:r>
              <a:rPr lang="x-none" dirty="0"/>
              <a:t>מלבנים. </a:t>
            </a: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נמנה עם התלמידים את מספר הפעמים שהמלבן הנתון מכסה את המלבן החדש שסרטטנו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g722d7c32f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16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257543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722d7c32f5_0_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722d7c32f5_0_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 יצירתית:  2-3 דקות 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המורה מבקשת מהתלמידים לצבוע בצבעים שונים מלבנים זהים למלבן הנתון בתוך המלבן החדש כך שיראו באופן ויזואלי שהתקבלו </a:t>
            </a:r>
            <a:r>
              <a:rPr lang="he-IL" dirty="0"/>
              <a:t>4 </a:t>
            </a:r>
            <a:r>
              <a:rPr lang="x-none" dirty="0"/>
              <a:t>מלבנים. </a:t>
            </a:r>
            <a:endParaRPr dirty="0"/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נמנה עם התלמידים את מספר הפעמים שהמלבן הנתון מכסה את המלבן החדש שסרטטנו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6" name="Google Shape;306;g722d7c32f5_0_3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17</a:t>
            </a:fld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1744194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722d7c32f5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722d7c32f5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/>
              <a:t>משך זמן הפעילות</a:t>
            </a:r>
            <a:r>
              <a:rPr lang="he-IL" dirty="0"/>
              <a:t>: 5 </a:t>
            </a:r>
            <a:r>
              <a:rPr lang="x-none" dirty="0"/>
              <a:t>דקות</a:t>
            </a:r>
            <a:endParaRPr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x-none" dirty="0"/>
              <a:t>המורה מציי</a:t>
            </a:r>
            <a:r>
              <a:rPr lang="he-IL" dirty="0" err="1"/>
              <a:t>נת</a:t>
            </a:r>
            <a:r>
              <a:rPr lang="x-none" dirty="0"/>
              <a:t> שה</a:t>
            </a:r>
            <a:r>
              <a:rPr lang="he-IL" dirty="0"/>
              <a:t>משבצת</a:t>
            </a:r>
            <a:r>
              <a:rPr lang="x-none" dirty="0"/>
              <a:t> ה</a:t>
            </a:r>
            <a:r>
              <a:rPr lang="he-IL" dirty="0"/>
              <a:t>י</a:t>
            </a:r>
            <a:r>
              <a:rPr lang="x-none" dirty="0"/>
              <a:t>א יחידת שטח אחת ואורך משבצת אחת היא יחידת אורך.</a:t>
            </a: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he-IL" dirty="0"/>
              <a:t>המורה מזכירה לתלמידים כיצד מחשבים היקף ושטח ומבקשת מהם לחשב את השטחים וההיקפים של המלבנים המוצגים.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he-IL" dirty="0"/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25" name="Google Shape;325;g722d7c32f5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22d7c32f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22d7c32f5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זמן הפעילות: כ 4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המורה מציגה על הלוח את החישובים למציאת ההיקפים והשטחים של המלבנים.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יש לציין לתלמידים שניתן לחשב את היקף המלבן על ידי סכום אורכי צלעותיו. </a:t>
            </a:r>
            <a:endParaRPr dirty="0"/>
          </a:p>
        </p:txBody>
      </p:sp>
      <p:sp>
        <p:nvSpPr>
          <p:cNvPr id="335" name="Google Shape;335;g722d7c32f5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86186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5" name="Google Shape;245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b="1" dirty="0"/>
              <a:t>משך השקף: 2 דקות</a:t>
            </a:r>
            <a:endParaRPr lang="he-IL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he-IL"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b="1" dirty="0">
                <a:solidFill>
                  <a:schemeClr val="dk1"/>
                </a:solidFill>
              </a:rPr>
              <a:t>הציגו את עצמכם ואת מהלך השיעור:</a:t>
            </a:r>
            <a:endParaRPr lang="he-IL" sz="1200" dirty="0">
              <a:solidFill>
                <a:schemeClr val="dk1"/>
              </a:solidFill>
            </a:endParaRPr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dirty="0">
                <a:solidFill>
                  <a:schemeClr val="dk1"/>
                </a:solidFill>
              </a:rPr>
              <a:t>מוזמנים לפנות בצורה אישית לתלמידים:</a:t>
            </a:r>
            <a:r>
              <a:rPr lang="he-IL" sz="1200" dirty="0"/>
              <a:t/>
            </a:r>
            <a:br>
              <a:rPr lang="he-IL" sz="1200" dirty="0"/>
            </a:br>
            <a:r>
              <a:rPr lang="he-IL" sz="1200" dirty="0">
                <a:solidFill>
                  <a:srgbClr val="2F5496"/>
                </a:solidFill>
              </a:rPr>
              <a:t>דוגמה לטקסט שייאמר בעל פה: "שלום, שמי_____. אני מורה ל______ ממקום בארץ____.</a:t>
            </a:r>
            <a:r>
              <a:rPr lang="he-IL" sz="1200" baseline="0" dirty="0">
                <a:solidFill>
                  <a:srgbClr val="2F5496"/>
                </a:solidFill>
              </a:rPr>
              <a:t> </a:t>
            </a:r>
            <a:r>
              <a:rPr lang="he-IL" sz="1200" dirty="0">
                <a:solidFill>
                  <a:srgbClr val="2F5496"/>
                </a:solidFill>
              </a:rPr>
              <a:t> מה שלומכם? אני שמח/ה שהצטרפתם אליי </a:t>
            </a:r>
            <a:r>
              <a:rPr lang="he-IL" sz="1200" dirty="0" err="1">
                <a:solidFill>
                  <a:srgbClr val="2F5496"/>
                </a:solidFill>
              </a:rPr>
              <a:t>וכו</a:t>
            </a:r>
            <a:r>
              <a:rPr lang="he-IL" sz="1200" dirty="0">
                <a:solidFill>
                  <a:srgbClr val="2F5496"/>
                </a:solidFill>
              </a:rPr>
              <a:t>'.</a:t>
            </a:r>
            <a:endParaRPr lang="he-IL"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sz="1200" b="1" dirty="0">
                <a:solidFill>
                  <a:schemeClr val="dk1"/>
                </a:solidFill>
              </a:rPr>
              <a:t>נושא השיעור ומטרתו:</a:t>
            </a:r>
            <a:br>
              <a:rPr lang="he-IL" sz="1200" b="1" dirty="0">
                <a:solidFill>
                  <a:schemeClr val="dk1"/>
                </a:solidFill>
              </a:rPr>
            </a:br>
            <a:r>
              <a:rPr lang="he-IL" sz="1200" dirty="0">
                <a:solidFill>
                  <a:srgbClr val="2F5496"/>
                </a:solidFill>
              </a:rPr>
              <a:t>דוגמה לטקסט שייאמר בעל פה: "בשיעור הזה נלמד על_________. הצטרפו אליי ויהיה לנו כיף. מוכנים? מתחילים!"</a:t>
            </a:r>
            <a:endParaRPr lang="he-IL" sz="1200" b="1"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1" dirty="0"/>
          </a:p>
        </p:txBody>
      </p:sp>
      <p:sp>
        <p:nvSpPr>
          <p:cNvPr id="246" name="Google Shape;246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g722d7c32f5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Google Shape;334;g722d7c32f5_0_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זמן הפעילות: כ 4 דקות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המורה מציגה על הלוח את החישובים למציאת ההיקפים והשטחים של המלבנים.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יש לציין לתלמידים שניתן לחשב את היקף המלבן על ידי סכום אורכי צלעותיו. </a:t>
            </a:r>
            <a:endParaRPr dirty="0"/>
          </a:p>
        </p:txBody>
      </p:sp>
      <p:sp>
        <p:nvSpPr>
          <p:cNvPr id="335" name="Google Shape;335;g722d7c32f5_0_8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0922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22d7c32f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22d7c32f5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משך </a:t>
            </a:r>
            <a:r>
              <a:rPr lang="he-IL" dirty="0"/>
              <a:t>ה</a:t>
            </a:r>
            <a:r>
              <a:rPr lang="x-none" dirty="0"/>
              <a:t>זמן</a:t>
            </a:r>
            <a:r>
              <a:rPr lang="he-IL" dirty="0"/>
              <a:t>: כ- 3 דקות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השאלה היא פתוחה </a:t>
            </a:r>
            <a:r>
              <a:rPr lang="he-IL" dirty="0"/>
              <a:t>ו</a:t>
            </a:r>
            <a:r>
              <a:rPr lang="x-none" dirty="0"/>
              <a:t>מזמנת מגוון אפשרויות של קשרים כמו למשל</a:t>
            </a:r>
            <a:r>
              <a:rPr lang="he-IL" dirty="0"/>
              <a:t>: </a:t>
            </a:r>
            <a:r>
              <a:rPr lang="x-none" dirty="0"/>
              <a:t>גדול ב</a:t>
            </a:r>
            <a:r>
              <a:rPr lang="he-IL" dirty="0"/>
              <a:t>... קטן ב... גדול פי... קטן פי...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על המורה לכוון לקשר בין יחסי ההיקפים</a:t>
            </a:r>
            <a:r>
              <a:rPr lang="he-IL" dirty="0"/>
              <a:t> </a:t>
            </a:r>
            <a:r>
              <a:rPr lang="x-none" dirty="0"/>
              <a:t>ו</a:t>
            </a:r>
            <a:r>
              <a:rPr lang="he-IL" dirty="0"/>
              <a:t>יחסי ה</a:t>
            </a:r>
            <a:r>
              <a:rPr lang="x-none" dirty="0"/>
              <a:t>שטחים</a:t>
            </a:r>
            <a:r>
              <a:rPr lang="he-IL" dirty="0"/>
              <a:t> של המלבן (גדול פי), ולציין שבהמשך המצגת מזדמנת פעילות שעוסקת בקשרים של "קטן פי".</a:t>
            </a:r>
            <a:endParaRPr dirty="0"/>
          </a:p>
        </p:txBody>
      </p:sp>
      <p:sp>
        <p:nvSpPr>
          <p:cNvPr id="345" name="Google Shape;345;g722d7c32f5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g722d7c32f5_0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Google Shape;344;g722d7c32f5_0_9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משך </a:t>
            </a:r>
            <a:r>
              <a:rPr lang="he-IL" dirty="0"/>
              <a:t>ה</a:t>
            </a:r>
            <a:r>
              <a:rPr lang="x-none" dirty="0"/>
              <a:t>זמן</a:t>
            </a:r>
            <a:r>
              <a:rPr lang="he-IL" dirty="0"/>
              <a:t>: כ- 3 דקות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השאלה היא פתוחה </a:t>
            </a:r>
            <a:r>
              <a:rPr lang="he-IL" dirty="0"/>
              <a:t>ו</a:t>
            </a:r>
            <a:r>
              <a:rPr lang="x-none" dirty="0"/>
              <a:t>מזמנת מגוון אפשרויות של קשרים כמו למשל</a:t>
            </a:r>
            <a:r>
              <a:rPr lang="he-IL" dirty="0"/>
              <a:t>: </a:t>
            </a:r>
            <a:r>
              <a:rPr lang="x-none" dirty="0"/>
              <a:t>גדול ב</a:t>
            </a:r>
            <a:r>
              <a:rPr lang="he-IL" dirty="0"/>
              <a:t>... קטן ב... גדול פי... קטן פי...</a:t>
            </a:r>
          </a:p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על המורה לכוון לקשר בין יחסי ההיקפים</a:t>
            </a:r>
            <a:r>
              <a:rPr lang="he-IL" dirty="0"/>
              <a:t> </a:t>
            </a:r>
            <a:r>
              <a:rPr lang="x-none" dirty="0"/>
              <a:t>ו</a:t>
            </a:r>
            <a:r>
              <a:rPr lang="he-IL" dirty="0"/>
              <a:t>יחסי ה</a:t>
            </a:r>
            <a:r>
              <a:rPr lang="x-none" dirty="0"/>
              <a:t>שטחים</a:t>
            </a:r>
            <a:r>
              <a:rPr lang="he-IL" dirty="0"/>
              <a:t> של המלבן (גדול פי), ולציין שבהמשך המצגת מזדמנת פעילות שעוסקת בקשרים של "קטן פי".</a:t>
            </a:r>
            <a:endParaRPr dirty="0"/>
          </a:p>
        </p:txBody>
      </p:sp>
      <p:sp>
        <p:nvSpPr>
          <p:cNvPr id="345" name="Google Shape;345;g722d7c32f5_0_9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44718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722d7c32f5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722d7c32f5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משך זמן הפעילות: 2-3 דקות.</a:t>
            </a:r>
          </a:p>
        </p:txBody>
      </p:sp>
      <p:sp>
        <p:nvSpPr>
          <p:cNvPr id="355" name="Google Shape;355;g722d7c32f5_0_1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23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636414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42882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7427505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15903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87710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641598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200" b="1" dirty="0"/>
          </a:p>
          <a:p>
            <a:pPr marL="15875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sz="1200" b="1" dirty="0"/>
              <a:t>משך השקף</a:t>
            </a:r>
            <a:r>
              <a:rPr lang="he-IL" sz="1200" b="1" dirty="0"/>
              <a:t>: </a:t>
            </a:r>
            <a:r>
              <a:rPr lang="x-none" sz="1200" b="1" dirty="0"/>
              <a:t>דקה</a:t>
            </a:r>
            <a:endParaRPr dirty="0"/>
          </a:p>
          <a:p>
            <a:pPr marL="15875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dirty="0"/>
          </a:p>
          <a:p>
            <a:pPr marL="171450" marR="0" lvl="0" indent="-171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he-IL" sz="1200" dirty="0"/>
              <a:t>וודאו שכולם הצטיידו בעזרים הנדרשים.  מומלץ שעזרים אלו יהיו גם אצלכם עבור הדגמה.</a:t>
            </a:r>
            <a:endParaRPr lang="he-IL" sz="1200" dirty="0">
              <a:solidFill>
                <a:srgbClr val="FF0000"/>
              </a:solidFill>
            </a:endParaRPr>
          </a:p>
          <a:p>
            <a:pPr marL="171450" marR="0" lvl="0" indent="-17145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 pitchFamily="34" charset="0"/>
              <a:buChar char="•"/>
            </a:pPr>
            <a:r>
              <a:rPr lang="he-IL" sz="1200" dirty="0">
                <a:solidFill>
                  <a:srgbClr val="FF0000"/>
                </a:solidFill>
              </a:rPr>
              <a:t>זה הזמן להציג את </a:t>
            </a:r>
            <a:r>
              <a:rPr lang="he-IL" sz="1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כללי ההתנהגות בשיעור: בקשו מהלומדים לסגור חלונות של יישומים אחרים במחשב, להרחיק אמצעים מסיחים, להתיישב בחדר שקט, להניח כוס מים לידם, ובעיקר להתמקד במפגש.</a:t>
            </a:r>
            <a:endParaRPr lang="he-IL" dirty="0"/>
          </a:p>
        </p:txBody>
      </p:sp>
      <p:sp>
        <p:nvSpPr>
          <p:cNvPr id="255" name="Google Shape;255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6277251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038265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920229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222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2310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970287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993134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00379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678752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39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558240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3034796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40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386517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6550179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42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298220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43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6436856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8666903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45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991224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46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298201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47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014088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48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2100268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721cc1b38f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4" name="Google Shape;364;g721cc1b38f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לפעילות 2-3 </a:t>
            </a:r>
            <a:r>
              <a:rPr lang="he-IL" dirty="0"/>
              <a:t> דקות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מטרת משימה זו היא למצוא קשרים בין ההיקפים והשטחים של מלבן שמידותיו גדולות פי </a:t>
            </a:r>
            <a:r>
              <a:rPr lang="he-IL" dirty="0"/>
              <a:t>3, </a:t>
            </a:r>
            <a:r>
              <a:rPr lang="x-none" dirty="0"/>
              <a:t>כדי להוביל להכללה לגבי מלבן שמידותיו גדולות פי גודל מסוים</a:t>
            </a:r>
            <a:r>
              <a:rPr lang="he-IL" dirty="0"/>
              <a:t>.</a:t>
            </a:r>
            <a:endParaRPr dirty="0"/>
          </a:p>
        </p:txBody>
      </p:sp>
      <p:sp>
        <p:nvSpPr>
          <p:cNvPr id="365" name="Google Shape;365;g721cc1b38f_0_2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49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9491805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7234a67973_1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7234a67973_1_6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אורך צלע אחת גדלה פי 3 מ-4 יחידות אורך ל-12 יחידות אורך, והצלע השנייה גדלה פי 3 מ-3 יחידות אורך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highlight>
                  <a:srgbClr val="FFFF00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 ל-6 </a:t>
            </a:r>
            <a:r>
              <a:rPr kumimoji="0" lang="he-IL" sz="1200" b="0" i="0" u="none" strike="noStrike" kern="0" cap="none" spc="0" normalizeH="0" baseline="0" noProof="0" dirty="0">
                <a:ln>
                  <a:noFill/>
                </a:ln>
                <a:solidFill>
                  <a:srgbClr val="3C4043"/>
                </a:solidFill>
                <a:effectLst/>
                <a:highlight>
                  <a:srgbClr val="FFFFFF"/>
                </a:highlight>
                <a:uLnTx/>
                <a:uFillTx/>
                <a:latin typeface="Roboto"/>
                <a:ea typeface="Roboto"/>
                <a:cs typeface="Roboto"/>
                <a:sym typeface="Roboto"/>
              </a:rPr>
              <a:t>יחידות אורך</a:t>
            </a:r>
            <a:endParaRPr kumimoji="0" lang="he-IL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77" name="Google Shape;377;g7234a67973_1_6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50</a:t>
            </a:fld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7234a67973_1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7234a67973_1_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7" name="Google Shape;387;g7234a67973_1_5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51</a:t>
            </a:fld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234a6797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234a6797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כפי שפתרנו קודם לכן- שטח המלבן הנתון הינו 12 יחידות שטח והיקפו 14 יחידות אורך.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נחשב את שטח המלבן החדש שסרטטנו ואת היקפו.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7234a67973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234a6797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234a6797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כפי שפתרנו קודם לכן- שטח המלבן הנתון הינו 12 יחידות שטח והיקפו 14 יחידות אורך.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נחשב את שטח המלבן החדש שסרטטנו ואת היקפו.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7234a67973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53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05331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234a6797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234a6797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כפי שפתרנו קודם לכן- שטח המלבן הנתון הינו 12 יחידות שטח והיקפו 14 יחידות אורך.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נחשב את שטח המלבן החדש שסרטטנו ואת היקפו.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7234a67973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99280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234a6797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234a6797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כפי שפתרנו קודם לכן- שטח המלבן הנתון הינו 12 יחידות שטח והיקפו 14 יחידות אורך.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נחשב את שטח המלבן החדש שסרטטנו ואת היקפו.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7234a67973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55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272984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234a67973_1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234a67973_1_10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כפי שפתרנו קודם לכן- שטח המלבן הנתון הינו 12 יחידות שטח והיקפו 14 יחידות אורך.</a:t>
            </a:r>
            <a:endParaRPr lang="en-US" dirty="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נחשב את שטח המלבן החדש שסרטטנו ואת היקפו. 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00" name="Google Shape;400;g7234a67973_1_10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x-none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56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041727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234a67973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7234a67973_1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הפעילות </a:t>
            </a:r>
            <a:r>
              <a:rPr lang="he-IL" dirty="0"/>
              <a:t>3 דק'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ניתן להיעזר בחישובים שביצענו לפני כן למציאת הקשרים.</a:t>
            </a:r>
          </a:p>
        </p:txBody>
      </p:sp>
      <p:sp>
        <p:nvSpPr>
          <p:cNvPr id="413" name="Google Shape;413;g7234a67973_1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57</a:t>
            </a:fld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7234a67973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2" name="Google Shape;412;g7234a67973_1_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dirty="0"/>
              <a:t>זמן הפעילות </a:t>
            </a:r>
            <a:r>
              <a:rPr lang="he-IL" dirty="0"/>
              <a:t>3 דק'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dirty="0"/>
              <a:t>ניתן להיעזר בחישובים שביצענו לפני כן למציאת הקשרים.</a:t>
            </a:r>
          </a:p>
        </p:txBody>
      </p:sp>
      <p:sp>
        <p:nvSpPr>
          <p:cNvPr id="413" name="Google Shape;413;g7234a67973_1_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7198947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21cc1b38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21cc1b38f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21cc1b38f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59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896352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721cc1b38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721cc1b38f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721cc1b38f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</a:pPr>
              <a:t>60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1680990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61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0305479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 dirty="0"/>
              <a:t>משך השקף: עד </a:t>
            </a:r>
            <a:r>
              <a:rPr lang="he-IL" b="1" dirty="0"/>
              <a:t>4</a:t>
            </a:r>
            <a:r>
              <a:rPr lang="x-none" b="1" dirty="0"/>
              <a:t>דקות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77" name="Google Shape;47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52137931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6" name="Google Shape;47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x-none" b="1" dirty="0"/>
              <a:t>משך השקף: עד </a:t>
            </a:r>
            <a:r>
              <a:rPr lang="he-IL" b="1" dirty="0"/>
              <a:t>4</a:t>
            </a:r>
            <a:r>
              <a:rPr lang="x-none" b="1" dirty="0"/>
              <a:t>דקות</a:t>
            </a:r>
            <a:endParaRPr dirty="0"/>
          </a:p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  <p:sp>
        <p:nvSpPr>
          <p:cNvPr id="477" name="Google Shape;477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8120089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2860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he-IL" b="0" dirty="0"/>
              <a:t>עבדו בצורה מסודרת ופעלו לפי השלבים כפי שאנחנו עשינו יחד: הקטינו את אורך כל אחת מהצלעות, שרטטו מלבן חדש, ובצעו עבורו את החישובים המתאימים להיקף ולשטח.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64</a:t>
            </a:fld>
            <a:endParaRPr lang="x-non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43330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5" name="Google Shape;235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x-none"/>
              <a:t>כתבו את המלל בהתאם ואת הציוד הדרוש.</a:t>
            </a:r>
            <a:endParaRPr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x-none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81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103647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535069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3" name="Google Shape;263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b="0" dirty="0"/>
              <a:t>משך השקף: כ- 4 דקות.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חזרה על המלבן ותכונותיו. 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היום נעסוק בפעילות שבה נדבר על מלבנים דומים ונמצא קשרים בין שטחים של מלבנים דומים והיקפים של מלבנים דומים.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he-IL" dirty="0"/>
              <a:t>כשהמורה מדברת על המלבן, מומלץ </a:t>
            </a:r>
            <a:r>
              <a:rPr lang="he-IL" dirty="0" err="1"/>
              <a:t>שתסרטט</a:t>
            </a:r>
            <a:r>
              <a:rPr lang="he-IL" dirty="0"/>
              <a:t> על הלוח מלבן ותדגיש בצבעים שונים את תכונותיו</a:t>
            </a:r>
            <a:endParaRPr dirty="0"/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b="1" dirty="0"/>
          </a:p>
        </p:txBody>
      </p:sp>
      <p:sp>
        <p:nvSpPr>
          <p:cNvPr id="264" name="Google Shape;264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x-none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271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OBJEC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1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1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15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15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15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15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15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15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15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16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16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16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6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1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1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6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1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1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7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18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8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8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18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19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19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19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20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2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2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0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20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20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20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x-none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מדינת ישראל</a:t>
              </a:r>
            </a:p>
            <a:p>
              <a:pPr algn="ctr">
                <a:defRPr/>
              </a:pPr>
              <a:r>
                <a:rPr lang="x-none" sz="1200" dirty="0">
                  <a:solidFill>
                    <a:srgbClr val="FFFFFF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94225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כותרת ראשית">
  <p:cSld name="כותרת ראשית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270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"/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20;p3"/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1" name="Google Shape;21;p3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2" name="Google Shape;22;p3"/>
          <p:cNvSpPr/>
          <p:nvPr/>
        </p:nvSpPr>
        <p:spPr>
          <a:xfrm rot="-54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3" name="Google Shape;23;p3"/>
          <p:cNvCxnSpPr/>
          <p:nvPr/>
        </p:nvCxnSpPr>
        <p:spPr>
          <a:xfrm>
            <a:off x="2090531" y="4989650"/>
            <a:ext cx="506564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24" name="Google Shape;24;p3"/>
          <p:cNvSpPr txBox="1">
            <a:spLocks noGrp="1"/>
          </p:cNvSpPr>
          <p:nvPr>
            <p:ph type="body" idx="1"/>
          </p:nvPr>
        </p:nvSpPr>
        <p:spPr>
          <a:xfrm>
            <a:off x="2565199" y="3025258"/>
            <a:ext cx="7816850" cy="10674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25" name="Google Shape;25;p3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26" name="Google Shape;26;p3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7" name="Google Shape;27;p3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pic>
        <p:nvPicPr>
          <p:cNvPr id="28" name="Google Shape;28;p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32187" y="886221"/>
            <a:ext cx="9150178" cy="2791691"/>
          </a:xfrm>
          <a:prstGeom prst="rect">
            <a:avLst/>
          </a:prstGeom>
          <a:noFill/>
          <a:ln>
            <a:noFill/>
          </a:ln>
        </p:spPr>
      </p:pic>
      <p:sp>
        <p:nvSpPr>
          <p:cNvPr id="29" name="Google Shape;29;p3"/>
          <p:cNvSpPr txBox="1">
            <a:spLocks noGrp="1"/>
          </p:cNvSpPr>
          <p:nvPr>
            <p:ph type="body" idx="2"/>
          </p:nvPr>
        </p:nvSpPr>
        <p:spPr>
          <a:xfrm>
            <a:off x="2030833" y="4419771"/>
            <a:ext cx="6411268" cy="6493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 b="0" i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3"/>
          <p:cNvSpPr txBox="1">
            <a:spLocks noGrp="1"/>
          </p:cNvSpPr>
          <p:nvPr>
            <p:ph type="body" idx="3"/>
          </p:nvPr>
        </p:nvSpPr>
        <p:spPr>
          <a:xfrm>
            <a:off x="416891" y="6148563"/>
            <a:ext cx="5099050" cy="560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81384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נלמד היום" type="obj">
  <p:cSld name="מה נלמד היום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800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34" name="Google Shape;34;p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35" name="Google Shape;35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36" name="Google Shape;36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38;p4"/>
          <p:cNvGrpSpPr/>
          <p:nvPr/>
        </p:nvGrpSpPr>
        <p:grpSpPr>
          <a:xfrm rot="10800000">
            <a:off x="8177063" y="106239"/>
            <a:ext cx="3913243" cy="506326"/>
            <a:chOff x="358720" y="6187719"/>
            <a:chExt cx="3913243" cy="506326"/>
          </a:xfrm>
        </p:grpSpPr>
        <p:cxnSp>
          <p:nvCxnSpPr>
            <p:cNvPr id="39" name="Google Shape;39;p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0" name="Google Shape;40;p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4585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5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5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5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ה להביא לשיעור?">
  <p:cSld name="מה להביא לשיעור?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5"/>
          <p:cNvSpPr txBox="1">
            <a:spLocks noGrp="1"/>
          </p:cNvSpPr>
          <p:nvPr>
            <p:ph type="body" idx="1"/>
          </p:nvPr>
        </p:nvSpPr>
        <p:spPr>
          <a:xfrm>
            <a:off x="839788" y="1741679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5" name="Google Shape;45;p5"/>
          <p:cNvSpPr txBox="1">
            <a:spLocks noGrp="1"/>
          </p:cNvSpPr>
          <p:nvPr>
            <p:ph type="body" idx="2"/>
          </p:nvPr>
        </p:nvSpPr>
        <p:spPr>
          <a:xfrm>
            <a:off x="6172200" y="1741679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46" name="Google Shape;46;p5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47" name="Google Shape;47;p5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48" name="Google Shape;48;p5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Google Shape;49;p5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06489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33585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תרגול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7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7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" name="Google Shape;62;p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3" name="Google Shape;63;p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4" name="Google Shape;64;p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7279076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8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8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8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73" name="Google Shape;73;p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4" name="Google Shape;74;p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body" idx="2"/>
          </p:nvPr>
        </p:nvSpPr>
        <p:spPr>
          <a:xfrm>
            <a:off x="6260122" y="1825625"/>
            <a:ext cx="50936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389581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כותרת ראשית">
  <p:cSld name="1_כותרת ראשית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9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-7354566" y="2026507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9"/>
          <p:cNvPicPr preferRelativeResize="0"/>
          <p:nvPr/>
        </p:nvPicPr>
        <p:blipFill rotWithShape="1">
          <a:blip r:embed="rId2">
            <a:alphaModFix amt="54000"/>
          </a:blip>
          <a:srcRect/>
          <a:stretch/>
        </p:blipFill>
        <p:spPr>
          <a:xfrm>
            <a:off x="12947248" y="-3969273"/>
            <a:ext cx="5045676" cy="5028913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3" name="Google Shape;83;p9"/>
          <p:cNvCxnSpPr/>
          <p:nvPr/>
        </p:nvCxnSpPr>
        <p:spPr>
          <a:xfrm>
            <a:off x="7156173" y="1639956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84" name="Google Shape;84;p9"/>
          <p:cNvSpPr/>
          <p:nvPr/>
        </p:nvSpPr>
        <p:spPr>
          <a:xfrm rot="-5400000">
            <a:off x="7721222" y="1537008"/>
            <a:ext cx="205896" cy="2058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85" name="Google Shape;85;p9"/>
          <p:cNvCxnSpPr/>
          <p:nvPr/>
        </p:nvCxnSpPr>
        <p:spPr>
          <a:xfrm>
            <a:off x="4093266" y="4984979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86" name="Google Shape;86;p9"/>
          <p:cNvCxnSpPr/>
          <p:nvPr/>
        </p:nvCxnSpPr>
        <p:spPr>
          <a:xfrm>
            <a:off x="4093266" y="2035982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87" name="Google Shape;87;p9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88" name="Google Shape;88;p9"/>
            <p:cNvPicPr preferRelativeResize="0"/>
            <p:nvPr/>
          </p:nvPicPr>
          <p:blipFill rotWithShape="1">
            <a:blip r:embed="rId4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89" name="Google Shape;89;p9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  <p:sp>
        <p:nvSpPr>
          <p:cNvPr id="90" name="Google Shape;90;p9"/>
          <p:cNvSpPr txBox="1"/>
          <p:nvPr/>
        </p:nvSpPr>
        <p:spPr>
          <a:xfrm>
            <a:off x="2210656" y="2447258"/>
            <a:ext cx="7770689" cy="196348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251975" tIns="251975" rIns="251975" bIns="251975" anchor="ctr" anchorCtr="0">
            <a:noAutofit/>
          </a:bodyPr>
          <a:lstStyle/>
          <a:p>
            <a:pPr marL="0" marR="0" lvl="0" indent="0" algn="ctr" rtl="1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66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תודה שצפיתם בשידור</a:t>
            </a:r>
            <a:endParaRPr/>
          </a:p>
          <a:p>
            <a:pPr marL="0" marR="0" lvl="0" indent="0" algn="ctr" rtl="1">
              <a:lnSpc>
                <a:spcPct val="1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הופק עבור משרד החינוך ע״י מטח</a:t>
            </a:r>
            <a:endParaRPr sz="32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1" name="Google Shape;91;p9"/>
          <p:cNvSpPr/>
          <p:nvPr/>
        </p:nvSpPr>
        <p:spPr>
          <a:xfrm>
            <a:off x="6692900" y="4828833"/>
            <a:ext cx="342900" cy="342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" name="Google Shape;92;p9"/>
          <p:cNvSpPr/>
          <p:nvPr/>
        </p:nvSpPr>
        <p:spPr>
          <a:xfrm>
            <a:off x="2431342" y="2371058"/>
            <a:ext cx="152400" cy="152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" name="Google Shape;93;p9"/>
          <p:cNvSpPr/>
          <p:nvPr/>
        </p:nvSpPr>
        <p:spPr>
          <a:xfrm>
            <a:off x="9905144" y="4005877"/>
            <a:ext cx="152400" cy="152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9"/>
          <p:cNvSpPr txBox="1"/>
          <p:nvPr/>
        </p:nvSpPr>
        <p:spPr>
          <a:xfrm>
            <a:off x="3870376" y="6424726"/>
            <a:ext cx="4451248" cy="3231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shutterstock/com איורים: </a:t>
            </a:r>
            <a:endParaRPr sz="15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08950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0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10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10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10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10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10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10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10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0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0318878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מצגת מלאה בתרגול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11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11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11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67931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2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12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947128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1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555662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סיכום">
  <p:cSld name="סיכום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" name="Google Shape;142;p14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43" name="Google Shape;143;p14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44" name="Google Shape;144;p14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14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46" name="Google Shape;146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7" name="Google Shape;147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48" name="Google Shape;148;p14"/>
          <p:cNvPicPr preferRelativeResize="0"/>
          <p:nvPr/>
        </p:nvPicPr>
        <p:blipFill rotWithShape="1">
          <a:blip r:embed="rId2">
            <a:alphaModFix/>
          </a:blip>
          <a:srcRect t="45139" b="30974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p14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4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2537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הקניית ידע">
  <p:cSld name="הקניית ידע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6"/>
          <p:cNvPicPr preferRelativeResize="0"/>
          <p:nvPr/>
        </p:nvPicPr>
        <p:blipFill rotWithShape="1">
          <a:blip r:embed="rId2">
            <a:alphaModFix/>
          </a:blip>
          <a:srcRect t="12244" b="63870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2" name="Google Shape;52;p6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53" name="Google Shape;53;p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54" name="Google Shape;54;p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55;p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6" name="Google Shape;56;p6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6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" name="Google Shape;58;p6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שימה באופק">
  <p:cSld name="משימה באופק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5"/>
          <p:cNvSpPr>
            <a:spLocks noGrp="1"/>
          </p:cNvSpPr>
          <p:nvPr>
            <p:ph type="pic" idx="2"/>
          </p:nvPr>
        </p:nvSpPr>
        <p:spPr>
          <a:xfrm>
            <a:off x="990948" y="1541766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53" name="Google Shape;153;p15"/>
          <p:cNvGrpSpPr/>
          <p:nvPr/>
        </p:nvGrpSpPr>
        <p:grpSpPr>
          <a:xfrm>
            <a:off x="-2381248" y="158428"/>
            <a:ext cx="14545456" cy="6541143"/>
            <a:chOff x="-2455150" y="146499"/>
            <a:chExt cx="14545456" cy="6541143"/>
          </a:xfrm>
        </p:grpSpPr>
        <p:sp>
          <p:nvSpPr>
            <p:cNvPr id="154" name="Google Shape;154;p15"/>
            <p:cNvSpPr/>
            <p:nvPr/>
          </p:nvSpPr>
          <p:spPr>
            <a:xfrm>
              <a:off x="11517522" y="146499"/>
              <a:ext cx="503306" cy="50330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155" name="Google Shape;155;p15"/>
            <p:cNvCxnSpPr/>
            <p:nvPr/>
          </p:nvCxnSpPr>
          <p:spPr>
            <a:xfrm>
              <a:off x="-2455150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grpSp>
          <p:nvGrpSpPr>
            <p:cNvPr id="156" name="Google Shape;156;p15"/>
            <p:cNvGrpSpPr/>
            <p:nvPr/>
          </p:nvGrpSpPr>
          <p:grpSpPr>
            <a:xfrm rot="10800000">
              <a:off x="8177063" y="6181316"/>
              <a:ext cx="3913243" cy="506326"/>
              <a:chOff x="358720" y="6187719"/>
              <a:chExt cx="3913243" cy="506326"/>
            </a:xfrm>
          </p:grpSpPr>
          <p:cxnSp>
            <p:nvCxnSpPr>
              <p:cNvPr id="157" name="Google Shape;157;p15"/>
              <p:cNvCxnSpPr/>
              <p:nvPr/>
            </p:nvCxnSpPr>
            <p:spPr>
              <a:xfrm>
                <a:off x="865046" y="6434480"/>
                <a:ext cx="3406917" cy="12802"/>
              </a:xfrm>
              <a:prstGeom prst="straightConnector1">
                <a:avLst/>
              </a:prstGeom>
              <a:noFill/>
              <a:ln w="38100" cap="flat" cmpd="sng">
                <a:solidFill>
                  <a:srgbClr val="FFC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sp>
            <p:nvSpPr>
              <p:cNvPr id="158" name="Google Shape;158;p15"/>
              <p:cNvSpPr/>
              <p:nvPr/>
            </p:nvSpPr>
            <p:spPr>
              <a:xfrm rot="-5400000">
                <a:off x="358720" y="6187719"/>
                <a:ext cx="506326" cy="506326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" name="Google Shape;159;p15"/>
              <p:cNvSpPr/>
              <p:nvPr/>
            </p:nvSpPr>
            <p:spPr>
              <a:xfrm>
                <a:off x="781297" y="6357132"/>
                <a:ext cx="167498" cy="167498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rtl="1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0" name="Google Shape;160;p15"/>
            <p:cNvSpPr/>
            <p:nvPr/>
          </p:nvSpPr>
          <p:spPr>
            <a:xfrm>
              <a:off x="11646396" y="507951"/>
              <a:ext cx="245558" cy="24555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1" name="Google Shape;161;p15"/>
          <p:cNvSpPr txBox="1">
            <a:spLocks noGrp="1"/>
          </p:cNvSpPr>
          <p:nvPr>
            <p:ph type="body" idx="1"/>
          </p:nvPr>
        </p:nvSpPr>
        <p:spPr>
          <a:xfrm>
            <a:off x="426793" y="661710"/>
            <a:ext cx="10953750" cy="687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4800"/>
            </a:lvl1pPr>
            <a:lvl2pPr marL="914400" lvl="1" indent="-5334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2pPr>
            <a:lvl3pPr marL="1371600" lvl="2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3pPr>
            <a:lvl4pPr marL="1828800" lvl="3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4pPr>
            <a:lvl5pPr marL="2286000" lvl="4" indent="-5334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800"/>
              <a:buChar char="•"/>
              <a:defRPr sz="4800"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85209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6"/>
          <p:cNvSpPr txBox="1">
            <a:spLocks noGrp="1"/>
          </p:cNvSpPr>
          <p:nvPr>
            <p:ph type="title"/>
          </p:nvPr>
        </p:nvSpPr>
        <p:spPr>
          <a:xfrm>
            <a:off x="7312026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16"/>
          <p:cNvSpPr>
            <a:spLocks noGrp="1"/>
          </p:cNvSpPr>
          <p:nvPr>
            <p:ph type="pic" idx="2"/>
          </p:nvPr>
        </p:nvSpPr>
        <p:spPr>
          <a:xfrm>
            <a:off x="849183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165" name="Google Shape;165;p16"/>
          <p:cNvGrpSpPr/>
          <p:nvPr/>
        </p:nvGrpSpPr>
        <p:grpSpPr>
          <a:xfrm>
            <a:off x="10820648" y="6288984"/>
            <a:ext cx="10328540" cy="167498"/>
            <a:chOff x="10668248" y="5893696"/>
            <a:chExt cx="10328540" cy="167498"/>
          </a:xfrm>
        </p:grpSpPr>
        <p:cxnSp>
          <p:nvCxnSpPr>
            <p:cNvPr id="166" name="Google Shape;166;p16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67" name="Google Shape;167;p16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6"/>
          <p:cNvGrpSpPr/>
          <p:nvPr/>
        </p:nvGrpSpPr>
        <p:grpSpPr>
          <a:xfrm>
            <a:off x="358720" y="67014"/>
            <a:ext cx="3913243" cy="506326"/>
            <a:chOff x="358720" y="6187719"/>
            <a:chExt cx="3913243" cy="506326"/>
          </a:xfrm>
        </p:grpSpPr>
        <p:cxnSp>
          <p:nvCxnSpPr>
            <p:cNvPr id="169" name="Google Shape;169;p16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0" name="Google Shape;170;p16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16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16"/>
          <p:cNvSpPr txBox="1">
            <a:spLocks noGrp="1"/>
          </p:cNvSpPr>
          <p:nvPr>
            <p:ph type="body" idx="1"/>
          </p:nvPr>
        </p:nvSpPr>
        <p:spPr>
          <a:xfrm>
            <a:off x="7312026" y="2208855"/>
            <a:ext cx="3932237" cy="36521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73" name="Google Shape;173;p16"/>
          <p:cNvPicPr preferRelativeResize="0"/>
          <p:nvPr/>
        </p:nvPicPr>
        <p:blipFill rotWithShape="1">
          <a:blip r:embed="rId2">
            <a:alphaModFix/>
          </a:blip>
          <a:srcRect l="95847" t="70" b="-72"/>
          <a:stretch/>
        </p:blipFill>
        <p:spPr>
          <a:xfrm>
            <a:off x="11685672" y="0"/>
            <a:ext cx="506327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3936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 עם טקסט תחתון">
  <p:cSld name="תמונה עם טקסט תחתון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7"/>
          <p:cNvSpPr>
            <a:spLocks noGrp="1"/>
          </p:cNvSpPr>
          <p:nvPr>
            <p:ph type="pic" idx="2"/>
          </p:nvPr>
        </p:nvSpPr>
        <p:spPr>
          <a:xfrm>
            <a:off x="1016000" y="772487"/>
            <a:ext cx="10256245" cy="45195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76" name="Google Shape;176;p17"/>
          <p:cNvSpPr txBox="1">
            <a:spLocks noGrp="1"/>
          </p:cNvSpPr>
          <p:nvPr>
            <p:ph type="ctrTitle"/>
          </p:nvPr>
        </p:nvSpPr>
        <p:spPr>
          <a:xfrm>
            <a:off x="437568" y="5543538"/>
            <a:ext cx="11418770" cy="9685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Calibri"/>
              <a:buNone/>
              <a:defRPr sz="4800"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77" name="Google Shape;177;p17"/>
          <p:cNvGrpSpPr/>
          <p:nvPr/>
        </p:nvGrpSpPr>
        <p:grpSpPr>
          <a:xfrm>
            <a:off x="865046" y="356936"/>
            <a:ext cx="11022154" cy="506326"/>
            <a:chOff x="865046" y="356936"/>
            <a:chExt cx="11022154" cy="506326"/>
          </a:xfrm>
        </p:grpSpPr>
        <p:cxnSp>
          <p:nvCxnSpPr>
            <p:cNvPr id="178" name="Google Shape;178;p17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79" name="Google Shape;179;p17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0" name="Google Shape;180;p17"/>
          <p:cNvSpPr/>
          <p:nvPr/>
        </p:nvSpPr>
        <p:spPr>
          <a:xfrm rot="10800000">
            <a:off x="11781523" y="489498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077878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שיעור הבא יתחיל">
  <p:cSld name="1_השיעור הבא יתחיל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18"/>
          <p:cNvSpPr/>
          <p:nvPr/>
        </p:nvSpPr>
        <p:spPr>
          <a:xfrm>
            <a:off x="1076345" y="1757556"/>
            <a:ext cx="10039311" cy="338386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3" name="Google Shape;183;p18"/>
          <p:cNvCxnSpPr/>
          <p:nvPr/>
        </p:nvCxnSpPr>
        <p:spPr>
          <a:xfrm>
            <a:off x="865046" y="532257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4" name="Google Shape;184;p18"/>
          <p:cNvSpPr/>
          <p:nvPr/>
        </p:nvSpPr>
        <p:spPr>
          <a:xfrm rot="-5400000">
            <a:off x="358720" y="285496"/>
            <a:ext cx="506326" cy="50632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18"/>
          <p:cNvSpPr/>
          <p:nvPr/>
        </p:nvSpPr>
        <p:spPr>
          <a:xfrm>
            <a:off x="781297" y="454909"/>
            <a:ext cx="167498" cy="1674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p18"/>
          <p:cNvSpPr txBox="1">
            <a:spLocks noGrp="1"/>
          </p:cNvSpPr>
          <p:nvPr>
            <p:ph type="body" idx="1"/>
          </p:nvPr>
        </p:nvSpPr>
        <p:spPr>
          <a:xfrm>
            <a:off x="1837135" y="1657495"/>
            <a:ext cx="8517731" cy="3476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r" rtl="1">
              <a:lnSpc>
                <a:spcPct val="106666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7500"/>
              <a:buNone/>
              <a:defRPr sz="75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87" name="Google Shape;187;p18"/>
          <p:cNvCxnSpPr/>
          <p:nvPr/>
        </p:nvCxnSpPr>
        <p:spPr>
          <a:xfrm>
            <a:off x="792994" y="5506727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88" name="Google Shape;188;p18"/>
          <p:cNvSpPr/>
          <p:nvPr/>
        </p:nvSpPr>
        <p:spPr>
          <a:xfrm rot="10800000">
            <a:off x="10905576" y="2286221"/>
            <a:ext cx="420158" cy="42015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89" name="Google Shape;189;p18"/>
          <p:cNvCxnSpPr/>
          <p:nvPr/>
        </p:nvCxnSpPr>
        <p:spPr>
          <a:xfrm>
            <a:off x="408495" y="6252973"/>
            <a:ext cx="2815472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190" name="Google Shape;190;p18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  <p:extLst>
      <p:ext uri="{BB962C8B-B14F-4D97-AF65-F5344CB8AC3E}">
        <p14:creationId xmlns:p14="http://schemas.microsoft.com/office/powerpoint/2010/main" val="34667916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6500"/>
              <a:buFont typeface="Calibri"/>
              <a:buNone/>
              <a:defRPr sz="65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lvl="1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cxnSp>
        <p:nvCxnSpPr>
          <p:cNvPr id="194" name="Google Shape;194;p19"/>
          <p:cNvCxnSpPr/>
          <p:nvPr/>
        </p:nvCxnSpPr>
        <p:spPr>
          <a:xfrm>
            <a:off x="-874997" y="6429575"/>
            <a:ext cx="4005469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95" name="Google Shape;195;p19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196" name="Google Shape;196;p19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97" name="Google Shape;197;p19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19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9" name="Google Shape;199;p19"/>
          <p:cNvGrpSpPr/>
          <p:nvPr/>
        </p:nvGrpSpPr>
        <p:grpSpPr>
          <a:xfrm>
            <a:off x="7685986" y="6410721"/>
            <a:ext cx="4506014" cy="481337"/>
            <a:chOff x="5231876" y="2677211"/>
            <a:chExt cx="4506014" cy="481337"/>
          </a:xfrm>
        </p:grpSpPr>
        <p:sp>
          <p:nvSpPr>
            <p:cNvPr id="200" name="Google Shape;200;p19"/>
            <p:cNvSpPr/>
            <p:nvPr/>
          </p:nvSpPr>
          <p:spPr>
            <a:xfrm>
              <a:off x="5231876" y="2902420"/>
              <a:ext cx="4116884" cy="25612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19"/>
            <p:cNvSpPr/>
            <p:nvPr/>
          </p:nvSpPr>
          <p:spPr>
            <a:xfrm>
              <a:off x="5937332" y="2677211"/>
              <a:ext cx="3800558" cy="22520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253509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מונה">
  <p:cSld name="תמונה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20"/>
          <p:cNvSpPr>
            <a:spLocks noGrp="1"/>
          </p:cNvSpPr>
          <p:nvPr>
            <p:ph type="pic" idx="2"/>
          </p:nvPr>
        </p:nvSpPr>
        <p:spPr>
          <a:xfrm>
            <a:off x="721035" y="901758"/>
            <a:ext cx="10586646" cy="56817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grpSp>
        <p:nvGrpSpPr>
          <p:cNvPr id="204" name="Google Shape;204;p20"/>
          <p:cNvGrpSpPr/>
          <p:nvPr/>
        </p:nvGrpSpPr>
        <p:grpSpPr>
          <a:xfrm>
            <a:off x="781297" y="356936"/>
            <a:ext cx="11105903" cy="506326"/>
            <a:chOff x="781297" y="356936"/>
            <a:chExt cx="11105903" cy="506326"/>
          </a:xfrm>
        </p:grpSpPr>
        <p:cxnSp>
          <p:nvCxnSpPr>
            <p:cNvPr id="205" name="Google Shape;205;p20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06" name="Google Shape;206;p20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20"/>
            <p:cNvSpPr/>
            <p:nvPr/>
          </p:nvSpPr>
          <p:spPr>
            <a:xfrm>
              <a:off x="781297" y="489498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8" name="Google Shape;208;p20"/>
          <p:cNvGrpSpPr/>
          <p:nvPr/>
        </p:nvGrpSpPr>
        <p:grpSpPr>
          <a:xfrm>
            <a:off x="-8156196" y="6042094"/>
            <a:ext cx="10328540" cy="167498"/>
            <a:chOff x="10668248" y="5893696"/>
            <a:chExt cx="10328540" cy="167498"/>
          </a:xfrm>
        </p:grpSpPr>
        <p:cxnSp>
          <p:nvCxnSpPr>
            <p:cNvPr id="209" name="Google Shape;209;p20"/>
            <p:cNvCxnSpPr/>
            <p:nvPr/>
          </p:nvCxnSpPr>
          <p:spPr>
            <a:xfrm>
              <a:off x="10751997" y="5977445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210" name="Google Shape;210;p20"/>
            <p:cNvSpPr/>
            <p:nvPr/>
          </p:nvSpPr>
          <p:spPr>
            <a:xfrm>
              <a:off x="10668248" y="5893696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1" name="Google Shape;211;p20"/>
          <p:cNvSpPr/>
          <p:nvPr/>
        </p:nvSpPr>
        <p:spPr>
          <a:xfrm rot="10800000">
            <a:off x="11513458" y="721339"/>
            <a:ext cx="235719" cy="23571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7917348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b_Ma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3E25FC14-1447-894C-9B3F-3393E44578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700"/>
            <a:ext cx="12192000" cy="68580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B555B5A-6A6C-3E4C-ADAE-778B7D2D0359}"/>
              </a:ext>
            </a:extLst>
          </p:cNvPr>
          <p:cNvSpPr/>
          <p:nvPr/>
        </p:nvSpPr>
        <p:spPr>
          <a:xfrm>
            <a:off x="2090531" y="2902421"/>
            <a:ext cx="8636822" cy="121794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C9C108D-DF17-D94D-B478-B1D39585A5A5}"/>
              </a:ext>
            </a:extLst>
          </p:cNvPr>
          <p:cNvSpPr/>
          <p:nvPr/>
        </p:nvSpPr>
        <p:spPr>
          <a:xfrm>
            <a:off x="5098472" y="1831503"/>
            <a:ext cx="5884533" cy="107091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83E9F71-40EC-904A-998B-27EBBD81B7D8}"/>
              </a:ext>
            </a:extLst>
          </p:cNvPr>
          <p:cNvCxnSpPr>
            <a:cxnSpLocks/>
          </p:cNvCxnSpPr>
          <p:nvPr/>
        </p:nvCxnSpPr>
        <p:spPr>
          <a:xfrm>
            <a:off x="7156173" y="1639956"/>
            <a:ext cx="4005469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>
            <a:extLst>
              <a:ext uri="{FF2B5EF4-FFF2-40B4-BE49-F238E27FC236}">
                <a16:creationId xmlns:a16="http://schemas.microsoft.com/office/drawing/2014/main" id="{D1DA4F9E-AC5E-4E44-B0D3-AD506CC1F2FB}"/>
              </a:ext>
            </a:extLst>
          </p:cNvPr>
          <p:cNvSpPr/>
          <p:nvPr/>
        </p:nvSpPr>
        <p:spPr>
          <a:xfrm rot="16200000">
            <a:off x="10880058" y="2083803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F4CCDBE2-FBDE-6C46-8010-3BEB4D38025B}"/>
              </a:ext>
            </a:extLst>
          </p:cNvPr>
          <p:cNvCxnSpPr>
            <a:cxnSpLocks/>
          </p:cNvCxnSpPr>
          <p:nvPr/>
        </p:nvCxnSpPr>
        <p:spPr>
          <a:xfrm>
            <a:off x="2090531" y="4989650"/>
            <a:ext cx="6836653" cy="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722B399-0C27-314C-A9E5-A4C6E23B0F40}"/>
              </a:ext>
            </a:extLst>
          </p:cNvPr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57199CA-CF9F-2040-A14F-9134F717DA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65A931FB-F43D-E449-8EC5-C53927BF0CA6}"/>
                </a:ext>
              </a:extLst>
            </p:cNvPr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מדינת ישראל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x-none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משרד החינוך</a:t>
              </a:r>
            </a:p>
          </p:txBody>
        </p:sp>
      </p:grpSp>
      <p:pic>
        <p:nvPicPr>
          <p:cNvPr id="33" name="Picture 32">
            <a:extLst>
              <a:ext uri="{FF2B5EF4-FFF2-40B4-BE49-F238E27FC236}">
                <a16:creationId xmlns:a16="http://schemas.microsoft.com/office/drawing/2014/main" id="{9A49B985-D8AE-614D-A6BB-C3608106238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332187" y="886221"/>
            <a:ext cx="9150178" cy="2791691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804F8FB-60CB-9346-BDE4-934153C344C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22638" y="3092183"/>
            <a:ext cx="8382413" cy="82441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rtl="1">
              <a:buFontTx/>
              <a:buNone/>
              <a:defRPr sz="5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l" rtl="0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he-IL" dirty="0"/>
              <a:t>שיעור חשבון לכיתה א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5EABBC-5AEA-FA4F-B36C-C38528E262D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222639" y="4469272"/>
            <a:ext cx="6704545" cy="411774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r" rtl="1">
              <a:buNone/>
              <a:defRPr sz="28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8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he-IL" dirty="0"/>
              <a:t>נושא השיעור:</a:t>
            </a:r>
            <a:endParaRPr lang="en-US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02EF151-4A98-504F-9823-B535A37E95D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222639" y="5115055"/>
            <a:ext cx="6704013" cy="385860"/>
          </a:xfrm>
          <a:prstGeom prst="rect">
            <a:avLst/>
          </a:prstGeom>
        </p:spPr>
        <p:txBody>
          <a:bodyPr/>
          <a:lstStyle>
            <a:lvl1pPr marL="0" indent="0" algn="r" rtl="1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algn="l" rtl="0">
              <a:defRPr/>
            </a:lvl2pPr>
            <a:lvl3pPr algn="l" rtl="0">
              <a:defRPr/>
            </a:lvl3pPr>
            <a:lvl4pPr algn="l" rtl="0">
              <a:defRPr/>
            </a:lvl4pPr>
            <a:lvl5pPr algn="l" rtl="0">
              <a:defRPr/>
            </a:lvl5pPr>
          </a:lstStyle>
          <a:p>
            <a:pPr lvl="0"/>
            <a:r>
              <a:rPr lang="he-IL" dirty="0"/>
              <a:t>שם המורה: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88371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תרגול" type="twoObj">
  <p:cSld name="TWO_OBJECT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" name="Google Shape;60;p7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61" name="Google Shape;61;p7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2" name="Google Shape;62;p7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63" name="Google Shape;63;p7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64" name="Google Shape;64;p7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5" name="Google Shape;65;p7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" name="Google Shape;66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7"/>
          <p:cNvSpPr txBox="1">
            <a:spLocks noGrp="1"/>
          </p:cNvSpPr>
          <p:nvPr>
            <p:ph type="body" idx="1"/>
          </p:nvPr>
        </p:nvSpPr>
        <p:spPr>
          <a:xfrm>
            <a:off x="933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12857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7"/>
          <p:cNvSpPr txBox="1">
            <a:spLocks noGrp="1"/>
          </p:cNvSpPr>
          <p:nvPr>
            <p:ph type="body" idx="2"/>
          </p:nvPr>
        </p:nvSpPr>
        <p:spPr>
          <a:xfrm>
            <a:off x="6267938" y="1825625"/>
            <a:ext cx="508586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פתרון">
  <p:cSld name="פתרון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Google Shape;70;p8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71" name="Google Shape;71;p8"/>
          <p:cNvSpPr/>
          <p:nvPr/>
        </p:nvSpPr>
        <p:spPr>
          <a:xfrm rot="-5400000">
            <a:off x="8989719" y="249375"/>
            <a:ext cx="205896" cy="2058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2" name="Google Shape;72;p8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73" name="Google Shape;73;p8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74" name="Google Shape;74;p8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5" name="Google Shape;75;p8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6" name="Google Shape;76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8"/>
          <p:cNvSpPr txBox="1">
            <a:spLocks noGrp="1"/>
          </p:cNvSpPr>
          <p:nvPr>
            <p:ph type="body" idx="1"/>
          </p:nvPr>
        </p:nvSpPr>
        <p:spPr>
          <a:xfrm>
            <a:off x="865046" y="1825625"/>
            <a:ext cx="5154754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8"/>
          <p:cNvSpPr txBox="1">
            <a:spLocks noGrp="1"/>
          </p:cNvSpPr>
          <p:nvPr>
            <p:ph type="body" idx="2"/>
          </p:nvPr>
        </p:nvSpPr>
        <p:spPr>
          <a:xfrm>
            <a:off x="6260122" y="1825625"/>
            <a:ext cx="5093677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השיעור הבא יתחיל">
  <p:cSld name="2_השיעור הבא יתחיל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0"/>
          <p:cNvSpPr/>
          <p:nvPr/>
        </p:nvSpPr>
        <p:spPr>
          <a:xfrm>
            <a:off x="3337577" y="646574"/>
            <a:ext cx="5473303" cy="5473303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2953941" y="3446401"/>
            <a:ext cx="6284118" cy="123988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9" name="Google Shape;99;p10"/>
          <p:cNvGrpSpPr/>
          <p:nvPr/>
        </p:nvGrpSpPr>
        <p:grpSpPr>
          <a:xfrm>
            <a:off x="9287641" y="5672000"/>
            <a:ext cx="3913243" cy="506326"/>
            <a:chOff x="358720" y="285496"/>
            <a:chExt cx="3913243" cy="506326"/>
          </a:xfrm>
        </p:grpSpPr>
        <p:cxnSp>
          <p:nvCxnSpPr>
            <p:cNvPr id="100" name="Google Shape;100;p10"/>
            <p:cNvCxnSpPr/>
            <p:nvPr/>
          </p:nvCxnSpPr>
          <p:spPr>
            <a:xfrm>
              <a:off x="865046" y="532257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01" name="Google Shape;101;p10"/>
            <p:cNvSpPr/>
            <p:nvPr/>
          </p:nvSpPr>
          <p:spPr>
            <a:xfrm rot="-5400000">
              <a:off x="358720" y="28549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10"/>
            <p:cNvSpPr/>
            <p:nvPr/>
          </p:nvSpPr>
          <p:spPr>
            <a:xfrm>
              <a:off x="781297" y="454909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3" name="Google Shape;103;p10"/>
          <p:cNvSpPr txBox="1">
            <a:spLocks noGrp="1"/>
          </p:cNvSpPr>
          <p:nvPr>
            <p:ph type="body" idx="1"/>
          </p:nvPr>
        </p:nvSpPr>
        <p:spPr>
          <a:xfrm>
            <a:off x="3819674" y="1776004"/>
            <a:ext cx="4552652" cy="2202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83333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cxnSp>
        <p:nvCxnSpPr>
          <p:cNvPr id="104" name="Google Shape;104;p10"/>
          <p:cNvCxnSpPr/>
          <p:nvPr/>
        </p:nvCxnSpPr>
        <p:spPr>
          <a:xfrm>
            <a:off x="2377053" y="6178326"/>
            <a:ext cx="138588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05" name="Google Shape;105;p10"/>
          <p:cNvGrpSpPr/>
          <p:nvPr/>
        </p:nvGrpSpPr>
        <p:grpSpPr>
          <a:xfrm rot="10800000">
            <a:off x="11482153" y="140248"/>
            <a:ext cx="602703" cy="577326"/>
            <a:chOff x="781297" y="5586292"/>
            <a:chExt cx="602703" cy="577326"/>
          </a:xfrm>
        </p:grpSpPr>
        <p:sp>
          <p:nvSpPr>
            <p:cNvPr id="106" name="Google Shape;106;p10"/>
            <p:cNvSpPr/>
            <p:nvPr/>
          </p:nvSpPr>
          <p:spPr>
            <a:xfrm rot="-5400000">
              <a:off x="781297" y="5657292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107;p10"/>
            <p:cNvSpPr/>
            <p:nvPr/>
          </p:nvSpPr>
          <p:spPr>
            <a:xfrm>
              <a:off x="1216502" y="558629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1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8" name="Google Shape;108;p10"/>
          <p:cNvCxnSpPr/>
          <p:nvPr/>
        </p:nvCxnSpPr>
        <p:spPr>
          <a:xfrm>
            <a:off x="-678730" y="6456415"/>
            <a:ext cx="3455367" cy="0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>
            <a:spLocks noGrp="1"/>
          </p:cNvSpPr>
          <p:nvPr>
            <p:ph type="body" idx="2"/>
          </p:nvPr>
        </p:nvSpPr>
        <p:spPr>
          <a:xfrm>
            <a:off x="3764756" y="3704674"/>
            <a:ext cx="4662487" cy="8195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5400"/>
              <a:buNone/>
              <a:defRPr sz="54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0" name="Google Shape;110;p10"/>
          <p:cNvGrpSpPr/>
          <p:nvPr/>
        </p:nvGrpSpPr>
        <p:grpSpPr>
          <a:xfrm>
            <a:off x="-110840" y="110839"/>
            <a:ext cx="1530097" cy="1525930"/>
            <a:chOff x="8374611" y="4283110"/>
            <a:chExt cx="2300578" cy="2294314"/>
          </a:xfrm>
        </p:grpSpPr>
        <p:pic>
          <p:nvPicPr>
            <p:cNvPr id="111" name="Google Shape;111;p10"/>
            <p:cNvPicPr preferRelativeResize="0"/>
            <p:nvPr/>
          </p:nvPicPr>
          <p:blipFill rotWithShape="1">
            <a:blip r:embed="rId3">
              <a:alphaModFix/>
            </a:blip>
            <a:srcRect l="62938"/>
            <a:stretch/>
          </p:blipFill>
          <p:spPr>
            <a:xfrm>
              <a:off x="8873684" y="4283110"/>
              <a:ext cx="1227785" cy="15196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2" name="Google Shape;112;p10"/>
            <p:cNvSpPr/>
            <p:nvPr/>
          </p:nvSpPr>
          <p:spPr>
            <a:xfrm>
              <a:off x="8374611" y="5883287"/>
              <a:ext cx="2300578" cy="69413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מדינת ישראל</a:t>
              </a:r>
              <a:endParaRPr/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x-none" sz="12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משרד החינוך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מצגת מלאה בתרגול" type="twoTxTwoObj">
  <p:cSld name="TWO_OBJECTS_WITH_TEXT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6" name="Google Shape;116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7" name="Google Shape;117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 b="1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8" name="Google Shape;118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2"/>
              </a:buClr>
              <a:buSzPts val="2600"/>
              <a:buNone/>
              <a:defRPr sz="2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grpSp>
        <p:nvGrpSpPr>
          <p:cNvPr id="119" name="Google Shape;119;p11"/>
          <p:cNvGrpSpPr/>
          <p:nvPr/>
        </p:nvGrpSpPr>
        <p:grpSpPr>
          <a:xfrm>
            <a:off x="902624" y="181572"/>
            <a:ext cx="11022154" cy="506326"/>
            <a:chOff x="865046" y="356936"/>
            <a:chExt cx="11022154" cy="506326"/>
          </a:xfrm>
        </p:grpSpPr>
        <p:cxnSp>
          <p:nvCxnSpPr>
            <p:cNvPr id="120" name="Google Shape;120;p11"/>
            <p:cNvCxnSpPr/>
            <p:nvPr/>
          </p:nvCxnSpPr>
          <p:spPr>
            <a:xfrm>
              <a:off x="865046" y="573247"/>
              <a:ext cx="10244790" cy="38497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1" name="Google Shape;121;p11"/>
            <p:cNvSpPr/>
            <p:nvPr/>
          </p:nvSpPr>
          <p:spPr>
            <a:xfrm rot="-5400000">
              <a:off x="11380874" y="356936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p11"/>
          <p:cNvSpPr/>
          <p:nvPr/>
        </p:nvSpPr>
        <p:spPr>
          <a:xfrm rot="10800000">
            <a:off x="11819101" y="314134"/>
            <a:ext cx="211354" cy="21135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1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הקניית ידע">
  <p:cSld name="1_הקניית ידע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oogle Shape;124;p12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25" name="Google Shape;125;p12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26" name="Google Shape;126;p12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12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8" name="Google Shape;128;p12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625" cy="38449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 rtl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/>
            </a:lvl2pPr>
            <a:lvl3pPr marL="137160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/>
            </a:lvl3pPr>
            <a:lvl4pPr marL="182880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4pPr>
            <a:lvl5pPr marL="228600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129" name="Google Shape;129;p12"/>
          <p:cNvPicPr preferRelativeResize="0"/>
          <p:nvPr/>
        </p:nvPicPr>
        <p:blipFill rotWithShape="1">
          <a:blip r:embed="rId2">
            <a:alphaModFix/>
          </a:blip>
          <a:srcRect t="4861" b="71253"/>
          <a:stretch/>
        </p:blipFill>
        <p:spPr>
          <a:xfrm>
            <a:off x="0" y="0"/>
            <a:ext cx="12192000" cy="1638096"/>
          </a:xfrm>
          <a:prstGeom prst="rect">
            <a:avLst/>
          </a:prstGeom>
          <a:noFill/>
          <a:ln>
            <a:noFill/>
          </a:ln>
        </p:spPr>
      </p:pic>
      <p:sp>
        <p:nvSpPr>
          <p:cNvPr id="130" name="Google Shape;130;p12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12"/>
          <p:cNvSpPr/>
          <p:nvPr/>
        </p:nvSpPr>
        <p:spPr>
          <a:xfrm rot="-5400000">
            <a:off x="11332780" y="835199"/>
            <a:ext cx="176581" cy="17658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תרגול">
  <p:cSld name="1_תרגול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" name="Google Shape;133;p13"/>
          <p:cNvCxnSpPr/>
          <p:nvPr/>
        </p:nvCxnSpPr>
        <p:spPr>
          <a:xfrm>
            <a:off x="9092667" y="352323"/>
            <a:ext cx="3406917" cy="12802"/>
          </a:xfrm>
          <a:prstGeom prst="straightConnector1">
            <a:avLst/>
          </a:prstGeom>
          <a:noFill/>
          <a:ln w="38100" cap="flat" cmpd="sng">
            <a:solidFill>
              <a:srgbClr val="FFC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134" name="Google Shape;134;p13"/>
          <p:cNvGrpSpPr/>
          <p:nvPr/>
        </p:nvGrpSpPr>
        <p:grpSpPr>
          <a:xfrm>
            <a:off x="358720" y="6187719"/>
            <a:ext cx="3913243" cy="506326"/>
            <a:chOff x="358720" y="6187719"/>
            <a:chExt cx="3913243" cy="506326"/>
          </a:xfrm>
        </p:grpSpPr>
        <p:cxnSp>
          <p:nvCxnSpPr>
            <p:cNvPr id="135" name="Google Shape;135;p13"/>
            <p:cNvCxnSpPr/>
            <p:nvPr/>
          </p:nvCxnSpPr>
          <p:spPr>
            <a:xfrm>
              <a:off x="865046" y="6434480"/>
              <a:ext cx="3406917" cy="12802"/>
            </a:xfrm>
            <a:prstGeom prst="straightConnector1">
              <a:avLst/>
            </a:prstGeom>
            <a:noFill/>
            <a:ln w="38100" cap="flat" cmpd="sng">
              <a:solidFill>
                <a:srgbClr val="FFC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136" name="Google Shape;136;p13"/>
            <p:cNvSpPr/>
            <p:nvPr/>
          </p:nvSpPr>
          <p:spPr>
            <a:xfrm rot="-5400000">
              <a:off x="358720" y="6187719"/>
              <a:ext cx="506326" cy="50632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13"/>
            <p:cNvSpPr/>
            <p:nvPr/>
          </p:nvSpPr>
          <p:spPr>
            <a:xfrm>
              <a:off x="781297" y="6357132"/>
              <a:ext cx="167498" cy="16749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8" name="Google Shape;138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0" name="Google Shape;140;p13"/>
          <p:cNvSpPr txBox="1">
            <a:spLocks noGrp="1"/>
          </p:cNvSpPr>
          <p:nvPr>
            <p:ph type="body" idx="2"/>
          </p:nvPr>
        </p:nvSpPr>
        <p:spPr>
          <a:xfrm>
            <a:off x="6275754" y="1825625"/>
            <a:ext cx="5078046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5" r:id="rId15"/>
    <p:sldLayoutId id="2147483666" r:id="rId16"/>
    <p:sldLayoutId id="2147483691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EBEB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7953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E1D1AC-3BD1-F940-BDD1-726E936EC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E9C1DE-15DE-4E43-92D6-C72565293F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 dirty="0"/>
          </a:p>
        </p:txBody>
      </p:sp>
      <p:sp>
        <p:nvSpPr>
          <p:cNvPr id="7" name="Slide Number Placeholder 1">
            <a:extLst>
              <a:ext uri="{FF2B5EF4-FFF2-40B4-BE49-F238E27FC236}">
                <a16:creationId xmlns:a16="http://schemas.microsoft.com/office/drawing/2014/main" id="{7CC1BC2F-4906-EB49-B9E1-1D196CB5A638}"/>
              </a:ext>
            </a:extLst>
          </p:cNvPr>
          <p:cNvSpPr txBox="1">
            <a:spLocks/>
          </p:cNvSpPr>
          <p:nvPr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36E0-02F0-C24F-AEDD-AC692C7CD9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85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5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1">
            <a:extLst>
              <a:ext uri="{FF2B5EF4-FFF2-40B4-BE49-F238E27FC236}">
                <a16:creationId xmlns:a16="http://schemas.microsoft.com/office/drawing/2014/main" id="{680F2E83-5CE4-C040-BA7A-F42BB8B634FA}"/>
              </a:ext>
            </a:extLst>
          </p:cNvPr>
          <p:cNvSpPr txBox="1">
            <a:spLocks/>
          </p:cNvSpPr>
          <p:nvPr userDrawn="1"/>
        </p:nvSpPr>
        <p:spPr>
          <a:xfrm>
            <a:off x="5492813" y="6272468"/>
            <a:ext cx="1206375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CF36E0-02F0-C24F-AEDD-AC692C7CD92B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4285E3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4285E3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518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7083">
          <p15:clr>
            <a:srgbClr val="F26B43"/>
          </p15:clr>
        </p15:guide>
        <p15:guide id="2" orient="horz" pos="75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1.png"/><Relationship Id="rId5" Type="http://schemas.openxmlformats.org/officeDocument/2006/relationships/image" Target="../media/image23.emf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0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openxmlformats.org/officeDocument/2006/relationships/image" Target="../media/image2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3.emf"/><Relationship Id="rId4" Type="http://schemas.openxmlformats.org/officeDocument/2006/relationships/image" Target="../media/image20.emf"/><Relationship Id="rId9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49.xml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36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5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5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67350" y="2115483"/>
            <a:ext cx="5172076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 smtClean="0"/>
              <a:t>מערכת שיעורים למגזר החרדי</a:t>
            </a:r>
            <a:endParaRPr lang="he-IL" sz="3200" b="1" dirty="0"/>
          </a:p>
        </p:txBody>
      </p:sp>
      <p:sp>
        <p:nvSpPr>
          <p:cNvPr id="239" name="Google Shape;239;p5"/>
          <p:cNvSpPr txBox="1"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lvl="0"/>
            <a:r>
              <a:rPr lang="he-IL" dirty="0"/>
              <a:t>נושא השיעור: היקף ושטח מלבן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2874761-6EDB-5D40-A79B-9C82F478C33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22639" y="5115055"/>
            <a:ext cx="6704013" cy="998874"/>
          </a:xfrm>
        </p:spPr>
        <p:txBody>
          <a:bodyPr>
            <a:normAutofit/>
          </a:bodyPr>
          <a:lstStyle/>
          <a:p>
            <a:r>
              <a:rPr lang="he-IL" dirty="0">
                <a:sym typeface="Calibri"/>
              </a:rPr>
              <a:t>עם המורה: הילה בגריש</a:t>
            </a:r>
          </a:p>
          <a:p>
            <a:r>
              <a:rPr lang="he-IL" dirty="0">
                <a:sym typeface="Calibri"/>
              </a:rPr>
              <a:t>המצגת נבנתה על ידי קרן </a:t>
            </a:r>
            <a:r>
              <a:rPr lang="he-IL" dirty="0" smtClean="0">
                <a:sym typeface="Calibri"/>
              </a:rPr>
              <a:t>בן </a:t>
            </a:r>
            <a:r>
              <a:rPr lang="he-IL" dirty="0">
                <a:sym typeface="Calibri"/>
              </a:rPr>
              <a:t>כורש דנינו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22638" y="3024451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שיעור חשבון לכיתה ה</a:t>
            </a:r>
            <a:endParaRPr kumimoji="0" lang="he-IL" sz="5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93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sz="4800" dirty="0">
                <a:solidFill>
                  <a:schemeClr val="tx1">
                    <a:lumMod val="50000"/>
                  </a:schemeClr>
                </a:solidFill>
              </a:rPr>
              <a:t>פעילות</a:t>
            </a:r>
            <a:endParaRPr sz="4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277" name="Google Shape;277;p2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9"/>
          <p:cNvSpPr txBox="1">
            <a:spLocks noGrp="1"/>
          </p:cNvSpPr>
          <p:nvPr>
            <p:ph type="body" idx="2"/>
          </p:nvPr>
        </p:nvSpPr>
        <p:spPr>
          <a:xfrm>
            <a:off x="4979235" y="1547702"/>
            <a:ext cx="5270894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e-IL" sz="3200" dirty="0">
                <a:solidFill>
                  <a:srgbClr val="000000"/>
                </a:solidFill>
              </a:rPr>
              <a:t>נתון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he-IL" sz="3200" dirty="0">
                <a:solidFill>
                  <a:srgbClr val="000000"/>
                </a:solidFill>
              </a:rPr>
              <a:t>ס</a:t>
            </a:r>
            <a:r>
              <a:rPr lang="x-none" sz="3200" dirty="0">
                <a:solidFill>
                  <a:srgbClr val="000000"/>
                </a:solidFill>
              </a:rPr>
              <a:t>רטטו מלבן זהה למלבן הנתון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</p:txBody>
      </p:sp>
      <p:pic>
        <p:nvPicPr>
          <p:cNvPr id="280" name="Google Shape;280;p29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796108">
            <a:off x="7938307" y="5153341"/>
            <a:ext cx="831885" cy="25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830474" y="3602853"/>
            <a:ext cx="1222700" cy="1829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BF148A7B-445B-4CC4-BDA2-1C3DDB51C205}"/>
              </a:ext>
            </a:extLst>
          </p:cNvPr>
          <p:cNvGrpSpPr/>
          <p:nvPr/>
        </p:nvGrpSpPr>
        <p:grpSpPr>
          <a:xfrm>
            <a:off x="1138683" y="2006609"/>
            <a:ext cx="2679501" cy="3105150"/>
            <a:chOff x="1949566" y="2006609"/>
            <a:chExt cx="2679501" cy="3105150"/>
          </a:xfrm>
        </p:grpSpPr>
        <p:pic>
          <p:nvPicPr>
            <p:cNvPr id="282" name="Google Shape;282;p29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949566" y="2006609"/>
              <a:ext cx="2581275" cy="31051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סוגר מסולסל ימני 1">
              <a:extLst>
                <a:ext uri="{FF2B5EF4-FFF2-40B4-BE49-F238E27FC236}">
                  <a16:creationId xmlns:a16="http://schemas.microsoft.com/office/drawing/2014/main" id="{F2D332BA-BE88-4171-B1F3-E17ACB36DEEC}"/>
                </a:ext>
              </a:extLst>
            </p:cNvPr>
            <p:cNvSpPr/>
            <p:nvPr/>
          </p:nvSpPr>
          <p:spPr>
            <a:xfrm>
              <a:off x="4042204" y="2535156"/>
              <a:ext cx="175148" cy="1982585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3" name="סוגר מסולסל ימני 2">
              <a:extLst>
                <a:ext uri="{FF2B5EF4-FFF2-40B4-BE49-F238E27FC236}">
                  <a16:creationId xmlns:a16="http://schemas.microsoft.com/office/drawing/2014/main" id="{A2D10D20-DAA3-4B82-8814-90BA5AF32C6B}"/>
                </a:ext>
              </a:extLst>
            </p:cNvPr>
            <p:cNvSpPr/>
            <p:nvPr/>
          </p:nvSpPr>
          <p:spPr>
            <a:xfrm rot="16200000">
              <a:off x="3130676" y="1651956"/>
              <a:ext cx="219053" cy="1505645"/>
            </a:xfrm>
            <a:prstGeom prst="rightBrac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  <p:txBody>
            <a:bodyPr rtlCol="1" anchor="ctr"/>
            <a:lstStyle/>
            <a:p>
              <a:pPr algn="ctr"/>
              <a:endParaRPr lang="he-IL"/>
            </a:p>
          </p:txBody>
        </p:sp>
        <p:sp>
          <p:nvSpPr>
            <p:cNvPr id="4" name="מלבן 3">
              <a:extLst>
                <a:ext uri="{FF2B5EF4-FFF2-40B4-BE49-F238E27FC236}">
                  <a16:creationId xmlns:a16="http://schemas.microsoft.com/office/drawing/2014/main" id="{9D1B21D4-6449-430F-B2A0-1BF228181B3A}"/>
                </a:ext>
              </a:extLst>
            </p:cNvPr>
            <p:cNvSpPr/>
            <p:nvPr/>
          </p:nvSpPr>
          <p:spPr>
            <a:xfrm>
              <a:off x="2205512" y="2013340"/>
              <a:ext cx="2423555" cy="4718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/>
                <a:t> </a:t>
              </a:r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he-IL" sz="3200" dirty="0"/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/>
            </a:p>
          </p:txBody>
        </p: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6663B50C-36B8-47B4-AE72-317050370A29}"/>
                </a:ext>
              </a:extLst>
            </p:cNvPr>
            <p:cNvSpPr/>
            <p:nvPr/>
          </p:nvSpPr>
          <p:spPr>
            <a:xfrm rot="16200000">
              <a:off x="3146989" y="3356001"/>
              <a:ext cx="2559742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7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084" y="262845"/>
            <a:ext cx="2147257" cy="76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"/>
          <p:cNvSpPr txBox="1">
            <a:spLocks noGrp="1"/>
          </p:cNvSpPr>
          <p:nvPr>
            <p:ph type="body" idx="2"/>
          </p:nvPr>
        </p:nvSpPr>
        <p:spPr>
          <a:xfrm>
            <a:off x="4911214" y="1348382"/>
            <a:ext cx="5911250" cy="228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28600" marR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ציירו מלבן שכל מידותיו גדולות </a:t>
            </a:r>
            <a:r>
              <a:rPr lang="x-none" sz="3200" b="1" dirty="0">
                <a:solidFill>
                  <a:srgbClr val="000000"/>
                </a:solidFill>
              </a:rPr>
              <a:t>פי</a:t>
            </a:r>
            <a:r>
              <a:rPr lang="he-IL" sz="3200" b="1" dirty="0">
                <a:solidFill>
                  <a:srgbClr val="000000"/>
                </a:solidFill>
              </a:rPr>
              <a:t> 2</a:t>
            </a:r>
            <a:r>
              <a:rPr lang="x-none" sz="3200" dirty="0">
                <a:solidFill>
                  <a:srgbClr val="000000"/>
                </a:solidFill>
              </a:rPr>
              <a:t> ממידות המלבן </a:t>
            </a:r>
            <a:r>
              <a:rPr lang="he-IL" sz="3200" dirty="0">
                <a:solidFill>
                  <a:srgbClr val="000000"/>
                </a:solidFill>
              </a:rPr>
              <a:t>המופיע </a:t>
            </a:r>
            <a:r>
              <a:rPr lang="x-none" sz="3200" dirty="0">
                <a:solidFill>
                  <a:srgbClr val="000000"/>
                </a:solidFill>
              </a:rPr>
              <a:t>באיור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228600" marR="0" lvl="0" indent="0" algn="r" rtl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dirty="0">
                <a:solidFill>
                  <a:srgbClr val="000000"/>
                </a:solidFill>
              </a:rPr>
              <a:t/>
            </a:r>
            <a:br>
              <a:rPr lang="x-none" dirty="0">
                <a:solidFill>
                  <a:srgbClr val="000000"/>
                </a:solidFill>
              </a:rPr>
            </a:br>
            <a:endParaRPr dirty="0">
              <a:solidFill>
                <a:srgbClr val="000000"/>
              </a:solidFill>
            </a:endParaRPr>
          </a:p>
          <a:p>
            <a:pPr marL="22860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228600" lvl="0" indent="-50800" algn="r" rtl="1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  <a:p>
            <a:pPr marL="228600" marR="0" lvl="0" indent="-508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290" name="Google Shape;290;p3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30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7796108">
            <a:off x="8051287" y="5132068"/>
            <a:ext cx="831885" cy="25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943454" y="3581580"/>
            <a:ext cx="1222700" cy="1829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952308F4-1960-43BC-A8E7-58B2EAA30EEF}"/>
              </a:ext>
            </a:extLst>
          </p:cNvPr>
          <p:cNvGrpSpPr/>
          <p:nvPr/>
        </p:nvGrpSpPr>
        <p:grpSpPr>
          <a:xfrm>
            <a:off x="1443232" y="1985336"/>
            <a:ext cx="2725858" cy="3105150"/>
            <a:chOff x="1443232" y="1985336"/>
            <a:chExt cx="2725858" cy="3105150"/>
          </a:xfrm>
        </p:grpSpPr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A528924E-CAE8-482D-BE51-DAFB5231B88D}"/>
                </a:ext>
              </a:extLst>
            </p:cNvPr>
            <p:cNvGrpSpPr/>
            <p:nvPr/>
          </p:nvGrpSpPr>
          <p:grpSpPr>
            <a:xfrm>
              <a:off x="1443232" y="1985336"/>
              <a:ext cx="2581275" cy="3105150"/>
              <a:chOff x="1949566" y="2006609"/>
              <a:chExt cx="2581275" cy="3105150"/>
            </a:xfrm>
          </p:grpSpPr>
          <p:pic>
            <p:nvPicPr>
              <p:cNvPr id="9" name="Google Shape;282;p29">
                <a:extLst>
                  <a:ext uri="{FF2B5EF4-FFF2-40B4-BE49-F238E27FC236}">
                    <a16:creationId xmlns:a16="http://schemas.microsoft.com/office/drawing/2014/main" id="{04460556-3BC0-4467-9894-45582104B776}"/>
                  </a:ext>
                </a:extLst>
              </p:cNvPr>
              <p:cNvPicPr preferRelativeResize="0"/>
              <p:nvPr/>
            </p:nvPicPr>
            <p:blipFill>
              <a:blip r:embed="rId8">
                <a:alphaModFix/>
              </a:blip>
              <a:stretch>
                <a:fillRect/>
              </a:stretch>
            </p:blipFill>
            <p:spPr>
              <a:xfrm>
                <a:off x="1949566" y="2006609"/>
                <a:ext cx="2581275" cy="310515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0" name="סוגר מסולסל ימני 9">
                <a:extLst>
                  <a:ext uri="{FF2B5EF4-FFF2-40B4-BE49-F238E27FC236}">
                    <a16:creationId xmlns:a16="http://schemas.microsoft.com/office/drawing/2014/main" id="{57EEBCD6-DCA6-4E61-BE51-659C4D4619FD}"/>
                  </a:ext>
                </a:extLst>
              </p:cNvPr>
              <p:cNvSpPr/>
              <p:nvPr/>
            </p:nvSpPr>
            <p:spPr>
              <a:xfrm>
                <a:off x="4042204" y="2535156"/>
                <a:ext cx="175148" cy="198258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  <p:sp>
            <p:nvSpPr>
              <p:cNvPr id="11" name="סוגר מסולסל ימני 10">
                <a:extLst>
                  <a:ext uri="{FF2B5EF4-FFF2-40B4-BE49-F238E27FC236}">
                    <a16:creationId xmlns:a16="http://schemas.microsoft.com/office/drawing/2014/main" id="{9B43866E-8750-43EA-A72D-45A52A252C5C}"/>
                  </a:ext>
                </a:extLst>
              </p:cNvPr>
              <p:cNvSpPr/>
              <p:nvPr/>
            </p:nvSpPr>
            <p:spPr>
              <a:xfrm rot="16200000">
                <a:off x="3130676" y="1651956"/>
                <a:ext cx="219053" cy="150564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/>
              </a:p>
            </p:txBody>
          </p:sp>
        </p:grp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A3A4806E-AEE3-499C-8EA9-BC5122AF60EE}"/>
                </a:ext>
              </a:extLst>
            </p:cNvPr>
            <p:cNvSpPr/>
            <p:nvPr/>
          </p:nvSpPr>
          <p:spPr>
            <a:xfrm>
              <a:off x="1564114" y="2009570"/>
              <a:ext cx="2604976" cy="1937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/>
                <a:t> </a:t>
              </a:r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he-IL" sz="3200" dirty="0"/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/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89656B10-B169-4C47-A4B4-7D99425B6905}"/>
                </a:ext>
              </a:extLst>
            </p:cNvPr>
            <p:cNvSpPr/>
            <p:nvPr/>
          </p:nvSpPr>
          <p:spPr>
            <a:xfrm rot="16200000">
              <a:off x="2388153" y="3301707"/>
              <a:ext cx="2913558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9" name="Google Shape;27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sz="4800" dirty="0">
                <a:solidFill>
                  <a:schemeClr val="tx1">
                    <a:lumMod val="50000"/>
                  </a:schemeClr>
                </a:solidFill>
              </a:rPr>
              <a:t>פעילות</a:t>
            </a:r>
            <a:endParaRPr sz="4800" dirty="0">
              <a:solidFill>
                <a:schemeClr val="tx1">
                  <a:lumMod val="50000"/>
                </a:schemeClr>
              </a:solidFill>
            </a:endParaRPr>
          </a:p>
        </p:txBody>
      </p:sp>
      <p:pic>
        <p:nvPicPr>
          <p:cNvPr id="16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084" y="262845"/>
            <a:ext cx="2147257" cy="7658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קבוצה 15">
            <a:extLst>
              <a:ext uri="{FF2B5EF4-FFF2-40B4-BE49-F238E27FC236}">
                <a16:creationId xmlns:a16="http://schemas.microsoft.com/office/drawing/2014/main" id="{EEE295AA-D81B-43B4-A7D0-95B8127A8CFE}"/>
              </a:ext>
            </a:extLst>
          </p:cNvPr>
          <p:cNvGrpSpPr/>
          <p:nvPr/>
        </p:nvGrpSpPr>
        <p:grpSpPr>
          <a:xfrm>
            <a:off x="2134999" y="1690825"/>
            <a:ext cx="8135725" cy="4235150"/>
            <a:chOff x="3218075" y="1786348"/>
            <a:chExt cx="8135725" cy="4235150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6BB0A86F-E9A7-41C0-9D6C-30A404043501}"/>
                </a:ext>
              </a:extLst>
            </p:cNvPr>
            <p:cNvGrpSpPr/>
            <p:nvPr/>
          </p:nvGrpSpPr>
          <p:grpSpPr>
            <a:xfrm>
              <a:off x="3218075" y="1786348"/>
              <a:ext cx="8135725" cy="4235150"/>
              <a:chOff x="2747835" y="1717053"/>
              <a:chExt cx="8135725" cy="4235150"/>
            </a:xfrm>
          </p:grpSpPr>
          <p:grpSp>
            <p:nvGrpSpPr>
              <p:cNvPr id="4" name="קבוצה 3">
                <a:extLst>
                  <a:ext uri="{FF2B5EF4-FFF2-40B4-BE49-F238E27FC236}">
                    <a16:creationId xmlns:a16="http://schemas.microsoft.com/office/drawing/2014/main" id="{7EA090F7-548E-4BAA-B000-9925466245AC}"/>
                  </a:ext>
                </a:extLst>
              </p:cNvPr>
              <p:cNvGrpSpPr/>
              <p:nvPr/>
            </p:nvGrpSpPr>
            <p:grpSpPr>
              <a:xfrm>
                <a:off x="2747835" y="1717053"/>
                <a:ext cx="8135725" cy="4235150"/>
                <a:chOff x="2722450" y="1689297"/>
                <a:chExt cx="8135725" cy="4235150"/>
              </a:xfrm>
            </p:grpSpPr>
            <p:pic>
              <p:nvPicPr>
                <p:cNvPr id="300" name="Google Shape;300;p31"/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722450" y="1689297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" name="סוגר מסולסל ימני 1">
                  <a:extLst>
                    <a:ext uri="{FF2B5EF4-FFF2-40B4-BE49-F238E27FC236}">
                      <a16:creationId xmlns:a16="http://schemas.microsoft.com/office/drawing/2014/main" id="{E8107D1A-0AD1-46DC-B237-8B0E75084EC9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8" name="סוגר מסולסל ימני 7">
                  <a:extLst>
                    <a:ext uri="{FF2B5EF4-FFF2-40B4-BE49-F238E27FC236}">
                      <a16:creationId xmlns:a16="http://schemas.microsoft.com/office/drawing/2014/main" id="{37C84108-B410-476A-B7B1-BCB43A39D475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0" name="סוגר מסולסל ימני 9">
                <a:extLst>
                  <a:ext uri="{FF2B5EF4-FFF2-40B4-BE49-F238E27FC236}">
                    <a16:creationId xmlns:a16="http://schemas.microsoft.com/office/drawing/2014/main" id="{7E1CC7F6-5366-462A-968A-BC8E6146AA5D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  <p:sp>
            <p:nvSpPr>
              <p:cNvPr id="11" name="סוגר מסולסל ימני 10">
                <a:extLst>
                  <a:ext uri="{FF2B5EF4-FFF2-40B4-BE49-F238E27FC236}">
                    <a16:creationId xmlns:a16="http://schemas.microsoft.com/office/drawing/2014/main" id="{E91C60EF-E0D6-4EBB-8AD3-B614B80E1062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9" name="קבוצה 8">
              <a:extLst>
                <a:ext uri="{FF2B5EF4-FFF2-40B4-BE49-F238E27FC236}">
                  <a16:creationId xmlns:a16="http://schemas.microsoft.com/office/drawing/2014/main" id="{F5C3CA3F-6830-4EF8-9F0F-68A6B8F839D2}"/>
                </a:ext>
              </a:extLst>
            </p:cNvPr>
            <p:cNvGrpSpPr/>
            <p:nvPr/>
          </p:nvGrpSpPr>
          <p:grpSpPr>
            <a:xfrm>
              <a:off x="4808478" y="2800026"/>
              <a:ext cx="6362495" cy="3221471"/>
              <a:chOff x="4808478" y="2745693"/>
              <a:chExt cx="6362495" cy="3221471"/>
            </a:xfrm>
          </p:grpSpPr>
          <p:sp>
            <p:nvSpPr>
              <p:cNvPr id="19" name="מלבן 18">
                <a:extLst>
                  <a:ext uri="{FF2B5EF4-FFF2-40B4-BE49-F238E27FC236}">
                    <a16:creationId xmlns:a16="http://schemas.microsoft.com/office/drawing/2014/main" id="{389F38A5-C745-4C61-B914-41660242CD66}"/>
                  </a:ext>
                </a:extLst>
              </p:cNvPr>
              <p:cNvSpPr/>
              <p:nvPr/>
            </p:nvSpPr>
            <p:spPr>
              <a:xfrm>
                <a:off x="8073811" y="5551381"/>
                <a:ext cx="3097162" cy="41578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/>
                  <a:t> </a:t>
                </a:r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he-IL" sz="3200" dirty="0"/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/>
              </a:p>
            </p:txBody>
          </p:sp>
          <p:sp>
            <p:nvSpPr>
              <p:cNvPr id="20" name="מלבן 19">
                <a:extLst>
                  <a:ext uri="{FF2B5EF4-FFF2-40B4-BE49-F238E27FC236}">
                    <a16:creationId xmlns:a16="http://schemas.microsoft.com/office/drawing/2014/main" id="{EB0CBCBE-F964-45C6-8EC6-A154AD422280}"/>
                  </a:ext>
                </a:extLst>
              </p:cNvPr>
              <p:cNvSpPr/>
              <p:nvPr/>
            </p:nvSpPr>
            <p:spPr>
              <a:xfrm rot="16200000">
                <a:off x="9344653" y="4393129"/>
                <a:ext cx="2284370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מלבן 20">
                <a:extLst>
                  <a:ext uri="{FF2B5EF4-FFF2-40B4-BE49-F238E27FC236}">
                    <a16:creationId xmlns:a16="http://schemas.microsoft.com/office/drawing/2014/main" id="{A8A0AD73-52FE-4694-B8D2-BF099BCE123C}"/>
                  </a:ext>
                </a:extLst>
              </p:cNvPr>
              <p:cNvSpPr/>
              <p:nvPr/>
            </p:nvSpPr>
            <p:spPr>
              <a:xfrm>
                <a:off x="4808478" y="5599387"/>
                <a:ext cx="2589506" cy="23368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/>
                  <a:t> </a:t>
                </a:r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he-IL" sz="3200" dirty="0"/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/>
              </a:p>
            </p:txBody>
          </p:sp>
          <p:sp>
            <p:nvSpPr>
              <p:cNvPr id="22" name="מלבן 21">
                <a:extLst>
                  <a:ext uri="{FF2B5EF4-FFF2-40B4-BE49-F238E27FC236}">
                    <a16:creationId xmlns:a16="http://schemas.microsoft.com/office/drawing/2014/main" id="{C09FEC47-4456-4301-8AD2-A536147224B1}"/>
                  </a:ext>
                </a:extLst>
              </p:cNvPr>
              <p:cNvSpPr/>
              <p:nvPr/>
            </p:nvSpPr>
            <p:spPr>
              <a:xfrm rot="16200000">
                <a:off x="6428984" y="3837355"/>
                <a:ext cx="2545158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sp>
        <p:nvSpPr>
          <p:cNvPr id="299" name="Google Shape;29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4800" dirty="0">
                <a:solidFill>
                  <a:srgbClr val="000000"/>
                </a:solidFill>
              </a:rPr>
              <a:t>תשובה</a:t>
            </a:r>
            <a:endParaRPr sz="4800" dirty="0">
              <a:solidFill>
                <a:srgbClr val="000000"/>
              </a:solidFill>
            </a:endParaRPr>
          </a:p>
        </p:txBody>
      </p:sp>
      <p:sp>
        <p:nvSpPr>
          <p:cNvPr id="301" name="Google Shape;301;p31"/>
          <p:cNvSpPr txBox="1">
            <a:spLocks noGrp="1"/>
          </p:cNvSpPr>
          <p:nvPr>
            <p:ph type="body" idx="1"/>
          </p:nvPr>
        </p:nvSpPr>
        <p:spPr>
          <a:xfrm>
            <a:off x="2504736" y="1621895"/>
            <a:ext cx="5538351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 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02" name="Google Shape;302;p31"/>
          <p:cNvSpPr txBox="1">
            <a:spLocks noGrp="1"/>
          </p:cNvSpPr>
          <p:nvPr>
            <p:ph type="body" idx="2"/>
          </p:nvPr>
        </p:nvSpPr>
        <p:spPr>
          <a:xfrm>
            <a:off x="7286820" y="2589370"/>
            <a:ext cx="2496488" cy="53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 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FE6A4CC-8BAF-4CFC-90AB-A709D24E1676}"/>
              </a:ext>
            </a:extLst>
          </p:cNvPr>
          <p:cNvGrpSpPr/>
          <p:nvPr/>
        </p:nvGrpSpPr>
        <p:grpSpPr>
          <a:xfrm>
            <a:off x="2063562" y="1635803"/>
            <a:ext cx="8135725" cy="4302239"/>
            <a:chOff x="1582067" y="1880599"/>
            <a:chExt cx="8135725" cy="430223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E9945633-70DD-4B36-8170-3F5868D97706}"/>
                </a:ext>
              </a:extLst>
            </p:cNvPr>
            <p:cNvGrpSpPr/>
            <p:nvPr/>
          </p:nvGrpSpPr>
          <p:grpSpPr>
            <a:xfrm>
              <a:off x="1582067" y="1880599"/>
              <a:ext cx="8135725" cy="4235150"/>
              <a:chOff x="1111827" y="1811304"/>
              <a:chExt cx="8135725" cy="4235150"/>
            </a:xfrm>
          </p:grpSpPr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D0CA66A5-8015-4D6A-8250-532EF004C88F}"/>
                  </a:ext>
                </a:extLst>
              </p:cNvPr>
              <p:cNvGrpSpPr/>
              <p:nvPr/>
            </p:nvGrpSpPr>
            <p:grpSpPr>
              <a:xfrm>
                <a:off x="1111827" y="1811304"/>
                <a:ext cx="8135725" cy="4235150"/>
                <a:chOff x="1086442" y="1783548"/>
                <a:chExt cx="8135725" cy="4235150"/>
              </a:xfrm>
            </p:grpSpPr>
            <p:pic>
              <p:nvPicPr>
                <p:cNvPr id="38" name="Google Shape;300;p31">
                  <a:extLst>
                    <a:ext uri="{FF2B5EF4-FFF2-40B4-BE49-F238E27FC236}">
                      <a16:creationId xmlns:a16="http://schemas.microsoft.com/office/drawing/2014/main" id="{B0F820FD-5E28-4B51-969F-768A40DF66D1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086442" y="1783548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B351D357-9286-4872-BCCE-879A6E12FCB5}"/>
                    </a:ext>
                  </a:extLst>
                </p:cNvPr>
                <p:cNvSpPr/>
                <p:nvPr/>
              </p:nvSpPr>
              <p:spPr>
                <a:xfrm>
                  <a:off x="8064713" y="4089686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 sz="1800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40" name="סוגר מסולסל ימני 39">
                  <a:extLst>
                    <a:ext uri="{FF2B5EF4-FFF2-40B4-BE49-F238E27FC236}">
                      <a16:creationId xmlns:a16="http://schemas.microsoft.com/office/drawing/2014/main" id="{3AB73B0E-03A8-4371-A18C-58D9ECE11633}"/>
                    </a:ext>
                  </a:extLst>
                </p:cNvPr>
                <p:cNvSpPr/>
                <p:nvPr/>
              </p:nvSpPr>
              <p:spPr>
                <a:xfrm rot="5400000">
                  <a:off x="7291116" y="4876577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 sz="180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36" name="סוגר מסולסל ימני 35">
                <a:extLst>
                  <a:ext uri="{FF2B5EF4-FFF2-40B4-BE49-F238E27FC236}">
                    <a16:creationId xmlns:a16="http://schemas.microsoft.com/office/drawing/2014/main" id="{258467AA-6587-44FB-9AE0-B8DE3583FB13}"/>
                  </a:ext>
                </a:extLst>
              </p:cNvPr>
              <p:cNvSpPr/>
              <p:nvPr/>
            </p:nvSpPr>
            <p:spPr>
              <a:xfrm>
                <a:off x="5207697" y="2784785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800">
                  <a:solidFill>
                    <a:srgbClr val="002060"/>
                  </a:solidFill>
                </a:endParaRPr>
              </a:p>
            </p:txBody>
          </p:sp>
          <p:sp>
            <p:nvSpPr>
              <p:cNvPr id="37" name="סוגר מסולסל ימני 36">
                <a:extLst>
                  <a:ext uri="{FF2B5EF4-FFF2-40B4-BE49-F238E27FC236}">
                    <a16:creationId xmlns:a16="http://schemas.microsoft.com/office/drawing/2014/main" id="{3B9E6D2F-5E35-4F41-A0CB-F86A742774E1}"/>
                  </a:ext>
                </a:extLst>
              </p:cNvPr>
              <p:cNvSpPr/>
              <p:nvPr/>
            </p:nvSpPr>
            <p:spPr>
              <a:xfrm rot="5400000">
                <a:off x="3880256" y="4270114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sz="1800">
                  <a:solidFill>
                    <a:srgbClr val="002060"/>
                  </a:solidFill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2C73BDF-2927-43E5-8A8A-71FF4EE0DAA4}"/>
                </a:ext>
              </a:extLst>
            </p:cNvPr>
            <p:cNvGrpSpPr/>
            <p:nvPr/>
          </p:nvGrpSpPr>
          <p:grpSpPr>
            <a:xfrm>
              <a:off x="3195332" y="2895432"/>
              <a:ext cx="5998671" cy="3287406"/>
              <a:chOff x="3195332" y="2841099"/>
              <a:chExt cx="5998671" cy="3287406"/>
            </a:xfrm>
          </p:grpSpPr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55837276-9D02-4DA9-9AB5-543AD7406453}"/>
                  </a:ext>
                </a:extLst>
              </p:cNvPr>
              <p:cNvSpPr/>
              <p:nvPr/>
            </p:nvSpPr>
            <p:spPr>
              <a:xfrm>
                <a:off x="6653815" y="5680537"/>
                <a:ext cx="2400733" cy="171781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1800" dirty="0"/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3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3A248EE-17DD-4B11-ABE3-3590AEB70534}"/>
                  </a:ext>
                </a:extLst>
              </p:cNvPr>
              <p:cNvSpPr/>
              <p:nvPr/>
            </p:nvSpPr>
            <p:spPr>
              <a:xfrm rot="16200000">
                <a:off x="7718240" y="4652742"/>
                <a:ext cx="2589693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/>
                    <a:ea typeface="Calibri"/>
                    <a:cs typeface="Calibri"/>
                  </a:rPr>
                  <a:t>4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9CEF272C-2DE0-4141-9C55-B8CACB52F78B}"/>
                  </a:ext>
                </a:extLst>
              </p:cNvPr>
              <p:cNvSpPr/>
              <p:nvPr/>
            </p:nvSpPr>
            <p:spPr>
              <a:xfrm>
                <a:off x="3195332" y="5722161"/>
                <a:ext cx="2532237" cy="88534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/>
                    <a:ea typeface="Calibri"/>
                    <a:cs typeface="Calibri"/>
                  </a:rPr>
                  <a:t> 6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7B94F925-8D6B-4E8F-BF04-9808A68606CA}"/>
                  </a:ext>
                </a:extLst>
              </p:cNvPr>
              <p:cNvSpPr/>
              <p:nvPr/>
            </p:nvSpPr>
            <p:spPr>
              <a:xfrm rot="16200000">
                <a:off x="4944345" y="3849137"/>
                <a:ext cx="2377910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/>
                    <a:ea typeface="Calibri"/>
                    <a:cs typeface="Calibri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08" name="Google Shape;308;p32"/>
          <p:cNvSpPr txBox="1">
            <a:spLocks noGrp="1"/>
          </p:cNvSpPr>
          <p:nvPr>
            <p:ph type="title"/>
          </p:nvPr>
        </p:nvSpPr>
        <p:spPr>
          <a:xfrm>
            <a:off x="250723" y="412113"/>
            <a:ext cx="11985874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28600" lvl="0" indent="0" rtl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None/>
            </a:pPr>
            <a:r>
              <a:rPr lang="x-none" sz="3600" b="1" dirty="0">
                <a:solidFill>
                  <a:schemeClr val="accent1">
                    <a:lumMod val="75000"/>
                  </a:schemeClr>
                </a:solidFill>
              </a:rPr>
              <a:t>כמה מלבנים הזהים למלבן הנתון דרושים כדי "לכסות</a:t>
            </a:r>
            <a:r>
              <a:rPr lang="he-IL" sz="3600" b="1" dirty="0">
                <a:solidFill>
                  <a:schemeClr val="accent1">
                    <a:lumMod val="75000"/>
                  </a:schemeClr>
                </a:solidFill>
              </a:rPr>
              <a:t>" </a:t>
            </a:r>
            <a:r>
              <a:rPr lang="x-none" sz="3600" b="1" dirty="0" smtClean="0">
                <a:solidFill>
                  <a:schemeClr val="accent1">
                    <a:lumMod val="75000"/>
                  </a:schemeClr>
                </a:solidFill>
              </a:rPr>
              <a:t>את </a:t>
            </a:r>
            <a:r>
              <a:rPr lang="x-none" sz="3600" b="1" dirty="0">
                <a:solidFill>
                  <a:schemeClr val="accent1">
                    <a:lumMod val="75000"/>
                  </a:schemeClr>
                </a:solidFill>
              </a:rPr>
              <a:t>המלבן</a:t>
            </a:r>
            <a:r>
              <a:rPr lang="he-IL" sz="3600" b="1" dirty="0">
                <a:solidFill>
                  <a:schemeClr val="accent1">
                    <a:lumMod val="75000"/>
                  </a:schemeClr>
                </a:solidFill>
              </a:rPr>
              <a:t> החדש שסרטטתם</a:t>
            </a:r>
            <a:r>
              <a:rPr lang="x-none" sz="3600" b="1" dirty="0">
                <a:solidFill>
                  <a:schemeClr val="accent1">
                    <a:lumMod val="75000"/>
                  </a:schemeClr>
                </a:solidFill>
              </a:rPr>
              <a:t>?</a:t>
            </a:r>
            <a:endParaRPr sz="36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2598667" y="1554252"/>
            <a:ext cx="5652100" cy="88637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7154325" y="2653488"/>
            <a:ext cx="2686348" cy="493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0"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 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FE6A4CC-8BAF-4CFC-90AB-A709D24E1676}"/>
              </a:ext>
            </a:extLst>
          </p:cNvPr>
          <p:cNvGrpSpPr/>
          <p:nvPr/>
        </p:nvGrpSpPr>
        <p:grpSpPr>
          <a:xfrm>
            <a:off x="1972465" y="977704"/>
            <a:ext cx="8135725" cy="4235150"/>
            <a:chOff x="1694114" y="1929694"/>
            <a:chExt cx="8135725" cy="4235150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E9945633-70DD-4B36-8170-3F5868D97706}"/>
                </a:ext>
              </a:extLst>
            </p:cNvPr>
            <p:cNvGrpSpPr/>
            <p:nvPr/>
          </p:nvGrpSpPr>
          <p:grpSpPr>
            <a:xfrm>
              <a:off x="1694114" y="1929694"/>
              <a:ext cx="8135725" cy="4235150"/>
              <a:chOff x="1223874" y="1860399"/>
              <a:chExt cx="8135725" cy="4235150"/>
            </a:xfrm>
          </p:grpSpPr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D0CA66A5-8015-4D6A-8250-532EF004C88F}"/>
                  </a:ext>
                </a:extLst>
              </p:cNvPr>
              <p:cNvGrpSpPr/>
              <p:nvPr/>
            </p:nvGrpSpPr>
            <p:grpSpPr>
              <a:xfrm>
                <a:off x="1223874" y="1860399"/>
                <a:ext cx="8135725" cy="4235150"/>
                <a:chOff x="1198489" y="1832643"/>
                <a:chExt cx="8135725" cy="4235150"/>
              </a:xfrm>
            </p:grpSpPr>
            <p:pic>
              <p:nvPicPr>
                <p:cNvPr id="38" name="Google Shape;300;p31">
                  <a:extLst>
                    <a:ext uri="{FF2B5EF4-FFF2-40B4-BE49-F238E27FC236}">
                      <a16:creationId xmlns:a16="http://schemas.microsoft.com/office/drawing/2014/main" id="{B0F820FD-5E28-4B51-969F-768A40DF66D1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198489" y="1832643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B351D357-9286-4872-BCCE-879A6E12FCB5}"/>
                    </a:ext>
                  </a:extLst>
                </p:cNvPr>
                <p:cNvSpPr/>
                <p:nvPr/>
              </p:nvSpPr>
              <p:spPr>
                <a:xfrm>
                  <a:off x="8064713" y="4089686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40" name="סוגר מסולסל ימני 39">
                  <a:extLst>
                    <a:ext uri="{FF2B5EF4-FFF2-40B4-BE49-F238E27FC236}">
                      <a16:creationId xmlns:a16="http://schemas.microsoft.com/office/drawing/2014/main" id="{3AB73B0E-03A8-4371-A18C-58D9ECE11633}"/>
                    </a:ext>
                  </a:extLst>
                </p:cNvPr>
                <p:cNvSpPr/>
                <p:nvPr/>
              </p:nvSpPr>
              <p:spPr>
                <a:xfrm rot="5400000">
                  <a:off x="7291116" y="4876577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36" name="סוגר מסולסל ימני 35">
                <a:extLst>
                  <a:ext uri="{FF2B5EF4-FFF2-40B4-BE49-F238E27FC236}">
                    <a16:creationId xmlns:a16="http://schemas.microsoft.com/office/drawing/2014/main" id="{258467AA-6587-44FB-9AE0-B8DE3583FB13}"/>
                  </a:ext>
                </a:extLst>
              </p:cNvPr>
              <p:cNvSpPr/>
              <p:nvPr/>
            </p:nvSpPr>
            <p:spPr>
              <a:xfrm>
                <a:off x="5207697" y="2784785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סוגר מסולסל ימני 36">
                <a:extLst>
                  <a:ext uri="{FF2B5EF4-FFF2-40B4-BE49-F238E27FC236}">
                    <a16:creationId xmlns:a16="http://schemas.microsoft.com/office/drawing/2014/main" id="{3B9E6D2F-5E35-4F41-A0CB-F86A742774E1}"/>
                  </a:ext>
                </a:extLst>
              </p:cNvPr>
              <p:cNvSpPr/>
              <p:nvPr/>
            </p:nvSpPr>
            <p:spPr>
              <a:xfrm rot="5400000">
                <a:off x="3992301" y="4357504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2C73BDF-2927-43E5-8A8A-71FF4EE0DAA4}"/>
                </a:ext>
              </a:extLst>
            </p:cNvPr>
            <p:cNvGrpSpPr/>
            <p:nvPr/>
          </p:nvGrpSpPr>
          <p:grpSpPr>
            <a:xfrm>
              <a:off x="3297989" y="2942840"/>
              <a:ext cx="5999714" cy="3152297"/>
              <a:chOff x="3297989" y="2888507"/>
              <a:chExt cx="5999714" cy="3152297"/>
            </a:xfrm>
          </p:grpSpPr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55837276-9D02-4DA9-9AB5-543AD7406453}"/>
                  </a:ext>
                </a:extLst>
              </p:cNvPr>
              <p:cNvSpPr/>
              <p:nvPr/>
            </p:nvSpPr>
            <p:spPr>
              <a:xfrm>
                <a:off x="6639796" y="5694356"/>
                <a:ext cx="2614815" cy="2070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3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3A248EE-17DD-4B11-ABE3-3590AEB70534}"/>
                  </a:ext>
                </a:extLst>
              </p:cNvPr>
              <p:cNvSpPr/>
              <p:nvPr/>
            </p:nvSpPr>
            <p:spPr>
              <a:xfrm rot="16200000">
                <a:off x="8086028" y="4584032"/>
                <a:ext cx="2061518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4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9CEF272C-2DE0-4141-9C55-B8CACB52F78B}"/>
                  </a:ext>
                </a:extLst>
              </p:cNvPr>
              <p:cNvSpPr/>
              <p:nvPr/>
            </p:nvSpPr>
            <p:spPr>
              <a:xfrm>
                <a:off x="3297989" y="5741607"/>
                <a:ext cx="2477883" cy="2991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6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7B94F925-8D6B-4E8F-BF04-9808A68606CA}"/>
                  </a:ext>
                </a:extLst>
              </p:cNvPr>
              <p:cNvSpPr/>
              <p:nvPr/>
            </p:nvSpPr>
            <p:spPr>
              <a:xfrm rot="16200000">
                <a:off x="4836960" y="3998457"/>
                <a:ext cx="2581734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he-IL" sz="3200" dirty="0">
                    <a:latin typeface="Calibri"/>
                    <a:ea typeface="Calibri"/>
                    <a:cs typeface="Calibri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2448550" y="858528"/>
            <a:ext cx="5584533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7103382" y="2117762"/>
            <a:ext cx="2472673" cy="493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</a:t>
            </a:r>
            <a:r>
              <a:rPr lang="x-none" sz="3200" dirty="0">
                <a:solidFill>
                  <a:srgbClr val="000000"/>
                </a:solidFill>
              </a:rPr>
              <a:t> 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7EAB9C0-BADB-45C0-A2B6-E9C3B9A4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680" y="1990849"/>
            <a:ext cx="1198811" cy="135024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EA9C565-33C7-48C2-9D0E-2FAFA6A5A5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3127" y="64213"/>
            <a:ext cx="10790855" cy="128636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FBE944F-69BC-4E93-B918-6DC1C3F6E6F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974" y="379921"/>
            <a:ext cx="104860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5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FE6A4CC-8BAF-4CFC-90AB-A709D24E1676}"/>
              </a:ext>
            </a:extLst>
          </p:cNvPr>
          <p:cNvGrpSpPr/>
          <p:nvPr/>
        </p:nvGrpSpPr>
        <p:grpSpPr>
          <a:xfrm>
            <a:off x="1972465" y="977704"/>
            <a:ext cx="8135725" cy="4235150"/>
            <a:chOff x="1694114" y="1929694"/>
            <a:chExt cx="8135725" cy="4235150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E9945633-70DD-4B36-8170-3F5868D97706}"/>
                </a:ext>
              </a:extLst>
            </p:cNvPr>
            <p:cNvGrpSpPr/>
            <p:nvPr/>
          </p:nvGrpSpPr>
          <p:grpSpPr>
            <a:xfrm>
              <a:off x="1694114" y="1929694"/>
              <a:ext cx="8135725" cy="4235150"/>
              <a:chOff x="1223874" y="1860399"/>
              <a:chExt cx="8135725" cy="4235150"/>
            </a:xfrm>
          </p:grpSpPr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D0CA66A5-8015-4D6A-8250-532EF004C88F}"/>
                  </a:ext>
                </a:extLst>
              </p:cNvPr>
              <p:cNvGrpSpPr/>
              <p:nvPr/>
            </p:nvGrpSpPr>
            <p:grpSpPr>
              <a:xfrm>
                <a:off x="1223874" y="1860399"/>
                <a:ext cx="8135725" cy="4235150"/>
                <a:chOff x="1198489" y="1832643"/>
                <a:chExt cx="8135725" cy="4235150"/>
              </a:xfrm>
            </p:grpSpPr>
            <p:pic>
              <p:nvPicPr>
                <p:cNvPr id="38" name="Google Shape;300;p31">
                  <a:extLst>
                    <a:ext uri="{FF2B5EF4-FFF2-40B4-BE49-F238E27FC236}">
                      <a16:creationId xmlns:a16="http://schemas.microsoft.com/office/drawing/2014/main" id="{B0F820FD-5E28-4B51-969F-768A40DF66D1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198489" y="1832643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B351D357-9286-4872-BCCE-879A6E12FCB5}"/>
                    </a:ext>
                  </a:extLst>
                </p:cNvPr>
                <p:cNvSpPr/>
                <p:nvPr/>
              </p:nvSpPr>
              <p:spPr>
                <a:xfrm>
                  <a:off x="8064713" y="4089686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40" name="סוגר מסולסל ימני 39">
                  <a:extLst>
                    <a:ext uri="{FF2B5EF4-FFF2-40B4-BE49-F238E27FC236}">
                      <a16:creationId xmlns:a16="http://schemas.microsoft.com/office/drawing/2014/main" id="{3AB73B0E-03A8-4371-A18C-58D9ECE11633}"/>
                    </a:ext>
                  </a:extLst>
                </p:cNvPr>
                <p:cNvSpPr/>
                <p:nvPr/>
              </p:nvSpPr>
              <p:spPr>
                <a:xfrm rot="5400000">
                  <a:off x="7291116" y="4876577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36" name="סוגר מסולסל ימני 35">
                <a:extLst>
                  <a:ext uri="{FF2B5EF4-FFF2-40B4-BE49-F238E27FC236}">
                    <a16:creationId xmlns:a16="http://schemas.microsoft.com/office/drawing/2014/main" id="{258467AA-6587-44FB-9AE0-B8DE3583FB13}"/>
                  </a:ext>
                </a:extLst>
              </p:cNvPr>
              <p:cNvSpPr/>
              <p:nvPr/>
            </p:nvSpPr>
            <p:spPr>
              <a:xfrm>
                <a:off x="5207697" y="2784785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סוגר מסולסל ימני 36">
                <a:extLst>
                  <a:ext uri="{FF2B5EF4-FFF2-40B4-BE49-F238E27FC236}">
                    <a16:creationId xmlns:a16="http://schemas.microsoft.com/office/drawing/2014/main" id="{3B9E6D2F-5E35-4F41-A0CB-F86A742774E1}"/>
                  </a:ext>
                </a:extLst>
              </p:cNvPr>
              <p:cNvSpPr/>
              <p:nvPr/>
            </p:nvSpPr>
            <p:spPr>
              <a:xfrm rot="5400000">
                <a:off x="3992301" y="4357504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2C73BDF-2927-43E5-8A8A-71FF4EE0DAA4}"/>
                </a:ext>
              </a:extLst>
            </p:cNvPr>
            <p:cNvGrpSpPr/>
            <p:nvPr/>
          </p:nvGrpSpPr>
          <p:grpSpPr>
            <a:xfrm>
              <a:off x="3297989" y="2942840"/>
              <a:ext cx="5999714" cy="3152297"/>
              <a:chOff x="3297989" y="2888507"/>
              <a:chExt cx="5999714" cy="3152297"/>
            </a:xfrm>
          </p:grpSpPr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55837276-9D02-4DA9-9AB5-543AD7406453}"/>
                  </a:ext>
                </a:extLst>
              </p:cNvPr>
              <p:cNvSpPr/>
              <p:nvPr/>
            </p:nvSpPr>
            <p:spPr>
              <a:xfrm>
                <a:off x="6639796" y="5694356"/>
                <a:ext cx="2614815" cy="2070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3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3A248EE-17DD-4B11-ABE3-3590AEB70534}"/>
                  </a:ext>
                </a:extLst>
              </p:cNvPr>
              <p:cNvSpPr/>
              <p:nvPr/>
            </p:nvSpPr>
            <p:spPr>
              <a:xfrm rot="16200000">
                <a:off x="8086028" y="4584032"/>
                <a:ext cx="2061518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4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9CEF272C-2DE0-4141-9C55-B8CACB52F78B}"/>
                  </a:ext>
                </a:extLst>
              </p:cNvPr>
              <p:cNvSpPr/>
              <p:nvPr/>
            </p:nvSpPr>
            <p:spPr>
              <a:xfrm>
                <a:off x="3297989" y="5741607"/>
                <a:ext cx="2477883" cy="2991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6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7B94F925-8D6B-4E8F-BF04-9808A68606CA}"/>
                  </a:ext>
                </a:extLst>
              </p:cNvPr>
              <p:cNvSpPr/>
              <p:nvPr/>
            </p:nvSpPr>
            <p:spPr>
              <a:xfrm rot="16200000">
                <a:off x="4836960" y="3998457"/>
                <a:ext cx="2581734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he-IL" sz="3200" dirty="0">
                    <a:latin typeface="Calibri"/>
                    <a:ea typeface="Calibri"/>
                    <a:cs typeface="Calibri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2448550" y="858528"/>
            <a:ext cx="5584533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7103382" y="2117762"/>
            <a:ext cx="2472673" cy="493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</a:t>
            </a:r>
            <a:r>
              <a:rPr lang="x-none" sz="3200" dirty="0">
                <a:solidFill>
                  <a:srgbClr val="000000"/>
                </a:solidFill>
              </a:rPr>
              <a:t> 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7EAB9C0-BADB-45C0-A2B6-E9C3B9A4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0790" y="1990849"/>
            <a:ext cx="1198811" cy="135024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2C7703-EF67-4141-AF97-3B3DD2814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987" y="2001997"/>
            <a:ext cx="1156726" cy="1350240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EA9C565-33C7-48C2-9D0E-2FAFA6A5A5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127" y="64213"/>
            <a:ext cx="10790855" cy="128636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FBE944F-69BC-4E93-B918-6DC1C3F6E6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0974" y="379921"/>
            <a:ext cx="104860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873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FE6A4CC-8BAF-4CFC-90AB-A709D24E1676}"/>
              </a:ext>
            </a:extLst>
          </p:cNvPr>
          <p:cNvGrpSpPr/>
          <p:nvPr/>
        </p:nvGrpSpPr>
        <p:grpSpPr>
          <a:xfrm>
            <a:off x="1972465" y="977704"/>
            <a:ext cx="8135725" cy="4235150"/>
            <a:chOff x="1694114" y="1929694"/>
            <a:chExt cx="8135725" cy="4235150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E9945633-70DD-4B36-8170-3F5868D97706}"/>
                </a:ext>
              </a:extLst>
            </p:cNvPr>
            <p:cNvGrpSpPr/>
            <p:nvPr/>
          </p:nvGrpSpPr>
          <p:grpSpPr>
            <a:xfrm>
              <a:off x="1694114" y="1929694"/>
              <a:ext cx="8135725" cy="4235150"/>
              <a:chOff x="1223874" y="1860399"/>
              <a:chExt cx="8135725" cy="4235150"/>
            </a:xfrm>
          </p:grpSpPr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D0CA66A5-8015-4D6A-8250-532EF004C88F}"/>
                  </a:ext>
                </a:extLst>
              </p:cNvPr>
              <p:cNvGrpSpPr/>
              <p:nvPr/>
            </p:nvGrpSpPr>
            <p:grpSpPr>
              <a:xfrm>
                <a:off x="1223874" y="1860399"/>
                <a:ext cx="8135725" cy="4235150"/>
                <a:chOff x="1198489" y="1832643"/>
                <a:chExt cx="8135725" cy="4235150"/>
              </a:xfrm>
            </p:grpSpPr>
            <p:pic>
              <p:nvPicPr>
                <p:cNvPr id="38" name="Google Shape;300;p31">
                  <a:extLst>
                    <a:ext uri="{FF2B5EF4-FFF2-40B4-BE49-F238E27FC236}">
                      <a16:creationId xmlns:a16="http://schemas.microsoft.com/office/drawing/2014/main" id="{B0F820FD-5E28-4B51-969F-768A40DF66D1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198489" y="1832643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B351D357-9286-4872-BCCE-879A6E12FCB5}"/>
                    </a:ext>
                  </a:extLst>
                </p:cNvPr>
                <p:cNvSpPr/>
                <p:nvPr/>
              </p:nvSpPr>
              <p:spPr>
                <a:xfrm>
                  <a:off x="8064713" y="4089686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40" name="סוגר מסולסל ימני 39">
                  <a:extLst>
                    <a:ext uri="{FF2B5EF4-FFF2-40B4-BE49-F238E27FC236}">
                      <a16:creationId xmlns:a16="http://schemas.microsoft.com/office/drawing/2014/main" id="{3AB73B0E-03A8-4371-A18C-58D9ECE11633}"/>
                    </a:ext>
                  </a:extLst>
                </p:cNvPr>
                <p:cNvSpPr/>
                <p:nvPr/>
              </p:nvSpPr>
              <p:spPr>
                <a:xfrm rot="5400000">
                  <a:off x="7291116" y="4876577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36" name="סוגר מסולסל ימני 35">
                <a:extLst>
                  <a:ext uri="{FF2B5EF4-FFF2-40B4-BE49-F238E27FC236}">
                    <a16:creationId xmlns:a16="http://schemas.microsoft.com/office/drawing/2014/main" id="{258467AA-6587-44FB-9AE0-B8DE3583FB13}"/>
                  </a:ext>
                </a:extLst>
              </p:cNvPr>
              <p:cNvSpPr/>
              <p:nvPr/>
            </p:nvSpPr>
            <p:spPr>
              <a:xfrm>
                <a:off x="5207697" y="2784785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סוגר מסולסל ימני 36">
                <a:extLst>
                  <a:ext uri="{FF2B5EF4-FFF2-40B4-BE49-F238E27FC236}">
                    <a16:creationId xmlns:a16="http://schemas.microsoft.com/office/drawing/2014/main" id="{3B9E6D2F-5E35-4F41-A0CB-F86A742774E1}"/>
                  </a:ext>
                </a:extLst>
              </p:cNvPr>
              <p:cNvSpPr/>
              <p:nvPr/>
            </p:nvSpPr>
            <p:spPr>
              <a:xfrm rot="5400000">
                <a:off x="3992301" y="4357504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2C73BDF-2927-43E5-8A8A-71FF4EE0DAA4}"/>
                </a:ext>
              </a:extLst>
            </p:cNvPr>
            <p:cNvGrpSpPr/>
            <p:nvPr/>
          </p:nvGrpSpPr>
          <p:grpSpPr>
            <a:xfrm>
              <a:off x="3297989" y="2942840"/>
              <a:ext cx="5999714" cy="3152297"/>
              <a:chOff x="3297989" y="2888507"/>
              <a:chExt cx="5999714" cy="3152297"/>
            </a:xfrm>
          </p:grpSpPr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55837276-9D02-4DA9-9AB5-543AD7406453}"/>
                  </a:ext>
                </a:extLst>
              </p:cNvPr>
              <p:cNvSpPr/>
              <p:nvPr/>
            </p:nvSpPr>
            <p:spPr>
              <a:xfrm>
                <a:off x="6639796" y="5694356"/>
                <a:ext cx="2614815" cy="2070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3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3A248EE-17DD-4B11-ABE3-3590AEB70534}"/>
                  </a:ext>
                </a:extLst>
              </p:cNvPr>
              <p:cNvSpPr/>
              <p:nvPr/>
            </p:nvSpPr>
            <p:spPr>
              <a:xfrm rot="16200000">
                <a:off x="8086028" y="4584032"/>
                <a:ext cx="2061518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4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9CEF272C-2DE0-4141-9C55-B8CACB52F78B}"/>
                  </a:ext>
                </a:extLst>
              </p:cNvPr>
              <p:cNvSpPr/>
              <p:nvPr/>
            </p:nvSpPr>
            <p:spPr>
              <a:xfrm>
                <a:off x="3297989" y="5741607"/>
                <a:ext cx="2477883" cy="2991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6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7B94F925-8D6B-4E8F-BF04-9808A68606CA}"/>
                  </a:ext>
                </a:extLst>
              </p:cNvPr>
              <p:cNvSpPr/>
              <p:nvPr/>
            </p:nvSpPr>
            <p:spPr>
              <a:xfrm rot="16200000">
                <a:off x="4836960" y="3998457"/>
                <a:ext cx="2581734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he-IL" sz="3200" dirty="0">
                    <a:latin typeface="Calibri"/>
                    <a:ea typeface="Calibri"/>
                    <a:cs typeface="Calibri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2448550" y="858528"/>
            <a:ext cx="5584533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7103382" y="2117762"/>
            <a:ext cx="2472673" cy="493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</a:t>
            </a:r>
            <a:r>
              <a:rPr lang="x-none" sz="3200" dirty="0">
                <a:solidFill>
                  <a:srgbClr val="000000"/>
                </a:solidFill>
              </a:rPr>
              <a:t> 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7EAB9C0-BADB-45C0-A2B6-E9C3B9A4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36" y="1959700"/>
            <a:ext cx="1198811" cy="135024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2C7703-EF67-4141-AF97-3B3DD2814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8619" y="1972016"/>
            <a:ext cx="1156726" cy="1350240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7D11D01-BE3A-4F66-BB85-19D5627A52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0987" y="3297624"/>
            <a:ext cx="1211829" cy="1266231"/>
          </a:xfrm>
          <a:prstGeom prst="rect">
            <a:avLst/>
          </a:prstGeom>
        </p:spPr>
      </p:pic>
      <p:pic>
        <p:nvPicPr>
          <p:cNvPr id="10" name="תמונה 9">
            <a:extLst>
              <a:ext uri="{FF2B5EF4-FFF2-40B4-BE49-F238E27FC236}">
                <a16:creationId xmlns:a16="http://schemas.microsoft.com/office/drawing/2014/main" id="{4EA9C565-33C7-48C2-9D0E-2FAFA6A5A5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27" y="64213"/>
            <a:ext cx="10790855" cy="128636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FBE944F-69BC-4E93-B918-6DC1C3F6E6F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0974" y="379921"/>
            <a:ext cx="104860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208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8FE6A4CC-8BAF-4CFC-90AB-A709D24E1676}"/>
              </a:ext>
            </a:extLst>
          </p:cNvPr>
          <p:cNvGrpSpPr/>
          <p:nvPr/>
        </p:nvGrpSpPr>
        <p:grpSpPr>
          <a:xfrm>
            <a:off x="1972465" y="977704"/>
            <a:ext cx="8135725" cy="4235150"/>
            <a:chOff x="1694114" y="1929694"/>
            <a:chExt cx="8135725" cy="4235150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E9945633-70DD-4B36-8170-3F5868D97706}"/>
                </a:ext>
              </a:extLst>
            </p:cNvPr>
            <p:cNvGrpSpPr/>
            <p:nvPr/>
          </p:nvGrpSpPr>
          <p:grpSpPr>
            <a:xfrm>
              <a:off x="1694114" y="1929694"/>
              <a:ext cx="8135725" cy="4235150"/>
              <a:chOff x="1223874" y="1860399"/>
              <a:chExt cx="8135725" cy="4235150"/>
            </a:xfrm>
          </p:grpSpPr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D0CA66A5-8015-4D6A-8250-532EF004C88F}"/>
                  </a:ext>
                </a:extLst>
              </p:cNvPr>
              <p:cNvGrpSpPr/>
              <p:nvPr/>
            </p:nvGrpSpPr>
            <p:grpSpPr>
              <a:xfrm>
                <a:off x="1223874" y="1860399"/>
                <a:ext cx="8135725" cy="4235150"/>
                <a:chOff x="1198489" y="1832643"/>
                <a:chExt cx="8135725" cy="4235150"/>
              </a:xfrm>
            </p:grpSpPr>
            <p:pic>
              <p:nvPicPr>
                <p:cNvPr id="38" name="Google Shape;300;p31">
                  <a:extLst>
                    <a:ext uri="{FF2B5EF4-FFF2-40B4-BE49-F238E27FC236}">
                      <a16:creationId xmlns:a16="http://schemas.microsoft.com/office/drawing/2014/main" id="{B0F820FD-5E28-4B51-969F-768A40DF66D1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1198489" y="1832643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B351D357-9286-4872-BCCE-879A6E12FCB5}"/>
                    </a:ext>
                  </a:extLst>
                </p:cNvPr>
                <p:cNvSpPr/>
                <p:nvPr/>
              </p:nvSpPr>
              <p:spPr>
                <a:xfrm>
                  <a:off x="8064713" y="4089686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40" name="סוגר מסולסל ימני 39">
                  <a:extLst>
                    <a:ext uri="{FF2B5EF4-FFF2-40B4-BE49-F238E27FC236}">
                      <a16:creationId xmlns:a16="http://schemas.microsoft.com/office/drawing/2014/main" id="{3AB73B0E-03A8-4371-A18C-58D9ECE11633}"/>
                    </a:ext>
                  </a:extLst>
                </p:cNvPr>
                <p:cNvSpPr/>
                <p:nvPr/>
              </p:nvSpPr>
              <p:spPr>
                <a:xfrm rot="5400000">
                  <a:off x="7291116" y="4876577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36" name="סוגר מסולסל ימני 35">
                <a:extLst>
                  <a:ext uri="{FF2B5EF4-FFF2-40B4-BE49-F238E27FC236}">
                    <a16:creationId xmlns:a16="http://schemas.microsoft.com/office/drawing/2014/main" id="{258467AA-6587-44FB-9AE0-B8DE3583FB13}"/>
                  </a:ext>
                </a:extLst>
              </p:cNvPr>
              <p:cNvSpPr/>
              <p:nvPr/>
            </p:nvSpPr>
            <p:spPr>
              <a:xfrm>
                <a:off x="5207697" y="2784785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37" name="סוגר מסולסל ימני 36">
                <a:extLst>
                  <a:ext uri="{FF2B5EF4-FFF2-40B4-BE49-F238E27FC236}">
                    <a16:creationId xmlns:a16="http://schemas.microsoft.com/office/drawing/2014/main" id="{3B9E6D2F-5E35-4F41-A0CB-F86A742774E1}"/>
                  </a:ext>
                </a:extLst>
              </p:cNvPr>
              <p:cNvSpPr/>
              <p:nvPr/>
            </p:nvSpPr>
            <p:spPr>
              <a:xfrm rot="5400000">
                <a:off x="3992301" y="4357504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grpSp>
          <p:nvGrpSpPr>
            <p:cNvPr id="30" name="קבוצה 29">
              <a:extLst>
                <a:ext uri="{FF2B5EF4-FFF2-40B4-BE49-F238E27FC236}">
                  <a16:creationId xmlns:a16="http://schemas.microsoft.com/office/drawing/2014/main" id="{92C73BDF-2927-43E5-8A8A-71FF4EE0DAA4}"/>
                </a:ext>
              </a:extLst>
            </p:cNvPr>
            <p:cNvGrpSpPr/>
            <p:nvPr/>
          </p:nvGrpSpPr>
          <p:grpSpPr>
            <a:xfrm>
              <a:off x="3297989" y="2942840"/>
              <a:ext cx="5999714" cy="3152297"/>
              <a:chOff x="3297989" y="2888507"/>
              <a:chExt cx="5999714" cy="3152297"/>
            </a:xfrm>
          </p:grpSpPr>
          <p:sp>
            <p:nvSpPr>
              <p:cNvPr id="31" name="מלבן 30">
                <a:extLst>
                  <a:ext uri="{FF2B5EF4-FFF2-40B4-BE49-F238E27FC236}">
                    <a16:creationId xmlns:a16="http://schemas.microsoft.com/office/drawing/2014/main" id="{55837276-9D02-4DA9-9AB5-543AD7406453}"/>
                  </a:ext>
                </a:extLst>
              </p:cNvPr>
              <p:cNvSpPr/>
              <p:nvPr/>
            </p:nvSpPr>
            <p:spPr>
              <a:xfrm>
                <a:off x="6639796" y="5694356"/>
                <a:ext cx="2614815" cy="20706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3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2" name="מלבן 31">
                <a:extLst>
                  <a:ext uri="{FF2B5EF4-FFF2-40B4-BE49-F238E27FC236}">
                    <a16:creationId xmlns:a16="http://schemas.microsoft.com/office/drawing/2014/main" id="{C3A248EE-17DD-4B11-ABE3-3590AEB70534}"/>
                  </a:ext>
                </a:extLst>
              </p:cNvPr>
              <p:cNvSpPr/>
              <p:nvPr/>
            </p:nvSpPr>
            <p:spPr>
              <a:xfrm rot="16200000">
                <a:off x="8086028" y="4584032"/>
                <a:ext cx="2061518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Calibri" panose="020F0502020204030204" pitchFamily="34" charset="0"/>
                    <a:sym typeface="Arial"/>
                  </a:rPr>
                  <a:t>4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3" name="מלבן 32">
                <a:extLst>
                  <a:ext uri="{FF2B5EF4-FFF2-40B4-BE49-F238E27FC236}">
                    <a16:creationId xmlns:a16="http://schemas.microsoft.com/office/drawing/2014/main" id="{9CEF272C-2DE0-4141-9C55-B8CACB52F78B}"/>
                  </a:ext>
                </a:extLst>
              </p:cNvPr>
              <p:cNvSpPr/>
              <p:nvPr/>
            </p:nvSpPr>
            <p:spPr>
              <a:xfrm>
                <a:off x="3297989" y="5741607"/>
                <a:ext cx="2477883" cy="299197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1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424242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rPr>
                  <a:t> </a:t>
                </a:r>
                <a:r>
                  <a:rPr lang="he-IL" sz="3200" dirty="0">
                    <a:latin typeface="Calibri"/>
                    <a:ea typeface="Calibri"/>
                    <a:cs typeface="Calibri"/>
                  </a:rPr>
                  <a:t>6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  <p:sp>
            <p:nvSpPr>
              <p:cNvPr id="34" name="מלבן 33">
                <a:extLst>
                  <a:ext uri="{FF2B5EF4-FFF2-40B4-BE49-F238E27FC236}">
                    <a16:creationId xmlns:a16="http://schemas.microsoft.com/office/drawing/2014/main" id="{7B94F925-8D6B-4E8F-BF04-9808A68606CA}"/>
                  </a:ext>
                </a:extLst>
              </p:cNvPr>
              <p:cNvSpPr/>
              <p:nvPr/>
            </p:nvSpPr>
            <p:spPr>
              <a:xfrm rot="16200000">
                <a:off x="4836960" y="3998457"/>
                <a:ext cx="2581734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he-IL" sz="3200" dirty="0">
                    <a:latin typeface="Calibri"/>
                    <a:ea typeface="Calibri"/>
                    <a:cs typeface="Calibri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/>
                  <a:ea typeface="Calibri"/>
                  <a:cs typeface="Calibri"/>
                </a:endParaRPr>
              </a:p>
            </p:txBody>
          </p:sp>
        </p:grpSp>
      </p:grpSp>
      <p:sp>
        <p:nvSpPr>
          <p:cNvPr id="311" name="Google Shape;311;p32"/>
          <p:cNvSpPr txBox="1">
            <a:spLocks noGrp="1"/>
          </p:cNvSpPr>
          <p:nvPr>
            <p:ph type="body" idx="1"/>
          </p:nvPr>
        </p:nvSpPr>
        <p:spPr>
          <a:xfrm>
            <a:off x="2448550" y="858528"/>
            <a:ext cx="5584533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2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12" name="Google Shape;312;p32"/>
          <p:cNvSpPr txBox="1">
            <a:spLocks noGrp="1"/>
          </p:cNvSpPr>
          <p:nvPr>
            <p:ph type="body" idx="2"/>
          </p:nvPr>
        </p:nvSpPr>
        <p:spPr>
          <a:xfrm>
            <a:off x="7103382" y="2117762"/>
            <a:ext cx="2472673" cy="493594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</a:t>
            </a:r>
            <a:r>
              <a:rPr lang="x-none" sz="3200" dirty="0">
                <a:solidFill>
                  <a:srgbClr val="000000"/>
                </a:solidFill>
              </a:rPr>
              <a:t> </a:t>
            </a: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3" name="תמונה 2">
            <a:extLst>
              <a:ext uri="{FF2B5EF4-FFF2-40B4-BE49-F238E27FC236}">
                <a16:creationId xmlns:a16="http://schemas.microsoft.com/office/drawing/2014/main" id="{07EAB9C0-BADB-45C0-A2B6-E9C3B9A4E2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1961" y="1961509"/>
            <a:ext cx="1198811" cy="1350240"/>
          </a:xfrm>
          <a:prstGeom prst="rect">
            <a:avLst/>
          </a:prstGeom>
        </p:spPr>
      </p:pic>
      <p:pic>
        <p:nvPicPr>
          <p:cNvPr id="4" name="תמונה 3">
            <a:extLst>
              <a:ext uri="{FF2B5EF4-FFF2-40B4-BE49-F238E27FC236}">
                <a16:creationId xmlns:a16="http://schemas.microsoft.com/office/drawing/2014/main" id="{CF2C7703-EF67-4141-AF97-3B3DD28143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30158" y="1972657"/>
            <a:ext cx="1156726" cy="1350240"/>
          </a:xfrm>
          <a:prstGeom prst="rect">
            <a:avLst/>
          </a:prstGeom>
        </p:spPr>
      </p:pic>
      <p:pic>
        <p:nvPicPr>
          <p:cNvPr id="5" name="תמונה 4">
            <a:extLst>
              <a:ext uri="{FF2B5EF4-FFF2-40B4-BE49-F238E27FC236}">
                <a16:creationId xmlns:a16="http://schemas.microsoft.com/office/drawing/2014/main" id="{E66EFEC6-9918-4D18-A6E8-46B3D0CCED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40665" y="3285325"/>
            <a:ext cx="1198811" cy="1248003"/>
          </a:xfrm>
          <a:prstGeom prst="rect">
            <a:avLst/>
          </a:prstGeom>
        </p:spPr>
      </p:pic>
      <p:pic>
        <p:nvPicPr>
          <p:cNvPr id="7" name="תמונה 6">
            <a:extLst>
              <a:ext uri="{FF2B5EF4-FFF2-40B4-BE49-F238E27FC236}">
                <a16:creationId xmlns:a16="http://schemas.microsoft.com/office/drawing/2014/main" id="{E7D11D01-BE3A-4F66-BB85-19D5627A528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17192" y="3285324"/>
            <a:ext cx="1211829" cy="1266231"/>
          </a:xfrm>
          <a:prstGeom prst="rect">
            <a:avLst/>
          </a:prstGeom>
        </p:spPr>
      </p:pic>
      <p:sp>
        <p:nvSpPr>
          <p:cNvPr id="24" name="Google Shape;321;p33">
            <a:extLst>
              <a:ext uri="{FF2B5EF4-FFF2-40B4-BE49-F238E27FC236}">
                <a16:creationId xmlns:a16="http://schemas.microsoft.com/office/drawing/2014/main" id="{8C8F5C36-C18F-438D-AB07-33A9AD5444A2}"/>
              </a:ext>
            </a:extLst>
          </p:cNvPr>
          <p:cNvSpPr txBox="1">
            <a:spLocks/>
          </p:cNvSpPr>
          <p:nvPr/>
        </p:nvSpPr>
        <p:spPr>
          <a:xfrm>
            <a:off x="668367" y="5522381"/>
            <a:ext cx="11113788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r" rtl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28600" marR="0" lvl="0" indent="0" algn="ctr" defTabSz="914400" rtl="1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B2265"/>
              </a:buClr>
              <a:buSzPts val="2800"/>
              <a:buFont typeface="Arial"/>
              <a:buNone/>
              <a:tabLst/>
              <a:defRPr/>
            </a:pPr>
            <a:r>
              <a:rPr kumimoji="0" lang="he-I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דרושים </a:t>
            </a:r>
            <a:r>
              <a:rPr kumimoji="0" lang="he-IL" sz="3200" b="1" i="0" u="none" strike="noStrike" kern="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4</a:t>
            </a:r>
            <a:r>
              <a:rPr kumimoji="0" lang="he-IL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 מלבנים הזהים למלבן הנתון כדי "לכסות" את המלבן שסרטטתם</a:t>
            </a:r>
            <a:r>
              <a:rPr kumimoji="0" lang="he-IL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>. </a:t>
            </a:r>
            <a:endParaRPr kumimoji="0" lang="he-IL" sz="2400" b="0" i="0" u="none" strike="sng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Calibri"/>
              <a:cs typeface="Calibri"/>
              <a:sym typeface="Calibri"/>
            </a:endParaRPr>
          </a:p>
          <a:p>
            <a:pPr marL="228600" marR="0" lvl="0" indent="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Pts val="2800"/>
              <a:buFont typeface="Arial"/>
              <a:buNone/>
              <a:tabLst/>
              <a:defRPr/>
            </a:pP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t/>
            </a:r>
            <a:b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424242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</a:br>
            <a:endParaRPr kumimoji="0" lang="he-IL" sz="28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  <a:p>
            <a:pPr marL="228600" marR="0" lvl="0" indent="-50800" algn="ctr" defTabSz="914400" rtl="1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Pts val="2800"/>
              <a:buFont typeface="Arial"/>
              <a:buNone/>
              <a:tabLst/>
              <a:defRPr/>
            </a:pPr>
            <a:endParaRPr kumimoji="0" lang="he-IL" sz="2800" b="0" i="0" u="none" strike="noStrike" kern="0" cap="none" spc="0" normalizeH="0" baseline="0" noProof="0" dirty="0">
              <a:ln>
                <a:noFill/>
              </a:ln>
              <a:solidFill>
                <a:srgbClr val="424242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10" name="תמונה 9">
            <a:extLst>
              <a:ext uri="{FF2B5EF4-FFF2-40B4-BE49-F238E27FC236}">
                <a16:creationId xmlns:a16="http://schemas.microsoft.com/office/drawing/2014/main" id="{4EA9C565-33C7-48C2-9D0E-2FAFA6A5A5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3127" y="64213"/>
            <a:ext cx="10790855" cy="1286367"/>
          </a:xfrm>
          <a:prstGeom prst="rect">
            <a:avLst/>
          </a:prstGeom>
        </p:spPr>
      </p:pic>
      <p:pic>
        <p:nvPicPr>
          <p:cNvPr id="2" name="תמונה 1">
            <a:extLst>
              <a:ext uri="{FF2B5EF4-FFF2-40B4-BE49-F238E27FC236}">
                <a16:creationId xmlns:a16="http://schemas.microsoft.com/office/drawing/2014/main" id="{FFBE944F-69BC-4E93-B918-6DC1C3F6E6F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0974" y="379921"/>
            <a:ext cx="1048603" cy="548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62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קבוצה 18">
            <a:extLst>
              <a:ext uri="{FF2B5EF4-FFF2-40B4-BE49-F238E27FC236}">
                <a16:creationId xmlns:a16="http://schemas.microsoft.com/office/drawing/2014/main" id="{F3FBEE92-35ED-4262-B5FA-AE94F817F171}"/>
              </a:ext>
            </a:extLst>
          </p:cNvPr>
          <p:cNvGrpSpPr/>
          <p:nvPr/>
        </p:nvGrpSpPr>
        <p:grpSpPr>
          <a:xfrm>
            <a:off x="397836" y="1855429"/>
            <a:ext cx="8135725" cy="4235150"/>
            <a:chOff x="1251202" y="1960620"/>
            <a:chExt cx="8135725" cy="4235150"/>
          </a:xfrm>
        </p:grpSpPr>
        <p:grpSp>
          <p:nvGrpSpPr>
            <p:cNvPr id="22" name="קבוצה 21">
              <a:extLst>
                <a:ext uri="{FF2B5EF4-FFF2-40B4-BE49-F238E27FC236}">
                  <a16:creationId xmlns:a16="http://schemas.microsoft.com/office/drawing/2014/main" id="{B3F5FEB6-CA1F-4B89-8D05-D55D56C56038}"/>
                </a:ext>
              </a:extLst>
            </p:cNvPr>
            <p:cNvGrpSpPr/>
            <p:nvPr/>
          </p:nvGrpSpPr>
          <p:grpSpPr>
            <a:xfrm>
              <a:off x="1251202" y="1960620"/>
              <a:ext cx="8135725" cy="4235150"/>
              <a:chOff x="2747835" y="1701135"/>
              <a:chExt cx="8135725" cy="4235150"/>
            </a:xfrm>
          </p:grpSpPr>
          <p:grpSp>
            <p:nvGrpSpPr>
              <p:cNvPr id="27" name="קבוצה 26">
                <a:extLst>
                  <a:ext uri="{FF2B5EF4-FFF2-40B4-BE49-F238E27FC236}">
                    <a16:creationId xmlns:a16="http://schemas.microsoft.com/office/drawing/2014/main" id="{F6A2BA9D-0ADA-499F-B36C-FCC036507BF2}"/>
                  </a:ext>
                </a:extLst>
              </p:cNvPr>
              <p:cNvGrpSpPr/>
              <p:nvPr/>
            </p:nvGrpSpPr>
            <p:grpSpPr>
              <a:xfrm>
                <a:off x="2747835" y="1701135"/>
                <a:ext cx="8135725" cy="4235150"/>
                <a:chOff x="2722450" y="1673379"/>
                <a:chExt cx="8135725" cy="4235150"/>
              </a:xfrm>
            </p:grpSpPr>
            <p:pic>
              <p:nvPicPr>
                <p:cNvPr id="30" name="Google Shape;300;p31">
                  <a:extLst>
                    <a:ext uri="{FF2B5EF4-FFF2-40B4-BE49-F238E27FC236}">
                      <a16:creationId xmlns:a16="http://schemas.microsoft.com/office/drawing/2014/main" id="{7A7CE33C-8AD8-404C-9C4F-053A71FA7722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722450" y="1673379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" name="סוגר מסולסל ימני 30">
                  <a:extLst>
                    <a:ext uri="{FF2B5EF4-FFF2-40B4-BE49-F238E27FC236}">
                      <a16:creationId xmlns:a16="http://schemas.microsoft.com/office/drawing/2014/main" id="{751A0DB0-D63E-4C59-8793-6AB3B1D27457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32" name="סוגר מסולסל ימני 31">
                  <a:extLst>
                    <a:ext uri="{FF2B5EF4-FFF2-40B4-BE49-F238E27FC236}">
                      <a16:creationId xmlns:a16="http://schemas.microsoft.com/office/drawing/2014/main" id="{5838B09E-44AD-46FD-BC0D-38F7EA405BCE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28" name="סוגר מסולסל ימני 27">
                <a:extLst>
                  <a:ext uri="{FF2B5EF4-FFF2-40B4-BE49-F238E27FC236}">
                    <a16:creationId xmlns:a16="http://schemas.microsoft.com/office/drawing/2014/main" id="{BA6E3FD0-A97A-4388-A18A-B5C6C1657856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9" name="סוגר מסולסל ימני 28">
                <a:extLst>
                  <a:ext uri="{FF2B5EF4-FFF2-40B4-BE49-F238E27FC236}">
                    <a16:creationId xmlns:a16="http://schemas.microsoft.com/office/drawing/2014/main" id="{5D346ED0-FCBE-4413-A1F8-871BF8E64CAE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DE3CEDE6-ABDE-4229-A0E6-EF62983BAD9A}"/>
                </a:ext>
              </a:extLst>
            </p:cNvPr>
            <p:cNvSpPr/>
            <p:nvPr/>
          </p:nvSpPr>
          <p:spPr>
            <a:xfrm>
              <a:off x="6391328" y="5835839"/>
              <a:ext cx="2451644" cy="21776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3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5DC35BC8-172E-466D-AB9C-02E99A96833E}"/>
                </a:ext>
              </a:extLst>
            </p:cNvPr>
            <p:cNvSpPr/>
            <p:nvPr/>
          </p:nvSpPr>
          <p:spPr>
            <a:xfrm rot="16200000">
              <a:off x="7753384" y="4857408"/>
              <a:ext cx="2061518" cy="23997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5" name="מלבן 24">
              <a:extLst>
                <a:ext uri="{FF2B5EF4-FFF2-40B4-BE49-F238E27FC236}">
                  <a16:creationId xmlns:a16="http://schemas.microsoft.com/office/drawing/2014/main" id="{50F78EAB-2B5B-48ED-83A0-B66ED6106C27}"/>
                </a:ext>
              </a:extLst>
            </p:cNvPr>
            <p:cNvSpPr/>
            <p:nvPr/>
          </p:nvSpPr>
          <p:spPr>
            <a:xfrm>
              <a:off x="2855078" y="5818959"/>
              <a:ext cx="2626414" cy="29748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 6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6" name="מלבן 25">
              <a:extLst>
                <a:ext uri="{FF2B5EF4-FFF2-40B4-BE49-F238E27FC236}">
                  <a16:creationId xmlns:a16="http://schemas.microsoft.com/office/drawing/2014/main" id="{7793DC14-F6F1-4415-AAE1-171E748F6DFD}"/>
                </a:ext>
              </a:extLst>
            </p:cNvPr>
            <p:cNvSpPr/>
            <p:nvPr/>
          </p:nvSpPr>
          <p:spPr>
            <a:xfrm rot="16200000">
              <a:off x="4636911" y="4084437"/>
              <a:ext cx="2377658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8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27" name="Google Shape;327;p34"/>
          <p:cNvSpPr txBox="1"/>
          <p:nvPr/>
        </p:nvSpPr>
        <p:spPr>
          <a:xfrm>
            <a:off x="2001712" y="134030"/>
            <a:ext cx="70725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ים</a:t>
            </a: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והיק</a:t>
            </a:r>
            <a:r>
              <a:rPr lang="he-IL" sz="48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פים</a:t>
            </a: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של מלבנים</a:t>
            </a:r>
            <a:endParaRPr sz="4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9" name="Google Shape;329;p34"/>
          <p:cNvSpPr/>
          <p:nvPr/>
        </p:nvSpPr>
        <p:spPr>
          <a:xfrm rot="308">
            <a:off x="7139819" y="1184979"/>
            <a:ext cx="5052032" cy="3326916"/>
          </a:xfrm>
          <a:prstGeom prst="cloudCallout">
            <a:avLst>
              <a:gd name="adj1" fmla="val -64300"/>
              <a:gd name="adj2" fmla="val 2783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תזכורת:</a:t>
            </a:r>
            <a:endParaRPr sz="3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היקף מלבן </a:t>
            </a: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שווה</a:t>
            </a:r>
            <a:endParaRPr sz="3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לסכום </a:t>
            </a:r>
            <a:r>
              <a:rPr lang="x-none" sz="3000" dirty="0">
                <a:latin typeface="Calibri"/>
                <a:ea typeface="Calibri"/>
                <a:cs typeface="Calibri"/>
                <a:sym typeface="Calibri"/>
              </a:rPr>
              <a:t>אורכי צלעותיו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 מלבן </a:t>
            </a: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שווה</a:t>
            </a:r>
            <a:r>
              <a:rPr lang="he-IL" sz="3000" dirty="0" smtClean="0">
                <a:latin typeface="Calibri"/>
                <a:ea typeface="Calibri"/>
                <a:cs typeface="Calibri"/>
                <a:sym typeface="Calibri"/>
              </a:rPr>
              <a:t> למכפלת </a:t>
            </a:r>
            <a:r>
              <a:rPr lang="he-IL" sz="3000" dirty="0">
                <a:latin typeface="Calibri"/>
                <a:ea typeface="Calibri"/>
                <a:cs typeface="Calibri"/>
                <a:sym typeface="Calibri"/>
              </a:rPr>
              <a:t>אורכי שתי צלעות סמוכות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0" name="Google Shape;330;p34"/>
          <p:cNvSpPr txBox="1"/>
          <p:nvPr/>
        </p:nvSpPr>
        <p:spPr>
          <a:xfrm>
            <a:off x="5952807" y="4377592"/>
            <a:ext cx="1143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 dirty="0">
                <a:latin typeface="Calibri"/>
                <a:ea typeface="Calibri"/>
                <a:cs typeface="Calibri"/>
                <a:sym typeface="Calibri"/>
              </a:rPr>
              <a:t>שטח= היקף=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p34"/>
          <p:cNvSpPr txBox="1"/>
          <p:nvPr/>
        </p:nvSpPr>
        <p:spPr>
          <a:xfrm>
            <a:off x="2559615" y="3299784"/>
            <a:ext cx="1661849" cy="90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latin typeface="Calibri"/>
                <a:ea typeface="Calibri"/>
                <a:cs typeface="Calibri"/>
                <a:sym typeface="Calibri"/>
              </a:rPr>
              <a:t>שטח= היקף=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330;p34">
            <a:extLst>
              <a:ext uri="{FF2B5EF4-FFF2-40B4-BE49-F238E27FC236}">
                <a16:creationId xmlns:a16="http://schemas.microsoft.com/office/drawing/2014/main" id="{8A75E715-119E-4C4D-9055-168340E0990E}"/>
              </a:ext>
            </a:extLst>
          </p:cNvPr>
          <p:cNvSpPr txBox="1"/>
          <p:nvPr/>
        </p:nvSpPr>
        <p:spPr>
          <a:xfrm>
            <a:off x="548378" y="775365"/>
            <a:ext cx="8633722" cy="5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b="1" dirty="0">
                <a:latin typeface="Calibri"/>
                <a:ea typeface="Calibri"/>
                <a:cs typeface="Calibri"/>
                <a:sym typeface="Calibri"/>
              </a:rPr>
              <a:t>חשבו את השטח וההיקף של כל אחד מהמלבנים הבאים: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21" y="458846"/>
            <a:ext cx="1924050" cy="686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8DA82E-EFA7-4324-B4B1-407B25696D95}"/>
              </a:ext>
            </a:extLst>
          </p:cNvPr>
          <p:cNvGrpSpPr/>
          <p:nvPr/>
        </p:nvGrpSpPr>
        <p:grpSpPr>
          <a:xfrm>
            <a:off x="1852929" y="2116345"/>
            <a:ext cx="8135725" cy="4235150"/>
            <a:chOff x="1251202" y="1976538"/>
            <a:chExt cx="8135725" cy="4235150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215D1B92-3258-481A-A97C-E59F1CA0E03D}"/>
                </a:ext>
              </a:extLst>
            </p:cNvPr>
            <p:cNvGrpSpPr/>
            <p:nvPr/>
          </p:nvGrpSpPr>
          <p:grpSpPr>
            <a:xfrm>
              <a:off x="1251202" y="1976538"/>
              <a:ext cx="8135725" cy="4235150"/>
              <a:chOff x="2747835" y="1717053"/>
              <a:chExt cx="8135725" cy="4235150"/>
            </a:xfrm>
          </p:grpSpPr>
          <p:grpSp>
            <p:nvGrpSpPr>
              <p:cNvPr id="8" name="קבוצה 7">
                <a:extLst>
                  <a:ext uri="{FF2B5EF4-FFF2-40B4-BE49-F238E27FC236}">
                    <a16:creationId xmlns:a16="http://schemas.microsoft.com/office/drawing/2014/main" id="{EE3F9B81-D6C9-48B0-B575-CEF6C4103ED8}"/>
                  </a:ext>
                </a:extLst>
              </p:cNvPr>
              <p:cNvGrpSpPr/>
              <p:nvPr/>
            </p:nvGrpSpPr>
            <p:grpSpPr>
              <a:xfrm>
                <a:off x="2747835" y="1717053"/>
                <a:ext cx="8135725" cy="4235150"/>
                <a:chOff x="2722450" y="1689297"/>
                <a:chExt cx="8135725" cy="4235150"/>
              </a:xfrm>
            </p:grpSpPr>
            <p:pic>
              <p:nvPicPr>
                <p:cNvPr id="15" name="Google Shape;300;p31">
                  <a:extLst>
                    <a:ext uri="{FF2B5EF4-FFF2-40B4-BE49-F238E27FC236}">
                      <a16:creationId xmlns:a16="http://schemas.microsoft.com/office/drawing/2014/main" id="{8018CE94-AA65-48BC-8504-F82C69A53383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722450" y="1689297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סוגר מסולסל ימני 15">
                  <a:extLst>
                    <a:ext uri="{FF2B5EF4-FFF2-40B4-BE49-F238E27FC236}">
                      <a16:creationId xmlns:a16="http://schemas.microsoft.com/office/drawing/2014/main" id="{0B83B2C7-DB2C-4FF6-8262-585B0F15FB4F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7" name="סוגר מסולסל ימני 16">
                  <a:extLst>
                    <a:ext uri="{FF2B5EF4-FFF2-40B4-BE49-F238E27FC236}">
                      <a16:creationId xmlns:a16="http://schemas.microsoft.com/office/drawing/2014/main" id="{1864A63E-9FE8-4F5C-A2D2-ED95C037E5A0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9" name="סוגר מסולסל ימני 8">
                <a:extLst>
                  <a:ext uri="{FF2B5EF4-FFF2-40B4-BE49-F238E27FC236}">
                    <a16:creationId xmlns:a16="http://schemas.microsoft.com/office/drawing/2014/main" id="{16E5B766-5A52-41B6-B6AD-37089BAE7C3D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סוגר מסולסל ימני 9">
                <a:extLst>
                  <a:ext uri="{FF2B5EF4-FFF2-40B4-BE49-F238E27FC236}">
                    <a16:creationId xmlns:a16="http://schemas.microsoft.com/office/drawing/2014/main" id="{9162A310-1A2C-4EEB-90BE-98957555906A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93A2C83-10D6-4D65-AB63-409FF5112141}"/>
                </a:ext>
              </a:extLst>
            </p:cNvPr>
            <p:cNvSpPr/>
            <p:nvPr/>
          </p:nvSpPr>
          <p:spPr>
            <a:xfrm>
              <a:off x="6078689" y="5909042"/>
              <a:ext cx="2617163" cy="2329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3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57B81BC1-0278-4C38-AB50-BA9ECD4DFD48}"/>
                </a:ext>
              </a:extLst>
            </p:cNvPr>
            <p:cNvSpPr/>
            <p:nvPr/>
          </p:nvSpPr>
          <p:spPr>
            <a:xfrm rot="16200000">
              <a:off x="7479342" y="4709549"/>
              <a:ext cx="2250384" cy="3974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A17365D3-73CE-4E4F-9DD4-8ACA45A4BE35}"/>
                </a:ext>
              </a:extLst>
            </p:cNvPr>
            <p:cNvSpPr/>
            <p:nvPr/>
          </p:nvSpPr>
          <p:spPr>
            <a:xfrm>
              <a:off x="2671576" y="5904831"/>
              <a:ext cx="2830989" cy="198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6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CAD46954-5463-4E5A-BF0A-9CFAE39477AA}"/>
                </a:ext>
              </a:extLst>
            </p:cNvPr>
            <p:cNvSpPr/>
            <p:nvPr/>
          </p:nvSpPr>
          <p:spPr>
            <a:xfrm rot="16200000">
              <a:off x="4609598" y="4112281"/>
              <a:ext cx="2405752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8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37" name="Google Shape;337;p35"/>
          <p:cNvSpPr txBox="1"/>
          <p:nvPr/>
        </p:nvSpPr>
        <p:spPr>
          <a:xfrm>
            <a:off x="2684162" y="495545"/>
            <a:ext cx="876538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פתרון- 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AC1BB-CBD5-4279-90E5-38767C50B7F9}"/>
                  </a:ext>
                </a:extLst>
              </p:cNvPr>
              <p:cNvSpPr txBox="1"/>
              <p:nvPr/>
            </p:nvSpPr>
            <p:spPr>
              <a:xfrm>
                <a:off x="9714081" y="2138819"/>
                <a:ext cx="2381910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AC1BB-CBD5-4279-90E5-38767C50B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081" y="2138819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27A83-87C1-43EC-8783-00843543AA3C}"/>
                  </a:ext>
                </a:extLst>
              </p:cNvPr>
              <p:cNvSpPr txBox="1"/>
              <p:nvPr/>
            </p:nvSpPr>
            <p:spPr>
              <a:xfrm>
                <a:off x="9510432" y="3273475"/>
                <a:ext cx="2575072" cy="1344279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lvl="0" algn="ctr">
                  <a:defRPr/>
                </a:pPr>
                <a:r>
                  <a:rPr lang="he-IL" sz="3200" dirty="0">
                    <a:latin typeface="Calibri"/>
                    <a:cs typeface="Calibri"/>
                  </a:rPr>
                  <a:t>היקף המלבן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27A83-87C1-43EC-8783-00843543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432" y="3273475"/>
                <a:ext cx="2575072" cy="1344279"/>
              </a:xfrm>
              <a:prstGeom prst="rect">
                <a:avLst/>
              </a:prstGeom>
              <a:blipFill>
                <a:blip r:embed="rId5"/>
                <a:stretch>
                  <a:fillRect t="-739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3586DB-DBF3-4A32-84A6-40884CA374EF}"/>
                  </a:ext>
                </a:extLst>
              </p:cNvPr>
              <p:cNvSpPr txBox="1"/>
              <p:nvPr/>
            </p:nvSpPr>
            <p:spPr>
              <a:xfrm>
                <a:off x="139121" y="2142510"/>
                <a:ext cx="2242130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6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8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he-IL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48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3586DB-DBF3-4A32-84A6-40884CA37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1" y="2142510"/>
                <a:ext cx="2242130" cy="983474"/>
              </a:xfrm>
              <a:prstGeom prst="rect">
                <a:avLst/>
              </a:prstGeom>
              <a:blipFill>
                <a:blip r:embed="rId6"/>
                <a:stretch>
                  <a:fillRect b="-16374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C3A0FE-7232-4DBA-8447-AE824FED79A5}"/>
                  </a:ext>
                </a:extLst>
              </p:cNvPr>
              <p:cNvSpPr txBox="1"/>
              <p:nvPr/>
            </p:nvSpPr>
            <p:spPr>
              <a:xfrm>
                <a:off x="139121" y="3273474"/>
                <a:ext cx="2700628" cy="1344279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Arial"/>
                  </a:rPr>
                  <a:t>היקף </a:t>
                </a: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Arial"/>
                  </a:rPr>
                  <a:t>המלבן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28</m:t>
                      </m:r>
                    </m:oMath>
                  </m:oMathPara>
                </a14:m>
                <a:endPara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C3A0FE-7232-4DBA-8447-AE824FED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1" y="3273474"/>
                <a:ext cx="2700628" cy="1344279"/>
              </a:xfrm>
              <a:prstGeom prst="rect">
                <a:avLst/>
              </a:prstGeom>
              <a:blipFill>
                <a:blip r:embed="rId7"/>
                <a:stretch>
                  <a:fillRect t="-739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3572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נלמד היום?</a:t>
            </a:r>
            <a:endParaRPr/>
          </a:p>
        </p:txBody>
      </p:sp>
      <p:sp>
        <p:nvSpPr>
          <p:cNvPr id="249" name="Google Shape;249;p26"/>
          <p:cNvSpPr txBox="1">
            <a:spLocks noGrp="1"/>
          </p:cNvSpPr>
          <p:nvPr>
            <p:ph type="body" idx="1"/>
          </p:nvPr>
        </p:nvSpPr>
        <p:spPr>
          <a:xfrm>
            <a:off x="1304926" y="1463969"/>
            <a:ext cx="10467962" cy="4546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נס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רטט מלבנים 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שונים, 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שמידותיהם גדלות פי 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מספר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מסוים מ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מידותיו של 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מלבן </a:t>
            </a:r>
            <a:r>
              <a:rPr lang="x-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נתון</a:t>
            </a:r>
            <a:r>
              <a:rPr lang="he-IL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נ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חשב היק</a:t>
            </a:r>
            <a:r>
              <a:rPr lang="he-IL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פים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ושטח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ים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של מלבנים </a:t>
            </a:r>
            <a:r>
              <a:rPr lang="x-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שונים</a:t>
            </a:r>
            <a:r>
              <a:rPr lang="he-IL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נ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מצא קשר בין היקף של מלבן נתון לבין היקף מלבן שמידותיו הוגדלו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פי מספר </a:t>
            </a:r>
            <a:r>
              <a:rPr lang="x-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מסוים</a:t>
            </a:r>
            <a:r>
              <a:rPr lang="he-IL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r>
              <a:rPr lang="x-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lvl="0" indent="-381000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●"/>
            </a:pP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נמצא</a:t>
            </a: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קשר בין שטח של מלבן נתון לבין שטח מלבן שמידותיו הוגדלו</a:t>
            </a:r>
            <a:r>
              <a:rPr lang="he-IL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/>
            </a:r>
            <a:br>
              <a:rPr lang="en-US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lang="x-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פי מספר </a:t>
            </a:r>
            <a:r>
              <a:rPr lang="x-none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מסוים</a:t>
            </a:r>
            <a:r>
              <a:rPr lang="he-IL" dirty="0" smtClean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dirty="0">
              <a:solidFill>
                <a:schemeClr val="tx1"/>
              </a:solidFill>
            </a:endParaRPr>
          </a:p>
          <a:p>
            <a:pPr marL="457200" lvl="0" indent="-279400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SzPts val="2800"/>
              <a:buFont typeface="Arial"/>
              <a:buNone/>
            </a:pPr>
            <a:endParaRPr sz="2400" dirty="0">
              <a:solidFill>
                <a:schemeClr val="tx1"/>
              </a:solidFill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8057618">
            <a:off x="290049" y="269606"/>
            <a:ext cx="1468977" cy="97331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33322" y="5810250"/>
            <a:ext cx="2082800" cy="2095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1E8DA82E-EFA7-4324-B4B1-407B25696D95}"/>
              </a:ext>
            </a:extLst>
          </p:cNvPr>
          <p:cNvGrpSpPr/>
          <p:nvPr/>
        </p:nvGrpSpPr>
        <p:grpSpPr>
          <a:xfrm>
            <a:off x="1852929" y="2116345"/>
            <a:ext cx="8135725" cy="4235150"/>
            <a:chOff x="1251202" y="1976538"/>
            <a:chExt cx="8135725" cy="4235150"/>
          </a:xfrm>
        </p:grpSpPr>
        <p:grpSp>
          <p:nvGrpSpPr>
            <p:cNvPr id="7" name="קבוצה 6">
              <a:extLst>
                <a:ext uri="{FF2B5EF4-FFF2-40B4-BE49-F238E27FC236}">
                  <a16:creationId xmlns:a16="http://schemas.microsoft.com/office/drawing/2014/main" id="{215D1B92-3258-481A-A97C-E59F1CA0E03D}"/>
                </a:ext>
              </a:extLst>
            </p:cNvPr>
            <p:cNvGrpSpPr/>
            <p:nvPr/>
          </p:nvGrpSpPr>
          <p:grpSpPr>
            <a:xfrm>
              <a:off x="1251202" y="1976538"/>
              <a:ext cx="8135725" cy="4235150"/>
              <a:chOff x="2747835" y="1717053"/>
              <a:chExt cx="8135725" cy="4235150"/>
            </a:xfrm>
          </p:grpSpPr>
          <p:grpSp>
            <p:nvGrpSpPr>
              <p:cNvPr id="8" name="קבוצה 7">
                <a:extLst>
                  <a:ext uri="{FF2B5EF4-FFF2-40B4-BE49-F238E27FC236}">
                    <a16:creationId xmlns:a16="http://schemas.microsoft.com/office/drawing/2014/main" id="{EE3F9B81-D6C9-48B0-B575-CEF6C4103ED8}"/>
                  </a:ext>
                </a:extLst>
              </p:cNvPr>
              <p:cNvGrpSpPr/>
              <p:nvPr/>
            </p:nvGrpSpPr>
            <p:grpSpPr>
              <a:xfrm>
                <a:off x="2747835" y="1717053"/>
                <a:ext cx="8135725" cy="4235150"/>
                <a:chOff x="2722450" y="1689297"/>
                <a:chExt cx="8135725" cy="4235150"/>
              </a:xfrm>
            </p:grpSpPr>
            <p:pic>
              <p:nvPicPr>
                <p:cNvPr id="15" name="Google Shape;300;p31">
                  <a:extLst>
                    <a:ext uri="{FF2B5EF4-FFF2-40B4-BE49-F238E27FC236}">
                      <a16:creationId xmlns:a16="http://schemas.microsoft.com/office/drawing/2014/main" id="{8018CE94-AA65-48BC-8504-F82C69A53383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722450" y="1689297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16" name="סוגר מסולסל ימני 15">
                  <a:extLst>
                    <a:ext uri="{FF2B5EF4-FFF2-40B4-BE49-F238E27FC236}">
                      <a16:creationId xmlns:a16="http://schemas.microsoft.com/office/drawing/2014/main" id="{0B83B2C7-DB2C-4FF6-8262-585B0F15FB4F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17" name="סוגר מסולסל ימני 16">
                  <a:extLst>
                    <a:ext uri="{FF2B5EF4-FFF2-40B4-BE49-F238E27FC236}">
                      <a16:creationId xmlns:a16="http://schemas.microsoft.com/office/drawing/2014/main" id="{1864A63E-9FE8-4F5C-A2D2-ED95C037E5A0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  <p:sp>
            <p:nvSpPr>
              <p:cNvPr id="9" name="סוגר מסולסל ימני 8">
                <a:extLst>
                  <a:ext uri="{FF2B5EF4-FFF2-40B4-BE49-F238E27FC236}">
                    <a16:creationId xmlns:a16="http://schemas.microsoft.com/office/drawing/2014/main" id="{16E5B766-5A52-41B6-B6AD-37089BAE7C3D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  <p:sp>
            <p:nvSpPr>
              <p:cNvPr id="10" name="סוגר מסולסל ימני 9">
                <a:extLst>
                  <a:ext uri="{FF2B5EF4-FFF2-40B4-BE49-F238E27FC236}">
                    <a16:creationId xmlns:a16="http://schemas.microsoft.com/office/drawing/2014/main" id="{9162A310-1A2C-4EEB-90BE-98957555906A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he-IL" sz="14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endParaRPr>
              </a:p>
            </p:txBody>
          </p:sp>
        </p:grp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093A2C83-10D6-4D65-AB63-409FF5112141}"/>
                </a:ext>
              </a:extLst>
            </p:cNvPr>
            <p:cNvSpPr/>
            <p:nvPr/>
          </p:nvSpPr>
          <p:spPr>
            <a:xfrm>
              <a:off x="6078689" y="5909042"/>
              <a:ext cx="2617163" cy="2329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3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57B81BC1-0278-4C38-AB50-BA9ECD4DFD48}"/>
                </a:ext>
              </a:extLst>
            </p:cNvPr>
            <p:cNvSpPr/>
            <p:nvPr/>
          </p:nvSpPr>
          <p:spPr>
            <a:xfrm rot="16200000">
              <a:off x="7479342" y="4709549"/>
              <a:ext cx="2250384" cy="39742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0" name="מלבן 19">
              <a:extLst>
                <a:ext uri="{FF2B5EF4-FFF2-40B4-BE49-F238E27FC236}">
                  <a16:creationId xmlns:a16="http://schemas.microsoft.com/office/drawing/2014/main" id="{A17365D3-73CE-4E4F-9DD4-8ACA45A4BE35}"/>
                </a:ext>
              </a:extLst>
            </p:cNvPr>
            <p:cNvSpPr/>
            <p:nvPr/>
          </p:nvSpPr>
          <p:spPr>
            <a:xfrm>
              <a:off x="2671576" y="5904831"/>
              <a:ext cx="2830989" cy="19841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6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CAD46954-5463-4E5A-BF0A-9CFAE39477AA}"/>
                </a:ext>
              </a:extLst>
            </p:cNvPr>
            <p:cNvSpPr/>
            <p:nvPr/>
          </p:nvSpPr>
          <p:spPr>
            <a:xfrm rot="16200000">
              <a:off x="4609598" y="4112281"/>
              <a:ext cx="2405752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8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37" name="Google Shape;337;p35"/>
          <p:cNvSpPr txBox="1"/>
          <p:nvPr/>
        </p:nvSpPr>
        <p:spPr>
          <a:xfrm>
            <a:off x="2684162" y="495545"/>
            <a:ext cx="876538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he-IL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פתרון- </a:t>
            </a:r>
            <a:r>
              <a: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AC1BB-CBD5-4279-90E5-38767C50B7F9}"/>
                  </a:ext>
                </a:extLst>
              </p:cNvPr>
              <p:cNvSpPr txBox="1"/>
              <p:nvPr/>
            </p:nvSpPr>
            <p:spPr>
              <a:xfrm>
                <a:off x="9714081" y="2138819"/>
                <a:ext cx="2381910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76AAC1BB-CBD5-4279-90E5-38767C50B7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14081" y="2138819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27A83-87C1-43EC-8783-00843543AA3C}"/>
                  </a:ext>
                </a:extLst>
              </p:cNvPr>
              <p:cNvSpPr txBox="1"/>
              <p:nvPr/>
            </p:nvSpPr>
            <p:spPr>
              <a:xfrm>
                <a:off x="9510432" y="3273475"/>
                <a:ext cx="2575072" cy="1344279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lvl="0" algn="ctr">
                  <a:defRPr/>
                </a:pPr>
                <a:r>
                  <a:rPr lang="he-IL" sz="3200" dirty="0">
                    <a:latin typeface="Calibri"/>
                    <a:cs typeface="Calibri"/>
                  </a:rPr>
                  <a:t>היקף המלבן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03F27A83-87C1-43EC-8783-00843543AA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0432" y="3273475"/>
                <a:ext cx="2575072" cy="1344279"/>
              </a:xfrm>
              <a:prstGeom prst="rect">
                <a:avLst/>
              </a:prstGeom>
              <a:blipFill>
                <a:blip r:embed="rId5"/>
                <a:stretch>
                  <a:fillRect t="-739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3586DB-DBF3-4A32-84A6-40884CA374EF}"/>
                  </a:ext>
                </a:extLst>
              </p:cNvPr>
              <p:cNvSpPr txBox="1"/>
              <p:nvPr/>
            </p:nvSpPr>
            <p:spPr>
              <a:xfrm>
                <a:off x="139121" y="2142510"/>
                <a:ext cx="2242130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6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8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he-IL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48</a:t>
                </a: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B83586DB-DBF3-4A32-84A6-40884CA374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1" y="2142510"/>
                <a:ext cx="2242130" cy="983474"/>
              </a:xfrm>
              <a:prstGeom prst="rect">
                <a:avLst/>
              </a:prstGeom>
              <a:blipFill>
                <a:blip r:embed="rId6"/>
                <a:stretch>
                  <a:fillRect b="-16374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C3A0FE-7232-4DBA-8447-AE824FED79A5}"/>
                  </a:ext>
                </a:extLst>
              </p:cNvPr>
              <p:cNvSpPr txBox="1"/>
              <p:nvPr/>
            </p:nvSpPr>
            <p:spPr>
              <a:xfrm>
                <a:off x="139121" y="3273474"/>
                <a:ext cx="2700628" cy="1344279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he-IL" sz="32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Arial"/>
                  </a:rPr>
                  <a:t>היקף </a:t>
                </a:r>
                <a:r>
                  <a:rPr kumimoji="0" lang="he-IL" sz="3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cs typeface="Calibri"/>
                    <a:sym typeface="Arial"/>
                  </a:rPr>
                  <a:t>המלבן 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28</m:t>
                      </m:r>
                    </m:oMath>
                  </m:oMathPara>
                </a14:m>
                <a:endPara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32C3A0FE-7232-4DBA-8447-AE824FED7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121" y="3273474"/>
                <a:ext cx="2700628" cy="1344279"/>
              </a:xfrm>
              <a:prstGeom prst="rect">
                <a:avLst/>
              </a:prstGeom>
              <a:blipFill>
                <a:blip r:embed="rId7"/>
                <a:stretch>
                  <a:fillRect t="-739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Google Shape;339;p35"/>
          <p:cNvSpPr txBox="1"/>
          <p:nvPr/>
        </p:nvSpPr>
        <p:spPr>
          <a:xfrm>
            <a:off x="6308361" y="2116176"/>
            <a:ext cx="3109407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41;p35"/>
          <p:cNvSpPr txBox="1"/>
          <p:nvPr/>
        </p:nvSpPr>
        <p:spPr>
          <a:xfrm>
            <a:off x="2684162" y="2077514"/>
            <a:ext cx="3330349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8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kumimoji="0" lang="x-none" sz="2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083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/>
          <p:nvPr/>
        </p:nvSpPr>
        <p:spPr>
          <a:xfrm>
            <a:off x="1223394" y="430351"/>
            <a:ext cx="96864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body" idx="2"/>
          </p:nvPr>
        </p:nvSpPr>
        <p:spPr>
          <a:xfrm>
            <a:off x="160758" y="358875"/>
            <a:ext cx="10372626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x-none" sz="3200" dirty="0">
                <a:solidFill>
                  <a:srgbClr val="000000"/>
                </a:solidFill>
              </a:rPr>
              <a:t>מה הקשר בין </a:t>
            </a:r>
            <a:r>
              <a:rPr lang="x-none" sz="3200" b="1" dirty="0">
                <a:solidFill>
                  <a:srgbClr val="0000FF"/>
                </a:solidFill>
              </a:rPr>
              <a:t>היקף</a:t>
            </a:r>
            <a:r>
              <a:rPr lang="x-none" sz="3200" dirty="0">
                <a:solidFill>
                  <a:srgbClr val="000000"/>
                </a:solidFill>
              </a:rPr>
              <a:t> המלבן </a:t>
            </a:r>
            <a:r>
              <a:rPr lang="he-IL" sz="3200" dirty="0" err="1" smtClean="0">
                <a:solidFill>
                  <a:srgbClr val="000000"/>
                </a:solidFill>
              </a:rPr>
              <a:t>שסירטטתם</a:t>
            </a:r>
            <a:r>
              <a:rPr lang="he-IL" sz="3200" dirty="0" smtClean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להיקף המלבן הנתון?</a:t>
            </a:r>
            <a:endParaRPr sz="3200" dirty="0">
              <a:solidFill>
                <a:srgbClr val="000000"/>
              </a:solidFill>
            </a:endParaRPr>
          </a:p>
          <a:p>
            <a:pPr lvl="0" indent="-381000">
              <a:spcBef>
                <a:spcPts val="0"/>
              </a:spcBef>
              <a:buSzPts val="2400"/>
              <a:buFont typeface="Calibri"/>
              <a:buChar char="•"/>
            </a:pPr>
            <a:r>
              <a:rPr lang="x-none" sz="3200" dirty="0">
                <a:solidFill>
                  <a:srgbClr val="000000"/>
                </a:solidFill>
              </a:rPr>
              <a:t>מה הקשר בין </a:t>
            </a:r>
            <a:r>
              <a:rPr lang="x-none" sz="3200" b="1" dirty="0">
                <a:solidFill>
                  <a:srgbClr val="0000FF"/>
                </a:solidFill>
              </a:rPr>
              <a:t>שטח</a:t>
            </a:r>
            <a:r>
              <a:rPr lang="he-IL" sz="3200" b="1" dirty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המלבן </a:t>
            </a:r>
            <a:r>
              <a:rPr lang="he-IL" sz="3200" dirty="0" err="1" smtClean="0">
                <a:solidFill>
                  <a:srgbClr val="000000"/>
                </a:solidFill>
              </a:rPr>
              <a:t>שסירטטתם</a:t>
            </a:r>
            <a:r>
              <a:rPr lang="x-none" sz="3200" dirty="0" smtClean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לשטח המלבן הנתון?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6900900" y="3427425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3700150" y="2065625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804BAD8-1C2D-466D-B4DA-7058CEA0EBD5}"/>
              </a:ext>
            </a:extLst>
          </p:cNvPr>
          <p:cNvGrpSpPr/>
          <p:nvPr/>
        </p:nvGrpSpPr>
        <p:grpSpPr>
          <a:xfrm>
            <a:off x="1223394" y="2029498"/>
            <a:ext cx="8135725" cy="4325593"/>
            <a:chOff x="1251202" y="2015892"/>
            <a:chExt cx="8135725" cy="4325593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5EC7F285-8CB3-43A4-81A1-513467D9D0FC}"/>
                </a:ext>
              </a:extLst>
            </p:cNvPr>
            <p:cNvGrpSpPr/>
            <p:nvPr/>
          </p:nvGrpSpPr>
          <p:grpSpPr>
            <a:xfrm>
              <a:off x="1251202" y="2015892"/>
              <a:ext cx="8135725" cy="4235150"/>
              <a:chOff x="2747835" y="1756407"/>
              <a:chExt cx="8135725" cy="4235150"/>
            </a:xfrm>
          </p:grpSpPr>
          <p:grpSp>
            <p:nvGrpSpPr>
              <p:cNvPr id="17" name="קבוצה 16">
                <a:extLst>
                  <a:ext uri="{FF2B5EF4-FFF2-40B4-BE49-F238E27FC236}">
                    <a16:creationId xmlns:a16="http://schemas.microsoft.com/office/drawing/2014/main" id="{8AB34600-3F74-44D5-B889-E9313A27348F}"/>
                  </a:ext>
                </a:extLst>
              </p:cNvPr>
              <p:cNvGrpSpPr/>
              <p:nvPr/>
            </p:nvGrpSpPr>
            <p:grpSpPr>
              <a:xfrm>
                <a:off x="2747835" y="1756407"/>
                <a:ext cx="8135725" cy="4235150"/>
                <a:chOff x="2722450" y="1728651"/>
                <a:chExt cx="8135725" cy="4235150"/>
              </a:xfrm>
            </p:grpSpPr>
            <p:pic>
              <p:nvPicPr>
                <p:cNvPr id="20" name="Google Shape;300;p31">
                  <a:extLst>
                    <a:ext uri="{FF2B5EF4-FFF2-40B4-BE49-F238E27FC236}">
                      <a16:creationId xmlns:a16="http://schemas.microsoft.com/office/drawing/2014/main" id="{C07D484A-DB95-48DC-A6DB-F90BE5099243}"/>
                    </a:ext>
                  </a:extLst>
                </p:cNvPr>
                <p:cNvPicPr preferRelativeResize="0"/>
                <p:nvPr/>
              </p:nvPicPr>
              <p:blipFill>
                <a:blip r:embed="rId3">
                  <a:alphaModFix/>
                </a:blip>
                <a:stretch>
                  <a:fillRect/>
                </a:stretch>
              </p:blipFill>
              <p:spPr>
                <a:xfrm>
                  <a:off x="2722450" y="1728651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סוגר מסולסל ימני 20">
                  <a:extLst>
                    <a:ext uri="{FF2B5EF4-FFF2-40B4-BE49-F238E27FC236}">
                      <a16:creationId xmlns:a16="http://schemas.microsoft.com/office/drawing/2014/main" id="{C97E72E7-19DD-44D2-97F6-C966A7D55E28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2" name="סוגר מסולסל ימני 21">
                  <a:extLst>
                    <a:ext uri="{FF2B5EF4-FFF2-40B4-BE49-F238E27FC236}">
                      <a16:creationId xmlns:a16="http://schemas.microsoft.com/office/drawing/2014/main" id="{AB5414D8-E02F-4D17-90E8-E56E3DFC5210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8" name="סוגר מסולסל ימני 17">
                <a:extLst>
                  <a:ext uri="{FF2B5EF4-FFF2-40B4-BE49-F238E27FC236}">
                    <a16:creationId xmlns:a16="http://schemas.microsoft.com/office/drawing/2014/main" id="{866CF5E9-C95F-418A-A5C8-F6344D060262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סוגר מסולסל ימני 18">
                <a:extLst>
                  <a:ext uri="{FF2B5EF4-FFF2-40B4-BE49-F238E27FC236}">
                    <a16:creationId xmlns:a16="http://schemas.microsoft.com/office/drawing/2014/main" id="{FCF284FA-4992-4B14-806E-3A8FD7DB4537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45C67502-B141-4CFD-B489-24B4941791FB}"/>
                </a:ext>
              </a:extLst>
            </p:cNvPr>
            <p:cNvSpPr/>
            <p:nvPr/>
          </p:nvSpPr>
          <p:spPr>
            <a:xfrm>
              <a:off x="6323915" y="5774980"/>
              <a:ext cx="2398069" cy="566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3B8F1DC1-1ACF-45AB-8A22-50880E609CD4}"/>
                </a:ext>
              </a:extLst>
            </p:cNvPr>
            <p:cNvSpPr/>
            <p:nvPr/>
          </p:nvSpPr>
          <p:spPr>
            <a:xfrm rot="16200000">
              <a:off x="7460880" y="4789875"/>
              <a:ext cx="2262492" cy="3572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857775E1-80BB-4200-A08A-549E57E357C0}"/>
                </a:ext>
              </a:extLst>
            </p:cNvPr>
            <p:cNvSpPr/>
            <p:nvPr/>
          </p:nvSpPr>
          <p:spPr>
            <a:xfrm>
              <a:off x="2738662" y="5940468"/>
              <a:ext cx="2660074" cy="932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6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3DF8A60F-2F31-4C5B-AB23-CC6A29ADBE76}"/>
                </a:ext>
              </a:extLst>
            </p:cNvPr>
            <p:cNvSpPr/>
            <p:nvPr/>
          </p:nvSpPr>
          <p:spPr>
            <a:xfrm rot="16200000">
              <a:off x="4588664" y="4096236"/>
              <a:ext cx="2356505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8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36"/>
          <p:cNvSpPr txBox="1"/>
          <p:nvPr/>
        </p:nvSpPr>
        <p:spPr>
          <a:xfrm>
            <a:off x="1223394" y="430351"/>
            <a:ext cx="96864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36"/>
          <p:cNvSpPr txBox="1">
            <a:spLocks noGrp="1"/>
          </p:cNvSpPr>
          <p:nvPr>
            <p:ph type="body" idx="2"/>
          </p:nvPr>
        </p:nvSpPr>
        <p:spPr>
          <a:xfrm>
            <a:off x="160758" y="358875"/>
            <a:ext cx="10372626" cy="106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8100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Calibri"/>
              <a:buChar char="•"/>
            </a:pPr>
            <a:r>
              <a:rPr lang="x-none" sz="3200" dirty="0">
                <a:solidFill>
                  <a:srgbClr val="000000"/>
                </a:solidFill>
              </a:rPr>
              <a:t>מה הקשר בין </a:t>
            </a:r>
            <a:r>
              <a:rPr lang="x-none" sz="3200" b="1" dirty="0">
                <a:solidFill>
                  <a:srgbClr val="0000FF"/>
                </a:solidFill>
              </a:rPr>
              <a:t>היקף</a:t>
            </a:r>
            <a:r>
              <a:rPr lang="x-none" sz="3200" dirty="0">
                <a:solidFill>
                  <a:srgbClr val="000000"/>
                </a:solidFill>
              </a:rPr>
              <a:t> המלבן </a:t>
            </a:r>
            <a:r>
              <a:rPr lang="he-IL" sz="3200" dirty="0" err="1" smtClean="0">
                <a:solidFill>
                  <a:srgbClr val="000000"/>
                </a:solidFill>
              </a:rPr>
              <a:t>שסירטטתם</a:t>
            </a:r>
            <a:r>
              <a:rPr lang="he-IL" sz="3200" dirty="0" smtClean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להיקף המלבן הנתון?</a:t>
            </a:r>
            <a:endParaRPr sz="3200" dirty="0">
              <a:solidFill>
                <a:srgbClr val="000000"/>
              </a:solidFill>
            </a:endParaRPr>
          </a:p>
          <a:p>
            <a:pPr lvl="0" indent="-381000">
              <a:spcBef>
                <a:spcPts val="0"/>
              </a:spcBef>
              <a:buSzPts val="2400"/>
              <a:buFont typeface="Calibri"/>
              <a:buChar char="•"/>
            </a:pPr>
            <a:r>
              <a:rPr lang="x-none" sz="3200" dirty="0">
                <a:solidFill>
                  <a:srgbClr val="000000"/>
                </a:solidFill>
              </a:rPr>
              <a:t>מה הקשר בין </a:t>
            </a:r>
            <a:r>
              <a:rPr lang="x-none" sz="3200" b="1" dirty="0">
                <a:solidFill>
                  <a:srgbClr val="0000FF"/>
                </a:solidFill>
              </a:rPr>
              <a:t>שטח</a:t>
            </a:r>
            <a:r>
              <a:rPr lang="he-IL" sz="3200" b="1" dirty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המלבן </a:t>
            </a:r>
            <a:r>
              <a:rPr lang="he-IL" sz="3200" dirty="0" err="1" smtClean="0">
                <a:solidFill>
                  <a:srgbClr val="000000"/>
                </a:solidFill>
              </a:rPr>
              <a:t>שסירטטתם</a:t>
            </a:r>
            <a:r>
              <a:rPr lang="x-none" sz="3200" dirty="0" smtClean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לשטח המלבן הנתון?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000000"/>
              </a:solidFill>
            </a:endParaRPr>
          </a:p>
        </p:txBody>
      </p:sp>
      <p:sp>
        <p:nvSpPr>
          <p:cNvPr id="350" name="Google Shape;350;p36"/>
          <p:cNvSpPr txBox="1"/>
          <p:nvPr/>
        </p:nvSpPr>
        <p:spPr>
          <a:xfrm>
            <a:off x="6900900" y="3427425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36"/>
          <p:cNvSpPr txBox="1"/>
          <p:nvPr/>
        </p:nvSpPr>
        <p:spPr>
          <a:xfrm>
            <a:off x="3700150" y="2065625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x-none" sz="1800" dirty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 dirty="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" name="קבוצה 8">
            <a:extLst>
              <a:ext uri="{FF2B5EF4-FFF2-40B4-BE49-F238E27FC236}">
                <a16:creationId xmlns:a16="http://schemas.microsoft.com/office/drawing/2014/main" id="{1804BAD8-1C2D-466D-B4DA-7058CEA0EBD5}"/>
              </a:ext>
            </a:extLst>
          </p:cNvPr>
          <p:cNvGrpSpPr/>
          <p:nvPr/>
        </p:nvGrpSpPr>
        <p:grpSpPr>
          <a:xfrm>
            <a:off x="1223394" y="2029498"/>
            <a:ext cx="8135725" cy="4325593"/>
            <a:chOff x="1251202" y="2015892"/>
            <a:chExt cx="8135725" cy="4325593"/>
          </a:xfrm>
        </p:grpSpPr>
        <p:grpSp>
          <p:nvGrpSpPr>
            <p:cNvPr id="12" name="קבוצה 11">
              <a:extLst>
                <a:ext uri="{FF2B5EF4-FFF2-40B4-BE49-F238E27FC236}">
                  <a16:creationId xmlns:a16="http://schemas.microsoft.com/office/drawing/2014/main" id="{5EC7F285-8CB3-43A4-81A1-513467D9D0FC}"/>
                </a:ext>
              </a:extLst>
            </p:cNvPr>
            <p:cNvGrpSpPr/>
            <p:nvPr/>
          </p:nvGrpSpPr>
          <p:grpSpPr>
            <a:xfrm>
              <a:off x="1251202" y="2015892"/>
              <a:ext cx="8135725" cy="4235150"/>
              <a:chOff x="2747835" y="1756407"/>
              <a:chExt cx="8135725" cy="4235150"/>
            </a:xfrm>
          </p:grpSpPr>
          <p:grpSp>
            <p:nvGrpSpPr>
              <p:cNvPr id="17" name="קבוצה 16">
                <a:extLst>
                  <a:ext uri="{FF2B5EF4-FFF2-40B4-BE49-F238E27FC236}">
                    <a16:creationId xmlns:a16="http://schemas.microsoft.com/office/drawing/2014/main" id="{8AB34600-3F74-44D5-B889-E9313A27348F}"/>
                  </a:ext>
                </a:extLst>
              </p:cNvPr>
              <p:cNvGrpSpPr/>
              <p:nvPr/>
            </p:nvGrpSpPr>
            <p:grpSpPr>
              <a:xfrm>
                <a:off x="2747835" y="1756407"/>
                <a:ext cx="8135725" cy="4235150"/>
                <a:chOff x="2722450" y="1728651"/>
                <a:chExt cx="8135725" cy="4235150"/>
              </a:xfrm>
            </p:grpSpPr>
            <p:pic>
              <p:nvPicPr>
                <p:cNvPr id="20" name="Google Shape;300;p31">
                  <a:extLst>
                    <a:ext uri="{FF2B5EF4-FFF2-40B4-BE49-F238E27FC236}">
                      <a16:creationId xmlns:a16="http://schemas.microsoft.com/office/drawing/2014/main" id="{C07D484A-DB95-48DC-A6DB-F90BE5099243}"/>
                    </a:ext>
                  </a:extLst>
                </p:cNvPr>
                <p:cNvPicPr preferRelativeResize="0"/>
                <p:nvPr/>
              </p:nvPicPr>
              <p:blipFill>
                <a:blip r:embed="rId5">
                  <a:alphaModFix/>
                </a:blip>
                <a:stretch>
                  <a:fillRect/>
                </a:stretch>
              </p:blipFill>
              <p:spPr>
                <a:xfrm>
                  <a:off x="2722450" y="1728651"/>
                  <a:ext cx="8135725" cy="4235150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21" name="סוגר מסולסל ימני 20">
                  <a:extLst>
                    <a:ext uri="{FF2B5EF4-FFF2-40B4-BE49-F238E27FC236}">
                      <a16:creationId xmlns:a16="http://schemas.microsoft.com/office/drawing/2014/main" id="{C97E72E7-19DD-44D2-97F6-C966A7D55E28}"/>
                    </a:ext>
                  </a:extLst>
                </p:cNvPr>
                <p:cNvSpPr/>
                <p:nvPr/>
              </p:nvSpPr>
              <p:spPr>
                <a:xfrm>
                  <a:off x="9649752" y="4025788"/>
                  <a:ext cx="121859" cy="1310909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2" name="סוגר מסולסל ימני 21">
                  <a:extLst>
                    <a:ext uri="{FF2B5EF4-FFF2-40B4-BE49-F238E27FC236}">
                      <a16:creationId xmlns:a16="http://schemas.microsoft.com/office/drawing/2014/main" id="{AB5414D8-E02F-4D17-90E8-E56E3DFC5210}"/>
                    </a:ext>
                  </a:extLst>
                </p:cNvPr>
                <p:cNvSpPr/>
                <p:nvPr/>
              </p:nvSpPr>
              <p:spPr>
                <a:xfrm rot="5400000">
                  <a:off x="8927124" y="4822523"/>
                  <a:ext cx="134883" cy="1206251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8" name="סוגר מסולסל ימני 17">
                <a:extLst>
                  <a:ext uri="{FF2B5EF4-FFF2-40B4-BE49-F238E27FC236}">
                    <a16:creationId xmlns:a16="http://schemas.microsoft.com/office/drawing/2014/main" id="{866CF5E9-C95F-418A-A5C8-F6344D060262}"/>
                  </a:ext>
                </a:extLst>
              </p:cNvPr>
              <p:cNvSpPr/>
              <p:nvPr/>
            </p:nvSpPr>
            <p:spPr>
              <a:xfrm>
                <a:off x="6843704" y="2730731"/>
                <a:ext cx="168081" cy="2605965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  <p:sp>
            <p:nvSpPr>
              <p:cNvPr id="19" name="סוגר מסולסל ימני 18">
                <a:extLst>
                  <a:ext uri="{FF2B5EF4-FFF2-40B4-BE49-F238E27FC236}">
                    <a16:creationId xmlns:a16="http://schemas.microsoft.com/office/drawing/2014/main" id="{FCF284FA-4992-4B14-806E-3A8FD7DB4537}"/>
                  </a:ext>
                </a:extLst>
              </p:cNvPr>
              <p:cNvSpPr/>
              <p:nvPr/>
            </p:nvSpPr>
            <p:spPr>
              <a:xfrm rot="5400000">
                <a:off x="5516263" y="4216060"/>
                <a:ext cx="134883" cy="2463987"/>
              </a:xfrm>
              <a:prstGeom prst="rightBrace">
                <a:avLst/>
              </a:prstGeom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  <p:txBody>
              <a:bodyPr rtlCol="1" anchor="ctr"/>
              <a:lstStyle/>
              <a:p>
                <a:pPr algn="ctr"/>
                <a:endParaRPr lang="he-IL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3" name="מלבן 12">
              <a:extLst>
                <a:ext uri="{FF2B5EF4-FFF2-40B4-BE49-F238E27FC236}">
                  <a16:creationId xmlns:a16="http://schemas.microsoft.com/office/drawing/2014/main" id="{45C67502-B141-4CFD-B489-24B4941791FB}"/>
                </a:ext>
              </a:extLst>
            </p:cNvPr>
            <p:cNvSpPr/>
            <p:nvPr/>
          </p:nvSpPr>
          <p:spPr>
            <a:xfrm>
              <a:off x="6323915" y="5774980"/>
              <a:ext cx="2398069" cy="56650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4" name="מלבן 13">
              <a:extLst>
                <a:ext uri="{FF2B5EF4-FFF2-40B4-BE49-F238E27FC236}">
                  <a16:creationId xmlns:a16="http://schemas.microsoft.com/office/drawing/2014/main" id="{3B8F1DC1-1ACF-45AB-8A22-50880E609CD4}"/>
                </a:ext>
              </a:extLst>
            </p:cNvPr>
            <p:cNvSpPr/>
            <p:nvPr/>
          </p:nvSpPr>
          <p:spPr>
            <a:xfrm rot="16200000">
              <a:off x="7460880" y="4789875"/>
              <a:ext cx="2262492" cy="3572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5" name="מלבן 14">
              <a:extLst>
                <a:ext uri="{FF2B5EF4-FFF2-40B4-BE49-F238E27FC236}">
                  <a16:creationId xmlns:a16="http://schemas.microsoft.com/office/drawing/2014/main" id="{857775E1-80BB-4200-A08A-549E57E357C0}"/>
                </a:ext>
              </a:extLst>
            </p:cNvPr>
            <p:cNvSpPr/>
            <p:nvPr/>
          </p:nvSpPr>
          <p:spPr>
            <a:xfrm>
              <a:off x="2738662" y="5940468"/>
              <a:ext cx="2660074" cy="9325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6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6" name="מלבן 15">
              <a:extLst>
                <a:ext uri="{FF2B5EF4-FFF2-40B4-BE49-F238E27FC236}">
                  <a16:creationId xmlns:a16="http://schemas.microsoft.com/office/drawing/2014/main" id="{3DF8A60F-2F31-4C5B-AB23-CC6A29ADBE76}"/>
                </a:ext>
              </a:extLst>
            </p:cNvPr>
            <p:cNvSpPr/>
            <p:nvPr/>
          </p:nvSpPr>
          <p:spPr>
            <a:xfrm rot="16200000">
              <a:off x="4588664" y="4096236"/>
              <a:ext cx="2356505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8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3" name="Google Shape;339;p35">
            <a:extLst>
              <a:ext uri="{FF2B5EF4-FFF2-40B4-BE49-F238E27FC236}">
                <a16:creationId xmlns:a16="http://schemas.microsoft.com/office/drawing/2014/main" id="{2B5CA2C1-C754-4E81-9FDA-BB71276FE904}"/>
              </a:ext>
            </a:extLst>
          </p:cNvPr>
          <p:cNvSpPr txBox="1"/>
          <p:nvPr/>
        </p:nvSpPr>
        <p:spPr>
          <a:xfrm>
            <a:off x="5731416" y="2744712"/>
            <a:ext cx="3527453" cy="68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lang="he-IL" sz="2800" dirty="0">
                <a:latin typeface="Calibri"/>
                <a:ea typeface="Calibri"/>
                <a:cs typeface="Calibri"/>
                <a:sym typeface="Calibri"/>
              </a:rPr>
              <a:t> =</a:t>
            </a:r>
            <a:r>
              <a:rPr lang="x-none" sz="2800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x-none" sz="2800" dirty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lang="he-IL" sz="2800" dirty="0"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2800" dirty="0">
                <a:latin typeface="Calibri"/>
                <a:ea typeface="Calibri"/>
                <a:cs typeface="Calibri"/>
                <a:sym typeface="Calibri"/>
              </a:rPr>
              <a:t>שטח = </a:t>
            </a:r>
            <a:r>
              <a:rPr lang="he-IL" sz="2800" b="1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he-IL" sz="2800" dirty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341;p35">
            <a:extLst>
              <a:ext uri="{FF2B5EF4-FFF2-40B4-BE49-F238E27FC236}">
                <a16:creationId xmlns:a16="http://schemas.microsoft.com/office/drawing/2014/main" id="{99A8B0CF-D761-4019-94F0-24BDDEA3D290}"/>
              </a:ext>
            </a:extLst>
          </p:cNvPr>
          <p:cNvSpPr txBox="1"/>
          <p:nvPr/>
        </p:nvSpPr>
        <p:spPr>
          <a:xfrm>
            <a:off x="2067591" y="1994682"/>
            <a:ext cx="3577213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800" dirty="0" smtClean="0"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lang="he-IL" sz="2800" dirty="0" smtClean="0">
                <a:latin typeface="Calibri"/>
                <a:ea typeface="Calibri"/>
                <a:cs typeface="Calibri"/>
                <a:sym typeface="Calibri"/>
              </a:rPr>
              <a:t> =</a:t>
            </a:r>
            <a:r>
              <a:rPr lang="x-none" sz="2800" dirty="0" smtClean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x-none" sz="28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x-none" sz="2800" dirty="0" smtClean="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lang="he-IL" sz="2800" dirty="0" smtClean="0">
              <a:latin typeface="Calibri"/>
              <a:ea typeface="Calibri"/>
              <a:cs typeface="Calibri"/>
              <a:sym typeface="Calibri"/>
            </a:endParaRPr>
          </a:p>
          <a:p>
            <a:pPr algn="r" rtl="1"/>
            <a:r>
              <a:rPr lang="he-IL" sz="2800" dirty="0" smtClean="0">
                <a:latin typeface="Calibri"/>
                <a:ea typeface="Calibri"/>
                <a:cs typeface="Calibri"/>
                <a:sym typeface="Calibri"/>
              </a:rPr>
              <a:t>שטח = </a:t>
            </a:r>
            <a:r>
              <a:rPr lang="he-IL" sz="2800" b="1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he-IL" sz="2800" dirty="0" smtClean="0">
                <a:latin typeface="Calibri"/>
                <a:ea typeface="Calibri"/>
                <a:cs typeface="Calibri"/>
                <a:sym typeface="Calibri"/>
              </a:rPr>
              <a:t> יחידות שטח</a:t>
            </a: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sz="2800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5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40790" y="5483598"/>
            <a:ext cx="2189859" cy="781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47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37"/>
          <p:cNvSpPr txBox="1"/>
          <p:nvPr/>
        </p:nvSpPr>
        <p:spPr>
          <a:xfrm>
            <a:off x="8896875" y="409025"/>
            <a:ext cx="26580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>
                <a:latin typeface="Calibri"/>
                <a:ea typeface="Calibri"/>
                <a:cs typeface="Calibri"/>
                <a:sym typeface="Calibri"/>
              </a:rPr>
              <a:t>תשובה</a:t>
            </a:r>
            <a:endParaRPr sz="4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8" name="Google Shape;358;p37"/>
          <p:cNvSpPr txBox="1">
            <a:spLocks noGrp="1"/>
          </p:cNvSpPr>
          <p:nvPr>
            <p:ph type="body" idx="1"/>
          </p:nvPr>
        </p:nvSpPr>
        <p:spPr>
          <a:xfrm>
            <a:off x="817753" y="612178"/>
            <a:ext cx="8569174" cy="1216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 sz="3200" dirty="0">
                <a:solidFill>
                  <a:srgbClr val="000000"/>
                </a:solidFill>
              </a:rPr>
              <a:t>היקף המלבן החדש </a:t>
            </a:r>
            <a:r>
              <a:rPr lang="x-none" sz="3200" b="1" dirty="0">
                <a:solidFill>
                  <a:srgbClr val="0000FF"/>
                </a:solidFill>
              </a:rPr>
              <a:t>גדול פי </a:t>
            </a:r>
            <a:r>
              <a:rPr lang="he-IL" sz="3200" b="1" dirty="0">
                <a:solidFill>
                  <a:srgbClr val="0000FF"/>
                </a:solidFill>
              </a:rPr>
              <a:t>2 </a:t>
            </a:r>
            <a:r>
              <a:rPr lang="x-none" sz="3200" b="1" dirty="0">
                <a:solidFill>
                  <a:srgbClr val="000000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מהיקף המלבן הנתון</a:t>
            </a:r>
            <a:endParaRPr sz="3200" dirty="0">
              <a:solidFill>
                <a:srgbClr val="000000"/>
              </a:solidFill>
            </a:endParaRPr>
          </a:p>
          <a:p>
            <a:pPr marL="457200" lvl="0" indent="-342900" algn="r" rtl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x-none" sz="3200" dirty="0">
                <a:solidFill>
                  <a:srgbClr val="000000"/>
                </a:solidFill>
              </a:rPr>
              <a:t>שטח המלבן החדש </a:t>
            </a:r>
            <a:r>
              <a:rPr lang="x-none" sz="3200" b="1" dirty="0">
                <a:solidFill>
                  <a:schemeClr val="accent2"/>
                </a:solidFill>
              </a:rPr>
              <a:t>גדול פי </a:t>
            </a:r>
            <a:r>
              <a:rPr lang="he-IL" sz="3200" b="1" dirty="0">
                <a:solidFill>
                  <a:schemeClr val="accent2"/>
                </a:solidFill>
              </a:rPr>
              <a:t>4</a:t>
            </a:r>
            <a:r>
              <a:rPr lang="x-none" sz="3200" b="1" dirty="0">
                <a:solidFill>
                  <a:srgbClr val="0000FF"/>
                </a:solidFill>
              </a:rPr>
              <a:t> </a:t>
            </a:r>
            <a:r>
              <a:rPr lang="x-none" sz="3200" dirty="0">
                <a:solidFill>
                  <a:srgbClr val="000000"/>
                </a:solidFill>
              </a:rPr>
              <a:t>משטח המלבן הנתון 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0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None/>
            </a:pPr>
            <a:endParaRPr sz="3200" dirty="0"/>
          </a:p>
        </p:txBody>
      </p:sp>
      <p:sp>
        <p:nvSpPr>
          <p:cNvPr id="360" name="Google Shape;360;p37"/>
          <p:cNvSpPr txBox="1"/>
          <p:nvPr/>
        </p:nvSpPr>
        <p:spPr>
          <a:xfrm>
            <a:off x="6829600" y="3583800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37"/>
          <p:cNvSpPr txBox="1"/>
          <p:nvPr/>
        </p:nvSpPr>
        <p:spPr>
          <a:xfrm>
            <a:off x="3628850" y="2222000"/>
            <a:ext cx="2214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שטח= </a:t>
            </a:r>
            <a:r>
              <a:rPr lang="x-none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48</a:t>
            </a: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היקף= </a:t>
            </a:r>
            <a:r>
              <a:rPr lang="x-none" sz="1800" b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28</a:t>
            </a:r>
            <a:r>
              <a:rPr lang="x-none" sz="1800"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sz="1800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7" name="קבוצה 6">
            <a:extLst>
              <a:ext uri="{FF2B5EF4-FFF2-40B4-BE49-F238E27FC236}">
                <a16:creationId xmlns:a16="http://schemas.microsoft.com/office/drawing/2014/main" id="{FD730D57-C90B-4A2D-BDB6-1DAC66328922}"/>
              </a:ext>
            </a:extLst>
          </p:cNvPr>
          <p:cNvGrpSpPr/>
          <p:nvPr/>
        </p:nvGrpSpPr>
        <p:grpSpPr>
          <a:xfrm>
            <a:off x="1251202" y="1867856"/>
            <a:ext cx="8135725" cy="4343832"/>
            <a:chOff x="1251202" y="1867856"/>
            <a:chExt cx="8135725" cy="4343832"/>
          </a:xfrm>
        </p:grpSpPr>
        <p:grpSp>
          <p:nvGrpSpPr>
            <p:cNvPr id="8" name="קבוצה 7">
              <a:extLst>
                <a:ext uri="{FF2B5EF4-FFF2-40B4-BE49-F238E27FC236}">
                  <a16:creationId xmlns:a16="http://schemas.microsoft.com/office/drawing/2014/main" id="{4450D6AA-F0DF-46F5-BDB3-9018EEEE50DB}"/>
                </a:ext>
              </a:extLst>
            </p:cNvPr>
            <p:cNvGrpSpPr/>
            <p:nvPr/>
          </p:nvGrpSpPr>
          <p:grpSpPr>
            <a:xfrm>
              <a:off x="1251202" y="1976538"/>
              <a:ext cx="8135725" cy="4235150"/>
              <a:chOff x="1251202" y="1976538"/>
              <a:chExt cx="8135725" cy="4235150"/>
            </a:xfrm>
          </p:grpSpPr>
          <p:grpSp>
            <p:nvGrpSpPr>
              <p:cNvPr id="11" name="קבוצה 10">
                <a:extLst>
                  <a:ext uri="{FF2B5EF4-FFF2-40B4-BE49-F238E27FC236}">
                    <a16:creationId xmlns:a16="http://schemas.microsoft.com/office/drawing/2014/main" id="{D25A950F-225E-4027-A7EA-A0509048F7C2}"/>
                  </a:ext>
                </a:extLst>
              </p:cNvPr>
              <p:cNvGrpSpPr/>
              <p:nvPr/>
            </p:nvGrpSpPr>
            <p:grpSpPr>
              <a:xfrm>
                <a:off x="1251202" y="1976538"/>
                <a:ext cx="8135725" cy="4235150"/>
                <a:chOff x="2747835" y="1717053"/>
                <a:chExt cx="8135725" cy="4235150"/>
              </a:xfrm>
            </p:grpSpPr>
            <p:grpSp>
              <p:nvGrpSpPr>
                <p:cNvPr id="16" name="קבוצה 15">
                  <a:extLst>
                    <a:ext uri="{FF2B5EF4-FFF2-40B4-BE49-F238E27FC236}">
                      <a16:creationId xmlns:a16="http://schemas.microsoft.com/office/drawing/2014/main" id="{C52A11C4-BE47-4FF3-AFBB-64CF7D19EB04}"/>
                    </a:ext>
                  </a:extLst>
                </p:cNvPr>
                <p:cNvGrpSpPr/>
                <p:nvPr/>
              </p:nvGrpSpPr>
              <p:grpSpPr>
                <a:xfrm>
                  <a:off x="2747835" y="1717053"/>
                  <a:ext cx="8135725" cy="4235150"/>
                  <a:chOff x="2722450" y="1689297"/>
                  <a:chExt cx="8135725" cy="4235150"/>
                </a:xfrm>
              </p:grpSpPr>
              <p:pic>
                <p:nvPicPr>
                  <p:cNvPr id="19" name="Google Shape;300;p31">
                    <a:extLst>
                      <a:ext uri="{FF2B5EF4-FFF2-40B4-BE49-F238E27FC236}">
                        <a16:creationId xmlns:a16="http://schemas.microsoft.com/office/drawing/2014/main" id="{C5C46D36-B439-4B76-AF3A-CFD0ABABFD62}"/>
                      </a:ext>
                    </a:extLst>
                  </p:cNvPr>
                  <p:cNvPicPr preferRelativeResize="0"/>
                  <p:nvPr/>
                </p:nvPicPr>
                <p:blipFill>
                  <a:blip r:embed="rId3">
                    <a:alphaModFix/>
                  </a:blip>
                  <a:stretch>
                    <a:fillRect/>
                  </a:stretch>
                </p:blipFill>
                <p:spPr>
                  <a:xfrm>
                    <a:off x="2722450" y="1689297"/>
                    <a:ext cx="8135725" cy="4235150"/>
                  </a:xfrm>
                  <a:prstGeom prst="rect">
                    <a:avLst/>
                  </a:prstGeom>
                  <a:noFill/>
                  <a:ln>
                    <a:noFill/>
                  </a:ln>
                </p:spPr>
              </p:pic>
              <p:sp>
                <p:nvSpPr>
                  <p:cNvPr id="20" name="סוגר מסולסל ימני 19">
                    <a:extLst>
                      <a:ext uri="{FF2B5EF4-FFF2-40B4-BE49-F238E27FC236}">
                        <a16:creationId xmlns:a16="http://schemas.microsoft.com/office/drawing/2014/main" id="{71BC0DB3-92FC-49FC-A55A-1D186EC66AFD}"/>
                      </a:ext>
                    </a:extLst>
                  </p:cNvPr>
                  <p:cNvSpPr/>
                  <p:nvPr/>
                </p:nvSpPr>
                <p:spPr>
                  <a:xfrm>
                    <a:off x="9649752" y="4025788"/>
                    <a:ext cx="121859" cy="1310909"/>
                  </a:xfrm>
                  <a:prstGeom prst="rightBrac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21" name="סוגר מסולסל ימני 20">
                    <a:extLst>
                      <a:ext uri="{FF2B5EF4-FFF2-40B4-BE49-F238E27FC236}">
                        <a16:creationId xmlns:a16="http://schemas.microsoft.com/office/drawing/2014/main" id="{726B71AC-F331-41B7-A932-21AEC038EECD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8927124" y="4822523"/>
                    <a:ext cx="134883" cy="1206251"/>
                  </a:xfrm>
                  <a:prstGeom prst="rightBrace">
                    <a:avLst/>
                  </a:prstGeom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tlCol="1" anchor="ctr"/>
                  <a:lstStyle/>
                  <a:p>
                    <a:pPr algn="ctr"/>
                    <a:endParaRPr lang="he-IL">
                      <a:solidFill>
                        <a:srgbClr val="002060"/>
                      </a:solidFill>
                    </a:endParaRPr>
                  </a:p>
                </p:txBody>
              </p:sp>
            </p:grpSp>
            <p:sp>
              <p:nvSpPr>
                <p:cNvPr id="17" name="סוגר מסולסל ימני 16">
                  <a:extLst>
                    <a:ext uri="{FF2B5EF4-FFF2-40B4-BE49-F238E27FC236}">
                      <a16:creationId xmlns:a16="http://schemas.microsoft.com/office/drawing/2014/main" id="{E3463ECC-2949-4D6A-9AEC-D1B537D4D55F}"/>
                    </a:ext>
                  </a:extLst>
                </p:cNvPr>
                <p:cNvSpPr/>
                <p:nvPr/>
              </p:nvSpPr>
              <p:spPr>
                <a:xfrm>
                  <a:off x="6843704" y="2730731"/>
                  <a:ext cx="168081" cy="260596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8" name="סוגר מסולסל ימני 17">
                  <a:extLst>
                    <a:ext uri="{FF2B5EF4-FFF2-40B4-BE49-F238E27FC236}">
                      <a16:creationId xmlns:a16="http://schemas.microsoft.com/office/drawing/2014/main" id="{5B24F561-14BB-4B17-A39B-2FABF73844B0}"/>
                    </a:ext>
                  </a:extLst>
                </p:cNvPr>
                <p:cNvSpPr/>
                <p:nvPr/>
              </p:nvSpPr>
              <p:spPr>
                <a:xfrm rot="5400000">
                  <a:off x="5516263" y="4216060"/>
                  <a:ext cx="134883" cy="2463987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2" name="מלבן 11">
                <a:extLst>
                  <a:ext uri="{FF2B5EF4-FFF2-40B4-BE49-F238E27FC236}">
                    <a16:creationId xmlns:a16="http://schemas.microsoft.com/office/drawing/2014/main" id="{C4FA0779-E8FC-47B5-B4DD-B7788AA4E210}"/>
                  </a:ext>
                </a:extLst>
              </p:cNvPr>
              <p:cNvSpPr/>
              <p:nvPr/>
            </p:nvSpPr>
            <p:spPr>
              <a:xfrm>
                <a:off x="6369711" y="5872937"/>
                <a:ext cx="2527164" cy="235652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/>
                  <a:t> </a:t>
                </a:r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</a:t>
                </a:r>
                <a:r>
                  <a:rPr lang="he-IL" sz="3200" dirty="0"/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/>
              </a:p>
            </p:txBody>
          </p:sp>
          <p:sp>
            <p:nvSpPr>
              <p:cNvPr id="13" name="מלבן 12">
                <a:extLst>
                  <a:ext uri="{FF2B5EF4-FFF2-40B4-BE49-F238E27FC236}">
                    <a16:creationId xmlns:a16="http://schemas.microsoft.com/office/drawing/2014/main" id="{F2464ABA-984A-4C08-9F64-C1196609F4E5}"/>
                  </a:ext>
                </a:extLst>
              </p:cNvPr>
              <p:cNvSpPr/>
              <p:nvPr/>
            </p:nvSpPr>
            <p:spPr>
              <a:xfrm rot="16200000">
                <a:off x="7435205" y="4734861"/>
                <a:ext cx="2313740" cy="3292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4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מלבן 13">
                <a:extLst>
                  <a:ext uri="{FF2B5EF4-FFF2-40B4-BE49-F238E27FC236}">
                    <a16:creationId xmlns:a16="http://schemas.microsoft.com/office/drawing/2014/main" id="{15AA6D89-CC67-4407-8F2A-A5CC341FBE02}"/>
                  </a:ext>
                </a:extLst>
              </p:cNvPr>
              <p:cNvSpPr/>
              <p:nvPr/>
            </p:nvSpPr>
            <p:spPr>
              <a:xfrm>
                <a:off x="2701965" y="5955614"/>
                <a:ext cx="2770212" cy="10245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/>
                  <a:t> </a:t>
                </a:r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6</a:t>
                </a:r>
                <a:r>
                  <a:rPr lang="he-IL" sz="3200" dirty="0"/>
                  <a:t>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/>
              </a:p>
            </p:txBody>
          </p:sp>
          <p:sp>
            <p:nvSpPr>
              <p:cNvPr id="15" name="מלבן 14">
                <a:extLst>
                  <a:ext uri="{FF2B5EF4-FFF2-40B4-BE49-F238E27FC236}">
                    <a16:creationId xmlns:a16="http://schemas.microsoft.com/office/drawing/2014/main" id="{537A9A98-F22A-4CDC-AD91-7970BAB57A75}"/>
                  </a:ext>
                </a:extLst>
              </p:cNvPr>
              <p:cNvSpPr/>
              <p:nvPr/>
            </p:nvSpPr>
            <p:spPr>
              <a:xfrm rot="16200000">
                <a:off x="4502927" y="4065570"/>
                <a:ext cx="2512541" cy="361833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4"/>
              </a:lnRef>
              <a:fillRef idx="1">
                <a:schemeClr val="lt1"/>
              </a:fillRef>
              <a:effectRef idx="0">
                <a:schemeClr val="accent4"/>
              </a:effectRef>
              <a:fontRef idx="minor">
                <a:schemeClr val="dk1"/>
              </a:fontRef>
            </p:style>
            <p:txBody>
              <a:bodyPr rtlCol="1" anchor="ctr"/>
              <a:lstStyle/>
              <a:p>
                <a:pPr algn="ctr"/>
                <a:r>
                  <a:rPr lang="he-IL" sz="3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 </a:t>
                </a:r>
                <a:r>
                  <a:rPr lang="x-none" sz="3200" dirty="0">
                    <a:latin typeface="Calibri"/>
                    <a:ea typeface="Calibri"/>
                    <a:cs typeface="Calibri"/>
                    <a:sym typeface="Calibri"/>
                  </a:rPr>
                  <a:t>יחידות אורך</a:t>
                </a:r>
                <a:endParaRPr lang="he-IL" sz="32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Google Shape;339;p35">
              <a:extLst>
                <a:ext uri="{FF2B5EF4-FFF2-40B4-BE49-F238E27FC236}">
                  <a16:creationId xmlns:a16="http://schemas.microsoft.com/office/drawing/2014/main" id="{F4B56AE9-E10C-4385-9D2F-6A0325F115B4}"/>
                </a:ext>
              </a:extLst>
            </p:cNvPr>
            <p:cNvSpPr txBox="1"/>
            <p:nvPr/>
          </p:nvSpPr>
          <p:spPr>
            <a:xfrm>
              <a:off x="5669043" y="2711325"/>
              <a:ext cx="3591080" cy="6847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היקף = </a:t>
              </a:r>
              <a:r>
                <a:rPr lang="he-IL" sz="2800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14</a:t>
              </a: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 יחידות אורך</a:t>
              </a:r>
            </a:p>
            <a:p>
              <a:pPr algn="r" rtl="1"/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שטח</a:t>
              </a: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 =</a:t>
              </a:r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x-none" sz="2800" b="1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12</a:t>
              </a:r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 יחידות שטח</a:t>
              </a:r>
            </a:p>
          </p:txBody>
        </p:sp>
        <p:sp>
          <p:nvSpPr>
            <p:cNvPr id="10" name="Google Shape;341;p35">
              <a:extLst>
                <a:ext uri="{FF2B5EF4-FFF2-40B4-BE49-F238E27FC236}">
                  <a16:creationId xmlns:a16="http://schemas.microsoft.com/office/drawing/2014/main" id="{2203D803-CEFB-4C38-BB24-DC7FAA460180}"/>
                </a:ext>
              </a:extLst>
            </p:cNvPr>
            <p:cNvSpPr txBox="1"/>
            <p:nvPr/>
          </p:nvSpPr>
          <p:spPr>
            <a:xfrm>
              <a:off x="2170980" y="1867856"/>
              <a:ext cx="3407301" cy="83984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r" rtl="1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היקף = </a:t>
              </a:r>
              <a:r>
                <a:rPr lang="he-IL" sz="2800" b="1" dirty="0">
                  <a:solidFill>
                    <a:srgbClr val="0000FF"/>
                  </a:solidFill>
                  <a:latin typeface="Calibri"/>
                  <a:ea typeface="Calibri"/>
                  <a:cs typeface="Calibri"/>
                  <a:sym typeface="Calibri"/>
                </a:rPr>
                <a:t>28</a:t>
              </a: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 יחידות אורך</a:t>
              </a:r>
            </a:p>
            <a:p>
              <a:pPr algn="r" rtl="1"/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שטח</a:t>
              </a:r>
              <a:r>
                <a:rPr lang="he-IL" sz="2800" dirty="0">
                  <a:latin typeface="Calibri"/>
                  <a:ea typeface="Calibri"/>
                  <a:cs typeface="Calibri"/>
                  <a:sym typeface="Calibri"/>
                </a:rPr>
                <a:t> =</a:t>
              </a:r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 </a:t>
              </a:r>
              <a:r>
                <a:rPr lang="x-none" sz="2800" b="1" dirty="0">
                  <a:solidFill>
                    <a:schemeClr val="accent2"/>
                  </a:solidFill>
                  <a:latin typeface="Calibri"/>
                  <a:ea typeface="Calibri"/>
                  <a:cs typeface="Calibri"/>
                  <a:sym typeface="Calibri"/>
                </a:rPr>
                <a:t>48</a:t>
              </a:r>
              <a:r>
                <a:rPr lang="x-none" sz="2800" dirty="0">
                  <a:latin typeface="Calibri"/>
                  <a:ea typeface="Calibri"/>
                  <a:cs typeface="Calibri"/>
                  <a:sym typeface="Calibri"/>
                </a:rPr>
                <a:t> יחידות שטח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61949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4047895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160171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6839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1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03308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13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9159612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/>
              <a:t>מה להביא לשיעור?</a:t>
            </a:r>
            <a:endParaRPr/>
          </a:p>
        </p:txBody>
      </p:sp>
      <p:pic>
        <p:nvPicPr>
          <p:cNvPr id="258" name="Google Shape;258;p27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6368918" y="3119025"/>
            <a:ext cx="2168194" cy="55806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/>
          <p:cNvSpPr txBox="1"/>
          <p:nvPr/>
        </p:nvSpPr>
        <p:spPr>
          <a:xfrm>
            <a:off x="6967653" y="4684406"/>
            <a:ext cx="9707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he-IL" sz="2400" b="1" dirty="0"/>
              <a:t>עפרון</a:t>
            </a:r>
            <a:endParaRPr lang="en-US" sz="2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162030" y="4684405"/>
            <a:ext cx="2505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/>
              <a:t>עפרונות צבעוניים</a:t>
            </a:r>
            <a:endParaRPr lang="en-US" sz="2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9128226" y="4656901"/>
            <a:ext cx="16161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he-IL" sz="2400" b="1" dirty="0"/>
              <a:t>נייר משובץ</a:t>
            </a:r>
            <a:endParaRPr lang="en-US" sz="2400" b="1" dirty="0"/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50D3C941-4136-4F49-8E0C-9F19F468D326}"/>
              </a:ext>
            </a:extLst>
          </p:cNvPr>
          <p:cNvSpPr/>
          <p:nvPr/>
        </p:nvSpPr>
        <p:spPr>
          <a:xfrm>
            <a:off x="4665901" y="4684406"/>
            <a:ext cx="82266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x-none" sz="2400" b="1" dirty="0"/>
              <a:t> </a:t>
            </a:r>
            <a:r>
              <a:rPr lang="x-none" sz="2400" b="1" dirty="0">
                <a:latin typeface="Calibri" panose="020F0502020204030204" pitchFamily="34" charset="0"/>
                <a:cs typeface="Calibri" panose="020F0502020204030204" pitchFamily="34" charset="0"/>
              </a:rPr>
              <a:t>סרגל</a:t>
            </a:r>
            <a:endParaRPr lang="he-IL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Google Shape;261;p7" descr="https://lh4.googleusercontent.com/8FRkycPXoj7UiB9dvl8WfvE_rPOmNvworJ3hEUUExH908Pyx1w8Shtg70_9YIyrxXZu2Q5tvXMslWX6PBLNTleMKYZ5Wgwd4UNNj4iBwA-K5B6WNBJ5WFRNSOF3busg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4742" y="2267621"/>
            <a:ext cx="1459690" cy="21932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תמונה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1924" y="2271290"/>
            <a:ext cx="1748719" cy="2210866"/>
          </a:xfrm>
          <a:prstGeom prst="rect">
            <a:avLst/>
          </a:prstGeom>
        </p:spPr>
      </p:pic>
      <p:pic>
        <p:nvPicPr>
          <p:cNvPr id="3" name="תמונה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3323">
            <a:off x="3734988" y="2124537"/>
            <a:ext cx="2510170" cy="25043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43" name="חץ: ימינה 42">
            <a:extLst>
              <a:ext uri="{FF2B5EF4-FFF2-40B4-BE49-F238E27FC236}">
                <a16:creationId xmlns:a16="http://schemas.microsoft.com/office/drawing/2014/main" id="{5E1C8AC8-60B7-46DE-B931-95517C47C54B}"/>
              </a:ext>
            </a:extLst>
          </p:cNvPr>
          <p:cNvSpPr/>
          <p:nvPr/>
        </p:nvSpPr>
        <p:spPr>
          <a:xfrm rot="3421340">
            <a:off x="2979050" y="4493141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64EF8C-6DF3-4F1C-99A1-3F02FF29158D}"/>
              </a:ext>
            </a:extLst>
          </p:cNvPr>
          <p:cNvSpPr txBox="1"/>
          <p:nvPr/>
        </p:nvSpPr>
        <p:spPr>
          <a:xfrm>
            <a:off x="2326720" y="4887999"/>
            <a:ext cx="5261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X</a:t>
            </a:r>
            <a:endParaRPr lang="he-IL" sz="4000" dirty="0"/>
          </a:p>
        </p:txBody>
      </p:sp>
      <p:sp>
        <p:nvSpPr>
          <p:cNvPr id="13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2106254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23896C83-EB41-419F-B8DB-657360AABA04}"/>
              </a:ext>
            </a:extLst>
          </p:cNvPr>
          <p:cNvSpPr txBox="1"/>
          <p:nvPr/>
        </p:nvSpPr>
        <p:spPr>
          <a:xfrm>
            <a:off x="2996088" y="4887999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 X 4</a:t>
            </a:r>
            <a:endParaRPr lang="he-IL" sz="4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64EF8C-6DF3-4F1C-99A1-3F02FF29158D}"/>
              </a:ext>
            </a:extLst>
          </p:cNvPr>
          <p:cNvSpPr txBox="1"/>
          <p:nvPr/>
        </p:nvSpPr>
        <p:spPr>
          <a:xfrm>
            <a:off x="2326720" y="4887999"/>
            <a:ext cx="5261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X</a:t>
            </a:r>
            <a:endParaRPr lang="he-IL" sz="4000" dirty="0"/>
          </a:p>
        </p:txBody>
      </p:sp>
      <p:sp>
        <p:nvSpPr>
          <p:cNvPr id="14" name="חץ: ימינה 42">
            <a:extLst>
              <a:ext uri="{FF2B5EF4-FFF2-40B4-BE49-F238E27FC236}">
                <a16:creationId xmlns:a16="http://schemas.microsoft.com/office/drawing/2014/main" id="{5E1C8AC8-60B7-46DE-B931-95517C47C54B}"/>
              </a:ext>
            </a:extLst>
          </p:cNvPr>
          <p:cNvSpPr/>
          <p:nvPr/>
        </p:nvSpPr>
        <p:spPr>
          <a:xfrm rot="3421340">
            <a:off x="2979050" y="4493141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5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7866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64EF8C-6DF3-4F1C-99A1-3F02FF29158D}"/>
              </a:ext>
            </a:extLst>
          </p:cNvPr>
          <p:cNvSpPr txBox="1"/>
          <p:nvPr/>
        </p:nvSpPr>
        <p:spPr>
          <a:xfrm>
            <a:off x="2326720" y="4887999"/>
            <a:ext cx="5261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X</a:t>
            </a:r>
            <a:endParaRPr lang="he-IL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96C83-EB41-419F-B8DB-657360AABA04}"/>
              </a:ext>
            </a:extLst>
          </p:cNvPr>
          <p:cNvSpPr txBox="1"/>
          <p:nvPr/>
        </p:nvSpPr>
        <p:spPr>
          <a:xfrm>
            <a:off x="2996088" y="4887999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 X 4</a:t>
            </a:r>
            <a:endParaRPr lang="he-IL" sz="4000" dirty="0"/>
          </a:p>
        </p:txBody>
      </p:sp>
      <p:sp>
        <p:nvSpPr>
          <p:cNvPr id="15" name="חץ: ימינה 42">
            <a:extLst>
              <a:ext uri="{FF2B5EF4-FFF2-40B4-BE49-F238E27FC236}">
                <a16:creationId xmlns:a16="http://schemas.microsoft.com/office/drawing/2014/main" id="{5E1C8AC8-60B7-46DE-B931-95517C47C54B}"/>
              </a:ext>
            </a:extLst>
          </p:cNvPr>
          <p:cNvSpPr/>
          <p:nvPr/>
        </p:nvSpPr>
        <p:spPr>
          <a:xfrm rot="3421340">
            <a:off x="2979050" y="4493141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8B106DC1-6305-4209-8C62-24282BA04CE7}"/>
              </a:ext>
            </a:extLst>
          </p:cNvPr>
          <p:cNvSpPr/>
          <p:nvPr/>
        </p:nvSpPr>
        <p:spPr>
          <a:xfrm>
            <a:off x="7287294" y="3781322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BAD5933A-EE5F-41D3-A73F-C049A6C69BA8}"/>
              </a:ext>
            </a:extLst>
          </p:cNvPr>
          <p:cNvSpPr/>
          <p:nvPr/>
        </p:nvSpPr>
        <p:spPr>
          <a:xfrm>
            <a:off x="6401573" y="3774864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071BBE68-E01C-496A-9357-CC0B55B52340}"/>
              </a:ext>
            </a:extLst>
          </p:cNvPr>
          <p:cNvSpPr/>
          <p:nvPr/>
        </p:nvSpPr>
        <p:spPr>
          <a:xfrm>
            <a:off x="3881809" y="4988458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43CCC87A-8E4B-4D7A-AEC6-45EED651CD12}"/>
              </a:ext>
            </a:extLst>
          </p:cNvPr>
          <p:cNvSpPr/>
          <p:nvPr/>
        </p:nvSpPr>
        <p:spPr>
          <a:xfrm>
            <a:off x="1800255" y="4986445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2836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64EF8C-6DF3-4F1C-99A1-3F02FF29158D}"/>
              </a:ext>
            </a:extLst>
          </p:cNvPr>
          <p:cNvSpPr txBox="1"/>
          <p:nvPr/>
        </p:nvSpPr>
        <p:spPr>
          <a:xfrm>
            <a:off x="2326720" y="4887999"/>
            <a:ext cx="5261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X</a:t>
            </a:r>
            <a:endParaRPr lang="he-IL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96C83-EB41-419F-B8DB-657360AABA04}"/>
              </a:ext>
            </a:extLst>
          </p:cNvPr>
          <p:cNvSpPr txBox="1"/>
          <p:nvPr/>
        </p:nvSpPr>
        <p:spPr>
          <a:xfrm>
            <a:off x="2996088" y="4887999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 X 4</a:t>
            </a:r>
            <a:endParaRPr lang="he-IL" sz="4000" dirty="0"/>
          </a:p>
        </p:txBody>
      </p:sp>
      <p:sp>
        <p:nvSpPr>
          <p:cNvPr id="15" name="חץ: ימינה 42">
            <a:extLst>
              <a:ext uri="{FF2B5EF4-FFF2-40B4-BE49-F238E27FC236}">
                <a16:creationId xmlns:a16="http://schemas.microsoft.com/office/drawing/2014/main" id="{5E1C8AC8-60B7-46DE-B931-95517C47C54B}"/>
              </a:ext>
            </a:extLst>
          </p:cNvPr>
          <p:cNvSpPr/>
          <p:nvPr/>
        </p:nvSpPr>
        <p:spPr>
          <a:xfrm rot="3421340">
            <a:off x="2979050" y="4493141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8B106DC1-6305-4209-8C62-24282BA04CE7}"/>
              </a:ext>
            </a:extLst>
          </p:cNvPr>
          <p:cNvSpPr/>
          <p:nvPr/>
        </p:nvSpPr>
        <p:spPr>
          <a:xfrm>
            <a:off x="7287294" y="3781322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BAD5933A-EE5F-41D3-A73F-C049A6C69BA8}"/>
              </a:ext>
            </a:extLst>
          </p:cNvPr>
          <p:cNvSpPr/>
          <p:nvPr/>
        </p:nvSpPr>
        <p:spPr>
          <a:xfrm>
            <a:off x="6401573" y="3774864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071BBE68-E01C-496A-9357-CC0B55B52340}"/>
              </a:ext>
            </a:extLst>
          </p:cNvPr>
          <p:cNvSpPr/>
          <p:nvPr/>
        </p:nvSpPr>
        <p:spPr>
          <a:xfrm>
            <a:off x="3881809" y="4988458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43CCC87A-8E4B-4D7A-AEC6-45EED651CD12}"/>
              </a:ext>
            </a:extLst>
          </p:cNvPr>
          <p:cNvSpPr/>
          <p:nvPr/>
        </p:nvSpPr>
        <p:spPr>
          <a:xfrm>
            <a:off x="1800255" y="4986445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1013B-CEF8-49F9-A7AC-1B636C7FD6C8}"/>
              </a:ext>
            </a:extLst>
          </p:cNvPr>
          <p:cNvSpPr txBox="1"/>
          <p:nvPr/>
        </p:nvSpPr>
        <p:spPr>
          <a:xfrm>
            <a:off x="1289718" y="5660817"/>
            <a:ext cx="27405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3 X 4 X 4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738335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שטח</a:t>
            </a:r>
            <a:r>
              <a:rPr lang="he-IL" dirty="0">
                <a:solidFill>
                  <a:schemeClr val="tx1"/>
                </a:solidFill>
              </a:rPr>
              <a:t>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563266" y="497004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6399681" y="368739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3 X 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2901F298-16F6-423B-A5BE-4317ED4E6068}"/>
              </a:ext>
            </a:extLst>
          </p:cNvPr>
          <p:cNvSpPr txBox="1"/>
          <p:nvPr/>
        </p:nvSpPr>
        <p:spPr>
          <a:xfrm>
            <a:off x="912732" y="4894527"/>
            <a:ext cx="1904682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2 X 3</a:t>
            </a:r>
            <a:endParaRPr lang="he-IL" sz="4000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F64EF8C-6DF3-4F1C-99A1-3F02FF29158D}"/>
              </a:ext>
            </a:extLst>
          </p:cNvPr>
          <p:cNvSpPr txBox="1"/>
          <p:nvPr/>
        </p:nvSpPr>
        <p:spPr>
          <a:xfrm>
            <a:off x="2326720" y="4887999"/>
            <a:ext cx="526106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X</a:t>
            </a:r>
            <a:endParaRPr lang="he-IL" sz="4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896C83-EB41-419F-B8DB-657360AABA04}"/>
              </a:ext>
            </a:extLst>
          </p:cNvPr>
          <p:cNvSpPr txBox="1"/>
          <p:nvPr/>
        </p:nvSpPr>
        <p:spPr>
          <a:xfrm>
            <a:off x="2996088" y="4887999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 X 4</a:t>
            </a:r>
            <a:endParaRPr lang="he-IL" sz="4000" dirty="0"/>
          </a:p>
        </p:txBody>
      </p:sp>
      <p:sp>
        <p:nvSpPr>
          <p:cNvPr id="15" name="חץ: ימינה 42">
            <a:extLst>
              <a:ext uri="{FF2B5EF4-FFF2-40B4-BE49-F238E27FC236}">
                <a16:creationId xmlns:a16="http://schemas.microsoft.com/office/drawing/2014/main" id="{5E1C8AC8-60B7-46DE-B931-95517C47C54B}"/>
              </a:ext>
            </a:extLst>
          </p:cNvPr>
          <p:cNvSpPr/>
          <p:nvPr/>
        </p:nvSpPr>
        <p:spPr>
          <a:xfrm rot="3421340">
            <a:off x="2979050" y="4493141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6" name="חץ: ימינה 40">
            <a:extLst>
              <a:ext uri="{FF2B5EF4-FFF2-40B4-BE49-F238E27FC236}">
                <a16:creationId xmlns:a16="http://schemas.microsoft.com/office/drawing/2014/main" id="{34E15ADF-7EAB-4DC5-94FB-576D7DC25C73}"/>
              </a:ext>
            </a:extLst>
          </p:cNvPr>
          <p:cNvSpPr/>
          <p:nvPr/>
        </p:nvSpPr>
        <p:spPr>
          <a:xfrm rot="7761992">
            <a:off x="1408361" y="4465323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6DA2348-0F52-42E9-9724-CAB43BF50EE2}"/>
              </a:ext>
            </a:extLst>
          </p:cNvPr>
          <p:cNvSpPr txBox="1"/>
          <p:nvPr/>
        </p:nvSpPr>
        <p:spPr>
          <a:xfrm>
            <a:off x="1986372" y="3672023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6 X 8</a:t>
            </a:r>
            <a:endParaRPr lang="he-IL" sz="4000" dirty="0"/>
          </a:p>
        </p:txBody>
      </p:sp>
      <p:sp>
        <p:nvSpPr>
          <p:cNvPr id="18" name="אליפסה 17">
            <a:extLst>
              <a:ext uri="{FF2B5EF4-FFF2-40B4-BE49-F238E27FC236}">
                <a16:creationId xmlns:a16="http://schemas.microsoft.com/office/drawing/2014/main" id="{8B106DC1-6305-4209-8C62-24282BA04CE7}"/>
              </a:ext>
            </a:extLst>
          </p:cNvPr>
          <p:cNvSpPr/>
          <p:nvPr/>
        </p:nvSpPr>
        <p:spPr>
          <a:xfrm>
            <a:off x="7287294" y="3781322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19" name="אליפסה 18">
            <a:extLst>
              <a:ext uri="{FF2B5EF4-FFF2-40B4-BE49-F238E27FC236}">
                <a16:creationId xmlns:a16="http://schemas.microsoft.com/office/drawing/2014/main" id="{BAD5933A-EE5F-41D3-A73F-C049A6C69BA8}"/>
              </a:ext>
            </a:extLst>
          </p:cNvPr>
          <p:cNvSpPr/>
          <p:nvPr/>
        </p:nvSpPr>
        <p:spPr>
          <a:xfrm>
            <a:off x="6401573" y="3774864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0" name="אליפסה 19">
            <a:extLst>
              <a:ext uri="{FF2B5EF4-FFF2-40B4-BE49-F238E27FC236}">
                <a16:creationId xmlns:a16="http://schemas.microsoft.com/office/drawing/2014/main" id="{071BBE68-E01C-496A-9357-CC0B55B52340}"/>
              </a:ext>
            </a:extLst>
          </p:cNvPr>
          <p:cNvSpPr/>
          <p:nvPr/>
        </p:nvSpPr>
        <p:spPr>
          <a:xfrm>
            <a:off x="3881809" y="4988458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21" name="אליפסה 20">
            <a:extLst>
              <a:ext uri="{FF2B5EF4-FFF2-40B4-BE49-F238E27FC236}">
                <a16:creationId xmlns:a16="http://schemas.microsoft.com/office/drawing/2014/main" id="{43CCC87A-8E4B-4D7A-AEC6-45EED651CD12}"/>
              </a:ext>
            </a:extLst>
          </p:cNvPr>
          <p:cNvSpPr/>
          <p:nvPr/>
        </p:nvSpPr>
        <p:spPr>
          <a:xfrm>
            <a:off x="1800255" y="4986445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031013B-CEF8-49F9-A7AC-1B636C7FD6C8}"/>
              </a:ext>
            </a:extLst>
          </p:cNvPr>
          <p:cNvSpPr txBox="1"/>
          <p:nvPr/>
        </p:nvSpPr>
        <p:spPr>
          <a:xfrm>
            <a:off x="1289718" y="5660817"/>
            <a:ext cx="274052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3 X 4 X 4</a:t>
            </a:r>
            <a:endParaRPr lang="he-IL" sz="4000" dirty="0"/>
          </a:p>
        </p:txBody>
      </p:sp>
      <p:sp>
        <p:nvSpPr>
          <p:cNvPr id="23" name="אליפסה 22">
            <a:extLst>
              <a:ext uri="{FF2B5EF4-FFF2-40B4-BE49-F238E27FC236}">
                <a16:creationId xmlns:a16="http://schemas.microsoft.com/office/drawing/2014/main" id="{43CCC87A-8E4B-4D7A-AEC6-45EED651CD12}"/>
              </a:ext>
            </a:extLst>
          </p:cNvPr>
          <p:cNvSpPr/>
          <p:nvPr/>
        </p:nvSpPr>
        <p:spPr>
          <a:xfrm>
            <a:off x="1289718" y="5752377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4" name="אליפסה 23">
            <a:extLst>
              <a:ext uri="{FF2B5EF4-FFF2-40B4-BE49-F238E27FC236}">
                <a16:creationId xmlns:a16="http://schemas.microsoft.com/office/drawing/2014/main" id="{43CCC87A-8E4B-4D7A-AEC6-45EED651CD12}"/>
              </a:ext>
            </a:extLst>
          </p:cNvPr>
          <p:cNvSpPr/>
          <p:nvPr/>
        </p:nvSpPr>
        <p:spPr>
          <a:xfrm>
            <a:off x="2174281" y="5752377"/>
            <a:ext cx="496389" cy="5200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09340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9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981412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367649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938299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54733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22296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450918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1671151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60955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05206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  <p:sp>
        <p:nvSpPr>
          <p:cNvPr id="30" name="חץ: ימינה 29">
            <a:extLst>
              <a:ext uri="{FF2B5EF4-FFF2-40B4-BE49-F238E27FC236}">
                <a16:creationId xmlns:a16="http://schemas.microsoft.com/office/drawing/2014/main" id="{E257F1C9-4C9D-4628-ACEA-D01E5B671AF2}"/>
              </a:ext>
            </a:extLst>
          </p:cNvPr>
          <p:cNvSpPr/>
          <p:nvPr/>
        </p:nvSpPr>
        <p:spPr>
          <a:xfrm rot="7761992">
            <a:off x="3156083" y="5279350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051116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  <p:sp>
        <p:nvSpPr>
          <p:cNvPr id="30" name="חץ: ימינה 29">
            <a:extLst>
              <a:ext uri="{FF2B5EF4-FFF2-40B4-BE49-F238E27FC236}">
                <a16:creationId xmlns:a16="http://schemas.microsoft.com/office/drawing/2014/main" id="{E257F1C9-4C9D-4628-ACEA-D01E5B671AF2}"/>
              </a:ext>
            </a:extLst>
          </p:cNvPr>
          <p:cNvSpPr/>
          <p:nvPr/>
        </p:nvSpPr>
        <p:spPr>
          <a:xfrm rot="7761992">
            <a:off x="3156083" y="5279350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858E3A-3DFD-42F9-8214-F6DBEB308B1B}"/>
              </a:ext>
            </a:extLst>
          </p:cNvPr>
          <p:cNvSpPr txBox="1"/>
          <p:nvPr/>
        </p:nvSpPr>
        <p:spPr>
          <a:xfrm>
            <a:off x="2875500" y="575087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7 X 2</a:t>
            </a:r>
            <a:endParaRPr lang="he-IL" sz="4000" dirty="0"/>
          </a:p>
        </p:txBody>
      </p:sp>
    </p:spTree>
    <p:extLst>
      <p:ext uri="{BB962C8B-B14F-4D97-AF65-F5344CB8AC3E}">
        <p14:creationId xmlns:p14="http://schemas.microsoft.com/office/powerpoint/2010/main" val="3093243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  <p:sp>
        <p:nvSpPr>
          <p:cNvPr id="30" name="חץ: ימינה 29">
            <a:extLst>
              <a:ext uri="{FF2B5EF4-FFF2-40B4-BE49-F238E27FC236}">
                <a16:creationId xmlns:a16="http://schemas.microsoft.com/office/drawing/2014/main" id="{E257F1C9-4C9D-4628-ACEA-D01E5B671AF2}"/>
              </a:ext>
            </a:extLst>
          </p:cNvPr>
          <p:cNvSpPr/>
          <p:nvPr/>
        </p:nvSpPr>
        <p:spPr>
          <a:xfrm rot="7761992">
            <a:off x="3156083" y="5279350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858E3A-3DFD-42F9-8214-F6DBEB308B1B}"/>
              </a:ext>
            </a:extLst>
          </p:cNvPr>
          <p:cNvSpPr txBox="1"/>
          <p:nvPr/>
        </p:nvSpPr>
        <p:spPr>
          <a:xfrm>
            <a:off x="2875500" y="575087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7 X 2</a:t>
            </a:r>
            <a:endParaRPr lang="he-IL" sz="4000" dirty="0"/>
          </a:p>
        </p:txBody>
      </p:sp>
      <p:sp>
        <p:nvSpPr>
          <p:cNvPr id="33" name="חץ: ימינה 32">
            <a:extLst>
              <a:ext uri="{FF2B5EF4-FFF2-40B4-BE49-F238E27FC236}">
                <a16:creationId xmlns:a16="http://schemas.microsoft.com/office/drawing/2014/main" id="{73F3F1BA-28B6-4BB8-9D0F-615445272FA7}"/>
              </a:ext>
            </a:extLst>
          </p:cNvPr>
          <p:cNvSpPr/>
          <p:nvPr/>
        </p:nvSpPr>
        <p:spPr>
          <a:xfrm rot="5172373">
            <a:off x="4725394" y="5303159"/>
            <a:ext cx="600130" cy="27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36488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  <p:sp>
        <p:nvSpPr>
          <p:cNvPr id="30" name="חץ: ימינה 29">
            <a:extLst>
              <a:ext uri="{FF2B5EF4-FFF2-40B4-BE49-F238E27FC236}">
                <a16:creationId xmlns:a16="http://schemas.microsoft.com/office/drawing/2014/main" id="{E257F1C9-4C9D-4628-ACEA-D01E5B671AF2}"/>
              </a:ext>
            </a:extLst>
          </p:cNvPr>
          <p:cNvSpPr/>
          <p:nvPr/>
        </p:nvSpPr>
        <p:spPr>
          <a:xfrm rot="7761992">
            <a:off x="3156083" y="5279350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858E3A-3DFD-42F9-8214-F6DBEB308B1B}"/>
              </a:ext>
            </a:extLst>
          </p:cNvPr>
          <p:cNvSpPr txBox="1"/>
          <p:nvPr/>
        </p:nvSpPr>
        <p:spPr>
          <a:xfrm>
            <a:off x="2875500" y="575087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7 X 2</a:t>
            </a:r>
            <a:endParaRPr lang="he-IL" sz="40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27B0029-94E0-4B1F-A30E-3060ED889634}"/>
              </a:ext>
            </a:extLst>
          </p:cNvPr>
          <p:cNvSpPr/>
          <p:nvPr/>
        </p:nvSpPr>
        <p:spPr>
          <a:xfrm>
            <a:off x="4281891" y="5750871"/>
            <a:ext cx="954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X 2</a:t>
            </a:r>
            <a:endParaRPr lang="he-IL" sz="4000" dirty="0"/>
          </a:p>
        </p:txBody>
      </p:sp>
      <p:sp>
        <p:nvSpPr>
          <p:cNvPr id="17" name="חץ: ימינה 32">
            <a:extLst>
              <a:ext uri="{FF2B5EF4-FFF2-40B4-BE49-F238E27FC236}">
                <a16:creationId xmlns:a16="http://schemas.microsoft.com/office/drawing/2014/main" id="{73F3F1BA-28B6-4BB8-9D0F-615445272FA7}"/>
              </a:ext>
            </a:extLst>
          </p:cNvPr>
          <p:cNvSpPr/>
          <p:nvPr/>
        </p:nvSpPr>
        <p:spPr>
          <a:xfrm rot="5172373">
            <a:off x="4725394" y="5303159"/>
            <a:ext cx="600130" cy="27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81028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04C3864E-D8AC-4906-973D-BF59ABAC6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3677" y="121567"/>
            <a:ext cx="10515600" cy="1325563"/>
          </a:xfrm>
        </p:spPr>
        <p:txBody>
          <a:bodyPr/>
          <a:lstStyle/>
          <a:p>
            <a:r>
              <a:rPr lang="he-IL" dirty="0"/>
              <a:t>הקשר בין </a:t>
            </a:r>
            <a:r>
              <a:rPr lang="he-IL" dirty="0">
                <a:solidFill>
                  <a:schemeClr val="tx1"/>
                </a:solidFill>
              </a:rPr>
              <a:t>היקפי</a:t>
            </a:r>
            <a:r>
              <a:rPr lang="he-IL" dirty="0"/>
              <a:t> המלבנים </a:t>
            </a:r>
          </a:p>
        </p:txBody>
      </p:sp>
      <p:pic>
        <p:nvPicPr>
          <p:cNvPr id="35" name="תמונה 34">
            <a:extLst>
              <a:ext uri="{FF2B5EF4-FFF2-40B4-BE49-F238E27FC236}">
                <a16:creationId xmlns:a16="http://schemas.microsoft.com/office/drawing/2014/main" id="{216A9718-AC1E-4328-A192-0B1E350C97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237" y="1189358"/>
            <a:ext cx="1571625" cy="1466850"/>
          </a:xfrm>
          <a:prstGeom prst="rect">
            <a:avLst/>
          </a:prstGeom>
        </p:spPr>
      </p:pic>
      <p:pic>
        <p:nvPicPr>
          <p:cNvPr id="36" name="תמונה 35">
            <a:extLst>
              <a:ext uri="{FF2B5EF4-FFF2-40B4-BE49-F238E27FC236}">
                <a16:creationId xmlns:a16="http://schemas.microsoft.com/office/drawing/2014/main" id="{02C44689-8393-4C5F-8343-9EF67865B2B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66"/>
          <a:stretch/>
        </p:blipFill>
        <p:spPr>
          <a:xfrm>
            <a:off x="1426493" y="475093"/>
            <a:ext cx="2466975" cy="2383563"/>
          </a:xfrm>
          <a:prstGeom prst="rect">
            <a:avLst/>
          </a:prstGeom>
        </p:spPr>
      </p:pic>
      <p:sp>
        <p:nvSpPr>
          <p:cNvPr id="37" name="חץ: למטה 36">
            <a:extLst>
              <a:ext uri="{FF2B5EF4-FFF2-40B4-BE49-F238E27FC236}">
                <a16:creationId xmlns:a16="http://schemas.microsoft.com/office/drawing/2014/main" id="{02E17026-4592-489A-8968-069109121C75}"/>
              </a:ext>
            </a:extLst>
          </p:cNvPr>
          <p:cNvSpPr/>
          <p:nvPr/>
        </p:nvSpPr>
        <p:spPr>
          <a:xfrm>
            <a:off x="6776090" y="2864031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B7045720-CA00-4E37-8EBF-F1EBDB7341B8}"/>
              </a:ext>
            </a:extLst>
          </p:cNvPr>
          <p:cNvSpPr txBox="1"/>
          <p:nvPr/>
        </p:nvSpPr>
        <p:spPr>
          <a:xfrm>
            <a:off x="5936413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2X3+2X4</a:t>
            </a:r>
            <a:endParaRPr lang="he-IL" sz="4000" dirty="0"/>
          </a:p>
        </p:txBody>
      </p:sp>
      <p:sp>
        <p:nvSpPr>
          <p:cNvPr id="40" name="חץ: למטה 39">
            <a:extLst>
              <a:ext uri="{FF2B5EF4-FFF2-40B4-BE49-F238E27FC236}">
                <a16:creationId xmlns:a16="http://schemas.microsoft.com/office/drawing/2014/main" id="{5DBAE7DD-31F3-44AD-9266-20A08AC85ADE}"/>
              </a:ext>
            </a:extLst>
          </p:cNvPr>
          <p:cNvSpPr/>
          <p:nvPr/>
        </p:nvSpPr>
        <p:spPr>
          <a:xfrm>
            <a:off x="2520104" y="2984863"/>
            <a:ext cx="314646" cy="64661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6243B41-E548-4438-8320-A479270CFD41}"/>
              </a:ext>
            </a:extLst>
          </p:cNvPr>
          <p:cNvSpPr txBox="1"/>
          <p:nvPr/>
        </p:nvSpPr>
        <p:spPr>
          <a:xfrm>
            <a:off x="5792944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( 3 + 4 ) X 2</a:t>
            </a:r>
            <a:endParaRPr lang="he-IL" sz="4000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A60F643-4E2A-4BA8-8ABE-151DC137C721}"/>
              </a:ext>
            </a:extLst>
          </p:cNvPr>
          <p:cNvSpPr txBox="1"/>
          <p:nvPr/>
        </p:nvSpPr>
        <p:spPr>
          <a:xfrm>
            <a:off x="1523104" y="3610465"/>
            <a:ext cx="230864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2X6+2X8</a:t>
            </a:r>
            <a:endParaRPr lang="he-IL" sz="40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1F246C-366B-443B-B6AC-D80A974E0124}"/>
              </a:ext>
            </a:extLst>
          </p:cNvPr>
          <p:cNvSpPr txBox="1"/>
          <p:nvPr/>
        </p:nvSpPr>
        <p:spPr>
          <a:xfrm>
            <a:off x="364289" y="4395277"/>
            <a:ext cx="2880917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( 6 + 8 ) X 2</a:t>
            </a:r>
            <a:endParaRPr lang="he-IL" sz="4000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F00C2C6-8744-4C78-9DD0-51824484ADEF}"/>
              </a:ext>
            </a:extLst>
          </p:cNvPr>
          <p:cNvSpPr txBox="1"/>
          <p:nvPr/>
        </p:nvSpPr>
        <p:spPr>
          <a:xfrm>
            <a:off x="8510792" y="4395277"/>
            <a:ext cx="1967205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 = 7 X 2</a:t>
            </a:r>
            <a:endParaRPr lang="he-IL" sz="4000" dirty="0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0D4C3821-FCA7-480B-92A8-88F108571DEF}"/>
              </a:ext>
            </a:extLst>
          </p:cNvPr>
          <p:cNvSpPr txBox="1"/>
          <p:nvPr/>
        </p:nvSpPr>
        <p:spPr>
          <a:xfrm>
            <a:off x="3120523" y="4395277"/>
            <a:ext cx="2308645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en-US" sz="4000" dirty="0"/>
              <a:t>= 14 X 2</a:t>
            </a:r>
            <a:endParaRPr lang="he-IL" sz="4000" dirty="0"/>
          </a:p>
        </p:txBody>
      </p:sp>
      <p:sp>
        <p:nvSpPr>
          <p:cNvPr id="30" name="חץ: ימינה 29">
            <a:extLst>
              <a:ext uri="{FF2B5EF4-FFF2-40B4-BE49-F238E27FC236}">
                <a16:creationId xmlns:a16="http://schemas.microsoft.com/office/drawing/2014/main" id="{E257F1C9-4C9D-4628-ACEA-D01E5B671AF2}"/>
              </a:ext>
            </a:extLst>
          </p:cNvPr>
          <p:cNvSpPr/>
          <p:nvPr/>
        </p:nvSpPr>
        <p:spPr>
          <a:xfrm rot="7761992">
            <a:off x="3156083" y="5279350"/>
            <a:ext cx="769173" cy="28162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4B858E3A-3DFD-42F9-8214-F6DBEB308B1B}"/>
              </a:ext>
            </a:extLst>
          </p:cNvPr>
          <p:cNvSpPr txBox="1"/>
          <p:nvPr/>
        </p:nvSpPr>
        <p:spPr>
          <a:xfrm>
            <a:off x="2875500" y="5750871"/>
            <a:ext cx="1382110" cy="707886"/>
          </a:xfrm>
          <a:prstGeom prst="rect">
            <a:avLst/>
          </a:prstGeom>
          <a:noFill/>
        </p:spPr>
        <p:txBody>
          <a:bodyPr wrap="none" rtlCol="1">
            <a:spAutoFit/>
          </a:bodyPr>
          <a:lstStyle/>
          <a:p>
            <a:pPr algn="l"/>
            <a:r>
              <a:rPr lang="en-US" sz="4000" dirty="0"/>
              <a:t>7 X 2</a:t>
            </a:r>
            <a:endParaRPr lang="he-IL" sz="4000" dirty="0"/>
          </a:p>
        </p:txBody>
      </p:sp>
      <p:sp>
        <p:nvSpPr>
          <p:cNvPr id="3" name="מלבן 2">
            <a:extLst>
              <a:ext uri="{FF2B5EF4-FFF2-40B4-BE49-F238E27FC236}">
                <a16:creationId xmlns:a16="http://schemas.microsoft.com/office/drawing/2014/main" id="{727B0029-94E0-4B1F-A30E-3060ED889634}"/>
              </a:ext>
            </a:extLst>
          </p:cNvPr>
          <p:cNvSpPr/>
          <p:nvPr/>
        </p:nvSpPr>
        <p:spPr>
          <a:xfrm>
            <a:off x="4281891" y="5750871"/>
            <a:ext cx="954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dirty="0"/>
              <a:t>X 2</a:t>
            </a:r>
            <a:endParaRPr lang="he-IL" sz="4000" dirty="0"/>
          </a:p>
        </p:txBody>
      </p:sp>
      <p:grpSp>
        <p:nvGrpSpPr>
          <p:cNvPr id="5" name="קבוצה 4">
            <a:extLst>
              <a:ext uri="{FF2B5EF4-FFF2-40B4-BE49-F238E27FC236}">
                <a16:creationId xmlns:a16="http://schemas.microsoft.com/office/drawing/2014/main" id="{A08811BB-72FA-44AD-B236-E353B95EC643}"/>
              </a:ext>
            </a:extLst>
          </p:cNvPr>
          <p:cNvGrpSpPr/>
          <p:nvPr/>
        </p:nvGrpSpPr>
        <p:grpSpPr>
          <a:xfrm>
            <a:off x="2844275" y="4488138"/>
            <a:ext cx="7643247" cy="1895877"/>
            <a:chOff x="2869412" y="4432058"/>
            <a:chExt cx="7643247" cy="1895877"/>
          </a:xfrm>
        </p:grpSpPr>
        <p:grpSp>
          <p:nvGrpSpPr>
            <p:cNvPr id="4" name="קבוצה 3">
              <a:extLst>
                <a:ext uri="{FF2B5EF4-FFF2-40B4-BE49-F238E27FC236}">
                  <a16:creationId xmlns:a16="http://schemas.microsoft.com/office/drawing/2014/main" id="{01027AF2-C3C7-48F4-B98C-46B16FF67D8A}"/>
                </a:ext>
              </a:extLst>
            </p:cNvPr>
            <p:cNvGrpSpPr/>
            <p:nvPr/>
          </p:nvGrpSpPr>
          <p:grpSpPr>
            <a:xfrm>
              <a:off x="2869412" y="4432058"/>
              <a:ext cx="7643247" cy="1866194"/>
              <a:chOff x="-5548651" y="4220516"/>
              <a:chExt cx="7643247" cy="1866194"/>
            </a:xfrm>
          </p:grpSpPr>
          <p:sp>
            <p:nvSpPr>
              <p:cNvPr id="34" name="אליפסה 33">
                <a:extLst>
                  <a:ext uri="{FF2B5EF4-FFF2-40B4-BE49-F238E27FC236}">
                    <a16:creationId xmlns:a16="http://schemas.microsoft.com/office/drawing/2014/main" id="{203E60E9-D9E4-4645-AE13-A457EC9AF222}"/>
                  </a:ext>
                </a:extLst>
              </p:cNvPr>
              <p:cNvSpPr/>
              <p:nvPr/>
            </p:nvSpPr>
            <p:spPr>
              <a:xfrm>
                <a:off x="1598207" y="4230041"/>
                <a:ext cx="496389" cy="520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55" name="אליפסה 54">
                <a:extLst>
                  <a:ext uri="{FF2B5EF4-FFF2-40B4-BE49-F238E27FC236}">
                    <a16:creationId xmlns:a16="http://schemas.microsoft.com/office/drawing/2014/main" id="{C4D0FB3E-656F-4241-A266-0793ABB9E494}"/>
                  </a:ext>
                </a:extLst>
              </p:cNvPr>
              <p:cNvSpPr/>
              <p:nvPr/>
            </p:nvSpPr>
            <p:spPr>
              <a:xfrm>
                <a:off x="667058" y="4220516"/>
                <a:ext cx="496389" cy="520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  <p:sp>
            <p:nvSpPr>
              <p:cNvPr id="56" name="אליפסה 55">
                <a:extLst>
                  <a:ext uri="{FF2B5EF4-FFF2-40B4-BE49-F238E27FC236}">
                    <a16:creationId xmlns:a16="http://schemas.microsoft.com/office/drawing/2014/main" id="{796038A6-2491-435C-90FE-8F512C2A0929}"/>
                  </a:ext>
                </a:extLst>
              </p:cNvPr>
              <p:cNvSpPr/>
              <p:nvPr/>
            </p:nvSpPr>
            <p:spPr>
              <a:xfrm>
                <a:off x="-5548651" y="5566686"/>
                <a:ext cx="496389" cy="520024"/>
              </a:xfrm>
              <a:prstGeom prst="ellipse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he-IL" dirty="0"/>
              </a:p>
            </p:txBody>
          </p:sp>
        </p:grpSp>
        <p:sp>
          <p:nvSpPr>
            <p:cNvPr id="57" name="אליפסה 56">
              <a:extLst>
                <a:ext uri="{FF2B5EF4-FFF2-40B4-BE49-F238E27FC236}">
                  <a16:creationId xmlns:a16="http://schemas.microsoft.com/office/drawing/2014/main" id="{FB28A748-F96A-4274-9175-024E49E51AEE}"/>
                </a:ext>
              </a:extLst>
            </p:cNvPr>
            <p:cNvSpPr/>
            <p:nvPr/>
          </p:nvSpPr>
          <p:spPr>
            <a:xfrm>
              <a:off x="3807166" y="5807911"/>
              <a:ext cx="496389" cy="52002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he-IL" dirty="0"/>
            </a:p>
          </p:txBody>
        </p:sp>
      </p:grpSp>
      <p:sp>
        <p:nvSpPr>
          <p:cNvPr id="23" name="חץ: ימינה 32">
            <a:extLst>
              <a:ext uri="{FF2B5EF4-FFF2-40B4-BE49-F238E27FC236}">
                <a16:creationId xmlns:a16="http://schemas.microsoft.com/office/drawing/2014/main" id="{73F3F1BA-28B6-4BB8-9D0F-615445272FA7}"/>
              </a:ext>
            </a:extLst>
          </p:cNvPr>
          <p:cNvSpPr/>
          <p:nvPr/>
        </p:nvSpPr>
        <p:spPr>
          <a:xfrm rot="5172373">
            <a:off x="4725394" y="5303159"/>
            <a:ext cx="600130" cy="278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954033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05890" y="2127251"/>
            <a:ext cx="2466975" cy="2952750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8"/>
          <p:cNvSpPr txBox="1">
            <a:spLocks noGrp="1"/>
          </p:cNvSpPr>
          <p:nvPr>
            <p:ph type="title"/>
          </p:nvPr>
        </p:nvSpPr>
        <p:spPr>
          <a:xfrm>
            <a:off x="2278375" y="365125"/>
            <a:ext cx="907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sz="4800">
                <a:solidFill>
                  <a:srgbClr val="000000"/>
                </a:solidFill>
              </a:rPr>
              <a:t>פעילות</a:t>
            </a:r>
            <a:endParaRPr sz="4800">
              <a:solidFill>
                <a:srgbClr val="000000"/>
              </a:solidFill>
            </a:endParaRPr>
          </a:p>
        </p:txBody>
      </p:sp>
      <p:pic>
        <p:nvPicPr>
          <p:cNvPr id="368" name="Google Shape;368;p3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38"/>
          <p:cNvSpPr txBox="1">
            <a:spLocks noGrp="1"/>
          </p:cNvSpPr>
          <p:nvPr>
            <p:ph type="body" idx="2"/>
          </p:nvPr>
        </p:nvSpPr>
        <p:spPr>
          <a:xfrm>
            <a:off x="5969814" y="1774897"/>
            <a:ext cx="5384161" cy="1676225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0">
              <a:spcBef>
                <a:spcPts val="0"/>
              </a:spcBef>
              <a:buNone/>
            </a:pPr>
            <a:r>
              <a:rPr lang="he-IL" sz="3200" dirty="0">
                <a:solidFill>
                  <a:srgbClr val="000000"/>
                </a:solidFill>
              </a:rPr>
              <a:t>נתון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 </a:t>
            </a:r>
            <a:endParaRPr lang="he-IL" sz="3200" dirty="0" smtClean="0">
              <a:solidFill>
                <a:srgbClr val="000000"/>
              </a:solidFill>
            </a:endParaRPr>
          </a:p>
          <a:p>
            <a:pPr indent="0">
              <a:spcBef>
                <a:spcPts val="0"/>
              </a:spcBef>
              <a:buNone/>
            </a:pPr>
            <a:r>
              <a:rPr lang="he-IL" sz="3200" dirty="0" smtClean="0">
                <a:solidFill>
                  <a:srgbClr val="000000"/>
                </a:solidFill>
              </a:rPr>
              <a:t>סרטטו </a:t>
            </a:r>
            <a:r>
              <a:rPr lang="he-IL" sz="3200" dirty="0">
                <a:solidFill>
                  <a:srgbClr val="000000"/>
                </a:solidFill>
              </a:rPr>
              <a:t>מלבן שכל מידותיו גדולות </a:t>
            </a:r>
            <a:r>
              <a:rPr lang="he-IL" sz="3200" b="1" dirty="0">
                <a:solidFill>
                  <a:srgbClr val="000000"/>
                </a:solidFill>
              </a:rPr>
              <a:t>פי 3 </a:t>
            </a:r>
            <a:r>
              <a:rPr lang="he-IL" sz="3200" dirty="0">
                <a:solidFill>
                  <a:srgbClr val="000000"/>
                </a:solidFill>
              </a:rPr>
              <a:t>ממידות המלבן הנתון.</a:t>
            </a:r>
          </a:p>
          <a:p>
            <a:pPr marL="457200" lvl="0" indent="0" algn="r" rtl="1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0000"/>
              </a:solidFill>
            </a:endParaRPr>
          </a:p>
        </p:txBody>
      </p:sp>
      <p:pic>
        <p:nvPicPr>
          <p:cNvPr id="372" name="Google Shape;372;p38" descr="https://lh4.googleusercontent.com/iGTl96Eygo7-oid1H3ZWWYhb5HWAynyOs2KLWGGMeuEgHeu4cFLof2g-jYLOscV4q-879K-lfjkP4Swnmj_UGZsWTDspF4AbUz1XGd30Tf1KKpiEXhvx6NLF17Q1F5VY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7796108">
            <a:off x="7314887" y="4340614"/>
            <a:ext cx="831885" cy="250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202605" y="3765403"/>
            <a:ext cx="1222700" cy="182977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סוגר מסולסל ימני 8">
            <a:extLst>
              <a:ext uri="{FF2B5EF4-FFF2-40B4-BE49-F238E27FC236}">
                <a16:creationId xmlns:a16="http://schemas.microsoft.com/office/drawing/2014/main" id="{8F88526D-3719-417D-8A48-6CA3646B4401}"/>
              </a:ext>
            </a:extLst>
          </p:cNvPr>
          <p:cNvSpPr/>
          <p:nvPr/>
        </p:nvSpPr>
        <p:spPr>
          <a:xfrm>
            <a:off x="3435207" y="2644490"/>
            <a:ext cx="155952" cy="1918273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0" name="סוגר מסולסל ימני 9">
            <a:extLst>
              <a:ext uri="{FF2B5EF4-FFF2-40B4-BE49-F238E27FC236}">
                <a16:creationId xmlns:a16="http://schemas.microsoft.com/office/drawing/2014/main" id="{B2864F84-37A7-4EF8-A952-4D1A190FBB5C}"/>
              </a:ext>
            </a:extLst>
          </p:cNvPr>
          <p:cNvSpPr/>
          <p:nvPr/>
        </p:nvSpPr>
        <p:spPr>
          <a:xfrm rot="16200000">
            <a:off x="2542509" y="1774003"/>
            <a:ext cx="193739" cy="145490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1" anchor="ctr"/>
          <a:lstStyle/>
          <a:p>
            <a:pPr algn="ctr"/>
            <a:endParaRPr lang="he-IL"/>
          </a:p>
        </p:txBody>
      </p:sp>
      <p:sp>
        <p:nvSpPr>
          <p:cNvPr id="13" name="מלבן 12">
            <a:extLst>
              <a:ext uri="{FF2B5EF4-FFF2-40B4-BE49-F238E27FC236}">
                <a16:creationId xmlns:a16="http://schemas.microsoft.com/office/drawing/2014/main" id="{8E7FEAFB-40D2-4C25-97D4-CA89A6080B95}"/>
              </a:ext>
            </a:extLst>
          </p:cNvPr>
          <p:cNvSpPr/>
          <p:nvPr/>
        </p:nvSpPr>
        <p:spPr>
          <a:xfrm>
            <a:off x="1499221" y="2143332"/>
            <a:ext cx="2373644" cy="553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1800" dirty="0"/>
              <a:t> </a:t>
            </a:r>
            <a:r>
              <a:rPr lang="he-IL" sz="32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he-IL" sz="3200" dirty="0">
                <a:latin typeface="Calibri"/>
                <a:ea typeface="Calibri"/>
                <a:cs typeface="Calibri"/>
              </a:rPr>
              <a:t> </a:t>
            </a:r>
            <a:r>
              <a:rPr lang="x-none" sz="3200" dirty="0">
                <a:latin typeface="Calibri"/>
                <a:ea typeface="Calibri"/>
                <a:cs typeface="Calibri"/>
                <a:sym typeface="Calibri"/>
              </a:rPr>
              <a:t>יחידות אורך</a:t>
            </a:r>
            <a:endParaRPr lang="he-IL" sz="3200" dirty="0">
              <a:latin typeface="Calibri"/>
              <a:ea typeface="Calibri"/>
              <a:cs typeface="Calibri"/>
            </a:endParaRPr>
          </a:p>
        </p:txBody>
      </p:sp>
      <p:sp>
        <p:nvSpPr>
          <p:cNvPr id="14" name="מלבן 13">
            <a:extLst>
              <a:ext uri="{FF2B5EF4-FFF2-40B4-BE49-F238E27FC236}">
                <a16:creationId xmlns:a16="http://schemas.microsoft.com/office/drawing/2014/main" id="{7BC98AF0-CD81-48D7-AFB0-2EDB4EDF2065}"/>
              </a:ext>
            </a:extLst>
          </p:cNvPr>
          <p:cNvSpPr/>
          <p:nvPr/>
        </p:nvSpPr>
        <p:spPr>
          <a:xfrm rot="16200000">
            <a:off x="2690836" y="3372198"/>
            <a:ext cx="2364057" cy="3618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he-IL" sz="3200" dirty="0">
                <a:latin typeface="Calibri"/>
                <a:ea typeface="Calibri"/>
                <a:cs typeface="Calibri"/>
              </a:rPr>
              <a:t>4 </a:t>
            </a:r>
            <a:r>
              <a:rPr lang="x-none" sz="3200" dirty="0">
                <a:latin typeface="Calibri"/>
                <a:ea typeface="Calibri"/>
                <a:cs typeface="Calibri"/>
                <a:sym typeface="Calibri"/>
              </a:rPr>
              <a:t>יחידות אורך</a:t>
            </a:r>
            <a:endParaRPr lang="he-IL" sz="3200" dirty="0">
              <a:latin typeface="Calibri"/>
              <a:ea typeface="Calibri"/>
              <a:cs typeface="Calibri"/>
            </a:endParaRPr>
          </a:p>
        </p:txBody>
      </p:sp>
      <p:pic>
        <p:nvPicPr>
          <p:cNvPr id="4" name="30sec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7084" y="194813"/>
            <a:ext cx="1924049" cy="6862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E57F555-6641-47BA-82E8-C4778B990864}"/>
              </a:ext>
            </a:extLst>
          </p:cNvPr>
          <p:cNvCxnSpPr>
            <a:cxnSpLocks/>
          </p:cNvCxnSpPr>
          <p:nvPr/>
        </p:nvCxnSpPr>
        <p:spPr>
          <a:xfrm>
            <a:off x="1907529" y="304477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DE4C58E-71DC-4B43-994A-31358C98A8BF}"/>
              </a:ext>
            </a:extLst>
          </p:cNvPr>
          <p:cNvCxnSpPr>
            <a:cxnSpLocks/>
          </p:cNvCxnSpPr>
          <p:nvPr/>
        </p:nvCxnSpPr>
        <p:spPr>
          <a:xfrm>
            <a:off x="3343491" y="305481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269;p28">
            <a:extLst>
              <a:ext uri="{FF2B5EF4-FFF2-40B4-BE49-F238E27FC236}">
                <a16:creationId xmlns:a16="http://schemas.microsoft.com/office/drawing/2014/main" id="{FB416D55-0DA5-40C8-9706-E8A663B005A6}"/>
              </a:ext>
            </a:extLst>
          </p:cNvPr>
          <p:cNvSpPr txBox="1">
            <a:spLocks/>
          </p:cNvSpPr>
          <p:nvPr/>
        </p:nvSpPr>
        <p:spPr>
          <a:xfrm>
            <a:off x="4183601" y="2965410"/>
            <a:ext cx="6830400" cy="352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1000"/>
              </a:spcBef>
            </a:pPr>
            <a:r>
              <a:rPr lang="he-IL" sz="3200" b="1" dirty="0">
                <a:solidFill>
                  <a:srgbClr val="000000"/>
                </a:solidFill>
              </a:rPr>
              <a:t>תכונות</a:t>
            </a:r>
            <a:r>
              <a:rPr lang="he-IL" sz="3200" dirty="0">
                <a:solidFill>
                  <a:srgbClr val="000000"/>
                </a:solidFill>
              </a:rPr>
              <a:t>:</a:t>
            </a:r>
          </a:p>
          <a:p>
            <a:pPr indent="-342900" algn="r">
              <a:lnSpc>
                <a:spcPct val="115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כל שתי צלעות נגדיות של המלבן שוות </a:t>
            </a:r>
            <a:r>
              <a:rPr lang="he-IL" sz="3200" dirty="0" smtClean="0">
                <a:solidFill>
                  <a:srgbClr val="000000"/>
                </a:solidFill>
              </a:rPr>
              <a:t>באורכן, ומקבילות </a:t>
            </a:r>
            <a:r>
              <a:rPr lang="he-IL" sz="3200" dirty="0">
                <a:solidFill>
                  <a:srgbClr val="000000"/>
                </a:solidFill>
              </a:rPr>
              <a:t>זו לזו</a:t>
            </a:r>
            <a:r>
              <a:rPr lang="he-IL" sz="32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</a:pPr>
            <a:endParaRPr lang="he-IL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23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946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4800" dirty="0"/>
              <a:t>תשובה</a:t>
            </a:r>
            <a:endParaRPr sz="4800" dirty="0"/>
          </a:p>
        </p:txBody>
      </p:sp>
      <p:grpSp>
        <p:nvGrpSpPr>
          <p:cNvPr id="4" name="קבוצה 3">
            <a:extLst>
              <a:ext uri="{FF2B5EF4-FFF2-40B4-BE49-F238E27FC236}">
                <a16:creationId xmlns:a16="http://schemas.microsoft.com/office/drawing/2014/main" id="{7C6A034C-893D-4DA1-AD1F-C7721F836784}"/>
              </a:ext>
            </a:extLst>
          </p:cNvPr>
          <p:cNvGrpSpPr/>
          <p:nvPr/>
        </p:nvGrpSpPr>
        <p:grpSpPr>
          <a:xfrm>
            <a:off x="2429300" y="1311625"/>
            <a:ext cx="7333399" cy="4717049"/>
            <a:chOff x="2234944" y="1624962"/>
            <a:chExt cx="7333399" cy="4717049"/>
          </a:xfrm>
        </p:grpSpPr>
        <p:grpSp>
          <p:nvGrpSpPr>
            <p:cNvPr id="3" name="קבוצה 2">
              <a:extLst>
                <a:ext uri="{FF2B5EF4-FFF2-40B4-BE49-F238E27FC236}">
                  <a16:creationId xmlns:a16="http://schemas.microsoft.com/office/drawing/2014/main" id="{DDD1AB17-5AFE-4DB3-924A-99CF920ACCC5}"/>
                </a:ext>
              </a:extLst>
            </p:cNvPr>
            <p:cNvGrpSpPr/>
            <p:nvPr/>
          </p:nvGrpSpPr>
          <p:grpSpPr>
            <a:xfrm>
              <a:off x="2234944" y="1624962"/>
              <a:ext cx="7333399" cy="4717049"/>
              <a:chOff x="2252045" y="1739157"/>
              <a:chExt cx="7333399" cy="4717049"/>
            </a:xfrm>
          </p:grpSpPr>
          <p:pic>
            <p:nvPicPr>
              <p:cNvPr id="381" name="Google Shape;381;p39"/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52045" y="1739157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2" name="קבוצה 1">
                <a:extLst>
                  <a:ext uri="{FF2B5EF4-FFF2-40B4-BE49-F238E27FC236}">
                    <a16:creationId xmlns:a16="http://schemas.microsoft.com/office/drawing/2014/main" id="{A5624B39-E3C3-4A66-9134-B2D5303FC7D1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8" name="סוגר מסולסל ימני 7">
                  <a:extLst>
                    <a:ext uri="{FF2B5EF4-FFF2-40B4-BE49-F238E27FC236}">
                      <a16:creationId xmlns:a16="http://schemas.microsoft.com/office/drawing/2014/main" id="{081D1B64-30C6-4DAA-B4C5-4C02A0F07847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9" name="סוגר מסולסל ימני 8">
                  <a:extLst>
                    <a:ext uri="{FF2B5EF4-FFF2-40B4-BE49-F238E27FC236}">
                      <a16:creationId xmlns:a16="http://schemas.microsoft.com/office/drawing/2014/main" id="{177D2811-A415-4D22-9514-E093B7994E31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0" name="סוגר מסולסל ימני 9">
                  <a:extLst>
                    <a:ext uri="{FF2B5EF4-FFF2-40B4-BE49-F238E27FC236}">
                      <a16:creationId xmlns:a16="http://schemas.microsoft.com/office/drawing/2014/main" id="{743264F0-0AB5-446F-94CC-F61C12EFFC93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1" name="סוגר מסולסל ימני 10">
                  <a:extLst>
                    <a:ext uri="{FF2B5EF4-FFF2-40B4-BE49-F238E27FC236}">
                      <a16:creationId xmlns:a16="http://schemas.microsoft.com/office/drawing/2014/main" id="{A7BB5C32-634E-43AA-BE9E-5DF6BE03A97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18" name="מלבן 17">
              <a:extLst>
                <a:ext uri="{FF2B5EF4-FFF2-40B4-BE49-F238E27FC236}">
                  <a16:creationId xmlns:a16="http://schemas.microsoft.com/office/drawing/2014/main" id="{F63B1749-9199-47C0-ABBC-128917CC55A9}"/>
                </a:ext>
              </a:extLst>
            </p:cNvPr>
            <p:cNvSpPr/>
            <p:nvPr/>
          </p:nvSpPr>
          <p:spPr>
            <a:xfrm>
              <a:off x="7130337" y="5991376"/>
              <a:ext cx="2438006" cy="212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1800" dirty="0"/>
                <a:t> 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3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19" name="מלבן 18">
              <a:extLst>
                <a:ext uri="{FF2B5EF4-FFF2-40B4-BE49-F238E27FC236}">
                  <a16:creationId xmlns:a16="http://schemas.microsoft.com/office/drawing/2014/main" id="{7709DBCA-384D-4181-B623-6DF0743084BE}"/>
                </a:ext>
              </a:extLst>
            </p:cNvPr>
            <p:cNvSpPr/>
            <p:nvPr/>
          </p:nvSpPr>
          <p:spPr>
            <a:xfrm rot="16200000">
              <a:off x="7949560" y="4653958"/>
              <a:ext cx="2566076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3CDB82B3-4ABF-439A-90B2-D8DD74D41027}"/>
                </a:ext>
              </a:extLst>
            </p:cNvPr>
            <p:cNvSpPr/>
            <p:nvPr/>
          </p:nvSpPr>
          <p:spPr>
            <a:xfrm rot="16200000">
              <a:off x="5418782" y="3692855"/>
              <a:ext cx="2750741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" name="מלבן 21">
              <a:extLst>
                <a:ext uri="{FF2B5EF4-FFF2-40B4-BE49-F238E27FC236}">
                  <a16:creationId xmlns:a16="http://schemas.microsoft.com/office/drawing/2014/main" id="{B7501B6C-071E-4F81-9909-C1E6ADD4A6F6}"/>
                </a:ext>
              </a:extLst>
            </p:cNvPr>
            <p:cNvSpPr/>
            <p:nvPr/>
          </p:nvSpPr>
          <p:spPr>
            <a:xfrm>
              <a:off x="3422664" y="5921232"/>
              <a:ext cx="2482653" cy="19668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9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82" name="Google Shape;382;p39"/>
          <p:cNvSpPr txBox="1">
            <a:spLocks noGrp="1"/>
          </p:cNvSpPr>
          <p:nvPr>
            <p:ph type="body" idx="1"/>
          </p:nvPr>
        </p:nvSpPr>
        <p:spPr>
          <a:xfrm>
            <a:off x="2444255" y="715471"/>
            <a:ext cx="6192738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מלבן שכל מידותיו גדולות פי 3 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chemeClr val="accent1">
                    <a:lumMod val="50000"/>
                  </a:schemeClr>
                </a:solidFill>
              </a:rPr>
              <a:t>ממידות המלבן הנתון</a:t>
            </a:r>
            <a:endParaRPr sz="3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83" name="Google Shape;383;p39"/>
          <p:cNvSpPr txBox="1">
            <a:spLocks noGrp="1"/>
          </p:cNvSpPr>
          <p:nvPr>
            <p:ph type="body" idx="4294967295"/>
          </p:nvPr>
        </p:nvSpPr>
        <p:spPr>
          <a:xfrm>
            <a:off x="7350560" y="2537784"/>
            <a:ext cx="2572866" cy="5394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0" algn="r" rtl="1">
              <a:spcBef>
                <a:spcPts val="800"/>
              </a:spcBef>
              <a:spcAft>
                <a:spcPts val="0"/>
              </a:spcAft>
              <a:buNone/>
            </a:pPr>
            <a:r>
              <a:rPr lang="x-none" sz="4000" dirty="0">
                <a:solidFill>
                  <a:schemeClr val="accent1">
                    <a:lumMod val="50000"/>
                  </a:schemeClr>
                </a:solidFill>
              </a:rPr>
              <a:t>מלבן נתון</a:t>
            </a:r>
            <a:endParaRPr sz="40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40"/>
          <p:cNvSpPr txBox="1">
            <a:spLocks noGrp="1"/>
          </p:cNvSpPr>
          <p:nvPr>
            <p:ph type="body" idx="1"/>
          </p:nvPr>
        </p:nvSpPr>
        <p:spPr>
          <a:xfrm>
            <a:off x="2546578" y="1663762"/>
            <a:ext cx="4217100" cy="64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solidFill>
                  <a:srgbClr val="000000"/>
                </a:solidFill>
              </a:rPr>
              <a:t>מלבן שכל מידותיו גדולות פי 3 </a:t>
            </a:r>
            <a:endParaRPr sz="1800" dirty="0">
              <a:solidFill>
                <a:srgbClr val="000000"/>
              </a:solidFill>
            </a:endParaRPr>
          </a:p>
          <a:p>
            <a:pPr marL="91440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1800" dirty="0">
                <a:solidFill>
                  <a:srgbClr val="000000"/>
                </a:solidFill>
              </a:rPr>
              <a:t>ממידות המלבן הנתון</a:t>
            </a:r>
            <a:endParaRPr sz="1800" dirty="0">
              <a:solidFill>
                <a:srgbClr val="000000"/>
              </a:solidFill>
            </a:endParaRPr>
          </a:p>
        </p:txBody>
      </p:sp>
      <p:grpSp>
        <p:nvGrpSpPr>
          <p:cNvPr id="2" name="קבוצה 1">
            <a:extLst>
              <a:ext uri="{FF2B5EF4-FFF2-40B4-BE49-F238E27FC236}">
                <a16:creationId xmlns:a16="http://schemas.microsoft.com/office/drawing/2014/main" id="{CE88E9E3-B6E5-47F9-B9AD-5C2584428B8D}"/>
              </a:ext>
            </a:extLst>
          </p:cNvPr>
          <p:cNvGrpSpPr/>
          <p:nvPr/>
        </p:nvGrpSpPr>
        <p:grpSpPr>
          <a:xfrm>
            <a:off x="350858" y="1527066"/>
            <a:ext cx="7343817" cy="4717049"/>
            <a:chOff x="2410459" y="1683232"/>
            <a:chExt cx="7343817" cy="4717049"/>
          </a:xfrm>
        </p:grpSpPr>
        <p:grpSp>
          <p:nvGrpSpPr>
            <p:cNvPr id="10" name="קבוצה 9">
              <a:extLst>
                <a:ext uri="{FF2B5EF4-FFF2-40B4-BE49-F238E27FC236}">
                  <a16:creationId xmlns:a16="http://schemas.microsoft.com/office/drawing/2014/main" id="{1C01553A-92A4-4861-A8DA-D482C3182ECE}"/>
                </a:ext>
              </a:extLst>
            </p:cNvPr>
            <p:cNvGrpSpPr/>
            <p:nvPr/>
          </p:nvGrpSpPr>
          <p:grpSpPr>
            <a:xfrm>
              <a:off x="2410459" y="1683232"/>
              <a:ext cx="7333399" cy="4717049"/>
              <a:chOff x="2267000" y="1665820"/>
              <a:chExt cx="7333399" cy="4717049"/>
            </a:xfrm>
          </p:grpSpPr>
          <p:pic>
            <p:nvPicPr>
              <p:cNvPr id="11" name="Google Shape;381;p39">
                <a:extLst>
                  <a:ext uri="{FF2B5EF4-FFF2-40B4-BE49-F238E27FC236}">
                    <a16:creationId xmlns:a16="http://schemas.microsoft.com/office/drawing/2014/main" id="{BC7FCC81-26D7-4962-802C-92BF8FF401E9}"/>
                  </a:ext>
                </a:extLst>
              </p:cNvPr>
              <p:cNvPicPr preferRelativeResize="0"/>
              <p:nvPr/>
            </p:nvPicPr>
            <p:blipFill>
              <a:blip r:embed="rId5">
                <a:alphaModFix/>
              </a:blip>
              <a:stretch>
                <a:fillRect/>
              </a:stretch>
            </p:blipFill>
            <p:spPr>
              <a:xfrm>
                <a:off x="2267000" y="1665820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12" name="קבוצה 11">
                <a:extLst>
                  <a:ext uri="{FF2B5EF4-FFF2-40B4-BE49-F238E27FC236}">
                    <a16:creationId xmlns:a16="http://schemas.microsoft.com/office/drawing/2014/main" id="{C454579C-7D6E-4966-AEE3-C0CBF919245A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13" name="סוגר מסולסל ימני 12">
                  <a:extLst>
                    <a:ext uri="{FF2B5EF4-FFF2-40B4-BE49-F238E27FC236}">
                      <a16:creationId xmlns:a16="http://schemas.microsoft.com/office/drawing/2014/main" id="{C76C343D-F13C-4018-BC00-A53562BE5A85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4" name="סוגר מסולסל ימני 13">
                  <a:extLst>
                    <a:ext uri="{FF2B5EF4-FFF2-40B4-BE49-F238E27FC236}">
                      <a16:creationId xmlns:a16="http://schemas.microsoft.com/office/drawing/2014/main" id="{0DD74A64-993B-41B6-947D-C7CF543C4746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5" name="סוגר מסולסל ימני 14">
                  <a:extLst>
                    <a:ext uri="{FF2B5EF4-FFF2-40B4-BE49-F238E27FC236}">
                      <a16:creationId xmlns:a16="http://schemas.microsoft.com/office/drawing/2014/main" id="{6F68EE65-2D69-44BC-BDEF-B89F4B966954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6" name="סוגר מסולסל ימני 15">
                  <a:extLst>
                    <a:ext uri="{FF2B5EF4-FFF2-40B4-BE49-F238E27FC236}">
                      <a16:creationId xmlns:a16="http://schemas.microsoft.com/office/drawing/2014/main" id="{D1F04A5E-70BD-4E95-9A31-40D1CF9F0B83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algn="ctr"/>
                  <a:endParaRPr lang="he-IL">
                    <a:solidFill>
                      <a:srgbClr val="002060"/>
                    </a:solidFill>
                  </a:endParaRPr>
                </a:p>
              </p:txBody>
            </p:sp>
          </p:grpSp>
        </p:grpSp>
        <p:sp>
          <p:nvSpPr>
            <p:cNvPr id="21" name="מלבן 20">
              <a:extLst>
                <a:ext uri="{FF2B5EF4-FFF2-40B4-BE49-F238E27FC236}">
                  <a16:creationId xmlns:a16="http://schemas.microsoft.com/office/drawing/2014/main" id="{D349D4D8-AC28-4EA5-AA04-EEA61F7B1E70}"/>
                </a:ext>
              </a:extLst>
            </p:cNvPr>
            <p:cNvSpPr/>
            <p:nvPr/>
          </p:nvSpPr>
          <p:spPr>
            <a:xfrm>
              <a:off x="6860937" y="6114885"/>
              <a:ext cx="2547248" cy="2127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 3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2" name="מלבן 21">
              <a:extLst>
                <a:ext uri="{FF2B5EF4-FFF2-40B4-BE49-F238E27FC236}">
                  <a16:creationId xmlns:a16="http://schemas.microsoft.com/office/drawing/2014/main" id="{96ED9AE6-809A-4731-BB79-DDE6E68F3C39}"/>
                </a:ext>
              </a:extLst>
            </p:cNvPr>
            <p:cNvSpPr/>
            <p:nvPr/>
          </p:nvSpPr>
          <p:spPr>
            <a:xfrm rot="16200000">
              <a:off x="8254566" y="4827938"/>
              <a:ext cx="2264743" cy="73467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3" name="מלבן 22">
              <a:extLst>
                <a:ext uri="{FF2B5EF4-FFF2-40B4-BE49-F238E27FC236}">
                  <a16:creationId xmlns:a16="http://schemas.microsoft.com/office/drawing/2014/main" id="{80728B2A-5F11-4CE4-B72C-0C8AB3E59185}"/>
                </a:ext>
              </a:extLst>
            </p:cNvPr>
            <p:cNvSpPr/>
            <p:nvPr/>
          </p:nvSpPr>
          <p:spPr>
            <a:xfrm rot="16200000">
              <a:off x="5630947" y="3868578"/>
              <a:ext cx="2720901" cy="33897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12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24" name="מלבן 23">
              <a:extLst>
                <a:ext uri="{FF2B5EF4-FFF2-40B4-BE49-F238E27FC236}">
                  <a16:creationId xmlns:a16="http://schemas.microsoft.com/office/drawing/2014/main" id="{4C0E3073-21C6-430A-8422-4A8EA1D40C7B}"/>
                </a:ext>
              </a:extLst>
            </p:cNvPr>
            <p:cNvSpPr/>
            <p:nvPr/>
          </p:nvSpPr>
          <p:spPr>
            <a:xfrm>
              <a:off x="3506390" y="6038081"/>
              <a:ext cx="2550909" cy="27116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algn="ctr"/>
              <a:r>
                <a:rPr lang="he-IL" sz="3200" dirty="0">
                  <a:latin typeface="Calibri"/>
                  <a:ea typeface="Calibri"/>
                  <a:cs typeface="Calibri"/>
                </a:rPr>
                <a:t>9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395" name="Google Shape;395;p40"/>
          <p:cNvSpPr txBox="1"/>
          <p:nvPr/>
        </p:nvSpPr>
        <p:spPr>
          <a:xfrm>
            <a:off x="5658942" y="4626485"/>
            <a:ext cx="11439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2000" b="1" dirty="0">
                <a:latin typeface="Calibri"/>
                <a:ea typeface="Calibri"/>
                <a:cs typeface="Calibri"/>
                <a:sym typeface="Calibri"/>
              </a:rPr>
              <a:t>שטח= היקף=</a:t>
            </a:r>
            <a:endParaRPr sz="20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395;p40">
            <a:extLst>
              <a:ext uri="{FF2B5EF4-FFF2-40B4-BE49-F238E27FC236}">
                <a16:creationId xmlns:a16="http://schemas.microsoft.com/office/drawing/2014/main" id="{D71B1A2F-56D7-4A6E-BDAE-E3FDABFAFE27}"/>
              </a:ext>
            </a:extLst>
          </p:cNvPr>
          <p:cNvSpPr txBox="1"/>
          <p:nvPr/>
        </p:nvSpPr>
        <p:spPr>
          <a:xfrm>
            <a:off x="1960490" y="3429000"/>
            <a:ext cx="1802994" cy="90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latin typeface="Calibri"/>
                <a:ea typeface="Calibri"/>
                <a:cs typeface="Calibri"/>
                <a:sym typeface="Calibri"/>
              </a:rPr>
              <a:t>שטח= היקף=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327;p34"/>
          <p:cNvSpPr txBox="1"/>
          <p:nvPr/>
        </p:nvSpPr>
        <p:spPr>
          <a:xfrm>
            <a:off x="2001712" y="134030"/>
            <a:ext cx="7072500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ים</a:t>
            </a: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והיק</a:t>
            </a:r>
            <a:r>
              <a:rPr lang="he-IL" sz="4800" dirty="0" err="1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פים</a:t>
            </a:r>
            <a:r>
              <a:rPr lang="x-none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 של מלבנים</a:t>
            </a:r>
            <a:endParaRPr sz="4800" dirty="0">
              <a:solidFill>
                <a:srgbClr val="0000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" name="Google Shape;329;p34"/>
          <p:cNvSpPr/>
          <p:nvPr/>
        </p:nvSpPr>
        <p:spPr>
          <a:xfrm rot="308">
            <a:off x="7139819" y="1184979"/>
            <a:ext cx="5052032" cy="3326916"/>
          </a:xfrm>
          <a:prstGeom prst="cloudCallout">
            <a:avLst>
              <a:gd name="adj1" fmla="val -64300"/>
              <a:gd name="adj2" fmla="val 27837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תזכורת:</a:t>
            </a:r>
            <a:endParaRPr sz="3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היקף מלבן </a:t>
            </a: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שווה</a:t>
            </a:r>
            <a:endParaRPr sz="3000" dirty="0" smtClean="0"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לסכום </a:t>
            </a:r>
            <a:r>
              <a:rPr lang="x-none" sz="3000" dirty="0">
                <a:latin typeface="Calibri"/>
                <a:ea typeface="Calibri"/>
                <a:cs typeface="Calibri"/>
                <a:sym typeface="Calibri"/>
              </a:rPr>
              <a:t>אורכי צלעותיו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r" rtl="1"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0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 מלבן </a:t>
            </a:r>
            <a:r>
              <a:rPr lang="x-none" sz="3000" dirty="0" smtClean="0">
                <a:latin typeface="Calibri"/>
                <a:ea typeface="Calibri"/>
                <a:cs typeface="Calibri"/>
                <a:sym typeface="Calibri"/>
              </a:rPr>
              <a:t>שווה</a:t>
            </a:r>
            <a:r>
              <a:rPr lang="he-IL" sz="3000" dirty="0" smtClean="0">
                <a:latin typeface="Calibri"/>
                <a:ea typeface="Calibri"/>
                <a:cs typeface="Calibri"/>
                <a:sym typeface="Calibri"/>
              </a:rPr>
              <a:t> למכפלת </a:t>
            </a:r>
            <a:r>
              <a:rPr lang="he-IL" sz="3000" dirty="0">
                <a:latin typeface="Calibri"/>
                <a:ea typeface="Calibri"/>
                <a:cs typeface="Calibri"/>
                <a:sym typeface="Calibri"/>
              </a:rPr>
              <a:t>אורכי שתי צלעות סמוכות</a:t>
            </a:r>
            <a:endParaRPr sz="3000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" name="Google Shape;330;p34">
            <a:extLst>
              <a:ext uri="{FF2B5EF4-FFF2-40B4-BE49-F238E27FC236}">
                <a16:creationId xmlns:a16="http://schemas.microsoft.com/office/drawing/2014/main" id="{8A75E715-119E-4C4D-9055-168340E0990E}"/>
              </a:ext>
            </a:extLst>
          </p:cNvPr>
          <p:cNvSpPr txBox="1"/>
          <p:nvPr/>
        </p:nvSpPr>
        <p:spPr>
          <a:xfrm>
            <a:off x="548378" y="775365"/>
            <a:ext cx="8633722" cy="58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1">
              <a:spcBef>
                <a:spcPts val="0"/>
              </a:spcBef>
              <a:spcAft>
                <a:spcPts val="0"/>
              </a:spcAft>
              <a:buNone/>
            </a:pPr>
            <a:r>
              <a:rPr lang="he-IL" sz="3200" b="1" dirty="0">
                <a:latin typeface="Calibri"/>
                <a:ea typeface="Calibri"/>
                <a:cs typeface="Calibri"/>
                <a:sym typeface="Calibri"/>
              </a:rPr>
              <a:t>חשבו את השטח וההיקף של כל אחד מהמלבנים הבאים:</a:t>
            </a:r>
            <a:endParaRPr sz="3200" b="1" dirty="0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" name="2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565521" y="458846"/>
            <a:ext cx="1924050" cy="68624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56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13967C8E-11A8-4AFF-AE14-F9E8F962B15A}"/>
              </a:ext>
            </a:extLst>
          </p:cNvPr>
          <p:cNvGrpSpPr/>
          <p:nvPr/>
        </p:nvGrpSpPr>
        <p:grpSpPr>
          <a:xfrm>
            <a:off x="1600619" y="1723453"/>
            <a:ext cx="7333399" cy="4717049"/>
            <a:chOff x="2410459" y="1701255"/>
            <a:chExt cx="7333399" cy="471704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F4A5D76A-A333-4260-BFB3-5B4D792400DC}"/>
                </a:ext>
              </a:extLst>
            </p:cNvPr>
            <p:cNvGrpSpPr/>
            <p:nvPr/>
          </p:nvGrpSpPr>
          <p:grpSpPr>
            <a:xfrm>
              <a:off x="2410459" y="1701255"/>
              <a:ext cx="7333399" cy="4717049"/>
              <a:chOff x="2267000" y="1683843"/>
              <a:chExt cx="7333399" cy="4717049"/>
            </a:xfrm>
          </p:grpSpPr>
          <p:pic>
            <p:nvPicPr>
              <p:cNvPr id="34" name="Google Shape;381;p39">
                <a:extLst>
                  <a:ext uri="{FF2B5EF4-FFF2-40B4-BE49-F238E27FC236}">
                    <a16:creationId xmlns:a16="http://schemas.microsoft.com/office/drawing/2014/main" id="{24184E10-672A-458D-8B33-C0139DF0B85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7000" y="1683843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86555355-BBF2-4ACE-B4A9-383632B87F08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36" name="סוגר מסולסל ימני 35">
                  <a:extLst>
                    <a:ext uri="{FF2B5EF4-FFF2-40B4-BE49-F238E27FC236}">
                      <a16:creationId xmlns:a16="http://schemas.microsoft.com/office/drawing/2014/main" id="{D1022BE5-111F-4F65-A978-9C6C7F6C7662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" name="סוגר מסולסל ימני 36">
                  <a:extLst>
                    <a:ext uri="{FF2B5EF4-FFF2-40B4-BE49-F238E27FC236}">
                      <a16:creationId xmlns:a16="http://schemas.microsoft.com/office/drawing/2014/main" id="{7F050006-3153-406E-92C3-2F547D5433CB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" name="סוגר מסולסל ימני 37">
                  <a:extLst>
                    <a:ext uri="{FF2B5EF4-FFF2-40B4-BE49-F238E27FC236}">
                      <a16:creationId xmlns:a16="http://schemas.microsoft.com/office/drawing/2014/main" id="{C97066EC-9B17-4FEB-806D-865EEBBA3B89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9D3E30FB-9812-4991-9597-A2BEF64E25B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21E13DF-520B-4A11-9063-3D506B4C07C7}"/>
                </a:ext>
              </a:extLst>
            </p:cNvPr>
            <p:cNvSpPr/>
            <p:nvPr/>
          </p:nvSpPr>
          <p:spPr>
            <a:xfrm>
              <a:off x="7134302" y="6122814"/>
              <a:ext cx="2609556" cy="244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987D61B-FA89-44B4-853B-E0E77F28524A}"/>
                </a:ext>
              </a:extLst>
            </p:cNvPr>
            <p:cNvSpPr/>
            <p:nvPr/>
          </p:nvSpPr>
          <p:spPr>
            <a:xfrm rot="16200000">
              <a:off x="8126252" y="4910156"/>
              <a:ext cx="2608154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F54F5FD4-4ACC-4C7C-8332-94E04833CA78}"/>
                </a:ext>
              </a:extLst>
            </p:cNvPr>
            <p:cNvSpPr/>
            <p:nvPr/>
          </p:nvSpPr>
          <p:spPr>
            <a:xfrm rot="16200000">
              <a:off x="5561997" y="3852731"/>
              <a:ext cx="2820024" cy="41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FD7223A2-B8D6-4776-9967-C0FCF7D68692}"/>
                </a:ext>
              </a:extLst>
            </p:cNvPr>
            <p:cNvSpPr/>
            <p:nvPr/>
          </p:nvSpPr>
          <p:spPr>
            <a:xfrm>
              <a:off x="3651933" y="6080753"/>
              <a:ext cx="2383802" cy="319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06" name="Google Shape;406;p41"/>
          <p:cNvSpPr txBox="1"/>
          <p:nvPr/>
        </p:nvSpPr>
        <p:spPr>
          <a:xfrm>
            <a:off x="2532302" y="380102"/>
            <a:ext cx="8844725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פתרון - 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8" name="Google Shape;408;p41"/>
          <p:cNvSpPr txBox="1"/>
          <p:nvPr/>
        </p:nvSpPr>
        <p:spPr>
          <a:xfrm>
            <a:off x="5391501" y="1323403"/>
            <a:ext cx="3542517" cy="9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09" name="Google Shape;409;p41"/>
          <p:cNvSpPr txBox="1"/>
          <p:nvPr/>
        </p:nvSpPr>
        <p:spPr>
          <a:xfrm>
            <a:off x="1600619" y="1323403"/>
            <a:ext cx="3901386" cy="9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13967C8E-11A8-4AFF-AE14-F9E8F962B15A}"/>
              </a:ext>
            </a:extLst>
          </p:cNvPr>
          <p:cNvGrpSpPr/>
          <p:nvPr/>
        </p:nvGrpSpPr>
        <p:grpSpPr>
          <a:xfrm>
            <a:off x="1600619" y="1723453"/>
            <a:ext cx="7333399" cy="4717049"/>
            <a:chOff x="2410459" y="1701255"/>
            <a:chExt cx="7333399" cy="471704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F4A5D76A-A333-4260-BFB3-5B4D792400DC}"/>
                </a:ext>
              </a:extLst>
            </p:cNvPr>
            <p:cNvGrpSpPr/>
            <p:nvPr/>
          </p:nvGrpSpPr>
          <p:grpSpPr>
            <a:xfrm>
              <a:off x="2410459" y="1701255"/>
              <a:ext cx="7333399" cy="4717049"/>
              <a:chOff x="2267000" y="1683843"/>
              <a:chExt cx="7333399" cy="4717049"/>
            </a:xfrm>
          </p:grpSpPr>
          <p:pic>
            <p:nvPicPr>
              <p:cNvPr id="34" name="Google Shape;381;p39">
                <a:extLst>
                  <a:ext uri="{FF2B5EF4-FFF2-40B4-BE49-F238E27FC236}">
                    <a16:creationId xmlns:a16="http://schemas.microsoft.com/office/drawing/2014/main" id="{24184E10-672A-458D-8B33-C0139DF0B85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7000" y="1683843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86555355-BBF2-4ACE-B4A9-383632B87F08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36" name="סוגר מסולסל ימני 35">
                  <a:extLst>
                    <a:ext uri="{FF2B5EF4-FFF2-40B4-BE49-F238E27FC236}">
                      <a16:creationId xmlns:a16="http://schemas.microsoft.com/office/drawing/2014/main" id="{D1022BE5-111F-4F65-A978-9C6C7F6C7662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" name="סוגר מסולסל ימני 36">
                  <a:extLst>
                    <a:ext uri="{FF2B5EF4-FFF2-40B4-BE49-F238E27FC236}">
                      <a16:creationId xmlns:a16="http://schemas.microsoft.com/office/drawing/2014/main" id="{7F050006-3153-406E-92C3-2F547D5433CB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" name="סוגר מסולסל ימני 37">
                  <a:extLst>
                    <a:ext uri="{FF2B5EF4-FFF2-40B4-BE49-F238E27FC236}">
                      <a16:creationId xmlns:a16="http://schemas.microsoft.com/office/drawing/2014/main" id="{C97066EC-9B17-4FEB-806D-865EEBBA3B89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9D3E30FB-9812-4991-9597-A2BEF64E25B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21E13DF-520B-4A11-9063-3D506B4C07C7}"/>
                </a:ext>
              </a:extLst>
            </p:cNvPr>
            <p:cNvSpPr/>
            <p:nvPr/>
          </p:nvSpPr>
          <p:spPr>
            <a:xfrm>
              <a:off x="7134302" y="6122814"/>
              <a:ext cx="2609556" cy="244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987D61B-FA89-44B4-853B-E0E77F28524A}"/>
                </a:ext>
              </a:extLst>
            </p:cNvPr>
            <p:cNvSpPr/>
            <p:nvPr/>
          </p:nvSpPr>
          <p:spPr>
            <a:xfrm rot="16200000">
              <a:off x="8126252" y="4910156"/>
              <a:ext cx="2608154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F54F5FD4-4ACC-4C7C-8332-94E04833CA78}"/>
                </a:ext>
              </a:extLst>
            </p:cNvPr>
            <p:cNvSpPr/>
            <p:nvPr/>
          </p:nvSpPr>
          <p:spPr>
            <a:xfrm rot="16200000">
              <a:off x="5561997" y="3852731"/>
              <a:ext cx="2820024" cy="41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FD7223A2-B8D6-4776-9967-C0FCF7D68692}"/>
                </a:ext>
              </a:extLst>
            </p:cNvPr>
            <p:cNvSpPr/>
            <p:nvPr/>
          </p:nvSpPr>
          <p:spPr>
            <a:xfrm>
              <a:off x="3651933" y="6080753"/>
              <a:ext cx="2383802" cy="319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06" name="Google Shape;406;p41"/>
          <p:cNvSpPr txBox="1"/>
          <p:nvPr/>
        </p:nvSpPr>
        <p:spPr>
          <a:xfrm>
            <a:off x="2532302" y="380102"/>
            <a:ext cx="8844725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פתרון - 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" name="Google Shape;408;p41"/>
          <p:cNvSpPr txBox="1"/>
          <p:nvPr/>
        </p:nvSpPr>
        <p:spPr>
          <a:xfrm>
            <a:off x="5391501" y="1323403"/>
            <a:ext cx="3542517" cy="9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09;p41"/>
          <p:cNvSpPr txBox="1"/>
          <p:nvPr/>
        </p:nvSpPr>
        <p:spPr>
          <a:xfrm>
            <a:off x="1600619" y="1323403"/>
            <a:ext cx="3901386" cy="9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/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522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13967C8E-11A8-4AFF-AE14-F9E8F962B15A}"/>
              </a:ext>
            </a:extLst>
          </p:cNvPr>
          <p:cNvGrpSpPr/>
          <p:nvPr/>
        </p:nvGrpSpPr>
        <p:grpSpPr>
          <a:xfrm>
            <a:off x="1600619" y="1723453"/>
            <a:ext cx="7333399" cy="4717049"/>
            <a:chOff x="2410459" y="1701255"/>
            <a:chExt cx="7333399" cy="471704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F4A5D76A-A333-4260-BFB3-5B4D792400DC}"/>
                </a:ext>
              </a:extLst>
            </p:cNvPr>
            <p:cNvGrpSpPr/>
            <p:nvPr/>
          </p:nvGrpSpPr>
          <p:grpSpPr>
            <a:xfrm>
              <a:off x="2410459" y="1701255"/>
              <a:ext cx="7333399" cy="4717049"/>
              <a:chOff x="2267000" y="1683843"/>
              <a:chExt cx="7333399" cy="4717049"/>
            </a:xfrm>
          </p:grpSpPr>
          <p:pic>
            <p:nvPicPr>
              <p:cNvPr id="34" name="Google Shape;381;p39">
                <a:extLst>
                  <a:ext uri="{FF2B5EF4-FFF2-40B4-BE49-F238E27FC236}">
                    <a16:creationId xmlns:a16="http://schemas.microsoft.com/office/drawing/2014/main" id="{24184E10-672A-458D-8B33-C0139DF0B85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7000" y="1683843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86555355-BBF2-4ACE-B4A9-383632B87F08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36" name="סוגר מסולסל ימני 35">
                  <a:extLst>
                    <a:ext uri="{FF2B5EF4-FFF2-40B4-BE49-F238E27FC236}">
                      <a16:creationId xmlns:a16="http://schemas.microsoft.com/office/drawing/2014/main" id="{D1022BE5-111F-4F65-A978-9C6C7F6C7662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" name="סוגר מסולסל ימני 36">
                  <a:extLst>
                    <a:ext uri="{FF2B5EF4-FFF2-40B4-BE49-F238E27FC236}">
                      <a16:creationId xmlns:a16="http://schemas.microsoft.com/office/drawing/2014/main" id="{7F050006-3153-406E-92C3-2F547D5433CB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" name="סוגר מסולסל ימני 37">
                  <a:extLst>
                    <a:ext uri="{FF2B5EF4-FFF2-40B4-BE49-F238E27FC236}">
                      <a16:creationId xmlns:a16="http://schemas.microsoft.com/office/drawing/2014/main" id="{C97066EC-9B17-4FEB-806D-865EEBBA3B89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9D3E30FB-9812-4991-9597-A2BEF64E25B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21E13DF-520B-4A11-9063-3D506B4C07C7}"/>
                </a:ext>
              </a:extLst>
            </p:cNvPr>
            <p:cNvSpPr/>
            <p:nvPr/>
          </p:nvSpPr>
          <p:spPr>
            <a:xfrm>
              <a:off x="7134302" y="6122814"/>
              <a:ext cx="2609556" cy="244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987D61B-FA89-44B4-853B-E0E77F28524A}"/>
                </a:ext>
              </a:extLst>
            </p:cNvPr>
            <p:cNvSpPr/>
            <p:nvPr/>
          </p:nvSpPr>
          <p:spPr>
            <a:xfrm rot="16200000">
              <a:off x="8126252" y="4910156"/>
              <a:ext cx="2608154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F54F5FD4-4ACC-4C7C-8332-94E04833CA78}"/>
                </a:ext>
              </a:extLst>
            </p:cNvPr>
            <p:cNvSpPr/>
            <p:nvPr/>
          </p:nvSpPr>
          <p:spPr>
            <a:xfrm rot="16200000">
              <a:off x="5561997" y="3852731"/>
              <a:ext cx="2820024" cy="41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FD7223A2-B8D6-4776-9967-C0FCF7D68692}"/>
                </a:ext>
              </a:extLst>
            </p:cNvPr>
            <p:cNvSpPr/>
            <p:nvPr/>
          </p:nvSpPr>
          <p:spPr>
            <a:xfrm>
              <a:off x="3651933" y="6080753"/>
              <a:ext cx="2383802" cy="319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06" name="Google Shape;406;p41"/>
          <p:cNvSpPr txBox="1"/>
          <p:nvPr/>
        </p:nvSpPr>
        <p:spPr>
          <a:xfrm>
            <a:off x="2532302" y="380102"/>
            <a:ext cx="8844725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פתרון - 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/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/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algn="ctr">
                  <a:defRPr/>
                </a:pPr>
                <a:r>
                  <a:rPr lang="he-IL" sz="3200" dirty="0">
                    <a:latin typeface="Calibri"/>
                    <a:cs typeface="Calibri"/>
                  </a:rPr>
                  <a:t>היקף המלבן </a:t>
                </a:r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  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blipFill>
                <a:blip r:embed="rId5"/>
                <a:stretch>
                  <a:fillRect t="-6987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Google Shape;408;p41"/>
          <p:cNvSpPr txBox="1"/>
          <p:nvPr/>
        </p:nvSpPr>
        <p:spPr>
          <a:xfrm>
            <a:off x="5391501" y="1323403"/>
            <a:ext cx="3542517" cy="9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409;p41"/>
          <p:cNvSpPr txBox="1"/>
          <p:nvPr/>
        </p:nvSpPr>
        <p:spPr>
          <a:xfrm>
            <a:off x="1600619" y="1323403"/>
            <a:ext cx="3901386" cy="9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49277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13967C8E-11A8-4AFF-AE14-F9E8F962B15A}"/>
              </a:ext>
            </a:extLst>
          </p:cNvPr>
          <p:cNvGrpSpPr/>
          <p:nvPr/>
        </p:nvGrpSpPr>
        <p:grpSpPr>
          <a:xfrm>
            <a:off x="1600619" y="1723453"/>
            <a:ext cx="7333399" cy="4717049"/>
            <a:chOff x="2410459" y="1701255"/>
            <a:chExt cx="7333399" cy="471704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F4A5D76A-A333-4260-BFB3-5B4D792400DC}"/>
                </a:ext>
              </a:extLst>
            </p:cNvPr>
            <p:cNvGrpSpPr/>
            <p:nvPr/>
          </p:nvGrpSpPr>
          <p:grpSpPr>
            <a:xfrm>
              <a:off x="2410459" y="1701255"/>
              <a:ext cx="7333399" cy="4717049"/>
              <a:chOff x="2267000" y="1683843"/>
              <a:chExt cx="7333399" cy="4717049"/>
            </a:xfrm>
          </p:grpSpPr>
          <p:pic>
            <p:nvPicPr>
              <p:cNvPr id="34" name="Google Shape;381;p39">
                <a:extLst>
                  <a:ext uri="{FF2B5EF4-FFF2-40B4-BE49-F238E27FC236}">
                    <a16:creationId xmlns:a16="http://schemas.microsoft.com/office/drawing/2014/main" id="{24184E10-672A-458D-8B33-C0139DF0B85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7000" y="1683843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86555355-BBF2-4ACE-B4A9-383632B87F08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36" name="סוגר מסולסל ימני 35">
                  <a:extLst>
                    <a:ext uri="{FF2B5EF4-FFF2-40B4-BE49-F238E27FC236}">
                      <a16:creationId xmlns:a16="http://schemas.microsoft.com/office/drawing/2014/main" id="{D1022BE5-111F-4F65-A978-9C6C7F6C7662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" name="סוגר מסולסל ימני 36">
                  <a:extLst>
                    <a:ext uri="{FF2B5EF4-FFF2-40B4-BE49-F238E27FC236}">
                      <a16:creationId xmlns:a16="http://schemas.microsoft.com/office/drawing/2014/main" id="{7F050006-3153-406E-92C3-2F547D5433CB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" name="סוגר מסולסל ימני 37">
                  <a:extLst>
                    <a:ext uri="{FF2B5EF4-FFF2-40B4-BE49-F238E27FC236}">
                      <a16:creationId xmlns:a16="http://schemas.microsoft.com/office/drawing/2014/main" id="{C97066EC-9B17-4FEB-806D-865EEBBA3B89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9D3E30FB-9812-4991-9597-A2BEF64E25B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21E13DF-520B-4A11-9063-3D506B4C07C7}"/>
                </a:ext>
              </a:extLst>
            </p:cNvPr>
            <p:cNvSpPr/>
            <p:nvPr/>
          </p:nvSpPr>
          <p:spPr>
            <a:xfrm>
              <a:off x="7134302" y="6122814"/>
              <a:ext cx="2609556" cy="244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987D61B-FA89-44B4-853B-E0E77F28524A}"/>
                </a:ext>
              </a:extLst>
            </p:cNvPr>
            <p:cNvSpPr/>
            <p:nvPr/>
          </p:nvSpPr>
          <p:spPr>
            <a:xfrm rot="16200000">
              <a:off x="8126252" y="4910156"/>
              <a:ext cx="2608154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F54F5FD4-4ACC-4C7C-8332-94E04833CA78}"/>
                </a:ext>
              </a:extLst>
            </p:cNvPr>
            <p:cNvSpPr/>
            <p:nvPr/>
          </p:nvSpPr>
          <p:spPr>
            <a:xfrm rot="16200000">
              <a:off x="5561997" y="3852731"/>
              <a:ext cx="2820024" cy="41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FD7223A2-B8D6-4776-9967-C0FCF7D68692}"/>
                </a:ext>
              </a:extLst>
            </p:cNvPr>
            <p:cNvSpPr/>
            <p:nvPr/>
          </p:nvSpPr>
          <p:spPr>
            <a:xfrm>
              <a:off x="3651933" y="6080753"/>
              <a:ext cx="2383802" cy="319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06" name="Google Shape;406;p41"/>
          <p:cNvSpPr txBox="1"/>
          <p:nvPr/>
        </p:nvSpPr>
        <p:spPr>
          <a:xfrm>
            <a:off x="2532302" y="380102"/>
            <a:ext cx="8844725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פתרון - 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" name="Google Shape;408;p41"/>
          <p:cNvSpPr txBox="1"/>
          <p:nvPr/>
        </p:nvSpPr>
        <p:spPr>
          <a:xfrm>
            <a:off x="5391501" y="1323403"/>
            <a:ext cx="3542517" cy="9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409;p41"/>
          <p:cNvSpPr txBox="1"/>
          <p:nvPr/>
        </p:nvSpPr>
        <p:spPr>
          <a:xfrm>
            <a:off x="1600619" y="1323403"/>
            <a:ext cx="3901386" cy="9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/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/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algn="ctr">
                  <a:defRPr/>
                </a:pPr>
                <a:r>
                  <a:rPr lang="he-IL" sz="3200" dirty="0">
                    <a:latin typeface="Calibri"/>
                    <a:cs typeface="Calibri"/>
                  </a:rPr>
                  <a:t>היקף המלבן </a:t>
                </a:r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  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blipFill>
                <a:blip r:embed="rId5"/>
                <a:stretch>
                  <a:fillRect t="-6987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D8433B-2FF6-4D03-AE58-9CE1CA58B29D}"/>
                  </a:ext>
                </a:extLst>
              </p:cNvPr>
              <p:cNvSpPr txBox="1"/>
              <p:nvPr/>
            </p:nvSpPr>
            <p:spPr>
              <a:xfrm>
                <a:off x="132735" y="2575996"/>
                <a:ext cx="2221177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9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12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he-IL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 </a:t>
                </a:r>
                <a:r>
                  <a:rPr kumimoji="0" lang="he-IL" sz="2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108</a:t>
                </a:r>
                <a:endParaRPr kumimoji="0" lang="he-IL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2D8433B-2FF6-4D03-AE58-9CE1CA58B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35" y="2575996"/>
                <a:ext cx="2221177" cy="983474"/>
              </a:xfrm>
              <a:prstGeom prst="rect">
                <a:avLst/>
              </a:prstGeom>
              <a:blipFill>
                <a:blip r:embed="rId6"/>
                <a:stretch>
                  <a:fillRect r="-4290" b="-1647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539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קבוצה 27">
            <a:extLst>
              <a:ext uri="{FF2B5EF4-FFF2-40B4-BE49-F238E27FC236}">
                <a16:creationId xmlns:a16="http://schemas.microsoft.com/office/drawing/2014/main" id="{13967C8E-11A8-4AFF-AE14-F9E8F962B15A}"/>
              </a:ext>
            </a:extLst>
          </p:cNvPr>
          <p:cNvGrpSpPr/>
          <p:nvPr/>
        </p:nvGrpSpPr>
        <p:grpSpPr>
          <a:xfrm>
            <a:off x="1600619" y="1723453"/>
            <a:ext cx="7333399" cy="4717049"/>
            <a:chOff x="2410459" y="1701255"/>
            <a:chExt cx="7333399" cy="4717049"/>
          </a:xfrm>
        </p:grpSpPr>
        <p:grpSp>
          <p:nvGrpSpPr>
            <p:cNvPr id="29" name="קבוצה 28">
              <a:extLst>
                <a:ext uri="{FF2B5EF4-FFF2-40B4-BE49-F238E27FC236}">
                  <a16:creationId xmlns:a16="http://schemas.microsoft.com/office/drawing/2014/main" id="{F4A5D76A-A333-4260-BFB3-5B4D792400DC}"/>
                </a:ext>
              </a:extLst>
            </p:cNvPr>
            <p:cNvGrpSpPr/>
            <p:nvPr/>
          </p:nvGrpSpPr>
          <p:grpSpPr>
            <a:xfrm>
              <a:off x="2410459" y="1701255"/>
              <a:ext cx="7333399" cy="4717049"/>
              <a:chOff x="2267000" y="1683843"/>
              <a:chExt cx="7333399" cy="4717049"/>
            </a:xfrm>
          </p:grpSpPr>
          <p:pic>
            <p:nvPicPr>
              <p:cNvPr id="34" name="Google Shape;381;p39">
                <a:extLst>
                  <a:ext uri="{FF2B5EF4-FFF2-40B4-BE49-F238E27FC236}">
                    <a16:creationId xmlns:a16="http://schemas.microsoft.com/office/drawing/2014/main" id="{24184E10-672A-458D-8B33-C0139DF0B85D}"/>
                  </a:ext>
                </a:extLst>
              </p:cNvPr>
              <p:cNvPicPr preferRelativeResize="0"/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2267000" y="1683843"/>
                <a:ext cx="7333399" cy="4717049"/>
              </a:xfrm>
              <a:prstGeom prst="rect">
                <a:avLst/>
              </a:prstGeom>
              <a:noFill/>
              <a:ln>
                <a:noFill/>
              </a:ln>
            </p:spPr>
          </p:pic>
          <p:grpSp>
            <p:nvGrpSpPr>
              <p:cNvPr id="35" name="קבוצה 34">
                <a:extLst>
                  <a:ext uri="{FF2B5EF4-FFF2-40B4-BE49-F238E27FC236}">
                    <a16:creationId xmlns:a16="http://schemas.microsoft.com/office/drawing/2014/main" id="{86555355-BBF2-4ACE-B4A9-383632B87F08}"/>
                  </a:ext>
                </a:extLst>
              </p:cNvPr>
              <p:cNvGrpSpPr/>
              <p:nvPr/>
            </p:nvGrpSpPr>
            <p:grpSpPr>
              <a:xfrm>
                <a:off x="3020292" y="2268563"/>
                <a:ext cx="6048490" cy="3717118"/>
                <a:chOff x="3613180" y="2185435"/>
                <a:chExt cx="6048490" cy="3717118"/>
              </a:xfrm>
            </p:grpSpPr>
            <p:sp>
              <p:nvSpPr>
                <p:cNvPr id="36" name="סוגר מסולסל ימני 35">
                  <a:extLst>
                    <a:ext uri="{FF2B5EF4-FFF2-40B4-BE49-F238E27FC236}">
                      <a16:creationId xmlns:a16="http://schemas.microsoft.com/office/drawing/2014/main" id="{D1022BE5-111F-4F65-A978-9C6C7F6C7662}"/>
                    </a:ext>
                  </a:extLst>
                </p:cNvPr>
                <p:cNvSpPr/>
                <p:nvPr/>
              </p:nvSpPr>
              <p:spPr>
                <a:xfrm>
                  <a:off x="9494849" y="4529896"/>
                  <a:ext cx="166821" cy="1167655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7" name="סוגר מסולסל ימני 36">
                  <a:extLst>
                    <a:ext uri="{FF2B5EF4-FFF2-40B4-BE49-F238E27FC236}">
                      <a16:creationId xmlns:a16="http://schemas.microsoft.com/office/drawing/2014/main" id="{7F050006-3153-406E-92C3-2F547D5433CB}"/>
                    </a:ext>
                  </a:extLst>
                </p:cNvPr>
                <p:cNvSpPr/>
                <p:nvPr/>
              </p:nvSpPr>
              <p:spPr>
                <a:xfrm rot="5400000">
                  <a:off x="8813839" y="5260634"/>
                  <a:ext cx="158024" cy="1089850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8" name="סוגר מסולסל ימני 37">
                  <a:extLst>
                    <a:ext uri="{FF2B5EF4-FFF2-40B4-BE49-F238E27FC236}">
                      <a16:creationId xmlns:a16="http://schemas.microsoft.com/office/drawing/2014/main" id="{C97066EC-9B17-4FEB-806D-865EEBBA3B89}"/>
                    </a:ext>
                  </a:extLst>
                </p:cNvPr>
                <p:cNvSpPr/>
                <p:nvPr/>
              </p:nvSpPr>
              <p:spPr>
                <a:xfrm>
                  <a:off x="6968703" y="2185435"/>
                  <a:ext cx="166821" cy="3512116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  <p:sp>
              <p:nvSpPr>
                <p:cNvPr id="39" name="סוגר מסולסל ימני 38">
                  <a:extLst>
                    <a:ext uri="{FF2B5EF4-FFF2-40B4-BE49-F238E27FC236}">
                      <a16:creationId xmlns:a16="http://schemas.microsoft.com/office/drawing/2014/main" id="{9D3E30FB-9812-4991-9597-A2BEF64E25BD}"/>
                    </a:ext>
                  </a:extLst>
                </p:cNvPr>
                <p:cNvSpPr/>
                <p:nvPr/>
              </p:nvSpPr>
              <p:spPr>
                <a:xfrm rot="5400000">
                  <a:off x="5160013" y="4179714"/>
                  <a:ext cx="176006" cy="3269672"/>
                </a:xfrm>
                <a:prstGeom prst="rightBrace">
                  <a:avLst/>
                </a:prstGeom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  <p:txBody>
                <a:bodyPr rtlCol="1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lang="he-IL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Arial"/>
                    <a:ea typeface="+mn-ea"/>
                    <a:cs typeface="Arial" panose="020B0604020202020204" pitchFamily="34" charset="0"/>
                    <a:sym typeface="Arial"/>
                  </a:endParaRPr>
                </a:p>
              </p:txBody>
            </p:sp>
          </p:grpSp>
        </p:grpSp>
        <p:sp>
          <p:nvSpPr>
            <p:cNvPr id="30" name="מלבן 29">
              <a:extLst>
                <a:ext uri="{FF2B5EF4-FFF2-40B4-BE49-F238E27FC236}">
                  <a16:creationId xmlns:a16="http://schemas.microsoft.com/office/drawing/2014/main" id="{421E13DF-520B-4A11-9063-3D506B4C07C7}"/>
                </a:ext>
              </a:extLst>
            </p:cNvPr>
            <p:cNvSpPr/>
            <p:nvPr/>
          </p:nvSpPr>
          <p:spPr>
            <a:xfrm>
              <a:off x="7134302" y="6122814"/>
              <a:ext cx="2609556" cy="24429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1" name="מלבן 30">
              <a:extLst>
                <a:ext uri="{FF2B5EF4-FFF2-40B4-BE49-F238E27FC236}">
                  <a16:creationId xmlns:a16="http://schemas.microsoft.com/office/drawing/2014/main" id="{5987D61B-FA89-44B4-853B-E0E77F28524A}"/>
                </a:ext>
              </a:extLst>
            </p:cNvPr>
            <p:cNvSpPr/>
            <p:nvPr/>
          </p:nvSpPr>
          <p:spPr>
            <a:xfrm rot="16200000">
              <a:off x="8126252" y="4910156"/>
              <a:ext cx="2608154" cy="36183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4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2" name="מלבן 31">
              <a:extLst>
                <a:ext uri="{FF2B5EF4-FFF2-40B4-BE49-F238E27FC236}">
                  <a16:creationId xmlns:a16="http://schemas.microsoft.com/office/drawing/2014/main" id="{F54F5FD4-4ACC-4C7C-8332-94E04833CA78}"/>
                </a:ext>
              </a:extLst>
            </p:cNvPr>
            <p:cNvSpPr/>
            <p:nvPr/>
          </p:nvSpPr>
          <p:spPr>
            <a:xfrm rot="16200000">
              <a:off x="5561997" y="3852731"/>
              <a:ext cx="2820024" cy="41409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he-IL" sz="3200" dirty="0">
                  <a:latin typeface="Calibri"/>
                  <a:ea typeface="Calibri"/>
                  <a:cs typeface="Calibri"/>
                </a:rPr>
                <a:t>12 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  <p:sp>
          <p:nvSpPr>
            <p:cNvPr id="33" name="מלבן 32">
              <a:extLst>
                <a:ext uri="{FF2B5EF4-FFF2-40B4-BE49-F238E27FC236}">
                  <a16:creationId xmlns:a16="http://schemas.microsoft.com/office/drawing/2014/main" id="{FD7223A2-B8D6-4776-9967-C0FCF7D68692}"/>
                </a:ext>
              </a:extLst>
            </p:cNvPr>
            <p:cNvSpPr/>
            <p:nvPr/>
          </p:nvSpPr>
          <p:spPr>
            <a:xfrm>
              <a:off x="3651933" y="6080753"/>
              <a:ext cx="2383802" cy="3195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1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424242"/>
                  </a:solidFill>
                  <a:effectLst/>
                  <a:uLnTx/>
                  <a:uFillTx/>
                  <a:latin typeface="Arial"/>
                  <a:ea typeface="+mn-ea"/>
                  <a:cs typeface="Arial" panose="020B0604020202020204" pitchFamily="34" charset="0"/>
                  <a:sym typeface="Arial"/>
                </a:rPr>
                <a:t>9</a:t>
              </a:r>
              <a:r>
                <a:rPr lang="he-IL" sz="3200" dirty="0">
                  <a:latin typeface="Calibri"/>
                  <a:ea typeface="Calibri"/>
                  <a:cs typeface="Calibri"/>
                </a:rPr>
                <a:t> </a:t>
              </a:r>
              <a:r>
                <a:rPr lang="x-none" sz="3200" dirty="0">
                  <a:latin typeface="Calibri"/>
                  <a:ea typeface="Calibri"/>
                  <a:cs typeface="Calibri"/>
                  <a:sym typeface="Calibri"/>
                </a:rPr>
                <a:t>יחידות אורך</a:t>
              </a:r>
              <a:endParaRPr lang="he-IL" sz="3200" dirty="0"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406" name="Google Shape;406;p41"/>
          <p:cNvSpPr txBox="1"/>
          <p:nvPr/>
        </p:nvSpPr>
        <p:spPr>
          <a:xfrm>
            <a:off x="2532302" y="380102"/>
            <a:ext cx="8844725" cy="9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r" rtl="1"/>
            <a:r>
              <a:rPr lang="he-IL" sz="4800" dirty="0" smtClean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פתרון - </a:t>
            </a:r>
            <a:r>
              <a:rPr lang="he-IL" sz="4800" dirty="0">
                <a:solidFill>
                  <a:srgbClr val="0000FF"/>
                </a:solidFill>
                <a:latin typeface="Calibri"/>
                <a:ea typeface="Calibri"/>
                <a:cs typeface="Calibri"/>
                <a:sym typeface="Calibri"/>
              </a:rPr>
              <a:t>שטחים והיקפים של מלבנים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48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/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highlight>
                            <a:srgbClr val="FFFF00"/>
                          </a:highlight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12</m:t>
                      </m:r>
                    </m:oMath>
                  </m:oMathPara>
                </a14:m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B1672101-1E02-43B2-8960-58B9990956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5463" y="2950974"/>
                <a:ext cx="2381910" cy="9834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/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noFill/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algn="ctr">
                  <a:defRPr/>
                </a:pPr>
                <a:r>
                  <a:rPr lang="he-IL" sz="3200" dirty="0">
                    <a:latin typeface="Calibri"/>
                    <a:cs typeface="Calibri"/>
                  </a:rPr>
                  <a:t>היקף המלבן </a:t>
                </a:r>
                <a:endParaRPr kumimoji="0" lang="he-IL" sz="3200" b="0" i="1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 Math" panose="02040503050406030204" pitchFamily="18" charset="0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3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  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2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×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4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6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+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8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=</m:t>
                      </m:r>
                      <m:r>
                        <a:rPr kumimoji="0" lang="he-IL" sz="28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sym typeface="Arial"/>
                        </a:rPr>
                        <m:t>14</m:t>
                      </m:r>
                    </m:oMath>
                  </m:oMathPara>
                </a14:m>
                <a:endParaRPr kumimoji="0" lang="he-IL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Cambria Math" panose="02040503050406030204" pitchFamily="18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F9034023-3BE0-4B7B-B4FC-ECEDDFF0B8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12884" y="4301670"/>
                <a:ext cx="2737123" cy="1344279"/>
              </a:xfrm>
              <a:prstGeom prst="rect">
                <a:avLst/>
              </a:prstGeom>
              <a:blipFill>
                <a:blip r:embed="rId5"/>
                <a:stretch>
                  <a:fillRect t="-6987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D8433B-2FF6-4D03-AE58-9CE1CA58B29D}"/>
                  </a:ext>
                </a:extLst>
              </p:cNvPr>
              <p:cNvSpPr txBox="1"/>
              <p:nvPr/>
            </p:nvSpPr>
            <p:spPr>
              <a:xfrm>
                <a:off x="132735" y="2575996"/>
                <a:ext cx="2221177" cy="983474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המלבן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 </m:t>
                      </m:r>
                      <m:r>
                        <a:rPr kumimoji="0" lang="he-IL" sz="3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/>
                          <a:cs typeface="Calibri"/>
                          <a:sym typeface="Arial"/>
                        </a:rPr>
                        <m:t>שטח</m:t>
                      </m:r>
                    </m:oMath>
                  </m:oMathPara>
                </a14:m>
                <a:endPara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Arial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en-US" sz="2800" b="0" i="1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sym typeface="Arial"/>
                      </a:rPr>
                      <m:t>9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×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12</m:t>
                    </m:r>
                    <m:r>
                      <a:rPr kumimoji="0" lang="he-IL" sz="2800" b="0" i="0" u="none" strike="noStrike" kern="0" cap="none" spc="0" normalizeH="0" baseline="0" noProof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sym typeface="Arial"/>
                      </a:rPr>
                      <m:t>=</m:t>
                    </m:r>
                  </m:oMath>
                </a14:m>
                <a:r>
                  <a:rPr kumimoji="0" lang="he-IL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sym typeface="Arial"/>
                  </a:rPr>
                  <a:t> </a:t>
                </a:r>
                <a:r>
                  <a:rPr lang="he-IL" sz="2800" dirty="0">
                    <a:latin typeface="Cambria Math" panose="02040503050406030204" pitchFamily="18" charset="0"/>
                  </a:rPr>
                  <a:t>108</a:t>
                </a: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D2D8433B-2FF6-4D03-AE58-9CE1CA58B2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35" y="2575996"/>
                <a:ext cx="2221177" cy="983474"/>
              </a:xfrm>
              <a:prstGeom prst="rect">
                <a:avLst/>
              </a:prstGeom>
              <a:blipFill>
                <a:blip r:embed="rId6"/>
                <a:stretch>
                  <a:fillRect r="-4290" b="-16471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0AE127-552F-4588-A225-9DB90F885703}"/>
                  </a:ext>
                </a:extLst>
              </p:cNvPr>
              <p:cNvSpPr txBox="1"/>
              <p:nvPr/>
            </p:nvSpPr>
            <p:spPr>
              <a:xfrm>
                <a:off x="132735" y="4047703"/>
                <a:ext cx="3134339" cy="1344279"/>
              </a:xfrm>
              <a:prstGeom prst="rect">
                <a:avLst/>
              </a:prstGeom>
              <a:solidFill>
                <a:srgbClr val="EBEBEB"/>
              </a:solid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 wrap="square" lIns="0" tIns="0" rIns="0" bIns="0" rtlCol="1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0" indent="0" defTabSz="914400" eaLnBrk="1" fontAlgn="auto" latinLnBrk="0" hangingPunct="1">
                  <a:buSzTx/>
                  <a:buNone/>
                  <a:tabLst/>
                  <a:defRPr kumimoji="0" sz="3200" kern="0" spc="0" normalizeH="0" baseline="0">
                    <a:ln>
                      <a:noFill/>
                    </a:ln>
                    <a:effectLst/>
                    <a:uLnTx/>
                    <a:uFillTx/>
                    <a:latin typeface="Cambria Math" panose="02040503050406030204" pitchFamily="18" charset="0"/>
                    <a:ea typeface="Calibri"/>
                    <a:cs typeface="Calibri"/>
                  </a:defRPr>
                </a:lvl1pPr>
              </a:lstStyle>
              <a:p>
                <a:pPr algn="ctr"/>
                <a:r>
                  <a:rPr lang="he-IL" dirty="0"/>
                  <a:t>היקף המלבן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e-IL" sz="28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9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+  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×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12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18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24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he-IL" sz="2800">
                          <a:latin typeface="Cambria Math" panose="02040503050406030204" pitchFamily="18" charset="0"/>
                        </a:rPr>
                        <m:t>42</m:t>
                      </m:r>
                    </m:oMath>
                  </m:oMathPara>
                </a14:m>
                <a:endParaRPr lang="he-IL" dirty="0"/>
              </a:p>
            </p:txBody>
          </p:sp>
        </mc:Choice>
        <mc:Fallback xmlns=""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9B0AE127-552F-4588-A225-9DB90F885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35" y="4047703"/>
                <a:ext cx="3134339" cy="1344279"/>
              </a:xfrm>
              <a:prstGeom prst="rect">
                <a:avLst/>
              </a:prstGeom>
              <a:blipFill>
                <a:blip r:embed="rId7"/>
                <a:stretch>
                  <a:fillRect t="-7391" b="-12174"/>
                </a:stretch>
              </a:blipFill>
              <a:ln w="57150">
                <a:solidFill>
                  <a:schemeClr val="accent1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he-I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Google Shape;408;p41"/>
          <p:cNvSpPr txBox="1"/>
          <p:nvPr/>
        </p:nvSpPr>
        <p:spPr>
          <a:xfrm>
            <a:off x="5391501" y="1323403"/>
            <a:ext cx="3542517" cy="9071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14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409;p41"/>
          <p:cNvSpPr txBox="1"/>
          <p:nvPr/>
        </p:nvSpPr>
        <p:spPr>
          <a:xfrm>
            <a:off x="1600619" y="1323403"/>
            <a:ext cx="3901386" cy="971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שטח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108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שטח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היקף</a:t>
            </a:r>
            <a:r>
              <a:rPr kumimoji="0" lang="he-IL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=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kumimoji="0" lang="x-none" sz="26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42</a:t>
            </a:r>
            <a:r>
              <a:rPr kumimoji="0" lang="x-none" sz="2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יחידות אורך</a:t>
            </a:r>
            <a:endParaRPr kumimoji="0" sz="2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466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593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x-none" dirty="0">
                <a:solidFill>
                  <a:srgbClr val="000000"/>
                </a:solidFill>
              </a:rPr>
              <a:t>שאלות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16" name="Google Shape;416;p42"/>
          <p:cNvSpPr txBox="1">
            <a:spLocks noGrp="1"/>
          </p:cNvSpPr>
          <p:nvPr>
            <p:ph type="body" idx="2"/>
          </p:nvPr>
        </p:nvSpPr>
        <p:spPr>
          <a:xfrm>
            <a:off x="365100" y="1571913"/>
            <a:ext cx="10988700" cy="165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1910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x-none" sz="3200" dirty="0">
                <a:solidFill>
                  <a:srgbClr val="000000"/>
                </a:solidFill>
              </a:rPr>
              <a:t>מה הקשר בין היקף המלבן </a:t>
            </a:r>
            <a:r>
              <a:rPr lang="x-none" sz="3200" b="1" dirty="0">
                <a:solidFill>
                  <a:srgbClr val="000000"/>
                </a:solidFill>
              </a:rPr>
              <a:t>שמידותיו גדולות פי </a:t>
            </a:r>
            <a:r>
              <a:rPr lang="he-IL" sz="3200" b="1" dirty="0">
                <a:solidFill>
                  <a:srgbClr val="000000"/>
                </a:solidFill>
              </a:rPr>
              <a:t>3 </a:t>
            </a:r>
            <a:r>
              <a:rPr lang="x-none" sz="3200" dirty="0">
                <a:solidFill>
                  <a:srgbClr val="000000"/>
                </a:solidFill>
              </a:rPr>
              <a:t>להיקף המלבן הנתון?</a:t>
            </a:r>
            <a:r>
              <a:rPr lang="en-US" sz="3200" dirty="0">
                <a:solidFill>
                  <a:srgbClr val="000000"/>
                </a:solidFill>
              </a:rPr>
              <a:t/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he-IL" sz="3200" b="1" dirty="0">
                <a:solidFill>
                  <a:srgbClr val="000000"/>
                </a:solidFill>
              </a:rPr>
              <a:t>היקף המלבן </a:t>
            </a:r>
            <a:r>
              <a:rPr lang="he-IL" sz="3200" dirty="0">
                <a:solidFill>
                  <a:srgbClr val="000000"/>
                </a:solidFill>
              </a:rPr>
              <a:t>החדש </a:t>
            </a:r>
            <a:r>
              <a:rPr lang="he-IL" sz="3200" dirty="0">
                <a:solidFill>
                  <a:schemeClr val="accent1"/>
                </a:solidFill>
              </a:rPr>
              <a:t>גדול פי </a:t>
            </a:r>
            <a:r>
              <a:rPr lang="he-IL" sz="3200" b="1" dirty="0">
                <a:solidFill>
                  <a:schemeClr val="tx1"/>
                </a:solidFill>
              </a:rPr>
              <a:t>___</a:t>
            </a:r>
            <a:r>
              <a:rPr lang="he-IL" sz="3200" dirty="0">
                <a:solidFill>
                  <a:srgbClr val="0000FF"/>
                </a:solidFill>
              </a:rPr>
              <a:t> </a:t>
            </a:r>
            <a:r>
              <a:rPr lang="he-IL" sz="3200" dirty="0">
                <a:solidFill>
                  <a:srgbClr val="000000"/>
                </a:solidFill>
              </a:rPr>
              <a:t>מהיקף המלבן הנתון.</a:t>
            </a:r>
          </a:p>
          <a:p>
            <a:pPr marL="457200" lvl="0" indent="-4191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</a:endParaRPr>
          </a:p>
        </p:txBody>
      </p:sp>
      <p:pic>
        <p:nvPicPr>
          <p:cNvPr id="417" name="Google Shape;417;p4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2"/>
          <p:cNvSpPr txBox="1"/>
          <p:nvPr/>
        </p:nvSpPr>
        <p:spPr>
          <a:xfrm>
            <a:off x="117987" y="3848740"/>
            <a:ext cx="11658348" cy="1741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indent="-457200" algn="r" rtl="1">
              <a:lnSpc>
                <a:spcPct val="200000"/>
              </a:lnSpc>
              <a:buFont typeface="+mj-lt"/>
              <a:buAutoNum type="arabicPeriod" startAt="2"/>
            </a:pPr>
            <a:r>
              <a:rPr lang="x-none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מה הקשר בין שטח המלבן </a:t>
            </a:r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שמידותיו גדולות פי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x-none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x-none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לשטח המלבן הנתון?</a:t>
            </a:r>
            <a: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שטח</a:t>
            </a:r>
            <a:r>
              <a:rPr lang="he-IL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המלבן </a:t>
            </a: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גדול פי </a:t>
            </a:r>
            <a:r>
              <a:rPr lang="he-IL" sz="3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___</a:t>
            </a:r>
            <a:r>
              <a:rPr lang="he-IL" sz="3200" dirty="0">
                <a:solidFill>
                  <a:srgbClr val="0000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משטח המלבן הנתון.</a:t>
            </a:r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r" rtl="1">
              <a:lnSpc>
                <a:spcPct val="200000"/>
              </a:lnSpc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3947" y="228555"/>
            <a:ext cx="2241364" cy="7994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Google Shape;415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159314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he-IL" dirty="0" smtClean="0">
                <a:solidFill>
                  <a:srgbClr val="000000"/>
                </a:solidFill>
              </a:rPr>
              <a:t>תשובות</a:t>
            </a:r>
            <a:endParaRPr dirty="0">
              <a:solidFill>
                <a:srgbClr val="000000"/>
              </a:solidFill>
            </a:endParaRPr>
          </a:p>
        </p:txBody>
      </p:sp>
      <p:sp>
        <p:nvSpPr>
          <p:cNvPr id="416" name="Google Shape;416;p42"/>
          <p:cNvSpPr txBox="1">
            <a:spLocks noGrp="1"/>
          </p:cNvSpPr>
          <p:nvPr>
            <p:ph type="body" idx="2"/>
          </p:nvPr>
        </p:nvSpPr>
        <p:spPr>
          <a:xfrm>
            <a:off x="365100" y="1571913"/>
            <a:ext cx="10988700" cy="16543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419100">
              <a:lnSpc>
                <a:spcPct val="200000"/>
              </a:lnSpc>
              <a:spcBef>
                <a:spcPts val="0"/>
              </a:spcBef>
              <a:buClr>
                <a:srgbClr val="000000"/>
              </a:buClr>
              <a:buSzPts val="3000"/>
              <a:buFont typeface="Calibri"/>
              <a:buAutoNum type="arabicPeriod"/>
            </a:pPr>
            <a:r>
              <a:rPr lang="x-none" sz="3200" dirty="0">
                <a:solidFill>
                  <a:srgbClr val="000000"/>
                </a:solidFill>
              </a:rPr>
              <a:t>מה הקשר בין היקף המלבן </a:t>
            </a:r>
            <a:r>
              <a:rPr lang="x-none" sz="3200" b="1" dirty="0">
                <a:solidFill>
                  <a:srgbClr val="000000"/>
                </a:solidFill>
              </a:rPr>
              <a:t>שמידותיו גדולות פי </a:t>
            </a:r>
            <a:r>
              <a:rPr lang="he-IL" sz="3200" b="1" dirty="0">
                <a:solidFill>
                  <a:srgbClr val="000000"/>
                </a:solidFill>
              </a:rPr>
              <a:t>3 </a:t>
            </a:r>
            <a:r>
              <a:rPr lang="x-none" sz="3200" dirty="0">
                <a:solidFill>
                  <a:srgbClr val="000000"/>
                </a:solidFill>
              </a:rPr>
              <a:t>להיקף המלבן הנתון?</a:t>
            </a:r>
            <a:r>
              <a:rPr lang="en-US" sz="3200" dirty="0">
                <a:solidFill>
                  <a:srgbClr val="000000"/>
                </a:solidFill>
              </a:rPr>
              <a:t/>
            </a:r>
            <a:br>
              <a:rPr lang="en-US" sz="3200" dirty="0">
                <a:solidFill>
                  <a:srgbClr val="000000"/>
                </a:solidFill>
              </a:rPr>
            </a:br>
            <a:r>
              <a:rPr lang="he-IL" sz="3200" b="1" dirty="0">
                <a:solidFill>
                  <a:srgbClr val="000000"/>
                </a:solidFill>
              </a:rPr>
              <a:t>היקף המלבן </a:t>
            </a:r>
            <a:r>
              <a:rPr lang="he-IL" sz="3200" dirty="0">
                <a:solidFill>
                  <a:srgbClr val="000000"/>
                </a:solidFill>
              </a:rPr>
              <a:t>החדש </a:t>
            </a:r>
            <a:r>
              <a:rPr lang="he-IL" sz="3200" dirty="0">
                <a:solidFill>
                  <a:schemeClr val="accent1"/>
                </a:solidFill>
              </a:rPr>
              <a:t>גדול פי </a:t>
            </a:r>
            <a:r>
              <a:rPr lang="he-IL" sz="3200" b="1" dirty="0">
                <a:solidFill>
                  <a:schemeClr val="tx1"/>
                </a:solidFill>
              </a:rPr>
              <a:t>___</a:t>
            </a:r>
            <a:r>
              <a:rPr lang="he-IL" sz="3200" dirty="0">
                <a:solidFill>
                  <a:srgbClr val="0000FF"/>
                </a:solidFill>
              </a:rPr>
              <a:t> </a:t>
            </a:r>
            <a:r>
              <a:rPr lang="he-IL" sz="3200" dirty="0">
                <a:solidFill>
                  <a:srgbClr val="000000"/>
                </a:solidFill>
              </a:rPr>
              <a:t>מהיקף המלבן הנתון.</a:t>
            </a:r>
          </a:p>
          <a:p>
            <a:pPr marL="457200" lvl="0" indent="-41910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Calibri"/>
              <a:buAutoNum type="arabicPeriod"/>
            </a:pP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3200" dirty="0">
              <a:solidFill>
                <a:srgbClr val="000000"/>
              </a:solidFill>
            </a:endParaRPr>
          </a:p>
        </p:txBody>
      </p:sp>
      <p:pic>
        <p:nvPicPr>
          <p:cNvPr id="417" name="Google Shape;417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7084" y="262845"/>
            <a:ext cx="1047545" cy="550181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42"/>
          <p:cNvSpPr txBox="1"/>
          <p:nvPr/>
        </p:nvSpPr>
        <p:spPr>
          <a:xfrm>
            <a:off x="117987" y="3848740"/>
            <a:ext cx="11658348" cy="1741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indent="-457200" algn="r" rtl="1">
              <a:lnSpc>
                <a:spcPct val="200000"/>
              </a:lnSpc>
              <a:buFont typeface="+mj-lt"/>
              <a:buAutoNum type="arabicPeriod" startAt="2"/>
            </a:pPr>
            <a:r>
              <a:rPr lang="x-none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מה הקשר בין שטח המלבן </a:t>
            </a:r>
            <a:r>
              <a:rPr lang="x-none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שמידותיו גדולות פי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lang="x-none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x-none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לשטח המלבן הנתון?</a:t>
            </a:r>
            <a: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/>
            </a:r>
            <a:br>
              <a:rPr lang="en-US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</a:b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he-IL" sz="3200" b="1" dirty="0">
                <a:latin typeface="Calibri" panose="020F0502020204030204" pitchFamily="34" charset="0"/>
                <a:cs typeface="Calibri" panose="020F0502020204030204" pitchFamily="34" charset="0"/>
              </a:rPr>
              <a:t>שטח</a:t>
            </a:r>
            <a:r>
              <a:rPr lang="he-IL" sz="3200" b="1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המלבן </a:t>
            </a: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גדול פי </a:t>
            </a:r>
            <a:r>
              <a:rPr lang="he-IL" sz="3200" dirty="0">
                <a:solidFill>
                  <a:schemeClr val="tx1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___</a:t>
            </a:r>
            <a:r>
              <a:rPr lang="he-IL" sz="3200" dirty="0">
                <a:solidFill>
                  <a:srgbClr val="0000F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 </a:t>
            </a:r>
            <a:r>
              <a:rPr lang="he-IL" sz="3200" dirty="0"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משטח המלבן הנתון.</a:t>
            </a:r>
            <a:endParaRPr lang="he-IL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algn="r" rtl="1">
              <a:lnSpc>
                <a:spcPct val="200000"/>
              </a:lnSpc>
            </a:pPr>
            <a:endParaRPr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5C161D9-3EF8-49A6-B80B-416F25614113}"/>
              </a:ext>
            </a:extLst>
          </p:cNvPr>
          <p:cNvSpPr txBox="1"/>
          <p:nvPr/>
        </p:nvSpPr>
        <p:spPr>
          <a:xfrm>
            <a:off x="6339398" y="2879011"/>
            <a:ext cx="420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0628F7-C87B-4E44-8F8D-B54BEA63FE47}"/>
              </a:ext>
            </a:extLst>
          </p:cNvPr>
          <p:cNvSpPr txBox="1"/>
          <p:nvPr/>
        </p:nvSpPr>
        <p:spPr>
          <a:xfrm>
            <a:off x="6128941" y="5242650"/>
            <a:ext cx="420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157472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44"/>
          <p:cNvSpPr txBox="1">
            <a:spLocks noGrp="1"/>
          </p:cNvSpPr>
          <p:nvPr>
            <p:ph type="body" idx="1"/>
          </p:nvPr>
        </p:nvSpPr>
        <p:spPr>
          <a:xfrm>
            <a:off x="619925" y="1075707"/>
            <a:ext cx="10952149" cy="37897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שערו והשלימו מבלי לחשב את השטחים וההיקפים של המלבנים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אם נגדיל את מידות המלבן הנתון פי 4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indent="-457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היקף המלבן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יגדל פי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 מהיקף המלבן הנתון</a:t>
            </a:r>
          </a:p>
          <a:p>
            <a:pPr lvl="0" indent="-457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שטח המלבן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יגדל פי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 משטח המלבן הנתון </a:t>
            </a:r>
            <a:endParaRPr sz="3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1min_fina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38" y="369079"/>
            <a:ext cx="2080311" cy="7419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48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00C41722-4501-4ADD-AFBD-FDE5841DCD76}"/>
              </a:ext>
            </a:extLst>
          </p:cNvPr>
          <p:cNvCxnSpPr>
            <a:cxnSpLocks/>
          </p:cNvCxnSpPr>
          <p:nvPr/>
        </p:nvCxnSpPr>
        <p:spPr>
          <a:xfrm>
            <a:off x="1877619" y="3054812"/>
            <a:ext cx="1461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88EFA3E2-6EFF-419B-AD16-A54C4B1041E5}"/>
              </a:ext>
            </a:extLst>
          </p:cNvPr>
          <p:cNvCxnSpPr>
            <a:cxnSpLocks/>
          </p:cNvCxnSpPr>
          <p:nvPr/>
        </p:nvCxnSpPr>
        <p:spPr>
          <a:xfrm>
            <a:off x="1898929" y="4978400"/>
            <a:ext cx="1463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E57F555-6641-47BA-82E8-C4778B990864}"/>
              </a:ext>
            </a:extLst>
          </p:cNvPr>
          <p:cNvCxnSpPr>
            <a:cxnSpLocks/>
          </p:cNvCxnSpPr>
          <p:nvPr/>
        </p:nvCxnSpPr>
        <p:spPr>
          <a:xfrm>
            <a:off x="1907529" y="304477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DE4C58E-71DC-4B43-994A-31358C98A8BF}"/>
              </a:ext>
            </a:extLst>
          </p:cNvPr>
          <p:cNvCxnSpPr>
            <a:cxnSpLocks/>
          </p:cNvCxnSpPr>
          <p:nvPr/>
        </p:nvCxnSpPr>
        <p:spPr>
          <a:xfrm>
            <a:off x="3343491" y="305481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269;p28">
            <a:extLst>
              <a:ext uri="{FF2B5EF4-FFF2-40B4-BE49-F238E27FC236}">
                <a16:creationId xmlns:a16="http://schemas.microsoft.com/office/drawing/2014/main" id="{FB416D55-0DA5-40C8-9706-E8A663B005A6}"/>
              </a:ext>
            </a:extLst>
          </p:cNvPr>
          <p:cNvSpPr txBox="1">
            <a:spLocks/>
          </p:cNvSpPr>
          <p:nvPr/>
        </p:nvSpPr>
        <p:spPr>
          <a:xfrm>
            <a:off x="4183601" y="2965410"/>
            <a:ext cx="6830400" cy="352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1000"/>
              </a:spcBef>
            </a:pPr>
            <a:r>
              <a:rPr lang="he-IL" sz="3200" b="1" dirty="0">
                <a:solidFill>
                  <a:srgbClr val="000000"/>
                </a:solidFill>
              </a:rPr>
              <a:t>תכונות</a:t>
            </a:r>
            <a:r>
              <a:rPr lang="he-IL" sz="3200" dirty="0">
                <a:solidFill>
                  <a:srgbClr val="000000"/>
                </a:solidFill>
              </a:rPr>
              <a:t>:</a:t>
            </a:r>
          </a:p>
          <a:p>
            <a:pPr indent="-342900" algn="r">
              <a:lnSpc>
                <a:spcPct val="115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כל שתי צלעות נגדיות של המלבן שוות </a:t>
            </a:r>
            <a:r>
              <a:rPr lang="he-IL" sz="3200" dirty="0" smtClean="0">
                <a:solidFill>
                  <a:srgbClr val="000000"/>
                </a:solidFill>
              </a:rPr>
              <a:t>באורכן, ומקבילות </a:t>
            </a:r>
            <a:r>
              <a:rPr lang="he-IL" sz="3200" dirty="0">
                <a:solidFill>
                  <a:srgbClr val="000000"/>
                </a:solidFill>
              </a:rPr>
              <a:t>זו לזו</a:t>
            </a:r>
            <a:r>
              <a:rPr lang="he-IL" sz="3200" dirty="0" smtClean="0">
                <a:solidFill>
                  <a:srgbClr val="000000"/>
                </a:solidFill>
              </a:rPr>
              <a:t>.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</a:pPr>
            <a:endParaRPr lang="he-IL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3658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4800" dirty="0">
              <a:solidFill>
                <a:srgbClr val="0000FF"/>
              </a:solidFill>
            </a:endParaRPr>
          </a:p>
          <a:p>
            <a:pPr marL="0" lvl="0" indent="0" algn="l" rtl="0">
              <a:spcBef>
                <a:spcPts val="80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38" name="Google Shape;438;p44"/>
          <p:cNvSpPr txBox="1">
            <a:spLocks noGrp="1"/>
          </p:cNvSpPr>
          <p:nvPr>
            <p:ph type="body" idx="1"/>
          </p:nvPr>
        </p:nvSpPr>
        <p:spPr>
          <a:xfrm>
            <a:off x="619925" y="1075707"/>
            <a:ext cx="10952149" cy="3789792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שערו והשלימו מבלי לחשב את השטחים וההיקפים של המלבנים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sz="32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אם נגדיל את מידות המלבן הנתון פי 4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indent="-457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היקף המלבן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יגדל פי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 מהיקף המלבן הנתון</a:t>
            </a:r>
          </a:p>
          <a:p>
            <a:pPr lvl="0" indent="-457200">
              <a:lnSpc>
                <a:spcPct val="2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he-IL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שטח המלבן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החדש </a:t>
            </a:r>
            <a:r>
              <a:rPr lang="he-IL" sz="32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יגדל פי </a:t>
            </a:r>
            <a:r>
              <a:rPr lang="he-IL" sz="3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_____ משטח המלבן הנתון </a:t>
            </a:r>
            <a:endParaRPr sz="3200" dirty="0">
              <a:solidFill>
                <a:srgbClr val="000000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r" rtl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5B5B002-5FE9-417A-BC38-6781435A4B71}"/>
              </a:ext>
            </a:extLst>
          </p:cNvPr>
          <p:cNvSpPr txBox="1"/>
          <p:nvPr/>
        </p:nvSpPr>
        <p:spPr>
          <a:xfrm>
            <a:off x="6349057" y="3314661"/>
            <a:ext cx="420913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8346B-723D-4795-87F7-79D36B85C932}"/>
              </a:ext>
            </a:extLst>
          </p:cNvPr>
          <p:cNvSpPr txBox="1"/>
          <p:nvPr/>
        </p:nvSpPr>
        <p:spPr>
          <a:xfrm>
            <a:off x="6225685" y="4286853"/>
            <a:ext cx="6676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3200" b="1" dirty="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16</a:t>
            </a:r>
            <a:endParaRPr lang="he-IL" sz="3200" b="1" dirty="0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8487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27B3F04F-8574-4FA0-9860-E99FC4ACAA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332" y="586596"/>
            <a:ext cx="11063808" cy="5641676"/>
          </a:xfrm>
        </p:spPr>
        <p:txBody>
          <a:bodyPr/>
          <a:lstStyle/>
          <a:p>
            <a:pPr marL="228600" indent="0"/>
            <a:r>
              <a:rPr lang="he-IL" sz="3200" dirty="0">
                <a:solidFill>
                  <a:srgbClr val="000000"/>
                </a:solidFill>
              </a:rPr>
              <a:t>סיכום שלושת המקרים:</a:t>
            </a:r>
          </a:p>
          <a:p>
            <a:pPr marL="685800" indent="-457200">
              <a:buFont typeface="Arial" panose="020B0604020202020204" pitchFamily="34" charset="0"/>
              <a:buChar char="•"/>
            </a:pPr>
            <a:endParaRPr lang="he-IL" dirty="0">
              <a:solidFill>
                <a:srgbClr val="000000"/>
              </a:solidFill>
            </a:endParaRPr>
          </a:p>
          <a:p>
            <a:pPr marL="685800" indent="-457200">
              <a:buFont typeface="Arial" panose="020B0604020202020204" pitchFamily="34" charset="0"/>
              <a:buChar char="•"/>
            </a:pPr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endParaRPr lang="he-IL" dirty="0">
              <a:solidFill>
                <a:srgbClr val="000000"/>
              </a:solidFill>
            </a:endParaRPr>
          </a:p>
          <a:p>
            <a:pPr marL="228600" indent="0">
              <a:spcBef>
                <a:spcPts val="1800"/>
              </a:spcBef>
            </a:pPr>
            <a:endParaRPr lang="he-IL" dirty="0"/>
          </a:p>
        </p:txBody>
      </p:sp>
      <p:graphicFrame>
        <p:nvGraphicFramePr>
          <p:cNvPr id="4" name="טבלה 4">
            <a:extLst>
              <a:ext uri="{FF2B5EF4-FFF2-40B4-BE49-F238E27FC236}">
                <a16:creationId xmlns:a16="http://schemas.microsoft.com/office/drawing/2014/main" id="{782A87E4-881A-4816-A787-753F86B4CC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9892397"/>
              </p:ext>
            </p:extLst>
          </p:nvPr>
        </p:nvGraphicFramePr>
        <p:xfrm>
          <a:off x="1223318" y="1606378"/>
          <a:ext cx="10256896" cy="4213656"/>
        </p:xfrm>
        <a:graphic>
          <a:graphicData uri="http://schemas.openxmlformats.org/drawingml/2006/table">
            <a:tbl>
              <a:tblPr rtl="1" firstRow="1" bandRow="1">
                <a:tableStyleId>{00A15C55-8517-42AA-B614-E9B94910E393}</a:tableStyleId>
              </a:tblPr>
              <a:tblGrid>
                <a:gridCol w="3055311">
                  <a:extLst>
                    <a:ext uri="{9D8B030D-6E8A-4147-A177-3AD203B41FA5}">
                      <a16:colId xmlns:a16="http://schemas.microsoft.com/office/drawing/2014/main" val="23009221"/>
                    </a:ext>
                  </a:extLst>
                </a:gridCol>
                <a:gridCol w="3524693">
                  <a:extLst>
                    <a:ext uri="{9D8B030D-6E8A-4147-A177-3AD203B41FA5}">
                      <a16:colId xmlns:a16="http://schemas.microsoft.com/office/drawing/2014/main" val="4078983398"/>
                    </a:ext>
                  </a:extLst>
                </a:gridCol>
                <a:gridCol w="3676892">
                  <a:extLst>
                    <a:ext uri="{9D8B030D-6E8A-4147-A177-3AD203B41FA5}">
                      <a16:colId xmlns:a16="http://schemas.microsoft.com/office/drawing/2014/main" val="362116513"/>
                    </a:ext>
                  </a:extLst>
                </a:gridCol>
              </a:tblGrid>
              <a:tr h="658383">
                <a:tc>
                  <a:txBody>
                    <a:bodyPr/>
                    <a:lstStyle/>
                    <a:p>
                      <a:pPr rtl="1"/>
                      <a:r>
                        <a:rPr lang="he-IL" sz="28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אורכי צלעות המלבן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/>
                        <a:t>היקף המלבן החדש </a:t>
                      </a:r>
                      <a:endParaRPr lang="he-IL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rtl="1"/>
                      <a:r>
                        <a:rPr lang="he-IL" sz="2800" dirty="0"/>
                        <a:t>שטח המלבן החדש </a:t>
                      </a:r>
                      <a:endParaRPr lang="he-IL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083471392"/>
                  </a:ext>
                </a:extLst>
              </a:tr>
              <a:tr h="1185091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/>
                        <a:t>אם נגדיל את מידות המלבן הנתון </a:t>
                      </a: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2 </a:t>
                      </a:r>
                      <a:endParaRPr lang="he-IL" sz="28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היקף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2</a:t>
                      </a:r>
                      <a:r>
                        <a:rPr lang="he-IL" sz="2400" b="1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he-IL" sz="2400" dirty="0"/>
                        <a:t>מהיקף המלבן הנתון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שטח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4</a:t>
                      </a:r>
                      <a:r>
                        <a:rPr lang="he-IL" sz="2800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he-IL" sz="2400" dirty="0"/>
                        <a:t>משטח המלבן הנתון 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79798714"/>
                  </a:ext>
                </a:extLst>
              </a:tr>
              <a:tr h="1185091"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אם נגדיל את מידות המלבן הנתון </a:t>
                      </a: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3 </a:t>
                      </a:r>
                      <a:endParaRPr lang="he-IL" sz="28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היקף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3</a:t>
                      </a:r>
                      <a:r>
                        <a:rPr lang="he-IL" sz="2400" dirty="0"/>
                        <a:t> מהיקף המלבן הנתון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שטח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9</a:t>
                      </a:r>
                      <a:r>
                        <a:rPr lang="he-IL" sz="2400" dirty="0"/>
                        <a:t> משטח המלבן הנתון 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87868590"/>
                  </a:ext>
                </a:extLst>
              </a:tr>
              <a:tr h="1185091">
                <a:tc>
                  <a:txBody>
                    <a:bodyPr/>
                    <a:lstStyle/>
                    <a:p>
                      <a:pPr algn="ctr" rtl="1"/>
                      <a:r>
                        <a:rPr lang="he-IL" sz="2400" dirty="0"/>
                        <a:t>אם נגדיל את מידות המלבן הנתון </a:t>
                      </a: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4</a:t>
                      </a:r>
                      <a:endParaRPr lang="he-IL" sz="2800" b="1" dirty="0">
                        <a:solidFill>
                          <a:schemeClr val="accent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היקף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4</a:t>
                      </a:r>
                      <a:r>
                        <a:rPr lang="he-IL" sz="2400" b="1" dirty="0">
                          <a:solidFill>
                            <a:schemeClr val="accent1"/>
                          </a:solidFill>
                        </a:rPr>
                        <a:t> </a:t>
                      </a:r>
                      <a:r>
                        <a:rPr lang="he-IL" sz="2400" dirty="0"/>
                        <a:t>מהיקף המלבן הנתון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400" dirty="0"/>
                        <a:t>שטח המלבן החדש יגדל </a:t>
                      </a:r>
                    </a:p>
                    <a:p>
                      <a:pPr marL="0" marR="0" lvl="0" indent="0" algn="ctr" defTabSz="9144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he-IL" sz="2800" b="1" dirty="0">
                          <a:solidFill>
                            <a:schemeClr val="accent1"/>
                          </a:solidFill>
                        </a:rPr>
                        <a:t>פי 16 </a:t>
                      </a:r>
                      <a:r>
                        <a:rPr lang="he-IL" sz="2400" dirty="0"/>
                        <a:t>משטח המלבן הנתון </a:t>
                      </a:r>
                      <a:endParaRPr lang="he-IL" sz="2400" dirty="0">
                        <a:solidFill>
                          <a:srgbClr val="000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12815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0336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מה למדנו ?</a:t>
            </a:r>
            <a:endParaRPr dirty="0"/>
          </a:p>
        </p:txBody>
      </p:sp>
      <p:pic>
        <p:nvPicPr>
          <p:cNvPr id="481" name="Google Shape;48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496553" y="455259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22FF4-F0C8-43BB-8482-8B87E816B433}"/>
              </a:ext>
            </a:extLst>
          </p:cNvPr>
          <p:cNvSpPr txBox="1"/>
          <p:nvPr/>
        </p:nvSpPr>
        <p:spPr>
          <a:xfrm>
            <a:off x="777679" y="1855253"/>
            <a:ext cx="10113494" cy="156966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lvl="0" indent="-342900" algn="just" rtl="1">
              <a:lnSpc>
                <a:spcPct val="150000"/>
              </a:lnSpc>
              <a:buClr>
                <a:srgbClr val="FB2265"/>
              </a:buClr>
              <a:buSzPts val="1800"/>
              <a:buFont typeface="Calibri"/>
              <a:buChar char="●"/>
            </a:pP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אם נגדיל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את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מידות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מלבן 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נתון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מספר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מסוים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, </a:t>
            </a:r>
          </a:p>
          <a:p>
            <a:pPr marL="114300" lvl="0" algn="just" rtl="1">
              <a:lnSpc>
                <a:spcPct val="150000"/>
              </a:lnSpc>
              <a:buClr>
                <a:srgbClr val="FB2265"/>
              </a:buClr>
              <a:buSzPts val="1800"/>
            </a:pPr>
            <a:r>
              <a:rPr lang="he-IL" sz="3200" b="1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    </a:t>
            </a:r>
            <a:r>
              <a:rPr lang="x-none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היקף המלבן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החדש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יגדל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אותו מספר</a:t>
            </a:r>
            <a:r>
              <a:rPr lang="he-IL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מהיקף המלבן הנתון</a:t>
            </a:r>
            <a:r>
              <a:rPr lang="he-IL" sz="3200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.</a:t>
            </a:r>
            <a:r>
              <a:rPr lang="x-none" sz="3200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 </a:t>
            </a:r>
            <a:endParaRPr lang="he-IL" sz="3200" dirty="0">
              <a:solidFill>
                <a:srgbClr val="424242">
                  <a:lumMod val="50000"/>
                </a:srgbClr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2790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50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 dirty="0"/>
              <a:t>מה למדנו ?</a:t>
            </a:r>
            <a:endParaRPr dirty="0"/>
          </a:p>
        </p:txBody>
      </p:sp>
      <p:pic>
        <p:nvPicPr>
          <p:cNvPr id="481" name="Google Shape;481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5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flipH="1">
            <a:off x="10496553" y="4552597"/>
            <a:ext cx="1695450" cy="22035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5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8222050">
            <a:off x="319777" y="503469"/>
            <a:ext cx="1596108" cy="82085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C22FF4-F0C8-43BB-8482-8B87E816B433}"/>
              </a:ext>
            </a:extLst>
          </p:cNvPr>
          <p:cNvSpPr txBox="1"/>
          <p:nvPr/>
        </p:nvSpPr>
        <p:spPr>
          <a:xfrm>
            <a:off x="777679" y="1855253"/>
            <a:ext cx="10113494" cy="14933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lvl="0" indent="-342900" algn="r" rtl="1">
              <a:lnSpc>
                <a:spcPct val="150000"/>
              </a:lnSpc>
              <a:buClr>
                <a:srgbClr val="FB2265"/>
              </a:buClr>
              <a:buSzPts val="1800"/>
              <a:buFont typeface="Calibri"/>
              <a:buChar char="●"/>
            </a:pP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אם נגדיל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את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מידות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מלבן 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נתון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מספר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מסוים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, </a:t>
            </a:r>
          </a:p>
          <a:p>
            <a:pPr marL="114300" lvl="0" algn="r" rtl="1">
              <a:lnSpc>
                <a:spcPct val="150000"/>
              </a:lnSpc>
              <a:buClr>
                <a:srgbClr val="FB2265"/>
              </a:buClr>
              <a:buSzPts val="1800"/>
            </a:pPr>
            <a:r>
              <a:rPr lang="he-IL" sz="3200" b="1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    </a:t>
            </a:r>
            <a:r>
              <a:rPr lang="x-none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היקף המלבן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החדש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יגדל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אותו מספר</a:t>
            </a:r>
            <a:r>
              <a:rPr lang="he-IL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מהיקף המלבן הנתון</a:t>
            </a:r>
            <a:r>
              <a:rPr lang="he-IL" sz="3200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.</a:t>
            </a:r>
            <a:r>
              <a:rPr lang="x-none" sz="3200" dirty="0">
                <a:solidFill>
                  <a:srgbClr val="424242">
                    <a:lumMod val="50000"/>
                  </a:srgbClr>
                </a:solidFill>
                <a:latin typeface="Calibri"/>
                <a:cs typeface="Calibri"/>
                <a:sym typeface="Calibri"/>
              </a:rPr>
              <a:t> </a:t>
            </a:r>
            <a:endParaRPr lang="he-IL" sz="3200" dirty="0">
              <a:solidFill>
                <a:srgbClr val="424242">
                  <a:lumMod val="50000"/>
                </a:srgbClr>
              </a:solidFill>
              <a:latin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554CED4-5EF0-417D-8894-BA199692CF37}"/>
              </a:ext>
            </a:extLst>
          </p:cNvPr>
          <p:cNvSpPr txBox="1"/>
          <p:nvPr/>
        </p:nvSpPr>
        <p:spPr>
          <a:xfrm>
            <a:off x="286864" y="3422297"/>
            <a:ext cx="10604309" cy="14933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457200" lvl="0" indent="-342900" algn="r" rtl="1">
              <a:lnSpc>
                <a:spcPct val="150000"/>
              </a:lnSpc>
              <a:spcBef>
                <a:spcPts val="1000"/>
              </a:spcBef>
              <a:buClr>
                <a:srgbClr val="FB2265"/>
              </a:buClr>
              <a:buSzPts val="1800"/>
              <a:buFont typeface="Calibri"/>
              <a:buChar char="●"/>
            </a:pP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אם נגדיל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את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מידות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מלבן 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נתון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</a:t>
            </a:r>
            <a:r>
              <a:rPr lang="x-none" sz="3200" dirty="0" smtClean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מספר</a:t>
            </a:r>
            <a:r>
              <a:rPr lang="he-IL" sz="3200" dirty="0" smtClean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x-none" sz="3200" dirty="0" smtClean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מסוים</a:t>
            </a:r>
            <a:r>
              <a:rPr lang="he-IL" sz="3200" dirty="0" smtClean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,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x-none" sz="3200" b="1" dirty="0" smtClean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שטח </a:t>
            </a:r>
            <a:r>
              <a:rPr lang="x-none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המלבן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החדש </a:t>
            </a:r>
            <a:r>
              <a:rPr lang="x-none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יגדל</a:t>
            </a:r>
            <a:r>
              <a:rPr lang="he-IL" sz="3200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 </a:t>
            </a:r>
            <a:r>
              <a:rPr lang="x-none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פי </a:t>
            </a:r>
            <a:r>
              <a:rPr lang="he-IL" sz="3200" dirty="0">
                <a:solidFill>
                  <a:schemeClr val="accent2"/>
                </a:solidFill>
                <a:latin typeface="Calibri"/>
                <a:cs typeface="Calibri"/>
                <a:sym typeface="Calibri"/>
              </a:rPr>
              <a:t>אותו המספר בחזקת שתיים </a:t>
            </a:r>
            <a:r>
              <a:rPr lang="he-IL" sz="3200" b="1" dirty="0">
                <a:solidFill>
                  <a:srgbClr val="002060"/>
                </a:solidFill>
                <a:latin typeface="Calibri"/>
                <a:cs typeface="Calibri"/>
                <a:sym typeface="Calibri"/>
              </a:rPr>
              <a:t>משטח המלבן הנתון</a:t>
            </a:r>
            <a:r>
              <a:rPr lang="he-IL" sz="3200" dirty="0">
                <a:solidFill>
                  <a:srgbClr val="1152C9">
                    <a:lumMod val="75000"/>
                  </a:srgbClr>
                </a:solidFill>
                <a:latin typeface="Calibri"/>
                <a:cs typeface="Calibri"/>
                <a:sym typeface="Calibri"/>
              </a:rPr>
              <a:t>.</a:t>
            </a:r>
            <a:r>
              <a:rPr lang="x-none" sz="3200" dirty="0">
                <a:solidFill>
                  <a:srgbClr val="1152C9">
                    <a:lumMod val="75000"/>
                  </a:srgbClr>
                </a:solidFill>
                <a:latin typeface="Calibri"/>
                <a:cs typeface="Calibri"/>
                <a:sym typeface="Calibri"/>
              </a:rPr>
              <a:t> </a:t>
            </a:r>
            <a:endParaRPr lang="he-IL" sz="3200" dirty="0">
              <a:solidFill>
                <a:srgbClr val="1152C9">
                  <a:lumMod val="75000"/>
                </a:srgbClr>
              </a:solidFill>
              <a:latin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1478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56070A1A-0CA0-4A34-8423-63E253B1F0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dirty="0"/>
              <a:t>ממשיכים לתרגל</a:t>
            </a:r>
          </a:p>
        </p:txBody>
      </p:sp>
      <p:sp>
        <p:nvSpPr>
          <p:cNvPr id="3" name="מציין מיקום טקסט 2">
            <a:extLst>
              <a:ext uri="{FF2B5EF4-FFF2-40B4-BE49-F238E27FC236}">
                <a16:creationId xmlns:a16="http://schemas.microsoft.com/office/drawing/2014/main" id="{49A54DBD-C1A7-413A-9F05-C0724B2AC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2735" y="1703722"/>
            <a:ext cx="11864741" cy="4627263"/>
          </a:xfrm>
        </p:spPr>
        <p:txBody>
          <a:bodyPr/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</a:pPr>
            <a:r>
              <a:rPr lang="he-IL" sz="3200" dirty="0">
                <a:solidFill>
                  <a:schemeClr val="tx1">
                    <a:lumMod val="50000"/>
                  </a:schemeClr>
                </a:solidFill>
              </a:rPr>
              <a:t>מה לדעתכם יקרה אם </a:t>
            </a:r>
            <a:r>
              <a:rPr lang="he-IL" sz="3200" b="1" dirty="0">
                <a:solidFill>
                  <a:schemeClr val="tx1">
                    <a:lumMod val="50000"/>
                  </a:schemeClr>
                </a:solidFill>
              </a:rPr>
              <a:t>נקטין</a:t>
            </a:r>
            <a:r>
              <a:rPr lang="he-IL" sz="3200" dirty="0">
                <a:solidFill>
                  <a:schemeClr val="tx1">
                    <a:lumMod val="50000"/>
                  </a:schemeClr>
                </a:solidFill>
              </a:rPr>
              <a:t> את אורך הצלעות? בדקו בבית ונסחו השערה כללית.</a:t>
            </a:r>
            <a:endParaRPr lang="he-IL" sz="3200" b="1" dirty="0">
              <a:solidFill>
                <a:schemeClr val="tx1">
                  <a:lumMod val="50000"/>
                </a:schemeClr>
              </a:solidFill>
            </a:endParaRPr>
          </a:p>
          <a:p>
            <a:pPr lvl="0" indent="-342900" algn="just">
              <a:lnSpc>
                <a:spcPct val="150000"/>
              </a:lnSpc>
              <a:spcBef>
                <a:spcPts val="1800"/>
              </a:spcBef>
              <a:buSzPts val="1800"/>
              <a:buFont typeface="Arial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אם </a:t>
            </a:r>
            <a:r>
              <a:rPr lang="he-IL" sz="3200" b="1" dirty="0">
                <a:solidFill>
                  <a:srgbClr val="000000"/>
                </a:solidFill>
              </a:rPr>
              <a:t>נקטין </a:t>
            </a:r>
            <a:r>
              <a:rPr lang="he-IL" sz="3200" dirty="0">
                <a:solidFill>
                  <a:srgbClr val="000000"/>
                </a:solidFill>
              </a:rPr>
              <a:t>את</a:t>
            </a:r>
            <a:r>
              <a:rPr lang="he-IL" sz="3200" b="1" dirty="0">
                <a:solidFill>
                  <a:srgbClr val="000000"/>
                </a:solidFill>
              </a:rPr>
              <a:t> </a:t>
            </a:r>
            <a:r>
              <a:rPr lang="he-IL" sz="3200" dirty="0">
                <a:solidFill>
                  <a:srgbClr val="000000"/>
                </a:solidFill>
              </a:rPr>
              <a:t>מידות המלבן הנתון </a:t>
            </a:r>
            <a:r>
              <a:rPr lang="he-IL" sz="3200" b="1" dirty="0">
                <a:solidFill>
                  <a:srgbClr val="000000"/>
                </a:solidFill>
              </a:rPr>
              <a:t>פי 2, </a:t>
            </a:r>
            <a:r>
              <a:rPr lang="he-IL" sz="3200" dirty="0">
                <a:solidFill>
                  <a:srgbClr val="000000"/>
                </a:solidFill>
              </a:rPr>
              <a:t>היקף המלבן החדש </a:t>
            </a:r>
            <a:r>
              <a:rPr lang="he-IL" sz="3200" b="1" dirty="0">
                <a:solidFill>
                  <a:srgbClr val="000000"/>
                </a:solidFill>
              </a:rPr>
              <a:t>יקטן פי __ </a:t>
            </a:r>
            <a:r>
              <a:rPr lang="he-IL" sz="3200" dirty="0">
                <a:solidFill>
                  <a:srgbClr val="000000"/>
                </a:solidFill>
              </a:rPr>
              <a:t>מהיקף המלבן הנתון. שטח המלבן החדש </a:t>
            </a:r>
            <a:r>
              <a:rPr lang="he-IL" sz="3200" b="1" dirty="0">
                <a:solidFill>
                  <a:srgbClr val="000000"/>
                </a:solidFill>
              </a:rPr>
              <a:t>יקטן פי __ </a:t>
            </a:r>
            <a:r>
              <a:rPr lang="he-IL" sz="3200" dirty="0">
                <a:solidFill>
                  <a:srgbClr val="000000"/>
                </a:solidFill>
              </a:rPr>
              <a:t>משטח המלבן הנתון.</a:t>
            </a:r>
          </a:p>
          <a:p>
            <a:pPr lvl="0" indent="-342900" algn="just">
              <a:lnSpc>
                <a:spcPct val="150000"/>
              </a:lnSpc>
              <a:spcBef>
                <a:spcPts val="1000"/>
              </a:spcBef>
              <a:buSzPts val="1800"/>
              <a:buFont typeface="Arial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אם </a:t>
            </a:r>
            <a:r>
              <a:rPr lang="he-IL" sz="3200" b="1" dirty="0">
                <a:solidFill>
                  <a:srgbClr val="000000"/>
                </a:solidFill>
              </a:rPr>
              <a:t>נקטין</a:t>
            </a:r>
            <a:r>
              <a:rPr lang="he-IL" sz="3200" dirty="0">
                <a:solidFill>
                  <a:srgbClr val="000000"/>
                </a:solidFill>
              </a:rPr>
              <a:t> את מידות המלבן הנתון </a:t>
            </a:r>
            <a:r>
              <a:rPr lang="he-IL" sz="3200" b="1" dirty="0">
                <a:solidFill>
                  <a:srgbClr val="000000"/>
                </a:solidFill>
              </a:rPr>
              <a:t>פי 3, </a:t>
            </a:r>
            <a:r>
              <a:rPr lang="he-IL" sz="3200" dirty="0">
                <a:solidFill>
                  <a:srgbClr val="000000"/>
                </a:solidFill>
              </a:rPr>
              <a:t>היקף המלבן החדש </a:t>
            </a:r>
            <a:r>
              <a:rPr lang="he-IL" sz="3200" b="1" dirty="0">
                <a:solidFill>
                  <a:srgbClr val="000000"/>
                </a:solidFill>
              </a:rPr>
              <a:t>יקטן פי __ </a:t>
            </a:r>
            <a:r>
              <a:rPr lang="he-IL" sz="3200" dirty="0">
                <a:solidFill>
                  <a:srgbClr val="000000"/>
                </a:solidFill>
              </a:rPr>
              <a:t>מהיקף המלבן הנתון. שטח המלבן החדש </a:t>
            </a:r>
            <a:r>
              <a:rPr lang="he-IL" sz="3200" b="1" dirty="0">
                <a:solidFill>
                  <a:srgbClr val="000000"/>
                </a:solidFill>
              </a:rPr>
              <a:t>יקטן פי __ </a:t>
            </a:r>
            <a:r>
              <a:rPr lang="he-IL" sz="3200" dirty="0">
                <a:solidFill>
                  <a:srgbClr val="000000"/>
                </a:solidFill>
              </a:rPr>
              <a:t>משטח המלבן הנתון.</a:t>
            </a:r>
          </a:p>
        </p:txBody>
      </p:sp>
      <p:sp>
        <p:nvSpPr>
          <p:cNvPr id="4" name="מלבן 3">
            <a:extLst>
              <a:ext uri="{FF2B5EF4-FFF2-40B4-BE49-F238E27FC236}">
                <a16:creationId xmlns:a16="http://schemas.microsoft.com/office/drawing/2014/main" id="{018F768E-84A1-4486-93E6-BEF32C56536D}"/>
              </a:ext>
            </a:extLst>
          </p:cNvPr>
          <p:cNvSpPr/>
          <p:nvPr/>
        </p:nvSpPr>
        <p:spPr>
          <a:xfrm>
            <a:off x="5978820" y="3275112"/>
            <a:ext cx="2343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e-IL" dirty="0"/>
              <a:t> 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258743" y="2353971"/>
            <a:ext cx="1391478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l"/>
            <a:r>
              <a:rPr lang="he-IL" dirty="0"/>
              <a:t>5דקות</a:t>
            </a:r>
          </a:p>
        </p:txBody>
      </p:sp>
    </p:spTree>
    <p:extLst>
      <p:ext uri="{BB962C8B-B14F-4D97-AF65-F5344CB8AC3E}">
        <p14:creationId xmlns:p14="http://schemas.microsoft.com/office/powerpoint/2010/main" val="393913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5"/>
          <p:cNvSpPr txBox="1">
            <a:spLocks noGrp="1"/>
          </p:cNvSpPr>
          <p:nvPr>
            <p:ph type="body" sz="quarter" idx="15"/>
          </p:nvPr>
        </p:nvSpPr>
        <p:spPr>
          <a:xfrm>
            <a:off x="5493328" y="2115483"/>
            <a:ext cx="5090160" cy="634326"/>
          </a:xfrm>
          <a:solidFill>
            <a:srgbClr val="1152C9"/>
          </a:solidFill>
        </p:spPr>
        <p:txBody>
          <a:bodyPr/>
          <a:lstStyle/>
          <a:p>
            <a:pPr lvl="0" algn="ctr"/>
            <a:r>
              <a:rPr lang="he-IL" sz="3200" b="1" dirty="0"/>
              <a:t>מערכת שיעורים למגזר החרדי</a:t>
            </a:r>
          </a:p>
        </p:txBody>
      </p:sp>
      <p:pic>
        <p:nvPicPr>
          <p:cNvPr id="241" name="Google Shape;2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705291">
            <a:off x="3733675" y="632278"/>
            <a:ext cx="658648" cy="221238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38;p5"/>
          <p:cNvSpPr txBox="1">
            <a:spLocks/>
          </p:cNvSpPr>
          <p:nvPr/>
        </p:nvSpPr>
        <p:spPr>
          <a:xfrm>
            <a:off x="2240832" y="3152765"/>
            <a:ext cx="8382413" cy="8244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Tx/>
              <a:buNone/>
              <a:defRPr sz="5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6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Tx/>
              <a:buNone/>
              <a:tabLst/>
              <a:defRPr/>
            </a:pPr>
            <a:r>
              <a:rPr kumimoji="0" lang="he-IL" sz="5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בהצלחה</a:t>
            </a:r>
          </a:p>
        </p:txBody>
      </p:sp>
      <p:sp>
        <p:nvSpPr>
          <p:cNvPr id="5" name="מלבן 4"/>
          <p:cNvSpPr/>
          <p:nvPr/>
        </p:nvSpPr>
        <p:spPr>
          <a:xfrm>
            <a:off x="89038" y="0"/>
            <a:ext cx="1114922" cy="1738469"/>
          </a:xfrm>
          <a:prstGeom prst="rect">
            <a:avLst/>
          </a:prstGeom>
          <a:solidFill>
            <a:srgbClr val="156DCF"/>
          </a:solidFill>
          <a:ln>
            <a:noFill/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he-IL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Google Shape;239;p5"/>
          <p:cNvSpPr txBox="1">
            <a:spLocks/>
          </p:cNvSpPr>
          <p:nvPr/>
        </p:nvSpPr>
        <p:spPr>
          <a:xfrm>
            <a:off x="2222639" y="4453734"/>
            <a:ext cx="6704545" cy="4117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None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r" defTabSz="914400" rtl="1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1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B2265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he-IL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תודה על ההקשבה</a:t>
            </a:r>
          </a:p>
        </p:txBody>
      </p:sp>
    </p:spTree>
    <p:extLst>
      <p:ext uri="{BB962C8B-B14F-4D97-AF65-F5344CB8AC3E}">
        <p14:creationId xmlns:p14="http://schemas.microsoft.com/office/powerpoint/2010/main" val="2330783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00C41722-4501-4ADD-AFBD-FDE5841DCD76}"/>
              </a:ext>
            </a:extLst>
          </p:cNvPr>
          <p:cNvCxnSpPr>
            <a:cxnSpLocks/>
          </p:cNvCxnSpPr>
          <p:nvPr/>
        </p:nvCxnSpPr>
        <p:spPr>
          <a:xfrm>
            <a:off x="1898929" y="3044772"/>
            <a:ext cx="1461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88EFA3E2-6EFF-419B-AD16-A54C4B1041E5}"/>
              </a:ext>
            </a:extLst>
          </p:cNvPr>
          <p:cNvCxnSpPr>
            <a:cxnSpLocks/>
          </p:cNvCxnSpPr>
          <p:nvPr/>
        </p:nvCxnSpPr>
        <p:spPr>
          <a:xfrm>
            <a:off x="1898929" y="4978400"/>
            <a:ext cx="1463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1F6BC94E-B898-45F0-87F0-7A0C5283A628}"/>
              </a:ext>
            </a:extLst>
          </p:cNvPr>
          <p:cNvCxnSpPr>
            <a:cxnSpLocks/>
          </p:cNvCxnSpPr>
          <p:nvPr/>
        </p:nvCxnSpPr>
        <p:spPr>
          <a:xfrm>
            <a:off x="1938323" y="3075620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168EFD6D-46EF-4E26-B8C9-5319B9893C36}"/>
              </a:ext>
            </a:extLst>
          </p:cNvPr>
          <p:cNvCxnSpPr>
            <a:cxnSpLocks/>
          </p:cNvCxnSpPr>
          <p:nvPr/>
        </p:nvCxnSpPr>
        <p:spPr>
          <a:xfrm flipV="1">
            <a:off x="1941659" y="3078307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E57F555-6641-47BA-82E8-C4778B990864}"/>
              </a:ext>
            </a:extLst>
          </p:cNvPr>
          <p:cNvCxnSpPr>
            <a:cxnSpLocks/>
          </p:cNvCxnSpPr>
          <p:nvPr/>
        </p:nvCxnSpPr>
        <p:spPr>
          <a:xfrm>
            <a:off x="1907529" y="304477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DE4C58E-71DC-4B43-994A-31358C98A8BF}"/>
              </a:ext>
            </a:extLst>
          </p:cNvPr>
          <p:cNvCxnSpPr>
            <a:cxnSpLocks/>
          </p:cNvCxnSpPr>
          <p:nvPr/>
        </p:nvCxnSpPr>
        <p:spPr>
          <a:xfrm>
            <a:off x="3343491" y="305481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269;p28">
            <a:extLst>
              <a:ext uri="{FF2B5EF4-FFF2-40B4-BE49-F238E27FC236}">
                <a16:creationId xmlns:a16="http://schemas.microsoft.com/office/drawing/2014/main" id="{FB416D55-0DA5-40C8-9706-E8A663B005A6}"/>
              </a:ext>
            </a:extLst>
          </p:cNvPr>
          <p:cNvSpPr txBox="1">
            <a:spLocks/>
          </p:cNvSpPr>
          <p:nvPr/>
        </p:nvSpPr>
        <p:spPr>
          <a:xfrm>
            <a:off x="4183601" y="2965410"/>
            <a:ext cx="6830400" cy="352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1000"/>
              </a:spcBef>
            </a:pPr>
            <a:r>
              <a:rPr lang="he-IL" sz="3200" b="1" dirty="0">
                <a:solidFill>
                  <a:srgbClr val="000000"/>
                </a:solidFill>
              </a:rPr>
              <a:t>תכונות</a:t>
            </a:r>
            <a:r>
              <a:rPr lang="he-IL" sz="3200" dirty="0">
                <a:solidFill>
                  <a:srgbClr val="000000"/>
                </a:solidFill>
              </a:rPr>
              <a:t>:</a:t>
            </a:r>
          </a:p>
          <a:p>
            <a:pPr indent="-342900" algn="r">
              <a:lnSpc>
                <a:spcPct val="115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כל שתי צלעות נגדיות של המלבן שוות </a:t>
            </a:r>
            <a:r>
              <a:rPr lang="he-IL" sz="3200" dirty="0" smtClean="0">
                <a:solidFill>
                  <a:srgbClr val="000000"/>
                </a:solidFill>
              </a:rPr>
              <a:t>באורכן, ומקבילות </a:t>
            </a:r>
            <a:r>
              <a:rPr lang="he-IL" sz="3200" dirty="0">
                <a:solidFill>
                  <a:srgbClr val="000000"/>
                </a:solidFill>
              </a:rPr>
              <a:t>זו לזו</a:t>
            </a:r>
            <a:r>
              <a:rPr lang="he-IL" sz="3200" dirty="0" smtClean="0">
                <a:solidFill>
                  <a:srgbClr val="000000"/>
                </a:solidFill>
              </a:rPr>
              <a:t>.</a:t>
            </a:r>
          </a:p>
          <a:p>
            <a:pPr indent="-342900" algn="r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האלכסונים במלבן שווים באורכם וחוצים זה את זה.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</a:pPr>
            <a:endParaRPr lang="he-IL" sz="32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48368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00C41722-4501-4ADD-AFBD-FDE5841DCD76}"/>
              </a:ext>
            </a:extLst>
          </p:cNvPr>
          <p:cNvCxnSpPr>
            <a:cxnSpLocks/>
          </p:cNvCxnSpPr>
          <p:nvPr/>
        </p:nvCxnSpPr>
        <p:spPr>
          <a:xfrm>
            <a:off x="1898929" y="3044772"/>
            <a:ext cx="1461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88EFA3E2-6EFF-419B-AD16-A54C4B1041E5}"/>
              </a:ext>
            </a:extLst>
          </p:cNvPr>
          <p:cNvCxnSpPr>
            <a:cxnSpLocks/>
          </p:cNvCxnSpPr>
          <p:nvPr/>
        </p:nvCxnSpPr>
        <p:spPr>
          <a:xfrm>
            <a:off x="1898929" y="4978400"/>
            <a:ext cx="1463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1F6BC94E-B898-45F0-87F0-7A0C5283A628}"/>
              </a:ext>
            </a:extLst>
          </p:cNvPr>
          <p:cNvCxnSpPr>
            <a:cxnSpLocks/>
          </p:cNvCxnSpPr>
          <p:nvPr/>
        </p:nvCxnSpPr>
        <p:spPr>
          <a:xfrm>
            <a:off x="1938323" y="3075620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168EFD6D-46EF-4E26-B8C9-5319B9893C36}"/>
              </a:ext>
            </a:extLst>
          </p:cNvPr>
          <p:cNvCxnSpPr>
            <a:cxnSpLocks/>
          </p:cNvCxnSpPr>
          <p:nvPr/>
        </p:nvCxnSpPr>
        <p:spPr>
          <a:xfrm flipV="1">
            <a:off x="1941659" y="3078307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E57F555-6641-47BA-82E8-C4778B990864}"/>
              </a:ext>
            </a:extLst>
          </p:cNvPr>
          <p:cNvCxnSpPr>
            <a:cxnSpLocks/>
          </p:cNvCxnSpPr>
          <p:nvPr/>
        </p:nvCxnSpPr>
        <p:spPr>
          <a:xfrm>
            <a:off x="1907529" y="304477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DE4C58E-71DC-4B43-994A-31358C98A8BF}"/>
              </a:ext>
            </a:extLst>
          </p:cNvPr>
          <p:cNvCxnSpPr>
            <a:cxnSpLocks/>
          </p:cNvCxnSpPr>
          <p:nvPr/>
        </p:nvCxnSpPr>
        <p:spPr>
          <a:xfrm>
            <a:off x="3343491" y="305481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269;p28">
            <a:extLst>
              <a:ext uri="{FF2B5EF4-FFF2-40B4-BE49-F238E27FC236}">
                <a16:creationId xmlns:a16="http://schemas.microsoft.com/office/drawing/2014/main" id="{FB416D55-0DA5-40C8-9706-E8A663B005A6}"/>
              </a:ext>
            </a:extLst>
          </p:cNvPr>
          <p:cNvSpPr txBox="1">
            <a:spLocks/>
          </p:cNvSpPr>
          <p:nvPr/>
        </p:nvSpPr>
        <p:spPr>
          <a:xfrm>
            <a:off x="4183601" y="2965410"/>
            <a:ext cx="6830400" cy="352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1000"/>
              </a:spcBef>
            </a:pPr>
            <a:r>
              <a:rPr lang="he-IL" sz="3200" b="1" dirty="0">
                <a:solidFill>
                  <a:srgbClr val="000000"/>
                </a:solidFill>
              </a:rPr>
              <a:t>תכונות</a:t>
            </a:r>
            <a:r>
              <a:rPr lang="he-IL" sz="3200" dirty="0">
                <a:solidFill>
                  <a:srgbClr val="000000"/>
                </a:solidFill>
              </a:rPr>
              <a:t>:</a:t>
            </a:r>
          </a:p>
          <a:p>
            <a:pPr indent="-342900" algn="r">
              <a:lnSpc>
                <a:spcPct val="115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כל שתי צלעות נגדיות של המלבן שוות </a:t>
            </a:r>
            <a:r>
              <a:rPr lang="he-IL" sz="3200" dirty="0" smtClean="0">
                <a:solidFill>
                  <a:srgbClr val="000000"/>
                </a:solidFill>
              </a:rPr>
              <a:t>באורכן, ומקבילות </a:t>
            </a:r>
            <a:r>
              <a:rPr lang="he-IL" sz="3200" dirty="0">
                <a:solidFill>
                  <a:srgbClr val="000000"/>
                </a:solidFill>
              </a:rPr>
              <a:t>זו לזו</a:t>
            </a:r>
            <a:r>
              <a:rPr lang="he-IL" sz="3200" dirty="0" smtClean="0">
                <a:solidFill>
                  <a:srgbClr val="000000"/>
                </a:solidFill>
              </a:rPr>
              <a:t>.</a:t>
            </a:r>
          </a:p>
          <a:p>
            <a:pPr indent="-342900" algn="r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האלכסונים במלבן שווים באורכם וחוצים זה את זה.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</a:pPr>
            <a:endParaRPr lang="he-IL" sz="3200" dirty="0">
              <a:highlight>
                <a:srgbClr val="FFFF00"/>
              </a:highlight>
            </a:endParaRPr>
          </a:p>
        </p:txBody>
      </p:sp>
      <p:sp>
        <p:nvSpPr>
          <p:cNvPr id="14" name="שווה ל 13">
            <a:extLst>
              <a:ext uri="{FF2B5EF4-FFF2-40B4-BE49-F238E27FC236}">
                <a16:creationId xmlns:a16="http://schemas.microsoft.com/office/drawing/2014/main" id="{3B7C8CB3-BC03-44AD-90D9-7CC0AFE6B79C}"/>
              </a:ext>
            </a:extLst>
          </p:cNvPr>
          <p:cNvSpPr/>
          <p:nvPr/>
        </p:nvSpPr>
        <p:spPr>
          <a:xfrm rot="19155693">
            <a:off x="2131388" y="3416964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5" name="שווה ל 24">
            <a:extLst>
              <a:ext uri="{FF2B5EF4-FFF2-40B4-BE49-F238E27FC236}">
                <a16:creationId xmlns:a16="http://schemas.microsoft.com/office/drawing/2014/main" id="{C4336E4C-7086-4CEC-99CA-2035D12235F3}"/>
              </a:ext>
            </a:extLst>
          </p:cNvPr>
          <p:cNvSpPr/>
          <p:nvPr/>
        </p:nvSpPr>
        <p:spPr>
          <a:xfrm rot="19207412">
            <a:off x="2711949" y="4221373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378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8"/>
          <p:cNvSpPr txBox="1">
            <a:spLocks noGrp="1"/>
          </p:cNvSpPr>
          <p:nvPr>
            <p:ph type="title"/>
          </p:nvPr>
        </p:nvSpPr>
        <p:spPr>
          <a:xfrm>
            <a:off x="3081590" y="663126"/>
            <a:ext cx="8280000" cy="72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</a:pPr>
            <a:r>
              <a:rPr lang="x-none"/>
              <a:t>מה אנחנו כבר יודעים?</a:t>
            </a:r>
            <a:endParaRPr/>
          </a:p>
        </p:txBody>
      </p:sp>
      <p:sp>
        <p:nvSpPr>
          <p:cNvPr id="267" name="Google Shape;267;p28"/>
          <p:cNvSpPr txBox="1">
            <a:spLocks noGrp="1"/>
          </p:cNvSpPr>
          <p:nvPr>
            <p:ph type="body" idx="1"/>
          </p:nvPr>
        </p:nvSpPr>
        <p:spPr>
          <a:xfrm>
            <a:off x="1671638" y="1928813"/>
            <a:ext cx="9572700" cy="384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  <a:p>
            <a:pPr marL="0" lvl="0" indent="0" algn="r" rtl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endParaRPr/>
          </a:p>
        </p:txBody>
      </p:sp>
      <p:pic>
        <p:nvPicPr>
          <p:cNvPr id="268" name="Google Shape;26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846" y="13562"/>
            <a:ext cx="1017545" cy="107070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28"/>
          <p:cNvSpPr txBox="1">
            <a:spLocks noGrp="1"/>
          </p:cNvSpPr>
          <p:nvPr>
            <p:ph type="body" idx="1"/>
          </p:nvPr>
        </p:nvSpPr>
        <p:spPr>
          <a:xfrm>
            <a:off x="3634566" y="1567846"/>
            <a:ext cx="7379435" cy="17792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dirty="0">
                <a:solidFill>
                  <a:srgbClr val="000000"/>
                </a:solidFill>
              </a:rPr>
              <a:t>לפניכ</a:t>
            </a:r>
            <a:r>
              <a:rPr lang="he-IL" sz="3200" dirty="0">
                <a:solidFill>
                  <a:srgbClr val="000000"/>
                </a:solidFill>
              </a:rPr>
              <a:t>ן</a:t>
            </a:r>
            <a:r>
              <a:rPr lang="x-none" sz="3200" dirty="0">
                <a:solidFill>
                  <a:srgbClr val="000000"/>
                </a:solidFill>
              </a:rPr>
              <a:t> מלבן</a:t>
            </a:r>
            <a:r>
              <a:rPr lang="he-IL" sz="3200" dirty="0">
                <a:solidFill>
                  <a:srgbClr val="000000"/>
                </a:solidFill>
              </a:rPr>
              <a:t>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x-none" sz="3200" b="1" dirty="0">
                <a:solidFill>
                  <a:srgbClr val="000000"/>
                </a:solidFill>
              </a:rPr>
              <a:t>הגדרה</a:t>
            </a:r>
            <a:r>
              <a:rPr lang="he-IL" sz="3200" dirty="0">
                <a:solidFill>
                  <a:srgbClr val="000000"/>
                </a:solidFill>
              </a:rPr>
              <a:t>: </a:t>
            </a:r>
            <a:r>
              <a:rPr lang="x-none" sz="3200" dirty="0">
                <a:solidFill>
                  <a:srgbClr val="000000"/>
                </a:solidFill>
              </a:rPr>
              <a:t>מלבן הוא מרובע שבו כל </a:t>
            </a:r>
            <a:r>
              <a:rPr lang="he-IL" sz="3200" dirty="0">
                <a:solidFill>
                  <a:srgbClr val="000000"/>
                </a:solidFill>
              </a:rPr>
              <a:t>הזוויות</a:t>
            </a:r>
            <a:r>
              <a:rPr lang="x-none" sz="3200" dirty="0">
                <a:solidFill>
                  <a:srgbClr val="000000"/>
                </a:solidFill>
              </a:rPr>
              <a:t> ישרות.</a:t>
            </a:r>
            <a:endParaRPr sz="3200" dirty="0">
              <a:solidFill>
                <a:srgbClr val="000000"/>
              </a:solidFill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endParaRPr sz="2400" dirty="0">
              <a:highlight>
                <a:srgbClr val="FFFF00"/>
              </a:highlight>
            </a:endParaRPr>
          </a:p>
          <a:p>
            <a:pPr marL="0" lvl="0" indent="0" algn="ctr" rtl="1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3600"/>
              <a:buNone/>
            </a:pPr>
            <a:endParaRPr sz="2400" dirty="0"/>
          </a:p>
        </p:txBody>
      </p:sp>
      <p:pic>
        <p:nvPicPr>
          <p:cNvPr id="270" name="Google Shape;270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15850" y="2522900"/>
            <a:ext cx="2438400" cy="2952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מחבר ישר 2">
            <a:extLst>
              <a:ext uri="{FF2B5EF4-FFF2-40B4-BE49-F238E27FC236}">
                <a16:creationId xmlns:a16="http://schemas.microsoft.com/office/drawing/2014/main" id="{00C41722-4501-4ADD-AFBD-FDE5841DCD76}"/>
              </a:ext>
            </a:extLst>
          </p:cNvPr>
          <p:cNvCxnSpPr>
            <a:cxnSpLocks/>
          </p:cNvCxnSpPr>
          <p:nvPr/>
        </p:nvCxnSpPr>
        <p:spPr>
          <a:xfrm>
            <a:off x="1898929" y="3044772"/>
            <a:ext cx="146160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מחבר ישר 9">
            <a:extLst>
              <a:ext uri="{FF2B5EF4-FFF2-40B4-BE49-F238E27FC236}">
                <a16:creationId xmlns:a16="http://schemas.microsoft.com/office/drawing/2014/main" id="{88EFA3E2-6EFF-419B-AD16-A54C4B1041E5}"/>
              </a:ext>
            </a:extLst>
          </p:cNvPr>
          <p:cNvCxnSpPr>
            <a:cxnSpLocks/>
          </p:cNvCxnSpPr>
          <p:nvPr/>
        </p:nvCxnSpPr>
        <p:spPr>
          <a:xfrm>
            <a:off x="1898929" y="4978400"/>
            <a:ext cx="1463040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מחבר ישר 11">
            <a:extLst>
              <a:ext uri="{FF2B5EF4-FFF2-40B4-BE49-F238E27FC236}">
                <a16:creationId xmlns:a16="http://schemas.microsoft.com/office/drawing/2014/main" id="{1F6BC94E-B898-45F0-87F0-7A0C5283A628}"/>
              </a:ext>
            </a:extLst>
          </p:cNvPr>
          <p:cNvCxnSpPr>
            <a:cxnSpLocks/>
          </p:cNvCxnSpPr>
          <p:nvPr/>
        </p:nvCxnSpPr>
        <p:spPr>
          <a:xfrm>
            <a:off x="1938323" y="3075620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מחבר ישר 16">
            <a:extLst>
              <a:ext uri="{FF2B5EF4-FFF2-40B4-BE49-F238E27FC236}">
                <a16:creationId xmlns:a16="http://schemas.microsoft.com/office/drawing/2014/main" id="{168EFD6D-46EF-4E26-B8C9-5319B9893C36}"/>
              </a:ext>
            </a:extLst>
          </p:cNvPr>
          <p:cNvCxnSpPr>
            <a:cxnSpLocks/>
          </p:cNvCxnSpPr>
          <p:nvPr/>
        </p:nvCxnSpPr>
        <p:spPr>
          <a:xfrm flipV="1">
            <a:off x="1941659" y="3078307"/>
            <a:ext cx="1379530" cy="1867705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8" name="מחבר ישר 17">
            <a:extLst>
              <a:ext uri="{FF2B5EF4-FFF2-40B4-BE49-F238E27FC236}">
                <a16:creationId xmlns:a16="http://schemas.microsoft.com/office/drawing/2014/main" id="{8E57F555-6641-47BA-82E8-C4778B990864}"/>
              </a:ext>
            </a:extLst>
          </p:cNvPr>
          <p:cNvCxnSpPr>
            <a:cxnSpLocks/>
          </p:cNvCxnSpPr>
          <p:nvPr/>
        </p:nvCxnSpPr>
        <p:spPr>
          <a:xfrm>
            <a:off x="1907529" y="304477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מחבר ישר 20">
            <a:extLst>
              <a:ext uri="{FF2B5EF4-FFF2-40B4-BE49-F238E27FC236}">
                <a16:creationId xmlns:a16="http://schemas.microsoft.com/office/drawing/2014/main" id="{FDE4C58E-71DC-4B43-994A-31358C98A8BF}"/>
              </a:ext>
            </a:extLst>
          </p:cNvPr>
          <p:cNvCxnSpPr>
            <a:cxnSpLocks/>
          </p:cNvCxnSpPr>
          <p:nvPr/>
        </p:nvCxnSpPr>
        <p:spPr>
          <a:xfrm>
            <a:off x="3343491" y="3054812"/>
            <a:ext cx="0" cy="194400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Google Shape;269;p28">
            <a:extLst>
              <a:ext uri="{FF2B5EF4-FFF2-40B4-BE49-F238E27FC236}">
                <a16:creationId xmlns:a16="http://schemas.microsoft.com/office/drawing/2014/main" id="{FB416D55-0DA5-40C8-9706-E8A663B005A6}"/>
              </a:ext>
            </a:extLst>
          </p:cNvPr>
          <p:cNvSpPr txBox="1">
            <a:spLocks/>
          </p:cNvSpPr>
          <p:nvPr/>
        </p:nvSpPr>
        <p:spPr>
          <a:xfrm>
            <a:off x="4183601" y="2965410"/>
            <a:ext cx="6830400" cy="35238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ctr" rtl="1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ctr" rtl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 algn="r">
              <a:lnSpc>
                <a:spcPct val="115000"/>
              </a:lnSpc>
              <a:spcBef>
                <a:spcPts val="1000"/>
              </a:spcBef>
            </a:pPr>
            <a:r>
              <a:rPr lang="he-IL" sz="3200" b="1" dirty="0">
                <a:solidFill>
                  <a:srgbClr val="000000"/>
                </a:solidFill>
              </a:rPr>
              <a:t>תכונות</a:t>
            </a:r>
            <a:r>
              <a:rPr lang="he-IL" sz="3200" dirty="0">
                <a:solidFill>
                  <a:srgbClr val="000000"/>
                </a:solidFill>
              </a:rPr>
              <a:t>:</a:t>
            </a:r>
          </a:p>
          <a:p>
            <a:pPr indent="-342900" algn="r">
              <a:lnSpc>
                <a:spcPct val="115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כל שתי צלעות נגדיות של המלבן שוות </a:t>
            </a:r>
            <a:r>
              <a:rPr lang="he-IL" sz="3200" dirty="0" smtClean="0">
                <a:solidFill>
                  <a:srgbClr val="000000"/>
                </a:solidFill>
              </a:rPr>
              <a:t>באורכן, ומקבילות </a:t>
            </a:r>
            <a:r>
              <a:rPr lang="he-IL" sz="3200" dirty="0">
                <a:solidFill>
                  <a:srgbClr val="000000"/>
                </a:solidFill>
              </a:rPr>
              <a:t>זו לזו</a:t>
            </a:r>
            <a:r>
              <a:rPr lang="he-IL" sz="3200" dirty="0" smtClean="0">
                <a:solidFill>
                  <a:srgbClr val="000000"/>
                </a:solidFill>
              </a:rPr>
              <a:t>.</a:t>
            </a:r>
          </a:p>
          <a:p>
            <a:pPr indent="-342900" algn="r">
              <a:lnSpc>
                <a:spcPct val="150000"/>
              </a:lnSpc>
              <a:spcBef>
                <a:spcPts val="1000"/>
              </a:spcBef>
              <a:buClr>
                <a:schemeClr val="accent2"/>
              </a:buClr>
              <a:buSzPts val="1800"/>
              <a:buFont typeface="Calibri"/>
              <a:buChar char="●"/>
            </a:pPr>
            <a:r>
              <a:rPr lang="he-IL" sz="3200" dirty="0">
                <a:solidFill>
                  <a:srgbClr val="000000"/>
                </a:solidFill>
              </a:rPr>
              <a:t>האלכסונים במלבן שווים באורכם וחוצים זה את זה.</a:t>
            </a:r>
          </a:p>
          <a:p>
            <a:pPr marL="0" indent="0">
              <a:lnSpc>
                <a:spcPct val="115000"/>
              </a:lnSpc>
              <a:spcBef>
                <a:spcPts val="1000"/>
              </a:spcBef>
            </a:pPr>
            <a:endParaRPr lang="he-IL" sz="3200" dirty="0">
              <a:highlight>
                <a:srgbClr val="FFFF00"/>
              </a:highlight>
            </a:endParaRPr>
          </a:p>
        </p:txBody>
      </p:sp>
      <p:sp>
        <p:nvSpPr>
          <p:cNvPr id="14" name="שווה ל 13">
            <a:extLst>
              <a:ext uri="{FF2B5EF4-FFF2-40B4-BE49-F238E27FC236}">
                <a16:creationId xmlns:a16="http://schemas.microsoft.com/office/drawing/2014/main" id="{3B7C8CB3-BC03-44AD-90D9-7CC0AFE6B79C}"/>
              </a:ext>
            </a:extLst>
          </p:cNvPr>
          <p:cNvSpPr/>
          <p:nvPr/>
        </p:nvSpPr>
        <p:spPr>
          <a:xfrm rot="19155693">
            <a:off x="2131388" y="3416964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5" name="שווה ל 24">
            <a:extLst>
              <a:ext uri="{FF2B5EF4-FFF2-40B4-BE49-F238E27FC236}">
                <a16:creationId xmlns:a16="http://schemas.microsoft.com/office/drawing/2014/main" id="{C4336E4C-7086-4CEC-99CA-2035D12235F3}"/>
              </a:ext>
            </a:extLst>
          </p:cNvPr>
          <p:cNvSpPr/>
          <p:nvPr/>
        </p:nvSpPr>
        <p:spPr>
          <a:xfrm rot="19207412">
            <a:off x="2711949" y="4221373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6" name="שווה ל 25">
            <a:extLst>
              <a:ext uri="{FF2B5EF4-FFF2-40B4-BE49-F238E27FC236}">
                <a16:creationId xmlns:a16="http://schemas.microsoft.com/office/drawing/2014/main" id="{6B788086-84A7-402C-957B-DAE08F7F598C}"/>
              </a:ext>
            </a:extLst>
          </p:cNvPr>
          <p:cNvSpPr/>
          <p:nvPr/>
        </p:nvSpPr>
        <p:spPr>
          <a:xfrm rot="2242459" flipH="1">
            <a:off x="2809710" y="3425239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  <p:sp>
        <p:nvSpPr>
          <p:cNvPr id="27" name="שווה ל 26">
            <a:extLst>
              <a:ext uri="{FF2B5EF4-FFF2-40B4-BE49-F238E27FC236}">
                <a16:creationId xmlns:a16="http://schemas.microsoft.com/office/drawing/2014/main" id="{6F914944-AC0F-4B46-BF7B-2B97005BB330}"/>
              </a:ext>
            </a:extLst>
          </p:cNvPr>
          <p:cNvSpPr/>
          <p:nvPr/>
        </p:nvSpPr>
        <p:spPr>
          <a:xfrm rot="2242459" flipH="1">
            <a:off x="2168029" y="4243794"/>
            <a:ext cx="359147" cy="300789"/>
          </a:xfrm>
          <a:prstGeom prst="mathEqual">
            <a:avLst>
              <a:gd name="adj1" fmla="val 10805"/>
              <a:gd name="adj2" fmla="val 27760"/>
            </a:avLst>
          </a:prstGeom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he-IL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104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1">
        <a:spAutoFit/>
      </a:bodyPr>
      <a:lstStyle>
        <a:defPPr algn="l">
          <a:defRPr dirty="0"/>
        </a:defPPr>
      </a:lstStyle>
    </a:tx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התאמה אישית 1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מצגות חירום">
  <a:themeElements>
    <a:clrScheme name="מצגת חירום">
      <a:dk1>
        <a:srgbClr val="424242"/>
      </a:dk1>
      <a:lt1>
        <a:srgbClr val="FFFFFF"/>
      </a:lt1>
      <a:dk2>
        <a:srgbClr val="5E5E5E"/>
      </a:dk2>
      <a:lt2>
        <a:srgbClr val="E7E6E6"/>
      </a:lt2>
      <a:accent1>
        <a:srgbClr val="1152C9"/>
      </a:accent1>
      <a:accent2>
        <a:srgbClr val="FB2265"/>
      </a:accent2>
      <a:accent3>
        <a:srgbClr val="FEC100"/>
      </a:accent3>
      <a:accent4>
        <a:srgbClr val="9D9E9D"/>
      </a:accent4>
      <a:accent5>
        <a:srgbClr val="67B2FF"/>
      </a:accent5>
      <a:accent6>
        <a:srgbClr val="FF82A5"/>
      </a:accent6>
      <a:hlink>
        <a:srgbClr val="1152C9"/>
      </a:hlink>
      <a:folHlink>
        <a:srgbClr val="7030A0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מצגות חירום" id="{A7D7F525-0B65-D945-B864-6F89B31E1D06}" vid="{6213A027-AFB6-6842-AD6E-C539F1319029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7626</TotalTime>
  <Words>3232</Words>
  <Application>Microsoft Office PowerPoint</Application>
  <PresentationFormat>מסך רחב</PresentationFormat>
  <Paragraphs>626</Paragraphs>
  <Slides>65</Slides>
  <Notes>65</Notes>
  <HiddenSlides>0</HiddenSlides>
  <MMClips>8</MMClips>
  <ScaleCrop>false</ScaleCrop>
  <HeadingPairs>
    <vt:vector size="6" baseType="variant">
      <vt:variant>
        <vt:lpstr>גופנים בשימוש</vt:lpstr>
      </vt:variant>
      <vt:variant>
        <vt:i4>4</vt:i4>
      </vt:variant>
      <vt:variant>
        <vt:lpstr>ערכת נושא</vt:lpstr>
      </vt:variant>
      <vt:variant>
        <vt:i4>3</vt:i4>
      </vt:variant>
      <vt:variant>
        <vt:lpstr>כותרות שקופיות</vt:lpstr>
      </vt:variant>
      <vt:variant>
        <vt:i4>65</vt:i4>
      </vt:variant>
    </vt:vector>
  </HeadingPairs>
  <TitlesOfParts>
    <vt:vector size="72" baseType="lpstr">
      <vt:lpstr>Calibri</vt:lpstr>
      <vt:lpstr>Roboto</vt:lpstr>
      <vt:lpstr>Cambria Math</vt:lpstr>
      <vt:lpstr>Arial</vt:lpstr>
      <vt:lpstr>Office Theme</vt:lpstr>
      <vt:lpstr>1_Office Theme</vt:lpstr>
      <vt:lpstr>מצגות חירום</vt:lpstr>
      <vt:lpstr>מצגת של PowerPoint‏</vt:lpstr>
      <vt:lpstr>מה נלמד היום?</vt:lpstr>
      <vt:lpstr>מה להביא לשיעור?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מה אנחנו כבר יודעים?</vt:lpstr>
      <vt:lpstr>פעילות</vt:lpstr>
      <vt:lpstr>פעילות</vt:lpstr>
      <vt:lpstr>תשובה</vt:lpstr>
      <vt:lpstr>כמה מלבנים הזהים למלבן הנתון דרושים כדי "לכסות" את המלבן החדש שסרטטתם?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שטחי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הקשר בין היקפי המלבנים </vt:lpstr>
      <vt:lpstr>פעילות</vt:lpstr>
      <vt:lpstr>תשובה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מצגת של PowerPoint‏</vt:lpstr>
      <vt:lpstr>שאלות</vt:lpstr>
      <vt:lpstr>תשובות</vt:lpstr>
      <vt:lpstr> </vt:lpstr>
      <vt:lpstr> </vt:lpstr>
      <vt:lpstr>מצגת של PowerPoint‏</vt:lpstr>
      <vt:lpstr>מה למדנו ?</vt:lpstr>
      <vt:lpstr>מה למדנו ?</vt:lpstr>
      <vt:lpstr>ממשיכים לתרגל</vt:lpstr>
      <vt:lpstr>מצגת של PowerPoint‏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PowerPoint‏</dc:title>
  <dc:creator>Eti</dc:creator>
  <cp:lastModifiedBy>Hila Hadad</cp:lastModifiedBy>
  <cp:revision>159</cp:revision>
  <dcterms:modified xsi:type="dcterms:W3CDTF">2020-06-02T05:57:18Z</dcterms:modified>
</cp:coreProperties>
</file>