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7" r:id="rId5"/>
  </p:sldMasterIdLst>
  <p:notesMasterIdLst>
    <p:notesMasterId r:id="rId176"/>
  </p:notesMasterIdLst>
  <p:sldIdLst>
    <p:sldId id="483" r:id="rId6"/>
    <p:sldId id="268" r:id="rId7"/>
    <p:sldId id="269" r:id="rId8"/>
    <p:sldId id="270" r:id="rId9"/>
    <p:sldId id="287" r:id="rId10"/>
    <p:sldId id="326" r:id="rId11"/>
    <p:sldId id="306" r:id="rId12"/>
    <p:sldId id="327" r:id="rId13"/>
    <p:sldId id="333" r:id="rId14"/>
    <p:sldId id="332" r:id="rId15"/>
    <p:sldId id="331" r:id="rId16"/>
    <p:sldId id="330" r:id="rId17"/>
    <p:sldId id="329" r:id="rId18"/>
    <p:sldId id="328" r:id="rId19"/>
    <p:sldId id="342" r:id="rId20"/>
    <p:sldId id="355" r:id="rId21"/>
    <p:sldId id="354" r:id="rId22"/>
    <p:sldId id="353" r:id="rId23"/>
    <p:sldId id="352" r:id="rId24"/>
    <p:sldId id="351" r:id="rId25"/>
    <p:sldId id="350" r:id="rId26"/>
    <p:sldId id="349" r:id="rId27"/>
    <p:sldId id="348" r:id="rId28"/>
    <p:sldId id="347" r:id="rId29"/>
    <p:sldId id="484" r:id="rId30"/>
    <p:sldId id="346" r:id="rId31"/>
    <p:sldId id="343" r:id="rId32"/>
    <p:sldId id="314" r:id="rId33"/>
    <p:sldId id="341" r:id="rId34"/>
    <p:sldId id="340" r:id="rId35"/>
    <p:sldId id="339" r:id="rId36"/>
    <p:sldId id="338" r:id="rId37"/>
    <p:sldId id="337" r:id="rId38"/>
    <p:sldId id="336" r:id="rId39"/>
    <p:sldId id="335" r:id="rId40"/>
    <p:sldId id="334" r:id="rId41"/>
    <p:sldId id="315" r:id="rId42"/>
    <p:sldId id="364" r:id="rId43"/>
    <p:sldId id="363" r:id="rId44"/>
    <p:sldId id="362" r:id="rId45"/>
    <p:sldId id="361" r:id="rId46"/>
    <p:sldId id="360" r:id="rId47"/>
    <p:sldId id="359" r:id="rId48"/>
    <p:sldId id="358" r:id="rId49"/>
    <p:sldId id="357" r:id="rId50"/>
    <p:sldId id="356" r:id="rId51"/>
    <p:sldId id="308" r:id="rId52"/>
    <p:sldId id="316" r:id="rId53"/>
    <p:sldId id="373" r:id="rId54"/>
    <p:sldId id="372" r:id="rId55"/>
    <p:sldId id="371" r:id="rId56"/>
    <p:sldId id="370" r:id="rId57"/>
    <p:sldId id="369" r:id="rId58"/>
    <p:sldId id="368" r:id="rId59"/>
    <p:sldId id="367" r:id="rId60"/>
    <p:sldId id="366" r:id="rId61"/>
    <p:sldId id="365" r:id="rId62"/>
    <p:sldId id="317" r:id="rId63"/>
    <p:sldId id="318" r:id="rId64"/>
    <p:sldId id="292" r:id="rId65"/>
    <p:sldId id="384" r:id="rId66"/>
    <p:sldId id="383" r:id="rId67"/>
    <p:sldId id="382" r:id="rId68"/>
    <p:sldId id="381" r:id="rId69"/>
    <p:sldId id="380" r:id="rId70"/>
    <p:sldId id="379" r:id="rId71"/>
    <p:sldId id="378" r:id="rId72"/>
    <p:sldId id="377" r:id="rId73"/>
    <p:sldId id="376" r:id="rId74"/>
    <p:sldId id="375" r:id="rId75"/>
    <p:sldId id="374" r:id="rId76"/>
    <p:sldId id="290" r:id="rId77"/>
    <p:sldId id="320" r:id="rId78"/>
    <p:sldId id="397" r:id="rId79"/>
    <p:sldId id="396" r:id="rId80"/>
    <p:sldId id="395" r:id="rId81"/>
    <p:sldId id="394" r:id="rId82"/>
    <p:sldId id="393" r:id="rId83"/>
    <p:sldId id="392" r:id="rId84"/>
    <p:sldId id="391" r:id="rId85"/>
    <p:sldId id="390" r:id="rId86"/>
    <p:sldId id="389" r:id="rId87"/>
    <p:sldId id="388" r:id="rId88"/>
    <p:sldId id="387" r:id="rId89"/>
    <p:sldId id="386" r:id="rId90"/>
    <p:sldId id="385" r:id="rId91"/>
    <p:sldId id="303" r:id="rId92"/>
    <p:sldId id="411" r:id="rId93"/>
    <p:sldId id="409" r:id="rId94"/>
    <p:sldId id="408" r:id="rId95"/>
    <p:sldId id="407" r:id="rId96"/>
    <p:sldId id="406" r:id="rId97"/>
    <p:sldId id="405" r:id="rId98"/>
    <p:sldId id="404" r:id="rId99"/>
    <p:sldId id="403" r:id="rId100"/>
    <p:sldId id="402" r:id="rId101"/>
    <p:sldId id="401" r:id="rId102"/>
    <p:sldId id="400" r:id="rId103"/>
    <p:sldId id="399" r:id="rId104"/>
    <p:sldId id="398" r:id="rId105"/>
    <p:sldId id="430" r:id="rId106"/>
    <p:sldId id="429" r:id="rId107"/>
    <p:sldId id="428" r:id="rId108"/>
    <p:sldId id="427" r:id="rId109"/>
    <p:sldId id="426" r:id="rId110"/>
    <p:sldId id="425" r:id="rId111"/>
    <p:sldId id="424" r:id="rId112"/>
    <p:sldId id="423" r:id="rId113"/>
    <p:sldId id="422" r:id="rId114"/>
    <p:sldId id="421" r:id="rId115"/>
    <p:sldId id="420" r:id="rId116"/>
    <p:sldId id="419" r:id="rId117"/>
    <p:sldId id="418" r:id="rId118"/>
    <p:sldId id="417" r:id="rId119"/>
    <p:sldId id="416" r:id="rId120"/>
    <p:sldId id="415" r:id="rId121"/>
    <p:sldId id="414" r:id="rId122"/>
    <p:sldId id="413" r:id="rId123"/>
    <p:sldId id="312" r:id="rId124"/>
    <p:sldId id="313" r:id="rId125"/>
    <p:sldId id="447" r:id="rId126"/>
    <p:sldId id="431" r:id="rId127"/>
    <p:sldId id="499" r:id="rId128"/>
    <p:sldId id="498" r:id="rId129"/>
    <p:sldId id="497" r:id="rId130"/>
    <p:sldId id="496" r:id="rId131"/>
    <p:sldId id="495" r:id="rId132"/>
    <p:sldId id="494" r:id="rId133"/>
    <p:sldId id="493" r:id="rId134"/>
    <p:sldId id="492" r:id="rId135"/>
    <p:sldId id="491" r:id="rId136"/>
    <p:sldId id="490" r:id="rId137"/>
    <p:sldId id="489" r:id="rId138"/>
    <p:sldId id="488" r:id="rId139"/>
    <p:sldId id="487" r:id="rId140"/>
    <p:sldId id="486" r:id="rId141"/>
    <p:sldId id="485" r:id="rId142"/>
    <p:sldId id="323" r:id="rId143"/>
    <p:sldId id="452" r:id="rId144"/>
    <p:sldId id="451" r:id="rId145"/>
    <p:sldId id="450" r:id="rId146"/>
    <p:sldId id="449" r:id="rId147"/>
    <p:sldId id="448" r:id="rId148"/>
    <p:sldId id="324" r:id="rId149"/>
    <p:sldId id="457" r:id="rId150"/>
    <p:sldId id="456" r:id="rId151"/>
    <p:sldId id="455" r:id="rId152"/>
    <p:sldId id="454" r:id="rId153"/>
    <p:sldId id="453" r:id="rId154"/>
    <p:sldId id="298" r:id="rId155"/>
    <p:sldId id="470" r:id="rId156"/>
    <p:sldId id="469" r:id="rId157"/>
    <p:sldId id="468" r:id="rId158"/>
    <p:sldId id="467" r:id="rId159"/>
    <p:sldId id="466" r:id="rId160"/>
    <p:sldId id="465" r:id="rId161"/>
    <p:sldId id="464" r:id="rId162"/>
    <p:sldId id="463" r:id="rId163"/>
    <p:sldId id="462" r:id="rId164"/>
    <p:sldId id="461" r:id="rId165"/>
    <p:sldId id="460" r:id="rId166"/>
    <p:sldId id="459" r:id="rId167"/>
    <p:sldId id="325" r:id="rId168"/>
    <p:sldId id="482" r:id="rId169"/>
    <p:sldId id="481" r:id="rId170"/>
    <p:sldId id="476" r:id="rId171"/>
    <p:sldId id="477" r:id="rId172"/>
    <p:sldId id="480" r:id="rId173"/>
    <p:sldId id="311" r:id="rId174"/>
    <p:sldId id="500" r:id="rId17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2C9"/>
    <a:srgbClr val="FFFFFF"/>
    <a:srgbClr val="4285E3"/>
    <a:srgbClr val="EBEBEB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4" autoAdjust="0"/>
    <p:restoredTop sz="67520" autoAdjust="0"/>
  </p:normalViewPr>
  <p:slideViewPr>
    <p:cSldViewPr snapToGrid="0" snapToObjects="1" showGuides="1">
      <p:cViewPr varScale="1">
        <p:scale>
          <a:sx n="88" d="100"/>
          <a:sy n="88" d="100"/>
        </p:scale>
        <p:origin x="96" y="474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55" d="100"/>
          <a:sy n="55" d="100"/>
        </p:scale>
        <p:origin x="2880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5" Type="http://schemas.openxmlformats.org/officeDocument/2006/relationships/slide" Target="slides/slide170.xml"/><Relationship Id="rId170" Type="http://schemas.openxmlformats.org/officeDocument/2006/relationships/slide" Target="slides/slide165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77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72" Type="http://schemas.openxmlformats.org/officeDocument/2006/relationships/slide" Target="slides/slide167.xml"/><Relationship Id="rId180" Type="http://schemas.openxmlformats.org/officeDocument/2006/relationships/tableStyles" Target="tableStyles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viewProps" Target="viewProps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theme" Target="theme/theme1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pPr/>
              <a:t>02/06/2020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r">
              <a:defRPr/>
            </a:pPr>
            <a:fld id="{00000000-1234-1234-1234-123412341234}" type="slidenum">
              <a:rPr lang="x-none">
                <a:solidFill>
                  <a:prstClr val="black"/>
                </a:solidFill>
              </a:rPr>
              <a:pPr algn="r">
                <a:defRPr/>
              </a:pPr>
              <a:t>1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215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512426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800820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179089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5968940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123037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6820778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598039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9548191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842656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455668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109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9465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383343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77611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7329319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376941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1796637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377565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946731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292958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88704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47FB7DE6-A06C-4A03-B796-6A7829FD71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705320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00426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525948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4177646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98444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2523165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560356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806794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275088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3073252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20393030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431538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7321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022669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6631528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2784101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2866462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515564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7064936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831176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37507527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754687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1465333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139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918798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70910409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8634379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25582469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7053598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35431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5635543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76501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234320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22389012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012977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07194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64761936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56450716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6378320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6352408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18710961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2849636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96134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6705600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2106376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159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84454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9688626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7789203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4429643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997C93F-4A55-4549-857A-3AC1B27D9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6889239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F1B6C30-7A3C-4615-BDC9-69EB65D5F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3856752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F1B6C30-7A3C-4615-BDC9-69EB65D5F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028867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F1B6C30-7A3C-4615-BDC9-69EB65D5F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0244141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F1B6C30-7A3C-4615-BDC9-69EB65D5F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8791742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F1B6C30-7A3C-4615-BDC9-69EB65D5F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7713810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F1B6C30-7A3C-4615-BDC9-69EB65D5F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4474629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169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1EE38F08-3D79-404B-B5BC-3A36BB385F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20119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2804516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595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82073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19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4625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61F9CBCC-0D35-4090-9B7F-0BE31CA782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467483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664223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59441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75651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486723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371318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8699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2916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7133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29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6085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B1E3CE36-EA55-491B-AC88-84D4F00FA1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67611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051277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02542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128475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30818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04768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B95E90B-40C4-4D5C-93D0-5CA94174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5877153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12845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833754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39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244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F95B84C1-C610-4392-83A2-5F85C1E09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097770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153024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48436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80548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59805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662213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AF393916-35F4-4DBC-9C86-3DB33AF3E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89932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C34B6DBF-D0D4-4314-BE14-0A97611CC3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583497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434905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49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38977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006BAEE0-986D-4854-942E-82A948793E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91666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954228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99975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80970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03342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937709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6303471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C65198C-612F-459D-8612-E85AAE082B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44992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2A09EEE5-FC36-40AD-A8FA-41F1745B39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816138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59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615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>
          <a:xfrm>
            <a:off x="685800" y="4470890"/>
            <a:ext cx="5486400" cy="3600450"/>
          </a:xfrm>
        </p:spPr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14550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55071C9E-C313-42AD-A59C-80ED8377D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205839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925345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65847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11308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63701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09382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665823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910454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830161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69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73421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478008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4828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E46B554-6C95-4770-856D-2554B4919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222743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F9B6C193-CC3D-4A63-B80D-AB4BA8971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290664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786948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862206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5494072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170191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115275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79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3316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0813616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01810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6124940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178539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33636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060910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1761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72D864D7-126C-4903-AE05-4B934B65AD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2781227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07C37A72-3246-43D3-A828-B29E51B4DB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111800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3644980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89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019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34149BDB-7912-4D90-9D87-0B6031643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925132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90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463350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91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18181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92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4429068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93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2341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94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898911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95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5378036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96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858684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97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0173935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98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068647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pPr/>
              <a:t>99</a:t>
            </a:fld>
            <a:endParaRPr lang="x-none"/>
          </a:p>
        </p:txBody>
      </p:sp>
      <p:sp>
        <p:nvSpPr>
          <p:cNvPr id="6" name="מציין מיקום של הערות 5">
            <a:extLst>
              <a:ext uri="{FF2B5EF4-FFF2-40B4-BE49-F238E27FC236}">
                <a16:creationId xmlns:a16="http://schemas.microsoft.com/office/drawing/2014/main" id="{9B14B7A9-6F96-4917-9EA3-8D5CE97188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4287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>
                <a:defRPr/>
              </a:pP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84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>
                <a:defRPr/>
              </a:pP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16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933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ts val="31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7938" y="1825625"/>
            <a:ext cx="5085862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60122" y="1825625"/>
            <a:ext cx="5093677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0" r:id="rId2"/>
    <p:sldLayoutId id="2147483653" r:id="rId3"/>
    <p:sldLayoutId id="2147483666" r:id="rId4"/>
    <p:sldLayoutId id="2147483652" r:id="rId5"/>
    <p:sldLayoutId id="2147483667" r:id="rId6"/>
    <p:sldLayoutId id="2147483669" r:id="rId7"/>
    <p:sldLayoutId id="2147483670" r:id="rId8"/>
    <p:sldLayoutId id="2147483671" r:id="rId9"/>
    <p:sldLayoutId id="2147483668" r:id="rId10"/>
    <p:sldLayoutId id="2147483665" r:id="rId11"/>
    <p:sldLayoutId id="2147483657" r:id="rId12"/>
    <p:sldLayoutId id="2147483664" r:id="rId13"/>
    <p:sldLayoutId id="2147483661" r:id="rId14"/>
    <p:sldLayoutId id="2147483649" r:id="rId15"/>
    <p:sldLayoutId id="2147483663" r:id="rId16"/>
    <p:sldLayoutId id="2147483679" r:id="rId17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</a:rPr>
              <a:pPr algn="ctr" rtl="1">
                <a:defRPr/>
              </a:pPr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>
              <a:defRPr/>
            </a:pPr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</a:rPr>
              <a:pPr algn="ctr" rtl="1">
                <a:defRPr/>
              </a:pPr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3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6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Relationship Id="rId10" Type="http://schemas.openxmlformats.org/officeDocument/2006/relationships/image" Target="../media/image41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Relationship Id="rId9" Type="http://schemas.openxmlformats.org/officeDocument/2006/relationships/image" Target="../media/image51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9.png"/><Relationship Id="rId7" Type="http://schemas.openxmlformats.org/officeDocument/2006/relationships/image" Target="../media/image5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4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4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4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4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4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4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4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10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0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9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18.png"/><Relationship Id="rId9" Type="http://schemas.openxmlformats.org/officeDocument/2006/relationships/image" Target="../media/image2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5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B2265"/>
              </a:buClr>
            </a:pPr>
            <a:r>
              <a:rPr lang="he-IL" dirty="0">
                <a:solidFill>
                  <a:srgbClr val="FFFFFF"/>
                </a:solidFill>
              </a:rPr>
              <a:t>שיעור חשבון לכיתה </a:t>
            </a:r>
            <a:r>
              <a:rPr lang="he-IL" dirty="0" smtClean="0">
                <a:solidFill>
                  <a:srgbClr val="FFFFFF"/>
                </a:solidFill>
              </a:rPr>
              <a:t>ה</a:t>
            </a:r>
            <a:endParaRPr lang="he-IL" dirty="0">
              <a:solidFill>
                <a:srgbClr val="FFFFFF"/>
              </a:solidFill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srgbClr val="FFFFFF"/>
              </a:solidFill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/>
              <a:t>נושא השיעור: חישוב שטחים מורכבים</a:t>
            </a:r>
            <a:endParaRPr lang="he-IL" dirty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2228" y="5202584"/>
            <a:ext cx="7814733" cy="1018692"/>
          </a:xfrm>
        </p:spPr>
        <p:txBody>
          <a:bodyPr>
            <a:normAutofit fontScale="92500"/>
          </a:bodyPr>
          <a:lstStyle/>
          <a:p>
            <a:r>
              <a:rPr lang="he-IL" dirty="0">
                <a:sym typeface="Calibri"/>
              </a:rPr>
              <a:t>עם המורה: הילה בגריש</a:t>
            </a:r>
          </a:p>
          <a:p>
            <a:r>
              <a:rPr lang="he-IL" dirty="0">
                <a:sym typeface="Calibri"/>
              </a:rPr>
              <a:t>המצגת נכתבה על ידי רחלי גבאי בעזרתה של מירב </a:t>
            </a:r>
            <a:r>
              <a:rPr lang="he-IL" dirty="0" err="1">
                <a:sym typeface="Calibri"/>
              </a:rPr>
              <a:t>אמסלם</a:t>
            </a:r>
            <a:endParaRPr lang="he-IL" dirty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815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9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Left Brace 10"/>
          <p:cNvSpPr/>
          <p:nvPr/>
        </p:nvSpPr>
        <p:spPr>
          <a:xfrm>
            <a:off x="7264020" y="3604146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047503" y="4353935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66528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786009" y="244835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206975" y="3347012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68276" y="3347012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184350" y="2293715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564307" y="4776405"/>
                <a:ext cx="5499904" cy="690702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ב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4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40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07" y="4776405"/>
                <a:ext cx="5499904" cy="69070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36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8351" y="1486924"/>
            <a:ext cx="10017456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לפניכם סרטוט מוקטן של מלבן.</a:t>
            </a:r>
            <a:endParaRPr lang="en-US" sz="3200" dirty="0"/>
          </a:p>
          <a:p>
            <a:pPr algn="r" rtl="1"/>
            <a:r>
              <a:rPr lang="he-IL" sz="3200" dirty="0"/>
              <a:t>אורכי הצלעות הסמוכות במלבן הם 6 מ' ו-4 מ'. </a:t>
            </a:r>
            <a:endParaRPr lang="en-US" sz="3200" dirty="0"/>
          </a:p>
          <a:p>
            <a:pPr algn="r" rtl="1"/>
            <a:r>
              <a:rPr lang="he-IL" sz="3200" dirty="0"/>
              <a:t>חילקו את המלבן לשני ריבועים חופפים ושני מלבנים חופפים.</a:t>
            </a:r>
            <a:endParaRPr lang="en-US" sz="3200" dirty="0"/>
          </a:p>
          <a:p>
            <a:pPr algn="r" rtl="1"/>
            <a:r>
              <a:rPr lang="he-IL" sz="3200" dirty="0"/>
              <a:t>אורך הצלע של ריבוע א' הוא 2 מ'.</a:t>
            </a:r>
            <a:endParaRPr lang="en-US" sz="3200" dirty="0"/>
          </a:p>
          <a:p>
            <a:pPr algn="r" rtl="1"/>
            <a:r>
              <a:rPr lang="he-IL" sz="3200" dirty="0"/>
              <a:t>חשבו את שטח מלבן ב'.</a:t>
            </a:r>
            <a:endParaRPr lang="en-US" sz="3200" dirty="0"/>
          </a:p>
          <a:p>
            <a:pPr algn="r" rtl="1"/>
            <a:r>
              <a:rPr lang="he-IL" sz="3200" dirty="0"/>
              <a:t>הציגו את דרך הפתרון:</a:t>
            </a:r>
            <a:endParaRPr lang="en-US" sz="3200" dirty="0"/>
          </a:p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36346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8351" y="1486924"/>
            <a:ext cx="10017456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לפניכם סרטוט מוקטן של מלבן.</a:t>
            </a:r>
            <a:endParaRPr lang="en-US" sz="3200" dirty="0"/>
          </a:p>
          <a:p>
            <a:pPr algn="r" rtl="1"/>
            <a:r>
              <a:rPr lang="he-IL" sz="3200" dirty="0"/>
              <a:t>אורכי הצלעות הסמוכות במלבן הם 6 מ' ו-4 מ'. </a:t>
            </a:r>
            <a:endParaRPr lang="en-US" sz="3200" dirty="0"/>
          </a:p>
          <a:p>
            <a:pPr algn="r" rtl="1"/>
            <a:r>
              <a:rPr lang="he-IL" sz="3200" dirty="0"/>
              <a:t>חילקו את המלבן לשני ריבועים חופפים ושני מלבנים חופפים.</a:t>
            </a:r>
            <a:endParaRPr lang="en-US" sz="3200" dirty="0"/>
          </a:p>
          <a:p>
            <a:pPr algn="r" rtl="1"/>
            <a:r>
              <a:rPr lang="he-IL" sz="3200" dirty="0"/>
              <a:t>אורך הצלע של ריבוע א' הוא 2 מ'.</a:t>
            </a:r>
            <a:endParaRPr lang="en-US" sz="3200" dirty="0"/>
          </a:p>
          <a:p>
            <a:pPr algn="r" rtl="1"/>
            <a:r>
              <a:rPr lang="he-IL" sz="3200" dirty="0"/>
              <a:t>חשבו את שטח מלבן ב'.</a:t>
            </a:r>
            <a:endParaRPr lang="en-US" sz="3200" dirty="0"/>
          </a:p>
          <a:p>
            <a:pPr algn="r" rtl="1"/>
            <a:r>
              <a:rPr lang="he-IL" sz="3200" dirty="0"/>
              <a:t>הציגו את דרך הפתרון:</a:t>
            </a:r>
            <a:endParaRPr lang="en-US" sz="3200" dirty="0"/>
          </a:p>
          <a:p>
            <a:endParaRPr lang="he-IL" dirty="0"/>
          </a:p>
        </p:txBody>
      </p:sp>
      <p:pic>
        <p:nvPicPr>
          <p:cNvPr id="9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465" y="3167234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667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65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36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982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66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97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62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572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9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Left Brace 10"/>
          <p:cNvSpPr/>
          <p:nvPr/>
        </p:nvSpPr>
        <p:spPr>
          <a:xfrm>
            <a:off x="7264020" y="3604146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TextBox 12"/>
          <p:cNvSpPr txBox="1"/>
          <p:nvPr/>
        </p:nvSpPr>
        <p:spPr>
          <a:xfrm>
            <a:off x="6047503" y="4353935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6" name="Left Brace 13"/>
          <p:cNvSpPr/>
          <p:nvPr/>
        </p:nvSpPr>
        <p:spPr>
          <a:xfrm rot="16200000">
            <a:off x="9361470" y="4003405"/>
            <a:ext cx="563680" cy="3799692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397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0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33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98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194876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020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194876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9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 flipV="1">
            <a:off x="8194876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311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367583" y="3162326"/>
                <a:ext cx="7005102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השטחים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שלושת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כום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83" y="3162326"/>
                <a:ext cx="7005102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 flipV="1">
            <a:off x="8194876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199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985153" y="3902208"/>
                <a:ext cx="5238229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ב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3902208"/>
                <a:ext cx="5238229" cy="5525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Connector 32"/>
          <p:cNvCxnSpPr/>
          <p:nvPr/>
        </p:nvCxnSpPr>
        <p:spPr>
          <a:xfrm flipV="1">
            <a:off x="8194876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67583" y="3162326"/>
                <a:ext cx="7005102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השטחים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שלושת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כום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83" y="3162326"/>
                <a:ext cx="7005102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23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8194876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6171289" y="5003012"/>
                <a:ext cx="656547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r>
                  <a:rPr lang="he-IL" sz="2800" b="0" dirty="0" smtClean="0"/>
                  <a:t>  סמ"ר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−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ב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באות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שמסומן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המלבן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שטח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1289" y="5003012"/>
                <a:ext cx="6565471" cy="483466"/>
              </a:xfrm>
              <a:prstGeom prst="rect">
                <a:avLst/>
              </a:prstGeom>
              <a:blipFill>
                <a:blip r:embed="rId5"/>
                <a:stretch>
                  <a:fillRect l="-3343" t="-12658" b="-43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85153" y="3902208"/>
                <a:ext cx="5238229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ב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3902208"/>
                <a:ext cx="5238229" cy="5525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7583" y="3162326"/>
                <a:ext cx="7005102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השטחים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שלושת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כום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83" y="3162326"/>
                <a:ext cx="7005102" cy="5525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2421034"/>
                <a:ext cx="4784964" cy="5525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ריבועים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שני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1679528"/>
                <a:ext cx="5147243" cy="5525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א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ריבוע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153" y="938022"/>
                <a:ext cx="4591000" cy="5525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"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סמ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−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הגדול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766" y="261278"/>
                <a:ext cx="7011056" cy="55258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01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88152" y="548586"/>
            <a:ext cx="8309067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3200" dirty="0"/>
              <a:t>בשכונת "הגפן" מתכננים להקים גינת נוי. שטח הגינה הוא ריבוע שאורך צלעו 20 מטר. בגינת הנוי רוצים להקים בריכת דגים בצורה מלבנית ובכל השטח הנותר לשתול פרחים. </a:t>
            </a:r>
          </a:p>
          <a:p>
            <a:pPr algn="r">
              <a:lnSpc>
                <a:spcPct val="150000"/>
              </a:lnSpc>
            </a:pPr>
            <a:r>
              <a:rPr lang="he-IL" sz="3200" dirty="0"/>
              <a:t>הם רוצים לשתול פרחים בשטח של 360 מ"ר. כתבו מהם אורכי הצלעות האפשריות לבריכת הדגים.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5817" y="5736649"/>
            <a:ext cx="94414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400" b="1" dirty="0"/>
              <a:t>שימו לב בשאלה זו אורכי צלעות בריכת הנוי הן מספרים שלמים בלבד. </a:t>
            </a:r>
          </a:p>
        </p:txBody>
      </p:sp>
      <p:pic>
        <p:nvPicPr>
          <p:cNvPr id="3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0118" y="406028"/>
            <a:ext cx="2343694" cy="83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59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10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Left Brace 10"/>
          <p:cNvSpPr/>
          <p:nvPr/>
        </p:nvSpPr>
        <p:spPr>
          <a:xfrm>
            <a:off x="7264020" y="3604146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6047503" y="4353935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8392682" y="5954259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9" name="Left Brace 13"/>
          <p:cNvSpPr/>
          <p:nvPr/>
        </p:nvSpPr>
        <p:spPr>
          <a:xfrm rot="16200000">
            <a:off x="9361470" y="4003405"/>
            <a:ext cx="563680" cy="3799692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368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44121" y="1066584"/>
            <a:ext cx="5348157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בשכונת "הגפן" מתכננים להקים גינת נוי. שטח הגינה הוא ריבוע שאורך צלעו 20 מטר. בגינת הנוי רוצים להקים בריכת דגים בצורה מלבנית ובכל השטח הנותר לשתול פרחים.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הם רוצים לשתול פרחים בשטח של 360 מ"ר. כתבו מהם אורכי הצלעות האפשריות לבריכת הדגים. </a:t>
            </a:r>
          </a:p>
        </p:txBody>
      </p:sp>
    </p:spTree>
    <p:extLst>
      <p:ext uri="{BB962C8B-B14F-4D97-AF65-F5344CB8AC3E}">
        <p14:creationId xmlns:p14="http://schemas.microsoft.com/office/powerpoint/2010/main" val="427513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644121" y="1066584"/>
            <a:ext cx="5348157" cy="52629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>
              <a:lnSpc>
                <a:spcPct val="150000"/>
              </a:lnSpc>
            </a:pPr>
            <a:r>
              <a:rPr lang="he-IL" sz="2800" dirty="0"/>
              <a:t>בשכונת "הגפן" מתכננים להקים גינת נוי. שטח הגינה הוא ריבוע שאורך צלעו 20 מטר. בגינת הנוי רוצים להקים בריכת דגים בצורה מלבנית ובכל השטח הנותר לשתול פרחים. </a:t>
            </a:r>
          </a:p>
          <a:p>
            <a:pPr algn="r">
              <a:lnSpc>
                <a:spcPct val="150000"/>
              </a:lnSpc>
            </a:pPr>
            <a:r>
              <a:rPr lang="he-IL" sz="2800" dirty="0"/>
              <a:t>הם רוצים לשתול פרחים בשטח של 360 מ"ר. כתבו מהם אורכי הצלעות האפשריות לבריכת הדגים.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</p:spTree>
    <p:extLst>
      <p:ext uri="{BB962C8B-B14F-4D97-AF65-F5344CB8AC3E}">
        <p14:creationId xmlns:p14="http://schemas.microsoft.com/office/powerpoint/2010/main" val="347440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3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129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3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290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3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6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3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631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3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33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4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67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5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4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5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2247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15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Rectangle 3"/>
          <p:cNvSpPr/>
          <p:nvPr/>
        </p:nvSpPr>
        <p:spPr>
          <a:xfrm>
            <a:off x="9306045" y="3604146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Left Brace 10"/>
          <p:cNvSpPr/>
          <p:nvPr/>
        </p:nvSpPr>
        <p:spPr>
          <a:xfrm>
            <a:off x="7264020" y="3604146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6047503" y="4353935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392682" y="5954259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20" name="Left Brace 13"/>
          <p:cNvSpPr/>
          <p:nvPr/>
        </p:nvSpPr>
        <p:spPr>
          <a:xfrm rot="16200000">
            <a:off x="9361470" y="4003405"/>
            <a:ext cx="563680" cy="3799692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7769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6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39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7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398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8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15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9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853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10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765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10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25866" y="5881212"/>
                <a:ext cx="3385940" cy="34535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66" y="5881212"/>
                <a:ext cx="3385940" cy="345351"/>
              </a:xfrm>
              <a:prstGeom prst="rect">
                <a:avLst/>
              </a:prstGeom>
              <a:blipFill>
                <a:blip r:embed="rId12"/>
                <a:stretch>
                  <a:fillRect l="-2162" t="-10714" b="-4642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574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10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סימן כפל 2">
            <a:extLst>
              <a:ext uri="{FF2B5EF4-FFF2-40B4-BE49-F238E27FC236}">
                <a16:creationId xmlns:a16="http://schemas.microsoft.com/office/drawing/2014/main" id="{1ACD512A-83C9-4A87-9B4C-533BB5D7AFA3}"/>
              </a:ext>
            </a:extLst>
          </p:cNvPr>
          <p:cNvSpPr/>
          <p:nvPr/>
        </p:nvSpPr>
        <p:spPr>
          <a:xfrm>
            <a:off x="9047562" y="5442203"/>
            <a:ext cx="647737" cy="5088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25866" y="5881212"/>
                <a:ext cx="3385940" cy="34535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66" y="5881212"/>
                <a:ext cx="3385940" cy="345351"/>
              </a:xfrm>
              <a:prstGeom prst="rect">
                <a:avLst/>
              </a:prstGeom>
              <a:blipFill>
                <a:blip r:embed="rId12"/>
                <a:stretch>
                  <a:fillRect l="-2162" t="-10714" b="-4642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40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59028" y="1253417"/>
            <a:ext cx="5104645" cy="441772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Left Brace 3"/>
          <p:cNvSpPr/>
          <p:nvPr/>
        </p:nvSpPr>
        <p:spPr>
          <a:xfrm>
            <a:off x="988224" y="1253043"/>
            <a:ext cx="181859" cy="4428016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3686332" y="3298578"/>
            <a:ext cx="250035" cy="5104645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TextBox 7"/>
          <p:cNvSpPr txBox="1"/>
          <p:nvPr/>
        </p:nvSpPr>
        <p:spPr>
          <a:xfrm>
            <a:off x="186106" y="3020050"/>
            <a:ext cx="63844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 smtClean="0"/>
              <a:t>20 מ'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230347" y="5951023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dirty="0"/>
              <a:t> מ' </a:t>
            </a:r>
            <a:r>
              <a:rPr lang="en-US" sz="3200" dirty="0"/>
              <a:t>20 </a:t>
            </a:r>
            <a:endParaRPr lang="he-IL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-732891" y="98404"/>
            <a:ext cx="807874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000" b="1" dirty="0"/>
              <a:t>שימו לב בשאלה זו אורכי צלעות בריכת הנוי הן מספרים שלמים בלבד.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הגינה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32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1061" y="1092006"/>
                <a:ext cx="5339404" cy="5525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360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398" y="1753538"/>
                <a:ext cx="5190067" cy="4834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לבריכת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אפשרויות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580" y="3086798"/>
                <a:ext cx="3986431" cy="4834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481" y="3664410"/>
                <a:ext cx="456510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4267080"/>
                <a:ext cx="4565106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496" y="4870578"/>
                <a:ext cx="4565147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/>
          <p:cNvSpPr/>
          <p:nvPr/>
        </p:nvSpPr>
        <p:spPr>
          <a:xfrm>
            <a:off x="1259029" y="1253417"/>
            <a:ext cx="5104644" cy="6315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40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7737" y="5424919"/>
                <a:ext cx="4565106" cy="49244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16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4673414" y="6397651"/>
                <a:ext cx="135812048" cy="276294"/>
              </a:xfrm>
              <a:prstGeom prst="rect">
                <a:avLst/>
              </a:prstGeom>
              <a:blipFill>
                <a:blip r:embed="rId10"/>
                <a:stretch>
                  <a:fillRect t="-10870" b="-4347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מ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40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הנוי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בריכת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034" y="2325713"/>
                <a:ext cx="3986431" cy="48346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סימן כפל 2">
            <a:extLst>
              <a:ext uri="{FF2B5EF4-FFF2-40B4-BE49-F238E27FC236}">
                <a16:creationId xmlns:a16="http://schemas.microsoft.com/office/drawing/2014/main" id="{1ACD512A-83C9-4A87-9B4C-533BB5D7AFA3}"/>
              </a:ext>
            </a:extLst>
          </p:cNvPr>
          <p:cNvSpPr/>
          <p:nvPr/>
        </p:nvSpPr>
        <p:spPr>
          <a:xfrm>
            <a:off x="9047562" y="5442203"/>
            <a:ext cx="647737" cy="50882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25866" y="5881212"/>
                <a:ext cx="3385940" cy="345351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השאלה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בנתוני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להתקיים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יכול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לא</m:t>
                      </m:r>
                      <m:r>
                        <a:rPr lang="he-IL" sz="2000" b="0" i="1" smtClean="0">
                          <a:latin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he-IL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866" y="5881212"/>
                <a:ext cx="3385940" cy="345351"/>
              </a:xfrm>
              <a:prstGeom prst="rect">
                <a:avLst/>
              </a:prstGeom>
              <a:blipFill>
                <a:blip r:embed="rId12"/>
                <a:stretch>
                  <a:fillRect l="-2162" t="-10714" b="-46429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289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3603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9413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306045" y="3604146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7264020" y="3604146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6047503" y="4353935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92682" y="5954259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361470" y="4003405"/>
            <a:ext cx="563680" cy="3799692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צורת L 5">
            <a:extLst>
              <a:ext uri="{FF2B5EF4-FFF2-40B4-BE49-F238E27FC236}">
                <a16:creationId xmlns:a16="http://schemas.microsoft.com/office/drawing/2014/main" id="{828CEC06-8C51-4057-8F24-286D855FE3AF}"/>
              </a:ext>
            </a:extLst>
          </p:cNvPr>
          <p:cNvSpPr/>
          <p:nvPr/>
        </p:nvSpPr>
        <p:spPr>
          <a:xfrm>
            <a:off x="7697162" y="3609078"/>
            <a:ext cx="3892290" cy="2017265"/>
          </a:xfrm>
          <a:prstGeom prst="corner">
            <a:avLst>
              <a:gd name="adj1" fmla="val 35533"/>
              <a:gd name="adj2" fmla="val 79712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04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5692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866207" y="2408319"/>
            <a:ext cx="3032567" cy="49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320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866207" y="2408319"/>
            <a:ext cx="3032567" cy="49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5060065" y="3428820"/>
            <a:ext cx="3032567" cy="49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9798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866207" y="2408319"/>
            <a:ext cx="3032567" cy="49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5060065" y="3428820"/>
            <a:ext cx="3032567" cy="4969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/>
          <p:cNvSpPr/>
          <p:nvPr/>
        </p:nvSpPr>
        <p:spPr>
          <a:xfrm rot="16200000">
            <a:off x="1041346" y="2883255"/>
            <a:ext cx="2846587" cy="4846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546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820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117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02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866207" y="1702261"/>
            <a:ext cx="1608882" cy="77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704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866207" y="1702261"/>
            <a:ext cx="1608882" cy="77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5771907" y="2630164"/>
            <a:ext cx="1608882" cy="77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5681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866207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Rectangle 4"/>
          <p:cNvSpPr/>
          <p:nvPr/>
        </p:nvSpPr>
        <p:spPr>
          <a:xfrm>
            <a:off x="5060065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Rectangle 5"/>
          <p:cNvSpPr/>
          <p:nvPr/>
        </p:nvSpPr>
        <p:spPr>
          <a:xfrm>
            <a:off x="744639" y="1702264"/>
            <a:ext cx="3032567" cy="284658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Rectangle 6"/>
          <p:cNvSpPr/>
          <p:nvPr/>
        </p:nvSpPr>
        <p:spPr>
          <a:xfrm>
            <a:off x="8866207" y="1702261"/>
            <a:ext cx="1608882" cy="77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Rectangle 10"/>
          <p:cNvSpPr/>
          <p:nvPr/>
        </p:nvSpPr>
        <p:spPr>
          <a:xfrm>
            <a:off x="5771907" y="2630164"/>
            <a:ext cx="1608882" cy="77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Rectangle 11"/>
          <p:cNvSpPr/>
          <p:nvPr/>
        </p:nvSpPr>
        <p:spPr>
          <a:xfrm rot="19113359">
            <a:off x="1417490" y="2737807"/>
            <a:ext cx="1608882" cy="7755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694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37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</p:spTree>
    <p:extLst>
      <p:ext uri="{BB962C8B-B14F-4D97-AF65-F5344CB8AC3E}">
        <p14:creationId xmlns:p14="http://schemas.microsoft.com/office/powerpoint/2010/main" val="17457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</p:spTree>
    <p:extLst>
      <p:ext uri="{BB962C8B-B14F-4D97-AF65-F5344CB8AC3E}">
        <p14:creationId xmlns:p14="http://schemas.microsoft.com/office/powerpoint/2010/main" val="52229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</p:spTree>
    <p:extLst>
      <p:ext uri="{BB962C8B-B14F-4D97-AF65-F5344CB8AC3E}">
        <p14:creationId xmlns:p14="http://schemas.microsoft.com/office/powerpoint/2010/main" val="396321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</p:spTree>
    <p:extLst>
      <p:ext uri="{BB962C8B-B14F-4D97-AF65-F5344CB8AC3E}">
        <p14:creationId xmlns:p14="http://schemas.microsoft.com/office/powerpoint/2010/main" val="394602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86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p:cxnSp>
        <p:nvCxnSpPr>
          <p:cNvPr id="15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40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57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228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13597" y="5901945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cxnSp>
        <p:nvCxnSpPr>
          <p:cNvPr id="18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0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1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13597" y="5901945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6200000">
                <a:off x="5019447" y="4232150"/>
                <a:ext cx="20249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he-IL" sz="3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19447" y="4232150"/>
                <a:ext cx="2024978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5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13597" y="5901945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6200000">
                <a:off x="5019447" y="4232150"/>
                <a:ext cx="20249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he-IL" sz="3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19447" y="4232150"/>
                <a:ext cx="2024978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4363" y="3985929"/>
                <a:ext cx="20249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he-IL" sz="3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63" y="3985929"/>
                <a:ext cx="2024978" cy="4924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39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</a:t>
            </a:r>
          </a:p>
          <a:p>
            <a:pPr algn="r"/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31810" y="3207224"/>
            <a:ext cx="4640238" cy="2670391"/>
          </a:xfrm>
          <a:prstGeom prst="corner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פירוק והרכבה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6084" y="4889308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5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196" y="4994806"/>
                <a:ext cx="202497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72" y="3303486"/>
                <a:ext cx="2024977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5313597" y="5901945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 rot="16200000">
                <a:off x="5019447" y="4232150"/>
                <a:ext cx="20249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he-IL" sz="3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019447" y="4232150"/>
                <a:ext cx="2024978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24363" y="3985929"/>
                <a:ext cx="20249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</m:oMath>
                  </m:oMathPara>
                </a14:m>
                <a:endParaRPr lang="he-IL" sz="3200" b="1" dirty="0">
                  <a:solidFill>
                    <a:schemeClr val="accent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363" y="3985929"/>
                <a:ext cx="2024978" cy="49244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66518" y="4967674"/>
                <a:ext cx="260808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𝟒𝟓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𝟐𝟒</m:t>
                      </m:r>
                      <m:r>
                        <a:rPr lang="en-US" sz="3200" b="1" i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𝟔𝟗</m:t>
                      </m:r>
                    </m:oMath>
                  </m:oMathPara>
                </a14:m>
                <a:endParaRPr lang="he-IL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18" y="4967674"/>
                <a:ext cx="2608086" cy="49244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90114CBD-75F4-402C-9740-6EBCFCACB1FC}"/>
              </a:ext>
            </a:extLst>
          </p:cNvPr>
          <p:cNvSpPr txBox="1"/>
          <p:nvPr/>
        </p:nvSpPr>
        <p:spPr>
          <a:xfrm>
            <a:off x="513474" y="5699133"/>
            <a:ext cx="41416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שטח המצולע 69 סמ"ר </a:t>
            </a:r>
          </a:p>
        </p:txBody>
      </p:sp>
      <p:cxnSp>
        <p:nvCxnSpPr>
          <p:cNvPr id="27" name="Straight Connector 13"/>
          <p:cNvCxnSpPr/>
          <p:nvPr/>
        </p:nvCxnSpPr>
        <p:spPr>
          <a:xfrm>
            <a:off x="6764380" y="4518517"/>
            <a:ext cx="0" cy="1399243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196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</a:t>
            </a:r>
            <a:r>
              <a:rPr lang="he-IL" dirty="0" smtClean="0"/>
              <a:t>מורכבים. 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03281" y="3245758"/>
            <a:ext cx="4640238" cy="2670391"/>
          </a:xfrm>
          <a:prstGeom prst="corner">
            <a:avLst>
              <a:gd name="adj1" fmla="val 50511"/>
              <a:gd name="adj2" fmla="val 5204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חיסור שטחים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8D82ADB9-4782-47C7-B6AC-5618A5736F9B}"/>
              </a:ext>
            </a:extLst>
          </p:cNvPr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7BE15495-7BDB-415D-B965-1E87FDF735D2}"/>
              </a:ext>
            </a:extLst>
          </p:cNvPr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529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</a:t>
            </a:r>
            <a:r>
              <a:rPr lang="he-IL" dirty="0" smtClean="0"/>
              <a:t>מורכבים. </a:t>
            </a:r>
            <a:r>
              <a:rPr lang="he-IL" dirty="0"/>
              <a:t>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03281" y="3245758"/>
            <a:ext cx="4640238" cy="2670391"/>
          </a:xfrm>
          <a:prstGeom prst="corner">
            <a:avLst>
              <a:gd name="adj1" fmla="val 50511"/>
              <a:gd name="adj2" fmla="val 5204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חיסור שטחים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05389" y="3245758"/>
            <a:ext cx="323813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711F8C1-6CA1-4042-8B10-8D8600D4452D}"/>
              </a:ext>
            </a:extLst>
          </p:cNvPr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BED83E-A118-4F63-80C8-1F967E6DE8CB}"/>
              </a:ext>
            </a:extLst>
          </p:cNvPr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41138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</a:t>
            </a:r>
            <a:r>
              <a:rPr lang="he-IL" dirty="0" smtClean="0"/>
              <a:t>מורכבים. 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03281" y="3245758"/>
            <a:ext cx="4640238" cy="2670391"/>
          </a:xfrm>
          <a:prstGeom prst="corner">
            <a:avLst>
              <a:gd name="adj1" fmla="val 50511"/>
              <a:gd name="adj2" fmla="val 5204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חיסור שטחים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05389" y="3245758"/>
            <a:ext cx="323813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057167" y="3245758"/>
            <a:ext cx="0" cy="127114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1">
            <a:extLst>
              <a:ext uri="{FF2B5EF4-FFF2-40B4-BE49-F238E27FC236}">
                <a16:creationId xmlns:a16="http://schemas.microsoft.com/office/drawing/2014/main" id="{B82F40DF-6A51-4B7C-9DCA-42B56D99088B}"/>
              </a:ext>
            </a:extLst>
          </p:cNvPr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747713A6-19AF-4D54-9698-3524B8E18E6D}"/>
              </a:ext>
            </a:extLst>
          </p:cNvPr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3876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    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03281" y="3245758"/>
            <a:ext cx="4640238" cy="2670391"/>
          </a:xfrm>
          <a:prstGeom prst="corner">
            <a:avLst>
              <a:gd name="adj1" fmla="val 50511"/>
              <a:gd name="adj2" fmla="val 5204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חיסור שטחים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33918" y="3207224"/>
            <a:ext cx="323813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072048" y="3207224"/>
            <a:ext cx="0" cy="127114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97983" y="2524710"/>
                <a:ext cx="227023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83" y="2524710"/>
                <a:ext cx="227023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5403281" y="3243720"/>
            <a:ext cx="4635250" cy="264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52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    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03281" y="3245758"/>
            <a:ext cx="4640238" cy="2670391"/>
          </a:xfrm>
          <a:prstGeom prst="corner">
            <a:avLst>
              <a:gd name="adj1" fmla="val 50511"/>
              <a:gd name="adj2" fmla="val 5204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חיסור שטחים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33918" y="3207224"/>
            <a:ext cx="323813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072048" y="3207224"/>
            <a:ext cx="0" cy="127114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97983" y="2524710"/>
                <a:ext cx="227023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83" y="2524710"/>
                <a:ext cx="227023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5403281" y="3243720"/>
            <a:ext cx="4635250" cy="264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86931" y="3255607"/>
            <a:ext cx="3226739" cy="128159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71313" y="3325442"/>
                <a:ext cx="236620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</m:oMath>
                  </m:oMathPara>
                </a14:m>
                <a:endParaRPr lang="he-IL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3" y="3325442"/>
                <a:ext cx="2366205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94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מסיימים ומסכמים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17409" y="1758156"/>
            <a:ext cx="7192370" cy="4119459"/>
          </a:xfrm>
        </p:spPr>
        <p:txBody>
          <a:bodyPr/>
          <a:lstStyle/>
          <a:p>
            <a:pPr lvl="0" algn="r"/>
            <a:r>
              <a:rPr lang="he-IL" dirty="0"/>
              <a:t>בשיעור זה הצגנו אסטרטגיות לחישוב שטחים מורכבים    מה </a:t>
            </a:r>
            <a:r>
              <a:rPr lang="ar-SA" dirty="0"/>
              <a:t>שטח</a:t>
            </a:r>
            <a:r>
              <a:rPr lang="he-IL" dirty="0"/>
              <a:t> המצולע?</a:t>
            </a:r>
            <a:endParaRPr lang="en-US" dirty="0"/>
          </a:p>
          <a:p>
            <a:pPr lvl="0"/>
            <a:endParaRPr lang="he-IL" dirty="0"/>
          </a:p>
          <a:p>
            <a:pPr lvl="0" algn="r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27203" y="4424747"/>
            <a:ext cx="1695450" cy="2203596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319777" y="503469"/>
            <a:ext cx="1596108" cy="820856"/>
          </a:xfrm>
          <a:prstGeom prst="rect">
            <a:avLst/>
          </a:prstGeom>
        </p:spPr>
      </p:pic>
      <p:sp>
        <p:nvSpPr>
          <p:cNvPr id="2" name="L-Shape 1"/>
          <p:cNvSpPr/>
          <p:nvPr/>
        </p:nvSpPr>
        <p:spPr>
          <a:xfrm>
            <a:off x="5403281" y="3245758"/>
            <a:ext cx="4640238" cy="2670391"/>
          </a:xfrm>
          <a:prstGeom prst="corner">
            <a:avLst>
              <a:gd name="adj1" fmla="val 50511"/>
              <a:gd name="adj2" fmla="val 52044"/>
            </a:avLst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9595" y="4163137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8</a:t>
            </a:r>
            <a:endParaRPr lang="he-IL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7069540" y="5877615"/>
            <a:ext cx="15804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12</a:t>
            </a:r>
            <a:endParaRPr lang="he-IL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8382584" y="3955152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9</a:t>
            </a:r>
            <a:endParaRPr lang="he-IL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693120" y="3440240"/>
            <a:ext cx="133101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 </a:t>
            </a:r>
            <a:r>
              <a:rPr lang="he-IL" sz="2800" dirty="0"/>
              <a:t> ס"מ </a:t>
            </a:r>
            <a:r>
              <a:rPr lang="en-US" sz="2800" dirty="0"/>
              <a:t>3</a:t>
            </a:r>
            <a:endParaRPr lang="he-IL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4345" y="1733826"/>
            <a:ext cx="454104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אסטרטגיית חיסור שטחים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3474" y="5699133"/>
            <a:ext cx="41416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שטח המצולע 69 סמ"ר 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6833918" y="3207224"/>
            <a:ext cx="3238130" cy="0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0072048" y="3207224"/>
            <a:ext cx="0" cy="1271148"/>
          </a:xfrm>
          <a:prstGeom prst="line">
            <a:avLst/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97983" y="2524710"/>
                <a:ext cx="227023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</m:oMath>
                  </m:oMathPara>
                </a14:m>
                <a:endParaRPr lang="he-IL" sz="3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83" y="2524710"/>
                <a:ext cx="2270237" cy="49244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371313" y="3325442"/>
                <a:ext cx="2366205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</m:oMath>
                  </m:oMathPara>
                </a14:m>
                <a:endParaRPr lang="he-IL" sz="32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313" y="3325442"/>
                <a:ext cx="2366205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94084" y="4178525"/>
                <a:ext cx="2563832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𝟗𝟔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3200" b="1" i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𝟐𝟕</m:t>
                      </m:r>
                      <m:r>
                        <a:rPr lang="en-US" sz="3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𝟔𝟗</m:t>
                      </m:r>
                    </m:oMath>
                  </m:oMathPara>
                </a14:m>
                <a:endParaRPr lang="he-IL" sz="32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84" y="4178525"/>
                <a:ext cx="2563832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/>
          <p:cNvSpPr/>
          <p:nvPr/>
        </p:nvSpPr>
        <p:spPr>
          <a:xfrm>
            <a:off x="5403281" y="3243720"/>
            <a:ext cx="4635250" cy="26460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rgbClr val="FF0000"/>
              </a:solidFill>
            </a:endParaRPr>
          </a:p>
        </p:txBody>
      </p:sp>
      <p:sp>
        <p:nvSpPr>
          <p:cNvPr id="21" name="Rectangle 29"/>
          <p:cNvSpPr/>
          <p:nvPr/>
        </p:nvSpPr>
        <p:spPr>
          <a:xfrm>
            <a:off x="6786931" y="3255607"/>
            <a:ext cx="3226739" cy="1281591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773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590" y="387648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he-IL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Picture 8" descr="23-math-09-5A-sof-23q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1729048"/>
            <a:ext cx="6409113" cy="46342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83679" y="1401061"/>
            <a:ext cx="5255005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SA" sz="3200" b="1" dirty="0"/>
              <a:t> </a:t>
            </a:r>
            <a:endParaRPr lang="en-US" sz="3200" dirty="0"/>
          </a:p>
          <a:p>
            <a:pPr algn="r" rtl="1"/>
            <a:r>
              <a:rPr lang="he-IL" sz="3200" dirty="0"/>
              <a:t>1. מה אורך הצלע המסומנת      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באות </a:t>
            </a:r>
            <a:r>
              <a:rPr lang="en-GB" sz="3200" dirty="0"/>
              <a:t>A</a:t>
            </a:r>
            <a:r>
              <a:rPr lang="he-IL" sz="3200" dirty="0"/>
              <a:t>?</a:t>
            </a:r>
            <a:endParaRPr lang="en-US" sz="3200" dirty="0"/>
          </a:p>
          <a:p>
            <a:pPr algn="r" rtl="1"/>
            <a:r>
              <a:rPr lang="he-IL" sz="3200" dirty="0"/>
              <a:t> 	 </a:t>
            </a:r>
            <a:endParaRPr lang="en-US" sz="3200" dirty="0"/>
          </a:p>
          <a:p>
            <a:pPr algn="r" rtl="1"/>
            <a:r>
              <a:rPr lang="he-IL" sz="3200" dirty="0"/>
              <a:t>2. מה אורך הצלע </a:t>
            </a:r>
            <a:r>
              <a:rPr lang="he-IL" sz="3200" dirty="0" smtClean="0"/>
              <a:t>המסומנת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he-IL" sz="3200" dirty="0" smtClean="0"/>
              <a:t>    באות </a:t>
            </a:r>
            <a:r>
              <a:rPr lang="en-GB" sz="3200" dirty="0"/>
              <a:t>B</a:t>
            </a:r>
            <a:r>
              <a:rPr lang="he-IL" sz="3200" dirty="0"/>
              <a:t>?</a:t>
            </a:r>
            <a:endParaRPr lang="en-US" sz="3200" dirty="0"/>
          </a:p>
          <a:p>
            <a:pPr algn="r" rtl="1"/>
            <a:r>
              <a:rPr lang="he-IL" sz="3200" dirty="0"/>
              <a:t> </a:t>
            </a:r>
            <a:endParaRPr lang="en-US" sz="3200" dirty="0"/>
          </a:p>
          <a:p>
            <a:pPr algn="r" rtl="1"/>
            <a:r>
              <a:rPr lang="he-IL" sz="3200" dirty="0"/>
              <a:t>3.מה </a:t>
            </a:r>
            <a:r>
              <a:rPr lang="ar-SA" sz="3200" dirty="0"/>
              <a:t>שטח</a:t>
            </a:r>
            <a:r>
              <a:rPr lang="he-IL" sz="3200" dirty="0"/>
              <a:t> המצולע?</a:t>
            </a:r>
            <a:endParaRPr lang="en-US" sz="3200" dirty="0"/>
          </a:p>
          <a:p>
            <a:pPr algn="r" rtl="1"/>
            <a:r>
              <a:rPr lang="he-IL" sz="3200" dirty="0"/>
              <a:t> </a:t>
            </a:r>
            <a:endParaRPr lang="en-US" sz="3200" dirty="0"/>
          </a:p>
          <a:p>
            <a:pPr algn="r" rtl="1"/>
            <a:r>
              <a:rPr lang="he-IL" sz="32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2463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cxnSp>
        <p:nvCxnSpPr>
          <p:cNvPr id="15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47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19972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15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1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8623139" y="1752999"/>
            <a:ext cx="0" cy="19943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16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1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נלמד היום?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600" dirty="0"/>
              <a:t>נמצא מה הקשר בין דומינו וחישוב שטחים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600" dirty="0"/>
              <a:t>נעזור לאיילה למצוא מסגרת מתאימה לתמונה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600" dirty="0"/>
              <a:t>נחשב שטחים של צורות מורכבות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600" dirty="0"/>
              <a:t>נסכם את השיעור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3600" dirty="0"/>
              <a:t>משימה לתרגול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5" name="Straight Connector 14"/>
          <p:cNvCxnSpPr/>
          <p:nvPr/>
        </p:nvCxnSpPr>
        <p:spPr>
          <a:xfrm>
            <a:off x="8623139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27" name="Straight Connector 52"/>
          <p:cNvCxnSpPr/>
          <p:nvPr/>
        </p:nvCxnSpPr>
        <p:spPr>
          <a:xfrm>
            <a:off x="9629912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48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4" name="Straight Connector 23"/>
          <p:cNvCxnSpPr/>
          <p:nvPr/>
        </p:nvCxnSpPr>
        <p:spPr>
          <a:xfrm>
            <a:off x="9602590" y="3072976"/>
            <a:ext cx="0" cy="674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19" name="Straight Connector 14"/>
          <p:cNvCxnSpPr/>
          <p:nvPr/>
        </p:nvCxnSpPr>
        <p:spPr>
          <a:xfrm>
            <a:off x="8625727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52"/>
          <p:cNvCxnSpPr/>
          <p:nvPr/>
        </p:nvCxnSpPr>
        <p:spPr>
          <a:xfrm>
            <a:off x="9632500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1"/>
          <p:cNvCxnSpPr/>
          <p:nvPr/>
        </p:nvCxnSpPr>
        <p:spPr>
          <a:xfrm flipH="1">
            <a:off x="9632500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74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cxnSp>
        <p:nvCxnSpPr>
          <p:cNvPr id="17" name="Straight Connector 23"/>
          <p:cNvCxnSpPr/>
          <p:nvPr/>
        </p:nvCxnSpPr>
        <p:spPr>
          <a:xfrm>
            <a:off x="9602590" y="3072976"/>
            <a:ext cx="0" cy="674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4"/>
          <p:cNvCxnSpPr/>
          <p:nvPr/>
        </p:nvCxnSpPr>
        <p:spPr>
          <a:xfrm>
            <a:off x="8616793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52"/>
          <p:cNvCxnSpPr/>
          <p:nvPr/>
        </p:nvCxnSpPr>
        <p:spPr>
          <a:xfrm>
            <a:off x="9623566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21"/>
          <p:cNvCxnSpPr/>
          <p:nvPr/>
        </p:nvCxnSpPr>
        <p:spPr>
          <a:xfrm flipH="1">
            <a:off x="9640004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9675869" y="3072976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לבן 1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26" name="Straight Connector 23"/>
          <p:cNvCxnSpPr/>
          <p:nvPr/>
        </p:nvCxnSpPr>
        <p:spPr>
          <a:xfrm>
            <a:off x="9602590" y="3064663"/>
            <a:ext cx="0" cy="6744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4"/>
          <p:cNvCxnSpPr/>
          <p:nvPr/>
        </p:nvCxnSpPr>
        <p:spPr>
          <a:xfrm>
            <a:off x="8630874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1"/>
          <p:cNvCxnSpPr/>
          <p:nvPr/>
        </p:nvCxnSpPr>
        <p:spPr>
          <a:xfrm flipH="1">
            <a:off x="9637647" y="1727716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0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לבן 1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20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2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לבן 1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20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4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</p:spTree>
    <p:extLst>
      <p:ext uri="{BB962C8B-B14F-4D97-AF65-F5344CB8AC3E}">
        <p14:creationId xmlns:p14="http://schemas.microsoft.com/office/powerpoint/2010/main" val="41300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p:sp>
        <p:nvSpPr>
          <p:cNvPr id="41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TextBox 43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6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7" name="TextBox 46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50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מלבן 50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52" name="מלבן 51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54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4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228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51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2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4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5" name="TextBox 54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57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8" name="TextBox 57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59" name="TextBox 58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61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מלבן 61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63" name="מלבן 62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64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6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9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2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TextBox 33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38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TextBox 39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43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מלבן 43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46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6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49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2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2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TextBox 33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38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TextBox 39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43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מלבן 43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45" name="מלבן 44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46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6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6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מה להביא לשיעור?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225" y="2428666"/>
            <a:ext cx="1600495" cy="20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48514" y="3240799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46" y="2548054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56" name="TextBox 55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32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7" name="TextBox 36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0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44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מלבן 44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46" name="מלבן 45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47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6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1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0" y="3355015"/>
            <a:ext cx="67012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אורך צלע המסגרת </a:t>
            </a:r>
            <a:r>
              <a:rPr lang="he-IL" sz="2800" dirty="0" smtClean="0"/>
              <a:t>12, </a:t>
            </a:r>
            <a:r>
              <a:rPr lang="he-IL" sz="2800" dirty="0"/>
              <a:t>אורך צלע התמונה 9</a:t>
            </a:r>
          </a:p>
          <a:p>
            <a:pPr algn="r"/>
            <a:r>
              <a:rPr lang="he-IL" sz="2800" dirty="0"/>
              <a:t> 3 = 9 - 12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3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3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TextBox 43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47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מלבן 47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50" name="מלבן 49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51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6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3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3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TextBox 43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48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מלבן 49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51" name="מלבן 50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52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3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0" y="3355015"/>
            <a:ext cx="67012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אורך צלע המסגרת </a:t>
            </a:r>
            <a:r>
              <a:rPr lang="he-IL" sz="2800" dirty="0" smtClean="0"/>
              <a:t>12, </a:t>
            </a:r>
            <a:r>
              <a:rPr lang="he-IL" sz="2800" dirty="0"/>
              <a:t>אורך צלע התמונה 9</a:t>
            </a:r>
          </a:p>
          <a:p>
            <a:pPr algn="r"/>
            <a:r>
              <a:rPr lang="he-IL" sz="2800" dirty="0"/>
              <a:t> 3 = 9 - 12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blipFill rotWithShape="0">
                <a:blip r:embed="rId7"/>
                <a:stretch>
                  <a:fillRect r="-10000" b="-11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</p:spTree>
    <p:extLst>
      <p:ext uri="{BB962C8B-B14F-4D97-AF65-F5344CB8AC3E}">
        <p14:creationId xmlns:p14="http://schemas.microsoft.com/office/powerpoint/2010/main" val="234450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0" y="3355015"/>
            <a:ext cx="67012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אורך צלע המסגרת </a:t>
            </a:r>
            <a:r>
              <a:rPr lang="he-IL" sz="2800" dirty="0" smtClean="0"/>
              <a:t>12, </a:t>
            </a:r>
            <a:r>
              <a:rPr lang="he-IL" sz="2800" dirty="0"/>
              <a:t>אורך צלע התמונה 9</a:t>
            </a:r>
          </a:p>
          <a:p>
            <a:pPr algn="r"/>
            <a:r>
              <a:rPr lang="he-IL" sz="2800" dirty="0"/>
              <a:t> 3 = 9 - 12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3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3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TextBox 43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50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מלבן 50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52" name="מלבן 51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57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7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blipFill>
                <a:blip r:embed="rId8"/>
                <a:stretch>
                  <a:fillRect r="-10000" b="-11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11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0" y="3355015"/>
            <a:ext cx="67012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אורך צלע המסגרת </a:t>
            </a:r>
            <a:r>
              <a:rPr lang="he-IL" sz="2800" dirty="0" smtClean="0"/>
              <a:t>12, </a:t>
            </a:r>
            <a:r>
              <a:rPr lang="he-IL" sz="2800" dirty="0"/>
              <a:t>אורך צלע התמונה 9</a:t>
            </a:r>
          </a:p>
          <a:p>
            <a:pPr algn="r"/>
            <a:r>
              <a:rPr lang="he-IL" sz="2800" dirty="0"/>
              <a:t> 3 = 9 - 12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2039823" y="5125076"/>
            <a:ext cx="46530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שטח המסגרת 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3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8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TextBox 40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3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4" name="TextBox 43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51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מלבן 51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57" name="מלבן 56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58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7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blipFill>
                <a:blip r:embed="rId8"/>
                <a:stretch>
                  <a:fillRect r="-10000" b="-11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719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0" y="3355015"/>
            <a:ext cx="67012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אורך צלע המסגרת </a:t>
            </a:r>
            <a:r>
              <a:rPr lang="he-IL" sz="2800" dirty="0" smtClean="0"/>
              <a:t>12, </a:t>
            </a:r>
            <a:r>
              <a:rPr lang="he-IL" sz="2800" dirty="0"/>
              <a:t>אורך צלע התמונה 9</a:t>
            </a:r>
          </a:p>
          <a:p>
            <a:pPr algn="r"/>
            <a:r>
              <a:rPr lang="he-IL" sz="2800" dirty="0"/>
              <a:t> 3 = 9 - 12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734673" y="5171241"/>
                <a:ext cx="319203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673" y="5171241"/>
                <a:ext cx="3192031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38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0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TextBox 4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4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0" name="TextBox 49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57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מלבן 57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59" name="מלבן 58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60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9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blipFill>
                <a:blip r:embed="rId8"/>
                <a:stretch>
                  <a:fillRect r="-10000" b="-11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2039823" y="5125076"/>
            <a:ext cx="46530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שטח המסגרת  </a:t>
            </a:r>
          </a:p>
        </p:txBody>
      </p:sp>
    </p:spTree>
    <p:extLst>
      <p:ext uri="{BB962C8B-B14F-4D97-AF65-F5344CB8AC3E}">
        <p14:creationId xmlns:p14="http://schemas.microsoft.com/office/powerpoint/2010/main" val="423935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974258" y="208092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א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1888" y="2192805"/>
                <a:ext cx="237617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0" y="3355015"/>
            <a:ext cx="670120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אורך צלע המסגרת 12 , אורך צלע התמונה 9</a:t>
            </a:r>
          </a:p>
          <a:p>
            <a:pPr algn="r"/>
            <a:r>
              <a:rPr lang="he-IL" sz="2800" dirty="0"/>
              <a:t> 3 = 9 - 12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621" y="4053257"/>
                <a:ext cx="2494505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1898246" y="5102076"/>
            <a:ext cx="465302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200" dirty="0"/>
              <a:t>שטח המסגרת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59859" y="5194408"/>
                <a:ext cx="319203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=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32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32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859" y="5194408"/>
                <a:ext cx="3192031" cy="492443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/>
          <p:cNvSpPr txBox="1"/>
          <p:nvPr/>
        </p:nvSpPr>
        <p:spPr>
          <a:xfrm>
            <a:off x="2039824" y="2788486"/>
            <a:ext cx="46530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2800" dirty="0"/>
              <a:t>שטח מלבן ב </a:t>
            </a:r>
            <a:r>
              <a:rPr lang="he-IL" dirty="0"/>
              <a:t>-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258040" y="5778700"/>
                <a:ext cx="656547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r>
                  <a:rPr lang="he-IL" sz="2800" b="0" dirty="0"/>
                  <a:t>  סמ"ר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תמונה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ללא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המסגרת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שטח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040" y="5778700"/>
                <a:ext cx="6565471" cy="483466"/>
              </a:xfrm>
              <a:prstGeom prst="rect">
                <a:avLst/>
              </a:prstGeom>
              <a:blipFill rotWithShape="0">
                <a:blip r:embed="rId9"/>
                <a:stretch>
                  <a:fillRect l="-3343" t="-12658" b="-43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10659919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9053263" y="369120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3</a:t>
            </a:r>
            <a:endParaRPr lang="he-IL" sz="2400" dirty="0"/>
          </a:p>
        </p:txBody>
      </p:sp>
      <p:sp>
        <p:nvSpPr>
          <p:cNvPr id="40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1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2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3" name="TextBox 42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44" name="TextBox 43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50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1" name="TextBox 50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9239711" y="3072976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2</a:t>
            </a:r>
            <a:endParaRPr lang="he-IL" sz="2400" dirty="0"/>
          </a:p>
        </p:txBody>
      </p:sp>
      <p:sp>
        <p:nvSpPr>
          <p:cNvPr id="57" name="TextBox 56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p:cxnSp>
        <p:nvCxnSpPr>
          <p:cNvPr id="58" name="Straight Connector 38"/>
          <p:cNvCxnSpPr/>
          <p:nvPr/>
        </p:nvCxnSpPr>
        <p:spPr>
          <a:xfrm>
            <a:off x="9635059" y="3072976"/>
            <a:ext cx="228694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מלבן 58">
            <a:extLst>
              <a:ext uri="{FF2B5EF4-FFF2-40B4-BE49-F238E27FC236}">
                <a16:creationId xmlns:a16="http://schemas.microsoft.com/office/drawing/2014/main" id="{9572F6D7-FE9F-413E-BE03-C7CB1CB4AF37}"/>
              </a:ext>
            </a:extLst>
          </p:cNvPr>
          <p:cNvSpPr/>
          <p:nvPr/>
        </p:nvSpPr>
        <p:spPr>
          <a:xfrm>
            <a:off x="11552284" y="2926406"/>
            <a:ext cx="4154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א</a:t>
            </a:r>
          </a:p>
        </p:txBody>
      </p:sp>
      <p:sp>
        <p:nvSpPr>
          <p:cNvPr id="60" name="מלבן 59">
            <a:extLst>
              <a:ext uri="{FF2B5EF4-FFF2-40B4-BE49-F238E27FC236}">
                <a16:creationId xmlns:a16="http://schemas.microsoft.com/office/drawing/2014/main" id="{28C36CF2-0C9C-478D-8312-AB049FED94D8}"/>
              </a:ext>
            </a:extLst>
          </p:cNvPr>
          <p:cNvSpPr/>
          <p:nvPr/>
        </p:nvSpPr>
        <p:spPr>
          <a:xfrm>
            <a:off x="9227576" y="1544748"/>
            <a:ext cx="40748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e-IL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ב</a:t>
            </a:r>
          </a:p>
        </p:txBody>
      </p:sp>
      <p:cxnSp>
        <p:nvCxnSpPr>
          <p:cNvPr id="61" name="Straight Connector 23"/>
          <p:cNvCxnSpPr/>
          <p:nvPr/>
        </p:nvCxnSpPr>
        <p:spPr>
          <a:xfrm>
            <a:off x="9602590" y="3050096"/>
            <a:ext cx="0" cy="6972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14"/>
          <p:cNvCxnSpPr/>
          <p:nvPr/>
        </p:nvCxnSpPr>
        <p:spPr>
          <a:xfrm>
            <a:off x="8613018" y="1730119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21"/>
          <p:cNvCxnSpPr/>
          <p:nvPr/>
        </p:nvCxnSpPr>
        <p:spPr>
          <a:xfrm flipH="1">
            <a:off x="9619791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52"/>
          <p:cNvCxnSpPr/>
          <p:nvPr/>
        </p:nvCxnSpPr>
        <p:spPr>
          <a:xfrm>
            <a:off x="9637647" y="1727716"/>
            <a:ext cx="0" cy="201726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i="1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0300" y="3073608"/>
                <a:ext cx="1604938" cy="369332"/>
              </a:xfrm>
              <a:prstGeom prst="rect">
                <a:avLst/>
              </a:prstGeom>
              <a:blipFill>
                <a:blip r:embed="rId10"/>
                <a:stretch>
                  <a:fillRect l="-1901" b="-9836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6" name="Straight Connector 34"/>
          <p:cNvCxnSpPr/>
          <p:nvPr/>
        </p:nvCxnSpPr>
        <p:spPr>
          <a:xfrm>
            <a:off x="8613018" y="3717463"/>
            <a:ext cx="3264622" cy="1280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53"/>
          <p:cNvCxnSpPr/>
          <p:nvPr/>
        </p:nvCxnSpPr>
        <p:spPr>
          <a:xfrm>
            <a:off x="9642056" y="3722742"/>
            <a:ext cx="2246133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4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32240" y="2452543"/>
                <a:ext cx="1604938" cy="369332"/>
              </a:xfrm>
              <a:prstGeom prst="rect">
                <a:avLst/>
              </a:prstGeom>
              <a:blipFill>
                <a:blip r:embed="rId8"/>
                <a:stretch>
                  <a:fillRect r="-10000" b="-114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83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4943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36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183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מתחילים בהנאה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304" y="1883391"/>
            <a:ext cx="8393373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400" dirty="0"/>
              <a:t>מי מהמרובעים הבאים יוצא דופן?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860076" y="3153097"/>
            <a:ext cx="1676400" cy="2466975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 rotWithShape="1">
          <a:blip r:embed="rId5"/>
          <a:srcRect l="8562" t="10559" r="49451" b="25727"/>
          <a:stretch/>
        </p:blipFill>
        <p:spPr>
          <a:xfrm>
            <a:off x="5702409" y="3666584"/>
            <a:ext cx="1440000" cy="14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333675" y="3880560"/>
            <a:ext cx="3867150" cy="14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70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6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9604352" y="3072976"/>
            <a:ext cx="228340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992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38"/>
          <p:cNvCxnSpPr/>
          <p:nvPr/>
        </p:nvCxnSpPr>
        <p:spPr>
          <a:xfrm>
            <a:off x="9604352" y="3072976"/>
            <a:ext cx="228340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38"/>
          <p:cNvCxnSpPr/>
          <p:nvPr/>
        </p:nvCxnSpPr>
        <p:spPr>
          <a:xfrm>
            <a:off x="9604352" y="3072976"/>
            <a:ext cx="228340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34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38"/>
          <p:cNvCxnSpPr/>
          <p:nvPr/>
        </p:nvCxnSpPr>
        <p:spPr>
          <a:xfrm>
            <a:off x="9604352" y="3072976"/>
            <a:ext cx="228340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50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604352" y="1730119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5" name="TextBox 24"/>
          <p:cNvSpPr txBox="1"/>
          <p:nvPr/>
        </p:nvSpPr>
        <p:spPr>
          <a:xfrm>
            <a:off x="9305734" y="2046252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04990" y="2637209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78734" y="5424071"/>
                <a:ext cx="656547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r>
                  <a:rPr lang="he-IL" sz="2800" b="0" dirty="0"/>
                  <a:t>  סמ"ר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תמונה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ללא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המסגרת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שטח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34" y="5424071"/>
                <a:ext cx="6565471" cy="483466"/>
              </a:xfrm>
              <a:prstGeom prst="rect">
                <a:avLst/>
              </a:prstGeom>
              <a:blipFill rotWithShape="0">
                <a:blip r:embed="rId7"/>
                <a:stretch>
                  <a:fillRect l="-3435" t="-12658" b="-43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38"/>
          <p:cNvCxnSpPr/>
          <p:nvPr/>
        </p:nvCxnSpPr>
        <p:spPr>
          <a:xfrm>
            <a:off x="9604352" y="3072976"/>
            <a:ext cx="228340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1"/>
          <p:cNvCxnSpPr/>
          <p:nvPr/>
        </p:nvCxnSpPr>
        <p:spPr>
          <a:xfrm flipH="1">
            <a:off x="9629912" y="1730119"/>
            <a:ext cx="2777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50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6978" y="537935"/>
            <a:ext cx="4230806" cy="21972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Rectangle 7"/>
          <p:cNvSpPr/>
          <p:nvPr/>
        </p:nvSpPr>
        <p:spPr>
          <a:xfrm>
            <a:off x="8390911" y="1206573"/>
            <a:ext cx="2715904" cy="152865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Rectangle 8"/>
          <p:cNvSpPr/>
          <p:nvPr/>
        </p:nvSpPr>
        <p:spPr>
          <a:xfrm>
            <a:off x="1394629" y="3663602"/>
            <a:ext cx="4230806" cy="219729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Rectangle 9"/>
          <p:cNvSpPr/>
          <p:nvPr/>
        </p:nvSpPr>
        <p:spPr>
          <a:xfrm>
            <a:off x="2152080" y="4066830"/>
            <a:ext cx="2715904" cy="1528652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Left Brace 15"/>
          <p:cNvSpPr/>
          <p:nvPr/>
        </p:nvSpPr>
        <p:spPr>
          <a:xfrm>
            <a:off x="963120" y="3663602"/>
            <a:ext cx="464024" cy="2101603"/>
          </a:xfrm>
          <a:prstGeom prst="leftBrac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-137194" y="4762247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3200" dirty="0"/>
              <a:t>ס"מ </a:t>
            </a:r>
            <a:r>
              <a:rPr lang="en-US" sz="3200" dirty="0"/>
              <a:t> 8</a:t>
            </a:r>
            <a:endParaRPr lang="he-IL" sz="3200" dirty="0"/>
          </a:p>
        </p:txBody>
      </p:sp>
      <p:sp>
        <p:nvSpPr>
          <p:cNvPr id="18" name="Left Brace 17"/>
          <p:cNvSpPr/>
          <p:nvPr/>
        </p:nvSpPr>
        <p:spPr>
          <a:xfrm rot="16200000" flipH="1">
            <a:off x="3348333" y="1255737"/>
            <a:ext cx="393547" cy="4230808"/>
          </a:xfrm>
          <a:prstGeom prst="leftBrace">
            <a:avLst>
              <a:gd name="adj1" fmla="val 8333"/>
              <a:gd name="adj2" fmla="val 49032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2678133" y="2585878"/>
            <a:ext cx="16078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3200" dirty="0"/>
              <a:t>ס"מ </a:t>
            </a:r>
            <a:r>
              <a:rPr lang="en-US" sz="3200" dirty="0"/>
              <a:t> 12</a:t>
            </a:r>
            <a:endParaRPr lang="he-IL" sz="3200" dirty="0"/>
          </a:p>
        </p:txBody>
      </p:sp>
      <p:sp>
        <p:nvSpPr>
          <p:cNvPr id="22" name="Left Brace 21"/>
          <p:cNvSpPr/>
          <p:nvPr/>
        </p:nvSpPr>
        <p:spPr>
          <a:xfrm rot="16200000">
            <a:off x="9467025" y="1064855"/>
            <a:ext cx="563680" cy="4230808"/>
          </a:xfrm>
          <a:prstGeom prst="leftBrac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Left Brace 22"/>
          <p:cNvSpPr/>
          <p:nvPr/>
        </p:nvSpPr>
        <p:spPr>
          <a:xfrm>
            <a:off x="7098526" y="537935"/>
            <a:ext cx="464024" cy="2101603"/>
          </a:xfrm>
          <a:prstGeom prst="leftBrac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TextBox 23"/>
          <p:cNvSpPr txBox="1"/>
          <p:nvPr/>
        </p:nvSpPr>
        <p:spPr>
          <a:xfrm>
            <a:off x="8944923" y="3482055"/>
            <a:ext cx="160787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3200" dirty="0"/>
              <a:t>ס"מ </a:t>
            </a:r>
            <a:r>
              <a:rPr lang="en-US" sz="3200" dirty="0"/>
              <a:t> 12</a:t>
            </a:r>
            <a:endParaRPr lang="he-IL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5660510" y="1344192"/>
            <a:ext cx="14558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3200" dirty="0"/>
              <a:t>ס"מ </a:t>
            </a:r>
            <a:r>
              <a:rPr lang="en-US" sz="3200" dirty="0"/>
              <a:t> 8</a:t>
            </a:r>
            <a:endParaRPr lang="he-IL" sz="3200" dirty="0"/>
          </a:p>
        </p:txBody>
      </p:sp>
      <p:pic>
        <p:nvPicPr>
          <p:cNvPr id="3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282" y="262845"/>
            <a:ext cx="2114659" cy="75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1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754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800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9433" y="1733826"/>
            <a:ext cx="1155965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3600" dirty="0"/>
              <a:t>נועה רוצה לסדר את 24  אבני הדומינו במערך מלבני.  </a:t>
            </a:r>
          </a:p>
          <a:p>
            <a:pPr algn="r"/>
            <a:r>
              <a:rPr lang="he-IL" sz="3600" dirty="0"/>
              <a:t>הציעו לנועה שתי אפשרויות לסידור אבני הדומינו. </a:t>
            </a:r>
          </a:p>
        </p:txBody>
      </p:sp>
      <p:pic>
        <p:nvPicPr>
          <p:cNvPr id="4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496" y="663127"/>
            <a:ext cx="2018691" cy="72000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933" y="3020394"/>
            <a:ext cx="4303293" cy="329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88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5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91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9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1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47786" y="2861154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378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20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3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47786" y="2861154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38"/>
          <p:cNvCxnSpPr/>
          <p:nvPr/>
        </p:nvCxnSpPr>
        <p:spPr>
          <a:xfrm flipV="1">
            <a:off x="9158444" y="3742590"/>
            <a:ext cx="2307095" cy="479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9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050121" y="368255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9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1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747786" y="2861154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cxnSp>
        <p:nvCxnSpPr>
          <p:cNvPr id="24" name="Straight Connector 38"/>
          <p:cNvCxnSpPr/>
          <p:nvPr/>
        </p:nvCxnSpPr>
        <p:spPr>
          <a:xfrm flipV="1">
            <a:off x="9158444" y="3742590"/>
            <a:ext cx="2307095" cy="479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33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TextBox 17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20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3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747786" y="2861154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cxnSp>
        <p:nvCxnSpPr>
          <p:cNvPr id="26" name="Straight Connector 38"/>
          <p:cNvCxnSpPr/>
          <p:nvPr/>
        </p:nvCxnSpPr>
        <p:spPr>
          <a:xfrm flipV="1">
            <a:off x="9158444" y="3742590"/>
            <a:ext cx="2307095" cy="479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19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8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21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4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747786" y="2861154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cxnSp>
        <p:nvCxnSpPr>
          <p:cNvPr id="27" name="Straight Connector 38"/>
          <p:cNvCxnSpPr/>
          <p:nvPr/>
        </p:nvCxnSpPr>
        <p:spPr>
          <a:xfrm flipV="1">
            <a:off x="9158444" y="3742590"/>
            <a:ext cx="2307095" cy="479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523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78734" y="5424071"/>
                <a:ext cx="656547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r>
                  <a:rPr lang="he-IL" sz="2800" b="0" dirty="0"/>
                  <a:t>  סמ"ר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תמונה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ללא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המסגרת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שטח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34" y="5424071"/>
                <a:ext cx="6565471" cy="483466"/>
              </a:xfrm>
              <a:prstGeom prst="rect">
                <a:avLst/>
              </a:prstGeom>
              <a:blipFill rotWithShape="0">
                <a:blip r:embed="rId7"/>
                <a:stretch>
                  <a:fillRect l="-3435" t="-12658" b="-43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TextBox 19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23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Rectangle 3"/>
          <p:cNvSpPr/>
          <p:nvPr/>
        </p:nvSpPr>
        <p:spPr>
          <a:xfrm>
            <a:off x="9182130" y="2422613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6" name="Straight Connector 21"/>
          <p:cNvCxnSpPr/>
          <p:nvPr/>
        </p:nvCxnSpPr>
        <p:spPr>
          <a:xfrm>
            <a:off x="9158444" y="2414300"/>
            <a:ext cx="0" cy="133308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747786" y="2861154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cxnSp>
        <p:nvCxnSpPr>
          <p:cNvPr id="29" name="Straight Connector 38"/>
          <p:cNvCxnSpPr/>
          <p:nvPr/>
        </p:nvCxnSpPr>
        <p:spPr>
          <a:xfrm flipV="1">
            <a:off x="9158444" y="3742590"/>
            <a:ext cx="2307095" cy="4794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62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623139" y="1730119"/>
            <a:ext cx="3264622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Rectangle 3"/>
          <p:cNvSpPr/>
          <p:nvPr/>
        </p:nvSpPr>
        <p:spPr>
          <a:xfrm>
            <a:off x="9305734" y="1984512"/>
            <a:ext cx="2283409" cy="1319977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Left Brace 10"/>
          <p:cNvSpPr/>
          <p:nvPr/>
        </p:nvSpPr>
        <p:spPr>
          <a:xfrm>
            <a:off x="8174085" y="1730119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TextBox 11"/>
          <p:cNvSpPr txBox="1"/>
          <p:nvPr/>
        </p:nvSpPr>
        <p:spPr>
          <a:xfrm>
            <a:off x="7095598" y="2496260"/>
            <a:ext cx="145582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8</a:t>
            </a:r>
            <a:endParaRPr lang="he-IL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239230" y="4384492"/>
            <a:ext cx="15489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 </a:t>
            </a:r>
            <a:r>
              <a:rPr lang="he-IL" sz="2400" dirty="0"/>
              <a:t>ס"מ </a:t>
            </a:r>
            <a:r>
              <a:rPr lang="en-US" sz="2400" dirty="0"/>
              <a:t> 12</a:t>
            </a:r>
            <a:endParaRPr lang="he-IL" sz="2400" dirty="0"/>
          </a:p>
        </p:txBody>
      </p:sp>
      <p:sp>
        <p:nvSpPr>
          <p:cNvPr id="14" name="Left Brace 13"/>
          <p:cNvSpPr/>
          <p:nvPr/>
        </p:nvSpPr>
        <p:spPr>
          <a:xfrm rot="16200000">
            <a:off x="9973610" y="2602342"/>
            <a:ext cx="563680" cy="316689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22" name="Straight Connector 21"/>
          <p:cNvCxnSpPr/>
          <p:nvPr/>
        </p:nvCxnSpPr>
        <p:spPr>
          <a:xfrm>
            <a:off x="9314047" y="1976199"/>
            <a:ext cx="0" cy="131997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312794" y="2391275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6</a:t>
            </a:r>
            <a:endParaRPr lang="he-IL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10184221" y="3244151"/>
            <a:ext cx="4106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9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המסגרת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068" y="2192805"/>
                <a:ext cx="6298221" cy="48346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Straight Connector 38"/>
          <p:cNvCxnSpPr/>
          <p:nvPr/>
        </p:nvCxnSpPr>
        <p:spPr>
          <a:xfrm>
            <a:off x="9305734" y="3272289"/>
            <a:ext cx="228340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התמונה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019" y="3171526"/>
                <a:ext cx="6298221" cy="4834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96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54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42</m:t>
                      </m:r>
                      <m:r>
                        <a:rPr lang="en-US" sz="28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384492"/>
                <a:ext cx="6298221" cy="43088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578734" y="5424071"/>
                <a:ext cx="6565471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r>
                  <a:rPr lang="he-IL" sz="2800" b="0" dirty="0"/>
                  <a:t>  סמ"ר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42</m:t>
                    </m:r>
                    <m:r>
                      <a:rPr lang="en-US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0" smtClean="0">
                        <a:latin typeface="Cambria Math" panose="02040503050406030204" pitchFamily="18" charset="0"/>
                      </a:rPr>
                      <m:t>תמונה</m:t>
                    </m:r>
                    <m:r>
                      <a:rPr lang="he-I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0" smtClean="0">
                        <a:latin typeface="Cambria Math" panose="02040503050406030204" pitchFamily="18" charset="0"/>
                      </a:rPr>
                      <m:t>ללא</m:t>
                    </m:r>
                    <m:r>
                      <a:rPr lang="he-IL" sz="28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המסגרת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שטח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34" y="5424071"/>
                <a:ext cx="6565471" cy="483466"/>
              </a:xfrm>
              <a:prstGeom prst="rect">
                <a:avLst/>
              </a:prstGeom>
              <a:blipFill rotWithShape="0">
                <a:blip r:embed="rId7"/>
                <a:stretch>
                  <a:fillRect l="-3435" t="-12658" b="-4303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0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algn="r"/>
            <a:r>
              <a:rPr lang="he-IL" sz="4400" dirty="0"/>
              <a:t>הכרנו שתי אסטרטגיות לחישוב שטחים מורכבים:</a:t>
            </a:r>
          </a:p>
          <a:p>
            <a:pPr marL="742950" indent="-742950" algn="r">
              <a:buAutoNum type="arabicPeriod"/>
            </a:pPr>
            <a:r>
              <a:rPr lang="he-IL" sz="4400" dirty="0"/>
              <a:t>פירוק והרכבה</a:t>
            </a:r>
          </a:p>
          <a:p>
            <a:pPr marL="742950" indent="-742950" algn="r">
              <a:buAutoNum type="arabicPeriod"/>
            </a:pPr>
            <a:r>
              <a:rPr lang="he-IL" sz="4400" dirty="0"/>
              <a:t>חיסור שטחים</a:t>
            </a:r>
          </a:p>
        </p:txBody>
      </p:sp>
    </p:spTree>
    <p:extLst>
      <p:ext uri="{BB962C8B-B14F-4D97-AF65-F5344CB8AC3E}">
        <p14:creationId xmlns:p14="http://schemas.microsoft.com/office/powerpoint/2010/main" val="410869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מה אנחנו כבר יודעים?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197724" y="1129887"/>
            <a:ext cx="2199996" cy="532383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21590" y="2446372"/>
            <a:ext cx="4140000" cy="36439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4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he-IL" dirty="0"/>
              <a:t>הסתמכו על הנתונים שבסרטוט וחשבו את השטח האפור. </a:t>
            </a:r>
          </a:p>
          <a:p>
            <a:pPr algn="r"/>
            <a:r>
              <a:rPr lang="he-IL" dirty="0"/>
              <a:t>הציגו את דרך הפתרון.</a:t>
            </a:r>
            <a:endParaRPr lang="en-US" dirty="0"/>
          </a:p>
          <a:p>
            <a:pPr algn="r"/>
            <a:r>
              <a:rPr lang="he-IL" dirty="0"/>
              <a:t> </a:t>
            </a:r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207" y="2538996"/>
            <a:ext cx="5459103" cy="3780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304" y="663126"/>
            <a:ext cx="2018691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8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4844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69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6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93606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83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365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39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365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8310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01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365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8310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18310" y="2481515"/>
            <a:ext cx="0" cy="1905290"/>
          </a:xfrm>
          <a:prstGeom prst="line">
            <a:avLst/>
          </a:prstGeom>
          <a:ln w="920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728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365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8310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18310" y="2481515"/>
            <a:ext cx="0" cy="1905290"/>
          </a:xfrm>
          <a:prstGeom prst="line">
            <a:avLst/>
          </a:prstGeom>
          <a:ln w="920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3207" y="2960967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8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2018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841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779796" y="2148732"/>
                <a:ext cx="5176851" cy="1358397"/>
              </a:xfrm>
            </p:spPr>
            <p:txBody>
              <a:bodyPr>
                <a:normAutofit/>
              </a:bodyPr>
              <a:lstStyle/>
              <a:p>
                <a:pPr algn="r"/>
                <a:r>
                  <a:rPr lang="he-IL" dirty="0"/>
                  <a:t> 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80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האפור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779796" y="2148732"/>
                <a:ext cx="5176851" cy="1358397"/>
              </a:xfrm>
              <a:blipFill rotWithShape="0">
                <a:blip r:embed="rId3"/>
                <a:stretch>
                  <a:fillRect t="-10762" r="-365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365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8310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18310" y="2481515"/>
            <a:ext cx="0" cy="1905290"/>
          </a:xfrm>
          <a:prstGeom prst="line">
            <a:avLst/>
          </a:prstGeom>
          <a:ln w="920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3207" y="2960967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8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9784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e-IL" dirty="0"/>
              <a:t>ממשיכים לתרגל</a:t>
            </a:r>
            <a:endParaRPr lang="x-non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23447C36-6132-374D-A58E-2AEC5E22D03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6779796" y="2148732"/>
                <a:ext cx="5176851" cy="1358397"/>
              </a:xfrm>
            </p:spPr>
            <p:txBody>
              <a:bodyPr>
                <a:normAutofit/>
              </a:bodyPr>
              <a:lstStyle/>
              <a:p>
                <a:pPr algn="r"/>
                <a:r>
                  <a:rPr lang="he-IL" dirty="0"/>
                  <a:t> </a:t>
                </a:r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0">
                          <a:latin typeface="Cambria Math" panose="02040503050406030204" pitchFamily="18" charset="0"/>
                        </a:rPr>
                        <m:t>10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i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80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האפור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המלבן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0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23447C36-6132-374D-A58E-2AEC5E22D0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6779796" y="2148732"/>
                <a:ext cx="5176851" cy="1358397"/>
              </a:xfrm>
              <a:blipFill rotWithShape="0">
                <a:blip r:embed="rId3"/>
                <a:stretch>
                  <a:fillRect t="-10762" r="-3651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7" name="תמונה 40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207" y="2019850"/>
            <a:ext cx="6012788" cy="429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Connector 8"/>
          <p:cNvCxnSpPr/>
          <p:nvPr/>
        </p:nvCxnSpPr>
        <p:spPr>
          <a:xfrm>
            <a:off x="1218310" y="579130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8310" y="2482879"/>
            <a:ext cx="4650055" cy="0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9742" y="2019850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10</a:t>
            </a:r>
            <a:endParaRPr lang="he-IL" sz="24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218310" y="2481515"/>
            <a:ext cx="2288819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868365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18310" y="2481515"/>
            <a:ext cx="0" cy="3309794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18310" y="2481515"/>
            <a:ext cx="0" cy="1905290"/>
          </a:xfrm>
          <a:prstGeom prst="line">
            <a:avLst/>
          </a:prstGeom>
          <a:ln w="920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3207" y="2960967"/>
            <a:ext cx="62790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400" dirty="0"/>
              <a:t>8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975934" y="3192427"/>
                <a:ext cx="6565471" cy="552587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/>
                <a:r>
                  <a:rPr lang="he-IL" sz="3200" b="0" dirty="0" smtClean="0"/>
                  <a:t> </a:t>
                </a:r>
                <a:r>
                  <a:rPr lang="he-IL" sz="3200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סמ"ר.</a:t>
                </a:r>
                <a14:m>
                  <m:oMath xmlns:m="http://schemas.openxmlformats.org/officeDocument/2006/math">
                    <m:r>
                      <a:rPr lang="en-US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80</m:t>
                    </m:r>
                    <m:r>
                      <a:rPr lang="en-US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he-IL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האפו</m:t>
                    </m:r>
                    <m:r>
                      <a:rPr lang="he-IL" sz="320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ר</m:t>
                    </m:r>
                    <m:r>
                      <a:rPr lang="he-IL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he-IL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המלבן</m:t>
                    </m:r>
                    <m:r>
                      <a:rPr lang="he-IL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he-IL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שטח</m:t>
                    </m:r>
                    <m:r>
                      <a:rPr lang="he-IL" sz="32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he-IL" sz="3200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5934" y="3192427"/>
                <a:ext cx="6565471" cy="552587"/>
              </a:xfrm>
              <a:prstGeom prst="rect">
                <a:avLst/>
              </a:prstGeom>
              <a:blipFill>
                <a:blip r:embed="rId6"/>
                <a:stretch>
                  <a:fillRect t="-15556" r="-5200" b="-4444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179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588" y="262845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7084" y="1254306"/>
            <a:ext cx="1130810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בציור סרטוט מוקטן של גינה ריבועית, שאורך הצלע שלה הוא 6 מטרים.</a:t>
            </a:r>
            <a:endParaRPr lang="en-US" sz="3200" dirty="0"/>
          </a:p>
          <a:p>
            <a:pPr algn="r" rtl="1"/>
            <a:r>
              <a:rPr lang="he-IL" sz="3200" dirty="0"/>
              <a:t>על שטח הגינה בנו מחסן מלבני שאורכי צלעותיו הם 3 מטרים ו-2 מטרים.</a:t>
            </a:r>
            <a:endParaRPr lang="en-US" sz="3200" dirty="0"/>
          </a:p>
          <a:p>
            <a:pPr algn="r" rtl="1"/>
            <a:r>
              <a:rPr lang="he-IL" sz="3200" dirty="0"/>
              <a:t>על השטח הנותר שתלו דשא. חשבו את שטח הדשא.</a:t>
            </a:r>
            <a:endParaRPr lang="en-US" sz="3200" dirty="0"/>
          </a:p>
          <a:p>
            <a:pPr algn="r" rtl="1"/>
            <a:r>
              <a:rPr lang="he-IL" sz="3200" dirty="0"/>
              <a:t>הציגו את דרך הפתרון.</a:t>
            </a:r>
            <a:endParaRPr lang="en-US" sz="3200" dirty="0"/>
          </a:p>
          <a:p>
            <a:pPr algn="r" rtl="1"/>
            <a:endParaRPr lang="en-US" sz="3200" dirty="0"/>
          </a:p>
        </p:txBody>
      </p:sp>
      <p:pic>
        <p:nvPicPr>
          <p:cNvPr id="11" name="תמונה 17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4525" y="3439237"/>
            <a:ext cx="6077235" cy="307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084" y="262845"/>
            <a:ext cx="1782387" cy="63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62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93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04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31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67863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128989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6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0048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13226" y="3165674"/>
            <a:ext cx="93014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26701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13226" y="3165674"/>
            <a:ext cx="87195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 flipV="1">
            <a:off x="10228530" y="6001331"/>
            <a:ext cx="959654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7" name="Straight Connector 20"/>
          <p:cNvCxnSpPr/>
          <p:nvPr/>
        </p:nvCxnSpPr>
        <p:spPr>
          <a:xfrm>
            <a:off x="7913226" y="3165674"/>
            <a:ext cx="93014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365740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 flipV="1">
            <a:off x="10228530" y="6001331"/>
            <a:ext cx="959654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6" name="Straight Connector 20"/>
          <p:cNvCxnSpPr/>
          <p:nvPr/>
        </p:nvCxnSpPr>
        <p:spPr>
          <a:xfrm>
            <a:off x="7913226" y="3165674"/>
            <a:ext cx="93014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המחסן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67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 flipV="1">
            <a:off x="10228530" y="6001331"/>
            <a:ext cx="959654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6" name="Straight Connector 20"/>
          <p:cNvCxnSpPr/>
          <p:nvPr/>
        </p:nvCxnSpPr>
        <p:spPr>
          <a:xfrm>
            <a:off x="7913226" y="3165674"/>
            <a:ext cx="93014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המחסן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95369" y="3016446"/>
            <a:ext cx="117820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 2 </a:t>
            </a:r>
            <a:r>
              <a:rPr lang="en-US" sz="2400" dirty="0"/>
              <a:t>x </a:t>
            </a:r>
            <a:r>
              <a:rPr lang="he-IL" sz="2400" dirty="0"/>
              <a:t>3</a:t>
            </a:r>
            <a:r>
              <a:rPr lang="en-US" sz="2400" dirty="0"/>
              <a:t>= </a:t>
            </a:r>
            <a:r>
              <a:rPr lang="he-IL" sz="2400" dirty="0"/>
              <a:t>6</a:t>
            </a:r>
            <a:r>
              <a:rPr lang="en-US" sz="2400" dirty="0"/>
              <a:t>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32564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 flipV="1">
            <a:off x="10228530" y="6001331"/>
            <a:ext cx="959654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cxnSp>
        <p:nvCxnSpPr>
          <p:cNvPr id="16" name="Straight Connector 20"/>
          <p:cNvCxnSpPr/>
          <p:nvPr/>
        </p:nvCxnSpPr>
        <p:spPr>
          <a:xfrm>
            <a:off x="7913226" y="3165674"/>
            <a:ext cx="930148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המחסן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95369" y="3016446"/>
            <a:ext cx="117820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 2 </a:t>
            </a:r>
            <a:r>
              <a:rPr lang="en-US" sz="2400" dirty="0"/>
              <a:t>x </a:t>
            </a:r>
            <a:r>
              <a:rPr lang="he-IL" sz="2400" dirty="0"/>
              <a:t>3</a:t>
            </a:r>
            <a:r>
              <a:rPr lang="en-US" sz="2400" dirty="0"/>
              <a:t>= </a:t>
            </a:r>
            <a:r>
              <a:rPr lang="he-IL" sz="2400" dirty="0"/>
              <a:t>6</a:t>
            </a:r>
            <a:r>
              <a:rPr lang="en-US" sz="2400" dirty="0"/>
              <a:t> </a:t>
            </a:r>
            <a:endParaRPr lang="he-IL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73971" y="4362530"/>
            <a:ext cx="5132816" cy="43088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r" rtl="1"/>
            <a:r>
              <a:rPr lang="he-IL" sz="2800" b="0" dirty="0" smtClean="0"/>
              <a:t>נחסר את שטח המחסן משטח הריבוע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11408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13226" y="3165674"/>
            <a:ext cx="87195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 flipV="1">
            <a:off x="10228530" y="6001331"/>
            <a:ext cx="959654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המחסן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95369" y="3016446"/>
            <a:ext cx="117820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 2 </a:t>
            </a:r>
            <a:r>
              <a:rPr lang="en-US" sz="2400" dirty="0"/>
              <a:t>x </a:t>
            </a:r>
            <a:r>
              <a:rPr lang="he-IL" sz="2400" dirty="0"/>
              <a:t>3</a:t>
            </a:r>
            <a:r>
              <a:rPr lang="en-US" sz="2400" dirty="0"/>
              <a:t>= </a:t>
            </a:r>
            <a:r>
              <a:rPr lang="he-IL" sz="2400" dirty="0"/>
              <a:t>6</a:t>
            </a:r>
            <a:r>
              <a:rPr lang="en-US" sz="2400" dirty="0"/>
              <a:t> </a:t>
            </a:r>
            <a:endParaRPr lang="he-IL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773971" y="4362530"/>
            <a:ext cx="5132816" cy="43088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r" rtl="1"/>
            <a:r>
              <a:rPr lang="he-IL" sz="2800" b="0" dirty="0" smtClean="0"/>
              <a:t>נחסר את שטח המחסן משטח הריבוע</a:t>
            </a:r>
            <a:endParaRPr lang="he-IL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728844" y="5021607"/>
            <a:ext cx="146674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36 </a:t>
            </a:r>
            <a:r>
              <a:rPr lang="en-US" sz="2400" dirty="0"/>
              <a:t> -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30</a:t>
            </a:r>
            <a:r>
              <a:rPr lang="en-US" sz="2400" dirty="0"/>
              <a:t> </a:t>
            </a:r>
            <a:endParaRPr lang="he-IL" sz="2400" dirty="0"/>
          </a:p>
        </p:txBody>
      </p:sp>
    </p:spTree>
    <p:extLst>
      <p:ext uri="{BB962C8B-B14F-4D97-AF65-F5344CB8AC3E}">
        <p14:creationId xmlns:p14="http://schemas.microsoft.com/office/powerpoint/2010/main" val="291058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97AA63-1A63-0247-B9BE-332BC3D6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29" y="0"/>
            <a:ext cx="10515600" cy="1325563"/>
          </a:xfrm>
        </p:spPr>
        <p:txBody>
          <a:bodyPr/>
          <a:lstStyle/>
          <a:p>
            <a:r>
              <a:rPr lang="he-IL" dirty="0"/>
              <a:t>המשך תרגול</a:t>
            </a:r>
            <a:endParaRPr lang="x-non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84" y="262845"/>
            <a:ext cx="1047545" cy="550181"/>
          </a:xfrm>
          <a:prstGeom prst="rect">
            <a:avLst/>
          </a:prstGeom>
        </p:spPr>
      </p:pic>
      <p:pic>
        <p:nvPicPr>
          <p:cNvPr id="11" name="תמונה 17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9079" y="950679"/>
            <a:ext cx="6551152" cy="3193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>
            <a:off x="6690167" y="1481559"/>
            <a:ext cx="0" cy="2351178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690167" y="1481559"/>
            <a:ext cx="20950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הריבוע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9727" y="950679"/>
                <a:ext cx="3121159" cy="483466"/>
              </a:xfrm>
              <a:prstGeom prst="rect">
                <a:avLst/>
              </a:prstGeom>
              <a:blipFill>
                <a:blip r:embed="rId5"/>
                <a:stretch>
                  <a:fillRect l="-19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95369" y="1661651"/>
            <a:ext cx="133369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6 </a:t>
            </a:r>
            <a:r>
              <a:rPr lang="en-US" sz="2400" dirty="0"/>
              <a:t> x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36</a:t>
            </a:r>
            <a:r>
              <a:rPr lang="en-US" sz="2400" dirty="0"/>
              <a:t> </a:t>
            </a:r>
            <a:endParaRPr lang="he-IL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 rt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המחסן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שטח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את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נחשב</m:t>
                      </m:r>
                      <m:r>
                        <a:rPr lang="he-IL" sz="2800" b="0" i="1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239" y="2243235"/>
                <a:ext cx="3092647" cy="4834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7913226" y="3150242"/>
            <a:ext cx="0" cy="64969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913226" y="3165674"/>
            <a:ext cx="871959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5369" y="3016446"/>
            <a:ext cx="117820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 2 </a:t>
            </a:r>
            <a:r>
              <a:rPr lang="en-US" sz="2400" dirty="0"/>
              <a:t>x </a:t>
            </a:r>
            <a:r>
              <a:rPr lang="he-IL" sz="2400" dirty="0"/>
              <a:t>3</a:t>
            </a:r>
            <a:r>
              <a:rPr lang="en-US" sz="2400" dirty="0"/>
              <a:t>= </a:t>
            </a:r>
            <a:r>
              <a:rPr lang="he-IL" sz="2400" dirty="0"/>
              <a:t>6</a:t>
            </a:r>
            <a:r>
              <a:rPr lang="en-US" sz="2400" dirty="0"/>
              <a:t> </a:t>
            </a:r>
            <a:endParaRPr lang="he-IL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773971" y="4362530"/>
            <a:ext cx="5132816" cy="430887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r" rtl="1"/>
            <a:r>
              <a:rPr lang="he-IL" sz="2800" b="0" dirty="0" smtClean="0"/>
              <a:t>נחסר את שטח המחסן משטח הריבוע</a:t>
            </a:r>
            <a:endParaRPr lang="he-IL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728844" y="5021607"/>
            <a:ext cx="1466748" cy="369332"/>
          </a:xfrm>
          <a:prstGeom prst="rect">
            <a:avLst/>
          </a:prstGeom>
          <a:noFill/>
        </p:spPr>
        <p:txBody>
          <a:bodyPr wrap="none" lIns="0" tIns="0" rIns="0" bIns="0" rtlCol="1">
            <a:spAutoFit/>
          </a:bodyPr>
          <a:lstStyle/>
          <a:p>
            <a:pPr algn="l"/>
            <a:r>
              <a:rPr lang="he-IL" sz="2400" dirty="0"/>
              <a:t>36 </a:t>
            </a:r>
            <a:r>
              <a:rPr lang="en-US" sz="2400" dirty="0"/>
              <a:t> - </a:t>
            </a:r>
            <a:r>
              <a:rPr lang="he-IL" sz="2400" dirty="0"/>
              <a:t>6</a:t>
            </a:r>
            <a:r>
              <a:rPr lang="en-US" sz="2400" dirty="0"/>
              <a:t>= </a:t>
            </a:r>
            <a:r>
              <a:rPr lang="he-IL" sz="2400" dirty="0"/>
              <a:t>30</a:t>
            </a:r>
            <a:r>
              <a:rPr lang="en-US" sz="2400" dirty="0"/>
              <a:t> </a:t>
            </a:r>
            <a:endParaRPr lang="he-IL" sz="2400" dirty="0"/>
          </a:p>
        </p:txBody>
      </p:sp>
      <p:sp>
        <p:nvSpPr>
          <p:cNvPr id="28" name="Rectangle 27"/>
          <p:cNvSpPr/>
          <p:nvPr/>
        </p:nvSpPr>
        <p:spPr>
          <a:xfrm>
            <a:off x="8946554" y="4275539"/>
            <a:ext cx="2241630" cy="2352014"/>
          </a:xfrm>
          <a:prstGeom prst="rect">
            <a:avLst/>
          </a:prstGeom>
          <a:solidFill>
            <a:schemeClr val="accent3">
              <a:lumMod val="75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9" name="Rectangle 28"/>
          <p:cNvSpPr/>
          <p:nvPr/>
        </p:nvSpPr>
        <p:spPr>
          <a:xfrm flipV="1">
            <a:off x="10228530" y="6001331"/>
            <a:ext cx="959654" cy="6262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212061" y="5537832"/>
                <a:ext cx="3694726" cy="483466"/>
              </a:xfrm>
              <a:prstGeom prst="rect">
                <a:avLst/>
              </a:prstGeom>
              <a:noFill/>
            </p:spPr>
            <p:txBody>
              <a:bodyPr wrap="square" lIns="0" tIns="0" rIns="0" bIns="0" rtlCol="1">
                <a:spAutoFit/>
              </a:bodyPr>
              <a:lstStyle/>
              <a:p>
                <a:pPr algn="r"/>
                <a:r>
                  <a:rPr lang="he-IL" sz="2800" b="0" dirty="0" smtClean="0"/>
                  <a:t> סמ"ר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30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הדשא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שטח</m:t>
                    </m:r>
                    <m:r>
                      <a:rPr lang="he-IL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he-IL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061" y="5537832"/>
                <a:ext cx="3694726" cy="483466"/>
              </a:xfrm>
              <a:prstGeom prst="rect">
                <a:avLst/>
              </a:prstGeom>
              <a:blipFill>
                <a:blip r:embed="rId7"/>
                <a:stretch>
                  <a:fillRect t="-12500" b="-4250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43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EE4C-FC77-7240-95C8-7D53CBE80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תרגול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7266" y="1322199"/>
            <a:ext cx="10017456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he-IL" sz="3200" dirty="0"/>
              <a:t>לפניכם סרטוט מוקטן של מלבן.</a:t>
            </a:r>
            <a:endParaRPr lang="en-US" sz="3200" dirty="0"/>
          </a:p>
          <a:p>
            <a:pPr algn="r" rtl="1"/>
            <a:r>
              <a:rPr lang="he-IL" sz="3200" dirty="0"/>
              <a:t>אורכי הצלעות הסמוכות במלבן הם 6 מ' ו-4 מ'. </a:t>
            </a:r>
            <a:endParaRPr lang="en-US" sz="3200" dirty="0"/>
          </a:p>
          <a:p>
            <a:pPr algn="r" rtl="1"/>
            <a:r>
              <a:rPr lang="he-IL" sz="3200" dirty="0"/>
              <a:t>חילקו את המלבן לשני ריבועים חופפים ושני מלבנים חופפים.</a:t>
            </a:r>
            <a:endParaRPr lang="en-US" sz="3200" dirty="0"/>
          </a:p>
          <a:p>
            <a:pPr algn="r" rtl="1"/>
            <a:r>
              <a:rPr lang="he-IL" sz="3200" dirty="0"/>
              <a:t>אורך הצלע של ריבוע א' הוא 2 מ'.</a:t>
            </a:r>
            <a:endParaRPr lang="en-US" sz="3200" dirty="0"/>
          </a:p>
          <a:p>
            <a:pPr algn="r" rtl="1"/>
            <a:r>
              <a:rPr lang="he-IL" sz="3200" dirty="0"/>
              <a:t>חשבו את שטח מלבן ב'.</a:t>
            </a:r>
            <a:endParaRPr lang="en-US" sz="3200" dirty="0"/>
          </a:p>
          <a:p>
            <a:pPr algn="r" rtl="1"/>
            <a:r>
              <a:rPr lang="he-IL" sz="3200" dirty="0"/>
              <a:t>הציגו את דרך הפתרון:</a:t>
            </a:r>
            <a:endParaRPr lang="en-US" sz="3200" dirty="0"/>
          </a:p>
          <a:p>
            <a:endParaRPr lang="he-IL" dirty="0"/>
          </a:p>
        </p:txBody>
      </p:sp>
      <p:pic>
        <p:nvPicPr>
          <p:cNvPr id="9" name="תמונה 8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199" y="3343701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199" y="365125"/>
            <a:ext cx="2296293" cy="81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5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48061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0032" y="548912"/>
            <a:ext cx="8280000" cy="720000"/>
          </a:xfrm>
        </p:spPr>
        <p:txBody>
          <a:bodyPr>
            <a:normAutofit/>
          </a:bodyPr>
          <a:lstStyle/>
          <a:p>
            <a:r>
              <a:rPr lang="he-IL" dirty="0"/>
              <a:t>עכשיו לומדים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65568" y="1844875"/>
            <a:ext cx="114641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200" dirty="0"/>
              <a:t>איילה רוצה לקנות מסגרת לתמונה שמידותיה הן 6 ס"מ </a:t>
            </a:r>
            <a:r>
              <a:rPr lang="en-US" sz="3200" dirty="0"/>
              <a:t>X</a:t>
            </a:r>
            <a:r>
              <a:rPr lang="he-IL" sz="3200" dirty="0"/>
              <a:t> 9 ס"מ</a:t>
            </a:r>
          </a:p>
          <a:p>
            <a:pPr algn="r" rtl="1"/>
            <a:r>
              <a:rPr lang="he-IL" sz="3200" dirty="0"/>
              <a:t>המוכר הציג בפני איילה את המסגרת הבאה.</a:t>
            </a:r>
          </a:p>
          <a:p>
            <a:pPr algn="r" rtl="1"/>
            <a:r>
              <a:rPr lang="he-IL" sz="3200" dirty="0"/>
              <a:t>איילה רוצה לדעת מה השטח שנותר במסגרת לאחר מיקום התמונה.  </a:t>
            </a:r>
            <a:endParaRPr lang="en-US" sz="3200" dirty="0"/>
          </a:p>
        </p:txBody>
      </p:sp>
      <p:sp>
        <p:nvSpPr>
          <p:cNvPr id="7" name="Rectangle 2"/>
          <p:cNvSpPr/>
          <p:nvPr/>
        </p:nvSpPr>
        <p:spPr>
          <a:xfrm>
            <a:off x="7697165" y="3604146"/>
            <a:ext cx="3892290" cy="20172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Left Brace 10"/>
          <p:cNvSpPr/>
          <p:nvPr/>
        </p:nvSpPr>
        <p:spPr>
          <a:xfrm>
            <a:off x="7264020" y="3604146"/>
            <a:ext cx="377340" cy="1924873"/>
          </a:xfrm>
          <a:prstGeom prst="leftBrace">
            <a:avLst>
              <a:gd name="adj1" fmla="val 53508"/>
              <a:gd name="adj2" fmla="val 50000"/>
            </a:avLst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5987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750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14035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4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304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77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31279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786009" y="244835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</p:spTree>
    <p:extLst>
      <p:ext uri="{BB962C8B-B14F-4D97-AF65-F5344CB8AC3E}">
        <p14:creationId xmlns:p14="http://schemas.microsoft.com/office/powerpoint/2010/main" val="219143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786009" y="244835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184350" y="2293715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786009" y="244835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206975" y="3347012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8184350" y="2293715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3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  <p:pic>
        <p:nvPicPr>
          <p:cNvPr id="7" name="תמונה 8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5806" y="1027906"/>
            <a:ext cx="4716439" cy="335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>
            <a:off x="10433643" y="1226916"/>
            <a:ext cx="1180618" cy="0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856129" y="703696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194876" y="1226916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168276" y="56290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10445742" y="1226916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19692" y="149195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8180082" y="1211483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16822" y="1382744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7786009" y="2448357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2</a:t>
            </a:r>
            <a:endParaRPr lang="he-IL" sz="2800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8206975" y="3347012"/>
            <a:ext cx="2238767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68276" y="3347012"/>
            <a:ext cx="62790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800" dirty="0"/>
              <a:t>4</a:t>
            </a:r>
            <a:endParaRPr lang="he-IL" sz="2800" dirty="0"/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8184350" y="2293715"/>
            <a:ext cx="0" cy="1053297"/>
          </a:xfrm>
          <a:prstGeom prst="lin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0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6535888-AFD9-4290-AB74-A2C196C872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3476D7B-88A5-453D-9BA7-A122452BFA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BCA29B-ADCF-491C-AEDC-1E1812F5DBC3}">
  <ds:schemaRefs>
    <ds:schemaRef ds:uri="http://purl.org/dc/elements/1.1/"/>
    <ds:schemaRef ds:uri="http://schemas.microsoft.com/office/2006/metadata/properties"/>
    <ds:schemaRef ds:uri="http://purl.org/dc/terms/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7de65336-3470-4daf-946b-7619550e553e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3470</TotalTime>
  <Words>3876</Words>
  <Application>Microsoft Office PowerPoint</Application>
  <PresentationFormat>מסך רחב</PresentationFormat>
  <Paragraphs>1166</Paragraphs>
  <Slides>170</Slides>
  <Notes>170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170</vt:i4>
      </vt:variant>
    </vt:vector>
  </HeadingPairs>
  <TitlesOfParts>
    <vt:vector size="177" baseType="lpstr">
      <vt:lpstr>Alef</vt:lpstr>
      <vt:lpstr>Arial</vt:lpstr>
      <vt:lpstr>Calibri</vt:lpstr>
      <vt:lpstr>Cambria Math</vt:lpstr>
      <vt:lpstr>Open Sans</vt:lpstr>
      <vt:lpstr>Office Theme</vt:lpstr>
      <vt:lpstr>מצגות חירום</vt:lpstr>
      <vt:lpstr>מצגת של PowerPoint‏</vt:lpstr>
      <vt:lpstr>מה נלמד היום?</vt:lpstr>
      <vt:lpstr>מה להביא לשיעור?</vt:lpstr>
      <vt:lpstr>מתחילים בהנאה</vt:lpstr>
      <vt:lpstr>מה אנחנו כבר יודעים?</vt:lpstr>
      <vt:lpstr>מה אנחנו כבר יודעים?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מצגת של PowerPoint‏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עכשיו לומדים</vt:lpstr>
      <vt:lpstr>מצגת של PowerPoint‏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ממשיכים לתרגל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המשך תרגול</vt:lpstr>
      <vt:lpstr>תרגול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מסיימים ומסכמים</vt:lpstr>
      <vt:lpstr>ממשיכים לתרגל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Hila Hadad</cp:lastModifiedBy>
  <cp:revision>245</cp:revision>
  <dcterms:created xsi:type="dcterms:W3CDTF">2020-03-11T07:11:19Z</dcterms:created>
  <dcterms:modified xsi:type="dcterms:W3CDTF">2020-06-02T05:56:52Z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