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8"/>
  </p:notesMasterIdLst>
  <p:sldIdLst>
    <p:sldId id="310" r:id="rId2"/>
    <p:sldId id="261" r:id="rId3"/>
    <p:sldId id="291" r:id="rId4"/>
    <p:sldId id="280" r:id="rId5"/>
    <p:sldId id="282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281" r:id="rId17"/>
    <p:sldId id="321" r:id="rId18"/>
    <p:sldId id="322" r:id="rId19"/>
    <p:sldId id="323" r:id="rId20"/>
    <p:sldId id="324" r:id="rId21"/>
    <p:sldId id="283" r:id="rId22"/>
    <p:sldId id="325" r:id="rId23"/>
    <p:sldId id="326" r:id="rId24"/>
    <p:sldId id="285" r:id="rId25"/>
    <p:sldId id="265" r:id="rId26"/>
    <p:sldId id="287" r:id="rId27"/>
    <p:sldId id="286" r:id="rId28"/>
    <p:sldId id="327" r:id="rId29"/>
    <p:sldId id="328" r:id="rId30"/>
    <p:sldId id="288" r:id="rId31"/>
    <p:sldId id="329" r:id="rId32"/>
    <p:sldId id="330" r:id="rId33"/>
    <p:sldId id="331" r:id="rId34"/>
    <p:sldId id="297" r:id="rId35"/>
    <p:sldId id="332" r:id="rId36"/>
    <p:sldId id="296" r:id="rId37"/>
    <p:sldId id="299" r:id="rId38"/>
    <p:sldId id="333" r:id="rId39"/>
    <p:sldId id="307" r:id="rId40"/>
    <p:sldId id="295" r:id="rId41"/>
    <p:sldId id="308" r:id="rId42"/>
    <p:sldId id="309" r:id="rId43"/>
    <p:sldId id="271" r:id="rId44"/>
    <p:sldId id="305" r:id="rId45"/>
    <p:sldId id="294" r:id="rId46"/>
    <p:sldId id="334" r:id="rId47"/>
  </p:sldIdLst>
  <p:sldSz cx="12192000" cy="6858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768" userDrawn="1">
          <p15:clr>
            <a:srgbClr val="A4A3A4"/>
          </p15:clr>
        </p15:guide>
        <p15:guide id="2" pos="6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7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61" d="100"/>
          <a:sy n="61" d="100"/>
        </p:scale>
        <p:origin x="56" y="328"/>
      </p:cViewPr>
      <p:guideLst>
        <p:guide orient="horz" pos="3768"/>
        <p:guide pos="6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9941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12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9910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822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9442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4583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3119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9003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77E3B9C-232E-4198-B57D-11D62A0C4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1995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77E3B9C-232E-4198-B57D-11D62A0C4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0108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77E3B9C-232E-4198-B57D-11D62A0C4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6027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77E3B9C-232E-4198-B57D-11D62A0C4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098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531AEA1-0E75-4031-B35B-B8DE1521A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8575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77E3B9C-232E-4198-B57D-11D62A0C4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6654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04DF5B49-0AC7-4BFD-83DE-12C8B9C1C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5480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4A5AE19-D4C0-4A6E-8AA3-0962C6648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8138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4A5AE19-D4C0-4A6E-8AA3-0962C6648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8815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084D49E-E853-43A2-9E28-F33F48020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4664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1E566AC-A4DA-4FF1-9A3D-B40F4BB7C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7775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CF0CEABF-23D6-44F4-89AA-65A5C38A5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465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ABD4D2C-1FF9-4D59-97A9-A7F56803D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1165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ABD4D2C-1FF9-4D59-97A9-A7F56803D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0865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ABD4D2C-1FF9-4D59-97A9-A7F56803D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59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90708C1-FC5C-4552-8463-91930F471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7538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7160BC7-E40E-4C08-89FD-F3F301D15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7898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7160BC7-E40E-4C08-89FD-F3F301D15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3504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7160BC7-E40E-4C08-89FD-F3F301D15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3728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7160BC7-E40E-4C08-89FD-F3F301D15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1678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0159B4FA-F395-4841-82AA-DD63BAA29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93053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428A9C6-6636-483D-8266-14523B625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5953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1A8CA79-6127-49A6-A40A-EA8513F1B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029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656D000-A3F1-4ABC-B97E-17DFCF5FD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5500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E67A8EC-7499-41EE-AB3C-0E40B2132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3736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C4601119-90BF-49CD-BF82-CFBD4D286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813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1335982D-9110-48EB-937B-9B8F4DA0B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53504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DE7B373-AA67-4A01-A873-D091A95D8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22004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55763CC-4C36-40BF-A9F2-8BEAC7B6B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1033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A6706F9-B37E-4AEE-BB8D-FE47F1A05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63906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A888A13-F661-4461-A3EB-2742D0D0B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5633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79B8F37-F4AA-4177-BF8C-0DF55B7EC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6020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E17014C-F0DD-440D-851F-A81BE1092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7278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Google Shape;375;p2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he-IL" altLang="he-IL" sz="1200" smtClean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8067" name="Google Shape;376;p21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9235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8989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3303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7324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8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7B1558-6597-4B2F-A99A-993106355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925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12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3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81;p3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82;p3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oogle Shape;83;p32"/>
          <p:cNvCxnSpPr>
            <a:cxnSpLocks noChangeShapeType="1"/>
          </p:cNvCxnSpPr>
          <p:nvPr/>
        </p:nvCxnSpPr>
        <p:spPr bwMode="auto">
          <a:xfrm>
            <a:off x="7156450" y="1639888"/>
            <a:ext cx="4005263" cy="0"/>
          </a:xfrm>
          <a:prstGeom prst="straightConnector1">
            <a:avLst/>
          </a:prstGeom>
          <a:noFill/>
          <a:ln w="38100">
            <a:solidFill>
              <a:srgbClr val="FFC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Google Shape;84;p32"/>
          <p:cNvSpPr>
            <a:spLocks noChangeArrowheads="1"/>
          </p:cNvSpPr>
          <p:nvPr/>
        </p:nvSpPr>
        <p:spPr bwMode="auto">
          <a:xfrm rot="16200000">
            <a:off x="7720806" y="1537494"/>
            <a:ext cx="206375" cy="204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he-IL" altLang="he-IL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7" name="Google Shape;85;p32"/>
          <p:cNvCxnSpPr>
            <a:cxnSpLocks noChangeShapeType="1"/>
          </p:cNvCxnSpPr>
          <p:nvPr/>
        </p:nvCxnSpPr>
        <p:spPr bwMode="auto">
          <a:xfrm>
            <a:off x="4092575" y="4984750"/>
            <a:ext cx="4006850" cy="0"/>
          </a:xfrm>
          <a:prstGeom prst="straightConnector1">
            <a:avLst/>
          </a:prstGeom>
          <a:noFill/>
          <a:ln w="38100">
            <a:solidFill>
              <a:srgbClr val="FFC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oogle Shape;86;p32"/>
          <p:cNvCxnSpPr>
            <a:cxnSpLocks noChangeShapeType="1"/>
          </p:cNvCxnSpPr>
          <p:nvPr/>
        </p:nvCxnSpPr>
        <p:spPr bwMode="auto">
          <a:xfrm>
            <a:off x="4092575" y="2036763"/>
            <a:ext cx="4006850" cy="0"/>
          </a:xfrm>
          <a:prstGeom prst="straightConnector1">
            <a:avLst/>
          </a:prstGeom>
          <a:noFill/>
          <a:ln w="38100">
            <a:solidFill>
              <a:srgbClr val="FFC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" name="Google Shape;87;p32"/>
          <p:cNvGrpSpPr>
            <a:grpSpLocks/>
          </p:cNvGrpSpPr>
          <p:nvPr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0" name="Google Shape;88;p32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Google Shape;89;p32"/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>
              <a:spAutoFit/>
            </a:bodyPr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r>
                <a:rPr lang="he-IL" altLang="he-IL" sz="1200">
                  <a:solidFill>
                    <a:srgbClr val="FFFFFF"/>
                  </a:solidFill>
                </a:rPr>
                <a:t>מדינת ישראל</a:t>
              </a:r>
              <a:endParaRPr lang="he-IL" altLang="he-IL"/>
            </a:p>
            <a:p>
              <a:pPr algn="ctr" eaLnBrk="1" hangingPunct="1">
                <a:buClr>
                  <a:srgbClr val="000000"/>
                </a:buClr>
                <a:buFont typeface="Arial" panose="020B0604020202020204" pitchFamily="34" charset="0"/>
                <a:buNone/>
                <a:defRPr/>
              </a:pPr>
              <a:r>
                <a:rPr lang="he-IL" altLang="he-IL" sz="1200">
                  <a:solidFill>
                    <a:srgbClr val="FFFFFF"/>
                  </a:solidFill>
                </a:rPr>
                <a:t>משרד החינוך</a:t>
              </a:r>
              <a:endParaRPr lang="he-IL" altLang="he-IL"/>
            </a:p>
          </p:txBody>
        </p:sp>
      </p:grpSp>
      <p:sp>
        <p:nvSpPr>
          <p:cNvPr id="12" name="Google Shape;90;p32"/>
          <p:cNvSpPr txBox="1">
            <a:spLocks noChangeArrowheads="1"/>
          </p:cNvSpPr>
          <p:nvPr/>
        </p:nvSpPr>
        <p:spPr bwMode="auto">
          <a:xfrm>
            <a:off x="2211388" y="2447925"/>
            <a:ext cx="7769225" cy="1962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1975" tIns="251975" rIns="251975" bIns="251975" anchor="ctr">
            <a:spAutoFit/>
          </a:bodyPr>
          <a:lstStyle>
            <a:lvl1pPr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rtl="1" eaLnBrk="1" hangingPunct="1">
              <a:lnSpc>
                <a:spcPct val="91000"/>
              </a:lnSpc>
              <a:defRPr/>
            </a:pPr>
            <a:r>
              <a:rPr lang="he-IL" sz="660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תודה שצפיתם בשידור</a:t>
            </a:r>
            <a:endParaRPr lang="he-IL"/>
          </a:p>
          <a:p>
            <a:pPr algn="ctr" rtl="1" eaLnBrk="1" hangingPunct="1">
              <a:lnSpc>
                <a:spcPct val="188000"/>
              </a:lnSpc>
              <a:defRPr/>
            </a:pPr>
            <a:r>
              <a:rPr lang="he-IL" sz="320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הופק עבור משרד החינוך ע״י מטח</a:t>
            </a:r>
          </a:p>
        </p:txBody>
      </p:sp>
      <p:sp>
        <p:nvSpPr>
          <p:cNvPr id="13" name="Google Shape;91;p32"/>
          <p:cNvSpPr>
            <a:spLocks noChangeArrowheads="1"/>
          </p:cNvSpPr>
          <p:nvPr/>
        </p:nvSpPr>
        <p:spPr bwMode="auto">
          <a:xfrm>
            <a:off x="6692900" y="4829175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he-IL" altLang="he-IL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Google Shape;92;p32"/>
          <p:cNvSpPr>
            <a:spLocks noChangeArrowheads="1"/>
          </p:cNvSpPr>
          <p:nvPr/>
        </p:nvSpPr>
        <p:spPr bwMode="auto">
          <a:xfrm>
            <a:off x="2432050" y="2371725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rtl="1"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he-IL" altLang="he-IL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Google Shape;93;p32"/>
          <p:cNvSpPr/>
          <p:nvPr/>
        </p:nvSpPr>
        <p:spPr>
          <a:xfrm>
            <a:off x="9904413" y="4005263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94;p32"/>
          <p:cNvSpPr txBox="1">
            <a:spLocks noChangeArrowheads="1"/>
          </p:cNvSpPr>
          <p:nvPr/>
        </p:nvSpPr>
        <p:spPr bwMode="auto">
          <a:xfrm>
            <a:off x="3870325" y="6424613"/>
            <a:ext cx="4451350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spAutoFit/>
          </a:bodyPr>
          <a:lstStyle>
            <a:lvl1pPr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algn="l" rtl="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he-IL" sz="1500">
                <a:solidFill>
                  <a:srgbClr val="FFFFFF"/>
                </a:solidFill>
              </a:rPr>
              <a:t>shutterstock/com איורים: </a:t>
            </a:r>
          </a:p>
        </p:txBody>
      </p:sp>
    </p:spTree>
    <p:extLst>
      <p:ext uri="{BB962C8B-B14F-4D97-AF65-F5344CB8AC3E}">
        <p14:creationId xmlns:p14="http://schemas.microsoft.com/office/powerpoint/2010/main" val="371046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 smtClean="0"/>
              <a:t>מערכת שיעורים למגזר החרדי</a:t>
            </a:r>
            <a:endParaRPr lang="he-IL" sz="3200" b="1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he-IL" dirty="0"/>
              <a:t>נושא השיעור: סימני התחלקות ב-3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4"/>
            <a:ext cx="6704013" cy="873370"/>
          </a:xfrm>
        </p:spPr>
        <p:txBody>
          <a:bodyPr>
            <a:normAutofit fontScale="92500" lnSpcReduction="10000"/>
          </a:bodyPr>
          <a:lstStyle/>
          <a:p>
            <a:r>
              <a:rPr lang="he-IL" dirty="0">
                <a:sym typeface="Calibri"/>
              </a:rPr>
              <a:t>עם המורה: פנינה פיניש</a:t>
            </a:r>
          </a:p>
          <a:p>
            <a:r>
              <a:rPr lang="he-IL" dirty="0">
                <a:sym typeface="Calibri"/>
              </a:rPr>
              <a:t>המצגת נכתבה על ידי רותם </a:t>
            </a:r>
            <a:r>
              <a:rPr lang="he-IL" dirty="0" err="1">
                <a:sym typeface="Calibri"/>
              </a:rPr>
              <a:t>סיקולר</a:t>
            </a:r>
            <a:r>
              <a:rPr lang="he-IL" dirty="0">
                <a:sym typeface="Calibri"/>
              </a:rPr>
              <a:t> מסה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/>
              <a:t>שיעור חשבון לכיתה </a:t>
            </a:r>
            <a:r>
              <a:rPr lang="he-IL" dirty="0"/>
              <a:t>ד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59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14" name="Oval 13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102</a:t>
            </a:r>
          </a:p>
        </p:txBody>
      </p:sp>
      <p:sp>
        <p:nvSpPr>
          <p:cNvPr id="17" name="Oval 16"/>
          <p:cNvSpPr/>
          <p:nvPr/>
        </p:nvSpPr>
        <p:spPr>
          <a:xfrm>
            <a:off x="4587642" y="3165019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37</a:t>
            </a:r>
          </a:p>
        </p:txBody>
      </p:sp>
      <p:sp>
        <p:nvSpPr>
          <p:cNvPr id="11" name="Oval 10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405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191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14" name="Oval 13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102</a:t>
            </a:r>
          </a:p>
        </p:txBody>
      </p:sp>
      <p:sp>
        <p:nvSpPr>
          <p:cNvPr id="17" name="Oval 16"/>
          <p:cNvSpPr/>
          <p:nvPr/>
        </p:nvSpPr>
        <p:spPr>
          <a:xfrm>
            <a:off x="4587642" y="3165019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37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303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14" name="Oval 13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102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988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265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561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533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-150606" y="1928813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אלה הם המספרים המתאימים </a:t>
            </a:r>
            <a:r>
              <a:rPr lang="he-IL" b="1" dirty="0"/>
              <a:t>לכלל הסודי.</a:t>
            </a:r>
            <a:endParaRPr lang="he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9819844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405</a:t>
            </a:r>
          </a:p>
        </p:txBody>
      </p:sp>
    </p:spTree>
    <p:extLst>
      <p:ext uri="{BB962C8B-B14F-4D97-AF65-F5344CB8AC3E}">
        <p14:creationId xmlns:p14="http://schemas.microsoft.com/office/powerpoint/2010/main" val="18762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-150606" y="1928813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אלה הם המספרים המתאימים </a:t>
            </a:r>
            <a:r>
              <a:rPr lang="he-IL" b="1" dirty="0"/>
              <a:t>לכלל הסודי.</a:t>
            </a:r>
            <a:endParaRPr lang="he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9819844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405</a:t>
            </a:r>
          </a:p>
        </p:txBody>
      </p:sp>
      <p:sp>
        <p:nvSpPr>
          <p:cNvPr id="21" name="Oval 20"/>
          <p:cNvSpPr/>
          <p:nvPr/>
        </p:nvSpPr>
        <p:spPr>
          <a:xfrm>
            <a:off x="7550405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29967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-150606" y="1928813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אלה הם המספרים המתאימים </a:t>
            </a:r>
            <a:r>
              <a:rPr lang="he-IL" b="1" dirty="0"/>
              <a:t>לכלל הסודי.</a:t>
            </a:r>
            <a:endParaRPr lang="he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9819844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405</a:t>
            </a:r>
          </a:p>
        </p:txBody>
      </p:sp>
      <p:sp>
        <p:nvSpPr>
          <p:cNvPr id="21" name="Oval 20"/>
          <p:cNvSpPr/>
          <p:nvPr/>
        </p:nvSpPr>
        <p:spPr>
          <a:xfrm>
            <a:off x="7550405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69</a:t>
            </a:r>
          </a:p>
        </p:txBody>
      </p:sp>
      <p:sp>
        <p:nvSpPr>
          <p:cNvPr id="22" name="Oval 21"/>
          <p:cNvSpPr/>
          <p:nvPr/>
        </p:nvSpPr>
        <p:spPr>
          <a:xfrm>
            <a:off x="5378473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9592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-150606" y="1928813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אלה הם המספרים המתאימים </a:t>
            </a:r>
            <a:r>
              <a:rPr lang="he-IL" b="1" dirty="0"/>
              <a:t>לכלל הסודי.</a:t>
            </a:r>
            <a:endParaRPr lang="he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9819844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405</a:t>
            </a:r>
          </a:p>
        </p:txBody>
      </p:sp>
      <p:sp>
        <p:nvSpPr>
          <p:cNvPr id="21" name="Oval 20"/>
          <p:cNvSpPr/>
          <p:nvPr/>
        </p:nvSpPr>
        <p:spPr>
          <a:xfrm>
            <a:off x="7550405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69</a:t>
            </a:r>
          </a:p>
        </p:txBody>
      </p:sp>
      <p:sp>
        <p:nvSpPr>
          <p:cNvPr id="22" name="Oval 21"/>
          <p:cNvSpPr/>
          <p:nvPr/>
        </p:nvSpPr>
        <p:spPr>
          <a:xfrm>
            <a:off x="5378473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102</a:t>
            </a:r>
          </a:p>
        </p:txBody>
      </p:sp>
      <p:sp>
        <p:nvSpPr>
          <p:cNvPr id="23" name="Oval 22"/>
          <p:cNvSpPr/>
          <p:nvPr/>
        </p:nvSpPr>
        <p:spPr>
          <a:xfrm>
            <a:off x="3166285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18552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מה נלמד היום?</a:t>
            </a:r>
            <a:endParaRPr dirty="0"/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1024537" y="144650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200" dirty="0"/>
              <a:t>נחקור את סימני ההתחלקות ב-3 </a:t>
            </a:r>
            <a:endParaRPr lang="he-IL" sz="3200" dirty="0" smtClean="0"/>
          </a:p>
          <a:p>
            <a:pPr>
              <a:lnSpc>
                <a:spcPct val="200000"/>
              </a:lnSpc>
              <a:buSzPts val="2800"/>
              <a:buFont typeface="Arial"/>
              <a:buChar char="•"/>
            </a:pPr>
            <a:r>
              <a:rPr lang="he-IL" sz="3200" dirty="0"/>
              <a:t>נתרגל סימני התחלקות ב-3 בדרכים </a:t>
            </a:r>
            <a:r>
              <a:rPr lang="he-IL" sz="3200" dirty="0" smtClean="0"/>
              <a:t>שונות</a:t>
            </a:r>
          </a:p>
          <a:p>
            <a:pPr>
              <a:lnSpc>
                <a:spcPct val="200000"/>
              </a:lnSpc>
              <a:buSzPts val="2800"/>
              <a:buFont typeface="Arial"/>
              <a:buChar char="•"/>
            </a:pPr>
            <a:r>
              <a:rPr lang="he-IL" sz="3200" dirty="0"/>
              <a:t>נסכם את השיעור ונמשיך לתרגל בהנאה </a:t>
            </a:r>
          </a:p>
          <a:p>
            <a:pPr marL="0" indent="0">
              <a:lnSpc>
                <a:spcPct val="90000"/>
              </a:lnSpc>
              <a:buSzPts val="2800"/>
            </a:pPr>
            <a:r>
              <a:rPr lang="he-IL" dirty="0" smtClean="0"/>
              <a:t> </a:t>
            </a:r>
            <a:endParaRPr lang="he-IL" dirty="0"/>
          </a:p>
          <a:p>
            <a:pPr marL="0" indent="0">
              <a:lnSpc>
                <a:spcPct val="90000"/>
              </a:lnSpc>
              <a:buSzPts val="2800"/>
            </a:pPr>
            <a:endParaRPr lang="he-IL" dirty="0"/>
          </a:p>
          <a:p>
            <a:pPr marL="457200" lvl="0" indent="-4572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endParaRPr lang="he-IL" dirty="0"/>
          </a:p>
          <a:p>
            <a:pPr marL="457200" lvl="0" indent="-4572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endParaRPr lang="he-IL" dirty="0"/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2777" y="4750093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-150606" y="1928813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אלה הם המספרים המתאימים </a:t>
            </a:r>
            <a:r>
              <a:rPr lang="he-IL" b="1" dirty="0"/>
              <a:t>לכלל הסודי.</a:t>
            </a:r>
            <a:endParaRPr lang="he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9819844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405</a:t>
            </a:r>
          </a:p>
        </p:txBody>
      </p:sp>
      <p:sp>
        <p:nvSpPr>
          <p:cNvPr id="21" name="Oval 20"/>
          <p:cNvSpPr/>
          <p:nvPr/>
        </p:nvSpPr>
        <p:spPr>
          <a:xfrm>
            <a:off x="7550405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69</a:t>
            </a:r>
          </a:p>
        </p:txBody>
      </p:sp>
      <p:sp>
        <p:nvSpPr>
          <p:cNvPr id="22" name="Oval 21"/>
          <p:cNvSpPr/>
          <p:nvPr/>
        </p:nvSpPr>
        <p:spPr>
          <a:xfrm>
            <a:off x="5378473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102</a:t>
            </a:r>
          </a:p>
        </p:txBody>
      </p:sp>
      <p:sp>
        <p:nvSpPr>
          <p:cNvPr id="23" name="Oval 22"/>
          <p:cNvSpPr/>
          <p:nvPr/>
        </p:nvSpPr>
        <p:spPr>
          <a:xfrm>
            <a:off x="3166285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255</a:t>
            </a:r>
          </a:p>
        </p:txBody>
      </p:sp>
      <p:sp>
        <p:nvSpPr>
          <p:cNvPr id="24" name="Oval 23"/>
          <p:cNvSpPr/>
          <p:nvPr/>
        </p:nvSpPr>
        <p:spPr>
          <a:xfrm>
            <a:off x="913908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612</a:t>
            </a:r>
          </a:p>
        </p:txBody>
      </p:sp>
    </p:spTree>
    <p:extLst>
      <p:ext uri="{BB962C8B-B14F-4D97-AF65-F5344CB8AC3E}">
        <p14:creationId xmlns:p14="http://schemas.microsoft.com/office/powerpoint/2010/main" val="191917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165080" y="1907042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מה לדעתכם, משותף לחמשת המספרים? מהו לדעתכם הכלל?</a:t>
            </a:r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9819844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405</a:t>
            </a:r>
          </a:p>
        </p:txBody>
      </p:sp>
      <p:sp>
        <p:nvSpPr>
          <p:cNvPr id="21" name="Oval 20"/>
          <p:cNvSpPr/>
          <p:nvPr/>
        </p:nvSpPr>
        <p:spPr>
          <a:xfrm>
            <a:off x="7550405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69</a:t>
            </a:r>
          </a:p>
        </p:txBody>
      </p:sp>
      <p:sp>
        <p:nvSpPr>
          <p:cNvPr id="22" name="Oval 21"/>
          <p:cNvSpPr/>
          <p:nvPr/>
        </p:nvSpPr>
        <p:spPr>
          <a:xfrm>
            <a:off x="5378473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102</a:t>
            </a:r>
          </a:p>
        </p:txBody>
      </p:sp>
      <p:sp>
        <p:nvSpPr>
          <p:cNvPr id="23" name="Oval 22"/>
          <p:cNvSpPr/>
          <p:nvPr/>
        </p:nvSpPr>
        <p:spPr>
          <a:xfrm>
            <a:off x="3166285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255</a:t>
            </a:r>
          </a:p>
        </p:txBody>
      </p:sp>
      <p:sp>
        <p:nvSpPr>
          <p:cNvPr id="24" name="Oval 23"/>
          <p:cNvSpPr/>
          <p:nvPr/>
        </p:nvSpPr>
        <p:spPr>
          <a:xfrm>
            <a:off x="913908" y="3400084"/>
            <a:ext cx="1709928" cy="170905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dirty="0"/>
              <a:t>612</a:t>
            </a:r>
          </a:p>
        </p:txBody>
      </p:sp>
      <p:pic>
        <p:nvPicPr>
          <p:cNvPr id="10" name="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625" y="663126"/>
            <a:ext cx="201869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175592" y="1776414"/>
            <a:ext cx="116700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dirty="0"/>
              <a:t>כולם מספרים המתחלקים ב-3</a:t>
            </a:r>
            <a:r>
              <a:rPr lang="he-IL" sz="3200" dirty="0" smtClean="0"/>
              <a:t>.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dirty="0" smtClean="0"/>
              <a:t> </a:t>
            </a:r>
            <a:endParaRPr lang="he-IL" sz="3200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9894914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405</a:t>
            </a:r>
          </a:p>
        </p:txBody>
      </p:sp>
      <p:sp>
        <p:nvSpPr>
          <p:cNvPr id="21" name="Oval 20"/>
          <p:cNvSpPr/>
          <p:nvPr/>
        </p:nvSpPr>
        <p:spPr>
          <a:xfrm>
            <a:off x="7625475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69</a:t>
            </a:r>
          </a:p>
        </p:txBody>
      </p:sp>
      <p:sp>
        <p:nvSpPr>
          <p:cNvPr id="22" name="Oval 21"/>
          <p:cNvSpPr/>
          <p:nvPr/>
        </p:nvSpPr>
        <p:spPr>
          <a:xfrm>
            <a:off x="5453543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102</a:t>
            </a:r>
          </a:p>
        </p:txBody>
      </p:sp>
      <p:sp>
        <p:nvSpPr>
          <p:cNvPr id="23" name="Oval 22"/>
          <p:cNvSpPr/>
          <p:nvPr/>
        </p:nvSpPr>
        <p:spPr>
          <a:xfrm>
            <a:off x="3241355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255</a:t>
            </a:r>
          </a:p>
        </p:txBody>
      </p:sp>
      <p:sp>
        <p:nvSpPr>
          <p:cNvPr id="24" name="Oval 23"/>
          <p:cNvSpPr/>
          <p:nvPr/>
        </p:nvSpPr>
        <p:spPr>
          <a:xfrm>
            <a:off x="988978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612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9112" y="2682466"/>
            <a:ext cx="18473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90000"/>
              </a:lnSpc>
              <a:buClr>
                <a:schemeClr val="dk1"/>
              </a:buClr>
              <a:buSzPts val="3600"/>
            </a:pPr>
            <a:endParaRPr lang="he-IL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175592" y="1776414"/>
            <a:ext cx="116700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dirty="0"/>
              <a:t>כולם מספרים המתחלקים ב-3</a:t>
            </a:r>
            <a:r>
              <a:rPr lang="he-IL" sz="3200" dirty="0" smtClean="0"/>
              <a:t>.</a:t>
            </a:r>
          </a:p>
          <a:p>
            <a:pPr>
              <a:lnSpc>
                <a:spcPct val="200000"/>
              </a:lnSpc>
              <a:buClr>
                <a:schemeClr val="dk1"/>
              </a:buClr>
              <a:buSzPts val="3600"/>
            </a:pP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כאשר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ב-3, המספר כולו מתחלק ב-3.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dirty="0" smtClean="0"/>
              <a:t> </a:t>
            </a:r>
            <a:endParaRPr lang="he-IL" sz="3200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val 19"/>
          <p:cNvSpPr/>
          <p:nvPr/>
        </p:nvSpPr>
        <p:spPr>
          <a:xfrm>
            <a:off x="9894914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405</a:t>
            </a:r>
          </a:p>
        </p:txBody>
      </p:sp>
      <p:sp>
        <p:nvSpPr>
          <p:cNvPr id="21" name="Oval 20"/>
          <p:cNvSpPr/>
          <p:nvPr/>
        </p:nvSpPr>
        <p:spPr>
          <a:xfrm>
            <a:off x="7625475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69</a:t>
            </a:r>
          </a:p>
        </p:txBody>
      </p:sp>
      <p:sp>
        <p:nvSpPr>
          <p:cNvPr id="22" name="Oval 21"/>
          <p:cNvSpPr/>
          <p:nvPr/>
        </p:nvSpPr>
        <p:spPr>
          <a:xfrm>
            <a:off x="5453543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102</a:t>
            </a:r>
          </a:p>
        </p:txBody>
      </p:sp>
      <p:sp>
        <p:nvSpPr>
          <p:cNvPr id="23" name="Oval 22"/>
          <p:cNvSpPr/>
          <p:nvPr/>
        </p:nvSpPr>
        <p:spPr>
          <a:xfrm>
            <a:off x="3241355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255</a:t>
            </a:r>
          </a:p>
        </p:txBody>
      </p:sp>
      <p:sp>
        <p:nvSpPr>
          <p:cNvPr id="24" name="Oval 23"/>
          <p:cNvSpPr/>
          <p:nvPr/>
        </p:nvSpPr>
        <p:spPr>
          <a:xfrm>
            <a:off x="988978" y="4356779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612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9112" y="2682466"/>
            <a:ext cx="18473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90000"/>
              </a:lnSpc>
              <a:buClr>
                <a:schemeClr val="dk1"/>
              </a:buClr>
              <a:buSzPts val="3600"/>
            </a:pPr>
            <a:endParaRPr lang="he-IL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029460" y="46953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6 + 1 + 2 = 9 </a:t>
            </a:r>
            <a:endParaRPr lang="he-IL" sz="3600" dirty="0"/>
          </a:p>
        </p:txBody>
      </p:sp>
      <p:sp>
        <p:nvSpPr>
          <p:cNvPr id="4" name="Right Brace 3"/>
          <p:cNvSpPr/>
          <p:nvPr/>
        </p:nvSpPr>
        <p:spPr>
          <a:xfrm rot="5400000" flipH="1">
            <a:off x="4939803" y="2719320"/>
            <a:ext cx="402974" cy="3346334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Oval 16"/>
          <p:cNvSpPr/>
          <p:nvPr/>
        </p:nvSpPr>
        <p:spPr>
          <a:xfrm>
            <a:off x="990600" y="4362507"/>
            <a:ext cx="1631899" cy="1636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/>
              <a:t>612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9461" y="36793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612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20326" y="1940433"/>
            <a:ext cx="4256314" cy="4524315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txBody>
          <a:bodyPr wrap="square" rtlCol="1">
            <a:spAutoFit/>
          </a:bodyPr>
          <a:lstStyle/>
          <a:p>
            <a:pPr algn="r">
              <a:lnSpc>
                <a:spcPct val="200000"/>
              </a:lnSpc>
            </a:pPr>
            <a:r>
              <a:rPr lang="he-IL" sz="3600" dirty="0"/>
              <a:t>9 הוא מספר המתחלק ב-3, לכן ניתן לזהות שהמספר 612 מתחלק ב-3.</a:t>
            </a:r>
          </a:p>
        </p:txBody>
      </p:sp>
    </p:spTree>
    <p:extLst>
      <p:ext uri="{BB962C8B-B14F-4D97-AF65-F5344CB8AC3E}">
        <p14:creationId xmlns:p14="http://schemas.microsoft.com/office/powerpoint/2010/main" val="15110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6" t="36320" r="38094" b="50989"/>
          <a:stretch/>
        </p:blipFill>
        <p:spPr bwMode="auto">
          <a:xfrm>
            <a:off x="1877924" y="2229335"/>
            <a:ext cx="6527444" cy="189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Thumbs Up, Thumb, Hand, Positive, Excellent, Gre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18" y="2528199"/>
            <a:ext cx="6494699" cy="43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37230" y="2224585"/>
            <a:ext cx="10290412" cy="32444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e-IL" sz="3600" dirty="0"/>
              <a:t>תפקידו של </a:t>
            </a:r>
            <a:r>
              <a:rPr lang="he-IL" sz="3600" b="1" u="sng" dirty="0"/>
              <a:t>סימן ההתחלקות </a:t>
            </a:r>
            <a:r>
              <a:rPr lang="he-IL" sz="3600" dirty="0"/>
              <a:t>הוא </a:t>
            </a:r>
            <a:endParaRPr lang="he-IL" sz="3600" dirty="0" smtClean="0"/>
          </a:p>
          <a:p>
            <a:pPr algn="ctr">
              <a:lnSpc>
                <a:spcPct val="200000"/>
              </a:lnSpc>
            </a:pPr>
            <a:r>
              <a:rPr lang="he-IL" sz="3600" dirty="0" smtClean="0"/>
              <a:t>לסייע </a:t>
            </a:r>
            <a:r>
              <a:rPr lang="he-IL" sz="3600" dirty="0"/>
              <a:t>לנו לזהות באילו מספרים </a:t>
            </a:r>
            <a:endParaRPr lang="he-IL" sz="3600" dirty="0" smtClean="0"/>
          </a:p>
          <a:p>
            <a:pPr algn="ctr">
              <a:lnSpc>
                <a:spcPct val="200000"/>
              </a:lnSpc>
            </a:pPr>
            <a:r>
              <a:rPr lang="he-IL" sz="3600" dirty="0" smtClean="0"/>
              <a:t>מספר </a:t>
            </a:r>
            <a:r>
              <a:rPr lang="he-IL" sz="3600" dirty="0"/>
              <a:t>כלשהו מתחלק.  </a:t>
            </a:r>
          </a:p>
        </p:txBody>
      </p:sp>
    </p:spTree>
    <p:extLst>
      <p:ext uri="{BB962C8B-B14F-4D97-AF65-F5344CB8AC3E}">
        <p14:creationId xmlns:p14="http://schemas.microsoft.com/office/powerpoint/2010/main" val="16699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xfrm>
            <a:off x="957433" y="1990637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b="1" dirty="0"/>
              <a:t>כל המספרים הזוגיים מתחלקים ב-2 </a:t>
            </a:r>
            <a:endParaRPr lang="he-IL" sz="3200" b="1" dirty="0" smtClean="0"/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sz="3200" b="1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200" b="1" dirty="0"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47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xfrm>
            <a:off x="957433" y="1990637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b="1" dirty="0"/>
              <a:t>כל המספרים הזוגיים מתחלקים ב-2 </a:t>
            </a:r>
            <a:endParaRPr lang="he-IL" sz="3200" b="1" dirty="0" smtClean="0"/>
          </a:p>
          <a:p>
            <a:pPr>
              <a:lnSpc>
                <a:spcPct val="200000"/>
              </a:lnSpc>
              <a:buClr>
                <a:schemeClr val="dk1"/>
              </a:buClr>
              <a:buSzPts val="3600"/>
            </a:pPr>
            <a:r>
              <a:rPr lang="he-IL" sz="3200" b="1" dirty="0"/>
              <a:t>כל המספרים שספרת היחידות שלהם היא 0, מתחלקים ב- </a:t>
            </a:r>
            <a:r>
              <a:rPr lang="he-IL" sz="3200" b="1" dirty="0" smtClean="0"/>
              <a:t>10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sz="3200" b="1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200" b="1" dirty="0"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3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xfrm>
            <a:off x="957433" y="1990637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200" b="1" dirty="0"/>
              <a:t>כל המספרים הזוגיים מתחלקים ב-2 </a:t>
            </a:r>
            <a:endParaRPr lang="he-IL" sz="3200" b="1" dirty="0" smtClean="0"/>
          </a:p>
          <a:p>
            <a:pPr>
              <a:lnSpc>
                <a:spcPct val="200000"/>
              </a:lnSpc>
              <a:buClr>
                <a:schemeClr val="dk1"/>
              </a:buClr>
              <a:buSzPts val="3600"/>
            </a:pPr>
            <a:r>
              <a:rPr lang="he-IL" sz="3200" b="1" dirty="0"/>
              <a:t>כל המספרים שספרת היחידות שלהם היא 0, מתחלקים ב- </a:t>
            </a:r>
            <a:r>
              <a:rPr lang="he-IL" sz="3200" b="1" dirty="0" smtClean="0"/>
              <a:t>10</a:t>
            </a:r>
          </a:p>
          <a:p>
            <a:pPr>
              <a:lnSpc>
                <a:spcPct val="200000"/>
              </a:lnSpc>
              <a:buClr>
                <a:schemeClr val="dk1"/>
              </a:buClr>
              <a:buSzPts val="3600"/>
            </a:pPr>
            <a:r>
              <a:rPr lang="he-IL" sz="3200" b="1" dirty="0"/>
              <a:t>כל המספרים שספרת היחידות שלהם היא 0 או 5,  מתחלקים ב- 5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sz="3200" b="1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200" b="1" dirty="0"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/>
              <a:t>מה להביא לשיעור?</a:t>
            </a:r>
            <a:endParaRPr/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6488" y="2807227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4995406" y="3322197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6831" y="2710850"/>
            <a:ext cx="1191396" cy="1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247" y="365126"/>
            <a:ext cx="1828801" cy="6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899742" y="2034624"/>
            <a:ext cx="1091516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כאשר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ב-3, המספר כולו מתחלק ב-3.</a:t>
            </a:r>
          </a:p>
        </p:txBody>
      </p:sp>
    </p:spTree>
    <p:extLst>
      <p:ext uri="{BB962C8B-B14F-4D97-AF65-F5344CB8AC3E}">
        <p14:creationId xmlns:p14="http://schemas.microsoft.com/office/powerpoint/2010/main" val="16329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757463" y="4314718"/>
            <a:ext cx="1631899" cy="149848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dirty="0"/>
              <a:t>255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7366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757463" y="4314718"/>
            <a:ext cx="1631899" cy="149848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dirty="0"/>
              <a:t>255</a:t>
            </a:r>
            <a:endParaRPr lang="he-IL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2530700" y="46953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2 + 5 + 5 = 12 </a:t>
            </a:r>
            <a:endParaRPr lang="he-IL" sz="3600" dirty="0"/>
          </a:p>
        </p:txBody>
      </p:sp>
      <p:sp>
        <p:nvSpPr>
          <p:cNvPr id="11" name="Right Brace 10"/>
          <p:cNvSpPr/>
          <p:nvPr/>
        </p:nvSpPr>
        <p:spPr>
          <a:xfrm rot="5400000" flipH="1">
            <a:off x="4292468" y="2719320"/>
            <a:ext cx="402974" cy="3346334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2229592" y="3555556"/>
            <a:ext cx="46828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סכום הספרות </a:t>
            </a:r>
            <a:r>
              <a:rPr lang="he-IL" sz="3200" dirty="0"/>
              <a:t>במספר 255</a:t>
            </a:r>
          </a:p>
        </p:txBody>
      </p:sp>
    </p:spTree>
    <p:extLst>
      <p:ext uri="{BB962C8B-B14F-4D97-AF65-F5344CB8AC3E}">
        <p14:creationId xmlns:p14="http://schemas.microsoft.com/office/powerpoint/2010/main" val="16819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757463" y="4314718"/>
            <a:ext cx="1631899" cy="149848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dirty="0"/>
              <a:t>255</a:t>
            </a:r>
            <a:endParaRPr lang="he-IL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2530700" y="46953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2 + 5 + 5 = 12 </a:t>
            </a:r>
            <a:endParaRPr lang="he-IL" sz="3600" dirty="0"/>
          </a:p>
        </p:txBody>
      </p:sp>
      <p:sp>
        <p:nvSpPr>
          <p:cNvPr id="11" name="Right Brace 10"/>
          <p:cNvSpPr/>
          <p:nvPr/>
        </p:nvSpPr>
        <p:spPr>
          <a:xfrm rot="5400000" flipH="1">
            <a:off x="4292468" y="2719320"/>
            <a:ext cx="402974" cy="3346334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2229592" y="3555556"/>
            <a:ext cx="46828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סכום הספרות </a:t>
            </a:r>
            <a:r>
              <a:rPr lang="he-IL" sz="3200" dirty="0"/>
              <a:t>במספר 255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3528" y="3070480"/>
            <a:ext cx="4946072" cy="3046988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txBody>
          <a:bodyPr wrap="square" rtlCol="1">
            <a:spAutoFit/>
          </a:bodyPr>
          <a:lstStyle/>
          <a:p>
            <a:pPr algn="r">
              <a:lnSpc>
                <a:spcPct val="200000"/>
              </a:lnSpc>
            </a:pPr>
            <a:r>
              <a:rPr lang="he-IL" sz="3200" dirty="0"/>
              <a:t>12 הוא מספר המתחלק ב-3, לכן ניתן לזהות שהמספר 255 </a:t>
            </a:r>
          </a:p>
          <a:p>
            <a:pPr algn="r">
              <a:lnSpc>
                <a:spcPct val="200000"/>
              </a:lnSpc>
            </a:pPr>
            <a:r>
              <a:rPr lang="he-IL" sz="3200" dirty="0"/>
              <a:t>מתחלק ב-3.</a:t>
            </a:r>
          </a:p>
        </p:txBody>
      </p:sp>
    </p:spTree>
    <p:extLst>
      <p:ext uri="{BB962C8B-B14F-4D97-AF65-F5344CB8AC3E}">
        <p14:creationId xmlns:p14="http://schemas.microsoft.com/office/powerpoint/2010/main" val="13784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xfrm>
            <a:off x="616525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תרגול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44225" y="886085"/>
            <a:ext cx="4627433" cy="4351338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endParaRPr lang="he-IL" dirty="0"/>
          </a:p>
          <a:p>
            <a:pPr lvl="0">
              <a:lnSpc>
                <a:spcPct val="150000"/>
              </a:lnSpc>
              <a:buSzPts val="2800"/>
              <a:buFont typeface="Arial"/>
              <a:buChar char="•"/>
            </a:pPr>
            <a:r>
              <a:rPr lang="he-IL" sz="3200" b="1" dirty="0"/>
              <a:t>כתבו על דף את כל המספרים מבין המספרים בטבלה המתחלקים ב-3 </a:t>
            </a:r>
          </a:p>
          <a:p>
            <a:pPr marL="0" lvl="0" indent="0">
              <a:buSzPts val="2800"/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9">
            <a:extLst>
              <a:ext uri="{FF2B5EF4-FFF2-40B4-BE49-F238E27FC236}">
                <a16:creationId xmlns:a16="http://schemas.microsoft.com/office/drawing/2014/main" id="{1A9CD271-E860-BB40-8AA7-C498A008944D}"/>
              </a:ext>
            </a:extLst>
          </p:cNvPr>
          <p:cNvGrpSpPr/>
          <p:nvPr/>
        </p:nvGrpSpPr>
        <p:grpSpPr>
          <a:xfrm>
            <a:off x="11179950" y="537935"/>
            <a:ext cx="958933" cy="918465"/>
            <a:chOff x="2479019" y="1273242"/>
            <a:chExt cx="3938567" cy="3938567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0EF2AA49-0FDE-144A-A49F-27FA026C82A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525A774C-5E15-AE40-86C5-37AFF3D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graphicFrame>
        <p:nvGraphicFramePr>
          <p:cNvPr id="20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844467"/>
              </p:ext>
            </p:extLst>
          </p:nvPr>
        </p:nvGraphicFramePr>
        <p:xfrm>
          <a:off x="3592605" y="1001699"/>
          <a:ext cx="3559509" cy="497362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8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462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303</a:t>
                      </a:r>
                      <a:endParaRPr lang="he-IL" sz="3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108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131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75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816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96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/>
                        <a:t>42</a:t>
                      </a:r>
                      <a:endParaRPr lang="he-IL" sz="3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323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431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200"/>
                        <a:t>990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/>
                        <a:t>573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/>
                        <a:t>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5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xfrm>
            <a:off x="616525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תרגול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44225" y="886085"/>
            <a:ext cx="4627433" cy="4351338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endParaRPr lang="he-IL" dirty="0"/>
          </a:p>
          <a:p>
            <a:pPr lvl="0">
              <a:lnSpc>
                <a:spcPct val="150000"/>
              </a:lnSpc>
              <a:buSzPts val="2800"/>
              <a:buFont typeface="Arial"/>
              <a:buChar char="•"/>
            </a:pPr>
            <a:r>
              <a:rPr lang="he-IL" sz="3200" b="1" dirty="0"/>
              <a:t>כתבו על דף את כל המספרים מבין המספרים בטבלה המתחלקים ב-3 </a:t>
            </a:r>
          </a:p>
          <a:p>
            <a:pPr marL="0" lvl="0" indent="0">
              <a:buSzPts val="2800"/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1A9CD271-E860-BB40-8AA7-C498A008944D}"/>
              </a:ext>
            </a:extLst>
          </p:cNvPr>
          <p:cNvGrpSpPr/>
          <p:nvPr/>
        </p:nvGrpSpPr>
        <p:grpSpPr>
          <a:xfrm>
            <a:off x="11179950" y="537935"/>
            <a:ext cx="958933" cy="918465"/>
            <a:chOff x="2479019" y="1273242"/>
            <a:chExt cx="3938567" cy="3938567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0EF2AA49-0FDE-144A-A49F-27FA026C82A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525A774C-5E15-AE40-86C5-37AFF3D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grpSp>
        <p:nvGrpSpPr>
          <p:cNvPr id="15" name="קבוצה 14"/>
          <p:cNvGrpSpPr/>
          <p:nvPr/>
        </p:nvGrpSpPr>
        <p:grpSpPr>
          <a:xfrm>
            <a:off x="7426357" y="3760360"/>
            <a:ext cx="4656141" cy="2846524"/>
            <a:chOff x="7246368" y="3614816"/>
            <a:chExt cx="4656141" cy="2879143"/>
          </a:xfrm>
        </p:grpSpPr>
        <p:sp>
          <p:nvSpPr>
            <p:cNvPr id="16" name="Rounded Rectangle 5"/>
            <p:cNvSpPr/>
            <p:nvPr/>
          </p:nvSpPr>
          <p:spPr>
            <a:xfrm>
              <a:off x="7246368" y="4109125"/>
              <a:ext cx="4463167" cy="23848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7" name="Picture 2" descr="C:\Users\user\Downloads\idea (1)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5630" y="3614816"/>
              <a:ext cx="806879" cy="80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7"/>
            <p:cNvSpPr/>
            <p:nvPr/>
          </p:nvSpPr>
          <p:spPr>
            <a:xfrm>
              <a:off x="7412303" y="4109125"/>
              <a:ext cx="4108888" cy="1961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rtl="1">
                <a:buSzPts val="2800"/>
              </a:pPr>
              <a:r>
                <a:rPr lang="he-IL" sz="3000" dirty="0">
                  <a:solidFill>
                    <a:schemeClr val="bg1"/>
                  </a:solidFill>
                </a:rPr>
                <a:t>זכרו</a:t>
              </a:r>
            </a:p>
            <a:p>
              <a:pPr algn="just" rtl="1">
                <a:buSzPts val="2800"/>
              </a:pPr>
              <a:r>
                <a:rPr lang="he-IL" sz="3000" dirty="0">
                  <a:solidFill>
                    <a:schemeClr val="bg1"/>
                  </a:solidFill>
                </a:rPr>
                <a:t>כאשר סכום הספרות במספר מתחלק </a:t>
              </a:r>
              <a:r>
                <a:rPr lang="he-IL" sz="3000" dirty="0" smtClean="0">
                  <a:solidFill>
                    <a:schemeClr val="bg1"/>
                  </a:solidFill>
                </a:rPr>
                <a:t>ב - 3, </a:t>
              </a:r>
              <a:endParaRPr lang="he-IL" sz="3000" dirty="0">
                <a:solidFill>
                  <a:schemeClr val="bg1"/>
                </a:solidFill>
              </a:endParaRPr>
            </a:p>
            <a:p>
              <a:pPr algn="just" rtl="1">
                <a:buSzPts val="2800"/>
              </a:pPr>
              <a:r>
                <a:rPr lang="he-IL" sz="3000" dirty="0">
                  <a:solidFill>
                    <a:schemeClr val="bg1"/>
                  </a:solidFill>
                </a:rPr>
                <a:t>המספר כולו מתחלק </a:t>
              </a:r>
              <a:r>
                <a:rPr lang="he-IL" sz="3000" dirty="0" smtClean="0">
                  <a:solidFill>
                    <a:schemeClr val="bg1"/>
                  </a:solidFill>
                </a:rPr>
                <a:t>ב- 3. </a:t>
              </a:r>
              <a:endParaRPr lang="he-IL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0" name="Table 2"/>
          <p:cNvGraphicFramePr>
            <a:graphicFrameLocks noGrp="1"/>
          </p:cNvGraphicFramePr>
          <p:nvPr>
            <p:extLst/>
          </p:nvPr>
        </p:nvGraphicFramePr>
        <p:xfrm>
          <a:off x="3592605" y="1001699"/>
          <a:ext cx="3559509" cy="497362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8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462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303</a:t>
                      </a:r>
                      <a:endParaRPr lang="he-IL" sz="3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108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131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75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816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96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/>
                        <a:t>42</a:t>
                      </a:r>
                      <a:endParaRPr lang="he-IL" sz="3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323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431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200"/>
                        <a:t>990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/>
                        <a:t>573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/>
                        <a:t>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704" y="365125"/>
            <a:ext cx="1873468" cy="6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xfrm>
            <a:off x="616525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פתרון 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8327" y="886085"/>
            <a:ext cx="4573331" cy="4351338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endParaRPr lang="he-IL" dirty="0"/>
          </a:p>
          <a:p>
            <a:pPr lvl="0">
              <a:lnSpc>
                <a:spcPct val="150000"/>
              </a:lnSpc>
              <a:buSzPts val="2800"/>
              <a:buFont typeface="Arial"/>
              <a:buChar char="•"/>
            </a:pPr>
            <a:r>
              <a:rPr lang="he-IL" sz="3200" b="1" dirty="0"/>
              <a:t>המספרים </a:t>
            </a:r>
            <a:r>
              <a:rPr lang="he-IL" sz="3200" b="1" u="sng" dirty="0">
                <a:solidFill>
                  <a:srgbClr val="00B050"/>
                </a:solidFill>
              </a:rPr>
              <a:t>הצבועים בירוק </a:t>
            </a:r>
            <a:r>
              <a:rPr lang="he-IL" sz="3200" b="1" dirty="0"/>
              <a:t>הם המספרים המתחלקים ב-3 </a:t>
            </a:r>
          </a:p>
          <a:p>
            <a:pPr marL="0" lvl="0" indent="0">
              <a:buSzPts val="2800"/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קבוצה 3"/>
          <p:cNvGrpSpPr/>
          <p:nvPr/>
        </p:nvGrpSpPr>
        <p:grpSpPr>
          <a:xfrm>
            <a:off x="7607476" y="3760361"/>
            <a:ext cx="4475022" cy="2586653"/>
            <a:chOff x="7427487" y="3614816"/>
            <a:chExt cx="4475022" cy="2616294"/>
          </a:xfrm>
        </p:grpSpPr>
        <p:sp>
          <p:nvSpPr>
            <p:cNvPr id="6" name="Rounded Rectangle 5"/>
            <p:cNvSpPr/>
            <p:nvPr/>
          </p:nvSpPr>
          <p:spPr>
            <a:xfrm>
              <a:off x="7828137" y="4152458"/>
              <a:ext cx="3949881" cy="20786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7" name="Picture 2" descr="C:\Users\user\Downloads\idea (1)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5630" y="3614816"/>
              <a:ext cx="806879" cy="80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427487" y="4145377"/>
              <a:ext cx="4364182" cy="2085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ts val="2800"/>
              </a:pPr>
              <a:r>
                <a:rPr lang="he-IL" sz="3200" dirty="0">
                  <a:solidFill>
                    <a:schemeClr val="bg1"/>
                  </a:solidFill>
                </a:rPr>
                <a:t>זכרו</a:t>
              </a:r>
            </a:p>
            <a:p>
              <a:pPr algn="r">
                <a:buSzPts val="2800"/>
              </a:pPr>
              <a:r>
                <a:rPr lang="he-IL" sz="3200" dirty="0">
                  <a:solidFill>
                    <a:schemeClr val="bg1"/>
                  </a:solidFill>
                </a:rPr>
                <a:t>כאשר סכום הספרות במספר מתחלק ב-3, </a:t>
              </a:r>
            </a:p>
            <a:p>
              <a:pPr algn="r">
                <a:buSzPts val="2800"/>
              </a:pPr>
              <a:r>
                <a:rPr lang="he-IL" sz="3200" dirty="0">
                  <a:solidFill>
                    <a:schemeClr val="bg1"/>
                  </a:solidFill>
                </a:rPr>
                <a:t>המספר כולו מתחלק ב-3</a:t>
              </a:r>
            </a:p>
          </p:txBody>
        </p:sp>
      </p:grpSp>
      <p:graphicFrame>
        <p:nvGraphicFramePr>
          <p:cNvPr id="1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084337"/>
              </p:ext>
            </p:extLst>
          </p:nvPr>
        </p:nvGraphicFramePr>
        <p:xfrm>
          <a:off x="3592605" y="1001699"/>
          <a:ext cx="3559509" cy="497362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8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462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>
                          <a:solidFill>
                            <a:schemeClr val="tx1"/>
                          </a:solidFill>
                        </a:rPr>
                        <a:t>303</a:t>
                      </a:r>
                      <a:endParaRPr lang="he-IL" sz="3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108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131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75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816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96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000"/>
                        <a:t>42</a:t>
                      </a:r>
                      <a:endParaRPr lang="he-IL" sz="3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dirty="0"/>
                        <a:t>431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725">
                <a:tc>
                  <a:txBody>
                    <a:bodyPr/>
                    <a:lstStyle/>
                    <a:p>
                      <a:pPr algn="ctr" rtl="1"/>
                      <a:r>
                        <a:rPr lang="he-IL" sz="3200"/>
                        <a:t>990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/>
                        <a:t>573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/>
                        <a:t>87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1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xfrm>
            <a:off x="644919" y="4066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המשך תרגול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D511BC-E0B2-3F44-B3F7-72FDD5F3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5909" y="1229880"/>
            <a:ext cx="5181600" cy="4351338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endParaRPr lang="he-IL" dirty="0"/>
          </a:p>
          <a:p>
            <a:pPr marL="0" lvl="0" indent="0">
              <a:lnSpc>
                <a:spcPct val="150000"/>
              </a:lnSpc>
              <a:buSzPts val="2800"/>
              <a:buNone/>
            </a:pPr>
            <a:r>
              <a:rPr lang="he-IL" sz="3200" b="1" dirty="0" smtClean="0"/>
              <a:t>השלימו ספרות מתאימות </a:t>
            </a:r>
          </a:p>
          <a:p>
            <a:pPr marL="0" lvl="0" indent="0">
              <a:lnSpc>
                <a:spcPct val="150000"/>
              </a:lnSpc>
              <a:buSzPts val="2800"/>
              <a:buNone/>
            </a:pPr>
            <a:r>
              <a:rPr lang="he-IL" sz="3200" b="1" dirty="0" smtClean="0"/>
              <a:t>כך שיתקבלו מספרים המתחלקים ב-3 ללא שארית</a:t>
            </a:r>
          </a:p>
          <a:p>
            <a:pPr marL="0" lvl="0" indent="0">
              <a:lnSpc>
                <a:spcPct val="150000"/>
              </a:lnSpc>
              <a:buSzPts val="2800"/>
              <a:buNone/>
            </a:pPr>
            <a:r>
              <a:rPr lang="he-IL" sz="3200" dirty="0"/>
              <a:t/>
            </a:r>
            <a:br>
              <a:rPr lang="he-IL" sz="3200" dirty="0"/>
            </a:br>
            <a:endParaRPr lang="he-IL" sz="3200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850710"/>
              </p:ext>
            </p:extLst>
          </p:nvPr>
        </p:nvGraphicFramePr>
        <p:xfrm>
          <a:off x="2533653" y="1690688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3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5</a:t>
                      </a:r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649586"/>
              </p:ext>
            </p:extLst>
          </p:nvPr>
        </p:nvGraphicFramePr>
        <p:xfrm>
          <a:off x="2533653" y="3887907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9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1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1" name="Group 9">
            <a:extLst>
              <a:ext uri="{FF2B5EF4-FFF2-40B4-BE49-F238E27FC236}">
                <a16:creationId xmlns:a16="http://schemas.microsoft.com/office/drawing/2014/main" id="{1A9CD271-E860-BB40-8AA7-C498A008944D}"/>
              </a:ext>
            </a:extLst>
          </p:cNvPr>
          <p:cNvGrpSpPr/>
          <p:nvPr/>
        </p:nvGrpSpPr>
        <p:grpSpPr>
          <a:xfrm>
            <a:off x="11179950" y="537935"/>
            <a:ext cx="958933" cy="918465"/>
            <a:chOff x="2479019" y="1273242"/>
            <a:chExt cx="3938567" cy="3938567"/>
          </a:xfrm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0EF2AA49-0FDE-144A-A49F-27FA026C82A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525A774C-5E15-AE40-86C5-37AFF3D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6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xfrm>
            <a:off x="644919" y="4066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המשך תרגול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D511BC-E0B2-3F44-B3F7-72FDD5F3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6843" y="968125"/>
            <a:ext cx="5181600" cy="4351338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ts val="2800"/>
              <a:buNone/>
            </a:pPr>
            <a:endParaRPr lang="he-IL" dirty="0"/>
          </a:p>
          <a:p>
            <a:pPr marL="0" lvl="0" indent="0">
              <a:lnSpc>
                <a:spcPct val="150000"/>
              </a:lnSpc>
              <a:buSzPts val="2800"/>
              <a:buNone/>
            </a:pPr>
            <a:r>
              <a:rPr lang="he-IL" sz="3200" dirty="0"/>
              <a:t>השלימו ספרות מתאימות כך שיתקבלו מספרים המתחלקים </a:t>
            </a:r>
          </a:p>
          <a:p>
            <a:pPr marL="0" indent="0">
              <a:lnSpc>
                <a:spcPct val="150000"/>
              </a:lnSpc>
              <a:buSzPts val="2800"/>
              <a:buNone/>
            </a:pPr>
            <a:r>
              <a:rPr lang="he-IL" sz="3200" dirty="0"/>
              <a:t>   ב-3 ללא שארית</a:t>
            </a:r>
          </a:p>
          <a:p>
            <a:pPr marL="0" lvl="0" indent="0">
              <a:buSzPts val="2800"/>
              <a:buNone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 lvl="0" indent="-50800">
              <a:buSzPts val="2800"/>
              <a:buNone/>
            </a:pPr>
            <a:endParaRPr lang="he-IL" dirty="0"/>
          </a:p>
          <a:p>
            <a:endParaRPr lang="x-non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533653" y="1690688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3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5</a:t>
                      </a:r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533653" y="3887907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9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1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1" name="Group 9">
            <a:extLst>
              <a:ext uri="{FF2B5EF4-FFF2-40B4-BE49-F238E27FC236}">
                <a16:creationId xmlns:a16="http://schemas.microsoft.com/office/drawing/2014/main" id="{1A9CD271-E860-BB40-8AA7-C498A008944D}"/>
              </a:ext>
            </a:extLst>
          </p:cNvPr>
          <p:cNvGrpSpPr/>
          <p:nvPr/>
        </p:nvGrpSpPr>
        <p:grpSpPr>
          <a:xfrm>
            <a:off x="11179950" y="537935"/>
            <a:ext cx="958933" cy="918465"/>
            <a:chOff x="2479019" y="1273242"/>
            <a:chExt cx="3938567" cy="3938567"/>
          </a:xfrm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0EF2AA49-0FDE-144A-A49F-27FA026C82AC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525A774C-5E15-AE40-86C5-37AFF3DE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grpSp>
        <p:nvGrpSpPr>
          <p:cNvPr id="24" name="קבוצה 23"/>
          <p:cNvGrpSpPr/>
          <p:nvPr/>
        </p:nvGrpSpPr>
        <p:grpSpPr>
          <a:xfrm>
            <a:off x="7841872" y="3709040"/>
            <a:ext cx="4391891" cy="2644975"/>
            <a:chOff x="7661883" y="3562907"/>
            <a:chExt cx="4391891" cy="2675284"/>
          </a:xfrm>
        </p:grpSpPr>
        <p:sp>
          <p:nvSpPr>
            <p:cNvPr id="25" name="Rounded Rectangle 5"/>
            <p:cNvSpPr/>
            <p:nvPr/>
          </p:nvSpPr>
          <p:spPr>
            <a:xfrm>
              <a:off x="7828137" y="4152458"/>
              <a:ext cx="3949881" cy="20786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26" name="Picture 2" descr="C:\Users\user\Downloads\idea (1)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895" y="3562907"/>
              <a:ext cx="806879" cy="80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7"/>
            <p:cNvSpPr/>
            <p:nvPr/>
          </p:nvSpPr>
          <p:spPr>
            <a:xfrm>
              <a:off x="7661883" y="4152458"/>
              <a:ext cx="4116135" cy="2085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SzPts val="2800"/>
              </a:pPr>
              <a:r>
                <a:rPr lang="he-IL" sz="3200" dirty="0">
                  <a:solidFill>
                    <a:schemeClr val="bg1"/>
                  </a:solidFill>
                </a:rPr>
                <a:t>זכרו</a:t>
              </a:r>
            </a:p>
            <a:p>
              <a:pPr algn="r">
                <a:buSzPts val="2800"/>
              </a:pPr>
              <a:r>
                <a:rPr lang="he-IL" sz="3200" dirty="0">
                  <a:solidFill>
                    <a:schemeClr val="bg1"/>
                  </a:solidFill>
                </a:rPr>
                <a:t>כאשר סכום הספרות במספר מתחלק ב-3, </a:t>
              </a:r>
            </a:p>
            <a:p>
              <a:pPr algn="r">
                <a:buSzPts val="2800"/>
              </a:pPr>
              <a:r>
                <a:rPr lang="he-IL" sz="3200" dirty="0">
                  <a:solidFill>
                    <a:schemeClr val="bg1"/>
                  </a:solidFill>
                </a:rPr>
                <a:t>המספר כולו מתחלק ב-3</a:t>
              </a:r>
            </a:p>
          </p:txBody>
        </p:sp>
      </p:grpSp>
      <p:pic>
        <p:nvPicPr>
          <p:cNvPr id="15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704" y="365125"/>
            <a:ext cx="1873468" cy="6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9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2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הצעה לפתרון</a:t>
            </a:r>
            <a:endParaRPr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717" y="442568"/>
            <a:ext cx="1047545" cy="5501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026582"/>
              </p:ext>
            </p:extLst>
          </p:nvPr>
        </p:nvGraphicFramePr>
        <p:xfrm>
          <a:off x="1262553" y="3302976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3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5</a:t>
                      </a:r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Left Brace 9"/>
          <p:cNvSpPr/>
          <p:nvPr/>
        </p:nvSpPr>
        <p:spPr>
          <a:xfrm rot="5400000">
            <a:off x="3320418" y="784751"/>
            <a:ext cx="300251" cy="441598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1735977" y="2206880"/>
            <a:ext cx="34691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סכום הספרות הוא 9 </a:t>
            </a:r>
          </a:p>
        </p:txBody>
      </p:sp>
    </p:spTree>
    <p:extLst>
      <p:ext uri="{BB962C8B-B14F-4D97-AF65-F5344CB8AC3E}">
        <p14:creationId xmlns:p14="http://schemas.microsoft.com/office/powerpoint/2010/main" val="29428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372025" y="1809070"/>
            <a:ext cx="11394870" cy="45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המספרים רצו לערוך אספה.</a:t>
            </a:r>
          </a:p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לפני האספה הוגדר </a:t>
            </a:r>
            <a:r>
              <a:rPr lang="he-IL" b="1" dirty="0"/>
              <a:t>כלל סודי. </a:t>
            </a:r>
            <a:endParaRPr lang="he-IL" b="1" dirty="0" smtClean="0"/>
          </a:p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 smtClean="0"/>
              <a:t>רק </a:t>
            </a:r>
            <a:r>
              <a:rPr lang="he-IL" dirty="0"/>
              <a:t>המספרים שמתאימים לתיאור הכלל, יצטרפו לאספה</a:t>
            </a:r>
            <a:r>
              <a:rPr lang="he-IL" dirty="0" smtClean="0"/>
              <a:t>.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he-IL" dirty="0"/>
              <a:t>הגיעו לאספה 10 מספרים שונים.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</a:t>
            </a:r>
            <a:endParaRPr lang="he-IL" dirty="0" smtClean="0"/>
          </a:p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he-IL" dirty="0" smtClean="0"/>
              <a:t>ואילו </a:t>
            </a:r>
            <a:r>
              <a:rPr lang="he-IL" dirty="0"/>
              <a:t>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 marL="0" lvl="0" indent="0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 smtClean="0"/>
          </a:p>
          <a:p>
            <a:pPr marL="0" lvl="0" indent="0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9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הצעה לפתרון</a:t>
            </a:r>
            <a:endParaRPr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717" y="442568"/>
            <a:ext cx="1047545" cy="5501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026582"/>
              </p:ext>
            </p:extLst>
          </p:nvPr>
        </p:nvGraphicFramePr>
        <p:xfrm>
          <a:off x="1262553" y="3302976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3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5</a:t>
                      </a:r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Left Brace 9"/>
          <p:cNvSpPr/>
          <p:nvPr/>
        </p:nvSpPr>
        <p:spPr>
          <a:xfrm rot="5400000">
            <a:off x="3320418" y="784751"/>
            <a:ext cx="300251" cy="441598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1735977" y="2232570"/>
            <a:ext cx="34691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סכום הספרות הוא 9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318497"/>
              </p:ext>
            </p:extLst>
          </p:nvPr>
        </p:nvGraphicFramePr>
        <p:xfrm>
          <a:off x="7056596" y="3248383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3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 dirty="0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5</a:t>
                      </a:r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Left Brace 15"/>
          <p:cNvSpPr/>
          <p:nvPr/>
        </p:nvSpPr>
        <p:spPr>
          <a:xfrm rot="5400000">
            <a:off x="9114461" y="730158"/>
            <a:ext cx="300251" cy="441598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7274111" y="2123196"/>
            <a:ext cx="39809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סכום הספרות הוא 12 </a:t>
            </a:r>
          </a:p>
        </p:txBody>
      </p:sp>
    </p:spTree>
    <p:extLst>
      <p:ext uri="{BB962C8B-B14F-4D97-AF65-F5344CB8AC3E}">
        <p14:creationId xmlns:p14="http://schemas.microsoft.com/office/powerpoint/2010/main" val="27966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הצעה לפתרון</a:t>
            </a:r>
            <a:endParaRPr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717" y="442568"/>
            <a:ext cx="1047545" cy="5501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525663"/>
              </p:ext>
            </p:extLst>
          </p:nvPr>
        </p:nvGraphicFramePr>
        <p:xfrm>
          <a:off x="1262553" y="3302976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5</a:t>
                      </a:r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Left Brace 9"/>
          <p:cNvSpPr/>
          <p:nvPr/>
        </p:nvSpPr>
        <p:spPr>
          <a:xfrm rot="5400000">
            <a:off x="3320418" y="784751"/>
            <a:ext cx="300251" cy="441598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1518459" y="2257843"/>
            <a:ext cx="39041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סכום הספרות הוא 15 </a:t>
            </a:r>
          </a:p>
        </p:txBody>
      </p:sp>
    </p:spTree>
    <p:extLst>
      <p:ext uri="{BB962C8B-B14F-4D97-AF65-F5344CB8AC3E}">
        <p14:creationId xmlns:p14="http://schemas.microsoft.com/office/powerpoint/2010/main" val="33349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/>
              <a:t>הצעה לפתרון</a:t>
            </a:r>
            <a:endParaRPr/>
          </a:p>
        </p:txBody>
      </p:sp>
      <p:pic>
        <p:nvPicPr>
          <p:cNvPr id="320" name="Google Shape;3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717" y="442568"/>
            <a:ext cx="1047545" cy="5501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020187"/>
              </p:ext>
            </p:extLst>
          </p:nvPr>
        </p:nvGraphicFramePr>
        <p:xfrm>
          <a:off x="1262553" y="3302976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9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5</a:t>
                      </a:r>
                      <a:endParaRPr lang="he-IL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Left Brace 9"/>
          <p:cNvSpPr/>
          <p:nvPr/>
        </p:nvSpPr>
        <p:spPr>
          <a:xfrm rot="5400000">
            <a:off x="3320418" y="784751"/>
            <a:ext cx="300251" cy="441598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1524437" y="2204444"/>
            <a:ext cx="38922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סכום הספרות הוא 15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659430"/>
              </p:ext>
            </p:extLst>
          </p:nvPr>
        </p:nvGraphicFramePr>
        <p:xfrm>
          <a:off x="7056596" y="3248383"/>
          <a:ext cx="4427940" cy="83617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6179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9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1</a:t>
                      </a:r>
                      <a:endParaRPr lang="he-I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b="1" dirty="0">
                          <a:solidFill>
                            <a:srgbClr val="00B050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Left Brace 15"/>
          <p:cNvSpPr/>
          <p:nvPr/>
        </p:nvSpPr>
        <p:spPr>
          <a:xfrm rot="5400000">
            <a:off x="9114461" y="730158"/>
            <a:ext cx="300251" cy="441598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7178585" y="2177148"/>
            <a:ext cx="38922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סכום הספרות הוא 18 </a:t>
            </a:r>
          </a:p>
        </p:txBody>
      </p:sp>
    </p:spTree>
    <p:extLst>
      <p:ext uri="{BB962C8B-B14F-4D97-AF65-F5344CB8AC3E}">
        <p14:creationId xmlns:p14="http://schemas.microsoft.com/office/powerpoint/2010/main" val="1673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מסיימים ומסכמים</a:t>
            </a:r>
            <a:endParaRPr/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182233" y="4662805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9;p6"/>
          <p:cNvSpPr txBox="1">
            <a:spLocks/>
          </p:cNvSpPr>
          <p:nvPr/>
        </p:nvSpPr>
        <p:spPr>
          <a:xfrm>
            <a:off x="356237" y="203269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חקרנו את סימני ההתחלקות </a:t>
            </a:r>
            <a:r>
              <a:rPr lang="he-IL" sz="3200" dirty="0" smtClean="0">
                <a:solidFill>
                  <a:schemeClr val="accent1">
                    <a:lumMod val="75000"/>
                  </a:schemeClr>
                </a:solidFill>
              </a:rPr>
              <a:t>ב-3</a:t>
            </a:r>
          </a:p>
          <a:p>
            <a:pPr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תרגלנו סימני התחלקות ב-3 בדרכים </a:t>
            </a:r>
            <a:r>
              <a:rPr lang="he-IL" sz="3200" dirty="0" smtClean="0">
                <a:solidFill>
                  <a:schemeClr val="accent1">
                    <a:lumMod val="75000"/>
                  </a:schemeClr>
                </a:solidFill>
              </a:rPr>
              <a:t>שונות</a:t>
            </a:r>
          </a:p>
          <a:p>
            <a:pPr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accent1">
                    <a:lumMod val="75000"/>
                  </a:schemeClr>
                </a:solidFill>
              </a:rPr>
              <a:t>סיכמנו את השיעור ועכשיו אנחנו ממשיכים לתרגל בהנאה</a:t>
            </a:r>
          </a:p>
          <a:p>
            <a:pPr marL="0" indent="0">
              <a:lnSpc>
                <a:spcPct val="200000"/>
              </a:lnSpc>
              <a:buClr>
                <a:schemeClr val="accent6">
                  <a:lumMod val="75000"/>
                </a:schemeClr>
              </a:buClr>
              <a:buSzPts val="2800"/>
            </a:pPr>
            <a:r>
              <a:rPr lang="he-IL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he-IL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ts val="2800"/>
            </a:pPr>
            <a:r>
              <a:rPr lang="he-I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he-IL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ts val="2800"/>
            </a:pPr>
            <a:endParaRPr lang="he-I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ממשיכים לתרגל</a:t>
            </a:r>
            <a:endParaRPr/>
          </a:p>
        </p:txBody>
      </p:sp>
      <p:pic>
        <p:nvPicPr>
          <p:cNvPr id="346" name="Google Shape;34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250953"/>
              </p:ext>
            </p:extLst>
          </p:nvPr>
        </p:nvGraphicFramePr>
        <p:xfrm>
          <a:off x="355595" y="1774372"/>
          <a:ext cx="7678062" cy="440871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96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671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69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531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999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342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505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232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144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360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372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719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842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432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57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78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645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981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881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101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831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126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750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652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108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808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 txBox="1">
            <a:spLocks/>
          </p:cNvSpPr>
          <p:nvPr/>
        </p:nvSpPr>
        <p:spPr>
          <a:xfrm>
            <a:off x="6628748" y="1957922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SzPts val="2800"/>
            </a:pPr>
            <a:endParaRPr lang="he-IL" dirty="0"/>
          </a:p>
          <a:p>
            <a:pPr marL="0" indent="0">
              <a:buSzPts val="2800"/>
            </a:pPr>
            <a:r>
              <a:rPr lang="he-IL" sz="3200" b="1" dirty="0"/>
              <a:t>כתבו על דף את </a:t>
            </a:r>
          </a:p>
          <a:p>
            <a:pPr marL="0" indent="0">
              <a:buSzPts val="2800"/>
            </a:pPr>
            <a:r>
              <a:rPr lang="he-IL" sz="3200" b="1" dirty="0" smtClean="0"/>
              <a:t>כל </a:t>
            </a:r>
            <a:r>
              <a:rPr lang="he-IL" sz="3200" b="1" dirty="0"/>
              <a:t>המספרים </a:t>
            </a:r>
          </a:p>
          <a:p>
            <a:pPr marL="0" indent="0">
              <a:buSzPts val="2800"/>
            </a:pPr>
            <a:r>
              <a:rPr lang="he-IL" sz="3200" b="1" dirty="0" smtClean="0"/>
              <a:t>מבין </a:t>
            </a:r>
            <a:r>
              <a:rPr lang="he-IL" sz="3200" b="1" dirty="0"/>
              <a:t>המספרים </a:t>
            </a:r>
          </a:p>
          <a:p>
            <a:pPr marL="0" indent="0">
              <a:buSzPts val="2800"/>
            </a:pPr>
            <a:r>
              <a:rPr lang="he-IL" sz="3200" b="1" dirty="0" smtClean="0"/>
              <a:t>בטבלה </a:t>
            </a:r>
            <a:r>
              <a:rPr lang="he-IL" sz="3200" b="1" dirty="0"/>
              <a:t>המתחלקים </a:t>
            </a:r>
          </a:p>
          <a:p>
            <a:pPr marL="0" indent="0">
              <a:buSzPts val="2800"/>
            </a:pPr>
            <a:r>
              <a:rPr lang="he-IL" sz="3200" b="1" dirty="0" smtClean="0"/>
              <a:t>ב-3 </a:t>
            </a:r>
            <a:endParaRPr lang="he-IL" sz="3200" b="1" dirty="0"/>
          </a:p>
          <a:p>
            <a:pPr>
              <a:buSzPts val="2800"/>
              <a:buFont typeface="Arial"/>
              <a:buChar char="•"/>
            </a:pPr>
            <a:endParaRPr lang="he-IL" dirty="0"/>
          </a:p>
          <a:p>
            <a:pPr marL="0" indent="0">
              <a:buSzPts val="2800"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 indent="-50800">
              <a:buSzPts val="2800"/>
            </a:pPr>
            <a:endParaRPr lang="he-IL" dirty="0"/>
          </a:p>
          <a:p>
            <a:endParaRPr lang="x-none" dirty="0"/>
          </a:p>
        </p:txBody>
      </p:sp>
      <p:pic>
        <p:nvPicPr>
          <p:cNvPr id="3" name="1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503" y="663126"/>
            <a:ext cx="1957552" cy="6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ממשיכים לתרגל</a:t>
            </a:r>
            <a:endParaRPr/>
          </a:p>
        </p:txBody>
      </p:sp>
      <p:pic>
        <p:nvPicPr>
          <p:cNvPr id="346" name="Google Shape;3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633218"/>
              </p:ext>
            </p:extLst>
          </p:nvPr>
        </p:nvGraphicFramePr>
        <p:xfrm>
          <a:off x="355595" y="1774372"/>
          <a:ext cx="7678062" cy="440871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96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6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671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69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531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999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342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505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232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144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360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39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372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321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719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842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432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57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78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645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981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881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101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831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126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750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652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71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solidFill>
                            <a:schemeClr val="bg1"/>
                          </a:solidFill>
                        </a:rPr>
                        <a:t>108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808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 txBox="1">
            <a:spLocks/>
          </p:cNvSpPr>
          <p:nvPr/>
        </p:nvSpPr>
        <p:spPr>
          <a:xfrm>
            <a:off x="8425542" y="1957921"/>
            <a:ext cx="3384805" cy="449730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SzPts val="2800"/>
            </a:pPr>
            <a:r>
              <a:rPr lang="he-IL" sz="3200" dirty="0"/>
              <a:t>אם נצבע את כל המספרים </a:t>
            </a:r>
          </a:p>
          <a:p>
            <a:pPr marL="0" indent="0">
              <a:buSzPts val="2800"/>
            </a:pPr>
            <a:r>
              <a:rPr lang="he-IL" sz="3200" dirty="0"/>
              <a:t>המתחלקים ב-3, </a:t>
            </a:r>
          </a:p>
          <a:p>
            <a:pPr marL="0" indent="0">
              <a:buSzPts val="2800"/>
            </a:pPr>
            <a:r>
              <a:rPr lang="he-IL" sz="3200" dirty="0"/>
              <a:t>מה נקבל?</a:t>
            </a:r>
          </a:p>
          <a:p>
            <a:pPr marL="0" indent="0">
              <a:buSzPts val="2800"/>
            </a:pPr>
            <a:endParaRPr lang="he-IL" dirty="0"/>
          </a:p>
          <a:p>
            <a:pPr marL="0" indent="0">
              <a:buSzPts val="2800"/>
            </a:pPr>
            <a:r>
              <a:rPr lang="he-IL" dirty="0"/>
              <a:t/>
            </a:r>
            <a:br>
              <a:rPr lang="he-IL" dirty="0"/>
            </a:br>
            <a:endParaRPr lang="he-IL" dirty="0"/>
          </a:p>
          <a:p>
            <a:pPr indent="-50800">
              <a:buSzPts val="2800"/>
            </a:pPr>
            <a:endParaRPr lang="he-IL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472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7145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14" name="Oval 13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102</a:t>
            </a:r>
          </a:p>
        </p:txBody>
      </p:sp>
      <p:sp>
        <p:nvSpPr>
          <p:cNvPr id="17" name="Oval 16"/>
          <p:cNvSpPr/>
          <p:nvPr/>
        </p:nvSpPr>
        <p:spPr>
          <a:xfrm>
            <a:off x="4587642" y="3165019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37</a:t>
            </a:r>
          </a:p>
        </p:txBody>
      </p:sp>
      <p:sp>
        <p:nvSpPr>
          <p:cNvPr id="11" name="Oval 10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405</a:t>
            </a:r>
          </a:p>
        </p:txBody>
      </p:sp>
      <p:sp>
        <p:nvSpPr>
          <p:cNvPr id="18" name="Oval 17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722</a:t>
            </a:r>
          </a:p>
        </p:txBody>
      </p:sp>
      <p:sp>
        <p:nvSpPr>
          <p:cNvPr id="19" name="Oval 18"/>
          <p:cNvSpPr/>
          <p:nvPr/>
        </p:nvSpPr>
        <p:spPr>
          <a:xfrm>
            <a:off x="4587642" y="3165018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612</a:t>
            </a:r>
          </a:p>
        </p:txBody>
      </p:sp>
      <p:sp>
        <p:nvSpPr>
          <p:cNvPr id="12" name="Oval 11"/>
          <p:cNvSpPr/>
          <p:nvPr/>
        </p:nvSpPr>
        <p:spPr>
          <a:xfrm>
            <a:off x="4598059" y="3165017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86</a:t>
            </a:r>
          </a:p>
        </p:txBody>
      </p:sp>
      <p:sp>
        <p:nvSpPr>
          <p:cNvPr id="13" name="Oval 12"/>
          <p:cNvSpPr/>
          <p:nvPr/>
        </p:nvSpPr>
        <p:spPr>
          <a:xfrm>
            <a:off x="4598059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69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984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14" name="Oval 13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102</a:t>
            </a:r>
          </a:p>
        </p:txBody>
      </p:sp>
      <p:sp>
        <p:nvSpPr>
          <p:cNvPr id="17" name="Oval 16"/>
          <p:cNvSpPr/>
          <p:nvPr/>
        </p:nvSpPr>
        <p:spPr>
          <a:xfrm>
            <a:off x="4587642" y="3165019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37</a:t>
            </a:r>
          </a:p>
        </p:txBody>
      </p:sp>
      <p:sp>
        <p:nvSpPr>
          <p:cNvPr id="11" name="Oval 10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405</a:t>
            </a:r>
          </a:p>
        </p:txBody>
      </p:sp>
      <p:sp>
        <p:nvSpPr>
          <p:cNvPr id="18" name="Oval 17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722</a:t>
            </a:r>
          </a:p>
        </p:txBody>
      </p:sp>
      <p:sp>
        <p:nvSpPr>
          <p:cNvPr id="19" name="Oval 18"/>
          <p:cNvSpPr/>
          <p:nvPr/>
        </p:nvSpPr>
        <p:spPr>
          <a:xfrm>
            <a:off x="4587642" y="3165018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612</a:t>
            </a:r>
          </a:p>
        </p:txBody>
      </p:sp>
      <p:sp>
        <p:nvSpPr>
          <p:cNvPr id="12" name="Oval 11"/>
          <p:cNvSpPr/>
          <p:nvPr/>
        </p:nvSpPr>
        <p:spPr>
          <a:xfrm>
            <a:off x="4598059" y="3165017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86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318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14" name="Oval 13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102</a:t>
            </a:r>
          </a:p>
        </p:txBody>
      </p:sp>
      <p:sp>
        <p:nvSpPr>
          <p:cNvPr id="17" name="Oval 16"/>
          <p:cNvSpPr/>
          <p:nvPr/>
        </p:nvSpPr>
        <p:spPr>
          <a:xfrm>
            <a:off x="4587642" y="3165019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37</a:t>
            </a:r>
          </a:p>
        </p:txBody>
      </p:sp>
      <p:sp>
        <p:nvSpPr>
          <p:cNvPr id="11" name="Oval 10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405</a:t>
            </a:r>
          </a:p>
        </p:txBody>
      </p:sp>
      <p:sp>
        <p:nvSpPr>
          <p:cNvPr id="18" name="Oval 17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722</a:t>
            </a:r>
          </a:p>
        </p:txBody>
      </p:sp>
      <p:sp>
        <p:nvSpPr>
          <p:cNvPr id="19" name="Oval 18"/>
          <p:cNvSpPr/>
          <p:nvPr/>
        </p:nvSpPr>
        <p:spPr>
          <a:xfrm>
            <a:off x="4587642" y="3165018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612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359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14" name="Oval 13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102</a:t>
            </a:r>
          </a:p>
        </p:txBody>
      </p:sp>
      <p:sp>
        <p:nvSpPr>
          <p:cNvPr id="17" name="Oval 16"/>
          <p:cNvSpPr/>
          <p:nvPr/>
        </p:nvSpPr>
        <p:spPr>
          <a:xfrm>
            <a:off x="4587642" y="3165019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37</a:t>
            </a:r>
          </a:p>
        </p:txBody>
      </p:sp>
      <p:sp>
        <p:nvSpPr>
          <p:cNvPr id="11" name="Oval 10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405</a:t>
            </a:r>
          </a:p>
        </p:txBody>
      </p:sp>
      <p:sp>
        <p:nvSpPr>
          <p:cNvPr id="18" name="Oval 17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722</a:t>
            </a:r>
          </a:p>
        </p:txBody>
      </p:sp>
      <p:sp>
        <p:nvSpPr>
          <p:cNvPr id="19" name="Oval 18"/>
          <p:cNvSpPr/>
          <p:nvPr/>
        </p:nvSpPr>
        <p:spPr>
          <a:xfrm>
            <a:off x="4587642" y="3165018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612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86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מתחילים </a:t>
            </a:r>
            <a:r>
              <a:rPr lang="he-IL" dirty="0"/>
              <a:t>בהנאה</a:t>
            </a:r>
            <a:endParaRPr dirty="0"/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56</a:t>
            </a:r>
          </a:p>
        </p:txBody>
      </p:sp>
      <p:sp>
        <p:nvSpPr>
          <p:cNvPr id="16" name="Oval 15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255</a:t>
            </a:r>
          </a:p>
        </p:txBody>
      </p:sp>
      <p:sp>
        <p:nvSpPr>
          <p:cNvPr id="15" name="Oval 14"/>
          <p:cNvSpPr/>
          <p:nvPr/>
        </p:nvSpPr>
        <p:spPr>
          <a:xfrm>
            <a:off x="4587642" y="3165020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364</a:t>
            </a:r>
          </a:p>
        </p:txBody>
      </p:sp>
      <p:sp>
        <p:nvSpPr>
          <p:cNvPr id="14" name="Oval 13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102</a:t>
            </a:r>
          </a:p>
        </p:txBody>
      </p:sp>
      <p:sp>
        <p:nvSpPr>
          <p:cNvPr id="17" name="Oval 16"/>
          <p:cNvSpPr/>
          <p:nvPr/>
        </p:nvSpPr>
        <p:spPr>
          <a:xfrm>
            <a:off x="4587642" y="3165019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37</a:t>
            </a:r>
          </a:p>
        </p:txBody>
      </p:sp>
      <p:sp>
        <p:nvSpPr>
          <p:cNvPr id="11" name="Oval 10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405</a:t>
            </a:r>
          </a:p>
        </p:txBody>
      </p:sp>
      <p:sp>
        <p:nvSpPr>
          <p:cNvPr id="18" name="Oval 17"/>
          <p:cNvSpPr/>
          <p:nvPr/>
        </p:nvSpPr>
        <p:spPr>
          <a:xfrm>
            <a:off x="4587642" y="3165021"/>
            <a:ext cx="2938210" cy="31024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8800" dirty="0"/>
              <a:t>722</a:t>
            </a:r>
          </a:p>
        </p:txBody>
      </p:sp>
      <p:sp>
        <p:nvSpPr>
          <p:cNvPr id="20" name="Google Shape;279;p9"/>
          <p:cNvSpPr txBox="1">
            <a:spLocks/>
          </p:cNvSpPr>
          <p:nvPr/>
        </p:nvSpPr>
        <p:spPr>
          <a:xfrm>
            <a:off x="369729" y="1895558"/>
            <a:ext cx="11394870" cy="12894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dirty="0"/>
              <a:t>המספרים שמתאימים לכלל מסומנים ב</a:t>
            </a:r>
            <a:r>
              <a:rPr lang="he-IL" b="1" dirty="0">
                <a:solidFill>
                  <a:srgbClr val="00B050"/>
                </a:solidFill>
              </a:rPr>
              <a:t>ירוק</a:t>
            </a:r>
            <a:r>
              <a:rPr lang="he-IL" dirty="0"/>
              <a:t> ואילו המספרים שאינם מתאימים לכלל מסומנים ב</a:t>
            </a:r>
            <a:r>
              <a:rPr lang="he-IL" b="1" dirty="0">
                <a:solidFill>
                  <a:srgbClr val="FF0000"/>
                </a:solidFill>
              </a:rPr>
              <a:t>אדום</a:t>
            </a:r>
            <a:r>
              <a:rPr lang="he-IL" dirty="0"/>
              <a:t>.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3600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485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997</Words>
  <Application>Microsoft Office PowerPoint</Application>
  <PresentationFormat>מסך רחב</PresentationFormat>
  <Paragraphs>435</Paragraphs>
  <Slides>46</Slides>
  <Notes>46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46</vt:i4>
      </vt:variant>
    </vt:vector>
  </HeadingPairs>
  <TitlesOfParts>
    <vt:vector size="50" baseType="lpstr">
      <vt:lpstr>Arial</vt:lpstr>
      <vt:lpstr>Calibri</vt:lpstr>
      <vt:lpstr>Open Sans</vt:lpstr>
      <vt:lpstr>Office Theme</vt:lpstr>
      <vt:lpstr>מצגת של PowerPoint‏</vt:lpstr>
      <vt:lpstr>מה נלמד היום?</vt:lpstr>
      <vt:lpstr>מה להביא לשיעור?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מתחילים בהנאה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תרגול </vt:lpstr>
      <vt:lpstr>תרגול </vt:lpstr>
      <vt:lpstr>פתרון </vt:lpstr>
      <vt:lpstr>המשך תרגול</vt:lpstr>
      <vt:lpstr>המשך תרגול</vt:lpstr>
      <vt:lpstr>הצעה לפתרון</vt:lpstr>
      <vt:lpstr>הצעה לפתרון</vt:lpstr>
      <vt:lpstr>הצעה לפתרון</vt:lpstr>
      <vt:lpstr>הצעה לפתרון</vt:lpstr>
      <vt:lpstr>מסיימים ומסכמים</vt:lpstr>
      <vt:lpstr>ממשיכים לתרגל</vt:lpstr>
      <vt:lpstr>ממשיכים לתרגל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Moran Klein Peleg</cp:lastModifiedBy>
  <cp:revision>61</cp:revision>
  <dcterms:created xsi:type="dcterms:W3CDTF">2020-03-11T07:11:19Z</dcterms:created>
  <dcterms:modified xsi:type="dcterms:W3CDTF">2020-05-23T19:22:04Z</dcterms:modified>
</cp:coreProperties>
</file>