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313" r:id="rId2"/>
    <p:sldId id="269" r:id="rId3"/>
    <p:sldId id="306" r:id="rId4"/>
    <p:sldId id="270" r:id="rId5"/>
    <p:sldId id="307" r:id="rId6"/>
    <p:sldId id="299" r:id="rId7"/>
    <p:sldId id="312" r:id="rId8"/>
    <p:sldId id="301" r:id="rId9"/>
    <p:sldId id="287" r:id="rId10"/>
    <p:sldId id="292" r:id="rId11"/>
    <p:sldId id="300" r:id="rId12"/>
    <p:sldId id="288" r:id="rId13"/>
    <p:sldId id="308" r:id="rId14"/>
    <p:sldId id="289" r:id="rId15"/>
    <p:sldId id="303" r:id="rId16"/>
    <p:sldId id="316" r:id="rId17"/>
    <p:sldId id="314" r:id="rId18"/>
    <p:sldId id="315" r:id="rId19"/>
    <p:sldId id="309" r:id="rId20"/>
    <p:sldId id="310" r:id="rId21"/>
    <p:sldId id="311" r:id="rId22"/>
    <p:sldId id="298" r:id="rId23"/>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me" initials="h"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85E3"/>
    <a:srgbClr val="EBEBEB"/>
    <a:srgbClr val="FFFFFF"/>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24"/>
    <p:restoredTop sz="67520" autoAdjust="0"/>
  </p:normalViewPr>
  <p:slideViewPr>
    <p:cSldViewPr snapToGrid="0" snapToObjects="1" showGuides="1">
      <p:cViewPr varScale="1">
        <p:scale>
          <a:sx n="78" d="100"/>
          <a:sy n="78" d="100"/>
        </p:scale>
        <p:origin x="2058" y="54"/>
      </p:cViewPr>
      <p:guideLst>
        <p:guide orient="horz" pos="2024"/>
        <p:guide pos="386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t>12/08/2020</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he-IL" dirty="0"/>
              <a:t>שלום תלמידים,</a:t>
            </a:r>
          </a:p>
          <a:p>
            <a:pPr marL="0" marR="0" lvl="0" indent="0" algn="r" rtl="1">
              <a:lnSpc>
                <a:spcPct val="100000"/>
              </a:lnSpc>
              <a:spcBef>
                <a:spcPts val="0"/>
              </a:spcBef>
              <a:spcAft>
                <a:spcPts val="0"/>
              </a:spcAft>
              <a:buClr>
                <a:schemeClr val="dk1"/>
              </a:buClr>
              <a:buSzPts val="1200"/>
              <a:buFont typeface="Calibri"/>
              <a:buNone/>
            </a:pPr>
            <a:r>
              <a:rPr lang="he-IL" dirty="0"/>
              <a:t>אני</a:t>
            </a:r>
            <a:r>
              <a:rPr lang="he-IL" baseline="0" dirty="0"/>
              <a:t> המורה .......... היום נלמד ביחד שיעור עברית. נקרא סיפור ונלמד דברים נוספים.</a:t>
            </a:r>
            <a:endParaRPr dirty="0"/>
          </a:p>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761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 </a:t>
            </a:r>
            <a:endParaRPr lang="he-IL" dirty="0"/>
          </a:p>
          <a:p>
            <a:pPr marL="0" lvl="0" indent="0" algn="r" rtl="1">
              <a:spcBef>
                <a:spcPts val="0"/>
              </a:spcBef>
              <a:spcAft>
                <a:spcPts val="0"/>
              </a:spcAft>
              <a:buNone/>
            </a:pPr>
            <a:r>
              <a:rPr lang="he-IL" b="1" dirty="0"/>
              <a:t>בואו נסכם – מה ראינו במכתב הבקשה? אפשר לראות שמכתב בקשה בנוי מכמה חלקים</a:t>
            </a:r>
            <a:r>
              <a:rPr lang="he-IL" b="1" baseline="0" dirty="0"/>
              <a:t> מהם?</a:t>
            </a: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10</a:t>
            </a:fld>
            <a:endParaRPr lang="x-none"/>
          </a:p>
        </p:txBody>
      </p:sp>
    </p:spTree>
    <p:extLst>
      <p:ext uri="{BB962C8B-B14F-4D97-AF65-F5344CB8AC3E}">
        <p14:creationId xmlns:p14="http://schemas.microsoft.com/office/powerpoint/2010/main" val="1820583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15000"/>
              </a:lnSpc>
              <a:spcBef>
                <a:spcPts val="1200"/>
              </a:spcBef>
              <a:spcAft>
                <a:spcPts val="0"/>
              </a:spcAft>
              <a:buClr>
                <a:schemeClr val="dk1"/>
              </a:buClr>
              <a:buSzPts val="1100"/>
              <a:buFont typeface="Arial"/>
              <a:buNone/>
            </a:pPr>
            <a:r>
              <a:rPr lang="he-IL" b="1" dirty="0"/>
              <a:t>זוכרים שאמרנו</a:t>
            </a:r>
            <a:r>
              <a:rPr lang="he-IL" b="1" baseline="0" dirty="0"/>
              <a:t> שיואל הציג במכתבו טיעון, האמור לשכנע את המוכר?</a:t>
            </a:r>
          </a:p>
          <a:p>
            <a:pPr marL="0" lvl="0" indent="0" algn="r" rtl="1">
              <a:lnSpc>
                <a:spcPct val="115000"/>
              </a:lnSpc>
              <a:spcBef>
                <a:spcPts val="1200"/>
              </a:spcBef>
              <a:spcAft>
                <a:spcPts val="0"/>
              </a:spcAft>
              <a:buClr>
                <a:schemeClr val="dk1"/>
              </a:buClr>
              <a:buSzPts val="1100"/>
              <a:buFont typeface="Arial"/>
              <a:buNone/>
            </a:pPr>
            <a:r>
              <a:rPr lang="he-IL" b="1" dirty="0"/>
              <a:t>יואל</a:t>
            </a:r>
            <a:r>
              <a:rPr lang="he-IL" b="1" baseline="0" dirty="0"/>
              <a:t> הסתמך</a:t>
            </a:r>
            <a:r>
              <a:rPr lang="he-IL" b="1" dirty="0"/>
              <a:t> על חוק הגנת הצרכן כטיעון מרכזי לבקשתו. </a:t>
            </a:r>
          </a:p>
          <a:p>
            <a:pPr marL="0" lvl="0" indent="0" algn="r" rtl="1">
              <a:lnSpc>
                <a:spcPct val="115000"/>
              </a:lnSpc>
              <a:spcBef>
                <a:spcPts val="1200"/>
              </a:spcBef>
              <a:spcAft>
                <a:spcPts val="0"/>
              </a:spcAft>
              <a:buClr>
                <a:schemeClr val="dk1"/>
              </a:buClr>
              <a:buSzPts val="1100"/>
              <a:buFont typeface="Arial"/>
              <a:buNone/>
            </a:pPr>
            <a:r>
              <a:rPr lang="he-IL" b="1" dirty="0"/>
              <a:t>מה זה החוק הזה? שמעתם פעם על חוק שמגן על הצרכן? חשוב לדעתכם שיהיה חוק כזה? (עדיין</a:t>
            </a:r>
            <a:r>
              <a:rPr lang="he-IL" b="1" baseline="0" dirty="0"/>
              <a:t> לא נאמר </a:t>
            </a:r>
            <a:r>
              <a:rPr lang="he-IL" b="1" dirty="0"/>
              <a:t>מה החוק אומר).</a:t>
            </a:r>
          </a:p>
          <a:p>
            <a:pPr marL="0" lvl="0" indent="0" algn="r" rtl="1">
              <a:lnSpc>
                <a:spcPct val="115000"/>
              </a:lnSpc>
              <a:spcBef>
                <a:spcPts val="1200"/>
              </a:spcBef>
              <a:spcAft>
                <a:spcPts val="0"/>
              </a:spcAft>
              <a:buClr>
                <a:schemeClr val="dk1"/>
              </a:buClr>
              <a:buSzPts val="1100"/>
              <a:buFont typeface="Arial"/>
              <a:buNone/>
            </a:pPr>
            <a:r>
              <a:rPr lang="he-IL" b="1" dirty="0"/>
              <a:t>בואו נחשוב, כאשר</a:t>
            </a:r>
            <a:r>
              <a:rPr lang="he-IL" b="1" baseline="0" dirty="0"/>
              <a:t> אתם שומעים את צירוף המילים "חוק הגנת הצרכן" אילו שאלות עולות בכם? (רגע למחשבה).</a:t>
            </a:r>
            <a:endParaRPr lang="he-IL" b="1" dirty="0"/>
          </a:p>
          <a:p>
            <a:pPr marL="0" lvl="0" indent="0" algn="r" rtl="1">
              <a:lnSpc>
                <a:spcPct val="115000"/>
              </a:lnSpc>
              <a:spcBef>
                <a:spcPts val="1200"/>
              </a:spcBef>
              <a:spcAft>
                <a:spcPts val="0"/>
              </a:spcAft>
              <a:buClr>
                <a:schemeClr val="dk1"/>
              </a:buClr>
              <a:buSzPts val="1100"/>
              <a:buFont typeface="Arial"/>
              <a:buNone/>
            </a:pPr>
            <a:endParaRPr lang="he-IL" b="1" dirty="0"/>
          </a:p>
          <a:p>
            <a:pPr marL="0" lvl="0" indent="0" algn="r" rtl="1">
              <a:lnSpc>
                <a:spcPct val="115000"/>
              </a:lnSpc>
              <a:spcBef>
                <a:spcPts val="1200"/>
              </a:spcBef>
              <a:spcAft>
                <a:spcPts val="0"/>
              </a:spcAft>
              <a:buClr>
                <a:schemeClr val="dk1"/>
              </a:buClr>
              <a:buSzPts val="1100"/>
              <a:buFont typeface="Arial"/>
              <a:buNone/>
            </a:pPr>
            <a:r>
              <a:rPr lang="he-IL" b="1" dirty="0"/>
              <a:t>במקרה הזה החוק טוען שזכותו של הצרכן לקבל פיצוי או אפשרות להחזר אם קנה מוצר פגום.</a:t>
            </a:r>
            <a:r>
              <a:rPr lang="he-IL" b="1" baseline="0" dirty="0"/>
              <a:t> מהו לדעתכם חוק להגנת הצרכן? אלו שאלות עולות בכם כאשר אתם שומעים את המושג הזה?</a:t>
            </a:r>
            <a:endParaRPr lang="he-IL" b="1" strike="sngStrike" dirty="0"/>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11</a:t>
            </a:fld>
            <a:endParaRPr lang="x-none"/>
          </a:p>
        </p:txBody>
      </p:sp>
    </p:spTree>
    <p:extLst>
      <p:ext uri="{BB962C8B-B14F-4D97-AF65-F5344CB8AC3E}">
        <p14:creationId xmlns:p14="http://schemas.microsoft.com/office/powerpoint/2010/main" val="3056751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15000"/>
              </a:lnSpc>
              <a:spcBef>
                <a:spcPts val="1200"/>
              </a:spcBef>
              <a:spcAft>
                <a:spcPts val="0"/>
              </a:spcAft>
              <a:buClr>
                <a:schemeClr val="dk1"/>
              </a:buClr>
              <a:buSzPts val="1100"/>
              <a:buFont typeface="Arial"/>
              <a:buNone/>
            </a:pPr>
            <a:r>
              <a:rPr lang="he-IL" dirty="0"/>
              <a:t>אני רואה שעולות הרבה שאלות חשובות. בואו נעשה סדר:</a:t>
            </a:r>
          </a:p>
          <a:p>
            <a:pPr marL="0" lvl="0" indent="0" algn="r" rtl="1">
              <a:lnSpc>
                <a:spcPct val="115000"/>
              </a:lnSpc>
              <a:spcBef>
                <a:spcPts val="1200"/>
              </a:spcBef>
              <a:spcAft>
                <a:spcPts val="0"/>
              </a:spcAft>
              <a:buClr>
                <a:schemeClr val="dk1"/>
              </a:buClr>
              <a:buSzPts val="1100"/>
              <a:buFont typeface="Arial"/>
              <a:buNone/>
            </a:pPr>
            <a:r>
              <a:rPr lang="he-IL" dirty="0"/>
              <a:t>בואו ננסה לענות עליהן</a:t>
            </a:r>
            <a:endParaRPr lang="he-IL" strike="sngStrike" dirty="0"/>
          </a:p>
          <a:p>
            <a:pPr marL="0" lvl="0" indent="0" algn="r" rtl="1">
              <a:lnSpc>
                <a:spcPct val="115000"/>
              </a:lnSpc>
              <a:spcBef>
                <a:spcPts val="1200"/>
              </a:spcBef>
              <a:spcAft>
                <a:spcPts val="0"/>
              </a:spcAft>
              <a:buClr>
                <a:schemeClr val="dk1"/>
              </a:buClr>
              <a:buSzPts val="1100"/>
              <a:buFont typeface="Arial"/>
              <a:buNone/>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12</a:t>
            </a:fld>
            <a:endParaRPr lang="x-none"/>
          </a:p>
        </p:txBody>
      </p:sp>
    </p:spTree>
    <p:extLst>
      <p:ext uri="{BB962C8B-B14F-4D97-AF65-F5344CB8AC3E}">
        <p14:creationId xmlns:p14="http://schemas.microsoft.com/office/powerpoint/2010/main" val="1597044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15000"/>
              </a:lnSpc>
              <a:spcBef>
                <a:spcPts val="1200"/>
              </a:spcBef>
              <a:spcAft>
                <a:spcPts val="0"/>
              </a:spcAft>
              <a:buClr>
                <a:schemeClr val="dk1"/>
              </a:buClr>
              <a:buSzPts val="1100"/>
              <a:buFont typeface="Arial"/>
              <a:buNone/>
            </a:pPr>
            <a:r>
              <a:rPr lang="he-IL" dirty="0" smtClean="0"/>
              <a:t>החוק </a:t>
            </a:r>
            <a:r>
              <a:rPr lang="he-IL" dirty="0"/>
              <a:t>להגנת הצרכן נחקק בשנת </a:t>
            </a:r>
            <a:r>
              <a:rPr lang="he-IL" dirty="0" smtClean="0"/>
              <a:t>תשמ"א </a:t>
            </a:r>
            <a:r>
              <a:rPr lang="he-IL" dirty="0"/>
              <a:t>במטרה לאזן את מערכת הכוחות שבין הצרכן לנותן השירות או מוכר המוצר. מה זאת אומרת לאזן את הכוחות? איזה כוחות? שימו</a:t>
            </a:r>
            <a:r>
              <a:rPr lang="he-IL" baseline="0" dirty="0"/>
              <a:t> לב, בתהליך של </a:t>
            </a:r>
            <a:r>
              <a:rPr lang="he-IL" baseline="0" dirty="0" smtClean="0"/>
              <a:t>צרכנות </a:t>
            </a:r>
            <a:r>
              <a:rPr lang="he-IL" baseline="0" dirty="0"/>
              <a:t>יש שני צדדים: הצד שמוכר מוצר או נותן שירות (כמו למשל גנן) והצד שרוכש את המוצרים או צורך את השירות. כולנו יכולים להיות לפעמים צרכנים ולפעמים מוכרים. </a:t>
            </a:r>
            <a:endParaRPr lang="he-IL" dirty="0"/>
          </a:p>
          <a:p>
            <a:pPr marL="0" lvl="0" indent="0" algn="r" rtl="1">
              <a:lnSpc>
                <a:spcPct val="115000"/>
              </a:lnSpc>
              <a:spcBef>
                <a:spcPts val="1200"/>
              </a:spcBef>
              <a:spcAft>
                <a:spcPts val="0"/>
              </a:spcAft>
              <a:buClr>
                <a:schemeClr val="dk1"/>
              </a:buClr>
              <a:buSzPts val="1100"/>
              <a:buFont typeface="Arial"/>
              <a:buNone/>
            </a:pPr>
            <a:r>
              <a:rPr lang="he-IL" dirty="0"/>
              <a:t>אז למה צריך את החוק להגנת הצרכן? כדי שהכוח לא יהיה רק בצד</a:t>
            </a:r>
            <a:r>
              <a:rPr lang="he-IL" baseline="0" dirty="0"/>
              <a:t> אחד, רק בצד של המוכרים. </a:t>
            </a:r>
            <a:r>
              <a:rPr lang="he-IL" dirty="0"/>
              <a:t>כדי שזכויות הצרכן יהיו ברורות כך שמוכרים ונותני שירות לא יוכלו לקבוע דברים כמו מחיר, תנאי החלפת מוצר ועוד,</a:t>
            </a:r>
            <a:r>
              <a:rPr lang="he-IL" baseline="0" dirty="0"/>
              <a:t> ללא פיקוח, סדר והגינות.</a:t>
            </a:r>
          </a:p>
          <a:p>
            <a:pPr marL="0" lvl="0" indent="0" algn="r" rtl="1">
              <a:lnSpc>
                <a:spcPct val="115000"/>
              </a:lnSpc>
              <a:spcBef>
                <a:spcPts val="1200"/>
              </a:spcBef>
              <a:spcAft>
                <a:spcPts val="0"/>
              </a:spcAft>
              <a:buClr>
                <a:schemeClr val="dk1"/>
              </a:buClr>
              <a:buSzPts val="1100"/>
              <a:buFont typeface="Arial"/>
              <a:buNone/>
            </a:pPr>
            <a:r>
              <a:rPr lang="he-IL" dirty="0"/>
              <a:t>בואו נחזור ליואל. מה לדעתכם קרה אחרי ששלח את המכתב? </a:t>
            </a:r>
          </a:p>
          <a:p>
            <a:pPr marL="0" lvl="0" indent="0" algn="r" rtl="1">
              <a:lnSpc>
                <a:spcPct val="115000"/>
              </a:lnSpc>
              <a:spcBef>
                <a:spcPts val="1200"/>
              </a:spcBef>
              <a:spcAft>
                <a:spcPts val="0"/>
              </a:spcAft>
              <a:buNone/>
            </a:pPr>
            <a:endParaRPr lang="en-US" dirty="0"/>
          </a:p>
          <a:p>
            <a:pPr marL="0" lvl="0" indent="0" algn="r" rtl="1">
              <a:lnSpc>
                <a:spcPct val="115000"/>
              </a:lnSpc>
              <a:spcBef>
                <a:spcPts val="1200"/>
              </a:spcBef>
              <a:spcAft>
                <a:spcPts val="0"/>
              </a:spcAft>
              <a:buNone/>
            </a:pPr>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13</a:t>
            </a:fld>
            <a:endParaRPr lang="x-none"/>
          </a:p>
        </p:txBody>
      </p:sp>
    </p:spTree>
    <p:extLst>
      <p:ext uri="{BB962C8B-B14F-4D97-AF65-F5344CB8AC3E}">
        <p14:creationId xmlns:p14="http://schemas.microsoft.com/office/powerpoint/2010/main" val="3675206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buFont typeface="Arial" panose="020B0604020202020204" pitchFamily="34" charset="0"/>
              <a:buNone/>
            </a:pPr>
            <a:r>
              <a:rPr lang="he-IL" b="1" dirty="0"/>
              <a:t>יואל</a:t>
            </a:r>
            <a:r>
              <a:rPr lang="he-IL" b="1" baseline="0" dirty="0"/>
              <a:t> קיבל </a:t>
            </a:r>
            <a:r>
              <a:rPr lang="he-IL" b="1" dirty="0"/>
              <a:t>מכתב תשובה בדואר! הנה הוא</a:t>
            </a:r>
            <a:r>
              <a:rPr lang="he-IL" b="1" baseline="0" dirty="0"/>
              <a:t> – קראו את מכתב התשובה שהוא קיבל. (דקה/שתיים לקריאה) אמתין 2 דק</a:t>
            </a:r>
          </a:p>
          <a:p>
            <a:pPr marL="285750" lvl="0" indent="-285750" algn="r" rtl="1">
              <a:buFont typeface="Arial" panose="020B0604020202020204" pitchFamily="34" charset="0"/>
              <a:buChar char="•"/>
            </a:pPr>
            <a:r>
              <a:rPr lang="he-IL" b="1" baseline="0" dirty="0"/>
              <a:t>עכשיו אני אקרא לפניכם.</a:t>
            </a:r>
          </a:p>
          <a:p>
            <a:pPr marL="285750" lvl="0" indent="-285750" algn="r" rtl="1">
              <a:buFont typeface="Arial" panose="020B0604020202020204" pitchFamily="34" charset="0"/>
              <a:buChar char="•"/>
            </a:pPr>
            <a:r>
              <a:rPr lang="he-IL" b="1" baseline="0" dirty="0"/>
              <a:t>הבנתם? יש כאן כמה הפתעות במכתב הזה נכון? </a:t>
            </a: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14</a:t>
            </a:fld>
            <a:endParaRPr lang="x-none"/>
          </a:p>
        </p:txBody>
      </p:sp>
    </p:spTree>
    <p:extLst>
      <p:ext uri="{BB962C8B-B14F-4D97-AF65-F5344CB8AC3E}">
        <p14:creationId xmlns:p14="http://schemas.microsoft.com/office/powerpoint/2010/main" val="4123933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lvl="0" indent="0" algn="r" rtl="1">
              <a:buNone/>
            </a:pPr>
            <a:r>
              <a:rPr lang="he-IL" b="0" dirty="0"/>
              <a:t>הפיסקה הראשונה מסתיימת בהסכמה בין יואל לבעל החנות</a:t>
            </a:r>
            <a:endParaRPr lang="he-IL" b="1"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15</a:t>
            </a:fld>
            <a:endParaRPr lang="x-none"/>
          </a:p>
        </p:txBody>
      </p:sp>
    </p:spTree>
    <p:extLst>
      <p:ext uri="{BB962C8B-B14F-4D97-AF65-F5344CB8AC3E}">
        <p14:creationId xmlns:p14="http://schemas.microsoft.com/office/powerpoint/2010/main" val="3891718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lvl="0" indent="0" algn="r" rtl="1">
              <a:buNone/>
            </a:pPr>
            <a:r>
              <a:rPr lang="he-IL" b="0" dirty="0"/>
              <a:t>אבל הפסקה </a:t>
            </a:r>
            <a:r>
              <a:rPr lang="he-IL" b="0" dirty="0" err="1"/>
              <a:t>השניה</a:t>
            </a:r>
            <a:r>
              <a:rPr lang="he-IL" b="0" dirty="0"/>
              <a:t> כבר מתארת מצב בו יואל לא תוכל לקבל את</a:t>
            </a:r>
            <a:r>
              <a:rPr lang="he-IL" b="0" baseline="0" dirty="0"/>
              <a:t> כספו</a:t>
            </a:r>
            <a:r>
              <a:rPr lang="he-IL" b="0" dirty="0"/>
              <a:t>. מהי המילה שבזכותה ניתן להבין שהמצב מתהפך?</a:t>
            </a:r>
          </a:p>
          <a:p>
            <a:pPr marL="158750" lvl="0" indent="0" algn="r" rtl="1">
              <a:buNone/>
            </a:pPr>
            <a:r>
              <a:rPr lang="he-IL" b="0" dirty="0"/>
              <a:t>המילה "אך </a:t>
            </a:r>
            <a:r>
              <a:rPr lang="he-IL" b="0" baseline="0" dirty="0"/>
              <a:t>"</a:t>
            </a:r>
            <a:r>
              <a:rPr lang="he-IL" b="0" dirty="0"/>
              <a:t>. משמעותה "אבל". זאת אומרת שבעל החנות מסכים</a:t>
            </a:r>
            <a:r>
              <a:rPr lang="he-IL" b="0" baseline="0" dirty="0"/>
              <a:t> עם יואל שנימוקיו צודקים, </a:t>
            </a:r>
            <a:r>
              <a:rPr lang="he-IL" b="0" dirty="0"/>
              <a:t> </a:t>
            </a:r>
            <a:r>
              <a:rPr lang="he-IL" b="1" dirty="0"/>
              <a:t>אבל</a:t>
            </a:r>
            <a:r>
              <a:rPr lang="he-IL" b="0" dirty="0"/>
              <a:t> הוא לא יוכל לקבל את כספו בחזרה. ומדוע? המוכר טוען כי החנות פועלת לפי חוק הגנת הצרכן שקובע כי יש לתלות שלט ברור המפרט על מדיניות החזרת מוצרים, ואכן – היה שלט. זוכרים?  </a:t>
            </a:r>
            <a:endParaRPr lang="he-IL" b="1"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16</a:t>
            </a:fld>
            <a:endParaRPr lang="x-none"/>
          </a:p>
        </p:txBody>
      </p:sp>
    </p:spTree>
    <p:extLst>
      <p:ext uri="{BB962C8B-B14F-4D97-AF65-F5344CB8AC3E}">
        <p14:creationId xmlns:p14="http://schemas.microsoft.com/office/powerpoint/2010/main" val="435356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lvl="0" indent="0" algn="r" rtl="1">
              <a:buNone/>
            </a:pPr>
            <a:r>
              <a:rPr lang="he-IL" b="1" dirty="0"/>
              <a:t>וכאן הפתעה נוספת: הפסקה</a:t>
            </a:r>
            <a:r>
              <a:rPr lang="he-IL" b="1" baseline="0" dirty="0"/>
              <a:t> השלישית פותחת במילת ניגוד נוספת: "עם זאת". כלומר, למרות שבעל החנות לא יחזיר ליואל את כספו, הוא מוכן שיחליף את המוצר, למרות שאינו חייב לעשות זאת. הוא יפעל "לפנים משורת הדין".</a:t>
            </a:r>
          </a:p>
          <a:p>
            <a:pPr marL="158750" lvl="0" indent="0" algn="r" rtl="1">
              <a:buNone/>
            </a:pPr>
            <a:r>
              <a:rPr lang="he-IL" b="1" baseline="0" dirty="0"/>
              <a:t>נסביר את המושג הזה.</a:t>
            </a:r>
            <a:endParaRPr lang="he-IL" b="1"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17</a:t>
            </a:fld>
            <a:endParaRPr lang="x-none"/>
          </a:p>
        </p:txBody>
      </p:sp>
    </p:spTree>
    <p:extLst>
      <p:ext uri="{BB962C8B-B14F-4D97-AF65-F5344CB8AC3E}">
        <p14:creationId xmlns:p14="http://schemas.microsoft.com/office/powerpoint/2010/main" val="878267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lvl="0" indent="0" algn="r" rtl="1">
              <a:buNone/>
            </a:pPr>
            <a:r>
              <a:rPr lang="he-IL" b="1" dirty="0"/>
              <a:t>נבין את התנהגותו של בעל החנות, שהסכים</a:t>
            </a:r>
            <a:r>
              <a:rPr lang="he-IL" b="1" baseline="0" dirty="0"/>
              <a:t> להחליף ליואל את המטריה, למרות שלא היה חייב לעשות זאת. הוא נהג לפנים משורת הדין.</a:t>
            </a:r>
            <a:endParaRPr lang="he-IL" b="1"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18</a:t>
            </a:fld>
            <a:endParaRPr lang="x-none"/>
          </a:p>
        </p:txBody>
      </p:sp>
    </p:spTree>
    <p:extLst>
      <p:ext uri="{BB962C8B-B14F-4D97-AF65-F5344CB8AC3E}">
        <p14:creationId xmlns:p14="http://schemas.microsoft.com/office/powerpoint/2010/main" val="3336844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15000"/>
              </a:lnSpc>
              <a:spcBef>
                <a:spcPts val="1200"/>
              </a:spcBef>
              <a:spcAft>
                <a:spcPts val="0"/>
              </a:spcAft>
              <a:buClr>
                <a:schemeClr val="dk1"/>
              </a:buClr>
              <a:buSzPts val="1100"/>
              <a:buFont typeface="Arial"/>
              <a:buNone/>
            </a:pPr>
            <a:r>
              <a:rPr lang="he-IL" b="0" dirty="0"/>
              <a:t>זוכרים מה היה לנו? מכתב בקשה של יואל ומכתב</a:t>
            </a:r>
            <a:r>
              <a:rPr lang="he-IL" b="0" baseline="0" dirty="0"/>
              <a:t> תשובה</a:t>
            </a:r>
          </a:p>
          <a:p>
            <a:pPr marL="0" lvl="0" indent="0" algn="r" rtl="1">
              <a:lnSpc>
                <a:spcPct val="115000"/>
              </a:lnSpc>
              <a:spcBef>
                <a:spcPts val="1200"/>
              </a:spcBef>
              <a:spcAft>
                <a:spcPts val="0"/>
              </a:spcAft>
              <a:buClr>
                <a:schemeClr val="dk1"/>
              </a:buClr>
              <a:buSzPts val="1100"/>
              <a:buFont typeface="Arial"/>
              <a:buNone/>
            </a:pPr>
            <a:r>
              <a:rPr lang="he-IL" b="0" baseline="0" dirty="0"/>
              <a:t>בואו נסתכל על המבנה שלהם, הוא זהה? הרכיבים של המכתב חוזרים על עצמם? כן, כפי שראינו במכתב הראשון</a:t>
            </a:r>
          </a:p>
          <a:p>
            <a:pPr marL="0" lvl="0" indent="0" algn="r" rtl="1">
              <a:lnSpc>
                <a:spcPct val="115000"/>
              </a:lnSpc>
              <a:spcBef>
                <a:spcPts val="1200"/>
              </a:spcBef>
              <a:spcAft>
                <a:spcPts val="0"/>
              </a:spcAft>
              <a:buClr>
                <a:schemeClr val="dk1"/>
              </a:buClr>
              <a:buSzPts val="1100"/>
              <a:buFont typeface="Arial"/>
              <a:buNone/>
            </a:pPr>
            <a:r>
              <a:rPr lang="he-IL" b="0" baseline="0" dirty="0"/>
              <a:t>עברי בע"פ על הרכיבים.</a:t>
            </a:r>
            <a:endParaRPr lang="he-IL" b="0"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19</a:t>
            </a:fld>
            <a:endParaRPr lang="x-none"/>
          </a:p>
        </p:txBody>
      </p:sp>
    </p:spTree>
    <p:extLst>
      <p:ext uri="{BB962C8B-B14F-4D97-AF65-F5344CB8AC3E}">
        <p14:creationId xmlns:p14="http://schemas.microsoft.com/office/powerpoint/2010/main" val="3827348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t>מה להביא?</a:t>
            </a:r>
            <a:endParaRPr lang="en-US" dirty="0"/>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en-US" dirty="0"/>
              <a:t> </a:t>
            </a:r>
            <a:r>
              <a:rPr lang="he-IL" dirty="0"/>
              <a:t>כלי כתיבה ודפי שורות לכתיבה.</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a:t>
            </a:fld>
            <a:endParaRPr lang="x-none"/>
          </a:p>
        </p:txBody>
      </p:sp>
    </p:spTree>
    <p:extLst>
      <p:ext uri="{BB962C8B-B14F-4D97-AF65-F5344CB8AC3E}">
        <p14:creationId xmlns:p14="http://schemas.microsoft.com/office/powerpoint/2010/main" val="3293002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20</a:t>
            </a:fld>
            <a:endParaRPr lang="x-none"/>
          </a:p>
        </p:txBody>
      </p:sp>
    </p:spTree>
    <p:extLst>
      <p:ext uri="{BB962C8B-B14F-4D97-AF65-F5344CB8AC3E}">
        <p14:creationId xmlns:p14="http://schemas.microsoft.com/office/powerpoint/2010/main" val="3817028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a:t>בעקבות מה שלמדנו </a:t>
            </a:r>
            <a:r>
              <a:rPr lang="he-IL" b="1" dirty="0" smtClean="0"/>
              <a:t>בשיעור נצא למשימת כתיבה.</a:t>
            </a:r>
            <a:r>
              <a:rPr lang="en-US" b="1" dirty="0" smtClean="0"/>
              <a:t> </a:t>
            </a:r>
            <a:endParaRPr lang="he-IL" b="1"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b="1" baseline="0" dirty="0"/>
              <a:t>5 דקות לביצוע המשימה</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1" baseline="0" dirty="0"/>
              <a:t>וכאשר הילדים חוזרים, ספרי להם מה את תעשי במידה ותקבלי מוצר פגום – סכמי בכך, שתמיד כדאי לנסות </a:t>
            </a:r>
            <a:r>
              <a:rPr lang="he-IL" b="1" baseline="0" dirty="0" smtClean="0"/>
              <a:t>(כמו המעשה של יואל)</a:t>
            </a:r>
            <a:endParaRPr lang="he-IL" b="1" dirty="0"/>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21</a:t>
            </a:fld>
            <a:endParaRPr lang="x-none"/>
          </a:p>
        </p:txBody>
      </p:sp>
    </p:spTree>
    <p:extLst>
      <p:ext uri="{BB962C8B-B14F-4D97-AF65-F5344CB8AC3E}">
        <p14:creationId xmlns:p14="http://schemas.microsoft.com/office/powerpoint/2010/main" val="2731512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1" dirty="0" smtClean="0"/>
              <a:t>קוראת את השקופית </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b="1" dirty="0" smtClean="0"/>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1" dirty="0" smtClean="0"/>
              <a:t>תלמידים</a:t>
            </a:r>
            <a:r>
              <a:rPr lang="he-IL" b="1" baseline="0" dirty="0" smtClean="0"/>
              <a:t> יקרים, </a:t>
            </a:r>
            <a:r>
              <a:rPr lang="he-IL" b="1" baseline="0" smtClean="0"/>
              <a:t>שלום ולהתראות</a:t>
            </a:r>
            <a:endParaRPr lang="he-IL" b="1" dirty="0"/>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dirty="0"/>
          </a:p>
          <a:p>
            <a:pPr marL="571500" lvl="0" indent="-571500" algn="r" rtl="1">
              <a:buFont typeface="Wingdings" panose="05000000000000000000" pitchFamily="2" charset="2"/>
              <a:buChar char="Ø"/>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22</a:t>
            </a:fld>
            <a:endParaRPr lang="x-none"/>
          </a:p>
        </p:txBody>
      </p:sp>
    </p:spTree>
    <p:extLst>
      <p:ext uri="{BB962C8B-B14F-4D97-AF65-F5344CB8AC3E}">
        <p14:creationId xmlns:p14="http://schemas.microsoft.com/office/powerpoint/2010/main" val="3339747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b="1" dirty="0"/>
              <a:t>משך השקף: 2 דקות</a:t>
            </a:r>
          </a:p>
          <a:p>
            <a:pPr marL="158750" indent="0" algn="r" rtl="1">
              <a:buNone/>
            </a:pPr>
            <a:endParaRPr lang="he-IL" sz="1200" dirty="0">
              <a:solidFill>
                <a:schemeClr val="tx1"/>
              </a:solidFill>
            </a:endParaRPr>
          </a:p>
          <a:p>
            <a:pPr marL="158750" indent="0" algn="r" rtl="1">
              <a:buNone/>
            </a:pPr>
            <a:r>
              <a:rPr lang="he-IL" sz="1200" dirty="0">
                <a:solidFill>
                  <a:schemeClr val="accent1">
                    <a:lumMod val="75000"/>
                  </a:schemeClr>
                </a:solidFill>
              </a:rPr>
              <a:t>"שלום, שמי נר</a:t>
            </a:r>
            <a:r>
              <a:rPr lang="he-IL" sz="1200" baseline="0" dirty="0">
                <a:solidFill>
                  <a:schemeClr val="accent1">
                    <a:lumMod val="75000"/>
                  </a:schemeClr>
                </a:solidFill>
              </a:rPr>
              <a:t> ואני מורה לעברית. אני </a:t>
            </a:r>
            <a:r>
              <a:rPr lang="he-IL" sz="1200" baseline="0" dirty="0" err="1">
                <a:solidFill>
                  <a:schemeClr val="accent1">
                    <a:lumMod val="75000"/>
                  </a:schemeClr>
                </a:solidFill>
              </a:rPr>
              <a:t>מקוה</a:t>
            </a:r>
            <a:r>
              <a:rPr lang="he-IL" sz="1200" baseline="0" dirty="0">
                <a:solidFill>
                  <a:schemeClr val="accent1">
                    <a:lumMod val="75000"/>
                  </a:schemeClr>
                </a:solidFill>
              </a:rPr>
              <a:t> שתפיקו הנאה ותועלת מן השיעור שנלמד היום. </a:t>
            </a:r>
            <a:endParaRPr lang="he-IL" sz="1200" dirty="0">
              <a:solidFill>
                <a:schemeClr val="accent1">
                  <a:lumMod val="75000"/>
                </a:schemeClr>
              </a:solidFill>
            </a:endParaRPr>
          </a:p>
          <a:p>
            <a:pPr marL="158750" indent="0" algn="r" rtl="1" fontAlgn="base">
              <a:buNone/>
            </a:pPr>
            <a:endParaRPr lang="he-IL" sz="1200" dirty="0">
              <a:solidFill>
                <a:schemeClr val="tx1"/>
              </a:solidFill>
            </a:endParaRPr>
          </a:p>
          <a:p>
            <a:pPr marL="158750" indent="0" algn="r" rtl="1" fontAlgn="base">
              <a:buNone/>
            </a:pPr>
            <a:r>
              <a:rPr lang="he-IL" sz="1200" dirty="0">
                <a:solidFill>
                  <a:schemeClr val="accent1">
                    <a:lumMod val="75000"/>
                  </a:schemeClr>
                </a:solidFill>
              </a:rPr>
              <a:t>בשיעור הזה נלמד על צרכנות נבונה,</a:t>
            </a:r>
            <a:r>
              <a:rPr lang="he-IL" sz="1200" baseline="0" dirty="0">
                <a:solidFill>
                  <a:schemeClr val="accent1">
                    <a:lumMod val="75000"/>
                  </a:schemeClr>
                </a:solidFill>
              </a:rPr>
              <a:t> שמעתם פעם את המושג הזה? </a:t>
            </a:r>
            <a:r>
              <a:rPr lang="he-IL" sz="1200" dirty="0">
                <a:solidFill>
                  <a:schemeClr val="accent1">
                    <a:lumMod val="75000"/>
                  </a:schemeClr>
                </a:solidFill>
              </a:rPr>
              <a:t> </a:t>
            </a:r>
          </a:p>
          <a:p>
            <a:pPr marL="158750" indent="0" algn="r" rtl="1" fontAlgn="base">
              <a:buNone/>
            </a:pPr>
            <a:r>
              <a:rPr lang="he-IL" sz="1200" dirty="0">
                <a:solidFill>
                  <a:schemeClr val="accent1">
                    <a:lumMod val="75000"/>
                  </a:schemeClr>
                </a:solidFill>
              </a:rPr>
              <a:t>אולי חלקכם מתפלא ושואל את עצמו למה צריך ללמוד על צרכנות?</a:t>
            </a:r>
            <a:r>
              <a:rPr lang="en-US" sz="1200" dirty="0">
                <a:solidFill>
                  <a:schemeClr val="accent1">
                    <a:lumMod val="75000"/>
                  </a:schemeClr>
                </a:solidFill>
              </a:rPr>
              <a:t> </a:t>
            </a:r>
            <a:r>
              <a:rPr lang="he-IL" sz="1200" dirty="0">
                <a:solidFill>
                  <a:schemeClr val="accent1">
                    <a:lumMod val="75000"/>
                  </a:schemeClr>
                </a:solidFill>
              </a:rPr>
              <a:t>הרי כולנו יודעים איך לקנות.</a:t>
            </a:r>
          </a:p>
          <a:p>
            <a:pPr marL="158750" indent="0" algn="r" rtl="1" fontAlgn="base">
              <a:buNone/>
            </a:pPr>
            <a:r>
              <a:rPr lang="he-IL" sz="1200" dirty="0">
                <a:solidFill>
                  <a:schemeClr val="accent1">
                    <a:lumMod val="75000"/>
                  </a:schemeClr>
                </a:solidFill>
              </a:rPr>
              <a:t>האומנם? מיד תגלו. </a:t>
            </a:r>
          </a:p>
          <a:p>
            <a:pPr marL="158750" indent="0" algn="r" rtl="1" fontAlgn="base">
              <a:buNone/>
            </a:pPr>
            <a:r>
              <a:rPr lang="he-IL" sz="1200" dirty="0">
                <a:solidFill>
                  <a:schemeClr val="accent1">
                    <a:lumMod val="75000"/>
                  </a:schemeClr>
                </a:solidFill>
              </a:rPr>
              <a:t>מוכנים? מתחילים!"</a:t>
            </a:r>
          </a:p>
          <a:p>
            <a:pPr marL="0" lvl="0" indent="0" algn="r" rtl="1">
              <a:spcBef>
                <a:spcPts val="0"/>
              </a:spcBef>
              <a:spcAft>
                <a:spcPts val="0"/>
              </a:spcAft>
              <a:buNone/>
            </a:pPr>
            <a:endParaRPr lang="he-IL" sz="1200" b="1" dirty="0"/>
          </a:p>
          <a:p>
            <a:pPr marL="133350" lvl="0" algn="r" rtl="1">
              <a:lnSpc>
                <a:spcPct val="115000"/>
              </a:lnSpc>
              <a:spcBef>
                <a:spcPts val="800"/>
              </a:spcBef>
              <a:spcAft>
                <a:spcPts val="0"/>
              </a:spcAft>
              <a:buClr>
                <a:schemeClr val="dk1"/>
              </a:buClr>
              <a:buSzPts val="1500"/>
            </a:pPr>
            <a:r>
              <a:rPr lang="he-IL" sz="1200" b="1" dirty="0">
                <a:solidFill>
                  <a:schemeClr val="dk1"/>
                </a:solidFill>
                <a:latin typeface="Alef"/>
                <a:ea typeface="Alef"/>
                <a:sym typeface="Alef"/>
              </a:rPr>
              <a:t>נתחיל בהיכרות עם יואל ונשמע מה קרה לו כשקנה</a:t>
            </a:r>
            <a:r>
              <a:rPr lang="he-IL" sz="1200" b="1" baseline="0" dirty="0">
                <a:solidFill>
                  <a:schemeClr val="dk1"/>
                </a:solidFill>
                <a:latin typeface="Alef"/>
                <a:ea typeface="Alef"/>
                <a:sym typeface="Alef"/>
              </a:rPr>
              <a:t> השנה מטריה בחנות השכונתית.</a:t>
            </a:r>
            <a:endParaRPr lang="he-IL" sz="1200" dirty="0">
              <a:solidFill>
                <a:schemeClr val="dk1"/>
              </a:solidFill>
              <a:latin typeface="Alef"/>
              <a:ea typeface="Alef"/>
              <a:sym typeface="Alef"/>
            </a:endParaRPr>
          </a:p>
          <a:p>
            <a:pPr marL="133350" lvl="0" algn="r" rtl="1">
              <a:lnSpc>
                <a:spcPct val="115000"/>
              </a:lnSpc>
              <a:spcBef>
                <a:spcPts val="0"/>
              </a:spcBef>
              <a:spcAft>
                <a:spcPts val="0"/>
              </a:spcAft>
              <a:buClr>
                <a:schemeClr val="dk1"/>
              </a:buClr>
              <a:buSzPts val="1500"/>
            </a:pPr>
            <a:r>
              <a:rPr lang="he-IL" sz="1200" b="1" dirty="0">
                <a:solidFill>
                  <a:schemeClr val="dk1"/>
                </a:solidFill>
                <a:latin typeface="Alef"/>
                <a:ea typeface="Alef"/>
                <a:sym typeface="Alef"/>
              </a:rPr>
              <a:t>נמשיך בהכרות עם מבנה של מכתב בקשה רשמי ונתנסה בכתיבה.</a:t>
            </a:r>
          </a:p>
          <a:p>
            <a:pPr marL="133350" lvl="0" algn="r" rtl="1">
              <a:lnSpc>
                <a:spcPct val="115000"/>
              </a:lnSpc>
              <a:spcBef>
                <a:spcPts val="0"/>
              </a:spcBef>
              <a:spcAft>
                <a:spcPts val="0"/>
              </a:spcAft>
              <a:buClr>
                <a:schemeClr val="dk1"/>
              </a:buClr>
              <a:buSzPts val="1500"/>
            </a:pPr>
            <a:r>
              <a:rPr lang="he-IL" sz="1200" b="1" dirty="0">
                <a:solidFill>
                  <a:schemeClr val="dk1"/>
                </a:solidFill>
                <a:latin typeface="Alef"/>
                <a:ea typeface="Alef"/>
                <a:sym typeface="Alef"/>
              </a:rPr>
              <a:t>ולא נסיים לפני שאגלה לכם איך הסתיים המקרה של יואל.</a:t>
            </a:r>
            <a:endParaRPr lang="he-IL" sz="1200" dirty="0">
              <a:solidFill>
                <a:schemeClr val="dk1"/>
              </a:solidFill>
              <a:latin typeface="Alef"/>
              <a:ea typeface="Alef"/>
              <a:sym typeface="Alef"/>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a:t>
            </a:fld>
            <a:endParaRPr lang="x-none"/>
          </a:p>
        </p:txBody>
      </p:sp>
    </p:spTree>
    <p:extLst>
      <p:ext uri="{BB962C8B-B14F-4D97-AF65-F5344CB8AC3E}">
        <p14:creationId xmlns:p14="http://schemas.microsoft.com/office/powerpoint/2010/main" val="1757583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p>
          <a:p>
            <a:pPr marL="158750" indent="0" algn="r" rtl="1">
              <a:buNone/>
            </a:pPr>
            <a:r>
              <a:rPr lang="he-IL" sz="1200" dirty="0">
                <a:solidFill>
                  <a:schemeClr val="dk1"/>
                </a:solidFill>
                <a:latin typeface="Alef"/>
                <a:ea typeface="Alef"/>
                <a:sym typeface="Alef"/>
              </a:rPr>
              <a:t>צרכנות</a:t>
            </a:r>
            <a:r>
              <a:rPr lang="he-IL" sz="1200" baseline="0" dirty="0">
                <a:solidFill>
                  <a:schemeClr val="dk1"/>
                </a:solidFill>
                <a:latin typeface="Alef"/>
                <a:ea typeface="Alef"/>
                <a:sym typeface="Alef"/>
              </a:rPr>
              <a:t> – האם שמעתם את המושג הזה? </a:t>
            </a:r>
          </a:p>
          <a:p>
            <a:pPr marL="158750" indent="0" algn="r" rtl="1">
              <a:buNone/>
            </a:pPr>
            <a:r>
              <a:rPr lang="he-IL" sz="1200" baseline="0" dirty="0">
                <a:solidFill>
                  <a:schemeClr val="dk1"/>
                </a:solidFill>
                <a:latin typeface="Alef"/>
                <a:ea typeface="Alef"/>
                <a:sym typeface="Alef"/>
              </a:rPr>
              <a:t>איזו מילה מסתתרת במילה צרכנות?</a:t>
            </a:r>
          </a:p>
          <a:p>
            <a:pPr marL="158750" indent="0" algn="r" rtl="1">
              <a:buNone/>
            </a:pPr>
            <a:r>
              <a:rPr lang="he-IL" sz="1200" baseline="0" dirty="0">
                <a:solidFill>
                  <a:schemeClr val="dk1"/>
                </a:solidFill>
                <a:latin typeface="Alef"/>
                <a:ea typeface="Alef"/>
                <a:sym typeface="Alef"/>
              </a:rPr>
              <a:t>נכון – צרכן, מהו הצרכן? </a:t>
            </a:r>
          </a:p>
          <a:p>
            <a:pPr marL="158750" indent="0" algn="r" rtl="1">
              <a:buNone/>
            </a:pPr>
            <a:r>
              <a:rPr lang="he-IL" sz="1200" baseline="0" dirty="0">
                <a:solidFill>
                  <a:schemeClr val="dk1"/>
                </a:solidFill>
                <a:latin typeface="Alef"/>
                <a:ea typeface="Alef"/>
                <a:sym typeface="Alef"/>
              </a:rPr>
              <a:t>צרכן הוא לקוח. אדם הקונה דברים שהוא צריך או רוצה.  </a:t>
            </a:r>
          </a:p>
          <a:p>
            <a:pPr marL="158750" indent="0" algn="r" rtl="1">
              <a:buNone/>
            </a:pPr>
            <a:r>
              <a:rPr lang="he-IL" sz="1200" baseline="0" dirty="0">
                <a:solidFill>
                  <a:schemeClr val="dk1"/>
                </a:solidFill>
                <a:latin typeface="Alef"/>
                <a:ea typeface="Alef"/>
                <a:sym typeface="Alef"/>
              </a:rPr>
              <a:t>מה אנחנו צורכים? כל מיני מוצרים, מזון, בגדים, מכוניות, נופש ועוד...</a:t>
            </a:r>
          </a:p>
          <a:p>
            <a:pPr marL="158750" indent="0" algn="r" rtl="1">
              <a:buNone/>
            </a:pPr>
            <a:r>
              <a:rPr lang="he-IL" sz="1200" baseline="0" dirty="0">
                <a:solidFill>
                  <a:schemeClr val="dk1"/>
                </a:solidFill>
                <a:latin typeface="Alef"/>
                <a:ea typeface="Alef"/>
                <a:sym typeface="Alef"/>
              </a:rPr>
              <a:t>כולנו צורכים כל יום מוצרים שונים. כל אחד </a:t>
            </a:r>
            <a:r>
              <a:rPr lang="he-IL" sz="1200" baseline="0" dirty="0" err="1">
                <a:solidFill>
                  <a:schemeClr val="dk1"/>
                </a:solidFill>
                <a:latin typeface="Alef"/>
                <a:ea typeface="Alef"/>
                <a:sym typeface="Alef"/>
              </a:rPr>
              <a:t>מאיתנו</a:t>
            </a:r>
            <a:r>
              <a:rPr lang="he-IL" sz="1200" baseline="0" dirty="0">
                <a:solidFill>
                  <a:schemeClr val="dk1"/>
                </a:solidFill>
                <a:latin typeface="Alef"/>
                <a:ea typeface="Alef"/>
                <a:sym typeface="Alef"/>
              </a:rPr>
              <a:t> הוא צרכן, גם ילדים הם צרכנים. לפעולה הזאת של רכישת מוצרים שאנחנו צריכים או רוצים קוראים צרכנות. </a:t>
            </a:r>
          </a:p>
          <a:p>
            <a:pPr marL="158750" indent="0" algn="r" rtl="1">
              <a:buNone/>
            </a:pPr>
            <a:endParaRPr lang="he-IL" sz="1200" baseline="0" dirty="0">
              <a:solidFill>
                <a:schemeClr val="dk1"/>
              </a:solidFill>
              <a:latin typeface="Alef"/>
              <a:ea typeface="Alef"/>
              <a:sym typeface="Alef"/>
            </a:endParaRPr>
          </a:p>
          <a:p>
            <a:pPr marL="158750" indent="0" algn="r" rtl="1">
              <a:buNone/>
            </a:pPr>
            <a:r>
              <a:rPr lang="he-IL" sz="1200" baseline="0" dirty="0">
                <a:solidFill>
                  <a:schemeClr val="dk1"/>
                </a:solidFill>
                <a:latin typeface="Alef"/>
                <a:ea typeface="Alef"/>
                <a:sym typeface="Alef"/>
              </a:rPr>
              <a:t>עכשיו, כשאנחנו כבר יודעים מהי צרכנות, נחזור לשם השיעור: צרכנות נבונה.</a:t>
            </a:r>
          </a:p>
          <a:p>
            <a:pPr marL="158750" indent="0" algn="r" rtl="1">
              <a:buNone/>
            </a:pPr>
            <a:r>
              <a:rPr lang="he-IL" sz="1200" baseline="0" dirty="0">
                <a:solidFill>
                  <a:schemeClr val="dk1"/>
                </a:solidFill>
                <a:latin typeface="Alef"/>
                <a:ea typeface="Alef"/>
                <a:sym typeface="Alef"/>
              </a:rPr>
              <a:t> למה נקרא השיעור צרכנות נבונה? מטרת השיעור שלנו ללמוד איך לצרוך מוצרים באופן נבון, מתוך מחשבה תחילה, תכנון ואחריות.  אם אנחנו ננהג בתבונה, הצרכנות שלנו תהיה נבונה. </a:t>
            </a:r>
          </a:p>
          <a:p>
            <a:pPr marL="158750" indent="0" algn="r" rtl="1">
              <a:buNone/>
            </a:pPr>
            <a:r>
              <a:rPr lang="he-IL" sz="1200" baseline="0" dirty="0">
                <a:solidFill>
                  <a:schemeClr val="dk1"/>
                </a:solidFill>
                <a:latin typeface="Alef"/>
                <a:ea typeface="Alef"/>
                <a:sym typeface="Alef"/>
              </a:rPr>
              <a:t>מדוע חשוב לצרוך באופן נבון?</a:t>
            </a:r>
          </a:p>
          <a:p>
            <a:pPr marL="158750" indent="0" algn="r" rtl="1">
              <a:buNone/>
            </a:pPr>
            <a:r>
              <a:rPr lang="he-IL" sz="1200" baseline="0" dirty="0">
                <a:solidFill>
                  <a:schemeClr val="dk1"/>
                </a:solidFill>
                <a:latin typeface="Alef"/>
                <a:ea typeface="Alef"/>
                <a:sym typeface="Alef"/>
              </a:rPr>
              <a:t>נתבונן במקרה של יואל.</a:t>
            </a:r>
            <a:endParaRPr lang="he-IL" sz="1200" dirty="0">
              <a:solidFill>
                <a:schemeClr val="dk1"/>
              </a:solidFill>
              <a:latin typeface="Alef"/>
              <a:ea typeface="Alef"/>
              <a:sym typeface="Alef"/>
            </a:endParaRPr>
          </a:p>
          <a:p>
            <a:pPr marL="158750" indent="0" algn="r" rtl="1">
              <a:buNone/>
            </a:pPr>
            <a:endParaRPr lang="he-IL" sz="1200" baseline="0" dirty="0">
              <a:solidFill>
                <a:schemeClr val="dk1"/>
              </a:solidFill>
              <a:latin typeface="Alef"/>
              <a:ea typeface="Alef"/>
              <a:sym typeface="Alef"/>
            </a:endParaRPr>
          </a:p>
          <a:p>
            <a:pPr marL="158750" indent="0" algn="r" rtl="1">
              <a:buNone/>
            </a:pPr>
            <a:endParaRPr lang="he-IL" sz="1200" dirty="0">
              <a:solidFill>
                <a:schemeClr val="dk1"/>
              </a:solidFill>
              <a:latin typeface="Alef"/>
              <a:ea typeface="Alef"/>
              <a:sym typeface="Alef"/>
            </a:endParaRPr>
          </a:p>
          <a:p>
            <a:pPr marL="0" lvl="0" indent="0" algn="l" rtl="0">
              <a:spcBef>
                <a:spcPts val="0"/>
              </a:spcBef>
              <a:spcAft>
                <a:spcPts val="0"/>
              </a:spcAft>
              <a:buNone/>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a:t>
            </a:fld>
            <a:endParaRPr lang="x-none"/>
          </a:p>
        </p:txBody>
      </p:sp>
    </p:spTree>
    <p:extLst>
      <p:ext uri="{BB962C8B-B14F-4D97-AF65-F5344CB8AC3E}">
        <p14:creationId xmlns:p14="http://schemas.microsoft.com/office/powerpoint/2010/main" val="476133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2 דקות</a:t>
            </a:r>
          </a:p>
          <a:p>
            <a:pPr marL="0" lvl="0" indent="0" algn="r" rtl="1">
              <a:spcBef>
                <a:spcPts val="0"/>
              </a:spcBef>
              <a:spcAft>
                <a:spcPts val="0"/>
              </a:spcAft>
              <a:buNone/>
            </a:pPr>
            <a:endParaRPr lang="he-IL" b="1" dirty="0"/>
          </a:p>
          <a:p>
            <a:pPr marL="0" lvl="0" indent="0" algn="r" rtl="1">
              <a:spcBef>
                <a:spcPts val="0"/>
              </a:spcBef>
              <a:spcAft>
                <a:spcPts val="0"/>
              </a:spcAft>
              <a:buNone/>
            </a:pPr>
            <a:r>
              <a:rPr lang="he-IL" dirty="0">
                <a:solidFill>
                  <a:schemeClr val="dk1"/>
                </a:solidFill>
              </a:rPr>
              <a:t>יואל לומד בירושלים והדרך מביתו</a:t>
            </a:r>
            <a:r>
              <a:rPr lang="he-IL" baseline="0" dirty="0">
                <a:solidFill>
                  <a:schemeClr val="dk1"/>
                </a:solidFill>
              </a:rPr>
              <a:t> </a:t>
            </a:r>
            <a:r>
              <a:rPr lang="he-IL" dirty="0">
                <a:solidFill>
                  <a:schemeClr val="dk1"/>
                </a:solidFill>
              </a:rPr>
              <a:t>לבית</a:t>
            </a:r>
            <a:r>
              <a:rPr lang="he-IL" baseline="0" dirty="0">
                <a:solidFill>
                  <a:schemeClr val="dk1"/>
                </a:solidFill>
              </a:rPr>
              <a:t> המדרש עוברת בין סמטאות העיר. אחרי סוכות ניגש יואל לחנות השכונתית לקנות מטריה. כאשר הגיע לביתו גילה יואל כי המטריה קרועה בחלקה העליון. הוא הצטער מאוד כי הבין שלא יוכל להשתמש בה. </a:t>
            </a:r>
            <a:endParaRPr lang="he-IL" dirty="0">
              <a:solidFill>
                <a:schemeClr val="dk1"/>
              </a:solidFill>
            </a:endParaRPr>
          </a:p>
          <a:p>
            <a:pPr marL="0" lvl="0" indent="0" algn="r" rtl="1">
              <a:spcBef>
                <a:spcPts val="0"/>
              </a:spcBef>
              <a:spcAft>
                <a:spcPts val="0"/>
              </a:spcAft>
              <a:buNone/>
            </a:pPr>
            <a:endParaRPr lang="he-IL" dirty="0">
              <a:solidFill>
                <a:schemeClr val="dk1"/>
              </a:solidFill>
            </a:endParaRPr>
          </a:p>
          <a:p>
            <a:pPr marL="0" lvl="0" indent="0" algn="r" rtl="1">
              <a:spcBef>
                <a:spcPts val="0"/>
              </a:spcBef>
              <a:spcAft>
                <a:spcPts val="0"/>
              </a:spcAft>
              <a:buNone/>
            </a:pPr>
            <a:r>
              <a:rPr lang="he-IL" dirty="0">
                <a:solidFill>
                  <a:schemeClr val="dk1"/>
                </a:solidFill>
              </a:rPr>
              <a:t>האם גם לכם קרה מקרה</a:t>
            </a:r>
            <a:r>
              <a:rPr lang="he-IL" baseline="0" dirty="0">
                <a:solidFill>
                  <a:schemeClr val="dk1"/>
                </a:solidFill>
              </a:rPr>
              <a:t> דומה? </a:t>
            </a:r>
            <a:r>
              <a:rPr lang="he-IL" strike="sngStrike" baseline="0" dirty="0">
                <a:solidFill>
                  <a:schemeClr val="dk1"/>
                </a:solidFill>
              </a:rPr>
              <a:t> </a:t>
            </a:r>
            <a:r>
              <a:rPr lang="he-IL" strike="noStrike" baseline="0" dirty="0">
                <a:solidFill>
                  <a:schemeClr val="dk1"/>
                </a:solidFill>
              </a:rPr>
              <a:t>קרה שקניתם </a:t>
            </a:r>
            <a:r>
              <a:rPr lang="he-IL" baseline="0" dirty="0">
                <a:solidFill>
                  <a:schemeClr val="dk1"/>
                </a:solidFill>
              </a:rPr>
              <a:t>מוצר כלשהו וכאשר הגעתם הביתה גיליתם שהוא פגום? (כמה שניות לחשיבה)</a:t>
            </a:r>
          </a:p>
          <a:p>
            <a:pPr marL="0" lvl="0" indent="0" algn="r" rtl="1">
              <a:spcBef>
                <a:spcPts val="0"/>
              </a:spcBef>
              <a:spcAft>
                <a:spcPts val="0"/>
              </a:spcAft>
              <a:buNone/>
            </a:pPr>
            <a:endParaRPr lang="he-IL" baseline="0" dirty="0">
              <a:solidFill>
                <a:schemeClr val="dk1"/>
              </a:solidFill>
            </a:endParaRPr>
          </a:p>
          <a:p>
            <a:pPr marL="0" lvl="0" indent="0" algn="r" rtl="1">
              <a:spcBef>
                <a:spcPts val="0"/>
              </a:spcBef>
              <a:spcAft>
                <a:spcPts val="0"/>
              </a:spcAft>
              <a:buNone/>
            </a:pPr>
            <a:r>
              <a:rPr lang="he-IL" baseline="0" dirty="0">
                <a:solidFill>
                  <a:schemeClr val="dk1"/>
                </a:solidFill>
              </a:rPr>
              <a:t>לי זה קרה... (ניתן להוסיף דוגמה).</a:t>
            </a:r>
          </a:p>
          <a:p>
            <a:pPr marL="0" lvl="0" indent="0" algn="r" rtl="1">
              <a:spcBef>
                <a:spcPts val="0"/>
              </a:spcBef>
              <a:spcAft>
                <a:spcPts val="0"/>
              </a:spcAft>
              <a:buNone/>
            </a:pPr>
            <a:endParaRPr lang="he-IL" baseline="0" dirty="0">
              <a:solidFill>
                <a:schemeClr val="dk1"/>
              </a:solidFill>
            </a:endParaRPr>
          </a:p>
          <a:p>
            <a:pPr marL="0" lvl="0" indent="0" algn="r" rtl="1">
              <a:spcBef>
                <a:spcPts val="0"/>
              </a:spcBef>
              <a:spcAft>
                <a:spcPts val="0"/>
              </a:spcAft>
              <a:buNone/>
            </a:pPr>
            <a:r>
              <a:rPr lang="he-IL" baseline="0" dirty="0">
                <a:solidFill>
                  <a:schemeClr val="dk1"/>
                </a:solidFill>
              </a:rPr>
              <a:t>מה לדעתכם צריך יואל לעשות? (כמה שניות לחשיבה).</a:t>
            </a:r>
            <a:r>
              <a:rPr lang="he-IL" dirty="0">
                <a:solidFill>
                  <a:schemeClr val="dk1"/>
                </a:solidFill>
              </a:rPr>
              <a:t> </a:t>
            </a:r>
            <a:endParaRPr lang="he-IL" dirty="0">
              <a:solidFill>
                <a:srgbClr val="FF0000"/>
              </a:solidFill>
            </a:endParaRPr>
          </a:p>
          <a:p>
            <a:pPr marL="0" lvl="0" indent="0" algn="l" rtl="0">
              <a:spcBef>
                <a:spcPts val="0"/>
              </a:spcBef>
              <a:spcAft>
                <a:spcPts val="0"/>
              </a:spcAft>
              <a:buNone/>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5</a:t>
            </a:fld>
            <a:endParaRPr lang="x-none"/>
          </a:p>
        </p:txBody>
      </p:sp>
    </p:spTree>
    <p:extLst>
      <p:ext uri="{BB962C8B-B14F-4D97-AF65-F5344CB8AC3E}">
        <p14:creationId xmlns:p14="http://schemas.microsoft.com/office/powerpoint/2010/main" val="341179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זה</a:t>
            </a:r>
            <a:r>
              <a:rPr lang="he-IL" baseline="0" dirty="0"/>
              <a:t> השלט שיואל ראה. מה כתוב בו? בואו נקרא יחד.</a:t>
            </a:r>
          </a:p>
          <a:p>
            <a:pPr algn="r" rtl="1"/>
            <a:r>
              <a:rPr lang="he-IL" baseline="0" dirty="0"/>
              <a:t>מה השלט הזה אומר?</a:t>
            </a:r>
          </a:p>
          <a:p>
            <a:pPr algn="r" rtl="1"/>
            <a:r>
              <a:rPr lang="he-IL" baseline="0" dirty="0"/>
              <a:t>האם כדאי ליואל לנסות בכל זאת להחליף את המוצר למרות שהשלט אומר שאין החזרות? </a:t>
            </a:r>
          </a:p>
          <a:p>
            <a:pPr algn="r" rtl="1"/>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6</a:t>
            </a:fld>
            <a:endParaRPr lang="x-none"/>
          </a:p>
        </p:txBody>
      </p:sp>
    </p:spTree>
    <p:extLst>
      <p:ext uri="{BB962C8B-B14F-4D97-AF65-F5344CB8AC3E}">
        <p14:creationId xmlns:p14="http://schemas.microsoft.com/office/powerpoint/2010/main" val="671761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endParaRPr lang="he-IL" baseline="0" dirty="0"/>
          </a:p>
          <a:p>
            <a:pPr algn="r" rtl="1"/>
            <a:r>
              <a:rPr lang="he-IL" baseline="0" dirty="0"/>
              <a:t>אבא של יואל חשב שכדאי לנסות להחליף את המטריה במטריה תקינה,  או להחזירה ולקבל החזר כספי. </a:t>
            </a:r>
          </a:p>
          <a:p>
            <a:pPr algn="r" rtl="1"/>
            <a:r>
              <a:rPr lang="he-IL" baseline="0" dirty="0"/>
              <a:t>לכן הציע ליואל לכתוב מכתב </a:t>
            </a:r>
            <a:r>
              <a:rPr lang="he-IL" dirty="0"/>
              <a:t>לבעלי החנות בו הוא</a:t>
            </a:r>
            <a:r>
              <a:rPr lang="he-IL" baseline="0" dirty="0"/>
              <a:t> מבקש</a:t>
            </a:r>
            <a:r>
              <a:rPr lang="he-IL" dirty="0"/>
              <a:t> להחליף</a:t>
            </a:r>
            <a:r>
              <a:rPr lang="he-IL" baseline="0" dirty="0"/>
              <a:t> </a:t>
            </a:r>
            <a:r>
              <a:rPr lang="he-IL" dirty="0"/>
              <a:t> את המטריה הפגומה,</a:t>
            </a:r>
            <a:r>
              <a:rPr lang="he-IL" baseline="0" dirty="0"/>
              <a:t> או </a:t>
            </a:r>
            <a:r>
              <a:rPr lang="he-IL" dirty="0"/>
              <a:t>לקבל החזר כספי בעד הסכום ששילם.</a:t>
            </a:r>
          </a:p>
          <a:p>
            <a:pPr algn="r" rtl="1"/>
            <a:r>
              <a:rPr lang="he-IL" dirty="0"/>
              <a:t> </a:t>
            </a:r>
          </a:p>
          <a:p>
            <a:pPr algn="r" rtl="1"/>
            <a:endParaRPr lang="he-IL" b="1"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7</a:t>
            </a:fld>
            <a:endParaRPr lang="x-none"/>
          </a:p>
        </p:txBody>
      </p:sp>
    </p:spTree>
    <p:extLst>
      <p:ext uri="{BB962C8B-B14F-4D97-AF65-F5344CB8AC3E}">
        <p14:creationId xmlns:p14="http://schemas.microsoft.com/office/powerpoint/2010/main" val="2501537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האם לדעתכם</a:t>
            </a:r>
            <a:r>
              <a:rPr lang="he-IL" baseline="0" dirty="0"/>
              <a:t> יואל זכאי </a:t>
            </a:r>
            <a:r>
              <a:rPr lang="he-IL" dirty="0"/>
              <a:t>לקבל החזר כספי? האם יהא רשאי לדרוש מטריה</a:t>
            </a:r>
            <a:r>
              <a:rPr lang="he-IL" baseline="0" dirty="0"/>
              <a:t> תקינה במקום זו הפגומה? </a:t>
            </a:r>
            <a:r>
              <a:rPr lang="he-IL" dirty="0"/>
              <a:t>מצד אחד – היא התכוון לקנות מטריה שלמה ולא פגומה. מצד שני – בחנות</a:t>
            </a:r>
            <a:r>
              <a:rPr lang="he-IL" baseline="0" dirty="0"/>
              <a:t> היה שלט המודיע על כך שלא ניתן להחליף מוצר. </a:t>
            </a:r>
            <a:r>
              <a:rPr lang="he-IL" dirty="0"/>
              <a:t>עד כמה מחייב השלט המכריז ואומר שאין החזרות?</a:t>
            </a:r>
          </a:p>
          <a:p>
            <a:pPr algn="r" rtl="1"/>
            <a:r>
              <a:rPr lang="he-IL" dirty="0"/>
              <a:t>אני בטוח</a:t>
            </a:r>
            <a:r>
              <a:rPr lang="he-IL" baseline="0" dirty="0"/>
              <a:t> שחלקכם חושבים שכדאי שיואל יכתוב מכתב וחלקכם חושבים שלא, בדיוק כמו שחשבו הילדים בכיתתי, הרי אם כתוב בשלט שאין החזרות, חלקכם חושבים שאין סיבה לכתוב מכתב... אך ישנם תלמידים שחושבים שיש מקום לפנות כיון שהמוצר שנקנה היה פגום, דבר שלא היה ידוע למוכר ולקונה בזמן הקנייה.</a:t>
            </a:r>
          </a:p>
          <a:p>
            <a:pPr algn="r" rtl="1"/>
            <a:r>
              <a:rPr lang="he-IL" baseline="0" dirty="0"/>
              <a:t>כך גם חשבו אבא של יואל ויואל. </a:t>
            </a:r>
            <a:endParaRPr lang="he-IL" dirty="0"/>
          </a:p>
          <a:p>
            <a:pPr algn="r" rtl="1"/>
            <a:r>
              <a:rPr lang="he-IL" dirty="0"/>
              <a:t>כך או כך – יואל</a:t>
            </a:r>
            <a:r>
              <a:rPr lang="he-IL" baseline="0" dirty="0"/>
              <a:t> החליט</a:t>
            </a:r>
            <a:r>
              <a:rPr lang="he-IL" dirty="0"/>
              <a:t> לכתוב מכתב לפי הצעתו של אביו. </a:t>
            </a:r>
          </a:p>
          <a:p>
            <a:pPr algn="r" rtl="1"/>
            <a:r>
              <a:rPr lang="he-IL" dirty="0"/>
              <a:t>בואו, אראה לכם אותו.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8</a:t>
            </a:fld>
            <a:endParaRPr lang="x-none"/>
          </a:p>
        </p:txBody>
      </p:sp>
    </p:spTree>
    <p:extLst>
      <p:ext uri="{BB962C8B-B14F-4D97-AF65-F5344CB8AC3E}">
        <p14:creationId xmlns:p14="http://schemas.microsoft.com/office/powerpoint/2010/main" val="1137752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זה המכתב שכתב</a:t>
            </a:r>
            <a:r>
              <a:rPr lang="he-IL" b="1" baseline="0" dirty="0"/>
              <a:t> יואל.  (הקצאת שתי דקות לקריאה).</a:t>
            </a:r>
          </a:p>
          <a:p>
            <a:pPr marL="0" lvl="0" indent="0" algn="r" rtl="1">
              <a:spcBef>
                <a:spcPts val="0"/>
              </a:spcBef>
              <a:spcAft>
                <a:spcPts val="0"/>
              </a:spcAft>
              <a:buNone/>
            </a:pPr>
            <a:r>
              <a:rPr lang="he-IL" b="1" baseline="0" dirty="0"/>
              <a:t>מה דעתכם? המכתב ברור? האם יצליח יואל לשכנע את מוכר החנות להחליף לה את הכרזה?</a:t>
            </a:r>
          </a:p>
          <a:p>
            <a:pPr marL="0" lvl="0" indent="0" algn="r" rtl="1">
              <a:spcBef>
                <a:spcPts val="0"/>
              </a:spcBef>
              <a:spcAft>
                <a:spcPts val="0"/>
              </a:spcAft>
              <a:buNone/>
            </a:pPr>
            <a:r>
              <a:rPr lang="he-IL" b="1" baseline="0" dirty="0"/>
              <a:t>בואו נבדוק ביחד, האם יואל נימק את הסיבה להחלפה?</a:t>
            </a:r>
          </a:p>
          <a:p>
            <a:pPr marL="0" lvl="0" indent="0" algn="r" rtl="1">
              <a:spcBef>
                <a:spcPts val="0"/>
              </a:spcBef>
              <a:spcAft>
                <a:spcPts val="0"/>
              </a:spcAft>
              <a:buNone/>
            </a:pPr>
            <a:r>
              <a:rPr lang="he-IL" b="1" baseline="0" dirty="0"/>
              <a:t>האם הוא מסביר מה רצונו? </a:t>
            </a:r>
          </a:p>
          <a:p>
            <a:pPr marL="0" lvl="0" indent="0" algn="r" rtl="1">
              <a:spcBef>
                <a:spcPts val="0"/>
              </a:spcBef>
              <a:spcAft>
                <a:spcPts val="0"/>
              </a:spcAft>
              <a:buNone/>
            </a:pPr>
            <a:r>
              <a:rPr lang="he-IL" b="1" baseline="0" dirty="0"/>
              <a:t>יואל מוסיף הסבר קצר לבעיה שנוצרה. מהו ההסבר?</a:t>
            </a:r>
          </a:p>
          <a:p>
            <a:pPr marL="0" lvl="0" indent="0" algn="r" rtl="1">
              <a:spcBef>
                <a:spcPts val="0"/>
              </a:spcBef>
              <a:spcAft>
                <a:spcPts val="0"/>
              </a:spcAft>
              <a:buNone/>
            </a:pPr>
            <a:r>
              <a:rPr lang="he-IL" b="1" baseline="0" dirty="0"/>
              <a:t>נמשיך לקרוא ולראות אם המכתב של יואל ברור, ואם הוא יצליח במטרתו לשכנע את המוכר.</a:t>
            </a:r>
            <a:endParaRPr lang="he-IL" b="1" dirty="0"/>
          </a:p>
          <a:p>
            <a:pPr marL="0" lvl="0" indent="0" algn="r" rtl="1">
              <a:spcBef>
                <a:spcPts val="0"/>
              </a:spcBef>
              <a:spcAft>
                <a:spcPts val="0"/>
              </a:spcAft>
              <a:buNone/>
            </a:pPr>
            <a:r>
              <a:rPr lang="he-IL" b="1" baseline="0" dirty="0"/>
              <a:t> </a:t>
            </a:r>
          </a:p>
          <a:p>
            <a:pPr marL="0" lvl="0" indent="0" algn="r" rtl="1">
              <a:spcBef>
                <a:spcPts val="0"/>
              </a:spcBef>
              <a:spcAft>
                <a:spcPts val="0"/>
              </a:spcAft>
              <a:buNone/>
            </a:pPr>
            <a:r>
              <a:rPr lang="he-IL" b="1" baseline="0" dirty="0"/>
              <a:t> בואו נוודא שהמכתב יגיע ליעדו, שהנמען והמוען כתובים, שישנו תאריך (למה תאריך חשוב?) ושיש פנייה מכבדת. על כל מבנה המכתב נדון בשיעור.</a:t>
            </a:r>
          </a:p>
          <a:p>
            <a:pPr marL="0" lvl="0" indent="0" algn="r" rtl="1">
              <a:spcBef>
                <a:spcPts val="0"/>
              </a:spcBef>
              <a:spcAft>
                <a:spcPts val="0"/>
              </a:spcAft>
              <a:buNone/>
            </a:pPr>
            <a:endParaRPr lang="he-IL" b="1" dirty="0"/>
          </a:p>
          <a:p>
            <a:pPr marL="0" lvl="0" indent="0" algn="r" rtl="1">
              <a:spcBef>
                <a:spcPts val="0"/>
              </a:spcBef>
              <a:spcAft>
                <a:spcPts val="0"/>
              </a:spcAft>
              <a:buNone/>
            </a:pPr>
            <a:endParaRPr lang="he-IL" b="1" dirty="0"/>
          </a:p>
          <a:p>
            <a:pPr marL="0" lvl="0" indent="0" algn="r" rtl="1">
              <a:spcBef>
                <a:spcPts val="0"/>
              </a:spcBef>
              <a:spcAft>
                <a:spcPts val="0"/>
              </a:spcAft>
              <a:buNone/>
            </a:pPr>
            <a:endParaRPr lang="he-IL" b="1" dirty="0"/>
          </a:p>
          <a:p>
            <a:pPr marL="0" lvl="0" indent="0" algn="r" rtl="1">
              <a:spcBef>
                <a:spcPts val="0"/>
              </a:spcBef>
              <a:spcAft>
                <a:spcPts val="0"/>
              </a:spcAft>
              <a:buNone/>
            </a:pPr>
            <a:endParaRPr lang="he-IL" b="1" dirty="0"/>
          </a:p>
          <a:p>
            <a:pPr marL="0" lvl="0" indent="0" algn="r" rtl="1">
              <a:spcBef>
                <a:spcPts val="0"/>
              </a:spcBef>
              <a:spcAft>
                <a:spcPts val="0"/>
              </a:spcAft>
              <a:buNone/>
            </a:pPr>
            <a:endParaRPr lang="he-IL" b="1" dirty="0"/>
          </a:p>
          <a:p>
            <a:pPr marL="0" lvl="0" indent="0" algn="r" rtl="1">
              <a:spcBef>
                <a:spcPts val="0"/>
              </a:spcBef>
              <a:spcAft>
                <a:spcPts val="0"/>
              </a:spcAft>
              <a:buNone/>
            </a:pPr>
            <a:endParaRPr lang="he-IL" b="1" dirty="0"/>
          </a:p>
          <a:p>
            <a:pPr marL="0" lvl="0" indent="0" algn="r" rtl="1">
              <a:spcBef>
                <a:spcPts val="0"/>
              </a:spcBef>
              <a:spcAft>
                <a:spcPts val="0"/>
              </a:spcAft>
              <a:buNone/>
            </a:pPr>
            <a:endParaRPr lang="he-IL" b="1" dirty="0"/>
          </a:p>
          <a:p>
            <a:pPr marL="0" lvl="0" indent="0" algn="r" rtl="1">
              <a:spcBef>
                <a:spcPts val="0"/>
              </a:spcBef>
              <a:spcAft>
                <a:spcPts val="0"/>
              </a:spcAft>
              <a:buNone/>
            </a:pPr>
            <a:r>
              <a:rPr lang="he-IL" b="1" dirty="0"/>
              <a:t>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9</a:t>
            </a:fld>
            <a:endParaRPr lang="x-none"/>
          </a:p>
        </p:txBody>
      </p:sp>
    </p:spTree>
    <p:extLst>
      <p:ext uri="{BB962C8B-B14F-4D97-AF65-F5344CB8AC3E}">
        <p14:creationId xmlns:p14="http://schemas.microsoft.com/office/powerpoint/2010/main" val="33851859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119157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r>
              <a:rPr lang="en-US" dirty="0"/>
              <a:t/>
            </a:r>
            <a:br>
              <a:rPr lang="en-US" dirty="0"/>
            </a:br>
            <a:r>
              <a:rPr lang="he-IL" dirty="0"/>
              <a:t>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972258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x-none"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x-none"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Tree>
    <p:extLst>
      <p:ext uri="{BB962C8B-B14F-4D97-AF65-F5344CB8AC3E}">
        <p14:creationId xmlns:p14="http://schemas.microsoft.com/office/powerpoint/2010/main" val="122679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134333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מדינת ישראל</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4241873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1220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757313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74322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46749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lgn="r" rtl="1">
              <a:spcBef>
                <a:spcPts val="800"/>
              </a:spcBef>
              <a:spcAft>
                <a:spcPts val="0"/>
              </a:spcAft>
            </a:pPr>
            <a:r>
              <a:rPr lang="he-IL" sz="4400" b="1">
                <a:solidFill>
                  <a:schemeClr val="dk1"/>
                </a:solidFill>
                <a:latin typeface="Alef"/>
                <a:ea typeface="Alef"/>
                <a:sym typeface="Alef"/>
              </a:rPr>
              <a:t>לפניכם מהלך השיעור הכולל (45 דקות סה"כ):</a:t>
            </a:r>
            <a:endParaRPr lang="he-IL" sz="4000" b="1" dirty="0">
              <a:solidFill>
                <a:schemeClr val="dk1"/>
              </a:solidFill>
              <a:latin typeface="Alef"/>
              <a:ea typeface="Alef"/>
              <a:sym typeface="Alef"/>
            </a:endParaRPr>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הצגת נושא השיעור ומה נעשה היום (דקה)</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פעילות פתיחה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חיבור לידע קודם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שלב הלמידה (עד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הקניה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תרגול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פתרון התרגול</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ניתן לחזור על הרצף פעם- פעמיים במסגרת ה- 20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סיכום וסוף צילום (עד 5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משימה עצמאית בנושא השיעור (15 דק')</a:t>
            </a:r>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2" r:id="rId1"/>
    <p:sldLayoutId id="2147483650" r:id="rId2"/>
    <p:sldLayoutId id="2147483653" r:id="rId3"/>
    <p:sldLayoutId id="2147483666" r:id="rId4"/>
    <p:sldLayoutId id="2147483652" r:id="rId5"/>
    <p:sldLayoutId id="2147483667" r:id="rId6"/>
    <p:sldLayoutId id="2147483669" r:id="rId7"/>
    <p:sldLayoutId id="2147483670" r:id="rId8"/>
    <p:sldLayoutId id="2147483671" r:id="rId9"/>
    <p:sldLayoutId id="2147483668" r:id="rId10"/>
    <p:sldLayoutId id="2147483665" r:id="rId11"/>
    <p:sldLayoutId id="2147483657" r:id="rId12"/>
    <p:sldLayoutId id="2147483664" r:id="rId13"/>
    <p:sldLayoutId id="2147483661" r:id="rId14"/>
    <p:sldLayoutId id="2147483649" r:id="rId15"/>
    <p:sldLayoutId id="2147483663" r:id="rId16"/>
    <p:sldLayoutId id="2147483676" r:id="rId17"/>
  </p:sldLayoutIdLst>
  <p:txStyles>
    <p:title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a:xfrm>
            <a:off x="294968" y="4469272"/>
            <a:ext cx="9014133" cy="411774"/>
          </a:xfrm>
        </p:spPr>
        <p:txBody>
          <a:bodyPr/>
          <a:lstStyle/>
          <a:p>
            <a:pPr lvl="0"/>
            <a:r>
              <a:rPr lang="he-IL" dirty="0"/>
              <a:t>נושא השיעור: "צרכנות נבונה" – מכתב בקשה</a:t>
            </a:r>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a:xfrm>
            <a:off x="2032001" y="5181599"/>
            <a:ext cx="6984999" cy="678874"/>
          </a:xfrm>
        </p:spPr>
        <p:txBody>
          <a:bodyPr>
            <a:noAutofit/>
          </a:bodyPr>
          <a:lstStyle/>
          <a:p>
            <a:r>
              <a:rPr lang="he-IL" sz="2800" dirty="0">
                <a:sym typeface="Calibri"/>
              </a:rPr>
              <a:t>עם המורה: שני </a:t>
            </a:r>
            <a:r>
              <a:rPr lang="he-IL" sz="2800" dirty="0" err="1">
                <a:sym typeface="Calibri"/>
              </a:rPr>
              <a:t>טויטו</a:t>
            </a:r>
            <a:endParaRPr lang="he-IL" sz="2800" dirty="0">
              <a:sym typeface="Calibri"/>
            </a:endParaRPr>
          </a:p>
          <a:p>
            <a:r>
              <a:rPr lang="he-IL" dirty="0">
                <a:sym typeface="Calibri"/>
              </a:rPr>
              <a:t>כתיבה: נר נחום</a:t>
            </a:r>
            <a:endParaRPr lang="he-IL" sz="2800" dirty="0">
              <a:sym typeface="Calibri"/>
            </a:endParaRPr>
          </a:p>
          <a:p>
            <a:r>
              <a:rPr lang="he-IL" sz="1800" dirty="0">
                <a:sym typeface="Calibri"/>
              </a:rPr>
              <a:t>מבוסס על שיעור של גילית קרול</a:t>
            </a: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22638"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dirty="0"/>
              <a:t>שיעור עברית לכתה ה' – ו'</a:t>
            </a:r>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22087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1300480" y="663126"/>
            <a:ext cx="10061110" cy="720000"/>
          </a:xfrm>
        </p:spPr>
        <p:txBody>
          <a:bodyPr>
            <a:normAutofit/>
          </a:bodyPr>
          <a:lstStyle/>
          <a:p>
            <a:r>
              <a:rPr lang="he-IL" dirty="0"/>
              <a:t>מכתב בקשה</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671638" y="1733826"/>
            <a:ext cx="9572625" cy="4759739"/>
          </a:xfrm>
        </p:spPr>
        <p:txBody>
          <a:bodyPr>
            <a:normAutofit fontScale="92500" lnSpcReduction="10000"/>
          </a:bodyPr>
          <a:lstStyle/>
          <a:p>
            <a:pPr marL="742950" indent="-742950" algn="r">
              <a:buAutoNum type="arabicPeriod"/>
            </a:pPr>
            <a:r>
              <a:rPr lang="he-IL" dirty="0"/>
              <a:t>תאריך.</a:t>
            </a:r>
          </a:p>
          <a:p>
            <a:pPr marL="742950" indent="-742950" algn="r">
              <a:buAutoNum type="arabicPeriod"/>
            </a:pPr>
            <a:r>
              <a:rPr lang="he-IL" dirty="0"/>
              <a:t>שם הנמען.</a:t>
            </a:r>
          </a:p>
          <a:p>
            <a:pPr marL="742950" indent="-742950" algn="r">
              <a:buAutoNum type="arabicPeriod"/>
            </a:pPr>
            <a:r>
              <a:rPr lang="he-IL" dirty="0"/>
              <a:t>משפט פתיחה.</a:t>
            </a:r>
          </a:p>
          <a:p>
            <a:pPr marL="742950" indent="-742950" algn="r">
              <a:buAutoNum type="arabicPeriod"/>
            </a:pPr>
            <a:r>
              <a:rPr lang="he-IL" dirty="0"/>
              <a:t>הנָדון.</a:t>
            </a:r>
          </a:p>
          <a:p>
            <a:pPr marL="742950" indent="-742950" algn="r">
              <a:buAutoNum type="arabicPeriod"/>
            </a:pPr>
            <a:r>
              <a:rPr lang="he-IL" dirty="0"/>
              <a:t>תיאור המקרה.</a:t>
            </a:r>
          </a:p>
          <a:p>
            <a:pPr marL="742950" indent="-742950" algn="r">
              <a:buAutoNum type="arabicPeriod"/>
            </a:pPr>
            <a:r>
              <a:rPr lang="he-IL" dirty="0"/>
              <a:t>פירוט הבקשה.</a:t>
            </a:r>
          </a:p>
          <a:p>
            <a:pPr marL="742950" indent="-742950" algn="r">
              <a:buAutoNum type="arabicPeriod"/>
            </a:pPr>
            <a:r>
              <a:rPr lang="he-IL" dirty="0"/>
              <a:t>פירוט הטיעון.</a:t>
            </a:r>
          </a:p>
          <a:p>
            <a:pPr marL="742950" indent="-742950" algn="r">
              <a:buAutoNum type="arabicPeriod"/>
            </a:pPr>
            <a:r>
              <a:rPr lang="he-IL" dirty="0"/>
              <a:t>משפט סיום.</a:t>
            </a:r>
          </a:p>
          <a:p>
            <a:pPr marL="742950" indent="-742950" algn="r">
              <a:buAutoNum type="arabicPeriod"/>
            </a:pPr>
            <a:r>
              <a:rPr lang="he-IL" dirty="0"/>
              <a:t>חתימה.</a:t>
            </a:r>
          </a:p>
          <a:p>
            <a:pPr marL="742950" indent="-742950" algn="r">
              <a:buAutoNum type="arabicPeriod"/>
            </a:pPr>
            <a:endParaRPr lang="he-IL" dirty="0"/>
          </a:p>
          <a:p>
            <a:pPr marL="742950" indent="-742950" algn="r">
              <a:buAutoNum type="arabicPeriod"/>
            </a:pPr>
            <a:endParaRPr lang="he-IL" dirty="0"/>
          </a:p>
          <a:p>
            <a:pPr algn="r"/>
            <a:endParaRPr lang="he-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282935" y="312426"/>
            <a:ext cx="1017545" cy="1070700"/>
          </a:xfrm>
          <a:prstGeom prst="rect">
            <a:avLst/>
          </a:prstGeom>
        </p:spPr>
      </p:pic>
    </p:spTree>
    <p:extLst>
      <p:ext uri="{BB962C8B-B14F-4D97-AF65-F5344CB8AC3E}">
        <p14:creationId xmlns:p14="http://schemas.microsoft.com/office/powerpoint/2010/main" val="412828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ircle(in)">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circle(in)">
                                      <p:cBhvr>
                                        <p:cTn id="22" dur="2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circle(in)">
                                      <p:cBhvr>
                                        <p:cTn id="27" dur="20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circle(in)">
                                      <p:cBhvr>
                                        <p:cTn id="32" dur="20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circle(in)">
                                      <p:cBhvr>
                                        <p:cTn id="37" dur="20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circle(in)">
                                      <p:cBhvr>
                                        <p:cTn id="42" dur="20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circle(in)">
                                      <p:cBhvr>
                                        <p:cTn id="47" dur="2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564BBA0-46B9-46A1-A2EE-E008650271CB}"/>
              </a:ext>
            </a:extLst>
          </p:cNvPr>
          <p:cNvSpPr>
            <a:spLocks noGrp="1"/>
          </p:cNvSpPr>
          <p:nvPr>
            <p:ph type="title"/>
          </p:nvPr>
        </p:nvSpPr>
        <p:spPr/>
        <p:txBody>
          <a:bodyPr/>
          <a:lstStyle/>
          <a:p>
            <a:r>
              <a:rPr lang="he-IL" dirty="0"/>
              <a:t>חוק הגנת הצרכן</a:t>
            </a:r>
          </a:p>
        </p:txBody>
      </p:sp>
      <p:sp>
        <p:nvSpPr>
          <p:cNvPr id="5" name="מציין מיקום טקסט 6"/>
          <p:cNvSpPr>
            <a:spLocks noGrp="1"/>
          </p:cNvSpPr>
          <p:nvPr>
            <p:ph type="body" sz="quarter" idx="10"/>
          </p:nvPr>
        </p:nvSpPr>
        <p:spPr>
          <a:xfrm>
            <a:off x="0" y="1558110"/>
            <a:ext cx="12192000" cy="5299889"/>
          </a:xfrm>
        </p:spPr>
        <p:txBody>
          <a:bodyPr>
            <a:normAutofit fontScale="25000" lnSpcReduction="20000"/>
          </a:bodyPr>
          <a:lstStyle/>
          <a:p>
            <a:pPr algn="r"/>
            <a:r>
              <a:rPr lang="he-IL" sz="11200" dirty="0"/>
              <a:t>בס"ד                                                                                                     יום ד' ר"ח חשון תש"פ</a:t>
            </a:r>
          </a:p>
          <a:p>
            <a:pPr algn="r"/>
            <a:r>
              <a:rPr lang="he-IL" sz="11200" b="1" dirty="0"/>
              <a:t>לכבוד</a:t>
            </a:r>
            <a:r>
              <a:rPr lang="he-IL" sz="11200" dirty="0"/>
              <a:t> בעלי החנות "כל בו הגבעה", שלום.</a:t>
            </a:r>
          </a:p>
          <a:p>
            <a:r>
              <a:rPr lang="he-IL" sz="12800" b="1" u="sng" dirty="0"/>
              <a:t>הנדון:  החזר כספי</a:t>
            </a:r>
          </a:p>
          <a:p>
            <a:pPr algn="r"/>
            <a:r>
              <a:rPr lang="he-IL" sz="11200" dirty="0"/>
              <a:t>אתמול קניתי בחנותכם מטריה. </a:t>
            </a:r>
          </a:p>
          <a:p>
            <a:pPr algn="r"/>
            <a:r>
              <a:rPr lang="he-IL" sz="11200" dirty="0"/>
              <a:t>בבואי לביתי הצטערתי לראות כי המטריה קרועה בחלקה העליון.</a:t>
            </a:r>
          </a:p>
          <a:p>
            <a:pPr algn="r"/>
            <a:r>
              <a:rPr lang="he-IL" sz="11200" dirty="0"/>
              <a:t>לא בדקתי את המטריה בחנות לפני שקניתי אותה, אך חשבתי שהיא שלמה, ועל דעת זה קניתי אותה. </a:t>
            </a:r>
          </a:p>
          <a:p>
            <a:pPr algn="r"/>
            <a:r>
              <a:rPr lang="he-IL" sz="11200" u="sng" dirty="0">
                <a:solidFill>
                  <a:srgbClr val="0070C0"/>
                </a:solidFill>
              </a:rPr>
              <a:t>אני מבקש להחזיר את המטריה, כי במצב כזה לא אוכל להשתמש בה,  ולקבל את כספי חזרה</a:t>
            </a:r>
            <a:r>
              <a:rPr lang="he-IL" sz="11200" dirty="0"/>
              <a:t>.</a:t>
            </a:r>
          </a:p>
          <a:p>
            <a:pPr algn="r"/>
            <a:r>
              <a:rPr lang="he-IL" sz="11200" dirty="0"/>
              <a:t>אודה על תשובתך המהירה, </a:t>
            </a:r>
          </a:p>
          <a:p>
            <a:pPr algn="r"/>
            <a:r>
              <a:rPr lang="he-IL" sz="11200" dirty="0"/>
              <a:t>                                                                               בברכה, </a:t>
            </a:r>
          </a:p>
          <a:p>
            <a:pPr algn="r"/>
            <a:r>
              <a:rPr lang="he-IL" sz="12800" dirty="0"/>
              <a:t>                                                                                </a:t>
            </a:r>
            <a:r>
              <a:rPr lang="he-IL" sz="11200" dirty="0"/>
              <a:t>יואל דביר, </a:t>
            </a:r>
          </a:p>
          <a:p>
            <a:pPr algn="r"/>
            <a:r>
              <a:rPr lang="he-IL" sz="11200" dirty="0"/>
              <a:t>                                                                                          רחוב הפלמ"ח 10</a:t>
            </a:r>
          </a:p>
          <a:p>
            <a:pPr algn="r"/>
            <a:r>
              <a:rPr lang="he-IL" sz="11200" dirty="0"/>
              <a:t>                                                                                              ירושלים. </a:t>
            </a:r>
          </a:p>
          <a:p>
            <a:pPr algn="r"/>
            <a:r>
              <a:rPr lang="he-IL" dirty="0"/>
              <a:t> </a:t>
            </a:r>
          </a:p>
          <a:p>
            <a:pPr algn="r"/>
            <a:endParaRPr lang="he-IL" dirty="0"/>
          </a:p>
        </p:txBody>
      </p:sp>
    </p:spTree>
    <p:extLst>
      <p:ext uri="{BB962C8B-B14F-4D97-AF65-F5344CB8AC3E}">
        <p14:creationId xmlns:p14="http://schemas.microsoft.com/office/powerpoint/2010/main" val="3194545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חוק הגנת הצרכן </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7" name="Content Placeholder 5">
            <a:extLst>
              <a:ext uri="{FF2B5EF4-FFF2-40B4-BE49-F238E27FC236}">
                <a16:creationId xmlns:a16="http://schemas.microsoft.com/office/drawing/2014/main" id="{68A27717-9FC5-4207-8FDD-49C5621DBC22}"/>
              </a:ext>
            </a:extLst>
          </p:cNvPr>
          <p:cNvSpPr txBox="1">
            <a:spLocks/>
          </p:cNvSpPr>
          <p:nvPr/>
        </p:nvSpPr>
        <p:spPr>
          <a:xfrm>
            <a:off x="838200" y="1825625"/>
            <a:ext cx="10515600" cy="4351338"/>
          </a:xfrm>
          <a:prstGeom prst="rect">
            <a:avLst/>
          </a:prstGeom>
        </p:spPr>
        <p:txBody>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dirty="0"/>
              <a:t/>
            </a:r>
            <a:br>
              <a:rPr lang="he-IL" dirty="0"/>
            </a:br>
            <a:endParaRPr lang="he-IL" dirty="0"/>
          </a:p>
          <a:p>
            <a:endParaRPr lang="x-none" dirty="0"/>
          </a:p>
        </p:txBody>
      </p:sp>
      <p:sp>
        <p:nvSpPr>
          <p:cNvPr id="4" name="בועת מחשבה: ענן 3">
            <a:extLst>
              <a:ext uri="{FF2B5EF4-FFF2-40B4-BE49-F238E27FC236}">
                <a16:creationId xmlns:a16="http://schemas.microsoft.com/office/drawing/2014/main" id="{C37EAACB-E9EC-4D85-9B82-E9C11D36B775}"/>
              </a:ext>
            </a:extLst>
          </p:cNvPr>
          <p:cNvSpPr/>
          <p:nvPr/>
        </p:nvSpPr>
        <p:spPr>
          <a:xfrm flipV="1">
            <a:off x="7572954" y="4174897"/>
            <a:ext cx="3890176" cy="2170707"/>
          </a:xfrm>
          <a:prstGeom prst="cloudCallout">
            <a:avLst>
              <a:gd name="adj1" fmla="val -62393"/>
              <a:gd name="adj2" fmla="val -62042"/>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9" name="תמונה 8">
            <a:extLst>
              <a:ext uri="{FF2B5EF4-FFF2-40B4-BE49-F238E27FC236}">
                <a16:creationId xmlns:a16="http://schemas.microsoft.com/office/drawing/2014/main" id="{AB214433-B478-432B-B49F-74395EACF788}"/>
              </a:ext>
            </a:extLst>
          </p:cNvPr>
          <p:cNvPicPr>
            <a:picLocks noChangeAspect="1"/>
          </p:cNvPicPr>
          <p:nvPr/>
        </p:nvPicPr>
        <p:blipFill>
          <a:blip r:embed="rId4"/>
          <a:stretch>
            <a:fillRect/>
          </a:stretch>
        </p:blipFill>
        <p:spPr>
          <a:xfrm>
            <a:off x="500739" y="4101596"/>
            <a:ext cx="4450466" cy="2517866"/>
          </a:xfrm>
          <a:prstGeom prst="rect">
            <a:avLst/>
          </a:prstGeom>
        </p:spPr>
      </p:pic>
      <p:pic>
        <p:nvPicPr>
          <p:cNvPr id="10" name="תמונה 9">
            <a:extLst>
              <a:ext uri="{FF2B5EF4-FFF2-40B4-BE49-F238E27FC236}">
                <a16:creationId xmlns:a16="http://schemas.microsoft.com/office/drawing/2014/main" id="{BFDB514B-BE0E-43A5-BF8D-E3E341705C90}"/>
              </a:ext>
            </a:extLst>
          </p:cNvPr>
          <p:cNvPicPr>
            <a:picLocks noChangeAspect="1"/>
          </p:cNvPicPr>
          <p:nvPr/>
        </p:nvPicPr>
        <p:blipFill>
          <a:blip r:embed="rId4"/>
          <a:stretch>
            <a:fillRect/>
          </a:stretch>
        </p:blipFill>
        <p:spPr>
          <a:xfrm rot="346620">
            <a:off x="7521838" y="1745109"/>
            <a:ext cx="4532440" cy="2564243"/>
          </a:xfrm>
          <a:prstGeom prst="rect">
            <a:avLst/>
          </a:prstGeom>
        </p:spPr>
      </p:pic>
      <p:pic>
        <p:nvPicPr>
          <p:cNvPr id="11" name="תמונה 10">
            <a:extLst>
              <a:ext uri="{FF2B5EF4-FFF2-40B4-BE49-F238E27FC236}">
                <a16:creationId xmlns:a16="http://schemas.microsoft.com/office/drawing/2014/main" id="{12C4FDB2-372C-401A-A5ED-58B25870F07A}"/>
              </a:ext>
            </a:extLst>
          </p:cNvPr>
          <p:cNvPicPr>
            <a:picLocks noChangeAspect="1"/>
          </p:cNvPicPr>
          <p:nvPr/>
        </p:nvPicPr>
        <p:blipFill>
          <a:blip r:embed="rId4"/>
          <a:stretch>
            <a:fillRect/>
          </a:stretch>
        </p:blipFill>
        <p:spPr>
          <a:xfrm>
            <a:off x="500739" y="1784304"/>
            <a:ext cx="4450466" cy="2517866"/>
          </a:xfrm>
          <a:prstGeom prst="rect">
            <a:avLst/>
          </a:prstGeom>
        </p:spPr>
      </p:pic>
      <p:sp>
        <p:nvSpPr>
          <p:cNvPr id="12" name="מלבן 11">
            <a:extLst>
              <a:ext uri="{FF2B5EF4-FFF2-40B4-BE49-F238E27FC236}">
                <a16:creationId xmlns:a16="http://schemas.microsoft.com/office/drawing/2014/main" id="{6CAF572B-7881-4EAE-BEC4-1186BB2217CC}"/>
              </a:ext>
            </a:extLst>
          </p:cNvPr>
          <p:cNvSpPr/>
          <p:nvPr/>
        </p:nvSpPr>
        <p:spPr>
          <a:xfrm>
            <a:off x="1444566" y="2503314"/>
            <a:ext cx="2941831" cy="830997"/>
          </a:xfrm>
          <a:prstGeom prst="rect">
            <a:avLst/>
          </a:prstGeom>
          <a:noFill/>
        </p:spPr>
        <p:txBody>
          <a:bodyPr wrap="none" lIns="91440" tIns="45720" rIns="91440" bIns="45720">
            <a:spAutoFit/>
          </a:bodyPr>
          <a:lstStyle/>
          <a:p>
            <a:pPr algn="ctr"/>
            <a:r>
              <a:rPr lang="he-IL"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מיהו צרכן?</a:t>
            </a:r>
          </a:p>
        </p:txBody>
      </p:sp>
      <p:sp>
        <p:nvSpPr>
          <p:cNvPr id="13" name="מלבן 12">
            <a:extLst>
              <a:ext uri="{FF2B5EF4-FFF2-40B4-BE49-F238E27FC236}">
                <a16:creationId xmlns:a16="http://schemas.microsoft.com/office/drawing/2014/main" id="{E4D9EDFB-51C2-44FF-866A-752732EC69A5}"/>
              </a:ext>
            </a:extLst>
          </p:cNvPr>
          <p:cNvSpPr/>
          <p:nvPr/>
        </p:nvSpPr>
        <p:spPr>
          <a:xfrm>
            <a:off x="7488639" y="4575699"/>
            <a:ext cx="3865161" cy="1569660"/>
          </a:xfrm>
          <a:prstGeom prst="rect">
            <a:avLst/>
          </a:prstGeom>
          <a:noFill/>
        </p:spPr>
        <p:txBody>
          <a:bodyPr wrap="none" lIns="91440" tIns="45720" rIns="91440" bIns="45720">
            <a:spAutoFit/>
          </a:bodyPr>
          <a:lstStyle/>
          <a:p>
            <a:pPr algn="ctr"/>
            <a:r>
              <a:rPr lang="he-IL"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מתי חוקקו את </a:t>
            </a:r>
          </a:p>
          <a:p>
            <a:pPr algn="ctr"/>
            <a:r>
              <a:rPr lang="he-IL"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החוק הזה?</a:t>
            </a:r>
          </a:p>
        </p:txBody>
      </p:sp>
      <p:sp>
        <p:nvSpPr>
          <p:cNvPr id="14" name="מלבן 13">
            <a:extLst>
              <a:ext uri="{FF2B5EF4-FFF2-40B4-BE49-F238E27FC236}">
                <a16:creationId xmlns:a16="http://schemas.microsoft.com/office/drawing/2014/main" id="{991CA6F2-1D2F-4894-B624-605AD8EA16AC}"/>
              </a:ext>
            </a:extLst>
          </p:cNvPr>
          <p:cNvSpPr/>
          <p:nvPr/>
        </p:nvSpPr>
        <p:spPr>
          <a:xfrm>
            <a:off x="8228470" y="2323893"/>
            <a:ext cx="3389068" cy="1323439"/>
          </a:xfrm>
          <a:prstGeom prst="rect">
            <a:avLst/>
          </a:prstGeom>
          <a:noFill/>
        </p:spPr>
        <p:txBody>
          <a:bodyPr wrap="none" lIns="91440" tIns="45720" rIns="91440" bIns="45720">
            <a:spAutoFit/>
          </a:bodyPr>
          <a:lstStyle/>
          <a:p>
            <a:pPr algn="ctr"/>
            <a:r>
              <a:rPr lang="he-IL"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למה צריך להגן </a:t>
            </a:r>
          </a:p>
          <a:p>
            <a:pPr algn="ctr"/>
            <a:r>
              <a:rPr lang="he-IL"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על הצרכן?</a:t>
            </a:r>
          </a:p>
        </p:txBody>
      </p:sp>
      <p:sp>
        <p:nvSpPr>
          <p:cNvPr id="15" name="מלבן 14">
            <a:extLst>
              <a:ext uri="{FF2B5EF4-FFF2-40B4-BE49-F238E27FC236}">
                <a16:creationId xmlns:a16="http://schemas.microsoft.com/office/drawing/2014/main" id="{77FA6161-71D0-47BD-B9A8-5C405FF6ED1C}"/>
              </a:ext>
            </a:extLst>
          </p:cNvPr>
          <p:cNvSpPr/>
          <p:nvPr/>
        </p:nvSpPr>
        <p:spPr>
          <a:xfrm>
            <a:off x="2014330" y="4575699"/>
            <a:ext cx="1603516" cy="1323439"/>
          </a:xfrm>
          <a:prstGeom prst="rect">
            <a:avLst/>
          </a:prstGeom>
          <a:noFill/>
        </p:spPr>
        <p:txBody>
          <a:bodyPr wrap="square" lIns="91440" tIns="45720" rIns="91440" bIns="45720">
            <a:spAutoFit/>
          </a:bodyPr>
          <a:lstStyle/>
          <a:p>
            <a:pPr algn="ctr"/>
            <a:r>
              <a:rPr lang="he-IL"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endParaRPr lang="he-IL"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88650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חוק הגנת הצרכן </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7" name="Content Placeholder 5">
            <a:extLst>
              <a:ext uri="{FF2B5EF4-FFF2-40B4-BE49-F238E27FC236}">
                <a16:creationId xmlns:a16="http://schemas.microsoft.com/office/drawing/2014/main" id="{68A27717-9FC5-4207-8FDD-49C5621DBC22}"/>
              </a:ext>
            </a:extLst>
          </p:cNvPr>
          <p:cNvSpPr txBox="1">
            <a:spLocks/>
          </p:cNvSpPr>
          <p:nvPr/>
        </p:nvSpPr>
        <p:spPr>
          <a:xfrm>
            <a:off x="838200" y="1825625"/>
            <a:ext cx="10515600" cy="4351338"/>
          </a:xfrm>
          <a:prstGeom prst="rect">
            <a:avLst/>
          </a:prstGeom>
        </p:spPr>
        <p:txBody>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dirty="0"/>
              <a:t/>
            </a:r>
            <a:br>
              <a:rPr lang="he-IL" dirty="0"/>
            </a:br>
            <a:endParaRPr lang="he-IL" dirty="0"/>
          </a:p>
          <a:p>
            <a:endParaRPr lang="x-none" dirty="0"/>
          </a:p>
        </p:txBody>
      </p:sp>
      <p:sp>
        <p:nvSpPr>
          <p:cNvPr id="2" name="מלבן 1"/>
          <p:cNvSpPr/>
          <p:nvPr/>
        </p:nvSpPr>
        <p:spPr>
          <a:xfrm>
            <a:off x="1798320" y="2355374"/>
            <a:ext cx="9001760" cy="32918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he-IL" sz="3300" b="1" dirty="0">
                <a:solidFill>
                  <a:srgbClr val="002060"/>
                </a:solidFill>
              </a:rPr>
              <a:t>החוק להגנת הצרכן נחקק בשנת תשמ"א.</a:t>
            </a:r>
          </a:p>
          <a:p>
            <a:pPr algn="r"/>
            <a:r>
              <a:rPr lang="he-IL" sz="3300" b="1" dirty="0">
                <a:solidFill>
                  <a:srgbClr val="002060"/>
                </a:solidFill>
              </a:rPr>
              <a:t>מטרת החוק להגן על הצרכנים, לאזן את הכוחות בין מוכרים  לבין קונים, בין נותני השירות לבין הצרכנים.</a:t>
            </a:r>
          </a:p>
        </p:txBody>
      </p:sp>
    </p:spTree>
    <p:extLst>
      <p:ext uri="{BB962C8B-B14F-4D97-AF65-F5344CB8AC3E}">
        <p14:creationId xmlns:p14="http://schemas.microsoft.com/office/powerpoint/2010/main" val="332858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F7C45D-D894-C14C-88EF-52AE66F1F6A4}"/>
              </a:ext>
            </a:extLst>
          </p:cNvPr>
          <p:cNvPicPr>
            <a:picLocks noChangeAspect="1"/>
          </p:cNvPicPr>
          <p:nvPr/>
        </p:nvPicPr>
        <p:blipFill>
          <a:blip r:embed="rId5"/>
          <a:stretch>
            <a:fillRect/>
          </a:stretch>
        </p:blipFill>
        <p:spPr>
          <a:xfrm>
            <a:off x="10204267" y="4762500"/>
            <a:ext cx="2082800" cy="2095500"/>
          </a:xfrm>
          <a:prstGeom prst="rect">
            <a:avLst/>
          </a:prstGeom>
        </p:spPr>
      </p:pic>
      <p:sp>
        <p:nvSpPr>
          <p:cNvPr id="4" name="מציין מיקום תוכן 3"/>
          <p:cNvSpPr>
            <a:spLocks noGrp="1"/>
          </p:cNvSpPr>
          <p:nvPr>
            <p:ph idx="1"/>
          </p:nvPr>
        </p:nvSpPr>
        <p:spPr>
          <a:xfrm>
            <a:off x="0" y="-48896"/>
            <a:ext cx="12192000" cy="6585620"/>
          </a:xfrm>
        </p:spPr>
        <p:txBody>
          <a:bodyPr>
            <a:noAutofit/>
          </a:bodyPr>
          <a:lstStyle/>
          <a:p>
            <a:r>
              <a:rPr lang="he-IL" dirty="0"/>
              <a:t>בס"ד</a:t>
            </a:r>
          </a:p>
          <a:p>
            <a:pPr algn="l"/>
            <a:r>
              <a:rPr lang="he-IL" dirty="0"/>
              <a:t>יום ה' </a:t>
            </a:r>
            <a:r>
              <a:rPr lang="he-IL" dirty="0" err="1"/>
              <a:t>טז</a:t>
            </a:r>
            <a:r>
              <a:rPr lang="he-IL" dirty="0"/>
              <a:t>' חשון תש"פ</a:t>
            </a:r>
          </a:p>
          <a:p>
            <a:r>
              <a:rPr lang="he-IL" dirty="0"/>
              <a:t>        לכבוד יואל דביר,</a:t>
            </a:r>
          </a:p>
          <a:p>
            <a:r>
              <a:rPr lang="he-IL" dirty="0"/>
              <a:t>        שלום רב.                           </a:t>
            </a:r>
            <a:r>
              <a:rPr lang="he-IL" b="1" u="sng" dirty="0"/>
              <a:t>הנדון: מכתבך מיום ד', ר"ח חשון תש"פ</a:t>
            </a:r>
          </a:p>
          <a:p>
            <a:endParaRPr lang="he-IL" dirty="0"/>
          </a:p>
          <a:p>
            <a:r>
              <a:rPr lang="he-IL" dirty="0"/>
              <a:t>קראתי את מכתבך בעיון רב. צר לי שהמטריה שקנית הייתה פגומה. אין אנו נוהגים למכור מוצרים פגומים. אני מבין שנגרמה לך עוגמת נפש. הנימוקים שהעלית נכונים.</a:t>
            </a:r>
          </a:p>
          <a:p>
            <a:r>
              <a:rPr lang="he-IL" dirty="0"/>
              <a:t>אך לצערי, לא נוכל להחזיר לך את כספך. הסיבה היא שלפי חוק זכיות הצרכן, אם יש בחנות שלט, המפרט את כללי החזרת המוצרים בחנות, יש לנהוג לפיו. השלט בחנות מציין כי אין החזרות למוצרים שבמבצע. עם זאת, לפנים משורת הדין, נוכל להחליף את המטריה הפגומה באחרת. אנו מזמינים אותך להגיע לחנות עם המטריה הישנה ולהחליפה. </a:t>
            </a:r>
          </a:p>
          <a:p>
            <a:pPr algn="l"/>
            <a:r>
              <a:rPr lang="he-IL" dirty="0"/>
              <a:t>                                                   בברכה, </a:t>
            </a:r>
          </a:p>
          <a:p>
            <a:pPr algn="l"/>
            <a:r>
              <a:rPr lang="he-IL" dirty="0"/>
              <a:t>                                                                                                                          שמעון כהן, </a:t>
            </a:r>
          </a:p>
          <a:p>
            <a:pPr algn="l"/>
            <a:r>
              <a:rPr lang="he-IL" dirty="0"/>
              <a:t>                                                                                                                           בעל חנות כל בו הגבעה.</a:t>
            </a:r>
          </a:p>
          <a:p>
            <a:endParaRPr lang="he-IL" dirty="0"/>
          </a:p>
          <a:p>
            <a:endParaRPr lang="he-IL" dirty="0"/>
          </a:p>
        </p:txBody>
      </p:sp>
      <p:sp>
        <p:nvSpPr>
          <p:cNvPr id="2" name="TextBox 1"/>
          <p:cNvSpPr txBox="1"/>
          <p:nvPr/>
        </p:nvSpPr>
        <p:spPr>
          <a:xfrm>
            <a:off x="2187146" y="321276"/>
            <a:ext cx="6042454" cy="523220"/>
          </a:xfrm>
          <a:prstGeom prst="rect">
            <a:avLst/>
          </a:prstGeom>
          <a:solidFill>
            <a:schemeClr val="accent1">
              <a:lumMod val="60000"/>
              <a:lumOff val="40000"/>
            </a:schemeClr>
          </a:solidFill>
        </p:spPr>
        <p:txBody>
          <a:bodyPr wrap="square" rtlCol="1">
            <a:spAutoFit/>
          </a:bodyPr>
          <a:lstStyle/>
          <a:p>
            <a:pPr algn="ctr"/>
            <a:r>
              <a:rPr lang="he-IL" sz="2800" b="1" dirty="0">
                <a:solidFill>
                  <a:schemeClr val="bg1"/>
                </a:solidFill>
              </a:rPr>
              <a:t>מכתב תשובה ליואל</a:t>
            </a:r>
          </a:p>
        </p:txBody>
      </p:sp>
      <p:pic>
        <p:nvPicPr>
          <p:cNvPr id="5" name="2min_final" descr="2min_final">
            <a:hlinkClick r:id="" action="ppaction://media"/>
            <a:extLst>
              <a:ext uri="{FF2B5EF4-FFF2-40B4-BE49-F238E27FC236}">
                <a16:creationId xmlns:a16="http://schemas.microsoft.com/office/drawing/2014/main" id="{A601C9CA-F05F-4FB5-B90B-18CBE7587B0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116908" y="5810250"/>
            <a:ext cx="1540938" cy="549601"/>
          </a:xfrm>
          <a:prstGeom prst="rect">
            <a:avLst/>
          </a:prstGeom>
        </p:spPr>
      </p:pic>
    </p:spTree>
    <p:extLst>
      <p:ext uri="{BB962C8B-B14F-4D97-AF65-F5344CB8AC3E}">
        <p14:creationId xmlns:p14="http://schemas.microsoft.com/office/powerpoint/2010/main" val="14025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F7C45D-D894-C14C-88EF-52AE66F1F6A4}"/>
              </a:ext>
            </a:extLst>
          </p:cNvPr>
          <p:cNvPicPr>
            <a:picLocks noChangeAspect="1"/>
          </p:cNvPicPr>
          <p:nvPr/>
        </p:nvPicPr>
        <p:blipFill>
          <a:blip r:embed="rId3"/>
          <a:stretch>
            <a:fillRect/>
          </a:stretch>
        </p:blipFill>
        <p:spPr>
          <a:xfrm>
            <a:off x="10833322" y="5810250"/>
            <a:ext cx="2082800" cy="2095500"/>
          </a:xfrm>
          <a:prstGeom prst="rect">
            <a:avLst/>
          </a:prstGeom>
        </p:spPr>
      </p:pic>
      <p:pic>
        <p:nvPicPr>
          <p:cNvPr id="4" name="תמונה 3"/>
          <p:cNvPicPr>
            <a:picLocks noChangeAspect="1"/>
          </p:cNvPicPr>
          <p:nvPr/>
        </p:nvPicPr>
        <p:blipFill>
          <a:blip r:embed="rId4"/>
          <a:stretch>
            <a:fillRect/>
          </a:stretch>
        </p:blipFill>
        <p:spPr>
          <a:xfrm>
            <a:off x="0" y="1537359"/>
            <a:ext cx="3298222" cy="1749704"/>
          </a:xfrm>
          <a:prstGeom prst="rect">
            <a:avLst/>
          </a:prstGeom>
        </p:spPr>
      </p:pic>
      <p:sp>
        <p:nvSpPr>
          <p:cNvPr id="2" name="כותרת 1"/>
          <p:cNvSpPr>
            <a:spLocks noGrp="1"/>
          </p:cNvSpPr>
          <p:nvPr>
            <p:ph type="title"/>
          </p:nvPr>
        </p:nvSpPr>
        <p:spPr>
          <a:xfrm>
            <a:off x="4917988" y="663126"/>
            <a:ext cx="6443601" cy="720000"/>
          </a:xfrm>
        </p:spPr>
        <p:txBody>
          <a:bodyPr/>
          <a:lstStyle/>
          <a:p>
            <a:endParaRPr lang="he-IL" dirty="0"/>
          </a:p>
        </p:txBody>
      </p:sp>
      <p:sp>
        <p:nvSpPr>
          <p:cNvPr id="7" name="מציין מיקום תוכן 3"/>
          <p:cNvSpPr txBox="1">
            <a:spLocks/>
          </p:cNvSpPr>
          <p:nvPr/>
        </p:nvSpPr>
        <p:spPr>
          <a:xfrm>
            <a:off x="82376" y="1260555"/>
            <a:ext cx="12010768" cy="5828153"/>
          </a:xfrm>
          <a:prstGeom prst="rect">
            <a:avLst/>
          </a:prstGeom>
        </p:spPr>
        <p:txBody>
          <a:bodyPr>
            <a:normAutofit/>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dirty="0"/>
              <a:t>בס"ד</a:t>
            </a:r>
          </a:p>
          <a:p>
            <a:pPr algn="l"/>
            <a:r>
              <a:rPr lang="he-IL" dirty="0"/>
              <a:t>יום ה' </a:t>
            </a:r>
            <a:r>
              <a:rPr lang="he-IL" dirty="0" err="1"/>
              <a:t>טז</a:t>
            </a:r>
            <a:r>
              <a:rPr lang="he-IL" dirty="0"/>
              <a:t>' חשון תש"פ</a:t>
            </a:r>
          </a:p>
          <a:p>
            <a:r>
              <a:rPr lang="he-IL" dirty="0"/>
              <a:t>        לכבוד יואל דביר,</a:t>
            </a:r>
          </a:p>
          <a:p>
            <a:r>
              <a:rPr lang="he-IL" dirty="0"/>
              <a:t>        שלום רב. </a:t>
            </a:r>
          </a:p>
          <a:p>
            <a:endParaRPr lang="he-IL" dirty="0"/>
          </a:p>
          <a:p>
            <a:pPr algn="ctr"/>
            <a:r>
              <a:rPr lang="he-IL" b="1" u="sng" dirty="0"/>
              <a:t>הנדון: מכתבך מיום ד', ר"ח חשון תש"פ</a:t>
            </a:r>
          </a:p>
          <a:p>
            <a:endParaRPr lang="he-IL" dirty="0"/>
          </a:p>
          <a:p>
            <a:r>
              <a:rPr lang="he-IL" dirty="0"/>
              <a:t>קראתי את מכתבך בעיון רב. צר לי שהמטריה שקנית הייתה פגומה. אין אנו נוהגים למכור מוצרים פגומים. </a:t>
            </a:r>
          </a:p>
          <a:p>
            <a:r>
              <a:rPr lang="he-IL" dirty="0"/>
              <a:t>אני מבין שנגרמה לך עוגמת נפש. הנימוקים שהעלית נכונים.</a:t>
            </a:r>
          </a:p>
          <a:p>
            <a:endParaRPr lang="he-IL" dirty="0"/>
          </a:p>
          <a:p>
            <a:endParaRPr lang="he-IL" dirty="0"/>
          </a:p>
          <a:p>
            <a:endParaRPr lang="he-IL" dirty="0"/>
          </a:p>
        </p:txBody>
      </p:sp>
    </p:spTree>
    <p:extLst>
      <p:ext uri="{BB962C8B-B14F-4D97-AF65-F5344CB8AC3E}">
        <p14:creationId xmlns:p14="http://schemas.microsoft.com/office/powerpoint/2010/main" val="60035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F7C45D-D894-C14C-88EF-52AE66F1F6A4}"/>
              </a:ext>
            </a:extLst>
          </p:cNvPr>
          <p:cNvPicPr>
            <a:picLocks noChangeAspect="1"/>
          </p:cNvPicPr>
          <p:nvPr/>
        </p:nvPicPr>
        <p:blipFill>
          <a:blip r:embed="rId3"/>
          <a:stretch>
            <a:fillRect/>
          </a:stretch>
        </p:blipFill>
        <p:spPr>
          <a:xfrm>
            <a:off x="10833322" y="5810250"/>
            <a:ext cx="2082800" cy="2095500"/>
          </a:xfrm>
          <a:prstGeom prst="rect">
            <a:avLst/>
          </a:prstGeom>
        </p:spPr>
      </p:pic>
      <p:pic>
        <p:nvPicPr>
          <p:cNvPr id="4" name="תמונה 3"/>
          <p:cNvPicPr>
            <a:picLocks noChangeAspect="1"/>
          </p:cNvPicPr>
          <p:nvPr/>
        </p:nvPicPr>
        <p:blipFill>
          <a:blip r:embed="rId4"/>
          <a:stretch>
            <a:fillRect/>
          </a:stretch>
        </p:blipFill>
        <p:spPr>
          <a:xfrm>
            <a:off x="0" y="1537359"/>
            <a:ext cx="3298222" cy="1749704"/>
          </a:xfrm>
          <a:prstGeom prst="rect">
            <a:avLst/>
          </a:prstGeom>
        </p:spPr>
      </p:pic>
      <p:sp>
        <p:nvSpPr>
          <p:cNvPr id="2" name="כותרת 1"/>
          <p:cNvSpPr>
            <a:spLocks noGrp="1"/>
          </p:cNvSpPr>
          <p:nvPr>
            <p:ph type="title"/>
          </p:nvPr>
        </p:nvSpPr>
        <p:spPr>
          <a:xfrm>
            <a:off x="4917988" y="663126"/>
            <a:ext cx="6443601" cy="720000"/>
          </a:xfrm>
        </p:spPr>
        <p:txBody>
          <a:bodyPr/>
          <a:lstStyle/>
          <a:p>
            <a:endParaRPr lang="he-IL" dirty="0"/>
          </a:p>
        </p:txBody>
      </p:sp>
      <p:sp>
        <p:nvSpPr>
          <p:cNvPr id="7" name="מציין מיקום תוכן 3"/>
          <p:cNvSpPr txBox="1">
            <a:spLocks/>
          </p:cNvSpPr>
          <p:nvPr/>
        </p:nvSpPr>
        <p:spPr>
          <a:xfrm>
            <a:off x="82376" y="1260555"/>
            <a:ext cx="12010768" cy="5828153"/>
          </a:xfrm>
          <a:prstGeom prst="rect">
            <a:avLst/>
          </a:prstGeom>
        </p:spPr>
        <p:txBody>
          <a:bodyPr>
            <a:normAutofit fontScale="25000" lnSpcReduction="20000"/>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sz="4200" dirty="0"/>
              <a:t>בס"ד</a:t>
            </a:r>
          </a:p>
          <a:p>
            <a:pPr algn="l"/>
            <a:r>
              <a:rPr lang="he-IL" sz="4900" dirty="0"/>
              <a:t>יום ה' </a:t>
            </a:r>
            <a:r>
              <a:rPr lang="he-IL" sz="4900" dirty="0" err="1"/>
              <a:t>טז</a:t>
            </a:r>
            <a:r>
              <a:rPr lang="he-IL" sz="4900" dirty="0"/>
              <a:t>' חשון תש"פ</a:t>
            </a:r>
          </a:p>
          <a:p>
            <a:r>
              <a:rPr lang="he-IL" sz="4200" dirty="0"/>
              <a:t>        </a:t>
            </a:r>
            <a:r>
              <a:rPr lang="he-IL" sz="8600" dirty="0"/>
              <a:t>לכבוד יואל דביר,</a:t>
            </a:r>
          </a:p>
          <a:p>
            <a:r>
              <a:rPr lang="he-IL" sz="8600" dirty="0"/>
              <a:t>        שלום רב. </a:t>
            </a:r>
          </a:p>
          <a:p>
            <a:endParaRPr lang="he-IL" sz="4200" dirty="0"/>
          </a:p>
          <a:p>
            <a:pPr algn="ctr"/>
            <a:r>
              <a:rPr lang="he-IL" sz="8600" b="1" u="sng" dirty="0"/>
              <a:t>הנדון: מכתבך מיום ד', ר"ח חשון תש"פ</a:t>
            </a:r>
          </a:p>
          <a:p>
            <a:endParaRPr lang="he-IL" sz="4200" dirty="0"/>
          </a:p>
          <a:p>
            <a:r>
              <a:rPr lang="he-IL" sz="7400" dirty="0"/>
              <a:t>קראתי את מכתבך בעיון רב. צר לי שהמטריה שקנית הייתה פגומה. אין אנו נוהגים למכור מוצרים פגומים. </a:t>
            </a:r>
          </a:p>
          <a:p>
            <a:r>
              <a:rPr lang="he-IL" sz="7400" dirty="0"/>
              <a:t>אני מבין שנגרמה לך עוגמת נפש. הנימוקים שהעלית נכונים.</a:t>
            </a:r>
          </a:p>
          <a:p>
            <a:endParaRPr lang="he-IL" sz="7400" dirty="0"/>
          </a:p>
          <a:p>
            <a:r>
              <a:rPr lang="he-IL" sz="11200" b="1" dirty="0">
                <a:solidFill>
                  <a:srgbClr val="FF0000"/>
                </a:solidFill>
              </a:rPr>
              <a:t>אך לצערי</a:t>
            </a:r>
            <a:r>
              <a:rPr lang="he-IL" sz="11200" dirty="0"/>
              <a:t>, לא נוכל להחזיר לך את כספך, הסיבה היא שלפי חוק זכיות הצרכן, אם יש בחנות שלט, המפרט את כללי החזרת המוצרים בחנות, יש לנהוג לפיו. השלט בחנות מציין כי אין החזרות למוצרים שבמבצע. </a:t>
            </a:r>
          </a:p>
          <a:p>
            <a:r>
              <a:rPr lang="he-IL" sz="11200" dirty="0"/>
              <a:t>עם זאת, לפנים משורת הדין, נוכל להחליף את המטריה הפגומה באחרת. אנו מזמינים אותך להגיע לחנות עם המטריה הישנה ולהחליפה. </a:t>
            </a:r>
          </a:p>
          <a:p>
            <a:pPr algn="l"/>
            <a:r>
              <a:rPr lang="he-IL" sz="11200" dirty="0"/>
              <a:t>                                               </a:t>
            </a:r>
            <a:r>
              <a:rPr lang="he-IL" sz="7400" dirty="0"/>
              <a:t>                                                                                       בברכה, </a:t>
            </a:r>
          </a:p>
          <a:p>
            <a:pPr algn="l"/>
            <a:r>
              <a:rPr lang="he-IL" sz="7400" dirty="0"/>
              <a:t>                                                                                                                          שמעון כהן, </a:t>
            </a:r>
          </a:p>
          <a:p>
            <a:pPr algn="l"/>
            <a:r>
              <a:rPr lang="he-IL" sz="7400" dirty="0"/>
              <a:t>                                                                                                                           בעל חנות כל בו הגבעה.</a:t>
            </a:r>
          </a:p>
          <a:p>
            <a:endParaRPr lang="he-IL" dirty="0"/>
          </a:p>
          <a:p>
            <a:endParaRPr lang="he-IL" dirty="0"/>
          </a:p>
        </p:txBody>
      </p:sp>
    </p:spTree>
    <p:extLst>
      <p:ext uri="{BB962C8B-B14F-4D97-AF65-F5344CB8AC3E}">
        <p14:creationId xmlns:p14="http://schemas.microsoft.com/office/powerpoint/2010/main" val="39850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0" y="1537359"/>
            <a:ext cx="3298222" cy="1749704"/>
          </a:xfrm>
          <a:prstGeom prst="rect">
            <a:avLst/>
          </a:prstGeom>
        </p:spPr>
      </p:pic>
      <p:sp>
        <p:nvSpPr>
          <p:cNvPr id="2" name="כותרת 1"/>
          <p:cNvSpPr>
            <a:spLocks noGrp="1"/>
          </p:cNvSpPr>
          <p:nvPr>
            <p:ph type="title"/>
          </p:nvPr>
        </p:nvSpPr>
        <p:spPr>
          <a:xfrm>
            <a:off x="4917988" y="663126"/>
            <a:ext cx="6443601" cy="720000"/>
          </a:xfrm>
        </p:spPr>
        <p:txBody>
          <a:bodyPr/>
          <a:lstStyle/>
          <a:p>
            <a:endParaRPr lang="he-IL" dirty="0"/>
          </a:p>
        </p:txBody>
      </p:sp>
      <p:sp>
        <p:nvSpPr>
          <p:cNvPr id="7" name="מציין מיקום תוכן 3"/>
          <p:cNvSpPr txBox="1">
            <a:spLocks/>
          </p:cNvSpPr>
          <p:nvPr/>
        </p:nvSpPr>
        <p:spPr>
          <a:xfrm>
            <a:off x="82376" y="1260555"/>
            <a:ext cx="12010768" cy="5828153"/>
          </a:xfrm>
          <a:prstGeom prst="rect">
            <a:avLst/>
          </a:prstGeom>
        </p:spPr>
        <p:txBody>
          <a:bodyPr>
            <a:normAutofit fontScale="25000" lnSpcReduction="20000"/>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sz="4200" dirty="0"/>
              <a:t>בס"ד</a:t>
            </a:r>
          </a:p>
          <a:p>
            <a:pPr algn="l"/>
            <a:r>
              <a:rPr lang="he-IL" sz="4900" dirty="0"/>
              <a:t>יום ה' </a:t>
            </a:r>
            <a:r>
              <a:rPr lang="he-IL" sz="4900" dirty="0" err="1"/>
              <a:t>טז</a:t>
            </a:r>
            <a:r>
              <a:rPr lang="he-IL" sz="4900" dirty="0"/>
              <a:t>' חשון תש"פ</a:t>
            </a:r>
          </a:p>
          <a:p>
            <a:r>
              <a:rPr lang="he-IL" sz="4200" dirty="0"/>
              <a:t>        </a:t>
            </a:r>
            <a:r>
              <a:rPr lang="he-IL" sz="8600" dirty="0"/>
              <a:t>לכבוד יואל דביר,</a:t>
            </a:r>
          </a:p>
          <a:p>
            <a:r>
              <a:rPr lang="he-IL" sz="8600" dirty="0"/>
              <a:t>        שלום רב. </a:t>
            </a:r>
          </a:p>
          <a:p>
            <a:endParaRPr lang="he-IL" sz="4200" dirty="0"/>
          </a:p>
          <a:p>
            <a:pPr algn="ctr"/>
            <a:r>
              <a:rPr lang="he-IL" sz="8600" b="1" u="sng" dirty="0"/>
              <a:t>הנדון: מכתבך מיום ד', ר"ח חשון תש"פ</a:t>
            </a:r>
          </a:p>
          <a:p>
            <a:endParaRPr lang="he-IL" sz="4200" dirty="0"/>
          </a:p>
          <a:p>
            <a:r>
              <a:rPr lang="he-IL" sz="11200" dirty="0"/>
              <a:t>קראתי את מכתבך בעיון רב. צר לי שהמטריה שקנית הייתה פגומה. אין אנו נוהגים למכור מוצרים פגומים. </a:t>
            </a:r>
          </a:p>
          <a:p>
            <a:r>
              <a:rPr lang="he-IL" sz="11200" dirty="0"/>
              <a:t>אני מבין שנגרמה לך עוגמת נפש. הנימוקים שהעלית נכונים.</a:t>
            </a:r>
          </a:p>
          <a:p>
            <a:endParaRPr lang="he-IL" sz="11200" dirty="0"/>
          </a:p>
          <a:p>
            <a:r>
              <a:rPr lang="he-IL" sz="11200" b="1" dirty="0">
                <a:solidFill>
                  <a:srgbClr val="FF0000"/>
                </a:solidFill>
              </a:rPr>
              <a:t>אך לצערי</a:t>
            </a:r>
            <a:r>
              <a:rPr lang="he-IL" sz="11200" dirty="0"/>
              <a:t>, לא נוכל להחזיר לך את כספך, הסיבה היא שלפי חוק זכיות הצרכן, אם יש בחנות שלט, המפרט את כללי החזרת המוצרים בחנות, יש לנהוג לפיו. השלט בחנות מציין כי אין החזרות למוצרים שבמבצע</a:t>
            </a:r>
            <a:r>
              <a:rPr lang="he-IL" sz="7400" dirty="0"/>
              <a:t>. </a:t>
            </a:r>
          </a:p>
          <a:p>
            <a:r>
              <a:rPr lang="he-IL" sz="11200" b="1" dirty="0">
                <a:solidFill>
                  <a:srgbClr val="FF0000"/>
                </a:solidFill>
              </a:rPr>
              <a:t>עם זאת, </a:t>
            </a:r>
            <a:r>
              <a:rPr lang="he-IL" sz="11200" dirty="0"/>
              <a:t>לפנים משורת הדין, נוכל להחליף את המטריה הפגומה באחרת. אנו מזמינים אותך להגיע לחנות עם המטריה הישנה ולהחליפה. </a:t>
            </a:r>
          </a:p>
          <a:p>
            <a:pPr algn="l"/>
            <a:r>
              <a:rPr lang="he-IL" sz="7400" dirty="0"/>
              <a:t>.</a:t>
            </a:r>
          </a:p>
          <a:p>
            <a:endParaRPr lang="he-IL" dirty="0"/>
          </a:p>
          <a:p>
            <a:endParaRPr lang="he-IL" dirty="0"/>
          </a:p>
        </p:txBody>
      </p:sp>
    </p:spTree>
    <p:extLst>
      <p:ext uri="{BB962C8B-B14F-4D97-AF65-F5344CB8AC3E}">
        <p14:creationId xmlns:p14="http://schemas.microsoft.com/office/powerpoint/2010/main" val="132228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F7C45D-D894-C14C-88EF-52AE66F1F6A4}"/>
              </a:ext>
            </a:extLst>
          </p:cNvPr>
          <p:cNvPicPr>
            <a:picLocks noChangeAspect="1"/>
          </p:cNvPicPr>
          <p:nvPr/>
        </p:nvPicPr>
        <p:blipFill>
          <a:blip r:embed="rId3"/>
          <a:stretch>
            <a:fillRect/>
          </a:stretch>
        </p:blipFill>
        <p:spPr>
          <a:xfrm>
            <a:off x="10833322" y="5810250"/>
            <a:ext cx="2082800" cy="2095500"/>
          </a:xfrm>
          <a:prstGeom prst="rect">
            <a:avLst/>
          </a:prstGeom>
        </p:spPr>
      </p:pic>
      <p:pic>
        <p:nvPicPr>
          <p:cNvPr id="4" name="תמונה 3"/>
          <p:cNvPicPr>
            <a:picLocks noChangeAspect="1"/>
          </p:cNvPicPr>
          <p:nvPr/>
        </p:nvPicPr>
        <p:blipFill>
          <a:blip r:embed="rId4"/>
          <a:stretch>
            <a:fillRect/>
          </a:stretch>
        </p:blipFill>
        <p:spPr>
          <a:xfrm>
            <a:off x="0" y="1537359"/>
            <a:ext cx="3298222" cy="1749704"/>
          </a:xfrm>
          <a:prstGeom prst="rect">
            <a:avLst/>
          </a:prstGeom>
        </p:spPr>
      </p:pic>
      <p:sp>
        <p:nvSpPr>
          <p:cNvPr id="2" name="כותרת 1"/>
          <p:cNvSpPr>
            <a:spLocks noGrp="1"/>
          </p:cNvSpPr>
          <p:nvPr>
            <p:ph type="title"/>
          </p:nvPr>
        </p:nvSpPr>
        <p:spPr>
          <a:xfrm>
            <a:off x="4917988" y="663126"/>
            <a:ext cx="6443601" cy="720000"/>
          </a:xfrm>
        </p:spPr>
        <p:txBody>
          <a:bodyPr/>
          <a:lstStyle/>
          <a:p>
            <a:endParaRPr lang="he-IL" dirty="0"/>
          </a:p>
        </p:txBody>
      </p:sp>
      <p:sp>
        <p:nvSpPr>
          <p:cNvPr id="3" name="TextBox 2"/>
          <p:cNvSpPr txBox="1"/>
          <p:nvPr/>
        </p:nvSpPr>
        <p:spPr>
          <a:xfrm>
            <a:off x="1779374" y="2829697"/>
            <a:ext cx="9242854" cy="3046988"/>
          </a:xfrm>
          <a:prstGeom prst="rect">
            <a:avLst/>
          </a:prstGeom>
          <a:noFill/>
        </p:spPr>
        <p:txBody>
          <a:bodyPr wrap="square" rtlCol="1">
            <a:spAutoFit/>
          </a:bodyPr>
          <a:lstStyle/>
          <a:p>
            <a:pPr algn="ctr"/>
            <a:r>
              <a:rPr lang="he-IL" sz="4000" dirty="0"/>
              <a:t>לִפְנִים מִשוּרַת הַדִין</a:t>
            </a:r>
          </a:p>
          <a:p>
            <a:pPr algn="ctr"/>
            <a:endParaRPr lang="he-IL" sz="4000" dirty="0"/>
          </a:p>
          <a:p>
            <a:pPr algn="ctr"/>
            <a:r>
              <a:rPr lang="he-IL" sz="2800" b="1" dirty="0"/>
              <a:t>לִפְנִים מִשּׁוּרַת הַדִּין</a:t>
            </a:r>
            <a:r>
              <a:rPr lang="he-IL" sz="2800" dirty="0"/>
              <a:t> על פי חז"ל, זוהי הנהגה של אדם יחיד או של </a:t>
            </a:r>
            <a:r>
              <a:rPr lang="he-IL" sz="2800" dirty="0" err="1"/>
              <a:t>של</a:t>
            </a:r>
            <a:r>
              <a:rPr lang="he-IL" sz="2800" dirty="0"/>
              <a:t> בית הדין לעשות מֵעֵבר לחובתו של האדם כלפי חברו, ולנהוג עמו במידת החסד. היפוכה של מידה זו היא ההתנהגות לפי </a:t>
            </a:r>
            <a:r>
              <a:rPr lang="he-IL" sz="2800"/>
              <a:t>שורת </a:t>
            </a:r>
            <a:r>
              <a:rPr lang="he-IL" sz="2800" smtClean="0"/>
              <a:t>הדין, </a:t>
            </a:r>
            <a:r>
              <a:rPr lang="he-IL" sz="2800" dirty="0"/>
              <a:t>ללא התחשבות בטובתו של הזולת.</a:t>
            </a:r>
          </a:p>
        </p:txBody>
      </p:sp>
    </p:spTree>
    <p:extLst>
      <p:ext uri="{BB962C8B-B14F-4D97-AF65-F5344CB8AC3E}">
        <p14:creationId xmlns:p14="http://schemas.microsoft.com/office/powerpoint/2010/main" val="99531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F7C45D-D894-C14C-88EF-52AE66F1F6A4}"/>
              </a:ext>
            </a:extLst>
          </p:cNvPr>
          <p:cNvPicPr>
            <a:picLocks noChangeAspect="1"/>
          </p:cNvPicPr>
          <p:nvPr/>
        </p:nvPicPr>
        <p:blipFill>
          <a:blip r:embed="rId3"/>
          <a:stretch>
            <a:fillRect/>
          </a:stretch>
        </p:blipFill>
        <p:spPr>
          <a:xfrm>
            <a:off x="10833322" y="5810250"/>
            <a:ext cx="2082800" cy="2095500"/>
          </a:xfrm>
          <a:prstGeom prst="rect">
            <a:avLst/>
          </a:prstGeom>
        </p:spPr>
      </p:pic>
      <p:sp>
        <p:nvSpPr>
          <p:cNvPr id="2" name="כותרת 1"/>
          <p:cNvSpPr>
            <a:spLocks noGrp="1"/>
          </p:cNvSpPr>
          <p:nvPr>
            <p:ph type="title"/>
          </p:nvPr>
        </p:nvSpPr>
        <p:spPr/>
        <p:txBody>
          <a:bodyPr/>
          <a:lstStyle/>
          <a:p>
            <a:endParaRPr lang="he-IL" dirty="0"/>
          </a:p>
        </p:txBody>
      </p:sp>
      <p:sp>
        <p:nvSpPr>
          <p:cNvPr id="4" name="מציין מיקום תוכן 3"/>
          <p:cNvSpPr>
            <a:spLocks noGrp="1"/>
          </p:cNvSpPr>
          <p:nvPr>
            <p:ph sz="half" idx="1"/>
          </p:nvPr>
        </p:nvSpPr>
        <p:spPr>
          <a:xfrm>
            <a:off x="172995" y="1569308"/>
            <a:ext cx="6091881" cy="5288691"/>
          </a:xfrm>
          <a:ln w="38100">
            <a:solidFill>
              <a:srgbClr val="FFC000"/>
            </a:solidFill>
          </a:ln>
          <a:effectLst>
            <a:glow rad="63500">
              <a:schemeClr val="accent1">
                <a:satMod val="175000"/>
                <a:alpha val="40000"/>
              </a:schemeClr>
            </a:glow>
          </a:effectLst>
        </p:spPr>
        <p:txBody>
          <a:bodyPr>
            <a:noAutofit/>
          </a:bodyPr>
          <a:lstStyle/>
          <a:p>
            <a:r>
              <a:rPr lang="he-IL" sz="1600" dirty="0"/>
              <a:t>                                                                               בס"ד יום ה' </a:t>
            </a:r>
            <a:r>
              <a:rPr lang="he-IL" sz="1600" dirty="0" err="1"/>
              <a:t>טז</a:t>
            </a:r>
            <a:r>
              <a:rPr lang="he-IL" sz="1600" dirty="0"/>
              <a:t>' חשון תש"פ</a:t>
            </a:r>
          </a:p>
          <a:p>
            <a:r>
              <a:rPr lang="he-IL" sz="1800" dirty="0"/>
              <a:t>לכבוד יואל דביר,         שלום רב</a:t>
            </a:r>
          </a:p>
          <a:p>
            <a:pPr algn="ctr"/>
            <a:r>
              <a:rPr lang="he-IL" sz="1800" b="1" u="sng" dirty="0"/>
              <a:t>הנדון: מכתבך מיום ד', ר"ח חשון תש"פ</a:t>
            </a:r>
          </a:p>
          <a:p>
            <a:r>
              <a:rPr lang="he-IL" sz="1800" dirty="0"/>
              <a:t>קראתי את מכתבך בעיון רב. צר לי שהמטריה שקנית הייתה פגומה. אין אנו נוהגים למכור מוצרים פגומים. </a:t>
            </a:r>
          </a:p>
          <a:p>
            <a:r>
              <a:rPr lang="he-IL" sz="1800" dirty="0"/>
              <a:t>אני מבין שנגרמה לך עוגמת נפש. הנימוקים שהעלית, נכונים.</a:t>
            </a:r>
          </a:p>
          <a:p>
            <a:r>
              <a:rPr lang="he-IL" sz="1800" dirty="0"/>
              <a:t>אך לצערי, לא נוכל להחזיר לך את כספך, הסיבה היא שלפי חוק זכיות הצרכן, אם יש בחנות שלט, המפרט את כללי החזרת המוצרים בחנות, יש לנהוג לפיו. השלט בחנות מציין כי אין החזרות למוצרים שבמבצע. </a:t>
            </a:r>
          </a:p>
          <a:p>
            <a:r>
              <a:rPr lang="he-IL" sz="1800" dirty="0"/>
              <a:t>עם זאת, לפנים משורת הדין, נוכל להחליף את המטריה הפגומה באחרת. אנו מזמינים אותך להגיע לחנות עם המטריה הישנה ולהחליפה. </a:t>
            </a:r>
          </a:p>
          <a:p>
            <a:pPr algn="ctr"/>
            <a:r>
              <a:rPr lang="he-IL" sz="1800" dirty="0"/>
              <a:t>                                                                                                                                                        בברכה,                                                                                                                         שמעון כהן,                                                                                                         בעל חנות כל בו הגבעה.</a:t>
            </a:r>
          </a:p>
          <a:p>
            <a:endParaRPr lang="he-IL" sz="1600" dirty="0"/>
          </a:p>
        </p:txBody>
      </p:sp>
      <p:sp>
        <p:nvSpPr>
          <p:cNvPr id="5" name="מציין מיקום תוכן 4"/>
          <p:cNvSpPr>
            <a:spLocks noGrp="1"/>
          </p:cNvSpPr>
          <p:nvPr>
            <p:ph sz="half" idx="2"/>
          </p:nvPr>
        </p:nvSpPr>
        <p:spPr>
          <a:xfrm>
            <a:off x="6474941" y="1569308"/>
            <a:ext cx="5523470" cy="5288691"/>
          </a:xfrm>
          <a:ln w="38100">
            <a:solidFill>
              <a:srgbClr val="FFC000"/>
            </a:solidFill>
          </a:ln>
          <a:effectLst>
            <a:glow rad="63500">
              <a:schemeClr val="accent1">
                <a:satMod val="175000"/>
                <a:alpha val="40000"/>
              </a:schemeClr>
            </a:glow>
          </a:effectLst>
        </p:spPr>
        <p:txBody>
          <a:bodyPr>
            <a:normAutofit fontScale="55000" lnSpcReduction="20000"/>
          </a:bodyPr>
          <a:lstStyle/>
          <a:p>
            <a:r>
              <a:rPr lang="he-IL" dirty="0"/>
              <a:t>בס"ד                                                                 יום ד' ר"ח חשון תש"פ</a:t>
            </a:r>
          </a:p>
          <a:p>
            <a:r>
              <a:rPr lang="he-IL" sz="3300" b="1" dirty="0"/>
              <a:t>לכבוד</a:t>
            </a:r>
            <a:r>
              <a:rPr lang="he-IL" sz="3300" dirty="0"/>
              <a:t> בעלי החנות "כל בו הגבעה", </a:t>
            </a:r>
          </a:p>
          <a:p>
            <a:r>
              <a:rPr lang="he-IL" sz="3300" dirty="0"/>
              <a:t>שלום.  </a:t>
            </a:r>
          </a:p>
          <a:p>
            <a:pPr algn="ctr"/>
            <a:r>
              <a:rPr lang="he-IL" sz="3300" b="1" u="sng" dirty="0"/>
              <a:t>הנדון: החלפת מוצר או החזר כספי</a:t>
            </a:r>
          </a:p>
          <a:p>
            <a:endParaRPr lang="he-IL" sz="3300" dirty="0"/>
          </a:p>
          <a:p>
            <a:r>
              <a:rPr lang="he-IL" sz="3300" dirty="0"/>
              <a:t>אתמול קניתי בחנותכם מטריה. </a:t>
            </a:r>
          </a:p>
          <a:p>
            <a:r>
              <a:rPr lang="he-IL" sz="3300" dirty="0"/>
              <a:t>בבואי לביתי הצטערתי לראות כי המטריה קרועה בחלקה העליון.</a:t>
            </a:r>
          </a:p>
          <a:p>
            <a:r>
              <a:rPr lang="he-IL" sz="3300" dirty="0"/>
              <a:t>לא בדקתי את המטריה בחנות לפני שקניתי אותה, אך חשבתי שהיא שלמה, ועל דעת זה קניתי אותה.</a:t>
            </a:r>
          </a:p>
          <a:p>
            <a:r>
              <a:rPr lang="he-IL" sz="3300" dirty="0"/>
              <a:t>אני מבקש להחזיר את המטריה, כי במצב זה לא אוכל להשתמש בה, ולקבל את כספי חזרה או מטריה אחרת.</a:t>
            </a:r>
          </a:p>
          <a:p>
            <a:r>
              <a:rPr lang="he-IL" sz="3300" dirty="0"/>
              <a:t>אודה על תשובתך המהירה, </a:t>
            </a:r>
          </a:p>
          <a:p>
            <a:r>
              <a:rPr lang="he-IL" sz="3300" dirty="0"/>
              <a:t>                                                                      בברכה, </a:t>
            </a:r>
          </a:p>
          <a:p>
            <a:r>
              <a:rPr lang="he-IL" sz="3300" dirty="0"/>
              <a:t>                                                                      יואל דביר, </a:t>
            </a:r>
          </a:p>
          <a:p>
            <a:r>
              <a:rPr lang="he-IL" sz="3300" dirty="0"/>
              <a:t>                                                                רחוב הפלמ"ח 10</a:t>
            </a:r>
          </a:p>
          <a:p>
            <a:r>
              <a:rPr lang="he-IL" sz="3300" dirty="0"/>
              <a:t>                                                                                 ירושלים. </a:t>
            </a:r>
          </a:p>
          <a:p>
            <a:endParaRPr lang="he-IL" sz="3300" dirty="0"/>
          </a:p>
        </p:txBody>
      </p:sp>
    </p:spTree>
    <p:extLst>
      <p:ext uri="{BB962C8B-B14F-4D97-AF65-F5344CB8AC3E}">
        <p14:creationId xmlns:p14="http://schemas.microsoft.com/office/powerpoint/2010/main" val="116883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dirty="0"/>
              <a:t>מה להביא לשיעור?</a:t>
            </a:r>
            <a:endParaRPr lang="x-none" dirty="0"/>
          </a:p>
        </p:txBody>
      </p:sp>
      <p:pic>
        <p:nvPicPr>
          <p:cNvPr id="8"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5100" y="2725693"/>
            <a:ext cx="1161305" cy="18007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150298" y="3240799"/>
            <a:ext cx="1771057" cy="740845"/>
          </a:xfrm>
          <a:prstGeom prst="rect">
            <a:avLst/>
          </a:prstGeom>
          <a:noFill/>
          <a:extLst>
            <a:ext uri="{909E8E84-426E-40DD-AFC4-6F175D3DCCD1}">
              <a14:hiddenFill xmlns:a14="http://schemas.microsoft.com/office/drawing/2010/main">
                <a:solidFill>
                  <a:srgbClr val="FFFFFF"/>
                </a:solidFill>
              </a14:hiddenFill>
            </a:ext>
          </a:extLst>
        </p:spPr>
      </p:pic>
      <p:pic>
        <p:nvPicPr>
          <p:cNvPr id="5" name="30sec_final" descr="30sec_final">
            <a:hlinkClick r:id="" action="ppaction://media"/>
            <a:extLst>
              <a:ext uri="{FF2B5EF4-FFF2-40B4-BE49-F238E27FC236}">
                <a16:creationId xmlns:a16="http://schemas.microsoft.com/office/drawing/2014/main" id="{AA82CAE8-46F0-4472-AE2C-51568B7D0AD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35463" y="901564"/>
            <a:ext cx="1540938" cy="549601"/>
          </a:xfrm>
          <a:prstGeom prst="rect">
            <a:avLst/>
          </a:prstGeom>
        </p:spPr>
      </p:pic>
    </p:spTree>
    <p:extLst>
      <p:ext uri="{BB962C8B-B14F-4D97-AF65-F5344CB8AC3E}">
        <p14:creationId xmlns:p14="http://schemas.microsoft.com/office/powerpoint/2010/main" val="13563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960438" y="2126920"/>
            <a:ext cx="9572625" cy="4595653"/>
          </a:xfrm>
        </p:spPr>
        <p:txBody>
          <a:bodyPr>
            <a:normAutofit/>
          </a:bodyPr>
          <a:lstStyle/>
          <a:p>
            <a:pPr lvl="0" algn="r"/>
            <a:r>
              <a:rPr lang="he-IL" b="1" dirty="0"/>
              <a:t>יואל אכן חזר אל החנות ובחר לעצמו מטריה חדשה.</a:t>
            </a:r>
          </a:p>
          <a:p>
            <a:pPr lvl="0" algn="r"/>
            <a:r>
              <a:rPr lang="he-IL" b="1" dirty="0"/>
              <a:t>הפעם בדק אותה היטב לפני שיצא מהחנות.</a:t>
            </a:r>
          </a:p>
          <a:p>
            <a:pPr lvl="0" algn="r"/>
            <a:endParaRPr lang="he-IL" b="1" dirty="0"/>
          </a:p>
          <a:p>
            <a:pPr lvl="0" algn="r"/>
            <a:r>
              <a:rPr lang="he-IL" b="1" dirty="0"/>
              <a:t>סוף טוב – </a:t>
            </a:r>
            <a:r>
              <a:rPr lang="he-IL" b="1" dirty="0" err="1"/>
              <a:t>הכל</a:t>
            </a:r>
            <a:r>
              <a:rPr lang="he-IL" b="1" dirty="0"/>
              <a:t> טוב</a:t>
            </a: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7" name="Picture 10">
            <a:extLst>
              <a:ext uri="{FF2B5EF4-FFF2-40B4-BE49-F238E27FC236}">
                <a16:creationId xmlns:a16="http://schemas.microsoft.com/office/drawing/2014/main" id="{9740CCC3-3441-6047-99F5-69246B9FE204}"/>
              </a:ext>
            </a:extLst>
          </p:cNvPr>
          <p:cNvPicPr>
            <a:picLocks noChangeAspect="1"/>
          </p:cNvPicPr>
          <p:nvPr/>
        </p:nvPicPr>
        <p:blipFill>
          <a:blip r:embed="rId4"/>
          <a:stretch>
            <a:fillRect/>
          </a:stretch>
        </p:blipFill>
        <p:spPr>
          <a:xfrm flipH="1">
            <a:off x="10227203" y="4424747"/>
            <a:ext cx="1695450" cy="2203596"/>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5"/>
          <a:stretch>
            <a:fillRect/>
          </a:stretch>
        </p:blipFill>
        <p:spPr>
          <a:xfrm rot="8222050">
            <a:off x="319777" y="503469"/>
            <a:ext cx="1596108" cy="820856"/>
          </a:xfrm>
          <a:prstGeom prst="rect">
            <a:avLst/>
          </a:prstGeom>
        </p:spPr>
      </p:pic>
      <p:pic>
        <p:nvPicPr>
          <p:cNvPr id="2" name="תמונה 1"/>
          <p:cNvPicPr>
            <a:picLocks noChangeAspect="1"/>
          </p:cNvPicPr>
          <p:nvPr/>
        </p:nvPicPr>
        <p:blipFill>
          <a:blip r:embed="rId6"/>
          <a:stretch>
            <a:fillRect/>
          </a:stretch>
        </p:blipFill>
        <p:spPr>
          <a:xfrm>
            <a:off x="225845" y="3072663"/>
            <a:ext cx="2984852" cy="2984852"/>
          </a:xfrm>
          <a:prstGeom prst="rect">
            <a:avLst/>
          </a:prstGeom>
        </p:spPr>
      </p:pic>
    </p:spTree>
    <p:extLst>
      <p:ext uri="{BB962C8B-B14F-4D97-AF65-F5344CB8AC3E}">
        <p14:creationId xmlns:p14="http://schemas.microsoft.com/office/powerpoint/2010/main" val="186171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יוצאים למשימה</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654628" y="1717645"/>
            <a:ext cx="9706961" cy="4408749"/>
          </a:xfrm>
        </p:spPr>
        <p:txBody>
          <a:bodyPr>
            <a:normAutofit/>
          </a:bodyPr>
          <a:lstStyle/>
          <a:p>
            <a:pPr lvl="0" algn="r"/>
            <a:endParaRPr lang="he-IL" b="1" dirty="0"/>
          </a:p>
          <a:p>
            <a:pPr lvl="0" algn="r"/>
            <a:r>
              <a:rPr lang="he-IL" b="1" dirty="0"/>
              <a:t>כתבו מה תעשו אם תקבלו מוצר פגום?</a:t>
            </a:r>
          </a:p>
          <a:p>
            <a:pPr lvl="0" algn="r"/>
            <a:r>
              <a:rPr lang="he-IL" b="1" dirty="0"/>
              <a:t>מה תכתבו לבעל החנות ממנו קניתם את המוצר?</a:t>
            </a:r>
          </a:p>
          <a:p>
            <a:pPr lvl="0" algn="r"/>
            <a:r>
              <a:rPr lang="he-IL" b="1" dirty="0"/>
              <a:t>באלו נימוקים תשתמשו?</a:t>
            </a:r>
            <a:endParaRPr lang="he-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6"/>
          <a:stretch>
            <a:fillRect/>
          </a:stretch>
        </p:blipFill>
        <p:spPr>
          <a:xfrm rot="8222050">
            <a:off x="319777" y="503469"/>
            <a:ext cx="1596108" cy="820856"/>
          </a:xfrm>
          <a:prstGeom prst="rect">
            <a:avLst/>
          </a:prstGeom>
        </p:spPr>
      </p:pic>
      <p:pic>
        <p:nvPicPr>
          <p:cNvPr id="2" name="תמונה 1"/>
          <p:cNvPicPr>
            <a:picLocks noChangeAspect="1"/>
          </p:cNvPicPr>
          <p:nvPr/>
        </p:nvPicPr>
        <p:blipFill>
          <a:blip r:embed="rId7">
            <a:clrChange>
              <a:clrFrom>
                <a:srgbClr val="FFFFFF"/>
              </a:clrFrom>
              <a:clrTo>
                <a:srgbClr val="FFFFFF">
                  <a:alpha val="0"/>
                </a:srgbClr>
              </a:clrTo>
            </a:clrChange>
          </a:blip>
          <a:stretch>
            <a:fillRect/>
          </a:stretch>
        </p:blipFill>
        <p:spPr>
          <a:xfrm>
            <a:off x="-80394" y="4314275"/>
            <a:ext cx="7396480" cy="2726605"/>
          </a:xfrm>
          <a:prstGeom prst="rect">
            <a:avLst/>
          </a:prstGeom>
        </p:spPr>
      </p:pic>
      <p:pic>
        <p:nvPicPr>
          <p:cNvPr id="10" name="5min_final" descr="5min_final">
            <a:hlinkClick r:id="" action="ppaction://media"/>
            <a:extLst>
              <a:ext uri="{FF2B5EF4-FFF2-40B4-BE49-F238E27FC236}">
                <a16:creationId xmlns:a16="http://schemas.microsoft.com/office/drawing/2014/main" id="{D8B5474D-70E3-47A1-9F19-9FF035B280F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47362" y="663126"/>
            <a:ext cx="1540938" cy="549601"/>
          </a:xfrm>
          <a:prstGeom prst="rect">
            <a:avLst/>
          </a:prstGeom>
        </p:spPr>
      </p:pic>
    </p:spTree>
    <p:extLst>
      <p:ext uri="{BB962C8B-B14F-4D97-AF65-F5344CB8AC3E}">
        <p14:creationId xmlns:p14="http://schemas.microsoft.com/office/powerpoint/2010/main" val="239189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224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0"/>
                                        </p:tgtEl>
                                      </p:cBhvr>
                                    </p:cmd>
                                  </p:childTnLst>
                                </p:cTn>
                              </p:par>
                            </p:childTnLst>
                          </p:cTn>
                        </p:par>
                      </p:childTnLst>
                    </p:cTn>
                  </p:par>
                </p:childTnLst>
              </p:cTn>
              <p:nextCondLst>
                <p:cond evt="onClick" delay="0">
                  <p:tgtEl>
                    <p:spTgt spid="10"/>
                  </p:tgtEl>
                </p:cond>
              </p:nextCondLst>
            </p:seq>
            <p:video>
              <p:cMediaNode vol="80000">
                <p:cTn id="24" fill="hold" display="0">
                  <p:stCondLst>
                    <p:cond delay="indefinite"/>
                  </p:stCondLst>
                </p:cTn>
                <p:tgtEl>
                  <p:spTgt spid="10"/>
                </p:tgtEl>
              </p:cMediaNode>
            </p:video>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מה למדנו בשיעור?</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231055" y="2032690"/>
            <a:ext cx="9996148" cy="3844925"/>
          </a:xfrm>
        </p:spPr>
        <p:txBody>
          <a:bodyPr>
            <a:normAutofit fontScale="92500" lnSpcReduction="20000"/>
          </a:bodyPr>
          <a:lstStyle/>
          <a:p>
            <a:pPr marL="571500" lvl="0" indent="-571500" algn="r">
              <a:buFont typeface="Wingdings" panose="05000000000000000000" pitchFamily="2" charset="2"/>
              <a:buChar char="Ø"/>
            </a:pPr>
            <a:r>
              <a:rPr lang="he-IL" b="1" dirty="0"/>
              <a:t>הכרנו את יואל ואת מקרה קניית המטריה.</a:t>
            </a:r>
          </a:p>
          <a:p>
            <a:pPr lvl="0" algn="r"/>
            <a:endParaRPr lang="he-IL" b="1" dirty="0"/>
          </a:p>
          <a:p>
            <a:pPr marL="571500" lvl="0" indent="-571500" algn="r">
              <a:buFont typeface="Wingdings" panose="05000000000000000000" pitchFamily="2" charset="2"/>
              <a:buChar char="Ø"/>
            </a:pPr>
            <a:r>
              <a:rPr lang="he-IL" b="1" dirty="0"/>
              <a:t>למדנו על מבנה של מכתב בקשה ועל הסיבות לכתיבתו. </a:t>
            </a:r>
          </a:p>
          <a:p>
            <a:pPr lvl="0" algn="r"/>
            <a:endParaRPr lang="he-IL" b="1" dirty="0"/>
          </a:p>
          <a:p>
            <a:pPr marL="571500" lvl="0" indent="-571500" algn="r">
              <a:buFont typeface="Wingdings" panose="05000000000000000000" pitchFamily="2" charset="2"/>
              <a:buChar char="Ø"/>
            </a:pPr>
            <a:r>
              <a:rPr lang="he-IL" b="1" dirty="0"/>
              <a:t>הכרנו את חוק הגנת הצרכן.</a:t>
            </a:r>
          </a:p>
          <a:p>
            <a:pPr marL="571500" lvl="0" indent="-571500" algn="r">
              <a:buFont typeface="Wingdings" panose="05000000000000000000" pitchFamily="2" charset="2"/>
              <a:buChar char="Ø"/>
            </a:pPr>
            <a:endParaRPr lang="he-IL" b="1" dirty="0"/>
          </a:p>
          <a:p>
            <a:pPr marL="571500" lvl="0" indent="-571500" algn="r">
              <a:buFont typeface="Wingdings" panose="05000000000000000000" pitchFamily="2" charset="2"/>
              <a:buChar char="Ø"/>
            </a:pPr>
            <a:r>
              <a:rPr lang="he-IL" b="1" dirty="0"/>
              <a:t>התנסינו במשימה שתסייע לכם לשמור על זכויותיכם כצרכנים.  </a:t>
            </a:r>
          </a:p>
          <a:p>
            <a:pPr lvl="0" algn="r"/>
            <a:endParaRPr lang="he-IL" b="1" dirty="0"/>
          </a:p>
          <a:p>
            <a:pPr marL="571500" lvl="0" indent="-571500" algn="r">
              <a:buFont typeface="Wingdings" panose="05000000000000000000" pitchFamily="2" charset="2"/>
              <a:buChar char="Ø"/>
            </a:pPr>
            <a:endParaRPr lang="he-IL" b="1" dirty="0"/>
          </a:p>
          <a:p>
            <a:pPr marL="571500" lvl="0" indent="-571500" algn="r">
              <a:buFont typeface="Wingdings" panose="05000000000000000000" pitchFamily="2" charset="2"/>
              <a:buChar char="Ø"/>
            </a:pPr>
            <a:endParaRPr lang="he-IL" b="1" dirty="0"/>
          </a:p>
          <a:p>
            <a:pPr lvl="0"/>
            <a:endParaRPr lang="he-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7" name="Picture 10">
            <a:extLst>
              <a:ext uri="{FF2B5EF4-FFF2-40B4-BE49-F238E27FC236}">
                <a16:creationId xmlns:a16="http://schemas.microsoft.com/office/drawing/2014/main" id="{9740CCC3-3441-6047-99F5-69246B9FE204}"/>
              </a:ext>
            </a:extLst>
          </p:cNvPr>
          <p:cNvPicPr>
            <a:picLocks noChangeAspect="1"/>
          </p:cNvPicPr>
          <p:nvPr/>
        </p:nvPicPr>
        <p:blipFill>
          <a:blip r:embed="rId4"/>
          <a:stretch>
            <a:fillRect/>
          </a:stretch>
        </p:blipFill>
        <p:spPr>
          <a:xfrm flipH="1">
            <a:off x="10227203" y="4424747"/>
            <a:ext cx="1695450" cy="2203596"/>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5"/>
          <a:stretch>
            <a:fillRect/>
          </a:stretch>
        </p:blipFill>
        <p:spPr>
          <a:xfrm rot="8222050">
            <a:off x="319777" y="503469"/>
            <a:ext cx="1596108" cy="820856"/>
          </a:xfrm>
          <a:prstGeom prst="rect">
            <a:avLst/>
          </a:prstGeom>
        </p:spPr>
      </p:pic>
    </p:spTree>
    <p:extLst>
      <p:ext uri="{BB962C8B-B14F-4D97-AF65-F5344CB8AC3E}">
        <p14:creationId xmlns:p14="http://schemas.microsoft.com/office/powerpoint/2010/main" val="152907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p:txBody>
          <a:bodyPr/>
          <a:lstStyle/>
          <a:p>
            <a:r>
              <a:rPr lang="he-IL" dirty="0"/>
              <a:t>מה נלמד היום?</a:t>
            </a:r>
            <a:endParaRPr lang="x-none" dirty="0"/>
          </a:p>
        </p:txBody>
      </p:sp>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p:txBody>
          <a:bodyPr/>
          <a:lstStyle/>
          <a:p>
            <a:pPr marL="457200" indent="-457200">
              <a:buFont typeface="Arial" panose="020B0604020202020204" pitchFamily="34" charset="0"/>
              <a:buChar char="•"/>
            </a:pPr>
            <a:r>
              <a:rPr lang="he-IL" dirty="0"/>
              <a:t>נלמד מהי צרכנות נבונה.</a:t>
            </a:r>
          </a:p>
          <a:p>
            <a:pPr marL="457200" indent="-457200">
              <a:buFont typeface="Arial" panose="020B0604020202020204" pitchFamily="34" charset="0"/>
              <a:buChar char="•"/>
            </a:pPr>
            <a:r>
              <a:rPr lang="he-IL" dirty="0"/>
              <a:t>נכיר את יואל ואת מה שקרה לו כאשר קנה מטריה בעקבות ימי הגשם הברוכים. </a:t>
            </a:r>
          </a:p>
          <a:p>
            <a:pPr marL="457200" indent="-457200">
              <a:buFont typeface="Arial" panose="020B0604020202020204" pitchFamily="34" charset="0"/>
              <a:buChar char="•"/>
            </a:pPr>
            <a:r>
              <a:rPr lang="he-IL" dirty="0"/>
              <a:t>נלמד כיצד לנסח מכתב בקשה. </a:t>
            </a:r>
          </a:p>
          <a:p>
            <a:pPr marL="457200" indent="-457200">
              <a:buFont typeface="Arial" panose="020B0604020202020204" pitchFamily="34" charset="0"/>
              <a:buChar char="•"/>
            </a:pPr>
            <a:r>
              <a:rPr lang="he-IL" dirty="0"/>
              <a:t>נכיר את חוק הגנת הצרכן.</a:t>
            </a:r>
          </a:p>
          <a:p>
            <a:endParaRPr lang="he-IL" dirty="0"/>
          </a:p>
          <a:p>
            <a:pPr marL="457200" indent="-457200">
              <a:buFont typeface="Arial" panose="020B0604020202020204" pitchFamily="34" charset="0"/>
              <a:buChar char="•"/>
            </a:pPr>
            <a:endParaRPr lang="he-IL" dirty="0"/>
          </a:p>
          <a:p>
            <a:pPr marL="457200" indent="-457200">
              <a:buFont typeface="Arial" panose="020B0604020202020204" pitchFamily="34" charset="0"/>
              <a:buChar char="•"/>
            </a:pPr>
            <a:endParaRPr lang="he-IL" dirty="0"/>
          </a:p>
        </p:txBody>
      </p:sp>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3"/>
          <a:stretch>
            <a:fillRect/>
          </a:stretch>
        </p:blipFill>
        <p:spPr>
          <a:xfrm rot="8057618">
            <a:off x="290049" y="269606"/>
            <a:ext cx="1468977" cy="973310"/>
          </a:xfrm>
          <a:prstGeom prst="rect">
            <a:avLst/>
          </a:prstGeom>
        </p:spPr>
      </p:pic>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4"/>
          <a:stretch>
            <a:fillRect/>
          </a:stretch>
        </p:blipFill>
        <p:spPr>
          <a:xfrm>
            <a:off x="10833322" y="5810250"/>
            <a:ext cx="2082800" cy="2095500"/>
          </a:xfrm>
          <a:prstGeom prst="rect">
            <a:avLst/>
          </a:prstGeom>
        </p:spPr>
      </p:pic>
    </p:spTree>
    <p:extLst>
      <p:ext uri="{BB962C8B-B14F-4D97-AF65-F5344CB8AC3E}">
        <p14:creationId xmlns:p14="http://schemas.microsoft.com/office/powerpoint/2010/main" val="10057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6621"/>
            <a:ext cx="8280000" cy="720000"/>
          </a:xfrm>
        </p:spPr>
        <p:txBody>
          <a:bodyPr>
            <a:normAutofit/>
          </a:bodyPr>
          <a:lstStyle/>
          <a:p>
            <a:r>
              <a:rPr lang="he-IL" dirty="0"/>
              <a:t>צרכנות נבונה</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10" name="Content Placeholder 5">
            <a:extLst>
              <a:ext uri="{FF2B5EF4-FFF2-40B4-BE49-F238E27FC236}">
                <a16:creationId xmlns:a16="http://schemas.microsoft.com/office/drawing/2014/main" id="{6C2FE4DE-809B-415D-99E0-791035CEA10D}"/>
              </a:ext>
            </a:extLst>
          </p:cNvPr>
          <p:cNvSpPr txBox="1">
            <a:spLocks/>
          </p:cNvSpPr>
          <p:nvPr/>
        </p:nvSpPr>
        <p:spPr>
          <a:xfrm>
            <a:off x="834886" y="1599233"/>
            <a:ext cx="7504503" cy="4351338"/>
          </a:xfrm>
          <a:prstGeom prst="rect">
            <a:avLst/>
          </a:prstGeom>
        </p:spPr>
        <p:txBody>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dirty="0"/>
              <a:t> </a:t>
            </a:r>
            <a:br>
              <a:rPr lang="he-IL" dirty="0"/>
            </a:br>
            <a:endParaRPr lang="he-IL" dirty="0"/>
          </a:p>
          <a:p>
            <a:endParaRPr lang="x-none" dirty="0"/>
          </a:p>
        </p:txBody>
      </p:sp>
      <p:sp>
        <p:nvSpPr>
          <p:cNvPr id="7" name="מלבן 6">
            <a:extLst>
              <a:ext uri="{FF2B5EF4-FFF2-40B4-BE49-F238E27FC236}">
                <a16:creationId xmlns:a16="http://schemas.microsoft.com/office/drawing/2014/main" id="{60AEA9DE-07E8-494C-A32C-AE685E1CB9CC}"/>
              </a:ext>
            </a:extLst>
          </p:cNvPr>
          <p:cNvSpPr/>
          <p:nvPr/>
        </p:nvSpPr>
        <p:spPr>
          <a:xfrm>
            <a:off x="7185430" y="2165126"/>
            <a:ext cx="2048959" cy="923330"/>
          </a:xfrm>
          <a:prstGeom prst="rect">
            <a:avLst/>
          </a:prstGeom>
          <a:noFill/>
        </p:spPr>
        <p:txBody>
          <a:bodyPr wrap="square" lIns="91440" tIns="45720" rIns="91440" bIns="45720">
            <a:spAutoFit/>
          </a:bodyPr>
          <a:lstStyle/>
          <a:p>
            <a:pPr algn="ctr"/>
            <a:r>
              <a:rPr lang="he-IL" sz="5400" dirty="0">
                <a:ln w="0"/>
                <a:effectLst>
                  <a:outerShdw blurRad="38100" dist="25400" dir="5400000" algn="ctr" rotWithShape="0">
                    <a:srgbClr val="6E747A">
                      <a:alpha val="43000"/>
                    </a:srgbClr>
                  </a:outerShdw>
                </a:effectLst>
              </a:rPr>
              <a:t>צרכנות</a:t>
            </a:r>
            <a:endParaRPr lang="he-IL" sz="5400" b="0" cap="none" spc="0" dirty="0">
              <a:ln w="0"/>
              <a:effectLst>
                <a:outerShdw blurRad="38100" dist="25400" dir="5400000" algn="ctr" rotWithShape="0">
                  <a:srgbClr val="6E747A">
                    <a:alpha val="43000"/>
                  </a:srgbClr>
                </a:outerShdw>
              </a:effectLst>
            </a:endParaRPr>
          </a:p>
        </p:txBody>
      </p:sp>
      <p:sp>
        <p:nvSpPr>
          <p:cNvPr id="9" name="מלבן 8">
            <a:extLst>
              <a:ext uri="{FF2B5EF4-FFF2-40B4-BE49-F238E27FC236}">
                <a16:creationId xmlns:a16="http://schemas.microsoft.com/office/drawing/2014/main" id="{60AEA9DE-07E8-494C-A32C-AE685E1CB9CC}"/>
              </a:ext>
            </a:extLst>
          </p:cNvPr>
          <p:cNvSpPr/>
          <p:nvPr/>
        </p:nvSpPr>
        <p:spPr>
          <a:xfrm>
            <a:off x="3791863" y="2165126"/>
            <a:ext cx="2048959" cy="923330"/>
          </a:xfrm>
          <a:prstGeom prst="rect">
            <a:avLst/>
          </a:prstGeom>
          <a:noFill/>
        </p:spPr>
        <p:txBody>
          <a:bodyPr wrap="square" lIns="91440" tIns="45720" rIns="91440" bIns="45720">
            <a:spAutoFit/>
          </a:bodyPr>
          <a:lstStyle/>
          <a:p>
            <a:pPr algn="ctr"/>
            <a:r>
              <a:rPr lang="he-IL" sz="5400" dirty="0">
                <a:ln w="0"/>
                <a:solidFill>
                  <a:srgbClr val="FF0000"/>
                </a:solidFill>
                <a:effectLst>
                  <a:outerShdw blurRad="38100" dist="25400" dir="5400000" algn="ctr" rotWithShape="0">
                    <a:srgbClr val="6E747A">
                      <a:alpha val="43000"/>
                    </a:srgbClr>
                  </a:outerShdw>
                </a:effectLst>
              </a:rPr>
              <a:t>צרכ</a:t>
            </a:r>
            <a:r>
              <a:rPr lang="he-IL" sz="5400" dirty="0">
                <a:ln w="0"/>
                <a:effectLst>
                  <a:outerShdw blurRad="38100" dist="25400" dir="5400000" algn="ctr" rotWithShape="0">
                    <a:srgbClr val="6E747A">
                      <a:alpha val="43000"/>
                    </a:srgbClr>
                  </a:outerShdw>
                </a:effectLst>
              </a:rPr>
              <a:t>נות</a:t>
            </a:r>
            <a:endParaRPr lang="he-IL" sz="5400" b="0" cap="none" spc="0" dirty="0">
              <a:ln w="0"/>
              <a:effectLst>
                <a:outerShdw blurRad="38100" dist="25400" dir="5400000" algn="ctr" rotWithShape="0">
                  <a:srgbClr val="6E747A">
                    <a:alpha val="43000"/>
                  </a:srgbClr>
                </a:outerShdw>
              </a:effectLst>
            </a:endParaRPr>
          </a:p>
        </p:txBody>
      </p:sp>
      <p:sp>
        <p:nvSpPr>
          <p:cNvPr id="11" name="מלבן 10">
            <a:extLst>
              <a:ext uri="{FF2B5EF4-FFF2-40B4-BE49-F238E27FC236}">
                <a16:creationId xmlns:a16="http://schemas.microsoft.com/office/drawing/2014/main" id="{60AEA9DE-07E8-494C-A32C-AE685E1CB9CC}"/>
              </a:ext>
            </a:extLst>
          </p:cNvPr>
          <p:cNvSpPr/>
          <p:nvPr/>
        </p:nvSpPr>
        <p:spPr>
          <a:xfrm>
            <a:off x="4464322" y="3113017"/>
            <a:ext cx="1359668" cy="923330"/>
          </a:xfrm>
          <a:prstGeom prst="rect">
            <a:avLst/>
          </a:prstGeom>
          <a:noFill/>
        </p:spPr>
        <p:txBody>
          <a:bodyPr wrap="square" lIns="91440" tIns="45720" rIns="91440" bIns="45720">
            <a:spAutoFit/>
          </a:bodyPr>
          <a:lstStyle/>
          <a:p>
            <a:pPr algn="ctr"/>
            <a:r>
              <a:rPr lang="he-IL" sz="5400" dirty="0">
                <a:ln w="0"/>
                <a:solidFill>
                  <a:srgbClr val="FF0000"/>
                </a:solidFill>
                <a:effectLst>
                  <a:outerShdw blurRad="38100" dist="25400" dir="5400000" algn="ctr" rotWithShape="0">
                    <a:srgbClr val="6E747A">
                      <a:alpha val="43000"/>
                    </a:srgbClr>
                  </a:outerShdw>
                </a:effectLst>
              </a:rPr>
              <a:t>צרכ</a:t>
            </a:r>
            <a:r>
              <a:rPr lang="he-IL" sz="5400" dirty="0">
                <a:ln w="0"/>
                <a:effectLst>
                  <a:outerShdw blurRad="38100" dist="25400" dir="5400000" algn="ctr" rotWithShape="0">
                    <a:srgbClr val="6E747A">
                      <a:alpha val="43000"/>
                    </a:srgbClr>
                  </a:outerShdw>
                </a:effectLst>
              </a:rPr>
              <a:t>ן</a:t>
            </a:r>
            <a:endParaRPr lang="he-IL" sz="5400" b="0" cap="none" spc="0" dirty="0">
              <a:ln w="0"/>
              <a:effectLst>
                <a:outerShdw blurRad="38100" dist="25400" dir="5400000" algn="ctr" rotWithShape="0">
                  <a:srgbClr val="6E747A">
                    <a:alpha val="43000"/>
                  </a:srgbClr>
                </a:outerShdw>
              </a:effectLst>
            </a:endParaRPr>
          </a:p>
        </p:txBody>
      </p:sp>
      <p:sp>
        <p:nvSpPr>
          <p:cNvPr id="12" name="מלבן 11">
            <a:extLst>
              <a:ext uri="{FF2B5EF4-FFF2-40B4-BE49-F238E27FC236}">
                <a16:creationId xmlns:a16="http://schemas.microsoft.com/office/drawing/2014/main" id="{60AEA9DE-07E8-494C-A32C-AE685E1CB9CC}"/>
              </a:ext>
            </a:extLst>
          </p:cNvPr>
          <p:cNvSpPr/>
          <p:nvPr/>
        </p:nvSpPr>
        <p:spPr>
          <a:xfrm>
            <a:off x="4447491" y="4024758"/>
            <a:ext cx="1393331" cy="923330"/>
          </a:xfrm>
          <a:prstGeom prst="rect">
            <a:avLst/>
          </a:prstGeom>
          <a:noFill/>
        </p:spPr>
        <p:txBody>
          <a:bodyPr wrap="square" lIns="91440" tIns="45720" rIns="91440" bIns="45720">
            <a:spAutoFit/>
          </a:bodyPr>
          <a:lstStyle/>
          <a:p>
            <a:pPr algn="ctr"/>
            <a:r>
              <a:rPr lang="he-IL" sz="5400" dirty="0">
                <a:ln w="0"/>
                <a:solidFill>
                  <a:srgbClr val="FF0000"/>
                </a:solidFill>
                <a:effectLst>
                  <a:outerShdw blurRad="38100" dist="25400" dir="5400000" algn="ctr" rotWithShape="0">
                    <a:srgbClr val="6E747A">
                      <a:alpha val="43000"/>
                    </a:srgbClr>
                  </a:outerShdw>
                </a:effectLst>
              </a:rPr>
              <a:t>צ</a:t>
            </a:r>
            <a:r>
              <a:rPr lang="he-IL" sz="5400" dirty="0">
                <a:ln w="0"/>
                <a:effectLst>
                  <a:outerShdw blurRad="38100" dist="25400" dir="5400000" algn="ctr" rotWithShape="0">
                    <a:srgbClr val="6E747A">
                      <a:alpha val="43000"/>
                    </a:srgbClr>
                  </a:outerShdw>
                </a:effectLst>
              </a:rPr>
              <a:t>ו</a:t>
            </a:r>
            <a:r>
              <a:rPr lang="he-IL" sz="5400" dirty="0">
                <a:ln w="0"/>
                <a:solidFill>
                  <a:srgbClr val="FF0000"/>
                </a:solidFill>
                <a:effectLst>
                  <a:outerShdw blurRad="38100" dist="25400" dir="5400000" algn="ctr" rotWithShape="0">
                    <a:srgbClr val="6E747A">
                      <a:alpha val="43000"/>
                    </a:srgbClr>
                  </a:outerShdw>
                </a:effectLst>
              </a:rPr>
              <a:t>רך</a:t>
            </a:r>
            <a:endParaRPr lang="he-IL" sz="5400" b="0" cap="none" spc="0" dirty="0">
              <a:ln w="0"/>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77906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81590" y="636621"/>
            <a:ext cx="8280000" cy="720000"/>
          </a:xfrm>
        </p:spPr>
        <p:txBody>
          <a:bodyPr>
            <a:normAutofit/>
          </a:bodyPr>
          <a:lstStyle/>
          <a:p>
            <a:r>
              <a:rPr lang="he-IL" dirty="0"/>
              <a:t>תכירו את יואל</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2" name="תמונה 1">
            <a:extLst>
              <a:ext uri="{FF2B5EF4-FFF2-40B4-BE49-F238E27FC236}">
                <a16:creationId xmlns:a16="http://schemas.microsoft.com/office/drawing/2014/main" id="{E8CE13A5-E102-4F10-87CD-D650BED28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001" y="2394210"/>
            <a:ext cx="4195784" cy="3146838"/>
          </a:xfrm>
          <a:prstGeom prst="rect">
            <a:avLst/>
          </a:prstGeom>
        </p:spPr>
      </p:pic>
      <p:sp>
        <p:nvSpPr>
          <p:cNvPr id="10" name="Content Placeholder 5">
            <a:extLst>
              <a:ext uri="{FF2B5EF4-FFF2-40B4-BE49-F238E27FC236}">
                <a16:creationId xmlns:a16="http://schemas.microsoft.com/office/drawing/2014/main" id="{6C2FE4DE-809B-415D-99E0-791035CEA10D}"/>
              </a:ext>
            </a:extLst>
          </p:cNvPr>
          <p:cNvSpPr txBox="1">
            <a:spLocks/>
          </p:cNvSpPr>
          <p:nvPr/>
        </p:nvSpPr>
        <p:spPr>
          <a:xfrm>
            <a:off x="834886" y="1599233"/>
            <a:ext cx="7504503" cy="4351338"/>
          </a:xfrm>
          <a:prstGeom prst="rect">
            <a:avLst/>
          </a:prstGeom>
        </p:spPr>
        <p:txBody>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dirty="0"/>
              <a:t> </a:t>
            </a:r>
            <a:br>
              <a:rPr lang="he-IL" dirty="0"/>
            </a:br>
            <a:endParaRPr lang="he-IL" dirty="0"/>
          </a:p>
          <a:p>
            <a:endParaRPr lang="x-none" dirty="0"/>
          </a:p>
        </p:txBody>
      </p:sp>
      <p:sp>
        <p:nvSpPr>
          <p:cNvPr id="6" name="מציין מיקום טקסט 2">
            <a:extLst>
              <a:ext uri="{FF2B5EF4-FFF2-40B4-BE49-F238E27FC236}">
                <a16:creationId xmlns:a16="http://schemas.microsoft.com/office/drawing/2014/main" id="{4D65653D-9419-4FC9-BBA9-10E2C9F70284}"/>
              </a:ext>
            </a:extLst>
          </p:cNvPr>
          <p:cNvSpPr>
            <a:spLocks noGrp="1"/>
          </p:cNvSpPr>
          <p:nvPr>
            <p:ph type="body" sz="quarter" idx="10"/>
          </p:nvPr>
        </p:nvSpPr>
        <p:spPr>
          <a:xfrm>
            <a:off x="1486420" y="2212675"/>
            <a:ext cx="5583803" cy="3509909"/>
          </a:xfrm>
        </p:spPr>
        <p:txBody>
          <a:bodyPr>
            <a:normAutofit lnSpcReduction="10000"/>
          </a:bodyPr>
          <a:lstStyle/>
          <a:p>
            <a:pPr algn="r"/>
            <a:r>
              <a:rPr lang="he-IL" dirty="0"/>
              <a:t>יואל הוא בחור ישיבה, שלומד בירושלים. המרחק בין ביתו לבית המדרש הוא כקילומטר. </a:t>
            </a:r>
          </a:p>
          <a:p>
            <a:pPr algn="r"/>
            <a:r>
              <a:rPr lang="he-IL" dirty="0"/>
              <a:t>לקראת ימי החורף קנה יואל מטריה גדולה. </a:t>
            </a:r>
          </a:p>
          <a:p>
            <a:pPr algn="r"/>
            <a:r>
              <a:rPr lang="he-IL" dirty="0"/>
              <a:t>כאשר הגיע לביתו גילה יואל כי המטריה קרועה בחלקה העליון. </a:t>
            </a:r>
          </a:p>
        </p:txBody>
      </p:sp>
      <p:pic>
        <p:nvPicPr>
          <p:cNvPr id="4" name="תמונה 3"/>
          <p:cNvPicPr>
            <a:picLocks noChangeAspect="1"/>
          </p:cNvPicPr>
          <p:nvPr/>
        </p:nvPicPr>
        <p:blipFill rotWithShape="1">
          <a:blip r:embed="rId5"/>
          <a:srcRect l="58989" t="28034" r="29819"/>
          <a:stretch/>
        </p:blipFill>
        <p:spPr>
          <a:xfrm>
            <a:off x="217254" y="1655800"/>
            <a:ext cx="1046085" cy="4130912"/>
          </a:xfrm>
          <a:prstGeom prst="rect">
            <a:avLst/>
          </a:prstGeom>
        </p:spPr>
      </p:pic>
    </p:spTree>
    <p:extLst>
      <p:ext uri="{BB962C8B-B14F-4D97-AF65-F5344CB8AC3E}">
        <p14:creationId xmlns:p14="http://schemas.microsoft.com/office/powerpoint/2010/main" val="174493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FDD3BA01-0A4F-498F-8F27-E1A714A2D2FD}"/>
              </a:ext>
            </a:extLst>
          </p:cNvPr>
          <p:cNvPicPr>
            <a:picLocks noChangeAspect="1"/>
          </p:cNvPicPr>
          <p:nvPr/>
        </p:nvPicPr>
        <p:blipFill rotWithShape="1">
          <a:blip r:embed="rId3"/>
          <a:srcRect l="20435" t="58937" r="56848" b="19614"/>
          <a:stretch/>
        </p:blipFill>
        <p:spPr>
          <a:xfrm>
            <a:off x="2385392" y="2046730"/>
            <a:ext cx="7421216" cy="3941414"/>
          </a:xfrm>
          <a:prstGeom prst="rect">
            <a:avLst/>
          </a:prstGeom>
          <a:ln>
            <a:noFill/>
          </a:ln>
          <a:effectLst>
            <a:softEdge rad="112500"/>
          </a:effectLst>
        </p:spPr>
      </p:pic>
    </p:spTree>
    <p:extLst>
      <p:ext uri="{BB962C8B-B14F-4D97-AF65-F5344CB8AC3E}">
        <p14:creationId xmlns:p14="http://schemas.microsoft.com/office/powerpoint/2010/main" val="627890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FDD3BA01-0A4F-498F-8F27-E1A714A2D2FD}"/>
              </a:ext>
            </a:extLst>
          </p:cNvPr>
          <p:cNvPicPr>
            <a:picLocks noChangeAspect="1"/>
          </p:cNvPicPr>
          <p:nvPr/>
        </p:nvPicPr>
        <p:blipFill rotWithShape="1">
          <a:blip r:embed="rId3"/>
          <a:srcRect l="20435" t="58937" r="56848" b="19614"/>
          <a:stretch/>
        </p:blipFill>
        <p:spPr>
          <a:xfrm>
            <a:off x="4714240" y="0"/>
            <a:ext cx="3263568" cy="1733284"/>
          </a:xfrm>
          <a:prstGeom prst="rect">
            <a:avLst/>
          </a:prstGeom>
          <a:ln>
            <a:noFill/>
          </a:ln>
          <a:effectLst>
            <a:softEdge rad="112500"/>
          </a:effectLst>
        </p:spPr>
      </p:pic>
      <p:sp>
        <p:nvSpPr>
          <p:cNvPr id="3" name="הסבר אליפטי 2"/>
          <p:cNvSpPr/>
          <p:nvPr/>
        </p:nvSpPr>
        <p:spPr>
          <a:xfrm>
            <a:off x="5998010" y="1637567"/>
            <a:ext cx="3959596" cy="3123310"/>
          </a:xfrm>
          <a:prstGeom prst="wedgeEllipseCallout">
            <a:avLst>
              <a:gd name="adj1" fmla="val 61967"/>
              <a:gd name="adj2" fmla="val -9314"/>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he-IL" sz="2800" b="1" dirty="0"/>
              <a:t>ראיתי שלט בו כתוב "מוצרים במבצע, אין החזרות" לכן אני חושב שלא יחליפו לי את המטריה.</a:t>
            </a:r>
          </a:p>
        </p:txBody>
      </p:sp>
      <p:sp>
        <p:nvSpPr>
          <p:cNvPr id="5" name="הסבר אליפטי 4"/>
          <p:cNvSpPr/>
          <p:nvPr/>
        </p:nvSpPr>
        <p:spPr>
          <a:xfrm>
            <a:off x="1631091" y="3753915"/>
            <a:ext cx="4830394" cy="3027593"/>
          </a:xfrm>
          <a:prstGeom prst="wedgeEllipseCallout">
            <a:avLst>
              <a:gd name="adj1" fmla="val -58186"/>
              <a:gd name="adj2" fmla="val -48881"/>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he-IL" sz="2800" b="1" dirty="0"/>
              <a:t>לדעתי, כדאי לך לנסות ולכתוב מכתב לבעלי החנות. אני חושב שאם תסביר לו מה קרה אולי תצליח לקבל החזר כספי.</a:t>
            </a:r>
          </a:p>
        </p:txBody>
      </p:sp>
      <p:sp>
        <p:nvSpPr>
          <p:cNvPr id="6" name="מלבן 5"/>
          <p:cNvSpPr/>
          <p:nvPr/>
        </p:nvSpPr>
        <p:spPr>
          <a:xfrm>
            <a:off x="10314568" y="2220575"/>
            <a:ext cx="1309974" cy="923330"/>
          </a:xfrm>
          <a:prstGeom prst="rect">
            <a:avLst/>
          </a:prstGeom>
          <a:noFill/>
        </p:spPr>
        <p:txBody>
          <a:bodyPr wrap="none" lIns="91440" tIns="45720" rIns="91440" bIns="45720">
            <a:spAutoFit/>
          </a:bodyPr>
          <a:lstStyle/>
          <a:p>
            <a:pPr algn="ctr"/>
            <a:r>
              <a:rPr lang="he-I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יואל</a:t>
            </a:r>
            <a:endParaRPr lang="he-IL"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מלבן 6"/>
          <p:cNvSpPr/>
          <p:nvPr/>
        </p:nvSpPr>
        <p:spPr>
          <a:xfrm>
            <a:off x="386999" y="2946400"/>
            <a:ext cx="1391728" cy="923330"/>
          </a:xfrm>
          <a:prstGeom prst="rect">
            <a:avLst/>
          </a:prstGeom>
          <a:noFill/>
        </p:spPr>
        <p:txBody>
          <a:bodyPr wrap="none" lIns="91440" tIns="45720" rIns="91440" bIns="45720">
            <a:spAutoFit/>
          </a:bodyPr>
          <a:lstStyle/>
          <a:p>
            <a:pPr algn="ctr"/>
            <a:r>
              <a:rPr lang="he-IL"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אבא</a:t>
            </a:r>
            <a:endParaRPr lang="he-IL"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034686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4D65653D-9419-4FC9-BBA9-10E2C9F70284}"/>
              </a:ext>
            </a:extLst>
          </p:cNvPr>
          <p:cNvSpPr>
            <a:spLocks noGrp="1"/>
          </p:cNvSpPr>
          <p:nvPr>
            <p:ph type="body" sz="quarter" idx="10"/>
          </p:nvPr>
        </p:nvSpPr>
        <p:spPr/>
        <p:txBody>
          <a:bodyPr/>
          <a:lstStyle/>
          <a:p>
            <a:endParaRPr lang="he-IL" dirty="0"/>
          </a:p>
          <a:p>
            <a:endParaRPr lang="he-IL" dirty="0"/>
          </a:p>
          <a:p>
            <a:r>
              <a:rPr lang="he-IL" dirty="0"/>
              <a:t>האם לדעתכם יואל זכאי לקבל החזר כספי, או לקבל מטריה אחרת?</a:t>
            </a:r>
          </a:p>
        </p:txBody>
      </p:sp>
    </p:spTree>
    <p:extLst>
      <p:ext uri="{BB962C8B-B14F-4D97-AF65-F5344CB8AC3E}">
        <p14:creationId xmlns:p14="http://schemas.microsoft.com/office/powerpoint/2010/main" val="2099986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6" name="כותרת 5"/>
          <p:cNvSpPr>
            <a:spLocks noGrp="1"/>
          </p:cNvSpPr>
          <p:nvPr>
            <p:ph type="title"/>
          </p:nvPr>
        </p:nvSpPr>
        <p:spPr/>
        <p:txBody>
          <a:bodyPr/>
          <a:lstStyle/>
          <a:p>
            <a:endParaRPr lang="he-IL"/>
          </a:p>
        </p:txBody>
      </p:sp>
      <p:sp>
        <p:nvSpPr>
          <p:cNvPr id="7" name="מציין מיקום טקסט 6"/>
          <p:cNvSpPr>
            <a:spLocks noGrp="1"/>
          </p:cNvSpPr>
          <p:nvPr>
            <p:ph type="body" sz="quarter" idx="10"/>
          </p:nvPr>
        </p:nvSpPr>
        <p:spPr>
          <a:xfrm>
            <a:off x="0" y="1558110"/>
            <a:ext cx="12192000" cy="5299889"/>
          </a:xfrm>
        </p:spPr>
        <p:txBody>
          <a:bodyPr>
            <a:normAutofit fontScale="25000" lnSpcReduction="20000"/>
          </a:bodyPr>
          <a:lstStyle/>
          <a:p>
            <a:pPr algn="r"/>
            <a:r>
              <a:rPr lang="he-IL" sz="11200" dirty="0"/>
              <a:t>בס"ד                                                                                                     יום ד' ר"ח חשון תש"פ</a:t>
            </a:r>
          </a:p>
          <a:p>
            <a:pPr algn="r"/>
            <a:r>
              <a:rPr lang="he-IL" sz="11200" b="1" dirty="0"/>
              <a:t>לכבוד</a:t>
            </a:r>
            <a:r>
              <a:rPr lang="he-IL" sz="11200" dirty="0"/>
              <a:t> בעלי החנות "כל בו הגבעה", שלום.</a:t>
            </a:r>
          </a:p>
          <a:p>
            <a:r>
              <a:rPr lang="he-IL" sz="12800" b="1" u="sng" dirty="0"/>
              <a:t>הנדון:  החלפת מוצר או החזר כספי</a:t>
            </a:r>
          </a:p>
          <a:p>
            <a:pPr algn="r"/>
            <a:r>
              <a:rPr lang="he-IL" sz="11200" dirty="0"/>
              <a:t>אתמול קניתי בחנותכם מטריה. </a:t>
            </a:r>
          </a:p>
          <a:p>
            <a:pPr algn="r"/>
            <a:r>
              <a:rPr lang="he-IL" sz="11200" dirty="0"/>
              <a:t>בבואי לביתי הצטערתי לראות כי המטריה קרועה בחלקה העליון.</a:t>
            </a:r>
          </a:p>
          <a:p>
            <a:pPr algn="r"/>
            <a:r>
              <a:rPr lang="he-IL" sz="11200" dirty="0"/>
              <a:t>לא בדקתי את המטריה בחנות לפני שקניתי אותה, אך חשבתי שהיא שלמה, ועל דעת זה קניתי אותה. </a:t>
            </a:r>
          </a:p>
          <a:p>
            <a:pPr algn="r"/>
            <a:r>
              <a:rPr lang="he-IL" sz="11200" dirty="0"/>
              <a:t>אני מבקש להחזיר את המטריה, כי במצב כזה לא אוכל להשתמש בה,  ולקבל את כספי חזרה.</a:t>
            </a:r>
          </a:p>
          <a:p>
            <a:pPr algn="r"/>
            <a:r>
              <a:rPr lang="he-IL" sz="11200" dirty="0"/>
              <a:t>אודה על תשובתך המהירה, </a:t>
            </a:r>
          </a:p>
          <a:p>
            <a:pPr algn="r"/>
            <a:r>
              <a:rPr lang="he-IL" sz="11200" dirty="0"/>
              <a:t>                                                                               בברכה, </a:t>
            </a:r>
          </a:p>
          <a:p>
            <a:pPr algn="r"/>
            <a:r>
              <a:rPr lang="he-IL" sz="12800" dirty="0"/>
              <a:t>                                                                                </a:t>
            </a:r>
            <a:r>
              <a:rPr lang="he-IL" sz="11200" dirty="0"/>
              <a:t>יואל דביר, </a:t>
            </a:r>
          </a:p>
          <a:p>
            <a:pPr algn="r"/>
            <a:r>
              <a:rPr lang="he-IL" sz="11200" dirty="0"/>
              <a:t>                                                                                          רחוב הפלמ"ח 10</a:t>
            </a:r>
          </a:p>
          <a:p>
            <a:pPr algn="r"/>
            <a:r>
              <a:rPr lang="he-IL" sz="11200" dirty="0"/>
              <a:t>                                                                                              ירושלים. </a:t>
            </a:r>
          </a:p>
          <a:p>
            <a:pPr algn="r"/>
            <a:r>
              <a:rPr lang="he-IL" dirty="0"/>
              <a:t> </a:t>
            </a:r>
          </a:p>
          <a:p>
            <a:pPr algn="r"/>
            <a:endParaRPr lang="he-IL" dirty="0"/>
          </a:p>
        </p:txBody>
      </p:sp>
    </p:spTree>
    <p:extLst>
      <p:ext uri="{BB962C8B-B14F-4D97-AF65-F5344CB8AC3E}">
        <p14:creationId xmlns:p14="http://schemas.microsoft.com/office/powerpoint/2010/main" val="221199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7819</TotalTime>
  <Words>2532</Words>
  <Application>Microsoft Office PowerPoint</Application>
  <PresentationFormat>מסך רחב</PresentationFormat>
  <Paragraphs>293</Paragraphs>
  <Slides>22</Slides>
  <Notes>22</Notes>
  <HiddenSlides>0</HiddenSlides>
  <MMClips>3</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22</vt:i4>
      </vt:variant>
    </vt:vector>
  </HeadingPairs>
  <TitlesOfParts>
    <vt:vector size="28" baseType="lpstr">
      <vt:lpstr>Alef</vt:lpstr>
      <vt:lpstr>Arial</vt:lpstr>
      <vt:lpstr>Calibri</vt:lpstr>
      <vt:lpstr>Open Sans</vt:lpstr>
      <vt:lpstr>Wingdings</vt:lpstr>
      <vt:lpstr>Office Theme</vt:lpstr>
      <vt:lpstr>מצגת של PowerPoint‏</vt:lpstr>
      <vt:lpstr>מה להביא לשיעור?</vt:lpstr>
      <vt:lpstr>מה נלמד היום?</vt:lpstr>
      <vt:lpstr>צרכנות נבונה</vt:lpstr>
      <vt:lpstr>תכירו את יואל</vt:lpstr>
      <vt:lpstr>מצגת של PowerPoint‏</vt:lpstr>
      <vt:lpstr>מצגת של PowerPoint‏</vt:lpstr>
      <vt:lpstr>מצגת של PowerPoint‏</vt:lpstr>
      <vt:lpstr>מצגת של PowerPoint‏</vt:lpstr>
      <vt:lpstr>מכתב בקשה</vt:lpstr>
      <vt:lpstr>חוק הגנת הצרכן</vt:lpstr>
      <vt:lpstr>חוק הגנת הצרכן </vt:lpstr>
      <vt:lpstr>חוק הגנת הצרכן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יוצאים למשימה</vt:lpstr>
      <vt:lpstr>מה למדנו בשיעור?</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תרצה יהודה</cp:lastModifiedBy>
  <cp:revision>223</cp:revision>
  <dcterms:created xsi:type="dcterms:W3CDTF">2020-03-11T07:11:19Z</dcterms:created>
  <dcterms:modified xsi:type="dcterms:W3CDTF">2020-08-12T07:39:00Z</dcterms:modified>
</cp:coreProperties>
</file>