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4"/>
  </p:notesMasterIdLst>
  <p:sldIdLst>
    <p:sldId id="385" r:id="rId2"/>
    <p:sldId id="651" r:id="rId3"/>
    <p:sldId id="556" r:id="rId4"/>
    <p:sldId id="728" r:id="rId5"/>
    <p:sldId id="645" r:id="rId6"/>
    <p:sldId id="684" r:id="rId7"/>
    <p:sldId id="683" r:id="rId8"/>
    <p:sldId id="634" r:id="rId9"/>
    <p:sldId id="692" r:id="rId10"/>
    <p:sldId id="726" r:id="rId11"/>
    <p:sldId id="687" r:id="rId12"/>
    <p:sldId id="720" r:id="rId13"/>
    <p:sldId id="742" r:id="rId14"/>
    <p:sldId id="729" r:id="rId15"/>
    <p:sldId id="730" r:id="rId16"/>
    <p:sldId id="694" r:id="rId17"/>
    <p:sldId id="689" r:id="rId18"/>
    <p:sldId id="695" r:id="rId19"/>
    <p:sldId id="696" r:id="rId20"/>
    <p:sldId id="691" r:id="rId21"/>
    <p:sldId id="712" r:id="rId22"/>
    <p:sldId id="714" r:id="rId23"/>
    <p:sldId id="697" r:id="rId24"/>
    <p:sldId id="713" r:id="rId25"/>
    <p:sldId id="717" r:id="rId26"/>
    <p:sldId id="718" r:id="rId27"/>
    <p:sldId id="719" r:id="rId28"/>
    <p:sldId id="699" r:id="rId29"/>
    <p:sldId id="690" r:id="rId30"/>
    <p:sldId id="731" r:id="rId31"/>
    <p:sldId id="733" r:id="rId32"/>
    <p:sldId id="734" r:id="rId33"/>
    <p:sldId id="701" r:id="rId34"/>
    <p:sldId id="703" r:id="rId35"/>
    <p:sldId id="736" r:id="rId36"/>
    <p:sldId id="737" r:id="rId37"/>
    <p:sldId id="738" r:id="rId38"/>
    <p:sldId id="739" r:id="rId39"/>
    <p:sldId id="741" r:id="rId40"/>
    <p:sldId id="735" r:id="rId41"/>
    <p:sldId id="702" r:id="rId42"/>
    <p:sldId id="704" r:id="rId43"/>
    <p:sldId id="706" r:id="rId44"/>
    <p:sldId id="707" r:id="rId45"/>
    <p:sldId id="708" r:id="rId46"/>
    <p:sldId id="709" r:id="rId47"/>
    <p:sldId id="710" r:id="rId48"/>
    <p:sldId id="723" r:id="rId49"/>
    <p:sldId id="724" r:id="rId50"/>
    <p:sldId id="725" r:id="rId51"/>
    <p:sldId id="721" r:id="rId52"/>
    <p:sldId id="743" r:id="rId53"/>
  </p:sldIdLst>
  <p:sldSz cx="12192000" cy="6858000"/>
  <p:notesSz cx="6858000" cy="9144000"/>
  <p:embeddedFontLst>
    <p:embeddedFont>
      <p:font typeface="Calibri" panose="020F0502020204030204" pitchFamily="34" charset="0"/>
      <p:regular r:id="rId55"/>
      <p:bold r:id="rId56"/>
      <p:italic r:id="rId57"/>
      <p:boldItalic r:id="rId58"/>
    </p:embeddedFont>
    <p:embeddedFont>
      <p:font typeface="David" panose="020E0502060401010101" pitchFamily="34" charset="-79"/>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igPMszHxDdxnXXV2fRhwXjI5sIm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אפרת" initials="E" lastIdx="71" clrIdx="0"/>
  <p:cmAuthor id="1" name="Windows User" initials="WU" lastIdx="33" clrIdx="1"/>
  <p:cmAuthor id="2" name="computer" initials="c" lastIdx="1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3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סגנון בהיר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סגנון בהיר 2 - הדגשה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סגנון ערכת נושא 2 - הדגשה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סגנון ביניים 1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סגנון ערכת נושא 1 - הדגשה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3" autoAdjust="0"/>
    <p:restoredTop sz="87978" autoAdjust="0"/>
  </p:normalViewPr>
  <p:slideViewPr>
    <p:cSldViewPr snapToGrid="0">
      <p:cViewPr varScale="1">
        <p:scale>
          <a:sx n="68" d="100"/>
          <a:sy n="68" d="100"/>
        </p:scale>
        <p:origin x="120" y="390"/>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79"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78" Type="http://customschemas.google.com/relationships/presentationmetadata" Target="meta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90D8E0-FEC0-4F82-A4B8-58ACBC9A49CB}" type="doc">
      <dgm:prSet loTypeId="urn:microsoft.com/office/officeart/2005/8/layout/cycle2" loCatId="cycle" qsTypeId="urn:microsoft.com/office/officeart/2005/8/quickstyle/3d2" qsCatId="3D" csTypeId="urn:microsoft.com/office/officeart/2005/8/colors/colorful5" csCatId="colorful" phldr="1"/>
      <dgm:spPr/>
      <dgm:t>
        <a:bodyPr/>
        <a:lstStyle/>
        <a:p>
          <a:pPr rtl="1"/>
          <a:endParaRPr lang="he-IL"/>
        </a:p>
      </dgm:t>
    </dgm:pt>
    <dgm:pt modelId="{BF9B3B36-31ED-45AD-906D-07B35521E98D}">
      <dgm:prSet phldrT="[טקסט]" custT="1"/>
      <dgm:spPr/>
      <dgm:t>
        <a:bodyPr/>
        <a:lstStyle/>
        <a:p>
          <a:pPr rtl="1"/>
          <a:r>
            <a:rPr lang="he-IL" sz="2800" b="1" dirty="0" smtClean="0">
              <a:solidFill>
                <a:schemeClr val="tx1"/>
              </a:solidFill>
            </a:rPr>
            <a:t>זרעים נובטים</a:t>
          </a:r>
          <a:endParaRPr lang="he-IL" sz="2800" b="1" dirty="0">
            <a:solidFill>
              <a:schemeClr val="tx1"/>
            </a:solidFill>
          </a:endParaRPr>
        </a:p>
      </dgm:t>
    </dgm:pt>
    <dgm:pt modelId="{E5CCD780-D14C-43BA-841A-66B4D8BE46F0}" type="parTrans" cxnId="{C14F33C2-2961-49FA-9C0C-0B409F233146}">
      <dgm:prSet/>
      <dgm:spPr/>
      <dgm:t>
        <a:bodyPr/>
        <a:lstStyle/>
        <a:p>
          <a:pPr rtl="1"/>
          <a:endParaRPr lang="he-IL"/>
        </a:p>
      </dgm:t>
    </dgm:pt>
    <dgm:pt modelId="{FF338167-F68B-4587-BFE7-789530BA8098}" type="sibTrans" cxnId="{C14F33C2-2961-49FA-9C0C-0B409F233146}">
      <dgm:prSet/>
      <dgm:spPr/>
      <dgm:t>
        <a:bodyPr/>
        <a:lstStyle/>
        <a:p>
          <a:pPr rtl="1"/>
          <a:endParaRPr lang="he-IL"/>
        </a:p>
      </dgm:t>
    </dgm:pt>
    <dgm:pt modelId="{D3E06EFD-88C4-4F72-A94B-7D55FC1D281F}">
      <dgm:prSet phldrT="[טקסט]" custT="1"/>
      <dgm:spPr/>
      <dgm:t>
        <a:bodyPr/>
        <a:lstStyle/>
        <a:p>
          <a:pPr rtl="1"/>
          <a:r>
            <a:rPr lang="he-IL" sz="2800" b="1" dirty="0" smtClean="0">
              <a:solidFill>
                <a:schemeClr val="tx1"/>
              </a:solidFill>
            </a:rPr>
            <a:t>נבטים צומחים</a:t>
          </a:r>
          <a:endParaRPr lang="he-IL" sz="2800" b="1" dirty="0">
            <a:solidFill>
              <a:schemeClr val="tx1"/>
            </a:solidFill>
          </a:endParaRPr>
        </a:p>
      </dgm:t>
    </dgm:pt>
    <dgm:pt modelId="{038E91D9-5A27-45C4-BC93-7859EDDE2813}" type="parTrans" cxnId="{91D1D79C-0BFE-41EC-9A50-1307DCF0A8DA}">
      <dgm:prSet/>
      <dgm:spPr/>
      <dgm:t>
        <a:bodyPr/>
        <a:lstStyle/>
        <a:p>
          <a:pPr rtl="1"/>
          <a:endParaRPr lang="he-IL"/>
        </a:p>
      </dgm:t>
    </dgm:pt>
    <dgm:pt modelId="{B91FCA0C-20A3-481E-B17B-6CC066FB041F}" type="sibTrans" cxnId="{91D1D79C-0BFE-41EC-9A50-1307DCF0A8DA}">
      <dgm:prSet/>
      <dgm:spPr/>
      <dgm:t>
        <a:bodyPr/>
        <a:lstStyle/>
        <a:p>
          <a:pPr rtl="1"/>
          <a:endParaRPr lang="he-IL"/>
        </a:p>
      </dgm:t>
    </dgm:pt>
    <dgm:pt modelId="{52F19409-C91D-41B2-BD3C-46F89411FE02}">
      <dgm:prSet phldrT="[טקסט]" custT="1"/>
      <dgm:spPr/>
      <dgm:t>
        <a:bodyPr/>
        <a:lstStyle/>
        <a:p>
          <a:pPr rtl="1"/>
          <a:r>
            <a:rPr lang="he-IL" sz="2800" b="1" dirty="0" smtClean="0">
              <a:solidFill>
                <a:schemeClr val="tx1"/>
              </a:solidFill>
            </a:rPr>
            <a:t>צמחים פורחים</a:t>
          </a:r>
          <a:endParaRPr lang="he-IL" sz="2800" b="1" dirty="0">
            <a:solidFill>
              <a:schemeClr val="tx1"/>
            </a:solidFill>
          </a:endParaRPr>
        </a:p>
      </dgm:t>
    </dgm:pt>
    <dgm:pt modelId="{E9CFAA3F-E294-4C24-99C9-56115A68406F}" type="parTrans" cxnId="{2E88749A-610C-4A4F-8DDB-2BCB7D1ECBDB}">
      <dgm:prSet/>
      <dgm:spPr/>
      <dgm:t>
        <a:bodyPr/>
        <a:lstStyle/>
        <a:p>
          <a:pPr rtl="1"/>
          <a:endParaRPr lang="he-IL"/>
        </a:p>
      </dgm:t>
    </dgm:pt>
    <dgm:pt modelId="{9AFB5E19-CDEB-4E87-905C-C3A41F267B37}" type="sibTrans" cxnId="{2E88749A-610C-4A4F-8DDB-2BCB7D1ECBDB}">
      <dgm:prSet/>
      <dgm:spPr/>
      <dgm:t>
        <a:bodyPr/>
        <a:lstStyle/>
        <a:p>
          <a:pPr rtl="1"/>
          <a:endParaRPr lang="he-IL"/>
        </a:p>
      </dgm:t>
    </dgm:pt>
    <dgm:pt modelId="{82BAE18C-A75F-4A57-B397-8719D9488844}">
      <dgm:prSet phldrT="[טקסט]" custT="1"/>
      <dgm:spPr/>
      <dgm:t>
        <a:bodyPr/>
        <a:lstStyle/>
        <a:p>
          <a:pPr rtl="1"/>
          <a:r>
            <a:rPr lang="he-IL" sz="2800" b="1" dirty="0" smtClean="0">
              <a:solidFill>
                <a:schemeClr val="tx1"/>
              </a:solidFill>
            </a:rPr>
            <a:t>מפרחים לפירות</a:t>
          </a:r>
          <a:endParaRPr lang="he-IL" sz="2800" b="1" dirty="0">
            <a:solidFill>
              <a:schemeClr val="tx1"/>
            </a:solidFill>
          </a:endParaRPr>
        </a:p>
      </dgm:t>
    </dgm:pt>
    <dgm:pt modelId="{4A418C34-4922-455B-9A9D-00BD5F176762}" type="parTrans" cxnId="{35510A73-3DB7-4C76-80D2-AE83E8545FAD}">
      <dgm:prSet/>
      <dgm:spPr/>
      <dgm:t>
        <a:bodyPr/>
        <a:lstStyle/>
        <a:p>
          <a:pPr rtl="1"/>
          <a:endParaRPr lang="he-IL"/>
        </a:p>
      </dgm:t>
    </dgm:pt>
    <dgm:pt modelId="{743F06F3-804F-40A9-861A-8A0311FDF674}" type="sibTrans" cxnId="{35510A73-3DB7-4C76-80D2-AE83E8545FAD}">
      <dgm:prSet/>
      <dgm:spPr/>
      <dgm:t>
        <a:bodyPr/>
        <a:lstStyle/>
        <a:p>
          <a:pPr rtl="1"/>
          <a:endParaRPr lang="he-IL"/>
        </a:p>
      </dgm:t>
    </dgm:pt>
    <dgm:pt modelId="{CD9F130C-70D2-4351-910E-617B4C69C79F}">
      <dgm:prSet phldrT="[טקסט]" custT="1"/>
      <dgm:spPr/>
      <dgm:t>
        <a:bodyPr/>
        <a:lstStyle/>
        <a:p>
          <a:pPr rtl="1"/>
          <a:r>
            <a:rPr lang="he-IL" sz="2600" b="1" dirty="0" smtClean="0">
              <a:solidFill>
                <a:schemeClr val="tx1"/>
              </a:solidFill>
            </a:rPr>
            <a:t>זרעים מתפזרים</a:t>
          </a:r>
          <a:endParaRPr lang="he-IL" sz="2600" b="1" dirty="0">
            <a:solidFill>
              <a:schemeClr val="tx1"/>
            </a:solidFill>
          </a:endParaRPr>
        </a:p>
      </dgm:t>
    </dgm:pt>
    <dgm:pt modelId="{C65FD721-9A69-4A51-AED5-F756A7BD67B2}" type="parTrans" cxnId="{F0798B8C-233A-47D3-A0FB-D91CD4509369}">
      <dgm:prSet/>
      <dgm:spPr/>
      <dgm:t>
        <a:bodyPr/>
        <a:lstStyle/>
        <a:p>
          <a:pPr rtl="1"/>
          <a:endParaRPr lang="he-IL"/>
        </a:p>
      </dgm:t>
    </dgm:pt>
    <dgm:pt modelId="{3EBE154C-4D07-4F81-A5CE-CE799458C028}" type="sibTrans" cxnId="{F0798B8C-233A-47D3-A0FB-D91CD4509369}">
      <dgm:prSet/>
      <dgm:spPr>
        <a:ln w="57150"/>
      </dgm:spPr>
      <dgm:t>
        <a:bodyPr/>
        <a:lstStyle/>
        <a:p>
          <a:pPr rtl="1"/>
          <a:endParaRPr lang="he-IL"/>
        </a:p>
      </dgm:t>
    </dgm:pt>
    <dgm:pt modelId="{FDD89E34-2F24-4D6E-910C-8FB6252EF93C}" type="pres">
      <dgm:prSet presAssocID="{1C90D8E0-FEC0-4F82-A4B8-58ACBC9A49CB}" presName="cycle" presStyleCnt="0">
        <dgm:presLayoutVars>
          <dgm:dir/>
          <dgm:resizeHandles val="exact"/>
        </dgm:presLayoutVars>
      </dgm:prSet>
      <dgm:spPr/>
      <dgm:t>
        <a:bodyPr/>
        <a:lstStyle/>
        <a:p>
          <a:pPr rtl="1"/>
          <a:endParaRPr lang="he-IL"/>
        </a:p>
      </dgm:t>
    </dgm:pt>
    <dgm:pt modelId="{49A4AEF1-5AF9-4377-AC05-34B25089EDB8}" type="pres">
      <dgm:prSet presAssocID="{BF9B3B36-31ED-45AD-906D-07B35521E98D}" presName="node" presStyleLbl="node1" presStyleIdx="0" presStyleCnt="5" custRadScaleRad="89749" custRadScaleInc="-21">
        <dgm:presLayoutVars>
          <dgm:bulletEnabled val="1"/>
        </dgm:presLayoutVars>
      </dgm:prSet>
      <dgm:spPr/>
      <dgm:t>
        <a:bodyPr/>
        <a:lstStyle/>
        <a:p>
          <a:pPr rtl="1"/>
          <a:endParaRPr lang="he-IL"/>
        </a:p>
      </dgm:t>
    </dgm:pt>
    <dgm:pt modelId="{489932AE-D741-47C6-9395-E79843708AAD}" type="pres">
      <dgm:prSet presAssocID="{FF338167-F68B-4587-BFE7-789530BA8098}" presName="sibTrans" presStyleLbl="sibTrans2D1" presStyleIdx="0" presStyleCnt="5"/>
      <dgm:spPr/>
      <dgm:t>
        <a:bodyPr/>
        <a:lstStyle/>
        <a:p>
          <a:pPr rtl="1"/>
          <a:endParaRPr lang="he-IL"/>
        </a:p>
      </dgm:t>
    </dgm:pt>
    <dgm:pt modelId="{A628FAD5-CF88-4EF0-BC18-5B044134557F}" type="pres">
      <dgm:prSet presAssocID="{FF338167-F68B-4587-BFE7-789530BA8098}" presName="connectorText" presStyleLbl="sibTrans2D1" presStyleIdx="0" presStyleCnt="5"/>
      <dgm:spPr/>
      <dgm:t>
        <a:bodyPr/>
        <a:lstStyle/>
        <a:p>
          <a:pPr rtl="1"/>
          <a:endParaRPr lang="he-IL"/>
        </a:p>
      </dgm:t>
    </dgm:pt>
    <dgm:pt modelId="{5A94A809-02F4-4144-9835-0B55528BFF86}" type="pres">
      <dgm:prSet presAssocID="{D3E06EFD-88C4-4F72-A94B-7D55FC1D281F}" presName="node" presStyleLbl="node1" presStyleIdx="1" presStyleCnt="5" custRadScaleRad="98079" custRadScaleInc="5089">
        <dgm:presLayoutVars>
          <dgm:bulletEnabled val="1"/>
        </dgm:presLayoutVars>
      </dgm:prSet>
      <dgm:spPr/>
      <dgm:t>
        <a:bodyPr/>
        <a:lstStyle/>
        <a:p>
          <a:pPr rtl="1"/>
          <a:endParaRPr lang="he-IL"/>
        </a:p>
      </dgm:t>
    </dgm:pt>
    <dgm:pt modelId="{32B90A67-6329-48BA-9E27-4A22F0DFF9FE}" type="pres">
      <dgm:prSet presAssocID="{B91FCA0C-20A3-481E-B17B-6CC066FB041F}" presName="sibTrans" presStyleLbl="sibTrans2D1" presStyleIdx="1" presStyleCnt="5" custLinFactNeighborX="-2467" custLinFactNeighborY="15214"/>
      <dgm:spPr/>
      <dgm:t>
        <a:bodyPr/>
        <a:lstStyle/>
        <a:p>
          <a:pPr rtl="1"/>
          <a:endParaRPr lang="he-IL"/>
        </a:p>
      </dgm:t>
    </dgm:pt>
    <dgm:pt modelId="{5F4C9AA1-6246-450A-8F68-7C3F69BD500F}" type="pres">
      <dgm:prSet presAssocID="{B91FCA0C-20A3-481E-B17B-6CC066FB041F}" presName="connectorText" presStyleLbl="sibTrans2D1" presStyleIdx="1" presStyleCnt="5"/>
      <dgm:spPr/>
      <dgm:t>
        <a:bodyPr/>
        <a:lstStyle/>
        <a:p>
          <a:pPr rtl="1"/>
          <a:endParaRPr lang="he-IL"/>
        </a:p>
      </dgm:t>
    </dgm:pt>
    <dgm:pt modelId="{28597270-E8C6-499E-B341-2FB7F0E337D5}" type="pres">
      <dgm:prSet presAssocID="{52F19409-C91D-41B2-BD3C-46F89411FE02}" presName="node" presStyleLbl="node1" presStyleIdx="2" presStyleCnt="5">
        <dgm:presLayoutVars>
          <dgm:bulletEnabled val="1"/>
        </dgm:presLayoutVars>
      </dgm:prSet>
      <dgm:spPr/>
      <dgm:t>
        <a:bodyPr/>
        <a:lstStyle/>
        <a:p>
          <a:pPr rtl="1"/>
          <a:endParaRPr lang="he-IL"/>
        </a:p>
      </dgm:t>
    </dgm:pt>
    <dgm:pt modelId="{5563156D-C228-42D3-905E-9322B098FEE9}" type="pres">
      <dgm:prSet presAssocID="{9AFB5E19-CDEB-4E87-905C-C3A41F267B37}" presName="sibTrans" presStyleLbl="sibTrans2D1" presStyleIdx="2" presStyleCnt="5"/>
      <dgm:spPr/>
      <dgm:t>
        <a:bodyPr/>
        <a:lstStyle/>
        <a:p>
          <a:pPr rtl="1"/>
          <a:endParaRPr lang="he-IL"/>
        </a:p>
      </dgm:t>
    </dgm:pt>
    <dgm:pt modelId="{5D4B52C4-0805-4498-8E71-DE4F2AC6EFF8}" type="pres">
      <dgm:prSet presAssocID="{9AFB5E19-CDEB-4E87-905C-C3A41F267B37}" presName="connectorText" presStyleLbl="sibTrans2D1" presStyleIdx="2" presStyleCnt="5"/>
      <dgm:spPr/>
      <dgm:t>
        <a:bodyPr/>
        <a:lstStyle/>
        <a:p>
          <a:pPr rtl="1"/>
          <a:endParaRPr lang="he-IL"/>
        </a:p>
      </dgm:t>
    </dgm:pt>
    <dgm:pt modelId="{95BD468B-43BE-4438-93ED-F1C47783E839}" type="pres">
      <dgm:prSet presAssocID="{82BAE18C-A75F-4A57-B397-8719D9488844}" presName="node" presStyleLbl="node1" presStyleIdx="3" presStyleCnt="5">
        <dgm:presLayoutVars>
          <dgm:bulletEnabled val="1"/>
        </dgm:presLayoutVars>
      </dgm:prSet>
      <dgm:spPr/>
      <dgm:t>
        <a:bodyPr/>
        <a:lstStyle/>
        <a:p>
          <a:pPr rtl="1"/>
          <a:endParaRPr lang="he-IL"/>
        </a:p>
      </dgm:t>
    </dgm:pt>
    <dgm:pt modelId="{D216E5E0-DC24-49A3-874C-3D415A5733B2}" type="pres">
      <dgm:prSet presAssocID="{743F06F3-804F-40A9-861A-8A0311FDF674}" presName="sibTrans" presStyleLbl="sibTrans2D1" presStyleIdx="3" presStyleCnt="5" custLinFactNeighborX="15390" custLinFactNeighborY="9128"/>
      <dgm:spPr/>
      <dgm:t>
        <a:bodyPr/>
        <a:lstStyle/>
        <a:p>
          <a:pPr rtl="1"/>
          <a:endParaRPr lang="he-IL"/>
        </a:p>
      </dgm:t>
    </dgm:pt>
    <dgm:pt modelId="{492BD7A9-8308-4C25-B182-012744D8B7A9}" type="pres">
      <dgm:prSet presAssocID="{743F06F3-804F-40A9-861A-8A0311FDF674}" presName="connectorText" presStyleLbl="sibTrans2D1" presStyleIdx="3" presStyleCnt="5"/>
      <dgm:spPr/>
      <dgm:t>
        <a:bodyPr/>
        <a:lstStyle/>
        <a:p>
          <a:pPr rtl="1"/>
          <a:endParaRPr lang="he-IL"/>
        </a:p>
      </dgm:t>
    </dgm:pt>
    <dgm:pt modelId="{7D036BBE-46F2-41D9-8475-DF7AB98F783A}" type="pres">
      <dgm:prSet presAssocID="{CD9F130C-70D2-4351-910E-617B4C69C79F}" presName="node" presStyleLbl="node1" presStyleIdx="4" presStyleCnt="5" custRadScaleRad="98563" custRadScaleInc="-5316">
        <dgm:presLayoutVars>
          <dgm:bulletEnabled val="1"/>
        </dgm:presLayoutVars>
      </dgm:prSet>
      <dgm:spPr/>
      <dgm:t>
        <a:bodyPr/>
        <a:lstStyle/>
        <a:p>
          <a:pPr rtl="1"/>
          <a:endParaRPr lang="he-IL"/>
        </a:p>
      </dgm:t>
    </dgm:pt>
    <dgm:pt modelId="{40DB1325-F270-4328-9813-5FF9D2C11A7B}" type="pres">
      <dgm:prSet presAssocID="{3EBE154C-4D07-4F81-A5CE-CE799458C028}" presName="sibTrans" presStyleLbl="sibTrans2D1" presStyleIdx="4" presStyleCnt="5"/>
      <dgm:spPr/>
      <dgm:t>
        <a:bodyPr/>
        <a:lstStyle/>
        <a:p>
          <a:pPr rtl="1"/>
          <a:endParaRPr lang="he-IL"/>
        </a:p>
      </dgm:t>
    </dgm:pt>
    <dgm:pt modelId="{DCC405D0-F103-4600-ABCD-04F03AC98201}" type="pres">
      <dgm:prSet presAssocID="{3EBE154C-4D07-4F81-A5CE-CE799458C028}" presName="connectorText" presStyleLbl="sibTrans2D1" presStyleIdx="4" presStyleCnt="5"/>
      <dgm:spPr/>
      <dgm:t>
        <a:bodyPr/>
        <a:lstStyle/>
        <a:p>
          <a:pPr rtl="1"/>
          <a:endParaRPr lang="he-IL"/>
        </a:p>
      </dgm:t>
    </dgm:pt>
  </dgm:ptLst>
  <dgm:cxnLst>
    <dgm:cxn modelId="{1DEE8666-E83D-4CF1-92C7-DD978C015359}" type="presOf" srcId="{82BAE18C-A75F-4A57-B397-8719D9488844}" destId="{95BD468B-43BE-4438-93ED-F1C47783E839}" srcOrd="0" destOrd="0" presId="urn:microsoft.com/office/officeart/2005/8/layout/cycle2"/>
    <dgm:cxn modelId="{C14F33C2-2961-49FA-9C0C-0B409F233146}" srcId="{1C90D8E0-FEC0-4F82-A4B8-58ACBC9A49CB}" destId="{BF9B3B36-31ED-45AD-906D-07B35521E98D}" srcOrd="0" destOrd="0" parTransId="{E5CCD780-D14C-43BA-841A-66B4D8BE46F0}" sibTransId="{FF338167-F68B-4587-BFE7-789530BA8098}"/>
    <dgm:cxn modelId="{8A9C4417-366A-4E96-9EE8-6D0B3469B986}" type="presOf" srcId="{BF9B3B36-31ED-45AD-906D-07B35521E98D}" destId="{49A4AEF1-5AF9-4377-AC05-34B25089EDB8}" srcOrd="0" destOrd="0" presId="urn:microsoft.com/office/officeart/2005/8/layout/cycle2"/>
    <dgm:cxn modelId="{0D3A1176-898E-4709-A16A-223F30EFFC2C}" type="presOf" srcId="{FF338167-F68B-4587-BFE7-789530BA8098}" destId="{489932AE-D741-47C6-9395-E79843708AAD}" srcOrd="0" destOrd="0" presId="urn:microsoft.com/office/officeart/2005/8/layout/cycle2"/>
    <dgm:cxn modelId="{4F36C594-A7BD-4B81-940E-1CCA9D17D250}" type="presOf" srcId="{743F06F3-804F-40A9-861A-8A0311FDF674}" destId="{D216E5E0-DC24-49A3-874C-3D415A5733B2}" srcOrd="0" destOrd="0" presId="urn:microsoft.com/office/officeart/2005/8/layout/cycle2"/>
    <dgm:cxn modelId="{35510A73-3DB7-4C76-80D2-AE83E8545FAD}" srcId="{1C90D8E0-FEC0-4F82-A4B8-58ACBC9A49CB}" destId="{82BAE18C-A75F-4A57-B397-8719D9488844}" srcOrd="3" destOrd="0" parTransId="{4A418C34-4922-455B-9A9D-00BD5F176762}" sibTransId="{743F06F3-804F-40A9-861A-8A0311FDF674}"/>
    <dgm:cxn modelId="{3B1A7DB0-F7CD-48CA-BCC8-2DA4AF5D0CBB}" type="presOf" srcId="{9AFB5E19-CDEB-4E87-905C-C3A41F267B37}" destId="{5D4B52C4-0805-4498-8E71-DE4F2AC6EFF8}" srcOrd="1" destOrd="0" presId="urn:microsoft.com/office/officeart/2005/8/layout/cycle2"/>
    <dgm:cxn modelId="{2E88749A-610C-4A4F-8DDB-2BCB7D1ECBDB}" srcId="{1C90D8E0-FEC0-4F82-A4B8-58ACBC9A49CB}" destId="{52F19409-C91D-41B2-BD3C-46F89411FE02}" srcOrd="2" destOrd="0" parTransId="{E9CFAA3F-E294-4C24-99C9-56115A68406F}" sibTransId="{9AFB5E19-CDEB-4E87-905C-C3A41F267B37}"/>
    <dgm:cxn modelId="{6ACAEAB3-243A-4CA6-905C-BFC4398F2FA9}" type="presOf" srcId="{743F06F3-804F-40A9-861A-8A0311FDF674}" destId="{492BD7A9-8308-4C25-B182-012744D8B7A9}" srcOrd="1" destOrd="0" presId="urn:microsoft.com/office/officeart/2005/8/layout/cycle2"/>
    <dgm:cxn modelId="{233AF4F4-6344-42B0-BACF-796550C20143}" type="presOf" srcId="{D3E06EFD-88C4-4F72-A94B-7D55FC1D281F}" destId="{5A94A809-02F4-4144-9835-0B55528BFF86}" srcOrd="0" destOrd="0" presId="urn:microsoft.com/office/officeart/2005/8/layout/cycle2"/>
    <dgm:cxn modelId="{E6A41BD0-50CA-42AD-A27D-D484A5FC1027}" type="presOf" srcId="{9AFB5E19-CDEB-4E87-905C-C3A41F267B37}" destId="{5563156D-C228-42D3-905E-9322B098FEE9}" srcOrd="0" destOrd="0" presId="urn:microsoft.com/office/officeart/2005/8/layout/cycle2"/>
    <dgm:cxn modelId="{91D1D79C-0BFE-41EC-9A50-1307DCF0A8DA}" srcId="{1C90D8E0-FEC0-4F82-A4B8-58ACBC9A49CB}" destId="{D3E06EFD-88C4-4F72-A94B-7D55FC1D281F}" srcOrd="1" destOrd="0" parTransId="{038E91D9-5A27-45C4-BC93-7859EDDE2813}" sibTransId="{B91FCA0C-20A3-481E-B17B-6CC066FB041F}"/>
    <dgm:cxn modelId="{C8A4FE62-C7AB-4DF6-A051-ED22AECC918E}" type="presOf" srcId="{CD9F130C-70D2-4351-910E-617B4C69C79F}" destId="{7D036BBE-46F2-41D9-8475-DF7AB98F783A}" srcOrd="0" destOrd="0" presId="urn:microsoft.com/office/officeart/2005/8/layout/cycle2"/>
    <dgm:cxn modelId="{220A64CA-47B0-4F15-A054-D29FD3CDC11E}" type="presOf" srcId="{B91FCA0C-20A3-481E-B17B-6CC066FB041F}" destId="{32B90A67-6329-48BA-9E27-4A22F0DFF9FE}" srcOrd="0" destOrd="0" presId="urn:microsoft.com/office/officeart/2005/8/layout/cycle2"/>
    <dgm:cxn modelId="{8A8B760E-4FDA-42C1-814B-7B4A65AB6502}" type="presOf" srcId="{52F19409-C91D-41B2-BD3C-46F89411FE02}" destId="{28597270-E8C6-499E-B341-2FB7F0E337D5}" srcOrd="0" destOrd="0" presId="urn:microsoft.com/office/officeart/2005/8/layout/cycle2"/>
    <dgm:cxn modelId="{75117666-957C-4FF0-A713-4FDD5E14C508}" type="presOf" srcId="{B91FCA0C-20A3-481E-B17B-6CC066FB041F}" destId="{5F4C9AA1-6246-450A-8F68-7C3F69BD500F}" srcOrd="1" destOrd="0" presId="urn:microsoft.com/office/officeart/2005/8/layout/cycle2"/>
    <dgm:cxn modelId="{9C7F2AE7-D065-4255-9E87-F6FDA528A5B2}" type="presOf" srcId="{FF338167-F68B-4587-BFE7-789530BA8098}" destId="{A628FAD5-CF88-4EF0-BC18-5B044134557F}" srcOrd="1" destOrd="0" presId="urn:microsoft.com/office/officeart/2005/8/layout/cycle2"/>
    <dgm:cxn modelId="{7DB57D1E-A839-4E67-B940-DB5E3B4CAA52}" type="presOf" srcId="{1C90D8E0-FEC0-4F82-A4B8-58ACBC9A49CB}" destId="{FDD89E34-2F24-4D6E-910C-8FB6252EF93C}" srcOrd="0" destOrd="0" presId="urn:microsoft.com/office/officeart/2005/8/layout/cycle2"/>
    <dgm:cxn modelId="{287709C2-DC0F-4449-B06E-A875AF283E95}" type="presOf" srcId="{3EBE154C-4D07-4F81-A5CE-CE799458C028}" destId="{40DB1325-F270-4328-9813-5FF9D2C11A7B}" srcOrd="0" destOrd="0" presId="urn:microsoft.com/office/officeart/2005/8/layout/cycle2"/>
    <dgm:cxn modelId="{F0798B8C-233A-47D3-A0FB-D91CD4509369}" srcId="{1C90D8E0-FEC0-4F82-A4B8-58ACBC9A49CB}" destId="{CD9F130C-70D2-4351-910E-617B4C69C79F}" srcOrd="4" destOrd="0" parTransId="{C65FD721-9A69-4A51-AED5-F756A7BD67B2}" sibTransId="{3EBE154C-4D07-4F81-A5CE-CE799458C028}"/>
    <dgm:cxn modelId="{0B40EFD4-AA6B-4EC4-83DB-75B4A2D99CE0}" type="presOf" srcId="{3EBE154C-4D07-4F81-A5CE-CE799458C028}" destId="{DCC405D0-F103-4600-ABCD-04F03AC98201}" srcOrd="1" destOrd="0" presId="urn:microsoft.com/office/officeart/2005/8/layout/cycle2"/>
    <dgm:cxn modelId="{8E07B81E-BC89-4D59-974E-DDBE4D7B3107}" type="presParOf" srcId="{FDD89E34-2F24-4D6E-910C-8FB6252EF93C}" destId="{49A4AEF1-5AF9-4377-AC05-34B25089EDB8}" srcOrd="0" destOrd="0" presId="urn:microsoft.com/office/officeart/2005/8/layout/cycle2"/>
    <dgm:cxn modelId="{8ADFD7DF-D87F-4ACC-AD80-DEE889C498A5}" type="presParOf" srcId="{FDD89E34-2F24-4D6E-910C-8FB6252EF93C}" destId="{489932AE-D741-47C6-9395-E79843708AAD}" srcOrd="1" destOrd="0" presId="urn:microsoft.com/office/officeart/2005/8/layout/cycle2"/>
    <dgm:cxn modelId="{3EE88446-E9FD-48C3-887D-60A889DB45F4}" type="presParOf" srcId="{489932AE-D741-47C6-9395-E79843708AAD}" destId="{A628FAD5-CF88-4EF0-BC18-5B044134557F}" srcOrd="0" destOrd="0" presId="urn:microsoft.com/office/officeart/2005/8/layout/cycle2"/>
    <dgm:cxn modelId="{FBA9AFC1-4CDA-4955-9AD1-ADFEC63B4355}" type="presParOf" srcId="{FDD89E34-2F24-4D6E-910C-8FB6252EF93C}" destId="{5A94A809-02F4-4144-9835-0B55528BFF86}" srcOrd="2" destOrd="0" presId="urn:microsoft.com/office/officeart/2005/8/layout/cycle2"/>
    <dgm:cxn modelId="{BD51DFBF-D7FD-4A71-9031-3D18E88200F4}" type="presParOf" srcId="{FDD89E34-2F24-4D6E-910C-8FB6252EF93C}" destId="{32B90A67-6329-48BA-9E27-4A22F0DFF9FE}" srcOrd="3" destOrd="0" presId="urn:microsoft.com/office/officeart/2005/8/layout/cycle2"/>
    <dgm:cxn modelId="{CFCE0D12-34EA-4D31-B598-CE9E142694D1}" type="presParOf" srcId="{32B90A67-6329-48BA-9E27-4A22F0DFF9FE}" destId="{5F4C9AA1-6246-450A-8F68-7C3F69BD500F}" srcOrd="0" destOrd="0" presId="urn:microsoft.com/office/officeart/2005/8/layout/cycle2"/>
    <dgm:cxn modelId="{B6F0EE0B-9381-4CFA-A0EE-79F11F3FA08E}" type="presParOf" srcId="{FDD89E34-2F24-4D6E-910C-8FB6252EF93C}" destId="{28597270-E8C6-499E-B341-2FB7F0E337D5}" srcOrd="4" destOrd="0" presId="urn:microsoft.com/office/officeart/2005/8/layout/cycle2"/>
    <dgm:cxn modelId="{C96CBEE2-E2EE-48F2-B533-7B081AD49CCC}" type="presParOf" srcId="{FDD89E34-2F24-4D6E-910C-8FB6252EF93C}" destId="{5563156D-C228-42D3-905E-9322B098FEE9}" srcOrd="5" destOrd="0" presId="urn:microsoft.com/office/officeart/2005/8/layout/cycle2"/>
    <dgm:cxn modelId="{07E525D6-E08C-40DC-884B-F19D97883553}" type="presParOf" srcId="{5563156D-C228-42D3-905E-9322B098FEE9}" destId="{5D4B52C4-0805-4498-8E71-DE4F2AC6EFF8}" srcOrd="0" destOrd="0" presId="urn:microsoft.com/office/officeart/2005/8/layout/cycle2"/>
    <dgm:cxn modelId="{B3BF543C-96E3-42F4-A6F9-5EF85B9ADB9D}" type="presParOf" srcId="{FDD89E34-2F24-4D6E-910C-8FB6252EF93C}" destId="{95BD468B-43BE-4438-93ED-F1C47783E839}" srcOrd="6" destOrd="0" presId="urn:microsoft.com/office/officeart/2005/8/layout/cycle2"/>
    <dgm:cxn modelId="{C5C1E578-3794-48CC-81DC-B9880C8D2CC7}" type="presParOf" srcId="{FDD89E34-2F24-4D6E-910C-8FB6252EF93C}" destId="{D216E5E0-DC24-49A3-874C-3D415A5733B2}" srcOrd="7" destOrd="0" presId="urn:microsoft.com/office/officeart/2005/8/layout/cycle2"/>
    <dgm:cxn modelId="{128B3BDE-BA4A-4F0C-ACE3-AEF5EB73FDFB}" type="presParOf" srcId="{D216E5E0-DC24-49A3-874C-3D415A5733B2}" destId="{492BD7A9-8308-4C25-B182-012744D8B7A9}" srcOrd="0" destOrd="0" presId="urn:microsoft.com/office/officeart/2005/8/layout/cycle2"/>
    <dgm:cxn modelId="{DF46C2DA-6DDF-4B23-B6F9-3EF68754CF01}" type="presParOf" srcId="{FDD89E34-2F24-4D6E-910C-8FB6252EF93C}" destId="{7D036BBE-46F2-41D9-8475-DF7AB98F783A}" srcOrd="8" destOrd="0" presId="urn:microsoft.com/office/officeart/2005/8/layout/cycle2"/>
    <dgm:cxn modelId="{81E9E4B9-47BA-4344-A2F1-8D7D6EFB63EF}" type="presParOf" srcId="{FDD89E34-2F24-4D6E-910C-8FB6252EF93C}" destId="{40DB1325-F270-4328-9813-5FF9D2C11A7B}" srcOrd="9" destOrd="0" presId="urn:microsoft.com/office/officeart/2005/8/layout/cycle2"/>
    <dgm:cxn modelId="{A81F87E5-D500-4BBB-9DDB-17FDDDE3A9D3}" type="presParOf" srcId="{40DB1325-F270-4328-9813-5FF9D2C11A7B}" destId="{DCC405D0-F103-4600-ABCD-04F03AC9820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241D64-6A45-43D9-A726-F7C636DD9F14}" type="doc">
      <dgm:prSet loTypeId="urn:microsoft.com/office/officeart/2005/8/layout/default" loCatId="list" qsTypeId="urn:microsoft.com/office/officeart/2005/8/quickstyle/3d2" qsCatId="3D" csTypeId="urn:microsoft.com/office/officeart/2005/8/colors/colorful5" csCatId="colorful" phldr="1"/>
      <dgm:spPr/>
      <dgm:t>
        <a:bodyPr/>
        <a:lstStyle/>
        <a:p>
          <a:pPr rtl="1"/>
          <a:endParaRPr lang="he-IL"/>
        </a:p>
      </dgm:t>
    </dgm:pt>
    <dgm:pt modelId="{955736E9-1386-4123-A267-D0C5B2145086}">
      <dgm:prSet phldrT="[טקסט]"/>
      <dgm:spPr/>
      <dgm:t>
        <a:bodyPr/>
        <a:lstStyle/>
        <a:p>
          <a:pPr rtl="1"/>
          <a:r>
            <a:rPr lang="he-IL" b="1" dirty="0" smtClean="0">
              <a:solidFill>
                <a:schemeClr val="tx1"/>
              </a:solidFill>
            </a:rPr>
            <a:t>הפצה עצמית</a:t>
          </a:r>
          <a:endParaRPr lang="he-IL" b="1" dirty="0">
            <a:solidFill>
              <a:schemeClr val="tx1"/>
            </a:solidFill>
          </a:endParaRPr>
        </a:p>
      </dgm:t>
    </dgm:pt>
    <dgm:pt modelId="{275E75A7-A9EB-4612-A0F7-07EAEE7474EA}" type="parTrans" cxnId="{35F84C70-3B74-4EB8-B06D-D367B4E39E57}">
      <dgm:prSet/>
      <dgm:spPr/>
      <dgm:t>
        <a:bodyPr/>
        <a:lstStyle/>
        <a:p>
          <a:pPr rtl="1"/>
          <a:endParaRPr lang="he-IL" b="1">
            <a:solidFill>
              <a:schemeClr val="tx1"/>
            </a:solidFill>
          </a:endParaRPr>
        </a:p>
      </dgm:t>
    </dgm:pt>
    <dgm:pt modelId="{B9DABC9D-DB8D-4AFA-B679-661F3FEED5A5}" type="sibTrans" cxnId="{35F84C70-3B74-4EB8-B06D-D367B4E39E57}">
      <dgm:prSet/>
      <dgm:spPr/>
      <dgm:t>
        <a:bodyPr/>
        <a:lstStyle/>
        <a:p>
          <a:pPr rtl="1"/>
          <a:endParaRPr lang="he-IL" b="1">
            <a:solidFill>
              <a:schemeClr val="tx1"/>
            </a:solidFill>
          </a:endParaRPr>
        </a:p>
      </dgm:t>
    </dgm:pt>
    <dgm:pt modelId="{3854A07F-9351-4E7F-9102-D101552F88E4}">
      <dgm:prSet phldrT="[טקסט]"/>
      <dgm:spPr/>
      <dgm:t>
        <a:bodyPr/>
        <a:lstStyle/>
        <a:p>
          <a:pPr rtl="1"/>
          <a:r>
            <a:rPr lang="he-IL" b="1" dirty="0" smtClean="0">
              <a:solidFill>
                <a:schemeClr val="tx1"/>
              </a:solidFill>
            </a:rPr>
            <a:t>באמצעות בעלי חיים</a:t>
          </a:r>
          <a:endParaRPr lang="he-IL" b="1" dirty="0">
            <a:solidFill>
              <a:schemeClr val="tx1"/>
            </a:solidFill>
          </a:endParaRPr>
        </a:p>
      </dgm:t>
    </dgm:pt>
    <dgm:pt modelId="{25F05797-8586-4D01-97A5-E1D70419C6DF}" type="parTrans" cxnId="{A3F0F510-3A04-4E23-805B-F9DA879F0E11}">
      <dgm:prSet/>
      <dgm:spPr/>
      <dgm:t>
        <a:bodyPr/>
        <a:lstStyle/>
        <a:p>
          <a:pPr rtl="1"/>
          <a:endParaRPr lang="he-IL" b="1">
            <a:solidFill>
              <a:schemeClr val="tx1"/>
            </a:solidFill>
          </a:endParaRPr>
        </a:p>
      </dgm:t>
    </dgm:pt>
    <dgm:pt modelId="{C3BD71D1-ABC0-467E-94D9-158C27631A19}" type="sibTrans" cxnId="{A3F0F510-3A04-4E23-805B-F9DA879F0E11}">
      <dgm:prSet/>
      <dgm:spPr/>
      <dgm:t>
        <a:bodyPr/>
        <a:lstStyle/>
        <a:p>
          <a:pPr rtl="1"/>
          <a:endParaRPr lang="he-IL" b="1">
            <a:solidFill>
              <a:schemeClr val="tx1"/>
            </a:solidFill>
          </a:endParaRPr>
        </a:p>
      </dgm:t>
    </dgm:pt>
    <dgm:pt modelId="{6F843419-C089-4158-8B89-A2D470552BBD}">
      <dgm:prSet phldrT="[טקסט]"/>
      <dgm:spPr/>
      <dgm:t>
        <a:bodyPr/>
        <a:lstStyle/>
        <a:p>
          <a:pPr rtl="1"/>
          <a:r>
            <a:rPr lang="he-IL" b="1" dirty="0" smtClean="0">
              <a:solidFill>
                <a:schemeClr val="tx1"/>
              </a:solidFill>
            </a:rPr>
            <a:t>באמצעות רוח</a:t>
          </a:r>
          <a:endParaRPr lang="he-IL" b="1" dirty="0">
            <a:solidFill>
              <a:schemeClr val="tx1"/>
            </a:solidFill>
          </a:endParaRPr>
        </a:p>
      </dgm:t>
    </dgm:pt>
    <dgm:pt modelId="{CD86BBD7-B0A7-48EF-8195-2BE436666F56}" type="parTrans" cxnId="{19FE7CD4-3A62-443A-BC9A-3E75FD6B650E}">
      <dgm:prSet/>
      <dgm:spPr/>
      <dgm:t>
        <a:bodyPr/>
        <a:lstStyle/>
        <a:p>
          <a:pPr rtl="1"/>
          <a:endParaRPr lang="he-IL" b="1">
            <a:solidFill>
              <a:schemeClr val="tx1"/>
            </a:solidFill>
          </a:endParaRPr>
        </a:p>
      </dgm:t>
    </dgm:pt>
    <dgm:pt modelId="{4F49AF07-DEBF-43D5-9E12-B338257E5439}" type="sibTrans" cxnId="{19FE7CD4-3A62-443A-BC9A-3E75FD6B650E}">
      <dgm:prSet/>
      <dgm:spPr/>
      <dgm:t>
        <a:bodyPr/>
        <a:lstStyle/>
        <a:p>
          <a:pPr rtl="1"/>
          <a:endParaRPr lang="he-IL" b="1">
            <a:solidFill>
              <a:schemeClr val="tx1"/>
            </a:solidFill>
          </a:endParaRPr>
        </a:p>
      </dgm:t>
    </dgm:pt>
    <dgm:pt modelId="{5701F0FC-A783-4ECB-9142-69CC0794F154}">
      <dgm:prSet phldrT="[טקסט]"/>
      <dgm:spPr/>
      <dgm:t>
        <a:bodyPr/>
        <a:lstStyle/>
        <a:p>
          <a:pPr rtl="1"/>
          <a:r>
            <a:rPr lang="he-IL" b="1" dirty="0" smtClean="0">
              <a:solidFill>
                <a:schemeClr val="tx1"/>
              </a:solidFill>
            </a:rPr>
            <a:t>באמצעות מים</a:t>
          </a:r>
          <a:endParaRPr lang="he-IL" b="1" dirty="0">
            <a:solidFill>
              <a:schemeClr val="tx1"/>
            </a:solidFill>
          </a:endParaRPr>
        </a:p>
      </dgm:t>
    </dgm:pt>
    <dgm:pt modelId="{8DFAAD96-4A5B-4BD8-8005-CAE0A3BAA55C}" type="parTrans" cxnId="{0E54F3E1-CB2C-41F7-8EB7-E1D327D2F507}">
      <dgm:prSet/>
      <dgm:spPr/>
      <dgm:t>
        <a:bodyPr/>
        <a:lstStyle/>
        <a:p>
          <a:pPr rtl="1"/>
          <a:endParaRPr lang="he-IL" b="1">
            <a:solidFill>
              <a:schemeClr val="tx1"/>
            </a:solidFill>
          </a:endParaRPr>
        </a:p>
      </dgm:t>
    </dgm:pt>
    <dgm:pt modelId="{105BE6DD-866C-4BD6-90BC-387E9B091834}" type="sibTrans" cxnId="{0E54F3E1-CB2C-41F7-8EB7-E1D327D2F507}">
      <dgm:prSet/>
      <dgm:spPr/>
      <dgm:t>
        <a:bodyPr/>
        <a:lstStyle/>
        <a:p>
          <a:pPr rtl="1"/>
          <a:endParaRPr lang="he-IL" b="1">
            <a:solidFill>
              <a:schemeClr val="tx1"/>
            </a:solidFill>
          </a:endParaRPr>
        </a:p>
      </dgm:t>
    </dgm:pt>
    <dgm:pt modelId="{EABA87A1-16FE-44C4-8E4E-56E81A0A5FAD}" type="pres">
      <dgm:prSet presAssocID="{06241D64-6A45-43D9-A726-F7C636DD9F14}" presName="diagram" presStyleCnt="0">
        <dgm:presLayoutVars>
          <dgm:dir/>
          <dgm:resizeHandles val="exact"/>
        </dgm:presLayoutVars>
      </dgm:prSet>
      <dgm:spPr/>
      <dgm:t>
        <a:bodyPr/>
        <a:lstStyle/>
        <a:p>
          <a:pPr rtl="1"/>
          <a:endParaRPr lang="he-IL"/>
        </a:p>
      </dgm:t>
    </dgm:pt>
    <dgm:pt modelId="{03F7E428-04CC-417D-8464-737F6A3A01EF}" type="pres">
      <dgm:prSet presAssocID="{955736E9-1386-4123-A267-D0C5B2145086}" presName="node" presStyleLbl="node1" presStyleIdx="0" presStyleCnt="4">
        <dgm:presLayoutVars>
          <dgm:bulletEnabled val="1"/>
        </dgm:presLayoutVars>
      </dgm:prSet>
      <dgm:spPr/>
      <dgm:t>
        <a:bodyPr/>
        <a:lstStyle/>
        <a:p>
          <a:pPr rtl="1"/>
          <a:endParaRPr lang="he-IL"/>
        </a:p>
      </dgm:t>
    </dgm:pt>
    <dgm:pt modelId="{99CE9873-2E30-4E97-8D72-5C9631E069E3}" type="pres">
      <dgm:prSet presAssocID="{B9DABC9D-DB8D-4AFA-B679-661F3FEED5A5}" presName="sibTrans" presStyleCnt="0"/>
      <dgm:spPr/>
    </dgm:pt>
    <dgm:pt modelId="{A5946A2E-1456-4627-B59E-45DB3FC9BBE3}" type="pres">
      <dgm:prSet presAssocID="{5701F0FC-A783-4ECB-9142-69CC0794F154}" presName="node" presStyleLbl="node1" presStyleIdx="1" presStyleCnt="4">
        <dgm:presLayoutVars>
          <dgm:bulletEnabled val="1"/>
        </dgm:presLayoutVars>
      </dgm:prSet>
      <dgm:spPr/>
      <dgm:t>
        <a:bodyPr/>
        <a:lstStyle/>
        <a:p>
          <a:pPr rtl="1"/>
          <a:endParaRPr lang="he-IL"/>
        </a:p>
      </dgm:t>
    </dgm:pt>
    <dgm:pt modelId="{11F92EDF-A69B-4A68-B2CF-946ABD36F56A}" type="pres">
      <dgm:prSet presAssocID="{105BE6DD-866C-4BD6-90BC-387E9B091834}" presName="sibTrans" presStyleCnt="0"/>
      <dgm:spPr/>
    </dgm:pt>
    <dgm:pt modelId="{8C8347CD-E31C-4EDF-A11A-BD3ABCB9E754}" type="pres">
      <dgm:prSet presAssocID="{3854A07F-9351-4E7F-9102-D101552F88E4}" presName="node" presStyleLbl="node1" presStyleIdx="2" presStyleCnt="4">
        <dgm:presLayoutVars>
          <dgm:bulletEnabled val="1"/>
        </dgm:presLayoutVars>
      </dgm:prSet>
      <dgm:spPr/>
      <dgm:t>
        <a:bodyPr/>
        <a:lstStyle/>
        <a:p>
          <a:pPr rtl="1"/>
          <a:endParaRPr lang="he-IL"/>
        </a:p>
      </dgm:t>
    </dgm:pt>
    <dgm:pt modelId="{3C7951DB-84BD-4D85-AAC8-2495E9C9E8AC}" type="pres">
      <dgm:prSet presAssocID="{C3BD71D1-ABC0-467E-94D9-158C27631A19}" presName="sibTrans" presStyleCnt="0"/>
      <dgm:spPr/>
    </dgm:pt>
    <dgm:pt modelId="{656B1AAA-2C88-493D-A774-9D51BDFC3259}" type="pres">
      <dgm:prSet presAssocID="{6F843419-C089-4158-8B89-A2D470552BBD}" presName="node" presStyleLbl="node1" presStyleIdx="3" presStyleCnt="4">
        <dgm:presLayoutVars>
          <dgm:bulletEnabled val="1"/>
        </dgm:presLayoutVars>
      </dgm:prSet>
      <dgm:spPr/>
      <dgm:t>
        <a:bodyPr/>
        <a:lstStyle/>
        <a:p>
          <a:pPr rtl="1"/>
          <a:endParaRPr lang="he-IL"/>
        </a:p>
      </dgm:t>
    </dgm:pt>
  </dgm:ptLst>
  <dgm:cxnLst>
    <dgm:cxn modelId="{AD19CB3E-518E-4C90-8708-351D1A52A505}" type="presOf" srcId="{955736E9-1386-4123-A267-D0C5B2145086}" destId="{03F7E428-04CC-417D-8464-737F6A3A01EF}" srcOrd="0" destOrd="0" presId="urn:microsoft.com/office/officeart/2005/8/layout/default"/>
    <dgm:cxn modelId="{35F84C70-3B74-4EB8-B06D-D367B4E39E57}" srcId="{06241D64-6A45-43D9-A726-F7C636DD9F14}" destId="{955736E9-1386-4123-A267-D0C5B2145086}" srcOrd="0" destOrd="0" parTransId="{275E75A7-A9EB-4612-A0F7-07EAEE7474EA}" sibTransId="{B9DABC9D-DB8D-4AFA-B679-661F3FEED5A5}"/>
    <dgm:cxn modelId="{19FE7CD4-3A62-443A-BC9A-3E75FD6B650E}" srcId="{06241D64-6A45-43D9-A726-F7C636DD9F14}" destId="{6F843419-C089-4158-8B89-A2D470552BBD}" srcOrd="3" destOrd="0" parTransId="{CD86BBD7-B0A7-48EF-8195-2BE436666F56}" sibTransId="{4F49AF07-DEBF-43D5-9E12-B338257E5439}"/>
    <dgm:cxn modelId="{B8FDC699-1163-486F-8A70-F3A7C4F96FA0}" type="presOf" srcId="{3854A07F-9351-4E7F-9102-D101552F88E4}" destId="{8C8347CD-E31C-4EDF-A11A-BD3ABCB9E754}" srcOrd="0" destOrd="0" presId="urn:microsoft.com/office/officeart/2005/8/layout/default"/>
    <dgm:cxn modelId="{F949D6F4-5AB3-4BF4-AAB2-1048F21ABFB8}" type="presOf" srcId="{6F843419-C089-4158-8B89-A2D470552BBD}" destId="{656B1AAA-2C88-493D-A774-9D51BDFC3259}" srcOrd="0" destOrd="0" presId="urn:microsoft.com/office/officeart/2005/8/layout/default"/>
    <dgm:cxn modelId="{0AEDE1E7-D0CA-4CCD-A744-A6AD32EE5A88}" type="presOf" srcId="{06241D64-6A45-43D9-A726-F7C636DD9F14}" destId="{EABA87A1-16FE-44C4-8E4E-56E81A0A5FAD}" srcOrd="0" destOrd="0" presId="urn:microsoft.com/office/officeart/2005/8/layout/default"/>
    <dgm:cxn modelId="{A3F0F510-3A04-4E23-805B-F9DA879F0E11}" srcId="{06241D64-6A45-43D9-A726-F7C636DD9F14}" destId="{3854A07F-9351-4E7F-9102-D101552F88E4}" srcOrd="2" destOrd="0" parTransId="{25F05797-8586-4D01-97A5-E1D70419C6DF}" sibTransId="{C3BD71D1-ABC0-467E-94D9-158C27631A19}"/>
    <dgm:cxn modelId="{8D1EFCB3-74B6-42B9-80B9-926B715487E4}" type="presOf" srcId="{5701F0FC-A783-4ECB-9142-69CC0794F154}" destId="{A5946A2E-1456-4627-B59E-45DB3FC9BBE3}" srcOrd="0" destOrd="0" presId="urn:microsoft.com/office/officeart/2005/8/layout/default"/>
    <dgm:cxn modelId="{0E54F3E1-CB2C-41F7-8EB7-E1D327D2F507}" srcId="{06241D64-6A45-43D9-A726-F7C636DD9F14}" destId="{5701F0FC-A783-4ECB-9142-69CC0794F154}" srcOrd="1" destOrd="0" parTransId="{8DFAAD96-4A5B-4BD8-8005-CAE0A3BAA55C}" sibTransId="{105BE6DD-866C-4BD6-90BC-387E9B091834}"/>
    <dgm:cxn modelId="{672051DD-01FD-480B-A9C0-31A519286A1B}" type="presParOf" srcId="{EABA87A1-16FE-44C4-8E4E-56E81A0A5FAD}" destId="{03F7E428-04CC-417D-8464-737F6A3A01EF}" srcOrd="0" destOrd="0" presId="urn:microsoft.com/office/officeart/2005/8/layout/default"/>
    <dgm:cxn modelId="{549C104D-D724-4E22-84C2-24536A2F5C06}" type="presParOf" srcId="{EABA87A1-16FE-44C4-8E4E-56E81A0A5FAD}" destId="{99CE9873-2E30-4E97-8D72-5C9631E069E3}" srcOrd="1" destOrd="0" presId="urn:microsoft.com/office/officeart/2005/8/layout/default"/>
    <dgm:cxn modelId="{E90A91FD-6DAF-4269-89B6-123EB07EBB9E}" type="presParOf" srcId="{EABA87A1-16FE-44C4-8E4E-56E81A0A5FAD}" destId="{A5946A2E-1456-4627-B59E-45DB3FC9BBE3}" srcOrd="2" destOrd="0" presId="urn:microsoft.com/office/officeart/2005/8/layout/default"/>
    <dgm:cxn modelId="{AB51E82A-08BF-4DB4-A556-3640327A11BE}" type="presParOf" srcId="{EABA87A1-16FE-44C4-8E4E-56E81A0A5FAD}" destId="{11F92EDF-A69B-4A68-B2CF-946ABD36F56A}" srcOrd="3" destOrd="0" presId="urn:microsoft.com/office/officeart/2005/8/layout/default"/>
    <dgm:cxn modelId="{CE35E4F3-3EAA-49BB-842C-B146526063C7}" type="presParOf" srcId="{EABA87A1-16FE-44C4-8E4E-56E81A0A5FAD}" destId="{8C8347CD-E31C-4EDF-A11A-BD3ABCB9E754}" srcOrd="4" destOrd="0" presId="urn:microsoft.com/office/officeart/2005/8/layout/default"/>
    <dgm:cxn modelId="{83D15F4B-4784-4AFF-92C3-2C0FEC644F04}" type="presParOf" srcId="{EABA87A1-16FE-44C4-8E4E-56E81A0A5FAD}" destId="{3C7951DB-84BD-4D85-AAC8-2495E9C9E8AC}" srcOrd="5" destOrd="0" presId="urn:microsoft.com/office/officeart/2005/8/layout/default"/>
    <dgm:cxn modelId="{C9913718-0200-4591-9829-367BB09E053D}" type="presParOf" srcId="{EABA87A1-16FE-44C4-8E4E-56E81A0A5FAD}" destId="{656B1AAA-2C88-493D-A774-9D51BDFC325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575AD9-0DE5-4352-9B6F-102FCC098012}"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pPr rtl="1"/>
          <a:endParaRPr lang="he-IL"/>
        </a:p>
      </dgm:t>
    </dgm:pt>
    <dgm:pt modelId="{50CAB625-D5D4-4017-B0C6-3463F9E63C67}">
      <dgm:prSet phldrT="[טקסט]" custT="1"/>
      <dgm:spPr/>
      <dgm:t>
        <a:bodyPr/>
        <a:lstStyle/>
        <a:p>
          <a:pPr rtl="1"/>
          <a:endParaRPr lang="he-IL" sz="2800" b="1" dirty="0">
            <a:effectLst>
              <a:outerShdw blurRad="38100" dist="38100" dir="2700000" algn="tl">
                <a:srgbClr val="000000">
                  <a:alpha val="43137"/>
                </a:srgbClr>
              </a:outerShdw>
            </a:effectLst>
          </a:endParaRPr>
        </a:p>
      </dgm:t>
    </dgm:pt>
    <dgm:pt modelId="{872D908F-A1C1-43BF-997E-1AFB4D6A56AE}" type="parTrans" cxnId="{C472DB80-9E1C-4C84-8FD7-D63C00EA0AE0}">
      <dgm:prSet/>
      <dgm:spPr/>
      <dgm:t>
        <a:bodyPr/>
        <a:lstStyle/>
        <a:p>
          <a:pPr rtl="1"/>
          <a:endParaRPr lang="he-IL"/>
        </a:p>
      </dgm:t>
    </dgm:pt>
    <dgm:pt modelId="{31DF54BD-7A54-4195-B60C-5FEE1F158B73}" type="sibTrans" cxnId="{C472DB80-9E1C-4C84-8FD7-D63C00EA0AE0}">
      <dgm:prSet/>
      <dgm:spPr/>
      <dgm:t>
        <a:bodyPr/>
        <a:lstStyle/>
        <a:p>
          <a:pPr rtl="1"/>
          <a:endParaRPr lang="he-IL"/>
        </a:p>
      </dgm:t>
    </dgm:pt>
    <dgm:pt modelId="{B91C7DB7-473B-4553-B9A5-10B24BBB2F9F}">
      <dgm:prSet phldrT="[טקסט]"/>
      <dgm:spPr/>
      <dgm:t>
        <a:bodyPr/>
        <a:lstStyle/>
        <a:p>
          <a:pPr rtl="1"/>
          <a:r>
            <a:rPr lang="he-IL" dirty="0" smtClean="0"/>
            <a:t>הזרעים תופחים ומצמיחים </a:t>
          </a:r>
          <a:r>
            <a:rPr lang="he-IL" dirty="0" err="1" smtClean="0"/>
            <a:t>שורשונים</a:t>
          </a:r>
          <a:r>
            <a:rPr lang="he-IL" dirty="0" smtClean="0"/>
            <a:t> </a:t>
          </a:r>
          <a:r>
            <a:rPr lang="he-IL" dirty="0" err="1" smtClean="0"/>
            <a:t>ונצרונים</a:t>
          </a:r>
          <a:r>
            <a:rPr lang="he-IL" dirty="0" smtClean="0"/>
            <a:t>.</a:t>
          </a:r>
          <a:endParaRPr lang="he-IL" dirty="0"/>
        </a:p>
      </dgm:t>
    </dgm:pt>
    <dgm:pt modelId="{D9DC4B7A-1E42-4924-9053-36AD42EC161B}" type="parTrans" cxnId="{E7DF6B18-C421-4A68-9D46-20CACBDB50A1}">
      <dgm:prSet/>
      <dgm:spPr/>
      <dgm:t>
        <a:bodyPr/>
        <a:lstStyle/>
        <a:p>
          <a:pPr rtl="1"/>
          <a:endParaRPr lang="he-IL"/>
        </a:p>
      </dgm:t>
    </dgm:pt>
    <dgm:pt modelId="{575A6204-6282-44A7-8B8A-D447DC9B998C}" type="sibTrans" cxnId="{E7DF6B18-C421-4A68-9D46-20CACBDB50A1}">
      <dgm:prSet/>
      <dgm:spPr/>
      <dgm:t>
        <a:bodyPr/>
        <a:lstStyle/>
        <a:p>
          <a:pPr rtl="1"/>
          <a:endParaRPr lang="he-IL"/>
        </a:p>
      </dgm:t>
    </dgm:pt>
    <dgm:pt modelId="{C442F615-1840-4122-A827-93DA64AF87AE}">
      <dgm:prSet phldrT="[טקסט]" custT="1"/>
      <dgm:spPr/>
      <dgm:t>
        <a:bodyPr/>
        <a:lstStyle/>
        <a:p>
          <a:pPr rtl="1"/>
          <a:r>
            <a:rPr lang="he-IL" sz="2400" b="1" dirty="0" smtClean="0">
              <a:effectLst>
                <a:outerShdw blurRad="38100" dist="38100" dir="2700000" algn="tl">
                  <a:srgbClr val="000000">
                    <a:alpha val="43137"/>
                  </a:srgbClr>
                </a:outerShdw>
              </a:effectLst>
            </a:rPr>
            <a:t>צמיחה</a:t>
          </a:r>
          <a:endParaRPr lang="he-IL" sz="2400" b="1" dirty="0">
            <a:effectLst>
              <a:outerShdw blurRad="38100" dist="38100" dir="2700000" algn="tl">
                <a:srgbClr val="000000">
                  <a:alpha val="43137"/>
                </a:srgbClr>
              </a:outerShdw>
            </a:effectLst>
          </a:endParaRPr>
        </a:p>
      </dgm:t>
    </dgm:pt>
    <dgm:pt modelId="{B076DAE7-1192-4983-BDD9-53F0646A954B}" type="parTrans" cxnId="{86BDDD18-35F6-4EEA-9486-7094E2998AB7}">
      <dgm:prSet/>
      <dgm:spPr/>
      <dgm:t>
        <a:bodyPr/>
        <a:lstStyle/>
        <a:p>
          <a:pPr rtl="1"/>
          <a:endParaRPr lang="he-IL"/>
        </a:p>
      </dgm:t>
    </dgm:pt>
    <dgm:pt modelId="{9445DFC7-ABF5-4262-96E3-D73B57DA8DC7}" type="sibTrans" cxnId="{86BDDD18-35F6-4EEA-9486-7094E2998AB7}">
      <dgm:prSet/>
      <dgm:spPr/>
      <dgm:t>
        <a:bodyPr/>
        <a:lstStyle/>
        <a:p>
          <a:pPr rtl="1"/>
          <a:endParaRPr lang="he-IL"/>
        </a:p>
      </dgm:t>
    </dgm:pt>
    <dgm:pt modelId="{2B11239A-B578-4691-8E93-FE027BB762C7}">
      <dgm:prSet phldrT="[טקסט]"/>
      <dgm:spPr/>
      <dgm:t>
        <a:bodyPr/>
        <a:lstStyle/>
        <a:p>
          <a:pPr rtl="1"/>
          <a:r>
            <a:rPr lang="he-IL" dirty="0" smtClean="0"/>
            <a:t>הנבטים גדלים. </a:t>
          </a:r>
          <a:r>
            <a:rPr lang="he-IL" dirty="0" err="1" smtClean="0"/>
            <a:t>השורשון</a:t>
          </a:r>
          <a:r>
            <a:rPr lang="he-IL" dirty="0" smtClean="0"/>
            <a:t> מתפתח לשורש </a:t>
          </a:r>
          <a:r>
            <a:rPr lang="he-IL" dirty="0" err="1" smtClean="0"/>
            <a:t>והנצרון</a:t>
          </a:r>
          <a:r>
            <a:rPr lang="he-IL" dirty="0" smtClean="0"/>
            <a:t> מתפתח לגבעול.</a:t>
          </a:r>
          <a:endParaRPr lang="he-IL" dirty="0"/>
        </a:p>
      </dgm:t>
    </dgm:pt>
    <dgm:pt modelId="{A8D2C483-2CF7-411C-8F35-7662F928CEC5}" type="parTrans" cxnId="{127F9A3D-7B6B-422D-A627-958636E15A1E}">
      <dgm:prSet/>
      <dgm:spPr/>
      <dgm:t>
        <a:bodyPr/>
        <a:lstStyle/>
        <a:p>
          <a:pPr rtl="1"/>
          <a:endParaRPr lang="he-IL"/>
        </a:p>
      </dgm:t>
    </dgm:pt>
    <dgm:pt modelId="{8881A3B1-6357-4244-BB58-101816FDC650}" type="sibTrans" cxnId="{127F9A3D-7B6B-422D-A627-958636E15A1E}">
      <dgm:prSet/>
      <dgm:spPr/>
      <dgm:t>
        <a:bodyPr/>
        <a:lstStyle/>
        <a:p>
          <a:pPr rtl="1"/>
          <a:endParaRPr lang="he-IL"/>
        </a:p>
      </dgm:t>
    </dgm:pt>
    <dgm:pt modelId="{E4404338-F28B-4FF2-BC2B-2C344ACCFE27}">
      <dgm:prSet phldrT="[טקסט]" custT="1"/>
      <dgm:spPr/>
      <dgm:t>
        <a:bodyPr/>
        <a:lstStyle/>
        <a:p>
          <a:pPr rtl="1"/>
          <a:r>
            <a:rPr lang="he-IL" sz="2400" b="1" dirty="0" smtClean="0">
              <a:effectLst>
                <a:outerShdw blurRad="38100" dist="38100" dir="2700000" algn="tl">
                  <a:srgbClr val="000000">
                    <a:alpha val="43137"/>
                  </a:srgbClr>
                </a:outerShdw>
              </a:effectLst>
            </a:rPr>
            <a:t>פריחה</a:t>
          </a:r>
          <a:endParaRPr lang="he-IL" sz="2400" b="1" dirty="0">
            <a:effectLst>
              <a:outerShdw blurRad="38100" dist="38100" dir="2700000" algn="tl">
                <a:srgbClr val="000000">
                  <a:alpha val="43137"/>
                </a:srgbClr>
              </a:outerShdw>
            </a:effectLst>
          </a:endParaRPr>
        </a:p>
      </dgm:t>
    </dgm:pt>
    <dgm:pt modelId="{E9A555B8-93AE-4C52-B785-8F8A0F7CEAFC}" type="parTrans" cxnId="{925ABA59-DF97-40A1-BA2C-348DBB5A2EDC}">
      <dgm:prSet/>
      <dgm:spPr/>
      <dgm:t>
        <a:bodyPr/>
        <a:lstStyle/>
        <a:p>
          <a:pPr rtl="1"/>
          <a:endParaRPr lang="he-IL"/>
        </a:p>
      </dgm:t>
    </dgm:pt>
    <dgm:pt modelId="{1EB11A1D-BC19-4DD7-B7C2-B50FEFBF0B51}" type="sibTrans" cxnId="{925ABA59-DF97-40A1-BA2C-348DBB5A2EDC}">
      <dgm:prSet/>
      <dgm:spPr/>
      <dgm:t>
        <a:bodyPr/>
        <a:lstStyle/>
        <a:p>
          <a:pPr rtl="1"/>
          <a:endParaRPr lang="he-IL"/>
        </a:p>
      </dgm:t>
    </dgm:pt>
    <dgm:pt modelId="{97781AF3-8645-4E28-9584-7BE61B98384E}">
      <dgm:prSet phldrT="[טקסט]"/>
      <dgm:spPr/>
      <dgm:t>
        <a:bodyPr/>
        <a:lstStyle/>
        <a:p>
          <a:pPr rtl="1"/>
          <a:endParaRPr lang="he-IL" dirty="0"/>
        </a:p>
      </dgm:t>
    </dgm:pt>
    <dgm:pt modelId="{61D806C4-2BD9-4FEA-A0A6-D1289930519A}" type="parTrans" cxnId="{F6FB06FA-AC1A-4F02-8952-88C169E7BB28}">
      <dgm:prSet/>
      <dgm:spPr/>
      <dgm:t>
        <a:bodyPr/>
        <a:lstStyle/>
        <a:p>
          <a:pPr rtl="1"/>
          <a:endParaRPr lang="he-IL"/>
        </a:p>
      </dgm:t>
    </dgm:pt>
    <dgm:pt modelId="{269B7DD4-CB8D-4960-87C6-573A9CAF4B68}" type="sibTrans" cxnId="{F6FB06FA-AC1A-4F02-8952-88C169E7BB28}">
      <dgm:prSet/>
      <dgm:spPr/>
      <dgm:t>
        <a:bodyPr/>
        <a:lstStyle/>
        <a:p>
          <a:pPr rtl="1"/>
          <a:endParaRPr lang="he-IL"/>
        </a:p>
      </dgm:t>
    </dgm:pt>
    <dgm:pt modelId="{6CCF2650-3C36-4B43-BDE3-A2847B3493DB}">
      <dgm:prSet phldrT="[טקסט]" custT="1"/>
      <dgm:spPr/>
      <dgm:t>
        <a:bodyPr/>
        <a:lstStyle/>
        <a:p>
          <a:pPr rtl="1"/>
          <a:r>
            <a:rPr lang="he-IL" sz="2800" b="1" dirty="0" smtClean="0">
              <a:effectLst>
                <a:outerShdw blurRad="38100" dist="38100" dir="2700000" algn="tl">
                  <a:srgbClr val="000000">
                    <a:alpha val="43137"/>
                  </a:srgbClr>
                </a:outerShdw>
              </a:effectLst>
            </a:rPr>
            <a:t>פירות</a:t>
          </a:r>
          <a:endParaRPr lang="he-IL" sz="2800" b="1" dirty="0">
            <a:effectLst>
              <a:outerShdw blurRad="38100" dist="38100" dir="2700000" algn="tl">
                <a:srgbClr val="000000">
                  <a:alpha val="43137"/>
                </a:srgbClr>
              </a:outerShdw>
            </a:effectLst>
          </a:endParaRPr>
        </a:p>
      </dgm:t>
    </dgm:pt>
    <dgm:pt modelId="{B214F7B8-4B2F-45DF-BE5B-DC4E99358BB7}" type="parTrans" cxnId="{9E0E351D-C1E2-4FA9-8165-F6DD64508BDB}">
      <dgm:prSet/>
      <dgm:spPr/>
      <dgm:t>
        <a:bodyPr/>
        <a:lstStyle/>
        <a:p>
          <a:pPr rtl="1"/>
          <a:endParaRPr lang="he-IL"/>
        </a:p>
      </dgm:t>
    </dgm:pt>
    <dgm:pt modelId="{7AB5274D-C66B-4CC4-919B-550CEBFB850F}" type="sibTrans" cxnId="{9E0E351D-C1E2-4FA9-8165-F6DD64508BDB}">
      <dgm:prSet/>
      <dgm:spPr/>
      <dgm:t>
        <a:bodyPr/>
        <a:lstStyle/>
        <a:p>
          <a:pPr rtl="1"/>
          <a:endParaRPr lang="he-IL"/>
        </a:p>
      </dgm:t>
    </dgm:pt>
    <dgm:pt modelId="{87912F60-D7BD-4026-9418-6B865F3A50ED}">
      <dgm:prSet phldrT="[טקסט]" custT="1"/>
      <dgm:spPr/>
      <dgm:t>
        <a:bodyPr/>
        <a:lstStyle/>
        <a:p>
          <a:pPr rtl="1"/>
          <a:r>
            <a:rPr lang="he-IL" sz="2800" b="1" smtClean="0">
              <a:effectLst>
                <a:outerShdw blurRad="38100" dist="38100" dir="2700000" algn="tl">
                  <a:srgbClr val="000000">
                    <a:alpha val="43137"/>
                  </a:srgbClr>
                </a:outerShdw>
              </a:effectLst>
            </a:rPr>
            <a:t>הפצת זרעים</a:t>
          </a:r>
          <a:endParaRPr lang="he-IL" sz="2800" b="1" dirty="0">
            <a:effectLst>
              <a:outerShdw blurRad="38100" dist="38100" dir="2700000" algn="tl">
                <a:srgbClr val="000000">
                  <a:alpha val="43137"/>
                </a:srgbClr>
              </a:outerShdw>
            </a:effectLst>
          </a:endParaRPr>
        </a:p>
      </dgm:t>
    </dgm:pt>
    <dgm:pt modelId="{202BBC26-2CCE-4A41-A4FA-82E9C59BCD4C}" type="parTrans" cxnId="{ED54D10D-FE9A-4CF9-8809-6C0371C3E393}">
      <dgm:prSet/>
      <dgm:spPr/>
      <dgm:t>
        <a:bodyPr/>
        <a:lstStyle/>
        <a:p>
          <a:pPr rtl="1"/>
          <a:endParaRPr lang="he-IL"/>
        </a:p>
      </dgm:t>
    </dgm:pt>
    <dgm:pt modelId="{795B2907-5B92-420A-B028-0F9E8B773B30}" type="sibTrans" cxnId="{ED54D10D-FE9A-4CF9-8809-6C0371C3E393}">
      <dgm:prSet/>
      <dgm:spPr/>
      <dgm:t>
        <a:bodyPr/>
        <a:lstStyle/>
        <a:p>
          <a:pPr rtl="1"/>
          <a:endParaRPr lang="he-IL"/>
        </a:p>
      </dgm:t>
    </dgm:pt>
    <dgm:pt modelId="{E9B22FA8-E6FB-456F-A54B-474BE69A0D38}">
      <dgm:prSet phldrT="[טקסט]"/>
      <dgm:spPr/>
      <dgm:t>
        <a:bodyPr/>
        <a:lstStyle/>
        <a:p>
          <a:pPr rtl="1"/>
          <a:r>
            <a:rPr lang="he-IL" dirty="0" smtClean="0"/>
            <a:t>מהפרחים מתפתחים פירות מסוגים שונים. בתוך הפירות נמצאים הזרעים.</a:t>
          </a:r>
          <a:endParaRPr lang="he-IL" dirty="0"/>
        </a:p>
      </dgm:t>
    </dgm:pt>
    <dgm:pt modelId="{DEE82673-F639-48E0-B85F-F8BB9F36753F}" type="parTrans" cxnId="{EF2798B3-22B2-4F9B-A19E-0FB0F54B22FC}">
      <dgm:prSet/>
      <dgm:spPr/>
      <dgm:t>
        <a:bodyPr/>
        <a:lstStyle/>
        <a:p>
          <a:pPr rtl="1"/>
          <a:endParaRPr lang="he-IL"/>
        </a:p>
      </dgm:t>
    </dgm:pt>
    <dgm:pt modelId="{C38F7837-BE38-4BA4-A735-7E55DF751A12}" type="sibTrans" cxnId="{EF2798B3-22B2-4F9B-A19E-0FB0F54B22FC}">
      <dgm:prSet/>
      <dgm:spPr/>
      <dgm:t>
        <a:bodyPr/>
        <a:lstStyle/>
        <a:p>
          <a:pPr rtl="1"/>
          <a:endParaRPr lang="he-IL"/>
        </a:p>
      </dgm:t>
    </dgm:pt>
    <dgm:pt modelId="{FB20A221-987E-44AC-925A-2D4188B88E48}">
      <dgm:prSet phldrT="[טקסט]"/>
      <dgm:spPr/>
      <dgm:t>
        <a:bodyPr/>
        <a:lstStyle/>
        <a:p>
          <a:pPr rtl="1"/>
          <a:r>
            <a:rPr lang="he-IL" dirty="0" smtClean="0"/>
            <a:t>.</a:t>
          </a:r>
          <a:endParaRPr lang="he-IL" dirty="0"/>
        </a:p>
      </dgm:t>
    </dgm:pt>
    <dgm:pt modelId="{32156C26-C2D3-4397-B536-BBB3783AB414}" type="parTrans" cxnId="{BC6785D7-9338-4E0A-81FA-482A0926D401}">
      <dgm:prSet/>
      <dgm:spPr/>
      <dgm:t>
        <a:bodyPr/>
        <a:lstStyle/>
        <a:p>
          <a:pPr rtl="1"/>
          <a:endParaRPr lang="he-IL"/>
        </a:p>
      </dgm:t>
    </dgm:pt>
    <dgm:pt modelId="{5F98FBB2-37C2-484D-B36F-0CBA4EB6EBBB}" type="sibTrans" cxnId="{BC6785D7-9338-4E0A-81FA-482A0926D401}">
      <dgm:prSet/>
      <dgm:spPr/>
      <dgm:t>
        <a:bodyPr/>
        <a:lstStyle/>
        <a:p>
          <a:pPr rtl="1"/>
          <a:endParaRPr lang="he-IL"/>
        </a:p>
      </dgm:t>
    </dgm:pt>
    <dgm:pt modelId="{B67AA523-E44D-46D1-90E9-EAF50E02B044}" type="pres">
      <dgm:prSet presAssocID="{17575AD9-0DE5-4352-9B6F-102FCC098012}" presName="linearFlow" presStyleCnt="0">
        <dgm:presLayoutVars>
          <dgm:dir val="rev"/>
          <dgm:animLvl val="lvl"/>
          <dgm:resizeHandles val="exact"/>
        </dgm:presLayoutVars>
      </dgm:prSet>
      <dgm:spPr/>
      <dgm:t>
        <a:bodyPr/>
        <a:lstStyle/>
        <a:p>
          <a:pPr rtl="1"/>
          <a:endParaRPr lang="he-IL"/>
        </a:p>
      </dgm:t>
    </dgm:pt>
    <dgm:pt modelId="{D1FB8156-96B1-43A9-AE94-C2F70C8C2CF2}" type="pres">
      <dgm:prSet presAssocID="{50CAB625-D5D4-4017-B0C6-3463F9E63C67}" presName="composite" presStyleCnt="0"/>
      <dgm:spPr/>
    </dgm:pt>
    <dgm:pt modelId="{6CDA261B-5AEE-4935-9BBB-7A4E9DF38565}" type="pres">
      <dgm:prSet presAssocID="{50CAB625-D5D4-4017-B0C6-3463F9E63C67}" presName="parentText" presStyleLbl="alignNode1" presStyleIdx="0" presStyleCnt="5">
        <dgm:presLayoutVars>
          <dgm:chMax val="1"/>
          <dgm:bulletEnabled val="1"/>
        </dgm:presLayoutVars>
      </dgm:prSet>
      <dgm:spPr/>
      <dgm:t>
        <a:bodyPr/>
        <a:lstStyle/>
        <a:p>
          <a:pPr rtl="1"/>
          <a:endParaRPr lang="he-IL"/>
        </a:p>
      </dgm:t>
    </dgm:pt>
    <dgm:pt modelId="{4494F675-5F90-4965-8CC1-EDD8368B503B}" type="pres">
      <dgm:prSet presAssocID="{50CAB625-D5D4-4017-B0C6-3463F9E63C67}" presName="descendantText" presStyleLbl="alignAcc1" presStyleIdx="0" presStyleCnt="5">
        <dgm:presLayoutVars>
          <dgm:bulletEnabled val="1"/>
        </dgm:presLayoutVars>
      </dgm:prSet>
      <dgm:spPr/>
      <dgm:t>
        <a:bodyPr/>
        <a:lstStyle/>
        <a:p>
          <a:pPr rtl="1"/>
          <a:endParaRPr lang="he-IL"/>
        </a:p>
      </dgm:t>
    </dgm:pt>
    <dgm:pt modelId="{D1659104-AEBA-4608-9BD8-2B060620761C}" type="pres">
      <dgm:prSet presAssocID="{31DF54BD-7A54-4195-B60C-5FEE1F158B73}" presName="sp" presStyleCnt="0"/>
      <dgm:spPr/>
    </dgm:pt>
    <dgm:pt modelId="{69D2DCD8-A4F3-4922-B46E-9B77E209A62D}" type="pres">
      <dgm:prSet presAssocID="{C442F615-1840-4122-A827-93DA64AF87AE}" presName="composite" presStyleCnt="0"/>
      <dgm:spPr/>
    </dgm:pt>
    <dgm:pt modelId="{2048FEB9-EAC1-4564-9CB6-84765DBDEE57}" type="pres">
      <dgm:prSet presAssocID="{C442F615-1840-4122-A827-93DA64AF87AE}" presName="parentText" presStyleLbl="alignNode1" presStyleIdx="1" presStyleCnt="5">
        <dgm:presLayoutVars>
          <dgm:chMax val="1"/>
          <dgm:bulletEnabled val="1"/>
        </dgm:presLayoutVars>
      </dgm:prSet>
      <dgm:spPr/>
      <dgm:t>
        <a:bodyPr/>
        <a:lstStyle/>
        <a:p>
          <a:pPr rtl="1"/>
          <a:endParaRPr lang="he-IL"/>
        </a:p>
      </dgm:t>
    </dgm:pt>
    <dgm:pt modelId="{7BA4DEEF-A85D-4334-ADD8-0ACC27B7ED0E}" type="pres">
      <dgm:prSet presAssocID="{C442F615-1840-4122-A827-93DA64AF87AE}" presName="descendantText" presStyleLbl="alignAcc1" presStyleIdx="1" presStyleCnt="5">
        <dgm:presLayoutVars>
          <dgm:bulletEnabled val="1"/>
        </dgm:presLayoutVars>
      </dgm:prSet>
      <dgm:spPr/>
      <dgm:t>
        <a:bodyPr/>
        <a:lstStyle/>
        <a:p>
          <a:pPr rtl="1"/>
          <a:endParaRPr lang="he-IL"/>
        </a:p>
      </dgm:t>
    </dgm:pt>
    <dgm:pt modelId="{396FBE87-3A6A-41C8-9F08-E61162211BD8}" type="pres">
      <dgm:prSet presAssocID="{9445DFC7-ABF5-4262-96E3-D73B57DA8DC7}" presName="sp" presStyleCnt="0"/>
      <dgm:spPr/>
    </dgm:pt>
    <dgm:pt modelId="{E43959B2-AAFF-4621-8A80-AF702800E480}" type="pres">
      <dgm:prSet presAssocID="{E4404338-F28B-4FF2-BC2B-2C344ACCFE27}" presName="composite" presStyleCnt="0"/>
      <dgm:spPr/>
    </dgm:pt>
    <dgm:pt modelId="{78B302AA-CB0B-48FD-9B49-B30B3C092FA5}" type="pres">
      <dgm:prSet presAssocID="{E4404338-F28B-4FF2-BC2B-2C344ACCFE27}" presName="parentText" presStyleLbl="alignNode1" presStyleIdx="2" presStyleCnt="5">
        <dgm:presLayoutVars>
          <dgm:chMax val="1"/>
          <dgm:bulletEnabled val="1"/>
        </dgm:presLayoutVars>
      </dgm:prSet>
      <dgm:spPr/>
      <dgm:t>
        <a:bodyPr/>
        <a:lstStyle/>
        <a:p>
          <a:pPr rtl="1"/>
          <a:endParaRPr lang="he-IL"/>
        </a:p>
      </dgm:t>
    </dgm:pt>
    <dgm:pt modelId="{2D39A311-388C-482B-BA3A-B6AB4BF94855}" type="pres">
      <dgm:prSet presAssocID="{E4404338-F28B-4FF2-BC2B-2C344ACCFE27}" presName="descendantText" presStyleLbl="alignAcc1" presStyleIdx="2" presStyleCnt="5">
        <dgm:presLayoutVars>
          <dgm:bulletEnabled val="1"/>
        </dgm:presLayoutVars>
      </dgm:prSet>
      <dgm:spPr/>
      <dgm:t>
        <a:bodyPr/>
        <a:lstStyle/>
        <a:p>
          <a:pPr rtl="1"/>
          <a:endParaRPr lang="he-IL"/>
        </a:p>
      </dgm:t>
    </dgm:pt>
    <dgm:pt modelId="{6BF8C2EF-1DDA-4389-9AA4-E8EF219AAC54}" type="pres">
      <dgm:prSet presAssocID="{1EB11A1D-BC19-4DD7-B7C2-B50FEFBF0B51}" presName="sp" presStyleCnt="0"/>
      <dgm:spPr/>
    </dgm:pt>
    <dgm:pt modelId="{DDCE1E47-470F-40F0-935E-3849A3E048A8}" type="pres">
      <dgm:prSet presAssocID="{6CCF2650-3C36-4B43-BDE3-A2847B3493DB}" presName="composite" presStyleCnt="0"/>
      <dgm:spPr/>
    </dgm:pt>
    <dgm:pt modelId="{9D5B0995-E506-4B94-B54B-516CFEFE89F1}" type="pres">
      <dgm:prSet presAssocID="{6CCF2650-3C36-4B43-BDE3-A2847B3493DB}" presName="parentText" presStyleLbl="alignNode1" presStyleIdx="3" presStyleCnt="5">
        <dgm:presLayoutVars>
          <dgm:chMax val="1"/>
          <dgm:bulletEnabled val="1"/>
        </dgm:presLayoutVars>
      </dgm:prSet>
      <dgm:spPr/>
      <dgm:t>
        <a:bodyPr/>
        <a:lstStyle/>
        <a:p>
          <a:pPr rtl="1"/>
          <a:endParaRPr lang="he-IL"/>
        </a:p>
      </dgm:t>
    </dgm:pt>
    <dgm:pt modelId="{8B90759A-528B-4557-9DD9-A5CEF714A870}" type="pres">
      <dgm:prSet presAssocID="{6CCF2650-3C36-4B43-BDE3-A2847B3493DB}" presName="descendantText" presStyleLbl="alignAcc1" presStyleIdx="3" presStyleCnt="5">
        <dgm:presLayoutVars>
          <dgm:bulletEnabled val="1"/>
        </dgm:presLayoutVars>
      </dgm:prSet>
      <dgm:spPr/>
      <dgm:t>
        <a:bodyPr/>
        <a:lstStyle/>
        <a:p>
          <a:pPr rtl="1"/>
          <a:endParaRPr lang="he-IL"/>
        </a:p>
      </dgm:t>
    </dgm:pt>
    <dgm:pt modelId="{A86852FA-28E7-42DA-A3FF-FE692657FFE1}" type="pres">
      <dgm:prSet presAssocID="{7AB5274D-C66B-4CC4-919B-550CEBFB850F}" presName="sp" presStyleCnt="0"/>
      <dgm:spPr/>
    </dgm:pt>
    <dgm:pt modelId="{999566EC-D175-4775-96DF-2288CA4C8C17}" type="pres">
      <dgm:prSet presAssocID="{87912F60-D7BD-4026-9418-6B865F3A50ED}" presName="composite" presStyleCnt="0"/>
      <dgm:spPr/>
    </dgm:pt>
    <dgm:pt modelId="{921BEB24-4DBD-481B-A2EE-421EC94CE344}" type="pres">
      <dgm:prSet presAssocID="{87912F60-D7BD-4026-9418-6B865F3A50ED}" presName="parentText" presStyleLbl="alignNode1" presStyleIdx="4" presStyleCnt="5">
        <dgm:presLayoutVars>
          <dgm:chMax val="1"/>
          <dgm:bulletEnabled val="1"/>
        </dgm:presLayoutVars>
      </dgm:prSet>
      <dgm:spPr/>
      <dgm:t>
        <a:bodyPr/>
        <a:lstStyle/>
        <a:p>
          <a:pPr rtl="1"/>
          <a:endParaRPr lang="he-IL"/>
        </a:p>
      </dgm:t>
    </dgm:pt>
    <dgm:pt modelId="{9622C4AA-067B-407E-82AC-23A7F484832C}" type="pres">
      <dgm:prSet presAssocID="{87912F60-D7BD-4026-9418-6B865F3A50ED}" presName="descendantText" presStyleLbl="alignAcc1" presStyleIdx="4" presStyleCnt="5">
        <dgm:presLayoutVars>
          <dgm:bulletEnabled val="1"/>
        </dgm:presLayoutVars>
      </dgm:prSet>
      <dgm:spPr/>
      <dgm:t>
        <a:bodyPr/>
        <a:lstStyle/>
        <a:p>
          <a:pPr rtl="1"/>
          <a:endParaRPr lang="he-IL"/>
        </a:p>
      </dgm:t>
    </dgm:pt>
  </dgm:ptLst>
  <dgm:cxnLst>
    <dgm:cxn modelId="{AE117285-F17A-4BC9-812E-993DA943DBE5}" type="presOf" srcId="{FB20A221-987E-44AC-925A-2D4188B88E48}" destId="{9622C4AA-067B-407E-82AC-23A7F484832C}" srcOrd="0" destOrd="0" presId="urn:microsoft.com/office/officeart/2005/8/layout/chevron2"/>
    <dgm:cxn modelId="{A12DEB76-DAE3-43D4-8A90-282C2720AE17}" type="presOf" srcId="{50CAB625-D5D4-4017-B0C6-3463F9E63C67}" destId="{6CDA261B-5AEE-4935-9BBB-7A4E9DF38565}" srcOrd="0" destOrd="0" presId="urn:microsoft.com/office/officeart/2005/8/layout/chevron2"/>
    <dgm:cxn modelId="{36383668-D44F-405B-9CD0-727123B3F259}" type="presOf" srcId="{87912F60-D7BD-4026-9418-6B865F3A50ED}" destId="{921BEB24-4DBD-481B-A2EE-421EC94CE344}" srcOrd="0" destOrd="0" presId="urn:microsoft.com/office/officeart/2005/8/layout/chevron2"/>
    <dgm:cxn modelId="{3A93359E-3368-427E-B90D-E8CC0B055542}" type="presOf" srcId="{B91C7DB7-473B-4553-B9A5-10B24BBB2F9F}" destId="{4494F675-5F90-4965-8CC1-EDD8368B503B}" srcOrd="0" destOrd="0" presId="urn:microsoft.com/office/officeart/2005/8/layout/chevron2"/>
    <dgm:cxn modelId="{32E7EF01-19A0-4689-872A-A0905CF19E67}" type="presOf" srcId="{C442F615-1840-4122-A827-93DA64AF87AE}" destId="{2048FEB9-EAC1-4564-9CB6-84765DBDEE57}" srcOrd="0" destOrd="0" presId="urn:microsoft.com/office/officeart/2005/8/layout/chevron2"/>
    <dgm:cxn modelId="{7FED25BE-0E63-4790-80CC-5C77D9C5736A}" type="presOf" srcId="{6CCF2650-3C36-4B43-BDE3-A2847B3493DB}" destId="{9D5B0995-E506-4B94-B54B-516CFEFE89F1}" srcOrd="0" destOrd="0" presId="urn:microsoft.com/office/officeart/2005/8/layout/chevron2"/>
    <dgm:cxn modelId="{9E0E351D-C1E2-4FA9-8165-F6DD64508BDB}" srcId="{17575AD9-0DE5-4352-9B6F-102FCC098012}" destId="{6CCF2650-3C36-4B43-BDE3-A2847B3493DB}" srcOrd="3" destOrd="0" parTransId="{B214F7B8-4B2F-45DF-BE5B-DC4E99358BB7}" sibTransId="{7AB5274D-C66B-4CC4-919B-550CEBFB850F}"/>
    <dgm:cxn modelId="{F6FB06FA-AC1A-4F02-8952-88C169E7BB28}" srcId="{E4404338-F28B-4FF2-BC2B-2C344ACCFE27}" destId="{97781AF3-8645-4E28-9584-7BE61B98384E}" srcOrd="0" destOrd="0" parTransId="{61D806C4-2BD9-4FEA-A0A6-D1289930519A}" sibTransId="{269B7DD4-CB8D-4960-87C6-573A9CAF4B68}"/>
    <dgm:cxn modelId="{6F251D1D-192A-452D-81FA-0E9313168918}" type="presOf" srcId="{E4404338-F28B-4FF2-BC2B-2C344ACCFE27}" destId="{78B302AA-CB0B-48FD-9B49-B30B3C092FA5}" srcOrd="0" destOrd="0" presId="urn:microsoft.com/office/officeart/2005/8/layout/chevron2"/>
    <dgm:cxn modelId="{EF2798B3-22B2-4F9B-A19E-0FB0F54B22FC}" srcId="{6CCF2650-3C36-4B43-BDE3-A2847B3493DB}" destId="{E9B22FA8-E6FB-456F-A54B-474BE69A0D38}" srcOrd="0" destOrd="0" parTransId="{DEE82673-F639-48E0-B85F-F8BB9F36753F}" sibTransId="{C38F7837-BE38-4BA4-A735-7E55DF751A12}"/>
    <dgm:cxn modelId="{ED54D10D-FE9A-4CF9-8809-6C0371C3E393}" srcId="{17575AD9-0DE5-4352-9B6F-102FCC098012}" destId="{87912F60-D7BD-4026-9418-6B865F3A50ED}" srcOrd="4" destOrd="0" parTransId="{202BBC26-2CCE-4A41-A4FA-82E9C59BCD4C}" sibTransId="{795B2907-5B92-420A-B028-0F9E8B773B30}"/>
    <dgm:cxn modelId="{E7DF6B18-C421-4A68-9D46-20CACBDB50A1}" srcId="{50CAB625-D5D4-4017-B0C6-3463F9E63C67}" destId="{B91C7DB7-473B-4553-B9A5-10B24BBB2F9F}" srcOrd="0" destOrd="0" parTransId="{D9DC4B7A-1E42-4924-9053-36AD42EC161B}" sibTransId="{575A6204-6282-44A7-8B8A-D447DC9B998C}"/>
    <dgm:cxn modelId="{BC6785D7-9338-4E0A-81FA-482A0926D401}" srcId="{87912F60-D7BD-4026-9418-6B865F3A50ED}" destId="{FB20A221-987E-44AC-925A-2D4188B88E48}" srcOrd="0" destOrd="0" parTransId="{32156C26-C2D3-4397-B536-BBB3783AB414}" sibTransId="{5F98FBB2-37C2-484D-B36F-0CBA4EB6EBBB}"/>
    <dgm:cxn modelId="{64B44A7A-9D11-48EA-8477-5A48BC86DBC7}" type="presOf" srcId="{17575AD9-0DE5-4352-9B6F-102FCC098012}" destId="{B67AA523-E44D-46D1-90E9-EAF50E02B044}" srcOrd="0" destOrd="0" presId="urn:microsoft.com/office/officeart/2005/8/layout/chevron2"/>
    <dgm:cxn modelId="{925ABA59-DF97-40A1-BA2C-348DBB5A2EDC}" srcId="{17575AD9-0DE5-4352-9B6F-102FCC098012}" destId="{E4404338-F28B-4FF2-BC2B-2C344ACCFE27}" srcOrd="2" destOrd="0" parTransId="{E9A555B8-93AE-4C52-B785-8F8A0F7CEAFC}" sibTransId="{1EB11A1D-BC19-4DD7-B7C2-B50FEFBF0B51}"/>
    <dgm:cxn modelId="{8BAAD59B-32EC-445A-920F-DE6E44FA90A8}" type="presOf" srcId="{2B11239A-B578-4691-8E93-FE027BB762C7}" destId="{7BA4DEEF-A85D-4334-ADD8-0ACC27B7ED0E}" srcOrd="0" destOrd="0" presId="urn:microsoft.com/office/officeart/2005/8/layout/chevron2"/>
    <dgm:cxn modelId="{127F9A3D-7B6B-422D-A627-958636E15A1E}" srcId="{C442F615-1840-4122-A827-93DA64AF87AE}" destId="{2B11239A-B578-4691-8E93-FE027BB762C7}" srcOrd="0" destOrd="0" parTransId="{A8D2C483-2CF7-411C-8F35-7662F928CEC5}" sibTransId="{8881A3B1-6357-4244-BB58-101816FDC650}"/>
    <dgm:cxn modelId="{11A03E27-F444-4800-8343-78FF4100CBF3}" type="presOf" srcId="{97781AF3-8645-4E28-9584-7BE61B98384E}" destId="{2D39A311-388C-482B-BA3A-B6AB4BF94855}" srcOrd="0" destOrd="0" presId="urn:microsoft.com/office/officeart/2005/8/layout/chevron2"/>
    <dgm:cxn modelId="{86BDDD18-35F6-4EEA-9486-7094E2998AB7}" srcId="{17575AD9-0DE5-4352-9B6F-102FCC098012}" destId="{C442F615-1840-4122-A827-93DA64AF87AE}" srcOrd="1" destOrd="0" parTransId="{B076DAE7-1192-4983-BDD9-53F0646A954B}" sibTransId="{9445DFC7-ABF5-4262-96E3-D73B57DA8DC7}"/>
    <dgm:cxn modelId="{C472DB80-9E1C-4C84-8FD7-D63C00EA0AE0}" srcId="{17575AD9-0DE5-4352-9B6F-102FCC098012}" destId="{50CAB625-D5D4-4017-B0C6-3463F9E63C67}" srcOrd="0" destOrd="0" parTransId="{872D908F-A1C1-43BF-997E-1AFB4D6A56AE}" sibTransId="{31DF54BD-7A54-4195-B60C-5FEE1F158B73}"/>
    <dgm:cxn modelId="{40288005-D319-4B46-AC2D-5C041730AA4E}" type="presOf" srcId="{E9B22FA8-E6FB-456F-A54B-474BE69A0D38}" destId="{8B90759A-528B-4557-9DD9-A5CEF714A870}" srcOrd="0" destOrd="0" presId="urn:microsoft.com/office/officeart/2005/8/layout/chevron2"/>
    <dgm:cxn modelId="{1BF8C2C4-3D67-4630-ADCD-925F156C90E1}" type="presParOf" srcId="{B67AA523-E44D-46D1-90E9-EAF50E02B044}" destId="{D1FB8156-96B1-43A9-AE94-C2F70C8C2CF2}" srcOrd="0" destOrd="0" presId="urn:microsoft.com/office/officeart/2005/8/layout/chevron2"/>
    <dgm:cxn modelId="{798A8166-D93A-4CD4-8EB9-0F71A6F05ECD}" type="presParOf" srcId="{D1FB8156-96B1-43A9-AE94-C2F70C8C2CF2}" destId="{6CDA261B-5AEE-4935-9BBB-7A4E9DF38565}" srcOrd="0" destOrd="0" presId="urn:microsoft.com/office/officeart/2005/8/layout/chevron2"/>
    <dgm:cxn modelId="{2DE81BA8-040F-4628-9292-DD5CA883C99C}" type="presParOf" srcId="{D1FB8156-96B1-43A9-AE94-C2F70C8C2CF2}" destId="{4494F675-5F90-4965-8CC1-EDD8368B503B}" srcOrd="1" destOrd="0" presId="urn:microsoft.com/office/officeart/2005/8/layout/chevron2"/>
    <dgm:cxn modelId="{891A2EBA-1589-42A5-99B7-853F7EC66366}" type="presParOf" srcId="{B67AA523-E44D-46D1-90E9-EAF50E02B044}" destId="{D1659104-AEBA-4608-9BD8-2B060620761C}" srcOrd="1" destOrd="0" presId="urn:microsoft.com/office/officeart/2005/8/layout/chevron2"/>
    <dgm:cxn modelId="{582B20E2-9668-45E6-8620-4DAA73E95284}" type="presParOf" srcId="{B67AA523-E44D-46D1-90E9-EAF50E02B044}" destId="{69D2DCD8-A4F3-4922-B46E-9B77E209A62D}" srcOrd="2" destOrd="0" presId="urn:microsoft.com/office/officeart/2005/8/layout/chevron2"/>
    <dgm:cxn modelId="{67461BA4-EE24-4AC2-8118-CA38F467D879}" type="presParOf" srcId="{69D2DCD8-A4F3-4922-B46E-9B77E209A62D}" destId="{2048FEB9-EAC1-4564-9CB6-84765DBDEE57}" srcOrd="0" destOrd="0" presId="urn:microsoft.com/office/officeart/2005/8/layout/chevron2"/>
    <dgm:cxn modelId="{848E3EFE-6628-463D-9277-57E5ADC6FEBF}" type="presParOf" srcId="{69D2DCD8-A4F3-4922-B46E-9B77E209A62D}" destId="{7BA4DEEF-A85D-4334-ADD8-0ACC27B7ED0E}" srcOrd="1" destOrd="0" presId="urn:microsoft.com/office/officeart/2005/8/layout/chevron2"/>
    <dgm:cxn modelId="{28C49B3B-27A4-4CAE-8B4A-79B70CFF23C4}" type="presParOf" srcId="{B67AA523-E44D-46D1-90E9-EAF50E02B044}" destId="{396FBE87-3A6A-41C8-9F08-E61162211BD8}" srcOrd="3" destOrd="0" presId="urn:microsoft.com/office/officeart/2005/8/layout/chevron2"/>
    <dgm:cxn modelId="{3F2A9EC1-3B3B-4371-8B7D-7C3F246D1219}" type="presParOf" srcId="{B67AA523-E44D-46D1-90E9-EAF50E02B044}" destId="{E43959B2-AAFF-4621-8A80-AF702800E480}" srcOrd="4" destOrd="0" presId="urn:microsoft.com/office/officeart/2005/8/layout/chevron2"/>
    <dgm:cxn modelId="{8273A0E4-223A-4A60-B091-E345273F0C67}" type="presParOf" srcId="{E43959B2-AAFF-4621-8A80-AF702800E480}" destId="{78B302AA-CB0B-48FD-9B49-B30B3C092FA5}" srcOrd="0" destOrd="0" presId="urn:microsoft.com/office/officeart/2005/8/layout/chevron2"/>
    <dgm:cxn modelId="{C9913EA0-AC5F-4754-8C3F-400962CBDC21}" type="presParOf" srcId="{E43959B2-AAFF-4621-8A80-AF702800E480}" destId="{2D39A311-388C-482B-BA3A-B6AB4BF94855}" srcOrd="1" destOrd="0" presId="urn:microsoft.com/office/officeart/2005/8/layout/chevron2"/>
    <dgm:cxn modelId="{D6296C19-4963-4B6F-9B62-C60E5365D49B}" type="presParOf" srcId="{B67AA523-E44D-46D1-90E9-EAF50E02B044}" destId="{6BF8C2EF-1DDA-4389-9AA4-E8EF219AAC54}" srcOrd="5" destOrd="0" presId="urn:microsoft.com/office/officeart/2005/8/layout/chevron2"/>
    <dgm:cxn modelId="{FD48FD73-8834-4F43-AB34-0BAD28C7A30E}" type="presParOf" srcId="{B67AA523-E44D-46D1-90E9-EAF50E02B044}" destId="{DDCE1E47-470F-40F0-935E-3849A3E048A8}" srcOrd="6" destOrd="0" presId="urn:microsoft.com/office/officeart/2005/8/layout/chevron2"/>
    <dgm:cxn modelId="{D13B773E-B436-483E-80BE-1F1AD49B27D0}" type="presParOf" srcId="{DDCE1E47-470F-40F0-935E-3849A3E048A8}" destId="{9D5B0995-E506-4B94-B54B-516CFEFE89F1}" srcOrd="0" destOrd="0" presId="urn:microsoft.com/office/officeart/2005/8/layout/chevron2"/>
    <dgm:cxn modelId="{8004388C-7838-4F49-8D4B-DF998EDF6D7A}" type="presParOf" srcId="{DDCE1E47-470F-40F0-935E-3849A3E048A8}" destId="{8B90759A-528B-4557-9DD9-A5CEF714A870}" srcOrd="1" destOrd="0" presId="urn:microsoft.com/office/officeart/2005/8/layout/chevron2"/>
    <dgm:cxn modelId="{98BD242E-6622-489D-AAF4-26BE759C2813}" type="presParOf" srcId="{B67AA523-E44D-46D1-90E9-EAF50E02B044}" destId="{A86852FA-28E7-42DA-A3FF-FE692657FFE1}" srcOrd="7" destOrd="0" presId="urn:microsoft.com/office/officeart/2005/8/layout/chevron2"/>
    <dgm:cxn modelId="{55628A89-CD4D-4189-A54D-2DEEB0FFAB73}" type="presParOf" srcId="{B67AA523-E44D-46D1-90E9-EAF50E02B044}" destId="{999566EC-D175-4775-96DF-2288CA4C8C17}" srcOrd="8" destOrd="0" presId="urn:microsoft.com/office/officeart/2005/8/layout/chevron2"/>
    <dgm:cxn modelId="{F8346FB1-9E6E-4359-9F63-43E2C0143349}" type="presParOf" srcId="{999566EC-D175-4775-96DF-2288CA4C8C17}" destId="{921BEB24-4DBD-481B-A2EE-421EC94CE344}" srcOrd="0" destOrd="0" presId="urn:microsoft.com/office/officeart/2005/8/layout/chevron2"/>
    <dgm:cxn modelId="{0E712595-D9F3-4B33-AE96-DE581A95FC0D}" type="presParOf" srcId="{999566EC-D175-4775-96DF-2288CA4C8C17}" destId="{9622C4AA-067B-407E-82AC-23A7F484832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575AD9-0DE5-4352-9B6F-102FCC098012}"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pPr rtl="1"/>
          <a:endParaRPr lang="he-IL"/>
        </a:p>
      </dgm:t>
    </dgm:pt>
    <dgm:pt modelId="{50CAB625-D5D4-4017-B0C6-3463F9E63C67}">
      <dgm:prSet phldrT="[טקסט]" custT="1"/>
      <dgm:spPr/>
      <dgm:t>
        <a:bodyPr/>
        <a:lstStyle/>
        <a:p>
          <a:pPr rtl="1"/>
          <a:r>
            <a:rPr lang="he-IL" sz="2800" b="1" dirty="0" smtClean="0">
              <a:solidFill>
                <a:srgbClr val="FF0000"/>
              </a:solidFill>
              <a:effectLst>
                <a:outerShdw blurRad="38100" dist="38100" dir="2700000" algn="tl">
                  <a:srgbClr val="000000">
                    <a:alpha val="43137"/>
                  </a:srgbClr>
                </a:outerShdw>
              </a:effectLst>
            </a:rPr>
            <a:t>נביטה</a:t>
          </a:r>
          <a:endParaRPr lang="he-IL" sz="2800" b="1" dirty="0">
            <a:solidFill>
              <a:srgbClr val="FF0000"/>
            </a:solidFill>
            <a:effectLst>
              <a:outerShdw blurRad="38100" dist="38100" dir="2700000" algn="tl">
                <a:srgbClr val="000000">
                  <a:alpha val="43137"/>
                </a:srgbClr>
              </a:outerShdw>
            </a:effectLst>
          </a:endParaRPr>
        </a:p>
      </dgm:t>
    </dgm:pt>
    <dgm:pt modelId="{872D908F-A1C1-43BF-997E-1AFB4D6A56AE}" type="parTrans" cxnId="{C472DB80-9E1C-4C84-8FD7-D63C00EA0AE0}">
      <dgm:prSet/>
      <dgm:spPr/>
      <dgm:t>
        <a:bodyPr/>
        <a:lstStyle/>
        <a:p>
          <a:pPr rtl="1"/>
          <a:endParaRPr lang="he-IL"/>
        </a:p>
      </dgm:t>
    </dgm:pt>
    <dgm:pt modelId="{31DF54BD-7A54-4195-B60C-5FEE1F158B73}" type="sibTrans" cxnId="{C472DB80-9E1C-4C84-8FD7-D63C00EA0AE0}">
      <dgm:prSet/>
      <dgm:spPr/>
      <dgm:t>
        <a:bodyPr/>
        <a:lstStyle/>
        <a:p>
          <a:pPr rtl="1"/>
          <a:endParaRPr lang="he-IL"/>
        </a:p>
      </dgm:t>
    </dgm:pt>
    <dgm:pt modelId="{B91C7DB7-473B-4553-B9A5-10B24BBB2F9F}">
      <dgm:prSet phldrT="[טקסט]"/>
      <dgm:spPr/>
      <dgm:t>
        <a:bodyPr/>
        <a:lstStyle/>
        <a:p>
          <a:pPr rtl="1"/>
          <a:r>
            <a:rPr lang="he-IL" dirty="0" smtClean="0"/>
            <a:t>הזרעים תופחים ומצמיחים </a:t>
          </a:r>
          <a:r>
            <a:rPr lang="he-IL" dirty="0" err="1" smtClean="0"/>
            <a:t>שורשונים</a:t>
          </a:r>
          <a:r>
            <a:rPr lang="he-IL" dirty="0" smtClean="0"/>
            <a:t> </a:t>
          </a:r>
          <a:r>
            <a:rPr lang="he-IL" dirty="0" err="1" smtClean="0"/>
            <a:t>ונצרונים</a:t>
          </a:r>
          <a:r>
            <a:rPr lang="he-IL" dirty="0" smtClean="0"/>
            <a:t>.</a:t>
          </a:r>
          <a:endParaRPr lang="he-IL" dirty="0"/>
        </a:p>
      </dgm:t>
    </dgm:pt>
    <dgm:pt modelId="{D9DC4B7A-1E42-4924-9053-36AD42EC161B}" type="parTrans" cxnId="{E7DF6B18-C421-4A68-9D46-20CACBDB50A1}">
      <dgm:prSet/>
      <dgm:spPr/>
      <dgm:t>
        <a:bodyPr/>
        <a:lstStyle/>
        <a:p>
          <a:pPr rtl="1"/>
          <a:endParaRPr lang="he-IL"/>
        </a:p>
      </dgm:t>
    </dgm:pt>
    <dgm:pt modelId="{575A6204-6282-44A7-8B8A-D447DC9B998C}" type="sibTrans" cxnId="{E7DF6B18-C421-4A68-9D46-20CACBDB50A1}">
      <dgm:prSet/>
      <dgm:spPr/>
      <dgm:t>
        <a:bodyPr/>
        <a:lstStyle/>
        <a:p>
          <a:pPr rtl="1"/>
          <a:endParaRPr lang="he-IL"/>
        </a:p>
      </dgm:t>
    </dgm:pt>
    <dgm:pt modelId="{C442F615-1840-4122-A827-93DA64AF87AE}">
      <dgm:prSet phldrT="[טקסט]" custT="1"/>
      <dgm:spPr/>
      <dgm:t>
        <a:bodyPr/>
        <a:lstStyle/>
        <a:p>
          <a:pPr rtl="1"/>
          <a:r>
            <a:rPr lang="he-IL" sz="2400" b="1" dirty="0" smtClean="0">
              <a:effectLst>
                <a:outerShdw blurRad="38100" dist="38100" dir="2700000" algn="tl">
                  <a:srgbClr val="000000">
                    <a:alpha val="43137"/>
                  </a:srgbClr>
                </a:outerShdw>
              </a:effectLst>
            </a:rPr>
            <a:t>צמיחה</a:t>
          </a:r>
          <a:endParaRPr lang="he-IL" sz="2400" b="1" dirty="0">
            <a:effectLst>
              <a:outerShdw blurRad="38100" dist="38100" dir="2700000" algn="tl">
                <a:srgbClr val="000000">
                  <a:alpha val="43137"/>
                </a:srgbClr>
              </a:outerShdw>
            </a:effectLst>
          </a:endParaRPr>
        </a:p>
      </dgm:t>
    </dgm:pt>
    <dgm:pt modelId="{B076DAE7-1192-4983-BDD9-53F0646A954B}" type="parTrans" cxnId="{86BDDD18-35F6-4EEA-9486-7094E2998AB7}">
      <dgm:prSet/>
      <dgm:spPr/>
      <dgm:t>
        <a:bodyPr/>
        <a:lstStyle/>
        <a:p>
          <a:pPr rtl="1"/>
          <a:endParaRPr lang="he-IL"/>
        </a:p>
      </dgm:t>
    </dgm:pt>
    <dgm:pt modelId="{9445DFC7-ABF5-4262-96E3-D73B57DA8DC7}" type="sibTrans" cxnId="{86BDDD18-35F6-4EEA-9486-7094E2998AB7}">
      <dgm:prSet/>
      <dgm:spPr/>
      <dgm:t>
        <a:bodyPr/>
        <a:lstStyle/>
        <a:p>
          <a:pPr rtl="1"/>
          <a:endParaRPr lang="he-IL"/>
        </a:p>
      </dgm:t>
    </dgm:pt>
    <dgm:pt modelId="{2B11239A-B578-4691-8E93-FE027BB762C7}">
      <dgm:prSet phldrT="[טקסט]"/>
      <dgm:spPr/>
      <dgm:t>
        <a:bodyPr/>
        <a:lstStyle/>
        <a:p>
          <a:pPr rtl="1"/>
          <a:r>
            <a:rPr lang="he-IL" dirty="0" smtClean="0"/>
            <a:t>הנבטים גדלים. </a:t>
          </a:r>
          <a:r>
            <a:rPr lang="he-IL" dirty="0" err="1" smtClean="0"/>
            <a:t>השורשון</a:t>
          </a:r>
          <a:r>
            <a:rPr lang="he-IL" dirty="0" smtClean="0"/>
            <a:t> מתפתח לשורש </a:t>
          </a:r>
          <a:r>
            <a:rPr lang="he-IL" dirty="0" err="1" smtClean="0"/>
            <a:t>והנצרון</a:t>
          </a:r>
          <a:r>
            <a:rPr lang="he-IL" dirty="0" smtClean="0"/>
            <a:t> מתפתח לגבעול.</a:t>
          </a:r>
          <a:endParaRPr lang="he-IL" dirty="0"/>
        </a:p>
      </dgm:t>
    </dgm:pt>
    <dgm:pt modelId="{A8D2C483-2CF7-411C-8F35-7662F928CEC5}" type="parTrans" cxnId="{127F9A3D-7B6B-422D-A627-958636E15A1E}">
      <dgm:prSet/>
      <dgm:spPr/>
      <dgm:t>
        <a:bodyPr/>
        <a:lstStyle/>
        <a:p>
          <a:pPr rtl="1"/>
          <a:endParaRPr lang="he-IL"/>
        </a:p>
      </dgm:t>
    </dgm:pt>
    <dgm:pt modelId="{8881A3B1-6357-4244-BB58-101816FDC650}" type="sibTrans" cxnId="{127F9A3D-7B6B-422D-A627-958636E15A1E}">
      <dgm:prSet/>
      <dgm:spPr/>
      <dgm:t>
        <a:bodyPr/>
        <a:lstStyle/>
        <a:p>
          <a:pPr rtl="1"/>
          <a:endParaRPr lang="he-IL"/>
        </a:p>
      </dgm:t>
    </dgm:pt>
    <dgm:pt modelId="{E4404338-F28B-4FF2-BC2B-2C344ACCFE27}">
      <dgm:prSet phldrT="[טקסט]" custT="1"/>
      <dgm:spPr/>
      <dgm:t>
        <a:bodyPr/>
        <a:lstStyle/>
        <a:p>
          <a:pPr rtl="1"/>
          <a:r>
            <a:rPr lang="he-IL" sz="2400" b="1" dirty="0" smtClean="0">
              <a:effectLst>
                <a:outerShdw blurRad="38100" dist="38100" dir="2700000" algn="tl">
                  <a:srgbClr val="000000">
                    <a:alpha val="43137"/>
                  </a:srgbClr>
                </a:outerShdw>
              </a:effectLst>
            </a:rPr>
            <a:t>פריחה</a:t>
          </a:r>
          <a:endParaRPr lang="he-IL" sz="2400" b="1" dirty="0">
            <a:effectLst>
              <a:outerShdw blurRad="38100" dist="38100" dir="2700000" algn="tl">
                <a:srgbClr val="000000">
                  <a:alpha val="43137"/>
                </a:srgbClr>
              </a:outerShdw>
            </a:effectLst>
          </a:endParaRPr>
        </a:p>
      </dgm:t>
    </dgm:pt>
    <dgm:pt modelId="{E9A555B8-93AE-4C52-B785-8F8A0F7CEAFC}" type="parTrans" cxnId="{925ABA59-DF97-40A1-BA2C-348DBB5A2EDC}">
      <dgm:prSet/>
      <dgm:spPr/>
      <dgm:t>
        <a:bodyPr/>
        <a:lstStyle/>
        <a:p>
          <a:pPr rtl="1"/>
          <a:endParaRPr lang="he-IL"/>
        </a:p>
      </dgm:t>
    </dgm:pt>
    <dgm:pt modelId="{1EB11A1D-BC19-4DD7-B7C2-B50FEFBF0B51}" type="sibTrans" cxnId="{925ABA59-DF97-40A1-BA2C-348DBB5A2EDC}">
      <dgm:prSet/>
      <dgm:spPr/>
      <dgm:t>
        <a:bodyPr/>
        <a:lstStyle/>
        <a:p>
          <a:pPr rtl="1"/>
          <a:endParaRPr lang="he-IL"/>
        </a:p>
      </dgm:t>
    </dgm:pt>
    <dgm:pt modelId="{97781AF3-8645-4E28-9584-7BE61B98384E}">
      <dgm:prSet phldrT="[טקסט]"/>
      <dgm:spPr/>
      <dgm:t>
        <a:bodyPr/>
        <a:lstStyle/>
        <a:p>
          <a:pPr rtl="1"/>
          <a:r>
            <a:rPr lang="he-IL" dirty="0" smtClean="0">
              <a:solidFill>
                <a:srgbClr val="FF0000"/>
              </a:solidFill>
            </a:rPr>
            <a:t>מהניצנים אט אט פורחים הפרחים. הפרחים </a:t>
          </a:r>
          <a:r>
            <a:rPr lang="he-IL" dirty="0" err="1" smtClean="0">
              <a:solidFill>
                <a:srgbClr val="FF0000"/>
              </a:solidFill>
            </a:rPr>
            <a:t>מואבקים</a:t>
          </a:r>
          <a:r>
            <a:rPr lang="he-IL" dirty="0" smtClean="0">
              <a:solidFill>
                <a:srgbClr val="FF0000"/>
              </a:solidFill>
            </a:rPr>
            <a:t> באמצעות רוח או בעלי חיים</a:t>
          </a:r>
          <a:r>
            <a:rPr lang="he-IL" dirty="0" smtClean="0"/>
            <a:t>.</a:t>
          </a:r>
          <a:endParaRPr lang="he-IL" dirty="0"/>
        </a:p>
      </dgm:t>
    </dgm:pt>
    <dgm:pt modelId="{61D806C4-2BD9-4FEA-A0A6-D1289930519A}" type="parTrans" cxnId="{F6FB06FA-AC1A-4F02-8952-88C169E7BB28}">
      <dgm:prSet/>
      <dgm:spPr/>
      <dgm:t>
        <a:bodyPr/>
        <a:lstStyle/>
        <a:p>
          <a:pPr rtl="1"/>
          <a:endParaRPr lang="he-IL"/>
        </a:p>
      </dgm:t>
    </dgm:pt>
    <dgm:pt modelId="{269B7DD4-CB8D-4960-87C6-573A9CAF4B68}" type="sibTrans" cxnId="{F6FB06FA-AC1A-4F02-8952-88C169E7BB28}">
      <dgm:prSet/>
      <dgm:spPr/>
      <dgm:t>
        <a:bodyPr/>
        <a:lstStyle/>
        <a:p>
          <a:pPr rtl="1"/>
          <a:endParaRPr lang="he-IL"/>
        </a:p>
      </dgm:t>
    </dgm:pt>
    <dgm:pt modelId="{6CCF2650-3C36-4B43-BDE3-A2847B3493DB}">
      <dgm:prSet phldrT="[טקסט]" custT="1"/>
      <dgm:spPr/>
      <dgm:t>
        <a:bodyPr/>
        <a:lstStyle/>
        <a:p>
          <a:pPr rtl="1"/>
          <a:r>
            <a:rPr lang="he-IL" sz="2800" b="1" dirty="0" smtClean="0">
              <a:effectLst>
                <a:outerShdw blurRad="38100" dist="38100" dir="2700000" algn="tl">
                  <a:srgbClr val="000000">
                    <a:alpha val="43137"/>
                  </a:srgbClr>
                </a:outerShdw>
              </a:effectLst>
            </a:rPr>
            <a:t>פירות</a:t>
          </a:r>
          <a:endParaRPr lang="he-IL" sz="2800" b="1" dirty="0">
            <a:effectLst>
              <a:outerShdw blurRad="38100" dist="38100" dir="2700000" algn="tl">
                <a:srgbClr val="000000">
                  <a:alpha val="43137"/>
                </a:srgbClr>
              </a:outerShdw>
            </a:effectLst>
          </a:endParaRPr>
        </a:p>
      </dgm:t>
    </dgm:pt>
    <dgm:pt modelId="{B214F7B8-4B2F-45DF-BE5B-DC4E99358BB7}" type="parTrans" cxnId="{9E0E351D-C1E2-4FA9-8165-F6DD64508BDB}">
      <dgm:prSet/>
      <dgm:spPr/>
      <dgm:t>
        <a:bodyPr/>
        <a:lstStyle/>
        <a:p>
          <a:pPr rtl="1"/>
          <a:endParaRPr lang="he-IL"/>
        </a:p>
      </dgm:t>
    </dgm:pt>
    <dgm:pt modelId="{7AB5274D-C66B-4CC4-919B-550CEBFB850F}" type="sibTrans" cxnId="{9E0E351D-C1E2-4FA9-8165-F6DD64508BDB}">
      <dgm:prSet/>
      <dgm:spPr/>
      <dgm:t>
        <a:bodyPr/>
        <a:lstStyle/>
        <a:p>
          <a:pPr rtl="1"/>
          <a:endParaRPr lang="he-IL"/>
        </a:p>
      </dgm:t>
    </dgm:pt>
    <dgm:pt modelId="{87912F60-D7BD-4026-9418-6B865F3A50ED}">
      <dgm:prSet phldrT="[טקסט]" custT="1"/>
      <dgm:spPr/>
      <dgm:t>
        <a:bodyPr/>
        <a:lstStyle/>
        <a:p>
          <a:pPr rtl="1"/>
          <a:r>
            <a:rPr lang="he-IL" sz="2800" b="1" smtClean="0">
              <a:effectLst>
                <a:outerShdw blurRad="38100" dist="38100" dir="2700000" algn="tl">
                  <a:srgbClr val="000000">
                    <a:alpha val="43137"/>
                  </a:srgbClr>
                </a:outerShdw>
              </a:effectLst>
            </a:rPr>
            <a:t>הפצת זרעים</a:t>
          </a:r>
          <a:endParaRPr lang="he-IL" sz="2800" b="1" dirty="0">
            <a:effectLst>
              <a:outerShdw blurRad="38100" dist="38100" dir="2700000" algn="tl">
                <a:srgbClr val="000000">
                  <a:alpha val="43137"/>
                </a:srgbClr>
              </a:outerShdw>
            </a:effectLst>
          </a:endParaRPr>
        </a:p>
      </dgm:t>
    </dgm:pt>
    <dgm:pt modelId="{202BBC26-2CCE-4A41-A4FA-82E9C59BCD4C}" type="parTrans" cxnId="{ED54D10D-FE9A-4CF9-8809-6C0371C3E393}">
      <dgm:prSet/>
      <dgm:spPr/>
      <dgm:t>
        <a:bodyPr/>
        <a:lstStyle/>
        <a:p>
          <a:pPr rtl="1"/>
          <a:endParaRPr lang="he-IL"/>
        </a:p>
      </dgm:t>
    </dgm:pt>
    <dgm:pt modelId="{795B2907-5B92-420A-B028-0F9E8B773B30}" type="sibTrans" cxnId="{ED54D10D-FE9A-4CF9-8809-6C0371C3E393}">
      <dgm:prSet/>
      <dgm:spPr/>
      <dgm:t>
        <a:bodyPr/>
        <a:lstStyle/>
        <a:p>
          <a:pPr rtl="1"/>
          <a:endParaRPr lang="he-IL"/>
        </a:p>
      </dgm:t>
    </dgm:pt>
    <dgm:pt modelId="{E9B22FA8-E6FB-456F-A54B-474BE69A0D38}">
      <dgm:prSet phldrT="[טקסט]"/>
      <dgm:spPr/>
      <dgm:t>
        <a:bodyPr/>
        <a:lstStyle/>
        <a:p>
          <a:pPr rtl="1"/>
          <a:r>
            <a:rPr lang="he-IL" dirty="0" smtClean="0"/>
            <a:t>מהפרחים מתפתחים פירות מסוגים שונים. בתוך הפירות נמצאים הזרעים.</a:t>
          </a:r>
          <a:endParaRPr lang="he-IL" dirty="0"/>
        </a:p>
      </dgm:t>
    </dgm:pt>
    <dgm:pt modelId="{DEE82673-F639-48E0-B85F-F8BB9F36753F}" type="parTrans" cxnId="{EF2798B3-22B2-4F9B-A19E-0FB0F54B22FC}">
      <dgm:prSet/>
      <dgm:spPr/>
      <dgm:t>
        <a:bodyPr/>
        <a:lstStyle/>
        <a:p>
          <a:pPr rtl="1"/>
          <a:endParaRPr lang="he-IL"/>
        </a:p>
      </dgm:t>
    </dgm:pt>
    <dgm:pt modelId="{C38F7837-BE38-4BA4-A735-7E55DF751A12}" type="sibTrans" cxnId="{EF2798B3-22B2-4F9B-A19E-0FB0F54B22FC}">
      <dgm:prSet/>
      <dgm:spPr/>
      <dgm:t>
        <a:bodyPr/>
        <a:lstStyle/>
        <a:p>
          <a:pPr rtl="1"/>
          <a:endParaRPr lang="he-IL"/>
        </a:p>
      </dgm:t>
    </dgm:pt>
    <dgm:pt modelId="{FB20A221-987E-44AC-925A-2D4188B88E48}">
      <dgm:prSet phldrT="[טקסט]"/>
      <dgm:spPr/>
      <dgm:t>
        <a:bodyPr/>
        <a:lstStyle/>
        <a:p>
          <a:pPr rtl="1"/>
          <a:r>
            <a:rPr lang="he-IL" dirty="0" smtClean="0">
              <a:solidFill>
                <a:srgbClr val="FF0000"/>
              </a:solidFill>
            </a:rPr>
            <a:t>הזרעים שבפירות מופצים באמצעות רוח, מים או בעלי חיים</a:t>
          </a:r>
          <a:r>
            <a:rPr lang="he-IL" dirty="0" smtClean="0"/>
            <a:t>.</a:t>
          </a:r>
          <a:endParaRPr lang="he-IL" dirty="0"/>
        </a:p>
      </dgm:t>
    </dgm:pt>
    <dgm:pt modelId="{32156C26-C2D3-4397-B536-BBB3783AB414}" type="parTrans" cxnId="{BC6785D7-9338-4E0A-81FA-482A0926D401}">
      <dgm:prSet/>
      <dgm:spPr/>
      <dgm:t>
        <a:bodyPr/>
        <a:lstStyle/>
        <a:p>
          <a:pPr rtl="1"/>
          <a:endParaRPr lang="he-IL"/>
        </a:p>
      </dgm:t>
    </dgm:pt>
    <dgm:pt modelId="{5F98FBB2-37C2-484D-B36F-0CBA4EB6EBBB}" type="sibTrans" cxnId="{BC6785D7-9338-4E0A-81FA-482A0926D401}">
      <dgm:prSet/>
      <dgm:spPr/>
      <dgm:t>
        <a:bodyPr/>
        <a:lstStyle/>
        <a:p>
          <a:pPr rtl="1"/>
          <a:endParaRPr lang="he-IL"/>
        </a:p>
      </dgm:t>
    </dgm:pt>
    <dgm:pt modelId="{B67AA523-E44D-46D1-90E9-EAF50E02B044}" type="pres">
      <dgm:prSet presAssocID="{17575AD9-0DE5-4352-9B6F-102FCC098012}" presName="linearFlow" presStyleCnt="0">
        <dgm:presLayoutVars>
          <dgm:dir val="rev"/>
          <dgm:animLvl val="lvl"/>
          <dgm:resizeHandles val="exact"/>
        </dgm:presLayoutVars>
      </dgm:prSet>
      <dgm:spPr/>
      <dgm:t>
        <a:bodyPr/>
        <a:lstStyle/>
        <a:p>
          <a:pPr rtl="1"/>
          <a:endParaRPr lang="he-IL"/>
        </a:p>
      </dgm:t>
    </dgm:pt>
    <dgm:pt modelId="{D1FB8156-96B1-43A9-AE94-C2F70C8C2CF2}" type="pres">
      <dgm:prSet presAssocID="{50CAB625-D5D4-4017-B0C6-3463F9E63C67}" presName="composite" presStyleCnt="0"/>
      <dgm:spPr/>
    </dgm:pt>
    <dgm:pt modelId="{6CDA261B-5AEE-4935-9BBB-7A4E9DF38565}" type="pres">
      <dgm:prSet presAssocID="{50CAB625-D5D4-4017-B0C6-3463F9E63C67}" presName="parentText" presStyleLbl="alignNode1" presStyleIdx="0" presStyleCnt="5">
        <dgm:presLayoutVars>
          <dgm:chMax val="1"/>
          <dgm:bulletEnabled val="1"/>
        </dgm:presLayoutVars>
      </dgm:prSet>
      <dgm:spPr/>
      <dgm:t>
        <a:bodyPr/>
        <a:lstStyle/>
        <a:p>
          <a:pPr rtl="1"/>
          <a:endParaRPr lang="he-IL"/>
        </a:p>
      </dgm:t>
    </dgm:pt>
    <dgm:pt modelId="{4494F675-5F90-4965-8CC1-EDD8368B503B}" type="pres">
      <dgm:prSet presAssocID="{50CAB625-D5D4-4017-B0C6-3463F9E63C67}" presName="descendantText" presStyleLbl="alignAcc1" presStyleIdx="0" presStyleCnt="5">
        <dgm:presLayoutVars>
          <dgm:bulletEnabled val="1"/>
        </dgm:presLayoutVars>
      </dgm:prSet>
      <dgm:spPr/>
      <dgm:t>
        <a:bodyPr/>
        <a:lstStyle/>
        <a:p>
          <a:pPr rtl="1"/>
          <a:endParaRPr lang="he-IL"/>
        </a:p>
      </dgm:t>
    </dgm:pt>
    <dgm:pt modelId="{D1659104-AEBA-4608-9BD8-2B060620761C}" type="pres">
      <dgm:prSet presAssocID="{31DF54BD-7A54-4195-B60C-5FEE1F158B73}" presName="sp" presStyleCnt="0"/>
      <dgm:spPr/>
    </dgm:pt>
    <dgm:pt modelId="{69D2DCD8-A4F3-4922-B46E-9B77E209A62D}" type="pres">
      <dgm:prSet presAssocID="{C442F615-1840-4122-A827-93DA64AF87AE}" presName="composite" presStyleCnt="0"/>
      <dgm:spPr/>
    </dgm:pt>
    <dgm:pt modelId="{2048FEB9-EAC1-4564-9CB6-84765DBDEE57}" type="pres">
      <dgm:prSet presAssocID="{C442F615-1840-4122-A827-93DA64AF87AE}" presName="parentText" presStyleLbl="alignNode1" presStyleIdx="1" presStyleCnt="5">
        <dgm:presLayoutVars>
          <dgm:chMax val="1"/>
          <dgm:bulletEnabled val="1"/>
        </dgm:presLayoutVars>
      </dgm:prSet>
      <dgm:spPr/>
      <dgm:t>
        <a:bodyPr/>
        <a:lstStyle/>
        <a:p>
          <a:pPr rtl="1"/>
          <a:endParaRPr lang="he-IL"/>
        </a:p>
      </dgm:t>
    </dgm:pt>
    <dgm:pt modelId="{7BA4DEEF-A85D-4334-ADD8-0ACC27B7ED0E}" type="pres">
      <dgm:prSet presAssocID="{C442F615-1840-4122-A827-93DA64AF87AE}" presName="descendantText" presStyleLbl="alignAcc1" presStyleIdx="1" presStyleCnt="5">
        <dgm:presLayoutVars>
          <dgm:bulletEnabled val="1"/>
        </dgm:presLayoutVars>
      </dgm:prSet>
      <dgm:spPr/>
      <dgm:t>
        <a:bodyPr/>
        <a:lstStyle/>
        <a:p>
          <a:pPr rtl="1"/>
          <a:endParaRPr lang="he-IL"/>
        </a:p>
      </dgm:t>
    </dgm:pt>
    <dgm:pt modelId="{396FBE87-3A6A-41C8-9F08-E61162211BD8}" type="pres">
      <dgm:prSet presAssocID="{9445DFC7-ABF5-4262-96E3-D73B57DA8DC7}" presName="sp" presStyleCnt="0"/>
      <dgm:spPr/>
    </dgm:pt>
    <dgm:pt modelId="{E43959B2-AAFF-4621-8A80-AF702800E480}" type="pres">
      <dgm:prSet presAssocID="{E4404338-F28B-4FF2-BC2B-2C344ACCFE27}" presName="composite" presStyleCnt="0"/>
      <dgm:spPr/>
    </dgm:pt>
    <dgm:pt modelId="{78B302AA-CB0B-48FD-9B49-B30B3C092FA5}" type="pres">
      <dgm:prSet presAssocID="{E4404338-F28B-4FF2-BC2B-2C344ACCFE27}" presName="parentText" presStyleLbl="alignNode1" presStyleIdx="2" presStyleCnt="5">
        <dgm:presLayoutVars>
          <dgm:chMax val="1"/>
          <dgm:bulletEnabled val="1"/>
        </dgm:presLayoutVars>
      </dgm:prSet>
      <dgm:spPr/>
      <dgm:t>
        <a:bodyPr/>
        <a:lstStyle/>
        <a:p>
          <a:pPr rtl="1"/>
          <a:endParaRPr lang="he-IL"/>
        </a:p>
      </dgm:t>
    </dgm:pt>
    <dgm:pt modelId="{2D39A311-388C-482B-BA3A-B6AB4BF94855}" type="pres">
      <dgm:prSet presAssocID="{E4404338-F28B-4FF2-BC2B-2C344ACCFE27}" presName="descendantText" presStyleLbl="alignAcc1" presStyleIdx="2" presStyleCnt="5">
        <dgm:presLayoutVars>
          <dgm:bulletEnabled val="1"/>
        </dgm:presLayoutVars>
      </dgm:prSet>
      <dgm:spPr/>
      <dgm:t>
        <a:bodyPr/>
        <a:lstStyle/>
        <a:p>
          <a:pPr rtl="1"/>
          <a:endParaRPr lang="he-IL"/>
        </a:p>
      </dgm:t>
    </dgm:pt>
    <dgm:pt modelId="{6BF8C2EF-1DDA-4389-9AA4-E8EF219AAC54}" type="pres">
      <dgm:prSet presAssocID="{1EB11A1D-BC19-4DD7-B7C2-B50FEFBF0B51}" presName="sp" presStyleCnt="0"/>
      <dgm:spPr/>
    </dgm:pt>
    <dgm:pt modelId="{DDCE1E47-470F-40F0-935E-3849A3E048A8}" type="pres">
      <dgm:prSet presAssocID="{6CCF2650-3C36-4B43-BDE3-A2847B3493DB}" presName="composite" presStyleCnt="0"/>
      <dgm:spPr/>
    </dgm:pt>
    <dgm:pt modelId="{9D5B0995-E506-4B94-B54B-516CFEFE89F1}" type="pres">
      <dgm:prSet presAssocID="{6CCF2650-3C36-4B43-BDE3-A2847B3493DB}" presName="parentText" presStyleLbl="alignNode1" presStyleIdx="3" presStyleCnt="5">
        <dgm:presLayoutVars>
          <dgm:chMax val="1"/>
          <dgm:bulletEnabled val="1"/>
        </dgm:presLayoutVars>
      </dgm:prSet>
      <dgm:spPr/>
      <dgm:t>
        <a:bodyPr/>
        <a:lstStyle/>
        <a:p>
          <a:pPr rtl="1"/>
          <a:endParaRPr lang="he-IL"/>
        </a:p>
      </dgm:t>
    </dgm:pt>
    <dgm:pt modelId="{8B90759A-528B-4557-9DD9-A5CEF714A870}" type="pres">
      <dgm:prSet presAssocID="{6CCF2650-3C36-4B43-BDE3-A2847B3493DB}" presName="descendantText" presStyleLbl="alignAcc1" presStyleIdx="3" presStyleCnt="5">
        <dgm:presLayoutVars>
          <dgm:bulletEnabled val="1"/>
        </dgm:presLayoutVars>
      </dgm:prSet>
      <dgm:spPr/>
      <dgm:t>
        <a:bodyPr/>
        <a:lstStyle/>
        <a:p>
          <a:pPr rtl="1"/>
          <a:endParaRPr lang="he-IL"/>
        </a:p>
      </dgm:t>
    </dgm:pt>
    <dgm:pt modelId="{A86852FA-28E7-42DA-A3FF-FE692657FFE1}" type="pres">
      <dgm:prSet presAssocID="{7AB5274D-C66B-4CC4-919B-550CEBFB850F}" presName="sp" presStyleCnt="0"/>
      <dgm:spPr/>
    </dgm:pt>
    <dgm:pt modelId="{999566EC-D175-4775-96DF-2288CA4C8C17}" type="pres">
      <dgm:prSet presAssocID="{87912F60-D7BD-4026-9418-6B865F3A50ED}" presName="composite" presStyleCnt="0"/>
      <dgm:spPr/>
    </dgm:pt>
    <dgm:pt modelId="{921BEB24-4DBD-481B-A2EE-421EC94CE344}" type="pres">
      <dgm:prSet presAssocID="{87912F60-D7BD-4026-9418-6B865F3A50ED}" presName="parentText" presStyleLbl="alignNode1" presStyleIdx="4" presStyleCnt="5">
        <dgm:presLayoutVars>
          <dgm:chMax val="1"/>
          <dgm:bulletEnabled val="1"/>
        </dgm:presLayoutVars>
      </dgm:prSet>
      <dgm:spPr/>
      <dgm:t>
        <a:bodyPr/>
        <a:lstStyle/>
        <a:p>
          <a:pPr rtl="1"/>
          <a:endParaRPr lang="he-IL"/>
        </a:p>
      </dgm:t>
    </dgm:pt>
    <dgm:pt modelId="{9622C4AA-067B-407E-82AC-23A7F484832C}" type="pres">
      <dgm:prSet presAssocID="{87912F60-D7BD-4026-9418-6B865F3A50ED}" presName="descendantText" presStyleLbl="alignAcc1" presStyleIdx="4" presStyleCnt="5">
        <dgm:presLayoutVars>
          <dgm:bulletEnabled val="1"/>
        </dgm:presLayoutVars>
      </dgm:prSet>
      <dgm:spPr/>
      <dgm:t>
        <a:bodyPr/>
        <a:lstStyle/>
        <a:p>
          <a:pPr rtl="1"/>
          <a:endParaRPr lang="he-IL"/>
        </a:p>
      </dgm:t>
    </dgm:pt>
  </dgm:ptLst>
  <dgm:cxnLst>
    <dgm:cxn modelId="{4E6FB51A-80CE-451F-B0A8-A06EF47CDBE9}" type="presOf" srcId="{FB20A221-987E-44AC-925A-2D4188B88E48}" destId="{9622C4AA-067B-407E-82AC-23A7F484832C}" srcOrd="0" destOrd="0" presId="urn:microsoft.com/office/officeart/2005/8/layout/chevron2"/>
    <dgm:cxn modelId="{69AAC555-EDA0-4558-9FCB-FE65C871E9F5}" type="presOf" srcId="{87912F60-D7BD-4026-9418-6B865F3A50ED}" destId="{921BEB24-4DBD-481B-A2EE-421EC94CE344}" srcOrd="0" destOrd="0" presId="urn:microsoft.com/office/officeart/2005/8/layout/chevron2"/>
    <dgm:cxn modelId="{F6FB06FA-AC1A-4F02-8952-88C169E7BB28}" srcId="{E4404338-F28B-4FF2-BC2B-2C344ACCFE27}" destId="{97781AF3-8645-4E28-9584-7BE61B98384E}" srcOrd="0" destOrd="0" parTransId="{61D806C4-2BD9-4FEA-A0A6-D1289930519A}" sibTransId="{269B7DD4-CB8D-4960-87C6-573A9CAF4B68}"/>
    <dgm:cxn modelId="{9E0E351D-C1E2-4FA9-8165-F6DD64508BDB}" srcId="{17575AD9-0DE5-4352-9B6F-102FCC098012}" destId="{6CCF2650-3C36-4B43-BDE3-A2847B3493DB}" srcOrd="3" destOrd="0" parTransId="{B214F7B8-4B2F-45DF-BE5B-DC4E99358BB7}" sibTransId="{7AB5274D-C66B-4CC4-919B-550CEBFB850F}"/>
    <dgm:cxn modelId="{7FFDE34D-99A0-48C9-86EB-7B38155128B5}" type="presOf" srcId="{6CCF2650-3C36-4B43-BDE3-A2847B3493DB}" destId="{9D5B0995-E506-4B94-B54B-516CFEFE89F1}" srcOrd="0" destOrd="0" presId="urn:microsoft.com/office/officeart/2005/8/layout/chevron2"/>
    <dgm:cxn modelId="{EF2798B3-22B2-4F9B-A19E-0FB0F54B22FC}" srcId="{6CCF2650-3C36-4B43-BDE3-A2847B3493DB}" destId="{E9B22FA8-E6FB-456F-A54B-474BE69A0D38}" srcOrd="0" destOrd="0" parTransId="{DEE82673-F639-48E0-B85F-F8BB9F36753F}" sibTransId="{C38F7837-BE38-4BA4-A735-7E55DF751A12}"/>
    <dgm:cxn modelId="{ED54D10D-FE9A-4CF9-8809-6C0371C3E393}" srcId="{17575AD9-0DE5-4352-9B6F-102FCC098012}" destId="{87912F60-D7BD-4026-9418-6B865F3A50ED}" srcOrd="4" destOrd="0" parTransId="{202BBC26-2CCE-4A41-A4FA-82E9C59BCD4C}" sibTransId="{795B2907-5B92-420A-B028-0F9E8B773B30}"/>
    <dgm:cxn modelId="{61411AEE-3F9D-4E48-B97C-94CD255E57A0}" type="presOf" srcId="{B91C7DB7-473B-4553-B9A5-10B24BBB2F9F}" destId="{4494F675-5F90-4965-8CC1-EDD8368B503B}" srcOrd="0" destOrd="0" presId="urn:microsoft.com/office/officeart/2005/8/layout/chevron2"/>
    <dgm:cxn modelId="{E7DF6B18-C421-4A68-9D46-20CACBDB50A1}" srcId="{50CAB625-D5D4-4017-B0C6-3463F9E63C67}" destId="{B91C7DB7-473B-4553-B9A5-10B24BBB2F9F}" srcOrd="0" destOrd="0" parTransId="{D9DC4B7A-1E42-4924-9053-36AD42EC161B}" sibTransId="{575A6204-6282-44A7-8B8A-D447DC9B998C}"/>
    <dgm:cxn modelId="{BF4C338C-40CD-4B66-A31E-0ADDE28E1B92}" type="presOf" srcId="{E4404338-F28B-4FF2-BC2B-2C344ACCFE27}" destId="{78B302AA-CB0B-48FD-9B49-B30B3C092FA5}" srcOrd="0" destOrd="0" presId="urn:microsoft.com/office/officeart/2005/8/layout/chevron2"/>
    <dgm:cxn modelId="{C63F2A3A-D765-4238-872C-2AB7A2C18F8D}" type="presOf" srcId="{17575AD9-0DE5-4352-9B6F-102FCC098012}" destId="{B67AA523-E44D-46D1-90E9-EAF50E02B044}" srcOrd="0" destOrd="0" presId="urn:microsoft.com/office/officeart/2005/8/layout/chevron2"/>
    <dgm:cxn modelId="{BC6785D7-9338-4E0A-81FA-482A0926D401}" srcId="{87912F60-D7BD-4026-9418-6B865F3A50ED}" destId="{FB20A221-987E-44AC-925A-2D4188B88E48}" srcOrd="0" destOrd="0" parTransId="{32156C26-C2D3-4397-B536-BBB3783AB414}" sibTransId="{5F98FBB2-37C2-484D-B36F-0CBA4EB6EBBB}"/>
    <dgm:cxn modelId="{8537CA97-8536-4132-876D-646A2DEEC2EC}" type="presOf" srcId="{97781AF3-8645-4E28-9584-7BE61B98384E}" destId="{2D39A311-388C-482B-BA3A-B6AB4BF94855}" srcOrd="0" destOrd="0" presId="urn:microsoft.com/office/officeart/2005/8/layout/chevron2"/>
    <dgm:cxn modelId="{3976B84C-9833-4AED-923D-83D2EC5BFF8E}" type="presOf" srcId="{2B11239A-B578-4691-8E93-FE027BB762C7}" destId="{7BA4DEEF-A85D-4334-ADD8-0ACC27B7ED0E}" srcOrd="0" destOrd="0" presId="urn:microsoft.com/office/officeart/2005/8/layout/chevron2"/>
    <dgm:cxn modelId="{C204C43E-0B97-4505-8B8E-E55D7661A221}" type="presOf" srcId="{50CAB625-D5D4-4017-B0C6-3463F9E63C67}" destId="{6CDA261B-5AEE-4935-9BBB-7A4E9DF38565}" srcOrd="0" destOrd="0" presId="urn:microsoft.com/office/officeart/2005/8/layout/chevron2"/>
    <dgm:cxn modelId="{DFBAA8F1-A8F1-4A5F-8283-971B4CD47488}" type="presOf" srcId="{E9B22FA8-E6FB-456F-A54B-474BE69A0D38}" destId="{8B90759A-528B-4557-9DD9-A5CEF714A870}" srcOrd="0" destOrd="0" presId="urn:microsoft.com/office/officeart/2005/8/layout/chevron2"/>
    <dgm:cxn modelId="{925ABA59-DF97-40A1-BA2C-348DBB5A2EDC}" srcId="{17575AD9-0DE5-4352-9B6F-102FCC098012}" destId="{E4404338-F28B-4FF2-BC2B-2C344ACCFE27}" srcOrd="2" destOrd="0" parTransId="{E9A555B8-93AE-4C52-B785-8F8A0F7CEAFC}" sibTransId="{1EB11A1D-BC19-4DD7-B7C2-B50FEFBF0B51}"/>
    <dgm:cxn modelId="{34F5C9FD-F67A-4AD6-85EB-58A369447698}" type="presOf" srcId="{C442F615-1840-4122-A827-93DA64AF87AE}" destId="{2048FEB9-EAC1-4564-9CB6-84765DBDEE57}" srcOrd="0" destOrd="0" presId="urn:microsoft.com/office/officeart/2005/8/layout/chevron2"/>
    <dgm:cxn modelId="{127F9A3D-7B6B-422D-A627-958636E15A1E}" srcId="{C442F615-1840-4122-A827-93DA64AF87AE}" destId="{2B11239A-B578-4691-8E93-FE027BB762C7}" srcOrd="0" destOrd="0" parTransId="{A8D2C483-2CF7-411C-8F35-7662F928CEC5}" sibTransId="{8881A3B1-6357-4244-BB58-101816FDC650}"/>
    <dgm:cxn modelId="{86BDDD18-35F6-4EEA-9486-7094E2998AB7}" srcId="{17575AD9-0DE5-4352-9B6F-102FCC098012}" destId="{C442F615-1840-4122-A827-93DA64AF87AE}" srcOrd="1" destOrd="0" parTransId="{B076DAE7-1192-4983-BDD9-53F0646A954B}" sibTransId="{9445DFC7-ABF5-4262-96E3-D73B57DA8DC7}"/>
    <dgm:cxn modelId="{C472DB80-9E1C-4C84-8FD7-D63C00EA0AE0}" srcId="{17575AD9-0DE5-4352-9B6F-102FCC098012}" destId="{50CAB625-D5D4-4017-B0C6-3463F9E63C67}" srcOrd="0" destOrd="0" parTransId="{872D908F-A1C1-43BF-997E-1AFB4D6A56AE}" sibTransId="{31DF54BD-7A54-4195-B60C-5FEE1F158B73}"/>
    <dgm:cxn modelId="{6BDCF164-886B-45E5-83A3-6DCA95FFA088}" type="presParOf" srcId="{B67AA523-E44D-46D1-90E9-EAF50E02B044}" destId="{D1FB8156-96B1-43A9-AE94-C2F70C8C2CF2}" srcOrd="0" destOrd="0" presId="urn:microsoft.com/office/officeart/2005/8/layout/chevron2"/>
    <dgm:cxn modelId="{4E9087E0-7672-4B89-AE84-B5DE977621FD}" type="presParOf" srcId="{D1FB8156-96B1-43A9-AE94-C2F70C8C2CF2}" destId="{6CDA261B-5AEE-4935-9BBB-7A4E9DF38565}" srcOrd="0" destOrd="0" presId="urn:microsoft.com/office/officeart/2005/8/layout/chevron2"/>
    <dgm:cxn modelId="{09D86124-30A8-4F54-9AA5-787DF0BF2D4F}" type="presParOf" srcId="{D1FB8156-96B1-43A9-AE94-C2F70C8C2CF2}" destId="{4494F675-5F90-4965-8CC1-EDD8368B503B}" srcOrd="1" destOrd="0" presId="urn:microsoft.com/office/officeart/2005/8/layout/chevron2"/>
    <dgm:cxn modelId="{7E1EA6E9-77F2-48C5-869C-39CA25AB1912}" type="presParOf" srcId="{B67AA523-E44D-46D1-90E9-EAF50E02B044}" destId="{D1659104-AEBA-4608-9BD8-2B060620761C}" srcOrd="1" destOrd="0" presId="urn:microsoft.com/office/officeart/2005/8/layout/chevron2"/>
    <dgm:cxn modelId="{3134E3A3-6AE0-40E3-80DB-FD541C6DE926}" type="presParOf" srcId="{B67AA523-E44D-46D1-90E9-EAF50E02B044}" destId="{69D2DCD8-A4F3-4922-B46E-9B77E209A62D}" srcOrd="2" destOrd="0" presId="urn:microsoft.com/office/officeart/2005/8/layout/chevron2"/>
    <dgm:cxn modelId="{EFEDE075-5D7C-4B4F-8F60-EEBDD93101E7}" type="presParOf" srcId="{69D2DCD8-A4F3-4922-B46E-9B77E209A62D}" destId="{2048FEB9-EAC1-4564-9CB6-84765DBDEE57}" srcOrd="0" destOrd="0" presId="urn:microsoft.com/office/officeart/2005/8/layout/chevron2"/>
    <dgm:cxn modelId="{38CBBD75-F9BE-4780-811F-7FD158CDE414}" type="presParOf" srcId="{69D2DCD8-A4F3-4922-B46E-9B77E209A62D}" destId="{7BA4DEEF-A85D-4334-ADD8-0ACC27B7ED0E}" srcOrd="1" destOrd="0" presId="urn:microsoft.com/office/officeart/2005/8/layout/chevron2"/>
    <dgm:cxn modelId="{DCD8E2D2-DAA2-43A7-BF73-BAE681FE4EFC}" type="presParOf" srcId="{B67AA523-E44D-46D1-90E9-EAF50E02B044}" destId="{396FBE87-3A6A-41C8-9F08-E61162211BD8}" srcOrd="3" destOrd="0" presId="urn:microsoft.com/office/officeart/2005/8/layout/chevron2"/>
    <dgm:cxn modelId="{50EA2D05-E515-42F0-ACC2-1165856B5DA7}" type="presParOf" srcId="{B67AA523-E44D-46D1-90E9-EAF50E02B044}" destId="{E43959B2-AAFF-4621-8A80-AF702800E480}" srcOrd="4" destOrd="0" presId="urn:microsoft.com/office/officeart/2005/8/layout/chevron2"/>
    <dgm:cxn modelId="{313DCC3F-EC2F-4F45-8ADF-31C0F8315862}" type="presParOf" srcId="{E43959B2-AAFF-4621-8A80-AF702800E480}" destId="{78B302AA-CB0B-48FD-9B49-B30B3C092FA5}" srcOrd="0" destOrd="0" presId="urn:microsoft.com/office/officeart/2005/8/layout/chevron2"/>
    <dgm:cxn modelId="{4800E272-9C98-4981-BBE7-7AC290C06782}" type="presParOf" srcId="{E43959B2-AAFF-4621-8A80-AF702800E480}" destId="{2D39A311-388C-482B-BA3A-B6AB4BF94855}" srcOrd="1" destOrd="0" presId="urn:microsoft.com/office/officeart/2005/8/layout/chevron2"/>
    <dgm:cxn modelId="{BCDA4E13-E85D-4BE4-89A8-A556B8752B52}" type="presParOf" srcId="{B67AA523-E44D-46D1-90E9-EAF50E02B044}" destId="{6BF8C2EF-1DDA-4389-9AA4-E8EF219AAC54}" srcOrd="5" destOrd="0" presId="urn:microsoft.com/office/officeart/2005/8/layout/chevron2"/>
    <dgm:cxn modelId="{790E56EE-1734-4523-AA3C-2246E547E191}" type="presParOf" srcId="{B67AA523-E44D-46D1-90E9-EAF50E02B044}" destId="{DDCE1E47-470F-40F0-935E-3849A3E048A8}" srcOrd="6" destOrd="0" presId="urn:microsoft.com/office/officeart/2005/8/layout/chevron2"/>
    <dgm:cxn modelId="{8B7759BB-AD0C-457D-821D-4CFA9555C424}" type="presParOf" srcId="{DDCE1E47-470F-40F0-935E-3849A3E048A8}" destId="{9D5B0995-E506-4B94-B54B-516CFEFE89F1}" srcOrd="0" destOrd="0" presId="urn:microsoft.com/office/officeart/2005/8/layout/chevron2"/>
    <dgm:cxn modelId="{AD55B1D5-0782-4BC0-BB38-859467A06F4D}" type="presParOf" srcId="{DDCE1E47-470F-40F0-935E-3849A3E048A8}" destId="{8B90759A-528B-4557-9DD9-A5CEF714A870}" srcOrd="1" destOrd="0" presId="urn:microsoft.com/office/officeart/2005/8/layout/chevron2"/>
    <dgm:cxn modelId="{36A08215-94BE-4D51-8092-79B03737232E}" type="presParOf" srcId="{B67AA523-E44D-46D1-90E9-EAF50E02B044}" destId="{A86852FA-28E7-42DA-A3FF-FE692657FFE1}" srcOrd="7" destOrd="0" presId="urn:microsoft.com/office/officeart/2005/8/layout/chevron2"/>
    <dgm:cxn modelId="{5FB523ED-E82B-4761-B2C9-2AA7EF7F7349}" type="presParOf" srcId="{B67AA523-E44D-46D1-90E9-EAF50E02B044}" destId="{999566EC-D175-4775-96DF-2288CA4C8C17}" srcOrd="8" destOrd="0" presId="urn:microsoft.com/office/officeart/2005/8/layout/chevron2"/>
    <dgm:cxn modelId="{C26F3AE1-F9F1-47C3-93AF-871AE33BBD6D}" type="presParOf" srcId="{999566EC-D175-4775-96DF-2288CA4C8C17}" destId="{921BEB24-4DBD-481B-A2EE-421EC94CE344}" srcOrd="0" destOrd="0" presId="urn:microsoft.com/office/officeart/2005/8/layout/chevron2"/>
    <dgm:cxn modelId="{7B6E0504-5198-4FC1-8C4F-A417E6DDD4AD}" type="presParOf" srcId="{999566EC-D175-4775-96DF-2288CA4C8C17}" destId="{9622C4AA-067B-407E-82AC-23A7F484832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575AD9-0DE5-4352-9B6F-102FCC098012}"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pPr rtl="1"/>
          <a:endParaRPr lang="he-IL"/>
        </a:p>
      </dgm:t>
    </dgm:pt>
    <dgm:pt modelId="{50CAB625-D5D4-4017-B0C6-3463F9E63C67}">
      <dgm:prSet phldrT="[טקסט]" custT="1"/>
      <dgm:spPr/>
      <dgm:t>
        <a:bodyPr/>
        <a:lstStyle/>
        <a:p>
          <a:pPr rtl="1"/>
          <a:r>
            <a:rPr lang="he-IL" sz="2800" b="1" dirty="0" smtClean="0">
              <a:solidFill>
                <a:srgbClr val="FF0000"/>
              </a:solidFill>
              <a:effectLst>
                <a:outerShdw blurRad="38100" dist="38100" dir="2700000" algn="tl">
                  <a:srgbClr val="000000">
                    <a:alpha val="43137"/>
                  </a:srgbClr>
                </a:outerShdw>
              </a:effectLst>
            </a:rPr>
            <a:t>נביטה</a:t>
          </a:r>
          <a:endParaRPr lang="he-IL" sz="2800" b="1" dirty="0">
            <a:solidFill>
              <a:srgbClr val="FF0000"/>
            </a:solidFill>
            <a:effectLst>
              <a:outerShdw blurRad="38100" dist="38100" dir="2700000" algn="tl">
                <a:srgbClr val="000000">
                  <a:alpha val="43137"/>
                </a:srgbClr>
              </a:outerShdw>
            </a:effectLst>
          </a:endParaRPr>
        </a:p>
      </dgm:t>
    </dgm:pt>
    <dgm:pt modelId="{872D908F-A1C1-43BF-997E-1AFB4D6A56AE}" type="parTrans" cxnId="{C472DB80-9E1C-4C84-8FD7-D63C00EA0AE0}">
      <dgm:prSet/>
      <dgm:spPr/>
      <dgm:t>
        <a:bodyPr/>
        <a:lstStyle/>
        <a:p>
          <a:pPr rtl="1"/>
          <a:endParaRPr lang="he-IL"/>
        </a:p>
      </dgm:t>
    </dgm:pt>
    <dgm:pt modelId="{31DF54BD-7A54-4195-B60C-5FEE1F158B73}" type="sibTrans" cxnId="{C472DB80-9E1C-4C84-8FD7-D63C00EA0AE0}">
      <dgm:prSet/>
      <dgm:spPr/>
      <dgm:t>
        <a:bodyPr/>
        <a:lstStyle/>
        <a:p>
          <a:pPr rtl="1"/>
          <a:endParaRPr lang="he-IL"/>
        </a:p>
      </dgm:t>
    </dgm:pt>
    <dgm:pt modelId="{B91C7DB7-473B-4553-B9A5-10B24BBB2F9F}">
      <dgm:prSet phldrT="[טקסט]"/>
      <dgm:spPr/>
      <dgm:t>
        <a:bodyPr/>
        <a:lstStyle/>
        <a:p>
          <a:pPr rtl="1"/>
          <a:r>
            <a:rPr lang="he-IL" dirty="0" smtClean="0"/>
            <a:t>הזרעים תופחים ומצמיחים </a:t>
          </a:r>
          <a:r>
            <a:rPr lang="he-IL" dirty="0" err="1" smtClean="0"/>
            <a:t>שורשונים</a:t>
          </a:r>
          <a:r>
            <a:rPr lang="he-IL" dirty="0" smtClean="0"/>
            <a:t> </a:t>
          </a:r>
          <a:r>
            <a:rPr lang="he-IL" dirty="0" err="1" smtClean="0"/>
            <a:t>ונצרונים</a:t>
          </a:r>
          <a:r>
            <a:rPr lang="he-IL" dirty="0" smtClean="0"/>
            <a:t>.</a:t>
          </a:r>
          <a:endParaRPr lang="he-IL" dirty="0"/>
        </a:p>
      </dgm:t>
    </dgm:pt>
    <dgm:pt modelId="{D9DC4B7A-1E42-4924-9053-36AD42EC161B}" type="parTrans" cxnId="{E7DF6B18-C421-4A68-9D46-20CACBDB50A1}">
      <dgm:prSet/>
      <dgm:spPr/>
      <dgm:t>
        <a:bodyPr/>
        <a:lstStyle/>
        <a:p>
          <a:pPr rtl="1"/>
          <a:endParaRPr lang="he-IL"/>
        </a:p>
      </dgm:t>
    </dgm:pt>
    <dgm:pt modelId="{575A6204-6282-44A7-8B8A-D447DC9B998C}" type="sibTrans" cxnId="{E7DF6B18-C421-4A68-9D46-20CACBDB50A1}">
      <dgm:prSet/>
      <dgm:spPr/>
      <dgm:t>
        <a:bodyPr/>
        <a:lstStyle/>
        <a:p>
          <a:pPr rtl="1"/>
          <a:endParaRPr lang="he-IL"/>
        </a:p>
      </dgm:t>
    </dgm:pt>
    <dgm:pt modelId="{C442F615-1840-4122-A827-93DA64AF87AE}">
      <dgm:prSet phldrT="[טקסט]" custT="1"/>
      <dgm:spPr/>
      <dgm:t>
        <a:bodyPr/>
        <a:lstStyle/>
        <a:p>
          <a:pPr rtl="1"/>
          <a:r>
            <a:rPr lang="he-IL" sz="2400" b="1" dirty="0" smtClean="0">
              <a:effectLst>
                <a:outerShdw blurRad="38100" dist="38100" dir="2700000" algn="tl">
                  <a:srgbClr val="000000">
                    <a:alpha val="43137"/>
                  </a:srgbClr>
                </a:outerShdw>
              </a:effectLst>
            </a:rPr>
            <a:t>צמיחה</a:t>
          </a:r>
          <a:endParaRPr lang="he-IL" sz="2400" b="1" dirty="0">
            <a:effectLst>
              <a:outerShdw blurRad="38100" dist="38100" dir="2700000" algn="tl">
                <a:srgbClr val="000000">
                  <a:alpha val="43137"/>
                </a:srgbClr>
              </a:outerShdw>
            </a:effectLst>
          </a:endParaRPr>
        </a:p>
      </dgm:t>
    </dgm:pt>
    <dgm:pt modelId="{B076DAE7-1192-4983-BDD9-53F0646A954B}" type="parTrans" cxnId="{86BDDD18-35F6-4EEA-9486-7094E2998AB7}">
      <dgm:prSet/>
      <dgm:spPr/>
      <dgm:t>
        <a:bodyPr/>
        <a:lstStyle/>
        <a:p>
          <a:pPr rtl="1"/>
          <a:endParaRPr lang="he-IL"/>
        </a:p>
      </dgm:t>
    </dgm:pt>
    <dgm:pt modelId="{9445DFC7-ABF5-4262-96E3-D73B57DA8DC7}" type="sibTrans" cxnId="{86BDDD18-35F6-4EEA-9486-7094E2998AB7}">
      <dgm:prSet/>
      <dgm:spPr/>
      <dgm:t>
        <a:bodyPr/>
        <a:lstStyle/>
        <a:p>
          <a:pPr rtl="1"/>
          <a:endParaRPr lang="he-IL"/>
        </a:p>
      </dgm:t>
    </dgm:pt>
    <dgm:pt modelId="{2B11239A-B578-4691-8E93-FE027BB762C7}">
      <dgm:prSet phldrT="[טקסט]"/>
      <dgm:spPr/>
      <dgm:t>
        <a:bodyPr/>
        <a:lstStyle/>
        <a:p>
          <a:pPr rtl="1"/>
          <a:r>
            <a:rPr lang="he-IL" dirty="0" smtClean="0"/>
            <a:t>הנבטים גדלים. </a:t>
          </a:r>
          <a:r>
            <a:rPr lang="he-IL" dirty="0" err="1" smtClean="0"/>
            <a:t>השורשון</a:t>
          </a:r>
          <a:r>
            <a:rPr lang="he-IL" dirty="0" smtClean="0"/>
            <a:t> מתפתח לשורש </a:t>
          </a:r>
          <a:r>
            <a:rPr lang="he-IL" dirty="0" err="1" smtClean="0"/>
            <a:t>והנצרון</a:t>
          </a:r>
          <a:r>
            <a:rPr lang="he-IL" dirty="0" smtClean="0"/>
            <a:t> מתפתח לגבעול.</a:t>
          </a:r>
          <a:endParaRPr lang="he-IL" dirty="0"/>
        </a:p>
      </dgm:t>
    </dgm:pt>
    <dgm:pt modelId="{A8D2C483-2CF7-411C-8F35-7662F928CEC5}" type="parTrans" cxnId="{127F9A3D-7B6B-422D-A627-958636E15A1E}">
      <dgm:prSet/>
      <dgm:spPr/>
      <dgm:t>
        <a:bodyPr/>
        <a:lstStyle/>
        <a:p>
          <a:pPr rtl="1"/>
          <a:endParaRPr lang="he-IL"/>
        </a:p>
      </dgm:t>
    </dgm:pt>
    <dgm:pt modelId="{8881A3B1-6357-4244-BB58-101816FDC650}" type="sibTrans" cxnId="{127F9A3D-7B6B-422D-A627-958636E15A1E}">
      <dgm:prSet/>
      <dgm:spPr/>
      <dgm:t>
        <a:bodyPr/>
        <a:lstStyle/>
        <a:p>
          <a:pPr rtl="1"/>
          <a:endParaRPr lang="he-IL"/>
        </a:p>
      </dgm:t>
    </dgm:pt>
    <dgm:pt modelId="{E4404338-F28B-4FF2-BC2B-2C344ACCFE27}">
      <dgm:prSet phldrT="[טקסט]" custT="1"/>
      <dgm:spPr/>
      <dgm:t>
        <a:bodyPr/>
        <a:lstStyle/>
        <a:p>
          <a:pPr rtl="1"/>
          <a:r>
            <a:rPr lang="he-IL" sz="2400" b="1" dirty="0" smtClean="0">
              <a:effectLst>
                <a:outerShdw blurRad="38100" dist="38100" dir="2700000" algn="tl">
                  <a:srgbClr val="000000">
                    <a:alpha val="43137"/>
                  </a:srgbClr>
                </a:outerShdw>
              </a:effectLst>
            </a:rPr>
            <a:t>פריחה</a:t>
          </a:r>
          <a:endParaRPr lang="he-IL" sz="2400" b="1" dirty="0">
            <a:effectLst>
              <a:outerShdw blurRad="38100" dist="38100" dir="2700000" algn="tl">
                <a:srgbClr val="000000">
                  <a:alpha val="43137"/>
                </a:srgbClr>
              </a:outerShdw>
            </a:effectLst>
          </a:endParaRPr>
        </a:p>
      </dgm:t>
    </dgm:pt>
    <dgm:pt modelId="{E9A555B8-93AE-4C52-B785-8F8A0F7CEAFC}" type="parTrans" cxnId="{925ABA59-DF97-40A1-BA2C-348DBB5A2EDC}">
      <dgm:prSet/>
      <dgm:spPr/>
      <dgm:t>
        <a:bodyPr/>
        <a:lstStyle/>
        <a:p>
          <a:pPr rtl="1"/>
          <a:endParaRPr lang="he-IL"/>
        </a:p>
      </dgm:t>
    </dgm:pt>
    <dgm:pt modelId="{1EB11A1D-BC19-4DD7-B7C2-B50FEFBF0B51}" type="sibTrans" cxnId="{925ABA59-DF97-40A1-BA2C-348DBB5A2EDC}">
      <dgm:prSet/>
      <dgm:spPr/>
      <dgm:t>
        <a:bodyPr/>
        <a:lstStyle/>
        <a:p>
          <a:pPr rtl="1"/>
          <a:endParaRPr lang="he-IL"/>
        </a:p>
      </dgm:t>
    </dgm:pt>
    <dgm:pt modelId="{97781AF3-8645-4E28-9584-7BE61B98384E}">
      <dgm:prSet phldrT="[טקסט]"/>
      <dgm:spPr/>
      <dgm:t>
        <a:bodyPr/>
        <a:lstStyle/>
        <a:p>
          <a:pPr rtl="1"/>
          <a:r>
            <a:rPr lang="he-IL" dirty="0" smtClean="0">
              <a:solidFill>
                <a:srgbClr val="FF0000"/>
              </a:solidFill>
            </a:rPr>
            <a:t>מהניצנים אט אט פורחים הפרחים. הפרחים </a:t>
          </a:r>
          <a:r>
            <a:rPr lang="he-IL" dirty="0" err="1" smtClean="0">
              <a:solidFill>
                <a:srgbClr val="FF0000"/>
              </a:solidFill>
            </a:rPr>
            <a:t>מואבקים</a:t>
          </a:r>
          <a:r>
            <a:rPr lang="he-IL" dirty="0" smtClean="0">
              <a:solidFill>
                <a:srgbClr val="FF0000"/>
              </a:solidFill>
            </a:rPr>
            <a:t> באמצעות רוח או בעלי חיים</a:t>
          </a:r>
          <a:r>
            <a:rPr lang="he-IL" dirty="0" smtClean="0"/>
            <a:t>.</a:t>
          </a:r>
          <a:endParaRPr lang="he-IL" dirty="0"/>
        </a:p>
      </dgm:t>
    </dgm:pt>
    <dgm:pt modelId="{61D806C4-2BD9-4FEA-A0A6-D1289930519A}" type="parTrans" cxnId="{F6FB06FA-AC1A-4F02-8952-88C169E7BB28}">
      <dgm:prSet/>
      <dgm:spPr/>
      <dgm:t>
        <a:bodyPr/>
        <a:lstStyle/>
        <a:p>
          <a:pPr rtl="1"/>
          <a:endParaRPr lang="he-IL"/>
        </a:p>
      </dgm:t>
    </dgm:pt>
    <dgm:pt modelId="{269B7DD4-CB8D-4960-87C6-573A9CAF4B68}" type="sibTrans" cxnId="{F6FB06FA-AC1A-4F02-8952-88C169E7BB28}">
      <dgm:prSet/>
      <dgm:spPr/>
      <dgm:t>
        <a:bodyPr/>
        <a:lstStyle/>
        <a:p>
          <a:pPr rtl="1"/>
          <a:endParaRPr lang="he-IL"/>
        </a:p>
      </dgm:t>
    </dgm:pt>
    <dgm:pt modelId="{6CCF2650-3C36-4B43-BDE3-A2847B3493DB}">
      <dgm:prSet phldrT="[טקסט]" custT="1"/>
      <dgm:spPr/>
      <dgm:t>
        <a:bodyPr/>
        <a:lstStyle/>
        <a:p>
          <a:pPr rtl="1"/>
          <a:r>
            <a:rPr lang="he-IL" sz="2800" b="1" dirty="0" smtClean="0">
              <a:effectLst>
                <a:outerShdw blurRad="38100" dist="38100" dir="2700000" algn="tl">
                  <a:srgbClr val="000000">
                    <a:alpha val="43137"/>
                  </a:srgbClr>
                </a:outerShdw>
              </a:effectLst>
            </a:rPr>
            <a:t>פירות</a:t>
          </a:r>
          <a:endParaRPr lang="he-IL" sz="2800" b="1" dirty="0">
            <a:effectLst>
              <a:outerShdw blurRad="38100" dist="38100" dir="2700000" algn="tl">
                <a:srgbClr val="000000">
                  <a:alpha val="43137"/>
                </a:srgbClr>
              </a:outerShdw>
            </a:effectLst>
          </a:endParaRPr>
        </a:p>
      </dgm:t>
    </dgm:pt>
    <dgm:pt modelId="{B214F7B8-4B2F-45DF-BE5B-DC4E99358BB7}" type="parTrans" cxnId="{9E0E351D-C1E2-4FA9-8165-F6DD64508BDB}">
      <dgm:prSet/>
      <dgm:spPr/>
      <dgm:t>
        <a:bodyPr/>
        <a:lstStyle/>
        <a:p>
          <a:pPr rtl="1"/>
          <a:endParaRPr lang="he-IL"/>
        </a:p>
      </dgm:t>
    </dgm:pt>
    <dgm:pt modelId="{7AB5274D-C66B-4CC4-919B-550CEBFB850F}" type="sibTrans" cxnId="{9E0E351D-C1E2-4FA9-8165-F6DD64508BDB}">
      <dgm:prSet/>
      <dgm:spPr/>
      <dgm:t>
        <a:bodyPr/>
        <a:lstStyle/>
        <a:p>
          <a:pPr rtl="1"/>
          <a:endParaRPr lang="he-IL"/>
        </a:p>
      </dgm:t>
    </dgm:pt>
    <dgm:pt modelId="{87912F60-D7BD-4026-9418-6B865F3A50ED}">
      <dgm:prSet phldrT="[טקסט]" custT="1"/>
      <dgm:spPr/>
      <dgm:t>
        <a:bodyPr/>
        <a:lstStyle/>
        <a:p>
          <a:pPr rtl="1"/>
          <a:r>
            <a:rPr lang="he-IL" sz="2800" b="1" smtClean="0">
              <a:effectLst>
                <a:outerShdw blurRad="38100" dist="38100" dir="2700000" algn="tl">
                  <a:srgbClr val="000000">
                    <a:alpha val="43137"/>
                  </a:srgbClr>
                </a:outerShdw>
              </a:effectLst>
            </a:rPr>
            <a:t>הפצת זרעים</a:t>
          </a:r>
          <a:endParaRPr lang="he-IL" sz="2800" b="1" dirty="0">
            <a:effectLst>
              <a:outerShdw blurRad="38100" dist="38100" dir="2700000" algn="tl">
                <a:srgbClr val="000000">
                  <a:alpha val="43137"/>
                </a:srgbClr>
              </a:outerShdw>
            </a:effectLst>
          </a:endParaRPr>
        </a:p>
      </dgm:t>
    </dgm:pt>
    <dgm:pt modelId="{202BBC26-2CCE-4A41-A4FA-82E9C59BCD4C}" type="parTrans" cxnId="{ED54D10D-FE9A-4CF9-8809-6C0371C3E393}">
      <dgm:prSet/>
      <dgm:spPr/>
      <dgm:t>
        <a:bodyPr/>
        <a:lstStyle/>
        <a:p>
          <a:pPr rtl="1"/>
          <a:endParaRPr lang="he-IL"/>
        </a:p>
      </dgm:t>
    </dgm:pt>
    <dgm:pt modelId="{795B2907-5B92-420A-B028-0F9E8B773B30}" type="sibTrans" cxnId="{ED54D10D-FE9A-4CF9-8809-6C0371C3E393}">
      <dgm:prSet/>
      <dgm:spPr/>
      <dgm:t>
        <a:bodyPr/>
        <a:lstStyle/>
        <a:p>
          <a:pPr rtl="1"/>
          <a:endParaRPr lang="he-IL"/>
        </a:p>
      </dgm:t>
    </dgm:pt>
    <dgm:pt modelId="{E9B22FA8-E6FB-456F-A54B-474BE69A0D38}">
      <dgm:prSet phldrT="[טקסט]"/>
      <dgm:spPr/>
      <dgm:t>
        <a:bodyPr/>
        <a:lstStyle/>
        <a:p>
          <a:pPr rtl="1"/>
          <a:r>
            <a:rPr lang="he-IL" dirty="0" smtClean="0"/>
            <a:t>מהפרחים מתפתחים פירות מסוגים שונים. בתוך הפירות נמצאים הזרעים.</a:t>
          </a:r>
          <a:endParaRPr lang="he-IL" dirty="0"/>
        </a:p>
      </dgm:t>
    </dgm:pt>
    <dgm:pt modelId="{DEE82673-F639-48E0-B85F-F8BB9F36753F}" type="parTrans" cxnId="{EF2798B3-22B2-4F9B-A19E-0FB0F54B22FC}">
      <dgm:prSet/>
      <dgm:spPr/>
      <dgm:t>
        <a:bodyPr/>
        <a:lstStyle/>
        <a:p>
          <a:pPr rtl="1"/>
          <a:endParaRPr lang="he-IL"/>
        </a:p>
      </dgm:t>
    </dgm:pt>
    <dgm:pt modelId="{C38F7837-BE38-4BA4-A735-7E55DF751A12}" type="sibTrans" cxnId="{EF2798B3-22B2-4F9B-A19E-0FB0F54B22FC}">
      <dgm:prSet/>
      <dgm:spPr/>
      <dgm:t>
        <a:bodyPr/>
        <a:lstStyle/>
        <a:p>
          <a:pPr rtl="1"/>
          <a:endParaRPr lang="he-IL"/>
        </a:p>
      </dgm:t>
    </dgm:pt>
    <dgm:pt modelId="{FB20A221-987E-44AC-925A-2D4188B88E48}">
      <dgm:prSet phldrT="[טקסט]"/>
      <dgm:spPr/>
      <dgm:t>
        <a:bodyPr/>
        <a:lstStyle/>
        <a:p>
          <a:pPr rtl="1"/>
          <a:r>
            <a:rPr lang="he-IL" dirty="0" smtClean="0">
              <a:solidFill>
                <a:srgbClr val="FF0000"/>
              </a:solidFill>
            </a:rPr>
            <a:t>הזרעים שבפירות מופצים באמצעות רוח, מים או בעלי חיים</a:t>
          </a:r>
          <a:r>
            <a:rPr lang="he-IL" dirty="0" smtClean="0"/>
            <a:t>.</a:t>
          </a:r>
          <a:endParaRPr lang="he-IL" dirty="0"/>
        </a:p>
      </dgm:t>
    </dgm:pt>
    <dgm:pt modelId="{32156C26-C2D3-4397-B536-BBB3783AB414}" type="parTrans" cxnId="{BC6785D7-9338-4E0A-81FA-482A0926D401}">
      <dgm:prSet/>
      <dgm:spPr/>
      <dgm:t>
        <a:bodyPr/>
        <a:lstStyle/>
        <a:p>
          <a:pPr rtl="1"/>
          <a:endParaRPr lang="he-IL"/>
        </a:p>
      </dgm:t>
    </dgm:pt>
    <dgm:pt modelId="{5F98FBB2-37C2-484D-B36F-0CBA4EB6EBBB}" type="sibTrans" cxnId="{BC6785D7-9338-4E0A-81FA-482A0926D401}">
      <dgm:prSet/>
      <dgm:spPr/>
      <dgm:t>
        <a:bodyPr/>
        <a:lstStyle/>
        <a:p>
          <a:pPr rtl="1"/>
          <a:endParaRPr lang="he-IL"/>
        </a:p>
      </dgm:t>
    </dgm:pt>
    <dgm:pt modelId="{B67AA523-E44D-46D1-90E9-EAF50E02B044}" type="pres">
      <dgm:prSet presAssocID="{17575AD9-0DE5-4352-9B6F-102FCC098012}" presName="linearFlow" presStyleCnt="0">
        <dgm:presLayoutVars>
          <dgm:dir val="rev"/>
          <dgm:animLvl val="lvl"/>
          <dgm:resizeHandles val="exact"/>
        </dgm:presLayoutVars>
      </dgm:prSet>
      <dgm:spPr/>
      <dgm:t>
        <a:bodyPr/>
        <a:lstStyle/>
        <a:p>
          <a:pPr rtl="1"/>
          <a:endParaRPr lang="he-IL"/>
        </a:p>
      </dgm:t>
    </dgm:pt>
    <dgm:pt modelId="{D1FB8156-96B1-43A9-AE94-C2F70C8C2CF2}" type="pres">
      <dgm:prSet presAssocID="{50CAB625-D5D4-4017-B0C6-3463F9E63C67}" presName="composite" presStyleCnt="0"/>
      <dgm:spPr/>
    </dgm:pt>
    <dgm:pt modelId="{6CDA261B-5AEE-4935-9BBB-7A4E9DF38565}" type="pres">
      <dgm:prSet presAssocID="{50CAB625-D5D4-4017-B0C6-3463F9E63C67}" presName="parentText" presStyleLbl="alignNode1" presStyleIdx="0" presStyleCnt="5">
        <dgm:presLayoutVars>
          <dgm:chMax val="1"/>
          <dgm:bulletEnabled val="1"/>
        </dgm:presLayoutVars>
      </dgm:prSet>
      <dgm:spPr/>
      <dgm:t>
        <a:bodyPr/>
        <a:lstStyle/>
        <a:p>
          <a:pPr rtl="1"/>
          <a:endParaRPr lang="he-IL"/>
        </a:p>
      </dgm:t>
    </dgm:pt>
    <dgm:pt modelId="{4494F675-5F90-4965-8CC1-EDD8368B503B}" type="pres">
      <dgm:prSet presAssocID="{50CAB625-D5D4-4017-B0C6-3463F9E63C67}" presName="descendantText" presStyleLbl="alignAcc1" presStyleIdx="0" presStyleCnt="5">
        <dgm:presLayoutVars>
          <dgm:bulletEnabled val="1"/>
        </dgm:presLayoutVars>
      </dgm:prSet>
      <dgm:spPr/>
      <dgm:t>
        <a:bodyPr/>
        <a:lstStyle/>
        <a:p>
          <a:pPr rtl="1"/>
          <a:endParaRPr lang="he-IL"/>
        </a:p>
      </dgm:t>
    </dgm:pt>
    <dgm:pt modelId="{D1659104-AEBA-4608-9BD8-2B060620761C}" type="pres">
      <dgm:prSet presAssocID="{31DF54BD-7A54-4195-B60C-5FEE1F158B73}" presName="sp" presStyleCnt="0"/>
      <dgm:spPr/>
    </dgm:pt>
    <dgm:pt modelId="{69D2DCD8-A4F3-4922-B46E-9B77E209A62D}" type="pres">
      <dgm:prSet presAssocID="{C442F615-1840-4122-A827-93DA64AF87AE}" presName="composite" presStyleCnt="0"/>
      <dgm:spPr/>
    </dgm:pt>
    <dgm:pt modelId="{2048FEB9-EAC1-4564-9CB6-84765DBDEE57}" type="pres">
      <dgm:prSet presAssocID="{C442F615-1840-4122-A827-93DA64AF87AE}" presName="parentText" presStyleLbl="alignNode1" presStyleIdx="1" presStyleCnt="5">
        <dgm:presLayoutVars>
          <dgm:chMax val="1"/>
          <dgm:bulletEnabled val="1"/>
        </dgm:presLayoutVars>
      </dgm:prSet>
      <dgm:spPr/>
      <dgm:t>
        <a:bodyPr/>
        <a:lstStyle/>
        <a:p>
          <a:pPr rtl="1"/>
          <a:endParaRPr lang="he-IL"/>
        </a:p>
      </dgm:t>
    </dgm:pt>
    <dgm:pt modelId="{7BA4DEEF-A85D-4334-ADD8-0ACC27B7ED0E}" type="pres">
      <dgm:prSet presAssocID="{C442F615-1840-4122-A827-93DA64AF87AE}" presName="descendantText" presStyleLbl="alignAcc1" presStyleIdx="1" presStyleCnt="5">
        <dgm:presLayoutVars>
          <dgm:bulletEnabled val="1"/>
        </dgm:presLayoutVars>
      </dgm:prSet>
      <dgm:spPr/>
      <dgm:t>
        <a:bodyPr/>
        <a:lstStyle/>
        <a:p>
          <a:pPr rtl="1"/>
          <a:endParaRPr lang="he-IL"/>
        </a:p>
      </dgm:t>
    </dgm:pt>
    <dgm:pt modelId="{396FBE87-3A6A-41C8-9F08-E61162211BD8}" type="pres">
      <dgm:prSet presAssocID="{9445DFC7-ABF5-4262-96E3-D73B57DA8DC7}" presName="sp" presStyleCnt="0"/>
      <dgm:spPr/>
    </dgm:pt>
    <dgm:pt modelId="{E43959B2-AAFF-4621-8A80-AF702800E480}" type="pres">
      <dgm:prSet presAssocID="{E4404338-F28B-4FF2-BC2B-2C344ACCFE27}" presName="composite" presStyleCnt="0"/>
      <dgm:spPr/>
    </dgm:pt>
    <dgm:pt modelId="{78B302AA-CB0B-48FD-9B49-B30B3C092FA5}" type="pres">
      <dgm:prSet presAssocID="{E4404338-F28B-4FF2-BC2B-2C344ACCFE27}" presName="parentText" presStyleLbl="alignNode1" presStyleIdx="2" presStyleCnt="5">
        <dgm:presLayoutVars>
          <dgm:chMax val="1"/>
          <dgm:bulletEnabled val="1"/>
        </dgm:presLayoutVars>
      </dgm:prSet>
      <dgm:spPr/>
      <dgm:t>
        <a:bodyPr/>
        <a:lstStyle/>
        <a:p>
          <a:pPr rtl="1"/>
          <a:endParaRPr lang="he-IL"/>
        </a:p>
      </dgm:t>
    </dgm:pt>
    <dgm:pt modelId="{2D39A311-388C-482B-BA3A-B6AB4BF94855}" type="pres">
      <dgm:prSet presAssocID="{E4404338-F28B-4FF2-BC2B-2C344ACCFE27}" presName="descendantText" presStyleLbl="alignAcc1" presStyleIdx="2" presStyleCnt="5">
        <dgm:presLayoutVars>
          <dgm:bulletEnabled val="1"/>
        </dgm:presLayoutVars>
      </dgm:prSet>
      <dgm:spPr/>
      <dgm:t>
        <a:bodyPr/>
        <a:lstStyle/>
        <a:p>
          <a:pPr rtl="1"/>
          <a:endParaRPr lang="he-IL"/>
        </a:p>
      </dgm:t>
    </dgm:pt>
    <dgm:pt modelId="{6BF8C2EF-1DDA-4389-9AA4-E8EF219AAC54}" type="pres">
      <dgm:prSet presAssocID="{1EB11A1D-BC19-4DD7-B7C2-B50FEFBF0B51}" presName="sp" presStyleCnt="0"/>
      <dgm:spPr/>
    </dgm:pt>
    <dgm:pt modelId="{DDCE1E47-470F-40F0-935E-3849A3E048A8}" type="pres">
      <dgm:prSet presAssocID="{6CCF2650-3C36-4B43-BDE3-A2847B3493DB}" presName="composite" presStyleCnt="0"/>
      <dgm:spPr/>
    </dgm:pt>
    <dgm:pt modelId="{9D5B0995-E506-4B94-B54B-516CFEFE89F1}" type="pres">
      <dgm:prSet presAssocID="{6CCF2650-3C36-4B43-BDE3-A2847B3493DB}" presName="parentText" presStyleLbl="alignNode1" presStyleIdx="3" presStyleCnt="5">
        <dgm:presLayoutVars>
          <dgm:chMax val="1"/>
          <dgm:bulletEnabled val="1"/>
        </dgm:presLayoutVars>
      </dgm:prSet>
      <dgm:spPr/>
      <dgm:t>
        <a:bodyPr/>
        <a:lstStyle/>
        <a:p>
          <a:pPr rtl="1"/>
          <a:endParaRPr lang="he-IL"/>
        </a:p>
      </dgm:t>
    </dgm:pt>
    <dgm:pt modelId="{8B90759A-528B-4557-9DD9-A5CEF714A870}" type="pres">
      <dgm:prSet presAssocID="{6CCF2650-3C36-4B43-BDE3-A2847B3493DB}" presName="descendantText" presStyleLbl="alignAcc1" presStyleIdx="3" presStyleCnt="5">
        <dgm:presLayoutVars>
          <dgm:bulletEnabled val="1"/>
        </dgm:presLayoutVars>
      </dgm:prSet>
      <dgm:spPr/>
      <dgm:t>
        <a:bodyPr/>
        <a:lstStyle/>
        <a:p>
          <a:pPr rtl="1"/>
          <a:endParaRPr lang="he-IL"/>
        </a:p>
      </dgm:t>
    </dgm:pt>
    <dgm:pt modelId="{A86852FA-28E7-42DA-A3FF-FE692657FFE1}" type="pres">
      <dgm:prSet presAssocID="{7AB5274D-C66B-4CC4-919B-550CEBFB850F}" presName="sp" presStyleCnt="0"/>
      <dgm:spPr/>
    </dgm:pt>
    <dgm:pt modelId="{999566EC-D175-4775-96DF-2288CA4C8C17}" type="pres">
      <dgm:prSet presAssocID="{87912F60-D7BD-4026-9418-6B865F3A50ED}" presName="composite" presStyleCnt="0"/>
      <dgm:spPr/>
    </dgm:pt>
    <dgm:pt modelId="{921BEB24-4DBD-481B-A2EE-421EC94CE344}" type="pres">
      <dgm:prSet presAssocID="{87912F60-D7BD-4026-9418-6B865F3A50ED}" presName="parentText" presStyleLbl="alignNode1" presStyleIdx="4" presStyleCnt="5">
        <dgm:presLayoutVars>
          <dgm:chMax val="1"/>
          <dgm:bulletEnabled val="1"/>
        </dgm:presLayoutVars>
      </dgm:prSet>
      <dgm:spPr/>
      <dgm:t>
        <a:bodyPr/>
        <a:lstStyle/>
        <a:p>
          <a:pPr rtl="1"/>
          <a:endParaRPr lang="he-IL"/>
        </a:p>
      </dgm:t>
    </dgm:pt>
    <dgm:pt modelId="{9622C4AA-067B-407E-82AC-23A7F484832C}" type="pres">
      <dgm:prSet presAssocID="{87912F60-D7BD-4026-9418-6B865F3A50ED}" presName="descendantText" presStyleLbl="alignAcc1" presStyleIdx="4" presStyleCnt="5">
        <dgm:presLayoutVars>
          <dgm:bulletEnabled val="1"/>
        </dgm:presLayoutVars>
      </dgm:prSet>
      <dgm:spPr/>
      <dgm:t>
        <a:bodyPr/>
        <a:lstStyle/>
        <a:p>
          <a:pPr rtl="1"/>
          <a:endParaRPr lang="he-IL"/>
        </a:p>
      </dgm:t>
    </dgm:pt>
  </dgm:ptLst>
  <dgm:cxnLst>
    <dgm:cxn modelId="{BC6785D7-9338-4E0A-81FA-482A0926D401}" srcId="{87912F60-D7BD-4026-9418-6B865F3A50ED}" destId="{FB20A221-987E-44AC-925A-2D4188B88E48}" srcOrd="0" destOrd="0" parTransId="{32156C26-C2D3-4397-B536-BBB3783AB414}" sibTransId="{5F98FBB2-37C2-484D-B36F-0CBA4EB6EBBB}"/>
    <dgm:cxn modelId="{85C6ADB2-00D7-41EB-9315-0E0110AB5DC1}" type="presOf" srcId="{B91C7DB7-473B-4553-B9A5-10B24BBB2F9F}" destId="{4494F675-5F90-4965-8CC1-EDD8368B503B}" srcOrd="0" destOrd="0" presId="urn:microsoft.com/office/officeart/2005/8/layout/chevron2"/>
    <dgm:cxn modelId="{9E0E351D-C1E2-4FA9-8165-F6DD64508BDB}" srcId="{17575AD9-0DE5-4352-9B6F-102FCC098012}" destId="{6CCF2650-3C36-4B43-BDE3-A2847B3493DB}" srcOrd="3" destOrd="0" parTransId="{B214F7B8-4B2F-45DF-BE5B-DC4E99358BB7}" sibTransId="{7AB5274D-C66B-4CC4-919B-550CEBFB850F}"/>
    <dgm:cxn modelId="{E7DF6B18-C421-4A68-9D46-20CACBDB50A1}" srcId="{50CAB625-D5D4-4017-B0C6-3463F9E63C67}" destId="{B91C7DB7-473B-4553-B9A5-10B24BBB2F9F}" srcOrd="0" destOrd="0" parTransId="{D9DC4B7A-1E42-4924-9053-36AD42EC161B}" sibTransId="{575A6204-6282-44A7-8B8A-D447DC9B998C}"/>
    <dgm:cxn modelId="{6DE307C6-521C-47E4-8A07-0B4FE5A87DCA}" type="presOf" srcId="{2B11239A-B578-4691-8E93-FE027BB762C7}" destId="{7BA4DEEF-A85D-4334-ADD8-0ACC27B7ED0E}" srcOrd="0" destOrd="0" presId="urn:microsoft.com/office/officeart/2005/8/layout/chevron2"/>
    <dgm:cxn modelId="{A666716B-A1F3-408F-8F65-8F77C0A45D9A}" type="presOf" srcId="{FB20A221-987E-44AC-925A-2D4188B88E48}" destId="{9622C4AA-067B-407E-82AC-23A7F484832C}" srcOrd="0" destOrd="0" presId="urn:microsoft.com/office/officeart/2005/8/layout/chevron2"/>
    <dgm:cxn modelId="{925ABA59-DF97-40A1-BA2C-348DBB5A2EDC}" srcId="{17575AD9-0DE5-4352-9B6F-102FCC098012}" destId="{E4404338-F28B-4FF2-BC2B-2C344ACCFE27}" srcOrd="2" destOrd="0" parTransId="{E9A555B8-93AE-4C52-B785-8F8A0F7CEAFC}" sibTransId="{1EB11A1D-BC19-4DD7-B7C2-B50FEFBF0B51}"/>
    <dgm:cxn modelId="{ED54D10D-FE9A-4CF9-8809-6C0371C3E393}" srcId="{17575AD9-0DE5-4352-9B6F-102FCC098012}" destId="{87912F60-D7BD-4026-9418-6B865F3A50ED}" srcOrd="4" destOrd="0" parTransId="{202BBC26-2CCE-4A41-A4FA-82E9C59BCD4C}" sibTransId="{795B2907-5B92-420A-B028-0F9E8B773B30}"/>
    <dgm:cxn modelId="{F50B2705-E160-4F1E-9C3D-213197F678E7}" type="presOf" srcId="{E9B22FA8-E6FB-456F-A54B-474BE69A0D38}" destId="{8B90759A-528B-4557-9DD9-A5CEF714A870}" srcOrd="0" destOrd="0" presId="urn:microsoft.com/office/officeart/2005/8/layout/chevron2"/>
    <dgm:cxn modelId="{B66F3E22-B150-437F-90A3-45A98855FDF0}" type="presOf" srcId="{17575AD9-0DE5-4352-9B6F-102FCC098012}" destId="{B67AA523-E44D-46D1-90E9-EAF50E02B044}" srcOrd="0" destOrd="0" presId="urn:microsoft.com/office/officeart/2005/8/layout/chevron2"/>
    <dgm:cxn modelId="{86BDDD18-35F6-4EEA-9486-7094E2998AB7}" srcId="{17575AD9-0DE5-4352-9B6F-102FCC098012}" destId="{C442F615-1840-4122-A827-93DA64AF87AE}" srcOrd="1" destOrd="0" parTransId="{B076DAE7-1192-4983-BDD9-53F0646A954B}" sibTransId="{9445DFC7-ABF5-4262-96E3-D73B57DA8DC7}"/>
    <dgm:cxn modelId="{381393AE-380E-4E82-A092-7F54EBA0401B}" type="presOf" srcId="{97781AF3-8645-4E28-9584-7BE61B98384E}" destId="{2D39A311-388C-482B-BA3A-B6AB4BF94855}" srcOrd="0" destOrd="0" presId="urn:microsoft.com/office/officeart/2005/8/layout/chevron2"/>
    <dgm:cxn modelId="{3350946A-C15D-448F-A0D2-CCBC98801962}" type="presOf" srcId="{C442F615-1840-4122-A827-93DA64AF87AE}" destId="{2048FEB9-EAC1-4564-9CB6-84765DBDEE57}" srcOrd="0" destOrd="0" presId="urn:microsoft.com/office/officeart/2005/8/layout/chevron2"/>
    <dgm:cxn modelId="{C472DB80-9E1C-4C84-8FD7-D63C00EA0AE0}" srcId="{17575AD9-0DE5-4352-9B6F-102FCC098012}" destId="{50CAB625-D5D4-4017-B0C6-3463F9E63C67}" srcOrd="0" destOrd="0" parTransId="{872D908F-A1C1-43BF-997E-1AFB4D6A56AE}" sibTransId="{31DF54BD-7A54-4195-B60C-5FEE1F158B73}"/>
    <dgm:cxn modelId="{C6BFC6FE-8DC9-4E49-AB3D-1F749101D143}" type="presOf" srcId="{87912F60-D7BD-4026-9418-6B865F3A50ED}" destId="{921BEB24-4DBD-481B-A2EE-421EC94CE344}" srcOrd="0" destOrd="0" presId="urn:microsoft.com/office/officeart/2005/8/layout/chevron2"/>
    <dgm:cxn modelId="{EF2798B3-22B2-4F9B-A19E-0FB0F54B22FC}" srcId="{6CCF2650-3C36-4B43-BDE3-A2847B3493DB}" destId="{E9B22FA8-E6FB-456F-A54B-474BE69A0D38}" srcOrd="0" destOrd="0" parTransId="{DEE82673-F639-48E0-B85F-F8BB9F36753F}" sibTransId="{C38F7837-BE38-4BA4-A735-7E55DF751A12}"/>
    <dgm:cxn modelId="{5BB79A35-CB8A-43B9-A2DD-D997B073628B}" type="presOf" srcId="{6CCF2650-3C36-4B43-BDE3-A2847B3493DB}" destId="{9D5B0995-E506-4B94-B54B-516CFEFE89F1}" srcOrd="0" destOrd="0" presId="urn:microsoft.com/office/officeart/2005/8/layout/chevron2"/>
    <dgm:cxn modelId="{4EDF99E7-40CA-4C82-A352-36AAD29D14B7}" type="presOf" srcId="{50CAB625-D5D4-4017-B0C6-3463F9E63C67}" destId="{6CDA261B-5AEE-4935-9BBB-7A4E9DF38565}" srcOrd="0" destOrd="0" presId="urn:microsoft.com/office/officeart/2005/8/layout/chevron2"/>
    <dgm:cxn modelId="{271AA56C-AA1B-4437-9293-146CE49A6C96}" type="presOf" srcId="{E4404338-F28B-4FF2-BC2B-2C344ACCFE27}" destId="{78B302AA-CB0B-48FD-9B49-B30B3C092FA5}" srcOrd="0" destOrd="0" presId="urn:microsoft.com/office/officeart/2005/8/layout/chevron2"/>
    <dgm:cxn modelId="{127F9A3D-7B6B-422D-A627-958636E15A1E}" srcId="{C442F615-1840-4122-A827-93DA64AF87AE}" destId="{2B11239A-B578-4691-8E93-FE027BB762C7}" srcOrd="0" destOrd="0" parTransId="{A8D2C483-2CF7-411C-8F35-7662F928CEC5}" sibTransId="{8881A3B1-6357-4244-BB58-101816FDC650}"/>
    <dgm:cxn modelId="{F6FB06FA-AC1A-4F02-8952-88C169E7BB28}" srcId="{E4404338-F28B-4FF2-BC2B-2C344ACCFE27}" destId="{97781AF3-8645-4E28-9584-7BE61B98384E}" srcOrd="0" destOrd="0" parTransId="{61D806C4-2BD9-4FEA-A0A6-D1289930519A}" sibTransId="{269B7DD4-CB8D-4960-87C6-573A9CAF4B68}"/>
    <dgm:cxn modelId="{17408BCB-DEC5-42D6-BDCE-46D2127528FC}" type="presParOf" srcId="{B67AA523-E44D-46D1-90E9-EAF50E02B044}" destId="{D1FB8156-96B1-43A9-AE94-C2F70C8C2CF2}" srcOrd="0" destOrd="0" presId="urn:microsoft.com/office/officeart/2005/8/layout/chevron2"/>
    <dgm:cxn modelId="{53AB54E2-E6FC-42D1-BF93-D193DC7151F2}" type="presParOf" srcId="{D1FB8156-96B1-43A9-AE94-C2F70C8C2CF2}" destId="{6CDA261B-5AEE-4935-9BBB-7A4E9DF38565}" srcOrd="0" destOrd="0" presId="urn:microsoft.com/office/officeart/2005/8/layout/chevron2"/>
    <dgm:cxn modelId="{D6E74234-A78C-4C93-983E-918E47C95DAC}" type="presParOf" srcId="{D1FB8156-96B1-43A9-AE94-C2F70C8C2CF2}" destId="{4494F675-5F90-4965-8CC1-EDD8368B503B}" srcOrd="1" destOrd="0" presId="urn:microsoft.com/office/officeart/2005/8/layout/chevron2"/>
    <dgm:cxn modelId="{FCFC2842-F879-402F-8999-5954691FFE7B}" type="presParOf" srcId="{B67AA523-E44D-46D1-90E9-EAF50E02B044}" destId="{D1659104-AEBA-4608-9BD8-2B060620761C}" srcOrd="1" destOrd="0" presId="urn:microsoft.com/office/officeart/2005/8/layout/chevron2"/>
    <dgm:cxn modelId="{8B60BDCC-7E8A-4813-B18D-ACA6A2DA1CAE}" type="presParOf" srcId="{B67AA523-E44D-46D1-90E9-EAF50E02B044}" destId="{69D2DCD8-A4F3-4922-B46E-9B77E209A62D}" srcOrd="2" destOrd="0" presId="urn:microsoft.com/office/officeart/2005/8/layout/chevron2"/>
    <dgm:cxn modelId="{70A1849E-A65A-4CA9-82F0-AD837AE192F0}" type="presParOf" srcId="{69D2DCD8-A4F3-4922-B46E-9B77E209A62D}" destId="{2048FEB9-EAC1-4564-9CB6-84765DBDEE57}" srcOrd="0" destOrd="0" presId="urn:microsoft.com/office/officeart/2005/8/layout/chevron2"/>
    <dgm:cxn modelId="{126910F3-923C-47EA-8EF9-0EA2ECD8EF8C}" type="presParOf" srcId="{69D2DCD8-A4F3-4922-B46E-9B77E209A62D}" destId="{7BA4DEEF-A85D-4334-ADD8-0ACC27B7ED0E}" srcOrd="1" destOrd="0" presId="urn:microsoft.com/office/officeart/2005/8/layout/chevron2"/>
    <dgm:cxn modelId="{2E131A3D-87DF-4368-8FDC-572EB2B6E93D}" type="presParOf" srcId="{B67AA523-E44D-46D1-90E9-EAF50E02B044}" destId="{396FBE87-3A6A-41C8-9F08-E61162211BD8}" srcOrd="3" destOrd="0" presId="urn:microsoft.com/office/officeart/2005/8/layout/chevron2"/>
    <dgm:cxn modelId="{B34903C9-8F6E-4D25-99D0-2957DB45C614}" type="presParOf" srcId="{B67AA523-E44D-46D1-90E9-EAF50E02B044}" destId="{E43959B2-AAFF-4621-8A80-AF702800E480}" srcOrd="4" destOrd="0" presId="urn:microsoft.com/office/officeart/2005/8/layout/chevron2"/>
    <dgm:cxn modelId="{E7C2A6D6-4396-445F-9963-1532D7D55261}" type="presParOf" srcId="{E43959B2-AAFF-4621-8A80-AF702800E480}" destId="{78B302AA-CB0B-48FD-9B49-B30B3C092FA5}" srcOrd="0" destOrd="0" presId="urn:microsoft.com/office/officeart/2005/8/layout/chevron2"/>
    <dgm:cxn modelId="{421F0591-997B-493C-A358-A486645CC432}" type="presParOf" srcId="{E43959B2-AAFF-4621-8A80-AF702800E480}" destId="{2D39A311-388C-482B-BA3A-B6AB4BF94855}" srcOrd="1" destOrd="0" presId="urn:microsoft.com/office/officeart/2005/8/layout/chevron2"/>
    <dgm:cxn modelId="{AB772934-09FC-423A-AFFB-953394DC71BD}" type="presParOf" srcId="{B67AA523-E44D-46D1-90E9-EAF50E02B044}" destId="{6BF8C2EF-1DDA-4389-9AA4-E8EF219AAC54}" srcOrd="5" destOrd="0" presId="urn:microsoft.com/office/officeart/2005/8/layout/chevron2"/>
    <dgm:cxn modelId="{36A504E4-031B-4496-972D-CB4B6991CD99}" type="presParOf" srcId="{B67AA523-E44D-46D1-90E9-EAF50E02B044}" destId="{DDCE1E47-470F-40F0-935E-3849A3E048A8}" srcOrd="6" destOrd="0" presId="urn:microsoft.com/office/officeart/2005/8/layout/chevron2"/>
    <dgm:cxn modelId="{EEAD78A4-76F4-4948-B969-56DC7FA3A33F}" type="presParOf" srcId="{DDCE1E47-470F-40F0-935E-3849A3E048A8}" destId="{9D5B0995-E506-4B94-B54B-516CFEFE89F1}" srcOrd="0" destOrd="0" presId="urn:microsoft.com/office/officeart/2005/8/layout/chevron2"/>
    <dgm:cxn modelId="{3CD5AE0E-0951-4A2B-8F2C-2B5FCB20D657}" type="presParOf" srcId="{DDCE1E47-470F-40F0-935E-3849A3E048A8}" destId="{8B90759A-528B-4557-9DD9-A5CEF714A870}" srcOrd="1" destOrd="0" presId="urn:microsoft.com/office/officeart/2005/8/layout/chevron2"/>
    <dgm:cxn modelId="{A0A88515-1BE8-40AD-A17E-18961C653BAF}" type="presParOf" srcId="{B67AA523-E44D-46D1-90E9-EAF50E02B044}" destId="{A86852FA-28E7-42DA-A3FF-FE692657FFE1}" srcOrd="7" destOrd="0" presId="urn:microsoft.com/office/officeart/2005/8/layout/chevron2"/>
    <dgm:cxn modelId="{97775900-D0CA-49D1-BF35-AD6A55EAD571}" type="presParOf" srcId="{B67AA523-E44D-46D1-90E9-EAF50E02B044}" destId="{999566EC-D175-4775-96DF-2288CA4C8C17}" srcOrd="8" destOrd="0" presId="urn:microsoft.com/office/officeart/2005/8/layout/chevron2"/>
    <dgm:cxn modelId="{81BD6EC4-E063-4436-9622-21DE983E98DE}" type="presParOf" srcId="{999566EC-D175-4775-96DF-2288CA4C8C17}" destId="{921BEB24-4DBD-481B-A2EE-421EC94CE344}" srcOrd="0" destOrd="0" presId="urn:microsoft.com/office/officeart/2005/8/layout/chevron2"/>
    <dgm:cxn modelId="{1EA1CEB4-ED58-4FAE-B56F-AE3572FD0339}" type="presParOf" srcId="{999566EC-D175-4775-96DF-2288CA4C8C17}" destId="{9622C4AA-067B-407E-82AC-23A7F484832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4AEF1-5AF9-4377-AC05-34B25089EDB8}">
      <dsp:nvSpPr>
        <dsp:cNvPr id="0" name=""/>
        <dsp:cNvSpPr/>
      </dsp:nvSpPr>
      <dsp:spPr>
        <a:xfrm>
          <a:off x="5003219" y="249445"/>
          <a:ext cx="1894474" cy="1894474"/>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tx1"/>
              </a:solidFill>
            </a:rPr>
            <a:t>זרעים נובטים</a:t>
          </a:r>
          <a:endParaRPr lang="he-IL" sz="2800" b="1" kern="1200" dirty="0">
            <a:solidFill>
              <a:schemeClr val="tx1"/>
            </a:solidFill>
          </a:endParaRPr>
        </a:p>
      </dsp:txBody>
      <dsp:txXfrm>
        <a:off x="5280658" y="526884"/>
        <a:ext cx="1339596" cy="1339596"/>
      </dsp:txXfrm>
    </dsp:sp>
    <dsp:sp modelId="{489932AE-D741-47C6-9395-E79843708AAD}">
      <dsp:nvSpPr>
        <dsp:cNvPr id="0" name=""/>
        <dsp:cNvSpPr/>
      </dsp:nvSpPr>
      <dsp:spPr>
        <a:xfrm rot="2012057">
          <a:off x="6857612" y="1626476"/>
          <a:ext cx="447446" cy="639385"/>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89050" rtl="1">
            <a:lnSpc>
              <a:spcPct val="90000"/>
            </a:lnSpc>
            <a:spcBef>
              <a:spcPct val="0"/>
            </a:spcBef>
            <a:spcAft>
              <a:spcPct val="35000"/>
            </a:spcAft>
          </a:pPr>
          <a:endParaRPr lang="he-IL" sz="2900" kern="1200"/>
        </a:p>
      </dsp:txBody>
      <dsp:txXfrm>
        <a:off x="6868783" y="1717275"/>
        <a:ext cx="313212" cy="383631"/>
      </dsp:txXfrm>
    </dsp:sp>
    <dsp:sp modelId="{5A94A809-02F4-4144-9835-0B55528BFF86}">
      <dsp:nvSpPr>
        <dsp:cNvPr id="0" name=""/>
        <dsp:cNvSpPr/>
      </dsp:nvSpPr>
      <dsp:spPr>
        <a:xfrm>
          <a:off x="7286089" y="1762409"/>
          <a:ext cx="1894474" cy="1894474"/>
        </a:xfrm>
        <a:prstGeom prst="ellipse">
          <a:avLst/>
        </a:prstGeom>
        <a:gradFill rotWithShape="0">
          <a:gsLst>
            <a:gs pos="0">
              <a:schemeClr val="accent5">
                <a:hueOff val="1992087"/>
                <a:satOff val="0"/>
                <a:lumOff val="1323"/>
                <a:alphaOff val="0"/>
                <a:tint val="100000"/>
                <a:shade val="100000"/>
                <a:satMod val="130000"/>
              </a:schemeClr>
            </a:gs>
            <a:gs pos="100000">
              <a:schemeClr val="accent5">
                <a:hueOff val="1992087"/>
                <a:satOff val="0"/>
                <a:lumOff val="132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tx1"/>
              </a:solidFill>
            </a:rPr>
            <a:t>נבטים צומחים</a:t>
          </a:r>
          <a:endParaRPr lang="he-IL" sz="2800" b="1" kern="1200" dirty="0">
            <a:solidFill>
              <a:schemeClr val="tx1"/>
            </a:solidFill>
          </a:endParaRPr>
        </a:p>
      </dsp:txBody>
      <dsp:txXfrm>
        <a:off x="7563528" y="2039848"/>
        <a:ext cx="1339596" cy="1339596"/>
      </dsp:txXfrm>
    </dsp:sp>
    <dsp:sp modelId="{32B90A67-6329-48BA-9E27-4A22F0DFF9FE}">
      <dsp:nvSpPr>
        <dsp:cNvPr id="0" name=""/>
        <dsp:cNvSpPr/>
      </dsp:nvSpPr>
      <dsp:spPr>
        <a:xfrm rot="6487498">
          <a:off x="7567799" y="3785964"/>
          <a:ext cx="458208" cy="639385"/>
        </a:xfrm>
        <a:prstGeom prst="rightArrow">
          <a:avLst>
            <a:gd name="adj1" fmla="val 60000"/>
            <a:gd name="adj2" fmla="val 50000"/>
          </a:avLst>
        </a:prstGeom>
        <a:solidFill>
          <a:schemeClr val="accent5">
            <a:hueOff val="1992087"/>
            <a:satOff val="0"/>
            <a:lumOff val="1323"/>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89050" rtl="1">
            <a:lnSpc>
              <a:spcPct val="90000"/>
            </a:lnSpc>
            <a:spcBef>
              <a:spcPct val="0"/>
            </a:spcBef>
            <a:spcAft>
              <a:spcPct val="35000"/>
            </a:spcAft>
          </a:pPr>
          <a:endParaRPr lang="he-IL" sz="2900" kern="1200"/>
        </a:p>
      </dsp:txBody>
      <dsp:txXfrm rot="10800000">
        <a:off x="7657912" y="3848520"/>
        <a:ext cx="320746" cy="383631"/>
      </dsp:txXfrm>
    </dsp:sp>
    <dsp:sp modelId="{28597270-E8C6-499E-B341-2FB7F0E337D5}">
      <dsp:nvSpPr>
        <dsp:cNvPr id="0" name=""/>
        <dsp:cNvSpPr/>
      </dsp:nvSpPr>
      <dsp:spPr>
        <a:xfrm>
          <a:off x="6427783" y="4384527"/>
          <a:ext cx="1894474" cy="1894474"/>
        </a:xfrm>
        <a:prstGeom prst="ellipse">
          <a:avLst/>
        </a:prstGeom>
        <a:gradFill rotWithShape="0">
          <a:gsLst>
            <a:gs pos="0">
              <a:schemeClr val="accent5">
                <a:hueOff val="3984174"/>
                <a:satOff val="0"/>
                <a:lumOff val="2647"/>
                <a:alphaOff val="0"/>
                <a:tint val="100000"/>
                <a:shade val="100000"/>
                <a:satMod val="130000"/>
              </a:schemeClr>
            </a:gs>
            <a:gs pos="100000">
              <a:schemeClr val="accent5">
                <a:hueOff val="3984174"/>
                <a:satOff val="0"/>
                <a:lumOff val="264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tx1"/>
              </a:solidFill>
            </a:rPr>
            <a:t>צמחים פורחים</a:t>
          </a:r>
          <a:endParaRPr lang="he-IL" sz="2800" b="1" kern="1200" dirty="0">
            <a:solidFill>
              <a:schemeClr val="tx1"/>
            </a:solidFill>
          </a:endParaRPr>
        </a:p>
      </dsp:txBody>
      <dsp:txXfrm>
        <a:off x="6705222" y="4661966"/>
        <a:ext cx="1339596" cy="1339596"/>
      </dsp:txXfrm>
    </dsp:sp>
    <dsp:sp modelId="{5563156D-C228-42D3-905E-9322B098FEE9}">
      <dsp:nvSpPr>
        <dsp:cNvPr id="0" name=""/>
        <dsp:cNvSpPr/>
      </dsp:nvSpPr>
      <dsp:spPr>
        <a:xfrm rot="10800000">
          <a:off x="5712223" y="5012072"/>
          <a:ext cx="505662" cy="639385"/>
        </a:xfrm>
        <a:prstGeom prst="rightArrow">
          <a:avLst>
            <a:gd name="adj1" fmla="val 60000"/>
            <a:gd name="adj2" fmla="val 50000"/>
          </a:avLst>
        </a:prstGeom>
        <a:solidFill>
          <a:schemeClr val="accent5">
            <a:hueOff val="3984174"/>
            <a:satOff val="0"/>
            <a:lumOff val="2647"/>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89050" rtl="1">
            <a:lnSpc>
              <a:spcPct val="90000"/>
            </a:lnSpc>
            <a:spcBef>
              <a:spcPct val="0"/>
            </a:spcBef>
            <a:spcAft>
              <a:spcPct val="35000"/>
            </a:spcAft>
          </a:pPr>
          <a:endParaRPr lang="he-IL" sz="2900" kern="1200"/>
        </a:p>
      </dsp:txBody>
      <dsp:txXfrm rot="10800000">
        <a:off x="5863922" y="5139949"/>
        <a:ext cx="353963" cy="383631"/>
      </dsp:txXfrm>
    </dsp:sp>
    <dsp:sp modelId="{95BD468B-43BE-4438-93ED-F1C47783E839}">
      <dsp:nvSpPr>
        <dsp:cNvPr id="0" name=""/>
        <dsp:cNvSpPr/>
      </dsp:nvSpPr>
      <dsp:spPr>
        <a:xfrm>
          <a:off x="3579228" y="4384527"/>
          <a:ext cx="1894474" cy="1894474"/>
        </a:xfrm>
        <a:prstGeom prst="ellipse">
          <a:avLst/>
        </a:prstGeom>
        <a:gradFill rotWithShape="0">
          <a:gsLst>
            <a:gs pos="0">
              <a:schemeClr val="accent5">
                <a:hueOff val="5976261"/>
                <a:satOff val="0"/>
                <a:lumOff val="3970"/>
                <a:alphaOff val="0"/>
                <a:tint val="100000"/>
                <a:shade val="100000"/>
                <a:satMod val="130000"/>
              </a:schemeClr>
            </a:gs>
            <a:gs pos="100000">
              <a:schemeClr val="accent5">
                <a:hueOff val="5976261"/>
                <a:satOff val="0"/>
                <a:lumOff val="397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tx1"/>
              </a:solidFill>
            </a:rPr>
            <a:t>מפרחים לפירות</a:t>
          </a:r>
          <a:endParaRPr lang="he-IL" sz="2800" b="1" kern="1200" dirty="0">
            <a:solidFill>
              <a:schemeClr val="tx1"/>
            </a:solidFill>
          </a:endParaRPr>
        </a:p>
      </dsp:txBody>
      <dsp:txXfrm>
        <a:off x="3856667" y="4661966"/>
        <a:ext cx="1339596" cy="1339596"/>
      </dsp:txXfrm>
    </dsp:sp>
    <dsp:sp modelId="{D216E5E0-DC24-49A3-874C-3D415A5733B2}">
      <dsp:nvSpPr>
        <dsp:cNvPr id="0" name=""/>
        <dsp:cNvSpPr/>
      </dsp:nvSpPr>
      <dsp:spPr>
        <a:xfrm rot="15098060">
          <a:off x="3936025" y="3771741"/>
          <a:ext cx="460231" cy="639385"/>
        </a:xfrm>
        <a:prstGeom prst="rightArrow">
          <a:avLst>
            <a:gd name="adj1" fmla="val 60000"/>
            <a:gd name="adj2" fmla="val 50000"/>
          </a:avLst>
        </a:prstGeom>
        <a:solidFill>
          <a:schemeClr val="accent5">
            <a:hueOff val="5976261"/>
            <a:satOff val="0"/>
            <a:lumOff val="397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89050" rtl="1">
            <a:lnSpc>
              <a:spcPct val="90000"/>
            </a:lnSpc>
            <a:spcBef>
              <a:spcPct val="0"/>
            </a:spcBef>
            <a:spcAft>
              <a:spcPct val="35000"/>
            </a:spcAft>
          </a:pPr>
          <a:endParaRPr lang="he-IL" sz="2900" kern="1200"/>
        </a:p>
      </dsp:txBody>
      <dsp:txXfrm rot="10800000">
        <a:off x="4026811" y="3965136"/>
        <a:ext cx="322162" cy="383631"/>
      </dsp:txXfrm>
    </dsp:sp>
    <dsp:sp modelId="{7D036BBE-46F2-41D9-8475-DF7AB98F783A}">
      <dsp:nvSpPr>
        <dsp:cNvPr id="0" name=""/>
        <dsp:cNvSpPr/>
      </dsp:nvSpPr>
      <dsp:spPr>
        <a:xfrm>
          <a:off x="2708712" y="1762415"/>
          <a:ext cx="1894474" cy="1894474"/>
        </a:xfrm>
        <a:prstGeom prst="ellipse">
          <a:avLst/>
        </a:prstGeom>
        <a:gradFill rotWithShape="0">
          <a:gsLst>
            <a:gs pos="0">
              <a:schemeClr val="accent5">
                <a:hueOff val="7968348"/>
                <a:satOff val="0"/>
                <a:lumOff val="5294"/>
                <a:alphaOff val="0"/>
                <a:tint val="100000"/>
                <a:shade val="100000"/>
                <a:satMod val="130000"/>
              </a:schemeClr>
            </a:gs>
            <a:gs pos="100000">
              <a:schemeClr val="accent5">
                <a:hueOff val="7968348"/>
                <a:satOff val="0"/>
                <a:lumOff val="529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rtl="1">
            <a:lnSpc>
              <a:spcPct val="90000"/>
            </a:lnSpc>
            <a:spcBef>
              <a:spcPct val="0"/>
            </a:spcBef>
            <a:spcAft>
              <a:spcPct val="35000"/>
            </a:spcAft>
          </a:pPr>
          <a:r>
            <a:rPr lang="he-IL" sz="2600" b="1" kern="1200" dirty="0" smtClean="0">
              <a:solidFill>
                <a:schemeClr val="tx1"/>
              </a:solidFill>
            </a:rPr>
            <a:t>זרעים מתפזרים</a:t>
          </a:r>
          <a:endParaRPr lang="he-IL" sz="2600" b="1" kern="1200" dirty="0">
            <a:solidFill>
              <a:schemeClr val="tx1"/>
            </a:solidFill>
          </a:endParaRPr>
        </a:p>
      </dsp:txBody>
      <dsp:txXfrm>
        <a:off x="2986151" y="2039854"/>
        <a:ext cx="1339596" cy="1339596"/>
      </dsp:txXfrm>
    </dsp:sp>
    <dsp:sp modelId="{40DB1325-F270-4328-9813-5FF9D2C11A7B}">
      <dsp:nvSpPr>
        <dsp:cNvPr id="0" name=""/>
        <dsp:cNvSpPr/>
      </dsp:nvSpPr>
      <dsp:spPr>
        <a:xfrm rot="19595977">
          <a:off x="4566212" y="1640526"/>
          <a:ext cx="452593" cy="639385"/>
        </a:xfrm>
        <a:prstGeom prst="rightArrow">
          <a:avLst>
            <a:gd name="adj1" fmla="val 60000"/>
            <a:gd name="adj2" fmla="val 50000"/>
          </a:avLst>
        </a:prstGeom>
        <a:solidFill>
          <a:schemeClr val="accent5">
            <a:hueOff val="7968348"/>
            <a:satOff val="0"/>
            <a:lumOff val="5294"/>
            <a:alphaOff val="0"/>
          </a:schemeClr>
        </a:solidFill>
        <a:ln w="57150">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89050" rtl="1">
            <a:lnSpc>
              <a:spcPct val="90000"/>
            </a:lnSpc>
            <a:spcBef>
              <a:spcPct val="0"/>
            </a:spcBef>
            <a:spcAft>
              <a:spcPct val="35000"/>
            </a:spcAft>
          </a:pPr>
          <a:endParaRPr lang="he-IL" sz="2900" kern="1200"/>
        </a:p>
      </dsp:txBody>
      <dsp:txXfrm>
        <a:off x="4577424" y="1805775"/>
        <a:ext cx="316815" cy="3836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7E428-04CC-417D-8464-737F6A3A01EF}">
      <dsp:nvSpPr>
        <dsp:cNvPr id="0" name=""/>
        <dsp:cNvSpPr/>
      </dsp:nvSpPr>
      <dsp:spPr>
        <a:xfrm>
          <a:off x="3183" y="606471"/>
          <a:ext cx="2525734" cy="1515440"/>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b="1" kern="1200" dirty="0" smtClean="0">
              <a:solidFill>
                <a:schemeClr val="tx1"/>
              </a:solidFill>
            </a:rPr>
            <a:t>הפצה עצמית</a:t>
          </a:r>
          <a:endParaRPr lang="he-IL" sz="4300" b="1" kern="1200" dirty="0">
            <a:solidFill>
              <a:schemeClr val="tx1"/>
            </a:solidFill>
          </a:endParaRPr>
        </a:p>
      </dsp:txBody>
      <dsp:txXfrm>
        <a:off x="3183" y="606471"/>
        <a:ext cx="2525734" cy="1515440"/>
      </dsp:txXfrm>
    </dsp:sp>
    <dsp:sp modelId="{A5946A2E-1456-4627-B59E-45DB3FC9BBE3}">
      <dsp:nvSpPr>
        <dsp:cNvPr id="0" name=""/>
        <dsp:cNvSpPr/>
      </dsp:nvSpPr>
      <dsp:spPr>
        <a:xfrm>
          <a:off x="2781491" y="606471"/>
          <a:ext cx="2525734" cy="1515440"/>
        </a:xfrm>
        <a:prstGeom prst="rect">
          <a:avLst/>
        </a:prstGeom>
        <a:gradFill rotWithShape="0">
          <a:gsLst>
            <a:gs pos="0">
              <a:schemeClr val="accent5">
                <a:hueOff val="2656116"/>
                <a:satOff val="0"/>
                <a:lumOff val="1765"/>
                <a:alphaOff val="0"/>
                <a:tint val="100000"/>
                <a:shade val="100000"/>
                <a:satMod val="130000"/>
              </a:schemeClr>
            </a:gs>
            <a:gs pos="100000">
              <a:schemeClr val="accent5">
                <a:hueOff val="2656116"/>
                <a:satOff val="0"/>
                <a:lumOff val="176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b="1" kern="1200" dirty="0" smtClean="0">
              <a:solidFill>
                <a:schemeClr val="tx1"/>
              </a:solidFill>
            </a:rPr>
            <a:t>באמצעות מים</a:t>
          </a:r>
          <a:endParaRPr lang="he-IL" sz="4300" b="1" kern="1200" dirty="0">
            <a:solidFill>
              <a:schemeClr val="tx1"/>
            </a:solidFill>
          </a:endParaRPr>
        </a:p>
      </dsp:txBody>
      <dsp:txXfrm>
        <a:off x="2781491" y="606471"/>
        <a:ext cx="2525734" cy="1515440"/>
      </dsp:txXfrm>
    </dsp:sp>
    <dsp:sp modelId="{8C8347CD-E31C-4EDF-A11A-BD3ABCB9E754}">
      <dsp:nvSpPr>
        <dsp:cNvPr id="0" name=""/>
        <dsp:cNvSpPr/>
      </dsp:nvSpPr>
      <dsp:spPr>
        <a:xfrm>
          <a:off x="5559798" y="606471"/>
          <a:ext cx="2525734" cy="1515440"/>
        </a:xfrm>
        <a:prstGeom prst="rect">
          <a:avLst/>
        </a:prstGeom>
        <a:gradFill rotWithShape="0">
          <a:gsLst>
            <a:gs pos="0">
              <a:schemeClr val="accent5">
                <a:hueOff val="5312232"/>
                <a:satOff val="0"/>
                <a:lumOff val="3529"/>
                <a:alphaOff val="0"/>
                <a:tint val="100000"/>
                <a:shade val="100000"/>
                <a:satMod val="130000"/>
              </a:schemeClr>
            </a:gs>
            <a:gs pos="100000">
              <a:schemeClr val="accent5">
                <a:hueOff val="5312232"/>
                <a:satOff val="0"/>
                <a:lumOff val="352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b="1" kern="1200" dirty="0" smtClean="0">
              <a:solidFill>
                <a:schemeClr val="tx1"/>
              </a:solidFill>
            </a:rPr>
            <a:t>באמצעות בעלי חיים</a:t>
          </a:r>
          <a:endParaRPr lang="he-IL" sz="4300" b="1" kern="1200" dirty="0">
            <a:solidFill>
              <a:schemeClr val="tx1"/>
            </a:solidFill>
          </a:endParaRPr>
        </a:p>
      </dsp:txBody>
      <dsp:txXfrm>
        <a:off x="5559798" y="606471"/>
        <a:ext cx="2525734" cy="1515440"/>
      </dsp:txXfrm>
    </dsp:sp>
    <dsp:sp modelId="{656B1AAA-2C88-493D-A774-9D51BDFC3259}">
      <dsp:nvSpPr>
        <dsp:cNvPr id="0" name=""/>
        <dsp:cNvSpPr/>
      </dsp:nvSpPr>
      <dsp:spPr>
        <a:xfrm>
          <a:off x="8338106" y="606471"/>
          <a:ext cx="2525734" cy="1515440"/>
        </a:xfrm>
        <a:prstGeom prst="rect">
          <a:avLst/>
        </a:prstGeom>
        <a:gradFill rotWithShape="0">
          <a:gsLst>
            <a:gs pos="0">
              <a:schemeClr val="accent5">
                <a:hueOff val="7968348"/>
                <a:satOff val="0"/>
                <a:lumOff val="5294"/>
                <a:alphaOff val="0"/>
                <a:tint val="100000"/>
                <a:shade val="100000"/>
                <a:satMod val="130000"/>
              </a:schemeClr>
            </a:gs>
            <a:gs pos="100000">
              <a:schemeClr val="accent5">
                <a:hueOff val="7968348"/>
                <a:satOff val="0"/>
                <a:lumOff val="529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b="1" kern="1200" dirty="0" smtClean="0">
              <a:solidFill>
                <a:schemeClr val="tx1"/>
              </a:solidFill>
            </a:rPr>
            <a:t>באמצעות רוח</a:t>
          </a:r>
          <a:endParaRPr lang="he-IL" sz="4300" b="1" kern="1200" dirty="0">
            <a:solidFill>
              <a:schemeClr val="tx1"/>
            </a:solidFill>
          </a:endParaRPr>
        </a:p>
      </dsp:txBody>
      <dsp:txXfrm>
        <a:off x="8338106" y="606471"/>
        <a:ext cx="2525734" cy="1515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A261B-5AEE-4935-9BBB-7A4E9DF38565}">
      <dsp:nvSpPr>
        <dsp:cNvPr id="0" name=""/>
        <dsp:cNvSpPr/>
      </dsp:nvSpPr>
      <dsp:spPr>
        <a:xfrm rot="5400000">
          <a:off x="9126326" y="202939"/>
          <a:ext cx="1320674" cy="924472"/>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endParaRPr lang="he-IL" sz="2800" b="1" kern="1200" dirty="0">
            <a:effectLst>
              <a:outerShdw blurRad="38100" dist="38100" dir="2700000" algn="tl">
                <a:srgbClr val="000000">
                  <a:alpha val="43137"/>
                </a:srgbClr>
              </a:outerShdw>
            </a:effectLst>
          </a:endParaRPr>
        </a:p>
      </dsp:txBody>
      <dsp:txXfrm rot="-5400000">
        <a:off x="9324427" y="467074"/>
        <a:ext cx="924472" cy="396202"/>
      </dsp:txXfrm>
    </dsp:sp>
    <dsp:sp modelId="{4494F675-5F90-4965-8CC1-EDD8368B503B}">
      <dsp:nvSpPr>
        <dsp:cNvPr id="0" name=""/>
        <dsp:cNvSpPr/>
      </dsp:nvSpPr>
      <dsp:spPr>
        <a:xfrm rot="16200000">
          <a:off x="4232994" y="-4228156"/>
          <a:ext cx="858438" cy="9324427"/>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t>הזרעים תופחים ומצמיחים </a:t>
          </a:r>
          <a:r>
            <a:rPr lang="he-IL" sz="2800" kern="1200" dirty="0" err="1" smtClean="0"/>
            <a:t>שורשונים</a:t>
          </a:r>
          <a:r>
            <a:rPr lang="he-IL" sz="2800" kern="1200" dirty="0" smtClean="0"/>
            <a:t> </a:t>
          </a:r>
          <a:r>
            <a:rPr lang="he-IL" sz="2800" kern="1200" dirty="0" err="1" smtClean="0"/>
            <a:t>ונצרונים</a:t>
          </a:r>
          <a:r>
            <a:rPr lang="he-IL" sz="2800" kern="1200" dirty="0" smtClean="0"/>
            <a:t>.</a:t>
          </a:r>
          <a:endParaRPr lang="he-IL" sz="2800" kern="1200" dirty="0"/>
        </a:p>
      </dsp:txBody>
      <dsp:txXfrm rot="5400000">
        <a:off x="41905" y="46743"/>
        <a:ext cx="9282522" cy="774628"/>
      </dsp:txXfrm>
    </dsp:sp>
    <dsp:sp modelId="{2048FEB9-EAC1-4564-9CB6-84765DBDEE57}">
      <dsp:nvSpPr>
        <dsp:cNvPr id="0" name=""/>
        <dsp:cNvSpPr/>
      </dsp:nvSpPr>
      <dsp:spPr>
        <a:xfrm rot="5400000">
          <a:off x="9126326" y="1408639"/>
          <a:ext cx="1320674" cy="924472"/>
        </a:xfrm>
        <a:prstGeom prst="chevron">
          <a:avLst/>
        </a:prstGeom>
        <a:solidFill>
          <a:schemeClr val="accent5">
            <a:hueOff val="1992087"/>
            <a:satOff val="0"/>
            <a:lumOff val="1323"/>
            <a:alphaOff val="0"/>
          </a:schemeClr>
        </a:solidFill>
        <a:ln w="25400" cap="flat" cmpd="sng" algn="ctr">
          <a:solidFill>
            <a:schemeClr val="accent5">
              <a:hueOff val="1992087"/>
              <a:satOff val="0"/>
              <a:lumOff val="13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he-IL" sz="2400" b="1" kern="1200" dirty="0" smtClean="0">
              <a:effectLst>
                <a:outerShdw blurRad="38100" dist="38100" dir="2700000" algn="tl">
                  <a:srgbClr val="000000">
                    <a:alpha val="43137"/>
                  </a:srgbClr>
                </a:outerShdw>
              </a:effectLst>
            </a:rPr>
            <a:t>צמיחה</a:t>
          </a:r>
          <a:endParaRPr lang="he-IL" sz="2400" b="1" kern="1200" dirty="0">
            <a:effectLst>
              <a:outerShdw blurRad="38100" dist="38100" dir="2700000" algn="tl">
                <a:srgbClr val="000000">
                  <a:alpha val="43137"/>
                </a:srgbClr>
              </a:outerShdw>
            </a:effectLst>
          </a:endParaRPr>
        </a:p>
      </dsp:txBody>
      <dsp:txXfrm rot="-5400000">
        <a:off x="9324427" y="1672774"/>
        <a:ext cx="924472" cy="396202"/>
      </dsp:txXfrm>
    </dsp:sp>
    <dsp:sp modelId="{7BA4DEEF-A85D-4334-ADD8-0ACC27B7ED0E}">
      <dsp:nvSpPr>
        <dsp:cNvPr id="0" name=""/>
        <dsp:cNvSpPr/>
      </dsp:nvSpPr>
      <dsp:spPr>
        <a:xfrm rot="16200000">
          <a:off x="4232994" y="-3022456"/>
          <a:ext cx="858438" cy="9324427"/>
        </a:xfrm>
        <a:prstGeom prst="round2SameRect">
          <a:avLst/>
        </a:prstGeom>
        <a:solidFill>
          <a:schemeClr val="lt1">
            <a:alpha val="90000"/>
            <a:hueOff val="0"/>
            <a:satOff val="0"/>
            <a:lumOff val="0"/>
            <a:alphaOff val="0"/>
          </a:schemeClr>
        </a:solidFill>
        <a:ln w="25400" cap="flat" cmpd="sng" algn="ctr">
          <a:solidFill>
            <a:schemeClr val="accent5">
              <a:hueOff val="1992087"/>
              <a:satOff val="0"/>
              <a:lumOff val="13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t>הנבטים גדלים. </a:t>
          </a:r>
          <a:r>
            <a:rPr lang="he-IL" sz="2800" kern="1200" dirty="0" err="1" smtClean="0"/>
            <a:t>השורשון</a:t>
          </a:r>
          <a:r>
            <a:rPr lang="he-IL" sz="2800" kern="1200" dirty="0" smtClean="0"/>
            <a:t> מתפתח לשורש </a:t>
          </a:r>
          <a:r>
            <a:rPr lang="he-IL" sz="2800" kern="1200" dirty="0" err="1" smtClean="0"/>
            <a:t>והנצרון</a:t>
          </a:r>
          <a:r>
            <a:rPr lang="he-IL" sz="2800" kern="1200" dirty="0" smtClean="0"/>
            <a:t> מתפתח לגבעול.</a:t>
          </a:r>
          <a:endParaRPr lang="he-IL" sz="2800" kern="1200" dirty="0"/>
        </a:p>
      </dsp:txBody>
      <dsp:txXfrm rot="5400000">
        <a:off x="41905" y="1252443"/>
        <a:ext cx="9282522" cy="774628"/>
      </dsp:txXfrm>
    </dsp:sp>
    <dsp:sp modelId="{78B302AA-CB0B-48FD-9B49-B30B3C092FA5}">
      <dsp:nvSpPr>
        <dsp:cNvPr id="0" name=""/>
        <dsp:cNvSpPr/>
      </dsp:nvSpPr>
      <dsp:spPr>
        <a:xfrm rot="5400000">
          <a:off x="9126326" y="2614338"/>
          <a:ext cx="1320674" cy="924472"/>
        </a:xfrm>
        <a:prstGeom prst="chevron">
          <a:avLst/>
        </a:prstGeom>
        <a:solidFill>
          <a:schemeClr val="accent5">
            <a:hueOff val="3984174"/>
            <a:satOff val="0"/>
            <a:lumOff val="2647"/>
            <a:alphaOff val="0"/>
          </a:schemeClr>
        </a:solidFill>
        <a:ln w="25400" cap="flat" cmpd="sng" algn="ctr">
          <a:solidFill>
            <a:schemeClr val="accent5">
              <a:hueOff val="3984174"/>
              <a:satOff val="0"/>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he-IL" sz="2400" b="1" kern="1200" dirty="0" smtClean="0">
              <a:effectLst>
                <a:outerShdw blurRad="38100" dist="38100" dir="2700000" algn="tl">
                  <a:srgbClr val="000000">
                    <a:alpha val="43137"/>
                  </a:srgbClr>
                </a:outerShdw>
              </a:effectLst>
            </a:rPr>
            <a:t>פריחה</a:t>
          </a:r>
          <a:endParaRPr lang="he-IL" sz="2400" b="1" kern="1200" dirty="0">
            <a:effectLst>
              <a:outerShdw blurRad="38100" dist="38100" dir="2700000" algn="tl">
                <a:srgbClr val="000000">
                  <a:alpha val="43137"/>
                </a:srgbClr>
              </a:outerShdw>
            </a:effectLst>
          </a:endParaRPr>
        </a:p>
      </dsp:txBody>
      <dsp:txXfrm rot="-5400000">
        <a:off x="9324427" y="2878473"/>
        <a:ext cx="924472" cy="396202"/>
      </dsp:txXfrm>
    </dsp:sp>
    <dsp:sp modelId="{2D39A311-388C-482B-BA3A-B6AB4BF94855}">
      <dsp:nvSpPr>
        <dsp:cNvPr id="0" name=""/>
        <dsp:cNvSpPr/>
      </dsp:nvSpPr>
      <dsp:spPr>
        <a:xfrm rot="16200000">
          <a:off x="4232994" y="-1816756"/>
          <a:ext cx="858438" cy="9324427"/>
        </a:xfrm>
        <a:prstGeom prst="round2SameRect">
          <a:avLst/>
        </a:prstGeom>
        <a:solidFill>
          <a:schemeClr val="lt1">
            <a:alpha val="90000"/>
            <a:hueOff val="0"/>
            <a:satOff val="0"/>
            <a:lumOff val="0"/>
            <a:alphaOff val="0"/>
          </a:schemeClr>
        </a:solidFill>
        <a:ln w="25400" cap="flat" cmpd="sng" algn="ctr">
          <a:solidFill>
            <a:schemeClr val="accent5">
              <a:hueOff val="3984174"/>
              <a:satOff val="0"/>
              <a:lumOff val="2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endParaRPr lang="he-IL" sz="2800" kern="1200" dirty="0"/>
        </a:p>
      </dsp:txBody>
      <dsp:txXfrm rot="5400000">
        <a:off x="41905" y="2458143"/>
        <a:ext cx="9282522" cy="774628"/>
      </dsp:txXfrm>
    </dsp:sp>
    <dsp:sp modelId="{9D5B0995-E506-4B94-B54B-516CFEFE89F1}">
      <dsp:nvSpPr>
        <dsp:cNvPr id="0" name=""/>
        <dsp:cNvSpPr/>
      </dsp:nvSpPr>
      <dsp:spPr>
        <a:xfrm rot="5400000">
          <a:off x="9126326" y="3820038"/>
          <a:ext cx="1320674" cy="924472"/>
        </a:xfrm>
        <a:prstGeom prst="chevron">
          <a:avLst/>
        </a:prstGeom>
        <a:solidFill>
          <a:schemeClr val="accent5">
            <a:hueOff val="5976261"/>
            <a:satOff val="0"/>
            <a:lumOff val="3970"/>
            <a:alphaOff val="0"/>
          </a:schemeClr>
        </a:solidFill>
        <a:ln w="25400" cap="flat" cmpd="sng" algn="ctr">
          <a:solidFill>
            <a:schemeClr val="accent5">
              <a:hueOff val="5976261"/>
              <a:satOff val="0"/>
              <a:lumOff val="397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he-IL" sz="2800" b="1" kern="1200" dirty="0" smtClean="0">
              <a:effectLst>
                <a:outerShdw blurRad="38100" dist="38100" dir="2700000" algn="tl">
                  <a:srgbClr val="000000">
                    <a:alpha val="43137"/>
                  </a:srgbClr>
                </a:outerShdw>
              </a:effectLst>
            </a:rPr>
            <a:t>פירות</a:t>
          </a:r>
          <a:endParaRPr lang="he-IL" sz="2800" b="1" kern="1200" dirty="0">
            <a:effectLst>
              <a:outerShdw blurRad="38100" dist="38100" dir="2700000" algn="tl">
                <a:srgbClr val="000000">
                  <a:alpha val="43137"/>
                </a:srgbClr>
              </a:outerShdw>
            </a:effectLst>
          </a:endParaRPr>
        </a:p>
      </dsp:txBody>
      <dsp:txXfrm rot="-5400000">
        <a:off x="9324427" y="4084173"/>
        <a:ext cx="924472" cy="396202"/>
      </dsp:txXfrm>
    </dsp:sp>
    <dsp:sp modelId="{8B90759A-528B-4557-9DD9-A5CEF714A870}">
      <dsp:nvSpPr>
        <dsp:cNvPr id="0" name=""/>
        <dsp:cNvSpPr/>
      </dsp:nvSpPr>
      <dsp:spPr>
        <a:xfrm rot="16200000">
          <a:off x="4232768" y="-610831"/>
          <a:ext cx="858890" cy="9324427"/>
        </a:xfrm>
        <a:prstGeom prst="round2SameRect">
          <a:avLst/>
        </a:prstGeom>
        <a:solidFill>
          <a:schemeClr val="lt1">
            <a:alpha val="90000"/>
            <a:hueOff val="0"/>
            <a:satOff val="0"/>
            <a:lumOff val="0"/>
            <a:alphaOff val="0"/>
          </a:schemeClr>
        </a:solidFill>
        <a:ln w="25400" cap="flat" cmpd="sng" algn="ctr">
          <a:solidFill>
            <a:schemeClr val="accent5">
              <a:hueOff val="5976261"/>
              <a:satOff val="0"/>
              <a:lumOff val="39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t>מהפרחים מתפתחים פירות מסוגים שונים. בתוך הפירות נמצאים הזרעים.</a:t>
          </a:r>
          <a:endParaRPr lang="he-IL" sz="2800" kern="1200" dirty="0"/>
        </a:p>
      </dsp:txBody>
      <dsp:txXfrm rot="5400000">
        <a:off x="41928" y="3663865"/>
        <a:ext cx="9282499" cy="775034"/>
      </dsp:txXfrm>
    </dsp:sp>
    <dsp:sp modelId="{921BEB24-4DBD-481B-A2EE-421EC94CE344}">
      <dsp:nvSpPr>
        <dsp:cNvPr id="0" name=""/>
        <dsp:cNvSpPr/>
      </dsp:nvSpPr>
      <dsp:spPr>
        <a:xfrm rot="5400000">
          <a:off x="9126326" y="5025738"/>
          <a:ext cx="1320674" cy="924472"/>
        </a:xfrm>
        <a:prstGeom prst="chevron">
          <a:avLst/>
        </a:prstGeom>
        <a:solidFill>
          <a:schemeClr val="accent5">
            <a:hueOff val="7968348"/>
            <a:satOff val="0"/>
            <a:lumOff val="5294"/>
            <a:alphaOff val="0"/>
          </a:schemeClr>
        </a:solidFill>
        <a:ln w="25400" cap="flat" cmpd="sng" algn="ctr">
          <a:solidFill>
            <a:schemeClr val="accent5">
              <a:hueOff val="7968348"/>
              <a:satOff val="0"/>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he-IL" sz="2800" b="1" kern="1200" smtClean="0">
              <a:effectLst>
                <a:outerShdw blurRad="38100" dist="38100" dir="2700000" algn="tl">
                  <a:srgbClr val="000000">
                    <a:alpha val="43137"/>
                  </a:srgbClr>
                </a:outerShdw>
              </a:effectLst>
            </a:rPr>
            <a:t>הפצת זרעים</a:t>
          </a:r>
          <a:endParaRPr lang="he-IL" sz="2800" b="1" kern="1200" dirty="0">
            <a:effectLst>
              <a:outerShdw blurRad="38100" dist="38100" dir="2700000" algn="tl">
                <a:srgbClr val="000000">
                  <a:alpha val="43137"/>
                </a:srgbClr>
              </a:outerShdw>
            </a:effectLst>
          </a:endParaRPr>
        </a:p>
      </dsp:txBody>
      <dsp:txXfrm rot="-5400000">
        <a:off x="9324427" y="5289873"/>
        <a:ext cx="924472" cy="396202"/>
      </dsp:txXfrm>
    </dsp:sp>
    <dsp:sp modelId="{9622C4AA-067B-407E-82AC-23A7F484832C}">
      <dsp:nvSpPr>
        <dsp:cNvPr id="0" name=""/>
        <dsp:cNvSpPr/>
      </dsp:nvSpPr>
      <dsp:spPr>
        <a:xfrm rot="16200000">
          <a:off x="4232994" y="594642"/>
          <a:ext cx="858438" cy="9324427"/>
        </a:xfrm>
        <a:prstGeom prst="round2SameRect">
          <a:avLst/>
        </a:prstGeom>
        <a:solidFill>
          <a:schemeClr val="lt1">
            <a:alpha val="90000"/>
            <a:hueOff val="0"/>
            <a:satOff val="0"/>
            <a:lumOff val="0"/>
            <a:alphaOff val="0"/>
          </a:schemeClr>
        </a:solidFill>
        <a:ln w="25400" cap="flat" cmpd="sng" algn="ctr">
          <a:solidFill>
            <a:schemeClr val="accent5">
              <a:hueOff val="7968348"/>
              <a:satOff val="0"/>
              <a:lumOff val="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t>.</a:t>
          </a:r>
          <a:endParaRPr lang="he-IL" sz="2800" kern="1200" dirty="0"/>
        </a:p>
      </dsp:txBody>
      <dsp:txXfrm rot="5400000">
        <a:off x="41905" y="4869542"/>
        <a:ext cx="9282522" cy="7746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A261B-5AEE-4935-9BBB-7A4E9DF38565}">
      <dsp:nvSpPr>
        <dsp:cNvPr id="0" name=""/>
        <dsp:cNvSpPr/>
      </dsp:nvSpPr>
      <dsp:spPr>
        <a:xfrm rot="5400000">
          <a:off x="9126326" y="202939"/>
          <a:ext cx="1320674" cy="924472"/>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he-IL" sz="2800" b="1" kern="1200" dirty="0" smtClean="0">
              <a:solidFill>
                <a:srgbClr val="FF0000"/>
              </a:solidFill>
              <a:effectLst>
                <a:outerShdw blurRad="38100" dist="38100" dir="2700000" algn="tl">
                  <a:srgbClr val="000000">
                    <a:alpha val="43137"/>
                  </a:srgbClr>
                </a:outerShdw>
              </a:effectLst>
            </a:rPr>
            <a:t>נביטה</a:t>
          </a:r>
          <a:endParaRPr lang="he-IL" sz="2800" b="1" kern="1200" dirty="0">
            <a:solidFill>
              <a:srgbClr val="FF0000"/>
            </a:solidFill>
            <a:effectLst>
              <a:outerShdw blurRad="38100" dist="38100" dir="2700000" algn="tl">
                <a:srgbClr val="000000">
                  <a:alpha val="43137"/>
                </a:srgbClr>
              </a:outerShdw>
            </a:effectLst>
          </a:endParaRPr>
        </a:p>
      </dsp:txBody>
      <dsp:txXfrm rot="-5400000">
        <a:off x="9324427" y="467074"/>
        <a:ext cx="924472" cy="396202"/>
      </dsp:txXfrm>
    </dsp:sp>
    <dsp:sp modelId="{4494F675-5F90-4965-8CC1-EDD8368B503B}">
      <dsp:nvSpPr>
        <dsp:cNvPr id="0" name=""/>
        <dsp:cNvSpPr/>
      </dsp:nvSpPr>
      <dsp:spPr>
        <a:xfrm rot="16200000">
          <a:off x="4232768" y="-4227930"/>
          <a:ext cx="858890" cy="9324427"/>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t>הזרעים תופחים ומצמיחים </a:t>
          </a:r>
          <a:r>
            <a:rPr lang="he-IL" sz="2800" kern="1200" dirty="0" err="1" smtClean="0"/>
            <a:t>שורשונים</a:t>
          </a:r>
          <a:r>
            <a:rPr lang="he-IL" sz="2800" kern="1200" dirty="0" smtClean="0"/>
            <a:t> </a:t>
          </a:r>
          <a:r>
            <a:rPr lang="he-IL" sz="2800" kern="1200" dirty="0" err="1" smtClean="0"/>
            <a:t>ונצרונים</a:t>
          </a:r>
          <a:r>
            <a:rPr lang="he-IL" sz="2800" kern="1200" dirty="0" smtClean="0"/>
            <a:t>.</a:t>
          </a:r>
          <a:endParaRPr lang="he-IL" sz="2800" kern="1200" dirty="0"/>
        </a:p>
      </dsp:txBody>
      <dsp:txXfrm rot="5400000">
        <a:off x="41928" y="46766"/>
        <a:ext cx="9282499" cy="775034"/>
      </dsp:txXfrm>
    </dsp:sp>
    <dsp:sp modelId="{2048FEB9-EAC1-4564-9CB6-84765DBDEE57}">
      <dsp:nvSpPr>
        <dsp:cNvPr id="0" name=""/>
        <dsp:cNvSpPr/>
      </dsp:nvSpPr>
      <dsp:spPr>
        <a:xfrm rot="5400000">
          <a:off x="9126326" y="1408639"/>
          <a:ext cx="1320674" cy="924472"/>
        </a:xfrm>
        <a:prstGeom prst="chevron">
          <a:avLst/>
        </a:prstGeom>
        <a:solidFill>
          <a:schemeClr val="accent5">
            <a:hueOff val="1992087"/>
            <a:satOff val="0"/>
            <a:lumOff val="1323"/>
            <a:alphaOff val="0"/>
          </a:schemeClr>
        </a:solidFill>
        <a:ln w="25400" cap="flat" cmpd="sng" algn="ctr">
          <a:solidFill>
            <a:schemeClr val="accent5">
              <a:hueOff val="1992087"/>
              <a:satOff val="0"/>
              <a:lumOff val="13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he-IL" sz="2400" b="1" kern="1200" dirty="0" smtClean="0">
              <a:effectLst>
                <a:outerShdw blurRad="38100" dist="38100" dir="2700000" algn="tl">
                  <a:srgbClr val="000000">
                    <a:alpha val="43137"/>
                  </a:srgbClr>
                </a:outerShdw>
              </a:effectLst>
            </a:rPr>
            <a:t>צמיחה</a:t>
          </a:r>
          <a:endParaRPr lang="he-IL" sz="2400" b="1" kern="1200" dirty="0">
            <a:effectLst>
              <a:outerShdw blurRad="38100" dist="38100" dir="2700000" algn="tl">
                <a:srgbClr val="000000">
                  <a:alpha val="43137"/>
                </a:srgbClr>
              </a:outerShdw>
            </a:effectLst>
          </a:endParaRPr>
        </a:p>
      </dsp:txBody>
      <dsp:txXfrm rot="-5400000">
        <a:off x="9324427" y="1672774"/>
        <a:ext cx="924472" cy="396202"/>
      </dsp:txXfrm>
    </dsp:sp>
    <dsp:sp modelId="{7BA4DEEF-A85D-4334-ADD8-0ACC27B7ED0E}">
      <dsp:nvSpPr>
        <dsp:cNvPr id="0" name=""/>
        <dsp:cNvSpPr/>
      </dsp:nvSpPr>
      <dsp:spPr>
        <a:xfrm rot="16200000">
          <a:off x="4232994" y="-3022456"/>
          <a:ext cx="858438" cy="9324427"/>
        </a:xfrm>
        <a:prstGeom prst="round2SameRect">
          <a:avLst/>
        </a:prstGeom>
        <a:solidFill>
          <a:schemeClr val="lt1">
            <a:alpha val="90000"/>
            <a:hueOff val="0"/>
            <a:satOff val="0"/>
            <a:lumOff val="0"/>
            <a:alphaOff val="0"/>
          </a:schemeClr>
        </a:solidFill>
        <a:ln w="25400" cap="flat" cmpd="sng" algn="ctr">
          <a:solidFill>
            <a:schemeClr val="accent5">
              <a:hueOff val="1992087"/>
              <a:satOff val="0"/>
              <a:lumOff val="13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t>הנבטים גדלים. </a:t>
          </a:r>
          <a:r>
            <a:rPr lang="he-IL" sz="2800" kern="1200" dirty="0" err="1" smtClean="0"/>
            <a:t>השורשון</a:t>
          </a:r>
          <a:r>
            <a:rPr lang="he-IL" sz="2800" kern="1200" dirty="0" smtClean="0"/>
            <a:t> מתפתח לשורש </a:t>
          </a:r>
          <a:r>
            <a:rPr lang="he-IL" sz="2800" kern="1200" dirty="0" err="1" smtClean="0"/>
            <a:t>והנצרון</a:t>
          </a:r>
          <a:r>
            <a:rPr lang="he-IL" sz="2800" kern="1200" dirty="0" smtClean="0"/>
            <a:t> מתפתח לגבעול.</a:t>
          </a:r>
          <a:endParaRPr lang="he-IL" sz="2800" kern="1200" dirty="0"/>
        </a:p>
      </dsp:txBody>
      <dsp:txXfrm rot="5400000">
        <a:off x="41905" y="1252443"/>
        <a:ext cx="9282522" cy="774628"/>
      </dsp:txXfrm>
    </dsp:sp>
    <dsp:sp modelId="{78B302AA-CB0B-48FD-9B49-B30B3C092FA5}">
      <dsp:nvSpPr>
        <dsp:cNvPr id="0" name=""/>
        <dsp:cNvSpPr/>
      </dsp:nvSpPr>
      <dsp:spPr>
        <a:xfrm rot="5400000">
          <a:off x="9126326" y="2614338"/>
          <a:ext cx="1320674" cy="924472"/>
        </a:xfrm>
        <a:prstGeom prst="chevron">
          <a:avLst/>
        </a:prstGeom>
        <a:solidFill>
          <a:schemeClr val="accent5">
            <a:hueOff val="3984174"/>
            <a:satOff val="0"/>
            <a:lumOff val="2647"/>
            <a:alphaOff val="0"/>
          </a:schemeClr>
        </a:solidFill>
        <a:ln w="25400" cap="flat" cmpd="sng" algn="ctr">
          <a:solidFill>
            <a:schemeClr val="accent5">
              <a:hueOff val="3984174"/>
              <a:satOff val="0"/>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he-IL" sz="2400" b="1" kern="1200" dirty="0" smtClean="0">
              <a:effectLst>
                <a:outerShdw blurRad="38100" dist="38100" dir="2700000" algn="tl">
                  <a:srgbClr val="000000">
                    <a:alpha val="43137"/>
                  </a:srgbClr>
                </a:outerShdw>
              </a:effectLst>
            </a:rPr>
            <a:t>פריחה</a:t>
          </a:r>
          <a:endParaRPr lang="he-IL" sz="2400" b="1" kern="1200" dirty="0">
            <a:effectLst>
              <a:outerShdw blurRad="38100" dist="38100" dir="2700000" algn="tl">
                <a:srgbClr val="000000">
                  <a:alpha val="43137"/>
                </a:srgbClr>
              </a:outerShdw>
            </a:effectLst>
          </a:endParaRPr>
        </a:p>
      </dsp:txBody>
      <dsp:txXfrm rot="-5400000">
        <a:off x="9324427" y="2878473"/>
        <a:ext cx="924472" cy="396202"/>
      </dsp:txXfrm>
    </dsp:sp>
    <dsp:sp modelId="{2D39A311-388C-482B-BA3A-B6AB4BF94855}">
      <dsp:nvSpPr>
        <dsp:cNvPr id="0" name=""/>
        <dsp:cNvSpPr/>
      </dsp:nvSpPr>
      <dsp:spPr>
        <a:xfrm rot="16200000">
          <a:off x="4232994" y="-1816756"/>
          <a:ext cx="858438" cy="9324427"/>
        </a:xfrm>
        <a:prstGeom prst="round2SameRect">
          <a:avLst/>
        </a:prstGeom>
        <a:solidFill>
          <a:schemeClr val="lt1">
            <a:alpha val="90000"/>
            <a:hueOff val="0"/>
            <a:satOff val="0"/>
            <a:lumOff val="0"/>
            <a:alphaOff val="0"/>
          </a:schemeClr>
        </a:solidFill>
        <a:ln w="25400" cap="flat" cmpd="sng" algn="ctr">
          <a:solidFill>
            <a:schemeClr val="accent5">
              <a:hueOff val="3984174"/>
              <a:satOff val="0"/>
              <a:lumOff val="2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solidFill>
                <a:srgbClr val="FF0000"/>
              </a:solidFill>
            </a:rPr>
            <a:t>מהניצנים אט אט פורחים הפרחים. הפרחים </a:t>
          </a:r>
          <a:r>
            <a:rPr lang="he-IL" sz="2800" kern="1200" dirty="0" err="1" smtClean="0">
              <a:solidFill>
                <a:srgbClr val="FF0000"/>
              </a:solidFill>
            </a:rPr>
            <a:t>מואבקים</a:t>
          </a:r>
          <a:r>
            <a:rPr lang="he-IL" sz="2800" kern="1200" dirty="0" smtClean="0">
              <a:solidFill>
                <a:srgbClr val="FF0000"/>
              </a:solidFill>
            </a:rPr>
            <a:t> באמצעות רוח או בעלי חיים</a:t>
          </a:r>
          <a:r>
            <a:rPr lang="he-IL" sz="2800" kern="1200" dirty="0" smtClean="0"/>
            <a:t>.</a:t>
          </a:r>
          <a:endParaRPr lang="he-IL" sz="2800" kern="1200" dirty="0"/>
        </a:p>
      </dsp:txBody>
      <dsp:txXfrm rot="5400000">
        <a:off x="41905" y="2458143"/>
        <a:ext cx="9282522" cy="774628"/>
      </dsp:txXfrm>
    </dsp:sp>
    <dsp:sp modelId="{9D5B0995-E506-4B94-B54B-516CFEFE89F1}">
      <dsp:nvSpPr>
        <dsp:cNvPr id="0" name=""/>
        <dsp:cNvSpPr/>
      </dsp:nvSpPr>
      <dsp:spPr>
        <a:xfrm rot="5400000">
          <a:off x="9126326" y="3820038"/>
          <a:ext cx="1320674" cy="924472"/>
        </a:xfrm>
        <a:prstGeom prst="chevron">
          <a:avLst/>
        </a:prstGeom>
        <a:solidFill>
          <a:schemeClr val="accent5">
            <a:hueOff val="5976261"/>
            <a:satOff val="0"/>
            <a:lumOff val="3970"/>
            <a:alphaOff val="0"/>
          </a:schemeClr>
        </a:solidFill>
        <a:ln w="25400" cap="flat" cmpd="sng" algn="ctr">
          <a:solidFill>
            <a:schemeClr val="accent5">
              <a:hueOff val="5976261"/>
              <a:satOff val="0"/>
              <a:lumOff val="397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he-IL" sz="2800" b="1" kern="1200" dirty="0" smtClean="0">
              <a:effectLst>
                <a:outerShdw blurRad="38100" dist="38100" dir="2700000" algn="tl">
                  <a:srgbClr val="000000">
                    <a:alpha val="43137"/>
                  </a:srgbClr>
                </a:outerShdw>
              </a:effectLst>
            </a:rPr>
            <a:t>פירות</a:t>
          </a:r>
          <a:endParaRPr lang="he-IL" sz="2800" b="1" kern="1200" dirty="0">
            <a:effectLst>
              <a:outerShdw blurRad="38100" dist="38100" dir="2700000" algn="tl">
                <a:srgbClr val="000000">
                  <a:alpha val="43137"/>
                </a:srgbClr>
              </a:outerShdw>
            </a:effectLst>
          </a:endParaRPr>
        </a:p>
      </dsp:txBody>
      <dsp:txXfrm rot="-5400000">
        <a:off x="9324427" y="4084173"/>
        <a:ext cx="924472" cy="396202"/>
      </dsp:txXfrm>
    </dsp:sp>
    <dsp:sp modelId="{8B90759A-528B-4557-9DD9-A5CEF714A870}">
      <dsp:nvSpPr>
        <dsp:cNvPr id="0" name=""/>
        <dsp:cNvSpPr/>
      </dsp:nvSpPr>
      <dsp:spPr>
        <a:xfrm rot="16200000">
          <a:off x="4232994" y="-611057"/>
          <a:ext cx="858438" cy="9324427"/>
        </a:xfrm>
        <a:prstGeom prst="round2SameRect">
          <a:avLst/>
        </a:prstGeom>
        <a:solidFill>
          <a:schemeClr val="lt1">
            <a:alpha val="90000"/>
            <a:hueOff val="0"/>
            <a:satOff val="0"/>
            <a:lumOff val="0"/>
            <a:alphaOff val="0"/>
          </a:schemeClr>
        </a:solidFill>
        <a:ln w="25400" cap="flat" cmpd="sng" algn="ctr">
          <a:solidFill>
            <a:schemeClr val="accent5">
              <a:hueOff val="5976261"/>
              <a:satOff val="0"/>
              <a:lumOff val="39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t>מהפרחים מתפתחים פירות מסוגים שונים. בתוך הפירות נמצאים הזרעים.</a:t>
          </a:r>
          <a:endParaRPr lang="he-IL" sz="2800" kern="1200" dirty="0"/>
        </a:p>
      </dsp:txBody>
      <dsp:txXfrm rot="5400000">
        <a:off x="41905" y="3663842"/>
        <a:ext cx="9282522" cy="774628"/>
      </dsp:txXfrm>
    </dsp:sp>
    <dsp:sp modelId="{921BEB24-4DBD-481B-A2EE-421EC94CE344}">
      <dsp:nvSpPr>
        <dsp:cNvPr id="0" name=""/>
        <dsp:cNvSpPr/>
      </dsp:nvSpPr>
      <dsp:spPr>
        <a:xfrm rot="5400000">
          <a:off x="9126326" y="5025738"/>
          <a:ext cx="1320674" cy="924472"/>
        </a:xfrm>
        <a:prstGeom prst="chevron">
          <a:avLst/>
        </a:prstGeom>
        <a:solidFill>
          <a:schemeClr val="accent5">
            <a:hueOff val="7968348"/>
            <a:satOff val="0"/>
            <a:lumOff val="5294"/>
            <a:alphaOff val="0"/>
          </a:schemeClr>
        </a:solidFill>
        <a:ln w="25400" cap="flat" cmpd="sng" algn="ctr">
          <a:solidFill>
            <a:schemeClr val="accent5">
              <a:hueOff val="7968348"/>
              <a:satOff val="0"/>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he-IL" sz="2800" b="1" kern="1200" smtClean="0">
              <a:effectLst>
                <a:outerShdw blurRad="38100" dist="38100" dir="2700000" algn="tl">
                  <a:srgbClr val="000000">
                    <a:alpha val="43137"/>
                  </a:srgbClr>
                </a:outerShdw>
              </a:effectLst>
            </a:rPr>
            <a:t>הפצת זרעים</a:t>
          </a:r>
          <a:endParaRPr lang="he-IL" sz="2800" b="1" kern="1200" dirty="0">
            <a:effectLst>
              <a:outerShdw blurRad="38100" dist="38100" dir="2700000" algn="tl">
                <a:srgbClr val="000000">
                  <a:alpha val="43137"/>
                </a:srgbClr>
              </a:outerShdw>
            </a:effectLst>
          </a:endParaRPr>
        </a:p>
      </dsp:txBody>
      <dsp:txXfrm rot="-5400000">
        <a:off x="9324427" y="5289873"/>
        <a:ext cx="924472" cy="396202"/>
      </dsp:txXfrm>
    </dsp:sp>
    <dsp:sp modelId="{9622C4AA-067B-407E-82AC-23A7F484832C}">
      <dsp:nvSpPr>
        <dsp:cNvPr id="0" name=""/>
        <dsp:cNvSpPr/>
      </dsp:nvSpPr>
      <dsp:spPr>
        <a:xfrm rot="16200000">
          <a:off x="4232994" y="594642"/>
          <a:ext cx="858438" cy="9324427"/>
        </a:xfrm>
        <a:prstGeom prst="round2SameRect">
          <a:avLst/>
        </a:prstGeom>
        <a:solidFill>
          <a:schemeClr val="lt1">
            <a:alpha val="90000"/>
            <a:hueOff val="0"/>
            <a:satOff val="0"/>
            <a:lumOff val="0"/>
            <a:alphaOff val="0"/>
          </a:schemeClr>
        </a:solidFill>
        <a:ln w="25400" cap="flat" cmpd="sng" algn="ctr">
          <a:solidFill>
            <a:schemeClr val="accent5">
              <a:hueOff val="7968348"/>
              <a:satOff val="0"/>
              <a:lumOff val="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solidFill>
                <a:srgbClr val="FF0000"/>
              </a:solidFill>
            </a:rPr>
            <a:t>הזרעים שבפירות מופצים באמצעות רוח, מים או בעלי חיים</a:t>
          </a:r>
          <a:r>
            <a:rPr lang="he-IL" sz="2800" kern="1200" dirty="0" smtClean="0"/>
            <a:t>.</a:t>
          </a:r>
          <a:endParaRPr lang="he-IL" sz="2800" kern="1200" dirty="0"/>
        </a:p>
      </dsp:txBody>
      <dsp:txXfrm rot="5400000">
        <a:off x="41905" y="4869542"/>
        <a:ext cx="9282522" cy="7746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A261B-5AEE-4935-9BBB-7A4E9DF38565}">
      <dsp:nvSpPr>
        <dsp:cNvPr id="0" name=""/>
        <dsp:cNvSpPr/>
      </dsp:nvSpPr>
      <dsp:spPr>
        <a:xfrm rot="5400000">
          <a:off x="9126326" y="202939"/>
          <a:ext cx="1320674" cy="924472"/>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he-IL" sz="2800" b="1" kern="1200" dirty="0" smtClean="0">
              <a:solidFill>
                <a:srgbClr val="FF0000"/>
              </a:solidFill>
              <a:effectLst>
                <a:outerShdw blurRad="38100" dist="38100" dir="2700000" algn="tl">
                  <a:srgbClr val="000000">
                    <a:alpha val="43137"/>
                  </a:srgbClr>
                </a:outerShdw>
              </a:effectLst>
            </a:rPr>
            <a:t>נביטה</a:t>
          </a:r>
          <a:endParaRPr lang="he-IL" sz="2800" b="1" kern="1200" dirty="0">
            <a:solidFill>
              <a:srgbClr val="FF0000"/>
            </a:solidFill>
            <a:effectLst>
              <a:outerShdw blurRad="38100" dist="38100" dir="2700000" algn="tl">
                <a:srgbClr val="000000">
                  <a:alpha val="43137"/>
                </a:srgbClr>
              </a:outerShdw>
            </a:effectLst>
          </a:endParaRPr>
        </a:p>
      </dsp:txBody>
      <dsp:txXfrm rot="-5400000">
        <a:off x="9324427" y="467074"/>
        <a:ext cx="924472" cy="396202"/>
      </dsp:txXfrm>
    </dsp:sp>
    <dsp:sp modelId="{4494F675-5F90-4965-8CC1-EDD8368B503B}">
      <dsp:nvSpPr>
        <dsp:cNvPr id="0" name=""/>
        <dsp:cNvSpPr/>
      </dsp:nvSpPr>
      <dsp:spPr>
        <a:xfrm rot="16200000">
          <a:off x="4232768" y="-4227930"/>
          <a:ext cx="858890" cy="9324427"/>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t>הזרעים תופחים ומצמיחים </a:t>
          </a:r>
          <a:r>
            <a:rPr lang="he-IL" sz="2800" kern="1200" dirty="0" err="1" smtClean="0"/>
            <a:t>שורשונים</a:t>
          </a:r>
          <a:r>
            <a:rPr lang="he-IL" sz="2800" kern="1200" dirty="0" smtClean="0"/>
            <a:t> </a:t>
          </a:r>
          <a:r>
            <a:rPr lang="he-IL" sz="2800" kern="1200" dirty="0" err="1" smtClean="0"/>
            <a:t>ונצרונים</a:t>
          </a:r>
          <a:r>
            <a:rPr lang="he-IL" sz="2800" kern="1200" dirty="0" smtClean="0"/>
            <a:t>.</a:t>
          </a:r>
          <a:endParaRPr lang="he-IL" sz="2800" kern="1200" dirty="0"/>
        </a:p>
      </dsp:txBody>
      <dsp:txXfrm rot="5400000">
        <a:off x="41928" y="46766"/>
        <a:ext cx="9282499" cy="775034"/>
      </dsp:txXfrm>
    </dsp:sp>
    <dsp:sp modelId="{2048FEB9-EAC1-4564-9CB6-84765DBDEE57}">
      <dsp:nvSpPr>
        <dsp:cNvPr id="0" name=""/>
        <dsp:cNvSpPr/>
      </dsp:nvSpPr>
      <dsp:spPr>
        <a:xfrm rot="5400000">
          <a:off x="9126326" y="1408639"/>
          <a:ext cx="1320674" cy="924472"/>
        </a:xfrm>
        <a:prstGeom prst="chevron">
          <a:avLst/>
        </a:prstGeom>
        <a:solidFill>
          <a:schemeClr val="accent5">
            <a:hueOff val="1992087"/>
            <a:satOff val="0"/>
            <a:lumOff val="1323"/>
            <a:alphaOff val="0"/>
          </a:schemeClr>
        </a:solidFill>
        <a:ln w="25400" cap="flat" cmpd="sng" algn="ctr">
          <a:solidFill>
            <a:schemeClr val="accent5">
              <a:hueOff val="1992087"/>
              <a:satOff val="0"/>
              <a:lumOff val="13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he-IL" sz="2400" b="1" kern="1200" dirty="0" smtClean="0">
              <a:effectLst>
                <a:outerShdw blurRad="38100" dist="38100" dir="2700000" algn="tl">
                  <a:srgbClr val="000000">
                    <a:alpha val="43137"/>
                  </a:srgbClr>
                </a:outerShdw>
              </a:effectLst>
            </a:rPr>
            <a:t>צמיחה</a:t>
          </a:r>
          <a:endParaRPr lang="he-IL" sz="2400" b="1" kern="1200" dirty="0">
            <a:effectLst>
              <a:outerShdw blurRad="38100" dist="38100" dir="2700000" algn="tl">
                <a:srgbClr val="000000">
                  <a:alpha val="43137"/>
                </a:srgbClr>
              </a:outerShdw>
            </a:effectLst>
          </a:endParaRPr>
        </a:p>
      </dsp:txBody>
      <dsp:txXfrm rot="-5400000">
        <a:off x="9324427" y="1672774"/>
        <a:ext cx="924472" cy="396202"/>
      </dsp:txXfrm>
    </dsp:sp>
    <dsp:sp modelId="{7BA4DEEF-A85D-4334-ADD8-0ACC27B7ED0E}">
      <dsp:nvSpPr>
        <dsp:cNvPr id="0" name=""/>
        <dsp:cNvSpPr/>
      </dsp:nvSpPr>
      <dsp:spPr>
        <a:xfrm rot="16200000">
          <a:off x="4232994" y="-3022456"/>
          <a:ext cx="858438" cy="9324427"/>
        </a:xfrm>
        <a:prstGeom prst="round2SameRect">
          <a:avLst/>
        </a:prstGeom>
        <a:solidFill>
          <a:schemeClr val="lt1">
            <a:alpha val="90000"/>
            <a:hueOff val="0"/>
            <a:satOff val="0"/>
            <a:lumOff val="0"/>
            <a:alphaOff val="0"/>
          </a:schemeClr>
        </a:solidFill>
        <a:ln w="25400" cap="flat" cmpd="sng" algn="ctr">
          <a:solidFill>
            <a:schemeClr val="accent5">
              <a:hueOff val="1992087"/>
              <a:satOff val="0"/>
              <a:lumOff val="13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t>הנבטים גדלים. </a:t>
          </a:r>
          <a:r>
            <a:rPr lang="he-IL" sz="2800" kern="1200" dirty="0" err="1" smtClean="0"/>
            <a:t>השורשון</a:t>
          </a:r>
          <a:r>
            <a:rPr lang="he-IL" sz="2800" kern="1200" dirty="0" smtClean="0"/>
            <a:t> מתפתח לשורש </a:t>
          </a:r>
          <a:r>
            <a:rPr lang="he-IL" sz="2800" kern="1200" dirty="0" err="1" smtClean="0"/>
            <a:t>והנצרון</a:t>
          </a:r>
          <a:r>
            <a:rPr lang="he-IL" sz="2800" kern="1200" dirty="0" smtClean="0"/>
            <a:t> מתפתח לגבעול.</a:t>
          </a:r>
          <a:endParaRPr lang="he-IL" sz="2800" kern="1200" dirty="0"/>
        </a:p>
      </dsp:txBody>
      <dsp:txXfrm rot="5400000">
        <a:off x="41905" y="1252443"/>
        <a:ext cx="9282522" cy="774628"/>
      </dsp:txXfrm>
    </dsp:sp>
    <dsp:sp modelId="{78B302AA-CB0B-48FD-9B49-B30B3C092FA5}">
      <dsp:nvSpPr>
        <dsp:cNvPr id="0" name=""/>
        <dsp:cNvSpPr/>
      </dsp:nvSpPr>
      <dsp:spPr>
        <a:xfrm rot="5400000">
          <a:off x="9126326" y="2614338"/>
          <a:ext cx="1320674" cy="924472"/>
        </a:xfrm>
        <a:prstGeom prst="chevron">
          <a:avLst/>
        </a:prstGeom>
        <a:solidFill>
          <a:schemeClr val="accent5">
            <a:hueOff val="3984174"/>
            <a:satOff val="0"/>
            <a:lumOff val="2647"/>
            <a:alphaOff val="0"/>
          </a:schemeClr>
        </a:solidFill>
        <a:ln w="25400" cap="flat" cmpd="sng" algn="ctr">
          <a:solidFill>
            <a:schemeClr val="accent5">
              <a:hueOff val="3984174"/>
              <a:satOff val="0"/>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he-IL" sz="2400" b="1" kern="1200" dirty="0" smtClean="0">
              <a:effectLst>
                <a:outerShdw blurRad="38100" dist="38100" dir="2700000" algn="tl">
                  <a:srgbClr val="000000">
                    <a:alpha val="43137"/>
                  </a:srgbClr>
                </a:outerShdw>
              </a:effectLst>
            </a:rPr>
            <a:t>פריחה</a:t>
          </a:r>
          <a:endParaRPr lang="he-IL" sz="2400" b="1" kern="1200" dirty="0">
            <a:effectLst>
              <a:outerShdw blurRad="38100" dist="38100" dir="2700000" algn="tl">
                <a:srgbClr val="000000">
                  <a:alpha val="43137"/>
                </a:srgbClr>
              </a:outerShdw>
            </a:effectLst>
          </a:endParaRPr>
        </a:p>
      </dsp:txBody>
      <dsp:txXfrm rot="-5400000">
        <a:off x="9324427" y="2878473"/>
        <a:ext cx="924472" cy="396202"/>
      </dsp:txXfrm>
    </dsp:sp>
    <dsp:sp modelId="{2D39A311-388C-482B-BA3A-B6AB4BF94855}">
      <dsp:nvSpPr>
        <dsp:cNvPr id="0" name=""/>
        <dsp:cNvSpPr/>
      </dsp:nvSpPr>
      <dsp:spPr>
        <a:xfrm rot="16200000">
          <a:off x="4232994" y="-1816756"/>
          <a:ext cx="858438" cy="9324427"/>
        </a:xfrm>
        <a:prstGeom prst="round2SameRect">
          <a:avLst/>
        </a:prstGeom>
        <a:solidFill>
          <a:schemeClr val="lt1">
            <a:alpha val="90000"/>
            <a:hueOff val="0"/>
            <a:satOff val="0"/>
            <a:lumOff val="0"/>
            <a:alphaOff val="0"/>
          </a:schemeClr>
        </a:solidFill>
        <a:ln w="25400" cap="flat" cmpd="sng" algn="ctr">
          <a:solidFill>
            <a:schemeClr val="accent5">
              <a:hueOff val="3984174"/>
              <a:satOff val="0"/>
              <a:lumOff val="2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solidFill>
                <a:srgbClr val="FF0000"/>
              </a:solidFill>
            </a:rPr>
            <a:t>מהניצנים אט אט פורחים הפרחים. הפרחים </a:t>
          </a:r>
          <a:r>
            <a:rPr lang="he-IL" sz="2800" kern="1200" dirty="0" err="1" smtClean="0">
              <a:solidFill>
                <a:srgbClr val="FF0000"/>
              </a:solidFill>
            </a:rPr>
            <a:t>מואבקים</a:t>
          </a:r>
          <a:r>
            <a:rPr lang="he-IL" sz="2800" kern="1200" dirty="0" smtClean="0">
              <a:solidFill>
                <a:srgbClr val="FF0000"/>
              </a:solidFill>
            </a:rPr>
            <a:t> באמצעות רוח או בעלי חיים</a:t>
          </a:r>
          <a:r>
            <a:rPr lang="he-IL" sz="2800" kern="1200" dirty="0" smtClean="0"/>
            <a:t>.</a:t>
          </a:r>
          <a:endParaRPr lang="he-IL" sz="2800" kern="1200" dirty="0"/>
        </a:p>
      </dsp:txBody>
      <dsp:txXfrm rot="5400000">
        <a:off x="41905" y="2458143"/>
        <a:ext cx="9282522" cy="774628"/>
      </dsp:txXfrm>
    </dsp:sp>
    <dsp:sp modelId="{9D5B0995-E506-4B94-B54B-516CFEFE89F1}">
      <dsp:nvSpPr>
        <dsp:cNvPr id="0" name=""/>
        <dsp:cNvSpPr/>
      </dsp:nvSpPr>
      <dsp:spPr>
        <a:xfrm rot="5400000">
          <a:off x="9126326" y="3820038"/>
          <a:ext cx="1320674" cy="924472"/>
        </a:xfrm>
        <a:prstGeom prst="chevron">
          <a:avLst/>
        </a:prstGeom>
        <a:solidFill>
          <a:schemeClr val="accent5">
            <a:hueOff val="5976261"/>
            <a:satOff val="0"/>
            <a:lumOff val="3970"/>
            <a:alphaOff val="0"/>
          </a:schemeClr>
        </a:solidFill>
        <a:ln w="25400" cap="flat" cmpd="sng" algn="ctr">
          <a:solidFill>
            <a:schemeClr val="accent5">
              <a:hueOff val="5976261"/>
              <a:satOff val="0"/>
              <a:lumOff val="397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he-IL" sz="2800" b="1" kern="1200" dirty="0" smtClean="0">
              <a:effectLst>
                <a:outerShdw blurRad="38100" dist="38100" dir="2700000" algn="tl">
                  <a:srgbClr val="000000">
                    <a:alpha val="43137"/>
                  </a:srgbClr>
                </a:outerShdw>
              </a:effectLst>
            </a:rPr>
            <a:t>פירות</a:t>
          </a:r>
          <a:endParaRPr lang="he-IL" sz="2800" b="1" kern="1200" dirty="0">
            <a:effectLst>
              <a:outerShdw blurRad="38100" dist="38100" dir="2700000" algn="tl">
                <a:srgbClr val="000000">
                  <a:alpha val="43137"/>
                </a:srgbClr>
              </a:outerShdw>
            </a:effectLst>
          </a:endParaRPr>
        </a:p>
      </dsp:txBody>
      <dsp:txXfrm rot="-5400000">
        <a:off x="9324427" y="4084173"/>
        <a:ext cx="924472" cy="396202"/>
      </dsp:txXfrm>
    </dsp:sp>
    <dsp:sp modelId="{8B90759A-528B-4557-9DD9-A5CEF714A870}">
      <dsp:nvSpPr>
        <dsp:cNvPr id="0" name=""/>
        <dsp:cNvSpPr/>
      </dsp:nvSpPr>
      <dsp:spPr>
        <a:xfrm rot="16200000">
          <a:off x="4232994" y="-611057"/>
          <a:ext cx="858438" cy="9324427"/>
        </a:xfrm>
        <a:prstGeom prst="round2SameRect">
          <a:avLst/>
        </a:prstGeom>
        <a:solidFill>
          <a:schemeClr val="lt1">
            <a:alpha val="90000"/>
            <a:hueOff val="0"/>
            <a:satOff val="0"/>
            <a:lumOff val="0"/>
            <a:alphaOff val="0"/>
          </a:schemeClr>
        </a:solidFill>
        <a:ln w="25400" cap="flat" cmpd="sng" algn="ctr">
          <a:solidFill>
            <a:schemeClr val="accent5">
              <a:hueOff val="5976261"/>
              <a:satOff val="0"/>
              <a:lumOff val="39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t>מהפרחים מתפתחים פירות מסוגים שונים. בתוך הפירות נמצאים הזרעים.</a:t>
          </a:r>
          <a:endParaRPr lang="he-IL" sz="2800" kern="1200" dirty="0"/>
        </a:p>
      </dsp:txBody>
      <dsp:txXfrm rot="5400000">
        <a:off x="41905" y="3663842"/>
        <a:ext cx="9282522" cy="774628"/>
      </dsp:txXfrm>
    </dsp:sp>
    <dsp:sp modelId="{921BEB24-4DBD-481B-A2EE-421EC94CE344}">
      <dsp:nvSpPr>
        <dsp:cNvPr id="0" name=""/>
        <dsp:cNvSpPr/>
      </dsp:nvSpPr>
      <dsp:spPr>
        <a:xfrm rot="5400000">
          <a:off x="9126326" y="5025738"/>
          <a:ext cx="1320674" cy="924472"/>
        </a:xfrm>
        <a:prstGeom prst="chevron">
          <a:avLst/>
        </a:prstGeom>
        <a:solidFill>
          <a:schemeClr val="accent5">
            <a:hueOff val="7968348"/>
            <a:satOff val="0"/>
            <a:lumOff val="5294"/>
            <a:alphaOff val="0"/>
          </a:schemeClr>
        </a:solidFill>
        <a:ln w="25400" cap="flat" cmpd="sng" algn="ctr">
          <a:solidFill>
            <a:schemeClr val="accent5">
              <a:hueOff val="7968348"/>
              <a:satOff val="0"/>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he-IL" sz="2800" b="1" kern="1200" smtClean="0">
              <a:effectLst>
                <a:outerShdw blurRad="38100" dist="38100" dir="2700000" algn="tl">
                  <a:srgbClr val="000000">
                    <a:alpha val="43137"/>
                  </a:srgbClr>
                </a:outerShdw>
              </a:effectLst>
            </a:rPr>
            <a:t>הפצת זרעים</a:t>
          </a:r>
          <a:endParaRPr lang="he-IL" sz="2800" b="1" kern="1200" dirty="0">
            <a:effectLst>
              <a:outerShdw blurRad="38100" dist="38100" dir="2700000" algn="tl">
                <a:srgbClr val="000000">
                  <a:alpha val="43137"/>
                </a:srgbClr>
              </a:outerShdw>
            </a:effectLst>
          </a:endParaRPr>
        </a:p>
      </dsp:txBody>
      <dsp:txXfrm rot="-5400000">
        <a:off x="9324427" y="5289873"/>
        <a:ext cx="924472" cy="396202"/>
      </dsp:txXfrm>
    </dsp:sp>
    <dsp:sp modelId="{9622C4AA-067B-407E-82AC-23A7F484832C}">
      <dsp:nvSpPr>
        <dsp:cNvPr id="0" name=""/>
        <dsp:cNvSpPr/>
      </dsp:nvSpPr>
      <dsp:spPr>
        <a:xfrm rot="16200000">
          <a:off x="4232994" y="594642"/>
          <a:ext cx="858438" cy="9324427"/>
        </a:xfrm>
        <a:prstGeom prst="round2SameRect">
          <a:avLst/>
        </a:prstGeom>
        <a:solidFill>
          <a:schemeClr val="lt1">
            <a:alpha val="90000"/>
            <a:hueOff val="0"/>
            <a:satOff val="0"/>
            <a:lumOff val="0"/>
            <a:alphaOff val="0"/>
          </a:schemeClr>
        </a:solidFill>
        <a:ln w="25400" cap="flat" cmpd="sng" algn="ctr">
          <a:solidFill>
            <a:schemeClr val="accent5">
              <a:hueOff val="7968348"/>
              <a:satOff val="0"/>
              <a:lumOff val="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he-IL" sz="2800" kern="1200" dirty="0" smtClean="0">
              <a:solidFill>
                <a:srgbClr val="FF0000"/>
              </a:solidFill>
            </a:rPr>
            <a:t>הזרעים שבפירות מופצים באמצעות רוח, מים או בעלי חיים</a:t>
          </a:r>
          <a:r>
            <a:rPr lang="he-IL" sz="2800" kern="1200" dirty="0" smtClean="0"/>
            <a:t>.</a:t>
          </a:r>
          <a:endParaRPr lang="he-IL" sz="2800" kern="1200" dirty="0"/>
        </a:p>
      </dsp:txBody>
      <dsp:txXfrm rot="5400000">
        <a:off x="41905" y="4869542"/>
        <a:ext cx="9282522" cy="77462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82162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לזרעים יש קליפה</a:t>
            </a:r>
            <a:r>
              <a:rPr lang="he-IL" baseline="0" dirty="0" smtClean="0"/>
              <a:t> שמגנה עליהם.</a:t>
            </a:r>
            <a:endParaRPr lang="he-IL" baseline="0" dirty="0"/>
          </a:p>
          <a:p>
            <a:pPr algn="r"/>
            <a:r>
              <a:rPr lang="he-IL" baseline="0" dirty="0" smtClean="0"/>
              <a:t>לפעמים הקליפה קשה כמו למשל בזרעי שקד או אגוז</a:t>
            </a:r>
          </a:p>
          <a:p>
            <a:pPr algn="r"/>
            <a:r>
              <a:rPr lang="he-IL" baseline="0" dirty="0" smtClean="0"/>
              <a:t>ולפעמים הקליפה רכה כמו למשל בזרעי בוטנים.</a:t>
            </a:r>
          </a:p>
          <a:p>
            <a:pPr algn="r"/>
            <a:r>
              <a:rPr lang="he-IL" baseline="0" dirty="0" smtClean="0"/>
              <a:t>בתוך הזרעים יש מלאי מזון שמספיק לזרעים לצורך הקיום ההתחלתי שלהם.</a:t>
            </a:r>
          </a:p>
          <a:p>
            <a:pPr algn="r"/>
            <a:r>
              <a:rPr lang="he-IL" baseline="0" dirty="0" smtClean="0"/>
              <a:t>בהתבוננות בזכוכית מגדלת בזרעים ששמו במים, ותפחו מעט, ניתן לזהות את </a:t>
            </a:r>
            <a:r>
              <a:rPr lang="he-IL" baseline="0" dirty="0" err="1" smtClean="0"/>
              <a:t>השורשון</a:t>
            </a:r>
            <a:r>
              <a:rPr lang="he-IL" baseline="0" dirty="0" smtClean="0"/>
              <a:t> </a:t>
            </a:r>
            <a:r>
              <a:rPr lang="he-IL" baseline="0" dirty="0" err="1" smtClean="0"/>
              <a:t>והנצרון</a:t>
            </a:r>
            <a:r>
              <a:rPr lang="he-IL" baseline="0" dirty="0" smtClean="0"/>
              <a:t>.</a:t>
            </a:r>
          </a:p>
          <a:p>
            <a:pPr algn="r"/>
            <a:r>
              <a:rPr lang="he-IL" baseline="0" dirty="0" smtClean="0"/>
              <a:t>בפעם הבאה שאתם אוכלים בוטנים, קלפו את הקליפה, פתחו את הבוטן </a:t>
            </a:r>
            <a:r>
              <a:rPr lang="he-IL" baseline="0" dirty="0" err="1" smtClean="0"/>
              <a:t>ותנזו</a:t>
            </a:r>
            <a:r>
              <a:rPr lang="he-IL" baseline="0" dirty="0" smtClean="0"/>
              <a:t> לזהות את </a:t>
            </a:r>
            <a:r>
              <a:rPr lang="he-IL" baseline="0" dirty="0" err="1" smtClean="0"/>
              <a:t>השורשון</a:t>
            </a:r>
            <a:r>
              <a:rPr lang="he-IL" baseline="0" dirty="0" smtClean="0"/>
              <a:t> </a:t>
            </a:r>
            <a:r>
              <a:rPr lang="he-IL" baseline="0" dirty="0" err="1" smtClean="0"/>
              <a:t>והנצרון</a:t>
            </a:r>
            <a:r>
              <a:rPr lang="he-IL" baseline="0" dirty="0" smtClean="0"/>
              <a:t>.</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cap="none" dirty="0" smtClean="0">
                <a:solidFill>
                  <a:schemeClr val="dk1"/>
                </a:solidFill>
                <a:effectLst/>
                <a:latin typeface="Calibri"/>
                <a:ea typeface="Calibri"/>
                <a:cs typeface="Calibri"/>
                <a:sym typeface="Calibri"/>
              </a:rPr>
              <a:t>הנבטים מכילים את ערכים תזונתיים גבוהים ומשובחים ביותר.</a:t>
            </a:r>
          </a:p>
          <a:p>
            <a:pPr algn="r"/>
            <a:r>
              <a:rPr lang="he-IL" sz="1200" b="0" i="0" u="none" strike="noStrike" cap="none" dirty="0" smtClean="0">
                <a:solidFill>
                  <a:schemeClr val="dk1"/>
                </a:solidFill>
                <a:effectLst/>
                <a:latin typeface="Calibri"/>
                <a:sym typeface="Calibri"/>
              </a:rPr>
              <a:t>הם מכילים</a:t>
            </a:r>
            <a:r>
              <a:rPr lang="he-IL" sz="1200" b="0" i="0" u="none" strike="noStrike" cap="none" baseline="0" dirty="0" smtClean="0">
                <a:solidFill>
                  <a:schemeClr val="dk1"/>
                </a:solidFill>
                <a:effectLst/>
                <a:latin typeface="Calibri"/>
                <a:sym typeface="Calibri"/>
              </a:rPr>
              <a:t> כמות עצומה של ויטמינים ולכן נחשבים מאוד בריאים למאכל.</a:t>
            </a:r>
          </a:p>
          <a:p>
            <a:pPr algn="r"/>
            <a:r>
              <a:rPr lang="he-IL" sz="1200" b="0" i="0" u="none" strike="noStrike" cap="none" baseline="0" dirty="0" smtClean="0">
                <a:solidFill>
                  <a:schemeClr val="dk1"/>
                </a:solidFill>
                <a:effectLst/>
                <a:latin typeface="Calibri"/>
                <a:sym typeface="Calibri"/>
              </a:rPr>
              <a:t>יש כמה סוגים של נבטים למאכל</a:t>
            </a:r>
          </a:p>
          <a:p>
            <a:pPr algn="r"/>
            <a:r>
              <a:rPr lang="he-IL" sz="1200" b="0" i="0" u="none" strike="noStrike" cap="none" baseline="0" dirty="0" smtClean="0">
                <a:solidFill>
                  <a:schemeClr val="dk1"/>
                </a:solidFill>
                <a:effectLst/>
                <a:latin typeface="Calibri"/>
                <a:sym typeface="Calibri"/>
              </a:rPr>
              <a:t>רובם נבטים של זרעי קטניות: שעועית , חומוס, עדשים ועוד</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אנחנו</a:t>
            </a:r>
            <a:r>
              <a:rPr lang="he-IL" baseline="0" dirty="0" smtClean="0"/>
              <a:t> רגילים לראות בבית זרעים קטנים יחסית, כמו של חומוס ושעועית.</a:t>
            </a:r>
          </a:p>
          <a:p>
            <a:pPr algn="r"/>
            <a:r>
              <a:rPr lang="he-IL" baseline="0" dirty="0" smtClean="0"/>
              <a:t>אבל יש זרעים בגדלים שונים.</a:t>
            </a:r>
          </a:p>
          <a:p>
            <a:pPr algn="r"/>
            <a:r>
              <a:rPr lang="he-IL" baseline="0" dirty="0" smtClean="0"/>
              <a:t>הזרעים הכי גדולים בעולם הם זרעי קוקוס הים.</a:t>
            </a:r>
          </a:p>
          <a:p>
            <a:pPr algn="r"/>
            <a:r>
              <a:rPr lang="he-IL" baseline="0" dirty="0" smtClean="0"/>
              <a:t>תראו בתמונה זרע אחד של קוקוס. כמה הוא גדול</a:t>
            </a:r>
          </a:p>
          <a:p>
            <a:pPr algn="r"/>
            <a:r>
              <a:rPr lang="he-IL" baseline="0" dirty="0" smtClean="0"/>
              <a:t>צילמו אותו ליד טלפון כדי להמחיש את גודלו העצום.</a:t>
            </a:r>
          </a:p>
          <a:p>
            <a:pPr algn="r"/>
            <a:r>
              <a:rPr lang="he-IL" baseline="0" dirty="0" smtClean="0"/>
              <a:t>אתם יודעים כמה הם שוקלים?</a:t>
            </a:r>
          </a:p>
          <a:p>
            <a:pPr algn="r"/>
            <a:r>
              <a:rPr lang="he-IL" baseline="0" dirty="0" smtClean="0"/>
              <a:t>נסו לנחש..</a:t>
            </a:r>
          </a:p>
          <a:p>
            <a:pPr algn="r"/>
            <a:r>
              <a:rPr lang="he-IL" baseline="0" dirty="0" smtClean="0"/>
              <a:t>כל אחד מהזרעים יכול להגיע למשקל של 18 ק"ג!</a:t>
            </a:r>
          </a:p>
          <a:p>
            <a:pPr algn="r"/>
            <a:r>
              <a:rPr lang="he-IL" baseline="0" dirty="0" smtClean="0"/>
              <a:t>זה כמו 18 </a:t>
            </a:r>
            <a:r>
              <a:rPr lang="he-IL" baseline="0" dirty="0" err="1" smtClean="0"/>
              <a:t>חבילו</a:t>
            </a:r>
            <a:r>
              <a:rPr lang="he-IL" baseline="0" dirty="0" smtClean="0"/>
              <a:t> של סוכר.</a:t>
            </a:r>
          </a:p>
          <a:p>
            <a:pPr algn="r"/>
            <a:r>
              <a:rPr lang="he-IL" baseline="0" dirty="0" smtClean="0"/>
              <a:t>אתם חושבים שהייתם יכולים להרים את אחד מזרעי קוקוס הים בעצמכם?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בואו</a:t>
            </a:r>
            <a:r>
              <a:rPr lang="he-IL" baseline="0" dirty="0" smtClean="0"/>
              <a:t> נכין יחד כלי להנבטה, בעזרתו נוכל לעקוב אחרי תהליך הנביטה.</a:t>
            </a:r>
          </a:p>
          <a:p>
            <a:pPr algn="r"/>
            <a:r>
              <a:rPr lang="he-IL" baseline="0" dirty="0" smtClean="0"/>
              <a:t>להקריא את ההנחיות ואז להוסיף:</a:t>
            </a:r>
          </a:p>
          <a:p>
            <a:pPr algn="r"/>
            <a:r>
              <a:rPr lang="he-IL" baseline="0" dirty="0" smtClean="0"/>
              <a:t>המים יספגו בבריסטול ויגיעו את הזרעים.</a:t>
            </a:r>
          </a:p>
          <a:p>
            <a:pPr algn="r"/>
            <a:r>
              <a:rPr lang="he-IL" baseline="0" dirty="0" smtClean="0"/>
              <a:t>חשוב לשים לב שכל הזמן יש מים בתחתית הכלי, אבל לא צריך כמות גדולה..</a:t>
            </a:r>
          </a:p>
          <a:p>
            <a:pPr algn="r"/>
            <a:endParaRPr lang="he-IL" dirty="0" smtClean="0"/>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5105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וכעת, שכלי ההנבטה שלכם מוכן תוכלו לערוך תצפית.</a:t>
            </a:r>
          </a:p>
          <a:p>
            <a:pPr algn="r"/>
            <a:r>
              <a:rPr lang="he-IL" baseline="0" dirty="0" smtClean="0"/>
              <a:t>בכל יום או יומיים התבוננו בזרעים.</a:t>
            </a:r>
          </a:p>
          <a:p>
            <a:pPr algn="r"/>
            <a:r>
              <a:rPr lang="he-IL" baseline="0" dirty="0" smtClean="0"/>
              <a:t>כתבו בטבלה את תוצאות התצפית – מה ראיתם שקורה לזרעים.</a:t>
            </a:r>
          </a:p>
          <a:p>
            <a:pPr algn="r"/>
            <a:r>
              <a:rPr lang="he-IL" baseline="0" dirty="0" smtClean="0"/>
              <a:t>האם הם תפחו? האם התחיל להציץ </a:t>
            </a:r>
            <a:r>
              <a:rPr lang="he-IL" baseline="0" dirty="0" err="1" smtClean="0"/>
              <a:t>השורשון</a:t>
            </a:r>
            <a:r>
              <a:rPr lang="he-IL" baseline="0" dirty="0" smtClean="0"/>
              <a:t> או </a:t>
            </a:r>
            <a:r>
              <a:rPr lang="he-IL" baseline="0" dirty="0" err="1" smtClean="0"/>
              <a:t>הנצרון</a:t>
            </a:r>
            <a:r>
              <a:rPr lang="he-IL" baseline="0" dirty="0" smtClean="0"/>
              <a:t>? האם כבר יש התחלה של עלים?</a:t>
            </a:r>
          </a:p>
          <a:p>
            <a:pPr algn="r"/>
            <a:r>
              <a:rPr lang="he-IL" baseline="0" dirty="0" smtClean="0"/>
              <a:t>זכרו – בתצפית מדעים כותבים עובדות בלבד ומשתדלים שהן תהיינה </a:t>
            </a:r>
            <a:r>
              <a:rPr lang="he-IL" baseline="0" dirty="0" err="1" smtClean="0"/>
              <a:t>מדוייקות</a:t>
            </a:r>
            <a:r>
              <a:rPr lang="he-IL" baseline="0" dirty="0" smtClean="0"/>
              <a:t> ככל שאפשר.</a:t>
            </a:r>
          </a:p>
          <a:p>
            <a:pPr algn="r"/>
            <a:r>
              <a:rPr lang="he-IL" baseline="0" dirty="0" smtClean="0"/>
              <a:t>תוכלו לסמן בטוש לא מחיק את התקדמות הנביטה.</a:t>
            </a:r>
          </a:p>
          <a:p>
            <a:pPr algn="r"/>
            <a:r>
              <a:rPr lang="he-IL" baseline="0" dirty="0" smtClean="0"/>
              <a:t>ואם תרצו להשוות בין הנביטה של שני סוגי זרעים, תוכלו להכין כלי</a:t>
            </a:r>
          </a:p>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baseline="0" dirty="0" smtClean="0"/>
          </a:p>
          <a:p>
            <a:pPr algn="r"/>
            <a:r>
              <a:rPr lang="he-IL" baseline="0" dirty="0" smtClean="0"/>
              <a:t>אם תרצו להשוות בין הנביטה של שני סוגי זרעים, תוכלו להכין כלי הנבטה נוסף.</a:t>
            </a:r>
          </a:p>
          <a:p>
            <a:pPr algn="r"/>
            <a:r>
              <a:rPr lang="he-IL" baseline="0" dirty="0" smtClean="0"/>
              <a:t>כדי שהתצפית שלנו תהיה מהימנה </a:t>
            </a:r>
            <a:r>
              <a:rPr lang="he-IL" baseline="0" dirty="0" err="1" smtClean="0"/>
              <a:t>ומדוייקת</a:t>
            </a:r>
            <a:r>
              <a:rPr lang="he-IL" baseline="0" dirty="0" smtClean="0"/>
              <a:t>, אל תשכחו לשמור על כלל חשוב מאוד: שמירה על גורמים קבועים.</a:t>
            </a:r>
          </a:p>
          <a:p>
            <a:pPr algn="r"/>
            <a:r>
              <a:rPr lang="he-IL" baseline="0" dirty="0" smtClean="0"/>
              <a:t>קחו את אותו כלי בדיוק לשני סוגי הזרעים, גם בדיוק אותו בריסטול. השתמשו במספר זהה של זרעים משני הסוגים, השקו באותה מידה ובצעו את התצפית באותן ימים ובאותה דרך.</a:t>
            </a:r>
          </a:p>
          <a:p>
            <a:pPr algn="r"/>
            <a:r>
              <a:rPr lang="he-IL" baseline="0" dirty="0" smtClean="0"/>
              <a:t>מעניין אם תמצאו הבדלים בתהליך הנביטה של שני הזרעים שבחרתם</a:t>
            </a:r>
          </a:p>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cap="none" dirty="0" smtClean="0">
                <a:solidFill>
                  <a:schemeClr val="dk1"/>
                </a:solidFill>
                <a:effectLst/>
                <a:latin typeface="Calibri"/>
                <a:ea typeface="Calibri"/>
                <a:cs typeface="Calibri"/>
                <a:sym typeface="Calibri"/>
              </a:rPr>
              <a:t>וכעת</a:t>
            </a:r>
            <a:r>
              <a:rPr lang="he-IL" sz="1200" b="0" i="0" u="none" strike="noStrike" cap="none" baseline="0" dirty="0" smtClean="0">
                <a:solidFill>
                  <a:schemeClr val="dk1"/>
                </a:solidFill>
                <a:effectLst/>
                <a:latin typeface="Calibri"/>
                <a:ea typeface="Calibri"/>
                <a:cs typeface="Calibri"/>
                <a:sym typeface="Calibri"/>
              </a:rPr>
              <a:t> נעבור לשלב הבא במעגל החיים של הצמח – שלב הצמיחה.</a:t>
            </a:r>
            <a:endParaRPr lang="he-IL" sz="1200" b="0" i="0" u="none" strike="noStrike" cap="none" dirty="0" smtClean="0">
              <a:solidFill>
                <a:schemeClr val="dk1"/>
              </a:solidFill>
              <a:effectLst/>
              <a:latin typeface="Calibri"/>
              <a:ea typeface="Calibri"/>
              <a:cs typeface="Calibri"/>
              <a:sym typeface="Calibri"/>
            </a:endParaRPr>
          </a:p>
          <a:p>
            <a:pPr algn="r"/>
            <a:r>
              <a:rPr lang="he-IL" sz="1200" b="0" i="0" u="none" strike="noStrike" cap="none" dirty="0" smtClean="0">
                <a:solidFill>
                  <a:schemeClr val="dk1"/>
                </a:solidFill>
                <a:effectLst/>
                <a:latin typeface="Calibri"/>
                <a:ea typeface="Calibri"/>
                <a:cs typeface="Calibri"/>
                <a:sym typeface="Calibri"/>
              </a:rPr>
              <a:t>בשלב </a:t>
            </a:r>
            <a:r>
              <a:rPr lang="he-IL" sz="1200" b="1" i="0" u="none" strike="noStrike" cap="none" dirty="0" smtClean="0">
                <a:solidFill>
                  <a:schemeClr val="dk1"/>
                </a:solidFill>
                <a:effectLst/>
                <a:latin typeface="Calibri"/>
                <a:ea typeface="Calibri"/>
                <a:cs typeface="Calibri"/>
                <a:sym typeface="Calibri"/>
              </a:rPr>
              <a:t>הצמיחה</a:t>
            </a:r>
            <a:r>
              <a:rPr lang="he-IL" sz="1200" b="0" i="0" u="none" strike="noStrike" cap="none" dirty="0" smtClean="0">
                <a:solidFill>
                  <a:schemeClr val="dk1"/>
                </a:solidFill>
                <a:effectLst/>
                <a:latin typeface="Calibri"/>
                <a:ea typeface="Calibri"/>
                <a:cs typeface="Calibri"/>
                <a:sym typeface="Calibri"/>
              </a:rPr>
              <a:t> </a:t>
            </a:r>
            <a:r>
              <a:rPr lang="he-IL" sz="1200" b="1" i="0" u="none" strike="noStrike" cap="none" dirty="0" smtClean="0">
                <a:solidFill>
                  <a:schemeClr val="dk1"/>
                </a:solidFill>
                <a:effectLst/>
                <a:latin typeface="Calibri"/>
                <a:ea typeface="Calibri"/>
                <a:cs typeface="Calibri"/>
                <a:sym typeface="Calibri"/>
              </a:rPr>
              <a:t>השורשים</a:t>
            </a:r>
            <a:r>
              <a:rPr lang="he-IL" sz="1200" b="0" i="0" u="none" strike="noStrike" cap="none" dirty="0" smtClean="0">
                <a:solidFill>
                  <a:schemeClr val="dk1"/>
                </a:solidFill>
                <a:effectLst/>
                <a:latin typeface="Calibri"/>
                <a:ea typeface="Calibri"/>
                <a:cs typeface="Calibri"/>
                <a:sym typeface="Calibri"/>
              </a:rPr>
              <a:t> מתארכים, מסתעפים וקולטים מן הקרקע </a:t>
            </a:r>
            <a:r>
              <a:rPr lang="he-IL" sz="1200" b="1" i="0" u="none" strike="noStrike" cap="none" dirty="0" smtClean="0">
                <a:solidFill>
                  <a:schemeClr val="dk1"/>
                </a:solidFill>
                <a:effectLst/>
                <a:latin typeface="Calibri"/>
                <a:ea typeface="Calibri"/>
                <a:cs typeface="Calibri"/>
                <a:sym typeface="Calibri"/>
              </a:rPr>
              <a:t>מים וחומרים נוספים שמומסים בתוכם</a:t>
            </a:r>
            <a:r>
              <a:rPr lang="he-IL" sz="1200" b="0" i="0" u="none" strike="noStrike" cap="none" dirty="0" smtClean="0">
                <a:solidFill>
                  <a:schemeClr val="dk1"/>
                </a:solidFill>
                <a:effectLst/>
                <a:latin typeface="Calibri"/>
                <a:ea typeface="Calibri"/>
                <a:cs typeface="Calibri"/>
                <a:sym typeface="Calibri"/>
              </a:rPr>
              <a:t>.</a:t>
            </a:r>
            <a:r>
              <a:rPr lang="he-IL" dirty="0" smtClean="0"/>
              <a:t/>
            </a:r>
            <a:br>
              <a:rPr lang="he-IL" dirty="0" smtClean="0"/>
            </a:br>
            <a:r>
              <a:rPr lang="he-IL" sz="1200" b="0" i="0" u="none" strike="noStrike" cap="none" dirty="0" smtClean="0">
                <a:solidFill>
                  <a:schemeClr val="dk1"/>
                </a:solidFill>
                <a:effectLst/>
                <a:latin typeface="Calibri"/>
                <a:ea typeface="Calibri"/>
                <a:cs typeface="Calibri"/>
                <a:sym typeface="Calibri"/>
              </a:rPr>
              <a:t>גם </a:t>
            </a:r>
            <a:r>
              <a:rPr lang="he-IL" sz="1200" b="1" i="0" u="none" strike="noStrike" cap="none" dirty="0" smtClean="0">
                <a:solidFill>
                  <a:schemeClr val="dk1"/>
                </a:solidFill>
                <a:effectLst/>
                <a:latin typeface="Calibri"/>
                <a:ea typeface="Calibri"/>
                <a:cs typeface="Calibri"/>
                <a:sym typeface="Calibri"/>
              </a:rPr>
              <a:t>הגבעול</a:t>
            </a:r>
            <a:r>
              <a:rPr lang="he-IL" sz="1200" b="0" i="0" u="none" strike="noStrike" cap="none" dirty="0" smtClean="0">
                <a:solidFill>
                  <a:schemeClr val="dk1"/>
                </a:solidFill>
                <a:effectLst/>
                <a:latin typeface="Calibri"/>
                <a:ea typeface="Calibri"/>
                <a:cs typeface="Calibri"/>
                <a:sym typeface="Calibri"/>
              </a:rPr>
              <a:t> מתארך בשלב זה, </a:t>
            </a:r>
            <a:r>
              <a:rPr lang="he-IL" sz="1200" b="1" i="0" u="none" strike="noStrike" cap="none" dirty="0" smtClean="0">
                <a:solidFill>
                  <a:schemeClr val="dk1"/>
                </a:solidFill>
                <a:effectLst/>
                <a:latin typeface="Calibri"/>
                <a:ea typeface="Calibri"/>
                <a:cs typeface="Calibri"/>
                <a:sym typeface="Calibri"/>
              </a:rPr>
              <a:t>עלים</a:t>
            </a:r>
            <a:r>
              <a:rPr lang="he-IL" sz="1200" b="0" i="0" u="none" strike="noStrike" cap="none" dirty="0" smtClean="0">
                <a:solidFill>
                  <a:schemeClr val="dk1"/>
                </a:solidFill>
                <a:effectLst/>
                <a:latin typeface="Calibri"/>
                <a:ea typeface="Calibri"/>
                <a:cs typeface="Calibri"/>
                <a:sym typeface="Calibri"/>
              </a:rPr>
              <a:t> חדשים גדלים, ומופיעים עליו </a:t>
            </a:r>
            <a:r>
              <a:rPr lang="he-IL" sz="1200" b="1" i="0" u="none" strike="noStrike" cap="none" dirty="0" smtClean="0">
                <a:solidFill>
                  <a:schemeClr val="dk1"/>
                </a:solidFill>
                <a:effectLst/>
                <a:latin typeface="Calibri"/>
                <a:ea typeface="Calibri"/>
                <a:cs typeface="Calibri"/>
                <a:sym typeface="Calibri"/>
              </a:rPr>
              <a:t>ניצני גבעולים וניצני פרחים</a:t>
            </a:r>
            <a:r>
              <a:rPr lang="he-IL" sz="1200" b="0" i="0" u="none" strike="noStrike" cap="none" dirty="0" smtClean="0">
                <a:solidFill>
                  <a:schemeClr val="dk1"/>
                </a:solidFill>
                <a:effectLst/>
                <a:latin typeface="Calibri"/>
                <a:ea typeface="Calibri"/>
                <a:cs typeface="Calibri"/>
                <a:sym typeface="Calibri"/>
              </a:rPr>
              <a:t>.</a:t>
            </a:r>
            <a:r>
              <a:rPr lang="he-IL" dirty="0" smtClean="0"/>
              <a:t/>
            </a:r>
            <a:br>
              <a:rPr lang="he-IL" dirty="0" smtClean="0"/>
            </a:b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התבוננו</a:t>
            </a:r>
            <a:r>
              <a:rPr lang="he-IL" baseline="0" dirty="0" smtClean="0"/>
              <a:t> בתמונת הצמח הצעיר</a:t>
            </a:r>
          </a:p>
          <a:p>
            <a:pPr algn="r"/>
            <a:r>
              <a:rPr lang="he-IL" baseline="0" dirty="0" smtClean="0"/>
              <a:t>האם אתם מצליחים לקרוא לכל איבר בצמח בשמו הנכון?</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למטה כמובן נמצא השורש שהתפתח </a:t>
            </a:r>
            <a:r>
              <a:rPr lang="he-IL" dirty="0" err="1" smtClean="0"/>
              <a:t>מהשורשון</a:t>
            </a:r>
            <a:endParaRPr lang="he-IL" dirty="0" smtClean="0"/>
          </a:p>
          <a:p>
            <a:pPr algn="r"/>
            <a:r>
              <a:rPr lang="he-IL" dirty="0" smtClean="0"/>
              <a:t>את</a:t>
            </a:r>
            <a:r>
              <a:rPr lang="he-IL" baseline="0" dirty="0" smtClean="0"/>
              <a:t> העלים ודאי זיהיתם בקלות</a:t>
            </a:r>
          </a:p>
          <a:p>
            <a:pPr algn="r"/>
            <a:r>
              <a:rPr lang="he-IL" baseline="0" dirty="0" smtClean="0"/>
              <a:t>גם את הגבעול שהתפתח </a:t>
            </a:r>
            <a:r>
              <a:rPr lang="he-IL" baseline="0" dirty="0" err="1" smtClean="0"/>
              <a:t>מהנצרון</a:t>
            </a:r>
            <a:endParaRPr lang="he-IL" baseline="0" dirty="0" smtClean="0"/>
          </a:p>
          <a:p>
            <a:pPr algn="r"/>
            <a:r>
              <a:rPr lang="he-IL" baseline="0" dirty="0" smtClean="0"/>
              <a:t>ולמעלה בקצה, תוכלו לראות את הניצן של הפרח.</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1200" b="1" i="0" u="none" strike="noStrike" cap="none" dirty="0" smtClean="0">
                <a:solidFill>
                  <a:schemeClr val="dk1"/>
                </a:solidFill>
                <a:effectLst/>
                <a:latin typeface="Calibri"/>
                <a:ea typeface="Calibri"/>
                <a:cs typeface="Calibri"/>
                <a:sym typeface="Calibri"/>
              </a:rPr>
              <a:t>ניצני הפרחים</a:t>
            </a:r>
            <a:r>
              <a:rPr lang="he-IL" sz="1200" b="0" i="0" u="none" strike="noStrike" cap="none" dirty="0" smtClean="0">
                <a:solidFill>
                  <a:schemeClr val="dk1"/>
                </a:solidFill>
                <a:effectLst/>
                <a:latin typeface="Calibri"/>
                <a:ea typeface="Calibri"/>
                <a:cs typeface="Calibri"/>
                <a:sym typeface="Calibri"/>
              </a:rPr>
              <a:t> אט אט נפתחים וחלקי </a:t>
            </a:r>
            <a:r>
              <a:rPr lang="he-IL" sz="1200" b="1" i="0" u="none" strike="noStrike" cap="none" dirty="0" smtClean="0">
                <a:solidFill>
                  <a:schemeClr val="dk1"/>
                </a:solidFill>
                <a:effectLst/>
                <a:latin typeface="Calibri"/>
                <a:ea typeface="Calibri"/>
                <a:cs typeface="Calibri"/>
                <a:sym typeface="Calibri"/>
              </a:rPr>
              <a:t>הפרח</a:t>
            </a:r>
            <a:r>
              <a:rPr lang="he-IL" sz="1200" b="0" i="0" u="none" strike="noStrike" cap="none" dirty="0" smtClean="0">
                <a:solidFill>
                  <a:schemeClr val="dk1"/>
                </a:solidFill>
                <a:effectLst/>
                <a:latin typeface="Calibri"/>
                <a:ea typeface="Calibri"/>
                <a:cs typeface="Calibri"/>
                <a:sym typeface="Calibri"/>
              </a:rPr>
              <a:t> נחשפים.</a:t>
            </a:r>
            <a:r>
              <a:rPr lang="he-IL" dirty="0" smtClean="0"/>
              <a:t/>
            </a:r>
            <a:br>
              <a:rPr lang="he-IL" dirty="0" smtClean="0"/>
            </a:br>
            <a:r>
              <a:rPr lang="he-IL" sz="1200" b="0" i="0" u="none" strike="noStrike" cap="none" dirty="0" smtClean="0">
                <a:solidFill>
                  <a:schemeClr val="dk1"/>
                </a:solidFill>
                <a:effectLst/>
                <a:latin typeface="Calibri"/>
                <a:ea typeface="Calibri"/>
                <a:cs typeface="Calibri"/>
                <a:sym typeface="Calibri"/>
              </a:rPr>
              <a:t>לצמחים ממינים שונים יש פרחים שונים:</a:t>
            </a:r>
            <a:r>
              <a:rPr lang="he-IL" sz="1200" b="0" i="0" u="none" strike="noStrike" cap="none" baseline="0" dirty="0" smtClean="0">
                <a:solidFill>
                  <a:schemeClr val="dk1"/>
                </a:solidFill>
                <a:effectLst/>
                <a:latin typeface="Calibri"/>
                <a:ea typeface="Calibri"/>
                <a:cs typeface="Calibri"/>
                <a:sym typeface="Calibri"/>
              </a:rPr>
              <a:t> בגודל, בצבע, בצורה, בעונה שהם פורחים</a:t>
            </a:r>
            <a:r>
              <a:rPr lang="he-IL" sz="1200" b="0" i="0" u="none" strike="noStrike" cap="none" dirty="0" smtClean="0">
                <a:solidFill>
                  <a:schemeClr val="dk1"/>
                </a:solidFill>
                <a:effectLst/>
                <a:latin typeface="Calibri"/>
                <a:ea typeface="Calibri"/>
                <a:cs typeface="Calibri"/>
                <a:sym typeface="Calibri"/>
              </a:rPr>
              <a:t>, אבל עם זאת יש בהם</a:t>
            </a:r>
            <a:r>
              <a:rPr lang="he-IL" sz="1200" b="0" i="0" u="none" strike="noStrike" cap="none" baseline="0" dirty="0" smtClean="0">
                <a:solidFill>
                  <a:schemeClr val="dk1"/>
                </a:solidFill>
                <a:effectLst/>
                <a:latin typeface="Calibri"/>
                <a:ea typeface="Calibri"/>
                <a:cs typeface="Calibri"/>
                <a:sym typeface="Calibri"/>
              </a:rPr>
              <a:t> דמיון בסוג האיברים</a:t>
            </a:r>
            <a:r>
              <a:rPr lang="he-IL" dirty="0" smtClean="0"/>
              <a:t/>
            </a:r>
            <a:br>
              <a:rPr lang="he-IL" dirty="0" smtClean="0"/>
            </a:br>
            <a:r>
              <a:rPr lang="he-IL" sz="1200" b="0" i="0" u="none" strike="noStrike" cap="none" dirty="0" smtClean="0">
                <a:solidFill>
                  <a:schemeClr val="dk1"/>
                </a:solidFill>
                <a:effectLst/>
                <a:latin typeface="Calibri"/>
                <a:ea typeface="Calibri"/>
                <a:cs typeface="Calibri"/>
                <a:sym typeface="Calibri"/>
              </a:rPr>
              <a:t>.</a:t>
            </a:r>
            <a:endParaRPr lang="he-IL" dirty="0" smtClean="0"/>
          </a:p>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שלום תלמידים</a:t>
            </a:r>
          </a:p>
          <a:p>
            <a:pPr algn="r"/>
            <a:r>
              <a:rPr lang="he-IL" dirty="0" smtClean="0"/>
              <a:t>ביום השלישי לבריאת העולם ברא הקב"ה את עולם</a:t>
            </a:r>
            <a:r>
              <a:rPr lang="he-IL" baseline="0" dirty="0" smtClean="0"/>
              <a:t> הצומח המופלא: דשא עשב, עצים, פרחים פירות.</a:t>
            </a:r>
          </a:p>
          <a:p>
            <a:pPr algn="r"/>
            <a:r>
              <a:rPr lang="he-IL" baseline="0" dirty="0" smtClean="0"/>
              <a:t>עולם הצומח כל כך מגוון, אין ספור צמחים נבראו בעולם.</a:t>
            </a:r>
          </a:p>
          <a:p>
            <a:pPr algn="r"/>
            <a:r>
              <a:rPr lang="he-IL" baseline="0" dirty="0" smtClean="0"/>
              <a:t>ומפרש </a:t>
            </a:r>
            <a:r>
              <a:rPr lang="he-IL" baseline="0" dirty="0" err="1" smtClean="0"/>
              <a:t>הרמבן</a:t>
            </a:r>
            <a:r>
              <a:rPr lang="he-IL" baseline="0" dirty="0" smtClean="0"/>
              <a:t> שהקב"ה דואג לכל עשב ועשב ואומר לו גדל.</a:t>
            </a:r>
          </a:p>
          <a:p>
            <a:pPr algn="r"/>
            <a:r>
              <a:rPr lang="he-IL" baseline="0" dirty="0" smtClean="0"/>
              <a:t>היום נעסוק באמת בגדילה של הצמחים, במחזור החיים שלהם.</a:t>
            </a:r>
          </a:p>
          <a:p>
            <a:pPr algn="r"/>
            <a:r>
              <a:rPr lang="he-IL" baseline="0" dirty="0" smtClean="0"/>
              <a:t>נבין מה הקשר בין זרעים, עצים, פרחים ופירות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6682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en-US" sz="1200" b="1" i="0" u="none" strike="noStrike" cap="none" dirty="0" smtClean="0">
                <a:solidFill>
                  <a:schemeClr val="dk1"/>
                </a:solidFill>
                <a:effectLst/>
                <a:latin typeface="Calibri"/>
                <a:sym typeface="Calibri"/>
              </a:rPr>
              <a:t>‘</a:t>
            </a:r>
            <a:r>
              <a:rPr lang="he-IL" sz="1200" b="1" i="0" u="none" strike="noStrike" cap="none" dirty="0" smtClean="0">
                <a:solidFill>
                  <a:schemeClr val="dk1"/>
                </a:solidFill>
                <a:effectLst/>
                <a:latin typeface="Calibri"/>
                <a:sym typeface="Calibri"/>
              </a:rPr>
              <a:t>בצד ימין תצלום של פרח ממנו הסירו חלק</a:t>
            </a:r>
            <a:r>
              <a:rPr lang="he-IL" sz="1200" b="1" i="0" u="none" strike="noStrike" cap="none" baseline="0" dirty="0" smtClean="0">
                <a:solidFill>
                  <a:schemeClr val="dk1"/>
                </a:solidFill>
                <a:effectLst/>
                <a:latin typeface="Calibri"/>
                <a:sym typeface="Calibri"/>
              </a:rPr>
              <a:t> מעלי הכותרת כדי שנוכל לראות את החלקים הפנימיים של הפרח</a:t>
            </a:r>
          </a:p>
          <a:p>
            <a:pPr algn="r"/>
            <a:r>
              <a:rPr lang="he-IL" sz="1200" b="1" i="0" u="none" strike="noStrike" cap="none" dirty="0" smtClean="0">
                <a:solidFill>
                  <a:schemeClr val="dk1"/>
                </a:solidFill>
                <a:effectLst/>
                <a:latin typeface="Calibri"/>
                <a:sym typeface="Calibri"/>
              </a:rPr>
              <a:t>ובצד שמאל איור של פרח</a:t>
            </a:r>
          </a:p>
          <a:p>
            <a:pPr marL="457200" marR="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smtClean="0">
                <a:solidFill>
                  <a:schemeClr val="dk1"/>
                </a:solidFill>
                <a:effectLst/>
                <a:latin typeface="Calibri"/>
                <a:ea typeface="Calibri"/>
                <a:cs typeface="Calibri"/>
                <a:sym typeface="Calibri"/>
              </a:rPr>
              <a:t>לרוב הפרחים יש כמה חלקים דומים: </a:t>
            </a:r>
            <a:r>
              <a:rPr lang="he-IL" sz="1200" b="1" i="0" u="none" strike="noStrike" cap="none" dirty="0" smtClean="0">
                <a:solidFill>
                  <a:schemeClr val="dk1"/>
                </a:solidFill>
                <a:effectLst/>
                <a:latin typeface="Calibri"/>
                <a:ea typeface="Calibri"/>
                <a:cs typeface="Calibri"/>
                <a:sym typeface="Calibri"/>
              </a:rPr>
              <a:t>עלי הגביע הירוקים בחלק התחתון של הפרח, עלי הכותרת שבהרבה</a:t>
            </a:r>
            <a:r>
              <a:rPr lang="he-IL" sz="1200" b="1" i="0" u="none" strike="noStrike" cap="none" baseline="0" dirty="0" smtClean="0">
                <a:solidFill>
                  <a:schemeClr val="dk1"/>
                </a:solidFill>
                <a:effectLst/>
                <a:latin typeface="Calibri"/>
                <a:ea typeface="Calibri"/>
                <a:cs typeface="Calibri"/>
                <a:sym typeface="Calibri"/>
              </a:rPr>
              <a:t> מקרים הם צבעוניים</a:t>
            </a:r>
            <a:r>
              <a:rPr lang="he-IL" sz="1200" b="1" i="0" u="none" strike="noStrike" cap="none" dirty="0" smtClean="0">
                <a:solidFill>
                  <a:schemeClr val="dk1"/>
                </a:solidFill>
                <a:effectLst/>
                <a:latin typeface="Calibri"/>
                <a:ea typeface="Calibri"/>
                <a:cs typeface="Calibri"/>
                <a:sym typeface="Calibri"/>
              </a:rPr>
              <a:t>, אבקנים שמכילים את גרגרי האבקה שחשובים ליצירת</a:t>
            </a:r>
            <a:r>
              <a:rPr lang="he-IL" sz="1200" b="1" i="0" u="none" strike="noStrike" cap="none" baseline="0" dirty="0" smtClean="0">
                <a:solidFill>
                  <a:schemeClr val="dk1"/>
                </a:solidFill>
                <a:effectLst/>
                <a:latin typeface="Calibri"/>
                <a:ea typeface="Calibri"/>
                <a:cs typeface="Calibri"/>
                <a:sym typeface="Calibri"/>
              </a:rPr>
              <a:t> הדור הבא של הצמחים</a:t>
            </a:r>
            <a:r>
              <a:rPr lang="he-IL" sz="1200" b="1" i="0" u="none" strike="noStrike" cap="none" dirty="0" smtClean="0">
                <a:solidFill>
                  <a:schemeClr val="dk1"/>
                </a:solidFill>
                <a:effectLst/>
                <a:latin typeface="Calibri"/>
                <a:ea typeface="Calibri"/>
                <a:cs typeface="Calibri"/>
                <a:sym typeface="Calibri"/>
              </a:rPr>
              <a:t> ועלי.</a:t>
            </a:r>
          </a:p>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בואו נראה אילו חלקים בפרח אתם כבר מכירים.</a:t>
            </a:r>
          </a:p>
          <a:p>
            <a:pPr algn="r"/>
            <a:r>
              <a:rPr lang="he-IL" dirty="0" smtClean="0"/>
              <a:t>ננסה להתאים בין מושג להסבר.</a:t>
            </a:r>
          </a:p>
          <a:p>
            <a:pPr algn="r"/>
            <a:r>
              <a:rPr lang="he-IL" dirty="0" smtClean="0"/>
              <a:t>לפניכם ארבעה מושגים בצבע כחול.</a:t>
            </a:r>
          </a:p>
          <a:p>
            <a:pPr algn="r"/>
            <a:r>
              <a:rPr lang="he-IL" dirty="0" smtClean="0"/>
              <a:t>עליכם</a:t>
            </a:r>
            <a:r>
              <a:rPr lang="he-IL" baseline="0" dirty="0" smtClean="0"/>
              <a:t> לזהות זוגות - </a:t>
            </a:r>
            <a:r>
              <a:rPr lang="he-IL" dirty="0" smtClean="0"/>
              <a:t>לכל מושג מצאו את התיאור</a:t>
            </a:r>
            <a:r>
              <a:rPr lang="he-IL" baseline="0" dirty="0" smtClean="0"/>
              <a:t> הנכון שלו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האם הצלחתם? אני בטוחה שכן!</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cap="none" dirty="0" smtClean="0">
                <a:solidFill>
                  <a:schemeClr val="dk1"/>
                </a:solidFill>
                <a:effectLst/>
                <a:latin typeface="Calibri"/>
                <a:ea typeface="Calibri"/>
                <a:cs typeface="Calibri"/>
                <a:sym typeface="Calibri"/>
              </a:rPr>
              <a:t>כשהצמח פורח יכול להתרחש תהליך ההאבקה וגרגרי</a:t>
            </a:r>
            <a:r>
              <a:rPr lang="he-IL" sz="1200" b="0" i="0" u="none" strike="noStrike" cap="none" baseline="0" dirty="0" smtClean="0">
                <a:solidFill>
                  <a:schemeClr val="dk1"/>
                </a:solidFill>
                <a:effectLst/>
                <a:latin typeface="Calibri"/>
                <a:ea typeface="Calibri"/>
                <a:cs typeface="Calibri"/>
                <a:sym typeface="Calibri"/>
              </a:rPr>
              <a:t> אבקה יכולים לעבור מפרח אחד לפרח אחר</a:t>
            </a:r>
          </a:p>
          <a:p>
            <a:pPr algn="r"/>
            <a:r>
              <a:rPr lang="he-IL" sz="1200" b="0" i="0" u="none" strike="noStrike" cap="none" dirty="0" smtClean="0">
                <a:solidFill>
                  <a:schemeClr val="dk1"/>
                </a:solidFill>
                <a:effectLst/>
                <a:latin typeface="Calibri"/>
                <a:ea typeface="Calibri"/>
                <a:cs typeface="Calibri"/>
                <a:sym typeface="Calibri"/>
              </a:rPr>
              <a:t>האבקה חשובה ליצירת זרעים חדשים</a:t>
            </a:r>
            <a:r>
              <a:rPr lang="he-IL" sz="1200" b="0" i="0" u="none" strike="noStrike" cap="none" baseline="0" dirty="0" smtClean="0">
                <a:solidFill>
                  <a:schemeClr val="dk1"/>
                </a:solidFill>
                <a:effectLst/>
                <a:latin typeface="Calibri"/>
                <a:ea typeface="Calibri"/>
                <a:cs typeface="Calibri"/>
                <a:sym typeface="Calibri"/>
              </a:rPr>
              <a:t>.</a:t>
            </a:r>
          </a:p>
          <a:p>
            <a:pPr algn="r"/>
            <a:r>
              <a:rPr lang="he-IL" sz="1200" b="0" i="0" u="none" strike="noStrike" cap="none" baseline="0" dirty="0" smtClean="0">
                <a:solidFill>
                  <a:schemeClr val="dk1"/>
                </a:solidFill>
                <a:effectLst/>
                <a:latin typeface="Calibri"/>
                <a:ea typeface="Calibri"/>
                <a:cs typeface="Calibri"/>
                <a:sym typeface="Calibri"/>
              </a:rPr>
              <a:t>כיצד עוברים גרגרי האבקה?</a:t>
            </a:r>
          </a:p>
          <a:p>
            <a:pPr algn="r"/>
            <a:r>
              <a:rPr lang="he-IL" sz="1200" b="0" i="0" u="none" strike="noStrike" cap="none" baseline="0" dirty="0" smtClean="0">
                <a:solidFill>
                  <a:schemeClr val="dk1"/>
                </a:solidFill>
                <a:effectLst/>
                <a:latin typeface="Calibri"/>
                <a:ea typeface="Calibri"/>
                <a:cs typeface="Calibri"/>
                <a:sym typeface="Calibri"/>
              </a:rPr>
              <a:t>יש כמה אפשרויות בטבע. למשל: על ידי חרקים או באמצעות רוח</a:t>
            </a:r>
            <a:r>
              <a:rPr lang="he-IL" sz="1200" b="0" i="0" u="none" strike="noStrike" cap="none" dirty="0" smtClean="0">
                <a:solidFill>
                  <a:schemeClr val="dk1"/>
                </a:solidFill>
                <a:effectLst/>
                <a:latin typeface="Calibri"/>
                <a:ea typeface="Calibri"/>
                <a:cs typeface="Calibri"/>
                <a:sym typeface="Calibri"/>
              </a:rPr>
              <a:t>.</a:t>
            </a:r>
            <a:r>
              <a:rPr lang="he-IL" dirty="0" smtClean="0"/>
              <a:t/>
            </a:r>
            <a:br>
              <a:rPr lang="he-IL" dirty="0" smtClean="0"/>
            </a:br>
            <a:r>
              <a:rPr lang="he-IL" sz="1200" b="0" i="0" u="none" strike="noStrike" cap="none" dirty="0" smtClean="0">
                <a:solidFill>
                  <a:schemeClr val="dk1"/>
                </a:solidFill>
                <a:effectLst/>
                <a:latin typeface="Calibri"/>
                <a:ea typeface="Calibri"/>
                <a:cs typeface="Calibri"/>
                <a:sym typeface="Calibri"/>
              </a:rPr>
              <a:t>.</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תראו</a:t>
            </a:r>
            <a:r>
              <a:rPr lang="he-IL" baseline="0" dirty="0" smtClean="0"/>
              <a:t> את הפרחים הצבעוניים בתמונות. האם אתם מצליחים לראות את הדבורה על פרח </a:t>
            </a:r>
            <a:r>
              <a:rPr lang="he-IL" baseline="0" dirty="0" err="1" smtClean="0"/>
              <a:t>הלוטם</a:t>
            </a:r>
            <a:r>
              <a:rPr lang="he-IL" baseline="0" dirty="0" smtClean="0"/>
              <a:t> הסגול? ואת החיפושית על פרח החרצית הצהוב?</a:t>
            </a:r>
          </a:p>
          <a:p>
            <a:pPr algn="r"/>
            <a:r>
              <a:rPr lang="he-IL" baseline="0" dirty="0" smtClean="0"/>
              <a:t>החרקים נמשכים אל הפרחים הודות לצבעוניות הרבה שלהם, הריח והצורה.</a:t>
            </a:r>
          </a:p>
          <a:p>
            <a:pPr algn="r"/>
            <a:r>
              <a:rPr lang="he-IL" baseline="0" dirty="0" smtClean="0"/>
              <a:t>הם מגיעים אל הפרחים כדי למצוא לעצמם מזון – צוף או אבקה מזינה.</a:t>
            </a:r>
          </a:p>
          <a:p>
            <a:pPr algn="r"/>
            <a:r>
              <a:rPr lang="he-IL" baseline="0" dirty="0" smtClean="0"/>
              <a:t>תוך כדי איסוף המזון, גרגרי האבקה נדבקים לגופם של החרקים וכשהם עוברים מפרח לפרח הם מתפזרים.</a:t>
            </a:r>
          </a:p>
          <a:p>
            <a:pPr algn="r"/>
            <a:r>
              <a:rPr lang="he-IL" baseline="0" dirty="0" smtClean="0"/>
              <a:t>זהו תהליך ההאבקה באמצעות חרקים.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cap="none" dirty="0" smtClean="0">
                <a:solidFill>
                  <a:schemeClr val="dk1"/>
                </a:solidFill>
                <a:effectLst/>
                <a:latin typeface="Calibri"/>
                <a:ea typeface="Calibri"/>
                <a:cs typeface="Calibri"/>
                <a:sym typeface="Calibri"/>
              </a:rPr>
              <a:t>פרחים </a:t>
            </a:r>
            <a:r>
              <a:rPr lang="he-IL" sz="1200" b="0" i="0" u="none" strike="noStrike" cap="none" dirty="0" err="1" smtClean="0">
                <a:solidFill>
                  <a:schemeClr val="dk1"/>
                </a:solidFill>
                <a:effectLst/>
                <a:latin typeface="Calibri"/>
                <a:ea typeface="Calibri"/>
                <a:cs typeface="Calibri"/>
                <a:sym typeface="Calibri"/>
              </a:rPr>
              <a:t>מואבקים</a:t>
            </a:r>
            <a:r>
              <a:rPr lang="he-IL" sz="1200" b="0" i="0" u="none" strike="noStrike" cap="none" dirty="0" smtClean="0">
                <a:solidFill>
                  <a:schemeClr val="dk1"/>
                </a:solidFill>
                <a:effectLst/>
                <a:latin typeface="Calibri"/>
                <a:ea typeface="Calibri"/>
                <a:cs typeface="Calibri"/>
                <a:sym typeface="Calibri"/>
              </a:rPr>
              <a:t> לא רק באמצעות בעלי-חיים. דרך נוספת להאבקה היא באמצעות הרוח.</a:t>
            </a:r>
          </a:p>
          <a:p>
            <a:pPr algn="r"/>
            <a:r>
              <a:rPr lang="he-IL" sz="1200" b="0" i="0" u="none" strike="noStrike" cap="none" dirty="0" smtClean="0">
                <a:solidFill>
                  <a:schemeClr val="dk1"/>
                </a:solidFill>
                <a:effectLst/>
                <a:latin typeface="Calibri"/>
                <a:sym typeface="Calibri"/>
              </a:rPr>
              <a:t>התבוננו בשני הצמחים שבתצלום. שניהם </a:t>
            </a:r>
            <a:r>
              <a:rPr lang="he-IL" sz="1200" b="0" i="0" u="none" strike="noStrike" cap="none" dirty="0" err="1" smtClean="0">
                <a:solidFill>
                  <a:schemeClr val="dk1"/>
                </a:solidFill>
                <a:effectLst/>
                <a:latin typeface="Calibri"/>
                <a:sym typeface="Calibri"/>
              </a:rPr>
              <a:t>מואבקים</a:t>
            </a:r>
            <a:r>
              <a:rPr lang="he-IL" sz="1200" b="0" i="0" u="none" strike="noStrike" cap="none" dirty="0" smtClean="0">
                <a:solidFill>
                  <a:schemeClr val="dk1"/>
                </a:solidFill>
                <a:effectLst/>
                <a:latin typeface="Calibri"/>
                <a:sym typeface="Calibri"/>
              </a:rPr>
              <a:t> על ידי רוח.</a:t>
            </a:r>
          </a:p>
          <a:p>
            <a:pPr algn="r"/>
            <a:r>
              <a:rPr lang="he-IL" sz="1200" b="0" i="0" u="none" strike="noStrike" cap="none" dirty="0" smtClean="0">
                <a:solidFill>
                  <a:schemeClr val="dk1"/>
                </a:solidFill>
                <a:effectLst/>
                <a:latin typeface="Calibri"/>
                <a:sym typeface="Calibri"/>
              </a:rPr>
              <a:t>האם אתם מבחינים בהבדל בין</a:t>
            </a:r>
            <a:r>
              <a:rPr lang="he-IL" sz="1200" b="0" i="0" u="none" strike="noStrike" cap="none" baseline="0" dirty="0" smtClean="0">
                <a:solidFill>
                  <a:schemeClr val="dk1"/>
                </a:solidFill>
                <a:effectLst/>
                <a:latin typeface="Calibri"/>
                <a:sym typeface="Calibri"/>
              </a:rPr>
              <a:t> פרחים </a:t>
            </a:r>
            <a:r>
              <a:rPr lang="he-IL" sz="1200" b="0" i="0" u="none" strike="noStrike" cap="none" baseline="0" dirty="0" err="1" smtClean="0">
                <a:solidFill>
                  <a:schemeClr val="dk1"/>
                </a:solidFill>
                <a:effectLst/>
                <a:latin typeface="Calibri"/>
                <a:sym typeface="Calibri"/>
              </a:rPr>
              <a:t>שמואבקים</a:t>
            </a:r>
            <a:r>
              <a:rPr lang="he-IL" sz="1200" b="0" i="0" u="none" strike="noStrike" cap="none" baseline="0" dirty="0" smtClean="0">
                <a:solidFill>
                  <a:schemeClr val="dk1"/>
                </a:solidFill>
                <a:effectLst/>
                <a:latin typeface="Calibri"/>
                <a:sym typeface="Calibri"/>
              </a:rPr>
              <a:t> באמצעות רוח ובין הפרחים שראינו קודם, </a:t>
            </a:r>
            <a:r>
              <a:rPr lang="he-IL" sz="1200" b="0" i="0" u="none" strike="noStrike" cap="none" baseline="0" dirty="0" err="1" smtClean="0">
                <a:solidFill>
                  <a:schemeClr val="dk1"/>
                </a:solidFill>
                <a:effectLst/>
                <a:latin typeface="Calibri"/>
                <a:sym typeface="Calibri"/>
              </a:rPr>
              <a:t>שמואבקים</a:t>
            </a:r>
            <a:r>
              <a:rPr lang="he-IL" sz="1200" b="0" i="0" u="none" strike="noStrike" cap="none" baseline="0" dirty="0" smtClean="0">
                <a:solidFill>
                  <a:schemeClr val="dk1"/>
                </a:solidFill>
                <a:effectLst/>
                <a:latin typeface="Calibri"/>
                <a:sym typeface="Calibri"/>
              </a:rPr>
              <a:t> באמצעות בעלי חיים?</a:t>
            </a:r>
          </a:p>
          <a:p>
            <a:pPr algn="r"/>
            <a:r>
              <a:rPr lang="he-IL" sz="1200" b="0" i="0" u="none" strike="noStrike" cap="none" baseline="0" dirty="0" smtClean="0">
                <a:solidFill>
                  <a:schemeClr val="dk1"/>
                </a:solidFill>
                <a:effectLst/>
                <a:latin typeface="Calibri"/>
                <a:sym typeface="Calibri"/>
              </a:rPr>
              <a:t>נכון מאוד!</a:t>
            </a:r>
          </a:p>
          <a:p>
            <a:pPr algn="r"/>
            <a:r>
              <a:rPr lang="he-IL" sz="1200" b="0" i="0" u="none" strike="noStrike" cap="none" baseline="0" dirty="0" smtClean="0">
                <a:solidFill>
                  <a:schemeClr val="dk1"/>
                </a:solidFill>
                <a:effectLst/>
                <a:latin typeface="Calibri"/>
                <a:sym typeface="Calibri"/>
              </a:rPr>
              <a:t>לפרחים האלה אין צבעים חזקים , וגם אין להם ריח.</a:t>
            </a:r>
          </a:p>
          <a:p>
            <a:pPr algn="r"/>
            <a:r>
              <a:rPr lang="he-IL" sz="1200" b="0" i="0" u="none" strike="noStrike" cap="none" baseline="0" dirty="0" smtClean="0">
                <a:solidFill>
                  <a:schemeClr val="dk1"/>
                </a:solidFill>
                <a:effectLst/>
                <a:latin typeface="Calibri"/>
                <a:sym typeface="Calibri"/>
              </a:rPr>
              <a:t>הפרחים שלהם בדרך כלל קטנים, מאוד קלים, לפעמים בעלי צורה של נוצה</a:t>
            </a:r>
          </a:p>
          <a:p>
            <a:pPr algn="r"/>
            <a:r>
              <a:rPr lang="he-IL" sz="1200" b="0" i="0" u="none" strike="noStrike" cap="none" baseline="0" dirty="0" smtClean="0">
                <a:solidFill>
                  <a:schemeClr val="dk1"/>
                </a:solidFill>
                <a:effectLst/>
                <a:latin typeface="Calibri"/>
                <a:sym typeface="Calibri"/>
              </a:rPr>
              <a:t>וכך הקב"ה ברא אותם מותאמים לדרך הפצתם. הם כל כך קלילים עד שכל משב רוח קל מעיף ומפזר אותם לכל עבר</a:t>
            </a:r>
          </a:p>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ועכשיו תורכם – </a:t>
            </a:r>
          </a:p>
          <a:p>
            <a:pPr algn="r"/>
            <a:r>
              <a:rPr lang="he-IL" dirty="0" smtClean="0"/>
              <a:t>התבוננו בפרחים</a:t>
            </a:r>
            <a:r>
              <a:rPr lang="he-IL" baseline="0" dirty="0" smtClean="0"/>
              <a:t> של שישה צמחים.</a:t>
            </a:r>
          </a:p>
          <a:p>
            <a:pPr algn="r"/>
            <a:r>
              <a:rPr lang="he-IL" baseline="0" dirty="0" smtClean="0"/>
              <a:t>האם תוכלו לקבוע על פי מאפייני הפרחים אילו מהם </a:t>
            </a:r>
            <a:r>
              <a:rPr lang="he-IL" baseline="0" dirty="0" err="1" smtClean="0"/>
              <a:t>מואבקים</a:t>
            </a:r>
            <a:r>
              <a:rPr lang="he-IL" baseline="0" dirty="0" smtClean="0"/>
              <a:t> באמצעות רוח ואילו </a:t>
            </a:r>
            <a:r>
              <a:rPr lang="he-IL" baseline="0" dirty="0" err="1" smtClean="0"/>
              <a:t>מואבקים</a:t>
            </a:r>
            <a:r>
              <a:rPr lang="he-IL" baseline="0" dirty="0" smtClean="0"/>
              <a:t> באמצעות בעלי חיים?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7036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נכון</a:t>
            </a:r>
            <a:r>
              <a:rPr lang="he-IL" baseline="0" dirty="0" smtClean="0"/>
              <a:t> מאוד!</a:t>
            </a:r>
          </a:p>
          <a:p>
            <a:pPr algn="r"/>
            <a:r>
              <a:rPr lang="he-IL" baseline="0" dirty="0" smtClean="0"/>
              <a:t>ודאי הבחנתם בצבעוניות של שלושת הפרחים העליונים: הגדילן הסגול, </a:t>
            </a:r>
            <a:r>
              <a:rPr lang="he-IL" baseline="0" dirty="0" err="1" smtClean="0"/>
              <a:t>הטקומית</a:t>
            </a:r>
            <a:r>
              <a:rPr lang="he-IL" baseline="0" dirty="0" smtClean="0"/>
              <a:t> </a:t>
            </a:r>
            <a:r>
              <a:rPr lang="he-IL" baseline="0" dirty="0" err="1" smtClean="0"/>
              <a:t>הטאדומה</a:t>
            </a:r>
            <a:r>
              <a:rPr lang="he-IL" baseline="0" dirty="0" smtClean="0"/>
              <a:t>, ודק הפרי הצהוב. הם צבעוניים ובולטים ובעלי החיים </a:t>
            </a:r>
            <a:endParaRPr lang="en-US" baseline="0" dirty="0" smtClean="0"/>
          </a:p>
          <a:p>
            <a:pPr algn="r"/>
            <a:r>
              <a:rPr lang="he-IL" baseline="0" dirty="0" smtClean="0"/>
              <a:t>נמשכים אליהם.</a:t>
            </a:r>
          </a:p>
          <a:p>
            <a:pPr algn="r"/>
            <a:r>
              <a:rPr lang="he-IL" baseline="0" dirty="0" smtClean="0"/>
              <a:t>שלושת הצמחים שבתמונות התחתונות הם הרבה פחות בולטים וצבעוניים. תוכלו לראות אפילו את צורת הנוצה של הפרחים שעפים לכל עבר. באמצעות הרוח.</a:t>
            </a:r>
          </a:p>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7036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cap="none" dirty="0" smtClean="0">
                <a:solidFill>
                  <a:schemeClr val="dk1"/>
                </a:solidFill>
                <a:effectLst/>
                <a:latin typeface="Calibri"/>
                <a:ea typeface="Calibri"/>
                <a:cs typeface="Calibri"/>
                <a:sym typeface="Calibri"/>
              </a:rPr>
              <a:t>לאחר ההאבקה, </a:t>
            </a:r>
            <a:r>
              <a:rPr lang="he-IL" sz="1200" b="1" i="0" u="none" strike="noStrike" cap="none" dirty="0" smtClean="0">
                <a:solidFill>
                  <a:schemeClr val="dk1"/>
                </a:solidFill>
                <a:effectLst/>
                <a:latin typeface="Calibri"/>
                <a:ea typeface="Calibri"/>
                <a:cs typeface="Calibri"/>
                <a:sym typeface="Calibri"/>
              </a:rPr>
              <a:t>עלי הכותרת של הפרח נושרים והפרח הופך לפרי</a:t>
            </a:r>
          </a:p>
          <a:p>
            <a:pPr algn="r"/>
            <a:r>
              <a:rPr lang="he-IL" sz="1200" b="1" i="0" u="none" strike="noStrike" cap="none" dirty="0" smtClean="0">
                <a:solidFill>
                  <a:schemeClr val="dk1"/>
                </a:solidFill>
                <a:effectLst/>
                <a:latin typeface="Calibri"/>
                <a:ea typeface="Calibri"/>
                <a:cs typeface="Calibri"/>
                <a:sym typeface="Calibri"/>
              </a:rPr>
              <a:t>בפרי</a:t>
            </a:r>
            <a:r>
              <a:rPr lang="he-IL" sz="1200" b="1" i="0" u="none" strike="noStrike" cap="none" baseline="0" dirty="0" smtClean="0">
                <a:solidFill>
                  <a:schemeClr val="dk1"/>
                </a:solidFill>
                <a:effectLst/>
                <a:latin typeface="Calibri"/>
                <a:ea typeface="Calibri"/>
                <a:cs typeface="Calibri"/>
                <a:sym typeface="Calibri"/>
              </a:rPr>
              <a:t> הזה שבאיור, הזרעים נמצאים בתוך תרמילים.</a:t>
            </a:r>
          </a:p>
          <a:p>
            <a:pPr algn="r"/>
            <a:r>
              <a:rPr lang="he-IL" sz="1200" b="0" i="0" u="none" strike="noStrike" cap="none" dirty="0" smtClean="0">
                <a:solidFill>
                  <a:schemeClr val="dk1"/>
                </a:solidFill>
                <a:effectLst/>
                <a:latin typeface="Calibri"/>
                <a:ea typeface="Calibri"/>
                <a:cs typeface="Calibri"/>
                <a:sym typeface="Calibri"/>
              </a:rPr>
              <a:t>הזרעים שבפירות יוכלו לנבוט לאחר שיתפזרו ויגיעו אל הקרקע..</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cap="none" dirty="0" smtClean="0">
                <a:solidFill>
                  <a:schemeClr val="dk1"/>
                </a:solidFill>
                <a:effectLst/>
                <a:latin typeface="Calibri"/>
                <a:ea typeface="Calibri"/>
                <a:cs typeface="Calibri"/>
                <a:sym typeface="Calibri"/>
              </a:rPr>
              <a:t>אתם מכירים כל כך הרבה פירות</a:t>
            </a:r>
          </a:p>
          <a:p>
            <a:pPr algn="r"/>
            <a:r>
              <a:rPr lang="he-IL" sz="1200" b="0" i="0" u="none" strike="noStrike" cap="none" dirty="0" smtClean="0">
                <a:solidFill>
                  <a:schemeClr val="dk1"/>
                </a:solidFill>
                <a:effectLst/>
                <a:latin typeface="Calibri"/>
                <a:ea typeface="Calibri"/>
                <a:cs typeface="Calibri"/>
                <a:sym typeface="Calibri"/>
              </a:rPr>
              <a:t>הפירות של הצמחים השונים נבדלים זה מזה בגודלם, בצבעם, בצורתם,</a:t>
            </a:r>
            <a:r>
              <a:rPr lang="he-IL" dirty="0" smtClean="0"/>
              <a:t/>
            </a:r>
            <a:br>
              <a:rPr lang="he-IL" dirty="0" smtClean="0"/>
            </a:br>
            <a:r>
              <a:rPr lang="he-IL" sz="1200" b="0" i="0" u="none" strike="noStrike" cap="none" dirty="0" smtClean="0">
                <a:solidFill>
                  <a:schemeClr val="dk1"/>
                </a:solidFill>
                <a:effectLst/>
                <a:latin typeface="Calibri"/>
                <a:ea typeface="Calibri"/>
                <a:cs typeface="Calibri"/>
                <a:sym typeface="Calibri"/>
              </a:rPr>
              <a:t>בטעמם ובריחם</a:t>
            </a:r>
          </a:p>
          <a:p>
            <a:pPr algn="r"/>
            <a:r>
              <a:rPr lang="he-IL" sz="1200" b="0" i="0" u="none" strike="noStrike" cap="none" dirty="0" smtClean="0">
                <a:solidFill>
                  <a:schemeClr val="dk1"/>
                </a:solidFill>
                <a:effectLst/>
                <a:latin typeface="Calibri"/>
                <a:ea typeface="Calibri"/>
                <a:cs typeface="Calibri"/>
                <a:sym typeface="Calibri"/>
              </a:rPr>
              <a:t>שימו</a:t>
            </a:r>
            <a:r>
              <a:rPr lang="he-IL" sz="1200" b="0" i="0" u="none" strike="noStrike" cap="none" baseline="0" dirty="0" smtClean="0">
                <a:solidFill>
                  <a:schemeClr val="dk1"/>
                </a:solidFill>
                <a:effectLst/>
                <a:latin typeface="Calibri"/>
                <a:ea typeface="Calibri"/>
                <a:cs typeface="Calibri"/>
                <a:sym typeface="Calibri"/>
              </a:rPr>
              <a:t> לב, אתם ודאי מתפלאים מדוע יש גם תמונות גם של  פירות וגם של ירקות </a:t>
            </a:r>
            <a:r>
              <a:rPr lang="he-IL" sz="1200" b="0" i="0" u="none" strike="noStrike" cap="none" baseline="0" dirty="0" err="1" smtClean="0">
                <a:solidFill>
                  <a:schemeClr val="dk1"/>
                </a:solidFill>
                <a:effectLst/>
                <a:latin typeface="Calibri"/>
                <a:ea typeface="Calibri"/>
                <a:cs typeface="Calibri"/>
                <a:sym typeface="Calibri"/>
              </a:rPr>
              <a:t>ירקות</a:t>
            </a:r>
            <a:endParaRPr lang="he-IL" sz="1200" b="0" i="0" u="none" strike="noStrike" cap="none" baseline="0" dirty="0" smtClean="0">
              <a:solidFill>
                <a:schemeClr val="dk1"/>
              </a:solidFill>
              <a:effectLst/>
              <a:latin typeface="Calibri"/>
              <a:ea typeface="Calibri"/>
              <a:cs typeface="Calibri"/>
              <a:sym typeface="Calibri"/>
            </a:endParaRPr>
          </a:p>
          <a:p>
            <a:pPr algn="r"/>
            <a:r>
              <a:rPr lang="he-IL" sz="1200" b="0" i="0" u="none" strike="noStrike" cap="none" baseline="0" dirty="0" smtClean="0">
                <a:solidFill>
                  <a:schemeClr val="dk1"/>
                </a:solidFill>
                <a:effectLst/>
                <a:latin typeface="Calibri"/>
                <a:ea typeface="Calibri"/>
                <a:cs typeface="Calibri"/>
                <a:sym typeface="Calibri"/>
              </a:rPr>
              <a:t>ובאמת בשפת היום יום אנחנו ממיינים לירקות שגדלים בעונה </a:t>
            </a:r>
            <a:r>
              <a:rPr lang="he-IL" sz="1200" b="0" i="0" u="none" strike="noStrike" cap="none" baseline="0" dirty="0" err="1" smtClean="0">
                <a:solidFill>
                  <a:schemeClr val="dk1"/>
                </a:solidFill>
                <a:effectLst/>
                <a:latin typeface="Calibri"/>
                <a:ea typeface="Calibri"/>
                <a:cs typeface="Calibri"/>
                <a:sym typeface="Calibri"/>
              </a:rPr>
              <a:t>מסויימת</a:t>
            </a:r>
            <a:r>
              <a:rPr lang="he-IL" sz="1200" b="0" i="0" u="none" strike="noStrike" cap="none" baseline="0" dirty="0" smtClean="0">
                <a:solidFill>
                  <a:schemeClr val="dk1"/>
                </a:solidFill>
                <a:effectLst/>
                <a:latin typeface="Calibri"/>
                <a:ea typeface="Calibri"/>
                <a:cs typeface="Calibri"/>
                <a:sym typeface="Calibri"/>
              </a:rPr>
              <a:t> ומשיח באדמה ובין פירות שגדלים על העץ</a:t>
            </a:r>
          </a:p>
          <a:p>
            <a:pPr algn="r"/>
            <a:r>
              <a:rPr lang="he-IL" sz="1200" b="0" i="0" u="none" strike="noStrike" cap="none" baseline="0" dirty="0" smtClean="0">
                <a:solidFill>
                  <a:schemeClr val="dk1"/>
                </a:solidFill>
                <a:effectLst/>
                <a:latin typeface="Calibri"/>
                <a:ea typeface="Calibri"/>
                <a:cs typeface="Calibri"/>
                <a:sym typeface="Calibri"/>
              </a:rPr>
              <a:t>אבל בשפה המדעית כולם פירות. כל דבר שמתפתח מפרח נקרא פרי.</a:t>
            </a:r>
          </a:p>
          <a:p>
            <a:pPr algn="r"/>
            <a:r>
              <a:rPr lang="he-IL" sz="1200" b="0" i="0" u="none" strike="noStrike" cap="none" baseline="0" dirty="0" smtClean="0">
                <a:solidFill>
                  <a:schemeClr val="dk1"/>
                </a:solidFill>
                <a:effectLst/>
                <a:latin typeface="Calibri"/>
                <a:ea typeface="Calibri"/>
                <a:cs typeface="Calibri"/>
                <a:sym typeface="Calibri"/>
              </a:rPr>
              <a:t>שימו לב, גם בברכות אנחנו אומרים את המילה פרי בשני המקרים:.</a:t>
            </a:r>
          </a:p>
          <a:p>
            <a:pPr algn="r"/>
            <a:r>
              <a:rPr lang="he-IL" sz="1200" b="0" i="0" u="none" strike="noStrike" cap="none" baseline="0" dirty="0" smtClean="0">
                <a:solidFill>
                  <a:schemeClr val="dk1"/>
                </a:solidFill>
                <a:effectLst/>
                <a:latin typeface="Calibri"/>
                <a:ea typeface="Calibri"/>
                <a:cs typeface="Calibri"/>
                <a:sym typeface="Calibri"/>
              </a:rPr>
              <a:t>בורא פרי העץ ובורא פרי האדמה </a:t>
            </a:r>
            <a:r>
              <a:rPr lang="he-IL" sz="1200" b="0" i="0" u="none" strike="noStrike" cap="none" dirty="0" smtClean="0">
                <a:solidFill>
                  <a:schemeClr val="dk1"/>
                </a:solidFill>
                <a:effectLst/>
                <a:latin typeface="Calibri"/>
                <a:ea typeface="Calibri"/>
                <a:cs typeface="Calibri"/>
                <a:sym typeface="Calibri"/>
              </a:rPr>
              <a:t>.</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היום נכיר...</a:t>
            </a:r>
            <a:endParaRPr lang="he-IL" baseline="0" dirty="0" smtClean="0"/>
          </a:p>
          <a:p>
            <a:pPr algn="r"/>
            <a:r>
              <a:rPr lang="he-IL" dirty="0" smtClean="0"/>
              <a:t>קריאת השקופית</a:t>
            </a:r>
          </a:p>
          <a:p>
            <a:pPr algn="r"/>
            <a:r>
              <a:rPr lang="he-IL" dirty="0" smtClean="0"/>
              <a:t>מוכנים?</a:t>
            </a:r>
          </a:p>
          <a:p>
            <a:pPr algn="r"/>
            <a:r>
              <a:rPr lang="he-IL" dirty="0" smtClean="0"/>
              <a:t>מתחילים!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0084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cap="none" dirty="0" smtClean="0">
                <a:solidFill>
                  <a:schemeClr val="dk1"/>
                </a:solidFill>
                <a:effectLst/>
                <a:latin typeface="Calibri"/>
                <a:ea typeface="Calibri"/>
                <a:cs typeface="Calibri"/>
                <a:sym typeface="Calibri"/>
              </a:rPr>
              <a:t>הפירות של הצמחים השונים נבדלים זה מזה בגודלם, בצבעם, בצורתם,</a:t>
            </a:r>
            <a:r>
              <a:rPr lang="he-IL" dirty="0" smtClean="0"/>
              <a:t/>
            </a:r>
            <a:br>
              <a:rPr lang="he-IL" dirty="0" smtClean="0"/>
            </a:br>
            <a:r>
              <a:rPr lang="he-IL" sz="1200" b="0" i="0" u="none" strike="noStrike" cap="none" dirty="0" smtClean="0">
                <a:solidFill>
                  <a:schemeClr val="dk1"/>
                </a:solidFill>
                <a:effectLst/>
                <a:latin typeface="Calibri"/>
                <a:ea typeface="Calibri"/>
                <a:cs typeface="Calibri"/>
                <a:sym typeface="Calibri"/>
              </a:rPr>
              <a:t>בטעמם </a:t>
            </a:r>
            <a:r>
              <a:rPr lang="he-IL" sz="1200" b="0" i="0" u="none" strike="noStrike" cap="none" dirty="0" err="1" smtClean="0">
                <a:solidFill>
                  <a:schemeClr val="dk1"/>
                </a:solidFill>
                <a:effectLst/>
                <a:latin typeface="Calibri"/>
                <a:ea typeface="Calibri"/>
                <a:cs typeface="Calibri"/>
                <a:sym typeface="Calibri"/>
              </a:rPr>
              <a:t>ובריחם,אך</a:t>
            </a:r>
            <a:r>
              <a:rPr lang="he-IL" sz="1200" b="0" i="0" u="none" strike="noStrike" cap="none" dirty="0" smtClean="0">
                <a:solidFill>
                  <a:schemeClr val="dk1"/>
                </a:solidFill>
                <a:effectLst/>
                <a:latin typeface="Calibri"/>
                <a:ea typeface="Calibri"/>
                <a:cs typeface="Calibri"/>
                <a:sym typeface="Calibri"/>
              </a:rPr>
              <a:t> לכולם יש שני חלקים משותפים: </a:t>
            </a:r>
            <a:r>
              <a:rPr lang="he-IL" sz="1200" b="1" i="0" u="none" strike="noStrike" cap="none" dirty="0" smtClean="0">
                <a:solidFill>
                  <a:schemeClr val="dk1"/>
                </a:solidFill>
                <a:effectLst/>
                <a:latin typeface="Calibri"/>
                <a:ea typeface="Calibri"/>
                <a:cs typeface="Calibri"/>
                <a:sym typeface="Calibri"/>
              </a:rPr>
              <a:t>קליפה וזרעים</a:t>
            </a:r>
            <a:r>
              <a:rPr lang="he-IL" sz="1200" b="0" i="0" u="none" strike="noStrike" cap="none" dirty="0" smtClean="0">
                <a:solidFill>
                  <a:schemeClr val="dk1"/>
                </a:solidFill>
                <a:effectLst/>
                <a:latin typeface="Calibri"/>
                <a:ea typeface="Calibri"/>
                <a:cs typeface="Calibri"/>
                <a:sym typeface="Calibri"/>
              </a:rPr>
              <a:t>.</a:t>
            </a:r>
            <a:r>
              <a:rPr lang="he-IL" dirty="0" smtClean="0"/>
              <a:t/>
            </a:r>
            <a:br>
              <a:rPr lang="he-IL" dirty="0" smtClean="0"/>
            </a:br>
            <a:r>
              <a:rPr lang="he-IL" sz="1200" b="0" i="0" u="none" strike="noStrike" cap="none" dirty="0" smtClean="0">
                <a:solidFill>
                  <a:schemeClr val="dk1"/>
                </a:solidFill>
                <a:effectLst/>
                <a:latin typeface="Calibri"/>
                <a:ea typeface="Calibri"/>
                <a:cs typeface="Calibri"/>
                <a:sym typeface="Calibri"/>
              </a:rPr>
              <a:t>יש פירות שיש להם גם "</a:t>
            </a:r>
            <a:r>
              <a:rPr lang="he-IL" sz="1200" b="1" i="0" u="none" strike="noStrike" cap="none" dirty="0" smtClean="0">
                <a:solidFill>
                  <a:schemeClr val="dk1"/>
                </a:solidFill>
                <a:effectLst/>
                <a:latin typeface="Calibri"/>
                <a:ea typeface="Calibri"/>
                <a:cs typeface="Calibri"/>
                <a:sym typeface="Calibri"/>
              </a:rPr>
              <a:t>ציפה</a:t>
            </a:r>
            <a:r>
              <a:rPr lang="he-IL" sz="1200" b="0" i="0" u="none" strike="noStrike" cap="none" dirty="0" smtClean="0">
                <a:solidFill>
                  <a:schemeClr val="dk1"/>
                </a:solidFill>
                <a:effectLst/>
                <a:latin typeface="Calibri"/>
                <a:ea typeface="Calibri"/>
                <a:cs typeface="Calibri"/>
                <a:sym typeface="Calibri"/>
              </a:rPr>
              <a:t>", זהו החלק הבשרני והעסיסי של הפרי. כמו למשל המלפפון שבתמונה.</a:t>
            </a:r>
          </a:p>
          <a:p>
            <a:pPr algn="r"/>
            <a:r>
              <a:rPr lang="he-IL" sz="1200" b="0" i="0" u="none" strike="noStrike" cap="none" dirty="0" smtClean="0">
                <a:solidFill>
                  <a:schemeClr val="dk1"/>
                </a:solidFill>
                <a:effectLst/>
                <a:latin typeface="Calibri"/>
                <a:ea typeface="Calibri"/>
                <a:cs typeface="Calibri"/>
                <a:sym typeface="Calibri"/>
              </a:rPr>
              <a:t>ויש</a:t>
            </a:r>
            <a:r>
              <a:rPr lang="he-IL" sz="1200" b="0" i="0" u="none" strike="noStrike" cap="none" baseline="0" dirty="0" smtClean="0">
                <a:solidFill>
                  <a:schemeClr val="dk1"/>
                </a:solidFill>
                <a:effectLst/>
                <a:latin typeface="Calibri"/>
                <a:ea typeface="Calibri"/>
                <a:cs typeface="Calibri"/>
                <a:sym typeface="Calibri"/>
              </a:rPr>
              <a:t> פירות שאינם בעלי ציפה, הם  יבשים. כמו למשל פרי </a:t>
            </a:r>
            <a:r>
              <a:rPr lang="he-IL" sz="1200" b="0" i="0" u="none" strike="noStrike" cap="none" baseline="0" dirty="0" err="1" smtClean="0">
                <a:solidFill>
                  <a:schemeClr val="dk1"/>
                </a:solidFill>
                <a:effectLst/>
                <a:latin typeface="Calibri"/>
                <a:ea typeface="Calibri"/>
                <a:cs typeface="Calibri"/>
                <a:sym typeface="Calibri"/>
              </a:rPr>
              <a:t>החמניה</a:t>
            </a:r>
            <a:r>
              <a:rPr lang="he-IL" sz="1200" b="0" i="0" u="none" strike="noStrike" cap="none" dirty="0" smtClean="0">
                <a:solidFill>
                  <a:schemeClr val="dk1"/>
                </a:solidFill>
                <a:effectLst/>
                <a:latin typeface="Calibri"/>
                <a:ea typeface="Calibri"/>
                <a:cs typeface="Calibri"/>
                <a:sym typeface="Calibri"/>
              </a:rPr>
              <a:t>.</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cap="none" dirty="0" smtClean="0">
                <a:solidFill>
                  <a:schemeClr val="dk1"/>
                </a:solidFill>
                <a:effectLst/>
                <a:latin typeface="Calibri"/>
                <a:ea typeface="Calibri"/>
                <a:cs typeface="Calibri"/>
                <a:sym typeface="Calibri"/>
              </a:rPr>
              <a:t>התבוננו במגוון הפירות שבתמונה</a:t>
            </a:r>
          </a:p>
          <a:p>
            <a:pPr algn="r"/>
            <a:r>
              <a:rPr lang="he-IL" sz="1200" b="0" i="0" u="none" strike="noStrike" cap="none" dirty="0" smtClean="0">
                <a:solidFill>
                  <a:schemeClr val="dk1"/>
                </a:solidFill>
                <a:effectLst/>
                <a:latin typeface="Calibri"/>
                <a:sym typeface="Calibri"/>
              </a:rPr>
              <a:t>מיינו</a:t>
            </a:r>
            <a:r>
              <a:rPr lang="he-IL" sz="1200" b="0" i="0" u="none" strike="noStrike" cap="none" baseline="0" dirty="0" smtClean="0">
                <a:solidFill>
                  <a:schemeClr val="dk1"/>
                </a:solidFill>
                <a:effectLst/>
                <a:latin typeface="Calibri"/>
                <a:sym typeface="Calibri"/>
              </a:rPr>
              <a:t> אותם לשתי קבוצות:</a:t>
            </a:r>
          </a:p>
          <a:p>
            <a:pPr algn="r"/>
            <a:r>
              <a:rPr lang="he-IL" sz="1200" b="0" i="0" u="none" strike="noStrike" cap="none" baseline="0" dirty="0" smtClean="0">
                <a:solidFill>
                  <a:schemeClr val="dk1"/>
                </a:solidFill>
                <a:effectLst/>
                <a:latin typeface="Calibri"/>
                <a:sym typeface="Calibri"/>
              </a:rPr>
              <a:t>פירות עסיסיים, בעלי ציפה</a:t>
            </a:r>
          </a:p>
          <a:p>
            <a:pPr algn="r"/>
            <a:r>
              <a:rPr lang="he-IL" sz="1200" b="0" i="0" u="none" strike="noStrike" cap="none" baseline="0" dirty="0" smtClean="0">
                <a:solidFill>
                  <a:schemeClr val="dk1"/>
                </a:solidFill>
                <a:effectLst/>
                <a:latin typeface="Calibri"/>
                <a:sym typeface="Calibri"/>
              </a:rPr>
              <a:t>ופירות חסרי ציפה </a:t>
            </a:r>
            <a:endParaRPr lang="he-IL" dirty="0" smtClean="0"/>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5427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cap="none" dirty="0" err="1" smtClean="0">
                <a:solidFill>
                  <a:schemeClr val="dk1"/>
                </a:solidFill>
                <a:effectLst/>
                <a:latin typeface="Calibri"/>
                <a:ea typeface="Calibri"/>
                <a:cs typeface="Calibri"/>
                <a:sym typeface="Calibri"/>
              </a:rPr>
              <a:t>מצויין</a:t>
            </a:r>
            <a:r>
              <a:rPr lang="he-IL" sz="1200" b="0" i="0" u="none" strike="noStrike" cap="none" dirty="0" smtClean="0">
                <a:solidFill>
                  <a:schemeClr val="dk1"/>
                </a:solidFill>
                <a:effectLst/>
                <a:latin typeface="Calibri"/>
                <a:ea typeface="Calibri"/>
                <a:cs typeface="Calibri"/>
                <a:sym typeface="Calibri"/>
              </a:rPr>
              <a:t>!</a:t>
            </a:r>
          </a:p>
          <a:p>
            <a:pPr algn="r"/>
            <a:r>
              <a:rPr lang="he-IL" sz="1200" b="0" i="0" u="none" strike="noStrike" cap="none" dirty="0" smtClean="0">
                <a:solidFill>
                  <a:schemeClr val="dk1"/>
                </a:solidFill>
                <a:effectLst/>
                <a:latin typeface="Calibri"/>
                <a:sym typeface="Calibri"/>
              </a:rPr>
              <a:t>פירות ההדר, המשמש, חצילים, </a:t>
            </a:r>
            <a:r>
              <a:rPr lang="he-IL" sz="1200" b="0" i="0" u="none" strike="noStrike" cap="none" dirty="0" err="1" smtClean="0">
                <a:solidFill>
                  <a:schemeClr val="dk1"/>
                </a:solidFill>
                <a:effectLst/>
                <a:latin typeface="Calibri"/>
                <a:sym typeface="Calibri"/>
              </a:rPr>
              <a:t>אביטח</a:t>
            </a:r>
            <a:r>
              <a:rPr lang="he-IL" sz="1200" b="0" i="0" u="none" strike="noStrike" cap="none" dirty="0" smtClean="0">
                <a:solidFill>
                  <a:schemeClr val="dk1"/>
                </a:solidFill>
                <a:effectLst/>
                <a:latin typeface="Calibri"/>
                <a:sym typeface="Calibri"/>
              </a:rPr>
              <a:t>, אפרסק </a:t>
            </a:r>
            <a:r>
              <a:rPr lang="he-IL" sz="1200" b="0" i="0" u="none" strike="noStrike" cap="none" dirty="0" err="1" smtClean="0">
                <a:solidFill>
                  <a:schemeClr val="dk1"/>
                </a:solidFill>
                <a:effectLst/>
                <a:latin typeface="Calibri"/>
                <a:sym typeface="Calibri"/>
              </a:rPr>
              <a:t>ועגבניה</a:t>
            </a:r>
            <a:r>
              <a:rPr lang="he-IL" sz="1200" b="0" i="0" u="none" strike="noStrike" cap="none" dirty="0" smtClean="0">
                <a:solidFill>
                  <a:schemeClr val="dk1"/>
                </a:solidFill>
                <a:effectLst/>
                <a:latin typeface="Calibri"/>
                <a:sym typeface="Calibri"/>
              </a:rPr>
              <a:t> – לכולם יש ציפה, הם </a:t>
            </a:r>
            <a:r>
              <a:rPr lang="he-IL" sz="1200" b="0" i="0" u="none" strike="noStrike" cap="none" dirty="0" err="1" smtClean="0">
                <a:solidFill>
                  <a:schemeClr val="dk1"/>
                </a:solidFill>
                <a:effectLst/>
                <a:latin typeface="Calibri"/>
                <a:sym typeface="Calibri"/>
              </a:rPr>
              <a:t>עסייסיים</a:t>
            </a:r>
            <a:r>
              <a:rPr lang="he-IL" sz="1200" b="0" i="0" u="none" strike="noStrike" cap="none" baseline="0" dirty="0" smtClean="0">
                <a:solidFill>
                  <a:schemeClr val="dk1"/>
                </a:solidFill>
                <a:effectLst/>
                <a:latin typeface="Calibri"/>
                <a:sym typeface="Calibri"/>
              </a:rPr>
              <a:t> וניתן לראות בתמונה את הזרעים שלהם</a:t>
            </a:r>
          </a:p>
          <a:p>
            <a:pPr algn="r"/>
            <a:r>
              <a:rPr lang="he-IL" sz="1200" b="0" i="0" u="none" strike="noStrike" cap="none" baseline="0" dirty="0" smtClean="0">
                <a:solidFill>
                  <a:schemeClr val="dk1"/>
                </a:solidFill>
                <a:effectLst/>
                <a:latin typeface="Calibri"/>
                <a:sym typeface="Calibri"/>
              </a:rPr>
              <a:t>אגוזי מלך </a:t>
            </a:r>
            <a:r>
              <a:rPr lang="he-IL" sz="1200" b="0" i="0" u="none" strike="noStrike" cap="none" baseline="0" dirty="0" err="1" smtClean="0">
                <a:solidFill>
                  <a:schemeClr val="dk1"/>
                </a:solidFill>
                <a:effectLst/>
                <a:latin typeface="Calibri"/>
                <a:sym typeface="Calibri"/>
              </a:rPr>
              <a:t>ואזגודי</a:t>
            </a:r>
            <a:r>
              <a:rPr lang="he-IL" sz="1200" b="0" i="0" u="none" strike="noStrike" cap="none" baseline="0" dirty="0" smtClean="0">
                <a:solidFill>
                  <a:schemeClr val="dk1"/>
                </a:solidFill>
                <a:effectLst/>
                <a:latin typeface="Calibri"/>
                <a:sym typeface="Calibri"/>
              </a:rPr>
              <a:t> פקאן, בוטנים, שקדים – כולם פירות יבשים וחסרי ציפה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5427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1" i="0" u="none" strike="noStrike" cap="none" dirty="0" smtClean="0">
                <a:solidFill>
                  <a:schemeClr val="dk1"/>
                </a:solidFill>
                <a:effectLst/>
                <a:latin typeface="Calibri"/>
                <a:ea typeface="Calibri"/>
                <a:cs typeface="Calibri"/>
                <a:sym typeface="Calibri"/>
              </a:rPr>
              <a:t>הגענו לשלב האחרון במחזור החיים של הצמח</a:t>
            </a:r>
          </a:p>
          <a:p>
            <a:pPr algn="r"/>
            <a:r>
              <a:rPr lang="he-IL" sz="1200" b="1" i="0" u="none" strike="noStrike" cap="none" dirty="0" smtClean="0">
                <a:solidFill>
                  <a:schemeClr val="dk1"/>
                </a:solidFill>
                <a:effectLst/>
                <a:latin typeface="Calibri"/>
                <a:ea typeface="Calibri"/>
                <a:cs typeface="Calibri"/>
                <a:sym typeface="Calibri"/>
              </a:rPr>
              <a:t>השלב בו הזרעים מופצים</a:t>
            </a:r>
            <a:r>
              <a:rPr lang="he-IL" sz="1200" b="1" i="0" u="none" strike="noStrike" cap="none" baseline="0" dirty="0" smtClean="0">
                <a:solidFill>
                  <a:schemeClr val="dk1"/>
                </a:solidFill>
                <a:effectLst/>
                <a:latin typeface="Calibri"/>
                <a:ea typeface="Calibri"/>
                <a:cs typeface="Calibri"/>
                <a:sym typeface="Calibri"/>
              </a:rPr>
              <a:t> מתוך הפירות </a:t>
            </a:r>
          </a:p>
          <a:p>
            <a:pPr algn="r"/>
            <a:r>
              <a:rPr lang="he-IL" sz="1200" b="1" i="0" u="none" strike="noStrike" cap="none" baseline="0" dirty="0" smtClean="0">
                <a:solidFill>
                  <a:schemeClr val="dk1"/>
                </a:solidFill>
                <a:effectLst/>
                <a:latin typeface="Calibri"/>
                <a:ea typeface="Calibri"/>
                <a:cs typeface="Calibri"/>
                <a:sym typeface="Calibri"/>
              </a:rPr>
              <a:t>כיצד מופצים הזרעים?</a:t>
            </a:r>
          </a:p>
          <a:p>
            <a:pPr algn="r"/>
            <a:r>
              <a:rPr lang="he-IL" sz="1200" b="1" i="0" u="none" strike="noStrike" cap="none" baseline="0" dirty="0" smtClean="0">
                <a:solidFill>
                  <a:schemeClr val="dk1"/>
                </a:solidFill>
                <a:effectLst/>
                <a:latin typeface="Calibri"/>
                <a:ea typeface="Calibri"/>
                <a:cs typeface="Calibri"/>
                <a:sym typeface="Calibri"/>
              </a:rPr>
              <a:t>בדומה לתהליך ההאבקה, גם כאן יש </a:t>
            </a:r>
            <a:r>
              <a:rPr lang="he-IL" sz="1200" b="0" i="0" u="none" strike="noStrike" cap="none" dirty="0" smtClean="0">
                <a:solidFill>
                  <a:schemeClr val="dk1"/>
                </a:solidFill>
                <a:effectLst/>
                <a:latin typeface="Calibri"/>
                <a:ea typeface="Calibri"/>
                <a:cs typeface="Calibri"/>
                <a:sym typeface="Calibri"/>
              </a:rPr>
              <a:t>כמה דרכים</a:t>
            </a:r>
            <a:r>
              <a:rPr lang="he-IL" sz="1200" b="0" i="0" u="none" strike="noStrike" cap="none" baseline="0" dirty="0" smtClean="0">
                <a:solidFill>
                  <a:schemeClr val="dk1"/>
                </a:solidFill>
                <a:effectLst/>
                <a:latin typeface="Calibri"/>
                <a:ea typeface="Calibri"/>
                <a:cs typeface="Calibri"/>
                <a:sym typeface="Calibri"/>
              </a:rPr>
              <a:t> בטבע</a:t>
            </a:r>
            <a:r>
              <a:rPr lang="he-IL" sz="1200" b="0" i="0" u="none" strike="noStrike" cap="none" dirty="0" smtClean="0">
                <a:solidFill>
                  <a:schemeClr val="dk1"/>
                </a:solidFill>
                <a:effectLst/>
                <a:latin typeface="Calibri"/>
                <a:ea typeface="Calibri"/>
                <a:cs typeface="Calibri"/>
                <a:sym typeface="Calibri"/>
              </a:rPr>
              <a:t>: על ידי הרוח, על ידי בעלי-חיים, על ידי המים,</a:t>
            </a:r>
            <a:r>
              <a:rPr lang="he-IL" dirty="0" smtClean="0"/>
              <a:t/>
            </a:r>
            <a:br>
              <a:rPr lang="he-IL" dirty="0" smtClean="0"/>
            </a:br>
            <a:r>
              <a:rPr lang="he-IL" sz="1200" b="0" i="0" u="none" strike="noStrike" cap="none" dirty="0" smtClean="0">
                <a:solidFill>
                  <a:schemeClr val="dk1"/>
                </a:solidFill>
                <a:effectLst/>
                <a:latin typeface="Calibri"/>
                <a:ea typeface="Calibri"/>
                <a:cs typeface="Calibri"/>
                <a:sym typeface="Calibri"/>
              </a:rPr>
              <a:t>על ידי הצמח עצמו ואפילו על ידי האדם.</a:t>
            </a:r>
          </a:p>
          <a:p>
            <a:pPr algn="r"/>
            <a:r>
              <a:rPr lang="he-IL" sz="1200" b="0" i="0" u="none" strike="noStrike" cap="none" dirty="0" smtClean="0">
                <a:solidFill>
                  <a:schemeClr val="dk1"/>
                </a:solidFill>
                <a:effectLst/>
                <a:latin typeface="Calibri"/>
                <a:sym typeface="Calibri"/>
              </a:rPr>
              <a:t>הקב"ה</a:t>
            </a:r>
            <a:r>
              <a:rPr lang="he-IL" sz="1200" b="0" i="0" u="none" strike="noStrike" cap="none" baseline="0" dirty="0" smtClean="0">
                <a:solidFill>
                  <a:schemeClr val="dk1"/>
                </a:solidFill>
                <a:effectLst/>
                <a:latin typeface="Calibri"/>
                <a:sym typeface="Calibri"/>
              </a:rPr>
              <a:t> ברא את הצמחים עם יחידות הפצה שמותאמות בצורה יוצאת מן הכלל לדרך ההפצה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cap="none" dirty="0" smtClean="0">
                <a:solidFill>
                  <a:schemeClr val="dk1"/>
                </a:solidFill>
                <a:effectLst/>
                <a:latin typeface="Calibri"/>
                <a:ea typeface="Calibri"/>
                <a:cs typeface="Calibri"/>
                <a:sym typeface="Calibri"/>
              </a:rPr>
              <a:t>נתחיל</a:t>
            </a:r>
            <a:r>
              <a:rPr lang="he-IL" sz="1200" b="0" i="0" u="none" strike="noStrike" cap="none" baseline="0" dirty="0" smtClean="0">
                <a:solidFill>
                  <a:schemeClr val="dk1"/>
                </a:solidFill>
                <a:effectLst/>
                <a:latin typeface="Calibri"/>
                <a:ea typeface="Calibri"/>
                <a:cs typeface="Calibri"/>
                <a:sym typeface="Calibri"/>
              </a:rPr>
              <a:t> עם הפצה באמצעות רוח, שהיא הגורם העיקרי בהפצת זרעים</a:t>
            </a:r>
          </a:p>
          <a:p>
            <a:pPr algn="r"/>
            <a:r>
              <a:rPr lang="he-IL" sz="1200" b="0" i="0" u="none" strike="noStrike" cap="none" baseline="0" dirty="0" smtClean="0">
                <a:solidFill>
                  <a:schemeClr val="dk1"/>
                </a:solidFill>
                <a:effectLst/>
                <a:latin typeface="Calibri"/>
                <a:ea typeface="Calibri"/>
                <a:cs typeface="Calibri"/>
                <a:sym typeface="Calibri"/>
              </a:rPr>
              <a:t>הרוח נושאת את הזרעים למרחקים ג</a:t>
            </a:r>
            <a:r>
              <a:rPr lang="he-IL" sz="1200" b="0" i="0" u="none" strike="noStrike" cap="none" dirty="0" smtClean="0">
                <a:solidFill>
                  <a:schemeClr val="dk1"/>
                </a:solidFill>
                <a:effectLst/>
                <a:latin typeface="Calibri"/>
                <a:ea typeface="Calibri"/>
                <a:cs typeface="Calibri"/>
                <a:sym typeface="Calibri"/>
              </a:rPr>
              <a:t>דולים במיוחד.</a:t>
            </a:r>
          </a:p>
          <a:p>
            <a:pPr algn="r"/>
            <a:r>
              <a:rPr lang="he-IL" sz="1200" b="0" i="0" u="none" strike="noStrike" cap="none" dirty="0" smtClean="0">
                <a:solidFill>
                  <a:schemeClr val="dk1"/>
                </a:solidFill>
                <a:effectLst/>
                <a:latin typeface="Calibri"/>
                <a:ea typeface="Calibri"/>
                <a:cs typeface="Calibri"/>
                <a:sym typeface="Calibri"/>
              </a:rPr>
              <a:t> יחידות התפוצה המתפזרות באמצעות הרוח, מותאמות לדרך ההפצה הזאת: יש צמחים בעלי </a:t>
            </a:r>
            <a:r>
              <a:rPr lang="he-IL" sz="1200" b="1" i="0" u="none" strike="noStrike" cap="none" dirty="0" smtClean="0">
                <a:solidFill>
                  <a:schemeClr val="dk1"/>
                </a:solidFill>
                <a:effectLst/>
                <a:latin typeface="Calibri"/>
                <a:ea typeface="Calibri"/>
                <a:cs typeface="Calibri"/>
                <a:sym typeface="Calibri"/>
              </a:rPr>
              <a:t>כנפיות, או שערות ש</a:t>
            </a:r>
            <a:r>
              <a:rPr lang="he-IL" sz="1200" b="0" i="0" u="none" strike="noStrike" cap="none" dirty="0" smtClean="0">
                <a:solidFill>
                  <a:schemeClr val="dk1"/>
                </a:solidFill>
                <a:effectLst/>
                <a:latin typeface="Calibri"/>
                <a:ea typeface="Calibri"/>
                <a:cs typeface="Calibri"/>
                <a:sym typeface="Calibri"/>
              </a:rPr>
              <a:t>מאפשרות לרוח לשאת את הזרעים למרחק.</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1" i="0" u="none" strike="noStrike" cap="none" dirty="0" smtClean="0">
                <a:solidFill>
                  <a:schemeClr val="dk1"/>
                </a:solidFill>
                <a:effectLst/>
                <a:latin typeface="Calibri"/>
                <a:sym typeface="Calibri"/>
              </a:rPr>
              <a:t>להקריא</a:t>
            </a:r>
            <a:endParaRPr lang="he-IL" b="1"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1" i="0" u="none" strike="noStrike" cap="none" dirty="0" smtClean="0">
                <a:solidFill>
                  <a:schemeClr val="dk1"/>
                </a:solidFill>
                <a:effectLst/>
                <a:latin typeface="Calibri"/>
                <a:sym typeface="Calibri"/>
              </a:rPr>
              <a:t>להקריא</a:t>
            </a:r>
            <a:endParaRPr lang="he-IL" b="1"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cap="none" dirty="0" smtClean="0">
                <a:solidFill>
                  <a:schemeClr val="dk1"/>
                </a:solidFill>
                <a:effectLst/>
                <a:latin typeface="Calibri"/>
                <a:ea typeface="Calibri"/>
                <a:cs typeface="Calibri"/>
                <a:sym typeface="Calibri"/>
              </a:rPr>
              <a:t>לצמחים רבים הגדלים סמוך למים, יש זרעים או פירות המוקפים בחללים מלאי אוויר, אשר מאפשרים להם לצוף על פני המים. זרמי המים או גלי הים נושאים פירות כאלה למרחקים שונים, לפעמים עד למרחק של מאות קילומטרים מצמחי האם!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cap="none" dirty="0" smtClean="0">
                <a:solidFill>
                  <a:schemeClr val="dk1"/>
                </a:solidFill>
                <a:effectLst/>
                <a:latin typeface="Calibri"/>
                <a:ea typeface="Calibri"/>
                <a:cs typeface="Calibri"/>
                <a:sym typeface="Calibri"/>
              </a:rPr>
              <a:t>ויש צמחים שאינם זקוקים לגורם כלשהו להפצת הזרעים. לצמחים אלה פירות מתפרקים, מתבקעים, "מתפוצצים" או שיש להם מנגנון אחר, הזורק את הזרעים הרחק מצמח האם או גורם להם להינעץ באדמה.</a:t>
            </a:r>
          </a:p>
          <a:p>
            <a:pPr algn="r"/>
            <a:r>
              <a:rPr lang="he-IL" sz="1200" b="0" i="0" u="none" strike="noStrike" cap="none" dirty="0" smtClean="0">
                <a:solidFill>
                  <a:schemeClr val="dk1"/>
                </a:solidFill>
                <a:effectLst/>
                <a:latin typeface="Calibri"/>
                <a:sym typeface="Calibri"/>
              </a:rPr>
              <a:t>תראו בתמונה</a:t>
            </a:r>
            <a:r>
              <a:rPr lang="he-IL" sz="1200" b="0" i="0" u="none" strike="noStrike" cap="none" baseline="0" dirty="0" smtClean="0">
                <a:solidFill>
                  <a:schemeClr val="dk1"/>
                </a:solidFill>
                <a:effectLst/>
                <a:latin typeface="Calibri"/>
                <a:sym typeface="Calibri"/>
              </a:rPr>
              <a:t> את הפרי של צמח הנקרא ירוקת החמור.</a:t>
            </a:r>
          </a:p>
          <a:p>
            <a:pPr algn="r"/>
            <a:r>
              <a:rPr lang="he-IL" sz="1200" b="0" i="0" u="none" strike="noStrike" cap="none" baseline="0" dirty="0" smtClean="0">
                <a:solidFill>
                  <a:schemeClr val="dk1"/>
                </a:solidFill>
                <a:effectLst/>
                <a:latin typeface="Calibri"/>
                <a:sym typeface="Calibri"/>
              </a:rPr>
              <a:t>אתם יכולים לשער מדוע הוא נקרא כך?</a:t>
            </a:r>
          </a:p>
          <a:p>
            <a:pPr algn="r"/>
            <a:r>
              <a:rPr lang="he-IL" sz="1200" b="0" i="0" u="none" strike="noStrike" cap="none" baseline="0" dirty="0" smtClean="0">
                <a:solidFill>
                  <a:schemeClr val="dk1"/>
                </a:solidFill>
                <a:effectLst/>
                <a:latin typeface="Calibri"/>
                <a:sym typeface="Calibri"/>
              </a:rPr>
              <a:t>נכון מאוד, הוא כאילו יורק את הזרעים מתוכו כאשר הם בשלים ומוכנים להפצה.</a:t>
            </a:r>
          </a:p>
          <a:p>
            <a:pPr algn="r"/>
            <a:r>
              <a:rPr lang="he-IL" sz="1200" b="0" i="0" u="none" strike="noStrike" cap="none" baseline="0" dirty="0" smtClean="0">
                <a:solidFill>
                  <a:schemeClr val="dk1"/>
                </a:solidFill>
                <a:effectLst/>
                <a:latin typeface="Calibri"/>
                <a:sym typeface="Calibri"/>
              </a:rPr>
              <a:t>מה רבו מעשיך 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בואו</a:t>
            </a:r>
            <a:r>
              <a:rPr lang="he-IL" baseline="0" dirty="0" smtClean="0"/>
              <a:t> נראה אם אתם זוכרים את המאפיינים של דרכי ההפצה השונות</a:t>
            </a:r>
          </a:p>
          <a:p>
            <a:pPr algn="r"/>
            <a:r>
              <a:rPr lang="he-IL" baseline="0" dirty="0" smtClean="0"/>
              <a:t>נסו למיין את הזרעים על פי דרך הפצתם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5978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0084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בואו</a:t>
            </a:r>
            <a:r>
              <a:rPr lang="he-IL" baseline="0" dirty="0" smtClean="0"/>
              <a:t> בדקו אם הצלחתם:</a:t>
            </a:r>
          </a:p>
          <a:p>
            <a:pPr algn="r"/>
            <a:r>
              <a:rPr lang="he-IL" baseline="0" dirty="0" smtClean="0"/>
              <a:t>זרעי </a:t>
            </a:r>
            <a:r>
              <a:rPr lang="he-IL" baseline="0" dirty="0" err="1" smtClean="0"/>
              <a:t>הדטורה</a:t>
            </a:r>
            <a:r>
              <a:rPr lang="he-IL" baseline="0" dirty="0" smtClean="0"/>
              <a:t> </a:t>
            </a:r>
            <a:r>
              <a:rPr lang="he-IL" baseline="0" dirty="0" err="1" smtClean="0"/>
              <a:t>שמוסומנים</a:t>
            </a:r>
            <a:r>
              <a:rPr lang="he-IL" baseline="0" dirty="0" smtClean="0"/>
              <a:t> בספרה אחת, הם בעלי קוצים שנתפסים על גופם של בעלי החיים.</a:t>
            </a:r>
          </a:p>
          <a:p>
            <a:pPr algn="r"/>
            <a:r>
              <a:rPr lang="he-IL" baseline="0" dirty="0" smtClean="0"/>
              <a:t>מספר 2, זרעי חבצלת החוף מצופים בשכבת שעם שמאפשרים להם להיות מופצים דרך הים.</a:t>
            </a:r>
          </a:p>
          <a:p>
            <a:pPr algn="r"/>
            <a:r>
              <a:rPr lang="he-IL" baseline="0" dirty="0" smtClean="0"/>
              <a:t>מספר 3 – מכנף נאה, הוא מאוד נפוץ, ודאי ראיתם אותו בסביבתכם. קוראים לו </a:t>
            </a:r>
            <a:r>
              <a:rPr lang="he-IL" baseline="0" dirty="0" err="1" smtClean="0"/>
              <a:t>מכנסף</a:t>
            </a:r>
            <a:r>
              <a:rPr lang="he-IL" baseline="0" dirty="0" smtClean="0"/>
              <a:t> נאה כיון שלזרעים יש תוספת של כנף והוא כמון מופץ באמצעות רוח.</a:t>
            </a:r>
          </a:p>
          <a:p>
            <a:pPr marL="457200" marR="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baseline="0" dirty="0" smtClean="0"/>
              <a:t>זרעי זקן הסב, מספר 4, מופצים באמצעות רוח, ראו את הנוצות שמחוברות לזרעים, הם מסייעות לזרעים להתעופף ברוח.</a:t>
            </a:r>
          </a:p>
          <a:p>
            <a:pPr marL="457200" marR="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baseline="0" dirty="0" err="1" smtClean="0"/>
              <a:t>במפסר</a:t>
            </a:r>
            <a:r>
              <a:rPr lang="he-IL" baseline="0" dirty="0" smtClean="0"/>
              <a:t> 5 אתם רואים את הענבות של הלוף. כשהן מבשילות הן הופכות לאדומות, ומשמשות מאכל לבעלי חיים</a:t>
            </a:r>
          </a:p>
          <a:p>
            <a:pPr marL="457200" marR="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baseline="0" dirty="0" smtClean="0"/>
              <a:t>ואחרון חביב – פרי הלוטוס. כשהזרעים שלו בשלים להפצה, הפרי מתפתל ומתבקע והזרעים מופצים לכל הכיוונים. זוהי כמובן הצפה עצמית.</a:t>
            </a:r>
          </a:p>
          <a:p>
            <a:pPr algn="r"/>
            <a:r>
              <a:rPr lang="he-IL" baseline="0" dirty="0" smtClean="0"/>
              <a:t>.</a:t>
            </a:r>
            <a:endParaRPr lang="en-US" baseline="0" dirty="0" smtClean="0"/>
          </a:p>
          <a:p>
            <a:pPr algn="r"/>
            <a:r>
              <a:rPr lang="he-IL" baseline="0" dirty="0" smtClean="0"/>
              <a:t>כעת שסיימנו להכיר את כל השלבים</a:t>
            </a:r>
          </a:p>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baseline="0" smtClean="0"/>
              <a:t>צפו בסרטון, ונסו לזהות את חמשת השלבים במחזור החיים של הצמח</a:t>
            </a:r>
          </a:p>
          <a:p>
            <a:pPr algn="r"/>
            <a:endParaRPr lang="he-IL" baseline="0" dirty="0" smtClean="0"/>
          </a:p>
          <a:p>
            <a:pPr algn="r"/>
            <a:r>
              <a:rPr lang="he-IL" baseline="0" dirty="0" smtClean="0"/>
              <a:t> </a:t>
            </a:r>
          </a:p>
          <a:p>
            <a:pPr algn="r"/>
            <a:endParaRPr lang="he-IL" baseline="0" dirty="0" smtClean="0"/>
          </a:p>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59785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צפו בסרטון, ונסו לזהות את חמשת השלבים במחזור החיים של הצמח</a:t>
            </a:r>
            <a:endParaRPr lang="he-IL" baseline="0"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27712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אלה זרעי דלעת</a:t>
            </a:r>
          </a:p>
          <a:p>
            <a:pPr algn="r"/>
            <a:r>
              <a:rPr lang="he-IL" dirty="0" smtClean="0"/>
              <a:t>פרי בשרני גדול  וכתום.</a:t>
            </a:r>
            <a:r>
              <a:rPr lang="he-IL" baseline="0" dirty="0" smtClean="0"/>
              <a:t> אנחנו משתמשים בפרי למאכלים שונים: מרק, פשטידות ועוד</a:t>
            </a:r>
          </a:p>
          <a:p>
            <a:pPr algn="r"/>
            <a:r>
              <a:rPr lang="he-IL" baseline="0" dirty="0" smtClean="0"/>
              <a:t>ויש כאלה שאוהבים לפצח את גרעיניו. הם נקראים – גרעינים לבנים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92507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61593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אלה זרעי החמנית</a:t>
            </a:r>
          </a:p>
          <a:p>
            <a:pPr algn="r"/>
            <a:r>
              <a:rPr lang="he-IL" dirty="0" smtClean="0"/>
              <a:t>מכל אחד מהזרעים יכולה</a:t>
            </a:r>
            <a:r>
              <a:rPr lang="he-IL" baseline="0" dirty="0" smtClean="0"/>
              <a:t> להתפתח חמנית אחת</a:t>
            </a:r>
          </a:p>
          <a:p>
            <a:pPr algn="r"/>
            <a:r>
              <a:rPr lang="he-IL" baseline="0" dirty="0" smtClean="0"/>
              <a:t>ובכל פרח יש בין 500 ל2500 זרעים!</a:t>
            </a:r>
          </a:p>
          <a:p>
            <a:pPr algn="r"/>
            <a:r>
              <a:rPr lang="he-IL" baseline="0" dirty="0" smtClean="0"/>
              <a:t>את הפרח חמנית מאביקות הדבורים</a:t>
            </a:r>
          </a:p>
          <a:p>
            <a:pPr algn="r"/>
            <a:r>
              <a:rPr lang="he-IL" baseline="0" dirty="0" smtClean="0"/>
              <a:t>מזרעי </a:t>
            </a:r>
            <a:r>
              <a:rPr lang="he-IL" baseline="0" dirty="0" err="1" smtClean="0"/>
              <a:t>החמניה</a:t>
            </a:r>
            <a:r>
              <a:rPr lang="he-IL" baseline="0" dirty="0" smtClean="0"/>
              <a:t> מייצרים שמן חמניות</a:t>
            </a:r>
          </a:p>
          <a:p>
            <a:pPr algn="r"/>
            <a:r>
              <a:rPr lang="he-IL" baseline="0" dirty="0" smtClean="0"/>
              <a:t>ואת זרעיו יש כאלה שמפצחים – אלה הם הגרעינים השחורים</a:t>
            </a:r>
          </a:p>
          <a:p>
            <a:pPr algn="r"/>
            <a:r>
              <a:rPr lang="he-IL" baseline="0" dirty="0" smtClean="0"/>
              <a:t>בטבע הם משמים מאכל לציפורים</a:t>
            </a:r>
          </a:p>
          <a:p>
            <a:pPr algn="r"/>
            <a:endParaRPr lang="he-IL" dirty="0" smtClean="0"/>
          </a:p>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9250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670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צודקים!</a:t>
            </a:r>
          </a:p>
          <a:p>
            <a:pPr algn="r"/>
            <a:r>
              <a:rPr lang="he-IL" dirty="0" smtClean="0"/>
              <a:t>אלה</a:t>
            </a:r>
            <a:r>
              <a:rPr lang="he-IL" baseline="0" dirty="0" smtClean="0"/>
              <a:t> הם כמובן זרעי אבטיח</a:t>
            </a:r>
          </a:p>
          <a:p>
            <a:pPr algn="r"/>
            <a:r>
              <a:rPr lang="he-IL" baseline="0" dirty="0" smtClean="0"/>
              <a:t>מכל אחד יכול לצמחו צמח אבטיח חדש.</a:t>
            </a:r>
          </a:p>
          <a:p>
            <a:pPr algn="r"/>
            <a:r>
              <a:rPr lang="he-IL" baseline="0" dirty="0" smtClean="0"/>
              <a:t>גם פרחי האבטיח </a:t>
            </a:r>
            <a:r>
              <a:rPr lang="he-IL" baseline="0" dirty="0" err="1" smtClean="0"/>
              <a:t>מואבקים</a:t>
            </a:r>
            <a:r>
              <a:rPr lang="he-IL" baseline="0" dirty="0" smtClean="0"/>
              <a:t> על ידי הדבורים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92507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דוד כתב</a:t>
            </a:r>
            <a:r>
              <a:rPr lang="he-IL" baseline="0" dirty="0" smtClean="0"/>
              <a:t> לעצמו את מחזור החיים של הצמח על פתקיות,</a:t>
            </a:r>
          </a:p>
          <a:p>
            <a:pPr algn="r"/>
            <a:r>
              <a:rPr lang="he-IL" baseline="0" dirty="0" smtClean="0"/>
              <a:t>אבל הוא שכח חלק מהדברים שלמד בשיעור..</a:t>
            </a:r>
          </a:p>
          <a:p>
            <a:pPr algn="r"/>
            <a:r>
              <a:rPr lang="he-IL" baseline="0" dirty="0" smtClean="0"/>
              <a:t>האם תוכלו לעזור לדוד להשלים את החסר?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70194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המילה</a:t>
            </a:r>
            <a:r>
              <a:rPr lang="he-IL" baseline="0" dirty="0" smtClean="0"/>
              <a:t> הראשונה שדוד שכח היא המילה נביטה. וזהו תחילת ההתפתחות של הזרעים.</a:t>
            </a:r>
          </a:p>
          <a:p>
            <a:pPr algn="r"/>
            <a:r>
              <a:rPr lang="he-IL" baseline="0" dirty="0" smtClean="0"/>
              <a:t>הדבר  השני שהיה חסר לדוד הוא תיאור הפריחה וההאבקה באמצעות רוח או בעלי חיים.</a:t>
            </a:r>
          </a:p>
          <a:p>
            <a:pPr algn="r"/>
            <a:r>
              <a:rPr lang="he-IL" baseline="0" dirty="0" smtClean="0"/>
              <a:t>והדבר האחרון הוא כמובן התהליך שבו הזרעים מופצים באמצעות רוח, מים או בעלי חיים.</a:t>
            </a:r>
          </a:p>
          <a:p>
            <a:pPr algn="r"/>
            <a:r>
              <a:rPr lang="he-IL" baseline="0" dirty="0" smtClean="0"/>
              <a:t>אבל חסר לדוד דבר נוסף בתרשים. מהו? איך נביא לידי ביטוי את העובדה שכל התהליך הזה חוזר על עצמו שוב ושוב </a:t>
            </a:r>
            <a:r>
              <a:rPr lang="he-IL" baseline="0" dirty="0" err="1" smtClean="0"/>
              <a:t>ושוב</a:t>
            </a:r>
            <a:r>
              <a:rPr lang="he-IL" baseline="0" dirty="0" smtClean="0"/>
              <a:t>?</a:t>
            </a:r>
          </a:p>
          <a:p>
            <a:pPr algn="r"/>
            <a:r>
              <a:rPr lang="he-IL" baseline="0" dirty="0" smtClean="0"/>
              <a:t>יש לכם רעיון?</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6487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כמובן!</a:t>
            </a:r>
          </a:p>
          <a:p>
            <a:pPr algn="r"/>
            <a:r>
              <a:rPr lang="he-IL" dirty="0" smtClean="0"/>
              <a:t>נוכל</a:t>
            </a:r>
            <a:r>
              <a:rPr lang="he-IL" baseline="0" dirty="0" smtClean="0"/>
              <a:t> להוסיף חיצים.</a:t>
            </a:r>
          </a:p>
          <a:p>
            <a:pPr algn="r"/>
            <a:r>
              <a:rPr lang="he-IL" baseline="0" dirty="0" smtClean="0"/>
              <a:t>החיצים ממחישים לנו שאחרי הפצת הזרעים, הם שוב נובטים ומצמיחים צמחים חדשים.</a:t>
            </a:r>
          </a:p>
          <a:p>
            <a:pPr algn="r"/>
            <a:r>
              <a:rPr lang="he-IL" baseline="0" dirty="0" smtClean="0"/>
              <a:t>זוכרים – לכן קוראים לזה מחזור החיים של הצמח, כי זהו תהליך מחזורי</a:t>
            </a:r>
            <a:endParaRPr lang="he-IL"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6487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להקריא.</a:t>
            </a:r>
          </a:p>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כל הכבוד תלמידים יקרים</a:t>
            </a:r>
          </a:p>
          <a:p>
            <a:pPr algn="r"/>
            <a:r>
              <a:rPr lang="he-IL" baseline="0" dirty="0" smtClean="0"/>
              <a:t>כל כך הרבה דברים חדשים למדתם היום בשיעור..</a:t>
            </a:r>
          </a:p>
          <a:p>
            <a:pPr algn="r"/>
            <a:endParaRPr lang="he-IL" baseline="0"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65233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כל הכבוד תלמידים יקרים</a:t>
            </a:r>
          </a:p>
          <a:p>
            <a:pPr algn="r"/>
            <a:r>
              <a:rPr lang="he-IL" baseline="0" dirty="0" smtClean="0"/>
              <a:t>כל כך הרבה דברים חדשים למדתם היום בשיעור..</a:t>
            </a:r>
          </a:p>
          <a:p>
            <a:pPr algn="r"/>
            <a:endParaRPr lang="he-IL" baseline="0"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810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למעשה קשה להגיד איך</a:t>
            </a:r>
            <a:r>
              <a:rPr lang="he-IL" baseline="0" dirty="0" smtClean="0"/>
              <a:t> התהליך התחיל כי הוא מעגלי.</a:t>
            </a:r>
          </a:p>
          <a:p>
            <a:pPr algn="r"/>
            <a:r>
              <a:rPr lang="he-IL" baseline="0" dirty="0" smtClean="0"/>
              <a:t>ראו את התרשים המתאר את כל התהליכים שעוברים הזרעים עד שמתפתחים מהם צמחים חדשים.</a:t>
            </a:r>
          </a:p>
          <a:p>
            <a:pPr algn="r"/>
            <a:r>
              <a:rPr lang="he-IL" baseline="0" dirty="0" smtClean="0"/>
              <a:t>הזרעים נובטים, צומחים, פורחים, מתפתחים פירות ובתוכם זרעים חדשים, שמתפזרים באדמה ושוב נובטים, צומחים, פורחים...</a:t>
            </a:r>
          </a:p>
          <a:p>
            <a:pPr algn="r"/>
            <a:r>
              <a:rPr lang="he-IL" baseline="0" dirty="0" smtClean="0"/>
              <a:t>בעצם אין כן התחלה וסוף, אלא תהליך </a:t>
            </a:r>
            <a:r>
              <a:rPr lang="he-IL" baseline="0" dirty="0" err="1" smtClean="0"/>
              <a:t>מעגלי,מחזורי</a:t>
            </a:r>
            <a:r>
              <a:rPr lang="he-IL" baseline="0" dirty="0" smtClean="0"/>
              <a:t>, שחוזר על עצמו שוב ושוב.</a:t>
            </a:r>
          </a:p>
          <a:p>
            <a:pPr algn="r"/>
            <a:r>
              <a:rPr lang="he-IL" baseline="0" dirty="0" smtClean="0"/>
              <a:t>ובשיעור שלנו היום נכיר את כל אחד מהשלבים המופלאים האלה..</a:t>
            </a:r>
          </a:p>
          <a:p>
            <a:pPr algn="r"/>
            <a:r>
              <a:rPr lang="he-IL" dirty="0" smtClean="0"/>
              <a:t>למרות שהתהליך מעגלי, </a:t>
            </a:r>
            <a:r>
              <a:rPr lang="he-IL" baseline="0" dirty="0" smtClean="0"/>
              <a:t>צריך להחליט מאיזו נקודה במעגל מתחילים את השיעור.</a:t>
            </a:r>
          </a:p>
          <a:p>
            <a:pPr algn="r"/>
            <a:r>
              <a:rPr lang="he-IL" baseline="0" dirty="0" smtClean="0"/>
              <a:t>אז נתחיל עם הזרעים הקטנים</a:t>
            </a:r>
          </a:p>
          <a:p>
            <a:pPr algn="r"/>
            <a:r>
              <a:rPr lang="he-IL" baseline="0" dirty="0" smtClean="0"/>
              <a:t>.</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124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בתוך</a:t>
            </a:r>
            <a:r>
              <a:rPr lang="he-IL" baseline="0" dirty="0" smtClean="0"/>
              <a:t> הפירות נמצאים זרעים</a:t>
            </a:r>
          </a:p>
          <a:p>
            <a:pPr algn="r"/>
            <a:r>
              <a:rPr lang="he-IL" sz="1200" b="0" i="0" u="none" strike="noStrike" cap="none" dirty="0" smtClean="0">
                <a:solidFill>
                  <a:schemeClr val="dk1"/>
                </a:solidFill>
                <a:effectLst/>
                <a:latin typeface="Calibri"/>
                <a:ea typeface="Calibri"/>
                <a:cs typeface="Calibri"/>
                <a:sym typeface="Calibri"/>
              </a:rPr>
              <a:t>כאשר הזרעים נרטבים הם קולטים </a:t>
            </a:r>
            <a:r>
              <a:rPr lang="he-IL" sz="1200" b="1" i="0" u="none" strike="noStrike" cap="none" dirty="0" smtClean="0">
                <a:solidFill>
                  <a:schemeClr val="dk1"/>
                </a:solidFill>
                <a:effectLst/>
                <a:latin typeface="Calibri"/>
                <a:ea typeface="Calibri"/>
                <a:cs typeface="Calibri"/>
                <a:sym typeface="Calibri"/>
              </a:rPr>
              <a:t>מים</a:t>
            </a:r>
            <a:r>
              <a:rPr lang="he-IL" sz="1200" b="0" i="0" u="none" strike="noStrike" cap="none" dirty="0" smtClean="0">
                <a:solidFill>
                  <a:schemeClr val="dk1"/>
                </a:solidFill>
                <a:effectLst/>
                <a:latin typeface="Calibri"/>
                <a:ea typeface="Calibri"/>
                <a:cs typeface="Calibri"/>
                <a:sym typeface="Calibri"/>
              </a:rPr>
              <a:t> ותופחים</a:t>
            </a:r>
          </a:p>
          <a:p>
            <a:pPr algn="r"/>
            <a:r>
              <a:rPr lang="he-IL" sz="1200" b="0" i="0" u="none" strike="noStrike" cap="none" dirty="0" smtClean="0">
                <a:solidFill>
                  <a:schemeClr val="dk1"/>
                </a:solidFill>
                <a:effectLst/>
                <a:latin typeface="Calibri"/>
                <a:ea typeface="Calibri"/>
                <a:cs typeface="Calibri"/>
                <a:sym typeface="Calibri"/>
              </a:rPr>
              <a:t>מתוך הזרעים מציץ </a:t>
            </a:r>
            <a:r>
              <a:rPr lang="he-IL" sz="1200" b="1" i="0" u="none" strike="noStrike" cap="none" dirty="0" err="1" smtClean="0">
                <a:solidFill>
                  <a:schemeClr val="dk1"/>
                </a:solidFill>
                <a:effectLst/>
                <a:latin typeface="Calibri"/>
                <a:ea typeface="Calibri"/>
                <a:cs typeface="Calibri"/>
                <a:sym typeface="Calibri"/>
              </a:rPr>
              <a:t>השורשון</a:t>
            </a:r>
            <a:r>
              <a:rPr lang="he-IL" sz="1200" b="0" i="0" u="none" strike="noStrike" cap="none" dirty="0" smtClean="0">
                <a:solidFill>
                  <a:schemeClr val="dk1"/>
                </a:solidFill>
                <a:effectLst/>
                <a:latin typeface="Calibri"/>
                <a:ea typeface="Calibri"/>
                <a:cs typeface="Calibri"/>
                <a:sym typeface="Calibri"/>
              </a:rPr>
              <a:t> ולאחריו מציץ </a:t>
            </a:r>
            <a:r>
              <a:rPr lang="he-IL" sz="1200" b="1" i="0" u="none" strike="noStrike" cap="none" dirty="0" err="1" smtClean="0">
                <a:solidFill>
                  <a:schemeClr val="dk1"/>
                </a:solidFill>
                <a:effectLst/>
                <a:latin typeface="Calibri"/>
                <a:ea typeface="Calibri"/>
                <a:cs typeface="Calibri"/>
                <a:sym typeface="Calibri"/>
              </a:rPr>
              <a:t>הנצרון</a:t>
            </a:r>
            <a:r>
              <a:rPr lang="he-IL" sz="1200" b="0" i="0" u="none" strike="noStrike" cap="none" dirty="0" smtClean="0">
                <a:solidFill>
                  <a:schemeClr val="dk1"/>
                </a:solidFill>
                <a:effectLst/>
                <a:latin typeface="Calibri"/>
                <a:ea typeface="Calibri"/>
                <a:cs typeface="Calibri"/>
                <a:sym typeface="Calibri"/>
              </a:rPr>
              <a:t>.</a:t>
            </a:r>
            <a:r>
              <a:rPr lang="he-IL" dirty="0" smtClean="0"/>
              <a:t/>
            </a:r>
            <a:br>
              <a:rPr lang="he-IL" dirty="0" smtClean="0"/>
            </a:br>
            <a:r>
              <a:rPr lang="he-IL" sz="1200" b="0" i="0" u="none" strike="noStrike" cap="none" dirty="0" err="1" smtClean="0">
                <a:solidFill>
                  <a:schemeClr val="dk1"/>
                </a:solidFill>
                <a:effectLst/>
                <a:latin typeface="Calibri"/>
                <a:ea typeface="Calibri"/>
                <a:cs typeface="Calibri"/>
                <a:sym typeface="Calibri"/>
              </a:rPr>
              <a:t>השורשון</a:t>
            </a:r>
            <a:r>
              <a:rPr lang="he-IL" sz="1200" b="0" i="0" u="none" strike="noStrike" cap="none" dirty="0" smtClean="0">
                <a:solidFill>
                  <a:schemeClr val="dk1"/>
                </a:solidFill>
                <a:effectLst/>
                <a:latin typeface="Calibri"/>
                <a:ea typeface="Calibri"/>
                <a:cs typeface="Calibri"/>
                <a:sym typeface="Calibri"/>
              </a:rPr>
              <a:t> מתפתח לשורש, </a:t>
            </a:r>
            <a:r>
              <a:rPr lang="he-IL" sz="1200" b="0" i="0" u="none" strike="noStrike" cap="none" dirty="0" err="1" smtClean="0">
                <a:solidFill>
                  <a:schemeClr val="dk1"/>
                </a:solidFill>
                <a:effectLst/>
                <a:latin typeface="Calibri"/>
                <a:ea typeface="Calibri"/>
                <a:cs typeface="Calibri"/>
                <a:sym typeface="Calibri"/>
              </a:rPr>
              <a:t>והנצרון</a:t>
            </a:r>
            <a:r>
              <a:rPr lang="he-IL" sz="1200" b="0" i="0" u="none" strike="noStrike" cap="none" dirty="0" smtClean="0">
                <a:solidFill>
                  <a:schemeClr val="dk1"/>
                </a:solidFill>
                <a:effectLst/>
                <a:latin typeface="Calibri"/>
                <a:ea typeface="Calibri"/>
                <a:cs typeface="Calibri"/>
                <a:sym typeface="Calibri"/>
              </a:rPr>
              <a:t> מתפתח לגבעול נושא עלים.</a:t>
            </a:r>
            <a:r>
              <a:rPr lang="he-IL" dirty="0" smtClean="0"/>
              <a:t/>
            </a:r>
            <a:br>
              <a:rPr lang="he-IL" dirty="0" smtClean="0"/>
            </a:br>
            <a:r>
              <a:rPr lang="he-IL" sz="1200" b="0" i="0" u="none" strike="noStrike" cap="none" dirty="0" smtClean="0">
                <a:solidFill>
                  <a:schemeClr val="dk1"/>
                </a:solidFill>
                <a:effectLst/>
                <a:latin typeface="Calibri"/>
                <a:ea typeface="Calibri"/>
                <a:cs typeface="Calibri"/>
                <a:sym typeface="Calibri"/>
              </a:rPr>
              <a:t>לצמח הצעיר שנובט קוראים "</a:t>
            </a:r>
            <a:r>
              <a:rPr lang="he-IL" sz="1200" b="1" i="0" u="none" strike="noStrike" cap="none" dirty="0" smtClean="0">
                <a:solidFill>
                  <a:schemeClr val="dk1"/>
                </a:solidFill>
                <a:effectLst/>
                <a:latin typeface="Calibri"/>
                <a:ea typeface="Calibri"/>
                <a:cs typeface="Calibri"/>
                <a:sym typeface="Calibri"/>
              </a:rPr>
              <a:t>נבט</a:t>
            </a:r>
            <a:r>
              <a:rPr lang="he-IL" sz="1200" b="0" i="0" u="none" strike="noStrike" cap="none" dirty="0" smtClean="0">
                <a:solidFill>
                  <a:schemeClr val="dk1"/>
                </a:solidFill>
                <a:effectLst/>
                <a:latin typeface="Calibri"/>
                <a:ea typeface="Calibri"/>
                <a:cs typeface="Calibri"/>
                <a:sym typeface="Calibri"/>
              </a:rPr>
              <a:t>"</a:t>
            </a:r>
            <a:endParaRPr lang="he-IL" dirty="0" smtClean="0"/>
          </a:p>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התבוננו בתמונת הנבט.</a:t>
            </a:r>
          </a:p>
          <a:p>
            <a:pPr algn="r"/>
            <a:r>
              <a:rPr lang="he-IL" dirty="0" smtClean="0"/>
              <a:t>אילו חלקים אתם מזהים בו?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למעלה מתחיל לצמוח </a:t>
            </a:r>
            <a:r>
              <a:rPr lang="he-IL" dirty="0" err="1" smtClean="0"/>
              <a:t>הנצרון</a:t>
            </a:r>
            <a:r>
              <a:rPr lang="he-IL" dirty="0" smtClean="0"/>
              <a:t> שיהפוך אחר כך לגבעול הירוק</a:t>
            </a:r>
            <a:r>
              <a:rPr lang="he-IL" baseline="0" dirty="0" smtClean="0"/>
              <a:t> של הצמח</a:t>
            </a:r>
          </a:p>
          <a:p>
            <a:pPr algn="r"/>
            <a:r>
              <a:rPr lang="he-IL" baseline="0" dirty="0" smtClean="0"/>
              <a:t>למטה – </a:t>
            </a:r>
            <a:r>
              <a:rPr lang="he-IL" baseline="0" dirty="0" err="1" smtClean="0"/>
              <a:t>השורשון</a:t>
            </a:r>
            <a:r>
              <a:rPr lang="he-IL" baseline="0" dirty="0" smtClean="0"/>
              <a:t>, ממנו כמובן יתפתח השורש.</a:t>
            </a:r>
          </a:p>
          <a:p>
            <a:pPr algn="r"/>
            <a:r>
              <a:rPr lang="he-IL" baseline="0" dirty="0" smtClean="0"/>
              <a:t>בתוך הזרעים יש חומרי מזון שמספיקים לצמח לתחילת נביטתו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2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41"/>
        <p:cNvGrpSpPr/>
        <p:nvPr/>
      </p:nvGrpSpPr>
      <p:grpSpPr>
        <a:xfrm>
          <a:off x="0" y="0"/>
          <a:ext cx="0" cy="0"/>
          <a:chOff x="0" y="0"/>
          <a:chExt cx="0" cy="0"/>
        </a:xfrm>
      </p:grpSpPr>
      <p:grpSp>
        <p:nvGrpSpPr>
          <p:cNvPr id="142" name="Google Shape;142;p37"/>
          <p:cNvGrpSpPr/>
          <p:nvPr/>
        </p:nvGrpSpPr>
        <p:grpSpPr>
          <a:xfrm>
            <a:off x="358720" y="6187719"/>
            <a:ext cx="3913243" cy="506326"/>
            <a:chOff x="358720" y="6187719"/>
            <a:chExt cx="3913243" cy="506326"/>
          </a:xfrm>
        </p:grpSpPr>
        <p:cxnSp>
          <p:nvCxnSpPr>
            <p:cNvPr id="143" name="Google Shape;143;p3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4" name="Google Shape;144;p3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3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46" name="Google Shape;14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37"/>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9" name="Google Shape;149;p3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37"/>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202"/>
        <p:cNvGrpSpPr/>
        <p:nvPr/>
      </p:nvGrpSpPr>
      <p:grpSpPr>
        <a:xfrm>
          <a:off x="0" y="0"/>
          <a:ext cx="0" cy="0"/>
          <a:chOff x="0" y="0"/>
          <a:chExt cx="0" cy="0"/>
        </a:xfrm>
      </p:grpSpPr>
      <p:sp>
        <p:nvSpPr>
          <p:cNvPr id="203" name="Google Shape;203;p43"/>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4" name="Google Shape;204;p43"/>
          <p:cNvGrpSpPr/>
          <p:nvPr/>
        </p:nvGrpSpPr>
        <p:grpSpPr>
          <a:xfrm>
            <a:off x="781297" y="356936"/>
            <a:ext cx="11105903" cy="506326"/>
            <a:chOff x="781297" y="356936"/>
            <a:chExt cx="11105903" cy="506326"/>
          </a:xfrm>
        </p:grpSpPr>
        <p:cxnSp>
          <p:nvCxnSpPr>
            <p:cNvPr id="205" name="Google Shape;205;p43"/>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6" name="Google Shape;206;p43"/>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43"/>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208" name="Google Shape;208;p43"/>
          <p:cNvGrpSpPr/>
          <p:nvPr/>
        </p:nvGrpSpPr>
        <p:grpSpPr>
          <a:xfrm>
            <a:off x="-8156196" y="6042094"/>
            <a:ext cx="10328540" cy="167498"/>
            <a:chOff x="10668248" y="5893696"/>
            <a:chExt cx="10328540" cy="167498"/>
          </a:xfrm>
        </p:grpSpPr>
        <p:cxnSp>
          <p:nvCxnSpPr>
            <p:cNvPr id="209" name="Google Shape;209;p43"/>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10" name="Google Shape;210;p43"/>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1" name="Google Shape;211;p43"/>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186286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5" name="Google Shape;165;p39"/>
          <p:cNvGrpSpPr/>
          <p:nvPr/>
        </p:nvGrpSpPr>
        <p:grpSpPr>
          <a:xfrm>
            <a:off x="10820648" y="6288984"/>
            <a:ext cx="10328540" cy="167498"/>
            <a:chOff x="10668248" y="5893696"/>
            <a:chExt cx="10328540" cy="167498"/>
          </a:xfrm>
        </p:grpSpPr>
        <p:cxnSp>
          <p:nvCxnSpPr>
            <p:cNvPr id="166" name="Google Shape;166;p3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39"/>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68" name="Google Shape;168;p39"/>
          <p:cNvGrpSpPr/>
          <p:nvPr/>
        </p:nvGrpSpPr>
        <p:grpSpPr>
          <a:xfrm>
            <a:off x="358720" y="67014"/>
            <a:ext cx="3913243" cy="506326"/>
            <a:chOff x="358720" y="6187719"/>
            <a:chExt cx="3913243" cy="506326"/>
          </a:xfrm>
        </p:grpSpPr>
        <p:cxnSp>
          <p:nvCxnSpPr>
            <p:cNvPr id="169" name="Google Shape;169;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70" name="Google Shape;170;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72" name="Google Shape;172;p39"/>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3" name="Google Shape;173;p39"/>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extLst>
      <p:ext uri="{BB962C8B-B14F-4D97-AF65-F5344CB8AC3E}">
        <p14:creationId xmlns:p14="http://schemas.microsoft.com/office/powerpoint/2010/main" val="24055477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7" r:id="rId2"/>
    <p:sldLayoutId id="2147483669" r:id="rId3"/>
    <p:sldLayoutId id="214748367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6.xml"/><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0.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0.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39.xml"/><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7.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50938" y="4335922"/>
            <a:ext cx="10102097" cy="411774"/>
          </a:xfrm>
        </p:spPr>
        <p:txBody>
          <a:bodyPr/>
          <a:lstStyle/>
          <a:p>
            <a:pPr lvl="0"/>
            <a:r>
              <a:rPr lang="he-IL" sz="4000" b="1" dirty="0"/>
              <a:t>נושא השיעור: </a:t>
            </a:r>
            <a:r>
              <a:rPr lang="he-IL" sz="4000" b="1" dirty="0" smtClean="0"/>
              <a:t>מחזור החיים של הצמח</a:t>
            </a:r>
            <a:endParaRPr lang="he-IL" sz="4800" b="1"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1737280" y="5413486"/>
            <a:ext cx="6704013" cy="239932"/>
          </a:xfrm>
        </p:spPr>
        <p:txBody>
          <a:bodyPr>
            <a:noAutofit/>
          </a:bodyPr>
          <a:lstStyle/>
          <a:p>
            <a:r>
              <a:rPr lang="he-IL" sz="4400" b="1" dirty="0">
                <a:sym typeface="Calibri"/>
              </a:rPr>
              <a:t>עם המורה: </a:t>
            </a:r>
            <a:r>
              <a:rPr lang="he-IL" sz="4000" b="1" dirty="0" smtClean="0">
                <a:sym typeface="Calibri"/>
              </a:rPr>
              <a:t>אפרת דיין</a:t>
            </a:r>
          </a:p>
          <a:p>
            <a:endParaRPr lang="he-IL" sz="2400" b="1"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p:cNvSpPr/>
          <p:nvPr/>
        </p:nvSpPr>
        <p:spPr>
          <a:xfrm>
            <a:off x="3047091" y="3013502"/>
            <a:ext cx="7543801" cy="923330"/>
          </a:xfrm>
          <a:prstGeom prst="rect">
            <a:avLst/>
          </a:prstGeom>
        </p:spPr>
        <p:txBody>
          <a:bodyPr wrap="square">
            <a:spAutoFit/>
          </a:bodyPr>
          <a:lstStyle/>
          <a:p>
            <a:pPr lvl="0" algn="r" rtl="1">
              <a:lnSpc>
                <a:spcPct val="90000"/>
              </a:lnSpc>
              <a:buClr>
                <a:schemeClr val="lt1"/>
              </a:buClr>
              <a:buSzPts val="6000"/>
            </a:pPr>
            <a:r>
              <a:rPr lang="he-IL" sz="6000" dirty="0">
                <a:solidFill>
                  <a:schemeClr val="bg1"/>
                </a:solidFill>
              </a:rPr>
              <a:t>שיעור מדעים לכיתה </a:t>
            </a:r>
            <a:r>
              <a:rPr lang="he-IL" sz="6000" dirty="0" smtClean="0">
                <a:solidFill>
                  <a:schemeClr val="bg1"/>
                </a:solidFill>
              </a:rPr>
              <a:t>ג'</a:t>
            </a:r>
            <a:endParaRPr lang="he-IL" sz="6000" dirty="0">
              <a:solidFill>
                <a:schemeClr val="bg1"/>
              </a:solidFill>
            </a:endParaRPr>
          </a:p>
        </p:txBody>
      </p:sp>
      <p:sp>
        <p:nvSpPr>
          <p:cNvPr id="3" name="תיבת טקסט 2">
            <a:extLst>
              <a:ext uri="{FF2B5EF4-FFF2-40B4-BE49-F238E27FC236}">
                <a16:creationId xmlns:a16="http://schemas.microsoft.com/office/drawing/2014/main" id="{A53C68D4-2F7A-4385-AD8D-C77324C22636}"/>
              </a:ext>
            </a:extLst>
          </p:cNvPr>
          <p:cNvSpPr txBox="1"/>
          <p:nvPr/>
        </p:nvSpPr>
        <p:spPr>
          <a:xfrm>
            <a:off x="10591801" y="369651"/>
            <a:ext cx="964659" cy="369332"/>
          </a:xfrm>
          <a:prstGeom prst="rect">
            <a:avLst/>
          </a:prstGeom>
          <a:noFill/>
        </p:spPr>
        <p:txBody>
          <a:bodyPr wrap="square" rtlCol="1">
            <a:spAutoFit/>
          </a:bodyPr>
          <a:lstStyle/>
          <a:p>
            <a:r>
              <a:rPr lang="he-IL" dirty="0"/>
              <a:t>בס"ד</a:t>
            </a:r>
          </a:p>
        </p:txBody>
      </p:sp>
    </p:spTree>
    <p:extLst>
      <p:ext uri="{BB962C8B-B14F-4D97-AF65-F5344CB8AC3E}">
        <p14:creationId xmlns:p14="http://schemas.microsoft.com/office/powerpoint/2010/main" val="37357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מבנה הזרעים</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675" t="45127" r="33163" b="27604"/>
          <a:stretch/>
        </p:blipFill>
        <p:spPr bwMode="auto">
          <a:xfrm>
            <a:off x="5619418" y="2563002"/>
            <a:ext cx="6572582"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138" t="19792" r="31113" b="16146"/>
          <a:stretch/>
        </p:blipFill>
        <p:spPr bwMode="auto">
          <a:xfrm>
            <a:off x="247651" y="1665599"/>
            <a:ext cx="5181600" cy="5078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229350" y="6000750"/>
            <a:ext cx="5105400" cy="307777"/>
          </a:xfrm>
          <a:prstGeom prst="rect">
            <a:avLst/>
          </a:prstGeom>
          <a:noFill/>
        </p:spPr>
        <p:txBody>
          <a:bodyPr wrap="square" rtlCol="1">
            <a:spAutoFit/>
          </a:bodyPr>
          <a:lstStyle/>
          <a:p>
            <a:pPr algn="ctr" rtl="1"/>
            <a:r>
              <a:rPr lang="he-IL" dirty="0" smtClean="0"/>
              <a:t>התמונות מתוך הספר "מעשה בראשית" לכיתה ג', הוצאת רמות.</a:t>
            </a:r>
            <a:endParaRPr lang="he-IL" dirty="0"/>
          </a:p>
        </p:txBody>
      </p:sp>
    </p:spTree>
    <p:extLst>
      <p:ext uri="{BB962C8B-B14F-4D97-AF65-F5344CB8AC3E}">
        <p14:creationId xmlns:p14="http://schemas.microsoft.com/office/powerpoint/2010/main" val="346171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נבטים עשירים </a:t>
            </a:r>
            <a:r>
              <a:rPr lang="he-IL" dirty="0" err="1" smtClean="0"/>
              <a:t>בויטמינים</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10" r="9465"/>
          <a:stretch/>
        </p:blipFill>
        <p:spPr bwMode="auto">
          <a:xfrm>
            <a:off x="6591300" y="2494491"/>
            <a:ext cx="4495800" cy="332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550" y="2494491"/>
            <a:ext cx="4433889" cy="332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390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"מה רבו מעשיך ה', כולם בחכמה עשית"</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523" t="31121" r="66617" b="44271"/>
          <a:stretch/>
        </p:blipFill>
        <p:spPr bwMode="auto">
          <a:xfrm>
            <a:off x="3657600" y="1637203"/>
            <a:ext cx="4343400" cy="5066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01186" y="6396334"/>
            <a:ext cx="5105400" cy="307777"/>
          </a:xfrm>
          <a:prstGeom prst="rect">
            <a:avLst/>
          </a:prstGeom>
          <a:noFill/>
        </p:spPr>
        <p:txBody>
          <a:bodyPr wrap="square" rtlCol="1">
            <a:spAutoFit/>
          </a:bodyPr>
          <a:lstStyle/>
          <a:p>
            <a:pPr algn="ctr" rtl="1"/>
            <a:r>
              <a:rPr lang="he-IL" dirty="0" smtClean="0"/>
              <a:t>התמונה מתוך הספר "מעשה בראשית" לכיתה ג', הוצאת רמות.</a:t>
            </a:r>
            <a:endParaRPr lang="he-IL" dirty="0"/>
          </a:p>
        </p:txBody>
      </p:sp>
    </p:spTree>
    <p:extLst>
      <p:ext uri="{BB962C8B-B14F-4D97-AF65-F5344CB8AC3E}">
        <p14:creationId xmlns:p14="http://schemas.microsoft.com/office/powerpoint/2010/main" val="230560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306967" y="357205"/>
            <a:ext cx="4215441" cy="2047124"/>
          </a:xfrm>
          <a:prstGeom prst="rect">
            <a:avLst/>
          </a:prstGeom>
        </p:spPr>
      </p:pic>
      <p:sp>
        <p:nvSpPr>
          <p:cNvPr id="4" name="מלבן 3"/>
          <p:cNvSpPr/>
          <p:nvPr/>
        </p:nvSpPr>
        <p:spPr>
          <a:xfrm>
            <a:off x="5654896" y="206091"/>
            <a:ext cx="4934364" cy="923330"/>
          </a:xfrm>
          <a:prstGeom prst="rect">
            <a:avLst/>
          </a:prstGeom>
        </p:spPr>
        <p:txBody>
          <a:bodyPr wrap="none">
            <a:spAutoFit/>
          </a:bodyPr>
          <a:lstStyle/>
          <a:p>
            <a:r>
              <a:rPr lang="he-IL" sz="5400" b="1" dirty="0">
                <a:effectLst>
                  <a:outerShdw blurRad="38100" dist="38100" dir="2700000" algn="tl">
                    <a:srgbClr val="000000">
                      <a:alpha val="43137"/>
                    </a:srgbClr>
                  </a:outerShdw>
                </a:effectLst>
              </a:rPr>
              <a:t>מתנסים בהנבטה</a:t>
            </a:r>
          </a:p>
        </p:txBody>
      </p:sp>
      <p:sp>
        <p:nvSpPr>
          <p:cNvPr id="6" name="מלבן 5"/>
          <p:cNvSpPr/>
          <p:nvPr/>
        </p:nvSpPr>
        <p:spPr>
          <a:xfrm>
            <a:off x="3502324" y="1181720"/>
            <a:ext cx="8558282" cy="5421997"/>
          </a:xfrm>
          <a:prstGeom prst="rect">
            <a:avLst/>
          </a:prstGeom>
        </p:spPr>
        <p:txBody>
          <a:bodyPr wrap="square">
            <a:spAutoFit/>
          </a:bodyPr>
          <a:lstStyle/>
          <a:p>
            <a:pPr marL="50800" lvl="0" algn="r" rtl="1">
              <a:spcBef>
                <a:spcPts val="1000"/>
              </a:spcBef>
              <a:buClr>
                <a:srgbClr val="FB2265"/>
              </a:buClr>
              <a:buSzPts val="2800"/>
            </a:pPr>
            <a:r>
              <a:rPr lang="he-IL" sz="3600" dirty="0" smtClean="0">
                <a:solidFill>
                  <a:srgbClr val="FF0000"/>
                </a:solidFill>
                <a:latin typeface="Calibri"/>
                <a:cs typeface="Calibri"/>
                <a:sym typeface="Calibri"/>
              </a:rPr>
              <a:t>ציוד: בריסטול כהה, מספריים, כוסות, זרעים.</a:t>
            </a:r>
          </a:p>
          <a:p>
            <a:pPr marL="50800" lvl="0" algn="r" rtl="1">
              <a:spcBef>
                <a:spcPts val="1000"/>
              </a:spcBef>
              <a:buClr>
                <a:srgbClr val="FB2265"/>
              </a:buClr>
              <a:buSzPts val="2800"/>
            </a:pPr>
            <a:endParaRPr lang="he-IL" sz="3600" dirty="0" smtClean="0">
              <a:solidFill>
                <a:srgbClr val="424242"/>
              </a:solidFill>
              <a:latin typeface="Calibri"/>
              <a:cs typeface="Calibri"/>
              <a:sym typeface="Calibri"/>
            </a:endParaRPr>
          </a:p>
          <a:p>
            <a:pPr marL="50800" lvl="0" algn="r" rtl="1">
              <a:spcBef>
                <a:spcPts val="1000"/>
              </a:spcBef>
              <a:buClr>
                <a:srgbClr val="FB2265"/>
              </a:buClr>
              <a:buSzPts val="2800"/>
            </a:pPr>
            <a:r>
              <a:rPr lang="he-IL" sz="3600" dirty="0" smtClean="0">
                <a:solidFill>
                  <a:srgbClr val="424242"/>
                </a:solidFill>
                <a:latin typeface="Calibri"/>
                <a:cs typeface="Calibri"/>
                <a:sym typeface="Calibri"/>
              </a:rPr>
              <a:t>קחו </a:t>
            </a:r>
            <a:r>
              <a:rPr lang="he-IL" sz="3600" dirty="0">
                <a:solidFill>
                  <a:srgbClr val="424242"/>
                </a:solidFill>
                <a:latin typeface="Calibri"/>
                <a:cs typeface="Calibri"/>
                <a:sym typeface="Calibri"/>
              </a:rPr>
              <a:t>כוס זכוכית גבוהה </a:t>
            </a:r>
            <a:r>
              <a:rPr lang="he-IL" sz="3600" dirty="0" smtClean="0">
                <a:solidFill>
                  <a:srgbClr val="424242"/>
                </a:solidFill>
                <a:latin typeface="Calibri"/>
                <a:cs typeface="Calibri"/>
                <a:sym typeface="Calibri"/>
              </a:rPr>
              <a:t>ושקופה.</a:t>
            </a:r>
            <a:endParaRPr lang="he-IL" sz="3600" dirty="0">
              <a:solidFill>
                <a:srgbClr val="424242"/>
              </a:solidFill>
              <a:latin typeface="Calibri"/>
              <a:cs typeface="Calibri"/>
              <a:sym typeface="Calibri"/>
            </a:endParaRPr>
          </a:p>
          <a:p>
            <a:pPr marL="50800" lvl="0" algn="r" rtl="1">
              <a:spcBef>
                <a:spcPts val="1000"/>
              </a:spcBef>
              <a:buClr>
                <a:srgbClr val="FB2265"/>
              </a:buClr>
              <a:buSzPts val="2800"/>
            </a:pPr>
            <a:r>
              <a:rPr lang="he-IL" sz="3600" dirty="0">
                <a:solidFill>
                  <a:srgbClr val="424242"/>
                </a:solidFill>
                <a:latin typeface="Calibri"/>
                <a:cs typeface="Calibri"/>
                <a:sym typeface="Calibri"/>
              </a:rPr>
              <a:t>הכניסו בתחתית הכוס צמר </a:t>
            </a:r>
            <a:r>
              <a:rPr lang="he-IL" sz="3600" dirty="0" smtClean="0">
                <a:solidFill>
                  <a:srgbClr val="424242"/>
                </a:solidFill>
                <a:latin typeface="Calibri"/>
                <a:cs typeface="Calibri"/>
                <a:sym typeface="Calibri"/>
              </a:rPr>
              <a:t>גפן.</a:t>
            </a:r>
            <a:endParaRPr lang="he-IL" sz="3600" dirty="0">
              <a:solidFill>
                <a:srgbClr val="424242"/>
              </a:solidFill>
              <a:latin typeface="Calibri"/>
              <a:cs typeface="Calibri"/>
              <a:sym typeface="Calibri"/>
            </a:endParaRPr>
          </a:p>
          <a:p>
            <a:pPr marL="50800" lvl="0" algn="r" rtl="1">
              <a:spcBef>
                <a:spcPts val="1000"/>
              </a:spcBef>
              <a:buClr>
                <a:srgbClr val="FB2265"/>
              </a:buClr>
              <a:buSzPts val="2800"/>
            </a:pPr>
            <a:r>
              <a:rPr lang="he-IL" sz="3600" dirty="0">
                <a:solidFill>
                  <a:srgbClr val="424242"/>
                </a:solidFill>
                <a:latin typeface="Calibri"/>
                <a:cs typeface="Calibri"/>
                <a:sym typeface="Calibri"/>
              </a:rPr>
              <a:t>גזרו בריסטול כהה והצמידו אותו לדופן הכוס.</a:t>
            </a:r>
          </a:p>
          <a:p>
            <a:pPr marL="50800" lvl="0" algn="r" rtl="1">
              <a:spcBef>
                <a:spcPts val="1000"/>
              </a:spcBef>
              <a:buClr>
                <a:srgbClr val="FB2265"/>
              </a:buClr>
              <a:buSzPts val="2800"/>
            </a:pPr>
            <a:r>
              <a:rPr lang="he-IL" sz="3600" dirty="0">
                <a:solidFill>
                  <a:srgbClr val="424242"/>
                </a:solidFill>
                <a:latin typeface="Calibri"/>
                <a:cs typeface="Calibri"/>
                <a:sym typeface="Calibri"/>
              </a:rPr>
              <a:t>הניחו מספר זרעים בין הבריסטול ובין הכוס.</a:t>
            </a:r>
          </a:p>
          <a:p>
            <a:pPr marL="50800" lvl="0" algn="r" rtl="1">
              <a:spcBef>
                <a:spcPts val="1000"/>
              </a:spcBef>
              <a:buClr>
                <a:srgbClr val="FB2265"/>
              </a:buClr>
              <a:buSzPts val="2800"/>
            </a:pPr>
            <a:r>
              <a:rPr lang="he-IL" sz="3600" dirty="0">
                <a:solidFill>
                  <a:srgbClr val="424242"/>
                </a:solidFill>
                <a:latin typeface="Calibri"/>
                <a:cs typeface="Calibri"/>
                <a:sym typeface="Calibri"/>
              </a:rPr>
              <a:t>מלאו מעט מים בתחתית הכוס. </a:t>
            </a:r>
          </a:p>
          <a:p>
            <a:pPr marL="50800" lvl="0" algn="r" rtl="1">
              <a:spcBef>
                <a:spcPts val="1000"/>
              </a:spcBef>
              <a:buClr>
                <a:srgbClr val="FB2265"/>
              </a:buClr>
              <a:buSzPts val="2800"/>
            </a:pPr>
            <a:endParaRPr lang="he-IL" sz="3600" dirty="0">
              <a:solidFill>
                <a:srgbClr val="424242"/>
              </a:solidFill>
              <a:latin typeface="Calibri"/>
              <a:cs typeface="Calibri"/>
              <a:sym typeface="Calibri"/>
            </a:endParaRPr>
          </a:p>
        </p:txBody>
      </p:sp>
      <p:pic>
        <p:nvPicPr>
          <p:cNvPr id="7" name="תמונה 6"/>
          <p:cNvPicPr>
            <a:picLocks noChangeAspect="1"/>
          </p:cNvPicPr>
          <p:nvPr/>
        </p:nvPicPr>
        <p:blipFill rotWithShape="1">
          <a:blip r:embed="rId4"/>
          <a:srcRect l="37159" r="30611" b="26160"/>
          <a:stretch/>
        </p:blipFill>
        <p:spPr>
          <a:xfrm>
            <a:off x="5027187" y="1851907"/>
            <a:ext cx="1673524" cy="1861908"/>
          </a:xfrm>
          <a:prstGeom prst="rect">
            <a:avLst/>
          </a:prstGeom>
        </p:spPr>
      </p:pic>
      <p:pic>
        <p:nvPicPr>
          <p:cNvPr id="8" name="תמונה 7"/>
          <p:cNvPicPr>
            <a:picLocks noChangeAspect="1"/>
          </p:cNvPicPr>
          <p:nvPr/>
        </p:nvPicPr>
        <p:blipFill rotWithShape="1">
          <a:blip r:embed="rId5"/>
          <a:srcRect l="27344" r="37599"/>
          <a:stretch/>
        </p:blipFill>
        <p:spPr>
          <a:xfrm>
            <a:off x="3584352" y="2889307"/>
            <a:ext cx="1190445" cy="1649016"/>
          </a:xfrm>
          <a:prstGeom prst="rect">
            <a:avLst/>
          </a:prstGeom>
        </p:spPr>
      </p:pic>
      <p:pic>
        <p:nvPicPr>
          <p:cNvPr id="9" name="תמונה 8"/>
          <p:cNvPicPr>
            <a:picLocks noChangeAspect="1"/>
          </p:cNvPicPr>
          <p:nvPr/>
        </p:nvPicPr>
        <p:blipFill rotWithShape="1">
          <a:blip r:embed="rId6"/>
          <a:srcRect b="38328"/>
          <a:stretch/>
        </p:blipFill>
        <p:spPr>
          <a:xfrm>
            <a:off x="2400449" y="4028353"/>
            <a:ext cx="1371501" cy="1741738"/>
          </a:xfrm>
          <a:prstGeom prst="rect">
            <a:avLst/>
          </a:prstGeom>
        </p:spPr>
      </p:pic>
      <p:pic>
        <p:nvPicPr>
          <p:cNvPr id="10" name="תמונה 9"/>
          <p:cNvPicPr>
            <a:picLocks noChangeAspect="1"/>
          </p:cNvPicPr>
          <p:nvPr/>
        </p:nvPicPr>
        <p:blipFill rotWithShape="1">
          <a:blip r:embed="rId7"/>
          <a:srcRect b="28902"/>
          <a:stretch/>
        </p:blipFill>
        <p:spPr>
          <a:xfrm>
            <a:off x="885826" y="4584613"/>
            <a:ext cx="1528862" cy="2238343"/>
          </a:xfrm>
          <a:prstGeom prst="rect">
            <a:avLst/>
          </a:prstGeom>
        </p:spPr>
      </p:pic>
    </p:spTree>
    <p:extLst>
      <p:ext uri="{BB962C8B-B14F-4D97-AF65-F5344CB8AC3E}">
        <p14:creationId xmlns:p14="http://schemas.microsoft.com/office/powerpoint/2010/main" val="13821883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תצפית בתהליך הנביטה</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sp>
        <p:nvSpPr>
          <p:cNvPr id="5" name="מציין מיקום טקסט 2"/>
          <p:cNvSpPr>
            <a:spLocks noGrp="1"/>
          </p:cNvSpPr>
          <p:nvPr>
            <p:ph type="body" idx="2"/>
          </p:nvPr>
        </p:nvSpPr>
        <p:spPr>
          <a:xfrm>
            <a:off x="829593" y="1630837"/>
            <a:ext cx="10531997" cy="2828041"/>
          </a:xfrm>
        </p:spPr>
        <p:txBody>
          <a:bodyPr>
            <a:noAutofit/>
          </a:bodyPr>
          <a:lstStyle/>
          <a:p>
            <a:pPr marL="50800" indent="0">
              <a:buNone/>
            </a:pPr>
            <a:r>
              <a:rPr lang="he-IL" sz="3600" dirty="0" smtClean="0"/>
              <a:t>עקבו אחר הזרעים במשך מספר ימים.</a:t>
            </a:r>
          </a:p>
          <a:p>
            <a:pPr marL="50800" indent="0">
              <a:buNone/>
            </a:pPr>
            <a:r>
              <a:rPr lang="he-IL" sz="3600" dirty="0" smtClean="0"/>
              <a:t>סמנו בעזרת טוש את הצמיחה.</a:t>
            </a:r>
          </a:p>
          <a:p>
            <a:pPr marL="50800" indent="0">
              <a:buNone/>
            </a:pPr>
            <a:r>
              <a:rPr lang="he-IL" sz="3600" dirty="0" smtClean="0"/>
              <a:t>סכמו בטבלה את תוצאות התצפית אחת ליומיים:</a:t>
            </a:r>
            <a:endParaRPr lang="he-IL" sz="3600" dirty="0"/>
          </a:p>
        </p:txBody>
      </p:sp>
      <p:graphicFrame>
        <p:nvGraphicFramePr>
          <p:cNvPr id="3" name="טבלה 2"/>
          <p:cNvGraphicFramePr>
            <a:graphicFrameLocks noGrp="1"/>
          </p:cNvGraphicFramePr>
          <p:nvPr>
            <p:extLst>
              <p:ext uri="{D42A27DB-BD31-4B8C-83A1-F6EECF244321}">
                <p14:modId xmlns:p14="http://schemas.microsoft.com/office/powerpoint/2010/main" val="1602776923"/>
              </p:ext>
            </p:extLst>
          </p:nvPr>
        </p:nvGraphicFramePr>
        <p:xfrm>
          <a:off x="2241157" y="3811571"/>
          <a:ext cx="8128000" cy="289560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rtl="1"/>
                      <a:r>
                        <a:rPr lang="he-IL" sz="3200" dirty="0" smtClean="0"/>
                        <a:t>מתי</a:t>
                      </a:r>
                      <a:r>
                        <a:rPr lang="he-IL" sz="3200" baseline="0" dirty="0" smtClean="0"/>
                        <a:t> ערכתי תצפית?</a:t>
                      </a:r>
                      <a:endParaRPr lang="he-IL" sz="3200" dirty="0"/>
                    </a:p>
                  </a:txBody>
                  <a:tcPr/>
                </a:tc>
                <a:tc>
                  <a:txBody>
                    <a:bodyPr/>
                    <a:lstStyle/>
                    <a:p>
                      <a:pPr algn="ctr" rtl="1"/>
                      <a:r>
                        <a:rPr lang="he-IL" sz="3200" dirty="0" smtClean="0"/>
                        <a:t>מה ראיתי?</a:t>
                      </a:r>
                      <a:endParaRPr lang="he-IL" sz="3200" dirty="0"/>
                    </a:p>
                  </a:txBody>
                  <a:tcPr/>
                </a:tc>
                <a:extLst>
                  <a:ext uri="{0D108BD9-81ED-4DB2-BD59-A6C34878D82A}">
                    <a16:rowId xmlns:a16="http://schemas.microsoft.com/office/drawing/2014/main" val="10000"/>
                  </a:ext>
                </a:extLst>
              </a:tr>
              <a:tr h="370840">
                <a:tc>
                  <a:txBody>
                    <a:bodyPr/>
                    <a:lstStyle/>
                    <a:p>
                      <a:pPr algn="ctr" rtl="1"/>
                      <a:endParaRPr lang="he-IL" sz="3200"/>
                    </a:p>
                  </a:txBody>
                  <a:tcPr/>
                </a:tc>
                <a:tc>
                  <a:txBody>
                    <a:bodyPr/>
                    <a:lstStyle/>
                    <a:p>
                      <a:pPr algn="ctr" rtl="1"/>
                      <a:endParaRPr lang="he-IL" sz="3200" dirty="0"/>
                    </a:p>
                  </a:txBody>
                  <a:tcPr/>
                </a:tc>
                <a:extLst>
                  <a:ext uri="{0D108BD9-81ED-4DB2-BD59-A6C34878D82A}">
                    <a16:rowId xmlns:a16="http://schemas.microsoft.com/office/drawing/2014/main" val="10001"/>
                  </a:ext>
                </a:extLst>
              </a:tr>
              <a:tr h="370840">
                <a:tc>
                  <a:txBody>
                    <a:bodyPr/>
                    <a:lstStyle/>
                    <a:p>
                      <a:pPr algn="ctr" rtl="1"/>
                      <a:endParaRPr lang="he-IL" sz="3200"/>
                    </a:p>
                  </a:txBody>
                  <a:tcPr/>
                </a:tc>
                <a:tc>
                  <a:txBody>
                    <a:bodyPr/>
                    <a:lstStyle/>
                    <a:p>
                      <a:pPr algn="ctr" rtl="1"/>
                      <a:endParaRPr lang="he-IL" sz="3200"/>
                    </a:p>
                  </a:txBody>
                  <a:tcPr/>
                </a:tc>
                <a:extLst>
                  <a:ext uri="{0D108BD9-81ED-4DB2-BD59-A6C34878D82A}">
                    <a16:rowId xmlns:a16="http://schemas.microsoft.com/office/drawing/2014/main" val="10002"/>
                  </a:ext>
                </a:extLst>
              </a:tr>
              <a:tr h="370840">
                <a:tc>
                  <a:txBody>
                    <a:bodyPr/>
                    <a:lstStyle/>
                    <a:p>
                      <a:pPr algn="ctr" rtl="1"/>
                      <a:endParaRPr lang="he-IL" sz="3200"/>
                    </a:p>
                  </a:txBody>
                  <a:tcPr/>
                </a:tc>
                <a:tc>
                  <a:txBody>
                    <a:bodyPr/>
                    <a:lstStyle/>
                    <a:p>
                      <a:pPr algn="ctr" rtl="1"/>
                      <a:endParaRPr lang="he-IL" sz="3200"/>
                    </a:p>
                  </a:txBody>
                  <a:tcPr/>
                </a:tc>
                <a:extLst>
                  <a:ext uri="{0D108BD9-81ED-4DB2-BD59-A6C34878D82A}">
                    <a16:rowId xmlns:a16="http://schemas.microsoft.com/office/drawing/2014/main" val="10003"/>
                  </a:ext>
                </a:extLst>
              </a:tr>
              <a:tr h="370840">
                <a:tc>
                  <a:txBody>
                    <a:bodyPr/>
                    <a:lstStyle/>
                    <a:p>
                      <a:pPr algn="ctr" rtl="1"/>
                      <a:endParaRPr lang="he-IL" sz="3200"/>
                    </a:p>
                  </a:txBody>
                  <a:tcPr/>
                </a:tc>
                <a:tc>
                  <a:txBody>
                    <a:bodyPr/>
                    <a:lstStyle/>
                    <a:p>
                      <a:pPr algn="ctr" rtl="1"/>
                      <a:endParaRPr lang="he-IL" sz="32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00316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השוואת תהליך הנביטה של שני זרעים</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sp>
        <p:nvSpPr>
          <p:cNvPr id="5" name="מציין מיקום טקסט 2"/>
          <p:cNvSpPr>
            <a:spLocks noGrp="1"/>
          </p:cNvSpPr>
          <p:nvPr>
            <p:ph type="body" idx="2"/>
          </p:nvPr>
        </p:nvSpPr>
        <p:spPr>
          <a:xfrm>
            <a:off x="821803" y="1444625"/>
            <a:ext cx="10531997" cy="4351338"/>
          </a:xfrm>
        </p:spPr>
        <p:txBody>
          <a:bodyPr>
            <a:noAutofit/>
          </a:bodyPr>
          <a:lstStyle/>
          <a:p>
            <a:pPr marL="50800" indent="0">
              <a:buNone/>
            </a:pPr>
            <a:r>
              <a:rPr lang="he-IL" sz="3600" dirty="0" smtClean="0"/>
              <a:t>ניתן להשוות בין תהליך הנביטה של שני סוגים של זרעים:</a:t>
            </a:r>
          </a:p>
          <a:p>
            <a:pPr marL="50800" indent="0">
              <a:buNone/>
            </a:pPr>
            <a:r>
              <a:rPr lang="he-IL" sz="3600" dirty="0" smtClean="0"/>
              <a:t>מכינים כלי הנבטה נוסף, ומנביטים בו.</a:t>
            </a:r>
          </a:p>
          <a:p>
            <a:pPr marL="50800" indent="0">
              <a:buNone/>
            </a:pPr>
            <a:r>
              <a:rPr lang="he-IL" sz="3600" dirty="0" smtClean="0"/>
              <a:t>שומרים על </a:t>
            </a:r>
            <a:r>
              <a:rPr lang="he-IL" sz="3600" dirty="0" smtClean="0">
                <a:solidFill>
                  <a:srgbClr val="FF0000"/>
                </a:solidFill>
              </a:rPr>
              <a:t>גורמים קבועים</a:t>
            </a:r>
            <a:r>
              <a:rPr lang="he-IL" sz="3600" dirty="0" smtClean="0"/>
              <a:t>:</a:t>
            </a:r>
          </a:p>
          <a:p>
            <a:pPr>
              <a:buFont typeface="Wingdings" panose="05000000000000000000" pitchFamily="2" charset="2"/>
              <a:buChar char="ü"/>
            </a:pPr>
            <a:r>
              <a:rPr lang="he-IL" sz="3600" dirty="0" smtClean="0"/>
              <a:t>כלי בגודל זהה.</a:t>
            </a:r>
          </a:p>
          <a:p>
            <a:pPr>
              <a:buFont typeface="Wingdings" panose="05000000000000000000" pitchFamily="2" charset="2"/>
              <a:buChar char="ü"/>
            </a:pPr>
            <a:r>
              <a:rPr lang="he-IL" sz="3600" dirty="0" smtClean="0"/>
              <a:t>בריסטול מאותו סוג ומאותו גודל.</a:t>
            </a:r>
          </a:p>
          <a:p>
            <a:pPr>
              <a:buFont typeface="Wingdings" panose="05000000000000000000" pitchFamily="2" charset="2"/>
              <a:buChar char="ü"/>
            </a:pPr>
            <a:r>
              <a:rPr lang="he-IL" sz="3600" dirty="0" smtClean="0"/>
              <a:t>כמות מים זהה.</a:t>
            </a:r>
          </a:p>
          <a:p>
            <a:pPr>
              <a:buFont typeface="Wingdings" panose="05000000000000000000" pitchFamily="2" charset="2"/>
              <a:buChar char="ü"/>
            </a:pPr>
            <a:r>
              <a:rPr lang="he-IL" sz="3600" dirty="0" smtClean="0"/>
              <a:t>מספר זרעים זהה.</a:t>
            </a:r>
          </a:p>
          <a:p>
            <a:pPr>
              <a:buFont typeface="Wingdings" panose="05000000000000000000" pitchFamily="2" charset="2"/>
              <a:buChar char="ü"/>
            </a:pPr>
            <a:r>
              <a:rPr lang="he-IL" sz="3600" dirty="0" smtClean="0"/>
              <a:t>מיקום זהה.</a:t>
            </a:r>
          </a:p>
          <a:p>
            <a:pPr marL="50800" indent="0">
              <a:buNone/>
            </a:pPr>
            <a:r>
              <a:rPr lang="he-IL" sz="3600" dirty="0" smtClean="0"/>
              <a:t> </a:t>
            </a:r>
          </a:p>
          <a:p>
            <a:pPr marL="50800" indent="0">
              <a:buNone/>
            </a:pPr>
            <a:endParaRPr lang="he-IL" sz="3600" dirty="0"/>
          </a:p>
        </p:txBody>
      </p:sp>
    </p:spTree>
    <p:extLst>
      <p:ext uri="{BB962C8B-B14F-4D97-AF65-F5344CB8AC3E}">
        <p14:creationId xmlns:p14="http://schemas.microsoft.com/office/powerpoint/2010/main" val="4186407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274" t="28714" r="22186" b="55215"/>
          <a:stretch/>
        </p:blipFill>
        <p:spPr bwMode="auto">
          <a:xfrm>
            <a:off x="3424988" y="4788816"/>
            <a:ext cx="2033131" cy="1925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407" t="47244" r="56449" b="37188"/>
          <a:stretch/>
        </p:blipFill>
        <p:spPr bwMode="auto">
          <a:xfrm>
            <a:off x="3424989" y="1923068"/>
            <a:ext cx="2174533" cy="208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7158" t="47250" r="33407" b="37189"/>
          <a:stretch/>
        </p:blipFill>
        <p:spPr bwMode="auto">
          <a:xfrm>
            <a:off x="9605913" y="4647414"/>
            <a:ext cx="2243580" cy="208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3217" t="29212" r="67413" b="55208"/>
          <a:stretch/>
        </p:blipFill>
        <p:spPr bwMode="auto">
          <a:xfrm>
            <a:off x="9563100" y="1879321"/>
            <a:ext cx="2381251" cy="222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כותרת 3"/>
          <p:cNvSpPr>
            <a:spLocks noGrp="1"/>
          </p:cNvSpPr>
          <p:nvPr>
            <p:ph type="title"/>
          </p:nvPr>
        </p:nvSpPr>
        <p:spPr/>
        <p:txBody>
          <a:bodyPr>
            <a:noAutofit/>
          </a:bodyPr>
          <a:lstStyle/>
          <a:p>
            <a:r>
              <a:rPr lang="he-IL" sz="4800" dirty="0" smtClean="0"/>
              <a:t>נבטים צומחים</a:t>
            </a:r>
            <a:endParaRPr lang="he-IL" sz="4800" dirty="0"/>
          </a:p>
        </p:txBody>
      </p:sp>
      <p:sp>
        <p:nvSpPr>
          <p:cNvPr id="2" name="מלבן מעוגל 1"/>
          <p:cNvSpPr/>
          <p:nvPr/>
        </p:nvSpPr>
        <p:spPr>
          <a:xfrm>
            <a:off x="6629400" y="1858912"/>
            <a:ext cx="2781300" cy="2211161"/>
          </a:xfrm>
          <a:prstGeom prst="roundRect">
            <a:avLst/>
          </a:prstGeom>
          <a:sp3d prstMaterial="plastic">
            <a:bevelT w="127000" h="25400" prst="relaxedInset"/>
          </a:sp3d>
        </p:spPr>
        <p:style>
          <a:lnRef idx="0">
            <a:schemeClr val="lt1">
              <a:hueOff val="0"/>
              <a:satOff val="0"/>
              <a:lumOff val="0"/>
              <a:alphaOff val="0"/>
            </a:schemeClr>
          </a:lnRef>
          <a:fillRef idx="3">
            <a:schemeClr val="accent5">
              <a:hueOff val="1992087"/>
              <a:satOff val="0"/>
              <a:lumOff val="1323"/>
              <a:alphaOff val="0"/>
            </a:schemeClr>
          </a:fillRef>
          <a:effectRef idx="2">
            <a:schemeClr val="accent5">
              <a:hueOff val="1992087"/>
              <a:satOff val="0"/>
              <a:lumOff val="1323"/>
              <a:alphaOff val="0"/>
            </a:schemeClr>
          </a:effectRef>
          <a:fontRef idx="minor">
            <a:schemeClr val="lt1"/>
          </a:fontRef>
        </p:style>
        <p:txBody>
          <a:bodyPr rtlCol="1" anchor="ctr"/>
          <a:lstStyle/>
          <a:p>
            <a:pPr algn="ctr" rtl="1"/>
            <a:r>
              <a:rPr lang="he-IL" sz="3200" dirty="0" smtClean="0">
                <a:solidFill>
                  <a:schemeClr val="tx1"/>
                </a:solidFill>
              </a:rPr>
              <a:t> </a:t>
            </a:r>
            <a:r>
              <a:rPr lang="he-IL" sz="3200" dirty="0" err="1" smtClean="0">
                <a:solidFill>
                  <a:schemeClr val="tx1"/>
                </a:solidFill>
              </a:rPr>
              <a:t>השורשון</a:t>
            </a:r>
            <a:r>
              <a:rPr lang="he-IL" sz="3200" dirty="0" smtClean="0">
                <a:solidFill>
                  <a:schemeClr val="tx1"/>
                </a:solidFill>
              </a:rPr>
              <a:t> </a:t>
            </a:r>
            <a:r>
              <a:rPr lang="he-IL" sz="3200" dirty="0" err="1" smtClean="0">
                <a:solidFill>
                  <a:schemeClr val="tx1"/>
                </a:solidFill>
              </a:rPr>
              <a:t>והנצרון</a:t>
            </a:r>
            <a:r>
              <a:rPr lang="he-IL" sz="3200" dirty="0" smtClean="0">
                <a:solidFill>
                  <a:schemeClr val="tx1"/>
                </a:solidFill>
              </a:rPr>
              <a:t> התארכו לשורש וגבעול.</a:t>
            </a:r>
            <a:endParaRPr lang="he-IL" sz="3200" dirty="0">
              <a:solidFill>
                <a:schemeClr val="tx1"/>
              </a:solidFill>
            </a:endParaRPr>
          </a:p>
        </p:txBody>
      </p:sp>
      <p:sp>
        <p:nvSpPr>
          <p:cNvPr id="11" name="מלבן מעוגל 10"/>
          <p:cNvSpPr/>
          <p:nvPr/>
        </p:nvSpPr>
        <p:spPr>
          <a:xfrm>
            <a:off x="6629400" y="4617258"/>
            <a:ext cx="2781300" cy="2211161"/>
          </a:xfrm>
          <a:prstGeom prst="roundRect">
            <a:avLst/>
          </a:prstGeom>
          <a:sp3d prstMaterial="plastic">
            <a:bevelT w="127000" h="25400" prst="relaxedInset"/>
          </a:sp3d>
        </p:spPr>
        <p:style>
          <a:lnRef idx="0">
            <a:schemeClr val="lt1">
              <a:hueOff val="0"/>
              <a:satOff val="0"/>
              <a:lumOff val="0"/>
              <a:alphaOff val="0"/>
            </a:schemeClr>
          </a:lnRef>
          <a:fillRef idx="3">
            <a:schemeClr val="accent5">
              <a:hueOff val="1992087"/>
              <a:satOff val="0"/>
              <a:lumOff val="1323"/>
              <a:alphaOff val="0"/>
            </a:schemeClr>
          </a:fillRef>
          <a:effectRef idx="2">
            <a:schemeClr val="accent5">
              <a:hueOff val="1992087"/>
              <a:satOff val="0"/>
              <a:lumOff val="1323"/>
              <a:alphaOff val="0"/>
            </a:schemeClr>
          </a:effectRef>
          <a:fontRef idx="minor">
            <a:schemeClr val="lt1"/>
          </a:fontRef>
        </p:style>
        <p:txBody>
          <a:bodyPr rtlCol="1" anchor="ctr"/>
          <a:lstStyle/>
          <a:p>
            <a:pPr algn="ctr" rtl="1"/>
            <a:r>
              <a:rPr lang="he-IL" sz="3200" dirty="0">
                <a:solidFill>
                  <a:schemeClr val="tx1"/>
                </a:solidFill>
              </a:rPr>
              <a:t> </a:t>
            </a:r>
            <a:r>
              <a:rPr lang="he-IL" sz="3200" dirty="0" smtClean="0">
                <a:solidFill>
                  <a:schemeClr val="tx1"/>
                </a:solidFill>
              </a:rPr>
              <a:t>מתפתחים עלים.</a:t>
            </a:r>
            <a:endParaRPr lang="he-IL" sz="3200" dirty="0">
              <a:solidFill>
                <a:schemeClr val="tx1"/>
              </a:solidFill>
            </a:endParaRPr>
          </a:p>
        </p:txBody>
      </p:sp>
      <p:sp>
        <p:nvSpPr>
          <p:cNvPr id="12" name="מלבן מעוגל 11"/>
          <p:cNvSpPr/>
          <p:nvPr/>
        </p:nvSpPr>
        <p:spPr>
          <a:xfrm>
            <a:off x="266700" y="1839860"/>
            <a:ext cx="2781300" cy="2211161"/>
          </a:xfrm>
          <a:prstGeom prst="roundRect">
            <a:avLst/>
          </a:prstGeom>
          <a:sp3d prstMaterial="plastic">
            <a:bevelT w="127000" h="25400" prst="relaxedInset"/>
          </a:sp3d>
        </p:spPr>
        <p:style>
          <a:lnRef idx="0">
            <a:schemeClr val="lt1">
              <a:hueOff val="0"/>
              <a:satOff val="0"/>
              <a:lumOff val="0"/>
              <a:alphaOff val="0"/>
            </a:schemeClr>
          </a:lnRef>
          <a:fillRef idx="3">
            <a:schemeClr val="accent5">
              <a:hueOff val="1992087"/>
              <a:satOff val="0"/>
              <a:lumOff val="1323"/>
              <a:alphaOff val="0"/>
            </a:schemeClr>
          </a:fillRef>
          <a:effectRef idx="2">
            <a:schemeClr val="accent5">
              <a:hueOff val="1992087"/>
              <a:satOff val="0"/>
              <a:lumOff val="1323"/>
              <a:alphaOff val="0"/>
            </a:schemeClr>
          </a:effectRef>
          <a:fontRef idx="minor">
            <a:schemeClr val="lt1"/>
          </a:fontRef>
        </p:style>
        <p:txBody>
          <a:bodyPr rtlCol="1" anchor="ctr"/>
          <a:lstStyle/>
          <a:p>
            <a:pPr algn="ctr" rtl="1"/>
            <a:r>
              <a:rPr lang="he-IL" sz="3200" dirty="0">
                <a:solidFill>
                  <a:schemeClr val="tx1"/>
                </a:solidFill>
              </a:rPr>
              <a:t> </a:t>
            </a:r>
            <a:r>
              <a:rPr lang="he-IL" sz="3200" dirty="0" smtClean="0">
                <a:solidFill>
                  <a:schemeClr val="tx1"/>
                </a:solidFill>
              </a:rPr>
              <a:t>מתפתחים גבעולים.</a:t>
            </a:r>
            <a:endParaRPr lang="he-IL" sz="3200" dirty="0">
              <a:solidFill>
                <a:schemeClr val="tx1"/>
              </a:solidFill>
            </a:endParaRPr>
          </a:p>
        </p:txBody>
      </p:sp>
      <p:sp>
        <p:nvSpPr>
          <p:cNvPr id="13" name="מלבן מעוגל 12"/>
          <p:cNvSpPr/>
          <p:nvPr/>
        </p:nvSpPr>
        <p:spPr>
          <a:xfrm>
            <a:off x="419100" y="4598207"/>
            <a:ext cx="2781300" cy="2211161"/>
          </a:xfrm>
          <a:prstGeom prst="roundRect">
            <a:avLst/>
          </a:prstGeom>
          <a:sp3d prstMaterial="plastic">
            <a:bevelT w="127000" h="25400" prst="relaxedInset"/>
          </a:sp3d>
        </p:spPr>
        <p:style>
          <a:lnRef idx="0">
            <a:schemeClr val="lt1">
              <a:hueOff val="0"/>
              <a:satOff val="0"/>
              <a:lumOff val="0"/>
              <a:alphaOff val="0"/>
            </a:schemeClr>
          </a:lnRef>
          <a:fillRef idx="3">
            <a:schemeClr val="accent5">
              <a:hueOff val="1992087"/>
              <a:satOff val="0"/>
              <a:lumOff val="1323"/>
              <a:alphaOff val="0"/>
            </a:schemeClr>
          </a:fillRef>
          <a:effectRef idx="2">
            <a:schemeClr val="accent5">
              <a:hueOff val="1992087"/>
              <a:satOff val="0"/>
              <a:lumOff val="1323"/>
              <a:alphaOff val="0"/>
            </a:schemeClr>
          </a:effectRef>
          <a:fontRef idx="minor">
            <a:schemeClr val="lt1"/>
          </a:fontRef>
        </p:style>
        <p:txBody>
          <a:bodyPr rtlCol="1" anchor="ctr"/>
          <a:lstStyle/>
          <a:p>
            <a:pPr algn="ctr" rtl="1"/>
            <a:r>
              <a:rPr lang="he-IL" sz="3200" dirty="0">
                <a:solidFill>
                  <a:schemeClr val="tx1"/>
                </a:solidFill>
              </a:rPr>
              <a:t> </a:t>
            </a:r>
            <a:r>
              <a:rPr lang="he-IL" sz="3200" dirty="0" smtClean="0">
                <a:solidFill>
                  <a:schemeClr val="tx1"/>
                </a:solidFill>
              </a:rPr>
              <a:t>מופיעים ניצני פרחים.</a:t>
            </a:r>
            <a:endParaRPr lang="he-IL" sz="3200" dirty="0">
              <a:solidFill>
                <a:schemeClr val="tx1"/>
              </a:solidFill>
            </a:endParaRPr>
          </a:p>
        </p:txBody>
      </p:sp>
      <p:sp>
        <p:nvSpPr>
          <p:cNvPr id="5" name="אליפסה 4"/>
          <p:cNvSpPr/>
          <p:nvPr/>
        </p:nvSpPr>
        <p:spPr>
          <a:xfrm>
            <a:off x="11334750" y="16764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1</a:t>
            </a:r>
            <a:endParaRPr lang="he-IL" sz="3200" dirty="0"/>
          </a:p>
        </p:txBody>
      </p:sp>
      <p:sp>
        <p:nvSpPr>
          <p:cNvPr id="15" name="אליפסה 14"/>
          <p:cNvSpPr/>
          <p:nvPr/>
        </p:nvSpPr>
        <p:spPr>
          <a:xfrm>
            <a:off x="11334750" y="4541057"/>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2</a:t>
            </a:r>
            <a:endParaRPr lang="he-IL" sz="3200" dirty="0"/>
          </a:p>
        </p:txBody>
      </p:sp>
      <p:sp>
        <p:nvSpPr>
          <p:cNvPr id="16" name="אליפסה 15"/>
          <p:cNvSpPr/>
          <p:nvPr/>
        </p:nvSpPr>
        <p:spPr>
          <a:xfrm>
            <a:off x="5257800" y="18288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3</a:t>
            </a:r>
            <a:endParaRPr lang="he-IL" sz="3200" dirty="0"/>
          </a:p>
        </p:txBody>
      </p:sp>
      <p:sp>
        <p:nvSpPr>
          <p:cNvPr id="17" name="אליפסה 16"/>
          <p:cNvSpPr/>
          <p:nvPr/>
        </p:nvSpPr>
        <p:spPr>
          <a:xfrm>
            <a:off x="5219700" y="436245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4</a:t>
            </a:r>
            <a:endParaRPr lang="he-IL" sz="3200" dirty="0"/>
          </a:p>
        </p:txBody>
      </p:sp>
      <p:grpSp>
        <p:nvGrpSpPr>
          <p:cNvPr id="19" name="קבוצה 18"/>
          <p:cNvGrpSpPr/>
          <p:nvPr/>
        </p:nvGrpSpPr>
        <p:grpSpPr>
          <a:xfrm>
            <a:off x="0" y="-15153"/>
            <a:ext cx="1894474" cy="1894474"/>
            <a:chOff x="7308035" y="1675389"/>
            <a:chExt cx="1894474" cy="1894474"/>
          </a:xfrm>
          <a:scene3d>
            <a:camera prst="orthographicFront"/>
            <a:lightRig rig="threePt" dir="t">
              <a:rot lat="0" lon="0" rev="7500000"/>
            </a:lightRig>
          </a:scene3d>
        </p:grpSpPr>
        <p:sp>
          <p:nvSpPr>
            <p:cNvPr id="20" name="אליפסה 19"/>
            <p:cNvSpPr/>
            <p:nvPr/>
          </p:nvSpPr>
          <p:spPr>
            <a:xfrm>
              <a:off x="7308035" y="1675389"/>
              <a:ext cx="1894474" cy="1894474"/>
            </a:xfrm>
            <a:prstGeom prst="ellipse">
              <a:avLst/>
            </a:prstGeom>
            <a:sp3d prstMaterial="plastic">
              <a:bevelT w="127000" h="25400" prst="relaxedInset"/>
            </a:sp3d>
          </p:spPr>
          <p:style>
            <a:lnRef idx="0">
              <a:schemeClr val="lt1">
                <a:hueOff val="0"/>
                <a:satOff val="0"/>
                <a:lumOff val="0"/>
                <a:alphaOff val="0"/>
              </a:schemeClr>
            </a:lnRef>
            <a:fillRef idx="3">
              <a:schemeClr val="accent5">
                <a:hueOff val="1992087"/>
                <a:satOff val="0"/>
                <a:lumOff val="1323"/>
                <a:alphaOff val="0"/>
              </a:schemeClr>
            </a:fillRef>
            <a:effectRef idx="2">
              <a:schemeClr val="accent5">
                <a:hueOff val="1992087"/>
                <a:satOff val="0"/>
                <a:lumOff val="1323"/>
                <a:alphaOff val="0"/>
              </a:schemeClr>
            </a:effectRef>
            <a:fontRef idx="minor">
              <a:schemeClr val="lt1"/>
            </a:fontRef>
          </p:style>
        </p:sp>
        <p:sp>
          <p:nvSpPr>
            <p:cNvPr id="24" name="אליפסה 4"/>
            <p:cNvSpPr/>
            <p:nvPr/>
          </p:nvSpPr>
          <p:spPr>
            <a:xfrm>
              <a:off x="7585474" y="1952828"/>
              <a:ext cx="1339596" cy="13395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tx1"/>
                  </a:solidFill>
                </a:rPr>
                <a:t>נבטים צומחים</a:t>
              </a:r>
              <a:endParaRPr lang="he-IL" sz="2800" b="1" kern="1200" dirty="0">
                <a:solidFill>
                  <a:schemeClr val="tx1"/>
                </a:solidFill>
              </a:endParaRPr>
            </a:p>
          </p:txBody>
        </p:sp>
      </p:grpSp>
      <p:sp>
        <p:nvSpPr>
          <p:cNvPr id="6" name="אליפסה 5"/>
          <p:cNvSpPr/>
          <p:nvPr/>
        </p:nvSpPr>
        <p:spPr>
          <a:xfrm>
            <a:off x="4138863" y="5379257"/>
            <a:ext cx="842211" cy="7809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839564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מזהים את חלקי הצמח הצעיר</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47" t="18229" r="21523" b="26562"/>
          <a:stretch/>
        </p:blipFill>
        <p:spPr bwMode="auto">
          <a:xfrm>
            <a:off x="2266950" y="1676400"/>
            <a:ext cx="76457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390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מזהים את חלקי הצמח הצעיר</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47" t="18229" r="21523" b="26562"/>
          <a:stretch/>
        </p:blipFill>
        <p:spPr bwMode="auto">
          <a:xfrm>
            <a:off x="2266950" y="1676400"/>
            <a:ext cx="76457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096250" y="5645437"/>
            <a:ext cx="1707626"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4000" dirty="0" smtClean="0"/>
              <a:t>שורש</a:t>
            </a:r>
            <a:endParaRPr lang="he-IL" sz="4000" dirty="0"/>
          </a:p>
        </p:txBody>
      </p:sp>
      <p:sp>
        <p:nvSpPr>
          <p:cNvPr id="6" name="TextBox 5"/>
          <p:cNvSpPr txBox="1"/>
          <p:nvPr/>
        </p:nvSpPr>
        <p:spPr>
          <a:xfrm>
            <a:off x="8096250" y="4407187"/>
            <a:ext cx="1707626"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4000" dirty="0" smtClean="0"/>
              <a:t>עלה</a:t>
            </a:r>
            <a:endParaRPr lang="he-IL" sz="4000" dirty="0"/>
          </a:p>
        </p:txBody>
      </p:sp>
      <p:sp>
        <p:nvSpPr>
          <p:cNvPr id="7" name="TextBox 6"/>
          <p:cNvSpPr txBox="1"/>
          <p:nvPr/>
        </p:nvSpPr>
        <p:spPr>
          <a:xfrm>
            <a:off x="8096250" y="3226087"/>
            <a:ext cx="1707626" cy="71899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4000" dirty="0" smtClean="0"/>
              <a:t>גבעול</a:t>
            </a:r>
            <a:endParaRPr lang="he-IL" sz="4000" dirty="0"/>
          </a:p>
        </p:txBody>
      </p:sp>
      <p:sp>
        <p:nvSpPr>
          <p:cNvPr id="8" name="TextBox 7"/>
          <p:cNvSpPr txBox="1"/>
          <p:nvPr/>
        </p:nvSpPr>
        <p:spPr>
          <a:xfrm>
            <a:off x="8096250" y="1772239"/>
            <a:ext cx="1707626" cy="136758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he-IL" sz="4000" dirty="0" smtClean="0"/>
              <a:t>ניצן של פרח</a:t>
            </a:r>
            <a:endParaRPr lang="he-IL" sz="4000" dirty="0"/>
          </a:p>
        </p:txBody>
      </p:sp>
    </p:spTree>
    <p:extLst>
      <p:ext uri="{BB962C8B-B14F-4D97-AF65-F5344CB8AC3E}">
        <p14:creationId xmlns:p14="http://schemas.microsoft.com/office/powerpoint/2010/main" val="4176965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Autofit/>
          </a:bodyPr>
          <a:lstStyle/>
          <a:p>
            <a:r>
              <a:rPr lang="he-IL" sz="4800" dirty="0" smtClean="0"/>
              <a:t>צמחים פורחים</a:t>
            </a:r>
            <a:endParaRPr lang="he-IL" sz="4800" dirty="0"/>
          </a:p>
        </p:txBody>
      </p:sp>
      <p:sp>
        <p:nvSpPr>
          <p:cNvPr id="11" name="מלבן מעוגל 10"/>
          <p:cNvSpPr/>
          <p:nvPr/>
        </p:nvSpPr>
        <p:spPr>
          <a:xfrm>
            <a:off x="2489222" y="4857750"/>
            <a:ext cx="7181850" cy="1742069"/>
          </a:xfrm>
          <a:prstGeom prst="roundRect">
            <a:avLst/>
          </a:prstGeom>
          <a:sp3d prstMaterial="plastic">
            <a:bevelT w="127000" h="25400" prst="relaxedInset"/>
          </a:sp3d>
        </p:spPr>
        <p:style>
          <a:lnRef idx="0">
            <a:schemeClr val="lt1">
              <a:hueOff val="0"/>
              <a:satOff val="0"/>
              <a:lumOff val="0"/>
              <a:alphaOff val="0"/>
            </a:schemeClr>
          </a:lnRef>
          <a:fillRef idx="3">
            <a:schemeClr val="accent5">
              <a:hueOff val="3984174"/>
              <a:satOff val="0"/>
              <a:lumOff val="2647"/>
              <a:alphaOff val="0"/>
            </a:schemeClr>
          </a:fillRef>
          <a:effectRef idx="2">
            <a:schemeClr val="accent5">
              <a:hueOff val="3984174"/>
              <a:satOff val="0"/>
              <a:lumOff val="2647"/>
              <a:alphaOff val="0"/>
            </a:schemeClr>
          </a:effectRef>
          <a:fontRef idx="minor">
            <a:schemeClr val="lt1"/>
          </a:fontRef>
        </p:style>
        <p:txBody>
          <a:bodyPr rtlCol="1" anchor="ctr"/>
          <a:lstStyle/>
          <a:p>
            <a:pPr algn="ctr" rtl="1"/>
            <a:r>
              <a:rPr lang="he-IL" sz="4000" dirty="0" smtClean="0">
                <a:solidFill>
                  <a:schemeClr val="tx1"/>
                </a:solidFill>
              </a:rPr>
              <a:t>ניצני הפרחים נפתחים בהדרגה</a:t>
            </a:r>
            <a:endParaRPr lang="he-IL" sz="4000" dirty="0">
              <a:solidFill>
                <a:schemeClr val="tx1"/>
              </a:solidFill>
            </a:endParaRPr>
          </a:p>
        </p:txBody>
      </p:sp>
      <p:grpSp>
        <p:nvGrpSpPr>
          <p:cNvPr id="21" name="קבוצה 20"/>
          <p:cNvGrpSpPr/>
          <p:nvPr/>
        </p:nvGrpSpPr>
        <p:grpSpPr>
          <a:xfrm>
            <a:off x="0" y="-65674"/>
            <a:ext cx="1894474" cy="1894474"/>
            <a:chOff x="6427783" y="4384527"/>
            <a:chExt cx="1894474" cy="1894474"/>
          </a:xfrm>
          <a:scene3d>
            <a:camera prst="orthographicFront"/>
            <a:lightRig rig="threePt" dir="t">
              <a:rot lat="0" lon="0" rev="7500000"/>
            </a:lightRig>
          </a:scene3d>
        </p:grpSpPr>
        <p:sp>
          <p:nvSpPr>
            <p:cNvPr id="22" name="אליפסה 21"/>
            <p:cNvSpPr/>
            <p:nvPr/>
          </p:nvSpPr>
          <p:spPr>
            <a:xfrm>
              <a:off x="6427783" y="4384527"/>
              <a:ext cx="1894474" cy="1894474"/>
            </a:xfrm>
            <a:prstGeom prst="ellipse">
              <a:avLst/>
            </a:prstGeom>
            <a:sp3d prstMaterial="plastic">
              <a:bevelT w="127000" h="25400" prst="relaxedInset"/>
            </a:sp3d>
          </p:spPr>
          <p:style>
            <a:lnRef idx="0">
              <a:schemeClr val="lt1">
                <a:hueOff val="0"/>
                <a:satOff val="0"/>
                <a:lumOff val="0"/>
                <a:alphaOff val="0"/>
              </a:schemeClr>
            </a:lnRef>
            <a:fillRef idx="3">
              <a:schemeClr val="accent5">
                <a:hueOff val="3984174"/>
                <a:satOff val="0"/>
                <a:lumOff val="2647"/>
                <a:alphaOff val="0"/>
              </a:schemeClr>
            </a:fillRef>
            <a:effectRef idx="2">
              <a:schemeClr val="accent5">
                <a:hueOff val="3984174"/>
                <a:satOff val="0"/>
                <a:lumOff val="2647"/>
                <a:alphaOff val="0"/>
              </a:schemeClr>
            </a:effectRef>
            <a:fontRef idx="minor">
              <a:schemeClr val="lt1"/>
            </a:fontRef>
          </p:style>
        </p:sp>
        <p:sp>
          <p:nvSpPr>
            <p:cNvPr id="23" name="אליפסה 4"/>
            <p:cNvSpPr/>
            <p:nvPr/>
          </p:nvSpPr>
          <p:spPr>
            <a:xfrm>
              <a:off x="6705222" y="4661966"/>
              <a:ext cx="1339596" cy="13395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tx1"/>
                  </a:solidFill>
                </a:rPr>
                <a:t>צמחים פורחים</a:t>
              </a:r>
              <a:endParaRPr lang="he-IL" sz="2800" b="1" kern="1200" dirty="0">
                <a:solidFill>
                  <a:schemeClr val="tx1"/>
                </a:solidFill>
              </a:endParaRPr>
            </a:p>
          </p:txBody>
        </p:sp>
      </p:grpSp>
      <p:pic>
        <p:nvPicPr>
          <p:cNvPr id="2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86" t="27915" r="33329" b="55215"/>
          <a:stretch/>
        </p:blipFill>
        <p:spPr bwMode="auto">
          <a:xfrm>
            <a:off x="1156787" y="1733550"/>
            <a:ext cx="9846720" cy="283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7080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679" y="4415500"/>
            <a:ext cx="4056794" cy="244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מלבן 4"/>
          <p:cNvSpPr/>
          <p:nvPr/>
        </p:nvSpPr>
        <p:spPr>
          <a:xfrm>
            <a:off x="2028826" y="524202"/>
            <a:ext cx="8429625" cy="1754326"/>
          </a:xfrm>
          <a:prstGeom prst="rect">
            <a:avLst/>
          </a:prstGeom>
        </p:spPr>
        <p:txBody>
          <a:bodyPr wrap="square">
            <a:spAutoFit/>
          </a:bodyPr>
          <a:lstStyle/>
          <a:p>
            <a:pPr algn="ctr"/>
            <a:r>
              <a:rPr lang="he-IL" sz="3600" dirty="0" smtClean="0">
                <a:latin typeface="Taamey Frank"/>
              </a:rPr>
              <a:t>"ויֹ֣אמֶר </a:t>
            </a:r>
            <a:r>
              <a:rPr lang="he-IL" sz="3600" dirty="0" err="1" smtClean="0">
                <a:latin typeface="Taamey Frank"/>
              </a:rPr>
              <a:t>אֱלֹקִים</a:t>
            </a:r>
            <a:r>
              <a:rPr lang="he-IL" sz="3600" dirty="0" smtClean="0">
                <a:latin typeface="Taamey Frank"/>
              </a:rPr>
              <a:t> תַּדְשֵׁא הָאָרֶץ דֶּשֶׁא עֵשֶׂב מַזְרִיעַ זֶרַע עֵץ פְּרִי עֹשֶׂה פְּרִי לְמִינוֹ אֲשֶׁר </a:t>
            </a:r>
            <a:r>
              <a:rPr lang="he-IL" sz="3600" dirty="0" err="1" smtClean="0">
                <a:latin typeface="Taamey Frank"/>
              </a:rPr>
              <a:t>זַרְעוֹ־בו</a:t>
            </a:r>
            <a:r>
              <a:rPr lang="he-IL" sz="3600" dirty="0" smtClean="0">
                <a:latin typeface="Taamey Frank"/>
              </a:rPr>
              <a:t>ֹ </a:t>
            </a:r>
            <a:r>
              <a:rPr lang="he-IL" sz="3600" dirty="0" err="1" smtClean="0">
                <a:latin typeface="Taamey Frank"/>
              </a:rPr>
              <a:t>עַל־הָאָרֶץ</a:t>
            </a:r>
            <a:r>
              <a:rPr lang="he-IL" sz="3600" dirty="0" smtClean="0">
                <a:latin typeface="Taamey Frank"/>
              </a:rPr>
              <a:t> </a:t>
            </a:r>
            <a:r>
              <a:rPr lang="he-IL" sz="3600" dirty="0" err="1" smtClean="0">
                <a:latin typeface="Taamey Frank"/>
              </a:rPr>
              <a:t>וַיְהִי־כֵן</a:t>
            </a:r>
            <a:r>
              <a:rPr lang="he-IL" sz="3600" dirty="0" smtClean="0">
                <a:latin typeface="Taamey Frank"/>
              </a:rPr>
              <a:t>" </a:t>
            </a:r>
            <a:r>
              <a:rPr lang="he-IL" sz="2800" dirty="0" smtClean="0">
                <a:latin typeface="Taamey Frank"/>
              </a:rPr>
              <a:t>(בראשית א', י"א</a:t>
            </a:r>
            <a:r>
              <a:rPr lang="he-IL" sz="3600" dirty="0" smtClean="0">
                <a:latin typeface="Taamey Frank"/>
              </a:rPr>
              <a:t>)</a:t>
            </a:r>
            <a:endParaRPr lang="he-IL" sz="3600" dirty="0"/>
          </a:p>
        </p:txBody>
      </p:sp>
      <p:sp>
        <p:nvSpPr>
          <p:cNvPr id="6" name="מלבן 5"/>
          <p:cNvSpPr/>
          <p:nvPr/>
        </p:nvSpPr>
        <p:spPr>
          <a:xfrm>
            <a:off x="2364900" y="2486919"/>
            <a:ext cx="8258992" cy="1077218"/>
          </a:xfrm>
          <a:prstGeom prst="rect">
            <a:avLst/>
          </a:prstGeom>
        </p:spPr>
        <p:txBody>
          <a:bodyPr wrap="none">
            <a:spAutoFit/>
          </a:bodyPr>
          <a:lstStyle/>
          <a:p>
            <a:pPr algn="ctr"/>
            <a:r>
              <a:rPr lang="he-IL" sz="3200" b="1" dirty="0" smtClean="0">
                <a:solidFill>
                  <a:srgbClr val="00B050"/>
                </a:solidFill>
              </a:rPr>
              <a:t>"אין </a:t>
            </a:r>
            <a:r>
              <a:rPr lang="he-IL" sz="3200" b="1" dirty="0">
                <a:solidFill>
                  <a:srgbClr val="00B050"/>
                </a:solidFill>
              </a:rPr>
              <a:t>לך כל עֵשֶׂב ועשב מלמטה שאין לו מזל </a:t>
            </a:r>
            <a:r>
              <a:rPr lang="he-IL" sz="3200" b="1" dirty="0" smtClean="0">
                <a:solidFill>
                  <a:srgbClr val="00B050"/>
                </a:solidFill>
              </a:rPr>
              <a:t>ברקיע</a:t>
            </a:r>
          </a:p>
          <a:p>
            <a:pPr algn="ctr"/>
            <a:r>
              <a:rPr lang="he-IL" sz="3200" b="1" dirty="0" smtClean="0">
                <a:solidFill>
                  <a:srgbClr val="00B050"/>
                </a:solidFill>
              </a:rPr>
              <a:t> </a:t>
            </a:r>
            <a:r>
              <a:rPr lang="he-IL" sz="3200" b="1" dirty="0">
                <a:solidFill>
                  <a:srgbClr val="00B050"/>
                </a:solidFill>
              </a:rPr>
              <a:t>ומכה אותו ואומר לו </a:t>
            </a:r>
            <a:r>
              <a:rPr lang="he-IL" sz="3200" b="1" dirty="0" smtClean="0">
                <a:solidFill>
                  <a:srgbClr val="00B050"/>
                </a:solidFill>
              </a:rPr>
              <a:t>גדל" </a:t>
            </a:r>
            <a:r>
              <a:rPr lang="he-IL" sz="2400" b="1" dirty="0" smtClean="0">
                <a:solidFill>
                  <a:srgbClr val="00B050"/>
                </a:solidFill>
              </a:rPr>
              <a:t>(הרמב"ן)</a:t>
            </a:r>
            <a:r>
              <a:rPr lang="he-IL" sz="2400" b="1" dirty="0">
                <a:solidFill>
                  <a:srgbClr val="00B050"/>
                </a:solidFill>
              </a:rPr>
              <a:t>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1140" y="4415502"/>
            <a:ext cx="3260860" cy="2442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15500"/>
            <a:ext cx="3670419" cy="2442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29874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מבנה הפרח</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523" t="34375" r="50952" b="16927"/>
          <a:stretch/>
        </p:blipFill>
        <p:spPr bwMode="auto">
          <a:xfrm>
            <a:off x="-304800" y="1866748"/>
            <a:ext cx="4705350" cy="4680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1977" t="17448" r="23938" b="50000"/>
          <a:stretch/>
        </p:blipFill>
        <p:spPr bwMode="auto">
          <a:xfrm>
            <a:off x="6124575" y="1936564"/>
            <a:ext cx="6067425" cy="4610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05350" y="1943201"/>
            <a:ext cx="1581150"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he-IL" sz="4000" dirty="0" smtClean="0"/>
              <a:t>עלי כותרת</a:t>
            </a:r>
            <a:endParaRPr lang="he-IL" sz="4000" dirty="0"/>
          </a:p>
        </p:txBody>
      </p:sp>
      <p:sp>
        <p:nvSpPr>
          <p:cNvPr id="8" name="TextBox 7"/>
          <p:cNvSpPr txBox="1"/>
          <p:nvPr/>
        </p:nvSpPr>
        <p:spPr>
          <a:xfrm>
            <a:off x="3567112" y="5782034"/>
            <a:ext cx="3190875"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he-IL" sz="4000" dirty="0" smtClean="0"/>
              <a:t>עלי גביע</a:t>
            </a:r>
            <a:endParaRPr lang="he-IL" sz="4000" dirty="0"/>
          </a:p>
        </p:txBody>
      </p:sp>
      <p:sp>
        <p:nvSpPr>
          <p:cNvPr id="9" name="TextBox 8"/>
          <p:cNvSpPr txBox="1"/>
          <p:nvPr/>
        </p:nvSpPr>
        <p:spPr>
          <a:xfrm>
            <a:off x="4352925" y="4241560"/>
            <a:ext cx="211455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he-IL" sz="4000" dirty="0" smtClean="0"/>
              <a:t>אבקנים</a:t>
            </a:r>
            <a:endParaRPr lang="he-IL" sz="4000" dirty="0"/>
          </a:p>
        </p:txBody>
      </p:sp>
      <p:sp>
        <p:nvSpPr>
          <p:cNvPr id="10" name="TextBox 9"/>
          <p:cNvSpPr txBox="1"/>
          <p:nvPr/>
        </p:nvSpPr>
        <p:spPr>
          <a:xfrm>
            <a:off x="4695825" y="3326927"/>
            <a:ext cx="158115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he-IL" sz="4000" dirty="0" smtClean="0"/>
              <a:t>עלי</a:t>
            </a:r>
            <a:endParaRPr lang="he-IL" sz="4000" dirty="0"/>
          </a:p>
        </p:txBody>
      </p:sp>
      <p:cxnSp>
        <p:nvCxnSpPr>
          <p:cNvPr id="5" name="מחבר חץ ישר 4"/>
          <p:cNvCxnSpPr>
            <a:stCxn id="10" idx="1"/>
          </p:cNvCxnSpPr>
          <p:nvPr/>
        </p:nvCxnSpPr>
        <p:spPr>
          <a:xfrm flipH="1" flipV="1">
            <a:off x="2419350" y="3326927"/>
            <a:ext cx="2276475" cy="353943"/>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מחבר חץ ישר 12"/>
          <p:cNvCxnSpPr/>
          <p:nvPr/>
        </p:nvCxnSpPr>
        <p:spPr>
          <a:xfrm flipH="1" flipV="1">
            <a:off x="4019550" y="2604920"/>
            <a:ext cx="828676" cy="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מחבר חץ ישר 14"/>
          <p:cNvCxnSpPr/>
          <p:nvPr/>
        </p:nvCxnSpPr>
        <p:spPr>
          <a:xfrm>
            <a:off x="6276975" y="3057090"/>
            <a:ext cx="1871661" cy="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מחבר חץ ישר 17"/>
          <p:cNvCxnSpPr/>
          <p:nvPr/>
        </p:nvCxnSpPr>
        <p:spPr>
          <a:xfrm>
            <a:off x="6603205" y="4752540"/>
            <a:ext cx="2555082" cy="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מחבר חץ ישר 19"/>
          <p:cNvCxnSpPr/>
          <p:nvPr/>
        </p:nvCxnSpPr>
        <p:spPr>
          <a:xfrm flipH="1" flipV="1">
            <a:off x="819150" y="3057091"/>
            <a:ext cx="3676652" cy="1538672"/>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מחבר חץ ישר 23"/>
          <p:cNvCxnSpPr/>
          <p:nvPr/>
        </p:nvCxnSpPr>
        <p:spPr>
          <a:xfrm>
            <a:off x="6755605" y="5933640"/>
            <a:ext cx="2750345" cy="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מחבר חץ ישר 25"/>
          <p:cNvCxnSpPr/>
          <p:nvPr/>
        </p:nvCxnSpPr>
        <p:spPr>
          <a:xfrm flipH="1">
            <a:off x="2419350" y="6312948"/>
            <a:ext cx="1138236" cy="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8" name="מחבר חץ ישר 27"/>
          <p:cNvCxnSpPr/>
          <p:nvPr/>
        </p:nvCxnSpPr>
        <p:spPr>
          <a:xfrm flipV="1">
            <a:off x="6286500" y="5200650"/>
            <a:ext cx="926305" cy="90270"/>
          </a:xfrm>
          <a:prstGeom prst="straightConnector1">
            <a:avLst/>
          </a:prstGeom>
          <a:ln w="76200">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מחבר ישר 28"/>
          <p:cNvCxnSpPr/>
          <p:nvPr/>
        </p:nvCxnSpPr>
        <p:spPr>
          <a:xfrm flipV="1">
            <a:off x="7212805" y="5067300"/>
            <a:ext cx="917972" cy="1524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מחבר ישר 32"/>
          <p:cNvCxnSpPr/>
          <p:nvPr/>
        </p:nvCxnSpPr>
        <p:spPr>
          <a:xfrm flipV="1">
            <a:off x="8148636" y="4983091"/>
            <a:ext cx="1185864" cy="8420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1390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התאימו בין איברי הפרח לתיאורם</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sp>
        <p:nvSpPr>
          <p:cNvPr id="7" name="מלבן עם פינות אלכסוניות חתוכות 6"/>
          <p:cNvSpPr/>
          <p:nvPr/>
        </p:nvSpPr>
        <p:spPr>
          <a:xfrm>
            <a:off x="3200400" y="2286000"/>
            <a:ext cx="2762250" cy="1714500"/>
          </a:xfrm>
          <a:prstGeom prst="snip2Diag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עלי גביע</a:t>
            </a:r>
            <a:endParaRPr lang="he-IL" sz="3600" dirty="0"/>
          </a:p>
        </p:txBody>
      </p:sp>
      <p:sp>
        <p:nvSpPr>
          <p:cNvPr id="10" name="מלבן עם פינות אלכסוניות חתוכות 9"/>
          <p:cNvSpPr/>
          <p:nvPr/>
        </p:nvSpPr>
        <p:spPr>
          <a:xfrm>
            <a:off x="9429750" y="4762500"/>
            <a:ext cx="2762250" cy="1714500"/>
          </a:xfrm>
          <a:prstGeom prst="snip2Diag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אבקנים</a:t>
            </a:r>
            <a:endParaRPr lang="he-IL" sz="3600" dirty="0"/>
          </a:p>
        </p:txBody>
      </p:sp>
      <p:sp>
        <p:nvSpPr>
          <p:cNvPr id="11" name="מלבן עם פינות אלכסוניות חתוכות 10"/>
          <p:cNvSpPr/>
          <p:nvPr/>
        </p:nvSpPr>
        <p:spPr>
          <a:xfrm>
            <a:off x="6429375" y="2324100"/>
            <a:ext cx="2762250" cy="1714500"/>
          </a:xfrm>
          <a:prstGeom prst="snip2Diag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עלי כותרת</a:t>
            </a:r>
            <a:endParaRPr lang="he-IL" sz="3600" dirty="0"/>
          </a:p>
        </p:txBody>
      </p:sp>
      <p:sp>
        <p:nvSpPr>
          <p:cNvPr id="12" name="מלבן עם פינות אלכסוניות חתוכות 11"/>
          <p:cNvSpPr/>
          <p:nvPr/>
        </p:nvSpPr>
        <p:spPr>
          <a:xfrm>
            <a:off x="3419475" y="4762500"/>
            <a:ext cx="2762250" cy="1714500"/>
          </a:xfrm>
          <a:prstGeom prst="snip2Diag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ניצני פרחים</a:t>
            </a:r>
            <a:endParaRPr lang="he-IL" sz="3600" dirty="0"/>
          </a:p>
        </p:txBody>
      </p:sp>
      <p:sp>
        <p:nvSpPr>
          <p:cNvPr id="13" name="מלבן עם פינות אלכסוניות חתוכות 12"/>
          <p:cNvSpPr/>
          <p:nvPr/>
        </p:nvSpPr>
        <p:spPr>
          <a:xfrm>
            <a:off x="247650" y="2228850"/>
            <a:ext cx="2762250" cy="1714500"/>
          </a:xfrm>
          <a:prstGeom prst="snip2DiagRect">
            <a:avLst/>
          </a:prstGeom>
          <a:solidFill>
            <a:schemeClr val="accent2"/>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בו נוצרים גרגרי האבקה</a:t>
            </a:r>
            <a:endParaRPr lang="he-IL" sz="3600" dirty="0"/>
          </a:p>
        </p:txBody>
      </p:sp>
      <p:sp>
        <p:nvSpPr>
          <p:cNvPr id="14" name="מלבן עם פינות אלכסוניות חתוכות 13"/>
          <p:cNvSpPr/>
          <p:nvPr/>
        </p:nvSpPr>
        <p:spPr>
          <a:xfrm>
            <a:off x="6429375" y="4800600"/>
            <a:ext cx="2762250" cy="1714500"/>
          </a:xfrm>
          <a:prstGeom prst="snip2DiagRect">
            <a:avLst/>
          </a:prstGeom>
          <a:solidFill>
            <a:schemeClr val="accent2"/>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עוטפים את בסיס הפרח</a:t>
            </a:r>
            <a:endParaRPr lang="he-IL" sz="3600" dirty="0"/>
          </a:p>
        </p:txBody>
      </p:sp>
      <p:sp>
        <p:nvSpPr>
          <p:cNvPr id="15" name="מלבן עם פינות אלכסוניות חתוכות 14"/>
          <p:cNvSpPr/>
          <p:nvPr/>
        </p:nvSpPr>
        <p:spPr>
          <a:xfrm>
            <a:off x="9429750" y="2324100"/>
            <a:ext cx="2762250" cy="1714500"/>
          </a:xfrm>
          <a:prstGeom prst="snip2DiagRect">
            <a:avLst/>
          </a:prstGeom>
          <a:solidFill>
            <a:schemeClr val="accent2"/>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העלים הצבעוניים של הפרח</a:t>
            </a:r>
            <a:endParaRPr lang="he-IL" sz="3600" dirty="0"/>
          </a:p>
        </p:txBody>
      </p:sp>
      <p:sp>
        <p:nvSpPr>
          <p:cNvPr id="16" name="מלבן עם פינות אלכסוניות חתוכות 15"/>
          <p:cNvSpPr/>
          <p:nvPr/>
        </p:nvSpPr>
        <p:spPr>
          <a:xfrm>
            <a:off x="247650" y="4781550"/>
            <a:ext cx="2762250" cy="1714500"/>
          </a:xfrm>
          <a:prstGeom prst="snip2DiagRect">
            <a:avLst/>
          </a:prstGeom>
          <a:solidFill>
            <a:schemeClr val="accent2"/>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מהם יתפתחו הפרחים</a:t>
            </a:r>
            <a:endParaRPr lang="he-IL" sz="3600" dirty="0"/>
          </a:p>
        </p:txBody>
      </p:sp>
      <p:pic>
        <p:nvPicPr>
          <p:cNvPr id="17"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37" y="0"/>
            <a:ext cx="1540938" cy="549601"/>
          </a:xfrm>
          <a:prstGeom prst="rect">
            <a:avLst/>
          </a:prstGeom>
        </p:spPr>
      </p:pic>
    </p:spTree>
    <p:extLst>
      <p:ext uri="{BB962C8B-B14F-4D97-AF65-F5344CB8AC3E}">
        <p14:creationId xmlns:p14="http://schemas.microsoft.com/office/powerpoint/2010/main" val="401964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התאימו בין איברי הפרח לתיאורם</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sp>
        <p:nvSpPr>
          <p:cNvPr id="7" name="מלבן עם פינות אלכסוניות חתוכות 6"/>
          <p:cNvSpPr/>
          <p:nvPr/>
        </p:nvSpPr>
        <p:spPr>
          <a:xfrm>
            <a:off x="9429750" y="4895850"/>
            <a:ext cx="2762250" cy="1714500"/>
          </a:xfrm>
          <a:prstGeom prst="snip2Diag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עלי גביע</a:t>
            </a:r>
            <a:endParaRPr lang="he-IL" sz="3600" dirty="0"/>
          </a:p>
        </p:txBody>
      </p:sp>
      <p:sp>
        <p:nvSpPr>
          <p:cNvPr id="10" name="מלבן עם פינות אלכסוניות חתוכות 9"/>
          <p:cNvSpPr/>
          <p:nvPr/>
        </p:nvSpPr>
        <p:spPr>
          <a:xfrm>
            <a:off x="2762250" y="2209800"/>
            <a:ext cx="2762250" cy="1714500"/>
          </a:xfrm>
          <a:prstGeom prst="snip2Diag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אבקנים</a:t>
            </a:r>
            <a:endParaRPr lang="he-IL" sz="3600" dirty="0"/>
          </a:p>
        </p:txBody>
      </p:sp>
      <p:sp>
        <p:nvSpPr>
          <p:cNvPr id="11" name="מלבן עם פינות אלכסוניות חתוכות 10"/>
          <p:cNvSpPr/>
          <p:nvPr/>
        </p:nvSpPr>
        <p:spPr>
          <a:xfrm>
            <a:off x="9391650" y="2362200"/>
            <a:ext cx="2762250" cy="1714500"/>
          </a:xfrm>
          <a:prstGeom prst="snip2Diag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עלי כותרת</a:t>
            </a:r>
            <a:endParaRPr lang="he-IL" sz="3600" dirty="0"/>
          </a:p>
        </p:txBody>
      </p:sp>
      <p:sp>
        <p:nvSpPr>
          <p:cNvPr id="12" name="מלבן עם פינות אלכסוניות חתוכות 11"/>
          <p:cNvSpPr/>
          <p:nvPr/>
        </p:nvSpPr>
        <p:spPr>
          <a:xfrm>
            <a:off x="2762250" y="4800600"/>
            <a:ext cx="2762250" cy="1714500"/>
          </a:xfrm>
          <a:prstGeom prst="snip2Diag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ניצני פרחים</a:t>
            </a:r>
            <a:endParaRPr lang="he-IL" sz="3600" dirty="0"/>
          </a:p>
        </p:txBody>
      </p:sp>
      <p:sp>
        <p:nvSpPr>
          <p:cNvPr id="13" name="מלבן עם פינות אלכסוניות חתוכות 12"/>
          <p:cNvSpPr/>
          <p:nvPr/>
        </p:nvSpPr>
        <p:spPr>
          <a:xfrm>
            <a:off x="0" y="2076450"/>
            <a:ext cx="2762250" cy="1714500"/>
          </a:xfrm>
          <a:prstGeom prst="snip2DiagRect">
            <a:avLst/>
          </a:prstGeom>
          <a:solidFill>
            <a:schemeClr val="accent2"/>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בו נוצרים גרגרי האבקה</a:t>
            </a:r>
            <a:endParaRPr lang="he-IL" sz="3600" dirty="0"/>
          </a:p>
        </p:txBody>
      </p:sp>
      <p:sp>
        <p:nvSpPr>
          <p:cNvPr id="14" name="מלבן עם פינות אלכסוניות חתוכות 13"/>
          <p:cNvSpPr/>
          <p:nvPr/>
        </p:nvSpPr>
        <p:spPr>
          <a:xfrm>
            <a:off x="6629400" y="4838700"/>
            <a:ext cx="2762250" cy="1714500"/>
          </a:xfrm>
          <a:prstGeom prst="snip2DiagRect">
            <a:avLst/>
          </a:prstGeom>
          <a:solidFill>
            <a:schemeClr val="accent2"/>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עוטפים את בסיס הפרח</a:t>
            </a:r>
            <a:endParaRPr lang="he-IL" sz="3600" dirty="0"/>
          </a:p>
        </p:txBody>
      </p:sp>
      <p:sp>
        <p:nvSpPr>
          <p:cNvPr id="15" name="מלבן עם פינות אלכסוניות חתוכות 14"/>
          <p:cNvSpPr/>
          <p:nvPr/>
        </p:nvSpPr>
        <p:spPr>
          <a:xfrm>
            <a:off x="6629400" y="2286000"/>
            <a:ext cx="2762250" cy="1714500"/>
          </a:xfrm>
          <a:prstGeom prst="snip2DiagRect">
            <a:avLst/>
          </a:prstGeom>
          <a:solidFill>
            <a:schemeClr val="accent2"/>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העלים הצבעוניים של הפרח</a:t>
            </a:r>
            <a:endParaRPr lang="he-IL" sz="3600" dirty="0"/>
          </a:p>
        </p:txBody>
      </p:sp>
      <p:sp>
        <p:nvSpPr>
          <p:cNvPr id="16" name="מלבן עם פינות אלכסוניות חתוכות 15"/>
          <p:cNvSpPr/>
          <p:nvPr/>
        </p:nvSpPr>
        <p:spPr>
          <a:xfrm>
            <a:off x="0" y="4705350"/>
            <a:ext cx="2762250" cy="1714500"/>
          </a:xfrm>
          <a:prstGeom prst="snip2DiagRect">
            <a:avLst/>
          </a:prstGeom>
          <a:solidFill>
            <a:schemeClr val="accent2"/>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600" dirty="0" smtClean="0"/>
              <a:t>מהם יתפתחו הפרחים</a:t>
            </a:r>
            <a:endParaRPr lang="he-IL" sz="3600" dirty="0"/>
          </a:p>
        </p:txBody>
      </p:sp>
      <p:cxnSp>
        <p:nvCxnSpPr>
          <p:cNvPr id="6" name="מחבר ישר 5"/>
          <p:cNvCxnSpPr/>
          <p:nvPr/>
        </p:nvCxnSpPr>
        <p:spPr>
          <a:xfrm>
            <a:off x="6096000" y="1733550"/>
            <a:ext cx="19050" cy="48768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מחבר ישר 17"/>
          <p:cNvCxnSpPr/>
          <p:nvPr/>
        </p:nvCxnSpPr>
        <p:spPr>
          <a:xfrm flipH="1">
            <a:off x="0" y="4476750"/>
            <a:ext cx="121539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336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תהליך </a:t>
            </a:r>
            <a:r>
              <a:rPr lang="he-IL" dirty="0" smtClean="0">
                <a:solidFill>
                  <a:schemeClr val="bg1"/>
                </a:solidFill>
              </a:rPr>
              <a:t>ההַאבָקָה</a:t>
            </a:r>
            <a:endParaRPr lang="he-IL" dirty="0">
              <a:solidFill>
                <a:schemeClr val="bg1"/>
              </a:solidFill>
            </a:endParaRPr>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sp>
        <p:nvSpPr>
          <p:cNvPr id="9" name="תיבת טקסט 1">
            <a:extLst>
              <a:ext uri="{FF2B5EF4-FFF2-40B4-BE49-F238E27FC236}">
                <a16:creationId xmlns:a16="http://schemas.microsoft.com/office/drawing/2014/main" id="{A6760232-7B96-4FDD-A1AD-01864C0F8418}"/>
              </a:ext>
            </a:extLst>
          </p:cNvPr>
          <p:cNvSpPr txBox="1"/>
          <p:nvPr/>
        </p:nvSpPr>
        <p:spPr>
          <a:xfrm>
            <a:off x="552450" y="1517648"/>
            <a:ext cx="11338454" cy="2523768"/>
          </a:xfrm>
          <a:prstGeom prst="rect">
            <a:avLst/>
          </a:prstGeom>
          <a:noFill/>
        </p:spPr>
        <p:txBody>
          <a:bodyPr wrap="square" rtlCol="1">
            <a:spAutoFit/>
          </a:bodyPr>
          <a:lstStyle/>
          <a:p>
            <a:pPr marL="457200" indent="-457200" algn="r" rtl="1">
              <a:lnSpc>
                <a:spcPct val="150000"/>
              </a:lnSpc>
              <a:buFont typeface="Wingdings" panose="05000000000000000000" pitchFamily="2" charset="2"/>
              <a:buChar char="Ø"/>
            </a:pPr>
            <a:r>
              <a:rPr lang="he-IL" sz="3200" b="1" dirty="0">
                <a:solidFill>
                  <a:schemeClr val="dk1"/>
                </a:solidFill>
                <a:latin typeface="Calibri"/>
                <a:ea typeface="Calibri"/>
                <a:cs typeface="Calibri"/>
                <a:sym typeface="Calibri"/>
              </a:rPr>
              <a:t>הַאבָקָה</a:t>
            </a:r>
            <a:r>
              <a:rPr lang="he-IL" sz="3200" dirty="0" smtClean="0"/>
              <a:t> היא העברה של גרגרי אבקה מפרח אל פרח.</a:t>
            </a:r>
          </a:p>
          <a:p>
            <a:pPr marL="457200" indent="-457200" algn="r" rtl="1">
              <a:lnSpc>
                <a:spcPct val="150000"/>
              </a:lnSpc>
              <a:buFont typeface="Wingdings" panose="05000000000000000000" pitchFamily="2" charset="2"/>
              <a:buChar char="Ø"/>
            </a:pPr>
            <a:r>
              <a:rPr lang="he-IL" sz="3200" dirty="0" smtClean="0"/>
              <a:t>גרגרי האבקה יכולים לעבור באמצעות חרקים או רוח.</a:t>
            </a:r>
          </a:p>
          <a:p>
            <a:pPr marL="457200" indent="-457200" algn="r" rtl="1">
              <a:lnSpc>
                <a:spcPct val="150000"/>
              </a:lnSpc>
              <a:buFont typeface="Wingdings" panose="05000000000000000000" pitchFamily="2" charset="2"/>
              <a:buChar char="Ø"/>
            </a:pPr>
            <a:r>
              <a:rPr lang="he-IL" sz="3200" dirty="0" smtClean="0"/>
              <a:t>לאחר ההאבקה יכולים להיווצר זרעים מהם יתפתחו צמחים חדשים.</a:t>
            </a:r>
            <a:endParaRPr lang="he-IL" sz="3200" dirty="0"/>
          </a:p>
          <a:p>
            <a:endParaRPr lang="he-IL" dirty="0"/>
          </a:p>
        </p:txBody>
      </p:sp>
      <p:pic>
        <p:nvPicPr>
          <p:cNvPr id="2253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5183" t="30468" r="52475" b="30489"/>
          <a:stretch/>
        </p:blipFill>
        <p:spPr bwMode="auto">
          <a:xfrm>
            <a:off x="2457450" y="3942615"/>
            <a:ext cx="2906977" cy="2856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1099" t="30468" r="25475" b="30489"/>
          <a:stretch/>
        </p:blipFill>
        <p:spPr bwMode="auto">
          <a:xfrm>
            <a:off x="7639050" y="4018815"/>
            <a:ext cx="3048000" cy="2856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חץ מעוקל למטה 6"/>
          <p:cNvSpPr/>
          <p:nvPr/>
        </p:nvSpPr>
        <p:spPr>
          <a:xfrm>
            <a:off x="4876800" y="3809265"/>
            <a:ext cx="4038600" cy="667485"/>
          </a:xfrm>
          <a:prstGeom prst="curvedDownArrow">
            <a:avLst/>
          </a:prstGeom>
          <a:ln w="762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8" name="TextBox 7"/>
          <p:cNvSpPr txBox="1"/>
          <p:nvPr/>
        </p:nvSpPr>
        <p:spPr>
          <a:xfrm>
            <a:off x="4876800" y="5848350"/>
            <a:ext cx="1200150" cy="954107"/>
          </a:xfrm>
          <a:prstGeom prst="rect">
            <a:avLst/>
          </a:prstGeom>
          <a:solidFill>
            <a:schemeClr val="tx2"/>
          </a:solidFill>
        </p:spPr>
        <p:txBody>
          <a:bodyPr wrap="square" rtlCol="1">
            <a:spAutoFit/>
          </a:bodyPr>
          <a:lstStyle/>
          <a:p>
            <a:endParaRPr lang="he-IL" dirty="0" smtClean="0"/>
          </a:p>
          <a:p>
            <a:endParaRPr lang="he-IL" dirty="0"/>
          </a:p>
          <a:p>
            <a:endParaRPr lang="he-IL" dirty="0" smtClean="0"/>
          </a:p>
          <a:p>
            <a:endParaRPr lang="he-IL" dirty="0"/>
          </a:p>
        </p:txBody>
      </p:sp>
      <p:sp>
        <p:nvSpPr>
          <p:cNvPr id="15" name="TextBox 14"/>
          <p:cNvSpPr txBox="1"/>
          <p:nvPr/>
        </p:nvSpPr>
        <p:spPr>
          <a:xfrm>
            <a:off x="6896100" y="5886450"/>
            <a:ext cx="1200150" cy="954107"/>
          </a:xfrm>
          <a:prstGeom prst="rect">
            <a:avLst/>
          </a:prstGeom>
          <a:solidFill>
            <a:schemeClr val="tx2"/>
          </a:solidFill>
        </p:spPr>
        <p:txBody>
          <a:bodyPr wrap="square" rtlCol="1">
            <a:spAutoFit/>
          </a:bodyPr>
          <a:lstStyle/>
          <a:p>
            <a:endParaRPr lang="he-IL" dirty="0" smtClean="0"/>
          </a:p>
          <a:p>
            <a:endParaRPr lang="he-IL" dirty="0"/>
          </a:p>
          <a:p>
            <a:endParaRPr lang="he-IL" dirty="0" smtClean="0"/>
          </a:p>
          <a:p>
            <a:endParaRPr lang="he-IL" dirty="0"/>
          </a:p>
        </p:txBody>
      </p:sp>
    </p:spTree>
    <p:extLst>
      <p:ext uri="{BB962C8B-B14F-4D97-AF65-F5344CB8AC3E}">
        <p14:creationId xmlns:p14="http://schemas.microsoft.com/office/powerpoint/2010/main" val="2869594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האבקה באמצעות בעלי חיים</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pic>
        <p:nvPicPr>
          <p:cNvPr id="225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610" t="47656" r="22621" b="20313"/>
          <a:stretch/>
        </p:blipFill>
        <p:spPr bwMode="auto">
          <a:xfrm>
            <a:off x="-2" y="4130883"/>
            <a:ext cx="3352801"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1610" t="21094" r="22914" b="46614"/>
          <a:stretch/>
        </p:blipFill>
        <p:spPr bwMode="auto">
          <a:xfrm>
            <a:off x="-19051" y="1768683"/>
            <a:ext cx="3314701"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מלבן 2"/>
          <p:cNvSpPr/>
          <p:nvPr/>
        </p:nvSpPr>
        <p:spPr>
          <a:xfrm>
            <a:off x="2971800" y="1814840"/>
            <a:ext cx="8934450" cy="5016758"/>
          </a:xfrm>
          <a:prstGeom prst="rect">
            <a:avLst/>
          </a:prstGeom>
        </p:spPr>
        <p:txBody>
          <a:bodyPr wrap="square">
            <a:spAutoFit/>
          </a:bodyPr>
          <a:lstStyle/>
          <a:p>
            <a:pPr marL="457200" indent="-457200" algn="r" rtl="1">
              <a:buFont typeface="Wingdings" panose="05000000000000000000" pitchFamily="2" charset="2"/>
              <a:buChar char="Ø"/>
            </a:pPr>
            <a:r>
              <a:rPr lang="he-IL" sz="3200" dirty="0" smtClean="0"/>
              <a:t>צמחים רבים </a:t>
            </a:r>
            <a:r>
              <a:rPr lang="he-IL" sz="3200" dirty="0" err="1" smtClean="0"/>
              <a:t>מואבקים</a:t>
            </a:r>
            <a:r>
              <a:rPr lang="he-IL" sz="3200" dirty="0" smtClean="0"/>
              <a:t> באמצעות בעלי חיים לדוגמה:  </a:t>
            </a:r>
            <a:r>
              <a:rPr lang="he-IL" sz="3200" dirty="0"/>
              <a:t>דבורים, חיפושיות, פרפרים </a:t>
            </a:r>
            <a:r>
              <a:rPr lang="he-IL" sz="3200" dirty="0" smtClean="0"/>
              <a:t>וציפורים קטנות.</a:t>
            </a:r>
          </a:p>
          <a:p>
            <a:pPr algn="r" rtl="1"/>
            <a:endParaRPr lang="he-IL" sz="3200" dirty="0" smtClean="0"/>
          </a:p>
          <a:p>
            <a:pPr marL="457200" indent="-457200" algn="r" rtl="1">
              <a:buFont typeface="Wingdings" panose="05000000000000000000" pitchFamily="2" charset="2"/>
              <a:buChar char="Ø"/>
            </a:pPr>
            <a:r>
              <a:rPr lang="he-IL" sz="3200" dirty="0" smtClean="0"/>
              <a:t>בעלי החיים נמשכים אל צבע הפרחים, צורתם וריחם.</a:t>
            </a:r>
          </a:p>
          <a:p>
            <a:pPr marL="457200" indent="-457200" algn="r" rtl="1">
              <a:buFont typeface="Wingdings" panose="05000000000000000000" pitchFamily="2" charset="2"/>
              <a:buChar char="Ø"/>
            </a:pPr>
            <a:endParaRPr lang="he-IL" sz="3200" dirty="0"/>
          </a:p>
          <a:p>
            <a:pPr marL="457200" indent="-457200" algn="r" rtl="1">
              <a:buFont typeface="Wingdings" panose="05000000000000000000" pitchFamily="2" charset="2"/>
              <a:buChar char="Ø"/>
            </a:pPr>
            <a:r>
              <a:rPr lang="he-IL" sz="3200" dirty="0" smtClean="0"/>
              <a:t>הם מגיעים </a:t>
            </a:r>
            <a:r>
              <a:rPr lang="he-IL" sz="3200" dirty="0"/>
              <a:t>אל הפרחים, כדי למצוא שם מזון - צוף ואבקה מזינים. </a:t>
            </a:r>
            <a:endParaRPr lang="he-IL" sz="3200" dirty="0" smtClean="0"/>
          </a:p>
          <a:p>
            <a:pPr algn="r" rtl="1"/>
            <a:endParaRPr lang="he-IL" sz="3200" dirty="0" smtClean="0"/>
          </a:p>
          <a:p>
            <a:pPr marL="457200" indent="-457200" algn="r" rtl="1">
              <a:buFont typeface="Wingdings" panose="05000000000000000000" pitchFamily="2" charset="2"/>
              <a:buChar char="Ø"/>
            </a:pPr>
            <a:r>
              <a:rPr lang="he-IL" sz="3200" dirty="0" smtClean="0"/>
              <a:t>בזמן </a:t>
            </a:r>
            <a:r>
              <a:rPr lang="he-IL" sz="3200" dirty="0"/>
              <a:t>שהם אוספים את המזון, גרגרי האבקה נדבקים לגופם, וכך מועברים מפרח לפרח.</a:t>
            </a:r>
          </a:p>
        </p:txBody>
      </p:sp>
    </p:spTree>
    <p:extLst>
      <p:ext uri="{BB962C8B-B14F-4D97-AF65-F5344CB8AC3E}">
        <p14:creationId xmlns:p14="http://schemas.microsoft.com/office/powerpoint/2010/main" val="3076660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האבקה באמצעות רוח</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07" t="14063" r="53003" b="53125"/>
          <a:stretch/>
        </p:blipFill>
        <p:spPr bwMode="auto">
          <a:xfrm>
            <a:off x="0" y="1844883"/>
            <a:ext cx="32385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07" t="50652" r="53003" b="15584"/>
          <a:stretch/>
        </p:blipFill>
        <p:spPr bwMode="auto">
          <a:xfrm>
            <a:off x="0" y="4245183"/>
            <a:ext cx="3238500" cy="2469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מלבן 9"/>
          <p:cNvSpPr/>
          <p:nvPr/>
        </p:nvSpPr>
        <p:spPr>
          <a:xfrm>
            <a:off x="3124200" y="1814840"/>
            <a:ext cx="8934450" cy="4524315"/>
          </a:xfrm>
          <a:prstGeom prst="rect">
            <a:avLst/>
          </a:prstGeom>
        </p:spPr>
        <p:txBody>
          <a:bodyPr wrap="square">
            <a:spAutoFit/>
          </a:bodyPr>
          <a:lstStyle/>
          <a:p>
            <a:pPr marL="457200" indent="-457200" algn="r" rtl="1">
              <a:buFont typeface="Wingdings" panose="05000000000000000000" pitchFamily="2" charset="2"/>
              <a:buChar char="Ø"/>
            </a:pPr>
            <a:r>
              <a:rPr lang="he-IL" sz="3200" dirty="0" smtClean="0"/>
              <a:t>צמחים </a:t>
            </a:r>
            <a:r>
              <a:rPr lang="he-IL" sz="3200" dirty="0" err="1" smtClean="0"/>
              <a:t>מואבקים</a:t>
            </a:r>
            <a:r>
              <a:rPr lang="he-IL" sz="3200" dirty="0" smtClean="0"/>
              <a:t> גם באמצעות רוח. </a:t>
            </a:r>
            <a:r>
              <a:rPr lang="en-US" sz="3200" dirty="0" smtClean="0"/>
              <a:t/>
            </a:r>
            <a:br>
              <a:rPr lang="en-US" sz="3200" dirty="0" smtClean="0"/>
            </a:br>
            <a:r>
              <a:rPr lang="he-IL" sz="3200" dirty="0" smtClean="0"/>
              <a:t>הרוח מפיצה את גרגרי האבקה לכל עבר.</a:t>
            </a:r>
          </a:p>
          <a:p>
            <a:pPr algn="r" rtl="1"/>
            <a:endParaRPr lang="he-IL" sz="3200" dirty="0" smtClean="0"/>
          </a:p>
          <a:p>
            <a:pPr marL="457200" indent="-457200" algn="r" rtl="1">
              <a:buFont typeface="Wingdings" panose="05000000000000000000" pitchFamily="2" charset="2"/>
              <a:buChar char="Ø"/>
            </a:pPr>
            <a:r>
              <a:rPr lang="he-IL" sz="3200" dirty="0" smtClean="0"/>
              <a:t>הפרחים לא צבעוניים וחסרי ריח.</a:t>
            </a:r>
          </a:p>
          <a:p>
            <a:pPr marL="457200" indent="-457200" algn="r" rtl="1">
              <a:buFont typeface="Wingdings" panose="05000000000000000000" pitchFamily="2" charset="2"/>
              <a:buChar char="Ø"/>
            </a:pPr>
            <a:endParaRPr lang="he-IL" sz="3200" dirty="0"/>
          </a:p>
          <a:p>
            <a:pPr marL="457200" indent="-457200" algn="r" rtl="1">
              <a:buFont typeface="Wingdings" panose="05000000000000000000" pitchFamily="2" charset="2"/>
              <a:buChar char="Ø"/>
            </a:pPr>
            <a:r>
              <a:rPr lang="he-IL" sz="3200" dirty="0" smtClean="0"/>
              <a:t>הפרחים קלים, רבים מאוד, וקטנים בדרך כלל, </a:t>
            </a:r>
            <a:r>
              <a:rPr lang="en-US" sz="3200" dirty="0" smtClean="0"/>
              <a:t/>
            </a:r>
            <a:br>
              <a:rPr lang="en-US" sz="3200" dirty="0" smtClean="0"/>
            </a:br>
            <a:r>
              <a:rPr lang="he-IL" sz="3200" dirty="0" smtClean="0"/>
              <a:t>לחלקם צורת נוצה.</a:t>
            </a:r>
          </a:p>
          <a:p>
            <a:pPr algn="r" rtl="1"/>
            <a:endParaRPr lang="he-IL" sz="3200" dirty="0" smtClean="0"/>
          </a:p>
          <a:p>
            <a:pPr algn="r" rtl="1"/>
            <a:endParaRPr lang="he-IL" sz="3200" dirty="0"/>
          </a:p>
        </p:txBody>
      </p:sp>
    </p:spTree>
    <p:extLst>
      <p:ext uri="{BB962C8B-B14F-4D97-AF65-F5344CB8AC3E}">
        <p14:creationId xmlns:p14="http://schemas.microsoft.com/office/powerpoint/2010/main" val="2553743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ה 1"/>
          <p:cNvSpPr>
            <a:spLocks noGrp="1"/>
          </p:cNvSpPr>
          <p:nvPr>
            <p:ph type="pic" idx="2"/>
          </p:nvPr>
        </p:nvSpPr>
        <p:spPr/>
      </p:sp>
      <p:pic>
        <p:nvPicPr>
          <p:cNvPr id="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108" t="55208" r="52856" b="9896"/>
          <a:stretch/>
        </p:blipFill>
        <p:spPr bwMode="auto">
          <a:xfrm>
            <a:off x="352425" y="1009650"/>
            <a:ext cx="32575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1742" t="35938" r="52929" b="28125"/>
          <a:stretch/>
        </p:blipFill>
        <p:spPr bwMode="auto">
          <a:xfrm>
            <a:off x="4162423" y="971550"/>
            <a:ext cx="3295651"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1903" t="20052" r="22474" b="44271"/>
          <a:stretch/>
        </p:blipFill>
        <p:spPr bwMode="auto">
          <a:xfrm>
            <a:off x="8210550" y="1009650"/>
            <a:ext cx="3333751"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1829" t="55208" r="23134" b="9896"/>
          <a:stretch/>
        </p:blipFill>
        <p:spPr bwMode="auto">
          <a:xfrm>
            <a:off x="8210550" y="4062412"/>
            <a:ext cx="32575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1390" t="50652" r="22256" b="12760"/>
          <a:stretch/>
        </p:blipFill>
        <p:spPr bwMode="auto">
          <a:xfrm>
            <a:off x="266700" y="3938587"/>
            <a:ext cx="34290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1975" t="13803" r="21671" b="49609"/>
          <a:stretch/>
        </p:blipFill>
        <p:spPr bwMode="auto">
          <a:xfrm>
            <a:off x="4029074" y="3938587"/>
            <a:ext cx="34290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מלבן 10"/>
          <p:cNvSpPr/>
          <p:nvPr/>
        </p:nvSpPr>
        <p:spPr>
          <a:xfrm>
            <a:off x="4162423" y="-30659"/>
            <a:ext cx="8934450" cy="769441"/>
          </a:xfrm>
          <a:prstGeom prst="rect">
            <a:avLst/>
          </a:prstGeom>
        </p:spPr>
        <p:txBody>
          <a:bodyPr wrap="square">
            <a:spAutoFit/>
          </a:bodyPr>
          <a:lstStyle/>
          <a:p>
            <a:pPr lvl="0"/>
            <a:r>
              <a:rPr lang="he-IL" sz="4400" b="1" dirty="0" smtClean="0">
                <a:solidFill>
                  <a:srgbClr val="1152C9">
                    <a:lumMod val="75000"/>
                  </a:srgbClr>
                </a:solidFill>
                <a:effectLst>
                  <a:outerShdw blurRad="38100" dist="38100" dir="2700000" algn="tl">
                    <a:srgbClr val="000000">
                      <a:alpha val="43137"/>
                    </a:srgbClr>
                  </a:outerShdw>
                </a:effectLst>
                <a:latin typeface="Calibri"/>
                <a:sym typeface="Calibri"/>
              </a:rPr>
              <a:t>רוח או בעלי חיים?</a:t>
            </a:r>
            <a:endParaRPr lang="he-IL" b="1" dirty="0">
              <a:solidFill>
                <a:srgbClr val="1152C9">
                  <a:lumMod val="75000"/>
                </a:srgbClr>
              </a:solidFill>
              <a:effectLst>
                <a:outerShdw blurRad="38100" dist="38100" dir="2700000" algn="tl">
                  <a:srgbClr val="000000">
                    <a:alpha val="43137"/>
                  </a:srgbClr>
                </a:outerShdw>
              </a:effectLst>
            </a:endParaRPr>
          </a:p>
        </p:txBody>
      </p:sp>
      <p:pic>
        <p:nvPicPr>
          <p:cNvPr id="12"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0"/>
            <a:ext cx="1540938" cy="549601"/>
          </a:xfrm>
          <a:prstGeom prst="rect">
            <a:avLst/>
          </a:prstGeom>
        </p:spPr>
      </p:pic>
    </p:spTree>
    <p:extLst>
      <p:ext uri="{BB962C8B-B14F-4D97-AF65-F5344CB8AC3E}">
        <p14:creationId xmlns:p14="http://schemas.microsoft.com/office/powerpoint/2010/main" val="67972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ה 1"/>
          <p:cNvSpPr>
            <a:spLocks noGrp="1"/>
          </p:cNvSpPr>
          <p:nvPr>
            <p:ph type="pic" idx="2"/>
          </p:nvPr>
        </p:nvSpPr>
        <p:spPr/>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08" t="55208" r="52856" b="9896"/>
          <a:stretch/>
        </p:blipFill>
        <p:spPr bwMode="auto">
          <a:xfrm>
            <a:off x="0" y="710207"/>
            <a:ext cx="32575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1742" t="35938" r="52929" b="28125"/>
          <a:stretch/>
        </p:blipFill>
        <p:spPr bwMode="auto">
          <a:xfrm>
            <a:off x="6562721" y="4229100"/>
            <a:ext cx="3295651"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1903" t="20052" r="22474" b="44271"/>
          <a:stretch/>
        </p:blipFill>
        <p:spPr bwMode="auto">
          <a:xfrm>
            <a:off x="6524621" y="653057"/>
            <a:ext cx="3333751"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829" t="55208" r="23134" b="9896"/>
          <a:stretch/>
        </p:blipFill>
        <p:spPr bwMode="auto">
          <a:xfrm>
            <a:off x="3200398" y="710207"/>
            <a:ext cx="32575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1390" t="50652" r="22256" b="12760"/>
          <a:stretch/>
        </p:blipFill>
        <p:spPr bwMode="auto">
          <a:xfrm>
            <a:off x="0" y="4129087"/>
            <a:ext cx="34290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1975" t="13803" r="21671" b="49609"/>
          <a:stretch/>
        </p:blipFill>
        <p:spPr bwMode="auto">
          <a:xfrm>
            <a:off x="3429000" y="4124325"/>
            <a:ext cx="34290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הסבר חץ שמאלה 3"/>
          <p:cNvSpPr/>
          <p:nvPr/>
        </p:nvSpPr>
        <p:spPr>
          <a:xfrm>
            <a:off x="9467850" y="738782"/>
            <a:ext cx="2590800" cy="2347318"/>
          </a:xfrm>
          <a:prstGeom prst="leftArrow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200" dirty="0" smtClean="0"/>
              <a:t>האבקה באמצעות בעלי חיים</a:t>
            </a:r>
            <a:endParaRPr lang="he-IL" sz="3200" dirty="0"/>
          </a:p>
        </p:txBody>
      </p:sp>
      <p:sp>
        <p:nvSpPr>
          <p:cNvPr id="13" name="הסבר חץ שמאלה 12"/>
          <p:cNvSpPr/>
          <p:nvPr/>
        </p:nvSpPr>
        <p:spPr>
          <a:xfrm>
            <a:off x="9620250" y="4288928"/>
            <a:ext cx="2590800" cy="2347318"/>
          </a:xfrm>
          <a:prstGeom prst="leftArrow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200" dirty="0" smtClean="0"/>
              <a:t>האבקה באמצעות רוח</a:t>
            </a:r>
            <a:endParaRPr lang="he-IL" sz="3200" dirty="0"/>
          </a:p>
        </p:txBody>
      </p:sp>
    </p:spTree>
    <p:extLst>
      <p:ext uri="{BB962C8B-B14F-4D97-AF65-F5344CB8AC3E}">
        <p14:creationId xmlns:p14="http://schemas.microsoft.com/office/powerpoint/2010/main" val="14826063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426" t="32552" r="67335" b="51042"/>
          <a:stretch/>
        </p:blipFill>
        <p:spPr bwMode="auto">
          <a:xfrm>
            <a:off x="3352800" y="4693455"/>
            <a:ext cx="2152650" cy="2149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597" t="32552" r="44894" b="51042"/>
          <a:stretch/>
        </p:blipFill>
        <p:spPr bwMode="auto">
          <a:xfrm>
            <a:off x="3200400" y="1894474"/>
            <a:ext cx="2305050" cy="223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914" t="32552" r="32597" b="51042"/>
          <a:stretch/>
        </p:blipFill>
        <p:spPr bwMode="auto">
          <a:xfrm>
            <a:off x="9507525" y="4693456"/>
            <a:ext cx="2406051" cy="2115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283" t="32552" r="22109" b="51042"/>
          <a:stretch/>
        </p:blipFill>
        <p:spPr bwMode="auto">
          <a:xfrm>
            <a:off x="9507525" y="1894473"/>
            <a:ext cx="2246325" cy="2156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כותרת 3"/>
          <p:cNvSpPr>
            <a:spLocks noGrp="1"/>
          </p:cNvSpPr>
          <p:nvPr>
            <p:ph type="title"/>
          </p:nvPr>
        </p:nvSpPr>
        <p:spPr/>
        <p:txBody>
          <a:bodyPr>
            <a:normAutofit fontScale="90000"/>
          </a:bodyPr>
          <a:lstStyle/>
          <a:p>
            <a:r>
              <a:rPr lang="he-IL" dirty="0" smtClean="0"/>
              <a:t>פרחים הופכים לפירות</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grpSp>
        <p:nvGrpSpPr>
          <p:cNvPr id="5" name="קבוצה 4"/>
          <p:cNvGrpSpPr/>
          <p:nvPr/>
        </p:nvGrpSpPr>
        <p:grpSpPr>
          <a:xfrm>
            <a:off x="252913" y="0"/>
            <a:ext cx="1894474" cy="1894474"/>
            <a:chOff x="3579228" y="4384527"/>
            <a:chExt cx="1894474" cy="1894474"/>
          </a:xfrm>
          <a:scene3d>
            <a:camera prst="orthographicFront"/>
            <a:lightRig rig="threePt" dir="t">
              <a:rot lat="0" lon="0" rev="7500000"/>
            </a:lightRig>
          </a:scene3d>
        </p:grpSpPr>
        <p:sp>
          <p:nvSpPr>
            <p:cNvPr id="6" name="אליפסה 5"/>
            <p:cNvSpPr/>
            <p:nvPr/>
          </p:nvSpPr>
          <p:spPr>
            <a:xfrm>
              <a:off x="3579228" y="4384527"/>
              <a:ext cx="1894474" cy="1894474"/>
            </a:xfrm>
            <a:prstGeom prst="ellipse">
              <a:avLst/>
            </a:prstGeom>
            <a:sp3d prstMaterial="plastic">
              <a:bevelT w="127000" h="25400" prst="relaxedInset"/>
            </a:sp3d>
          </p:spPr>
          <p:style>
            <a:lnRef idx="0">
              <a:schemeClr val="lt1">
                <a:hueOff val="0"/>
                <a:satOff val="0"/>
                <a:lumOff val="0"/>
                <a:alphaOff val="0"/>
              </a:schemeClr>
            </a:lnRef>
            <a:fillRef idx="3">
              <a:schemeClr val="accent5">
                <a:hueOff val="5976261"/>
                <a:satOff val="0"/>
                <a:lumOff val="3970"/>
                <a:alphaOff val="0"/>
              </a:schemeClr>
            </a:fillRef>
            <a:effectRef idx="2">
              <a:schemeClr val="accent5">
                <a:hueOff val="5976261"/>
                <a:satOff val="0"/>
                <a:lumOff val="3970"/>
                <a:alphaOff val="0"/>
              </a:schemeClr>
            </a:effectRef>
            <a:fontRef idx="minor">
              <a:schemeClr val="lt1"/>
            </a:fontRef>
          </p:style>
        </p:sp>
        <p:sp>
          <p:nvSpPr>
            <p:cNvPr id="7" name="אליפסה 4"/>
            <p:cNvSpPr/>
            <p:nvPr/>
          </p:nvSpPr>
          <p:spPr>
            <a:xfrm>
              <a:off x="3856667" y="4661966"/>
              <a:ext cx="1339596" cy="13395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tx1"/>
                  </a:solidFill>
                </a:rPr>
                <a:t>מפרחים לפירות</a:t>
              </a:r>
              <a:endParaRPr lang="he-IL" sz="2800" b="1" kern="1200" dirty="0">
                <a:solidFill>
                  <a:schemeClr val="tx1"/>
                </a:solidFill>
              </a:endParaRPr>
            </a:p>
          </p:txBody>
        </p:sp>
      </p:grpSp>
      <p:sp>
        <p:nvSpPr>
          <p:cNvPr id="12" name="מלבן מעוגל 11"/>
          <p:cNvSpPr/>
          <p:nvPr/>
        </p:nvSpPr>
        <p:spPr>
          <a:xfrm>
            <a:off x="6629400" y="1858912"/>
            <a:ext cx="2781300" cy="2211161"/>
          </a:xfrm>
          <a:prstGeom prst="roundRect">
            <a:avLst/>
          </a:prstGeom>
          <a:sp3d prstMaterial="plastic">
            <a:bevelT w="127000" h="25400" prst="relaxedInset"/>
          </a:sp3d>
        </p:spPr>
        <p:style>
          <a:lnRef idx="0">
            <a:schemeClr val="lt1">
              <a:hueOff val="0"/>
              <a:satOff val="0"/>
              <a:lumOff val="0"/>
              <a:alphaOff val="0"/>
            </a:schemeClr>
          </a:lnRef>
          <a:fillRef idx="3">
            <a:schemeClr val="accent5">
              <a:hueOff val="5976261"/>
              <a:satOff val="0"/>
              <a:lumOff val="3970"/>
              <a:alphaOff val="0"/>
            </a:schemeClr>
          </a:fillRef>
          <a:effectRef idx="2">
            <a:schemeClr val="accent5">
              <a:hueOff val="5976261"/>
              <a:satOff val="0"/>
              <a:lumOff val="3970"/>
              <a:alphaOff val="0"/>
            </a:schemeClr>
          </a:effectRef>
          <a:fontRef idx="minor">
            <a:schemeClr val="lt1"/>
          </a:fontRef>
        </p:style>
        <p:txBody>
          <a:bodyPr rtlCol="1" anchor="ctr"/>
          <a:lstStyle/>
          <a:p>
            <a:pPr algn="ctr" rtl="1"/>
            <a:r>
              <a:rPr lang="he-IL" sz="3200" dirty="0" smtClean="0">
                <a:solidFill>
                  <a:schemeClr val="tx1"/>
                </a:solidFill>
              </a:rPr>
              <a:t> עלי הכותרת של הפרח נושרים</a:t>
            </a:r>
            <a:endParaRPr lang="he-IL" sz="3200" dirty="0">
              <a:solidFill>
                <a:schemeClr val="tx1"/>
              </a:solidFill>
            </a:endParaRPr>
          </a:p>
        </p:txBody>
      </p:sp>
      <p:sp>
        <p:nvSpPr>
          <p:cNvPr id="13" name="מלבן מעוגל 12"/>
          <p:cNvSpPr/>
          <p:nvPr/>
        </p:nvSpPr>
        <p:spPr>
          <a:xfrm>
            <a:off x="6629400" y="4617258"/>
            <a:ext cx="2781300" cy="2211161"/>
          </a:xfrm>
          <a:prstGeom prst="roundRect">
            <a:avLst/>
          </a:prstGeom>
          <a:sp3d prstMaterial="plastic">
            <a:bevelT w="127000" h="25400" prst="relaxedInset"/>
          </a:sp3d>
        </p:spPr>
        <p:style>
          <a:lnRef idx="0">
            <a:schemeClr val="lt1">
              <a:hueOff val="0"/>
              <a:satOff val="0"/>
              <a:lumOff val="0"/>
              <a:alphaOff val="0"/>
            </a:schemeClr>
          </a:lnRef>
          <a:fillRef idx="3">
            <a:schemeClr val="accent5">
              <a:hueOff val="5976261"/>
              <a:satOff val="0"/>
              <a:lumOff val="3970"/>
              <a:alphaOff val="0"/>
            </a:schemeClr>
          </a:fillRef>
          <a:effectRef idx="2">
            <a:schemeClr val="accent5">
              <a:hueOff val="5976261"/>
              <a:satOff val="0"/>
              <a:lumOff val="3970"/>
              <a:alphaOff val="0"/>
            </a:schemeClr>
          </a:effectRef>
          <a:fontRef idx="minor">
            <a:schemeClr val="lt1"/>
          </a:fontRef>
        </p:style>
        <p:txBody>
          <a:bodyPr rtlCol="1" anchor="ctr"/>
          <a:lstStyle/>
          <a:p>
            <a:pPr algn="ctr" rtl="1"/>
            <a:r>
              <a:rPr lang="he-IL" sz="3200" dirty="0">
                <a:solidFill>
                  <a:schemeClr val="tx1"/>
                </a:solidFill>
              </a:rPr>
              <a:t> הפרח הופך לפרי.</a:t>
            </a:r>
          </a:p>
        </p:txBody>
      </p:sp>
      <p:sp>
        <p:nvSpPr>
          <p:cNvPr id="14" name="מלבן מעוגל 13"/>
          <p:cNvSpPr/>
          <p:nvPr/>
        </p:nvSpPr>
        <p:spPr>
          <a:xfrm>
            <a:off x="266700" y="1916060"/>
            <a:ext cx="2781300" cy="2211161"/>
          </a:xfrm>
          <a:prstGeom prst="roundRect">
            <a:avLst/>
          </a:prstGeom>
          <a:sp3d prstMaterial="plastic">
            <a:bevelT w="127000" h="25400" prst="relaxedInset"/>
          </a:sp3d>
        </p:spPr>
        <p:style>
          <a:lnRef idx="0">
            <a:schemeClr val="lt1">
              <a:hueOff val="0"/>
              <a:satOff val="0"/>
              <a:lumOff val="0"/>
              <a:alphaOff val="0"/>
            </a:schemeClr>
          </a:lnRef>
          <a:fillRef idx="3">
            <a:schemeClr val="accent5">
              <a:hueOff val="5976261"/>
              <a:satOff val="0"/>
              <a:lumOff val="3970"/>
              <a:alphaOff val="0"/>
            </a:schemeClr>
          </a:fillRef>
          <a:effectRef idx="2">
            <a:schemeClr val="accent5">
              <a:hueOff val="5976261"/>
              <a:satOff val="0"/>
              <a:lumOff val="3970"/>
              <a:alphaOff val="0"/>
            </a:schemeClr>
          </a:effectRef>
          <a:fontRef idx="minor">
            <a:schemeClr val="lt1"/>
          </a:fontRef>
        </p:style>
        <p:txBody>
          <a:bodyPr rtlCol="1" anchor="ctr"/>
          <a:lstStyle/>
          <a:p>
            <a:pPr algn="ctr" rtl="1"/>
            <a:r>
              <a:rPr lang="he-IL" sz="3200" dirty="0">
                <a:solidFill>
                  <a:schemeClr val="tx1"/>
                </a:solidFill>
              </a:rPr>
              <a:t>הפרי גדל ובתוכו הזרעים</a:t>
            </a:r>
          </a:p>
        </p:txBody>
      </p:sp>
      <p:sp>
        <p:nvSpPr>
          <p:cNvPr id="15" name="מלבן מעוגל 14"/>
          <p:cNvSpPr/>
          <p:nvPr/>
        </p:nvSpPr>
        <p:spPr>
          <a:xfrm>
            <a:off x="419100" y="4598207"/>
            <a:ext cx="2781300" cy="2211161"/>
          </a:xfrm>
          <a:prstGeom prst="roundRect">
            <a:avLst/>
          </a:prstGeom>
          <a:sp3d prstMaterial="plastic">
            <a:bevelT w="127000" h="25400" prst="relaxedInset"/>
          </a:sp3d>
        </p:spPr>
        <p:style>
          <a:lnRef idx="0">
            <a:schemeClr val="lt1">
              <a:hueOff val="0"/>
              <a:satOff val="0"/>
              <a:lumOff val="0"/>
              <a:alphaOff val="0"/>
            </a:schemeClr>
          </a:lnRef>
          <a:fillRef idx="3">
            <a:schemeClr val="accent5">
              <a:hueOff val="5976261"/>
              <a:satOff val="0"/>
              <a:lumOff val="3970"/>
              <a:alphaOff val="0"/>
            </a:schemeClr>
          </a:fillRef>
          <a:effectRef idx="2">
            <a:schemeClr val="accent5">
              <a:hueOff val="5976261"/>
              <a:satOff val="0"/>
              <a:lumOff val="3970"/>
              <a:alphaOff val="0"/>
            </a:schemeClr>
          </a:effectRef>
          <a:fontRef idx="minor">
            <a:schemeClr val="lt1"/>
          </a:fontRef>
        </p:style>
        <p:txBody>
          <a:bodyPr rtlCol="1" anchor="ctr"/>
          <a:lstStyle/>
          <a:p>
            <a:pPr algn="ctr" rtl="1"/>
            <a:r>
              <a:rPr lang="he-IL" sz="3200" dirty="0">
                <a:solidFill>
                  <a:schemeClr val="tx1"/>
                </a:solidFill>
              </a:rPr>
              <a:t>הזרעים מתפזרים מהפירות</a:t>
            </a:r>
          </a:p>
        </p:txBody>
      </p:sp>
      <p:sp>
        <p:nvSpPr>
          <p:cNvPr id="16" name="אליפסה 15"/>
          <p:cNvSpPr/>
          <p:nvPr/>
        </p:nvSpPr>
        <p:spPr>
          <a:xfrm>
            <a:off x="11334750" y="16764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1</a:t>
            </a:r>
            <a:endParaRPr lang="he-IL" sz="3200" dirty="0"/>
          </a:p>
        </p:txBody>
      </p:sp>
      <p:sp>
        <p:nvSpPr>
          <p:cNvPr id="17" name="אליפסה 16"/>
          <p:cNvSpPr/>
          <p:nvPr/>
        </p:nvSpPr>
        <p:spPr>
          <a:xfrm>
            <a:off x="11334750" y="4541057"/>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2</a:t>
            </a:r>
            <a:endParaRPr lang="he-IL" sz="3200" dirty="0"/>
          </a:p>
        </p:txBody>
      </p:sp>
      <p:sp>
        <p:nvSpPr>
          <p:cNvPr id="18" name="אליפסה 17"/>
          <p:cNvSpPr/>
          <p:nvPr/>
        </p:nvSpPr>
        <p:spPr>
          <a:xfrm>
            <a:off x="5257800" y="18288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3</a:t>
            </a:r>
            <a:endParaRPr lang="he-IL" sz="3200" dirty="0"/>
          </a:p>
        </p:txBody>
      </p:sp>
      <p:sp>
        <p:nvSpPr>
          <p:cNvPr id="19" name="אליפסה 18"/>
          <p:cNvSpPr/>
          <p:nvPr/>
        </p:nvSpPr>
        <p:spPr>
          <a:xfrm>
            <a:off x="5219700" y="436245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4</a:t>
            </a:r>
            <a:endParaRPr lang="he-IL" sz="3200" dirty="0"/>
          </a:p>
        </p:txBody>
      </p:sp>
    </p:spTree>
    <p:extLst>
      <p:ext uri="{BB962C8B-B14F-4D97-AF65-F5344CB8AC3E}">
        <p14:creationId xmlns:p14="http://schemas.microsoft.com/office/powerpoint/2010/main" val="2603285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"בורא פרי העץ, בורא פרי האדמה"</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766" y="1877850"/>
            <a:ext cx="2714395" cy="2714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0175" y="1857375"/>
            <a:ext cx="21431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126" y="1857375"/>
            <a:ext cx="175260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4913" y="4670425"/>
            <a:ext cx="245745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1627" y="5012777"/>
            <a:ext cx="30003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925" y="3964741"/>
            <a:ext cx="17621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6370" y="4784725"/>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b="11704"/>
          <a:stretch/>
        </p:blipFill>
        <p:spPr bwMode="auto">
          <a:xfrm>
            <a:off x="275638" y="1806167"/>
            <a:ext cx="2143125" cy="189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39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44952" y="1825624"/>
            <a:ext cx="10508848" cy="4841393"/>
          </a:xfrm>
        </p:spPr>
        <p:txBody>
          <a:bodyPr>
            <a:normAutofit/>
          </a:bodyPr>
          <a:lstStyle/>
          <a:p>
            <a:pPr marL="50800" indent="0">
              <a:buNone/>
            </a:pPr>
            <a:r>
              <a:rPr lang="he-IL" dirty="0"/>
              <a:t>     </a:t>
            </a:r>
          </a:p>
        </p:txBody>
      </p:sp>
      <p:sp>
        <p:nvSpPr>
          <p:cNvPr id="4" name="כותרת 3"/>
          <p:cNvSpPr>
            <a:spLocks noGrp="1"/>
          </p:cNvSpPr>
          <p:nvPr>
            <p:ph type="title"/>
          </p:nvPr>
        </p:nvSpPr>
        <p:spPr/>
        <p:txBody>
          <a:bodyPr>
            <a:normAutofit fontScale="90000"/>
          </a:bodyPr>
          <a:lstStyle/>
          <a:p>
            <a:r>
              <a:rPr lang="he-IL" dirty="0"/>
              <a:t>מה נלמד היום?</a:t>
            </a:r>
          </a:p>
        </p:txBody>
      </p:sp>
      <p:sp>
        <p:nvSpPr>
          <p:cNvPr id="2" name="תיבת טקסט 1">
            <a:extLst>
              <a:ext uri="{FF2B5EF4-FFF2-40B4-BE49-F238E27FC236}">
                <a16:creationId xmlns:a16="http://schemas.microsoft.com/office/drawing/2014/main" id="{A6760232-7B96-4FDD-A1AD-01864C0F8418}"/>
              </a:ext>
            </a:extLst>
          </p:cNvPr>
          <p:cNvSpPr txBox="1"/>
          <p:nvPr/>
        </p:nvSpPr>
        <p:spPr>
          <a:xfrm>
            <a:off x="0" y="2152386"/>
            <a:ext cx="11186054" cy="4001095"/>
          </a:xfrm>
          <a:prstGeom prst="rect">
            <a:avLst/>
          </a:prstGeom>
          <a:noFill/>
        </p:spPr>
        <p:txBody>
          <a:bodyPr wrap="square" rtlCol="1">
            <a:spAutoFit/>
          </a:bodyPr>
          <a:lstStyle/>
          <a:p>
            <a:pPr marL="457200" indent="-457200" algn="r" rtl="1">
              <a:lnSpc>
                <a:spcPct val="150000"/>
              </a:lnSpc>
              <a:buFont typeface="Wingdings" panose="05000000000000000000" pitchFamily="2" charset="2"/>
              <a:buChar char="Ø"/>
            </a:pPr>
            <a:r>
              <a:rPr lang="he-IL" sz="3200" dirty="0" smtClean="0"/>
              <a:t>נכיר את מחזור החיים של הצמח.</a:t>
            </a:r>
          </a:p>
          <a:p>
            <a:pPr marL="457200" indent="-457200" algn="r" rtl="1">
              <a:lnSpc>
                <a:spcPct val="150000"/>
              </a:lnSpc>
              <a:buFont typeface="Wingdings" panose="05000000000000000000" pitchFamily="2" charset="2"/>
              <a:buChar char="Ø"/>
            </a:pPr>
            <a:r>
              <a:rPr lang="he-IL" sz="3200" dirty="0" smtClean="0"/>
              <a:t>נלמד לזהות את חלקי הצמח</a:t>
            </a:r>
            <a:r>
              <a:rPr lang="he-IL" sz="3200" dirty="0"/>
              <a:t>.</a:t>
            </a:r>
            <a:endParaRPr lang="he-IL" sz="3200" dirty="0" smtClean="0"/>
          </a:p>
          <a:p>
            <a:pPr marL="457200" indent="-457200" algn="r" rtl="1">
              <a:lnSpc>
                <a:spcPct val="150000"/>
              </a:lnSpc>
              <a:buFont typeface="Wingdings" panose="05000000000000000000" pitchFamily="2" charset="2"/>
              <a:buChar char="Ø"/>
            </a:pPr>
            <a:r>
              <a:rPr lang="he-IL" sz="3200" dirty="0" smtClean="0"/>
              <a:t>ננביט זרעים</a:t>
            </a:r>
            <a:r>
              <a:rPr lang="he-IL" sz="3200" dirty="0"/>
              <a:t>.</a:t>
            </a:r>
            <a:endParaRPr lang="he-IL" sz="3200" dirty="0" smtClean="0"/>
          </a:p>
          <a:p>
            <a:pPr marL="457200" indent="-457200" algn="r" rtl="1">
              <a:lnSpc>
                <a:spcPct val="150000"/>
              </a:lnSpc>
              <a:buFont typeface="Wingdings" panose="05000000000000000000" pitchFamily="2" charset="2"/>
              <a:buChar char="Ø"/>
            </a:pPr>
            <a:r>
              <a:rPr lang="he-IL" sz="3200" dirty="0" smtClean="0"/>
              <a:t>נכיר את תהליך ההאבקה ונתאים בין צורת הפרח לדרך ההאבקה.</a:t>
            </a:r>
          </a:p>
          <a:p>
            <a:pPr marL="457200" indent="-457200" algn="r" rtl="1">
              <a:lnSpc>
                <a:spcPct val="150000"/>
              </a:lnSpc>
              <a:buFont typeface="Wingdings" panose="05000000000000000000" pitchFamily="2" charset="2"/>
              <a:buChar char="Ø"/>
            </a:pPr>
            <a:r>
              <a:rPr lang="he-IL" sz="3200" dirty="0" smtClean="0"/>
              <a:t>נחוד חידות ונשחק משחקי התאמה.</a:t>
            </a:r>
          </a:p>
          <a:p>
            <a:endParaRPr lang="he-IL" dirty="0"/>
          </a:p>
        </p:txBody>
      </p:sp>
    </p:spTree>
    <p:extLst>
      <p:ext uri="{BB962C8B-B14F-4D97-AF65-F5344CB8AC3E}">
        <p14:creationId xmlns:p14="http://schemas.microsoft.com/office/powerpoint/2010/main" val="37990540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מבנה הפרי</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300" y="1752600"/>
            <a:ext cx="3067050" cy="456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513" y="31623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20050" y="6319838"/>
            <a:ext cx="2400300" cy="584775"/>
          </a:xfrm>
          <a:prstGeom prst="rect">
            <a:avLst/>
          </a:prstGeom>
          <a:noFill/>
        </p:spPr>
        <p:txBody>
          <a:bodyPr wrap="square" rtlCol="1">
            <a:spAutoFit/>
          </a:bodyPr>
          <a:lstStyle/>
          <a:p>
            <a:pPr algn="ctr"/>
            <a:r>
              <a:rPr lang="he-IL" sz="3200" dirty="0" smtClean="0"/>
              <a:t>מלפפון</a:t>
            </a:r>
            <a:endParaRPr lang="he-IL" dirty="0"/>
          </a:p>
        </p:txBody>
      </p:sp>
      <p:sp>
        <p:nvSpPr>
          <p:cNvPr id="13" name="TextBox 12"/>
          <p:cNvSpPr txBox="1"/>
          <p:nvPr/>
        </p:nvSpPr>
        <p:spPr>
          <a:xfrm>
            <a:off x="923925" y="5305425"/>
            <a:ext cx="2400300" cy="584775"/>
          </a:xfrm>
          <a:prstGeom prst="rect">
            <a:avLst/>
          </a:prstGeom>
          <a:noFill/>
        </p:spPr>
        <p:txBody>
          <a:bodyPr wrap="square" rtlCol="1">
            <a:spAutoFit/>
          </a:bodyPr>
          <a:lstStyle/>
          <a:p>
            <a:pPr algn="ctr"/>
            <a:r>
              <a:rPr lang="he-IL" sz="3200" dirty="0" smtClean="0"/>
              <a:t>פרי </a:t>
            </a:r>
            <a:r>
              <a:rPr lang="he-IL" sz="3200" dirty="0" err="1" smtClean="0"/>
              <a:t>החמניה</a:t>
            </a:r>
            <a:endParaRPr lang="he-IL" dirty="0"/>
          </a:p>
        </p:txBody>
      </p:sp>
      <p:sp>
        <p:nvSpPr>
          <p:cNvPr id="14" name="TextBox 13"/>
          <p:cNvSpPr txBox="1"/>
          <p:nvPr/>
        </p:nvSpPr>
        <p:spPr>
          <a:xfrm>
            <a:off x="4162425" y="2257425"/>
            <a:ext cx="24003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600" dirty="0" smtClean="0"/>
              <a:t>קליפה</a:t>
            </a:r>
            <a:endParaRPr lang="he-IL" sz="1600" dirty="0"/>
          </a:p>
        </p:txBody>
      </p:sp>
      <p:sp>
        <p:nvSpPr>
          <p:cNvPr id="16" name="TextBox 15"/>
          <p:cNvSpPr txBox="1"/>
          <p:nvPr/>
        </p:nvSpPr>
        <p:spPr>
          <a:xfrm>
            <a:off x="4162425" y="3398044"/>
            <a:ext cx="24003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600" dirty="0" smtClean="0"/>
              <a:t>ציפה</a:t>
            </a:r>
            <a:endParaRPr lang="he-IL" sz="1600" dirty="0"/>
          </a:p>
        </p:txBody>
      </p:sp>
      <p:sp>
        <p:nvSpPr>
          <p:cNvPr id="17" name="TextBox 16"/>
          <p:cNvSpPr txBox="1"/>
          <p:nvPr/>
        </p:nvSpPr>
        <p:spPr>
          <a:xfrm>
            <a:off x="4162425" y="4659094"/>
            <a:ext cx="24003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600" dirty="0" smtClean="0"/>
              <a:t>זרעים</a:t>
            </a:r>
            <a:endParaRPr lang="he-IL" sz="1600" dirty="0"/>
          </a:p>
        </p:txBody>
      </p:sp>
      <p:cxnSp>
        <p:nvCxnSpPr>
          <p:cNvPr id="6" name="מחבר חץ ישר 5"/>
          <p:cNvCxnSpPr>
            <a:stCxn id="14" idx="3"/>
          </p:cNvCxnSpPr>
          <p:nvPr/>
        </p:nvCxnSpPr>
        <p:spPr>
          <a:xfrm flipV="1">
            <a:off x="6562725" y="2580590"/>
            <a:ext cx="981075" cy="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0" name="מחבר חץ ישר 19"/>
          <p:cNvCxnSpPr/>
          <p:nvPr/>
        </p:nvCxnSpPr>
        <p:spPr>
          <a:xfrm flipV="1">
            <a:off x="6562725" y="3721209"/>
            <a:ext cx="1457325" cy="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2" name="מחבר חץ ישר 21"/>
          <p:cNvCxnSpPr/>
          <p:nvPr/>
        </p:nvCxnSpPr>
        <p:spPr>
          <a:xfrm flipV="1">
            <a:off x="6562725" y="4982258"/>
            <a:ext cx="1457325" cy="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4" name="מחבר חץ ישר 23"/>
          <p:cNvCxnSpPr>
            <a:stCxn id="14" idx="1"/>
          </p:cNvCxnSpPr>
          <p:nvPr/>
        </p:nvCxnSpPr>
        <p:spPr>
          <a:xfrm flipH="1">
            <a:off x="1609725" y="2580591"/>
            <a:ext cx="2552700" cy="114945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7" name="מחבר חץ ישר 26"/>
          <p:cNvCxnSpPr/>
          <p:nvPr/>
        </p:nvCxnSpPr>
        <p:spPr>
          <a:xfrm flipH="1" flipV="1">
            <a:off x="2324100" y="4036219"/>
            <a:ext cx="1838325" cy="94604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322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5987" y="3696043"/>
            <a:ext cx="2866013" cy="216617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069" y="1023167"/>
            <a:ext cx="3497232" cy="232724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5875" y="4575187"/>
            <a:ext cx="3424222" cy="228281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62" y="456641"/>
            <a:ext cx="3365902" cy="22439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8084" y="4575187"/>
            <a:ext cx="2632732" cy="235501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532496"/>
            <a:ext cx="3415887" cy="227311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7363" y="1182207"/>
            <a:ext cx="3054858" cy="203286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0730" y="1906986"/>
            <a:ext cx="3388116" cy="183291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1821" y="2982455"/>
            <a:ext cx="2811091" cy="310008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0245" y="2803380"/>
            <a:ext cx="2671612" cy="19757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מלבן 13"/>
          <p:cNvSpPr/>
          <p:nvPr/>
        </p:nvSpPr>
        <p:spPr>
          <a:xfrm>
            <a:off x="6095999" y="19355"/>
            <a:ext cx="4552849" cy="1015663"/>
          </a:xfrm>
          <a:prstGeom prst="rect">
            <a:avLst/>
          </a:prstGeom>
        </p:spPr>
        <p:txBody>
          <a:bodyPr wrap="none">
            <a:spAutoFit/>
          </a:bodyPr>
          <a:lstStyle/>
          <a:p>
            <a:r>
              <a:rPr lang="he-IL" sz="6000" b="1" dirty="0">
                <a:solidFill>
                  <a:schemeClr val="tx1"/>
                </a:solidFill>
                <a:effectLst>
                  <a:outerShdw blurRad="38100" dist="38100" dir="2700000" algn="tl">
                    <a:srgbClr val="000000">
                      <a:alpha val="43137"/>
                    </a:srgbClr>
                  </a:outerShdw>
                </a:effectLst>
                <a:latin typeface="Calibri"/>
                <a:sym typeface="Calibri"/>
              </a:rPr>
              <a:t>ממיינים פירות</a:t>
            </a:r>
            <a:endParaRPr lang="he-IL" sz="2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5318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1225" y="2982455"/>
            <a:ext cx="2866013" cy="216617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0114" y="1045991"/>
            <a:ext cx="3119462" cy="207586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704" y="4532496"/>
            <a:ext cx="3424222" cy="228281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30" y="1176650"/>
            <a:ext cx="3365902" cy="22439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59" y="3215075"/>
            <a:ext cx="2632732" cy="235501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5433" y="4836370"/>
            <a:ext cx="3238474" cy="215505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9576" y="1093327"/>
            <a:ext cx="2838853" cy="188912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4920" y="2760510"/>
            <a:ext cx="3388116" cy="183291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7146" y="3881856"/>
            <a:ext cx="2811091" cy="310008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0922" y="2609521"/>
            <a:ext cx="2671612" cy="19757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מלבן 13"/>
          <p:cNvSpPr/>
          <p:nvPr/>
        </p:nvSpPr>
        <p:spPr>
          <a:xfrm>
            <a:off x="8128978" y="264811"/>
            <a:ext cx="3379451" cy="1015663"/>
          </a:xfrm>
          <a:prstGeom prst="rect">
            <a:avLst/>
          </a:prstGeom>
        </p:spPr>
        <p:txBody>
          <a:bodyPr wrap="none">
            <a:spAutoFit/>
          </a:bodyPr>
          <a:lstStyle/>
          <a:p>
            <a:pPr algn="r" rtl="1"/>
            <a:r>
              <a:rPr lang="he-IL" sz="6000" b="1" dirty="0" smtClean="0">
                <a:solidFill>
                  <a:schemeClr val="tx1"/>
                </a:solidFill>
                <a:effectLst>
                  <a:outerShdw blurRad="38100" dist="38100" dir="2700000" algn="tl">
                    <a:srgbClr val="000000">
                      <a:alpha val="43137"/>
                    </a:srgbClr>
                  </a:outerShdw>
                </a:effectLst>
                <a:latin typeface="Calibri"/>
                <a:sym typeface="Calibri"/>
              </a:rPr>
              <a:t>בעלי ציפה</a:t>
            </a:r>
            <a:endParaRPr lang="he-IL" sz="2000" b="1" dirty="0">
              <a:solidFill>
                <a:schemeClr val="tx1"/>
              </a:solidFill>
              <a:effectLst>
                <a:outerShdw blurRad="38100" dist="38100" dir="2700000" algn="tl">
                  <a:srgbClr val="000000">
                    <a:alpha val="43137"/>
                  </a:srgbClr>
                </a:outerShdw>
              </a:effectLst>
            </a:endParaRPr>
          </a:p>
        </p:txBody>
      </p:sp>
      <p:sp>
        <p:nvSpPr>
          <p:cNvPr id="13" name="מלבן 12"/>
          <p:cNvSpPr/>
          <p:nvPr/>
        </p:nvSpPr>
        <p:spPr>
          <a:xfrm>
            <a:off x="1707769" y="264810"/>
            <a:ext cx="3483646" cy="1015663"/>
          </a:xfrm>
          <a:prstGeom prst="rect">
            <a:avLst/>
          </a:prstGeom>
        </p:spPr>
        <p:txBody>
          <a:bodyPr wrap="none">
            <a:spAutoFit/>
          </a:bodyPr>
          <a:lstStyle/>
          <a:p>
            <a:pPr algn="r" rtl="1"/>
            <a:r>
              <a:rPr lang="he-IL" sz="6000" b="1" dirty="0" smtClean="0">
                <a:solidFill>
                  <a:schemeClr val="tx1"/>
                </a:solidFill>
                <a:effectLst>
                  <a:outerShdw blurRad="38100" dist="38100" dir="2700000" algn="tl">
                    <a:srgbClr val="000000">
                      <a:alpha val="43137"/>
                    </a:srgbClr>
                  </a:outerShdw>
                </a:effectLst>
                <a:latin typeface="Calibri"/>
                <a:sym typeface="Calibri"/>
              </a:rPr>
              <a:t>חסרי ציפה</a:t>
            </a:r>
            <a:endParaRPr lang="he-IL" sz="2000" b="1" dirty="0">
              <a:solidFill>
                <a:schemeClr val="tx1"/>
              </a:solidFill>
              <a:effectLst>
                <a:outerShdw blurRad="38100" dist="38100" dir="2700000" algn="tl">
                  <a:srgbClr val="000000">
                    <a:alpha val="43137"/>
                  </a:srgbClr>
                </a:outerShdw>
              </a:effectLst>
            </a:endParaRPr>
          </a:p>
        </p:txBody>
      </p:sp>
      <p:cxnSp>
        <p:nvCxnSpPr>
          <p:cNvPr id="15" name="מחבר ישר 14"/>
          <p:cNvCxnSpPr/>
          <p:nvPr/>
        </p:nvCxnSpPr>
        <p:spPr>
          <a:xfrm>
            <a:off x="5162550" y="58562"/>
            <a:ext cx="0" cy="6756748"/>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366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זרעים מתפזרים בטבע</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grpSp>
        <p:nvGrpSpPr>
          <p:cNvPr id="5" name="קבוצה 4"/>
          <p:cNvGrpSpPr/>
          <p:nvPr/>
        </p:nvGrpSpPr>
        <p:grpSpPr>
          <a:xfrm>
            <a:off x="130302" y="0"/>
            <a:ext cx="1894474" cy="1894474"/>
            <a:chOff x="2698976" y="1675389"/>
            <a:chExt cx="1894474" cy="1894474"/>
          </a:xfrm>
          <a:scene3d>
            <a:camera prst="orthographicFront"/>
            <a:lightRig rig="threePt" dir="t">
              <a:rot lat="0" lon="0" rev="7500000"/>
            </a:lightRig>
          </a:scene3d>
        </p:grpSpPr>
        <p:sp>
          <p:nvSpPr>
            <p:cNvPr id="6" name="אליפסה 5"/>
            <p:cNvSpPr/>
            <p:nvPr/>
          </p:nvSpPr>
          <p:spPr>
            <a:xfrm>
              <a:off x="2698976" y="1675389"/>
              <a:ext cx="1894474" cy="1894474"/>
            </a:xfrm>
            <a:prstGeom prst="ellipse">
              <a:avLst/>
            </a:prstGeom>
            <a:sp3d prstMaterial="plastic">
              <a:bevelT w="127000" h="25400" prst="relaxedInset"/>
            </a:sp3d>
          </p:spPr>
          <p:style>
            <a:lnRef idx="0">
              <a:schemeClr val="lt1">
                <a:hueOff val="0"/>
                <a:satOff val="0"/>
                <a:lumOff val="0"/>
                <a:alphaOff val="0"/>
              </a:schemeClr>
            </a:lnRef>
            <a:fillRef idx="3">
              <a:schemeClr val="accent5">
                <a:hueOff val="7968348"/>
                <a:satOff val="0"/>
                <a:lumOff val="5294"/>
                <a:alphaOff val="0"/>
              </a:schemeClr>
            </a:fillRef>
            <a:effectRef idx="2">
              <a:schemeClr val="accent5">
                <a:hueOff val="7968348"/>
                <a:satOff val="0"/>
                <a:lumOff val="5294"/>
                <a:alphaOff val="0"/>
              </a:schemeClr>
            </a:effectRef>
            <a:fontRef idx="minor">
              <a:schemeClr val="lt1"/>
            </a:fontRef>
          </p:style>
        </p:sp>
        <p:sp>
          <p:nvSpPr>
            <p:cNvPr id="7" name="אליפסה 4"/>
            <p:cNvSpPr/>
            <p:nvPr/>
          </p:nvSpPr>
          <p:spPr>
            <a:xfrm>
              <a:off x="2976415" y="1952828"/>
              <a:ext cx="1339596" cy="13395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3020" tIns="33020" rIns="33020" bIns="33020" numCol="1" spcCol="1270" anchor="ctr" anchorCtr="0">
              <a:noAutofit/>
            </a:bodyPr>
            <a:lstStyle/>
            <a:p>
              <a:pPr lvl="0" algn="ctr" defTabSz="1155700" rtl="1">
                <a:lnSpc>
                  <a:spcPct val="90000"/>
                </a:lnSpc>
                <a:spcBef>
                  <a:spcPct val="0"/>
                </a:spcBef>
                <a:spcAft>
                  <a:spcPct val="35000"/>
                </a:spcAft>
              </a:pPr>
              <a:r>
                <a:rPr lang="he-IL" sz="2600" b="1" kern="1200" dirty="0" smtClean="0">
                  <a:solidFill>
                    <a:schemeClr val="tx1"/>
                  </a:solidFill>
                </a:rPr>
                <a:t>זרעים מתפזרים</a:t>
              </a:r>
              <a:endParaRPr lang="he-IL" sz="2600" b="1" kern="1200" dirty="0">
                <a:solidFill>
                  <a:schemeClr val="tx1"/>
                </a:solidFill>
              </a:endParaRPr>
            </a:p>
          </p:txBody>
        </p:sp>
      </p:grpSp>
      <p:sp>
        <p:nvSpPr>
          <p:cNvPr id="8" name="מלבן 7"/>
          <p:cNvSpPr/>
          <p:nvPr/>
        </p:nvSpPr>
        <p:spPr>
          <a:xfrm>
            <a:off x="1077539" y="1605290"/>
            <a:ext cx="10981111" cy="3785652"/>
          </a:xfrm>
          <a:prstGeom prst="rect">
            <a:avLst/>
          </a:prstGeom>
        </p:spPr>
        <p:txBody>
          <a:bodyPr wrap="square">
            <a:spAutoFit/>
          </a:bodyPr>
          <a:lstStyle/>
          <a:p>
            <a:pPr marL="457200" indent="-457200" algn="r" rtl="1">
              <a:lnSpc>
                <a:spcPct val="150000"/>
              </a:lnSpc>
              <a:buFont typeface="Wingdings" panose="05000000000000000000" pitchFamily="2" charset="2"/>
              <a:buChar char="Ø"/>
            </a:pPr>
            <a:r>
              <a:rPr lang="he-IL" sz="3200" dirty="0" smtClean="0"/>
              <a:t>הזרעים מופצים מתוך הפירות.</a:t>
            </a:r>
          </a:p>
          <a:p>
            <a:pPr marL="457200" indent="-457200" algn="r" rtl="1">
              <a:lnSpc>
                <a:spcPct val="150000"/>
              </a:lnSpc>
              <a:buFont typeface="Wingdings" panose="05000000000000000000" pitchFamily="2" charset="2"/>
              <a:buChar char="Ø"/>
            </a:pPr>
            <a:r>
              <a:rPr lang="he-IL" sz="3200" dirty="0" smtClean="0"/>
              <a:t>זרעים שיקלטו באופן מיטבי בקרקע, ינבטו ויהפכו לצמח חדש.</a:t>
            </a:r>
          </a:p>
          <a:p>
            <a:pPr marL="457200" indent="-457200" algn="r" rtl="1">
              <a:lnSpc>
                <a:spcPct val="150000"/>
              </a:lnSpc>
              <a:buFont typeface="Wingdings" panose="05000000000000000000" pitchFamily="2" charset="2"/>
              <a:buChar char="Ø"/>
            </a:pPr>
            <a:r>
              <a:rPr lang="he-IL" sz="3200" dirty="0" smtClean="0"/>
              <a:t>זרעים יכולים להיות מופצים בכמה דרכים:</a:t>
            </a:r>
          </a:p>
          <a:p>
            <a:pPr algn="r" rtl="1"/>
            <a:endParaRPr lang="he-IL" sz="3200" dirty="0" smtClean="0"/>
          </a:p>
          <a:p>
            <a:pPr algn="r" rtl="1"/>
            <a:endParaRPr lang="he-IL" sz="3200" dirty="0" smtClean="0"/>
          </a:p>
          <a:p>
            <a:pPr algn="r" rtl="1"/>
            <a:endParaRPr lang="he-IL" sz="3200" dirty="0"/>
          </a:p>
        </p:txBody>
      </p:sp>
      <p:graphicFrame>
        <p:nvGraphicFramePr>
          <p:cNvPr id="3" name="דיאגרמה 2"/>
          <p:cNvGraphicFramePr/>
          <p:nvPr>
            <p:extLst>
              <p:ext uri="{D42A27DB-BD31-4B8C-83A1-F6EECF244321}">
                <p14:modId xmlns:p14="http://schemas.microsoft.com/office/powerpoint/2010/main" val="3796481495"/>
              </p:ext>
            </p:extLst>
          </p:nvPr>
        </p:nvGraphicFramePr>
        <p:xfrm>
          <a:off x="930402" y="4129617"/>
          <a:ext cx="10867024" cy="2728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85055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523" t="49526" r="60111" b="21354"/>
          <a:stretch/>
        </p:blipFill>
        <p:spPr bwMode="auto">
          <a:xfrm>
            <a:off x="2186493" y="4133850"/>
            <a:ext cx="2794068" cy="24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כותרת 3"/>
          <p:cNvSpPr>
            <a:spLocks noGrp="1"/>
          </p:cNvSpPr>
          <p:nvPr>
            <p:ph type="title"/>
          </p:nvPr>
        </p:nvSpPr>
        <p:spPr/>
        <p:txBody>
          <a:bodyPr>
            <a:normAutofit fontScale="90000"/>
          </a:bodyPr>
          <a:lstStyle/>
          <a:p>
            <a:r>
              <a:rPr lang="he-IL" dirty="0" smtClean="0"/>
              <a:t>הפצת זרעים באמצעות רוח</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712" t="17212" r="22548" b="54154"/>
          <a:stretch/>
        </p:blipFill>
        <p:spPr bwMode="auto">
          <a:xfrm>
            <a:off x="202203" y="1672189"/>
            <a:ext cx="2924175" cy="251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מלבן 8"/>
          <p:cNvSpPr/>
          <p:nvPr/>
        </p:nvSpPr>
        <p:spPr>
          <a:xfrm>
            <a:off x="3829050" y="1798218"/>
            <a:ext cx="8286750" cy="3785652"/>
          </a:xfrm>
          <a:prstGeom prst="rect">
            <a:avLst/>
          </a:prstGeom>
        </p:spPr>
        <p:txBody>
          <a:bodyPr wrap="square">
            <a:spAutoFit/>
          </a:bodyPr>
          <a:lstStyle/>
          <a:p>
            <a:pPr marL="457200" lvl="0" indent="-457200" algn="r" rtl="1">
              <a:lnSpc>
                <a:spcPct val="150000"/>
              </a:lnSpc>
              <a:buFont typeface="Wingdings" panose="05000000000000000000" pitchFamily="2" charset="2"/>
              <a:buChar char="Ø"/>
            </a:pPr>
            <a:r>
              <a:rPr lang="he-IL" sz="3200" dirty="0"/>
              <a:t>ה</a:t>
            </a:r>
            <a:r>
              <a:rPr lang="he-IL" sz="3200" dirty="0" smtClean="0"/>
              <a:t>רוח היא האמצעי הדומם העיקרי להפצת זרעים.</a:t>
            </a:r>
            <a:endParaRPr lang="he-IL" sz="3200" dirty="0"/>
          </a:p>
          <a:p>
            <a:pPr marL="457200" lvl="0" indent="-457200" algn="r" rtl="1">
              <a:lnSpc>
                <a:spcPct val="150000"/>
              </a:lnSpc>
              <a:buFont typeface="Wingdings" panose="05000000000000000000" pitchFamily="2" charset="2"/>
              <a:buChar char="Ø"/>
            </a:pPr>
            <a:r>
              <a:rPr lang="he-IL" sz="3200" dirty="0" smtClean="0"/>
              <a:t>הרוח נושאת את הזרעים למרחקים.</a:t>
            </a:r>
          </a:p>
          <a:p>
            <a:pPr marL="457200" lvl="0" indent="-457200" algn="r" rtl="1">
              <a:lnSpc>
                <a:spcPct val="150000"/>
              </a:lnSpc>
              <a:buFont typeface="Wingdings" panose="05000000000000000000" pitchFamily="2" charset="2"/>
              <a:buChar char="Ø"/>
            </a:pPr>
            <a:r>
              <a:rPr lang="he-IL" sz="3200" dirty="0" smtClean="0"/>
              <a:t>לזרעים שמופצים באמצעות רוח יש תוספות שמותאמות לכך. לדוגמה: תוספת כנפיים </a:t>
            </a:r>
            <a:r>
              <a:rPr lang="en-US" sz="3200" dirty="0" smtClean="0"/>
              <a:t/>
            </a:r>
            <a:br>
              <a:rPr lang="en-US" sz="3200" dirty="0" smtClean="0"/>
            </a:br>
            <a:r>
              <a:rPr lang="he-IL" sz="3200" dirty="0" smtClean="0"/>
              <a:t>או ציציות.</a:t>
            </a:r>
            <a:endParaRPr lang="he-IL" sz="3200" dirty="0"/>
          </a:p>
        </p:txBody>
      </p:sp>
      <p:grpSp>
        <p:nvGrpSpPr>
          <p:cNvPr id="11" name="קבוצה 10"/>
          <p:cNvGrpSpPr/>
          <p:nvPr/>
        </p:nvGrpSpPr>
        <p:grpSpPr>
          <a:xfrm>
            <a:off x="0" y="0"/>
            <a:ext cx="2525734" cy="1515440"/>
            <a:chOff x="8338106" y="606471"/>
            <a:chExt cx="2525734" cy="1515440"/>
          </a:xfrm>
          <a:scene3d>
            <a:camera prst="orthographicFront"/>
            <a:lightRig rig="threePt" dir="t">
              <a:rot lat="0" lon="0" rev="7500000"/>
            </a:lightRig>
          </a:scene3d>
        </p:grpSpPr>
        <p:sp>
          <p:nvSpPr>
            <p:cNvPr id="12" name="מלבן 11"/>
            <p:cNvSpPr/>
            <p:nvPr/>
          </p:nvSpPr>
          <p:spPr>
            <a:xfrm>
              <a:off x="8338106" y="606471"/>
              <a:ext cx="2525734" cy="1515440"/>
            </a:xfrm>
            <a:prstGeom prst="rect">
              <a:avLst/>
            </a:prstGeom>
            <a:sp3d prstMaterial="plastic">
              <a:bevelT w="127000" h="25400" prst="relaxedInset"/>
            </a:sp3d>
          </p:spPr>
          <p:style>
            <a:lnRef idx="0">
              <a:schemeClr val="lt1">
                <a:hueOff val="0"/>
                <a:satOff val="0"/>
                <a:lumOff val="0"/>
                <a:alphaOff val="0"/>
              </a:schemeClr>
            </a:lnRef>
            <a:fillRef idx="3">
              <a:schemeClr val="accent5">
                <a:hueOff val="7968348"/>
                <a:satOff val="0"/>
                <a:lumOff val="5294"/>
                <a:alphaOff val="0"/>
              </a:schemeClr>
            </a:fillRef>
            <a:effectRef idx="2">
              <a:schemeClr val="accent5">
                <a:hueOff val="7968348"/>
                <a:satOff val="0"/>
                <a:lumOff val="5294"/>
                <a:alphaOff val="0"/>
              </a:schemeClr>
            </a:effectRef>
            <a:fontRef idx="minor">
              <a:schemeClr val="lt1"/>
            </a:fontRef>
          </p:style>
        </p:sp>
        <p:sp>
          <p:nvSpPr>
            <p:cNvPr id="13" name="מלבן 12"/>
            <p:cNvSpPr/>
            <p:nvPr/>
          </p:nvSpPr>
          <p:spPr>
            <a:xfrm>
              <a:off x="8338106" y="606471"/>
              <a:ext cx="2525734" cy="15154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b="1" kern="1200" dirty="0" smtClean="0">
                  <a:solidFill>
                    <a:schemeClr val="tx1"/>
                  </a:solidFill>
                </a:rPr>
                <a:t>באמצעות רוח</a:t>
              </a:r>
              <a:endParaRPr lang="he-IL" sz="4300" b="1" kern="1200" dirty="0">
                <a:solidFill>
                  <a:schemeClr val="tx1"/>
                </a:solidFill>
              </a:endParaRPr>
            </a:p>
          </p:txBody>
        </p:sp>
      </p:grpSp>
    </p:spTree>
    <p:extLst>
      <p:ext uri="{BB962C8B-B14F-4D97-AF65-F5344CB8AC3E}">
        <p14:creationId xmlns:p14="http://schemas.microsoft.com/office/powerpoint/2010/main" val="25863079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הפצת זרעים באמצעות בעלי חיים</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sp>
        <p:nvSpPr>
          <p:cNvPr id="9" name="מלבן 8"/>
          <p:cNvSpPr/>
          <p:nvPr/>
        </p:nvSpPr>
        <p:spPr>
          <a:xfrm>
            <a:off x="3429000" y="1645818"/>
            <a:ext cx="8686800" cy="5262979"/>
          </a:xfrm>
          <a:prstGeom prst="rect">
            <a:avLst/>
          </a:prstGeom>
        </p:spPr>
        <p:txBody>
          <a:bodyPr wrap="square">
            <a:spAutoFit/>
          </a:bodyPr>
          <a:lstStyle/>
          <a:p>
            <a:pPr marL="457200" lvl="0" indent="-457200" algn="r" rtl="1">
              <a:lnSpc>
                <a:spcPct val="150000"/>
              </a:lnSpc>
              <a:buFont typeface="Wingdings" panose="05000000000000000000" pitchFamily="2" charset="2"/>
              <a:buChar char="Ø"/>
            </a:pPr>
            <a:r>
              <a:rPr lang="he-IL" sz="3200" dirty="0" smtClean="0"/>
              <a:t>בעלי החיים הם האמצעי החי העיקרי להפצת זרעים.</a:t>
            </a:r>
            <a:endParaRPr lang="he-IL" sz="3200" dirty="0"/>
          </a:p>
          <a:p>
            <a:pPr marL="457200" lvl="0" indent="-457200" algn="r" rtl="1">
              <a:lnSpc>
                <a:spcPct val="150000"/>
              </a:lnSpc>
              <a:buFont typeface="Wingdings" panose="05000000000000000000" pitchFamily="2" charset="2"/>
              <a:buChar char="Ø"/>
            </a:pPr>
            <a:r>
              <a:rPr lang="he-IL" sz="3200" dirty="0" smtClean="0"/>
              <a:t>יש זרעים שמופצים מחוץ לגופם של בעלי החיים: </a:t>
            </a:r>
            <a:r>
              <a:rPr lang="en-US" sz="3200" dirty="0" smtClean="0"/>
              <a:t/>
            </a:r>
            <a:br>
              <a:rPr lang="en-US" sz="3200" dirty="0" smtClean="0"/>
            </a:br>
            <a:r>
              <a:rPr lang="he-IL" sz="3200" dirty="0" smtClean="0"/>
              <a:t>הם בעלי בליטות או קוצים והם נתפסים על רגליהם או פרוותם של בעלי החיים.</a:t>
            </a:r>
          </a:p>
          <a:p>
            <a:pPr marL="457200" lvl="0" indent="-457200" algn="r" rtl="1">
              <a:lnSpc>
                <a:spcPct val="150000"/>
              </a:lnSpc>
              <a:buFont typeface="Wingdings" panose="05000000000000000000" pitchFamily="2" charset="2"/>
              <a:buChar char="Ø"/>
            </a:pPr>
            <a:r>
              <a:rPr lang="he-IL" sz="3200" dirty="0" smtClean="0"/>
              <a:t>יש זרעים שמופצים בתוך </a:t>
            </a:r>
            <a:r>
              <a:rPr lang="he-IL" sz="3200" dirty="0"/>
              <a:t>ג</a:t>
            </a:r>
            <a:r>
              <a:rPr lang="he-IL" sz="3200" dirty="0" smtClean="0"/>
              <a:t>ופם של בעלי החיים: </a:t>
            </a:r>
            <a:r>
              <a:rPr lang="en-US" sz="3200" dirty="0" smtClean="0"/>
              <a:t/>
            </a:r>
            <a:br>
              <a:rPr lang="en-US" sz="3200" dirty="0" smtClean="0"/>
            </a:br>
            <a:r>
              <a:rPr lang="he-IL" sz="3200" dirty="0" smtClean="0"/>
              <a:t>הם צבעוניים, טעימים ועסיסיים, ובעלי החיים ניזונים מהפירות ופולטים את הזרעים.</a:t>
            </a:r>
            <a:endParaRPr lang="he-IL" sz="3200" dirty="0"/>
          </a:p>
        </p:txBody>
      </p:sp>
      <p:grpSp>
        <p:nvGrpSpPr>
          <p:cNvPr id="16" name="קבוצה 15"/>
          <p:cNvGrpSpPr/>
          <p:nvPr/>
        </p:nvGrpSpPr>
        <p:grpSpPr>
          <a:xfrm>
            <a:off x="72990" y="34446"/>
            <a:ext cx="2525734" cy="1515440"/>
            <a:chOff x="5559798" y="606471"/>
            <a:chExt cx="2525734" cy="1515440"/>
          </a:xfrm>
          <a:scene3d>
            <a:camera prst="orthographicFront"/>
            <a:lightRig rig="threePt" dir="t">
              <a:rot lat="0" lon="0" rev="7500000"/>
            </a:lightRig>
          </a:scene3d>
        </p:grpSpPr>
        <p:sp>
          <p:nvSpPr>
            <p:cNvPr id="17" name="מלבן 16"/>
            <p:cNvSpPr/>
            <p:nvPr/>
          </p:nvSpPr>
          <p:spPr>
            <a:xfrm>
              <a:off x="5559798" y="606471"/>
              <a:ext cx="2525734" cy="1515440"/>
            </a:xfrm>
            <a:prstGeom prst="rect">
              <a:avLst/>
            </a:prstGeom>
            <a:sp3d prstMaterial="plastic">
              <a:bevelT w="127000" h="25400" prst="relaxedInset"/>
            </a:sp3d>
          </p:spPr>
          <p:style>
            <a:lnRef idx="0">
              <a:schemeClr val="lt1">
                <a:hueOff val="0"/>
                <a:satOff val="0"/>
                <a:lumOff val="0"/>
                <a:alphaOff val="0"/>
              </a:schemeClr>
            </a:lnRef>
            <a:fillRef idx="3">
              <a:schemeClr val="accent5">
                <a:hueOff val="5312232"/>
                <a:satOff val="0"/>
                <a:lumOff val="3529"/>
                <a:alphaOff val="0"/>
              </a:schemeClr>
            </a:fillRef>
            <a:effectRef idx="2">
              <a:schemeClr val="accent5">
                <a:hueOff val="5312232"/>
                <a:satOff val="0"/>
                <a:lumOff val="3529"/>
                <a:alphaOff val="0"/>
              </a:schemeClr>
            </a:effectRef>
            <a:fontRef idx="minor">
              <a:schemeClr val="lt1"/>
            </a:fontRef>
          </p:style>
        </p:sp>
        <p:sp>
          <p:nvSpPr>
            <p:cNvPr id="18" name="מלבן 17"/>
            <p:cNvSpPr/>
            <p:nvPr/>
          </p:nvSpPr>
          <p:spPr>
            <a:xfrm>
              <a:off x="5559798" y="606471"/>
              <a:ext cx="2525734" cy="15154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b="1" kern="1200" dirty="0" smtClean="0">
                  <a:solidFill>
                    <a:schemeClr val="tx1"/>
                  </a:solidFill>
                </a:rPr>
                <a:t>באמצעות בעלי חיים</a:t>
              </a:r>
              <a:endParaRPr lang="he-IL" sz="4300" b="1" kern="1200" dirty="0">
                <a:solidFill>
                  <a:schemeClr val="tx1"/>
                </a:solidFill>
              </a:endParaRPr>
            </a:p>
          </p:txBody>
        </p:sp>
      </p:grpSp>
      <p:pic>
        <p:nvPicPr>
          <p:cNvPr id="10" name="Picture 2"/>
          <p:cNvPicPr/>
          <p:nvPr/>
        </p:nvPicPr>
        <p:blipFill rotWithShape="1">
          <a:blip r:embed="rId3">
            <a:extLst>
              <a:ext uri="{28A0092B-C50C-407E-A947-70E740481C1C}">
                <a14:useLocalDpi xmlns:a14="http://schemas.microsoft.com/office/drawing/2010/main" val="0"/>
              </a:ext>
            </a:extLst>
          </a:blip>
          <a:srcRect l="58454" t="60584" r="23854" b="12148"/>
          <a:stretch/>
        </p:blipFill>
        <p:spPr bwMode="auto">
          <a:xfrm>
            <a:off x="256858" y="4037020"/>
            <a:ext cx="2300605" cy="1993265"/>
          </a:xfrm>
          <a:prstGeom prst="rect">
            <a:avLst/>
          </a:prstGeom>
          <a:noFill/>
          <a:ln>
            <a:noFill/>
          </a:ln>
          <a:extLst>
            <a:ext uri="{53640926-AAD7-44D8-BBD7-CCE9431645EC}">
              <a14:shadowObscured xmlns:a14="http://schemas.microsoft.com/office/drawing/2010/main"/>
            </a:ext>
          </a:extLst>
        </p:spPr>
      </p:pic>
      <p:pic>
        <p:nvPicPr>
          <p:cNvPr id="11" name="Picture 2"/>
          <p:cNvPicPr/>
          <p:nvPr/>
        </p:nvPicPr>
        <p:blipFill rotWithShape="1">
          <a:blip r:embed="rId3">
            <a:extLst>
              <a:ext uri="{28A0092B-C50C-407E-A947-70E740481C1C}">
                <a14:useLocalDpi xmlns:a14="http://schemas.microsoft.com/office/drawing/2010/main" val="0"/>
              </a:ext>
            </a:extLst>
          </a:blip>
          <a:srcRect l="58343" t="14860" r="23662" b="57089"/>
          <a:stretch/>
        </p:blipFill>
        <p:spPr bwMode="auto">
          <a:xfrm>
            <a:off x="256858" y="1848168"/>
            <a:ext cx="2338705" cy="20497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60382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הפצת זרעים באמצעות מים</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sp>
        <p:nvSpPr>
          <p:cNvPr id="9" name="מלבן 8"/>
          <p:cNvSpPr/>
          <p:nvPr/>
        </p:nvSpPr>
        <p:spPr>
          <a:xfrm>
            <a:off x="2325402" y="1853479"/>
            <a:ext cx="8686800" cy="4524315"/>
          </a:xfrm>
          <a:prstGeom prst="rect">
            <a:avLst/>
          </a:prstGeom>
        </p:spPr>
        <p:txBody>
          <a:bodyPr wrap="square">
            <a:spAutoFit/>
          </a:bodyPr>
          <a:lstStyle/>
          <a:p>
            <a:pPr lvl="0" algn="r" rtl="1">
              <a:lnSpc>
                <a:spcPct val="150000"/>
              </a:lnSpc>
            </a:pPr>
            <a:r>
              <a:rPr lang="he-IL" sz="3200" dirty="0" smtClean="0">
                <a:solidFill>
                  <a:srgbClr val="FF0000"/>
                </a:solidFill>
              </a:rPr>
              <a:t>שערו:</a:t>
            </a:r>
          </a:p>
          <a:p>
            <a:pPr marL="457200" lvl="0" indent="-457200" algn="r" rtl="1">
              <a:lnSpc>
                <a:spcPct val="150000"/>
              </a:lnSpc>
              <a:buFont typeface="Wingdings" panose="05000000000000000000" pitchFamily="2" charset="2"/>
              <a:buChar char="Ø"/>
            </a:pPr>
            <a:r>
              <a:rPr lang="he-IL" sz="3200" dirty="0" smtClean="0"/>
              <a:t>אילו מאפיינים צריכים להתקיים בזרעים שמופצים </a:t>
            </a:r>
            <a:r>
              <a:rPr lang="en-US" sz="3200" dirty="0" smtClean="0"/>
              <a:t/>
            </a:r>
            <a:br>
              <a:rPr lang="en-US" sz="3200" dirty="0" smtClean="0"/>
            </a:br>
            <a:r>
              <a:rPr lang="he-IL" sz="3200" dirty="0" smtClean="0"/>
              <a:t>על ידי מים?</a:t>
            </a:r>
          </a:p>
          <a:p>
            <a:pPr lvl="0" algn="r" rtl="1">
              <a:lnSpc>
                <a:spcPct val="150000"/>
              </a:lnSpc>
            </a:pPr>
            <a:r>
              <a:rPr lang="he-IL" sz="3200" dirty="0" smtClean="0">
                <a:solidFill>
                  <a:srgbClr val="FF0000"/>
                </a:solidFill>
              </a:rPr>
              <a:t>חשבו :</a:t>
            </a:r>
          </a:p>
          <a:p>
            <a:pPr marL="457200" lvl="0" indent="-457200" algn="r" rtl="1">
              <a:lnSpc>
                <a:spcPct val="150000"/>
              </a:lnSpc>
              <a:buFont typeface="Wingdings" panose="05000000000000000000" pitchFamily="2" charset="2"/>
              <a:buChar char="Ø"/>
            </a:pPr>
            <a:r>
              <a:rPr lang="he-IL" sz="3200" dirty="0" smtClean="0"/>
              <a:t>כיצד ברא אותם הקב"ה כך שלא יינזקו במים, ויוכלו להתקדם במים עד שיפלטו לקרקע.</a:t>
            </a:r>
            <a:endParaRPr lang="he-IL" sz="3200" dirty="0"/>
          </a:p>
        </p:txBody>
      </p:sp>
      <p:grpSp>
        <p:nvGrpSpPr>
          <p:cNvPr id="10" name="קבוצה 9"/>
          <p:cNvGrpSpPr/>
          <p:nvPr/>
        </p:nvGrpSpPr>
        <p:grpSpPr>
          <a:xfrm>
            <a:off x="0" y="30582"/>
            <a:ext cx="2525734" cy="1515440"/>
            <a:chOff x="2781491" y="606471"/>
            <a:chExt cx="2525734" cy="1515440"/>
          </a:xfrm>
          <a:scene3d>
            <a:camera prst="orthographicFront"/>
            <a:lightRig rig="threePt" dir="t">
              <a:rot lat="0" lon="0" rev="7500000"/>
            </a:lightRig>
          </a:scene3d>
        </p:grpSpPr>
        <p:sp>
          <p:nvSpPr>
            <p:cNvPr id="11" name="מלבן 10"/>
            <p:cNvSpPr/>
            <p:nvPr/>
          </p:nvSpPr>
          <p:spPr>
            <a:xfrm>
              <a:off x="2781491" y="606471"/>
              <a:ext cx="2525734" cy="1515440"/>
            </a:xfrm>
            <a:prstGeom prst="rect">
              <a:avLst/>
            </a:prstGeom>
            <a:sp3d prstMaterial="plastic">
              <a:bevelT w="127000" h="25400" prst="relaxedInset"/>
            </a:sp3d>
          </p:spPr>
          <p:style>
            <a:lnRef idx="0">
              <a:schemeClr val="lt1">
                <a:hueOff val="0"/>
                <a:satOff val="0"/>
                <a:lumOff val="0"/>
                <a:alphaOff val="0"/>
              </a:schemeClr>
            </a:lnRef>
            <a:fillRef idx="3">
              <a:schemeClr val="accent5">
                <a:hueOff val="2656116"/>
                <a:satOff val="0"/>
                <a:lumOff val="1765"/>
                <a:alphaOff val="0"/>
              </a:schemeClr>
            </a:fillRef>
            <a:effectRef idx="2">
              <a:schemeClr val="accent5">
                <a:hueOff val="2656116"/>
                <a:satOff val="0"/>
                <a:lumOff val="1765"/>
                <a:alphaOff val="0"/>
              </a:schemeClr>
            </a:effectRef>
            <a:fontRef idx="minor">
              <a:schemeClr val="lt1"/>
            </a:fontRef>
          </p:style>
        </p:sp>
        <p:sp>
          <p:nvSpPr>
            <p:cNvPr id="12" name="מלבן 11"/>
            <p:cNvSpPr/>
            <p:nvPr/>
          </p:nvSpPr>
          <p:spPr>
            <a:xfrm>
              <a:off x="2781491" y="606471"/>
              <a:ext cx="2525734" cy="15154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b="1" kern="1200" dirty="0" smtClean="0">
                  <a:solidFill>
                    <a:schemeClr val="tx1"/>
                  </a:solidFill>
                </a:rPr>
                <a:t>באמצעות מים</a:t>
              </a:r>
              <a:endParaRPr lang="he-IL" sz="4300" b="1" kern="1200" dirty="0">
                <a:solidFill>
                  <a:schemeClr val="tx1"/>
                </a:solidFill>
              </a:endParaRPr>
            </a:p>
          </p:txBody>
        </p:sp>
      </p:grpSp>
    </p:spTree>
    <p:extLst>
      <p:ext uri="{BB962C8B-B14F-4D97-AF65-F5344CB8AC3E}">
        <p14:creationId xmlns:p14="http://schemas.microsoft.com/office/powerpoint/2010/main" val="23187681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הפצת זרעים באמצעות מים</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grpSp>
        <p:nvGrpSpPr>
          <p:cNvPr id="10" name="קבוצה 9"/>
          <p:cNvGrpSpPr/>
          <p:nvPr/>
        </p:nvGrpSpPr>
        <p:grpSpPr>
          <a:xfrm>
            <a:off x="0" y="0"/>
            <a:ext cx="2525734" cy="1515440"/>
            <a:chOff x="2781491" y="606471"/>
            <a:chExt cx="2525734" cy="1515440"/>
          </a:xfrm>
          <a:scene3d>
            <a:camera prst="orthographicFront"/>
            <a:lightRig rig="threePt" dir="t">
              <a:rot lat="0" lon="0" rev="7500000"/>
            </a:lightRig>
          </a:scene3d>
        </p:grpSpPr>
        <p:sp>
          <p:nvSpPr>
            <p:cNvPr id="11" name="מלבן 10"/>
            <p:cNvSpPr/>
            <p:nvPr/>
          </p:nvSpPr>
          <p:spPr>
            <a:xfrm>
              <a:off x="2781491" y="606471"/>
              <a:ext cx="2525734" cy="1515440"/>
            </a:xfrm>
            <a:prstGeom prst="rect">
              <a:avLst/>
            </a:prstGeom>
            <a:sp3d prstMaterial="plastic">
              <a:bevelT w="127000" h="25400" prst="relaxedInset"/>
            </a:sp3d>
          </p:spPr>
          <p:style>
            <a:lnRef idx="0">
              <a:schemeClr val="lt1">
                <a:hueOff val="0"/>
                <a:satOff val="0"/>
                <a:lumOff val="0"/>
                <a:alphaOff val="0"/>
              </a:schemeClr>
            </a:lnRef>
            <a:fillRef idx="3">
              <a:schemeClr val="accent5">
                <a:hueOff val="2656116"/>
                <a:satOff val="0"/>
                <a:lumOff val="1765"/>
                <a:alphaOff val="0"/>
              </a:schemeClr>
            </a:fillRef>
            <a:effectRef idx="2">
              <a:schemeClr val="accent5">
                <a:hueOff val="2656116"/>
                <a:satOff val="0"/>
                <a:lumOff val="1765"/>
                <a:alphaOff val="0"/>
              </a:schemeClr>
            </a:effectRef>
            <a:fontRef idx="minor">
              <a:schemeClr val="lt1"/>
            </a:fontRef>
          </p:style>
        </p:sp>
        <p:sp>
          <p:nvSpPr>
            <p:cNvPr id="12" name="מלבן 11"/>
            <p:cNvSpPr/>
            <p:nvPr/>
          </p:nvSpPr>
          <p:spPr>
            <a:xfrm>
              <a:off x="2781491" y="606471"/>
              <a:ext cx="2525734" cy="15154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b="1" kern="1200" dirty="0" smtClean="0">
                  <a:solidFill>
                    <a:schemeClr val="tx1"/>
                  </a:solidFill>
                </a:rPr>
                <a:t>באמצעות מים</a:t>
              </a:r>
              <a:endParaRPr lang="he-IL" sz="4300" b="1" kern="1200" dirty="0">
                <a:solidFill>
                  <a:schemeClr val="tx1"/>
                </a:solidFill>
              </a:endParaRPr>
            </a:p>
          </p:txBody>
        </p:sp>
      </p:grpSp>
      <p:sp>
        <p:nvSpPr>
          <p:cNvPr id="5" name="מלבן 4"/>
          <p:cNvSpPr/>
          <p:nvPr/>
        </p:nvSpPr>
        <p:spPr>
          <a:xfrm>
            <a:off x="3124200" y="1909793"/>
            <a:ext cx="8496300" cy="3785652"/>
          </a:xfrm>
          <a:prstGeom prst="rect">
            <a:avLst/>
          </a:prstGeom>
        </p:spPr>
        <p:txBody>
          <a:bodyPr wrap="square">
            <a:spAutoFit/>
          </a:bodyPr>
          <a:lstStyle/>
          <a:p>
            <a:pPr marL="457200" lvl="0" indent="-457200" algn="r" rtl="1">
              <a:lnSpc>
                <a:spcPct val="150000"/>
              </a:lnSpc>
              <a:buFont typeface="Wingdings" panose="05000000000000000000" pitchFamily="2" charset="2"/>
              <a:buChar char="Ø"/>
            </a:pPr>
            <a:r>
              <a:rPr lang="he-IL" sz="3200" dirty="0" smtClean="0"/>
              <a:t>בזרעים המופצים באמצעות מים יש חללים </a:t>
            </a:r>
            <a:r>
              <a:rPr lang="en-US" sz="3200" dirty="0" smtClean="0"/>
              <a:t/>
            </a:r>
            <a:br>
              <a:rPr lang="en-US" sz="3200" dirty="0" smtClean="0"/>
            </a:br>
            <a:r>
              <a:rPr lang="he-IL" sz="3200" dirty="0" smtClean="0"/>
              <a:t>מלאי אוויר שמאפשרים להם לצוף ולהתקדם</a:t>
            </a:r>
            <a:r>
              <a:rPr lang="en-US" sz="3200" dirty="0" smtClean="0"/>
              <a:t/>
            </a:r>
            <a:br>
              <a:rPr lang="en-US" sz="3200" dirty="0" smtClean="0"/>
            </a:br>
            <a:r>
              <a:rPr lang="he-IL" sz="3200" dirty="0" smtClean="0"/>
              <a:t>על פני המים.</a:t>
            </a:r>
          </a:p>
          <a:p>
            <a:pPr marL="457200" lvl="0" indent="-457200" algn="r" rtl="1">
              <a:lnSpc>
                <a:spcPct val="150000"/>
              </a:lnSpc>
              <a:buFont typeface="Wingdings" panose="05000000000000000000" pitchFamily="2" charset="2"/>
              <a:buChar char="Ø"/>
            </a:pPr>
            <a:r>
              <a:rPr lang="he-IL" sz="3200" dirty="0" smtClean="0"/>
              <a:t>יש זרעים שמופצים בדרך זאת למרחק של מאות קילומטרים!</a:t>
            </a:r>
            <a:endParaRPr lang="he-IL" sz="3200"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52" t="43735" r="60096" b="27344"/>
          <a:stretch/>
        </p:blipFill>
        <p:spPr bwMode="auto">
          <a:xfrm>
            <a:off x="129092" y="2119256"/>
            <a:ext cx="3324113" cy="2913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512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rmAutofit fontScale="90000"/>
          </a:bodyPr>
          <a:lstStyle/>
          <a:p>
            <a:r>
              <a:rPr lang="he-IL" dirty="0" smtClean="0"/>
              <a:t>הפצת זרעים עצמית</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sp>
        <p:nvSpPr>
          <p:cNvPr id="5" name="מלבן 4"/>
          <p:cNvSpPr/>
          <p:nvPr/>
        </p:nvSpPr>
        <p:spPr>
          <a:xfrm>
            <a:off x="3212700" y="2363720"/>
            <a:ext cx="8726693" cy="2308324"/>
          </a:xfrm>
          <a:prstGeom prst="rect">
            <a:avLst/>
          </a:prstGeom>
        </p:spPr>
        <p:txBody>
          <a:bodyPr wrap="square">
            <a:spAutoFit/>
          </a:bodyPr>
          <a:lstStyle/>
          <a:p>
            <a:pPr marL="457200" lvl="0" indent="-457200" algn="r" rtl="1">
              <a:lnSpc>
                <a:spcPct val="150000"/>
              </a:lnSpc>
              <a:buFont typeface="Wingdings" panose="05000000000000000000" pitchFamily="2" charset="2"/>
              <a:buChar char="Ø"/>
            </a:pPr>
            <a:r>
              <a:rPr lang="he-IL" sz="3200" dirty="0" smtClean="0"/>
              <a:t>ישנם צמחים שהפירות שלהם מופצים במנגנון עצמי.</a:t>
            </a:r>
          </a:p>
          <a:p>
            <a:pPr marL="457200" lvl="0" indent="-457200" algn="r" rtl="1">
              <a:lnSpc>
                <a:spcPct val="150000"/>
              </a:lnSpc>
              <a:buFont typeface="Wingdings" panose="05000000000000000000" pitchFamily="2" charset="2"/>
              <a:buChar char="Ø"/>
            </a:pPr>
            <a:r>
              <a:rPr lang="he-IL" sz="3200" dirty="0" smtClean="0"/>
              <a:t>הפירות שלהם מתפרקים, מתבקעים, </a:t>
            </a:r>
            <a:r>
              <a:rPr lang="en-US" sz="3200" dirty="0" smtClean="0"/>
              <a:t/>
            </a:r>
            <a:br>
              <a:rPr lang="en-US" sz="3200" dirty="0" smtClean="0"/>
            </a:br>
            <a:r>
              <a:rPr lang="he-IL" sz="3200" dirty="0" smtClean="0"/>
              <a:t>או "מתפוצצים", והזרעים נזרקים הרחק מצמח האם.</a:t>
            </a:r>
          </a:p>
        </p:txBody>
      </p:sp>
      <p:grpSp>
        <p:nvGrpSpPr>
          <p:cNvPr id="9" name="קבוצה 8"/>
          <p:cNvGrpSpPr/>
          <p:nvPr/>
        </p:nvGrpSpPr>
        <p:grpSpPr>
          <a:xfrm>
            <a:off x="0" y="56709"/>
            <a:ext cx="2525734" cy="1515440"/>
            <a:chOff x="3183" y="606471"/>
            <a:chExt cx="2525734" cy="1515440"/>
          </a:xfrm>
          <a:scene3d>
            <a:camera prst="orthographicFront"/>
            <a:lightRig rig="threePt" dir="t">
              <a:rot lat="0" lon="0" rev="7500000"/>
            </a:lightRig>
          </a:scene3d>
        </p:grpSpPr>
        <p:sp>
          <p:nvSpPr>
            <p:cNvPr id="13" name="מלבן 12"/>
            <p:cNvSpPr/>
            <p:nvPr/>
          </p:nvSpPr>
          <p:spPr>
            <a:xfrm>
              <a:off x="3183" y="606471"/>
              <a:ext cx="2525734" cy="1515440"/>
            </a:xfrm>
            <a:prstGeom prst="rect">
              <a:avLst/>
            </a:prstGeom>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4" name="מלבן 13"/>
            <p:cNvSpPr/>
            <p:nvPr/>
          </p:nvSpPr>
          <p:spPr>
            <a:xfrm>
              <a:off x="3183" y="606471"/>
              <a:ext cx="2525734" cy="15154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b="1" kern="1200" dirty="0" smtClean="0">
                  <a:solidFill>
                    <a:schemeClr val="tx1"/>
                  </a:solidFill>
                </a:rPr>
                <a:t>הפצה עצמית</a:t>
              </a:r>
              <a:endParaRPr lang="he-IL" sz="4300" b="1" kern="1200" dirty="0">
                <a:solidFill>
                  <a:schemeClr val="tx1"/>
                </a:solidFill>
              </a:endParaRPr>
            </a:p>
          </p:txBody>
        </p:sp>
      </p:gr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211" t="39967" r="41609" b="31825"/>
          <a:stretch/>
        </p:blipFill>
        <p:spPr bwMode="auto">
          <a:xfrm>
            <a:off x="64546" y="2194559"/>
            <a:ext cx="3033656" cy="2646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7489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0405" t="50552" r="41675" b="22111"/>
          <a:stretch/>
        </p:blipFill>
        <p:spPr bwMode="auto">
          <a:xfrm>
            <a:off x="-33454" y="3869474"/>
            <a:ext cx="3367670" cy="288816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0938" t="14753" r="61201" b="56960"/>
          <a:stretch/>
        </p:blipFill>
        <p:spPr bwMode="auto">
          <a:xfrm>
            <a:off x="7861609" y="820481"/>
            <a:ext cx="3356517" cy="298852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9125" t="44430" r="23191" b="27811"/>
          <a:stretch/>
        </p:blipFill>
        <p:spPr bwMode="auto">
          <a:xfrm>
            <a:off x="3941073" y="848359"/>
            <a:ext cx="3323063" cy="29327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8964" t="40718" r="23430" b="32780"/>
          <a:stretch/>
        </p:blipFill>
        <p:spPr bwMode="auto">
          <a:xfrm>
            <a:off x="3931689" y="3809007"/>
            <a:ext cx="3464820" cy="293250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מלבן 11"/>
          <p:cNvSpPr/>
          <p:nvPr/>
        </p:nvSpPr>
        <p:spPr>
          <a:xfrm>
            <a:off x="4981625" y="-195182"/>
            <a:ext cx="4972836" cy="1015663"/>
          </a:xfrm>
          <a:prstGeom prst="rect">
            <a:avLst/>
          </a:prstGeom>
        </p:spPr>
        <p:txBody>
          <a:bodyPr wrap="none">
            <a:spAutoFit/>
          </a:bodyPr>
          <a:lstStyle/>
          <a:p>
            <a:pPr lvl="0"/>
            <a:r>
              <a:rPr lang="he-IL" sz="6000" b="1" dirty="0" smtClean="0">
                <a:solidFill>
                  <a:srgbClr val="424242"/>
                </a:solidFill>
                <a:effectLst>
                  <a:outerShdw blurRad="38100" dist="38100" dir="2700000" algn="tl">
                    <a:srgbClr val="000000">
                      <a:alpha val="43137"/>
                    </a:srgbClr>
                  </a:outerShdw>
                </a:effectLst>
                <a:latin typeface="Calibri"/>
                <a:sym typeface="Calibri"/>
              </a:rPr>
              <a:t>כיצד אני מופץ?</a:t>
            </a:r>
            <a:endParaRPr lang="he-IL" sz="2000" b="1" dirty="0">
              <a:solidFill>
                <a:srgbClr val="424242"/>
              </a:solidFill>
              <a:effectLst>
                <a:outerShdw blurRad="38100" dist="38100" dir="2700000" algn="tl">
                  <a:srgbClr val="000000">
                    <a:alpha val="43137"/>
                  </a:srgbClr>
                </a:outerShdw>
              </a:effectLst>
            </a:endParaRPr>
          </a:p>
        </p:txBody>
      </p:sp>
      <p:pic>
        <p:nvPicPr>
          <p:cNvPr id="13"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64832"/>
            <a:ext cx="1540938" cy="549601"/>
          </a:xfrm>
          <a:prstGeom prst="rect">
            <a:avLst/>
          </a:prstGeom>
        </p:spPr>
      </p:pic>
      <p:pic>
        <p:nvPicPr>
          <p:cNvPr id="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0557" t="17738" r="41675" b="54293"/>
          <a:stretch/>
        </p:blipFill>
        <p:spPr bwMode="auto">
          <a:xfrm>
            <a:off x="202536" y="764417"/>
            <a:ext cx="3339097" cy="295507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1243" t="60398" r="61192" b="11737"/>
          <a:stretch/>
        </p:blipFill>
        <p:spPr bwMode="auto">
          <a:xfrm>
            <a:off x="7950820" y="3791415"/>
            <a:ext cx="3300760" cy="29438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14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44952" y="1825624"/>
            <a:ext cx="10508848" cy="4841393"/>
          </a:xfrm>
        </p:spPr>
        <p:txBody>
          <a:bodyPr>
            <a:normAutofit/>
          </a:bodyPr>
          <a:lstStyle/>
          <a:p>
            <a:pPr marL="50800" indent="0">
              <a:buNone/>
            </a:pPr>
            <a:r>
              <a:rPr lang="he-IL" dirty="0"/>
              <a:t>     </a:t>
            </a:r>
          </a:p>
        </p:txBody>
      </p:sp>
      <p:sp>
        <p:nvSpPr>
          <p:cNvPr id="4" name="כותרת 3"/>
          <p:cNvSpPr>
            <a:spLocks noGrp="1"/>
          </p:cNvSpPr>
          <p:nvPr>
            <p:ph type="title"/>
          </p:nvPr>
        </p:nvSpPr>
        <p:spPr/>
        <p:txBody>
          <a:bodyPr>
            <a:normAutofit fontScale="90000"/>
          </a:bodyPr>
          <a:lstStyle/>
          <a:p>
            <a:r>
              <a:rPr lang="he-IL" dirty="0"/>
              <a:t>מה </a:t>
            </a:r>
            <a:r>
              <a:rPr lang="he-IL" dirty="0" smtClean="0"/>
              <a:t>צריך לשיעור?</a:t>
            </a:r>
            <a:endParaRPr lang="he-IL" dirty="0"/>
          </a:p>
        </p:txBody>
      </p:sp>
      <p:sp>
        <p:nvSpPr>
          <p:cNvPr id="2" name="תיבת טקסט 1">
            <a:extLst>
              <a:ext uri="{FF2B5EF4-FFF2-40B4-BE49-F238E27FC236}">
                <a16:creationId xmlns:a16="http://schemas.microsoft.com/office/drawing/2014/main" id="{A6760232-7B96-4FDD-A1AD-01864C0F8418}"/>
              </a:ext>
            </a:extLst>
          </p:cNvPr>
          <p:cNvSpPr txBox="1"/>
          <p:nvPr/>
        </p:nvSpPr>
        <p:spPr>
          <a:xfrm>
            <a:off x="152400" y="1822448"/>
            <a:ext cx="11186054" cy="4247317"/>
          </a:xfrm>
          <a:prstGeom prst="rect">
            <a:avLst/>
          </a:prstGeom>
          <a:noFill/>
        </p:spPr>
        <p:txBody>
          <a:bodyPr wrap="square" rtlCol="1">
            <a:spAutoFit/>
          </a:bodyPr>
          <a:lstStyle/>
          <a:p>
            <a:pPr marL="457200" indent="-457200" algn="r" rtl="1">
              <a:lnSpc>
                <a:spcPct val="200000"/>
              </a:lnSpc>
              <a:buFont typeface="Wingdings" panose="05000000000000000000" pitchFamily="2" charset="2"/>
              <a:buChar char="Ø"/>
            </a:pPr>
            <a:r>
              <a:rPr lang="he-IL" sz="3200" dirty="0" smtClean="0"/>
              <a:t>כלי כתיבה.</a:t>
            </a:r>
          </a:p>
          <a:p>
            <a:pPr marL="457200" indent="-457200" algn="r" rtl="1">
              <a:lnSpc>
                <a:spcPct val="200000"/>
              </a:lnSpc>
              <a:buFont typeface="Wingdings" panose="05000000000000000000" pitchFamily="2" charset="2"/>
              <a:buChar char="Ø"/>
            </a:pPr>
            <a:r>
              <a:rPr lang="he-IL" sz="3200" dirty="0" smtClean="0"/>
              <a:t>כוס חד פעמית שקופה.</a:t>
            </a:r>
          </a:p>
          <a:p>
            <a:pPr marL="457200" indent="-457200" algn="r" rtl="1">
              <a:lnSpc>
                <a:spcPct val="200000"/>
              </a:lnSpc>
              <a:buFont typeface="Wingdings" panose="05000000000000000000" pitchFamily="2" charset="2"/>
              <a:buChar char="Ø"/>
            </a:pPr>
            <a:r>
              <a:rPr lang="he-IL" sz="3200" dirty="0" smtClean="0"/>
              <a:t>בריסטול שחור.</a:t>
            </a:r>
          </a:p>
          <a:p>
            <a:pPr marL="457200" indent="-457200" algn="r" rtl="1">
              <a:lnSpc>
                <a:spcPct val="200000"/>
              </a:lnSpc>
              <a:buFont typeface="Wingdings" panose="05000000000000000000" pitchFamily="2" charset="2"/>
              <a:buChar char="Ø"/>
            </a:pPr>
            <a:r>
              <a:rPr lang="he-IL" sz="3200" dirty="0" smtClean="0"/>
              <a:t>עשרה זרעים (שעועית / עדשים).</a:t>
            </a:r>
            <a:endParaRPr lang="he-IL" sz="3200" dirty="0"/>
          </a:p>
          <a:p>
            <a:endParaRPr lang="he-IL" dirty="0"/>
          </a:p>
        </p:txBody>
      </p:sp>
    </p:spTree>
    <p:extLst>
      <p:ext uri="{BB962C8B-B14F-4D97-AF65-F5344CB8AC3E}">
        <p14:creationId xmlns:p14="http://schemas.microsoft.com/office/powerpoint/2010/main" val="35786687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557" t="48691" r="40996" b="21354"/>
          <a:stretch/>
        </p:blipFill>
        <p:spPr bwMode="auto">
          <a:xfrm>
            <a:off x="8647418" y="3577564"/>
            <a:ext cx="3466709" cy="316478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497" t="14453" r="61115" b="56901"/>
          <a:stretch/>
        </p:blipFill>
        <p:spPr bwMode="auto">
          <a:xfrm>
            <a:off x="8172590" y="830823"/>
            <a:ext cx="3643338" cy="302649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8712" t="42969" r="22547" b="27344"/>
          <a:stretch/>
        </p:blipFill>
        <p:spPr bwMode="auto">
          <a:xfrm>
            <a:off x="3890954" y="807483"/>
            <a:ext cx="3521737" cy="313654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9077" t="40718" r="22582" b="32478"/>
          <a:stretch/>
        </p:blipFill>
        <p:spPr bwMode="auto">
          <a:xfrm>
            <a:off x="217876" y="3720148"/>
            <a:ext cx="3609501" cy="29658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מלבן 11"/>
          <p:cNvSpPr/>
          <p:nvPr/>
        </p:nvSpPr>
        <p:spPr>
          <a:xfrm>
            <a:off x="4981625" y="-176132"/>
            <a:ext cx="4972836" cy="1015663"/>
          </a:xfrm>
          <a:prstGeom prst="rect">
            <a:avLst/>
          </a:prstGeom>
        </p:spPr>
        <p:txBody>
          <a:bodyPr wrap="none">
            <a:spAutoFit/>
          </a:bodyPr>
          <a:lstStyle/>
          <a:p>
            <a:pPr lvl="0"/>
            <a:r>
              <a:rPr lang="he-IL" sz="6000" b="1" dirty="0" smtClean="0">
                <a:solidFill>
                  <a:srgbClr val="424242"/>
                </a:solidFill>
                <a:effectLst>
                  <a:outerShdw blurRad="38100" dist="38100" dir="2700000" algn="tl">
                    <a:srgbClr val="000000">
                      <a:alpha val="43137"/>
                    </a:srgbClr>
                  </a:outerShdw>
                </a:effectLst>
                <a:latin typeface="Calibri"/>
                <a:sym typeface="Calibri"/>
              </a:rPr>
              <a:t>כיצד אני מופץ?</a:t>
            </a:r>
            <a:endParaRPr lang="he-IL" sz="2000" b="1" dirty="0">
              <a:solidFill>
                <a:srgbClr val="424242"/>
              </a:solidFill>
              <a:effectLst>
                <a:outerShdw blurRad="38100" dist="38100" dir="2700000" algn="tl">
                  <a:srgbClr val="000000">
                    <a:alpha val="43137"/>
                  </a:srgbClr>
                </a:outerShdw>
              </a:effectLst>
            </a:endParaRPr>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557" t="17212" r="40996" b="53907"/>
          <a:stretch/>
        </p:blipFill>
        <p:spPr bwMode="auto">
          <a:xfrm>
            <a:off x="-4882" y="602376"/>
            <a:ext cx="3466709" cy="305135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768" t="58462" r="60479" b="12370"/>
          <a:stretch/>
        </p:blipFill>
        <p:spPr bwMode="auto">
          <a:xfrm>
            <a:off x="4477055" y="3778771"/>
            <a:ext cx="3523945" cy="308151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קבוצה 15"/>
          <p:cNvGrpSpPr/>
          <p:nvPr/>
        </p:nvGrpSpPr>
        <p:grpSpPr>
          <a:xfrm>
            <a:off x="8097492" y="5502316"/>
            <a:ext cx="1681967" cy="868796"/>
            <a:chOff x="8341289" y="0"/>
            <a:chExt cx="2525734" cy="1515440"/>
          </a:xfrm>
          <a:scene3d>
            <a:camera prst="orthographicFront"/>
            <a:lightRig rig="threePt" dir="t">
              <a:rot lat="0" lon="0" rev="7500000"/>
            </a:lightRig>
          </a:scene3d>
        </p:grpSpPr>
        <p:sp>
          <p:nvSpPr>
            <p:cNvPr id="17" name="מלבן 16"/>
            <p:cNvSpPr/>
            <p:nvPr/>
          </p:nvSpPr>
          <p:spPr>
            <a:xfrm>
              <a:off x="8341289" y="0"/>
              <a:ext cx="2525734" cy="1515440"/>
            </a:xfrm>
            <a:prstGeom prst="rect">
              <a:avLst/>
            </a:prstGeom>
            <a:sp3d prstMaterial="plastic">
              <a:bevelT w="127000" h="25400" prst="relaxedInset"/>
            </a:sp3d>
          </p:spPr>
          <p:style>
            <a:lnRef idx="0">
              <a:schemeClr val="lt1">
                <a:hueOff val="0"/>
                <a:satOff val="0"/>
                <a:lumOff val="0"/>
                <a:alphaOff val="0"/>
              </a:schemeClr>
            </a:lnRef>
            <a:fillRef idx="3">
              <a:schemeClr val="accent5">
                <a:hueOff val="7968348"/>
                <a:satOff val="0"/>
                <a:lumOff val="5294"/>
                <a:alphaOff val="0"/>
              </a:schemeClr>
            </a:fillRef>
            <a:effectRef idx="2">
              <a:schemeClr val="accent5">
                <a:hueOff val="7968348"/>
                <a:satOff val="0"/>
                <a:lumOff val="5294"/>
                <a:alphaOff val="0"/>
              </a:schemeClr>
            </a:effectRef>
            <a:fontRef idx="minor">
              <a:schemeClr val="lt1"/>
            </a:fontRef>
          </p:style>
        </p:sp>
        <p:sp>
          <p:nvSpPr>
            <p:cNvPr id="18" name="מלבן 17"/>
            <p:cNvSpPr/>
            <p:nvPr/>
          </p:nvSpPr>
          <p:spPr>
            <a:xfrm>
              <a:off x="8341289" y="0"/>
              <a:ext cx="2525734" cy="15154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2800" b="1" kern="1200" dirty="0" smtClean="0">
                  <a:solidFill>
                    <a:schemeClr val="tx1"/>
                  </a:solidFill>
                </a:rPr>
                <a:t>באמצעות רוח</a:t>
              </a:r>
              <a:endParaRPr lang="he-IL" sz="2800" b="1" kern="1200" dirty="0">
                <a:solidFill>
                  <a:schemeClr val="tx1"/>
                </a:solidFill>
              </a:endParaRPr>
            </a:p>
          </p:txBody>
        </p:sp>
      </p:grpSp>
      <p:grpSp>
        <p:nvGrpSpPr>
          <p:cNvPr id="19" name="קבוצה 18"/>
          <p:cNvGrpSpPr/>
          <p:nvPr/>
        </p:nvGrpSpPr>
        <p:grpSpPr>
          <a:xfrm>
            <a:off x="9935" y="2440079"/>
            <a:ext cx="1681967" cy="868796"/>
            <a:chOff x="8341289" y="0"/>
            <a:chExt cx="2525734" cy="1515440"/>
          </a:xfrm>
          <a:scene3d>
            <a:camera prst="orthographicFront"/>
            <a:lightRig rig="threePt" dir="t">
              <a:rot lat="0" lon="0" rev="7500000"/>
            </a:lightRig>
          </a:scene3d>
        </p:grpSpPr>
        <p:sp>
          <p:nvSpPr>
            <p:cNvPr id="20" name="מלבן 19"/>
            <p:cNvSpPr/>
            <p:nvPr/>
          </p:nvSpPr>
          <p:spPr>
            <a:xfrm>
              <a:off x="8341289" y="0"/>
              <a:ext cx="2525734" cy="1515440"/>
            </a:xfrm>
            <a:prstGeom prst="rect">
              <a:avLst/>
            </a:prstGeom>
            <a:sp3d prstMaterial="plastic">
              <a:bevelT w="127000" h="25400" prst="relaxedInset"/>
            </a:sp3d>
          </p:spPr>
          <p:style>
            <a:lnRef idx="0">
              <a:schemeClr val="lt1">
                <a:hueOff val="0"/>
                <a:satOff val="0"/>
                <a:lumOff val="0"/>
                <a:alphaOff val="0"/>
              </a:schemeClr>
            </a:lnRef>
            <a:fillRef idx="3">
              <a:schemeClr val="accent5">
                <a:hueOff val="7968348"/>
                <a:satOff val="0"/>
                <a:lumOff val="5294"/>
                <a:alphaOff val="0"/>
              </a:schemeClr>
            </a:fillRef>
            <a:effectRef idx="2">
              <a:schemeClr val="accent5">
                <a:hueOff val="7968348"/>
                <a:satOff val="0"/>
                <a:lumOff val="5294"/>
                <a:alphaOff val="0"/>
              </a:schemeClr>
            </a:effectRef>
            <a:fontRef idx="minor">
              <a:schemeClr val="lt1"/>
            </a:fontRef>
          </p:style>
        </p:sp>
        <p:sp>
          <p:nvSpPr>
            <p:cNvPr id="21" name="מלבן 20"/>
            <p:cNvSpPr/>
            <p:nvPr/>
          </p:nvSpPr>
          <p:spPr>
            <a:xfrm>
              <a:off x="8341289" y="0"/>
              <a:ext cx="2525734" cy="15154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2800" b="1" kern="1200" dirty="0" smtClean="0">
                  <a:solidFill>
                    <a:schemeClr val="tx1"/>
                  </a:solidFill>
                </a:rPr>
                <a:t>באמצעות רוח</a:t>
              </a:r>
              <a:endParaRPr lang="he-IL" sz="2800" b="1" kern="1200" dirty="0">
                <a:solidFill>
                  <a:schemeClr val="tx1"/>
                </a:solidFill>
              </a:endParaRPr>
            </a:p>
          </p:txBody>
        </p:sp>
      </p:grpSp>
      <p:grpSp>
        <p:nvGrpSpPr>
          <p:cNvPr id="22" name="קבוצה 21"/>
          <p:cNvGrpSpPr/>
          <p:nvPr/>
        </p:nvGrpSpPr>
        <p:grpSpPr>
          <a:xfrm>
            <a:off x="3162024" y="2841268"/>
            <a:ext cx="1699458" cy="868796"/>
            <a:chOff x="2781491" y="606471"/>
            <a:chExt cx="2525734" cy="1515440"/>
          </a:xfrm>
          <a:scene3d>
            <a:camera prst="orthographicFront"/>
            <a:lightRig rig="threePt" dir="t">
              <a:rot lat="0" lon="0" rev="7500000"/>
            </a:lightRig>
          </a:scene3d>
        </p:grpSpPr>
        <p:sp>
          <p:nvSpPr>
            <p:cNvPr id="23" name="מלבן 22"/>
            <p:cNvSpPr/>
            <p:nvPr/>
          </p:nvSpPr>
          <p:spPr>
            <a:xfrm>
              <a:off x="2781491" y="606471"/>
              <a:ext cx="2525734" cy="1515440"/>
            </a:xfrm>
            <a:prstGeom prst="rect">
              <a:avLst/>
            </a:prstGeom>
            <a:sp3d prstMaterial="plastic">
              <a:bevelT w="127000" h="25400" prst="relaxedInset"/>
            </a:sp3d>
          </p:spPr>
          <p:style>
            <a:lnRef idx="0">
              <a:schemeClr val="lt1">
                <a:hueOff val="0"/>
                <a:satOff val="0"/>
                <a:lumOff val="0"/>
                <a:alphaOff val="0"/>
              </a:schemeClr>
            </a:lnRef>
            <a:fillRef idx="3">
              <a:schemeClr val="accent5">
                <a:hueOff val="2656116"/>
                <a:satOff val="0"/>
                <a:lumOff val="1765"/>
                <a:alphaOff val="0"/>
              </a:schemeClr>
            </a:fillRef>
            <a:effectRef idx="2">
              <a:schemeClr val="accent5">
                <a:hueOff val="2656116"/>
                <a:satOff val="0"/>
                <a:lumOff val="1765"/>
                <a:alphaOff val="0"/>
              </a:schemeClr>
            </a:effectRef>
            <a:fontRef idx="minor">
              <a:schemeClr val="lt1"/>
            </a:fontRef>
          </p:style>
        </p:sp>
        <p:sp>
          <p:nvSpPr>
            <p:cNvPr id="24" name="מלבן 23"/>
            <p:cNvSpPr/>
            <p:nvPr/>
          </p:nvSpPr>
          <p:spPr>
            <a:xfrm>
              <a:off x="2781491" y="606471"/>
              <a:ext cx="2525734" cy="15154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2800" b="1" kern="1200" dirty="0" smtClean="0">
                  <a:solidFill>
                    <a:schemeClr val="tx1"/>
                  </a:solidFill>
                </a:rPr>
                <a:t>באמצעות מים</a:t>
              </a:r>
              <a:endParaRPr lang="he-IL" sz="2800" b="1" kern="1200" dirty="0">
                <a:solidFill>
                  <a:schemeClr val="tx1"/>
                </a:solidFill>
              </a:endParaRPr>
            </a:p>
          </p:txBody>
        </p:sp>
      </p:grpSp>
      <p:grpSp>
        <p:nvGrpSpPr>
          <p:cNvPr id="25" name="קבוצה 24"/>
          <p:cNvGrpSpPr/>
          <p:nvPr/>
        </p:nvGrpSpPr>
        <p:grpSpPr>
          <a:xfrm>
            <a:off x="71067" y="5948378"/>
            <a:ext cx="1559702" cy="845466"/>
            <a:chOff x="3183" y="606471"/>
            <a:chExt cx="2525734" cy="1515440"/>
          </a:xfrm>
          <a:scene3d>
            <a:camera prst="orthographicFront"/>
            <a:lightRig rig="threePt" dir="t">
              <a:rot lat="0" lon="0" rev="7500000"/>
            </a:lightRig>
          </a:scene3d>
        </p:grpSpPr>
        <p:sp>
          <p:nvSpPr>
            <p:cNvPr id="26" name="מלבן 25"/>
            <p:cNvSpPr/>
            <p:nvPr/>
          </p:nvSpPr>
          <p:spPr>
            <a:xfrm>
              <a:off x="3183" y="606471"/>
              <a:ext cx="2525734" cy="1515440"/>
            </a:xfrm>
            <a:prstGeom prst="rect">
              <a:avLst/>
            </a:prstGeom>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7" name="מלבן 26"/>
            <p:cNvSpPr/>
            <p:nvPr/>
          </p:nvSpPr>
          <p:spPr>
            <a:xfrm>
              <a:off x="3183" y="606471"/>
              <a:ext cx="2525734" cy="15154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3200" b="1" kern="1200" dirty="0" smtClean="0">
                  <a:solidFill>
                    <a:schemeClr val="tx1"/>
                  </a:solidFill>
                </a:rPr>
                <a:t>הפצה עצמית</a:t>
              </a:r>
              <a:endParaRPr lang="he-IL" sz="3200" b="1" kern="1200" dirty="0">
                <a:solidFill>
                  <a:schemeClr val="tx1"/>
                </a:solidFill>
              </a:endParaRPr>
            </a:p>
          </p:txBody>
        </p:sp>
      </p:grpSp>
      <p:grpSp>
        <p:nvGrpSpPr>
          <p:cNvPr id="29" name="קבוצה 28"/>
          <p:cNvGrpSpPr/>
          <p:nvPr/>
        </p:nvGrpSpPr>
        <p:grpSpPr>
          <a:xfrm>
            <a:off x="7320822" y="2228561"/>
            <a:ext cx="1525282" cy="1021023"/>
            <a:chOff x="5559798" y="606471"/>
            <a:chExt cx="2525734" cy="1515440"/>
          </a:xfrm>
          <a:scene3d>
            <a:camera prst="orthographicFront"/>
            <a:lightRig rig="threePt" dir="t">
              <a:rot lat="0" lon="0" rev="7500000"/>
            </a:lightRig>
          </a:scene3d>
        </p:grpSpPr>
        <p:sp>
          <p:nvSpPr>
            <p:cNvPr id="30" name="מלבן 29"/>
            <p:cNvSpPr/>
            <p:nvPr/>
          </p:nvSpPr>
          <p:spPr>
            <a:xfrm>
              <a:off x="5559798" y="606471"/>
              <a:ext cx="2525734" cy="1515440"/>
            </a:xfrm>
            <a:prstGeom prst="rect">
              <a:avLst/>
            </a:prstGeom>
            <a:sp3d prstMaterial="plastic">
              <a:bevelT w="127000" h="25400" prst="relaxedInset"/>
            </a:sp3d>
          </p:spPr>
          <p:style>
            <a:lnRef idx="0">
              <a:schemeClr val="lt1">
                <a:hueOff val="0"/>
                <a:satOff val="0"/>
                <a:lumOff val="0"/>
                <a:alphaOff val="0"/>
              </a:schemeClr>
            </a:lnRef>
            <a:fillRef idx="3">
              <a:schemeClr val="accent5">
                <a:hueOff val="5312232"/>
                <a:satOff val="0"/>
                <a:lumOff val="3529"/>
                <a:alphaOff val="0"/>
              </a:schemeClr>
            </a:fillRef>
            <a:effectRef idx="2">
              <a:schemeClr val="accent5">
                <a:hueOff val="5312232"/>
                <a:satOff val="0"/>
                <a:lumOff val="3529"/>
                <a:alphaOff val="0"/>
              </a:schemeClr>
            </a:effectRef>
            <a:fontRef idx="minor">
              <a:schemeClr val="lt1"/>
            </a:fontRef>
          </p:style>
        </p:sp>
        <p:sp>
          <p:nvSpPr>
            <p:cNvPr id="31" name="מלבן 30"/>
            <p:cNvSpPr/>
            <p:nvPr/>
          </p:nvSpPr>
          <p:spPr>
            <a:xfrm>
              <a:off x="5559798" y="606471"/>
              <a:ext cx="2525734" cy="15154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2400" b="1" kern="1200" dirty="0" smtClean="0">
                  <a:solidFill>
                    <a:schemeClr val="tx1"/>
                  </a:solidFill>
                </a:rPr>
                <a:t>מחוץ לגופם של בעלי חיים</a:t>
              </a:r>
              <a:endParaRPr lang="he-IL" sz="2400" b="1" kern="1200" dirty="0">
                <a:solidFill>
                  <a:schemeClr val="tx1"/>
                </a:solidFill>
              </a:endParaRPr>
            </a:p>
          </p:txBody>
        </p:sp>
      </p:grpSp>
      <p:grpSp>
        <p:nvGrpSpPr>
          <p:cNvPr id="32" name="קבוצה 31"/>
          <p:cNvGrpSpPr/>
          <p:nvPr/>
        </p:nvGrpSpPr>
        <p:grpSpPr>
          <a:xfrm>
            <a:off x="4218984" y="5860600"/>
            <a:ext cx="1525282" cy="1021023"/>
            <a:chOff x="5559798" y="606471"/>
            <a:chExt cx="2525734" cy="1515440"/>
          </a:xfrm>
          <a:scene3d>
            <a:camera prst="orthographicFront"/>
            <a:lightRig rig="threePt" dir="t">
              <a:rot lat="0" lon="0" rev="7500000"/>
            </a:lightRig>
          </a:scene3d>
        </p:grpSpPr>
        <p:sp>
          <p:nvSpPr>
            <p:cNvPr id="33" name="מלבן 32"/>
            <p:cNvSpPr/>
            <p:nvPr/>
          </p:nvSpPr>
          <p:spPr>
            <a:xfrm>
              <a:off x="5559798" y="606471"/>
              <a:ext cx="2525734" cy="1515440"/>
            </a:xfrm>
            <a:prstGeom prst="rect">
              <a:avLst/>
            </a:prstGeom>
            <a:sp3d prstMaterial="plastic">
              <a:bevelT w="127000" h="25400" prst="relaxedInset"/>
            </a:sp3d>
          </p:spPr>
          <p:style>
            <a:lnRef idx="0">
              <a:schemeClr val="lt1">
                <a:hueOff val="0"/>
                <a:satOff val="0"/>
                <a:lumOff val="0"/>
                <a:alphaOff val="0"/>
              </a:schemeClr>
            </a:lnRef>
            <a:fillRef idx="3">
              <a:schemeClr val="accent5">
                <a:hueOff val="5312232"/>
                <a:satOff val="0"/>
                <a:lumOff val="3529"/>
                <a:alphaOff val="0"/>
              </a:schemeClr>
            </a:fillRef>
            <a:effectRef idx="2">
              <a:schemeClr val="accent5">
                <a:hueOff val="5312232"/>
                <a:satOff val="0"/>
                <a:lumOff val="3529"/>
                <a:alphaOff val="0"/>
              </a:schemeClr>
            </a:effectRef>
            <a:fontRef idx="minor">
              <a:schemeClr val="lt1"/>
            </a:fontRef>
          </p:style>
        </p:sp>
        <p:sp>
          <p:nvSpPr>
            <p:cNvPr id="34" name="מלבן 33"/>
            <p:cNvSpPr/>
            <p:nvPr/>
          </p:nvSpPr>
          <p:spPr>
            <a:xfrm>
              <a:off x="5559798" y="606471"/>
              <a:ext cx="2525734" cy="15154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2400" b="1" kern="1200" dirty="0" smtClean="0">
                  <a:solidFill>
                    <a:schemeClr val="tx1"/>
                  </a:solidFill>
                </a:rPr>
                <a:t>בגופם של בעלי חיים</a:t>
              </a:r>
              <a:endParaRPr lang="he-IL" sz="2400" b="1" kern="1200" dirty="0">
                <a:solidFill>
                  <a:schemeClr val="tx1"/>
                </a:solidFill>
              </a:endParaRPr>
            </a:p>
          </p:txBody>
        </p:sp>
      </p:grpSp>
      <p:sp>
        <p:nvSpPr>
          <p:cNvPr id="35" name="אליפסה 34"/>
          <p:cNvSpPr/>
          <p:nvPr/>
        </p:nvSpPr>
        <p:spPr>
          <a:xfrm>
            <a:off x="10420407" y="684427"/>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1</a:t>
            </a:r>
            <a:endParaRPr lang="he-IL" sz="3200" dirty="0"/>
          </a:p>
        </p:txBody>
      </p:sp>
      <p:sp>
        <p:nvSpPr>
          <p:cNvPr id="36" name="אליפסה 35"/>
          <p:cNvSpPr/>
          <p:nvPr/>
        </p:nvSpPr>
        <p:spPr>
          <a:xfrm>
            <a:off x="5962498" y="70335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2</a:t>
            </a:r>
            <a:endParaRPr lang="he-IL" sz="3200" dirty="0"/>
          </a:p>
        </p:txBody>
      </p:sp>
      <p:sp>
        <p:nvSpPr>
          <p:cNvPr id="37" name="אליפסה 36"/>
          <p:cNvSpPr/>
          <p:nvPr/>
        </p:nvSpPr>
        <p:spPr>
          <a:xfrm>
            <a:off x="2185307" y="659094"/>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3</a:t>
            </a:r>
            <a:endParaRPr lang="he-IL" sz="3200" dirty="0"/>
          </a:p>
        </p:txBody>
      </p:sp>
      <p:sp>
        <p:nvSpPr>
          <p:cNvPr id="38" name="אליפסה 37"/>
          <p:cNvSpPr/>
          <p:nvPr/>
        </p:nvSpPr>
        <p:spPr>
          <a:xfrm>
            <a:off x="10471517" y="3720148"/>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4</a:t>
            </a:r>
            <a:endParaRPr lang="he-IL" sz="3200" dirty="0"/>
          </a:p>
        </p:txBody>
      </p:sp>
      <p:sp>
        <p:nvSpPr>
          <p:cNvPr id="39" name="אליפסה 38"/>
          <p:cNvSpPr/>
          <p:nvPr/>
        </p:nvSpPr>
        <p:spPr>
          <a:xfrm>
            <a:off x="5913976" y="3710064"/>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5</a:t>
            </a:r>
            <a:endParaRPr lang="he-IL" sz="3200" dirty="0"/>
          </a:p>
        </p:txBody>
      </p:sp>
      <p:sp>
        <p:nvSpPr>
          <p:cNvPr id="40" name="אליפסה 39"/>
          <p:cNvSpPr/>
          <p:nvPr/>
        </p:nvSpPr>
        <p:spPr>
          <a:xfrm>
            <a:off x="2109261" y="3720148"/>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6</a:t>
            </a:r>
            <a:endParaRPr lang="he-IL" sz="3200" dirty="0"/>
          </a:p>
        </p:txBody>
      </p:sp>
    </p:spTree>
    <p:extLst>
      <p:ext uri="{BB962C8B-B14F-4D97-AF65-F5344CB8AC3E}">
        <p14:creationId xmlns:p14="http://schemas.microsoft.com/office/powerpoint/2010/main" val="8462768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270933" y="1825625"/>
            <a:ext cx="11082867" cy="4351338"/>
          </a:xfrm>
        </p:spPr>
        <p:txBody>
          <a:bodyPr>
            <a:normAutofit/>
          </a:bodyPr>
          <a:lstStyle/>
          <a:p>
            <a:pPr marL="50800" indent="0">
              <a:lnSpc>
                <a:spcPct val="150000"/>
              </a:lnSpc>
              <a:buNone/>
            </a:pPr>
            <a:endParaRPr lang="he-IL" sz="3200" dirty="0">
              <a:latin typeface="David" panose="020E0502060401010101" pitchFamily="34" charset="-79"/>
              <a:cs typeface="David" panose="020E0502060401010101" pitchFamily="34" charset="-79"/>
            </a:endParaRPr>
          </a:p>
        </p:txBody>
      </p:sp>
      <p:sp>
        <p:nvSpPr>
          <p:cNvPr id="4" name="כותרת 3"/>
          <p:cNvSpPr>
            <a:spLocks noGrp="1"/>
          </p:cNvSpPr>
          <p:nvPr>
            <p:ph type="title"/>
          </p:nvPr>
        </p:nvSpPr>
        <p:spPr/>
        <p:txBody>
          <a:bodyPr>
            <a:normAutofit fontScale="90000"/>
          </a:bodyPr>
          <a:lstStyle/>
          <a:p>
            <a:endParaRPr lang="he-IL" dirty="0"/>
          </a:p>
        </p:txBody>
      </p:sp>
      <p:sp>
        <p:nvSpPr>
          <p:cNvPr id="6" name="Rectangle 2">
            <a:extLst>
              <a:ext uri="{FF2B5EF4-FFF2-40B4-BE49-F238E27FC236}">
                <a16:creationId xmlns:a16="http://schemas.microsoft.com/office/drawing/2014/main" id="{AA8EC60A-E352-4198-8143-7A1190EB702D}"/>
              </a:ext>
            </a:extLst>
          </p:cNvPr>
          <p:cNvSpPr>
            <a:spLocks noChangeArrowheads="1"/>
          </p:cNvSpPr>
          <p:nvPr/>
        </p:nvSpPr>
        <p:spPr bwMode="auto">
          <a:xfrm>
            <a:off x="1656736" y="607356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e-IL" altLang="he-IL" sz="1800" b="0" i="0" u="none" strike="noStrike" cap="none" normalizeH="0" baseline="0" dirty="0">
                <a:ln>
                  <a:noFill/>
                </a:ln>
                <a:solidFill>
                  <a:srgbClr val="0077FF"/>
                </a:solidFill>
                <a:effectLst/>
              </a:rPr>
              <a:t>.</a:t>
            </a:r>
            <a:r>
              <a:rPr kumimoji="0" lang="he-IL" altLang="he-IL" sz="1800" b="0" i="0" u="none" strike="noStrike" cap="none" normalizeH="0" baseline="0" dirty="0">
                <a:ln>
                  <a:noFill/>
                </a:ln>
                <a:solidFill>
                  <a:schemeClr val="tx1"/>
                </a:solidFill>
                <a:effectLst/>
                <a:latin typeface="Arial" panose="020B0604020202020204" pitchFamily="34" charset="0"/>
              </a:rPr>
              <a:t> </a:t>
            </a:r>
          </a:p>
        </p:txBody>
      </p:sp>
      <p:sp>
        <p:nvSpPr>
          <p:cNvPr id="7" name="Rectangle 3">
            <a:extLst>
              <a:ext uri="{FF2B5EF4-FFF2-40B4-BE49-F238E27FC236}">
                <a16:creationId xmlns:a16="http://schemas.microsoft.com/office/drawing/2014/main" id="{984AF25D-AB09-41A9-9638-1A2B5BED5AEE}"/>
              </a:ext>
            </a:extLst>
          </p:cNvPr>
          <p:cNvSpPr>
            <a:spLocks noChangeArrowheads="1"/>
          </p:cNvSpPr>
          <p:nvPr/>
        </p:nvSpPr>
        <p:spPr bwMode="auto">
          <a:xfrm>
            <a:off x="0" y="576514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he-IL" altLang="he-I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e-IL" altLang="he-IL" sz="1800" b="0" i="0" u="none" strike="noStrike" cap="none" normalizeH="0" baseline="0" dirty="0">
              <a:ln>
                <a:noFill/>
              </a:ln>
              <a:solidFill>
                <a:schemeClr val="tx1"/>
              </a:solidFill>
              <a:effectLst/>
              <a:latin typeface="Arial" panose="020B0604020202020204" pitchFamily="34" charset="0"/>
            </a:endParaRPr>
          </a:p>
        </p:txBody>
      </p:sp>
      <p:pic>
        <p:nvPicPr>
          <p:cNvPr id="2" name="פלא טבע ב - חוברת חיים - סימני חיים צמח">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8131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1"/>
            <a:ext cx="123825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283" t="17447" r="27965" b="29949"/>
          <a:stretch/>
        </p:blipFill>
        <p:spPr bwMode="auto">
          <a:xfrm>
            <a:off x="3476592" y="690562"/>
            <a:ext cx="5408268" cy="3741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1991" t="57292" r="56589" b="25781"/>
          <a:stretch/>
        </p:blipFill>
        <p:spPr bwMode="auto">
          <a:xfrm>
            <a:off x="8448527" y="4267200"/>
            <a:ext cx="3108962"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022" t="57292" r="43411" b="25781"/>
          <a:stretch/>
        </p:blipFill>
        <p:spPr bwMode="auto">
          <a:xfrm>
            <a:off x="1127759" y="4267200"/>
            <a:ext cx="3148818"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760" t="57292" r="29795" b="25781"/>
          <a:stretch/>
        </p:blipFill>
        <p:spPr bwMode="auto">
          <a:xfrm>
            <a:off x="4702418" y="4267200"/>
            <a:ext cx="338796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מלבן 7"/>
          <p:cNvSpPr/>
          <p:nvPr/>
        </p:nvSpPr>
        <p:spPr>
          <a:xfrm>
            <a:off x="1982078" y="-78879"/>
            <a:ext cx="8324850" cy="769441"/>
          </a:xfrm>
          <a:prstGeom prst="rect">
            <a:avLst/>
          </a:prstGeom>
        </p:spPr>
        <p:txBody>
          <a:bodyPr wrap="square">
            <a:spAutoFit/>
          </a:bodyPr>
          <a:lstStyle/>
          <a:p>
            <a:pPr algn="r" rtl="1"/>
            <a:r>
              <a:rPr lang="he-IL" sz="4400" b="1" dirty="0">
                <a:solidFill>
                  <a:schemeClr val="accent1">
                    <a:lumMod val="75000"/>
                  </a:schemeClr>
                </a:solidFill>
                <a:effectLst>
                  <a:outerShdw blurRad="38100" dist="38100" dir="2700000" algn="tl">
                    <a:srgbClr val="000000">
                      <a:alpha val="43137"/>
                    </a:srgbClr>
                  </a:outerShdw>
                </a:effectLst>
                <a:latin typeface="Calibri"/>
                <a:sym typeface="Calibri"/>
              </a:rPr>
              <a:t>חידון: איזה צמח </a:t>
            </a:r>
            <a:r>
              <a:rPr lang="he-IL" sz="4400" b="1" dirty="0" err="1" smtClean="0">
                <a:solidFill>
                  <a:schemeClr val="accent1">
                    <a:lumMod val="75000"/>
                  </a:schemeClr>
                </a:solidFill>
                <a:effectLst>
                  <a:outerShdw blurRad="38100" dist="38100" dir="2700000" algn="tl">
                    <a:srgbClr val="000000">
                      <a:alpha val="43137"/>
                    </a:srgbClr>
                  </a:outerShdw>
                </a:effectLst>
                <a:latin typeface="Calibri"/>
                <a:sym typeface="Calibri"/>
              </a:rPr>
              <a:t>מאיתנו</a:t>
            </a:r>
            <a:r>
              <a:rPr lang="he-IL" sz="4400" b="1" dirty="0" smtClean="0">
                <a:solidFill>
                  <a:schemeClr val="accent1">
                    <a:lumMod val="75000"/>
                  </a:schemeClr>
                </a:solidFill>
                <a:effectLst>
                  <a:outerShdw blurRad="38100" dist="38100" dir="2700000" algn="tl">
                    <a:srgbClr val="000000">
                      <a:alpha val="43137"/>
                    </a:srgbClr>
                  </a:outerShdw>
                </a:effectLst>
                <a:latin typeface="Calibri"/>
                <a:sym typeface="Calibri"/>
              </a:rPr>
              <a:t> </a:t>
            </a:r>
            <a:r>
              <a:rPr lang="he-IL" sz="4400" b="1" dirty="0">
                <a:solidFill>
                  <a:schemeClr val="accent1">
                    <a:lumMod val="75000"/>
                  </a:schemeClr>
                </a:solidFill>
                <a:effectLst>
                  <a:outerShdw blurRad="38100" dist="38100" dir="2700000" algn="tl">
                    <a:srgbClr val="000000">
                      <a:alpha val="43137"/>
                    </a:srgbClr>
                  </a:outerShdw>
                </a:effectLst>
                <a:latin typeface="Calibri"/>
                <a:sym typeface="Calibri"/>
              </a:rPr>
              <a:t>יתפתח?</a:t>
            </a:r>
            <a:endParaRPr lang="he-IL" b="1" dirty="0">
              <a:solidFill>
                <a:schemeClr val="accent1">
                  <a:lumMod val="75000"/>
                </a:schemeClr>
              </a:solidFill>
              <a:effectLst>
                <a:outerShdw blurRad="38100" dist="38100" dir="2700000" algn="tl">
                  <a:srgbClr val="000000">
                    <a:alpha val="43137"/>
                  </a:srgbClr>
                </a:outerShdw>
              </a:effectLst>
            </a:endParaRPr>
          </a:p>
        </p:txBody>
      </p:sp>
      <p:sp>
        <p:nvSpPr>
          <p:cNvPr id="11" name="אליפסה 10"/>
          <p:cNvSpPr/>
          <p:nvPr/>
        </p:nvSpPr>
        <p:spPr>
          <a:xfrm>
            <a:off x="10782299" y="42672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1</a:t>
            </a:r>
            <a:endParaRPr lang="he-IL" sz="3200" dirty="0"/>
          </a:p>
        </p:txBody>
      </p:sp>
      <p:sp>
        <p:nvSpPr>
          <p:cNvPr id="12" name="אליפסה 11"/>
          <p:cNvSpPr/>
          <p:nvPr/>
        </p:nvSpPr>
        <p:spPr>
          <a:xfrm>
            <a:off x="7252187" y="42672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2</a:t>
            </a:r>
            <a:endParaRPr lang="he-IL" sz="3200" dirty="0"/>
          </a:p>
        </p:txBody>
      </p:sp>
      <p:sp>
        <p:nvSpPr>
          <p:cNvPr id="13" name="אליפסה 12"/>
          <p:cNvSpPr/>
          <p:nvPr/>
        </p:nvSpPr>
        <p:spPr>
          <a:xfrm>
            <a:off x="3600450" y="42291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3</a:t>
            </a:r>
            <a:endParaRPr lang="he-IL" sz="3200" dirty="0"/>
          </a:p>
        </p:txBody>
      </p:sp>
    </p:spTree>
    <p:extLst>
      <p:ext uri="{BB962C8B-B14F-4D97-AF65-F5344CB8AC3E}">
        <p14:creationId xmlns:p14="http://schemas.microsoft.com/office/powerpoint/2010/main" val="12169243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ה 1"/>
          <p:cNvSpPr>
            <a:spLocks noGrp="1"/>
          </p:cNvSpPr>
          <p:nvPr>
            <p:ph type="pic" idx="2"/>
          </p:nvPr>
        </p:nvSpPr>
        <p:spPr/>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551" t="22135" r="28404" b="24479"/>
          <a:stretch/>
        </p:blipFill>
        <p:spPr bwMode="auto">
          <a:xfrm>
            <a:off x="2061210" y="881678"/>
            <a:ext cx="7997190" cy="5576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מלבן 3"/>
          <p:cNvSpPr/>
          <p:nvPr/>
        </p:nvSpPr>
        <p:spPr>
          <a:xfrm>
            <a:off x="5208577" y="-53429"/>
            <a:ext cx="1462260" cy="769441"/>
          </a:xfrm>
          <a:prstGeom prst="rect">
            <a:avLst/>
          </a:prstGeom>
        </p:spPr>
        <p:txBody>
          <a:bodyPr wrap="none">
            <a:spAutoFit/>
          </a:bodyPr>
          <a:lstStyle/>
          <a:p>
            <a:pPr algn="r" rtl="1"/>
            <a:r>
              <a:rPr lang="he-IL" sz="4400" b="1" dirty="0" smtClean="0">
                <a:solidFill>
                  <a:srgbClr val="1152C9">
                    <a:lumMod val="75000"/>
                  </a:srgbClr>
                </a:solidFill>
                <a:effectLst>
                  <a:outerShdw blurRad="38100" dist="38100" dir="2700000" algn="tl">
                    <a:srgbClr val="000000">
                      <a:alpha val="43137"/>
                    </a:srgbClr>
                  </a:outerShdw>
                </a:effectLst>
                <a:latin typeface="Calibri"/>
                <a:sym typeface="Calibri"/>
              </a:rPr>
              <a:t>דלעת</a:t>
            </a:r>
            <a:endParaRPr lang="he-IL" dirty="0"/>
          </a:p>
        </p:txBody>
      </p:sp>
    </p:spTree>
    <p:extLst>
      <p:ext uri="{BB962C8B-B14F-4D97-AF65-F5344CB8AC3E}">
        <p14:creationId xmlns:p14="http://schemas.microsoft.com/office/powerpoint/2010/main" val="9727354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992" t="25260" r="33529" b="36002"/>
          <a:stretch/>
        </p:blipFill>
        <p:spPr bwMode="auto">
          <a:xfrm>
            <a:off x="3383696" y="690562"/>
            <a:ext cx="5417404" cy="374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538" t="65090" r="55211" b="21875"/>
          <a:stretch/>
        </p:blipFill>
        <p:spPr bwMode="auto">
          <a:xfrm>
            <a:off x="1295399" y="4486276"/>
            <a:ext cx="2724151"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290" t="65090" r="45400" b="21875"/>
          <a:stretch/>
        </p:blipFill>
        <p:spPr bwMode="auto">
          <a:xfrm>
            <a:off x="4928087" y="4486276"/>
            <a:ext cx="274320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504" t="65090" r="35331" b="21875"/>
          <a:stretch/>
        </p:blipFill>
        <p:spPr bwMode="auto">
          <a:xfrm>
            <a:off x="8801100" y="4429126"/>
            <a:ext cx="2695575"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1"/>
            <a:ext cx="123825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מלבן 7"/>
          <p:cNvSpPr/>
          <p:nvPr/>
        </p:nvSpPr>
        <p:spPr>
          <a:xfrm>
            <a:off x="1982078" y="-78879"/>
            <a:ext cx="8324850" cy="769441"/>
          </a:xfrm>
          <a:prstGeom prst="rect">
            <a:avLst/>
          </a:prstGeom>
        </p:spPr>
        <p:txBody>
          <a:bodyPr wrap="square">
            <a:spAutoFit/>
          </a:bodyPr>
          <a:lstStyle/>
          <a:p>
            <a:pPr algn="r" rtl="1"/>
            <a:r>
              <a:rPr lang="he-IL" sz="4400" b="1" dirty="0">
                <a:solidFill>
                  <a:schemeClr val="accent1">
                    <a:lumMod val="75000"/>
                  </a:schemeClr>
                </a:solidFill>
                <a:effectLst>
                  <a:outerShdw blurRad="38100" dist="38100" dir="2700000" algn="tl">
                    <a:srgbClr val="000000">
                      <a:alpha val="43137"/>
                    </a:srgbClr>
                  </a:outerShdw>
                </a:effectLst>
                <a:latin typeface="Calibri"/>
                <a:sym typeface="Calibri"/>
              </a:rPr>
              <a:t>חידון: איזה צמח </a:t>
            </a:r>
            <a:r>
              <a:rPr lang="he-IL" sz="4400" b="1" dirty="0" err="1" smtClean="0">
                <a:solidFill>
                  <a:schemeClr val="accent1">
                    <a:lumMod val="75000"/>
                  </a:schemeClr>
                </a:solidFill>
                <a:effectLst>
                  <a:outerShdw blurRad="38100" dist="38100" dir="2700000" algn="tl">
                    <a:srgbClr val="000000">
                      <a:alpha val="43137"/>
                    </a:srgbClr>
                  </a:outerShdw>
                </a:effectLst>
                <a:latin typeface="Calibri"/>
                <a:sym typeface="Calibri"/>
              </a:rPr>
              <a:t>מאיתנו</a:t>
            </a:r>
            <a:r>
              <a:rPr lang="he-IL" sz="4400" b="1" dirty="0" smtClean="0">
                <a:solidFill>
                  <a:schemeClr val="accent1">
                    <a:lumMod val="75000"/>
                  </a:schemeClr>
                </a:solidFill>
                <a:effectLst>
                  <a:outerShdw blurRad="38100" dist="38100" dir="2700000" algn="tl">
                    <a:srgbClr val="000000">
                      <a:alpha val="43137"/>
                    </a:srgbClr>
                  </a:outerShdw>
                </a:effectLst>
                <a:latin typeface="Calibri"/>
                <a:sym typeface="Calibri"/>
              </a:rPr>
              <a:t> </a:t>
            </a:r>
            <a:r>
              <a:rPr lang="he-IL" sz="4400" b="1" dirty="0">
                <a:solidFill>
                  <a:schemeClr val="accent1">
                    <a:lumMod val="75000"/>
                  </a:schemeClr>
                </a:solidFill>
                <a:effectLst>
                  <a:outerShdw blurRad="38100" dist="38100" dir="2700000" algn="tl">
                    <a:srgbClr val="000000">
                      <a:alpha val="43137"/>
                    </a:srgbClr>
                  </a:outerShdw>
                </a:effectLst>
                <a:latin typeface="Calibri"/>
                <a:sym typeface="Calibri"/>
              </a:rPr>
              <a:t>יתפתח?</a:t>
            </a:r>
            <a:endParaRPr lang="he-IL" b="1" dirty="0">
              <a:solidFill>
                <a:schemeClr val="accent1">
                  <a:lumMod val="75000"/>
                </a:schemeClr>
              </a:solidFill>
              <a:effectLst>
                <a:outerShdw blurRad="38100" dist="38100" dir="2700000" algn="tl">
                  <a:srgbClr val="000000">
                    <a:alpha val="43137"/>
                  </a:srgbClr>
                </a:outerShdw>
              </a:effectLst>
            </a:endParaRPr>
          </a:p>
        </p:txBody>
      </p:sp>
      <p:sp>
        <p:nvSpPr>
          <p:cNvPr id="11" name="אליפסה 10"/>
          <p:cNvSpPr/>
          <p:nvPr/>
        </p:nvSpPr>
        <p:spPr>
          <a:xfrm>
            <a:off x="10782299" y="42672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1</a:t>
            </a:r>
            <a:endParaRPr lang="he-IL" sz="3200" dirty="0"/>
          </a:p>
        </p:txBody>
      </p:sp>
      <p:sp>
        <p:nvSpPr>
          <p:cNvPr id="12" name="אליפסה 11"/>
          <p:cNvSpPr/>
          <p:nvPr/>
        </p:nvSpPr>
        <p:spPr>
          <a:xfrm>
            <a:off x="7252187" y="42672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2</a:t>
            </a:r>
            <a:endParaRPr lang="he-IL" sz="3200" dirty="0"/>
          </a:p>
        </p:txBody>
      </p:sp>
      <p:sp>
        <p:nvSpPr>
          <p:cNvPr id="13" name="אליפסה 12"/>
          <p:cNvSpPr/>
          <p:nvPr/>
        </p:nvSpPr>
        <p:spPr>
          <a:xfrm>
            <a:off x="3600450" y="42291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3</a:t>
            </a:r>
            <a:endParaRPr lang="he-IL" sz="3200" dirty="0"/>
          </a:p>
        </p:txBody>
      </p:sp>
    </p:spTree>
    <p:extLst>
      <p:ext uri="{BB962C8B-B14F-4D97-AF65-F5344CB8AC3E}">
        <p14:creationId xmlns:p14="http://schemas.microsoft.com/office/powerpoint/2010/main" val="28235333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ה 1"/>
          <p:cNvSpPr>
            <a:spLocks noGrp="1"/>
          </p:cNvSpPr>
          <p:nvPr>
            <p:ph type="pic" idx="2"/>
          </p:nvPr>
        </p:nvSpPr>
        <p:spPr/>
      </p:sp>
      <p:sp>
        <p:nvSpPr>
          <p:cNvPr id="4" name="מלבן 3"/>
          <p:cNvSpPr/>
          <p:nvPr/>
        </p:nvSpPr>
        <p:spPr>
          <a:xfrm>
            <a:off x="5208577" y="-53429"/>
            <a:ext cx="1640193" cy="769441"/>
          </a:xfrm>
          <a:prstGeom prst="rect">
            <a:avLst/>
          </a:prstGeom>
        </p:spPr>
        <p:txBody>
          <a:bodyPr wrap="none">
            <a:spAutoFit/>
          </a:bodyPr>
          <a:lstStyle/>
          <a:p>
            <a:r>
              <a:rPr lang="he-IL" sz="4400" b="1" dirty="0" smtClean="0">
                <a:solidFill>
                  <a:srgbClr val="1152C9">
                    <a:lumMod val="75000"/>
                  </a:srgbClr>
                </a:solidFill>
                <a:effectLst>
                  <a:outerShdw blurRad="38100" dist="38100" dir="2700000" algn="tl">
                    <a:srgbClr val="000000">
                      <a:alpha val="43137"/>
                    </a:srgbClr>
                  </a:outerShdw>
                </a:effectLst>
                <a:latin typeface="Calibri"/>
                <a:sym typeface="Calibri"/>
              </a:rPr>
              <a:t>חמנית</a:t>
            </a:r>
            <a:endParaRPr lang="he-IL" dirty="0"/>
          </a:p>
        </p:txBody>
      </p:sp>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968" t="19271" r="33016" b="40625"/>
          <a:stretch/>
        </p:blipFill>
        <p:spPr bwMode="auto">
          <a:xfrm>
            <a:off x="1485900" y="583580"/>
            <a:ext cx="8782050" cy="5997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6504" t="65090" r="35331" b="21875"/>
          <a:stretch/>
        </p:blipFill>
        <p:spPr bwMode="auto">
          <a:xfrm>
            <a:off x="9496425" y="4429126"/>
            <a:ext cx="2695575"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34825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630" t="65562" r="45327" b="22396"/>
          <a:stretch/>
        </p:blipFill>
        <p:spPr bwMode="auto">
          <a:xfrm>
            <a:off x="4723267" y="4267200"/>
            <a:ext cx="2887207" cy="243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603" t="65908" r="55543" b="22396"/>
          <a:stretch/>
        </p:blipFill>
        <p:spPr bwMode="auto">
          <a:xfrm>
            <a:off x="1423953" y="4337050"/>
            <a:ext cx="2819401" cy="236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332" t="65489" r="35624" b="22396"/>
          <a:stretch/>
        </p:blipFill>
        <p:spPr bwMode="auto">
          <a:xfrm>
            <a:off x="8447980" y="4294808"/>
            <a:ext cx="2837322" cy="240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1"/>
            <a:ext cx="123825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מלבן 7"/>
          <p:cNvSpPr/>
          <p:nvPr/>
        </p:nvSpPr>
        <p:spPr>
          <a:xfrm>
            <a:off x="1982078" y="-78879"/>
            <a:ext cx="8324850" cy="769441"/>
          </a:xfrm>
          <a:prstGeom prst="rect">
            <a:avLst/>
          </a:prstGeom>
        </p:spPr>
        <p:txBody>
          <a:bodyPr wrap="square">
            <a:spAutoFit/>
          </a:bodyPr>
          <a:lstStyle/>
          <a:p>
            <a:pPr algn="r" rtl="1"/>
            <a:r>
              <a:rPr lang="he-IL" sz="4400" b="1" dirty="0">
                <a:solidFill>
                  <a:schemeClr val="accent1">
                    <a:lumMod val="75000"/>
                  </a:schemeClr>
                </a:solidFill>
                <a:effectLst>
                  <a:outerShdw blurRad="38100" dist="38100" dir="2700000" algn="tl">
                    <a:srgbClr val="000000">
                      <a:alpha val="43137"/>
                    </a:srgbClr>
                  </a:outerShdw>
                </a:effectLst>
                <a:latin typeface="Calibri"/>
                <a:sym typeface="Calibri"/>
              </a:rPr>
              <a:t>חידון: איזה צמח </a:t>
            </a:r>
            <a:r>
              <a:rPr lang="he-IL" sz="4400" b="1" dirty="0" err="1" smtClean="0">
                <a:solidFill>
                  <a:schemeClr val="accent1">
                    <a:lumMod val="75000"/>
                  </a:schemeClr>
                </a:solidFill>
                <a:effectLst>
                  <a:outerShdw blurRad="38100" dist="38100" dir="2700000" algn="tl">
                    <a:srgbClr val="000000">
                      <a:alpha val="43137"/>
                    </a:srgbClr>
                  </a:outerShdw>
                </a:effectLst>
                <a:latin typeface="Calibri"/>
                <a:sym typeface="Calibri"/>
              </a:rPr>
              <a:t>מאיתנו</a:t>
            </a:r>
            <a:r>
              <a:rPr lang="he-IL" sz="4400" b="1" dirty="0" smtClean="0">
                <a:solidFill>
                  <a:schemeClr val="accent1">
                    <a:lumMod val="75000"/>
                  </a:schemeClr>
                </a:solidFill>
                <a:effectLst>
                  <a:outerShdw blurRad="38100" dist="38100" dir="2700000" algn="tl">
                    <a:srgbClr val="000000">
                      <a:alpha val="43137"/>
                    </a:srgbClr>
                  </a:outerShdw>
                </a:effectLst>
                <a:latin typeface="Calibri"/>
                <a:sym typeface="Calibri"/>
              </a:rPr>
              <a:t> </a:t>
            </a:r>
            <a:r>
              <a:rPr lang="he-IL" sz="4400" b="1" dirty="0">
                <a:solidFill>
                  <a:schemeClr val="accent1">
                    <a:lumMod val="75000"/>
                  </a:schemeClr>
                </a:solidFill>
                <a:effectLst>
                  <a:outerShdw blurRad="38100" dist="38100" dir="2700000" algn="tl">
                    <a:srgbClr val="000000">
                      <a:alpha val="43137"/>
                    </a:srgbClr>
                  </a:outerShdw>
                </a:effectLst>
                <a:latin typeface="Calibri"/>
                <a:sym typeface="Calibri"/>
              </a:rPr>
              <a:t>יתפתח?</a:t>
            </a:r>
            <a:endParaRPr lang="he-IL" b="1" dirty="0">
              <a:solidFill>
                <a:schemeClr val="accent1">
                  <a:lumMod val="75000"/>
                </a:schemeClr>
              </a:solidFill>
              <a:effectLst>
                <a:outerShdw blurRad="38100" dist="38100" dir="2700000" algn="tl">
                  <a:srgbClr val="000000">
                    <a:alpha val="43137"/>
                  </a:srgbClr>
                </a:outerShdw>
              </a:effectLst>
            </a:endParaRPr>
          </a:p>
        </p:txBody>
      </p:sp>
      <p:sp>
        <p:nvSpPr>
          <p:cNvPr id="11" name="אליפסה 10"/>
          <p:cNvSpPr/>
          <p:nvPr/>
        </p:nvSpPr>
        <p:spPr>
          <a:xfrm>
            <a:off x="10782299" y="42672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1</a:t>
            </a:r>
            <a:endParaRPr lang="he-IL" sz="3200" dirty="0"/>
          </a:p>
        </p:txBody>
      </p:sp>
      <p:sp>
        <p:nvSpPr>
          <p:cNvPr id="12" name="אליפסה 11"/>
          <p:cNvSpPr/>
          <p:nvPr/>
        </p:nvSpPr>
        <p:spPr>
          <a:xfrm>
            <a:off x="7252187" y="42672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2</a:t>
            </a:r>
            <a:endParaRPr lang="he-IL" sz="3200" dirty="0"/>
          </a:p>
        </p:txBody>
      </p:sp>
      <p:sp>
        <p:nvSpPr>
          <p:cNvPr id="13" name="אליפסה 12"/>
          <p:cNvSpPr/>
          <p:nvPr/>
        </p:nvSpPr>
        <p:spPr>
          <a:xfrm>
            <a:off x="3600450" y="42291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3</a:t>
            </a:r>
            <a:endParaRPr lang="he-IL" sz="3200" dirty="0"/>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26563" r="32870" b="34895"/>
          <a:stretch/>
        </p:blipFill>
        <p:spPr bwMode="auto">
          <a:xfrm>
            <a:off x="3600450" y="690562"/>
            <a:ext cx="5256739" cy="3465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03824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ה 1"/>
          <p:cNvSpPr>
            <a:spLocks noGrp="1"/>
          </p:cNvSpPr>
          <p:nvPr>
            <p:ph type="pic" idx="2"/>
          </p:nvPr>
        </p:nvSpPr>
        <p:spPr/>
      </p:sp>
      <p:sp>
        <p:nvSpPr>
          <p:cNvPr id="4" name="מלבן 3"/>
          <p:cNvSpPr/>
          <p:nvPr/>
        </p:nvSpPr>
        <p:spPr>
          <a:xfrm>
            <a:off x="5208577" y="-53429"/>
            <a:ext cx="1694695" cy="769441"/>
          </a:xfrm>
          <a:prstGeom prst="rect">
            <a:avLst/>
          </a:prstGeom>
        </p:spPr>
        <p:txBody>
          <a:bodyPr wrap="none">
            <a:spAutoFit/>
          </a:bodyPr>
          <a:lstStyle/>
          <a:p>
            <a:pPr algn="r" rtl="1"/>
            <a:r>
              <a:rPr lang="he-IL" sz="4400" b="1" dirty="0" smtClean="0">
                <a:solidFill>
                  <a:srgbClr val="1152C9">
                    <a:lumMod val="75000"/>
                  </a:srgbClr>
                </a:solidFill>
                <a:effectLst>
                  <a:outerShdw blurRad="38100" dist="38100" dir="2700000" algn="tl">
                    <a:srgbClr val="000000">
                      <a:alpha val="43137"/>
                    </a:srgbClr>
                  </a:outerShdw>
                </a:effectLst>
                <a:latin typeface="Calibri"/>
                <a:sym typeface="Calibri"/>
              </a:rPr>
              <a:t>אבטיח</a:t>
            </a:r>
            <a:endParaRPr lang="he-IL" dirty="0"/>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528" t="19271" r="34700" b="42448"/>
          <a:stretch/>
        </p:blipFill>
        <p:spPr bwMode="auto">
          <a:xfrm>
            <a:off x="1120321" y="596694"/>
            <a:ext cx="9242879" cy="6261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4527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ה 1"/>
          <p:cNvSpPr>
            <a:spLocks noGrp="1"/>
          </p:cNvSpPr>
          <p:nvPr>
            <p:ph type="pic" idx="2"/>
          </p:nvPr>
        </p:nvSpPr>
        <p:spPr/>
      </p:sp>
      <p:graphicFrame>
        <p:nvGraphicFramePr>
          <p:cNvPr id="3" name="דיאגרמה 2"/>
          <p:cNvGraphicFramePr/>
          <p:nvPr>
            <p:extLst>
              <p:ext uri="{D42A27DB-BD31-4B8C-83A1-F6EECF244321}">
                <p14:modId xmlns:p14="http://schemas.microsoft.com/office/powerpoint/2010/main" val="345797989"/>
              </p:ext>
            </p:extLst>
          </p:nvPr>
        </p:nvGraphicFramePr>
        <p:xfrm>
          <a:off x="876300" y="704850"/>
          <a:ext cx="10248900" cy="6153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מלבן 3"/>
          <p:cNvSpPr/>
          <p:nvPr/>
        </p:nvSpPr>
        <p:spPr>
          <a:xfrm>
            <a:off x="7719227" y="0"/>
            <a:ext cx="1976823" cy="646331"/>
          </a:xfrm>
          <a:prstGeom prst="rect">
            <a:avLst/>
          </a:prstGeom>
        </p:spPr>
        <p:txBody>
          <a:bodyPr wrap="none">
            <a:spAutoFit/>
          </a:bodyPr>
          <a:lstStyle/>
          <a:p>
            <a:pPr algn="r" rtl="1"/>
            <a:r>
              <a:rPr lang="he-IL" sz="3600" b="1" dirty="0" smtClean="0">
                <a:effectLst>
                  <a:outerShdw blurRad="38100" dist="38100" dir="2700000" algn="tl">
                    <a:srgbClr val="000000">
                      <a:alpha val="43137"/>
                    </a:srgbClr>
                  </a:outerShdw>
                </a:effectLst>
              </a:rPr>
              <a:t>מה חסר?</a:t>
            </a:r>
            <a:endParaRPr lang="he-IL"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18514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ה 1"/>
          <p:cNvSpPr>
            <a:spLocks noGrp="1"/>
          </p:cNvSpPr>
          <p:nvPr>
            <p:ph type="pic" idx="2"/>
          </p:nvPr>
        </p:nvSpPr>
        <p:spPr/>
      </p:sp>
      <p:graphicFrame>
        <p:nvGraphicFramePr>
          <p:cNvPr id="3" name="דיאגרמה 2"/>
          <p:cNvGraphicFramePr/>
          <p:nvPr>
            <p:extLst>
              <p:ext uri="{D42A27DB-BD31-4B8C-83A1-F6EECF244321}">
                <p14:modId xmlns:p14="http://schemas.microsoft.com/office/powerpoint/2010/main" val="1378791039"/>
              </p:ext>
            </p:extLst>
          </p:nvPr>
        </p:nvGraphicFramePr>
        <p:xfrm>
          <a:off x="876300" y="704850"/>
          <a:ext cx="10248900" cy="6153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מלבן 3"/>
          <p:cNvSpPr/>
          <p:nvPr/>
        </p:nvSpPr>
        <p:spPr>
          <a:xfrm>
            <a:off x="6119027" y="0"/>
            <a:ext cx="4883068" cy="646331"/>
          </a:xfrm>
          <a:prstGeom prst="rect">
            <a:avLst/>
          </a:prstGeom>
        </p:spPr>
        <p:txBody>
          <a:bodyPr wrap="none">
            <a:spAutoFit/>
          </a:bodyPr>
          <a:lstStyle/>
          <a:p>
            <a:pPr algn="r" rtl="1"/>
            <a:r>
              <a:rPr lang="he-IL" sz="3600" b="1" dirty="0">
                <a:effectLst>
                  <a:outerShdw blurRad="38100" dist="38100" dir="2700000" algn="tl">
                    <a:srgbClr val="000000">
                      <a:alpha val="43137"/>
                    </a:srgbClr>
                  </a:outerShdw>
                </a:effectLst>
              </a:rPr>
              <a:t>מסכמים את מחזור החיים</a:t>
            </a:r>
          </a:p>
        </p:txBody>
      </p:sp>
    </p:spTree>
    <p:extLst>
      <p:ext uri="{BB962C8B-B14F-4D97-AF65-F5344CB8AC3E}">
        <p14:creationId xmlns:p14="http://schemas.microsoft.com/office/powerpoint/2010/main" val="1604943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29593" y="2352388"/>
            <a:ext cx="10531997" cy="3453385"/>
          </a:xfrm>
        </p:spPr>
        <p:txBody>
          <a:bodyPr>
            <a:noAutofit/>
          </a:bodyPr>
          <a:lstStyle/>
          <a:p>
            <a:pPr marL="50800" indent="0">
              <a:buNone/>
            </a:pPr>
            <a:r>
              <a:rPr lang="he-IL" sz="3600" dirty="0" smtClean="0"/>
              <a:t>התבוננו </a:t>
            </a:r>
            <a:r>
              <a:rPr lang="he-IL" sz="3600" dirty="0" err="1" smtClean="0"/>
              <a:t>בעגבניה</a:t>
            </a:r>
            <a:r>
              <a:rPr lang="he-IL" sz="3600" dirty="0" smtClean="0"/>
              <a:t>.</a:t>
            </a:r>
          </a:p>
          <a:p>
            <a:pPr marL="50800" indent="0">
              <a:buNone/>
            </a:pPr>
            <a:r>
              <a:rPr lang="he-IL" sz="3600" dirty="0" smtClean="0"/>
              <a:t>אדומה ועסיסית.</a:t>
            </a:r>
          </a:p>
          <a:p>
            <a:pPr marL="50800" indent="0">
              <a:buNone/>
            </a:pPr>
            <a:r>
              <a:rPr lang="he-IL" sz="3600" dirty="0" smtClean="0"/>
              <a:t>מתי התחיל תהליך גדילתה?</a:t>
            </a:r>
          </a:p>
          <a:p>
            <a:pPr marL="50800" indent="0">
              <a:buNone/>
            </a:pPr>
            <a:endParaRPr lang="he-IL" sz="3600" dirty="0"/>
          </a:p>
        </p:txBody>
      </p:sp>
      <p:sp>
        <p:nvSpPr>
          <p:cNvPr id="4" name="כותרת 3"/>
          <p:cNvSpPr>
            <a:spLocks noGrp="1"/>
          </p:cNvSpPr>
          <p:nvPr>
            <p:ph type="title"/>
          </p:nvPr>
        </p:nvSpPr>
        <p:spPr/>
        <p:txBody>
          <a:bodyPr>
            <a:normAutofit fontScale="90000"/>
          </a:bodyPr>
          <a:lstStyle/>
          <a:p>
            <a:r>
              <a:rPr lang="he-IL" dirty="0" smtClean="0"/>
              <a:t>איך </a:t>
            </a:r>
            <a:r>
              <a:rPr lang="he-IL" dirty="0" err="1" smtClean="0"/>
              <a:t>הכל</a:t>
            </a:r>
            <a:r>
              <a:rPr lang="he-IL" dirty="0" smtClean="0"/>
              <a:t> התחיל?</a:t>
            </a:r>
            <a:endParaRPr lang="he-IL"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36" t="17968" r="58053" b="16211"/>
          <a:stretch/>
        </p:blipFill>
        <p:spPr bwMode="auto">
          <a:xfrm>
            <a:off x="814386" y="1671637"/>
            <a:ext cx="3657601" cy="481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023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ה 1"/>
          <p:cNvSpPr>
            <a:spLocks noGrp="1"/>
          </p:cNvSpPr>
          <p:nvPr>
            <p:ph type="pic" idx="2"/>
          </p:nvPr>
        </p:nvSpPr>
        <p:spPr/>
      </p:sp>
      <p:graphicFrame>
        <p:nvGraphicFramePr>
          <p:cNvPr id="3" name="דיאגרמה 2"/>
          <p:cNvGraphicFramePr/>
          <p:nvPr>
            <p:extLst>
              <p:ext uri="{D42A27DB-BD31-4B8C-83A1-F6EECF244321}">
                <p14:modId xmlns:p14="http://schemas.microsoft.com/office/powerpoint/2010/main" val="3193497091"/>
              </p:ext>
            </p:extLst>
          </p:nvPr>
        </p:nvGraphicFramePr>
        <p:xfrm>
          <a:off x="876300" y="704850"/>
          <a:ext cx="10248900" cy="6153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מלבן 3"/>
          <p:cNvSpPr/>
          <p:nvPr/>
        </p:nvSpPr>
        <p:spPr>
          <a:xfrm>
            <a:off x="6119027" y="0"/>
            <a:ext cx="4883068" cy="646331"/>
          </a:xfrm>
          <a:prstGeom prst="rect">
            <a:avLst/>
          </a:prstGeom>
        </p:spPr>
        <p:txBody>
          <a:bodyPr wrap="none">
            <a:spAutoFit/>
          </a:bodyPr>
          <a:lstStyle/>
          <a:p>
            <a:pPr algn="r" rtl="1"/>
            <a:r>
              <a:rPr lang="he-IL" sz="3600" b="1" dirty="0">
                <a:effectLst>
                  <a:outerShdw blurRad="38100" dist="38100" dir="2700000" algn="tl">
                    <a:srgbClr val="000000">
                      <a:alpha val="43137"/>
                    </a:srgbClr>
                  </a:outerShdw>
                </a:effectLst>
              </a:rPr>
              <a:t>מסכמים את מחזור החיים</a:t>
            </a:r>
          </a:p>
        </p:txBody>
      </p:sp>
      <p:sp>
        <p:nvSpPr>
          <p:cNvPr id="5" name="חץ מעוקל למטה 4"/>
          <p:cNvSpPr/>
          <p:nvPr/>
        </p:nvSpPr>
        <p:spPr>
          <a:xfrm rot="16200000">
            <a:off x="-1669929" y="2833853"/>
            <a:ext cx="5112474" cy="1316563"/>
          </a:xfrm>
          <a:prstGeom prst="curvedDownArrow">
            <a:avLst/>
          </a:prstGeom>
          <a:ln w="762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6665814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1471613" y="663126"/>
            <a:ext cx="9889977" cy="720000"/>
          </a:xfrm>
        </p:spPr>
        <p:txBody>
          <a:bodyPr>
            <a:normAutofit fontScale="90000"/>
          </a:bodyPr>
          <a:lstStyle/>
          <a:p>
            <a:r>
              <a:rPr lang="he-IL" dirty="0" smtClean="0"/>
              <a:t>מה למדנו?</a:t>
            </a:r>
            <a:endParaRPr lang="he-IL" dirty="0"/>
          </a:p>
        </p:txBody>
      </p:sp>
      <p:sp>
        <p:nvSpPr>
          <p:cNvPr id="3" name="תיבת טקסט 1">
            <a:extLst>
              <a:ext uri="{FF2B5EF4-FFF2-40B4-BE49-F238E27FC236}">
                <a16:creationId xmlns:a16="http://schemas.microsoft.com/office/drawing/2014/main" id="{A6760232-7B96-4FDD-A1AD-01864C0F8418}"/>
              </a:ext>
            </a:extLst>
          </p:cNvPr>
          <p:cNvSpPr txBox="1"/>
          <p:nvPr/>
        </p:nvSpPr>
        <p:spPr>
          <a:xfrm>
            <a:off x="175536" y="1549070"/>
            <a:ext cx="11186054" cy="5586145"/>
          </a:xfrm>
          <a:prstGeom prst="rect">
            <a:avLst/>
          </a:prstGeom>
          <a:noFill/>
        </p:spPr>
        <p:txBody>
          <a:bodyPr wrap="square" rtlCol="1">
            <a:spAutoFit/>
          </a:bodyPr>
          <a:lstStyle/>
          <a:p>
            <a:pPr marL="457200" indent="-457200" algn="r" rtl="1">
              <a:lnSpc>
                <a:spcPct val="150000"/>
              </a:lnSpc>
              <a:buFont typeface="Wingdings" panose="05000000000000000000" pitchFamily="2" charset="2"/>
              <a:buChar char="Ø"/>
            </a:pPr>
            <a:r>
              <a:rPr lang="he-IL" sz="3200" dirty="0" smtClean="0"/>
              <a:t>הכרנו את מחזור החיים של הצמח: נביטה, צמיחה, פריחה, פירות והפצת זרעים.</a:t>
            </a:r>
          </a:p>
          <a:p>
            <a:pPr marL="457200" indent="-457200" algn="r" rtl="1">
              <a:lnSpc>
                <a:spcPct val="150000"/>
              </a:lnSpc>
              <a:buFont typeface="Wingdings" panose="05000000000000000000" pitchFamily="2" charset="2"/>
              <a:buChar char="Ø"/>
            </a:pPr>
            <a:r>
              <a:rPr lang="he-IL" sz="3200" dirty="0" smtClean="0"/>
              <a:t>זיהינו את חלקי הצמח.</a:t>
            </a:r>
          </a:p>
          <a:p>
            <a:pPr marL="457200" indent="-457200" algn="r" rtl="1">
              <a:lnSpc>
                <a:spcPct val="150000"/>
              </a:lnSpc>
              <a:buFont typeface="Wingdings" panose="05000000000000000000" pitchFamily="2" charset="2"/>
              <a:buChar char="Ø"/>
            </a:pPr>
            <a:r>
              <a:rPr lang="he-IL" sz="3200" dirty="0" smtClean="0"/>
              <a:t>למדנו כיצד פרחים </a:t>
            </a:r>
            <a:r>
              <a:rPr lang="he-IL" sz="3200" dirty="0" err="1" smtClean="0"/>
              <a:t>מואבקים</a:t>
            </a:r>
            <a:r>
              <a:rPr lang="he-IL" sz="3200" dirty="0" smtClean="0"/>
              <a:t> באמצעים שונים: רוח, ובעלי חיים.</a:t>
            </a:r>
          </a:p>
          <a:p>
            <a:pPr marL="457200" indent="-457200" algn="r" rtl="1">
              <a:lnSpc>
                <a:spcPct val="150000"/>
              </a:lnSpc>
              <a:buFont typeface="Wingdings" panose="05000000000000000000" pitchFamily="2" charset="2"/>
              <a:buChar char="Ø"/>
            </a:pPr>
            <a:r>
              <a:rPr lang="he-IL" sz="3200" dirty="0" smtClean="0"/>
              <a:t>למדנו כיצד זרעים מופצים באמצעות בעלי חיים, רוח, מים</a:t>
            </a:r>
            <a:r>
              <a:rPr lang="en-US" sz="3200" dirty="0" smtClean="0"/>
              <a:t/>
            </a:r>
            <a:br>
              <a:rPr lang="en-US" sz="3200" dirty="0" smtClean="0"/>
            </a:br>
            <a:r>
              <a:rPr lang="he-IL" sz="3200" dirty="0" smtClean="0"/>
              <a:t>או בהפצה עצמית.</a:t>
            </a:r>
          </a:p>
          <a:p>
            <a:pPr marL="457200" indent="-457200" algn="r" rtl="1">
              <a:lnSpc>
                <a:spcPct val="150000"/>
              </a:lnSpc>
              <a:buFont typeface="Wingdings" panose="05000000000000000000" pitchFamily="2" charset="2"/>
              <a:buChar char="Ø"/>
            </a:pPr>
            <a:r>
              <a:rPr lang="he-IL" sz="3200" dirty="0" smtClean="0"/>
              <a:t>הנבטנו זרעים וערכנו בהם תצפית.</a:t>
            </a:r>
          </a:p>
          <a:p>
            <a:pPr>
              <a:lnSpc>
                <a:spcPct val="150000"/>
              </a:lnSpc>
            </a:pPr>
            <a:endParaRPr lang="he-IL" dirty="0"/>
          </a:p>
        </p:txBody>
      </p:sp>
    </p:spTree>
    <p:extLst>
      <p:ext uri="{BB962C8B-B14F-4D97-AF65-F5344CB8AC3E}">
        <p14:creationId xmlns:p14="http://schemas.microsoft.com/office/powerpoint/2010/main" val="29799577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1471613" y="663126"/>
            <a:ext cx="9889977" cy="720000"/>
          </a:xfrm>
        </p:spPr>
        <p:txBody>
          <a:bodyPr>
            <a:normAutofit fontScale="90000"/>
          </a:bodyPr>
          <a:lstStyle/>
          <a:p>
            <a:r>
              <a:rPr lang="he-IL" dirty="0" smtClean="0"/>
              <a:t>משימה ביתית</a:t>
            </a:r>
            <a:endParaRPr lang="he-IL" dirty="0"/>
          </a:p>
        </p:txBody>
      </p:sp>
      <p:sp>
        <p:nvSpPr>
          <p:cNvPr id="3" name="תיבת טקסט 1">
            <a:extLst>
              <a:ext uri="{FF2B5EF4-FFF2-40B4-BE49-F238E27FC236}">
                <a16:creationId xmlns:a16="http://schemas.microsoft.com/office/drawing/2014/main" id="{A6760232-7B96-4FDD-A1AD-01864C0F8418}"/>
              </a:ext>
            </a:extLst>
          </p:cNvPr>
          <p:cNvSpPr txBox="1"/>
          <p:nvPr/>
        </p:nvSpPr>
        <p:spPr>
          <a:xfrm>
            <a:off x="152400" y="1822448"/>
            <a:ext cx="11186054" cy="5546198"/>
          </a:xfrm>
          <a:prstGeom prst="rect">
            <a:avLst/>
          </a:prstGeom>
          <a:noFill/>
        </p:spPr>
        <p:txBody>
          <a:bodyPr wrap="square" rtlCol="1">
            <a:spAutoFit/>
          </a:bodyPr>
          <a:lstStyle/>
          <a:p>
            <a:pPr algn="r" rtl="1">
              <a:lnSpc>
                <a:spcPct val="150000"/>
              </a:lnSpc>
            </a:pPr>
            <a:r>
              <a:rPr lang="he-IL" sz="3200" dirty="0" smtClean="0"/>
              <a:t>המשיכו להתנסות בהנבטת זרעים בשיטת הכוס בתנאי סביבה שונים.</a:t>
            </a:r>
          </a:p>
          <a:p>
            <a:pPr marL="457200" indent="-457200" algn="r" rtl="1">
              <a:lnSpc>
                <a:spcPct val="150000"/>
              </a:lnSpc>
              <a:buFont typeface="Wingdings" panose="05000000000000000000" pitchFamily="2" charset="2"/>
              <a:buChar char="Ø"/>
            </a:pPr>
            <a:r>
              <a:rPr lang="he-IL" sz="3200" dirty="0" smtClean="0"/>
              <a:t>ניתן להנביט זרעים מסוגים שונים ולהשוות ביניהם.</a:t>
            </a:r>
          </a:p>
          <a:p>
            <a:pPr marL="457200" indent="-457200" algn="r" rtl="1">
              <a:lnSpc>
                <a:spcPct val="150000"/>
              </a:lnSpc>
              <a:buFont typeface="Wingdings" panose="05000000000000000000" pitchFamily="2" charset="2"/>
              <a:buChar char="Ø"/>
            </a:pPr>
            <a:r>
              <a:rPr lang="he-IL" sz="3200" dirty="0" smtClean="0"/>
              <a:t>ניתן להנביט זרעים באור ובחושך ולהשוות ביניהם.</a:t>
            </a:r>
          </a:p>
          <a:p>
            <a:pPr marL="457200" indent="-457200" algn="r" rtl="1">
              <a:lnSpc>
                <a:spcPct val="150000"/>
              </a:lnSpc>
              <a:buFont typeface="Wingdings" panose="05000000000000000000" pitchFamily="2" charset="2"/>
              <a:buChar char="Ø"/>
            </a:pPr>
            <a:r>
              <a:rPr lang="he-IL" sz="3200" dirty="0" smtClean="0"/>
              <a:t>ניתן להנביט זרעים ולהשקות אותם בתדירות שונה ולהשוות ביניהם.</a:t>
            </a:r>
          </a:p>
          <a:p>
            <a:pPr algn="ctr" rtl="1">
              <a:lnSpc>
                <a:spcPct val="150000"/>
              </a:lnSpc>
            </a:pPr>
            <a:r>
              <a:rPr lang="he-IL" sz="3200" dirty="0" smtClean="0">
                <a:solidFill>
                  <a:srgbClr val="FF0000"/>
                </a:solidFill>
              </a:rPr>
              <a:t>אל תשכחו לתכנן ניסוי על פי הכללים שלמדנו.</a:t>
            </a:r>
          </a:p>
          <a:p>
            <a:pPr algn="ctr" rtl="1">
              <a:lnSpc>
                <a:spcPct val="150000"/>
              </a:lnSpc>
            </a:pPr>
            <a:r>
              <a:rPr lang="he-IL" sz="3200" dirty="0" smtClean="0">
                <a:solidFill>
                  <a:srgbClr val="FF0000"/>
                </a:solidFill>
              </a:rPr>
              <a:t>בהצלחה!</a:t>
            </a:r>
          </a:p>
          <a:p>
            <a:pPr marL="457200" indent="-457200" algn="r" rtl="1">
              <a:lnSpc>
                <a:spcPct val="150000"/>
              </a:lnSpc>
              <a:buFont typeface="Wingdings" panose="05000000000000000000" pitchFamily="2" charset="2"/>
              <a:buChar char="Ø"/>
            </a:pPr>
            <a:endParaRPr lang="he-IL" sz="3200" dirty="0" smtClean="0"/>
          </a:p>
          <a:p>
            <a:pPr>
              <a:lnSpc>
                <a:spcPct val="150000"/>
              </a:lnSpc>
            </a:pPr>
            <a:endParaRPr lang="he-IL" dirty="0"/>
          </a:p>
        </p:txBody>
      </p:sp>
    </p:spTree>
    <p:extLst>
      <p:ext uri="{BB962C8B-B14F-4D97-AF65-F5344CB8AC3E}">
        <p14:creationId xmlns:p14="http://schemas.microsoft.com/office/powerpoint/2010/main" val="2828553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מציין מיקום של תמונה 2"/>
          <p:cNvGraphicFramePr>
            <a:graphicFrameLocks noGrp="1"/>
          </p:cNvGraphicFramePr>
          <p:nvPr>
            <p:ph type="pic" idx="2"/>
            <p:extLst>
              <p:ext uri="{D42A27DB-BD31-4B8C-83A1-F6EECF244321}">
                <p14:modId xmlns:p14="http://schemas.microsoft.com/office/powerpoint/2010/main" val="3095895198"/>
              </p:ext>
            </p:extLst>
          </p:nvPr>
        </p:nvGraphicFramePr>
        <p:xfrm>
          <a:off x="-704054" y="303311"/>
          <a:ext cx="11901487" cy="6280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1024" t="56888" r="61656" b="32161"/>
          <a:stretch/>
        </p:blipFill>
        <p:spPr bwMode="auto">
          <a:xfrm>
            <a:off x="649923" y="1167320"/>
            <a:ext cx="1488331" cy="124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35889" t="46239" r="55515" b="29028"/>
          <a:stretch/>
        </p:blipFill>
        <p:spPr bwMode="auto">
          <a:xfrm>
            <a:off x="1481133" y="4309354"/>
            <a:ext cx="1316813" cy="213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3907" t="52041" r="29843" b="32226"/>
          <a:stretch/>
        </p:blipFill>
        <p:spPr bwMode="auto">
          <a:xfrm>
            <a:off x="8745166" y="2256817"/>
            <a:ext cx="1332689" cy="188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7844" t="30664" r="46514" b="54559"/>
          <a:stretch/>
        </p:blipFill>
        <p:spPr bwMode="auto">
          <a:xfrm>
            <a:off x="6468893" y="612841"/>
            <a:ext cx="885217" cy="1303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4722" t="46748" r="35889" b="27995"/>
          <a:stretch/>
        </p:blipFill>
        <p:spPr bwMode="auto">
          <a:xfrm>
            <a:off x="7616758" y="4472462"/>
            <a:ext cx="1395449" cy="2110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מלבן 3"/>
          <p:cNvSpPr/>
          <p:nvPr/>
        </p:nvSpPr>
        <p:spPr>
          <a:xfrm>
            <a:off x="7103042" y="28675"/>
            <a:ext cx="4094391"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he-IL" sz="3200" b="1" dirty="0">
                <a:effectLst>
                  <a:outerShdw blurRad="38100" dist="38100" dir="2700000" algn="tl">
                    <a:srgbClr val="000000">
                      <a:alpha val="43137"/>
                    </a:srgbClr>
                  </a:outerShdw>
                </a:effectLst>
              </a:rPr>
              <a:t>מחזור </a:t>
            </a:r>
            <a:r>
              <a:rPr lang="he-IL" sz="3200" b="1" dirty="0" smtClean="0">
                <a:effectLst>
                  <a:outerShdw blurRad="38100" dist="38100" dir="2700000" algn="tl">
                    <a:srgbClr val="000000">
                      <a:alpha val="43137"/>
                    </a:srgbClr>
                  </a:outerShdw>
                </a:effectLst>
              </a:rPr>
              <a:t>החיים </a:t>
            </a:r>
            <a:r>
              <a:rPr lang="he-IL" sz="3200" b="1" dirty="0">
                <a:effectLst>
                  <a:outerShdw blurRad="38100" dist="38100" dir="2700000" algn="tl">
                    <a:srgbClr val="000000">
                      <a:alpha val="43137"/>
                    </a:srgbClr>
                  </a:outerShdw>
                </a:effectLst>
              </a:rPr>
              <a:t>של צמחים</a:t>
            </a:r>
          </a:p>
        </p:txBody>
      </p:sp>
    </p:spTree>
    <p:extLst>
      <p:ext uri="{BB962C8B-B14F-4D97-AF65-F5344CB8AC3E}">
        <p14:creationId xmlns:p14="http://schemas.microsoft.com/office/powerpoint/2010/main" val="42178483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2"/>
          </p:nvPr>
        </p:nvSpPr>
        <p:spPr>
          <a:xfrm>
            <a:off x="821803" y="1825625"/>
            <a:ext cx="10531997" cy="4351338"/>
          </a:xfrm>
        </p:spPr>
        <p:txBody>
          <a:bodyPr>
            <a:noAutofit/>
          </a:bodyPr>
          <a:lstStyle/>
          <a:p>
            <a:pPr marL="50800" indent="0">
              <a:buNone/>
            </a:pPr>
            <a:endParaRPr lang="he-IL" sz="3600" dirty="0"/>
          </a:p>
        </p:txBody>
      </p:sp>
      <p:sp>
        <p:nvSpPr>
          <p:cNvPr id="4" name="כותרת 3"/>
          <p:cNvSpPr>
            <a:spLocks noGrp="1"/>
          </p:cNvSpPr>
          <p:nvPr>
            <p:ph type="title"/>
          </p:nvPr>
        </p:nvSpPr>
        <p:spPr/>
        <p:txBody>
          <a:bodyPr>
            <a:noAutofit/>
          </a:bodyPr>
          <a:lstStyle/>
          <a:p>
            <a:r>
              <a:rPr lang="he-IL" sz="4800" dirty="0" smtClean="0"/>
              <a:t>זרעים נובטים</a:t>
            </a:r>
            <a:endParaRPr lang="he-IL" sz="4800"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8340" t="29315" r="22418" b="55390"/>
          <a:stretch/>
        </p:blipFill>
        <p:spPr bwMode="auto">
          <a:xfrm>
            <a:off x="9671901" y="1858912"/>
            <a:ext cx="2348649" cy="2185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217" t="29212" r="67413" b="55208"/>
          <a:stretch/>
        </p:blipFill>
        <p:spPr bwMode="auto">
          <a:xfrm>
            <a:off x="3469064" y="4593018"/>
            <a:ext cx="2381251" cy="222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485" t="29315" r="56280" b="55455"/>
          <a:stretch/>
        </p:blipFill>
        <p:spPr bwMode="auto">
          <a:xfrm>
            <a:off x="3469064" y="1839862"/>
            <a:ext cx="2347274" cy="2175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741" t="29109" r="44626" b="55207"/>
          <a:stretch/>
        </p:blipFill>
        <p:spPr bwMode="auto">
          <a:xfrm>
            <a:off x="9601027" y="4598207"/>
            <a:ext cx="2447807" cy="224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מלבן מעוגל 1"/>
          <p:cNvSpPr/>
          <p:nvPr/>
        </p:nvSpPr>
        <p:spPr>
          <a:xfrm>
            <a:off x="6629400" y="1858912"/>
            <a:ext cx="2781300" cy="2211161"/>
          </a:xfrm>
          <a:prstGeom prst="roundRect">
            <a:avLst/>
          </a:prstGeom>
          <a:solidFill>
            <a:schemeClr val="accent5">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rtl="1"/>
            <a:r>
              <a:rPr lang="he-IL" sz="3200" dirty="0" smtClean="0">
                <a:solidFill>
                  <a:schemeClr val="tx1"/>
                </a:solidFill>
              </a:rPr>
              <a:t> זרעים נשתלים באדמה, קולטים מים ותופחים.</a:t>
            </a:r>
            <a:endParaRPr lang="he-IL" sz="3200" dirty="0">
              <a:solidFill>
                <a:schemeClr val="tx1"/>
              </a:solidFill>
            </a:endParaRPr>
          </a:p>
        </p:txBody>
      </p:sp>
      <p:sp>
        <p:nvSpPr>
          <p:cNvPr id="11" name="מלבן מעוגל 10"/>
          <p:cNvSpPr/>
          <p:nvPr/>
        </p:nvSpPr>
        <p:spPr>
          <a:xfrm>
            <a:off x="6629400" y="4611122"/>
            <a:ext cx="2781300" cy="2211161"/>
          </a:xfrm>
          <a:prstGeom prst="roundRect">
            <a:avLst/>
          </a:prstGeom>
          <a:solidFill>
            <a:schemeClr val="accent5">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rtl="1"/>
            <a:r>
              <a:rPr lang="he-IL" sz="3200" dirty="0" smtClean="0">
                <a:solidFill>
                  <a:schemeClr val="tx1"/>
                </a:solidFill>
              </a:rPr>
              <a:t> </a:t>
            </a:r>
            <a:r>
              <a:rPr lang="he-IL" sz="3200" dirty="0" err="1" smtClean="0">
                <a:solidFill>
                  <a:schemeClr val="tx1"/>
                </a:solidFill>
              </a:rPr>
              <a:t>השורשון</a:t>
            </a:r>
            <a:r>
              <a:rPr lang="he-IL" sz="3200" dirty="0" smtClean="0">
                <a:solidFill>
                  <a:schemeClr val="tx1"/>
                </a:solidFill>
              </a:rPr>
              <a:t> מתחיל להציץ. הוא יתפתח לשורש.</a:t>
            </a:r>
            <a:endParaRPr lang="he-IL" sz="3200" dirty="0">
              <a:solidFill>
                <a:schemeClr val="tx1"/>
              </a:solidFill>
            </a:endParaRPr>
          </a:p>
        </p:txBody>
      </p:sp>
      <p:sp>
        <p:nvSpPr>
          <p:cNvPr id="12" name="מלבן מעוגל 11"/>
          <p:cNvSpPr/>
          <p:nvPr/>
        </p:nvSpPr>
        <p:spPr>
          <a:xfrm>
            <a:off x="408102" y="1875698"/>
            <a:ext cx="2781300" cy="2211161"/>
          </a:xfrm>
          <a:prstGeom prst="roundRect">
            <a:avLst/>
          </a:prstGeom>
          <a:solidFill>
            <a:schemeClr val="accent5">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rtl="1"/>
            <a:r>
              <a:rPr lang="he-IL" sz="3200" dirty="0" smtClean="0">
                <a:solidFill>
                  <a:schemeClr val="tx1"/>
                </a:solidFill>
              </a:rPr>
              <a:t> </a:t>
            </a:r>
            <a:r>
              <a:rPr lang="he-IL" sz="3200" dirty="0" err="1" smtClean="0">
                <a:solidFill>
                  <a:schemeClr val="tx1"/>
                </a:solidFill>
              </a:rPr>
              <a:t>הנצרון</a:t>
            </a:r>
            <a:r>
              <a:rPr lang="he-IL" sz="3200" dirty="0" smtClean="0">
                <a:solidFill>
                  <a:schemeClr val="tx1"/>
                </a:solidFill>
              </a:rPr>
              <a:t> מתחיל להציץ. הוא יתפתח לגבעול.</a:t>
            </a:r>
            <a:endParaRPr lang="he-IL" sz="3200" dirty="0">
              <a:solidFill>
                <a:schemeClr val="tx1"/>
              </a:solidFill>
            </a:endParaRPr>
          </a:p>
        </p:txBody>
      </p:sp>
      <p:sp>
        <p:nvSpPr>
          <p:cNvPr id="13" name="מלבן מעוגל 12"/>
          <p:cNvSpPr/>
          <p:nvPr/>
        </p:nvSpPr>
        <p:spPr>
          <a:xfrm>
            <a:off x="419100" y="4598207"/>
            <a:ext cx="2781300" cy="2211161"/>
          </a:xfrm>
          <a:prstGeom prst="roundRect">
            <a:avLst/>
          </a:prstGeom>
          <a:solidFill>
            <a:schemeClr val="accent5">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rtl="1"/>
            <a:r>
              <a:rPr lang="he-IL" sz="3200" dirty="0" smtClean="0">
                <a:solidFill>
                  <a:schemeClr val="tx1"/>
                </a:solidFill>
              </a:rPr>
              <a:t> צמח צעיר:</a:t>
            </a:r>
          </a:p>
          <a:p>
            <a:pPr algn="ctr" rtl="1"/>
            <a:r>
              <a:rPr lang="he-IL" sz="3200" dirty="0" smtClean="0">
                <a:solidFill>
                  <a:schemeClr val="tx1"/>
                </a:solidFill>
              </a:rPr>
              <a:t>נבט.</a:t>
            </a:r>
            <a:endParaRPr lang="he-IL" sz="3200" dirty="0">
              <a:solidFill>
                <a:schemeClr val="tx1"/>
              </a:solidFill>
            </a:endParaRPr>
          </a:p>
        </p:txBody>
      </p:sp>
      <p:sp>
        <p:nvSpPr>
          <p:cNvPr id="5" name="אליפסה 4"/>
          <p:cNvSpPr/>
          <p:nvPr/>
        </p:nvSpPr>
        <p:spPr>
          <a:xfrm>
            <a:off x="11258550" y="1653279"/>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1</a:t>
            </a:r>
            <a:endParaRPr lang="he-IL" sz="3200" dirty="0"/>
          </a:p>
        </p:txBody>
      </p:sp>
      <p:sp>
        <p:nvSpPr>
          <p:cNvPr id="15" name="אליפסה 14"/>
          <p:cNvSpPr/>
          <p:nvPr/>
        </p:nvSpPr>
        <p:spPr>
          <a:xfrm>
            <a:off x="11303158" y="4340225"/>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2</a:t>
            </a:r>
            <a:endParaRPr lang="he-IL" sz="3200" dirty="0"/>
          </a:p>
        </p:txBody>
      </p:sp>
      <p:sp>
        <p:nvSpPr>
          <p:cNvPr id="16" name="אליפסה 15"/>
          <p:cNvSpPr/>
          <p:nvPr/>
        </p:nvSpPr>
        <p:spPr>
          <a:xfrm>
            <a:off x="5257800" y="182880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3</a:t>
            </a:r>
            <a:endParaRPr lang="he-IL" sz="3200" dirty="0"/>
          </a:p>
        </p:txBody>
      </p:sp>
      <p:sp>
        <p:nvSpPr>
          <p:cNvPr id="17" name="אליפסה 16"/>
          <p:cNvSpPr/>
          <p:nvPr/>
        </p:nvSpPr>
        <p:spPr>
          <a:xfrm>
            <a:off x="5219700" y="4362450"/>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smtClean="0"/>
              <a:t>4</a:t>
            </a:r>
            <a:endParaRPr lang="he-IL" sz="3200" dirty="0"/>
          </a:p>
        </p:txBody>
      </p:sp>
      <p:grpSp>
        <p:nvGrpSpPr>
          <p:cNvPr id="21" name="קבוצה 20"/>
          <p:cNvGrpSpPr/>
          <p:nvPr/>
        </p:nvGrpSpPr>
        <p:grpSpPr>
          <a:xfrm>
            <a:off x="10526" y="0"/>
            <a:ext cx="1894474" cy="1894474"/>
            <a:chOff x="5003506" y="1050"/>
            <a:chExt cx="1894474" cy="1894474"/>
          </a:xfrm>
          <a:scene3d>
            <a:camera prst="orthographicFront"/>
            <a:lightRig rig="threePt" dir="t">
              <a:rot lat="0" lon="0" rev="7500000"/>
            </a:lightRig>
          </a:scene3d>
        </p:grpSpPr>
        <p:sp>
          <p:nvSpPr>
            <p:cNvPr id="22" name="אליפסה 21"/>
            <p:cNvSpPr/>
            <p:nvPr/>
          </p:nvSpPr>
          <p:spPr>
            <a:xfrm>
              <a:off x="5003506" y="1050"/>
              <a:ext cx="1894474" cy="1894474"/>
            </a:xfrm>
            <a:prstGeom prst="ellipse">
              <a:avLst/>
            </a:prstGeom>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3" name="אליפסה 4"/>
            <p:cNvSpPr/>
            <p:nvPr/>
          </p:nvSpPr>
          <p:spPr>
            <a:xfrm>
              <a:off x="5280945" y="278489"/>
              <a:ext cx="1339596" cy="13395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tx1"/>
                  </a:solidFill>
                </a:rPr>
                <a:t>זרעים נובטים</a:t>
              </a:r>
              <a:endParaRPr lang="he-IL" sz="2800" b="1" kern="1200" dirty="0">
                <a:solidFill>
                  <a:schemeClr val="tx1"/>
                </a:solidFill>
              </a:endParaRPr>
            </a:p>
          </p:txBody>
        </p:sp>
      </p:grpSp>
    </p:spTree>
    <p:extLst>
      <p:ext uri="{BB962C8B-B14F-4D97-AF65-F5344CB8AC3E}">
        <p14:creationId xmlns:p14="http://schemas.microsoft.com/office/powerpoint/2010/main" val="1565684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Autofit/>
          </a:bodyPr>
          <a:lstStyle/>
          <a:p>
            <a:r>
              <a:rPr lang="he-IL" dirty="0" smtClean="0"/>
              <a:t>מזהים את חלקי הנבט</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12761" r="21376" b="31250"/>
          <a:stretch/>
        </p:blipFill>
        <p:spPr bwMode="auto">
          <a:xfrm>
            <a:off x="2457450" y="1669170"/>
            <a:ext cx="7124700" cy="5055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732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Autofit/>
          </a:bodyPr>
          <a:lstStyle/>
          <a:p>
            <a:r>
              <a:rPr lang="he-IL" dirty="0" smtClean="0"/>
              <a:t>מזהים את חלקי הנבט</a:t>
            </a:r>
            <a:endParaRPr lang="he-IL" dirty="0"/>
          </a:p>
        </p:txBody>
      </p:sp>
      <p:sp>
        <p:nvSpPr>
          <p:cNvPr id="2" name="מציין מיקום טקסט 1"/>
          <p:cNvSpPr>
            <a:spLocks noGrp="1"/>
          </p:cNvSpPr>
          <p:nvPr>
            <p:ph type="body" idx="2"/>
          </p:nvPr>
        </p:nvSpPr>
        <p:spPr>
          <a:xfrm>
            <a:off x="471488" y="1539875"/>
            <a:ext cx="10810875" cy="4351338"/>
          </a:xfrm>
        </p:spPr>
        <p:txBody>
          <a:bodyPr>
            <a:normAutofit/>
          </a:bodyPr>
          <a:lstStyle/>
          <a:p>
            <a:pPr marL="50800" indent="0">
              <a:buNone/>
            </a:pPr>
            <a:r>
              <a:rPr lang="he-IL" dirty="0" smtClean="0"/>
              <a:t> </a:t>
            </a:r>
            <a:endParaRPr lang="he-IL" dirty="0"/>
          </a:p>
          <a:p>
            <a:endParaRPr lang="he-IL" dirty="0"/>
          </a:p>
          <a:p>
            <a:endParaRPr lang="he-IL"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12761" r="21376" b="31250"/>
          <a:stretch/>
        </p:blipFill>
        <p:spPr bwMode="auto">
          <a:xfrm>
            <a:off x="2457450" y="1669170"/>
            <a:ext cx="7124700" cy="5055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772400" y="2521237"/>
            <a:ext cx="158115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he-IL" sz="4000" dirty="0" err="1" smtClean="0"/>
              <a:t>נצרון</a:t>
            </a:r>
            <a:endParaRPr lang="he-IL" sz="4000" dirty="0"/>
          </a:p>
        </p:txBody>
      </p:sp>
      <p:sp>
        <p:nvSpPr>
          <p:cNvPr id="6" name="TextBox 5"/>
          <p:cNvSpPr txBox="1"/>
          <p:nvPr/>
        </p:nvSpPr>
        <p:spPr>
          <a:xfrm>
            <a:off x="7810500" y="5112037"/>
            <a:ext cx="158115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he-IL" sz="4000" dirty="0" err="1" smtClean="0"/>
              <a:t>שורשון</a:t>
            </a:r>
            <a:endParaRPr lang="he-IL" sz="4000" dirty="0"/>
          </a:p>
        </p:txBody>
      </p:sp>
      <p:sp>
        <p:nvSpPr>
          <p:cNvPr id="7" name="TextBox 6"/>
          <p:cNvSpPr txBox="1"/>
          <p:nvPr/>
        </p:nvSpPr>
        <p:spPr>
          <a:xfrm>
            <a:off x="7772400" y="3842967"/>
            <a:ext cx="158115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he-IL" sz="4000" dirty="0" smtClean="0"/>
              <a:t>קליפה</a:t>
            </a:r>
            <a:endParaRPr lang="he-IL" sz="4000" dirty="0"/>
          </a:p>
        </p:txBody>
      </p:sp>
    </p:spTree>
    <p:extLst>
      <p:ext uri="{BB962C8B-B14F-4D97-AF65-F5344CB8AC3E}">
        <p14:creationId xmlns:p14="http://schemas.microsoft.com/office/powerpoint/2010/main" val="844923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TM03457452[[fn=שמימי]]</Template>
  <TotalTime>13578</TotalTime>
  <Words>3419</Words>
  <Application>Microsoft Office PowerPoint</Application>
  <PresentationFormat>מסך רחב</PresentationFormat>
  <Paragraphs>529</Paragraphs>
  <Slides>52</Slides>
  <Notes>51</Notes>
  <HiddenSlides>0</HiddenSlides>
  <MMClips>4</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52</vt:i4>
      </vt:variant>
    </vt:vector>
  </HeadingPairs>
  <TitlesOfParts>
    <vt:vector size="58" baseType="lpstr">
      <vt:lpstr>Taamey Frank</vt:lpstr>
      <vt:lpstr>Arial</vt:lpstr>
      <vt:lpstr>Calibri</vt:lpstr>
      <vt:lpstr>Wingdings</vt:lpstr>
      <vt:lpstr>David</vt:lpstr>
      <vt:lpstr>Office Theme</vt:lpstr>
      <vt:lpstr>מצגת של PowerPoint‏</vt:lpstr>
      <vt:lpstr>מצגת של PowerPoint‏</vt:lpstr>
      <vt:lpstr>מה נלמד היום?</vt:lpstr>
      <vt:lpstr>מה צריך לשיעור?</vt:lpstr>
      <vt:lpstr>איך הכל התחיל?</vt:lpstr>
      <vt:lpstr>מצגת של PowerPoint‏</vt:lpstr>
      <vt:lpstr>זרעים נובטים</vt:lpstr>
      <vt:lpstr>מזהים את חלקי הנבט</vt:lpstr>
      <vt:lpstr>מזהים את חלקי הנבט</vt:lpstr>
      <vt:lpstr>מבנה הזרעים</vt:lpstr>
      <vt:lpstr>נבטים עשירים בויטמינים</vt:lpstr>
      <vt:lpstr>"מה רבו מעשיך ה', כולם בחכמה עשית"</vt:lpstr>
      <vt:lpstr>מצגת של PowerPoint‏</vt:lpstr>
      <vt:lpstr>תצפית בתהליך הנביטה</vt:lpstr>
      <vt:lpstr>השוואת תהליך הנביטה של שני זרעים</vt:lpstr>
      <vt:lpstr>נבטים צומחים</vt:lpstr>
      <vt:lpstr>מזהים את חלקי הצמח הצעיר</vt:lpstr>
      <vt:lpstr>מזהים את חלקי הצמח הצעיר</vt:lpstr>
      <vt:lpstr>צמחים פורחים</vt:lpstr>
      <vt:lpstr>מבנה הפרח</vt:lpstr>
      <vt:lpstr>התאימו בין איברי הפרח לתיאורם</vt:lpstr>
      <vt:lpstr>התאימו בין איברי הפרח לתיאורם</vt:lpstr>
      <vt:lpstr>תהליך ההַאבָקָה</vt:lpstr>
      <vt:lpstr>האבקה באמצעות בעלי חיים</vt:lpstr>
      <vt:lpstr>האבקה באמצעות רוח</vt:lpstr>
      <vt:lpstr>מצגת של PowerPoint‏</vt:lpstr>
      <vt:lpstr>מצגת של PowerPoint‏</vt:lpstr>
      <vt:lpstr>פרחים הופכים לפירות</vt:lpstr>
      <vt:lpstr>"בורא פרי העץ, בורא פרי האדמה"</vt:lpstr>
      <vt:lpstr>מבנה הפרי</vt:lpstr>
      <vt:lpstr>מצגת של PowerPoint‏</vt:lpstr>
      <vt:lpstr>מצגת של PowerPoint‏</vt:lpstr>
      <vt:lpstr>זרעים מתפזרים בטבע</vt:lpstr>
      <vt:lpstr>הפצת זרעים באמצעות רוח</vt:lpstr>
      <vt:lpstr>הפצת זרעים באמצעות בעלי חיים</vt:lpstr>
      <vt:lpstr>הפצת זרעים באמצעות מים</vt:lpstr>
      <vt:lpstr>הפצת זרעים באמצעות מים</vt:lpstr>
      <vt:lpstr>הפצת זרעים עצמית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מה למדנו?</vt:lpstr>
      <vt:lpstr>משימה ביתית</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אפרת דיין</cp:lastModifiedBy>
  <cp:revision>765</cp:revision>
  <dcterms:created xsi:type="dcterms:W3CDTF">2020-03-11T07:11:19Z</dcterms:created>
  <dcterms:modified xsi:type="dcterms:W3CDTF">2020-08-03T02:36:21Z</dcterms:modified>
</cp:coreProperties>
</file>