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48" r:id="rId1"/>
  </p:sldMasterIdLst>
  <p:notesMasterIdLst>
    <p:notesMasterId r:id="rId38"/>
  </p:notesMasterIdLst>
  <p:sldIdLst>
    <p:sldId id="385" r:id="rId2"/>
    <p:sldId id="663" r:id="rId3"/>
    <p:sldId id="659" r:id="rId4"/>
    <p:sldId id="660" r:id="rId5"/>
    <p:sldId id="391" r:id="rId6"/>
    <p:sldId id="481" r:id="rId7"/>
    <p:sldId id="661" r:id="rId8"/>
    <p:sldId id="665" r:id="rId9"/>
    <p:sldId id="662" r:id="rId10"/>
    <p:sldId id="491" r:id="rId11"/>
    <p:sldId id="686" r:id="rId12"/>
    <p:sldId id="666" r:id="rId13"/>
    <p:sldId id="584" r:id="rId14"/>
    <p:sldId id="678" r:id="rId15"/>
    <p:sldId id="668" r:id="rId16"/>
    <p:sldId id="634" r:id="rId17"/>
    <p:sldId id="676" r:id="rId18"/>
    <p:sldId id="672" r:id="rId19"/>
    <p:sldId id="484" r:id="rId20"/>
    <p:sldId id="687" r:id="rId21"/>
    <p:sldId id="657" r:id="rId22"/>
    <p:sldId id="675" r:id="rId23"/>
    <p:sldId id="674" r:id="rId24"/>
    <p:sldId id="679" r:id="rId25"/>
    <p:sldId id="558" r:id="rId26"/>
    <p:sldId id="680" r:id="rId27"/>
    <p:sldId id="575" r:id="rId28"/>
    <p:sldId id="681" r:id="rId29"/>
    <p:sldId id="682" r:id="rId30"/>
    <p:sldId id="683" r:id="rId31"/>
    <p:sldId id="684" r:id="rId32"/>
    <p:sldId id="505" r:id="rId33"/>
    <p:sldId id="658" r:id="rId34"/>
    <p:sldId id="688" r:id="rId35"/>
    <p:sldId id="534" r:id="rId36"/>
    <p:sldId id="689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99" roundtripDataSignature="AMtx7migPMszHxDdxnXXV2fRhwXjI5sI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אפרת" initials="E" lastIdx="49" clrIdx="0"/>
  <p:cmAuthor id="1" name="Windows User" initials="WU" lastIdx="4" clrIdx="1"/>
  <p:cmAuthor id="2" name="אפרת דיין" initials="אד" lastIdx="6" clrIdx="2">
    <p:extLst>
      <p:ext uri="{19B8F6BF-5375-455C-9EA6-DF929625EA0E}">
        <p15:presenceInfo xmlns:p15="http://schemas.microsoft.com/office/powerpoint/2012/main" userId="אפרת דיין" providerId="None"/>
      </p:ext>
    </p:extLst>
  </p:cmAuthor>
  <p:cmAuthor id="3" name="נחמה דינה בראמי" initials="נדב" lastIdx="2" clrIdx="3">
    <p:extLst>
      <p:ext uri="{19B8F6BF-5375-455C-9EA6-DF929625EA0E}">
        <p15:presenceInfo xmlns:p15="http://schemas.microsoft.com/office/powerpoint/2012/main" userId="S::nechamabra@hinuchm.k12.il::c958da47-4bdd-4984-b375-48d990a71d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סגנון בהיר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סגנון ערכת נושא 2 - הדגשה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סגנון ביניים 1 - הדגשה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66849" autoAdjust="0"/>
  </p:normalViewPr>
  <p:slideViewPr>
    <p:cSldViewPr snapToGrid="0">
      <p:cViewPr varScale="1">
        <p:scale>
          <a:sx n="49" d="100"/>
          <a:sy n="49" d="100"/>
        </p:scale>
        <p:origin x="1236" y="42"/>
      </p:cViewPr>
      <p:guideLst>
        <p:guide orient="horz" pos="2024"/>
        <p:guide pos="3863"/>
      </p:guideLst>
    </p:cSldViewPr>
  </p:slideViewPr>
  <p:outlineViewPr>
    <p:cViewPr>
      <p:scale>
        <a:sx n="33" d="100"/>
        <a:sy n="33" d="100"/>
      </p:scale>
      <p:origin x="0" y="-2447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36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10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99" Type="http://customschemas.google.com/relationships/presentationmetadata" Target="metadata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10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2162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למה הבלונים התרחקו אחד מהשני?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כמובן, בגלל שהיה עליהם עודף של מטענים שליליים.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ולמדנו שמטענים שליליים דוחים זה את זה.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996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כעת נערוך התנסויות מעניינות במספר </a:t>
            </a:r>
            <a:r>
              <a:rPr lang="he-IL" dirty="0"/>
              <a:t>תופעות של חשמל </a:t>
            </a:r>
            <a:r>
              <a:rPr lang="he-IL" dirty="0" smtClean="0"/>
              <a:t>סטטי.</a:t>
            </a:r>
            <a:endParaRPr lang="he-IL" dirty="0"/>
          </a:p>
          <a:p>
            <a:pPr algn="r" rtl="1"/>
            <a:r>
              <a:rPr lang="he-IL" dirty="0"/>
              <a:t>בכל התנסות </a:t>
            </a:r>
            <a:r>
              <a:rPr lang="he-IL" dirty="0" smtClean="0"/>
              <a:t>- נכתוב במילים </a:t>
            </a:r>
            <a:r>
              <a:rPr lang="he-IL" dirty="0"/>
              <a:t>שלנו </a:t>
            </a:r>
            <a:r>
              <a:rPr lang="he-IL" dirty="0" smtClean="0"/>
              <a:t>תיאור של </a:t>
            </a:r>
            <a:r>
              <a:rPr lang="he-IL" dirty="0"/>
              <a:t>התופעה שהתרחשה. </a:t>
            </a:r>
            <a:endParaRPr lang="he-IL" dirty="0" smtClean="0"/>
          </a:p>
          <a:p>
            <a:pPr algn="r" rtl="1"/>
            <a:r>
              <a:rPr lang="he-IL" dirty="0" smtClean="0"/>
              <a:t>ונוסיף הסבר </a:t>
            </a:r>
            <a:r>
              <a:rPr lang="he-IL" dirty="0"/>
              <a:t>קצר של התופעה.</a:t>
            </a:r>
          </a:p>
          <a:p>
            <a:pPr algn="r" rtl="1"/>
            <a:r>
              <a:rPr lang="he-IL" dirty="0" smtClean="0"/>
              <a:t>לפני שנתחיל העתיקו את הטבלה למחברת.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1961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/>
              <a:t>להקריא, </a:t>
            </a:r>
            <a:endParaRPr lang="he-IL" b="1" dirty="0" smtClean="0"/>
          </a:p>
          <a:p>
            <a:pPr algn="r" rtl="1"/>
            <a:r>
              <a:rPr lang="he-IL" dirty="0" smtClean="0"/>
              <a:t>אני ממתינה לכם דקה לביצוע ההתנסות,</a:t>
            </a:r>
          </a:p>
          <a:p>
            <a:pPr algn="r" rtl="1"/>
            <a:r>
              <a:rPr lang="he-IL" dirty="0" smtClean="0"/>
              <a:t>בתום</a:t>
            </a:r>
            <a:r>
              <a:rPr lang="he-IL" baseline="0" dirty="0" smtClean="0"/>
              <a:t> הטיימר:</a:t>
            </a:r>
          </a:p>
          <a:p>
            <a:pPr algn="r" rtl="1"/>
            <a:r>
              <a:rPr lang="he-IL" baseline="0" dirty="0" smtClean="0"/>
              <a:t>בואו ראו את ההתנסות שלי: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492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האם ראיתם כיצד חתיכות הנייר נמשכו</a:t>
            </a:r>
            <a:r>
              <a:rPr lang="he-IL" baseline="0" dirty="0" smtClean="0"/>
              <a:t> אל הבלון ששפשפנו?</a:t>
            </a:r>
          </a:p>
          <a:p>
            <a:pPr algn="r" rtl="1"/>
            <a:r>
              <a:rPr lang="he-IL" baseline="0" dirty="0" smtClean="0"/>
              <a:t>השלימו בטבלה את המידע וההסבר של התופעה.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10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915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בצעו כעת את ההתנסות השנייה.</a:t>
            </a:r>
          </a:p>
          <a:p>
            <a:pPr algn="r" rtl="1"/>
            <a:r>
              <a:rPr lang="he-IL" b="1" dirty="0" smtClean="0"/>
              <a:t>להקריא</a:t>
            </a:r>
            <a:r>
              <a:rPr lang="he-IL" b="1" baseline="0" dirty="0" smtClean="0"/>
              <a:t> הנחיות</a:t>
            </a:r>
          </a:p>
          <a:p>
            <a:pPr algn="r" rtl="1"/>
            <a:r>
              <a:rPr lang="he-IL" b="1" baseline="0" dirty="0" smtClean="0"/>
              <a:t>להפעיל טיימר</a:t>
            </a:r>
          </a:p>
          <a:p>
            <a:pPr algn="r" rtl="1"/>
            <a:r>
              <a:rPr lang="he-IL" b="1" baseline="0" dirty="0" smtClean="0"/>
              <a:t>אחרי הטיימר:</a:t>
            </a:r>
          </a:p>
          <a:p>
            <a:pPr algn="r" rtl="1"/>
            <a:r>
              <a:rPr lang="he-IL" baseline="0" dirty="0" smtClean="0"/>
              <a:t>בואו נראה את ההתנסות שלי: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079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גם אני שפשפתי</a:t>
            </a:r>
            <a:r>
              <a:rPr lang="he-IL" baseline="0" dirty="0" smtClean="0"/>
              <a:t> את הבלון בשיער ואז קירבתי אותו אל תערובת המלח-פלפל.</a:t>
            </a:r>
          </a:p>
          <a:p>
            <a:pPr algn="r" rtl="1"/>
            <a:r>
              <a:rPr lang="he-IL" baseline="0" dirty="0" smtClean="0"/>
              <a:t>האם אתם מצליחים לראות את גרגרי הפלפל צמודים לבלון?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15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אז מה קרה בהתנסות הזאת?</a:t>
            </a:r>
          </a:p>
          <a:p>
            <a:pPr algn="r" rtl="1"/>
            <a:r>
              <a:rPr lang="he-IL" b="1" dirty="0" smtClean="0"/>
              <a:t>להקריא</a:t>
            </a:r>
            <a:r>
              <a:rPr lang="he-IL" b="1" baseline="0" dirty="0" smtClean="0"/>
              <a:t> הסבר</a:t>
            </a:r>
            <a:endParaRPr lang="he-IL" b="1" dirty="0" smtClean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110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גם בטבע</a:t>
            </a:r>
            <a:r>
              <a:rPr lang="he-IL" baseline="0" dirty="0" smtClean="0"/>
              <a:t> יש תופעה של חשמל סטטי,</a:t>
            </a:r>
          </a:p>
          <a:p>
            <a:pPr algn="r" rtl="1"/>
            <a:r>
              <a:rPr lang="he-IL" baseline="0" dirty="0" smtClean="0"/>
              <a:t>כאשר מזג אוויר סוער מצטבר מטען חשמלי גדול מאוד בתחתית העננים, ככל הנראה בגלל חיכוך,</a:t>
            </a:r>
          </a:p>
          <a:p>
            <a:pPr algn="r" rtl="1"/>
            <a:r>
              <a:rPr lang="he-IL" baseline="0" dirty="0" smtClean="0"/>
              <a:t>ממש בדומה לחיכוך של הבלון בשיער אבל בעוצמה הרבה יותר גדולה.</a:t>
            </a:r>
          </a:p>
          <a:p>
            <a:pPr algn="r" rtl="1"/>
            <a:r>
              <a:rPr lang="he-IL" baseline="0" dirty="0" smtClean="0"/>
              <a:t>כשיש כמות גדולה של מטענים בתחתית העננים, המטענים מתפרקים אל האדמה.</a:t>
            </a:r>
          </a:p>
          <a:p>
            <a:pPr algn="r" rtl="1"/>
            <a:r>
              <a:rPr lang="he-IL" baseline="0" dirty="0" smtClean="0"/>
              <a:t>זה הברק האדיר שאנחנו רואים ומברכים עליו 'ושה מעשה בראשית'.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668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הברק פוגע, בדרך כלל, </a:t>
            </a:r>
            <a:r>
              <a:rPr lang="he-IL" baseline="0" dirty="0" smtClean="0"/>
              <a:t>בעצם בולט </a:t>
            </a:r>
            <a:r>
              <a:rPr lang="he-IL" baseline="0" dirty="0" err="1" smtClean="0"/>
              <a:t>בקרק,ע</a:t>
            </a:r>
            <a:r>
              <a:rPr lang="he-IL" baseline="0" dirty="0" smtClean="0"/>
              <a:t> למשל: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בניין, אנטנה, עמוד מתכתי או עץ.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לפני כ-250 שנה חי מדען בשם בנג'מין פרנקלין.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הוא רצה להוכיח שהברק הוא אכן היא תופעה של פריקת חשמל.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והוא ביצע ניסוי שכמעט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עלה לו בחייו...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הוא העיף עפיפון לתוך ענן גשם וגרם לו להיטען במטענים חיוביים.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אל העפיפון היה קשור חוט משי שהיה מחובר לביתו של המדען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החוט הוליך את המטען החשמלי אל תוך פתח ביתו של המדען, והוא התחשמל.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יש אנשים שטוענים שאם הסיפור היה מדויק הוא באמת היה נהרג.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אז באמת הוא אולי הוכיח מה שרצה לבדוק בניסוי, אבל למדנו מזה שצריך מאוד להיזהר בעת ביצוע ניסויים ולעבוד לפי כללי הבטיחות.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8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התבקשתם להביא בלון ופחית ריקה, נפתח את השיעור בהתנסות בעזרתם. מוכנים? </a:t>
            </a:r>
            <a:endParaRPr lang="he-IL" dirty="0" smtClean="0"/>
          </a:p>
          <a:p>
            <a:pPr algn="r"/>
            <a:r>
              <a:rPr lang="he-IL" b="1" dirty="0" smtClean="0"/>
              <a:t>להקריא</a:t>
            </a:r>
            <a:r>
              <a:rPr lang="he-IL" b="1" dirty="0"/>
              <a:t>... </a:t>
            </a:r>
            <a:r>
              <a:rPr lang="he-IL" dirty="0"/>
              <a:t>יש לכם חצי דקה לנסות. </a:t>
            </a:r>
            <a:endParaRPr lang="he-IL" dirty="0" smtClean="0"/>
          </a:p>
          <a:p>
            <a:pPr algn="r"/>
            <a:r>
              <a:rPr lang="he-IL" dirty="0" smtClean="0"/>
              <a:t>בהצלחה!</a:t>
            </a:r>
          </a:p>
          <a:p>
            <a:pPr algn="r"/>
            <a:r>
              <a:rPr lang="he-IL" dirty="0" smtClean="0"/>
              <a:t>להפעיל טיימר 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406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בחנויות המשחקים מוכרים משחק הנקרא שרביט הקסם או פאן </a:t>
            </a:r>
            <a:r>
              <a:rPr lang="he-IL" dirty="0" err="1"/>
              <a:t>פליי</a:t>
            </a:r>
            <a:r>
              <a:rPr lang="he-IL" dirty="0"/>
              <a:t>, </a:t>
            </a:r>
            <a:endParaRPr lang="he-IL" dirty="0" smtClean="0"/>
          </a:p>
          <a:p>
            <a:pPr algn="r" rtl="1"/>
            <a:r>
              <a:rPr lang="he-IL" dirty="0" smtClean="0"/>
              <a:t>התבוננו </a:t>
            </a:r>
            <a:r>
              <a:rPr lang="he-IL" dirty="0"/>
              <a:t>בפעולתו של השרביט. האם הצלחתם להבין כיצד פועל משחק זה?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434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בתוך</a:t>
            </a:r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ה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שרביט יש רצועת גומי שמסתובבת על מסילה ויוצרת הפרדת מטענים (כמו שפשוף של בלון בשיער).</a:t>
            </a:r>
          </a:p>
          <a:p>
            <a:pPr algn="r" rtl="1"/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מטענים</a:t>
            </a:r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שליליים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מצטברים בקצה אחד של השרביט. </a:t>
            </a:r>
          </a:p>
          <a:p>
            <a:pPr algn="r" rtl="1"/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ברגע שהקצה נוגע במתכת בפעם הראשונה, חלק</a:t>
            </a:r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מהמטענים החשמליים עוברים אליה. </a:t>
            </a:r>
          </a:p>
          <a:p>
            <a:pPr algn="r" rtl="1"/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כעת</a:t>
            </a:r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יש לנו שני קצוות טעונים באותו מטען – קצה השרביט וקצה המתכת.</a:t>
            </a:r>
          </a:p>
          <a:p>
            <a:pPr algn="r" rtl="1"/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למדנו שמטענים דומים דוחים את זה.</a:t>
            </a:r>
          </a:p>
          <a:p>
            <a:pPr algn="r" rtl="1"/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וכך נראה שהמתכת מרחפת.</a:t>
            </a:r>
          </a:p>
          <a:p>
            <a:pPr algn="r" rtl="1"/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כך תוכלו להיות קוסמים שיודעים מדע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34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נקרא את הידיעה הבאה... </a:t>
            </a:r>
            <a:endParaRPr lang="he-IL" dirty="0" smtClean="0"/>
          </a:p>
          <a:p>
            <a:pPr algn="r" rtl="1"/>
            <a:r>
              <a:rPr lang="he-IL" dirty="0" smtClean="0"/>
              <a:t>אנו </a:t>
            </a:r>
            <a:r>
              <a:rPr lang="he-IL" dirty="0"/>
              <a:t>רואים כי היווצרות חשמל סטטי באזורים בהם יש אווירה דליקה </a:t>
            </a:r>
            <a:r>
              <a:rPr lang="he-IL" dirty="0" smtClean="0"/>
              <a:t>- עלולה </a:t>
            </a:r>
            <a:r>
              <a:rPr lang="he-IL" dirty="0"/>
              <a:t>להוות סכנה. אם כן מה עושים?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568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0" i="0" u="none" strike="noStrike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חיכוך בין צמיגים של כלי-רכב לבין כביש יבש מביא להצטברות של מטען חשמלי בכלי הרכב. 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ניתן לעיתים להרגיש זאת כשאנחנו יוצאים ממכונית</a:t>
            </a:r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או אפילו </a:t>
            </a:r>
            <a:r>
              <a:rPr lang="he-IL" sz="1200" b="0" i="0" u="none" strike="noStrike" cap="none" baseline="0" dirty="0" err="1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כשרק</a:t>
            </a:r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נוגעים בידית דלת המכונית בימים יבשים במיוחד.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זה לא כל כך נורא, זה סתם מטריד מעט.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אבל במקומות כמו תחנת דלק שיש הרבה חומרים דליקים זה יכול להיות מסוכן מאוד.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המטענים שמצטברים יכולים להתפרק באותו אזור ולגרום לדליקה ולפיצוץ.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הפתרון הוא 'הארקה'.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כלי רכב בעלי סיכון, כגון:</a:t>
            </a:r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1200" b="0" i="0" u="none" strike="noStrike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משאיות גדולות, מחויבים להתקין ברכב</a:t>
            </a:r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רצועה מיוחדת שמחוברת למשאית ונגררת על הרצפה, 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וכך בכל פעם מרוקנת את עודף המטענים אל האדמה, ובזה ומונעת את הצטברותם על כלי הרכב.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170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אחרי שהתנסינו בתופעות שונות של חשמל סטטי והבנו כיצד נוצר חשמל סטטי. נעבור לחידון. </a:t>
            </a:r>
            <a:endParaRPr lang="he-IL" dirty="0" smtClean="0"/>
          </a:p>
          <a:p>
            <a:pPr algn="r" rtl="1"/>
            <a:r>
              <a:rPr lang="he-IL" dirty="0" smtClean="0"/>
              <a:t>בחידון </a:t>
            </a:r>
            <a:r>
              <a:rPr lang="he-IL" dirty="0"/>
              <a:t>זה חמש שאלות, </a:t>
            </a:r>
            <a:r>
              <a:rPr lang="he-IL" dirty="0" smtClean="0"/>
              <a:t>בכל שאלה, בחרו </a:t>
            </a:r>
            <a:r>
              <a:rPr lang="he-IL" dirty="0"/>
              <a:t>את התשובה הנכונה ביותר.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298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אחרי שהתנסינו בתופעות שונות של חשמל סטטי והבנו כיצד נוצר חשמל סטטי. נעבור לחידון. </a:t>
            </a:r>
            <a:endParaRPr lang="he-IL" dirty="0" smtClean="0"/>
          </a:p>
          <a:p>
            <a:pPr algn="r" rtl="1"/>
            <a:r>
              <a:rPr lang="he-IL" dirty="0" smtClean="0"/>
              <a:t>בחידון </a:t>
            </a:r>
            <a:r>
              <a:rPr lang="he-IL" dirty="0"/>
              <a:t>זה חמש שאלות, בחרו את התשובה הנכונה ביותר.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166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579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446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011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668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האם </a:t>
            </a:r>
            <a:r>
              <a:rPr lang="he-IL" dirty="0" smtClean="0"/>
              <a:t>הצלחתם לעשות זאת?</a:t>
            </a:r>
          </a:p>
          <a:p>
            <a:pPr algn="r" rtl="1"/>
            <a:r>
              <a:rPr lang="he-IL" dirty="0" smtClean="0"/>
              <a:t>מעניין באיזו שיטה השתמשתם.</a:t>
            </a:r>
          </a:p>
          <a:p>
            <a:pPr algn="r" rtl="1"/>
            <a:r>
              <a:rPr lang="he-IL" dirty="0" smtClean="0"/>
              <a:t>תראו מה אני עשיתי</a:t>
            </a:r>
          </a:p>
          <a:p>
            <a:pPr algn="r" rtl="1"/>
            <a:r>
              <a:rPr lang="he-IL" dirty="0" smtClean="0"/>
              <a:t>שפשפתי את הבלון בשיער שלי</a:t>
            </a:r>
          </a:p>
          <a:p>
            <a:pPr algn="r" rtl="1"/>
            <a:r>
              <a:rPr lang="he-IL" dirty="0" smtClean="0"/>
              <a:t>ואז קירבתי אותו אל הפחית</a:t>
            </a:r>
          </a:p>
          <a:p>
            <a:pPr algn="r" rtl="1"/>
            <a:r>
              <a:rPr lang="he-IL" dirty="0" smtClean="0"/>
              <a:t>בואו</a:t>
            </a:r>
            <a:r>
              <a:rPr lang="he-IL" baseline="0" dirty="0" smtClean="0"/>
              <a:t> תראו.</a:t>
            </a:r>
          </a:p>
          <a:p>
            <a:pPr algn="r" rtl="1"/>
            <a:r>
              <a:rPr lang="he-IL" baseline="0" dirty="0" smtClean="0"/>
              <a:t>להפעיל סרטון לומר:</a:t>
            </a:r>
          </a:p>
          <a:p>
            <a:pPr algn="r" rtl="1"/>
            <a:r>
              <a:rPr lang="he-IL" baseline="0" dirty="0" smtClean="0"/>
              <a:t>תראו כיצד אני מקרבת את הבלון אל הפחית והיא מתגלגלת מצד לצד.</a:t>
            </a:r>
          </a:p>
          <a:p>
            <a:pPr algn="r" rtl="1"/>
            <a:r>
              <a:rPr lang="he-IL" baseline="0" dirty="0" smtClean="0"/>
              <a:t>איך זה קורה?</a:t>
            </a:r>
          </a:p>
          <a:p>
            <a:pPr algn="r" rtl="1"/>
            <a:r>
              <a:rPr lang="he-IL" baseline="0" dirty="0" smtClean="0"/>
              <a:t>זה ממש קשור לנושא השיעור שלנו – חשמל סטטי</a:t>
            </a:r>
          </a:p>
          <a:p>
            <a:pPr algn="r" rtl="1"/>
            <a:r>
              <a:rPr lang="he-IL" baseline="0" dirty="0" smtClean="0"/>
              <a:t>אז מה זה חשמל סטטי? ממה הוא נוצר?</a:t>
            </a:r>
          </a:p>
          <a:p>
            <a:pPr algn="r" rtl="1"/>
            <a:r>
              <a:rPr lang="he-IL" baseline="0" dirty="0" smtClean="0"/>
              <a:t>זה בדיוק מה שנלמד היום.</a:t>
            </a:r>
            <a:r>
              <a:rPr lang="he-IL" dirty="0" smtClean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0368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578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dirty="0" smtClean="0"/>
              <a:t>בעונת החורף ניכר יותר חשמל סטטי בגלל העננים שבהם נצבר מטען חשמלי. </a:t>
            </a:r>
            <a:endParaRPr lang="en-US" sz="1200" dirty="0" smtClean="0"/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dirty="0" smtClean="0"/>
              <a:t>החומרים בטבע שואפים כל הזמן לחזור למצב מאוזן מבחינה חשמלית, ולכן מבקשים לפרוק את המטען השלילי שבהם.</a:t>
            </a:r>
          </a:p>
          <a:p>
            <a:endParaRPr lang="he-IL" dirty="0" smtClean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386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ולסיכום</a:t>
            </a:r>
            <a:r>
              <a:rPr lang="he-IL" baseline="0" dirty="0" smtClean="0"/>
              <a:t> אראה לכם שוב את ההתנסות שאיתה פתחנו את השיעור.</a:t>
            </a:r>
          </a:p>
          <a:p>
            <a:pPr algn="r" rtl="1"/>
            <a:r>
              <a:rPr lang="he-IL" baseline="0" dirty="0" smtClean="0"/>
              <a:t>כתבו במחברת – כיצד גרמנו לפחית לזוז מבלי לגעת בה?</a:t>
            </a:r>
          </a:p>
          <a:p>
            <a:pPr algn="r" rtl="1"/>
            <a:r>
              <a:rPr lang="he-IL" baseline="0" dirty="0" smtClean="0"/>
              <a:t>בהצלחה ולהתראות בשיעור הבא.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99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להקריא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66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/>
              <a:t>אין לי ספק שחוויתם לפחות אחת משלוש התופעות </a:t>
            </a:r>
            <a:r>
              <a:rPr lang="he-IL" baseline="0" dirty="0" smtClean="0"/>
              <a:t>- כתוצאה </a:t>
            </a:r>
            <a:r>
              <a:rPr lang="he-IL" baseline="0" dirty="0"/>
              <a:t>של חשמל סטטי שמספרים הילדים:</a:t>
            </a:r>
          </a:p>
          <a:p>
            <a:pPr algn="r" rtl="1"/>
            <a:r>
              <a:rPr lang="he-IL" baseline="0" dirty="0"/>
              <a:t>ילד אחד פתח את הדלת של המכונית והרגיש ממש זרם.</a:t>
            </a:r>
          </a:p>
          <a:p>
            <a:pPr algn="r" rtl="1"/>
            <a:r>
              <a:rPr lang="he-IL" baseline="0" dirty="0"/>
              <a:t>ילד אחר גלש במגלשה והרגיש </a:t>
            </a:r>
            <a:r>
              <a:rPr lang="he-IL" baseline="0" dirty="0" smtClean="0"/>
              <a:t>זרם.</a:t>
            </a:r>
            <a:endParaRPr lang="he-IL" baseline="0" dirty="0"/>
          </a:p>
          <a:p>
            <a:pPr algn="r" rtl="1"/>
            <a:r>
              <a:rPr lang="he-IL" baseline="0" dirty="0"/>
              <a:t>והילד השלישי התפלא לראות שהשיער שלו קופץ כלפי מעלה כשהוא מסתרק.</a:t>
            </a:r>
          </a:p>
          <a:p>
            <a:pPr algn="r" rtl="1"/>
            <a:r>
              <a:rPr lang="he-IL" baseline="0" dirty="0" smtClean="0"/>
              <a:t>איזו </a:t>
            </a:r>
            <a:r>
              <a:rPr lang="he-IL" baseline="0" dirty="0"/>
              <a:t>תופעה אתם חוויתם? </a:t>
            </a:r>
          </a:p>
          <a:p>
            <a:pPr algn="r" rtl="1"/>
            <a:r>
              <a:rPr lang="he-IL" baseline="0" dirty="0"/>
              <a:t>למעשה בכל התופעות האלה, וגם </a:t>
            </a:r>
            <a:r>
              <a:rPr lang="he-IL" baseline="0" dirty="0" smtClean="0"/>
              <a:t>באחרות - מעורב </a:t>
            </a:r>
            <a:r>
              <a:rPr lang="he-IL" baseline="0" dirty="0"/>
              <a:t>חשמל סטטי</a:t>
            </a:r>
            <a:r>
              <a:rPr lang="he-IL" baseline="0" dirty="0" smtClean="0"/>
              <a:t>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993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כדי להבין מהו חשמל סטטי נצפה כעת בהדמיה. </a:t>
            </a:r>
            <a:endParaRPr lang="he-IL" dirty="0" smtClean="0"/>
          </a:p>
          <a:p>
            <a:pPr algn="r" rtl="1"/>
            <a:r>
              <a:rPr lang="he-IL" dirty="0" smtClean="0"/>
              <a:t>בהדמיה </a:t>
            </a:r>
            <a:r>
              <a:rPr lang="he-IL" dirty="0"/>
              <a:t>יש שני בלונים. שימו לב כי הבלונים צמודים </a:t>
            </a:r>
            <a:r>
              <a:rPr lang="he-IL" dirty="0" smtClean="0"/>
              <a:t>האחד </a:t>
            </a:r>
            <a:r>
              <a:rPr lang="he-IL" dirty="0"/>
              <a:t>לשני. מה יקרה לבלונים כאשר ישתפשפו בצמר. </a:t>
            </a:r>
            <a:endParaRPr lang="he-IL" dirty="0" smtClean="0"/>
          </a:p>
          <a:p>
            <a:pPr algn="r" rtl="1"/>
            <a:r>
              <a:rPr lang="he-IL" b="1" dirty="0" smtClean="0"/>
              <a:t>(</a:t>
            </a:r>
            <a:r>
              <a:rPr lang="he-IL" b="1" dirty="0"/>
              <a:t>להפעיל את ההדמיה). </a:t>
            </a:r>
            <a:endParaRPr lang="he-IL" b="1" dirty="0" smtClean="0"/>
          </a:p>
          <a:p>
            <a:pPr algn="r" rtl="1"/>
            <a:r>
              <a:rPr lang="he-IL" dirty="0" smtClean="0"/>
              <a:t>שמתם לב מה קרה כאן?</a:t>
            </a:r>
            <a:r>
              <a:rPr lang="he-IL" baseline="0" dirty="0" smtClean="0"/>
              <a:t> </a:t>
            </a:r>
            <a:endParaRPr lang="he-IL" dirty="0" smtClean="0"/>
          </a:p>
          <a:p>
            <a:pPr algn="r" rtl="1"/>
            <a:r>
              <a:rPr lang="he-IL" dirty="0" smtClean="0"/>
              <a:t>בעקבות </a:t>
            </a:r>
            <a:r>
              <a:rPr lang="he-IL" dirty="0"/>
              <a:t>השפשוף בצמר הבלונים </a:t>
            </a:r>
            <a:r>
              <a:rPr lang="he-IL" dirty="0" smtClean="0"/>
              <a:t>מתרחקים האחד מהשני.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ומהם סימני הפלוס והמינוס?</a:t>
            </a:r>
          </a:p>
          <a:p>
            <a:pPr algn="r" rtl="1"/>
            <a:r>
              <a:rPr lang="he-IL" dirty="0" smtClean="0"/>
              <a:t>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09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dirty="0"/>
              <a:t>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לגופים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ולחומרים יש מטענים חשמליים שמסומנים בפלוס ובמינוס.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המטענים מקורם מהחלקיקים שמרכיבים את החומר.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באיור שייצגנו תוכלו לראות את המטענים בפלוס ובמינוס.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בדרך כלל לחומרים יש מספר שווה של מטענים חיוביים ושליליים.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אבל קורה משהו מעניין. צמר, שיער או בדים </a:t>
            </a:r>
            <a:r>
              <a:rPr lang="he-IL" sz="1200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מסויימים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יכולים לגרום למעבר של מטענים מגוף לגוף. 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316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החיכוך בין הצמר לבלונים גורם למעבר של מטענים שליליים מהצמר אל הבלונים.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כתוצאה מהחיכוך, נוצר עודף של מטען שלילי על הבלונים.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כמובן שנשארים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עוד הרבה מטענים חיוביים על הבלון ושליליים על הצמר.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אבל לא ציירנו את כל המטענים כדי שיהיה לנו קל להבין.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אז הבנו שהמטענים השליליים עברו מהצמר אל הבלונים.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אבל למה הם התרחקו זה מזה?</a:t>
            </a:r>
          </a:p>
          <a:p>
            <a:pPr algn="r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r"/>
            <a:r>
              <a:rPr lang="he-IL" dirty="0" smtClean="0"/>
              <a:t>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888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יש תופעה מעניינת</a:t>
            </a:r>
            <a:r>
              <a:rPr lang="he-IL" baseline="0" dirty="0" smtClean="0"/>
              <a:t> בחשמל.</a:t>
            </a:r>
          </a:p>
          <a:p>
            <a:pPr algn="r" rtl="1"/>
            <a:r>
              <a:rPr lang="he-IL" baseline="0" dirty="0" smtClean="0"/>
              <a:t>תופעה של כוחות משיכה ודחיה בין מטענים.</a:t>
            </a:r>
          </a:p>
          <a:p>
            <a:pPr algn="r" rtl="1"/>
            <a:r>
              <a:rPr lang="he-IL" baseline="0" dirty="0" smtClean="0"/>
              <a:t>חומרים בעלי אותו מטען חשמלי דוחים זה את זה.</a:t>
            </a:r>
          </a:p>
          <a:p>
            <a:pPr algn="r" rtl="1"/>
            <a:r>
              <a:rPr lang="he-IL" baseline="0" dirty="0" smtClean="0"/>
              <a:t>וחומרים בעלי מטען חשמלי שונה נמשכים זה לזה.</a:t>
            </a:r>
          </a:p>
          <a:p>
            <a:pPr algn="r" rtl="1"/>
            <a:r>
              <a:rPr lang="he-IL" baseline="0" dirty="0" smtClean="0"/>
              <a:t>ראו את ייצוג החיצים שלנו.</a:t>
            </a:r>
          </a:p>
          <a:p>
            <a:pPr algn="r" rtl="1"/>
            <a:r>
              <a:rPr lang="he-IL" baseline="0" dirty="0" smtClean="0"/>
              <a:t>פלוס ופלוס שניהם חיוביים – לכן המטענים דוחים זה את זה ומתרחקים זה מזה.</a:t>
            </a:r>
          </a:p>
          <a:p>
            <a:pPr algn="r" rtl="1"/>
            <a:r>
              <a:rPr lang="he-IL" baseline="0" dirty="0" smtClean="0"/>
              <a:t>כך גם לגבי מינוס ומינוס.</a:t>
            </a:r>
          </a:p>
          <a:p>
            <a:pPr algn="r" rtl="1"/>
            <a:r>
              <a:rPr lang="he-IL" baseline="0" dirty="0" smtClean="0"/>
              <a:t>לעומת זאת, פלוס ומינוס נמשכים זה לזה.</a:t>
            </a:r>
          </a:p>
          <a:p>
            <a:pPr algn="r" rtl="1"/>
            <a:r>
              <a:rPr lang="he-IL" baseline="0" dirty="0" smtClean="0"/>
              <a:t>ואיך זה קשור לבלונים שלנו?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66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38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38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38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38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38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38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8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38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28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2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8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14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6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868798" y="4453823"/>
            <a:ext cx="9263347" cy="545880"/>
          </a:xfrm>
        </p:spPr>
        <p:txBody>
          <a:bodyPr/>
          <a:lstStyle/>
          <a:p>
            <a:pPr lvl="0" algn="ctr"/>
            <a:r>
              <a:rPr lang="he-IL" sz="3200" b="1" dirty="0"/>
              <a:t>נושא השיעור: חשמל סטטי </a:t>
            </a:r>
            <a:endParaRPr lang="he-IL" sz="40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8" y="5085558"/>
            <a:ext cx="6704013" cy="385860"/>
          </a:xfrm>
        </p:spPr>
        <p:txBody>
          <a:bodyPr>
            <a:noAutofit/>
          </a:bodyPr>
          <a:lstStyle/>
          <a:p>
            <a:r>
              <a:rPr lang="he-IL" sz="3200" b="1" dirty="0">
                <a:sym typeface="Calibri"/>
              </a:rPr>
              <a:t>עם </a:t>
            </a:r>
            <a:r>
              <a:rPr lang="he-IL" sz="3200" b="1" dirty="0" smtClean="0">
                <a:sym typeface="Calibri"/>
              </a:rPr>
              <a:t>המורה: אפרת דיין</a:t>
            </a:r>
          </a:p>
          <a:p>
            <a:pPr algn="ctr"/>
            <a:r>
              <a:rPr lang="he-IL" sz="3200" b="1" dirty="0" smtClean="0">
                <a:sym typeface="Calibri"/>
              </a:rPr>
              <a:t> </a:t>
            </a:r>
            <a:r>
              <a:rPr lang="he-IL" sz="2400" b="1" dirty="0"/>
              <a:t>בשיתוף צוות ההדרכה</a:t>
            </a:r>
            <a:endParaRPr lang="he-IL" sz="2400" b="1" dirty="0">
              <a:sym typeface="Calibri"/>
            </a:endParaRPr>
          </a:p>
          <a:p>
            <a:endParaRPr lang="he-IL" sz="2400" b="1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3047091" y="3013502"/>
            <a:ext cx="754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he-IL" sz="6000" dirty="0">
                <a:solidFill>
                  <a:schemeClr val="bg1"/>
                </a:solidFill>
              </a:rPr>
              <a:t>שיעור מדעים לכיתה ו'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53C68D4-2F7A-4385-AD8D-C77324C22636}"/>
              </a:ext>
            </a:extLst>
          </p:cNvPr>
          <p:cNvSpPr txBox="1"/>
          <p:nvPr/>
        </p:nvSpPr>
        <p:spPr>
          <a:xfrm>
            <a:off x="10591801" y="369651"/>
            <a:ext cx="9646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735720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03086" y="663126"/>
            <a:ext cx="10258504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כוחות </a:t>
            </a:r>
            <a:r>
              <a:rPr lang="he-IL" dirty="0" smtClean="0"/>
              <a:t>משיכה ודחיה בין </a:t>
            </a:r>
            <a:r>
              <a:rPr lang="he-IL" dirty="0"/>
              <a:t>מטענים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16583" y="1817885"/>
            <a:ext cx="11343189" cy="3844925"/>
          </a:xfrm>
        </p:spPr>
        <p:txBody>
          <a:bodyPr>
            <a:normAutofit/>
          </a:bodyPr>
          <a:lstStyle/>
          <a:p>
            <a:pPr marL="228600" indent="0" algn="r"/>
            <a:endParaRPr lang="he-IL" dirty="0">
              <a:solidFill>
                <a:schemeClr val="tx1"/>
              </a:solidFill>
            </a:endParaRPr>
          </a:p>
          <a:p>
            <a:pPr marL="228600" indent="0" algn="r"/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022" y="1965278"/>
            <a:ext cx="4408225" cy="30980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3773" y="4026090"/>
            <a:ext cx="7178724" cy="1037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dirty="0"/>
              <a:t>חומרים בעלי מטען </a:t>
            </a:r>
            <a:r>
              <a:rPr lang="he-IL" sz="3200" dirty="0" smtClean="0"/>
              <a:t>מנוגד </a:t>
            </a:r>
            <a:r>
              <a:rPr lang="he-IL" sz="3200" dirty="0">
                <a:solidFill>
                  <a:schemeClr val="accent2">
                    <a:lumMod val="75000"/>
                  </a:schemeClr>
                </a:solidFill>
              </a:rPr>
              <a:t>ימשכו</a:t>
            </a:r>
            <a:r>
              <a:rPr lang="he-IL" sz="3200" dirty="0"/>
              <a:t> זה אל זה.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163773" y="2852381"/>
            <a:ext cx="7178724" cy="1050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he-IL" sz="3200" dirty="0"/>
              <a:t>חומרים בעלי אותו </a:t>
            </a:r>
            <a:r>
              <a:rPr lang="he-IL" sz="3200" dirty="0" smtClean="0"/>
              <a:t>מטען שלילי </a:t>
            </a:r>
            <a:r>
              <a:rPr lang="he-IL" sz="3200" dirty="0" smtClean="0">
                <a:solidFill>
                  <a:schemeClr val="tx1">
                    <a:lumMod val="50000"/>
                  </a:schemeClr>
                </a:solidFill>
              </a:rPr>
              <a:t>ידחו </a:t>
            </a:r>
            <a:r>
              <a:rPr lang="he-IL" sz="3200" dirty="0"/>
              <a:t>זה את זה</a:t>
            </a:r>
            <a:endParaRPr lang="en-US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163773" y="1817885"/>
            <a:ext cx="7178724" cy="92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rtl="1"/>
            <a:r>
              <a:rPr lang="he-IL" sz="3200" dirty="0"/>
              <a:t>חומרים בעלי אותו מטען חיובי </a:t>
            </a:r>
            <a:r>
              <a:rPr lang="he-IL" sz="3200" dirty="0">
                <a:solidFill>
                  <a:schemeClr val="tx1">
                    <a:lumMod val="50000"/>
                  </a:schemeClr>
                </a:solidFill>
              </a:rPr>
              <a:t>ידחו</a:t>
            </a:r>
            <a:r>
              <a:rPr lang="he-IL" sz="3200" dirty="0"/>
              <a:t> זה את זה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928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65B93241-45CB-400E-87F5-2EA1991E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מדוע התרחקו הבלונים זה מזה?</a:t>
            </a: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C147251-0F5B-4274-BD25-333C5AC98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9" r="14027"/>
          <a:stretch/>
        </p:blipFill>
        <p:spPr>
          <a:xfrm>
            <a:off x="5514253" y="1841217"/>
            <a:ext cx="5288280" cy="520596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4"/>
          <a:srcRect t="32303" b="32075"/>
          <a:stretch/>
        </p:blipFill>
        <p:spPr>
          <a:xfrm>
            <a:off x="555915" y="3484179"/>
            <a:ext cx="4408225" cy="110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A069B492-044E-46E3-A1F8-8B841EF3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יריד תופעות - חשמל סטטי</a:t>
            </a:r>
          </a:p>
        </p:txBody>
      </p:sp>
      <p:graphicFrame>
        <p:nvGraphicFramePr>
          <p:cNvPr id="6" name="טבלה 6">
            <a:extLst>
              <a:ext uri="{FF2B5EF4-FFF2-40B4-BE49-F238E27FC236}">
                <a16:creationId xmlns:a16="http://schemas.microsoft.com/office/drawing/2014/main" id="{BF120789-312A-4BD5-9212-DE25B463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420300"/>
              </p:ext>
            </p:extLst>
          </p:nvPr>
        </p:nvGraphicFramePr>
        <p:xfrm>
          <a:off x="470673" y="2060104"/>
          <a:ext cx="11250654" cy="324175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3750218">
                  <a:extLst>
                    <a:ext uri="{9D8B030D-6E8A-4147-A177-3AD203B41FA5}">
                      <a16:colId xmlns:a16="http://schemas.microsoft.com/office/drawing/2014/main" val="3774266547"/>
                    </a:ext>
                  </a:extLst>
                </a:gridCol>
                <a:gridCol w="3750218">
                  <a:extLst>
                    <a:ext uri="{9D8B030D-6E8A-4147-A177-3AD203B41FA5}">
                      <a16:colId xmlns:a16="http://schemas.microsoft.com/office/drawing/2014/main" val="213900737"/>
                    </a:ext>
                  </a:extLst>
                </a:gridCol>
                <a:gridCol w="3750218">
                  <a:extLst>
                    <a:ext uri="{9D8B030D-6E8A-4147-A177-3AD203B41FA5}">
                      <a16:colId xmlns:a16="http://schemas.microsoft.com/office/drawing/2014/main" val="2020766254"/>
                    </a:ext>
                  </a:extLst>
                </a:gridCol>
              </a:tblGrid>
              <a:tr h="1067580"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שם התופעה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תיאור התופעה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הסבר </a:t>
                      </a:r>
                      <a:r>
                        <a:rPr lang="he-IL" sz="3200" dirty="0" smtClean="0">
                          <a:cs typeface="+mn-cs"/>
                        </a:rPr>
                        <a:t>התופעה</a:t>
                      </a:r>
                      <a:endParaRPr lang="he-IL" sz="3200" dirty="0"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084996"/>
                  </a:ext>
                </a:extLst>
              </a:tr>
              <a:tr h="1064581"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cs typeface="+mn-cs"/>
                        </a:rPr>
                        <a:t>בלון מצופה נייר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he-IL" sz="3200" dirty="0"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he-IL" sz="3200" dirty="0"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25911"/>
                  </a:ext>
                </a:extLst>
              </a:tr>
              <a:tr h="1109589"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cs typeface="+mn-cs"/>
                        </a:rPr>
                        <a:t>שחור ולבן במטבח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he-IL" sz="3200" dirty="0"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he-IL" sz="3200" dirty="0"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825157"/>
                  </a:ext>
                </a:extLst>
              </a:tr>
            </a:tbl>
          </a:graphicData>
        </a:graphic>
      </p:graphicFrame>
      <p:pic>
        <p:nvPicPr>
          <p:cNvPr id="8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CA3DD7E4-90A3-4407-AE93-CBA641AE0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2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911966" y="1807193"/>
            <a:ext cx="9797332" cy="4858032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200" dirty="0"/>
              <a:t> </a:t>
            </a:r>
            <a:r>
              <a:rPr lang="he-IL" sz="3200" dirty="0">
                <a:solidFill>
                  <a:srgbClr val="FF0000"/>
                </a:solidFill>
              </a:rPr>
              <a:t>ציוד: בלון, חתיכות נייר קטנות</a:t>
            </a:r>
            <a:r>
              <a:rPr lang="he-IL" sz="3200" dirty="0"/>
              <a:t>.</a:t>
            </a:r>
          </a:p>
          <a:p>
            <a:pPr marL="50800" indent="0">
              <a:buNone/>
            </a:pPr>
            <a:r>
              <a:rPr lang="he-IL" sz="3200" dirty="0"/>
              <a:t> מהלך ההתנסות: </a:t>
            </a:r>
            <a:endParaRPr lang="en-US" sz="1400" dirty="0"/>
          </a:p>
          <a:p>
            <a:r>
              <a:rPr lang="he-IL" sz="3200" dirty="0"/>
              <a:t>הכינו חתיכות קטנות של נייר.</a:t>
            </a:r>
          </a:p>
          <a:p>
            <a:r>
              <a:rPr lang="he-IL" sz="3200" dirty="0"/>
              <a:t>נפחו בלון וקשרו </a:t>
            </a:r>
            <a:r>
              <a:rPr lang="he-IL" sz="3200" dirty="0" smtClean="0"/>
              <a:t>את הפתח.</a:t>
            </a:r>
            <a:endParaRPr lang="en-US" sz="3200" dirty="0"/>
          </a:p>
          <a:p>
            <a:r>
              <a:rPr lang="he-IL" sz="3200" dirty="0"/>
              <a:t>שפשפו את הבלון בעדינות על שיער יבש.</a:t>
            </a:r>
            <a:endParaRPr lang="en-US" sz="3200" dirty="0"/>
          </a:p>
          <a:p>
            <a:r>
              <a:rPr lang="he-IL" sz="3200" dirty="0"/>
              <a:t>קרבו את הבלון אל חתיכות הנייר.</a:t>
            </a:r>
          </a:p>
          <a:p>
            <a:r>
              <a:rPr lang="he-IL" sz="3200" dirty="0"/>
              <a:t>תארו בטבלה </a:t>
            </a:r>
            <a:r>
              <a:rPr lang="he-IL" sz="3200" dirty="0" smtClean="0"/>
              <a:t>שמחברת </a:t>
            </a:r>
            <a:r>
              <a:rPr lang="he-IL" sz="3200" dirty="0"/>
              <a:t>מה קרה. וכתבו הסבר לתופעה.</a:t>
            </a:r>
            <a:endParaRPr lang="en-US" sz="3200" dirty="0"/>
          </a:p>
          <a:p>
            <a:endParaRPr lang="he-IL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 dirty="0"/>
          </a:p>
        </p:txBody>
      </p:sp>
      <p:sp>
        <p:nvSpPr>
          <p:cNvPr id="6" name="כותרת 2"/>
          <p:cNvSpPr txBox="1">
            <a:spLocks/>
          </p:cNvSpPr>
          <p:nvPr/>
        </p:nvSpPr>
        <p:spPr>
          <a:xfrm>
            <a:off x="1445342" y="663126"/>
            <a:ext cx="9916248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התנסות 1:  בלון מצופה נייר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/>
          <a:srcRect l="18954" t="60125" r="68537" b="22125"/>
          <a:stretch/>
        </p:blipFill>
        <p:spPr>
          <a:xfrm>
            <a:off x="857330" y="2542032"/>
            <a:ext cx="3003098" cy="2395728"/>
          </a:xfrm>
          <a:prstGeom prst="rect">
            <a:avLst/>
          </a:prstGeom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CA3DD7E4-90A3-4407-AE93-CBA641AE0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9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7-28 at 12.17.27">
            <a:hlinkClick r:id="" action="ppaction://media"/>
            <a:extLst>
              <a:ext uri="{FF2B5EF4-FFF2-40B4-BE49-F238E27FC236}">
                <a16:creationId xmlns:a16="http://schemas.microsoft.com/office/drawing/2014/main" id="{17B194F6-B628-4FC6-9118-FD5AD22B6D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3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021" y="288759"/>
            <a:ext cx="10269863" cy="56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A069B492-044E-46E3-A1F8-8B841EF3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יריד תופעות - חשמל סטטי</a:t>
            </a:r>
          </a:p>
        </p:txBody>
      </p:sp>
      <p:graphicFrame>
        <p:nvGraphicFramePr>
          <p:cNvPr id="6" name="טבלה 6">
            <a:extLst>
              <a:ext uri="{FF2B5EF4-FFF2-40B4-BE49-F238E27FC236}">
                <a16:creationId xmlns:a16="http://schemas.microsoft.com/office/drawing/2014/main" id="{BF120789-312A-4BD5-9212-DE25B463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631355"/>
              </p:ext>
            </p:extLst>
          </p:nvPr>
        </p:nvGraphicFramePr>
        <p:xfrm>
          <a:off x="235336" y="1792553"/>
          <a:ext cx="11721327" cy="4219329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3150764">
                  <a:extLst>
                    <a:ext uri="{9D8B030D-6E8A-4147-A177-3AD203B41FA5}">
                      <a16:colId xmlns:a16="http://schemas.microsoft.com/office/drawing/2014/main" val="3774266547"/>
                    </a:ext>
                  </a:extLst>
                </a:gridCol>
                <a:gridCol w="3828082">
                  <a:extLst>
                    <a:ext uri="{9D8B030D-6E8A-4147-A177-3AD203B41FA5}">
                      <a16:colId xmlns:a16="http://schemas.microsoft.com/office/drawing/2014/main" val="213900737"/>
                    </a:ext>
                  </a:extLst>
                </a:gridCol>
                <a:gridCol w="4742481">
                  <a:extLst>
                    <a:ext uri="{9D8B030D-6E8A-4147-A177-3AD203B41FA5}">
                      <a16:colId xmlns:a16="http://schemas.microsoft.com/office/drawing/2014/main" val="2020766254"/>
                    </a:ext>
                  </a:extLst>
                </a:gridCol>
              </a:tblGrid>
              <a:tr h="1067580"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שם התופעה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תיאור התופעה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הסבר </a:t>
                      </a:r>
                      <a:r>
                        <a:rPr lang="he-IL" sz="3200" dirty="0" smtClean="0">
                          <a:cs typeface="+mn-cs"/>
                        </a:rPr>
                        <a:t>התופעה</a:t>
                      </a:r>
                      <a:endParaRPr lang="he-IL" sz="3200" dirty="0"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084996"/>
                  </a:ext>
                </a:extLst>
              </a:tr>
              <a:tr h="1064581"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cs typeface="+mn-cs"/>
                        </a:rPr>
                        <a:t>בלון מצופה נייר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solidFill>
                            <a:srgbClr val="FF0000"/>
                          </a:solidFill>
                          <a:cs typeface="+mn-cs"/>
                        </a:rPr>
                        <a:t>חתיכות הנייר נצמדו אל </a:t>
                      </a:r>
                      <a:r>
                        <a:rPr lang="he-IL" sz="3200" dirty="0" smtClean="0">
                          <a:solidFill>
                            <a:srgbClr val="FF0000"/>
                          </a:solidFill>
                          <a:cs typeface="+mn-cs"/>
                        </a:rPr>
                        <a:t>הבלון.</a:t>
                      </a:r>
                      <a:endParaRPr lang="he-IL" sz="3200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solidFill>
                            <a:srgbClr val="FF0000"/>
                          </a:solidFill>
                          <a:cs typeface="+mn-cs"/>
                        </a:rPr>
                        <a:t>כתוצאה </a:t>
                      </a:r>
                      <a:r>
                        <a:rPr lang="he-IL" sz="3200" dirty="0" smtClean="0">
                          <a:solidFill>
                            <a:srgbClr val="FF0000"/>
                          </a:solidFill>
                          <a:cs typeface="+mn-cs"/>
                        </a:rPr>
                        <a:t>מהשפשוף, </a:t>
                      </a:r>
                      <a:r>
                        <a:rPr lang="he-IL" sz="3200" dirty="0">
                          <a:solidFill>
                            <a:srgbClr val="FF0000"/>
                          </a:solidFill>
                          <a:cs typeface="+mn-cs"/>
                        </a:rPr>
                        <a:t>הבלון טעון במטען חשמלי </a:t>
                      </a:r>
                      <a:r>
                        <a:rPr lang="he-IL" sz="3200" dirty="0" smtClean="0">
                          <a:solidFill>
                            <a:srgbClr val="FF0000"/>
                          </a:solidFill>
                          <a:cs typeface="+mn-cs"/>
                        </a:rPr>
                        <a:t>שלילי, והוא מושך </a:t>
                      </a:r>
                      <a:r>
                        <a:rPr lang="he-IL" sz="3200" dirty="0">
                          <a:solidFill>
                            <a:srgbClr val="FF0000"/>
                          </a:solidFill>
                          <a:cs typeface="+mn-cs"/>
                        </a:rPr>
                        <a:t>אליו את </a:t>
                      </a:r>
                      <a:r>
                        <a:rPr lang="he-IL" sz="3200" dirty="0" smtClean="0">
                          <a:solidFill>
                            <a:srgbClr val="FF0000"/>
                          </a:solidFill>
                          <a:cs typeface="+mn-cs"/>
                        </a:rPr>
                        <a:t>המטענים החיוביים בנייר</a:t>
                      </a:r>
                      <a:r>
                        <a:rPr lang="he-IL" sz="3200" dirty="0">
                          <a:solidFill>
                            <a:srgbClr val="FF0000"/>
                          </a:solidFill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5911"/>
                  </a:ext>
                </a:extLst>
              </a:tr>
              <a:tr h="1109589"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cs typeface="+mn-cs"/>
                        </a:rPr>
                        <a:t>שחור ולבן במטבח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he-IL" sz="320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he-IL" sz="3200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825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2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8866" y="1825625"/>
            <a:ext cx="10534933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200" dirty="0">
                <a:solidFill>
                  <a:srgbClr val="FF0000"/>
                </a:solidFill>
              </a:rPr>
              <a:t>ציוד וחומרים: כף, צלחת, מלח, פלפל שחור, בלון</a:t>
            </a:r>
            <a:r>
              <a:rPr lang="he-IL" sz="3200" dirty="0"/>
              <a:t>.</a:t>
            </a:r>
          </a:p>
          <a:p>
            <a:r>
              <a:rPr lang="he-IL" sz="3200" dirty="0"/>
              <a:t>מוסיפים לצלחת כף מלח וכף </a:t>
            </a:r>
            <a:r>
              <a:rPr lang="he-IL" sz="3200" dirty="0" smtClean="0"/>
              <a:t>פלפל שחור ומערבבים</a:t>
            </a:r>
            <a:r>
              <a:rPr lang="he-IL" sz="3200" dirty="0"/>
              <a:t>.</a:t>
            </a:r>
          </a:p>
          <a:p>
            <a:r>
              <a:rPr lang="he-IL" sz="3200" dirty="0"/>
              <a:t>משפשפים בלון בשיער (אפשר גם בסוודר צמר).</a:t>
            </a:r>
          </a:p>
          <a:p>
            <a:r>
              <a:rPr lang="he-IL" sz="3200" dirty="0"/>
              <a:t>מקרבים את הבלון אל התערובת.</a:t>
            </a:r>
          </a:p>
          <a:p>
            <a:pPr marL="50800" indent="0">
              <a:buNone/>
            </a:pPr>
            <a:endParaRPr lang="he-IL" dirty="0"/>
          </a:p>
          <a:p>
            <a:pPr marL="50800" indent="0">
              <a:buNone/>
            </a:pPr>
            <a:r>
              <a:rPr lang="he-IL" sz="3200" dirty="0"/>
              <a:t>תארו </a:t>
            </a:r>
            <a:r>
              <a:rPr lang="he-IL" sz="3200" dirty="0" smtClean="0"/>
              <a:t>בטבלה </a:t>
            </a:r>
            <a:r>
              <a:rPr lang="he-IL" sz="3200" dirty="0"/>
              <a:t>מה קרה וכתבו הסבר </a:t>
            </a:r>
            <a:r>
              <a:rPr lang="he-IL" sz="3200" dirty="0" smtClean="0"/>
              <a:t>לתופעה.</a:t>
            </a: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התנסות 2: שחור ולבן במטבח</a:t>
            </a:r>
            <a:endParaRPr lang="en-US" dirty="0"/>
          </a:p>
        </p:txBody>
      </p:sp>
      <p:pic>
        <p:nvPicPr>
          <p:cNvPr id="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CA3DD7E4-90A3-4407-AE93-CBA641AE0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7-28 at 12.08.01">
            <a:hlinkClick r:id="" action="ppaction://media"/>
            <a:extLst>
              <a:ext uri="{FF2B5EF4-FFF2-40B4-BE49-F238E27FC236}">
                <a16:creationId xmlns:a16="http://schemas.microsoft.com/office/drawing/2014/main" id="{F9705B7C-BE50-4D30-B653-EC5DFCD43A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613" y="669388"/>
            <a:ext cx="10292863" cy="56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A069B492-044E-46E3-A1F8-8B841EF3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יריד תופעות - חשמל סטטי</a:t>
            </a:r>
          </a:p>
        </p:txBody>
      </p:sp>
      <p:graphicFrame>
        <p:nvGraphicFramePr>
          <p:cNvPr id="6" name="טבלה 6">
            <a:extLst>
              <a:ext uri="{FF2B5EF4-FFF2-40B4-BE49-F238E27FC236}">
                <a16:creationId xmlns:a16="http://schemas.microsoft.com/office/drawing/2014/main" id="{BF120789-312A-4BD5-9212-DE25B463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931078"/>
              </p:ext>
            </p:extLst>
          </p:nvPr>
        </p:nvGraphicFramePr>
        <p:xfrm>
          <a:off x="342900" y="1643064"/>
          <a:ext cx="11613763" cy="5308913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3172461">
                  <a:extLst>
                    <a:ext uri="{9D8B030D-6E8A-4147-A177-3AD203B41FA5}">
                      <a16:colId xmlns:a16="http://schemas.microsoft.com/office/drawing/2014/main" val="3774266547"/>
                    </a:ext>
                  </a:extLst>
                </a:gridCol>
                <a:gridCol w="4312215">
                  <a:extLst>
                    <a:ext uri="{9D8B030D-6E8A-4147-A177-3AD203B41FA5}">
                      <a16:colId xmlns:a16="http://schemas.microsoft.com/office/drawing/2014/main" val="213900737"/>
                    </a:ext>
                  </a:extLst>
                </a:gridCol>
                <a:gridCol w="4129087">
                  <a:extLst>
                    <a:ext uri="{9D8B030D-6E8A-4147-A177-3AD203B41FA5}">
                      <a16:colId xmlns:a16="http://schemas.microsoft.com/office/drawing/2014/main" val="2020766254"/>
                    </a:ext>
                  </a:extLst>
                </a:gridCol>
              </a:tblGrid>
              <a:tr h="729735"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שם התופעה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תיאור התופעה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>
                          <a:cs typeface="+mn-cs"/>
                        </a:rPr>
                        <a:t>הסבר </a:t>
                      </a:r>
                      <a:r>
                        <a:rPr lang="he-IL" sz="3200" dirty="0" smtClean="0">
                          <a:cs typeface="+mn-cs"/>
                        </a:rPr>
                        <a:t>התופעה</a:t>
                      </a:r>
                      <a:endParaRPr lang="he-IL" sz="3200" dirty="0"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084996"/>
                  </a:ext>
                </a:extLst>
              </a:tr>
              <a:tr h="1855699"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cs typeface="+mn-cs"/>
                        </a:rPr>
                        <a:t>בלון מצופה נייר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solidFill>
                            <a:schemeClr val="tx1"/>
                          </a:solidFill>
                          <a:cs typeface="+mn-cs"/>
                        </a:rPr>
                        <a:t>חתיכות הנייר נצמדו אל </a:t>
                      </a:r>
                      <a:r>
                        <a:rPr lang="he-IL" sz="3200" dirty="0" smtClean="0">
                          <a:solidFill>
                            <a:schemeClr val="tx1"/>
                          </a:solidFill>
                          <a:cs typeface="+mn-cs"/>
                        </a:rPr>
                        <a:t>הבלון.</a:t>
                      </a:r>
                      <a:endParaRPr lang="he-IL" sz="320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 smtClean="0">
                          <a:solidFill>
                            <a:schemeClr val="tx1"/>
                          </a:solidFill>
                          <a:cs typeface="+mn-cs"/>
                        </a:rPr>
                        <a:t>כתוצאה מהשפשוף, הבלון טעון במטען חשמלי שלילי והוא מושך אליו את המטענים החיוביים בנייר.</a:t>
                      </a:r>
                      <a:endParaRPr lang="he-IL" sz="280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5911"/>
                  </a:ext>
                </a:extLst>
              </a:tr>
              <a:tr h="2723479">
                <a:tc>
                  <a:txBody>
                    <a:bodyPr/>
                    <a:lstStyle/>
                    <a:p>
                      <a:pPr algn="r" rtl="1"/>
                      <a:r>
                        <a:rPr lang="he-IL" sz="3200" dirty="0">
                          <a:cs typeface="+mn-cs"/>
                        </a:rPr>
                        <a:t>שחור ולבן במטבח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3200" dirty="0">
                          <a:solidFill>
                            <a:srgbClr val="FF0000"/>
                          </a:solidFill>
                        </a:rPr>
                        <a:t>הפלפל </a:t>
                      </a:r>
                      <a:r>
                        <a:rPr lang="he-IL" sz="3200" dirty="0" smtClean="0">
                          <a:solidFill>
                            <a:srgbClr val="FF0000"/>
                          </a:solidFill>
                        </a:rPr>
                        <a:t>נמשך </a:t>
                      </a:r>
                      <a:r>
                        <a:rPr lang="he-IL" sz="3200" dirty="0">
                          <a:solidFill>
                            <a:srgbClr val="FF0000"/>
                          </a:solidFill>
                        </a:rPr>
                        <a:t>לבלון, </a:t>
                      </a:r>
                      <a:r>
                        <a:rPr lang="he-IL" sz="3200" dirty="0" smtClean="0">
                          <a:solidFill>
                            <a:srgbClr val="FF0000"/>
                          </a:solidFill>
                        </a:rPr>
                        <a:t>המלח </a:t>
                      </a:r>
                      <a:r>
                        <a:rPr lang="he-IL" sz="3200" dirty="0">
                          <a:solidFill>
                            <a:srgbClr val="FF0000"/>
                          </a:solidFill>
                        </a:rPr>
                        <a:t>נשאר בצלחת.</a:t>
                      </a:r>
                      <a:endParaRPr lang="he-IL" sz="3200" dirty="0">
                        <a:solidFill>
                          <a:srgbClr val="FF0000"/>
                        </a:solidFill>
                        <a:cs typeface="+mn-cs"/>
                      </a:endParaRPr>
                    </a:p>
                    <a:p>
                      <a:pPr algn="ctr" rtl="1"/>
                      <a:endParaRPr lang="he-IL" sz="3600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 smtClean="0">
                          <a:solidFill>
                            <a:srgbClr val="FF0000"/>
                          </a:solidFill>
                          <a:cs typeface="+mn-cs"/>
                        </a:rPr>
                        <a:t>כתוצאה מהשפשוף, הבלון טעון במטען חשמלי שלילי והוא מושך אליו את המטענים החיוביים שבפלפל. המלח קצת יותר כבד מהפלפל</a:t>
                      </a:r>
                      <a:r>
                        <a:rPr lang="he-IL" sz="2800" baseline="0" dirty="0" smtClean="0">
                          <a:solidFill>
                            <a:srgbClr val="FF0000"/>
                          </a:solidFill>
                          <a:cs typeface="+mn-cs"/>
                        </a:rPr>
                        <a:t> והכוח לא מספיק</a:t>
                      </a:r>
                      <a:r>
                        <a:rPr lang="he-IL" sz="2800" dirty="0" smtClean="0">
                          <a:solidFill>
                            <a:schemeClr val="tx1"/>
                          </a:solidFill>
                          <a:cs typeface="+mn-cs"/>
                        </a:rPr>
                        <a:t>.</a:t>
                      </a:r>
                      <a:endParaRPr lang="he-IL" sz="280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825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1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b="1" dirty="0" smtClean="0"/>
              <a:t>"בָּרוּךְ אַתָּה... </a:t>
            </a:r>
            <a:r>
              <a:rPr lang="he-IL" b="1" dirty="0"/>
              <a:t>עוֹשֶׂה מַעֲשֶׂה </a:t>
            </a:r>
            <a:r>
              <a:rPr lang="he-IL" b="1" dirty="0" smtClean="0"/>
              <a:t>בְּרֵאשִׁית"</a:t>
            </a:r>
            <a:endParaRPr lang="he-IL" b="1" dirty="0"/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72872" y="1915420"/>
            <a:ext cx="11846256" cy="4599294"/>
          </a:xfrm>
        </p:spPr>
        <p:txBody>
          <a:bodyPr>
            <a:noAutofit/>
          </a:bodyPr>
          <a:lstStyle/>
          <a:p>
            <a:pPr marL="685800" indent="-457200" algn="just"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rgbClr val="FF0000"/>
                </a:solidFill>
              </a:rPr>
              <a:t>הברק</a:t>
            </a:r>
            <a:r>
              <a:rPr lang="he-IL" sz="3200" dirty="0">
                <a:solidFill>
                  <a:schemeClr val="tx1"/>
                </a:solidFill>
              </a:rPr>
              <a:t> הוא תופעת טבע </a:t>
            </a:r>
            <a:r>
              <a:rPr lang="he-IL" sz="3200" dirty="0" smtClean="0">
                <a:solidFill>
                  <a:schemeClr val="tx1"/>
                </a:solidFill>
              </a:rPr>
              <a:t>הקשורה ב</a:t>
            </a:r>
            <a:r>
              <a:rPr lang="he-IL" sz="3200" dirty="0" smtClean="0">
                <a:solidFill>
                  <a:srgbClr val="FF0000"/>
                </a:solidFill>
              </a:rPr>
              <a:t>חשמל </a:t>
            </a:r>
            <a:r>
              <a:rPr lang="he-IL" sz="3200" dirty="0">
                <a:solidFill>
                  <a:srgbClr val="FF0000"/>
                </a:solidFill>
              </a:rPr>
              <a:t>סטטי </a:t>
            </a:r>
            <a:r>
              <a:rPr lang="he-IL" sz="3200" dirty="0" smtClean="0">
                <a:solidFill>
                  <a:srgbClr val="FF0000"/>
                </a:solidFill>
              </a:rPr>
              <a:t>.</a:t>
            </a:r>
          </a:p>
          <a:p>
            <a:pPr marL="685800" indent="-457200" algn="just"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מטענים מצטברים בתחתית העננים ומתפרקים אל האדמה.</a:t>
            </a:r>
          </a:p>
          <a:p>
            <a:pPr marL="228600" indent="0" algn="just"/>
            <a:endParaRPr lang="he-IL" sz="3200" dirty="0">
              <a:solidFill>
                <a:schemeClr val="tx1"/>
              </a:solidFill>
            </a:endParaRPr>
          </a:p>
          <a:p>
            <a:pPr marL="228600" indent="0" algn="just"/>
            <a:endParaRPr lang="he-IL" sz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Lightning Strike Night - Free photo on Pixabay">
            <a:extLst>
              <a:ext uri="{FF2B5EF4-FFF2-40B4-BE49-F238E27FC236}">
                <a16:creationId xmlns:a16="http://schemas.microsoft.com/office/drawing/2014/main" id="{533D5DFC-DCDB-46B6-8360-58E5F5C3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2587"/>
            <a:ext cx="4888465" cy="253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84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2C85EEB-C900-40C8-9D9C-23E0DB296F2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he-IL" dirty="0"/>
              <a:t>מחברת</a:t>
            </a:r>
          </a:p>
          <a:p>
            <a:r>
              <a:rPr lang="he-IL" dirty="0"/>
              <a:t>כלי כתיבה</a:t>
            </a:r>
          </a:p>
          <a:p>
            <a:r>
              <a:rPr lang="he-IL" dirty="0"/>
              <a:t>בלון</a:t>
            </a:r>
          </a:p>
          <a:p>
            <a:r>
              <a:rPr lang="he-IL" dirty="0"/>
              <a:t>פחית ריקה</a:t>
            </a:r>
          </a:p>
          <a:p>
            <a:r>
              <a:rPr lang="he-IL" dirty="0"/>
              <a:t>חתיכות נייר</a:t>
            </a:r>
          </a:p>
          <a:p>
            <a:r>
              <a:rPr lang="he-IL" dirty="0"/>
              <a:t>מלח</a:t>
            </a:r>
          </a:p>
          <a:p>
            <a:r>
              <a:rPr lang="he-IL" dirty="0"/>
              <a:t>פלפל שחור</a:t>
            </a:r>
          </a:p>
          <a:p>
            <a:r>
              <a:rPr lang="he-IL" dirty="0"/>
              <a:t>כף</a:t>
            </a:r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1AEC306D-42F2-4FDD-82BC-B48DABC47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מה להביא לשיעור?</a:t>
            </a:r>
          </a:p>
        </p:txBody>
      </p:sp>
    </p:spTree>
    <p:extLst>
      <p:ext uri="{BB962C8B-B14F-4D97-AF65-F5344CB8AC3E}">
        <p14:creationId xmlns:p14="http://schemas.microsoft.com/office/powerpoint/2010/main" val="410061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b="1" dirty="0" smtClean="0"/>
              <a:t>סכנת התחשמלות</a:t>
            </a:r>
            <a:endParaRPr lang="he-IL" b="1" dirty="0"/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5455920" y="1383126"/>
            <a:ext cx="6608928" cy="4599294"/>
          </a:xfrm>
        </p:spPr>
        <p:txBody>
          <a:bodyPr>
            <a:noAutofit/>
          </a:bodyPr>
          <a:lstStyle/>
          <a:p>
            <a:pPr marL="228600" indent="0" algn="just"/>
            <a:endParaRPr lang="he-IL" sz="1200" dirty="0">
              <a:solidFill>
                <a:schemeClr val="tx1"/>
              </a:solidFill>
            </a:endParaRPr>
          </a:p>
          <a:p>
            <a:pPr marL="685800" indent="-457200" algn="just"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tx1"/>
                </a:solidFill>
              </a:rPr>
              <a:t>לפני </a:t>
            </a:r>
            <a:r>
              <a:rPr lang="he-IL" sz="3200" dirty="0" smtClean="0">
                <a:solidFill>
                  <a:schemeClr val="tx1"/>
                </a:solidFill>
              </a:rPr>
              <a:t>כ - 250 </a:t>
            </a:r>
            <a:r>
              <a:rPr lang="he-IL" sz="3200" dirty="0">
                <a:solidFill>
                  <a:schemeClr val="tx1"/>
                </a:solidFill>
              </a:rPr>
              <a:t>שנה ערך </a:t>
            </a:r>
            <a:r>
              <a:rPr lang="he-IL" sz="3200" dirty="0" smtClean="0">
                <a:solidFill>
                  <a:schemeClr val="tx1"/>
                </a:solidFill>
              </a:rPr>
              <a:t>המדען בנג'מין </a:t>
            </a:r>
            <a:r>
              <a:rPr lang="he-IL" sz="3200" dirty="0">
                <a:solidFill>
                  <a:schemeClr val="tx1"/>
                </a:solidFill>
              </a:rPr>
              <a:t>פרנקלין </a:t>
            </a:r>
            <a:r>
              <a:rPr lang="he-IL" sz="3200" dirty="0" smtClean="0">
                <a:solidFill>
                  <a:schemeClr val="tx1"/>
                </a:solidFill>
              </a:rPr>
              <a:t>ניסוי:</a:t>
            </a:r>
          </a:p>
          <a:p>
            <a:pPr marL="685800" indent="-457200" algn="just"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הוא העיף עפיפון קשור בחוט משי </a:t>
            </a:r>
            <a:r>
              <a:rPr lang="he-IL" sz="3200" dirty="0">
                <a:solidFill>
                  <a:schemeClr val="tx1"/>
                </a:solidFill>
              </a:rPr>
              <a:t>לתוך ענן </a:t>
            </a:r>
            <a:r>
              <a:rPr lang="he-IL" sz="3200" dirty="0" smtClean="0">
                <a:solidFill>
                  <a:schemeClr val="tx1"/>
                </a:solidFill>
              </a:rPr>
              <a:t>גשם.</a:t>
            </a:r>
          </a:p>
          <a:p>
            <a:pPr marL="685800" indent="-457200" algn="just"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העפיפון נטען במטען חשמלי.</a:t>
            </a:r>
          </a:p>
          <a:p>
            <a:pPr marL="685800" indent="-457200" algn="just"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חוט </a:t>
            </a:r>
            <a:r>
              <a:rPr lang="he-IL" sz="3200" dirty="0">
                <a:solidFill>
                  <a:schemeClr val="tx1"/>
                </a:solidFill>
              </a:rPr>
              <a:t>המשי הרטוב הוליך את המטען מהעפיפון אל </a:t>
            </a:r>
            <a:r>
              <a:rPr lang="he-IL" sz="3200" dirty="0" smtClean="0">
                <a:solidFill>
                  <a:schemeClr val="tx1"/>
                </a:solidFill>
              </a:rPr>
              <a:t>פתח </a:t>
            </a:r>
            <a:r>
              <a:rPr lang="he-IL" sz="3200" dirty="0">
                <a:solidFill>
                  <a:schemeClr val="tx1"/>
                </a:solidFill>
              </a:rPr>
              <a:t>ביתו של </a:t>
            </a:r>
            <a:r>
              <a:rPr lang="he-IL" sz="3200" dirty="0" smtClean="0">
                <a:solidFill>
                  <a:schemeClr val="tx1"/>
                </a:solidFill>
              </a:rPr>
              <a:t>פרנקלין. פרנקלין התחשמל.</a:t>
            </a:r>
          </a:p>
          <a:p>
            <a:pPr marL="685800" indent="-457200" algn="just"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זוהי ההוכחה שברק הוא תופעה של פריקת חשמל</a:t>
            </a:r>
          </a:p>
          <a:p>
            <a:pPr marL="685800" indent="-457200" algn="just"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tx1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7790"/>
            <a:ext cx="5273040" cy="4057769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1159129" y="6464495"/>
            <a:ext cx="1936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Science Photo Library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32016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שרביט </a:t>
            </a:r>
            <a:r>
              <a:rPr lang="he-IL" dirty="0" smtClean="0"/>
              <a:t>הקסם</a:t>
            </a:r>
            <a:endParaRPr lang="en-US" dirty="0"/>
          </a:p>
        </p:txBody>
      </p:sp>
      <p:pic>
        <p:nvPicPr>
          <p:cNvPr id="8" name="WhatsApp Video 2020-07-27 at 16.35.05">
            <a:hlinkClick r:id="" action="ppaction://media"/>
            <a:extLst>
              <a:ext uri="{FF2B5EF4-FFF2-40B4-BE49-F238E27FC236}">
                <a16:creationId xmlns:a16="http://schemas.microsoft.com/office/drawing/2014/main" id="{02B4768F-EFF0-4EBC-B7F0-6FD66AE86D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35" end="18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8443" y="1755084"/>
            <a:ext cx="5868692" cy="46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0DEBFFF-5F9F-47C0-9851-E36D0045221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567946" y="1903115"/>
            <a:ext cx="6239359" cy="4668165"/>
          </a:xfrm>
        </p:spPr>
        <p:txBody>
          <a:bodyPr>
            <a:normAutofit fontScale="92500"/>
          </a:bodyPr>
          <a:lstStyle/>
          <a:p>
            <a:r>
              <a:rPr lang="he-IL" sz="3200" dirty="0"/>
              <a:t>בתוך השרביט יש חגורת גומי </a:t>
            </a:r>
            <a:r>
              <a:rPr lang="he-IL" sz="3200" dirty="0" smtClean="0"/>
              <a:t>שמסתובבת על מסילה, היא משתפשפת ויוצרת מטען חשמלי עודף בקצה השרביט.</a:t>
            </a:r>
            <a:endParaRPr lang="he-IL" sz="3200" dirty="0"/>
          </a:p>
          <a:p>
            <a:r>
              <a:rPr lang="he-IL" sz="3200" dirty="0"/>
              <a:t>כאשר המקל נוגע </a:t>
            </a:r>
            <a:r>
              <a:rPr lang="he-IL" sz="3200" dirty="0" smtClean="0"/>
              <a:t>במתכת, חלק מהמטענים החשמליים עוברים למתכת.</a:t>
            </a:r>
          </a:p>
          <a:p>
            <a:r>
              <a:rPr lang="he-IL" sz="3200" dirty="0" smtClean="0"/>
              <a:t>מטענים זהים דוחים זה את זה ולכן המתכת מתרחקת מהשרביט ונראית מרחפת.</a:t>
            </a:r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69677956-72A3-41D7-B7A5-66CC9766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הסבר התופעה – </a:t>
            </a:r>
            <a:r>
              <a:rPr lang="he-IL" dirty="0" smtClean="0"/>
              <a:t>קסם של מדע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0EB6097-F22F-4E0E-98F8-E7E28A181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73" y="1956718"/>
            <a:ext cx="4972710" cy="4560958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2185559" y="5021272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2707197" y="4684388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1965115" y="4474927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3168242" y="3419468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2600327" y="3537864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6140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41362BB9-98F3-43BE-9F28-EDB82D16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הסכנות </a:t>
            </a:r>
            <a:r>
              <a:rPr lang="he-IL" dirty="0" smtClean="0"/>
              <a:t>של חשמל </a:t>
            </a:r>
            <a:r>
              <a:rPr lang="he-IL" dirty="0"/>
              <a:t>סטטי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102D9DA8-DCE0-4C21-B744-0EC7A04EF876}"/>
              </a:ext>
            </a:extLst>
          </p:cNvPr>
          <p:cNvSpPr/>
          <p:nvPr/>
        </p:nvSpPr>
        <p:spPr>
          <a:xfrm>
            <a:off x="960896" y="2022815"/>
            <a:ext cx="1056984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37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באחת מתחנות הדלק פרצה שריפה.</a:t>
            </a:r>
          </a:p>
          <a:p>
            <a:pPr algn="ctr" rtl="1"/>
            <a:r>
              <a:rPr lang="he-IL" sz="3700" dirty="0" smtClean="0">
                <a:solidFill>
                  <a:schemeClr val="dk1"/>
                </a:solidFill>
                <a:latin typeface="Calibri"/>
                <a:cs typeface="Calibri"/>
              </a:rPr>
              <a:t>עובדי תחנת הדלק ועוברי אורח כיבו </a:t>
            </a:r>
            <a:r>
              <a:rPr lang="he-IL" sz="3700" dirty="0">
                <a:solidFill>
                  <a:schemeClr val="dk1"/>
                </a:solidFill>
                <a:latin typeface="Calibri"/>
                <a:cs typeface="Calibri"/>
              </a:rPr>
              <a:t>במהירות את האש באמצעות מטפים </a:t>
            </a:r>
            <a:r>
              <a:rPr lang="he-IL" sz="3700" dirty="0" smtClean="0">
                <a:solidFill>
                  <a:schemeClr val="dk1"/>
                </a:solidFill>
                <a:latin typeface="Calibri"/>
                <a:cs typeface="Calibri"/>
              </a:rPr>
              <a:t>ומים, והזעיקו את צוותי כיבוי האש.</a:t>
            </a:r>
          </a:p>
          <a:p>
            <a:pPr algn="ctr" rtl="1"/>
            <a:r>
              <a:rPr lang="he-IL" sz="37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מבירור שנערך מאוחר יותר הסתבר כי אחד הנהגים, לבש </a:t>
            </a:r>
            <a:r>
              <a:rPr lang="he-IL" sz="37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בגד צמר שהעביר חשמל סטטי, </a:t>
            </a:r>
            <a:r>
              <a:rPr lang="he-IL" sz="37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גרם </a:t>
            </a:r>
            <a:r>
              <a:rPr lang="he-IL" sz="37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לניצוץ שהבעיר אש בתחנת </a:t>
            </a:r>
            <a:r>
              <a:rPr lang="he-IL" sz="37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הדלק</a:t>
            </a:r>
            <a:r>
              <a:rPr lang="he-IL" sz="37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 </a:t>
            </a:r>
          </a:p>
          <a:p>
            <a:pPr algn="ctr" rtl="1"/>
            <a:r>
              <a:rPr lang="he-IL" sz="3700" dirty="0">
                <a:solidFill>
                  <a:schemeClr val="dk1"/>
                </a:solidFill>
                <a:latin typeface="Calibri"/>
                <a:cs typeface="Calibri"/>
              </a:rPr>
              <a:t> </a:t>
            </a:r>
          </a:p>
          <a:p>
            <a:pPr algn="ctr" rtl="1"/>
            <a:endParaRPr lang="en-US" sz="370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204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1C0EB05A-2A5F-4256-8E45-9F785C37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הארקה כפתרון נגד סכנה</a:t>
            </a:r>
            <a:endParaRPr lang="he-IL" dirty="0"/>
          </a:p>
        </p:txBody>
      </p:sp>
      <p:sp>
        <p:nvSpPr>
          <p:cNvPr id="5" name="מציין מיקום טקסט 1">
            <a:extLst>
              <a:ext uri="{FF2B5EF4-FFF2-40B4-BE49-F238E27FC236}">
                <a16:creationId xmlns:a16="http://schemas.microsoft.com/office/drawing/2014/main" id="{18AFC407-0564-4684-A7C0-AE8D564607D4}"/>
              </a:ext>
            </a:extLst>
          </p:cNvPr>
          <p:cNvSpPr txBox="1">
            <a:spLocks/>
          </p:cNvSpPr>
          <p:nvPr/>
        </p:nvSpPr>
        <p:spPr>
          <a:xfrm>
            <a:off x="4786008" y="1824081"/>
            <a:ext cx="73185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Font typeface="Arial"/>
              <a:buNone/>
            </a:pPr>
            <a:r>
              <a:rPr lang="he-IL" sz="3200" dirty="0" smtClean="0"/>
              <a:t>חיכוך שבין צמיגי כלי רכב ובין כביש יבש יכול להביא להצטברות מטענים.</a:t>
            </a:r>
          </a:p>
          <a:p>
            <a:pPr marL="50800" indent="0">
              <a:buFont typeface="Arial"/>
              <a:buNone/>
            </a:pPr>
            <a:r>
              <a:rPr lang="he-IL" sz="3200" dirty="0" smtClean="0"/>
              <a:t>המטענים עשויים להתפרק באזורים דליקים ולהוות סכנה חמורה.</a:t>
            </a:r>
            <a:endParaRPr lang="he-IL" sz="3200" dirty="0"/>
          </a:p>
          <a:p>
            <a:pPr marL="50800" indent="0">
              <a:buFont typeface="Arial"/>
              <a:buNone/>
            </a:pPr>
            <a:r>
              <a:rPr lang="he-IL" sz="3200" dirty="0"/>
              <a:t>הפתרון </a:t>
            </a:r>
            <a:r>
              <a:rPr lang="he-IL" sz="3200" dirty="0" smtClean="0"/>
              <a:t>הוא: </a:t>
            </a:r>
            <a:r>
              <a:rPr lang="he-IL" sz="3200" dirty="0" smtClean="0">
                <a:solidFill>
                  <a:srgbClr val="FF0000"/>
                </a:solidFill>
              </a:rPr>
              <a:t>רצועות הארקה </a:t>
            </a:r>
            <a:r>
              <a:rPr lang="he-IL" sz="3200" dirty="0" smtClean="0">
                <a:solidFill>
                  <a:schemeClr val="tx1"/>
                </a:solidFill>
              </a:rPr>
              <a:t>המחוברות אל הרכב ונוגעות בקרקע</a:t>
            </a:r>
            <a:r>
              <a:rPr lang="he-IL" sz="3200" dirty="0" smtClean="0">
                <a:solidFill>
                  <a:srgbClr val="FF0000"/>
                </a:solidFill>
              </a:rPr>
              <a:t>.</a:t>
            </a:r>
            <a:endParaRPr lang="he-IL" sz="3200" dirty="0">
              <a:solidFill>
                <a:srgbClr val="FF0000"/>
              </a:solidFill>
            </a:endParaRPr>
          </a:p>
          <a:p>
            <a:pPr marL="50800" indent="0">
              <a:buFont typeface="Arial"/>
              <a:buNone/>
            </a:pPr>
            <a:r>
              <a:rPr lang="he-IL" sz="3200" dirty="0" smtClean="0">
                <a:solidFill>
                  <a:schemeClr val="tx1"/>
                </a:solidFill>
              </a:rPr>
              <a:t>הרצועות פורקות את המטענים כל העת ומונעות את הצטברותם</a:t>
            </a:r>
            <a:r>
              <a:rPr lang="he-IL" sz="3200" dirty="0" smtClean="0"/>
              <a:t>.</a:t>
            </a:r>
            <a:endParaRPr lang="he-IL" sz="32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1824081"/>
            <a:ext cx="4202349" cy="42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0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7338" y="2257322"/>
            <a:ext cx="11034252" cy="3900590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600" dirty="0">
                <a:solidFill>
                  <a:schemeClr val="accent3">
                    <a:lumMod val="75000"/>
                  </a:schemeClr>
                </a:solidFill>
              </a:rPr>
              <a:t>איזה משפט מתאר תופעה של חשמל סטטי?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pPr marL="565150" indent="-514350">
              <a:buFont typeface="+mj-cs"/>
              <a:buAutoNum type="hebrew2Minus"/>
            </a:pPr>
            <a:r>
              <a:rPr lang="he-IL" sz="3600" dirty="0"/>
              <a:t>דודי  חיבר נורה למעגל חשמלי, והנורה האירה.</a:t>
            </a:r>
            <a:endParaRPr lang="en-US" sz="3600" dirty="0"/>
          </a:p>
          <a:p>
            <a:pPr marL="565150" indent="-514350">
              <a:buFont typeface="+mj-cs"/>
              <a:buAutoNum type="hebrew2Minus"/>
            </a:pPr>
            <a:r>
              <a:rPr lang="he-IL" sz="3600" dirty="0"/>
              <a:t>מיכל סירקה את שיערה במסרק מפלסטיק, והשערות נעמדו.</a:t>
            </a:r>
            <a:endParaRPr lang="en-US" sz="3600" dirty="0"/>
          </a:p>
          <a:p>
            <a:pPr marL="565150" indent="-514350">
              <a:buFont typeface="+mj-cs"/>
              <a:buAutoNum type="hebrew2Minus"/>
            </a:pPr>
            <a:r>
              <a:rPr lang="he-IL" sz="3600" dirty="0"/>
              <a:t>גלית קירבה סיכת ברזל למגנט, והסיכה נמשכה למגנט.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  <a:endParaRPr lang="en-US" dirty="0"/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BD996D44-6158-4467-96B5-677FE609AC6A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160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231225" y="2109846"/>
            <a:ext cx="11034252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600" dirty="0">
                <a:solidFill>
                  <a:schemeClr val="accent3">
                    <a:lumMod val="75000"/>
                  </a:schemeClr>
                </a:solidFill>
              </a:rPr>
              <a:t>איזה משפט מתאר תופעה של חשמל סטטי?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  <a:p>
            <a:pPr marL="50800" indent="0">
              <a:buNone/>
            </a:pPr>
            <a:r>
              <a:rPr lang="he-IL" sz="3600" dirty="0"/>
              <a:t>א. דודי  חיבר נורה למעגל חשמלי, והנורה האירה.</a:t>
            </a:r>
            <a:endParaRPr lang="en-US" sz="3600" dirty="0"/>
          </a:p>
          <a:p>
            <a:pPr marL="50800" indent="0">
              <a:buNone/>
            </a:pPr>
            <a:r>
              <a:rPr lang="he-IL" sz="3600" dirty="0">
                <a:solidFill>
                  <a:srgbClr val="FF0000"/>
                </a:solidFill>
              </a:rPr>
              <a:t>ב. מיכל סירקה את שיערה במסרק מפלסטיק, והשערות נעמדו.</a:t>
            </a:r>
          </a:p>
          <a:p>
            <a:pPr marL="50800" indent="0">
              <a:buNone/>
            </a:pPr>
            <a:r>
              <a:rPr lang="he-IL" sz="3600" dirty="0">
                <a:solidFill>
                  <a:schemeClr val="tx1"/>
                </a:solidFill>
              </a:rPr>
              <a:t>ג. </a:t>
            </a:r>
            <a:r>
              <a:rPr lang="he-IL" sz="3600" dirty="0"/>
              <a:t>חיים קירב סיכת ברזל למגנט, והסיכה נמשכה למגנט.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  <a:endParaRPr lang="en-US" dirty="0"/>
          </a:p>
        </p:txBody>
      </p:sp>
      <p:pic>
        <p:nvPicPr>
          <p:cNvPr id="5" name="גרפיקה 4" descr="סימן ביקורת">
            <a:extLst>
              <a:ext uri="{FF2B5EF4-FFF2-40B4-BE49-F238E27FC236}">
                <a16:creationId xmlns:a16="http://schemas.microsoft.com/office/drawing/2014/main" id="{6C3D19F7-73D4-4E01-9EFE-15D816627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03027" y="3464009"/>
            <a:ext cx="914400" cy="914400"/>
          </a:xfrm>
          <a:prstGeom prst="rect">
            <a:avLst/>
          </a:prstGeom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0C3D6855-7F4A-438C-8A7A-D3527E1A2BC8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3886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07153" y="1835508"/>
            <a:ext cx="10427550" cy="4612944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אהרן שפשף סרגל פלסטיק בשיער שלו, ואחר-כך קירב אותו אל החפצים הבאים. 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  <a:p>
            <a:pPr marL="50800" indent="0">
              <a:buNone/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     בחרו  את החפצים שנמשכו לסרגל.</a:t>
            </a:r>
            <a:endParaRPr lang="he-IL" dirty="0"/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סיכה משרדית ממתכת.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צעיף עשוי מצמר.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חתיכות נייר קטנות.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סוודר עשוי צמר.</a:t>
            </a:r>
            <a:endParaRPr lang="en-US" sz="3200" dirty="0"/>
          </a:p>
          <a:p>
            <a:pPr marL="508000" lvl="1" indent="0">
              <a:lnSpc>
                <a:spcPct val="150000"/>
              </a:lnSpc>
              <a:buNone/>
            </a:pPr>
            <a:endParaRPr lang="he-IL" sz="31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757948" y="663126"/>
            <a:ext cx="8603642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97721E56-1E56-4316-B855-EF441BFB6544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82973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45160" y="1866505"/>
            <a:ext cx="10427550" cy="4612944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אהרן שפשף סרגל פלסטיק בשיער שלו, ואחר-כך קירב אותו אל החפצים הבאים. 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  <a:p>
            <a:pPr marL="50800" indent="0">
              <a:buNone/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</a:rPr>
              <a:t>     בחרו  את החפצים שנמשכו לסרגל.</a:t>
            </a:r>
            <a:endParaRPr lang="he-IL" dirty="0"/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סיכה משרדית ממתכת.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צעיף עשוי מצמר.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>
                <a:solidFill>
                  <a:srgbClr val="FF0000"/>
                </a:solidFill>
              </a:rPr>
              <a:t>חתיכות נייר קטנות.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סוודר עשוי צמר.</a:t>
            </a:r>
            <a:endParaRPr lang="en-US" sz="3200" dirty="0"/>
          </a:p>
          <a:p>
            <a:pPr marL="508000" lvl="1" indent="0">
              <a:lnSpc>
                <a:spcPct val="150000"/>
              </a:lnSpc>
              <a:buNone/>
            </a:pPr>
            <a:endParaRPr lang="he-IL" sz="31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757948" y="663126"/>
            <a:ext cx="8603642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97721E56-1E56-4316-B855-EF441BFB6544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pic>
        <p:nvPicPr>
          <p:cNvPr id="6" name="גרפיקה 5" descr="סימן ביקורת">
            <a:extLst>
              <a:ext uri="{FF2B5EF4-FFF2-40B4-BE49-F238E27FC236}">
                <a16:creationId xmlns:a16="http://schemas.microsoft.com/office/drawing/2014/main" id="{3E1239E7-1090-4CE2-B976-55372E92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32440" y="47386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75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85372" y="444762"/>
            <a:ext cx="9872003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0358" y="2076065"/>
            <a:ext cx="10417791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במצב טבעי, לכל חומר יש מטען חשמלי: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חיובי - יותר מטענים חיוביים מאשר מטענים שליליים.</a:t>
            </a: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נייטרלי - מספר שווה של מטענים חיובים ומטענים שליליים.</a:t>
            </a: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שלילי - יותר מטענים שליליים מאשר </a:t>
            </a:r>
            <a:r>
              <a:rPr lang="he-IL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מטענים </a:t>
            </a: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חיוביים.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A21F547-2B0D-4236-B116-A7510972944A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564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A4E383E4-90CD-4843-AA7A-25CA91EF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משימת פתיחה – מזיזים פחית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4C4E72B7-76BC-490F-85D3-102BEC0A9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לפניכם בלון ופחית ריקה. 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עליכם לגרום לתנועת הפחית </a:t>
            </a:r>
            <a:r>
              <a:rPr lang="he-IL" dirty="0" smtClean="0"/>
              <a:t>מבלי לנגוע כלל בפחית, </a:t>
            </a:r>
          </a:p>
          <a:p>
            <a:pPr algn="r"/>
            <a:r>
              <a:rPr lang="he-IL" dirty="0" smtClean="0"/>
              <a:t>לא בידיים ולא בעזרת הבלון.</a:t>
            </a:r>
            <a:endParaRPr lang="he-IL" dirty="0"/>
          </a:p>
          <a:p>
            <a:pPr algn="r"/>
            <a:endParaRPr lang="he-IL" dirty="0" smtClean="0"/>
          </a:p>
          <a:p>
            <a:pPr algn="r"/>
            <a:r>
              <a:rPr lang="he-IL" dirty="0" smtClean="0"/>
              <a:t>כיצד תעשו זאת?</a:t>
            </a:r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1026" name="Picture 2" descr="גרפיקה וקטורית בלון בצבע אדום">
            <a:extLst>
              <a:ext uri="{FF2B5EF4-FFF2-40B4-BE49-F238E27FC236}">
                <a16:creationId xmlns:a16="http://schemas.microsoft.com/office/drawing/2014/main" id="{21B4C255-ADD6-4126-9587-C5B116FE0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7"/>
          <a:stretch/>
        </p:blipFill>
        <p:spPr bwMode="auto">
          <a:xfrm>
            <a:off x="739399" y="980676"/>
            <a:ext cx="1864478" cy="23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פחית סודה | וקטורים לשימוש ציבורי">
            <a:extLst>
              <a:ext uri="{FF2B5EF4-FFF2-40B4-BE49-F238E27FC236}">
                <a16:creationId xmlns:a16="http://schemas.microsoft.com/office/drawing/2014/main" id="{311A80D5-DE17-4D76-A77D-C3D88A1A4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89" y="3773629"/>
            <a:ext cx="1566298" cy="30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B92D8C61-4563-49EF-B9EB-526370A7F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85372" y="444762"/>
            <a:ext cx="9872003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7884" y="2031496"/>
            <a:ext cx="10417791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במצב טבעי, לכל חומר יש מטען חשמלי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חיובי - יותר מטענים חיוביים מאשר מטענים שליליים.</a:t>
            </a: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נייטרלי</a:t>
            </a:r>
            <a:r>
              <a:rPr lang="he-IL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מספר שווה של מטענים חיובים ומטענים שליליים</a:t>
            </a: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שלילי - יותר מטענים שליליים מאשר </a:t>
            </a:r>
            <a:r>
              <a:rPr lang="he-IL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מטענים </a:t>
            </a: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חיוביים.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DA21F547-2B0D-4236-B116-A7510972944A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pic>
        <p:nvPicPr>
          <p:cNvPr id="6" name="גרפיקה 5" descr="סימן ביקורת">
            <a:extLst>
              <a:ext uri="{FF2B5EF4-FFF2-40B4-BE49-F238E27FC236}">
                <a16:creationId xmlns:a16="http://schemas.microsoft.com/office/drawing/2014/main" id="{F278F8D5-3018-451F-BD4D-3FAD9024B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95675" y="30625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27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207801"/>
            <a:ext cx="10904560" cy="270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עצמים בעלי מטען חשמלי זהה...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נמשכים זה לזה.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לעיתים דוחים זה את זה, ולעיתים נמשכים זה לזה.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דוחים זה את זה.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2D70389D-3715-4F80-A51C-1EAF1163103E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0168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חידון מחשמל</a:t>
            </a:r>
          </a:p>
        </p:txBody>
      </p:sp>
      <p:sp>
        <p:nvSpPr>
          <p:cNvPr id="2" name="Rectangle 1"/>
          <p:cNvSpPr/>
          <p:nvPr/>
        </p:nvSpPr>
        <p:spPr>
          <a:xfrm>
            <a:off x="-325000" y="2378282"/>
            <a:ext cx="10904560" cy="2705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</a:pPr>
            <a:r>
              <a:rPr lang="he-IL" sz="32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עצמים בעלי מטען חשמלי זהה...</a:t>
            </a:r>
            <a:endParaRPr lang="en-US" sz="32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נמשכים זה לזה.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לעיתים דוחים זה את זה, ולעיתים נמשכים זה לזה.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r" rtl="1">
              <a:lnSpc>
                <a:spcPct val="115000"/>
              </a:lnSpc>
              <a:spcAft>
                <a:spcPts val="1000"/>
              </a:spcAft>
              <a:buClr>
                <a:schemeClr val="accent6">
                  <a:lumMod val="75000"/>
                </a:schemeClr>
              </a:buClr>
              <a:buFont typeface="+mj-cs"/>
              <a:buAutoNum type="hebrew2Minus"/>
            </a:pPr>
            <a:r>
              <a:rPr lang="he-IL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דוחים זה את זה.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2D70389D-3715-4F80-A51C-1EAF1163103E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pic>
        <p:nvPicPr>
          <p:cNvPr id="5" name="גרפיקה 4" descr="סימן ביקורת">
            <a:extLst>
              <a:ext uri="{FF2B5EF4-FFF2-40B4-BE49-F238E27FC236}">
                <a16:creationId xmlns:a16="http://schemas.microsoft.com/office/drawing/2014/main" id="{9AE6FD3A-63C2-4915-BF18-C3DC433D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04390" y="41697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41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0" y="2234187"/>
            <a:ext cx="11353800" cy="4351338"/>
          </a:xfrm>
        </p:spPr>
        <p:txBody>
          <a:bodyPr>
            <a:noAutofit/>
          </a:bodyPr>
          <a:lstStyle/>
          <a:p>
            <a:pPr marL="565150" indent="-514350">
              <a:buFont typeface="+mj-cs"/>
              <a:buAutoNum type="hebrew2Minus"/>
            </a:pPr>
            <a:r>
              <a:rPr lang="he-IL" sz="3200" dirty="0" smtClean="0"/>
              <a:t>בחורף </a:t>
            </a:r>
            <a:r>
              <a:rPr lang="he-IL" sz="3200" dirty="0"/>
              <a:t>- </a:t>
            </a:r>
            <a:r>
              <a:rPr lang="he-IL" sz="3200" dirty="0" smtClean="0"/>
              <a:t>בגלל </a:t>
            </a:r>
            <a:r>
              <a:rPr lang="he-IL" sz="3200" dirty="0"/>
              <a:t>העננים שבהם </a:t>
            </a:r>
            <a:r>
              <a:rPr lang="he-IL" sz="3200" dirty="0" smtClean="0"/>
              <a:t>מצטבר </a:t>
            </a:r>
            <a:r>
              <a:rPr lang="he-IL" sz="3200" dirty="0"/>
              <a:t>מטען חשמלי. 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/>
              <a:t>ב</a:t>
            </a:r>
            <a:r>
              <a:rPr lang="he-IL" sz="3200" dirty="0" smtClean="0"/>
              <a:t>קיץ </a:t>
            </a:r>
            <a:r>
              <a:rPr lang="he-IL" sz="3200" dirty="0"/>
              <a:t>- </a:t>
            </a:r>
            <a:r>
              <a:rPr lang="he-IL" sz="3200" dirty="0" smtClean="0"/>
              <a:t>  בגלל </a:t>
            </a:r>
            <a:r>
              <a:rPr lang="he-IL" sz="3200" dirty="0"/>
              <a:t>הלחות הגבוהה הקיימת באוויר.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 smtClean="0"/>
              <a:t>בסתיו - בגלל </a:t>
            </a:r>
            <a:r>
              <a:rPr lang="he-IL" sz="3200" dirty="0"/>
              <a:t>הרוחות האופייניות לעונה זו.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 smtClean="0"/>
              <a:t>באביב - בגלל הפריחה </a:t>
            </a:r>
            <a:r>
              <a:rPr lang="he-IL" sz="3200" dirty="0"/>
              <a:t>האופיינית לעונה זו.</a:t>
            </a:r>
          </a:p>
          <a:p>
            <a:pPr marL="565150" indent="-514350">
              <a:buFont typeface="+mj-cs"/>
              <a:buAutoNum type="hebrew2Minus"/>
            </a:pPr>
            <a:endParaRPr lang="he-IL" sz="3200" dirty="0"/>
          </a:p>
          <a:p>
            <a:pPr marL="565150" indent="-514350">
              <a:buFont typeface="+mj-cs"/>
              <a:buAutoNum type="hebrew2Minus"/>
            </a:pPr>
            <a:endParaRPr lang="he-IL" sz="3200" dirty="0"/>
          </a:p>
          <a:p>
            <a:pPr marL="565150" indent="-514350">
              <a:buFont typeface="+mj-cs"/>
              <a:buAutoNum type="hebrew2Minus"/>
            </a:pPr>
            <a:endParaRPr lang="he-IL" sz="3200" dirty="0"/>
          </a:p>
          <a:p>
            <a:pPr marL="565150" indent="-514350">
              <a:buFont typeface="+mj-cs"/>
              <a:buAutoNum type="hebrew2Minus"/>
            </a:pP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באיזו </a:t>
            </a:r>
            <a:r>
              <a:rPr lang="he-IL" dirty="0"/>
              <a:t>עונה בשנה </a:t>
            </a:r>
            <a:r>
              <a:rPr lang="he-IL" dirty="0" smtClean="0"/>
              <a:t>מורגש יותר חשמל </a:t>
            </a:r>
            <a:r>
              <a:rPr lang="he-IL" dirty="0"/>
              <a:t>סטטי ?</a:t>
            </a:r>
            <a:endParaRPr lang="en-US" dirty="0"/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707DC9DB-B15E-4A99-B3E3-28A4FABF765E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3838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-972766" y="2451282"/>
            <a:ext cx="11353800" cy="4351338"/>
          </a:xfrm>
        </p:spPr>
        <p:txBody>
          <a:bodyPr>
            <a:noAutofit/>
          </a:bodyPr>
          <a:lstStyle/>
          <a:p>
            <a:pPr marL="565150" indent="-514350">
              <a:buFont typeface="+mj-cs"/>
              <a:buAutoNum type="hebrew2Minus"/>
            </a:pPr>
            <a:r>
              <a:rPr lang="he-IL" sz="3200" dirty="0" smtClean="0">
                <a:solidFill>
                  <a:srgbClr val="FF0000"/>
                </a:solidFill>
              </a:rPr>
              <a:t>בחורף </a:t>
            </a:r>
            <a:r>
              <a:rPr lang="he-IL" sz="3200" dirty="0">
                <a:solidFill>
                  <a:srgbClr val="FF0000"/>
                </a:solidFill>
              </a:rPr>
              <a:t>- </a:t>
            </a:r>
            <a:r>
              <a:rPr lang="he-IL" sz="3200" dirty="0" smtClean="0">
                <a:solidFill>
                  <a:srgbClr val="FF0000"/>
                </a:solidFill>
              </a:rPr>
              <a:t>בגלל </a:t>
            </a:r>
            <a:r>
              <a:rPr lang="he-IL" sz="3200" dirty="0">
                <a:solidFill>
                  <a:srgbClr val="FF0000"/>
                </a:solidFill>
              </a:rPr>
              <a:t>העננים שבהם </a:t>
            </a:r>
            <a:r>
              <a:rPr lang="he-IL" sz="3200" dirty="0" smtClean="0">
                <a:solidFill>
                  <a:srgbClr val="FF0000"/>
                </a:solidFill>
              </a:rPr>
              <a:t>מצטבר </a:t>
            </a:r>
            <a:r>
              <a:rPr lang="he-IL" sz="3200" dirty="0">
                <a:solidFill>
                  <a:srgbClr val="FF0000"/>
                </a:solidFill>
              </a:rPr>
              <a:t>מטען חשמלי. 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 smtClean="0"/>
              <a:t>בקיץ  </a:t>
            </a:r>
            <a:r>
              <a:rPr lang="he-IL" sz="3200" dirty="0"/>
              <a:t>- </a:t>
            </a:r>
            <a:r>
              <a:rPr lang="he-IL" sz="3200" dirty="0" smtClean="0"/>
              <a:t> בגלל </a:t>
            </a:r>
            <a:r>
              <a:rPr lang="he-IL" sz="3200" dirty="0"/>
              <a:t>הלחות הגבוהה הקיימת באוויר.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 smtClean="0"/>
              <a:t>בסתיו - בגלל </a:t>
            </a:r>
            <a:r>
              <a:rPr lang="he-IL" sz="3200" dirty="0"/>
              <a:t>הרוחות האופייניות לעונה זו.</a:t>
            </a:r>
          </a:p>
          <a:p>
            <a:pPr marL="565150" indent="-514350">
              <a:buFont typeface="+mj-cs"/>
              <a:buAutoNum type="hebrew2Minus"/>
            </a:pPr>
            <a:r>
              <a:rPr lang="he-IL" sz="3200" dirty="0" smtClean="0"/>
              <a:t>באביב - בגלל הפריחה </a:t>
            </a:r>
            <a:r>
              <a:rPr lang="he-IL" sz="3200" dirty="0"/>
              <a:t>האופיינית לעונה זו.</a:t>
            </a:r>
          </a:p>
          <a:p>
            <a:pPr marL="565150" indent="-514350">
              <a:buFont typeface="+mj-cs"/>
              <a:buAutoNum type="hebrew2Minus"/>
            </a:pPr>
            <a:endParaRPr lang="he-IL" sz="3200" dirty="0"/>
          </a:p>
          <a:p>
            <a:pPr marL="565150" indent="-514350">
              <a:buFont typeface="+mj-cs"/>
              <a:buAutoNum type="hebrew2Minus"/>
            </a:pPr>
            <a:endParaRPr lang="he-IL" sz="3200" dirty="0"/>
          </a:p>
          <a:p>
            <a:pPr marL="565150" indent="-514350">
              <a:buFont typeface="+mj-cs"/>
              <a:buAutoNum type="hebrew2Minus"/>
            </a:pPr>
            <a:endParaRPr lang="he-IL" sz="3200" dirty="0"/>
          </a:p>
          <a:p>
            <a:pPr marL="565150" indent="-514350">
              <a:buFont typeface="+mj-cs"/>
              <a:buAutoNum type="hebrew2Minus"/>
            </a:pP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באיזה עונה בשנה חשמל סטטי </a:t>
            </a:r>
            <a:r>
              <a:rPr lang="he-IL" dirty="0" smtClean="0"/>
              <a:t>יותר מורגש?</a:t>
            </a:r>
            <a:endParaRPr lang="en-US" dirty="0"/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707DC9DB-B15E-4A99-B3E3-28A4FABF765E}"/>
              </a:ext>
            </a:extLst>
          </p:cNvPr>
          <p:cNvSpPr/>
          <p:nvPr/>
        </p:nvSpPr>
        <p:spPr>
          <a:xfrm>
            <a:off x="830410" y="198177"/>
            <a:ext cx="1376776" cy="13227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</a:p>
        </p:txBody>
      </p:sp>
      <p:pic>
        <p:nvPicPr>
          <p:cNvPr id="6" name="גרפיקה 5" descr="סימן ביקורת">
            <a:extLst>
              <a:ext uri="{FF2B5EF4-FFF2-40B4-BE49-F238E27FC236}">
                <a16:creationId xmlns:a16="http://schemas.microsoft.com/office/drawing/2014/main" id="{A7961DC9-ABCF-45F3-AAAA-7EAAF0B6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69786" y="24512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0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192" y="458410"/>
            <a:ext cx="9754016" cy="720000"/>
          </a:xfrm>
        </p:spPr>
        <p:txBody>
          <a:bodyPr>
            <a:normAutofit fontScale="90000"/>
          </a:bodyPr>
          <a:lstStyle/>
          <a:p>
            <a:r>
              <a:rPr lang="he-IL"/>
              <a:t>מה למדנו היום?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505838" y="1825625"/>
            <a:ext cx="10847962" cy="4351338"/>
          </a:xfrm>
        </p:spPr>
        <p:txBody>
          <a:bodyPr>
            <a:normAutofit/>
          </a:bodyPr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he-IL" sz="4000" dirty="0">
                <a:solidFill>
                  <a:schemeClr val="tx1"/>
                </a:solidFill>
              </a:rPr>
              <a:t>התנסינו בתופעות שונות של חשמל </a:t>
            </a:r>
            <a:r>
              <a:rPr lang="he-IL" sz="4000" dirty="0" smtClean="0">
                <a:solidFill>
                  <a:schemeClr val="tx1"/>
                </a:solidFill>
              </a:rPr>
              <a:t>סטטי, וערכנו "קסמי מדע" מרתקים.</a:t>
            </a:r>
            <a:endParaRPr lang="he-IL" sz="4000" dirty="0">
              <a:solidFill>
                <a:schemeClr val="tx1"/>
              </a:solidFill>
            </a:endParaRP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he-IL" sz="4000" dirty="0" smtClean="0">
                <a:solidFill>
                  <a:schemeClr val="tx1"/>
                </a:solidFill>
              </a:rPr>
              <a:t>למדנו שחשמל סטטי קשור בעודף של מטענים </a:t>
            </a:r>
            <a:r>
              <a:rPr lang="he-IL" sz="4000" smtClean="0">
                <a:solidFill>
                  <a:schemeClr val="tx1"/>
                </a:solidFill>
              </a:rPr>
              <a:t>חשמליים ובכוחות </a:t>
            </a:r>
            <a:r>
              <a:rPr lang="he-IL" sz="4000" dirty="0" smtClean="0">
                <a:solidFill>
                  <a:schemeClr val="tx1"/>
                </a:solidFill>
              </a:rPr>
              <a:t>משיכה ודחייה ביניהם.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he-IL" sz="4000" dirty="0" smtClean="0">
                <a:solidFill>
                  <a:schemeClr val="tx1"/>
                </a:solidFill>
              </a:rPr>
              <a:t>הכרנו </a:t>
            </a:r>
            <a:r>
              <a:rPr lang="he-IL" sz="4000" dirty="0">
                <a:solidFill>
                  <a:schemeClr val="tx1"/>
                </a:solidFill>
              </a:rPr>
              <a:t>תופעות טבע ומכשירים הקשורים בחשמל סטטי.</a:t>
            </a:r>
          </a:p>
          <a:p>
            <a:pPr marL="228600" indent="0">
              <a:buNone/>
            </a:pPr>
            <a:endParaRPr lang="he-IL" sz="4000" dirty="0">
              <a:solidFill>
                <a:schemeClr val="tx1"/>
              </a:solidFill>
            </a:endParaRPr>
          </a:p>
          <a:p>
            <a:pPr marL="800100" indent="-571500"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tx1"/>
              </a:solidFill>
            </a:endParaRPr>
          </a:p>
          <a:p>
            <a:pPr marL="800100" indent="-571500"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tx1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6865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7-28 at 12.08.16">
            <a:hlinkClick r:id="" action="ppaction://media"/>
            <a:extLst>
              <a:ext uri="{FF2B5EF4-FFF2-40B4-BE49-F238E27FC236}">
                <a16:creationId xmlns:a16="http://schemas.microsoft.com/office/drawing/2014/main" id="{9CF0880C-FB7C-45B6-B23D-D4C7605D55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51" end="262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328" y="861033"/>
            <a:ext cx="9378356" cy="51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9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7-28 at 12.08.16">
            <a:hlinkClick r:id="" action="ppaction://media"/>
            <a:extLst>
              <a:ext uri="{FF2B5EF4-FFF2-40B4-BE49-F238E27FC236}">
                <a16:creationId xmlns:a16="http://schemas.microsoft.com/office/drawing/2014/main" id="{9CF0880C-FB7C-45B6-B23D-D4C7605D55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51" end="262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328" y="861033"/>
            <a:ext cx="9378356" cy="51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מה נלמד היום?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594468" y="2300289"/>
            <a:ext cx="11343189" cy="3086100"/>
          </a:xfrm>
        </p:spPr>
        <p:txBody>
          <a:bodyPr>
            <a:normAutofit/>
          </a:bodyPr>
          <a:lstStyle/>
          <a:p>
            <a:pPr marL="800100" indent="-571500" algn="r"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/>
                </a:solidFill>
              </a:rPr>
              <a:t>נתנסה בתופעות שונות של חשמל סטטי.</a:t>
            </a:r>
          </a:p>
          <a:p>
            <a:pPr marL="800100" indent="-571500" algn="r"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/>
                </a:solidFill>
              </a:rPr>
              <a:t>נבין מהו מטען חשמלי וכיצד חשמל סטטי נוצר. </a:t>
            </a:r>
          </a:p>
          <a:p>
            <a:pPr marL="800100" indent="-571500" algn="r"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/>
                </a:solidFill>
              </a:rPr>
              <a:t>נכיר תופעות טבע ומכשירים הקשורים בחשמל סטטי.</a:t>
            </a:r>
          </a:p>
          <a:p>
            <a:pPr marL="800100" indent="-571500" algn="r">
              <a:buFont typeface="Arial" panose="020B0604020202020204" pitchFamily="34" charset="0"/>
              <a:buChar char="•"/>
            </a:pPr>
            <a:endParaRPr lang="he-IL" dirty="0">
              <a:solidFill>
                <a:schemeClr val="tx1"/>
              </a:solidFill>
            </a:endParaRPr>
          </a:p>
          <a:p>
            <a:pPr marL="800100" indent="-571500" algn="r">
              <a:buFont typeface="Arial" panose="020B0604020202020204" pitchFamily="34" charset="0"/>
              <a:buChar char="•"/>
            </a:pPr>
            <a:endParaRPr lang="he-IL" dirty="0">
              <a:solidFill>
                <a:schemeClr val="tx1"/>
              </a:solidFill>
            </a:endParaRPr>
          </a:p>
          <a:p>
            <a:pPr marL="800100" indent="-571500" algn="r">
              <a:buFont typeface="Arial" panose="020B0604020202020204" pitchFamily="34" charset="0"/>
              <a:buChar char="•"/>
            </a:pP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49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651819" y="663126"/>
            <a:ext cx="9709771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האם קרה לכם פעם?</a:t>
            </a:r>
          </a:p>
        </p:txBody>
      </p:sp>
      <p:sp>
        <p:nvSpPr>
          <p:cNvPr id="4" name="הסבר ענן 3"/>
          <p:cNvSpPr/>
          <p:nvPr/>
        </p:nvSpPr>
        <p:spPr>
          <a:xfrm>
            <a:off x="3285199" y="4060078"/>
            <a:ext cx="4648200" cy="2441227"/>
          </a:xfrm>
          <a:prstGeom prst="cloudCallout">
            <a:avLst>
              <a:gd name="adj1" fmla="val -55181"/>
              <a:gd name="adj2" fmla="val 5952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גלשתי במגלשה והרגשתי סוג של זרם חשמלי</a:t>
            </a:r>
          </a:p>
        </p:txBody>
      </p:sp>
      <p:sp>
        <p:nvSpPr>
          <p:cNvPr id="6" name="הסבר ענן 5"/>
          <p:cNvSpPr/>
          <p:nvPr/>
        </p:nvSpPr>
        <p:spPr>
          <a:xfrm>
            <a:off x="437949" y="1833164"/>
            <a:ext cx="4648200" cy="2441227"/>
          </a:xfrm>
          <a:prstGeom prst="cloudCallout">
            <a:avLst>
              <a:gd name="adj1" fmla="val -55181"/>
              <a:gd name="adj2" fmla="val 5952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הסתרקתי והשיער קפץ כלפי מעלה</a:t>
            </a:r>
          </a:p>
        </p:txBody>
      </p:sp>
      <p:sp>
        <p:nvSpPr>
          <p:cNvPr id="7" name="הסבר ענן 6"/>
          <p:cNvSpPr/>
          <p:nvPr/>
        </p:nvSpPr>
        <p:spPr>
          <a:xfrm>
            <a:off x="6320875" y="1833165"/>
            <a:ext cx="4648200" cy="2441227"/>
          </a:xfrm>
          <a:prstGeom prst="cloudCallout">
            <a:avLst>
              <a:gd name="adj1" fmla="val 58480"/>
              <a:gd name="adj2" fmla="val 4109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/>
              <a:t>פתחתי את דלת המכונית והרגשתי זרם</a:t>
            </a:r>
          </a:p>
        </p:txBody>
      </p:sp>
    </p:spTree>
    <p:extLst>
      <p:ext uri="{BB962C8B-B14F-4D97-AF65-F5344CB8AC3E}">
        <p14:creationId xmlns:p14="http://schemas.microsoft.com/office/powerpoint/2010/main" val="209334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FC1F0E76-1E0E-488A-BF98-715D1F0CA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" name="הקלטת מסך 6">
            <a:hlinkClick r:id="" action="ppaction://media"/>
            <a:extLst>
              <a:ext uri="{FF2B5EF4-FFF2-40B4-BE49-F238E27FC236}">
                <a16:creationId xmlns:a16="http://schemas.microsoft.com/office/drawing/2014/main" id="{5D82F987-CA98-4088-8854-28439407A9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6001" y="1541095"/>
            <a:ext cx="8279999" cy="51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5615D534-10FF-4362-907D-52A62802E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4DEABD9-38BB-4D68-A36A-A0C8C609C24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673514" y="1938170"/>
            <a:ext cx="5300897" cy="5032375"/>
          </a:xfrm>
        </p:spPr>
        <p:txBody>
          <a:bodyPr>
            <a:normAutofit/>
          </a:bodyPr>
          <a:lstStyle/>
          <a:p>
            <a:r>
              <a:rPr lang="he-IL" sz="3200" dirty="0" smtClean="0"/>
              <a:t>לגופים ולחומרים יש מטענים חשמליים.</a:t>
            </a:r>
          </a:p>
          <a:p>
            <a:r>
              <a:rPr lang="he-IL" sz="3200" dirty="0" smtClean="0"/>
              <a:t>מקור המטענים - מהחלקיקים שמרכיבים את החומר. </a:t>
            </a:r>
            <a:endParaRPr lang="he-IL" sz="3200" dirty="0"/>
          </a:p>
          <a:p>
            <a:r>
              <a:rPr lang="he-IL" sz="3200" dirty="0"/>
              <a:t>במצב טבעי </a:t>
            </a:r>
            <a:r>
              <a:rPr lang="he-IL" sz="3200" dirty="0" smtClean="0"/>
              <a:t>יש מספר </a:t>
            </a:r>
            <a:r>
              <a:rPr lang="he-IL" sz="3200" dirty="0"/>
              <a:t>שווה של </a:t>
            </a:r>
            <a:r>
              <a:rPr lang="he-IL" sz="3200" dirty="0" smtClean="0"/>
              <a:t>מטענים חיוביים ושליליים</a:t>
            </a:r>
            <a:r>
              <a:rPr lang="he-IL" sz="3200" dirty="0"/>
              <a:t>. </a:t>
            </a:r>
          </a:p>
          <a:p>
            <a:endParaRPr lang="he-IL" sz="3200" dirty="0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394EEBE7-FA84-4990-94FA-6ED61674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מטענים חשמליים בגופים ובחומרים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88D5FDC-CA8D-43F6-BEF8-ED200D3B9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4" y="1727211"/>
            <a:ext cx="6504820" cy="5159133"/>
          </a:xfrm>
          <a:prstGeom prst="rect">
            <a:avLst/>
          </a:prstGeom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1C6B8262-83BB-45E9-95C9-56107FF7B2BA}"/>
              </a:ext>
            </a:extLst>
          </p:cNvPr>
          <p:cNvSpPr/>
          <p:nvPr/>
        </p:nvSpPr>
        <p:spPr>
          <a:xfrm>
            <a:off x="2432388" y="2689735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4DDD9DEC-D756-48E9-A17A-09D72C395093}"/>
              </a:ext>
            </a:extLst>
          </p:cNvPr>
          <p:cNvSpPr/>
          <p:nvPr/>
        </p:nvSpPr>
        <p:spPr>
          <a:xfrm>
            <a:off x="2847478" y="2247236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DE4BA842-C512-4A13-B006-E69F52C81E68}"/>
              </a:ext>
            </a:extLst>
          </p:cNvPr>
          <p:cNvSpPr/>
          <p:nvPr/>
        </p:nvSpPr>
        <p:spPr>
          <a:xfrm>
            <a:off x="2320091" y="3684340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9B2894A1-5900-4CB3-ABCE-89D4950D034C}"/>
              </a:ext>
            </a:extLst>
          </p:cNvPr>
          <p:cNvSpPr/>
          <p:nvPr/>
        </p:nvSpPr>
        <p:spPr>
          <a:xfrm>
            <a:off x="2614866" y="3241841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5BBF5C70-341A-4381-AC60-4EF9143050A9}"/>
              </a:ext>
            </a:extLst>
          </p:cNvPr>
          <p:cNvSpPr/>
          <p:nvPr/>
        </p:nvSpPr>
        <p:spPr>
          <a:xfrm>
            <a:off x="2488538" y="4117474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0D345288-2FFE-4C7A-BEF5-90EC0CC0589B}"/>
              </a:ext>
            </a:extLst>
          </p:cNvPr>
          <p:cNvSpPr/>
          <p:nvPr/>
        </p:nvSpPr>
        <p:spPr>
          <a:xfrm>
            <a:off x="2014534" y="3178881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DF5368FC-5D93-42E2-AAE4-EA9F5DB1B9EB}"/>
              </a:ext>
            </a:extLst>
          </p:cNvPr>
          <p:cNvSpPr/>
          <p:nvPr/>
        </p:nvSpPr>
        <p:spPr>
          <a:xfrm>
            <a:off x="3138240" y="2625568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D6922318-3C14-4A4B-B245-6F0FA4139DA9}"/>
              </a:ext>
            </a:extLst>
          </p:cNvPr>
          <p:cNvSpPr/>
          <p:nvPr/>
        </p:nvSpPr>
        <p:spPr>
          <a:xfrm>
            <a:off x="1893975" y="2505251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28279455-E18D-4818-817F-67EC22C796D0}"/>
              </a:ext>
            </a:extLst>
          </p:cNvPr>
          <p:cNvSpPr/>
          <p:nvPr/>
        </p:nvSpPr>
        <p:spPr>
          <a:xfrm>
            <a:off x="4365457" y="2842135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731C6657-DBFC-4A47-A0EC-21CD8923C3EE}"/>
              </a:ext>
            </a:extLst>
          </p:cNvPr>
          <p:cNvSpPr/>
          <p:nvPr/>
        </p:nvSpPr>
        <p:spPr>
          <a:xfrm>
            <a:off x="4780547" y="2399636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CDAE3ED9-EBCE-421A-BCCF-EA21C7DC2E6E}"/>
              </a:ext>
            </a:extLst>
          </p:cNvPr>
          <p:cNvSpPr/>
          <p:nvPr/>
        </p:nvSpPr>
        <p:spPr>
          <a:xfrm>
            <a:off x="4397542" y="3427669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4932947" y="2985170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E3FD46A0-31ED-44BF-B739-2D8D26645807}"/>
              </a:ext>
            </a:extLst>
          </p:cNvPr>
          <p:cNvSpPr/>
          <p:nvPr/>
        </p:nvSpPr>
        <p:spPr>
          <a:xfrm>
            <a:off x="3815011" y="2561396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66E3942C-A1B3-4B09-9D66-C8139C87CC39}"/>
              </a:ext>
            </a:extLst>
          </p:cNvPr>
          <p:cNvSpPr/>
          <p:nvPr/>
        </p:nvSpPr>
        <p:spPr>
          <a:xfrm>
            <a:off x="4109786" y="2118897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E2FE3CC0-E995-48AF-AE71-F8DE47B9B22B}"/>
              </a:ext>
            </a:extLst>
          </p:cNvPr>
          <p:cNvSpPr/>
          <p:nvPr/>
        </p:nvSpPr>
        <p:spPr>
          <a:xfrm>
            <a:off x="3122196" y="5689605"/>
            <a:ext cx="481263" cy="3368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AB11817D-C1C7-4A11-BEDF-C7053287B6B3}"/>
              </a:ext>
            </a:extLst>
          </p:cNvPr>
          <p:cNvSpPr/>
          <p:nvPr/>
        </p:nvSpPr>
        <p:spPr>
          <a:xfrm>
            <a:off x="3537290" y="5102727"/>
            <a:ext cx="583535" cy="4084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7C023EC7-DF22-44EB-8D82-87C92B9FC3F1}"/>
              </a:ext>
            </a:extLst>
          </p:cNvPr>
          <p:cNvSpPr/>
          <p:nvPr/>
        </p:nvSpPr>
        <p:spPr>
          <a:xfrm>
            <a:off x="2592809" y="5256466"/>
            <a:ext cx="583535" cy="40847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98673644-7A53-4753-9AAD-BFE4EE005707}"/>
              </a:ext>
            </a:extLst>
          </p:cNvPr>
          <p:cNvSpPr/>
          <p:nvPr/>
        </p:nvSpPr>
        <p:spPr>
          <a:xfrm>
            <a:off x="3007899" y="4813967"/>
            <a:ext cx="583535" cy="4084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A3AB24D0-8D25-48FC-9E84-FAC700824C2C}"/>
              </a:ext>
            </a:extLst>
          </p:cNvPr>
          <p:cNvSpPr/>
          <p:nvPr/>
        </p:nvSpPr>
        <p:spPr>
          <a:xfrm>
            <a:off x="3771908" y="5593352"/>
            <a:ext cx="583535" cy="40847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CAB4505E-5DCE-4512-A078-87DE19871967}"/>
              </a:ext>
            </a:extLst>
          </p:cNvPr>
          <p:cNvSpPr/>
          <p:nvPr/>
        </p:nvSpPr>
        <p:spPr>
          <a:xfrm>
            <a:off x="4186998" y="5150853"/>
            <a:ext cx="583535" cy="4084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64037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65B93241-45CB-400E-87F5-2EA1991E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חשמל סטטי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39D3B04D-BED3-4003-BB89-809EB6F43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1095" y="1928813"/>
            <a:ext cx="6039852" cy="4592303"/>
          </a:xfrm>
        </p:spPr>
        <p:txBody>
          <a:bodyPr>
            <a:normAutofit/>
          </a:bodyPr>
          <a:lstStyle/>
          <a:p>
            <a:pPr marL="6858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החיכוך בין הצמר לבלונים </a:t>
            </a:r>
            <a:r>
              <a:rPr lang="he-IL" sz="3200" dirty="0" smtClean="0"/>
              <a:t>גורם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למעבר </a:t>
            </a:r>
            <a:r>
              <a:rPr lang="he-IL" sz="3200" dirty="0"/>
              <a:t>של מטענים </a:t>
            </a:r>
            <a:r>
              <a:rPr lang="he-IL" sz="3200" dirty="0" smtClean="0"/>
              <a:t>שליליים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מהצמר </a:t>
            </a:r>
            <a:r>
              <a:rPr lang="he-IL" sz="3200" dirty="0"/>
              <a:t>אל הבלונים.</a:t>
            </a:r>
          </a:p>
          <a:p>
            <a:pPr marL="228600" indent="0" algn="r"/>
            <a:endParaRPr lang="he-IL" sz="1600" dirty="0"/>
          </a:p>
          <a:p>
            <a:pPr marL="6858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כתוצאה מהחיכוך, נוצר עודף </a:t>
            </a:r>
            <a:r>
              <a:rPr lang="he-IL" sz="3200" dirty="0" smtClean="0"/>
              <a:t>של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מטען </a:t>
            </a:r>
            <a:r>
              <a:rPr lang="he-IL" sz="3200" dirty="0"/>
              <a:t>שלילי על הבלונים ולכן </a:t>
            </a:r>
            <a:r>
              <a:rPr lang="he-IL" sz="3200" dirty="0" smtClean="0"/>
              <a:t>הם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>
                <a:solidFill>
                  <a:srgbClr val="FF0000"/>
                </a:solidFill>
              </a:rPr>
              <a:t>דוחים</a:t>
            </a:r>
            <a:r>
              <a:rPr lang="he-IL" sz="3200" dirty="0" smtClean="0"/>
              <a:t> </a:t>
            </a:r>
            <a:r>
              <a:rPr lang="he-IL" sz="3200" dirty="0"/>
              <a:t>זה את זה. </a:t>
            </a:r>
          </a:p>
          <a:p>
            <a:pPr marL="228600" indent="0" algn="r"/>
            <a:endParaRPr lang="he-IL" sz="1600" dirty="0"/>
          </a:p>
          <a:p>
            <a:pPr marL="6858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תופעה זו מוכרת </a:t>
            </a:r>
            <a:r>
              <a:rPr lang="he-IL" sz="3200" b="1" dirty="0"/>
              <a:t>כחשמל סטטי</a:t>
            </a:r>
            <a:r>
              <a:rPr lang="he-IL" sz="3200" dirty="0"/>
              <a:t>.</a:t>
            </a:r>
          </a:p>
          <a:p>
            <a:pPr marL="685800" indent="-457200" algn="r">
              <a:buFont typeface="Arial" panose="020B0604020202020204" pitchFamily="34" charset="0"/>
              <a:buChar char="•"/>
            </a:pPr>
            <a:endParaRPr lang="he-IL" sz="3200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C147251-0F5B-4274-BD25-333C5AC98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9" r="14027"/>
          <a:stretch/>
        </p:blipFill>
        <p:spPr>
          <a:xfrm>
            <a:off x="259080" y="1600199"/>
            <a:ext cx="5288280" cy="5205969"/>
          </a:xfrm>
          <a:prstGeom prst="rect">
            <a:avLst/>
          </a:prstGeom>
        </p:spPr>
      </p:pic>
      <p:sp>
        <p:nvSpPr>
          <p:cNvPr id="2" name="חץ מעוקל למעלה 1"/>
          <p:cNvSpPr/>
          <p:nvPr/>
        </p:nvSpPr>
        <p:spPr>
          <a:xfrm rot="18062851">
            <a:off x="4206240" y="4796976"/>
            <a:ext cx="1920240" cy="9448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5227320" y="5319519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5269832" y="4640272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E3281C42-BEA2-4E7F-9D43-116069FFAA8C}"/>
              </a:ext>
            </a:extLst>
          </p:cNvPr>
          <p:cNvSpPr/>
          <p:nvPr/>
        </p:nvSpPr>
        <p:spPr>
          <a:xfrm>
            <a:off x="4800601" y="5661882"/>
            <a:ext cx="481263" cy="336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79254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9598</TotalTime>
  <Words>2273</Words>
  <Application>Microsoft Office PowerPoint</Application>
  <PresentationFormat>מסך רחב</PresentationFormat>
  <Paragraphs>361</Paragraphs>
  <Slides>36</Slides>
  <Notes>32</Notes>
  <HiddenSlides>0</HiddenSlides>
  <MMClips>10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מצגת של PowerPoint‏</vt:lpstr>
      <vt:lpstr>מה להביא לשיעור?</vt:lpstr>
      <vt:lpstr>משימת פתיחה – מזיזים פחית</vt:lpstr>
      <vt:lpstr>מצגת של PowerPoint‏</vt:lpstr>
      <vt:lpstr>מה נלמד היום?</vt:lpstr>
      <vt:lpstr>האם קרה לכם פעם?</vt:lpstr>
      <vt:lpstr>מצגת של PowerPoint‏</vt:lpstr>
      <vt:lpstr>מטענים חשמליים בגופים ובחומרים</vt:lpstr>
      <vt:lpstr>חשמל סטטי</vt:lpstr>
      <vt:lpstr>כוחות משיכה ודחיה בין מטענים</vt:lpstr>
      <vt:lpstr>מדוע התרחקו הבלונים זה מזה?</vt:lpstr>
      <vt:lpstr>יריד תופעות - חשמל סטטי</vt:lpstr>
      <vt:lpstr>מצגת של PowerPoint‏</vt:lpstr>
      <vt:lpstr>מצגת של PowerPoint‏</vt:lpstr>
      <vt:lpstr>יריד תופעות - חשמל סטטי</vt:lpstr>
      <vt:lpstr>התנסות 2: שחור ולבן במטבח</vt:lpstr>
      <vt:lpstr>מצגת של PowerPoint‏</vt:lpstr>
      <vt:lpstr>יריד תופעות - חשמל סטטי</vt:lpstr>
      <vt:lpstr>"בָּרוּךְ אַתָּה... עוֹשֶׂה מַעֲשֶׂה בְּרֵאשִׁית"</vt:lpstr>
      <vt:lpstr>סכנת התחשמלות</vt:lpstr>
      <vt:lpstr>שרביט הקסם</vt:lpstr>
      <vt:lpstr>הסבר התופעה – קסם של מדע</vt:lpstr>
      <vt:lpstr>הסכנות של חשמל סטטי</vt:lpstr>
      <vt:lpstr>הארקה כפתרון נגד סכנה</vt:lpstr>
      <vt:lpstr>חידון מחשמל</vt:lpstr>
      <vt:lpstr>חידון מחשמל</vt:lpstr>
      <vt:lpstr>חידון מחשמל</vt:lpstr>
      <vt:lpstr>חידון מחשמל</vt:lpstr>
      <vt:lpstr>חידון מחשמל</vt:lpstr>
      <vt:lpstr>חידון מחשמל</vt:lpstr>
      <vt:lpstr>חידון מחשמל</vt:lpstr>
      <vt:lpstr>חידון מחשמל</vt:lpstr>
      <vt:lpstr>באיזו עונה בשנה מורגש יותר חשמל סטטי ?</vt:lpstr>
      <vt:lpstr>באיזה עונה בשנה חשמל סטטי יותר מורגש?</vt:lpstr>
      <vt:lpstr>מה למדנו היום?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אפרת דיין</cp:lastModifiedBy>
  <cp:revision>744</cp:revision>
  <dcterms:created xsi:type="dcterms:W3CDTF">2020-03-11T07:11:19Z</dcterms:created>
  <dcterms:modified xsi:type="dcterms:W3CDTF">2020-08-06T03:46:01Z</dcterms:modified>
</cp:coreProperties>
</file>