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37"/>
  </p:notesMasterIdLst>
  <p:sldIdLst>
    <p:sldId id="284" r:id="rId3"/>
    <p:sldId id="257" r:id="rId4"/>
    <p:sldId id="258" r:id="rId5"/>
    <p:sldId id="259" r:id="rId6"/>
    <p:sldId id="285" r:id="rId7"/>
    <p:sldId id="260" r:id="rId8"/>
    <p:sldId id="286" r:id="rId9"/>
    <p:sldId id="261" r:id="rId10"/>
    <p:sldId id="287" r:id="rId11"/>
    <p:sldId id="262" r:id="rId12"/>
    <p:sldId id="288" r:id="rId13"/>
    <p:sldId id="263" r:id="rId14"/>
    <p:sldId id="289" r:id="rId15"/>
    <p:sldId id="264" r:id="rId16"/>
    <p:sldId id="290" r:id="rId17"/>
    <p:sldId id="265" r:id="rId18"/>
    <p:sldId id="291" r:id="rId19"/>
    <p:sldId id="292" r:id="rId20"/>
    <p:sldId id="293" r:id="rId21"/>
    <p:sldId id="294" r:id="rId22"/>
    <p:sldId id="295" r:id="rId23"/>
    <p:sldId id="296" r:id="rId24"/>
    <p:sldId id="268" r:id="rId25"/>
    <p:sldId id="269" r:id="rId26"/>
    <p:sldId id="270" r:id="rId27"/>
    <p:sldId id="271" r:id="rId28"/>
    <p:sldId id="297" r:id="rId29"/>
    <p:sldId id="298" r:id="rId30"/>
    <p:sldId id="272" r:id="rId31"/>
    <p:sldId id="273" r:id="rId32"/>
    <p:sldId id="299" r:id="rId33"/>
    <p:sldId id="300" r:id="rId34"/>
    <p:sldId id="274" r:id="rId35"/>
    <p:sldId id="301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="" roundtripDataSignature="AMtx7mjFlfDpIeZa1aDUm9Ecs3BijW/StA==" r:id="rId43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44" y="1170"/>
      </p:cViewPr>
      <p:guideLst>
        <p:guide orient="horz" pos="2024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68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82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E23C983-3AEB-4D0F-99A2-FCFF34C53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43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E23C983-3AEB-4D0F-99A2-FCFF34C53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381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7B86707-278E-428C-9D28-DF9B5B5BF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2523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7B86707-278E-428C-9D28-DF9B5B5BF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956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310616E-8CB3-4105-815A-0FC70D466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9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310616E-8CB3-4105-815A-0FC70D466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6688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A317AB6-85FE-4308-927E-1F6F281C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758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A317AB6-85FE-4308-927E-1F6F281C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755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A317AB6-85FE-4308-927E-1F6F281C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9233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A317AB6-85FE-4308-927E-1F6F281C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7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2568D01-4AA2-4E7B-AFCF-BB0D1E17D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86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A317AB6-85FE-4308-927E-1F6F281C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8008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A317AB6-85FE-4308-927E-1F6F281C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326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A317AB6-85FE-4308-927E-1F6F281CA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5571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9AEF21F-27DB-4288-B68F-103095373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6133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6F05F68-60D9-4FB7-8954-180DA1551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9617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7C777EC-5B2E-4BA6-A445-BE863F9EA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9062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F90B2DB-4632-4D9C-BD14-10E60E3CA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4691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F90B2DB-4632-4D9C-BD14-10E60E3CA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2552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F90B2DB-4632-4D9C-BD14-10E60E3CA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5904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FA9F2DD-ECBC-4C8A-8D86-FCA845394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934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4C06B36-8BE1-4C0E-9EDA-8949C9E8D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5481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24796E9-C803-4ECA-AC61-5C9FD1E3E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917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24796E9-C803-4ECA-AC61-5C9FD1E3E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488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24796E9-C803-4ECA-AC61-5C9FD1E3E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8916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77243FB-436A-4D0F-920D-36CE8BC7C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756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Google Shape;375;p2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he-IL" altLang="he-IL" sz="1200" smtClean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8067" name="Google Shape;376;p2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6027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6466506-1958-4E6E-AE49-EC58C6952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028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6466506-1958-4E6E-AE49-EC58C6952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238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504FB2E-8DF6-40A8-9250-387F53AD0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35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504FB2E-8DF6-40A8-9250-387F53AD0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69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D5C7D2E-3250-4972-9BD2-A9EF51988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58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D5C7D2E-3250-4972-9BD2-A9EF51988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90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" name="Google Shape;31;p29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32" name="Google Shape;32;p29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3" name="Google Shape;33;p29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9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29"/>
          <p:cNvGrpSpPr/>
          <p:nvPr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36" name="Google Shape;36;p29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" name="Google Shape;37;p29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9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>
            <a:spLocks noGrp="1"/>
          </p:cNvSpPr>
          <p:nvPr>
            <p:ph type="pic" idx="2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0" name="Google Shape;150;p40"/>
          <p:cNvGrpSpPr/>
          <p:nvPr/>
        </p:nvGrpSpPr>
        <p:grpSpPr>
          <a:xfrm>
            <a:off x="-2381248" y="158428"/>
            <a:ext cx="14545456" cy="6541143"/>
            <a:chOff x="-2455150" y="146499"/>
            <a:chExt cx="14545456" cy="6541143"/>
          </a:xfrm>
        </p:grpSpPr>
        <p:sp>
          <p:nvSpPr>
            <p:cNvPr id="151" name="Google Shape;151;p40"/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2" name="Google Shape;152;p40"/>
            <p:cNvCxnSpPr/>
            <p:nvPr/>
          </p:nvCxnSpPr>
          <p:spPr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53" name="Google Shape;153;p40"/>
            <p:cNvGrpSpPr/>
            <p:nvPr/>
          </p:nvGrpSpPr>
          <p:grpSpPr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154" name="Google Shape;154;p40"/>
              <p:cNvCxnSpPr/>
              <p:nvPr/>
            </p:nvCxnSpPr>
            <p:spPr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5" name="Google Shape;155;p40"/>
              <p:cNvSpPr/>
              <p:nvPr/>
            </p:nvSpPr>
            <p:spPr>
              <a:xfrm rot="-54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0"/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40"/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40"/>
          <p:cNvSpPr txBox="1">
            <a:spLocks noGrp="1"/>
          </p:cNvSpPr>
          <p:nvPr>
            <p:ph type="body" idx="1"/>
          </p:nvPr>
        </p:nvSpPr>
        <p:spPr>
          <a:xfrm>
            <a:off x="426793" y="661710"/>
            <a:ext cx="10953750" cy="68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5334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2pPr>
            <a:lvl3pPr marL="1371600" lvl="2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4pPr>
            <a:lvl5pPr marL="2286000" lvl="4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"/>
          <p:cNvSpPr txBox="1">
            <a:spLocks noGrp="1"/>
          </p:cNvSpPr>
          <p:nvPr>
            <p:ph type="title"/>
          </p:nvPr>
        </p:nvSpPr>
        <p:spPr>
          <a:xfrm>
            <a:off x="7312026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>
            <a:spLocks noGrp="1"/>
          </p:cNvSpPr>
          <p:nvPr>
            <p:ph type="pic" idx="2"/>
          </p:nvPr>
        </p:nvSpPr>
        <p:spPr>
          <a:xfrm>
            <a:off x="849183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2" name="Google Shape;162;p41"/>
          <p:cNvGrpSpPr/>
          <p:nvPr/>
        </p:nvGrpSpPr>
        <p:grpSpPr>
          <a:xfrm>
            <a:off x="10820648" y="6288984"/>
            <a:ext cx="10328540" cy="167498"/>
            <a:chOff x="10668248" y="5893696"/>
            <a:chExt cx="10328540" cy="167498"/>
          </a:xfrm>
        </p:grpSpPr>
        <p:cxnSp>
          <p:nvCxnSpPr>
            <p:cNvPr id="163" name="Google Shape;163;p41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4" name="Google Shape;164;p41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41"/>
          <p:cNvGrpSpPr/>
          <p:nvPr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66" name="Google Shape;166;p41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7" name="Google Shape;167;p4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41"/>
          <p:cNvSpPr txBox="1">
            <a:spLocks noGrp="1"/>
          </p:cNvSpPr>
          <p:nvPr>
            <p:ph type="body" idx="1"/>
          </p:nvPr>
        </p:nvSpPr>
        <p:spPr>
          <a:xfrm>
            <a:off x="7312026" y="2208855"/>
            <a:ext cx="3932237" cy="365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41"/>
          <p:cNvPicPr preferRelativeResize="0"/>
          <p:nvPr/>
        </p:nvPicPr>
        <p:blipFill rotWithShape="1">
          <a:blip r:embed="rId2">
            <a:alphaModFix/>
          </a:blip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>
            <a:spLocks noGrp="1"/>
          </p:cNvSpPr>
          <p:nvPr>
            <p:ph type="pic" idx="2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ctrTitle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42"/>
          <p:cNvGrpSpPr/>
          <p:nvPr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75" name="Google Shape;175;p42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42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42"/>
          <p:cNvSpPr/>
          <p:nvPr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/>
          <p:nvPr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43"/>
          <p:cNvCxnSpPr/>
          <p:nvPr/>
        </p:nvCxnSpPr>
        <p:spPr>
          <a:xfrm>
            <a:off x="865046" y="532257"/>
            <a:ext cx="3406917" cy="128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43"/>
          <p:cNvSpPr/>
          <p:nvPr/>
        </p:nvSpPr>
        <p:spPr>
          <a:xfrm rot="-54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3"/>
          <p:cNvSpPr/>
          <p:nvPr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3"/>
          <p:cNvSpPr txBox="1">
            <a:spLocks noGrp="1"/>
          </p:cNvSpPr>
          <p:nvPr>
            <p:ph type="body" idx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4" name="Google Shape;184;p43"/>
          <p:cNvCxnSpPr/>
          <p:nvPr/>
        </p:nvCxnSpPr>
        <p:spPr>
          <a:xfrm>
            <a:off x="792994" y="5506727"/>
            <a:ext cx="138588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43"/>
          <p:cNvSpPr/>
          <p:nvPr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43"/>
          <p:cNvCxnSpPr/>
          <p:nvPr/>
        </p:nvCxnSpPr>
        <p:spPr>
          <a:xfrm>
            <a:off x="408495" y="6252973"/>
            <a:ext cx="281547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43"/>
          <p:cNvCxnSpPr/>
          <p:nvPr/>
        </p:nvCxnSpPr>
        <p:spPr>
          <a:xfrm>
            <a:off x="-678730" y="6456415"/>
            <a:ext cx="345536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6500"/>
              <a:buFont typeface="Calibri"/>
              <a:buNone/>
              <a:defRPr sz="6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91" name="Google Shape;191;p44"/>
          <p:cNvCxnSpPr/>
          <p:nvPr/>
        </p:nvCxnSpPr>
        <p:spPr>
          <a:xfrm>
            <a:off x="-874997" y="6429575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2" name="Google Shape;192;p44"/>
          <p:cNvGrpSpPr/>
          <p:nvPr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193" name="Google Shape;193;p44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4" name="Google Shape;194;p44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4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44"/>
          <p:cNvGrpSpPr/>
          <p:nvPr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97" name="Google Shape;197;p44"/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4"/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">
  <p:cSld name="תמונה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>
            <a:spLocks noGrp="1"/>
          </p:cNvSpPr>
          <p:nvPr>
            <p:ph type="pic" idx="2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01" name="Google Shape;201;p45"/>
          <p:cNvGrpSpPr/>
          <p:nvPr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202" name="Google Shape;202;p45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Google Shape;203;p45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5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45"/>
          <p:cNvGrpSpPr/>
          <p:nvPr/>
        </p:nvGrpSpPr>
        <p:grpSpPr>
          <a:xfrm>
            <a:off x="-8156196" y="6042094"/>
            <a:ext cx="10328540" cy="167498"/>
            <a:chOff x="10668248" y="5893696"/>
            <a:chExt cx="10328540" cy="167498"/>
          </a:xfrm>
        </p:grpSpPr>
        <p:cxnSp>
          <p:nvCxnSpPr>
            <p:cNvPr id="206" name="Google Shape;206;p45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7" name="Google Shape;207;p45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45"/>
          <p:cNvSpPr/>
          <p:nvPr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0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4888" y="2027238"/>
            <a:ext cx="5046663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8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650" y="-3968750"/>
            <a:ext cx="504507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3;p32"/>
          <p:cNvCxnSpPr>
            <a:cxnSpLocks noChangeShapeType="1"/>
          </p:cNvCxnSpPr>
          <p:nvPr/>
        </p:nvCxnSpPr>
        <p:spPr bwMode="auto">
          <a:xfrm>
            <a:off x="7156450" y="1639888"/>
            <a:ext cx="4005263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84;p32"/>
          <p:cNvSpPr>
            <a:spLocks noChangeArrowheads="1"/>
          </p:cNvSpPr>
          <p:nvPr/>
        </p:nvSpPr>
        <p:spPr bwMode="auto">
          <a:xfrm rot="16200000">
            <a:off x="7720806" y="1537494"/>
            <a:ext cx="206375" cy="204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7" name="Google Shape;85;p32"/>
          <p:cNvCxnSpPr>
            <a:cxnSpLocks noChangeShapeType="1"/>
          </p:cNvCxnSpPr>
          <p:nvPr/>
        </p:nvCxnSpPr>
        <p:spPr bwMode="auto">
          <a:xfrm>
            <a:off x="4092575" y="4984750"/>
            <a:ext cx="4006850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86;p32"/>
          <p:cNvCxnSpPr>
            <a:cxnSpLocks noChangeShapeType="1"/>
          </p:cNvCxnSpPr>
          <p:nvPr/>
        </p:nvCxnSpPr>
        <p:spPr bwMode="auto">
          <a:xfrm>
            <a:off x="4092575" y="2036763"/>
            <a:ext cx="4006850" cy="0"/>
          </a:xfrm>
          <a:prstGeom prst="straightConnector1">
            <a:avLst/>
          </a:prstGeom>
          <a:noFill/>
          <a:ln w="38100">
            <a:solidFill>
              <a:srgbClr val="FFC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oogle Shape;87;p32"/>
          <p:cNvGrpSpPr>
            <a:grpSpLocks/>
          </p:cNvGrpSpPr>
          <p:nvPr/>
        </p:nvGrpSpPr>
        <p:grpSpPr bwMode="auto">
          <a:xfrm>
            <a:off x="-111125" y="111125"/>
            <a:ext cx="1530350" cy="1525588"/>
            <a:chOff x="8374611" y="4283110"/>
            <a:chExt cx="2300578" cy="2294314"/>
          </a:xfrm>
        </p:grpSpPr>
        <p:pic>
          <p:nvPicPr>
            <p:cNvPr id="10" name="Google Shape;88;p32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38"/>
            <a:stretch>
              <a:fillRect/>
            </a:stretch>
          </p:blipFill>
          <p:spPr bwMode="auto"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Google Shape;89;p32"/>
            <p:cNvSpPr>
              <a:spLocks noChangeArrowheads="1"/>
            </p:cNvSpPr>
            <p:nvPr/>
          </p:nvSpPr>
          <p:spPr bwMode="auto">
            <a:xfrm>
              <a:off x="8374611" y="5882683"/>
              <a:ext cx="2300578" cy="6947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>
              <a:spAutoFit/>
            </a:bodyPr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r>
                <a:rPr lang="he-IL" altLang="he-IL" sz="1200">
                  <a:solidFill>
                    <a:srgbClr val="FFFFFF"/>
                  </a:solidFill>
                </a:rPr>
                <a:t>מדינת ישראל</a:t>
              </a:r>
              <a:endParaRPr lang="he-IL" altLang="he-IL"/>
            </a:p>
            <a:p>
              <a:pPr algn="ctr" eaLnBrk="1" hangingPunct="1">
                <a:buClr>
                  <a:srgbClr val="000000"/>
                </a:buClr>
                <a:buFont typeface="Arial" panose="020B0604020202020204" pitchFamily="34" charset="0"/>
                <a:buNone/>
                <a:defRPr/>
              </a:pPr>
              <a:r>
                <a:rPr lang="he-IL" altLang="he-IL" sz="1200">
                  <a:solidFill>
                    <a:srgbClr val="FFFFFF"/>
                  </a:solidFill>
                </a:rPr>
                <a:t>משרד החינוך</a:t>
              </a:r>
              <a:endParaRPr lang="he-IL" altLang="he-IL"/>
            </a:p>
          </p:txBody>
        </p:sp>
      </p:grpSp>
      <p:sp>
        <p:nvSpPr>
          <p:cNvPr id="12" name="Google Shape;90;p32"/>
          <p:cNvSpPr txBox="1">
            <a:spLocks noChangeArrowheads="1"/>
          </p:cNvSpPr>
          <p:nvPr/>
        </p:nvSpPr>
        <p:spPr bwMode="auto">
          <a:xfrm>
            <a:off x="2211388" y="2447925"/>
            <a:ext cx="7769225" cy="196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51975" tIns="251975" rIns="251975" bIns="251975" anchor="ctr">
            <a:spAutoFit/>
          </a:bodyPr>
          <a:lstStyle>
            <a:lvl1pPr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rtl="1" eaLnBrk="1" hangingPunct="1">
              <a:lnSpc>
                <a:spcPct val="91000"/>
              </a:lnSpc>
              <a:defRPr/>
            </a:pPr>
            <a:r>
              <a:rPr lang="he-IL" sz="66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תודה שצפיתם בשידור</a:t>
            </a:r>
            <a:endParaRPr lang="he-IL"/>
          </a:p>
          <a:p>
            <a:pPr algn="ctr" rtl="1" eaLnBrk="1" hangingPunct="1">
              <a:lnSpc>
                <a:spcPct val="188000"/>
              </a:lnSpc>
              <a:defRPr/>
            </a:pPr>
            <a:r>
              <a:rPr lang="he-IL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הופק עבור משרד החינוך ע״י מטח</a:t>
            </a:r>
          </a:p>
        </p:txBody>
      </p:sp>
      <p:sp>
        <p:nvSpPr>
          <p:cNvPr id="13" name="Google Shape;91;p32"/>
          <p:cNvSpPr>
            <a:spLocks noChangeArrowheads="1"/>
          </p:cNvSpPr>
          <p:nvPr/>
        </p:nvSpPr>
        <p:spPr bwMode="auto">
          <a:xfrm>
            <a:off x="6692900" y="4829175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Google Shape;92;p32"/>
          <p:cNvSpPr>
            <a:spLocks noChangeArrowheads="1"/>
          </p:cNvSpPr>
          <p:nvPr/>
        </p:nvSpPr>
        <p:spPr bwMode="auto">
          <a:xfrm>
            <a:off x="2432050" y="2371725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rtl="1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he-IL" altLang="he-IL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Google Shape;93;p32"/>
          <p:cNvSpPr/>
          <p:nvPr/>
        </p:nvSpPr>
        <p:spPr>
          <a:xfrm>
            <a:off x="9904413" y="4005263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4;p32"/>
          <p:cNvSpPr txBox="1">
            <a:spLocks noChangeArrowheads="1"/>
          </p:cNvSpPr>
          <p:nvPr/>
        </p:nvSpPr>
        <p:spPr bwMode="auto">
          <a:xfrm>
            <a:off x="3870325" y="6424613"/>
            <a:ext cx="4451350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algn="l" rtl="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he-IL" sz="1500">
                <a:solidFill>
                  <a:srgbClr val="FFFFFF"/>
                </a:solidFill>
              </a:rPr>
              <a:t>shutterstock/com איורים: </a:t>
            </a:r>
          </a:p>
        </p:txBody>
      </p:sp>
    </p:spTree>
    <p:extLst>
      <p:ext uri="{BB962C8B-B14F-4D97-AF65-F5344CB8AC3E}">
        <p14:creationId xmlns:p14="http://schemas.microsoft.com/office/powerpoint/2010/main" val="289812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/>
        </p:nvCxnSpPr>
        <p:spPr>
          <a:xfrm>
            <a:off x="2090531" y="4989650"/>
            <a:ext cx="68366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מדינת ישראל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F8FB-60CB-9346-BDE4-934153C3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FontTx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שיעור חשבון לכיתה א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EABBC-5AEA-FA4F-B36C-C38528E26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e-IL" dirty="0"/>
              <a:t>נושא השיעור: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EF151-4A98-504F-9823-B535A37E95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/>
              <a:t>שם המורה: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0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839788" y="174167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2"/>
          </p:nvPr>
        </p:nvSpPr>
        <p:spPr>
          <a:xfrm>
            <a:off x="6172200" y="174167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3" name="Google Shape;43;p30"/>
          <p:cNvGrpSpPr/>
          <p:nvPr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44" name="Google Shape;44;p30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5" name="Google Shape;45;p30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30"/>
          <p:cNvSpPr/>
          <p:nvPr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1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31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50" name="Google Shape;50;p31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" name="Google Shape;51;p3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רגול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32"/>
          <p:cNvCxnSpPr/>
          <p:nvPr/>
        </p:nvCxnSpPr>
        <p:spPr>
          <a:xfrm>
            <a:off x="9092667" y="352323"/>
            <a:ext cx="3406917" cy="128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32"/>
          <p:cNvSpPr/>
          <p:nvPr/>
        </p:nvSpPr>
        <p:spPr>
          <a:xfrm rot="-54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32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60" name="Google Shape;60;p32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1" name="Google Shape;61;p32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2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933938" y="1825625"/>
            <a:ext cx="5085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12857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2"/>
          </p:nvPr>
        </p:nvSpPr>
        <p:spPr>
          <a:xfrm>
            <a:off x="6267938" y="1825625"/>
            <a:ext cx="5085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תרון">
  <p:cSld name="פתרון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33"/>
          <p:cNvCxnSpPr/>
          <p:nvPr/>
        </p:nvCxnSpPr>
        <p:spPr>
          <a:xfrm>
            <a:off x="9092667" y="352323"/>
            <a:ext cx="3406917" cy="128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 rot="-54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33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70" name="Google Shape;70;p3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1" name="Google Shape;71;p3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>
            <a:off x="865046" y="1825625"/>
            <a:ext cx="51547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2"/>
          </p:nvPr>
        </p:nvSpPr>
        <p:spPr>
          <a:xfrm>
            <a:off x="6260122" y="1825625"/>
            <a:ext cx="50936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6"/>
          <p:cNvSpPr/>
          <p:nvPr/>
        </p:nvSpPr>
        <p:spPr>
          <a:xfrm>
            <a:off x="3337577" y="646574"/>
            <a:ext cx="5473303" cy="54733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6"/>
          <p:cNvSpPr/>
          <p:nvPr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6"/>
          <p:cNvGrpSpPr/>
          <p:nvPr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06" name="Google Shape;106;p36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7" name="Google Shape;107;p36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6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36"/>
          <p:cNvSpPr txBox="1">
            <a:spLocks noGrp="1"/>
          </p:cNvSpPr>
          <p:nvPr>
            <p:ph type="body" idx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36"/>
          <p:cNvCxnSpPr/>
          <p:nvPr/>
        </p:nvCxnSpPr>
        <p:spPr>
          <a:xfrm>
            <a:off x="2377053" y="6178326"/>
            <a:ext cx="138588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1" name="Google Shape;111;p36"/>
          <p:cNvGrpSpPr/>
          <p:nvPr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12" name="Google Shape;112;p36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6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4" name="Google Shape;114;p36"/>
          <p:cNvCxnSpPr/>
          <p:nvPr/>
        </p:nvCxnSpPr>
        <p:spPr>
          <a:xfrm>
            <a:off x="-678730" y="6456415"/>
            <a:ext cx="345536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36"/>
          <p:cNvSpPr txBox="1">
            <a:spLocks noGrp="1"/>
          </p:cNvSpPr>
          <p:nvPr>
            <p:ph type="body" idx="2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6" name="Google Shape;116;p36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117" name="Google Shape;117;p36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36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5" name="Google Shape;125;p37"/>
          <p:cNvGrpSpPr/>
          <p:nvPr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26" name="Google Shape;126;p37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7" name="Google Shape;127;p37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37"/>
          <p:cNvSpPr/>
          <p:nvPr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קניית ידע">
  <p:cSld name="1_הקניית ידע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8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31" name="Google Shape;131;p38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2" name="Google Shape;132;p38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8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38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38"/>
          <p:cNvPicPr preferRelativeResize="0"/>
          <p:nvPr/>
        </p:nvPicPr>
        <p:blipFill rotWithShape="1">
          <a:blip r:embed="rId2">
            <a:alphaModFix/>
          </a:blip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8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9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40" name="Google Shape;140;p39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1" name="Google Shape;141;p39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9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5" name="Google Shape;145;p39"/>
          <p:cNvPicPr preferRelativeResize="0"/>
          <p:nvPr/>
        </p:nvPicPr>
        <p:blipFill rotWithShape="1">
          <a:blip r:embed="rId2">
            <a:alphaModFix/>
          </a:blip>
          <a:srcRect t="45139" b="30974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7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1D1AC-3BD1-F940-BDD1-726E936E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9C1DE-15DE-4E43-92D6-C7256529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CC1BC2F-4906-EB49-B9E1-1D196CB5A638}"/>
              </a:ext>
            </a:extLst>
          </p:cNvPr>
          <p:cNvSpPr txBox="1">
            <a:spLocks/>
          </p:cNvSpPr>
          <p:nvPr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F36E0-02F0-C24F-AEDD-AC692C7CD9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285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285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0F2E83-5CE4-C040-BA7A-F42BB8B634FA}"/>
              </a:ext>
            </a:extLst>
          </p:cNvPr>
          <p:cNvSpPr txBox="1">
            <a:spLocks/>
          </p:cNvSpPr>
          <p:nvPr userDrawn="1"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F36E0-02F0-C24F-AEDD-AC692C7CD9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285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285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33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5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501641" y="2115483"/>
            <a:ext cx="5090160" cy="634326"/>
          </a:xfrm>
          <a:solidFill>
            <a:srgbClr val="0033CC"/>
          </a:solidFill>
        </p:spPr>
        <p:txBody>
          <a:bodyPr/>
          <a:lstStyle/>
          <a:p>
            <a:pPr lvl="0" algn="ctr"/>
            <a:r>
              <a:rPr lang="he-IL" sz="3200" b="1" dirty="0" smtClean="0"/>
              <a:t>מערכת שיעורים למגזר החרדי</a:t>
            </a:r>
            <a:endParaRPr lang="he-IL" sz="3200" b="1" dirty="0"/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sz="quarter" idx="16"/>
          </p:nvPr>
        </p:nvSpPr>
        <p:spPr>
          <a:xfrm>
            <a:off x="1969243" y="4505130"/>
            <a:ext cx="7064796" cy="317881"/>
          </a:xfrm>
        </p:spPr>
        <p:txBody>
          <a:bodyPr/>
          <a:lstStyle/>
          <a:p>
            <a:pPr lvl="0"/>
            <a:r>
              <a:rPr lang="he-IL" dirty="0"/>
              <a:t>נושא השיעור: חיסור שברים פשוטים – כולל המרה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74761-6EDB-5D40-A79B-9C82F478C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2639" y="5115054"/>
            <a:ext cx="6704013" cy="801651"/>
          </a:xfrm>
        </p:spPr>
        <p:txBody>
          <a:bodyPr>
            <a:normAutofit fontScale="85000" lnSpcReduction="20000"/>
          </a:bodyPr>
          <a:lstStyle/>
          <a:p>
            <a:r>
              <a:rPr lang="he-IL" dirty="0">
                <a:sym typeface="Calibri"/>
              </a:rPr>
              <a:t>עם המורה: פנינה פיניש</a:t>
            </a:r>
          </a:p>
          <a:p>
            <a:r>
              <a:rPr lang="he-IL" dirty="0">
                <a:sym typeface="Calibri"/>
              </a:rPr>
              <a:t>המצגת נכתבה על ידי המורה ליאור מנשה </a:t>
            </a:r>
            <a:r>
              <a:rPr lang="he-IL" dirty="0" err="1">
                <a:sym typeface="Calibri"/>
              </a:rPr>
              <a:t>סרלין</a:t>
            </a:r>
            <a:endParaRPr lang="he-IL" dirty="0">
              <a:sym typeface="Calibri"/>
            </a:endParaRPr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2222638" y="3024451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שיעור חשבון לכיתה ד</a:t>
            </a:r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</a:t>
            </a:r>
            <a:r>
              <a:rPr lang="he-IL" dirty="0"/>
              <a:t>בהנאה</a:t>
            </a:r>
            <a:endParaRPr dirty="0"/>
          </a:p>
        </p:txBody>
      </p:sp>
      <p:pic>
        <p:nvPicPr>
          <p:cNvPr id="304" name="Google Shape;3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7"/>
          <p:cNvGrpSpPr/>
          <p:nvPr/>
        </p:nvGrpSpPr>
        <p:grpSpPr>
          <a:xfrm>
            <a:off x="4290452" y="-178274"/>
            <a:ext cx="4993367" cy="5513678"/>
            <a:chOff x="4726551" y="-178274"/>
            <a:chExt cx="4993367" cy="5513678"/>
          </a:xfrm>
        </p:grpSpPr>
        <p:grpSp>
          <p:nvGrpSpPr>
            <p:cNvPr id="311" name="Google Shape;311;p7"/>
            <p:cNvGrpSpPr/>
            <p:nvPr/>
          </p:nvGrpSpPr>
          <p:grpSpPr>
            <a:xfrm>
              <a:off x="4726551" y="-178274"/>
              <a:ext cx="4779076" cy="5513678"/>
              <a:chOff x="4726551" y="-177204"/>
              <a:chExt cx="4779076" cy="5513678"/>
            </a:xfrm>
          </p:grpSpPr>
          <p:sp>
            <p:nvSpPr>
              <p:cNvPr id="312" name="Google Shape;312;p7"/>
              <p:cNvSpPr/>
              <p:nvPr/>
            </p:nvSpPr>
            <p:spPr>
              <a:xfrm>
                <a:off x="7066236" y="2719814"/>
                <a:ext cx="1141659" cy="261666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3" name="Google Shape;313;p7" descr="Spring Flower, Bouquet, Spring, Tulips, Bloom, Nature"/>
              <p:cNvPicPr preferRelativeResize="0"/>
              <p:nvPr/>
            </p:nvPicPr>
            <p:blipFill rotWithShape="1">
              <a:blip r:embed="rId6">
                <a:alphaModFix/>
              </a:blip>
              <a:srcRect b="43313"/>
              <a:stretch/>
            </p:blipFill>
            <p:spPr>
              <a:xfrm>
                <a:off x="4726551" y="-177204"/>
                <a:ext cx="4779076" cy="35082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4" name="Google Shape;314;p7"/>
              <p:cNvSpPr/>
              <p:nvPr/>
            </p:nvSpPr>
            <p:spPr>
              <a:xfrm rot="588845">
                <a:off x="8090432" y="2732116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     </a:t>
                </a: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5" name="Google Shape;315;p7"/>
            <p:cNvSpPr txBox="1"/>
            <p:nvPr/>
          </p:nvSpPr>
          <p:spPr>
            <a:xfrm>
              <a:off x="8368659" y="2766837"/>
              <a:ext cx="1351259" cy="72103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4523" b="-50845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316" name="Google Shape;316;p7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1;p4">
            <a:extLst>
              <a:ext uri="{FF2B5EF4-FFF2-40B4-BE49-F238E27FC236}">
                <a16:creationId xmlns:a16="http://schemas.microsoft.com/office/drawing/2014/main" id="{E68A1536-1B96-4C70-AF06-BD3E1D244FFC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2;p4">
            <a:extLst>
              <a:ext uri="{FF2B5EF4-FFF2-40B4-BE49-F238E27FC236}">
                <a16:creationId xmlns:a16="http://schemas.microsoft.com/office/drawing/2014/main" id="{423462D4-73CE-44B0-A551-D649A00C238F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3;p4">
            <a:extLst>
              <a:ext uri="{FF2B5EF4-FFF2-40B4-BE49-F238E27FC236}">
                <a16:creationId xmlns:a16="http://schemas.microsoft.com/office/drawing/2014/main" id="{52B6B27D-F5F7-4355-8865-3FDDAFCC501E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</a:t>
            </a:r>
            <a:r>
              <a:rPr lang="he-IL" dirty="0"/>
              <a:t>בהנאה</a:t>
            </a:r>
            <a:endParaRPr dirty="0"/>
          </a:p>
        </p:txBody>
      </p:sp>
      <p:pic>
        <p:nvPicPr>
          <p:cNvPr id="304" name="Google Shape;3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7"/>
          <p:cNvGrpSpPr/>
          <p:nvPr/>
        </p:nvGrpSpPr>
        <p:grpSpPr>
          <a:xfrm>
            <a:off x="2361904" y="548912"/>
            <a:ext cx="4993367" cy="5513678"/>
            <a:chOff x="4726551" y="-178274"/>
            <a:chExt cx="4993367" cy="5513678"/>
          </a:xfrm>
        </p:grpSpPr>
        <p:grpSp>
          <p:nvGrpSpPr>
            <p:cNvPr id="311" name="Google Shape;311;p7"/>
            <p:cNvGrpSpPr/>
            <p:nvPr/>
          </p:nvGrpSpPr>
          <p:grpSpPr>
            <a:xfrm>
              <a:off x="4726551" y="-178274"/>
              <a:ext cx="4779076" cy="5513678"/>
              <a:chOff x="4726551" y="-177204"/>
              <a:chExt cx="4779076" cy="5513678"/>
            </a:xfrm>
          </p:grpSpPr>
          <p:sp>
            <p:nvSpPr>
              <p:cNvPr id="312" name="Google Shape;312;p7"/>
              <p:cNvSpPr/>
              <p:nvPr/>
            </p:nvSpPr>
            <p:spPr>
              <a:xfrm>
                <a:off x="7066236" y="2719814"/>
                <a:ext cx="1141659" cy="261666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3" name="Google Shape;313;p7" descr="Spring Flower, Bouquet, Spring, Tulips, Bloom, Nature"/>
              <p:cNvPicPr preferRelativeResize="0"/>
              <p:nvPr/>
            </p:nvPicPr>
            <p:blipFill rotWithShape="1">
              <a:blip r:embed="rId6">
                <a:alphaModFix/>
              </a:blip>
              <a:srcRect b="43313"/>
              <a:stretch/>
            </p:blipFill>
            <p:spPr>
              <a:xfrm>
                <a:off x="4726551" y="-177204"/>
                <a:ext cx="4779076" cy="350823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4" name="Google Shape;314;p7"/>
              <p:cNvSpPr/>
              <p:nvPr/>
            </p:nvSpPr>
            <p:spPr>
              <a:xfrm rot="588845">
                <a:off x="8090432" y="2732116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     </a:t>
                </a: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5" name="Google Shape;315;p7"/>
            <p:cNvSpPr txBox="1"/>
            <p:nvPr/>
          </p:nvSpPr>
          <p:spPr>
            <a:xfrm>
              <a:off x="8368659" y="2766837"/>
              <a:ext cx="1351259" cy="72103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4523" b="-50845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316" name="Google Shape;316;p7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1;p4">
            <a:extLst>
              <a:ext uri="{FF2B5EF4-FFF2-40B4-BE49-F238E27FC236}">
                <a16:creationId xmlns:a16="http://schemas.microsoft.com/office/drawing/2014/main" id="{E68A1536-1B96-4C70-AF06-BD3E1D244FFC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2;p4">
            <a:extLst>
              <a:ext uri="{FF2B5EF4-FFF2-40B4-BE49-F238E27FC236}">
                <a16:creationId xmlns:a16="http://schemas.microsoft.com/office/drawing/2014/main" id="{423462D4-73CE-44B0-A551-D649A00C238F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3;p4">
            <a:extLst>
              <a:ext uri="{FF2B5EF4-FFF2-40B4-BE49-F238E27FC236}">
                <a16:creationId xmlns:a16="http://schemas.microsoft.com/office/drawing/2014/main" id="{52B6B27D-F5F7-4355-8865-3FDDAFCC501E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1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ב</a:t>
            </a:r>
            <a:r>
              <a:rPr lang="he-IL" dirty="0"/>
              <a:t>הנאה</a:t>
            </a:r>
            <a:endParaRPr dirty="0"/>
          </a:p>
        </p:txBody>
      </p:sp>
      <p:pic>
        <p:nvPicPr>
          <p:cNvPr id="323" name="Google Shape;3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8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8"/>
          <p:cNvGrpSpPr/>
          <p:nvPr/>
        </p:nvGrpSpPr>
        <p:grpSpPr>
          <a:xfrm>
            <a:off x="4723536" y="-3116347"/>
            <a:ext cx="4779076" cy="8452821"/>
            <a:chOff x="4765740" y="-3116347"/>
            <a:chExt cx="4779076" cy="8452821"/>
          </a:xfrm>
        </p:grpSpPr>
        <p:grpSp>
          <p:nvGrpSpPr>
            <p:cNvPr id="330" name="Google Shape;330;p8"/>
            <p:cNvGrpSpPr/>
            <p:nvPr/>
          </p:nvGrpSpPr>
          <p:grpSpPr>
            <a:xfrm>
              <a:off x="4765740" y="-3116347"/>
              <a:ext cx="4779076" cy="8452821"/>
              <a:chOff x="4765740" y="-3116347"/>
              <a:chExt cx="4779076" cy="8452821"/>
            </a:xfrm>
          </p:grpSpPr>
          <p:sp>
            <p:nvSpPr>
              <p:cNvPr id="331" name="Google Shape;331;p8"/>
              <p:cNvSpPr/>
              <p:nvPr/>
            </p:nvSpPr>
            <p:spPr>
              <a:xfrm>
                <a:off x="7066236" y="2719814"/>
                <a:ext cx="1141659" cy="261666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2" name="Google Shape;332;p8" descr="Spring Flower, Bouquet, Spring, Tulips, Bloom, Nature"/>
              <p:cNvPicPr preferRelativeResize="0"/>
              <p:nvPr/>
            </p:nvPicPr>
            <p:blipFill rotWithShape="1">
              <a:blip r:embed="rId6">
                <a:alphaModFix/>
              </a:blip>
              <a:srcRect l="820" t="-47492" r="-819" b="47492"/>
              <a:stretch/>
            </p:blipFill>
            <p:spPr>
              <a:xfrm>
                <a:off x="4765740" y="-3116347"/>
                <a:ext cx="4779076" cy="61887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3" name="Google Shape;333;p8"/>
              <p:cNvSpPr/>
              <p:nvPr/>
            </p:nvSpPr>
            <p:spPr>
              <a:xfrm rot="588845">
                <a:off x="8090432" y="2732116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" name="Google Shape;334;p8"/>
            <p:cNvSpPr txBox="1"/>
            <p:nvPr/>
          </p:nvSpPr>
          <p:spPr>
            <a:xfrm>
              <a:off x="8374537" y="2799908"/>
              <a:ext cx="532107" cy="157645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48263" r="-459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335" name="Google Shape;335;p8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1;p4">
            <a:extLst>
              <a:ext uri="{FF2B5EF4-FFF2-40B4-BE49-F238E27FC236}">
                <a16:creationId xmlns:a16="http://schemas.microsoft.com/office/drawing/2014/main" id="{14674C87-7468-4E5F-BC68-FB338071CB22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2;p4">
            <a:extLst>
              <a:ext uri="{FF2B5EF4-FFF2-40B4-BE49-F238E27FC236}">
                <a16:creationId xmlns:a16="http://schemas.microsoft.com/office/drawing/2014/main" id="{B372C6A4-CEE6-42D7-BC86-6EA228D463F9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3;p4">
            <a:extLst>
              <a:ext uri="{FF2B5EF4-FFF2-40B4-BE49-F238E27FC236}">
                <a16:creationId xmlns:a16="http://schemas.microsoft.com/office/drawing/2014/main" id="{E0CB9F45-A428-49BA-B503-A50A6E90EBB3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ב</a:t>
            </a:r>
            <a:r>
              <a:rPr lang="he-IL" dirty="0"/>
              <a:t>הנאה</a:t>
            </a:r>
            <a:endParaRPr dirty="0"/>
          </a:p>
        </p:txBody>
      </p:sp>
      <p:pic>
        <p:nvPicPr>
          <p:cNvPr id="323" name="Google Shape;3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8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8"/>
          <p:cNvGrpSpPr/>
          <p:nvPr/>
        </p:nvGrpSpPr>
        <p:grpSpPr>
          <a:xfrm>
            <a:off x="-1777591" y="-2216236"/>
            <a:ext cx="4779076" cy="8452821"/>
            <a:chOff x="4765740" y="-3116347"/>
            <a:chExt cx="4779076" cy="8452821"/>
          </a:xfrm>
        </p:grpSpPr>
        <p:grpSp>
          <p:nvGrpSpPr>
            <p:cNvPr id="330" name="Google Shape;330;p8"/>
            <p:cNvGrpSpPr/>
            <p:nvPr/>
          </p:nvGrpSpPr>
          <p:grpSpPr>
            <a:xfrm>
              <a:off x="4765740" y="-3116347"/>
              <a:ext cx="4779076" cy="8452821"/>
              <a:chOff x="4765740" y="-3116347"/>
              <a:chExt cx="4779076" cy="8452821"/>
            </a:xfrm>
          </p:grpSpPr>
          <p:sp>
            <p:nvSpPr>
              <p:cNvPr id="331" name="Google Shape;331;p8"/>
              <p:cNvSpPr/>
              <p:nvPr/>
            </p:nvSpPr>
            <p:spPr>
              <a:xfrm>
                <a:off x="7066236" y="2719814"/>
                <a:ext cx="1141659" cy="261666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2" name="Google Shape;332;p8" descr="Spring Flower, Bouquet, Spring, Tulips, Bloom, Nature"/>
              <p:cNvPicPr preferRelativeResize="0"/>
              <p:nvPr/>
            </p:nvPicPr>
            <p:blipFill rotWithShape="1">
              <a:blip r:embed="rId6">
                <a:alphaModFix/>
              </a:blip>
              <a:srcRect l="820" t="-47492" r="-819" b="47492"/>
              <a:stretch/>
            </p:blipFill>
            <p:spPr>
              <a:xfrm>
                <a:off x="4765740" y="-3116347"/>
                <a:ext cx="4779076" cy="61887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3" name="Google Shape;333;p8"/>
              <p:cNvSpPr/>
              <p:nvPr/>
            </p:nvSpPr>
            <p:spPr>
              <a:xfrm rot="588845">
                <a:off x="8090432" y="2732116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" name="Google Shape;334;p8"/>
            <p:cNvSpPr txBox="1"/>
            <p:nvPr/>
          </p:nvSpPr>
          <p:spPr>
            <a:xfrm>
              <a:off x="8374537" y="2799908"/>
              <a:ext cx="532107" cy="157645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48263" r="-459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335" name="Google Shape;335;p8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1;p4">
            <a:extLst>
              <a:ext uri="{FF2B5EF4-FFF2-40B4-BE49-F238E27FC236}">
                <a16:creationId xmlns:a16="http://schemas.microsoft.com/office/drawing/2014/main" id="{14674C87-7468-4E5F-BC68-FB338071CB22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2;p4">
            <a:extLst>
              <a:ext uri="{FF2B5EF4-FFF2-40B4-BE49-F238E27FC236}">
                <a16:creationId xmlns:a16="http://schemas.microsoft.com/office/drawing/2014/main" id="{B372C6A4-CEE6-42D7-BC86-6EA228D463F9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3;p4">
            <a:extLst>
              <a:ext uri="{FF2B5EF4-FFF2-40B4-BE49-F238E27FC236}">
                <a16:creationId xmlns:a16="http://schemas.microsoft.com/office/drawing/2014/main" id="{E0CB9F45-A428-49BA-B503-A50A6E90EBB3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0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ב</a:t>
            </a:r>
            <a:r>
              <a:rPr lang="he-IL" dirty="0"/>
              <a:t>הנאה</a:t>
            </a:r>
            <a:endParaRPr dirty="0"/>
          </a:p>
        </p:txBody>
      </p:sp>
      <p:pic>
        <p:nvPicPr>
          <p:cNvPr id="342" name="Google Shape;34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9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9"/>
          <p:cNvGrpSpPr/>
          <p:nvPr/>
        </p:nvGrpSpPr>
        <p:grpSpPr>
          <a:xfrm>
            <a:off x="4803916" y="-177204"/>
            <a:ext cx="4779076" cy="5513678"/>
            <a:chOff x="4726551" y="-177204"/>
            <a:chExt cx="4779076" cy="5513678"/>
          </a:xfrm>
        </p:grpSpPr>
        <p:sp>
          <p:nvSpPr>
            <p:cNvPr id="349" name="Google Shape;349;p9"/>
            <p:cNvSpPr/>
            <p:nvPr/>
          </p:nvSpPr>
          <p:spPr>
            <a:xfrm>
              <a:off x="7066236" y="2719814"/>
              <a:ext cx="1141659" cy="261666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0" name="Google Shape;350;p9" descr="Spring Flower, Bouquet, Spring, Tulips, Bloom, Nature"/>
            <p:cNvPicPr preferRelativeResize="0"/>
            <p:nvPr/>
          </p:nvPicPr>
          <p:blipFill rotWithShape="1">
            <a:blip r:embed="rId6">
              <a:alphaModFix/>
            </a:blip>
            <a:srcRect b="46901"/>
            <a:stretch/>
          </p:blipFill>
          <p:spPr>
            <a:xfrm>
              <a:off x="4726551" y="-177204"/>
              <a:ext cx="4779076" cy="3286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9"/>
            <p:cNvSpPr/>
            <p:nvPr/>
          </p:nvSpPr>
          <p:spPr>
            <a:xfrm rot="588845">
              <a:off x="8094922" y="2746201"/>
              <a:ext cx="1055746" cy="916645"/>
            </a:xfrm>
            <a:prstGeom prst="teardrop">
              <a:avLst>
                <a:gd name="adj" fmla="val 100000"/>
              </a:avLst>
            </a:prstGeom>
            <a:solidFill>
              <a:srgbClr val="F2F5E5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 txBox="1"/>
            <p:nvPr/>
          </p:nvSpPr>
          <p:spPr>
            <a:xfrm>
              <a:off x="8207895" y="2849510"/>
              <a:ext cx="861501" cy="7130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3418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353" name="Google Shape;353;p9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51;p4">
            <a:extLst>
              <a:ext uri="{FF2B5EF4-FFF2-40B4-BE49-F238E27FC236}">
                <a16:creationId xmlns:a16="http://schemas.microsoft.com/office/drawing/2014/main" id="{5D952CC4-5904-4F5C-A140-3F7BA98F92BB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2;p4">
            <a:extLst>
              <a:ext uri="{FF2B5EF4-FFF2-40B4-BE49-F238E27FC236}">
                <a16:creationId xmlns:a16="http://schemas.microsoft.com/office/drawing/2014/main" id="{1BC88666-038D-4539-8B68-02A3A92EAA02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3;p4">
            <a:extLst>
              <a:ext uri="{FF2B5EF4-FFF2-40B4-BE49-F238E27FC236}">
                <a16:creationId xmlns:a16="http://schemas.microsoft.com/office/drawing/2014/main" id="{9F373D6F-D9BE-4705-8F84-32AF57ED0510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ב</a:t>
            </a:r>
            <a:r>
              <a:rPr lang="he-IL" dirty="0"/>
              <a:t>הנאה</a:t>
            </a:r>
            <a:endParaRPr dirty="0"/>
          </a:p>
        </p:txBody>
      </p:sp>
      <p:pic>
        <p:nvPicPr>
          <p:cNvPr id="342" name="Google Shape;34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9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9"/>
          <p:cNvGrpSpPr/>
          <p:nvPr/>
        </p:nvGrpSpPr>
        <p:grpSpPr>
          <a:xfrm>
            <a:off x="2382874" y="461297"/>
            <a:ext cx="4779076" cy="5513678"/>
            <a:chOff x="4726551" y="-177204"/>
            <a:chExt cx="4779076" cy="5513678"/>
          </a:xfrm>
        </p:grpSpPr>
        <p:sp>
          <p:nvSpPr>
            <p:cNvPr id="349" name="Google Shape;349;p9"/>
            <p:cNvSpPr/>
            <p:nvPr/>
          </p:nvSpPr>
          <p:spPr>
            <a:xfrm>
              <a:off x="7066236" y="2719814"/>
              <a:ext cx="1141659" cy="261666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0" name="Google Shape;350;p9" descr="Spring Flower, Bouquet, Spring, Tulips, Bloom, Nature"/>
            <p:cNvPicPr preferRelativeResize="0"/>
            <p:nvPr/>
          </p:nvPicPr>
          <p:blipFill rotWithShape="1">
            <a:blip r:embed="rId6">
              <a:alphaModFix/>
            </a:blip>
            <a:srcRect b="46901"/>
            <a:stretch/>
          </p:blipFill>
          <p:spPr>
            <a:xfrm>
              <a:off x="4726551" y="-177204"/>
              <a:ext cx="4779076" cy="3286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9"/>
            <p:cNvSpPr/>
            <p:nvPr/>
          </p:nvSpPr>
          <p:spPr>
            <a:xfrm rot="588845">
              <a:off x="8094922" y="2746201"/>
              <a:ext cx="1055746" cy="916645"/>
            </a:xfrm>
            <a:prstGeom prst="teardrop">
              <a:avLst>
                <a:gd name="adj" fmla="val 100000"/>
              </a:avLst>
            </a:prstGeom>
            <a:solidFill>
              <a:srgbClr val="F2F5E5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 txBox="1"/>
            <p:nvPr/>
          </p:nvSpPr>
          <p:spPr>
            <a:xfrm>
              <a:off x="8207895" y="2849510"/>
              <a:ext cx="861501" cy="7130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3418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353" name="Google Shape;353;p9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51;p4">
            <a:extLst>
              <a:ext uri="{FF2B5EF4-FFF2-40B4-BE49-F238E27FC236}">
                <a16:creationId xmlns:a16="http://schemas.microsoft.com/office/drawing/2014/main" id="{5D952CC4-5904-4F5C-A140-3F7BA98F92BB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2;p4">
            <a:extLst>
              <a:ext uri="{FF2B5EF4-FFF2-40B4-BE49-F238E27FC236}">
                <a16:creationId xmlns:a16="http://schemas.microsoft.com/office/drawing/2014/main" id="{1BC88666-038D-4539-8B68-02A3A92EAA02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3;p4">
            <a:extLst>
              <a:ext uri="{FF2B5EF4-FFF2-40B4-BE49-F238E27FC236}">
                <a16:creationId xmlns:a16="http://schemas.microsoft.com/office/drawing/2014/main" id="{9F373D6F-D9BE-4705-8F84-32AF57ED0510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3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/>
              <a:t>מה אנחנו כבר יודעים?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 descr="Book, Isolated, Open Book, Empty, Paper, Black,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36" y="1733827"/>
            <a:ext cx="10696572" cy="46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 txBox="1"/>
          <p:nvPr/>
        </p:nvSpPr>
        <p:spPr>
          <a:xfrm>
            <a:off x="6688064" y="2433711"/>
            <a:ext cx="4979640" cy="54693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0056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1986217" y="1997855"/>
            <a:ext cx="405245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עוגות אישיות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</a:t>
            </a: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גרם שוקולד מריר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_____גרם חמאה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ביצים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כפית תמצית וניל</a:t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כוס סוכר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   כוסות  קמח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10" descr="Cakes, Muffins, Pastry, Cupcakes, Cupcake, De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5118" y="3488911"/>
            <a:ext cx="2849962" cy="162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4BA8D7D-CB9F-4D36-8E08-167FBD244E34}"/>
              </a:ext>
            </a:extLst>
          </p:cNvPr>
          <p:cNvSpPr/>
          <p:nvPr/>
        </p:nvSpPr>
        <p:spPr>
          <a:xfrm>
            <a:off x="6917595" y="1946630"/>
            <a:ext cx="420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 עוגה אישית</a:t>
            </a:r>
            <a:endParaRPr lang="he-IL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/>
              <a:t>מה אנחנו כבר יודעים?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 descr="Book, Isolated, Open Book, Empty, Paper, Black,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36" y="1733827"/>
            <a:ext cx="10696572" cy="46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 txBox="1"/>
          <p:nvPr/>
        </p:nvSpPr>
        <p:spPr>
          <a:xfrm>
            <a:off x="6688064" y="2433711"/>
            <a:ext cx="4979640" cy="54693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0056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1986217" y="1997855"/>
            <a:ext cx="4052455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עוגות אישיות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</a:t>
            </a: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גרם שוקולד מריר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_____גרם </a:t>
            </a:r>
            <a:r>
              <a:rPr lang="x-none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חמאה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ביצים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כפית תמצית וניל</a:t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כוס סוכר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   כוסות  קמח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10" descr="Cakes, Muffins, Pastry, Cupcakes, Cupcake, De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5118" y="3488911"/>
            <a:ext cx="2849962" cy="162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4445231" y="2602669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4BA8D7D-CB9F-4D36-8E08-167FBD244E34}"/>
              </a:ext>
            </a:extLst>
          </p:cNvPr>
          <p:cNvSpPr/>
          <p:nvPr/>
        </p:nvSpPr>
        <p:spPr>
          <a:xfrm>
            <a:off x="6917595" y="1946630"/>
            <a:ext cx="420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 עוגה אישית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699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/>
              <a:t>מה אנחנו כבר יודעים?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 descr="Book, Isolated, Open Book, Empty, Paper, Black,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36" y="1733827"/>
            <a:ext cx="10696572" cy="46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 txBox="1"/>
          <p:nvPr/>
        </p:nvSpPr>
        <p:spPr>
          <a:xfrm>
            <a:off x="6688064" y="2433711"/>
            <a:ext cx="4979640" cy="54693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0056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1986217" y="1997855"/>
            <a:ext cx="405245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עוגות אישיות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</a:t>
            </a: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גרם שוקולד מריר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_____גרם חמאה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ביצים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כפית תמצית וניל</a:t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כוס סוכר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   כוסות  קמח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10" descr="Cakes, Muffins, Pastry, Cupcakes, Cupcake, De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5118" y="3488911"/>
            <a:ext cx="2849962" cy="162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4445231" y="2602669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4220277" y="3170138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4BA8D7D-CB9F-4D36-8E08-167FBD244E34}"/>
              </a:ext>
            </a:extLst>
          </p:cNvPr>
          <p:cNvSpPr/>
          <p:nvPr/>
        </p:nvSpPr>
        <p:spPr>
          <a:xfrm>
            <a:off x="6917595" y="1946630"/>
            <a:ext cx="420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 עוגה אישית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274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/>
              <a:t>מה אנחנו כבר יודעים?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 descr="Book, Isolated, Open Book, Empty, Paper, Black,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36" y="1733827"/>
            <a:ext cx="10696572" cy="46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 txBox="1"/>
          <p:nvPr/>
        </p:nvSpPr>
        <p:spPr>
          <a:xfrm>
            <a:off x="6688064" y="2433711"/>
            <a:ext cx="4979640" cy="54693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0056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1986217" y="1997855"/>
            <a:ext cx="405245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עוגות אישיות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</a:t>
            </a: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גרם שוקולד מריר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_____גרם חמאה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ביצים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כפית תמצית וניל</a:t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כוס סוכר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   כוסות  קמח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10" descr="Cakes, Muffins, Pastry, Cupcakes, Cupcake, De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5118" y="3488911"/>
            <a:ext cx="2849962" cy="162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4445231" y="2602669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4220277" y="3170138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4126618" y="3709631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4BA8D7D-CB9F-4D36-8E08-167FBD244E34}"/>
              </a:ext>
            </a:extLst>
          </p:cNvPr>
          <p:cNvSpPr/>
          <p:nvPr/>
        </p:nvSpPr>
        <p:spPr>
          <a:xfrm>
            <a:off x="6917595" y="1946630"/>
            <a:ext cx="420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 עוגה אישית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3896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מה נלמד היום?</a:t>
            </a:r>
            <a:endParaRPr/>
          </a:p>
        </p:txBody>
      </p:sp>
      <p:sp>
        <p:nvSpPr>
          <p:cNvPr id="225" name="Google Shape;22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x-none" sz="3200" dirty="0"/>
              <a:t>נתחיל בפעילות</a:t>
            </a:r>
            <a:endParaRPr sz="3200" strike="sngStrike" dirty="0"/>
          </a:p>
          <a:p>
            <a:pPr marL="457200" lvl="0" indent="-4572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x-none" sz="3200" dirty="0"/>
              <a:t>נלמד מדוע חשוב להקפיד על כמויות באפיית עוגה</a:t>
            </a:r>
            <a:endParaRPr sz="3200" strike="sngStrike" dirty="0"/>
          </a:p>
          <a:p>
            <a:pPr marL="457200" lvl="0" indent="-4572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x-none" sz="3200" dirty="0"/>
              <a:t>נתרגל חיסור שברים בעזרת אמצעי המחשה שונים</a:t>
            </a:r>
            <a:endParaRPr sz="3200" dirty="0"/>
          </a:p>
          <a:p>
            <a:pPr marL="457200" lvl="0" indent="-4572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x-none" sz="3200" dirty="0"/>
              <a:t>נסכם את השיעור ותתרגלו באופן אישי.</a:t>
            </a:r>
            <a:endParaRPr sz="3200" dirty="0"/>
          </a:p>
          <a:p>
            <a:pPr marL="0" lvl="0" indent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endParaRPr dirty="0"/>
          </a:p>
        </p:txBody>
      </p:sp>
      <p:pic>
        <p:nvPicPr>
          <p:cNvPr id="226" name="Google Shape;22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57618">
            <a:off x="290049" y="269606"/>
            <a:ext cx="1468977" cy="97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64;p10" descr="Cakes, Muffins, Pastry, Cupcakes, Cupcake, Delight">
            <a:extLst>
              <a:ext uri="{FF2B5EF4-FFF2-40B4-BE49-F238E27FC236}">
                <a16:creationId xmlns:a16="http://schemas.microsoft.com/office/drawing/2014/main" id="{23C9F96A-8CE5-4F64-BC45-0D9D20D98B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749" y="2165126"/>
            <a:ext cx="2849962" cy="162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/>
              <a:t>מה אנחנו כבר יודעים?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 descr="Book, Isolated, Open Book, Empty, Paper, Black,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36" y="1733827"/>
            <a:ext cx="10696572" cy="46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 txBox="1"/>
          <p:nvPr/>
        </p:nvSpPr>
        <p:spPr>
          <a:xfrm>
            <a:off x="6688064" y="2433711"/>
            <a:ext cx="4979640" cy="54693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0056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1986217" y="1997855"/>
            <a:ext cx="405245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עוגות אישיות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</a:t>
            </a: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גרם שוקולד מריר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_____גרם חמאה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ביצים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כפית תמצית וניל</a:t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כוס סוכר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   כוסות  קמח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10" descr="Cakes, Muffins, Pastry, Cupcakes, Cupcake, De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5118" y="3488911"/>
            <a:ext cx="2849962" cy="162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4445231" y="2602669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4220277" y="3170138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4126618" y="3751671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0"/>
          <p:cNvSpPr txBox="1"/>
          <p:nvPr/>
        </p:nvSpPr>
        <p:spPr>
          <a:xfrm>
            <a:off x="4566193" y="4187086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4BA8D7D-CB9F-4D36-8E08-167FBD244E34}"/>
              </a:ext>
            </a:extLst>
          </p:cNvPr>
          <p:cNvSpPr/>
          <p:nvPr/>
        </p:nvSpPr>
        <p:spPr>
          <a:xfrm>
            <a:off x="6917595" y="1946630"/>
            <a:ext cx="420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 עוגה אישית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075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/>
              <a:t>מה אנחנו כבר יודעים?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 descr="Book, Isolated, Open Book, Empty, Paper, Black,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36" y="1733827"/>
            <a:ext cx="10696572" cy="46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 txBox="1"/>
          <p:nvPr/>
        </p:nvSpPr>
        <p:spPr>
          <a:xfrm>
            <a:off x="6688064" y="2433711"/>
            <a:ext cx="4979640" cy="54693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0056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1986217" y="1997855"/>
            <a:ext cx="405245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עוגות אישיות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</a:t>
            </a: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גרם שוקולד מריר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_____גרם חמאה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ביצים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כפית תמצית וניל</a:t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כוס סוכר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   כוסות  קמח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10" descr="Cakes, Muffins, Pastry, Cupcakes, Cupcake, De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5118" y="3488911"/>
            <a:ext cx="2849962" cy="162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4445231" y="2602669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4220277" y="3170138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4126618" y="3751671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0"/>
          <p:cNvSpPr txBox="1"/>
          <p:nvPr/>
        </p:nvSpPr>
        <p:spPr>
          <a:xfrm>
            <a:off x="4566193" y="4187086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 txBox="1"/>
          <p:nvPr/>
        </p:nvSpPr>
        <p:spPr>
          <a:xfrm>
            <a:off x="4126617" y="4609712"/>
            <a:ext cx="830227" cy="6099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4BA8D7D-CB9F-4D36-8E08-167FBD244E34}"/>
              </a:ext>
            </a:extLst>
          </p:cNvPr>
          <p:cNvSpPr/>
          <p:nvPr/>
        </p:nvSpPr>
        <p:spPr>
          <a:xfrm>
            <a:off x="6917595" y="1946630"/>
            <a:ext cx="420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 עוגה אישית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4318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/>
              <a:t>מה אנחנו כבר יודעים?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 descr="Book, Isolated, Open Book, Empty, Paper, Black,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236" y="1733827"/>
            <a:ext cx="10696572" cy="46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 txBox="1"/>
          <p:nvPr/>
        </p:nvSpPr>
        <p:spPr>
          <a:xfrm>
            <a:off x="6688064" y="2433711"/>
            <a:ext cx="4979640" cy="54693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0056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3" name="Google Shape;363;p10"/>
          <p:cNvSpPr txBox="1"/>
          <p:nvPr/>
        </p:nvSpPr>
        <p:spPr>
          <a:xfrm>
            <a:off x="1986217" y="1997855"/>
            <a:ext cx="4052455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x-none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עוגות אישיות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</a:t>
            </a: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גרם שוקולד מריר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_____גרם חמאה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ביצים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 כפית תמצית וניל</a:t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 כוס סוכר 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______   כוסות  קמח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10" descr="Cakes, Muffins, Pastry, Cupcakes, Cupcake, Deligh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5118" y="3488911"/>
            <a:ext cx="2849962" cy="16268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4445231" y="2602669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4220277" y="3170138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4126618" y="3751671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0"/>
          <p:cNvSpPr txBox="1"/>
          <p:nvPr/>
        </p:nvSpPr>
        <p:spPr>
          <a:xfrm>
            <a:off x="4566193" y="4187086"/>
            <a:ext cx="8302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0"/>
          <p:cNvSpPr txBox="1"/>
          <p:nvPr/>
        </p:nvSpPr>
        <p:spPr>
          <a:xfrm>
            <a:off x="4105911" y="5392399"/>
            <a:ext cx="1108067" cy="6127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0" name="Google Shape;370;p10"/>
          <p:cNvSpPr txBox="1"/>
          <p:nvPr/>
        </p:nvSpPr>
        <p:spPr>
          <a:xfrm>
            <a:off x="4126617" y="4609712"/>
            <a:ext cx="830227" cy="6099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A4BA8D7D-CB9F-4D36-8E08-167FBD244E34}"/>
              </a:ext>
            </a:extLst>
          </p:cNvPr>
          <p:cNvSpPr/>
          <p:nvPr/>
        </p:nvSpPr>
        <p:spPr>
          <a:xfrm>
            <a:off x="6917595" y="1946630"/>
            <a:ext cx="420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sz="2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מתכון להכנת עוגה אישית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1715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dirty="0"/>
              <a:t>תרגול</a:t>
            </a:r>
            <a:endParaRPr dirty="0"/>
          </a:p>
        </p:txBody>
      </p:sp>
      <p:sp>
        <p:nvSpPr>
          <p:cNvPr id="395" name="Google Shape;395;p13"/>
          <p:cNvSpPr txBox="1">
            <a:spLocks noGrp="1"/>
          </p:cNvSpPr>
          <p:nvPr>
            <p:ph type="body" idx="2"/>
          </p:nvPr>
        </p:nvSpPr>
        <p:spPr>
          <a:xfrm>
            <a:off x="-1" y="2940147"/>
            <a:ext cx="12032673" cy="32368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34433" b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x-none" dirty="0"/>
              <a:t> </a:t>
            </a:r>
            <a:endParaRPr dirty="0"/>
          </a:p>
        </p:txBody>
      </p:sp>
      <p:pic>
        <p:nvPicPr>
          <p:cNvPr id="396" name="Google Shape;3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084" y="262845"/>
            <a:ext cx="1047545" cy="55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3" descr="Chocolate, Bar, Sweet, Candy, Brown, Delicious"/>
          <p:cNvPicPr preferRelativeResize="0"/>
          <p:nvPr/>
        </p:nvPicPr>
        <p:blipFill rotWithShape="1">
          <a:blip r:embed="rId5">
            <a:alphaModFix/>
          </a:blip>
          <a:srcRect l="14208"/>
          <a:stretch/>
        </p:blipFill>
        <p:spPr>
          <a:xfrm>
            <a:off x="3096489" y="2864829"/>
            <a:ext cx="5839691" cy="2912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24FD02-A9C7-4983-99F4-BBAAA98CA0AE}"/>
              </a:ext>
            </a:extLst>
          </p:cNvPr>
          <p:cNvSpPr txBox="1"/>
          <p:nvPr/>
        </p:nvSpPr>
        <p:spPr>
          <a:xfrm>
            <a:off x="998592" y="1271798"/>
            <a:ext cx="106633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/>
              <a:t>לרותי חפיסת שוקולד. </a:t>
            </a:r>
            <a:endParaRPr lang="he-IL" sz="3200" dirty="0" smtClean="0"/>
          </a:p>
          <a:p>
            <a:pPr algn="r" rtl="1"/>
            <a:r>
              <a:rPr lang="he-IL" sz="3200" dirty="0" smtClean="0"/>
              <a:t>לצורך </a:t>
            </a:r>
            <a:r>
              <a:rPr lang="he-IL" sz="3200" dirty="0"/>
              <a:t>הכנת עוגה השתמשה ב-      מתוך החפיסה. </a:t>
            </a:r>
            <a:endParaRPr lang="he-IL" sz="3200" dirty="0" smtClean="0"/>
          </a:p>
          <a:p>
            <a:pPr algn="r" rtl="1"/>
            <a:r>
              <a:rPr lang="he-IL" sz="3200" dirty="0" smtClean="0"/>
              <a:t>איזה </a:t>
            </a:r>
            <a:r>
              <a:rPr lang="he-IL" sz="3200" dirty="0"/>
              <a:t>חלק מהחפיסה נותר לה?</a:t>
            </a:r>
          </a:p>
        </p:txBody>
      </p:sp>
      <p:sp>
        <p:nvSpPr>
          <p:cNvPr id="8" name="Google Shape;412;p14">
            <a:extLst>
              <a:ext uri="{FF2B5EF4-FFF2-40B4-BE49-F238E27FC236}">
                <a16:creationId xmlns:a16="http://schemas.microsoft.com/office/drawing/2014/main" id="{9237E6D0-151A-4B9F-8D43-CB296AD74453}"/>
              </a:ext>
            </a:extLst>
          </p:cNvPr>
          <p:cNvSpPr txBox="1"/>
          <p:nvPr/>
        </p:nvSpPr>
        <p:spPr>
          <a:xfrm>
            <a:off x="6228878" y="1638572"/>
            <a:ext cx="642550" cy="8126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1" t="3132" r="-208180" b="-1522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9" name="Google Shape;410;p14"/>
          <p:cNvCxnSpPr>
            <a:stCxn id="397" idx="3"/>
          </p:cNvCxnSpPr>
          <p:nvPr/>
        </p:nvCxnSpPr>
        <p:spPr>
          <a:xfrm flipH="1" flipV="1">
            <a:off x="3096489" y="4293660"/>
            <a:ext cx="5839691" cy="274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416;p14"/>
          <p:cNvCxnSpPr>
            <a:endCxn id="397" idx="2"/>
          </p:cNvCxnSpPr>
          <p:nvPr/>
        </p:nvCxnSpPr>
        <p:spPr>
          <a:xfrm>
            <a:off x="6016334" y="2983503"/>
            <a:ext cx="1" cy="279393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4"/>
          <p:cNvPicPr preferRelativeResize="0"/>
          <p:nvPr/>
        </p:nvPicPr>
        <p:blipFill rotWithShape="1">
          <a:blip r:embed="rId3">
            <a:alphaModFix/>
          </a:blip>
          <a:srcRect l="-3669" t="805" r="3670" b="-804"/>
          <a:stretch/>
        </p:blipFill>
        <p:spPr>
          <a:xfrm>
            <a:off x="5632463" y="1690688"/>
            <a:ext cx="50958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 descr="Chocolate, Bar, Sweet, Candy, Brown, Delicious"/>
          <p:cNvPicPr preferRelativeResize="0"/>
          <p:nvPr/>
        </p:nvPicPr>
        <p:blipFill rotWithShape="1">
          <a:blip r:embed="rId4">
            <a:alphaModFix/>
          </a:blip>
          <a:srcRect l="14208"/>
          <a:stretch/>
        </p:blipFill>
        <p:spPr>
          <a:xfrm>
            <a:off x="95999" y="1699526"/>
            <a:ext cx="4870166" cy="258170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פתרון</a:t>
            </a:r>
            <a:endParaRPr/>
          </a:p>
        </p:txBody>
      </p:sp>
      <p:pic>
        <p:nvPicPr>
          <p:cNvPr id="406" name="Google Shape;40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4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  <a:p>
            <a:pPr marL="228600" marR="0" lvl="0" indent="-50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cxnSp>
        <p:nvCxnSpPr>
          <p:cNvPr id="408" name="Google Shape;408;p14"/>
          <p:cNvCxnSpPr/>
          <p:nvPr/>
        </p:nvCxnSpPr>
        <p:spPr>
          <a:xfrm>
            <a:off x="8811491" y="3616036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4"/>
          <p:cNvCxnSpPr/>
          <p:nvPr/>
        </p:nvCxnSpPr>
        <p:spPr>
          <a:xfrm>
            <a:off x="2464741" y="1690688"/>
            <a:ext cx="1" cy="259053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14"/>
          <p:cNvCxnSpPr>
            <a:stCxn id="404" idx="3"/>
            <a:endCxn id="404" idx="1"/>
          </p:cNvCxnSpPr>
          <p:nvPr/>
        </p:nvCxnSpPr>
        <p:spPr>
          <a:xfrm rot="10800000">
            <a:off x="95965" y="2990377"/>
            <a:ext cx="4870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1" name="Google Shape;411;p14"/>
          <p:cNvSpPr txBox="1"/>
          <p:nvPr/>
        </p:nvSpPr>
        <p:spPr>
          <a:xfrm>
            <a:off x="1894609" y="5268541"/>
            <a:ext cx="6172199" cy="8309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19707" b="-343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2" name="Google Shape;412;p14"/>
          <p:cNvSpPr txBox="1"/>
          <p:nvPr/>
        </p:nvSpPr>
        <p:spPr>
          <a:xfrm>
            <a:off x="6407602" y="5136987"/>
            <a:ext cx="2590925" cy="12657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1448" b="-159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3" name="Google Shape;413;p14"/>
          <p:cNvSpPr/>
          <p:nvPr/>
        </p:nvSpPr>
        <p:spPr>
          <a:xfrm>
            <a:off x="95999" y="1722216"/>
            <a:ext cx="2365544" cy="122338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4"/>
          <p:cNvSpPr txBox="1"/>
          <p:nvPr/>
        </p:nvSpPr>
        <p:spPr>
          <a:xfrm>
            <a:off x="8416569" y="5089858"/>
            <a:ext cx="1904070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5" name="Google Shape;415;p14"/>
          <p:cNvCxnSpPr/>
          <p:nvPr/>
        </p:nvCxnSpPr>
        <p:spPr>
          <a:xfrm rot="10800000">
            <a:off x="5881255" y="2931178"/>
            <a:ext cx="4856016" cy="1442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14"/>
          <p:cNvCxnSpPr/>
          <p:nvPr/>
        </p:nvCxnSpPr>
        <p:spPr>
          <a:xfrm flipH="1">
            <a:off x="8256725" y="1689175"/>
            <a:ext cx="18600" cy="25827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המשך תרגול</a:t>
            </a:r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body" idx="2"/>
          </p:nvPr>
        </p:nvSpPr>
        <p:spPr>
          <a:xfrm>
            <a:off x="892628" y="1690688"/>
            <a:ext cx="10406744" cy="43513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260" r="-11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x-none" dirty="0"/>
              <a:t> </a:t>
            </a:r>
            <a:endParaRPr dirty="0"/>
          </a:p>
        </p:txBody>
      </p:sp>
      <p:pic>
        <p:nvPicPr>
          <p:cNvPr id="424" name="Google Shape;42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3401" y="202635"/>
            <a:ext cx="1047545" cy="55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8">
            <a:extLst>
              <a:ext uri="{FF2B5EF4-FFF2-40B4-BE49-F238E27FC236}">
                <a16:creationId xmlns:a16="http://schemas.microsoft.com/office/drawing/2014/main" id="{CECBEEFA-0186-4302-B293-1AC34042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5" b="94492" l="3000" r="95667">
                        <a14:foregroundMark x1="28000" y1="63136" x2="66333" y2="61864"/>
                        <a14:foregroundMark x1="35667" y1="91525" x2="65333" y2="80085"/>
                        <a14:foregroundMark x1="24000" y1="54237" x2="81000" y2="84322"/>
                        <a14:foregroundMark x1="81000" y1="84322" x2="83000" y2="81356"/>
                        <a14:foregroundMark x1="65667" y1="56780" x2="75667" y2="74576"/>
                        <a14:foregroundMark x1="75667" y1="74576" x2="81667" y2="79237"/>
                        <a14:foregroundMark x1="86667" y1="84322" x2="86667" y2="77542"/>
                        <a14:foregroundMark x1="91000" y1="87288" x2="95667" y2="90678"/>
                        <a14:foregroundMark x1="43000" y1="94492" x2="29000" y2="58051"/>
                        <a14:foregroundMark x1="32667" y1="83051" x2="37333" y2="83475"/>
                        <a14:foregroundMark x1="5667" y1="85169" x2="7333" y2="85169"/>
                        <a14:foregroundMark x1="29333" y1="9322" x2="28000" y2="19492"/>
                        <a14:foregroundMark x1="23333" y1="26695" x2="14333" y2="22881"/>
                        <a14:foregroundMark x1="3000" y1="1695" x2="5000" y2="12712"/>
                        <a14:foregroundMark x1="55000" y1="92797" x2="63333" y2="88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2" y="2428373"/>
            <a:ext cx="2857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01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640" y="741897"/>
            <a:ext cx="1992238" cy="71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פתרון</a:t>
            </a:r>
            <a:endParaRPr/>
          </a:p>
        </p:txBody>
      </p:sp>
      <p:pic>
        <p:nvPicPr>
          <p:cNvPr id="432" name="Google Shape;4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6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  <a:p>
            <a:pPr marL="228600" marR="0" lvl="0" indent="-50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434" name="Google Shape;434;p16"/>
          <p:cNvPicPr preferRelativeResize="0"/>
          <p:nvPr/>
        </p:nvPicPr>
        <p:blipFill rotWithShape="1">
          <a:blip r:embed="rId4">
            <a:alphaModFix/>
          </a:blip>
          <a:srcRect l="5795" t="25745" r="68466" b="32719"/>
          <a:stretch/>
        </p:blipFill>
        <p:spPr>
          <a:xfrm>
            <a:off x="706582" y="1454728"/>
            <a:ext cx="3138054" cy="284710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6"/>
          <p:cNvSpPr/>
          <p:nvPr/>
        </p:nvSpPr>
        <p:spPr>
          <a:xfrm>
            <a:off x="2217964" y="4576966"/>
            <a:ext cx="2061854" cy="140378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3607" b="-39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פתרון</a:t>
            </a:r>
            <a:endParaRPr/>
          </a:p>
        </p:txBody>
      </p:sp>
      <p:pic>
        <p:nvPicPr>
          <p:cNvPr id="432" name="Google Shape;4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6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  <a:p>
            <a:pPr marL="228600" marR="0" lvl="0" indent="-50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434" name="Google Shape;434;p16"/>
          <p:cNvPicPr preferRelativeResize="0"/>
          <p:nvPr/>
        </p:nvPicPr>
        <p:blipFill rotWithShape="1">
          <a:blip r:embed="rId4">
            <a:alphaModFix/>
          </a:blip>
          <a:srcRect l="5795" t="25745" r="68466" b="32719"/>
          <a:stretch/>
        </p:blipFill>
        <p:spPr>
          <a:xfrm>
            <a:off x="706582" y="1454728"/>
            <a:ext cx="3138054" cy="284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6"/>
          <p:cNvPicPr preferRelativeResize="0"/>
          <p:nvPr/>
        </p:nvPicPr>
        <p:blipFill rotWithShape="1">
          <a:blip r:embed="rId4">
            <a:alphaModFix/>
          </a:blip>
          <a:srcRect l="5795" t="25745" r="68466" b="32719"/>
          <a:stretch/>
        </p:blipFill>
        <p:spPr>
          <a:xfrm>
            <a:off x="4526973" y="1454727"/>
            <a:ext cx="3138054" cy="2847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16"/>
          <p:cNvGrpSpPr/>
          <p:nvPr/>
        </p:nvGrpSpPr>
        <p:grpSpPr>
          <a:xfrm>
            <a:off x="5694218" y="3262745"/>
            <a:ext cx="401782" cy="738549"/>
            <a:chOff x="5694218" y="3262745"/>
            <a:chExt cx="401782" cy="738549"/>
          </a:xfrm>
        </p:grpSpPr>
        <p:cxnSp>
          <p:nvCxnSpPr>
            <p:cNvPr id="437" name="Google Shape;437;p16"/>
            <p:cNvCxnSpPr/>
            <p:nvPr/>
          </p:nvCxnSpPr>
          <p:spPr>
            <a:xfrm>
              <a:off x="5694218" y="3262745"/>
              <a:ext cx="401782" cy="7385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16"/>
            <p:cNvCxnSpPr/>
            <p:nvPr/>
          </p:nvCxnSpPr>
          <p:spPr>
            <a:xfrm flipH="1">
              <a:off x="5694219" y="3262745"/>
              <a:ext cx="401781" cy="7385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0" name="Google Shape;440;p16"/>
          <p:cNvSpPr/>
          <p:nvPr/>
        </p:nvSpPr>
        <p:spPr>
          <a:xfrm>
            <a:off x="2217964" y="4576966"/>
            <a:ext cx="2061854" cy="140378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3607" b="-39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1" name="Google Shape;441;p16"/>
          <p:cNvSpPr/>
          <p:nvPr/>
        </p:nvSpPr>
        <p:spPr>
          <a:xfrm>
            <a:off x="3844636" y="4557193"/>
            <a:ext cx="2882936" cy="13644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43" name="Google Shape;443;p16"/>
          <p:cNvGrpSpPr/>
          <p:nvPr/>
        </p:nvGrpSpPr>
        <p:grpSpPr>
          <a:xfrm>
            <a:off x="4759036" y="2680855"/>
            <a:ext cx="2266409" cy="401782"/>
            <a:chOff x="4759036" y="2680855"/>
            <a:chExt cx="2266409" cy="401782"/>
          </a:xfrm>
        </p:grpSpPr>
        <p:cxnSp>
          <p:nvCxnSpPr>
            <p:cNvPr id="444" name="Google Shape;444;p16"/>
            <p:cNvCxnSpPr/>
            <p:nvPr/>
          </p:nvCxnSpPr>
          <p:spPr>
            <a:xfrm>
              <a:off x="4759036" y="2680855"/>
              <a:ext cx="2265219" cy="39485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5" name="Google Shape;445;p16"/>
            <p:cNvCxnSpPr/>
            <p:nvPr/>
          </p:nvCxnSpPr>
          <p:spPr>
            <a:xfrm flipH="1">
              <a:off x="4760226" y="2687783"/>
              <a:ext cx="2265219" cy="39485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663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פתרון</a:t>
            </a:r>
            <a:endParaRPr/>
          </a:p>
        </p:txBody>
      </p:sp>
      <p:pic>
        <p:nvPicPr>
          <p:cNvPr id="432" name="Google Shape;4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6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  <a:p>
            <a:pPr marL="228600" marR="0" lvl="0" indent="-50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434" name="Google Shape;434;p16"/>
          <p:cNvPicPr preferRelativeResize="0"/>
          <p:nvPr/>
        </p:nvPicPr>
        <p:blipFill rotWithShape="1">
          <a:blip r:embed="rId4">
            <a:alphaModFix/>
          </a:blip>
          <a:srcRect l="5795" t="25745" r="68466" b="32719"/>
          <a:stretch/>
        </p:blipFill>
        <p:spPr>
          <a:xfrm>
            <a:off x="706582" y="1454728"/>
            <a:ext cx="3138054" cy="284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6"/>
          <p:cNvPicPr preferRelativeResize="0"/>
          <p:nvPr/>
        </p:nvPicPr>
        <p:blipFill rotWithShape="1">
          <a:blip r:embed="rId4">
            <a:alphaModFix/>
          </a:blip>
          <a:srcRect l="5795" t="25745" r="68466" b="32719"/>
          <a:stretch/>
        </p:blipFill>
        <p:spPr>
          <a:xfrm>
            <a:off x="4526973" y="1454727"/>
            <a:ext cx="3138054" cy="2847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16"/>
          <p:cNvGrpSpPr/>
          <p:nvPr/>
        </p:nvGrpSpPr>
        <p:grpSpPr>
          <a:xfrm>
            <a:off x="5694218" y="3262745"/>
            <a:ext cx="401782" cy="738549"/>
            <a:chOff x="5694218" y="3262745"/>
            <a:chExt cx="401782" cy="738549"/>
          </a:xfrm>
        </p:grpSpPr>
        <p:cxnSp>
          <p:nvCxnSpPr>
            <p:cNvPr id="437" name="Google Shape;437;p16"/>
            <p:cNvCxnSpPr/>
            <p:nvPr/>
          </p:nvCxnSpPr>
          <p:spPr>
            <a:xfrm>
              <a:off x="5694218" y="3262745"/>
              <a:ext cx="401782" cy="7385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16"/>
            <p:cNvCxnSpPr/>
            <p:nvPr/>
          </p:nvCxnSpPr>
          <p:spPr>
            <a:xfrm flipH="1">
              <a:off x="5694219" y="3262745"/>
              <a:ext cx="401781" cy="7385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439" name="Google Shape;439;p16"/>
          <p:cNvPicPr preferRelativeResize="0"/>
          <p:nvPr/>
        </p:nvPicPr>
        <p:blipFill rotWithShape="1">
          <a:blip r:embed="rId5">
            <a:alphaModFix/>
          </a:blip>
          <a:srcRect l="4091" t="26958" r="69659" b="37873"/>
          <a:stretch/>
        </p:blipFill>
        <p:spPr>
          <a:xfrm>
            <a:off x="8674322" y="1590603"/>
            <a:ext cx="3200400" cy="2410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6"/>
          <p:cNvSpPr/>
          <p:nvPr/>
        </p:nvSpPr>
        <p:spPr>
          <a:xfrm>
            <a:off x="2217964" y="4576966"/>
            <a:ext cx="2061854" cy="140378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13607" b="-39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1" name="Google Shape;441;p16"/>
          <p:cNvSpPr/>
          <p:nvPr/>
        </p:nvSpPr>
        <p:spPr>
          <a:xfrm>
            <a:off x="3844636" y="4557193"/>
            <a:ext cx="2882936" cy="136441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2" name="Google Shape;442;p16"/>
          <p:cNvSpPr/>
          <p:nvPr/>
        </p:nvSpPr>
        <p:spPr>
          <a:xfrm>
            <a:off x="8071328" y="4576966"/>
            <a:ext cx="3004233" cy="140378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9330" b="-39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43" name="Google Shape;443;p16"/>
          <p:cNvGrpSpPr/>
          <p:nvPr/>
        </p:nvGrpSpPr>
        <p:grpSpPr>
          <a:xfrm>
            <a:off x="4759036" y="2680855"/>
            <a:ext cx="2266409" cy="401782"/>
            <a:chOff x="4759036" y="2680855"/>
            <a:chExt cx="2266409" cy="401782"/>
          </a:xfrm>
        </p:grpSpPr>
        <p:cxnSp>
          <p:nvCxnSpPr>
            <p:cNvPr id="444" name="Google Shape;444;p16"/>
            <p:cNvCxnSpPr/>
            <p:nvPr/>
          </p:nvCxnSpPr>
          <p:spPr>
            <a:xfrm>
              <a:off x="4759036" y="2680855"/>
              <a:ext cx="2265219" cy="39485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5" name="Google Shape;445;p16"/>
            <p:cNvCxnSpPr/>
            <p:nvPr/>
          </p:nvCxnSpPr>
          <p:spPr>
            <a:xfrm flipH="1">
              <a:off x="4760226" y="2687783"/>
              <a:ext cx="2265219" cy="394854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28974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המשך תרגול</a:t>
            </a:r>
            <a:endParaRPr/>
          </a:p>
        </p:txBody>
      </p:sp>
      <p:sp>
        <p:nvSpPr>
          <p:cNvPr id="452" name="Google Shape;452;p17"/>
          <p:cNvSpPr txBox="1">
            <a:spLocks noGrp="1"/>
          </p:cNvSpPr>
          <p:nvPr>
            <p:ph type="body" idx="2"/>
          </p:nvPr>
        </p:nvSpPr>
        <p:spPr>
          <a:xfrm>
            <a:off x="1394629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  <a:p>
            <a:pPr marL="228600" marR="0" lvl="0" indent="-50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453" name="Google Shape;45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084" y="262845"/>
            <a:ext cx="1047545" cy="55018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7"/>
          <p:cNvSpPr txBox="1">
            <a:spLocks noGrp="1"/>
          </p:cNvSpPr>
          <p:nvPr>
            <p:ph type="body" idx="2"/>
          </p:nvPr>
        </p:nvSpPr>
        <p:spPr>
          <a:xfrm>
            <a:off x="1329316" y="1825624"/>
            <a:ext cx="10515600" cy="43513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1260" r="-121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x-none" dirty="0"/>
              <a:t> </a:t>
            </a:r>
            <a:endParaRPr dirty="0"/>
          </a:p>
        </p:txBody>
      </p:sp>
      <p:pic>
        <p:nvPicPr>
          <p:cNvPr id="6" name="01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85745" y="317341"/>
            <a:ext cx="1992238" cy="71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מה להביא לשיעור?</a:t>
            </a:r>
            <a:endParaRPr/>
          </a:p>
        </p:txBody>
      </p:sp>
      <p:pic>
        <p:nvPicPr>
          <p:cNvPr id="236" name="Google Shape;236;p3" descr="https://lh5.googleusercontent.com/7xQchnRuOUJbyFAyyHdllavqvQUFOSCV7l5Kzy1Rmeboi9xefgg8yDF0ng5ESkxi3tC9_i9ER1BmBYOOTMhmhaxTzBz8ILJQxn_c__0Qg9cKcVB64VGmWAAtIhTRT7N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0574" y="2141858"/>
            <a:ext cx="1161305" cy="180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" descr="https://lh4.googleusercontent.com/iGTl96Eygo7-oid1H3ZWWYhb5HWAynyOs2KLWGGMeuEgHeu4cFLof2g-jYLOscV4q-879K-lfjkP4Swnmj_UGZsWTDspF4AbUz1XGd30Tf1KKpiEXhvx6NLF17Q1F5V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706323" y="2656964"/>
            <a:ext cx="1771057" cy="74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" descr="https://lh4.googleusercontent.com/8FRkycPXoj7UiB9dvl8WfvE_rPOmNvworJ3hEUUExH908Pyx1w8Shtg70_9YIyrxXZu2Q5tvXMslWX6PBLNTleMKYZ5Wgwd4UNNj4iBwA-K5B6WNBJ5WFRNSOF3busg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75883" y="2141858"/>
            <a:ext cx="1191396" cy="196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" descr="https://lh6.googleusercontent.com/f8H2475EYmyL0rhH4-e4ujiAahiTeUa9jS4FAnHL3KK4sEOOF3cWvgCYZ1bpJw4tDcDKTArugZ_4iGscDG3mD7tx620B0N8bRGSeR-V1W5m9k2098IkeP6hpnFdGXWO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97564" y="1924800"/>
            <a:ext cx="2289297" cy="167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"/>
          <p:cNvPicPr preferRelativeResize="0"/>
          <p:nvPr/>
        </p:nvPicPr>
        <p:blipFill rotWithShape="1">
          <a:blip r:embed="rId9">
            <a:alphaModFix/>
          </a:blip>
          <a:srcRect l="5755" t="42183" r="71791" b="45662"/>
          <a:stretch/>
        </p:blipFill>
        <p:spPr>
          <a:xfrm>
            <a:off x="382964" y="2417697"/>
            <a:ext cx="2737525" cy="8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01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" y="741897"/>
            <a:ext cx="1992238" cy="71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פתרון</a:t>
            </a:r>
            <a:endParaRPr/>
          </a:p>
        </p:txBody>
      </p:sp>
      <p:pic>
        <p:nvPicPr>
          <p:cNvPr id="462" name="Google Shape;4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8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  <a:p>
            <a:pPr marL="228600" marR="0" lvl="0" indent="-50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464" name="Google Shape;464;p18"/>
          <p:cNvSpPr/>
          <p:nvPr/>
        </p:nvSpPr>
        <p:spPr>
          <a:xfrm>
            <a:off x="2217964" y="4576966"/>
            <a:ext cx="2061854" cy="14037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3607" b="-39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68" name="Google Shape;468;p18"/>
          <p:cNvPicPr preferRelativeResize="0"/>
          <p:nvPr/>
        </p:nvPicPr>
        <p:blipFill rotWithShape="1">
          <a:blip r:embed="rId5">
            <a:alphaModFix/>
          </a:blip>
          <a:srcRect l="5227" t="26655" r="71704" b="45250"/>
          <a:stretch/>
        </p:blipFill>
        <p:spPr>
          <a:xfrm>
            <a:off x="1191490" y="1825625"/>
            <a:ext cx="2812473" cy="192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פתרון</a:t>
            </a:r>
            <a:endParaRPr/>
          </a:p>
        </p:txBody>
      </p:sp>
      <p:pic>
        <p:nvPicPr>
          <p:cNvPr id="462" name="Google Shape;4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8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  <a:p>
            <a:pPr marL="228600" marR="0" lvl="0" indent="-50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464" name="Google Shape;464;p18"/>
          <p:cNvSpPr/>
          <p:nvPr/>
        </p:nvSpPr>
        <p:spPr>
          <a:xfrm>
            <a:off x="2217964" y="4576966"/>
            <a:ext cx="2061854" cy="14037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3607" b="-39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3844636" y="4557193"/>
            <a:ext cx="2882936" cy="13644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66" name="Google Shape;466;p18"/>
          <p:cNvPicPr preferRelativeResize="0"/>
          <p:nvPr/>
        </p:nvPicPr>
        <p:blipFill rotWithShape="1">
          <a:blip r:embed="rId6">
            <a:alphaModFix/>
          </a:blip>
          <a:srcRect l="5227" t="26655" r="71704" b="45250"/>
          <a:stretch/>
        </p:blipFill>
        <p:spPr>
          <a:xfrm>
            <a:off x="4630659" y="1825625"/>
            <a:ext cx="2812473" cy="192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8"/>
          <p:cNvPicPr preferRelativeResize="0"/>
          <p:nvPr/>
        </p:nvPicPr>
        <p:blipFill rotWithShape="1">
          <a:blip r:embed="rId6">
            <a:alphaModFix/>
          </a:blip>
          <a:srcRect l="5227" t="26655" r="71704" b="45250"/>
          <a:stretch/>
        </p:blipFill>
        <p:spPr>
          <a:xfrm>
            <a:off x="1191490" y="1825625"/>
            <a:ext cx="2812473" cy="1925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0" name="Google Shape;470;p18"/>
          <p:cNvGrpSpPr/>
          <p:nvPr/>
        </p:nvGrpSpPr>
        <p:grpSpPr>
          <a:xfrm>
            <a:off x="4939147" y="2162343"/>
            <a:ext cx="2220738" cy="1337856"/>
            <a:chOff x="4939147" y="2162343"/>
            <a:chExt cx="2220738" cy="1337856"/>
          </a:xfrm>
        </p:grpSpPr>
        <p:cxnSp>
          <p:nvCxnSpPr>
            <p:cNvPr id="471" name="Google Shape;471;p18"/>
            <p:cNvCxnSpPr/>
            <p:nvPr/>
          </p:nvCxnSpPr>
          <p:spPr>
            <a:xfrm>
              <a:off x="4939147" y="3025291"/>
              <a:ext cx="401782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2" name="Google Shape;472;p18"/>
            <p:cNvCxnSpPr/>
            <p:nvPr/>
          </p:nvCxnSpPr>
          <p:spPr>
            <a:xfrm flipH="1">
              <a:off x="4939147" y="3025291"/>
              <a:ext cx="462844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3" name="Google Shape;473;p18"/>
            <p:cNvCxnSpPr/>
            <p:nvPr/>
          </p:nvCxnSpPr>
          <p:spPr>
            <a:xfrm>
              <a:off x="6109634" y="2162343"/>
              <a:ext cx="401782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4" name="Google Shape;474;p18"/>
            <p:cNvCxnSpPr/>
            <p:nvPr/>
          </p:nvCxnSpPr>
          <p:spPr>
            <a:xfrm>
              <a:off x="6727572" y="2191104"/>
              <a:ext cx="401782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5" name="Google Shape;475;p18"/>
            <p:cNvCxnSpPr/>
            <p:nvPr/>
          </p:nvCxnSpPr>
          <p:spPr>
            <a:xfrm flipH="1">
              <a:off x="6697041" y="2191104"/>
              <a:ext cx="462844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6" name="Google Shape;476;p18"/>
            <p:cNvCxnSpPr/>
            <p:nvPr/>
          </p:nvCxnSpPr>
          <p:spPr>
            <a:xfrm flipH="1">
              <a:off x="6096000" y="2191104"/>
              <a:ext cx="462844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1957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/>
              <a:t>פתרון</a:t>
            </a:r>
            <a:endParaRPr/>
          </a:p>
        </p:txBody>
      </p:sp>
      <p:pic>
        <p:nvPicPr>
          <p:cNvPr id="462" name="Google Shape;4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8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x-none"/>
              <a:t/>
            </a:r>
            <a:br>
              <a:rPr lang="x-none"/>
            </a:br>
            <a:endParaRPr/>
          </a:p>
          <a:p>
            <a:pPr marL="228600" marR="0" lvl="0" indent="-508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464" name="Google Shape;464;p18"/>
          <p:cNvSpPr/>
          <p:nvPr/>
        </p:nvSpPr>
        <p:spPr>
          <a:xfrm>
            <a:off x="2217964" y="4576966"/>
            <a:ext cx="2061854" cy="14037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3607" b="-391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5" name="Google Shape;465;p18"/>
          <p:cNvSpPr/>
          <p:nvPr/>
        </p:nvSpPr>
        <p:spPr>
          <a:xfrm>
            <a:off x="3844636" y="4557193"/>
            <a:ext cx="2882936" cy="13644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66" name="Google Shape;466;p18"/>
          <p:cNvPicPr preferRelativeResize="0"/>
          <p:nvPr/>
        </p:nvPicPr>
        <p:blipFill rotWithShape="1">
          <a:blip r:embed="rId6">
            <a:alphaModFix/>
          </a:blip>
          <a:srcRect l="5227" t="26655" r="71704" b="45250"/>
          <a:stretch/>
        </p:blipFill>
        <p:spPr>
          <a:xfrm>
            <a:off x="4630659" y="1825625"/>
            <a:ext cx="2812473" cy="192578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8"/>
          <p:cNvSpPr/>
          <p:nvPr/>
        </p:nvSpPr>
        <p:spPr>
          <a:xfrm>
            <a:off x="8071328" y="4537508"/>
            <a:ext cx="3004233" cy="140378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9330" b="-34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68" name="Google Shape;468;p18"/>
          <p:cNvPicPr preferRelativeResize="0"/>
          <p:nvPr/>
        </p:nvPicPr>
        <p:blipFill rotWithShape="1">
          <a:blip r:embed="rId6">
            <a:alphaModFix/>
          </a:blip>
          <a:srcRect l="5227" t="26655" r="71704" b="45250"/>
          <a:stretch/>
        </p:blipFill>
        <p:spPr>
          <a:xfrm>
            <a:off x="1191490" y="1825625"/>
            <a:ext cx="2812473" cy="192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8"/>
          <p:cNvPicPr preferRelativeResize="0"/>
          <p:nvPr/>
        </p:nvPicPr>
        <p:blipFill rotWithShape="1">
          <a:blip r:embed="rId6">
            <a:alphaModFix/>
          </a:blip>
          <a:srcRect l="43068" t="32921" r="34773" b="51920"/>
          <a:stretch/>
        </p:blipFill>
        <p:spPr>
          <a:xfrm>
            <a:off x="8478981" y="2223654"/>
            <a:ext cx="2701636" cy="1039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0" name="Google Shape;470;p18"/>
          <p:cNvGrpSpPr/>
          <p:nvPr/>
        </p:nvGrpSpPr>
        <p:grpSpPr>
          <a:xfrm>
            <a:off x="4939147" y="2162343"/>
            <a:ext cx="2220738" cy="1337856"/>
            <a:chOff x="4939147" y="2162343"/>
            <a:chExt cx="2220738" cy="1337856"/>
          </a:xfrm>
        </p:grpSpPr>
        <p:cxnSp>
          <p:nvCxnSpPr>
            <p:cNvPr id="471" name="Google Shape;471;p18"/>
            <p:cNvCxnSpPr/>
            <p:nvPr/>
          </p:nvCxnSpPr>
          <p:spPr>
            <a:xfrm>
              <a:off x="4939147" y="3025291"/>
              <a:ext cx="401782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2" name="Google Shape;472;p18"/>
            <p:cNvCxnSpPr/>
            <p:nvPr/>
          </p:nvCxnSpPr>
          <p:spPr>
            <a:xfrm flipH="1">
              <a:off x="4939147" y="3025291"/>
              <a:ext cx="462844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3" name="Google Shape;473;p18"/>
            <p:cNvCxnSpPr/>
            <p:nvPr/>
          </p:nvCxnSpPr>
          <p:spPr>
            <a:xfrm>
              <a:off x="6109634" y="2162343"/>
              <a:ext cx="401782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4" name="Google Shape;474;p18"/>
            <p:cNvCxnSpPr/>
            <p:nvPr/>
          </p:nvCxnSpPr>
          <p:spPr>
            <a:xfrm>
              <a:off x="6727572" y="2191104"/>
              <a:ext cx="401782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5" name="Google Shape;475;p18"/>
            <p:cNvCxnSpPr/>
            <p:nvPr/>
          </p:nvCxnSpPr>
          <p:spPr>
            <a:xfrm flipH="1">
              <a:off x="6697041" y="2191104"/>
              <a:ext cx="462844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6" name="Google Shape;476;p18"/>
            <p:cNvCxnSpPr/>
            <p:nvPr/>
          </p:nvCxnSpPr>
          <p:spPr>
            <a:xfrm flipH="1">
              <a:off x="6096000" y="2191104"/>
              <a:ext cx="462844" cy="474908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635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/>
              <a:t>מסיימים ומסכמים</a:t>
            </a:r>
            <a:endParaRPr/>
          </a:p>
        </p:txBody>
      </p:sp>
      <p:sp>
        <p:nvSpPr>
          <p:cNvPr id="483" name="Google Shape;483;p19"/>
          <p:cNvSpPr txBox="1">
            <a:spLocks noGrp="1"/>
          </p:cNvSpPr>
          <p:nvPr>
            <p:ph type="body" idx="1"/>
          </p:nvPr>
        </p:nvSpPr>
        <p:spPr>
          <a:xfrm>
            <a:off x="-134910" y="2032690"/>
            <a:ext cx="11379174" cy="402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x-none" b="1" dirty="0"/>
              <a:t>אז מה למדנו היום?</a:t>
            </a:r>
            <a:endParaRPr b="1" dirty="0">
              <a:solidFill>
                <a:srgbClr val="FF0000"/>
              </a:solidFill>
            </a:endParaRPr>
          </a:p>
          <a:p>
            <a:pPr marL="571500" lvl="0" indent="-571500" algn="r" rtl="1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x-none" dirty="0"/>
              <a:t>בחיסור שברים עם מכנים זהים:</a:t>
            </a:r>
            <a:br>
              <a:rPr lang="x-none" dirty="0"/>
            </a:br>
            <a:r>
              <a:rPr lang="he-IL" dirty="0"/>
              <a:t>1. יש לחסר בין המונים.</a:t>
            </a:r>
            <a:br>
              <a:rPr lang="he-IL" dirty="0"/>
            </a:br>
            <a:r>
              <a:rPr lang="he-IL" dirty="0"/>
              <a:t>2. </a:t>
            </a:r>
            <a:r>
              <a:rPr lang="he-IL" b="1" dirty="0"/>
              <a:t>אין</a:t>
            </a:r>
            <a:r>
              <a:rPr lang="he-IL" dirty="0"/>
              <a:t> מחסרים בין המכנים, הם נשארים זהים.</a:t>
            </a:r>
          </a:p>
        </p:txBody>
      </p:sp>
      <p:pic>
        <p:nvPicPr>
          <p:cNvPr id="484" name="Google Shape;4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660968" y="5245159"/>
            <a:ext cx="1401244" cy="160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222050">
            <a:off x="319777" y="503469"/>
            <a:ext cx="1596108" cy="82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9" descr="Brain, Brainstorming, Character, Smart, Think, He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51473" y="3751610"/>
            <a:ext cx="2260751" cy="201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102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</a:t>
            </a:r>
            <a:r>
              <a:rPr lang="he-IL" dirty="0"/>
              <a:t>בהנאה</a:t>
            </a:r>
            <a:endParaRPr dirty="0"/>
          </a:p>
        </p:txBody>
      </p:sp>
      <p:pic>
        <p:nvPicPr>
          <p:cNvPr id="248" name="Google Shape;2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5352" y="3801858"/>
            <a:ext cx="1149848" cy="20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2153" y="3832000"/>
            <a:ext cx="1111828" cy="202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4"/>
          <p:cNvGrpSpPr/>
          <p:nvPr/>
        </p:nvGrpSpPr>
        <p:grpSpPr>
          <a:xfrm>
            <a:off x="3972672" y="47853"/>
            <a:ext cx="4779076" cy="6188732"/>
            <a:chOff x="3798927" y="0"/>
            <a:chExt cx="4779076" cy="6188732"/>
          </a:xfrm>
        </p:grpSpPr>
        <p:grpSp>
          <p:nvGrpSpPr>
            <p:cNvPr id="255" name="Google Shape;255;p4"/>
            <p:cNvGrpSpPr/>
            <p:nvPr/>
          </p:nvGrpSpPr>
          <p:grpSpPr>
            <a:xfrm>
              <a:off x="3798927" y="0"/>
              <a:ext cx="4779076" cy="6188732"/>
              <a:chOff x="3798927" y="0"/>
              <a:chExt cx="4779076" cy="6188732"/>
            </a:xfrm>
          </p:grpSpPr>
          <p:pic>
            <p:nvPicPr>
              <p:cNvPr id="256" name="Google Shape;256;p4" descr="Spring Flower, Bouquet, Spring, Tulips, Bloom, Natur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798927" y="0"/>
                <a:ext cx="4779076" cy="61887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7" name="Google Shape;257;p4"/>
              <p:cNvSpPr/>
              <p:nvPr/>
            </p:nvSpPr>
            <p:spPr>
              <a:xfrm>
                <a:off x="6370820" y="3040120"/>
                <a:ext cx="821964" cy="2385355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 rot="588845">
                <a:off x="7054274" y="2909320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      </a:t>
                </a:r>
                <a:endParaRPr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" name="Google Shape;259;p4"/>
            <p:cNvSpPr txBox="1"/>
            <p:nvPr/>
          </p:nvSpPr>
          <p:spPr>
            <a:xfrm rot="326128">
              <a:off x="7232025" y="2930844"/>
              <a:ext cx="489512" cy="158280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44738" r="-1713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260" name="Google Shape;260;p4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2389" y="3889133"/>
            <a:ext cx="1080484" cy="1969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</a:t>
            </a:r>
            <a:r>
              <a:rPr lang="he-IL" dirty="0"/>
              <a:t>בהנאה</a:t>
            </a:r>
            <a:endParaRPr dirty="0"/>
          </a:p>
        </p:txBody>
      </p:sp>
      <p:pic>
        <p:nvPicPr>
          <p:cNvPr id="248" name="Google Shape;2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5352" y="3801858"/>
            <a:ext cx="1149848" cy="20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2153" y="3832000"/>
            <a:ext cx="1111828" cy="202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"/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"/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"/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4"/>
          <p:cNvGrpSpPr/>
          <p:nvPr/>
        </p:nvGrpSpPr>
        <p:grpSpPr>
          <a:xfrm>
            <a:off x="-1822748" y="279080"/>
            <a:ext cx="4883941" cy="5810770"/>
            <a:chOff x="3798927" y="0"/>
            <a:chExt cx="4779076" cy="6188732"/>
          </a:xfrm>
        </p:grpSpPr>
        <p:grpSp>
          <p:nvGrpSpPr>
            <p:cNvPr id="255" name="Google Shape;255;p4"/>
            <p:cNvGrpSpPr/>
            <p:nvPr/>
          </p:nvGrpSpPr>
          <p:grpSpPr>
            <a:xfrm>
              <a:off x="3798927" y="0"/>
              <a:ext cx="4779076" cy="6188732"/>
              <a:chOff x="3798927" y="0"/>
              <a:chExt cx="4779076" cy="6188732"/>
            </a:xfrm>
          </p:grpSpPr>
          <p:pic>
            <p:nvPicPr>
              <p:cNvPr id="256" name="Google Shape;256;p4" descr="Spring Flower, Bouquet, Spring, Tulips, Bloom, Natur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798927" y="0"/>
                <a:ext cx="4779076" cy="61887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7" name="Google Shape;257;p4"/>
              <p:cNvSpPr/>
              <p:nvPr/>
            </p:nvSpPr>
            <p:spPr>
              <a:xfrm>
                <a:off x="6370820" y="3040120"/>
                <a:ext cx="821964" cy="2385355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 rot="588845">
                <a:off x="7054274" y="2909320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      </a:t>
                </a:r>
                <a:endParaRPr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9" name="Google Shape;259;p4"/>
            <p:cNvSpPr txBox="1"/>
            <p:nvPr/>
          </p:nvSpPr>
          <p:spPr>
            <a:xfrm rot="326128">
              <a:off x="7232025" y="2930844"/>
              <a:ext cx="489512" cy="158280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44738" r="-1713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 b="0" i="0" u="none" strike="noStrike" cap="none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260" name="Google Shape;260;p4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2389" y="3889133"/>
            <a:ext cx="1080484" cy="1969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9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</a:t>
            </a:r>
            <a:r>
              <a:rPr lang="he-IL" dirty="0"/>
              <a:t>בהנאה</a:t>
            </a:r>
            <a:endParaRPr dirty="0"/>
          </a:p>
        </p:txBody>
      </p:sp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97C6AAB-DADA-4622-9595-F2E5AE5C5575}"/>
              </a:ext>
            </a:extLst>
          </p:cNvPr>
          <p:cNvGrpSpPr/>
          <p:nvPr/>
        </p:nvGrpSpPr>
        <p:grpSpPr>
          <a:xfrm>
            <a:off x="3397969" y="534918"/>
            <a:ext cx="4779076" cy="6188732"/>
            <a:chOff x="3397969" y="534918"/>
            <a:chExt cx="4779076" cy="6188732"/>
          </a:xfrm>
        </p:grpSpPr>
        <p:grpSp>
          <p:nvGrpSpPr>
            <p:cNvPr id="273" name="Google Shape;273;p5"/>
            <p:cNvGrpSpPr/>
            <p:nvPr/>
          </p:nvGrpSpPr>
          <p:grpSpPr>
            <a:xfrm>
              <a:off x="3397969" y="534918"/>
              <a:ext cx="4779076" cy="6188732"/>
              <a:chOff x="3798927" y="0"/>
              <a:chExt cx="4779076" cy="6188732"/>
            </a:xfrm>
          </p:grpSpPr>
          <p:pic>
            <p:nvPicPr>
              <p:cNvPr id="274" name="Google Shape;274;p5" descr="Spring Flower, Bouquet, Spring, Tulips, Bloom, Natur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798927" y="0"/>
                <a:ext cx="4779076" cy="61887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5" name="Google Shape;275;p5"/>
              <p:cNvSpPr/>
              <p:nvPr/>
            </p:nvSpPr>
            <p:spPr>
              <a:xfrm>
                <a:off x="6370820" y="3040120"/>
                <a:ext cx="821964" cy="2385355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 rot="588845">
                <a:off x="7054274" y="2909320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      </a:t>
                </a: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5"/>
            <p:cNvSpPr txBox="1"/>
            <p:nvPr/>
          </p:nvSpPr>
          <p:spPr>
            <a:xfrm rot="327119">
              <a:off x="6976883" y="3448669"/>
              <a:ext cx="489414" cy="158272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44738" r="-1713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278" name="Google Shape;278;p5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51;p4">
            <a:extLst>
              <a:ext uri="{FF2B5EF4-FFF2-40B4-BE49-F238E27FC236}">
                <a16:creationId xmlns:a16="http://schemas.microsoft.com/office/drawing/2014/main" id="{F01B09FF-842F-48B1-8306-AB46AF0033EF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2;p4">
            <a:extLst>
              <a:ext uri="{FF2B5EF4-FFF2-40B4-BE49-F238E27FC236}">
                <a16:creationId xmlns:a16="http://schemas.microsoft.com/office/drawing/2014/main" id="{508877DD-12CD-4D5B-90DC-B900101CF156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3;p4">
            <a:extLst>
              <a:ext uri="{FF2B5EF4-FFF2-40B4-BE49-F238E27FC236}">
                <a16:creationId xmlns:a16="http://schemas.microsoft.com/office/drawing/2014/main" id="{E0470A7E-AF73-49AF-A395-3189F51E23C8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</a:t>
            </a:r>
            <a:r>
              <a:rPr lang="he-IL" dirty="0"/>
              <a:t>בהנאה</a:t>
            </a:r>
            <a:endParaRPr dirty="0"/>
          </a:p>
        </p:txBody>
      </p:sp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97C6AAB-DADA-4622-9595-F2E5AE5C5575}"/>
              </a:ext>
            </a:extLst>
          </p:cNvPr>
          <p:cNvGrpSpPr/>
          <p:nvPr/>
        </p:nvGrpSpPr>
        <p:grpSpPr>
          <a:xfrm>
            <a:off x="7221590" y="408794"/>
            <a:ext cx="4779076" cy="6188732"/>
            <a:chOff x="3397969" y="534918"/>
            <a:chExt cx="4779076" cy="6188732"/>
          </a:xfrm>
        </p:grpSpPr>
        <p:grpSp>
          <p:nvGrpSpPr>
            <p:cNvPr id="273" name="Google Shape;273;p5"/>
            <p:cNvGrpSpPr/>
            <p:nvPr/>
          </p:nvGrpSpPr>
          <p:grpSpPr>
            <a:xfrm>
              <a:off x="3397969" y="534918"/>
              <a:ext cx="4779076" cy="6188732"/>
              <a:chOff x="3798927" y="0"/>
              <a:chExt cx="4779076" cy="6188732"/>
            </a:xfrm>
          </p:grpSpPr>
          <p:pic>
            <p:nvPicPr>
              <p:cNvPr id="274" name="Google Shape;274;p5" descr="Spring Flower, Bouquet, Spring, Tulips, Bloom, Natur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798927" y="0"/>
                <a:ext cx="4779076" cy="61887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5" name="Google Shape;275;p5"/>
              <p:cNvSpPr/>
              <p:nvPr/>
            </p:nvSpPr>
            <p:spPr>
              <a:xfrm>
                <a:off x="6370820" y="3040120"/>
                <a:ext cx="821964" cy="2385355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 rot="588845">
                <a:off x="7054274" y="2909320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x-none" sz="18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                     </a:t>
                </a: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" name="Google Shape;277;p5"/>
            <p:cNvSpPr txBox="1"/>
            <p:nvPr/>
          </p:nvSpPr>
          <p:spPr>
            <a:xfrm rot="327119">
              <a:off x="6976883" y="3448669"/>
              <a:ext cx="489414" cy="158272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l="-244738" r="-1713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278" name="Google Shape;278;p5" descr="Container, Jar, Jug, Pot, Pottery, Vase, Vesse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51;p4">
            <a:extLst>
              <a:ext uri="{FF2B5EF4-FFF2-40B4-BE49-F238E27FC236}">
                <a16:creationId xmlns:a16="http://schemas.microsoft.com/office/drawing/2014/main" id="{F01B09FF-842F-48B1-8306-AB46AF0033EF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2;p4">
            <a:extLst>
              <a:ext uri="{FF2B5EF4-FFF2-40B4-BE49-F238E27FC236}">
                <a16:creationId xmlns:a16="http://schemas.microsoft.com/office/drawing/2014/main" id="{508877DD-12CD-4D5B-90DC-B900101CF156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3;p4">
            <a:extLst>
              <a:ext uri="{FF2B5EF4-FFF2-40B4-BE49-F238E27FC236}">
                <a16:creationId xmlns:a16="http://schemas.microsoft.com/office/drawing/2014/main" id="{E0470A7E-AF73-49AF-A395-3189F51E23C8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4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</a:t>
            </a:r>
            <a:r>
              <a:rPr lang="he-IL" dirty="0"/>
              <a:t>בהנאה</a:t>
            </a:r>
            <a:endParaRPr dirty="0"/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 descr="Container, Jar, Jug, Pot, Pottery, Vase, Vess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1;p4">
            <a:extLst>
              <a:ext uri="{FF2B5EF4-FFF2-40B4-BE49-F238E27FC236}">
                <a16:creationId xmlns:a16="http://schemas.microsoft.com/office/drawing/2014/main" id="{A0075E88-0ADD-4FCE-963F-00DB1063C6D2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2;p4">
            <a:extLst>
              <a:ext uri="{FF2B5EF4-FFF2-40B4-BE49-F238E27FC236}">
                <a16:creationId xmlns:a16="http://schemas.microsoft.com/office/drawing/2014/main" id="{47EB5799-99DA-45CF-AAD1-9C5DDC7C24D0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3;p4">
            <a:extLst>
              <a:ext uri="{FF2B5EF4-FFF2-40B4-BE49-F238E27FC236}">
                <a16:creationId xmlns:a16="http://schemas.microsoft.com/office/drawing/2014/main" id="{3288293D-DB41-422C-B93F-9A34C5A59F41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6403F79A-1463-4043-BC20-E7D6F6B1FA03}"/>
              </a:ext>
            </a:extLst>
          </p:cNvPr>
          <p:cNvGrpSpPr/>
          <p:nvPr/>
        </p:nvGrpSpPr>
        <p:grpSpPr>
          <a:xfrm>
            <a:off x="5447211" y="47853"/>
            <a:ext cx="2589916" cy="5513678"/>
            <a:chOff x="5447211" y="47853"/>
            <a:chExt cx="2589916" cy="5513678"/>
          </a:xfrm>
        </p:grpSpPr>
        <p:grpSp>
          <p:nvGrpSpPr>
            <p:cNvPr id="292" name="Google Shape;292;p6"/>
            <p:cNvGrpSpPr/>
            <p:nvPr/>
          </p:nvGrpSpPr>
          <p:grpSpPr>
            <a:xfrm>
              <a:off x="5447211" y="47853"/>
              <a:ext cx="2589916" cy="5513678"/>
              <a:chOff x="5447211" y="47853"/>
              <a:chExt cx="2589916" cy="5513678"/>
            </a:xfrm>
          </p:grpSpPr>
          <p:sp>
            <p:nvSpPr>
              <p:cNvPr id="293" name="Google Shape;293;p6"/>
              <p:cNvSpPr/>
              <p:nvPr/>
            </p:nvSpPr>
            <p:spPr>
              <a:xfrm>
                <a:off x="6030078" y="2944871"/>
                <a:ext cx="1141659" cy="261666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4" name="Google Shape;294;p6" descr="Spring Flower, Bouquet, Spring, Tulips, Bloom, Nature"/>
              <p:cNvPicPr preferRelativeResize="0"/>
              <p:nvPr/>
            </p:nvPicPr>
            <p:blipFill rotWithShape="1">
              <a:blip r:embed="rId7">
                <a:alphaModFix/>
              </a:blip>
              <a:srcRect l="36761" r="11852" b="46527"/>
              <a:stretch/>
            </p:blipFill>
            <p:spPr>
              <a:xfrm>
                <a:off x="5447211" y="47853"/>
                <a:ext cx="2455818" cy="33093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5" name="Google Shape;295;p6"/>
              <p:cNvSpPr/>
              <p:nvPr/>
            </p:nvSpPr>
            <p:spPr>
              <a:xfrm rot="588845">
                <a:off x="7054274" y="2957173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315EB272-FFCE-47DF-BD09-38E6F4D884BA}"/>
                    </a:ext>
                  </a:extLst>
                </p:cNvPr>
                <p:cNvSpPr/>
                <p:nvPr/>
              </p:nvSpPr>
              <p:spPr>
                <a:xfrm>
                  <a:off x="7171737" y="3018608"/>
                  <a:ext cx="819014" cy="793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315EB272-FFCE-47DF-BD09-38E6F4D88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737" y="3018608"/>
                  <a:ext cx="819014" cy="79367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x-none" dirty="0"/>
              <a:t>מתחילים </a:t>
            </a:r>
            <a:r>
              <a:rPr lang="he-IL" dirty="0"/>
              <a:t>בהנאה</a:t>
            </a:r>
            <a:endParaRPr dirty="0"/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 descr="Container, Jar, Jug, Pot, Pottery, Vase, Vess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877" y="4365738"/>
            <a:ext cx="819014" cy="149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 descr="Container, Jar, Jug, Pot, Pottery, Vase, Vesse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1086" y="4613496"/>
            <a:ext cx="683091" cy="124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 descr="Container, Jar, Jug, Pot, Pottery, Vase, Vess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03953" y="4300060"/>
            <a:ext cx="810412" cy="14772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1;p4">
            <a:extLst>
              <a:ext uri="{FF2B5EF4-FFF2-40B4-BE49-F238E27FC236}">
                <a16:creationId xmlns:a16="http://schemas.microsoft.com/office/drawing/2014/main" id="{A0075E88-0ADD-4FCE-963F-00DB1063C6D2}"/>
              </a:ext>
            </a:extLst>
          </p:cNvPr>
          <p:cNvSpPr txBox="1"/>
          <p:nvPr/>
        </p:nvSpPr>
        <p:spPr>
          <a:xfrm>
            <a:off x="530416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שווה ל- 1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2;p4">
            <a:extLst>
              <a:ext uri="{FF2B5EF4-FFF2-40B4-BE49-F238E27FC236}">
                <a16:creationId xmlns:a16="http://schemas.microsoft.com/office/drawing/2014/main" id="{47EB5799-99DA-45CF-AAD1-9C5DDC7C24D0}"/>
              </a:ext>
            </a:extLst>
          </p:cNvPr>
          <p:cNvSpPr txBox="1"/>
          <p:nvPr/>
        </p:nvSpPr>
        <p:spPr>
          <a:xfrm>
            <a:off x="9969287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קטן מ</a:t>
            </a: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e-I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3;p4">
            <a:extLst>
              <a:ext uri="{FF2B5EF4-FFF2-40B4-BE49-F238E27FC236}">
                <a16:creationId xmlns:a16="http://schemas.microsoft.com/office/drawing/2014/main" id="{3288293D-DB41-422C-B93F-9A34C5A59F41}"/>
              </a:ext>
            </a:extLst>
          </p:cNvPr>
          <p:cNvSpPr txBox="1"/>
          <p:nvPr/>
        </p:nvSpPr>
        <p:spPr>
          <a:xfrm>
            <a:off x="1122389" y="5713365"/>
            <a:ext cx="1465117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גדול מ- 1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6403F79A-1463-4043-BC20-E7D6F6B1FA03}"/>
              </a:ext>
            </a:extLst>
          </p:cNvPr>
          <p:cNvGrpSpPr/>
          <p:nvPr/>
        </p:nvGrpSpPr>
        <p:grpSpPr>
          <a:xfrm>
            <a:off x="8908995" y="461297"/>
            <a:ext cx="2589916" cy="5513678"/>
            <a:chOff x="5447211" y="47853"/>
            <a:chExt cx="2589916" cy="5513678"/>
          </a:xfrm>
        </p:grpSpPr>
        <p:grpSp>
          <p:nvGrpSpPr>
            <p:cNvPr id="292" name="Google Shape;292;p6"/>
            <p:cNvGrpSpPr/>
            <p:nvPr/>
          </p:nvGrpSpPr>
          <p:grpSpPr>
            <a:xfrm>
              <a:off x="5447211" y="47853"/>
              <a:ext cx="2589916" cy="5513678"/>
              <a:chOff x="5447211" y="47853"/>
              <a:chExt cx="2589916" cy="5513678"/>
            </a:xfrm>
          </p:grpSpPr>
          <p:sp>
            <p:nvSpPr>
              <p:cNvPr id="293" name="Google Shape;293;p6"/>
              <p:cNvSpPr/>
              <p:nvPr/>
            </p:nvSpPr>
            <p:spPr>
              <a:xfrm>
                <a:off x="6030078" y="2944871"/>
                <a:ext cx="1141659" cy="261666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4" name="Google Shape;294;p6" descr="Spring Flower, Bouquet, Spring, Tulips, Bloom, Nature"/>
              <p:cNvPicPr preferRelativeResize="0"/>
              <p:nvPr/>
            </p:nvPicPr>
            <p:blipFill rotWithShape="1">
              <a:blip r:embed="rId7">
                <a:alphaModFix/>
              </a:blip>
              <a:srcRect l="36761" r="11852" b="46527"/>
              <a:stretch/>
            </p:blipFill>
            <p:spPr>
              <a:xfrm>
                <a:off x="5447211" y="47853"/>
                <a:ext cx="2455818" cy="33093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5" name="Google Shape;295;p6"/>
              <p:cNvSpPr/>
              <p:nvPr/>
            </p:nvSpPr>
            <p:spPr>
              <a:xfrm rot="588845">
                <a:off x="7054274" y="2957173"/>
                <a:ext cx="909214" cy="942109"/>
              </a:xfrm>
              <a:prstGeom prst="teardrop">
                <a:avLst>
                  <a:gd name="adj" fmla="val 100000"/>
                </a:avLst>
              </a:prstGeom>
              <a:solidFill>
                <a:srgbClr val="F2F5E5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315EB272-FFCE-47DF-BD09-38E6F4D884BA}"/>
                    </a:ext>
                  </a:extLst>
                </p:cNvPr>
                <p:cNvSpPr/>
                <p:nvPr/>
              </p:nvSpPr>
              <p:spPr>
                <a:xfrm>
                  <a:off x="7171737" y="3018608"/>
                  <a:ext cx="819014" cy="793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sz="2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315EB272-FFCE-47DF-BD09-38E6F4D88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737" y="3018608"/>
                  <a:ext cx="819014" cy="79367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87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מצגות חירום">
  <a:themeElements>
    <a:clrScheme name="מצגת חירום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חירום" id="{A7D7F525-0B65-D945-B864-6F89B31E1D06}" vid="{6213A027-AFB6-6842-AD6E-C539F13190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501</Words>
  <Application>Microsoft Office PowerPoint</Application>
  <PresentationFormat>מסך רחב</PresentationFormat>
  <Paragraphs>280</Paragraphs>
  <Slides>34</Slides>
  <Notes>34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Office Theme</vt:lpstr>
      <vt:lpstr>מצגות חירום</vt:lpstr>
      <vt:lpstr>מצגת של PowerPoint‏</vt:lpstr>
      <vt:lpstr>מה נלמד היום?</vt:lpstr>
      <vt:lpstr>מה להביא לשיעור?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מה אנחנו כבר יודעים?</vt:lpstr>
      <vt:lpstr>מה אנחנו כבר יודעים?</vt:lpstr>
      <vt:lpstr>מה אנחנו כבר יודעים?</vt:lpstr>
      <vt:lpstr>מה אנחנו כבר יודעים?</vt:lpstr>
      <vt:lpstr>מה אנחנו כבר יודעים?</vt:lpstr>
      <vt:lpstr>מה אנחנו כבר יודעים?</vt:lpstr>
      <vt:lpstr>מה אנחנו כבר יודעים?</vt:lpstr>
      <vt:lpstr>תרגול</vt:lpstr>
      <vt:lpstr>פתרון</vt:lpstr>
      <vt:lpstr>המשך תרגול</vt:lpstr>
      <vt:lpstr>פתרון</vt:lpstr>
      <vt:lpstr>פתרון</vt:lpstr>
      <vt:lpstr>פתרון</vt:lpstr>
      <vt:lpstr>המשך תרגול</vt:lpstr>
      <vt:lpstr>פתרון</vt:lpstr>
      <vt:lpstr>פתרון</vt:lpstr>
      <vt:lpstr>פתרון</vt:lpstr>
      <vt:lpstr>מסיימים ומסכמים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Ruthy Betinger</dc:creator>
  <cp:lastModifiedBy>Moran Klein Peleg</cp:lastModifiedBy>
  <cp:revision>20</cp:revision>
  <dcterms:created xsi:type="dcterms:W3CDTF">2020-03-11T07:11:19Z</dcterms:created>
  <dcterms:modified xsi:type="dcterms:W3CDTF">2020-05-21T06:54:43Z</dcterms:modified>
</cp:coreProperties>
</file>