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69"/>
  </p:notesMasterIdLst>
  <p:sldIdLst>
    <p:sldId id="385" r:id="rId2"/>
    <p:sldId id="261" r:id="rId3"/>
    <p:sldId id="262" r:id="rId4"/>
    <p:sldId id="265" r:id="rId5"/>
    <p:sldId id="264" r:id="rId6"/>
    <p:sldId id="303" r:id="rId7"/>
    <p:sldId id="304" r:id="rId8"/>
    <p:sldId id="288" r:id="rId9"/>
    <p:sldId id="306" r:id="rId10"/>
    <p:sldId id="307" r:id="rId11"/>
    <p:sldId id="314" r:id="rId12"/>
    <p:sldId id="315" r:id="rId13"/>
    <p:sldId id="305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5" r:id="rId22"/>
    <p:sldId id="327" r:id="rId23"/>
    <p:sldId id="328" r:id="rId24"/>
    <p:sldId id="329" r:id="rId25"/>
    <p:sldId id="330" r:id="rId26"/>
    <p:sldId id="331" r:id="rId27"/>
    <p:sldId id="332" r:id="rId28"/>
    <p:sldId id="334" r:id="rId29"/>
    <p:sldId id="335" r:id="rId30"/>
    <p:sldId id="336" r:id="rId31"/>
    <p:sldId id="337" r:id="rId32"/>
    <p:sldId id="316" r:id="rId33"/>
    <p:sldId id="365" r:id="rId34"/>
    <p:sldId id="366" r:id="rId35"/>
    <p:sldId id="367" r:id="rId36"/>
    <p:sldId id="368" r:id="rId37"/>
    <p:sldId id="377" r:id="rId38"/>
    <p:sldId id="378" r:id="rId39"/>
    <p:sldId id="372" r:id="rId40"/>
    <p:sldId id="379" r:id="rId41"/>
    <p:sldId id="380" r:id="rId42"/>
    <p:sldId id="381" r:id="rId43"/>
    <p:sldId id="382" r:id="rId44"/>
    <p:sldId id="364" r:id="rId45"/>
    <p:sldId id="376" r:id="rId46"/>
    <p:sldId id="375" r:id="rId47"/>
    <p:sldId id="374" r:id="rId48"/>
    <p:sldId id="289" r:id="rId49"/>
    <p:sldId id="308" r:id="rId50"/>
    <p:sldId id="309" r:id="rId51"/>
    <p:sldId id="310" r:id="rId52"/>
    <p:sldId id="311" r:id="rId53"/>
    <p:sldId id="312" r:id="rId54"/>
    <p:sldId id="290" r:id="rId55"/>
    <p:sldId id="313" r:id="rId56"/>
    <p:sldId id="296" r:id="rId57"/>
    <p:sldId id="339" r:id="rId58"/>
    <p:sldId id="340" r:id="rId59"/>
    <p:sldId id="383" r:id="rId60"/>
    <p:sldId id="341" r:id="rId61"/>
    <p:sldId id="342" r:id="rId62"/>
    <p:sldId id="384" r:id="rId63"/>
    <p:sldId id="343" r:id="rId64"/>
    <p:sldId id="344" r:id="rId65"/>
    <p:sldId id="271" r:id="rId66"/>
    <p:sldId id="363" r:id="rId67"/>
    <p:sldId id="501" r:id="rId68"/>
  </p:sldIdLst>
  <p:sldSz cx="12192000" cy="6858000"/>
  <p:notesSz cx="6858000" cy="9144000"/>
  <p:embeddedFontLst>
    <p:embeddedFont>
      <p:font typeface="Calibri" panose="020F0502020204030204" pitchFamily="34" charset="0"/>
      <p:regular r:id="rId70"/>
      <p:bold r:id="rId71"/>
      <p:italic r:id="rId72"/>
      <p:boldItalic r:id="rId73"/>
    </p:embeddedFont>
    <p:embeddedFont>
      <p:font typeface="Cambria Math" panose="02040503050406030204" pitchFamily="18" charset="0"/>
      <p:regular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24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81" roundtripDataSignature="AMtx7migPMszHxDdxnXXV2fRhwXjI5sI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B"/>
    <a:srgbClr val="DBA4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5232" autoAdjust="0"/>
  </p:normalViewPr>
  <p:slideViewPr>
    <p:cSldViewPr snapToGrid="0">
      <p:cViewPr varScale="1">
        <p:scale>
          <a:sx n="59" d="100"/>
          <a:sy n="59" d="100"/>
        </p:scale>
        <p:origin x="921" y="21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5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4.fntdata"/><Relationship Id="rId8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3.fntdata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1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03192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רק דוגמא...</a:t>
            </a: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גר4קג4</a:t>
            </a:r>
            <a:r>
              <a:rPr lang="x-none"/>
              <a:t>כתבו את המלל בהתאם ואת הציוד הדרוש.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x-none">
                <a:solidFill>
                  <a:prstClr val="black"/>
                </a:solidFill>
              </a:rPr>
              <a:pPr algn="r"/>
              <a:t>1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181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 b="1" dirty="0"/>
              <a:t>משך השקף: 2 דקות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 dirty="0">
                <a:solidFill>
                  <a:schemeClr val="dk1"/>
                </a:solidFill>
              </a:rPr>
              <a:t>הציגו את עצמכם ואת מהלך השיעור: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 dirty="0">
                <a:solidFill>
                  <a:schemeClr val="dk1"/>
                </a:solidFill>
              </a:rPr>
              <a:t>מוזמנים לפנות בצורה אישית לתלמידים:</a:t>
            </a:r>
            <a:br>
              <a:rPr lang="x-none" sz="1200" dirty="0"/>
            </a:br>
            <a:r>
              <a:rPr lang="x-none" sz="1200" dirty="0">
                <a:solidFill>
                  <a:srgbClr val="2F5496"/>
                </a:solidFill>
              </a:rPr>
              <a:t>דוגמה לטקסט שייאמר בעל פה: "שלום, שמי___. אני מורה ל____ ממקום בארץ____. מה שלומכם? אני שמח/ה שהצטרפתם אליי", וכו'.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 dirty="0">
                <a:solidFill>
                  <a:schemeClr val="dk1"/>
                </a:solidFill>
              </a:rPr>
              <a:t>נושא השיעור ומה מטרתו:</a:t>
            </a:r>
            <a:br>
              <a:rPr lang="x-none" sz="1200" dirty="0">
                <a:solidFill>
                  <a:schemeClr val="dk1"/>
                </a:solidFill>
              </a:rPr>
            </a:br>
            <a:r>
              <a:rPr lang="x-none" sz="1200" dirty="0">
                <a:solidFill>
                  <a:srgbClr val="2F5496"/>
                </a:solidFill>
              </a:rPr>
              <a:t>דוגמה לטקסט שייאמר בעל פה: "בשיעור הזה נלמד על_________. הצטרפו אליי ויהיה לנו </a:t>
            </a:r>
            <a:r>
              <a:rPr lang="he-IL" sz="1200" dirty="0">
                <a:solidFill>
                  <a:srgbClr val="2F5496"/>
                </a:solidFill>
              </a:rPr>
              <a:t>הנאה</a:t>
            </a:r>
            <a:r>
              <a:rPr lang="x-none" sz="1200" dirty="0">
                <a:solidFill>
                  <a:srgbClr val="2F5496"/>
                </a:solidFill>
              </a:rPr>
              <a:t>. מוכנים? מתחילים!"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1" dirty="0"/>
          </a:p>
          <a:p>
            <a:pPr marL="133350" lvl="0" indent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x-none" sz="1200" b="1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נתחיל ב…. </a:t>
            </a:r>
            <a:r>
              <a:rPr lang="x-none" sz="1200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(שלב פתיח השיעור)</a:t>
            </a:r>
            <a:endParaRPr dirty="0"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 b="1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נמשיך בלגלות</a:t>
            </a:r>
            <a:r>
              <a:rPr lang="x-none" sz="1200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(שלב הלימוד / הקניה - כתבו כאן שאלה מסקרנת שתיתן מענה על מטרת השיעור) </a:t>
            </a:r>
            <a:endParaRPr dirty="0"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 b="1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נתנסה ב… </a:t>
            </a:r>
            <a:r>
              <a:rPr lang="x-none" sz="1200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(שלב התרגול / התנסות)</a:t>
            </a:r>
            <a:r>
              <a:rPr lang="x-none" sz="1200" b="1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</a:t>
            </a:r>
            <a:endParaRPr dirty="0"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 b="1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נסכם  </a:t>
            </a:r>
            <a:r>
              <a:rPr lang="x-none" sz="1200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(שלב סיכום השיעור)</a:t>
            </a:r>
            <a:endParaRPr dirty="0"/>
          </a:p>
        </p:txBody>
      </p:sp>
      <p:sp>
        <p:nvSpPr>
          <p:cNvPr id="246" name="Google Shape;2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8249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55" name="Google Shape;25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6306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</p:txBody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871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717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3087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60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2" name="Google Shape;33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9518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/>
              <a:t>כתבו את המלל בהתאם ואת הציוד הדרוש.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143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NUL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0833" y="5191285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741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6EAAB5F-1735-EF4E-B629-AFD8B71801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3765" y="1616765"/>
            <a:ext cx="3624470" cy="36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72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b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4F8FB-60CB-9346-BDE4-934153C344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22638" y="3092183"/>
            <a:ext cx="8382413" cy="8244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rtl="1">
              <a:buFontTx/>
              <a:buNone/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שיעור חשבון לכיתה א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EABBC-5AEA-FA4F-B36C-C38528E262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2639" y="4469272"/>
            <a:ext cx="6704545" cy="411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he-IL" dirty="0"/>
              <a:t>נושא השיעור: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2EF151-4A98-504F-9823-B535A37E95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2639" y="5115055"/>
            <a:ext cx="6704013" cy="385860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he-IL" dirty="0"/>
              <a:t>שם המורה: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24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046" y="376561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algn="r" rtl="1">
              <a:buClr>
                <a:schemeClr val="accent2"/>
              </a:buCl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2580627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785665" y="181572"/>
            <a:ext cx="10244790" cy="506326"/>
            <a:chOff x="1748087" y="356936"/>
            <a:chExt cx="10244790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480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43471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 algn="r" rtl="1"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720" y="1928813"/>
            <a:ext cx="10885543" cy="3844925"/>
          </a:xfrm>
        </p:spPr>
        <p:txBody>
          <a:bodyPr>
            <a:normAutofit/>
          </a:bodyPr>
          <a:lstStyle>
            <a:lvl1pPr marL="0" indent="0" algn="r" rtl="1"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65438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735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5D7F59B-EB58-334D-A4C0-1F5193957FC7}"/>
              </a:ext>
            </a:extLst>
          </p:cNvPr>
          <p:cNvSpPr/>
          <p:nvPr userDrawn="1"/>
        </p:nvSpPr>
        <p:spPr>
          <a:xfrm>
            <a:off x="464950" y="1690687"/>
            <a:ext cx="10779314" cy="2819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DC6228F-AC9B-D646-885A-9EB36C602279}"/>
              </a:ext>
            </a:extLst>
          </p:cNvPr>
          <p:cNvGrpSpPr/>
          <p:nvPr userDrawn="1"/>
        </p:nvGrpSpPr>
        <p:grpSpPr>
          <a:xfrm>
            <a:off x="9323841" y="929939"/>
            <a:ext cx="1509481" cy="1509481"/>
            <a:chOff x="2479019" y="1273242"/>
            <a:chExt cx="3938567" cy="393856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0E6B8A0-6C0C-564A-ABE2-193105432E2B}"/>
                </a:ext>
              </a:extLst>
            </p:cNvPr>
            <p:cNvSpPr/>
            <p:nvPr/>
          </p:nvSpPr>
          <p:spPr>
            <a:xfrm>
              <a:off x="2479019" y="1273242"/>
              <a:ext cx="3938567" cy="39385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6A3384C-D7AD-7D4F-93D6-2FD450FD3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68062" y="2062285"/>
              <a:ext cx="2360480" cy="2360480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2561102"/>
            <a:ext cx="10074506" cy="1556031"/>
          </a:xfr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0074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489765" y="181572"/>
            <a:ext cx="10435013" cy="506326"/>
            <a:chOff x="1452187" y="356936"/>
            <a:chExt cx="10435013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521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86448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605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4692FF9-9816-1A41-9F19-64AC89C4FE77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C76A5A-A9C6-4148-9667-BA78FBEC1DC5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52421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BD310FA-D564-9240-BAF3-B9933A5C6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964832-BAF5-B84F-9EE8-B31B27A731C8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C0CB761-1CB6-FC4E-AEC0-ADBE45586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99BDF5-881F-3045-A642-F8E001DE02C9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344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0D38B66-81A0-8845-8E4D-270D2686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dirty="0"/>
              <a:t>כותרת</a:t>
            </a:r>
            <a:endParaRPr lang="x-none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CD0408-AD14-FD42-8A6F-74A4E8842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405D05D-DFE2-6F4E-87B4-26A7DFF726D3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0" r:id="rId2"/>
    <p:sldLayoutId id="2147483671" r:id="rId3"/>
    <p:sldLayoutId id="2147483672" r:id="rId4"/>
    <p:sldLayoutId id="2147483673" r:id="rId5"/>
    <p:sldLayoutId id="2147483679" r:id="rId6"/>
    <p:sldLayoutId id="2147483674" r:id="rId7"/>
    <p:sldLayoutId id="2147483675" r:id="rId8"/>
    <p:sldLayoutId id="2147483676" r:id="rId9"/>
    <p:sldLayoutId id="2147483678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x-none" sz="4400" b="0" i="0" u="none" strike="noStrike" kern="1200" cap="none" dirty="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+mn-cs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00" marR="0" lvl="0" indent="-457200" algn="r" rtl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en-US" sz="2800" b="0" i="0" u="none" strike="noStrike" kern="1200" cap="none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6.png"/><Relationship Id="rId7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2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1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1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1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0.png"/><Relationship Id="rId7" Type="http://schemas.openxmlformats.org/officeDocument/2006/relationships/image" Target="../media/image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4.png"/><Relationship Id="rId5" Type="http://schemas.openxmlformats.org/officeDocument/2006/relationships/image" Target="../media/image74.jpeg"/><Relationship Id="rId4" Type="http://schemas.openxmlformats.org/officeDocument/2006/relationships/image" Target="../media/image8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8.png"/><Relationship Id="rId5" Type="http://schemas.openxmlformats.org/officeDocument/2006/relationships/image" Target="../media/image87.png"/><Relationship Id="rId10" Type="http://schemas.openxmlformats.org/officeDocument/2006/relationships/image" Target="../media/image19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1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8.png"/><Relationship Id="rId7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1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0.png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08.png"/><Relationship Id="rId7" Type="http://schemas.openxmlformats.org/officeDocument/2006/relationships/image" Target="../media/image1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1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08.png"/><Relationship Id="rId7" Type="http://schemas.openxmlformats.org/officeDocument/2006/relationships/image" Target="../media/image1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png"/><Relationship Id="rId11" Type="http://schemas.openxmlformats.org/officeDocument/2006/relationships/image" Target="../media/image13.png"/><Relationship Id="rId5" Type="http://schemas.openxmlformats.org/officeDocument/2006/relationships/image" Target="../media/image123.png"/><Relationship Id="rId10" Type="http://schemas.openxmlformats.org/officeDocument/2006/relationships/image" Target="../media/image118.png"/><Relationship Id="rId4" Type="http://schemas.openxmlformats.org/officeDocument/2006/relationships/image" Target="../media/image122.png"/><Relationship Id="rId9" Type="http://schemas.openxmlformats.org/officeDocument/2006/relationships/image" Target="../media/image11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30.png"/><Relationship Id="rId4" Type="http://schemas.openxmlformats.org/officeDocument/2006/relationships/image" Target="../media/image9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7.png"/><Relationship Id="rId5" Type="http://schemas.openxmlformats.org/officeDocument/2006/relationships/image" Target="../media/image87.png"/><Relationship Id="rId10" Type="http://schemas.openxmlformats.org/officeDocument/2006/relationships/image" Target="../media/image97.png"/><Relationship Id="rId4" Type="http://schemas.openxmlformats.org/officeDocument/2006/relationships/image" Target="../media/image136.png"/><Relationship Id="rId9" Type="http://schemas.openxmlformats.org/officeDocument/2006/relationships/image" Target="../media/image14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0.png"/><Relationship Id="rId4" Type="http://schemas.openxmlformats.org/officeDocument/2006/relationships/image" Target="../media/image18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sz="quarter" idx="15"/>
          </p:nvPr>
        </p:nvSpPr>
        <p:spPr>
          <a:xfrm>
            <a:off x="5501641" y="2115483"/>
            <a:ext cx="5090160" cy="634326"/>
          </a:xfrm>
          <a:solidFill>
            <a:srgbClr val="0033CC"/>
          </a:solidFill>
        </p:spPr>
        <p:txBody>
          <a:bodyPr/>
          <a:lstStyle/>
          <a:p>
            <a:pPr lvl="0" algn="ctr"/>
            <a:r>
              <a:rPr lang="he-IL" sz="3200" b="1" dirty="0"/>
              <a:t>מערכת שיעורים למגזר החרדי</a:t>
            </a:r>
          </a:p>
        </p:txBody>
      </p:sp>
      <p:sp>
        <p:nvSpPr>
          <p:cNvPr id="239" name="Google Shape;239;p5"/>
          <p:cNvSpPr txBox="1"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0"/>
            <a:r>
              <a:rPr lang="he-IL" dirty="0"/>
              <a:t>נושא השיעור: חילוק שברים חלק ב' ממוצע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874761-6EDB-5D40-A79B-9C82F478C3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22639" y="5115054"/>
            <a:ext cx="6704013" cy="1131199"/>
          </a:xfrm>
        </p:spPr>
        <p:txBody>
          <a:bodyPr>
            <a:normAutofit/>
          </a:bodyPr>
          <a:lstStyle/>
          <a:p>
            <a:r>
              <a:rPr lang="he-IL" dirty="0">
                <a:sym typeface="Calibri"/>
              </a:rPr>
              <a:t>עם המורה: </a:t>
            </a:r>
            <a:r>
              <a:rPr lang="he-IL" dirty="0"/>
              <a:t>אושרי מנחם</a:t>
            </a:r>
          </a:p>
          <a:p>
            <a:r>
              <a:rPr lang="he-IL" dirty="0">
                <a:sym typeface="Calibri"/>
              </a:rPr>
              <a:t>מצגת: גלית </a:t>
            </a:r>
            <a:r>
              <a:rPr lang="he-IL" dirty="0" err="1">
                <a:sym typeface="Calibri"/>
              </a:rPr>
              <a:t>אליהב</a:t>
            </a:r>
            <a:endParaRPr lang="he-IL" dirty="0"/>
          </a:p>
          <a:p>
            <a:endParaRPr lang="he-IL" dirty="0"/>
          </a:p>
          <a:p>
            <a:endParaRPr lang="he-IL" dirty="0">
              <a:sym typeface="Calibri"/>
            </a:endParaRPr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38;p5"/>
          <p:cNvSpPr txBox="1">
            <a:spLocks/>
          </p:cNvSpPr>
          <p:nvPr/>
        </p:nvSpPr>
        <p:spPr>
          <a:xfrm>
            <a:off x="2222638" y="3024451"/>
            <a:ext cx="8382413" cy="82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5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B2265"/>
              </a:buClr>
            </a:pPr>
            <a:r>
              <a:rPr lang="he-IL" dirty="0">
                <a:solidFill>
                  <a:srgbClr val="FFFFFF"/>
                </a:solidFill>
              </a:rPr>
              <a:t>שיעור חשבון  לכיתה ו</a:t>
            </a:r>
          </a:p>
        </p:txBody>
      </p:sp>
      <p:sp>
        <p:nvSpPr>
          <p:cNvPr id="5" name="מלבן 4"/>
          <p:cNvSpPr/>
          <p:nvPr/>
        </p:nvSpPr>
        <p:spPr>
          <a:xfrm>
            <a:off x="89038" y="0"/>
            <a:ext cx="1114922" cy="1738469"/>
          </a:xfrm>
          <a:prstGeom prst="rect">
            <a:avLst/>
          </a:prstGeom>
          <a:solidFill>
            <a:srgbClr val="156DC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59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0CEC230-005A-4AB2-9A3B-12C725B4F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2B506E51-D502-4C07-96A7-FF0222CB6369}"/>
              </a:ext>
            </a:extLst>
          </p:cNvPr>
          <p:cNvSpPr txBox="1"/>
          <p:nvPr/>
        </p:nvSpPr>
        <p:spPr>
          <a:xfrm>
            <a:off x="3081590" y="2329682"/>
            <a:ext cx="871138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בשלם 3 שלישים.</a:t>
            </a:r>
          </a:p>
        </p:txBody>
      </p:sp>
      <p:grpSp>
        <p:nvGrpSpPr>
          <p:cNvPr id="55" name="קבוצה 54">
            <a:extLst>
              <a:ext uri="{FF2B5EF4-FFF2-40B4-BE49-F238E27FC236}">
                <a16:creationId xmlns:a16="http://schemas.microsoft.com/office/drawing/2014/main" id="{BE1C380C-8F90-4E67-878C-13057FEC4421}"/>
              </a:ext>
            </a:extLst>
          </p:cNvPr>
          <p:cNvGrpSpPr/>
          <p:nvPr/>
        </p:nvGrpSpPr>
        <p:grpSpPr>
          <a:xfrm>
            <a:off x="673508" y="3519948"/>
            <a:ext cx="1179871" cy="1179871"/>
            <a:chOff x="471949" y="2851355"/>
            <a:chExt cx="1179871" cy="1179871"/>
          </a:xfrm>
        </p:grpSpPr>
        <p:sp>
          <p:nvSpPr>
            <p:cNvPr id="56" name="אליפסה 55">
              <a:extLst>
                <a:ext uri="{FF2B5EF4-FFF2-40B4-BE49-F238E27FC236}">
                  <a16:creationId xmlns:a16="http://schemas.microsoft.com/office/drawing/2014/main" id="{996E7460-3FD6-445C-9108-B983E69A9BEE}"/>
                </a:ext>
              </a:extLst>
            </p:cNvPr>
            <p:cNvSpPr/>
            <p:nvPr/>
          </p:nvSpPr>
          <p:spPr>
            <a:xfrm>
              <a:off x="471949" y="2851355"/>
              <a:ext cx="1179871" cy="11798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cxnSp>
          <p:nvCxnSpPr>
            <p:cNvPr id="57" name="מחבר ישר 56">
              <a:extLst>
                <a:ext uri="{FF2B5EF4-FFF2-40B4-BE49-F238E27FC236}">
                  <a16:creationId xmlns:a16="http://schemas.microsoft.com/office/drawing/2014/main" id="{5A08CE12-A2E8-4B33-8332-EB2C378AAF07}"/>
                </a:ext>
              </a:extLst>
            </p:cNvPr>
            <p:cNvCxnSpPr>
              <a:cxnSpLocks/>
              <a:endCxn id="56" idx="4"/>
            </p:cNvCxnSpPr>
            <p:nvPr/>
          </p:nvCxnSpPr>
          <p:spPr>
            <a:xfrm>
              <a:off x="1061885" y="403122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מחבר ישר 57">
              <a:extLst>
                <a:ext uri="{FF2B5EF4-FFF2-40B4-BE49-F238E27FC236}">
                  <a16:creationId xmlns:a16="http://schemas.microsoft.com/office/drawing/2014/main" id="{2269D2FC-43D7-4EC4-AE22-44E1350E365A}"/>
                </a:ext>
              </a:extLst>
            </p:cNvPr>
            <p:cNvCxnSpPr>
              <a:cxnSpLocks/>
            </p:cNvCxnSpPr>
            <p:nvPr/>
          </p:nvCxnSpPr>
          <p:spPr>
            <a:xfrm>
              <a:off x="540774" y="3195484"/>
              <a:ext cx="540774" cy="304799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מחבר ישר 58">
              <a:extLst>
                <a:ext uri="{FF2B5EF4-FFF2-40B4-BE49-F238E27FC236}">
                  <a16:creationId xmlns:a16="http://schemas.microsoft.com/office/drawing/2014/main" id="{B3C19127-04CB-4566-8A38-62833AEE16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1717" y="3215148"/>
              <a:ext cx="530941" cy="28513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מחבר ישר 59">
              <a:extLst>
                <a:ext uri="{FF2B5EF4-FFF2-40B4-BE49-F238E27FC236}">
                  <a16:creationId xmlns:a16="http://schemas.microsoft.com/office/drawing/2014/main" id="{156396B7-CF92-48F6-A019-C412E9C313BE}"/>
                </a:ext>
              </a:extLst>
            </p:cNvPr>
            <p:cNvCxnSpPr>
              <a:endCxn id="56" idx="4"/>
            </p:cNvCxnSpPr>
            <p:nvPr/>
          </p:nvCxnSpPr>
          <p:spPr>
            <a:xfrm flipH="1">
              <a:off x="1061885" y="3460955"/>
              <a:ext cx="9831" cy="57027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תיבת טקסט 10">
                <a:extLst>
                  <a:ext uri="{FF2B5EF4-FFF2-40B4-BE49-F238E27FC236}">
                    <a16:creationId xmlns:a16="http://schemas.microsoft.com/office/drawing/2014/main" id="{0A28C6F1-D26B-40E8-8631-57E7FDF11760}"/>
                  </a:ext>
                </a:extLst>
              </p:cNvPr>
              <p:cNvSpPr txBox="1"/>
              <p:nvPr/>
            </p:nvSpPr>
            <p:spPr>
              <a:xfrm>
                <a:off x="1068222" y="3642350"/>
                <a:ext cx="429769" cy="346890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sz="1200" dirty="0"/>
              </a:p>
            </p:txBody>
          </p:sp>
        </mc:Choice>
        <mc:Fallback xmlns="">
          <p:sp>
            <p:nvSpPr>
              <p:cNvPr id="11" name="תיבת טקסט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A28C6F1-D26B-40E8-8631-57E7FDF11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222" y="3642350"/>
                <a:ext cx="429769" cy="346890"/>
              </a:xfrm>
              <a:prstGeom prst="rect">
                <a:avLst/>
              </a:prstGeom>
              <a:blipFill>
                <a:blip r:embed="rId2"/>
                <a:stretch>
                  <a:fillRect t="-1754" b="-1403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תיבת טקסט 5">
                <a:extLst>
                  <a:ext uri="{FF2B5EF4-FFF2-40B4-BE49-F238E27FC236}">
                    <a16:creationId xmlns:a16="http://schemas.microsoft.com/office/drawing/2014/main" id="{106AC285-00B8-46B4-8560-3595D2162B4D}"/>
                  </a:ext>
                </a:extLst>
              </p:cNvPr>
              <p:cNvSpPr txBox="1"/>
              <p:nvPr/>
            </p:nvSpPr>
            <p:spPr>
              <a:xfrm>
                <a:off x="158750" y="1704954"/>
                <a:ext cx="3952568" cy="124482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12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06AC285-00B8-46B4-8560-3595D2162B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50" y="1704954"/>
                <a:ext cx="3952568" cy="12448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2" descr="טוויטר, ציוץ, ציפור, מצחיקה, חמודה, כחולה">
            <a:extLst>
              <a:ext uri="{FF2B5EF4-FFF2-40B4-BE49-F238E27FC236}">
                <a16:creationId xmlns:a16="http://schemas.microsoft.com/office/drawing/2014/main" id="{708E7699-EAFB-43D6-802B-25BCD437F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6" y="38995"/>
            <a:ext cx="1680619" cy="174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062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0CEC230-005A-4AB2-9A3B-12C725B4F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2B506E51-D502-4C07-96A7-FF0222CB6369}"/>
              </a:ext>
            </a:extLst>
          </p:cNvPr>
          <p:cNvSpPr txBox="1"/>
          <p:nvPr/>
        </p:nvSpPr>
        <p:spPr>
          <a:xfrm>
            <a:off x="3081590" y="2329682"/>
            <a:ext cx="871138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בשלם 3 שלישים.</a:t>
            </a:r>
          </a:p>
        </p:txBody>
      </p:sp>
      <p:grpSp>
        <p:nvGrpSpPr>
          <p:cNvPr id="55" name="קבוצה 54">
            <a:extLst>
              <a:ext uri="{FF2B5EF4-FFF2-40B4-BE49-F238E27FC236}">
                <a16:creationId xmlns:a16="http://schemas.microsoft.com/office/drawing/2014/main" id="{BE1C380C-8F90-4E67-878C-13057FEC4421}"/>
              </a:ext>
            </a:extLst>
          </p:cNvPr>
          <p:cNvGrpSpPr/>
          <p:nvPr/>
        </p:nvGrpSpPr>
        <p:grpSpPr>
          <a:xfrm>
            <a:off x="673508" y="3519948"/>
            <a:ext cx="1179871" cy="1179871"/>
            <a:chOff x="471949" y="2851355"/>
            <a:chExt cx="1179871" cy="1179871"/>
          </a:xfrm>
        </p:grpSpPr>
        <p:sp>
          <p:nvSpPr>
            <p:cNvPr id="56" name="אליפסה 55">
              <a:extLst>
                <a:ext uri="{FF2B5EF4-FFF2-40B4-BE49-F238E27FC236}">
                  <a16:creationId xmlns:a16="http://schemas.microsoft.com/office/drawing/2014/main" id="{996E7460-3FD6-445C-9108-B983E69A9BEE}"/>
                </a:ext>
              </a:extLst>
            </p:cNvPr>
            <p:cNvSpPr/>
            <p:nvPr/>
          </p:nvSpPr>
          <p:spPr>
            <a:xfrm>
              <a:off x="471949" y="2851355"/>
              <a:ext cx="1179871" cy="11798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cxnSp>
          <p:nvCxnSpPr>
            <p:cNvPr id="57" name="מחבר ישר 56">
              <a:extLst>
                <a:ext uri="{FF2B5EF4-FFF2-40B4-BE49-F238E27FC236}">
                  <a16:creationId xmlns:a16="http://schemas.microsoft.com/office/drawing/2014/main" id="{5A08CE12-A2E8-4B33-8332-EB2C378AAF07}"/>
                </a:ext>
              </a:extLst>
            </p:cNvPr>
            <p:cNvCxnSpPr>
              <a:cxnSpLocks/>
              <a:endCxn id="56" idx="4"/>
            </p:cNvCxnSpPr>
            <p:nvPr/>
          </p:nvCxnSpPr>
          <p:spPr>
            <a:xfrm>
              <a:off x="1061885" y="403122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מחבר ישר 57">
              <a:extLst>
                <a:ext uri="{FF2B5EF4-FFF2-40B4-BE49-F238E27FC236}">
                  <a16:creationId xmlns:a16="http://schemas.microsoft.com/office/drawing/2014/main" id="{2269D2FC-43D7-4EC4-AE22-44E1350E365A}"/>
                </a:ext>
              </a:extLst>
            </p:cNvPr>
            <p:cNvCxnSpPr>
              <a:cxnSpLocks/>
            </p:cNvCxnSpPr>
            <p:nvPr/>
          </p:nvCxnSpPr>
          <p:spPr>
            <a:xfrm>
              <a:off x="540774" y="3195484"/>
              <a:ext cx="540774" cy="304799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מחבר ישר 58">
              <a:extLst>
                <a:ext uri="{FF2B5EF4-FFF2-40B4-BE49-F238E27FC236}">
                  <a16:creationId xmlns:a16="http://schemas.microsoft.com/office/drawing/2014/main" id="{B3C19127-04CB-4566-8A38-62833AEE16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1717" y="3215148"/>
              <a:ext cx="530941" cy="28513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מחבר ישר 59">
              <a:extLst>
                <a:ext uri="{FF2B5EF4-FFF2-40B4-BE49-F238E27FC236}">
                  <a16:creationId xmlns:a16="http://schemas.microsoft.com/office/drawing/2014/main" id="{156396B7-CF92-48F6-A019-C412E9C313BE}"/>
                </a:ext>
              </a:extLst>
            </p:cNvPr>
            <p:cNvCxnSpPr>
              <a:endCxn id="56" idx="4"/>
            </p:cNvCxnSpPr>
            <p:nvPr/>
          </p:nvCxnSpPr>
          <p:spPr>
            <a:xfrm flipH="1">
              <a:off x="1061885" y="3460955"/>
              <a:ext cx="9831" cy="57027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תיבת טקסט 10">
                <a:extLst>
                  <a:ext uri="{FF2B5EF4-FFF2-40B4-BE49-F238E27FC236}">
                    <a16:creationId xmlns:a16="http://schemas.microsoft.com/office/drawing/2014/main" id="{0A28C6F1-D26B-40E8-8631-57E7FDF11760}"/>
                  </a:ext>
                </a:extLst>
              </p:cNvPr>
              <p:cNvSpPr txBox="1"/>
              <p:nvPr/>
            </p:nvSpPr>
            <p:spPr>
              <a:xfrm>
                <a:off x="1068222" y="3642350"/>
                <a:ext cx="429769" cy="346890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sz="1200" dirty="0"/>
              </a:p>
            </p:txBody>
          </p:sp>
        </mc:Choice>
        <mc:Fallback xmlns="">
          <p:sp>
            <p:nvSpPr>
              <p:cNvPr id="11" name="תיבת טקסט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A28C6F1-D26B-40E8-8631-57E7FDF11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222" y="3642350"/>
                <a:ext cx="429769" cy="346890"/>
              </a:xfrm>
              <a:prstGeom prst="rect">
                <a:avLst/>
              </a:prstGeom>
              <a:blipFill>
                <a:blip r:embed="rId2"/>
                <a:stretch>
                  <a:fillRect t="-1754" b="-1403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תיבת טקסט 11">
                <a:extLst>
                  <a:ext uri="{FF2B5EF4-FFF2-40B4-BE49-F238E27FC236}">
                    <a16:creationId xmlns:a16="http://schemas.microsoft.com/office/drawing/2014/main" id="{400B3C1A-4D8A-4094-A8CA-7712DF726B95}"/>
                  </a:ext>
                </a:extLst>
              </p:cNvPr>
              <p:cNvSpPr txBox="1"/>
              <p:nvPr/>
            </p:nvSpPr>
            <p:spPr>
              <a:xfrm>
                <a:off x="788004" y="4186671"/>
                <a:ext cx="429769" cy="346890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sz="1200" dirty="0"/>
              </a:p>
            </p:txBody>
          </p:sp>
        </mc:Choice>
        <mc:Fallback xmlns="">
          <p:sp>
            <p:nvSpPr>
              <p:cNvPr id="12" name="תיבת טקסט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00B3C1A-4D8A-4094-A8CA-7712DF726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004" y="4186671"/>
                <a:ext cx="429769" cy="346890"/>
              </a:xfrm>
              <a:prstGeom prst="rect">
                <a:avLst/>
              </a:prstGeom>
              <a:blipFill>
                <a:blip r:embed="rId3"/>
                <a:stretch>
                  <a:fillRect t="-3509" b="-1403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תיבת טקסט 5">
                <a:extLst>
                  <a:ext uri="{FF2B5EF4-FFF2-40B4-BE49-F238E27FC236}">
                    <a16:creationId xmlns:a16="http://schemas.microsoft.com/office/drawing/2014/main" id="{6ACDC197-0F56-4286-A026-29648FEFAB49}"/>
                  </a:ext>
                </a:extLst>
              </p:cNvPr>
              <p:cNvSpPr txBox="1"/>
              <p:nvPr/>
            </p:nvSpPr>
            <p:spPr>
              <a:xfrm>
                <a:off x="158750" y="1704954"/>
                <a:ext cx="3952568" cy="124482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13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ACDC197-0F56-4286-A026-29648FEFA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50" y="1704954"/>
                <a:ext cx="3952568" cy="12448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2" descr="טוויטר, ציוץ, ציפור, מצחיקה, חמודה, כחולה">
            <a:extLst>
              <a:ext uri="{FF2B5EF4-FFF2-40B4-BE49-F238E27FC236}">
                <a16:creationId xmlns:a16="http://schemas.microsoft.com/office/drawing/2014/main" id="{199B2130-4733-487C-8266-C1B7C0BBB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6" y="38995"/>
            <a:ext cx="1680619" cy="174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088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0CEC230-005A-4AB2-9A3B-12C725B4F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2B506E51-D502-4C07-96A7-FF0222CB6369}"/>
              </a:ext>
            </a:extLst>
          </p:cNvPr>
          <p:cNvSpPr txBox="1"/>
          <p:nvPr/>
        </p:nvSpPr>
        <p:spPr>
          <a:xfrm>
            <a:off x="3081590" y="2329682"/>
            <a:ext cx="871138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בשלם 3 שלישים.</a:t>
            </a:r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0747B44B-91C5-4155-A1CD-682563B2BAB2}"/>
              </a:ext>
            </a:extLst>
          </p:cNvPr>
          <p:cNvGrpSpPr/>
          <p:nvPr/>
        </p:nvGrpSpPr>
        <p:grpSpPr>
          <a:xfrm>
            <a:off x="673508" y="3519948"/>
            <a:ext cx="1179871" cy="1179871"/>
            <a:chOff x="673508" y="3519948"/>
            <a:chExt cx="1179871" cy="1179871"/>
          </a:xfrm>
        </p:grpSpPr>
        <p:grpSp>
          <p:nvGrpSpPr>
            <p:cNvPr id="55" name="קבוצה 54">
              <a:extLst>
                <a:ext uri="{FF2B5EF4-FFF2-40B4-BE49-F238E27FC236}">
                  <a16:creationId xmlns:a16="http://schemas.microsoft.com/office/drawing/2014/main" id="{BE1C380C-8F90-4E67-878C-13057FEC4421}"/>
                </a:ext>
              </a:extLst>
            </p:cNvPr>
            <p:cNvGrpSpPr/>
            <p:nvPr/>
          </p:nvGrpSpPr>
          <p:grpSpPr>
            <a:xfrm>
              <a:off x="673508" y="3519948"/>
              <a:ext cx="1179871" cy="1179871"/>
              <a:chOff x="471949" y="2851355"/>
              <a:chExt cx="1179871" cy="1179871"/>
            </a:xfrm>
          </p:grpSpPr>
          <p:sp>
            <p:nvSpPr>
              <p:cNvPr id="56" name="אליפסה 55">
                <a:extLst>
                  <a:ext uri="{FF2B5EF4-FFF2-40B4-BE49-F238E27FC236}">
                    <a16:creationId xmlns:a16="http://schemas.microsoft.com/office/drawing/2014/main" id="{996E7460-3FD6-445C-9108-B983E69A9BEE}"/>
                  </a:ext>
                </a:extLst>
              </p:cNvPr>
              <p:cNvSpPr/>
              <p:nvPr/>
            </p:nvSpPr>
            <p:spPr>
              <a:xfrm>
                <a:off x="471949" y="2851355"/>
                <a:ext cx="1179871" cy="117987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cxnSp>
            <p:nvCxnSpPr>
              <p:cNvPr id="57" name="מחבר ישר 56">
                <a:extLst>
                  <a:ext uri="{FF2B5EF4-FFF2-40B4-BE49-F238E27FC236}">
                    <a16:creationId xmlns:a16="http://schemas.microsoft.com/office/drawing/2014/main" id="{5A08CE12-A2E8-4B33-8332-EB2C378AAF07}"/>
                  </a:ext>
                </a:extLst>
              </p:cNvPr>
              <p:cNvCxnSpPr>
                <a:cxnSpLocks/>
                <a:endCxn id="56" idx="4"/>
              </p:cNvCxnSpPr>
              <p:nvPr/>
            </p:nvCxnSpPr>
            <p:spPr>
              <a:xfrm>
                <a:off x="1061885" y="4031226"/>
                <a:ext cx="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מחבר ישר 57">
                <a:extLst>
                  <a:ext uri="{FF2B5EF4-FFF2-40B4-BE49-F238E27FC236}">
                    <a16:creationId xmlns:a16="http://schemas.microsoft.com/office/drawing/2014/main" id="{2269D2FC-43D7-4EC4-AE22-44E1350E36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774" y="3195484"/>
                <a:ext cx="540774" cy="304799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9" name="מחבר ישר 58">
                <a:extLst>
                  <a:ext uri="{FF2B5EF4-FFF2-40B4-BE49-F238E27FC236}">
                    <a16:creationId xmlns:a16="http://schemas.microsoft.com/office/drawing/2014/main" id="{B3C19127-04CB-4566-8A38-62833AEE16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1717" y="3215148"/>
                <a:ext cx="530941" cy="285134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0" name="מחבר ישר 59">
                <a:extLst>
                  <a:ext uri="{FF2B5EF4-FFF2-40B4-BE49-F238E27FC236}">
                    <a16:creationId xmlns:a16="http://schemas.microsoft.com/office/drawing/2014/main" id="{156396B7-CF92-48F6-A019-C412E9C313BE}"/>
                  </a:ext>
                </a:extLst>
              </p:cNvPr>
              <p:cNvCxnSpPr>
                <a:endCxn id="56" idx="4"/>
              </p:cNvCxnSpPr>
              <p:nvPr/>
            </p:nvCxnSpPr>
            <p:spPr>
              <a:xfrm flipH="1">
                <a:off x="1061885" y="3460955"/>
                <a:ext cx="9831" cy="570271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תיבת טקסט 10">
                  <a:extLst>
                    <a:ext uri="{FF2B5EF4-FFF2-40B4-BE49-F238E27FC236}">
                      <a16:creationId xmlns:a16="http://schemas.microsoft.com/office/drawing/2014/main" id="{0A28C6F1-D26B-40E8-8631-57E7FDF11760}"/>
                    </a:ext>
                  </a:extLst>
                </p:cNvPr>
                <p:cNvSpPr txBox="1"/>
                <p:nvPr/>
              </p:nvSpPr>
              <p:spPr>
                <a:xfrm>
                  <a:off x="1068222" y="3642350"/>
                  <a:ext cx="429769" cy="3468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he-IL" sz="1200" dirty="0"/>
                </a:p>
              </p:txBody>
            </p:sp>
          </mc:Choice>
          <mc:Fallback xmlns="">
            <p:sp>
              <p:nvSpPr>
                <p:cNvPr id="11" name="תיבת טקסט 10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0A28C6F1-D26B-40E8-8631-57E7FDF117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8222" y="3642350"/>
                  <a:ext cx="429769" cy="346890"/>
                </a:xfrm>
                <a:prstGeom prst="rect">
                  <a:avLst/>
                </a:prstGeom>
                <a:blipFill>
                  <a:blip r:embed="rId2"/>
                  <a:stretch>
                    <a:fillRect t="-1754" b="-1403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תיבת טקסט 11">
                  <a:extLst>
                    <a:ext uri="{FF2B5EF4-FFF2-40B4-BE49-F238E27FC236}">
                      <a16:creationId xmlns:a16="http://schemas.microsoft.com/office/drawing/2014/main" id="{400B3C1A-4D8A-4094-A8CA-7712DF726B95}"/>
                    </a:ext>
                  </a:extLst>
                </p:cNvPr>
                <p:cNvSpPr txBox="1"/>
                <p:nvPr/>
              </p:nvSpPr>
              <p:spPr>
                <a:xfrm>
                  <a:off x="788004" y="4186671"/>
                  <a:ext cx="429769" cy="3468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he-IL" sz="1200" dirty="0"/>
                </a:p>
              </p:txBody>
            </p:sp>
          </mc:Choice>
          <mc:Fallback xmlns="">
            <p:sp>
              <p:nvSpPr>
                <p:cNvPr id="12" name="תיבת טקסט 11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400B3C1A-4D8A-4094-A8CA-7712DF726B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004" y="4186671"/>
                  <a:ext cx="429769" cy="346890"/>
                </a:xfrm>
                <a:prstGeom prst="rect">
                  <a:avLst/>
                </a:prstGeom>
                <a:blipFill>
                  <a:blip r:embed="rId3"/>
                  <a:stretch>
                    <a:fillRect t="-3509" b="-1403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תיבת טקסט 12">
                  <a:extLst>
                    <a:ext uri="{FF2B5EF4-FFF2-40B4-BE49-F238E27FC236}">
                      <a16:creationId xmlns:a16="http://schemas.microsoft.com/office/drawing/2014/main" id="{8F734122-2432-4C20-898E-7F995DB7BE60}"/>
                    </a:ext>
                  </a:extLst>
                </p:cNvPr>
                <p:cNvSpPr txBox="1"/>
                <p:nvPr/>
              </p:nvSpPr>
              <p:spPr>
                <a:xfrm>
                  <a:off x="1323861" y="4151561"/>
                  <a:ext cx="429769" cy="3468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he-IL" sz="1200" dirty="0"/>
                </a:p>
              </p:txBody>
            </p:sp>
          </mc:Choice>
          <mc:Fallback xmlns="">
            <p:sp>
              <p:nvSpPr>
                <p:cNvPr id="13" name="תיבת טקסט 12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8F734122-2432-4C20-898E-7F995DB7BE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3861" y="4151561"/>
                  <a:ext cx="429769" cy="346890"/>
                </a:xfrm>
                <a:prstGeom prst="rect">
                  <a:avLst/>
                </a:prstGeom>
                <a:blipFill>
                  <a:blip r:embed="rId3"/>
                  <a:stretch>
                    <a:fillRect t="-3509" b="-1403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099F30CC-3AF0-4FFA-A7EC-4F6FF111925E}"/>
              </a:ext>
            </a:extLst>
          </p:cNvPr>
          <p:cNvSpPr txBox="1"/>
          <p:nvPr/>
        </p:nvSpPr>
        <p:spPr>
          <a:xfrm>
            <a:off x="1235558" y="3119484"/>
            <a:ext cx="30318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תיבת טקסט 5">
                <a:extLst>
                  <a:ext uri="{FF2B5EF4-FFF2-40B4-BE49-F238E27FC236}">
                    <a16:creationId xmlns:a16="http://schemas.microsoft.com/office/drawing/2014/main" id="{4EFC4F5F-5275-4CE0-B43C-2619563D9EA9}"/>
                  </a:ext>
                </a:extLst>
              </p:cNvPr>
              <p:cNvSpPr txBox="1"/>
              <p:nvPr/>
            </p:nvSpPr>
            <p:spPr>
              <a:xfrm>
                <a:off x="158750" y="1704954"/>
                <a:ext cx="3952568" cy="124482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16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EFC4F5F-5275-4CE0-B43C-2619563D9E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50" y="1704954"/>
                <a:ext cx="3952568" cy="12448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" descr="טוויטר, ציוץ, ציפור, מצחיקה, חמודה, כחולה">
            <a:extLst>
              <a:ext uri="{FF2B5EF4-FFF2-40B4-BE49-F238E27FC236}">
                <a16:creationId xmlns:a16="http://schemas.microsoft.com/office/drawing/2014/main" id="{3918C521-249C-4C4C-87A1-684B3CCD8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6" y="38995"/>
            <a:ext cx="1680619" cy="174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036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0CEC230-005A-4AB2-9A3B-12C725B4F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2B506E51-D502-4C07-96A7-FF0222CB6369}"/>
              </a:ext>
            </a:extLst>
          </p:cNvPr>
          <p:cNvSpPr txBox="1"/>
          <p:nvPr/>
        </p:nvSpPr>
        <p:spPr>
          <a:xfrm>
            <a:off x="3081590" y="2329682"/>
            <a:ext cx="871138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בכל שלם 3 שלישים ב- 4 שלמים 12 שלישים.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מלבן 6">
                <a:extLst>
                  <a:ext uri="{FF2B5EF4-FFF2-40B4-BE49-F238E27FC236}">
                    <a16:creationId xmlns:a16="http://schemas.microsoft.com/office/drawing/2014/main" id="{D0F14D89-E505-4FA6-ADAA-74D118B3BD08}"/>
                  </a:ext>
                </a:extLst>
              </p:cNvPr>
              <p:cNvSpPr/>
              <p:nvPr/>
            </p:nvSpPr>
            <p:spPr>
              <a:xfrm>
                <a:off x="1609600" y="4939921"/>
                <a:ext cx="196239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2800" i="1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he-IL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he-IL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he-IL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he-IL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7" name="מלבן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0F14D89-E505-4FA6-ADAA-74D118B3BD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600" y="4939921"/>
                <a:ext cx="1962397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מלבן 7">
            <a:extLst>
              <a:ext uri="{FF2B5EF4-FFF2-40B4-BE49-F238E27FC236}">
                <a16:creationId xmlns:a16="http://schemas.microsoft.com/office/drawing/2014/main" id="{BD9C6ED7-6E12-41D7-9C70-D83AA9A4DEDA}"/>
              </a:ext>
            </a:extLst>
          </p:cNvPr>
          <p:cNvSpPr/>
          <p:nvPr/>
        </p:nvSpPr>
        <p:spPr>
          <a:xfrm>
            <a:off x="6096000" y="5201531"/>
            <a:ext cx="55964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e-IL" sz="2800" b="1" dirty="0">
                <a:solidFill>
                  <a:srgbClr val="FF0000"/>
                </a:solidFill>
              </a:rPr>
              <a:t>חילוק בשבר יסודי שקול לכפל במכנה.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4651C2B3-DAFE-45C4-AF3F-8E284278AAB0}"/>
              </a:ext>
            </a:extLst>
          </p:cNvPr>
          <p:cNvSpPr txBox="1"/>
          <p:nvPr/>
        </p:nvSpPr>
        <p:spPr>
          <a:xfrm>
            <a:off x="960257" y="2999232"/>
            <a:ext cx="30318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3</a:t>
            </a:r>
          </a:p>
        </p:txBody>
      </p:sp>
      <p:sp>
        <p:nvSpPr>
          <p:cNvPr id="33" name="תיבת טקסט 32">
            <a:extLst>
              <a:ext uri="{FF2B5EF4-FFF2-40B4-BE49-F238E27FC236}">
                <a16:creationId xmlns:a16="http://schemas.microsoft.com/office/drawing/2014/main" id="{919F0A03-186B-4C75-A990-A58C0E4B796C}"/>
              </a:ext>
            </a:extLst>
          </p:cNvPr>
          <p:cNvSpPr txBox="1"/>
          <p:nvPr/>
        </p:nvSpPr>
        <p:spPr>
          <a:xfrm>
            <a:off x="2538235" y="3047679"/>
            <a:ext cx="30318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3</a:t>
            </a:r>
          </a:p>
        </p:txBody>
      </p:sp>
      <p:sp>
        <p:nvSpPr>
          <p:cNvPr id="34" name="תיבת טקסט 33">
            <a:extLst>
              <a:ext uri="{FF2B5EF4-FFF2-40B4-BE49-F238E27FC236}">
                <a16:creationId xmlns:a16="http://schemas.microsoft.com/office/drawing/2014/main" id="{889DF1DD-A5C2-48EF-A7EB-69A7368B7951}"/>
              </a:ext>
            </a:extLst>
          </p:cNvPr>
          <p:cNvSpPr txBox="1"/>
          <p:nvPr/>
        </p:nvSpPr>
        <p:spPr>
          <a:xfrm>
            <a:off x="3813026" y="3031993"/>
            <a:ext cx="30318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3</a:t>
            </a:r>
          </a:p>
        </p:txBody>
      </p:sp>
      <p:sp>
        <p:nvSpPr>
          <p:cNvPr id="36" name="תיבת טקסט 35">
            <a:extLst>
              <a:ext uri="{FF2B5EF4-FFF2-40B4-BE49-F238E27FC236}">
                <a16:creationId xmlns:a16="http://schemas.microsoft.com/office/drawing/2014/main" id="{2D373C00-09C1-439F-AE20-8F03657DCCD5}"/>
              </a:ext>
            </a:extLst>
          </p:cNvPr>
          <p:cNvSpPr txBox="1"/>
          <p:nvPr/>
        </p:nvSpPr>
        <p:spPr>
          <a:xfrm>
            <a:off x="5368287" y="3018844"/>
            <a:ext cx="30318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3</a:t>
            </a:r>
          </a:p>
        </p:txBody>
      </p:sp>
      <p:grpSp>
        <p:nvGrpSpPr>
          <p:cNvPr id="38" name="קבוצה 37">
            <a:extLst>
              <a:ext uri="{FF2B5EF4-FFF2-40B4-BE49-F238E27FC236}">
                <a16:creationId xmlns:a16="http://schemas.microsoft.com/office/drawing/2014/main" id="{F0A3229C-6AEE-4D32-A331-1F43ABEBCC7E}"/>
              </a:ext>
            </a:extLst>
          </p:cNvPr>
          <p:cNvGrpSpPr/>
          <p:nvPr/>
        </p:nvGrpSpPr>
        <p:grpSpPr>
          <a:xfrm>
            <a:off x="673508" y="3519948"/>
            <a:ext cx="1179871" cy="1179871"/>
            <a:chOff x="673508" y="3519948"/>
            <a:chExt cx="1179871" cy="1179871"/>
          </a:xfrm>
        </p:grpSpPr>
        <p:grpSp>
          <p:nvGrpSpPr>
            <p:cNvPr id="39" name="קבוצה 38">
              <a:extLst>
                <a:ext uri="{FF2B5EF4-FFF2-40B4-BE49-F238E27FC236}">
                  <a16:creationId xmlns:a16="http://schemas.microsoft.com/office/drawing/2014/main" id="{926255AD-4601-4298-A8EA-C05DC0740962}"/>
                </a:ext>
              </a:extLst>
            </p:cNvPr>
            <p:cNvGrpSpPr/>
            <p:nvPr/>
          </p:nvGrpSpPr>
          <p:grpSpPr>
            <a:xfrm>
              <a:off x="673508" y="3519948"/>
              <a:ext cx="1179871" cy="1179871"/>
              <a:chOff x="471949" y="2851355"/>
              <a:chExt cx="1179871" cy="1179871"/>
            </a:xfrm>
          </p:grpSpPr>
          <p:sp>
            <p:nvSpPr>
              <p:cNvPr id="44" name="אליפסה 43">
                <a:extLst>
                  <a:ext uri="{FF2B5EF4-FFF2-40B4-BE49-F238E27FC236}">
                    <a16:creationId xmlns:a16="http://schemas.microsoft.com/office/drawing/2014/main" id="{D71A1DC3-2E0C-4A5B-8041-72B23D569D9C}"/>
                  </a:ext>
                </a:extLst>
              </p:cNvPr>
              <p:cNvSpPr/>
              <p:nvPr/>
            </p:nvSpPr>
            <p:spPr>
              <a:xfrm>
                <a:off x="471949" y="2851355"/>
                <a:ext cx="1179871" cy="117987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cxnSp>
            <p:nvCxnSpPr>
              <p:cNvPr id="46" name="מחבר ישר 45">
                <a:extLst>
                  <a:ext uri="{FF2B5EF4-FFF2-40B4-BE49-F238E27FC236}">
                    <a16:creationId xmlns:a16="http://schemas.microsoft.com/office/drawing/2014/main" id="{DB0C09A3-0198-4FDB-A266-5293EAE062AA}"/>
                  </a:ext>
                </a:extLst>
              </p:cNvPr>
              <p:cNvCxnSpPr>
                <a:cxnSpLocks/>
                <a:endCxn id="44" idx="4"/>
              </p:cNvCxnSpPr>
              <p:nvPr/>
            </p:nvCxnSpPr>
            <p:spPr>
              <a:xfrm>
                <a:off x="1061885" y="4031226"/>
                <a:ext cx="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מחבר ישר 47">
                <a:extLst>
                  <a:ext uri="{FF2B5EF4-FFF2-40B4-BE49-F238E27FC236}">
                    <a16:creationId xmlns:a16="http://schemas.microsoft.com/office/drawing/2014/main" id="{A7E2B271-05FE-460C-9D44-DCC6032D1C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774" y="3195484"/>
                <a:ext cx="540774" cy="304799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9" name="מחבר ישר 48">
                <a:extLst>
                  <a:ext uri="{FF2B5EF4-FFF2-40B4-BE49-F238E27FC236}">
                    <a16:creationId xmlns:a16="http://schemas.microsoft.com/office/drawing/2014/main" id="{CC071632-FE49-4599-ADF8-FC54C35346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1717" y="3215148"/>
                <a:ext cx="530941" cy="285134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0" name="מחבר ישר 49">
                <a:extLst>
                  <a:ext uri="{FF2B5EF4-FFF2-40B4-BE49-F238E27FC236}">
                    <a16:creationId xmlns:a16="http://schemas.microsoft.com/office/drawing/2014/main" id="{B832ED69-318A-4D9E-B9BE-A3E3BCC0A59B}"/>
                  </a:ext>
                </a:extLst>
              </p:cNvPr>
              <p:cNvCxnSpPr>
                <a:endCxn id="44" idx="4"/>
              </p:cNvCxnSpPr>
              <p:nvPr/>
            </p:nvCxnSpPr>
            <p:spPr>
              <a:xfrm flipH="1">
                <a:off x="1061885" y="3460955"/>
                <a:ext cx="9831" cy="570271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תיבת טקסט 40">
                  <a:extLst>
                    <a:ext uri="{FF2B5EF4-FFF2-40B4-BE49-F238E27FC236}">
                      <a16:creationId xmlns:a16="http://schemas.microsoft.com/office/drawing/2014/main" id="{6ACF22F5-2528-4473-A286-1516059DD15E}"/>
                    </a:ext>
                  </a:extLst>
                </p:cNvPr>
                <p:cNvSpPr txBox="1"/>
                <p:nvPr/>
              </p:nvSpPr>
              <p:spPr>
                <a:xfrm>
                  <a:off x="1068222" y="3642350"/>
                  <a:ext cx="429769" cy="3468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he-IL" sz="1200" dirty="0"/>
                </a:p>
              </p:txBody>
            </p:sp>
          </mc:Choice>
          <mc:Fallback xmlns="">
            <p:sp>
              <p:nvSpPr>
                <p:cNvPr id="41" name="תיבת טקסט 40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6ACF22F5-2528-4473-A286-1516059DD1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8222" y="3642350"/>
                  <a:ext cx="429769" cy="346890"/>
                </a:xfrm>
                <a:prstGeom prst="rect">
                  <a:avLst/>
                </a:prstGeom>
                <a:blipFill>
                  <a:blip r:embed="rId3"/>
                  <a:stretch>
                    <a:fillRect t="-1754" b="-1403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תיבת טקסט 41">
                  <a:extLst>
                    <a:ext uri="{FF2B5EF4-FFF2-40B4-BE49-F238E27FC236}">
                      <a16:creationId xmlns:a16="http://schemas.microsoft.com/office/drawing/2014/main" id="{B940C9EE-A39C-43AE-9F38-D0248486B839}"/>
                    </a:ext>
                  </a:extLst>
                </p:cNvPr>
                <p:cNvSpPr txBox="1"/>
                <p:nvPr/>
              </p:nvSpPr>
              <p:spPr>
                <a:xfrm>
                  <a:off x="788004" y="4186671"/>
                  <a:ext cx="429769" cy="3468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he-IL" sz="1200" dirty="0"/>
                </a:p>
              </p:txBody>
            </p:sp>
          </mc:Choice>
          <mc:Fallback xmlns="">
            <p:sp>
              <p:nvSpPr>
                <p:cNvPr id="42" name="תיבת טקסט 41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B940C9EE-A39C-43AE-9F38-D0248486B8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004" y="4186671"/>
                  <a:ext cx="429769" cy="346890"/>
                </a:xfrm>
                <a:prstGeom prst="rect">
                  <a:avLst/>
                </a:prstGeom>
                <a:blipFill>
                  <a:blip r:embed="rId2"/>
                  <a:stretch>
                    <a:fillRect t="-3509" b="-1403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תיבת טקסט 42">
                  <a:extLst>
                    <a:ext uri="{FF2B5EF4-FFF2-40B4-BE49-F238E27FC236}">
                      <a16:creationId xmlns:a16="http://schemas.microsoft.com/office/drawing/2014/main" id="{4C3A880C-7CF5-4049-A2A5-FE788967CF44}"/>
                    </a:ext>
                  </a:extLst>
                </p:cNvPr>
                <p:cNvSpPr txBox="1"/>
                <p:nvPr/>
              </p:nvSpPr>
              <p:spPr>
                <a:xfrm>
                  <a:off x="1323861" y="4151561"/>
                  <a:ext cx="429769" cy="3468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he-IL" sz="1200" dirty="0"/>
                </a:p>
              </p:txBody>
            </p:sp>
          </mc:Choice>
          <mc:Fallback xmlns="">
            <p:sp>
              <p:nvSpPr>
                <p:cNvPr id="43" name="תיבת טקסט 42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4C3A880C-7CF5-4049-A2A5-FE788967CF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3861" y="4151561"/>
                  <a:ext cx="429769" cy="346890"/>
                </a:xfrm>
                <a:prstGeom prst="rect">
                  <a:avLst/>
                </a:prstGeom>
                <a:blipFill>
                  <a:blip r:embed="rId2"/>
                  <a:stretch>
                    <a:fillRect t="-3509" b="-1403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קבוצה 50">
            <a:extLst>
              <a:ext uri="{FF2B5EF4-FFF2-40B4-BE49-F238E27FC236}">
                <a16:creationId xmlns:a16="http://schemas.microsoft.com/office/drawing/2014/main" id="{BC58259E-858E-45AD-A090-2A801DAF6CD4}"/>
              </a:ext>
            </a:extLst>
          </p:cNvPr>
          <p:cNvGrpSpPr/>
          <p:nvPr/>
        </p:nvGrpSpPr>
        <p:grpSpPr>
          <a:xfrm>
            <a:off x="1981200" y="3519948"/>
            <a:ext cx="1179871" cy="1179871"/>
            <a:chOff x="673508" y="3519948"/>
            <a:chExt cx="1179871" cy="1179871"/>
          </a:xfrm>
        </p:grpSpPr>
        <p:grpSp>
          <p:nvGrpSpPr>
            <p:cNvPr id="52" name="קבוצה 51">
              <a:extLst>
                <a:ext uri="{FF2B5EF4-FFF2-40B4-BE49-F238E27FC236}">
                  <a16:creationId xmlns:a16="http://schemas.microsoft.com/office/drawing/2014/main" id="{12970854-6AF2-4F98-ACF7-D37A2411893B}"/>
                </a:ext>
              </a:extLst>
            </p:cNvPr>
            <p:cNvGrpSpPr/>
            <p:nvPr/>
          </p:nvGrpSpPr>
          <p:grpSpPr>
            <a:xfrm>
              <a:off x="673508" y="3519948"/>
              <a:ext cx="1179871" cy="1179871"/>
              <a:chOff x="471949" y="2851355"/>
              <a:chExt cx="1179871" cy="1179871"/>
            </a:xfrm>
          </p:grpSpPr>
          <p:sp>
            <p:nvSpPr>
              <p:cNvPr id="75" name="אליפסה 74">
                <a:extLst>
                  <a:ext uri="{FF2B5EF4-FFF2-40B4-BE49-F238E27FC236}">
                    <a16:creationId xmlns:a16="http://schemas.microsoft.com/office/drawing/2014/main" id="{86549A38-90E8-4277-9613-3E54DF9DBA37}"/>
                  </a:ext>
                </a:extLst>
              </p:cNvPr>
              <p:cNvSpPr/>
              <p:nvPr/>
            </p:nvSpPr>
            <p:spPr>
              <a:xfrm>
                <a:off x="471949" y="2851355"/>
                <a:ext cx="1179871" cy="117987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cxnSp>
            <p:nvCxnSpPr>
              <p:cNvPr id="76" name="מחבר ישר 75">
                <a:extLst>
                  <a:ext uri="{FF2B5EF4-FFF2-40B4-BE49-F238E27FC236}">
                    <a16:creationId xmlns:a16="http://schemas.microsoft.com/office/drawing/2014/main" id="{96EAE98A-B23A-4BE2-A69E-F87B434FE3FE}"/>
                  </a:ext>
                </a:extLst>
              </p:cNvPr>
              <p:cNvCxnSpPr>
                <a:cxnSpLocks/>
                <a:endCxn id="75" idx="4"/>
              </p:cNvCxnSpPr>
              <p:nvPr/>
            </p:nvCxnSpPr>
            <p:spPr>
              <a:xfrm>
                <a:off x="1061885" y="4031226"/>
                <a:ext cx="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מחבר ישר 76">
                <a:extLst>
                  <a:ext uri="{FF2B5EF4-FFF2-40B4-BE49-F238E27FC236}">
                    <a16:creationId xmlns:a16="http://schemas.microsoft.com/office/drawing/2014/main" id="{C0EC2905-9D65-499E-9CA8-E6D4F91F72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774" y="3195484"/>
                <a:ext cx="540774" cy="304799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8" name="מחבר ישר 77">
                <a:extLst>
                  <a:ext uri="{FF2B5EF4-FFF2-40B4-BE49-F238E27FC236}">
                    <a16:creationId xmlns:a16="http://schemas.microsoft.com/office/drawing/2014/main" id="{2576CDAC-AC8C-433E-A2B4-7B73439E47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1717" y="3215148"/>
                <a:ext cx="530941" cy="285134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9" name="מחבר ישר 78">
                <a:extLst>
                  <a:ext uri="{FF2B5EF4-FFF2-40B4-BE49-F238E27FC236}">
                    <a16:creationId xmlns:a16="http://schemas.microsoft.com/office/drawing/2014/main" id="{10D57C4E-FC47-4294-B84C-2A3E3549A122}"/>
                  </a:ext>
                </a:extLst>
              </p:cNvPr>
              <p:cNvCxnSpPr>
                <a:endCxn id="75" idx="4"/>
              </p:cNvCxnSpPr>
              <p:nvPr/>
            </p:nvCxnSpPr>
            <p:spPr>
              <a:xfrm flipH="1">
                <a:off x="1061885" y="3460955"/>
                <a:ext cx="9831" cy="570271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תיבת טקסט 52">
                  <a:extLst>
                    <a:ext uri="{FF2B5EF4-FFF2-40B4-BE49-F238E27FC236}">
                      <a16:creationId xmlns:a16="http://schemas.microsoft.com/office/drawing/2014/main" id="{460B4705-D811-4136-856E-2FFA404C3C18}"/>
                    </a:ext>
                  </a:extLst>
                </p:cNvPr>
                <p:cNvSpPr txBox="1"/>
                <p:nvPr/>
              </p:nvSpPr>
              <p:spPr>
                <a:xfrm>
                  <a:off x="1068222" y="3642350"/>
                  <a:ext cx="429769" cy="3468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he-IL" sz="1200" dirty="0"/>
                </a:p>
              </p:txBody>
            </p:sp>
          </mc:Choice>
          <mc:Fallback xmlns="">
            <p:sp>
              <p:nvSpPr>
                <p:cNvPr id="53" name="תיבת טקסט 52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460B4705-D811-4136-856E-2FFA404C3C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8222" y="3642350"/>
                  <a:ext cx="429769" cy="346890"/>
                </a:xfrm>
                <a:prstGeom prst="rect">
                  <a:avLst/>
                </a:prstGeom>
                <a:blipFill>
                  <a:blip r:embed="rId4"/>
                  <a:stretch>
                    <a:fillRect t="-1754" b="-1403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תיבת טקסט 72">
                  <a:extLst>
                    <a:ext uri="{FF2B5EF4-FFF2-40B4-BE49-F238E27FC236}">
                      <a16:creationId xmlns:a16="http://schemas.microsoft.com/office/drawing/2014/main" id="{5367A848-A7F7-4286-AAE9-313DCDD1B76C}"/>
                    </a:ext>
                  </a:extLst>
                </p:cNvPr>
                <p:cNvSpPr txBox="1"/>
                <p:nvPr/>
              </p:nvSpPr>
              <p:spPr>
                <a:xfrm>
                  <a:off x="788004" y="4186671"/>
                  <a:ext cx="429769" cy="3468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he-IL" sz="1200" dirty="0"/>
                </a:p>
              </p:txBody>
            </p:sp>
          </mc:Choice>
          <mc:Fallback xmlns="">
            <p:sp>
              <p:nvSpPr>
                <p:cNvPr id="73" name="תיבת טקסט 72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5367A848-A7F7-4286-AAE9-313DCDD1B7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004" y="4186671"/>
                  <a:ext cx="429769" cy="346890"/>
                </a:xfrm>
                <a:prstGeom prst="rect">
                  <a:avLst/>
                </a:prstGeom>
                <a:blipFill>
                  <a:blip r:embed="rId5"/>
                  <a:stretch>
                    <a:fillRect t="-3509" b="-1403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תיבת טקסט 73">
                  <a:extLst>
                    <a:ext uri="{FF2B5EF4-FFF2-40B4-BE49-F238E27FC236}">
                      <a16:creationId xmlns:a16="http://schemas.microsoft.com/office/drawing/2014/main" id="{575C51A0-708F-4E3E-8614-850DC13B0F7D}"/>
                    </a:ext>
                  </a:extLst>
                </p:cNvPr>
                <p:cNvSpPr txBox="1"/>
                <p:nvPr/>
              </p:nvSpPr>
              <p:spPr>
                <a:xfrm>
                  <a:off x="1323861" y="4151561"/>
                  <a:ext cx="429769" cy="3468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he-IL" sz="1200" dirty="0"/>
                </a:p>
              </p:txBody>
            </p:sp>
          </mc:Choice>
          <mc:Fallback xmlns="">
            <p:sp>
              <p:nvSpPr>
                <p:cNvPr id="74" name="תיבת טקסט 73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575C51A0-708F-4E3E-8614-850DC13B0F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3861" y="4151561"/>
                  <a:ext cx="429769" cy="346890"/>
                </a:xfrm>
                <a:prstGeom prst="rect">
                  <a:avLst/>
                </a:prstGeom>
                <a:blipFill>
                  <a:blip r:embed="rId5"/>
                  <a:stretch>
                    <a:fillRect t="-3509" b="-1403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0" name="קבוצה 79">
            <a:extLst>
              <a:ext uri="{FF2B5EF4-FFF2-40B4-BE49-F238E27FC236}">
                <a16:creationId xmlns:a16="http://schemas.microsoft.com/office/drawing/2014/main" id="{BE85A166-994B-453F-8C42-FE4D8B88BD43}"/>
              </a:ext>
            </a:extLst>
          </p:cNvPr>
          <p:cNvGrpSpPr/>
          <p:nvPr/>
        </p:nvGrpSpPr>
        <p:grpSpPr>
          <a:xfrm>
            <a:off x="3311357" y="3561625"/>
            <a:ext cx="1179871" cy="1179871"/>
            <a:chOff x="673508" y="3519948"/>
            <a:chExt cx="1179871" cy="1179871"/>
          </a:xfrm>
        </p:grpSpPr>
        <p:grpSp>
          <p:nvGrpSpPr>
            <p:cNvPr id="81" name="קבוצה 80">
              <a:extLst>
                <a:ext uri="{FF2B5EF4-FFF2-40B4-BE49-F238E27FC236}">
                  <a16:creationId xmlns:a16="http://schemas.microsoft.com/office/drawing/2014/main" id="{447D0A44-B88D-480A-AEE6-B9944B4EC5E7}"/>
                </a:ext>
              </a:extLst>
            </p:cNvPr>
            <p:cNvGrpSpPr/>
            <p:nvPr/>
          </p:nvGrpSpPr>
          <p:grpSpPr>
            <a:xfrm>
              <a:off x="673508" y="3519948"/>
              <a:ext cx="1179871" cy="1179871"/>
              <a:chOff x="471949" y="2851355"/>
              <a:chExt cx="1179871" cy="1179871"/>
            </a:xfrm>
          </p:grpSpPr>
          <p:sp>
            <p:nvSpPr>
              <p:cNvPr id="85" name="אליפסה 84">
                <a:extLst>
                  <a:ext uri="{FF2B5EF4-FFF2-40B4-BE49-F238E27FC236}">
                    <a16:creationId xmlns:a16="http://schemas.microsoft.com/office/drawing/2014/main" id="{EDEDD066-20B9-4E9F-B95D-1B6DE818C3FF}"/>
                  </a:ext>
                </a:extLst>
              </p:cNvPr>
              <p:cNvSpPr/>
              <p:nvPr/>
            </p:nvSpPr>
            <p:spPr>
              <a:xfrm>
                <a:off x="471949" y="2851355"/>
                <a:ext cx="1179871" cy="117987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cxnSp>
            <p:nvCxnSpPr>
              <p:cNvPr id="86" name="מחבר ישר 85">
                <a:extLst>
                  <a:ext uri="{FF2B5EF4-FFF2-40B4-BE49-F238E27FC236}">
                    <a16:creationId xmlns:a16="http://schemas.microsoft.com/office/drawing/2014/main" id="{B6E917E9-7DD4-478D-9DE8-D62D213EF517}"/>
                  </a:ext>
                </a:extLst>
              </p:cNvPr>
              <p:cNvCxnSpPr>
                <a:cxnSpLocks/>
                <a:endCxn id="85" idx="4"/>
              </p:cNvCxnSpPr>
              <p:nvPr/>
            </p:nvCxnSpPr>
            <p:spPr>
              <a:xfrm>
                <a:off x="1061885" y="4031226"/>
                <a:ext cx="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מחבר ישר 86">
                <a:extLst>
                  <a:ext uri="{FF2B5EF4-FFF2-40B4-BE49-F238E27FC236}">
                    <a16:creationId xmlns:a16="http://schemas.microsoft.com/office/drawing/2014/main" id="{4E543718-0AB4-47B4-ACC9-D75794474B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774" y="3195484"/>
                <a:ext cx="540774" cy="304799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8" name="מחבר ישר 87">
                <a:extLst>
                  <a:ext uri="{FF2B5EF4-FFF2-40B4-BE49-F238E27FC236}">
                    <a16:creationId xmlns:a16="http://schemas.microsoft.com/office/drawing/2014/main" id="{22FC7D04-DB34-4D8F-A059-C6F88AAD8B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1717" y="3215148"/>
                <a:ext cx="530941" cy="285134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9" name="מחבר ישר 88">
                <a:extLst>
                  <a:ext uri="{FF2B5EF4-FFF2-40B4-BE49-F238E27FC236}">
                    <a16:creationId xmlns:a16="http://schemas.microsoft.com/office/drawing/2014/main" id="{DCA5DDFB-0F5E-4517-A3F0-0F14BF05A96F}"/>
                  </a:ext>
                </a:extLst>
              </p:cNvPr>
              <p:cNvCxnSpPr>
                <a:endCxn id="85" idx="4"/>
              </p:cNvCxnSpPr>
              <p:nvPr/>
            </p:nvCxnSpPr>
            <p:spPr>
              <a:xfrm flipH="1">
                <a:off x="1061885" y="3460955"/>
                <a:ext cx="9831" cy="570271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תיבת טקסט 81">
                  <a:extLst>
                    <a:ext uri="{FF2B5EF4-FFF2-40B4-BE49-F238E27FC236}">
                      <a16:creationId xmlns:a16="http://schemas.microsoft.com/office/drawing/2014/main" id="{73C96534-0E5D-497F-8F85-94019B8F2AE9}"/>
                    </a:ext>
                  </a:extLst>
                </p:cNvPr>
                <p:cNvSpPr txBox="1"/>
                <p:nvPr/>
              </p:nvSpPr>
              <p:spPr>
                <a:xfrm>
                  <a:off x="1068222" y="3642350"/>
                  <a:ext cx="429769" cy="3468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he-IL" sz="1200" dirty="0"/>
                </a:p>
              </p:txBody>
            </p:sp>
          </mc:Choice>
          <mc:Fallback xmlns="">
            <p:sp>
              <p:nvSpPr>
                <p:cNvPr id="82" name="תיבת טקסט 81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73C96534-0E5D-497F-8F85-94019B8F2A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8222" y="3642350"/>
                  <a:ext cx="429769" cy="346890"/>
                </a:xfrm>
                <a:prstGeom prst="rect">
                  <a:avLst/>
                </a:prstGeom>
                <a:blipFill>
                  <a:blip r:embed="rId6"/>
                  <a:stretch>
                    <a:fillRect t="-1754" b="-1403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תיבת טקסט 82">
                  <a:extLst>
                    <a:ext uri="{FF2B5EF4-FFF2-40B4-BE49-F238E27FC236}">
                      <a16:creationId xmlns:a16="http://schemas.microsoft.com/office/drawing/2014/main" id="{BDD61AC5-6FCF-4ADA-AFFE-5B7B0ACE0634}"/>
                    </a:ext>
                  </a:extLst>
                </p:cNvPr>
                <p:cNvSpPr txBox="1"/>
                <p:nvPr/>
              </p:nvSpPr>
              <p:spPr>
                <a:xfrm>
                  <a:off x="788004" y="4186671"/>
                  <a:ext cx="429769" cy="3468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he-IL" sz="1200" dirty="0"/>
                </a:p>
              </p:txBody>
            </p:sp>
          </mc:Choice>
          <mc:Fallback xmlns="">
            <p:sp>
              <p:nvSpPr>
                <p:cNvPr id="83" name="תיבת טקסט 82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BDD61AC5-6FCF-4ADA-AFFE-5B7B0ACE06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004" y="4186671"/>
                  <a:ext cx="429769" cy="346890"/>
                </a:xfrm>
                <a:prstGeom prst="rect">
                  <a:avLst/>
                </a:prstGeom>
                <a:blipFill>
                  <a:blip r:embed="rId5"/>
                  <a:stretch>
                    <a:fillRect t="-3509" b="-1403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תיבת טקסט 83">
                  <a:extLst>
                    <a:ext uri="{FF2B5EF4-FFF2-40B4-BE49-F238E27FC236}">
                      <a16:creationId xmlns:a16="http://schemas.microsoft.com/office/drawing/2014/main" id="{7191D166-5B08-4A1F-8DFE-31534126E3F4}"/>
                    </a:ext>
                  </a:extLst>
                </p:cNvPr>
                <p:cNvSpPr txBox="1"/>
                <p:nvPr/>
              </p:nvSpPr>
              <p:spPr>
                <a:xfrm>
                  <a:off x="1323861" y="4151561"/>
                  <a:ext cx="429769" cy="3468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he-IL" sz="1200" dirty="0"/>
                </a:p>
              </p:txBody>
            </p:sp>
          </mc:Choice>
          <mc:Fallback xmlns="">
            <p:sp>
              <p:nvSpPr>
                <p:cNvPr id="84" name="תיבת טקסט 83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7191D166-5B08-4A1F-8DFE-31534126E3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3861" y="4151561"/>
                  <a:ext cx="429769" cy="346890"/>
                </a:xfrm>
                <a:prstGeom prst="rect">
                  <a:avLst/>
                </a:prstGeom>
                <a:blipFill>
                  <a:blip r:embed="rId5"/>
                  <a:stretch>
                    <a:fillRect t="-3509" b="-1403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0" name="קבוצה 89">
            <a:extLst>
              <a:ext uri="{FF2B5EF4-FFF2-40B4-BE49-F238E27FC236}">
                <a16:creationId xmlns:a16="http://schemas.microsoft.com/office/drawing/2014/main" id="{B34D506A-6C02-4454-BF14-1740432B62EB}"/>
              </a:ext>
            </a:extLst>
          </p:cNvPr>
          <p:cNvGrpSpPr/>
          <p:nvPr/>
        </p:nvGrpSpPr>
        <p:grpSpPr>
          <a:xfrm>
            <a:off x="4695398" y="3578939"/>
            <a:ext cx="1179871" cy="1179871"/>
            <a:chOff x="673508" y="3519948"/>
            <a:chExt cx="1179871" cy="1179871"/>
          </a:xfrm>
        </p:grpSpPr>
        <p:grpSp>
          <p:nvGrpSpPr>
            <p:cNvPr id="91" name="קבוצה 90">
              <a:extLst>
                <a:ext uri="{FF2B5EF4-FFF2-40B4-BE49-F238E27FC236}">
                  <a16:creationId xmlns:a16="http://schemas.microsoft.com/office/drawing/2014/main" id="{2293D4DB-96A7-4191-A400-5368A293CA0E}"/>
                </a:ext>
              </a:extLst>
            </p:cNvPr>
            <p:cNvGrpSpPr/>
            <p:nvPr/>
          </p:nvGrpSpPr>
          <p:grpSpPr>
            <a:xfrm>
              <a:off x="673508" y="3519948"/>
              <a:ext cx="1179871" cy="1179871"/>
              <a:chOff x="471949" y="2851355"/>
              <a:chExt cx="1179871" cy="1179871"/>
            </a:xfrm>
          </p:grpSpPr>
          <p:sp>
            <p:nvSpPr>
              <p:cNvPr id="95" name="אליפסה 94">
                <a:extLst>
                  <a:ext uri="{FF2B5EF4-FFF2-40B4-BE49-F238E27FC236}">
                    <a16:creationId xmlns:a16="http://schemas.microsoft.com/office/drawing/2014/main" id="{CDF51C73-FE51-4812-8E4C-D696F018E06A}"/>
                  </a:ext>
                </a:extLst>
              </p:cNvPr>
              <p:cNvSpPr/>
              <p:nvPr/>
            </p:nvSpPr>
            <p:spPr>
              <a:xfrm>
                <a:off x="471949" y="2851355"/>
                <a:ext cx="1179871" cy="117987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cxnSp>
            <p:nvCxnSpPr>
              <p:cNvPr id="96" name="מחבר ישר 95">
                <a:extLst>
                  <a:ext uri="{FF2B5EF4-FFF2-40B4-BE49-F238E27FC236}">
                    <a16:creationId xmlns:a16="http://schemas.microsoft.com/office/drawing/2014/main" id="{3E143B05-7B6C-41F4-A4BC-E2BEDCB5511F}"/>
                  </a:ext>
                </a:extLst>
              </p:cNvPr>
              <p:cNvCxnSpPr>
                <a:cxnSpLocks/>
                <a:endCxn id="95" idx="4"/>
              </p:cNvCxnSpPr>
              <p:nvPr/>
            </p:nvCxnSpPr>
            <p:spPr>
              <a:xfrm>
                <a:off x="1061885" y="4031226"/>
                <a:ext cx="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מחבר ישר 96">
                <a:extLst>
                  <a:ext uri="{FF2B5EF4-FFF2-40B4-BE49-F238E27FC236}">
                    <a16:creationId xmlns:a16="http://schemas.microsoft.com/office/drawing/2014/main" id="{507FA57E-D79A-4DAC-81F3-62DE028F11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774" y="3195484"/>
                <a:ext cx="540774" cy="304799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8" name="מחבר ישר 97">
                <a:extLst>
                  <a:ext uri="{FF2B5EF4-FFF2-40B4-BE49-F238E27FC236}">
                    <a16:creationId xmlns:a16="http://schemas.microsoft.com/office/drawing/2014/main" id="{D911A669-5760-477A-A614-13A2CDEA23E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1717" y="3215148"/>
                <a:ext cx="530941" cy="285134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9" name="מחבר ישר 98">
                <a:extLst>
                  <a:ext uri="{FF2B5EF4-FFF2-40B4-BE49-F238E27FC236}">
                    <a16:creationId xmlns:a16="http://schemas.microsoft.com/office/drawing/2014/main" id="{BEDD6565-B540-408D-A380-1DDC8753144D}"/>
                  </a:ext>
                </a:extLst>
              </p:cNvPr>
              <p:cNvCxnSpPr>
                <a:endCxn id="95" idx="4"/>
              </p:cNvCxnSpPr>
              <p:nvPr/>
            </p:nvCxnSpPr>
            <p:spPr>
              <a:xfrm flipH="1">
                <a:off x="1061885" y="3460955"/>
                <a:ext cx="9831" cy="570271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תיבת טקסט 91">
                  <a:extLst>
                    <a:ext uri="{FF2B5EF4-FFF2-40B4-BE49-F238E27FC236}">
                      <a16:creationId xmlns:a16="http://schemas.microsoft.com/office/drawing/2014/main" id="{41E99E52-C8FC-4CAF-B1AA-E51140158F75}"/>
                    </a:ext>
                  </a:extLst>
                </p:cNvPr>
                <p:cNvSpPr txBox="1"/>
                <p:nvPr/>
              </p:nvSpPr>
              <p:spPr>
                <a:xfrm>
                  <a:off x="1068222" y="3642350"/>
                  <a:ext cx="429769" cy="3468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he-IL" sz="1200" dirty="0"/>
                </a:p>
              </p:txBody>
            </p:sp>
          </mc:Choice>
          <mc:Fallback xmlns="">
            <p:sp>
              <p:nvSpPr>
                <p:cNvPr id="92" name="תיבת טקסט 91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41E99E52-C8FC-4CAF-B1AA-E51140158F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8222" y="3642350"/>
                  <a:ext cx="429769" cy="346890"/>
                </a:xfrm>
                <a:prstGeom prst="rect">
                  <a:avLst/>
                </a:prstGeom>
                <a:blipFill>
                  <a:blip r:embed="rId5"/>
                  <a:stretch>
                    <a:fillRect t="-3509" b="-1403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תיבת טקסט 92">
                  <a:extLst>
                    <a:ext uri="{FF2B5EF4-FFF2-40B4-BE49-F238E27FC236}">
                      <a16:creationId xmlns:a16="http://schemas.microsoft.com/office/drawing/2014/main" id="{95E8B182-B8DF-46E7-A336-19D8DCC8D2BD}"/>
                    </a:ext>
                  </a:extLst>
                </p:cNvPr>
                <p:cNvSpPr txBox="1"/>
                <p:nvPr/>
              </p:nvSpPr>
              <p:spPr>
                <a:xfrm>
                  <a:off x="788004" y="4186671"/>
                  <a:ext cx="429769" cy="3468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he-IL" sz="1200" dirty="0"/>
                </a:p>
              </p:txBody>
            </p:sp>
          </mc:Choice>
          <mc:Fallback xmlns="">
            <p:sp>
              <p:nvSpPr>
                <p:cNvPr id="93" name="תיבת טקסט 92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95E8B182-B8DF-46E7-A336-19D8DCC8D2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004" y="4186671"/>
                  <a:ext cx="429769" cy="346890"/>
                </a:xfrm>
                <a:prstGeom prst="rect">
                  <a:avLst/>
                </a:prstGeom>
                <a:blipFill>
                  <a:blip r:embed="rId7"/>
                  <a:stretch>
                    <a:fillRect t="-1754" b="-1403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תיבת טקסט 93">
                  <a:extLst>
                    <a:ext uri="{FF2B5EF4-FFF2-40B4-BE49-F238E27FC236}">
                      <a16:creationId xmlns:a16="http://schemas.microsoft.com/office/drawing/2014/main" id="{8FAA9E24-B63A-496C-97C2-D714AA8D6B25}"/>
                    </a:ext>
                  </a:extLst>
                </p:cNvPr>
                <p:cNvSpPr txBox="1"/>
                <p:nvPr/>
              </p:nvSpPr>
              <p:spPr>
                <a:xfrm>
                  <a:off x="1323861" y="4151561"/>
                  <a:ext cx="429769" cy="3468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he-IL" sz="1200" dirty="0"/>
                </a:p>
              </p:txBody>
            </p:sp>
          </mc:Choice>
          <mc:Fallback xmlns="">
            <p:sp>
              <p:nvSpPr>
                <p:cNvPr id="94" name="תיבת טקסט 93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8FAA9E24-B63A-496C-97C2-D714AA8D6B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3861" y="4151561"/>
                  <a:ext cx="429769" cy="346890"/>
                </a:xfrm>
                <a:prstGeom prst="rect">
                  <a:avLst/>
                </a:prstGeom>
                <a:blipFill>
                  <a:blip r:embed="rId5"/>
                  <a:stretch>
                    <a:fillRect t="-3509" b="-1403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תיבת טקסט 5">
                <a:extLst>
                  <a:ext uri="{FF2B5EF4-FFF2-40B4-BE49-F238E27FC236}">
                    <a16:creationId xmlns:a16="http://schemas.microsoft.com/office/drawing/2014/main" id="{01E855F1-D46E-48C8-954A-99ED4F5EDB0B}"/>
                  </a:ext>
                </a:extLst>
              </p:cNvPr>
              <p:cNvSpPr txBox="1"/>
              <p:nvPr/>
            </p:nvSpPr>
            <p:spPr>
              <a:xfrm>
                <a:off x="158750" y="1704954"/>
                <a:ext cx="3952568" cy="98148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he-IL" sz="4000" b="1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he-IL" sz="4000" b="1" dirty="0"/>
                  <a:t>12</a:t>
                </a:r>
              </a:p>
            </p:txBody>
          </p:sp>
        </mc:Choice>
        <mc:Fallback xmlns="">
          <p:sp>
            <p:nvSpPr>
              <p:cNvPr id="54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1E855F1-D46E-48C8-954A-99ED4F5ED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50" y="1704954"/>
                <a:ext cx="3952568" cy="981487"/>
              </a:xfrm>
              <a:prstGeom prst="rect">
                <a:avLst/>
              </a:prstGeom>
              <a:blipFill>
                <a:blip r:embed="rId8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Picture 2" descr="טוויטר, ציוץ, ציפור, מצחיקה, חמודה, כחולה">
            <a:extLst>
              <a:ext uri="{FF2B5EF4-FFF2-40B4-BE49-F238E27FC236}">
                <a16:creationId xmlns:a16="http://schemas.microsoft.com/office/drawing/2014/main" id="{79567D97-1734-418B-B3A6-DA95F03AA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6" y="38995"/>
            <a:ext cx="1680619" cy="174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359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D16850E-C6AE-49A8-89A3-5E4A33D54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 – המושג מספרים הופכיים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809B3CC5-F788-4EF7-B7F6-77DC56CB2701}"/>
              </a:ext>
            </a:extLst>
          </p:cNvPr>
          <p:cNvSpPr txBox="1"/>
          <p:nvPr/>
        </p:nvSpPr>
        <p:spPr>
          <a:xfrm>
            <a:off x="7143750" y="1962150"/>
            <a:ext cx="421784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rgbClr val="FF0000"/>
                </a:solidFill>
              </a:rPr>
              <a:t>נדגים מהו מספר הופכי:</a:t>
            </a:r>
          </a:p>
        </p:txBody>
      </p:sp>
      <p:pic>
        <p:nvPicPr>
          <p:cNvPr id="6" name="Picture 2" descr="ינשוף, חמוד, לילי, ציפור, בעל חיים">
            <a:extLst>
              <a:ext uri="{FF2B5EF4-FFF2-40B4-BE49-F238E27FC236}">
                <a16:creationId xmlns:a16="http://schemas.microsoft.com/office/drawing/2014/main" id="{C11E9D47-BFAF-412E-8DDF-C60C002E0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0" y="207317"/>
            <a:ext cx="2704024" cy="13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129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D16850E-C6AE-49A8-89A3-5E4A33D54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 – המושג מספרים הופכיים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809B3CC5-F788-4EF7-B7F6-77DC56CB2701}"/>
              </a:ext>
            </a:extLst>
          </p:cNvPr>
          <p:cNvSpPr txBox="1"/>
          <p:nvPr/>
        </p:nvSpPr>
        <p:spPr>
          <a:xfrm>
            <a:off x="4800601" y="1962150"/>
            <a:ext cx="656099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rgbClr val="FF0000"/>
                </a:solidFill>
              </a:rPr>
              <a:t>נדגים מהו מספר הופכי:</a:t>
            </a:r>
          </a:p>
          <a:p>
            <a:pPr algn="r"/>
            <a:r>
              <a:rPr lang="he-IL" sz="2800" b="1" dirty="0"/>
              <a:t>בסרטוט ריבוע, שכל אחת מאורכי צלעותיו 1.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2C329C33-0755-488E-9079-D836F38EB490}"/>
              </a:ext>
            </a:extLst>
          </p:cNvPr>
          <p:cNvSpPr/>
          <p:nvPr/>
        </p:nvSpPr>
        <p:spPr>
          <a:xfrm>
            <a:off x="3181350" y="3295650"/>
            <a:ext cx="1619250" cy="1676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סוגר מסולסל ימני 5">
            <a:extLst>
              <a:ext uri="{FF2B5EF4-FFF2-40B4-BE49-F238E27FC236}">
                <a16:creationId xmlns:a16="http://schemas.microsoft.com/office/drawing/2014/main" id="{2331509F-B1FF-4938-BEC2-6B2E85F21727}"/>
              </a:ext>
            </a:extLst>
          </p:cNvPr>
          <p:cNvSpPr/>
          <p:nvPr/>
        </p:nvSpPr>
        <p:spPr>
          <a:xfrm flipH="1">
            <a:off x="2333624" y="3295650"/>
            <a:ext cx="561975" cy="1676400"/>
          </a:xfrm>
          <a:prstGeom prst="rightBrace">
            <a:avLst>
              <a:gd name="adj1" fmla="val 8333"/>
              <a:gd name="adj2" fmla="val 4430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1BC6482C-E400-46BA-8332-919D6DB0DA91}"/>
              </a:ext>
            </a:extLst>
          </p:cNvPr>
          <p:cNvSpPr txBox="1"/>
          <p:nvPr/>
        </p:nvSpPr>
        <p:spPr>
          <a:xfrm>
            <a:off x="1990725" y="3981450"/>
            <a:ext cx="238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7" name="Picture 2" descr="ינשוף, חמוד, לילי, ציפור, בעל חיים">
            <a:extLst>
              <a:ext uri="{FF2B5EF4-FFF2-40B4-BE49-F238E27FC236}">
                <a16:creationId xmlns:a16="http://schemas.microsoft.com/office/drawing/2014/main" id="{821D5731-43E9-4BFA-AEDC-F6D41FB06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0" y="207317"/>
            <a:ext cx="2704024" cy="13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920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D16850E-C6AE-49A8-89A3-5E4A33D54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 – המושג מספרים הופכיים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2C329C33-0755-488E-9079-D836F38EB490}"/>
              </a:ext>
            </a:extLst>
          </p:cNvPr>
          <p:cNvSpPr/>
          <p:nvPr/>
        </p:nvSpPr>
        <p:spPr>
          <a:xfrm>
            <a:off x="3181350" y="3295650"/>
            <a:ext cx="1619250" cy="1676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סוגר מסולסל ימני 5">
            <a:extLst>
              <a:ext uri="{FF2B5EF4-FFF2-40B4-BE49-F238E27FC236}">
                <a16:creationId xmlns:a16="http://schemas.microsoft.com/office/drawing/2014/main" id="{2331509F-B1FF-4938-BEC2-6B2E85F21727}"/>
              </a:ext>
            </a:extLst>
          </p:cNvPr>
          <p:cNvSpPr/>
          <p:nvPr/>
        </p:nvSpPr>
        <p:spPr>
          <a:xfrm flipH="1">
            <a:off x="2333624" y="3295650"/>
            <a:ext cx="561975" cy="1676400"/>
          </a:xfrm>
          <a:prstGeom prst="rightBrace">
            <a:avLst>
              <a:gd name="adj1" fmla="val 8333"/>
              <a:gd name="adj2" fmla="val 4430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1BC6482C-E400-46BA-8332-919D6DB0DA91}"/>
              </a:ext>
            </a:extLst>
          </p:cNvPr>
          <p:cNvSpPr txBox="1"/>
          <p:nvPr/>
        </p:nvSpPr>
        <p:spPr>
          <a:xfrm>
            <a:off x="1990725" y="3981450"/>
            <a:ext cx="238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סוגר מסולסל ימני 6">
            <a:extLst>
              <a:ext uri="{FF2B5EF4-FFF2-40B4-BE49-F238E27FC236}">
                <a16:creationId xmlns:a16="http://schemas.microsoft.com/office/drawing/2014/main" id="{2862E69D-D73F-4F8E-95BF-2D4BD23DBAD2}"/>
              </a:ext>
            </a:extLst>
          </p:cNvPr>
          <p:cNvSpPr/>
          <p:nvPr/>
        </p:nvSpPr>
        <p:spPr>
          <a:xfrm rot="16200000" flipH="1">
            <a:off x="3681413" y="4486276"/>
            <a:ext cx="561975" cy="1676400"/>
          </a:xfrm>
          <a:prstGeom prst="rightBrace">
            <a:avLst>
              <a:gd name="adj1" fmla="val 8333"/>
              <a:gd name="adj2" fmla="val 4430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20C404E2-B130-470E-A932-E8C030BE4AF7}"/>
              </a:ext>
            </a:extLst>
          </p:cNvPr>
          <p:cNvSpPr txBox="1"/>
          <p:nvPr/>
        </p:nvSpPr>
        <p:spPr>
          <a:xfrm>
            <a:off x="3724275" y="5676902"/>
            <a:ext cx="238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BB1662C2-CE62-4635-83C0-499AAEA132D3}"/>
              </a:ext>
            </a:extLst>
          </p:cNvPr>
          <p:cNvSpPr txBox="1"/>
          <p:nvPr/>
        </p:nvSpPr>
        <p:spPr>
          <a:xfrm>
            <a:off x="4800601" y="1962150"/>
            <a:ext cx="656099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rgbClr val="FF0000"/>
                </a:solidFill>
              </a:rPr>
              <a:t>נדגים מהו מספר הופכי:</a:t>
            </a:r>
          </a:p>
          <a:p>
            <a:pPr algn="r"/>
            <a:r>
              <a:rPr lang="he-IL" sz="2800" b="1" dirty="0"/>
              <a:t>בסרטוט ריבוע, שכל אחת מאורכי צלעותיו 1.</a:t>
            </a:r>
          </a:p>
        </p:txBody>
      </p:sp>
      <p:pic>
        <p:nvPicPr>
          <p:cNvPr id="9" name="Picture 2" descr="ינשוף, חמוד, לילי, ציפור, בעל חיים">
            <a:extLst>
              <a:ext uri="{FF2B5EF4-FFF2-40B4-BE49-F238E27FC236}">
                <a16:creationId xmlns:a16="http://schemas.microsoft.com/office/drawing/2014/main" id="{FA491D72-6EFE-437A-9A35-3A0855B42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0" y="207317"/>
            <a:ext cx="2704024" cy="13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445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D16850E-C6AE-49A8-89A3-5E4A33D54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 – המושג מספרים הופכיים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2C329C33-0755-488E-9079-D836F38EB490}"/>
              </a:ext>
            </a:extLst>
          </p:cNvPr>
          <p:cNvSpPr/>
          <p:nvPr/>
        </p:nvSpPr>
        <p:spPr>
          <a:xfrm>
            <a:off x="3181350" y="3295650"/>
            <a:ext cx="1619250" cy="1676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סוגר מסולסל ימני 5">
            <a:extLst>
              <a:ext uri="{FF2B5EF4-FFF2-40B4-BE49-F238E27FC236}">
                <a16:creationId xmlns:a16="http://schemas.microsoft.com/office/drawing/2014/main" id="{2331509F-B1FF-4938-BEC2-6B2E85F21727}"/>
              </a:ext>
            </a:extLst>
          </p:cNvPr>
          <p:cNvSpPr/>
          <p:nvPr/>
        </p:nvSpPr>
        <p:spPr>
          <a:xfrm flipH="1">
            <a:off x="2333624" y="3295650"/>
            <a:ext cx="561975" cy="1676400"/>
          </a:xfrm>
          <a:prstGeom prst="rightBrace">
            <a:avLst>
              <a:gd name="adj1" fmla="val 8333"/>
              <a:gd name="adj2" fmla="val 4430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1BC6482C-E400-46BA-8332-919D6DB0DA91}"/>
              </a:ext>
            </a:extLst>
          </p:cNvPr>
          <p:cNvSpPr txBox="1"/>
          <p:nvPr/>
        </p:nvSpPr>
        <p:spPr>
          <a:xfrm>
            <a:off x="1990725" y="3981450"/>
            <a:ext cx="238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סוגר מסולסל ימני 6">
            <a:extLst>
              <a:ext uri="{FF2B5EF4-FFF2-40B4-BE49-F238E27FC236}">
                <a16:creationId xmlns:a16="http://schemas.microsoft.com/office/drawing/2014/main" id="{2862E69D-D73F-4F8E-95BF-2D4BD23DBAD2}"/>
              </a:ext>
            </a:extLst>
          </p:cNvPr>
          <p:cNvSpPr/>
          <p:nvPr/>
        </p:nvSpPr>
        <p:spPr>
          <a:xfrm rot="16200000" flipH="1">
            <a:off x="3681413" y="4486276"/>
            <a:ext cx="561975" cy="1676400"/>
          </a:xfrm>
          <a:prstGeom prst="rightBrace">
            <a:avLst>
              <a:gd name="adj1" fmla="val 8333"/>
              <a:gd name="adj2" fmla="val 4430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20C404E2-B130-470E-A932-E8C030BE4AF7}"/>
              </a:ext>
            </a:extLst>
          </p:cNvPr>
          <p:cNvSpPr txBox="1"/>
          <p:nvPr/>
        </p:nvSpPr>
        <p:spPr>
          <a:xfrm>
            <a:off x="3724275" y="5676902"/>
            <a:ext cx="238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61549FD1-C9C9-4DB6-BA93-62350AD00BCE}"/>
              </a:ext>
            </a:extLst>
          </p:cNvPr>
          <p:cNvSpPr txBox="1"/>
          <p:nvPr/>
        </p:nvSpPr>
        <p:spPr>
          <a:xfrm>
            <a:off x="8142140" y="3458230"/>
            <a:ext cx="32194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800" b="1" dirty="0"/>
              <a:t>שטח הריבוע  </a:t>
            </a:r>
            <a:r>
              <a:rPr lang="en-US" sz="2800" b="1" dirty="0"/>
              <a:t>1X1=1</a:t>
            </a:r>
            <a:endParaRPr lang="he-IL" sz="2800" b="1" dirty="0"/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E5CE1575-1A77-4987-B754-80E5FADC0A0A}"/>
              </a:ext>
            </a:extLst>
          </p:cNvPr>
          <p:cNvSpPr txBox="1"/>
          <p:nvPr/>
        </p:nvSpPr>
        <p:spPr>
          <a:xfrm>
            <a:off x="4800601" y="1962150"/>
            <a:ext cx="656099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rgbClr val="FF0000"/>
                </a:solidFill>
              </a:rPr>
              <a:t>נדגים מהו מספר הופכי:</a:t>
            </a:r>
          </a:p>
          <a:p>
            <a:pPr algn="r"/>
            <a:r>
              <a:rPr lang="he-IL" sz="2800" b="1" dirty="0"/>
              <a:t>בסרטוט ריבוע, שכל אחת מאורכי צלעותיו 1.</a:t>
            </a:r>
          </a:p>
        </p:txBody>
      </p:sp>
      <p:pic>
        <p:nvPicPr>
          <p:cNvPr id="10" name="Picture 2" descr="ינשוף, חמוד, לילי, ציפור, בעל חיים">
            <a:extLst>
              <a:ext uri="{FF2B5EF4-FFF2-40B4-BE49-F238E27FC236}">
                <a16:creationId xmlns:a16="http://schemas.microsoft.com/office/drawing/2014/main" id="{9F62922A-1C24-4315-9B15-05AA1D5A5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0" y="207317"/>
            <a:ext cx="2704024" cy="13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416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D16850E-C6AE-49A8-89A3-5E4A33D54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 – המושג מספרים הופכיים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2C329C33-0755-488E-9079-D836F38EB490}"/>
              </a:ext>
            </a:extLst>
          </p:cNvPr>
          <p:cNvSpPr/>
          <p:nvPr/>
        </p:nvSpPr>
        <p:spPr>
          <a:xfrm>
            <a:off x="3181350" y="3295650"/>
            <a:ext cx="1619250" cy="1676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61549FD1-C9C9-4DB6-BA93-62350AD00BCE}"/>
              </a:ext>
            </a:extLst>
          </p:cNvPr>
          <p:cNvSpPr txBox="1"/>
          <p:nvPr/>
        </p:nvSpPr>
        <p:spPr>
          <a:xfrm>
            <a:off x="8142140" y="3458230"/>
            <a:ext cx="32194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800" b="1" dirty="0"/>
              <a:t>שטח הריבוע  </a:t>
            </a:r>
            <a:r>
              <a:rPr lang="en-US" sz="2800" b="1" dirty="0"/>
              <a:t>1X1=1</a:t>
            </a:r>
            <a:endParaRPr lang="he-IL" sz="2800" b="1" dirty="0"/>
          </a:p>
        </p:txBody>
      </p:sp>
      <p:cxnSp>
        <p:nvCxnSpPr>
          <p:cNvPr id="11" name="מחבר ישר 10">
            <a:extLst>
              <a:ext uri="{FF2B5EF4-FFF2-40B4-BE49-F238E27FC236}">
                <a16:creationId xmlns:a16="http://schemas.microsoft.com/office/drawing/2014/main" id="{1CCAF5E1-D7D8-49C3-AC8A-BD49089E5862}"/>
              </a:ext>
            </a:extLst>
          </p:cNvPr>
          <p:cNvCxnSpPr>
            <a:stCxn id="5" idx="1"/>
            <a:endCxn id="5" idx="3"/>
          </p:cNvCxnSpPr>
          <p:nvPr/>
        </p:nvCxnSpPr>
        <p:spPr>
          <a:xfrm>
            <a:off x="3181350" y="4133850"/>
            <a:ext cx="1619250" cy="0"/>
          </a:xfrm>
          <a:prstGeom prst="line">
            <a:avLst/>
          </a:prstGeom>
          <a:ln w="2857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64CAE542-DB2B-4AAD-A255-8A808B64C87E}"/>
              </a:ext>
            </a:extLst>
          </p:cNvPr>
          <p:cNvSpPr txBox="1"/>
          <p:nvPr/>
        </p:nvSpPr>
        <p:spPr>
          <a:xfrm>
            <a:off x="6096000" y="4261813"/>
            <a:ext cx="544830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נגזור את הריבוע לשני חלקים שווים.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C1B4D703-9D6C-4926-8B85-B4F0A6612F1E}"/>
              </a:ext>
            </a:extLst>
          </p:cNvPr>
          <p:cNvSpPr txBox="1"/>
          <p:nvPr/>
        </p:nvSpPr>
        <p:spPr>
          <a:xfrm>
            <a:off x="4800601" y="1962150"/>
            <a:ext cx="656099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rgbClr val="FF0000"/>
                </a:solidFill>
              </a:rPr>
              <a:t>נדגים מהו מספר הופכי:</a:t>
            </a:r>
          </a:p>
          <a:p>
            <a:pPr algn="r"/>
            <a:r>
              <a:rPr lang="he-IL" sz="2800" b="1" dirty="0"/>
              <a:t>בסרטוט ריבוע, שכל אחת מאורכי צלעותיו 1.</a:t>
            </a:r>
          </a:p>
        </p:txBody>
      </p:sp>
      <p:pic>
        <p:nvPicPr>
          <p:cNvPr id="8" name="Picture 2" descr="ינשוף, חמוד, לילי, ציפור, בעל חיים">
            <a:extLst>
              <a:ext uri="{FF2B5EF4-FFF2-40B4-BE49-F238E27FC236}">
                <a16:creationId xmlns:a16="http://schemas.microsoft.com/office/drawing/2014/main" id="{0A0A913F-8A6E-46D0-8AF8-401A6C90C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0" y="207317"/>
            <a:ext cx="2704024" cy="13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518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D16850E-C6AE-49A8-89A3-5E4A33D54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 – המושג מספרים הופכיים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61549FD1-C9C9-4DB6-BA93-62350AD00BCE}"/>
              </a:ext>
            </a:extLst>
          </p:cNvPr>
          <p:cNvSpPr txBox="1"/>
          <p:nvPr/>
        </p:nvSpPr>
        <p:spPr>
          <a:xfrm>
            <a:off x="8142140" y="3458230"/>
            <a:ext cx="32194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800" b="1" dirty="0"/>
              <a:t>שטח הריבוע  </a:t>
            </a:r>
            <a:r>
              <a:rPr lang="en-US" sz="2800" b="1" dirty="0"/>
              <a:t>1X1=1</a:t>
            </a:r>
            <a:endParaRPr lang="he-IL" sz="2800" b="1" dirty="0"/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64CAE542-DB2B-4AAD-A255-8A808B64C87E}"/>
              </a:ext>
            </a:extLst>
          </p:cNvPr>
          <p:cNvSpPr txBox="1"/>
          <p:nvPr/>
        </p:nvSpPr>
        <p:spPr>
          <a:xfrm>
            <a:off x="6096000" y="4261813"/>
            <a:ext cx="544830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נגזור את הריבוע לשני חלקים שווים.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8AEA5D8D-C0B6-4978-826A-9CB33340D6E4}"/>
              </a:ext>
            </a:extLst>
          </p:cNvPr>
          <p:cNvSpPr/>
          <p:nvPr/>
        </p:nvSpPr>
        <p:spPr>
          <a:xfrm>
            <a:off x="3240236" y="3143257"/>
            <a:ext cx="1619250" cy="83819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33E79D20-0161-4632-AABA-12D7CC9FF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170" y="3084102"/>
            <a:ext cx="1652159" cy="1700931"/>
          </a:xfrm>
          <a:prstGeom prst="rect">
            <a:avLst/>
          </a:prstGeom>
        </p:spPr>
      </p:pic>
      <p:pic>
        <p:nvPicPr>
          <p:cNvPr id="1026" name="Picture 2" descr="עֶרְכָּה למורה">
            <a:extLst>
              <a:ext uri="{FF2B5EF4-FFF2-40B4-BE49-F238E27FC236}">
                <a16:creationId xmlns:a16="http://schemas.microsoft.com/office/drawing/2014/main" id="{B1C13B97-9501-4E24-AA4D-DCA979515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95" y="3562353"/>
            <a:ext cx="1017535" cy="75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DF03EEA1-CBF5-44FA-9D11-46266E58D12B}"/>
              </a:ext>
            </a:extLst>
          </p:cNvPr>
          <p:cNvSpPr txBox="1"/>
          <p:nvPr/>
        </p:nvSpPr>
        <p:spPr>
          <a:xfrm>
            <a:off x="4800601" y="1962150"/>
            <a:ext cx="656099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rgbClr val="FF0000"/>
                </a:solidFill>
              </a:rPr>
              <a:t>נדגים מהו מספר הופכי:</a:t>
            </a:r>
          </a:p>
          <a:p>
            <a:pPr algn="r"/>
            <a:r>
              <a:rPr lang="he-IL" sz="2800" b="1" dirty="0"/>
              <a:t>בסרטוט ריבוע, שכל אחת מאורכי צלעותיו 1.</a:t>
            </a:r>
          </a:p>
        </p:txBody>
      </p:sp>
      <p:pic>
        <p:nvPicPr>
          <p:cNvPr id="10" name="Picture 2" descr="ינשוף, חמוד, לילי, ציפור, בעל חיים">
            <a:extLst>
              <a:ext uri="{FF2B5EF4-FFF2-40B4-BE49-F238E27FC236}">
                <a16:creationId xmlns:a16="http://schemas.microsoft.com/office/drawing/2014/main" id="{AA99AF40-FEE6-4345-B0B3-F6FC001A1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0" y="207317"/>
            <a:ext cx="2704024" cy="13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064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 dirty="0"/>
              <a:t>מה נלמד היום?</a:t>
            </a:r>
            <a:endParaRPr dirty="0"/>
          </a:p>
        </p:txBody>
      </p:sp>
      <p:pic>
        <p:nvPicPr>
          <p:cNvPr id="250" name="Google Shape;25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057618">
            <a:off x="290049" y="269606"/>
            <a:ext cx="1468977" cy="973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מדריך, שילוט, מגן, שלטים">
            <a:extLst>
              <a:ext uri="{FF2B5EF4-FFF2-40B4-BE49-F238E27FC236}">
                <a16:creationId xmlns:a16="http://schemas.microsoft.com/office/drawing/2014/main" id="{8F9AB7D3-C943-4EFA-A03D-67BE638E0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692" y="1621835"/>
            <a:ext cx="8995749" cy="451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15E4729F-9424-4DEB-97FE-9854A59DC9F0}"/>
              </a:ext>
            </a:extLst>
          </p:cNvPr>
          <p:cNvSpPr txBox="1"/>
          <p:nvPr/>
        </p:nvSpPr>
        <p:spPr>
          <a:xfrm>
            <a:off x="4508501" y="2320209"/>
            <a:ext cx="280731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חילוק שברים </a:t>
            </a:r>
            <a:r>
              <a:rPr lang="he-IL" sz="3200" dirty="0"/>
              <a:t>פשוטים</a:t>
            </a:r>
            <a:r>
              <a:rPr lang="he-IL" sz="2800" dirty="0"/>
              <a:t> חלק ב'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D1D269F5-9128-4756-AFC7-29139D338C7B}"/>
              </a:ext>
            </a:extLst>
          </p:cNvPr>
          <p:cNvSpPr txBox="1"/>
          <p:nvPr/>
        </p:nvSpPr>
        <p:spPr>
          <a:xfrm>
            <a:off x="3508478" y="4226095"/>
            <a:ext cx="420820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200" dirty="0"/>
              <a:t>חילוק שברים פשוטים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D16850E-C6AE-49A8-89A3-5E4A33D54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 – המושג מספרים הופכיים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61549FD1-C9C9-4DB6-BA93-62350AD00BCE}"/>
              </a:ext>
            </a:extLst>
          </p:cNvPr>
          <p:cNvSpPr txBox="1"/>
          <p:nvPr/>
        </p:nvSpPr>
        <p:spPr>
          <a:xfrm>
            <a:off x="8142140" y="3458230"/>
            <a:ext cx="32194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800" b="1" dirty="0"/>
              <a:t>שטח הריבוע  </a:t>
            </a:r>
            <a:r>
              <a:rPr lang="en-US" sz="2800" b="1" dirty="0"/>
              <a:t>1X1=1</a:t>
            </a:r>
            <a:endParaRPr lang="he-IL" sz="2800" b="1" dirty="0"/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64CAE542-DB2B-4AAD-A255-8A808B64C87E}"/>
              </a:ext>
            </a:extLst>
          </p:cNvPr>
          <p:cNvSpPr txBox="1"/>
          <p:nvPr/>
        </p:nvSpPr>
        <p:spPr>
          <a:xfrm>
            <a:off x="6096000" y="4261813"/>
            <a:ext cx="544830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נגזור את הריבוע לשני חלקים שווים.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8AEA5D8D-C0B6-4978-826A-9CB33340D6E4}"/>
              </a:ext>
            </a:extLst>
          </p:cNvPr>
          <p:cNvSpPr/>
          <p:nvPr/>
        </p:nvSpPr>
        <p:spPr>
          <a:xfrm>
            <a:off x="3240236" y="3143257"/>
            <a:ext cx="1619250" cy="83819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33E79D20-0161-4632-AABA-12D7CC9FF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170" y="3084102"/>
            <a:ext cx="1652159" cy="1700931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B2C58BB6-7661-4DB5-B77C-861314EC1C1C}"/>
              </a:ext>
            </a:extLst>
          </p:cNvPr>
          <p:cNvSpPr/>
          <p:nvPr/>
        </p:nvSpPr>
        <p:spPr>
          <a:xfrm>
            <a:off x="4275338" y="4133555"/>
            <a:ext cx="1619250" cy="83819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26" name="Picture 2" descr="עֶרְכָּה למורה">
            <a:extLst>
              <a:ext uri="{FF2B5EF4-FFF2-40B4-BE49-F238E27FC236}">
                <a16:creationId xmlns:a16="http://schemas.microsoft.com/office/drawing/2014/main" id="{B1C13B97-9501-4E24-AA4D-DCA979515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95" y="3562353"/>
            <a:ext cx="1017535" cy="75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CE4191BD-025C-49E8-B008-0B13B884A74C}"/>
              </a:ext>
            </a:extLst>
          </p:cNvPr>
          <p:cNvSpPr txBox="1"/>
          <p:nvPr/>
        </p:nvSpPr>
        <p:spPr>
          <a:xfrm>
            <a:off x="4800601" y="1962150"/>
            <a:ext cx="656099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rgbClr val="FF0000"/>
                </a:solidFill>
              </a:rPr>
              <a:t>נדגים מהו מספר הופכי:</a:t>
            </a:r>
          </a:p>
          <a:p>
            <a:pPr algn="r"/>
            <a:r>
              <a:rPr lang="he-IL" sz="2800" b="1" dirty="0"/>
              <a:t>בסרטוט ריבוע, שכל אחת מאורכי צלעותיו 1.</a:t>
            </a:r>
          </a:p>
        </p:txBody>
      </p:sp>
      <p:pic>
        <p:nvPicPr>
          <p:cNvPr id="11" name="Picture 2" descr="ינשוף, חמוד, לילי, ציפור, בעל חיים">
            <a:extLst>
              <a:ext uri="{FF2B5EF4-FFF2-40B4-BE49-F238E27FC236}">
                <a16:creationId xmlns:a16="http://schemas.microsoft.com/office/drawing/2014/main" id="{BABE4E73-F117-4FCD-801D-F5A8F3DC0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0" y="207317"/>
            <a:ext cx="2704024" cy="13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225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D16850E-C6AE-49A8-89A3-5E4A33D54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 – המושג מספרים הופכיים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61549FD1-C9C9-4DB6-BA93-62350AD00BCE}"/>
              </a:ext>
            </a:extLst>
          </p:cNvPr>
          <p:cNvSpPr txBox="1"/>
          <p:nvPr/>
        </p:nvSpPr>
        <p:spPr>
          <a:xfrm>
            <a:off x="8142140" y="3458230"/>
            <a:ext cx="32194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800" b="1" dirty="0"/>
              <a:t>שטח הריבוע  </a:t>
            </a:r>
            <a:r>
              <a:rPr lang="en-US" sz="2800" b="1" dirty="0"/>
              <a:t>1X1=1</a:t>
            </a:r>
            <a:endParaRPr lang="he-IL" sz="2800" b="1" dirty="0"/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64CAE542-DB2B-4AAD-A255-8A808B64C87E}"/>
              </a:ext>
            </a:extLst>
          </p:cNvPr>
          <p:cNvSpPr txBox="1"/>
          <p:nvPr/>
        </p:nvSpPr>
        <p:spPr>
          <a:xfrm>
            <a:off x="6096000" y="4261813"/>
            <a:ext cx="544830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נגזור את הריבוע לשני חלקים שווים.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8AEA5D8D-C0B6-4978-826A-9CB33340D6E4}"/>
              </a:ext>
            </a:extLst>
          </p:cNvPr>
          <p:cNvSpPr/>
          <p:nvPr/>
        </p:nvSpPr>
        <p:spPr>
          <a:xfrm>
            <a:off x="3240236" y="3143257"/>
            <a:ext cx="1619250" cy="83819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B2C58BB6-7661-4DB5-B77C-861314EC1C1C}"/>
              </a:ext>
            </a:extLst>
          </p:cNvPr>
          <p:cNvSpPr/>
          <p:nvPr/>
        </p:nvSpPr>
        <p:spPr>
          <a:xfrm>
            <a:off x="4275338" y="4133555"/>
            <a:ext cx="1619250" cy="83819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0A4C8F6A-24D5-4E1A-9850-E4D13318F6CE}"/>
              </a:ext>
            </a:extLst>
          </p:cNvPr>
          <p:cNvSpPr txBox="1"/>
          <p:nvPr/>
        </p:nvSpPr>
        <p:spPr>
          <a:xfrm>
            <a:off x="4800601" y="1962150"/>
            <a:ext cx="656099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rgbClr val="FF0000"/>
                </a:solidFill>
              </a:rPr>
              <a:t>נדגים מהו מספר הופכי:</a:t>
            </a:r>
          </a:p>
          <a:p>
            <a:pPr algn="r"/>
            <a:r>
              <a:rPr lang="he-IL" sz="2800" b="1" dirty="0"/>
              <a:t>בסרטוט ריבוע, שכל אחת מאורכי צלעותיו 1.</a:t>
            </a:r>
          </a:p>
        </p:txBody>
      </p:sp>
      <p:pic>
        <p:nvPicPr>
          <p:cNvPr id="11" name="Picture 2" descr="ינשוף, חמוד, לילי, ציפור, בעל חיים">
            <a:extLst>
              <a:ext uri="{FF2B5EF4-FFF2-40B4-BE49-F238E27FC236}">
                <a16:creationId xmlns:a16="http://schemas.microsoft.com/office/drawing/2014/main" id="{E4F3DF59-C794-4E47-BA86-3F19DE734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0" y="207317"/>
            <a:ext cx="2704024" cy="13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289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D16850E-C6AE-49A8-89A3-5E4A33D54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 – המושג מספרים הופכיים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61549FD1-C9C9-4DB6-BA93-62350AD00BCE}"/>
              </a:ext>
            </a:extLst>
          </p:cNvPr>
          <p:cNvSpPr txBox="1"/>
          <p:nvPr/>
        </p:nvSpPr>
        <p:spPr>
          <a:xfrm>
            <a:off x="2106761" y="2039093"/>
            <a:ext cx="321945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000" b="1" dirty="0"/>
              <a:t>שטח הריבוע  </a:t>
            </a:r>
            <a:r>
              <a:rPr lang="en-US" sz="2000" b="1" dirty="0"/>
              <a:t>1X1=1</a:t>
            </a:r>
            <a:endParaRPr lang="he-IL" sz="2000" b="1" dirty="0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8AEA5D8D-C0B6-4978-826A-9CB33340D6E4}"/>
              </a:ext>
            </a:extLst>
          </p:cNvPr>
          <p:cNvSpPr/>
          <p:nvPr/>
        </p:nvSpPr>
        <p:spPr>
          <a:xfrm>
            <a:off x="1297136" y="3719840"/>
            <a:ext cx="1619250" cy="83819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B2C58BB6-7661-4DB5-B77C-861314EC1C1C}"/>
              </a:ext>
            </a:extLst>
          </p:cNvPr>
          <p:cNvSpPr/>
          <p:nvPr/>
        </p:nvSpPr>
        <p:spPr>
          <a:xfrm>
            <a:off x="2916386" y="3719839"/>
            <a:ext cx="1619250" cy="83819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6E6D42C4-A362-4938-8AA0-37BAB5AFB86E}"/>
              </a:ext>
            </a:extLst>
          </p:cNvPr>
          <p:cNvSpPr/>
          <p:nvPr/>
        </p:nvSpPr>
        <p:spPr>
          <a:xfrm>
            <a:off x="1297136" y="1781830"/>
            <a:ext cx="1619250" cy="1676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42B621F0-F638-4359-992D-C7D33127E4DA}"/>
              </a:ext>
            </a:extLst>
          </p:cNvPr>
          <p:cNvSpPr/>
          <p:nvPr/>
        </p:nvSpPr>
        <p:spPr>
          <a:xfrm>
            <a:off x="1078231" y="4819643"/>
            <a:ext cx="35301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e-IL" sz="2000" b="1" dirty="0"/>
              <a:t>שטח המלבן שווה לשטח הריבוע </a:t>
            </a:r>
          </a:p>
          <a:p>
            <a:pPr algn="r"/>
            <a:r>
              <a:rPr lang="he-IL" sz="2000" b="1" dirty="0"/>
              <a:t>כלומר </a:t>
            </a:r>
            <a:r>
              <a:rPr lang="he-IL" sz="2000" b="1" dirty="0">
                <a:solidFill>
                  <a:srgbClr val="FF0000"/>
                </a:solidFill>
              </a:rPr>
              <a:t>שטח 1</a:t>
            </a:r>
            <a:r>
              <a:rPr lang="he-IL" sz="2000" b="1" dirty="0"/>
              <a:t> .</a:t>
            </a: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FA8A0471-EB8B-4D7C-BEA6-FF41DE20228B}"/>
              </a:ext>
            </a:extLst>
          </p:cNvPr>
          <p:cNvSpPr txBox="1"/>
          <p:nvPr/>
        </p:nvSpPr>
        <p:spPr>
          <a:xfrm>
            <a:off x="6096001" y="4261813"/>
            <a:ext cx="5379720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נגזור את הריבוע לשני חלקים שווים.</a:t>
            </a:r>
          </a:p>
          <a:p>
            <a:pPr algn="r"/>
            <a:r>
              <a:rPr lang="he-IL" sz="2800" b="1" dirty="0"/>
              <a:t> נניח את שני החלקים, זה לצד זה כך שנוצר מלבן.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79C75351-C13C-4CE3-A684-38711FBC4832}"/>
              </a:ext>
            </a:extLst>
          </p:cNvPr>
          <p:cNvSpPr txBox="1"/>
          <p:nvPr/>
        </p:nvSpPr>
        <p:spPr>
          <a:xfrm>
            <a:off x="4800601" y="1962150"/>
            <a:ext cx="656099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rgbClr val="FF0000"/>
                </a:solidFill>
              </a:rPr>
              <a:t>נדגים מהו מספר הופכי:</a:t>
            </a:r>
          </a:p>
          <a:p>
            <a:pPr algn="r"/>
            <a:r>
              <a:rPr lang="he-IL" sz="2800" b="1" dirty="0"/>
              <a:t>בסרטוט ריבוע, שכל אחת מאורכי צלעותיו 1.</a:t>
            </a:r>
          </a:p>
        </p:txBody>
      </p:sp>
      <p:pic>
        <p:nvPicPr>
          <p:cNvPr id="13" name="Picture 2" descr="ינשוף, חמוד, לילי, ציפור, בעל חיים">
            <a:extLst>
              <a:ext uri="{FF2B5EF4-FFF2-40B4-BE49-F238E27FC236}">
                <a16:creationId xmlns:a16="http://schemas.microsoft.com/office/drawing/2014/main" id="{94687E0F-5A7C-4B40-8673-27185AEBA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0" y="207317"/>
            <a:ext cx="2704024" cy="13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204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D16850E-C6AE-49A8-89A3-5E4A33D54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63126"/>
            <a:ext cx="10599590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עכשיו לומדים – המושג מספרים הופכיים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8AEA5D8D-C0B6-4978-826A-9CB33340D6E4}"/>
              </a:ext>
            </a:extLst>
          </p:cNvPr>
          <p:cNvSpPr/>
          <p:nvPr/>
        </p:nvSpPr>
        <p:spPr>
          <a:xfrm>
            <a:off x="1297136" y="3719840"/>
            <a:ext cx="1619250" cy="83819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B2C58BB6-7661-4DB5-B77C-861314EC1C1C}"/>
              </a:ext>
            </a:extLst>
          </p:cNvPr>
          <p:cNvSpPr/>
          <p:nvPr/>
        </p:nvSpPr>
        <p:spPr>
          <a:xfrm>
            <a:off x="2916386" y="3719269"/>
            <a:ext cx="1619250" cy="83819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47A61FD1-329E-47DA-AEF9-F513CFE12229}"/>
              </a:ext>
            </a:extLst>
          </p:cNvPr>
          <p:cNvSpPr/>
          <p:nvPr/>
        </p:nvSpPr>
        <p:spPr>
          <a:xfrm>
            <a:off x="8020050" y="1762118"/>
            <a:ext cx="34367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000" b="1" dirty="0"/>
              <a:t>שטח המלבן שווה לשטח הריבוע כלומר </a:t>
            </a:r>
            <a:r>
              <a:rPr lang="he-IL" sz="2000" b="1" dirty="0">
                <a:solidFill>
                  <a:srgbClr val="FF0000"/>
                </a:solidFill>
              </a:rPr>
              <a:t>שטח 1</a:t>
            </a:r>
            <a:r>
              <a:rPr lang="he-IL" sz="2000" b="1" dirty="0"/>
              <a:t>.</a:t>
            </a:r>
          </a:p>
        </p:txBody>
      </p:sp>
      <p:sp>
        <p:nvSpPr>
          <p:cNvPr id="13" name="סוגר מסולסל ימני 12">
            <a:extLst>
              <a:ext uri="{FF2B5EF4-FFF2-40B4-BE49-F238E27FC236}">
                <a16:creationId xmlns:a16="http://schemas.microsoft.com/office/drawing/2014/main" id="{176E08E5-F7A9-4371-B907-2D95AC24CFF5}"/>
              </a:ext>
            </a:extLst>
          </p:cNvPr>
          <p:cNvSpPr/>
          <p:nvPr/>
        </p:nvSpPr>
        <p:spPr>
          <a:xfrm flipH="1">
            <a:off x="897088" y="3747932"/>
            <a:ext cx="400048" cy="810101"/>
          </a:xfrm>
          <a:prstGeom prst="rightBrace">
            <a:avLst>
              <a:gd name="adj1" fmla="val 8333"/>
              <a:gd name="adj2" fmla="val 4430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D2755DC1-3EC1-488F-97F0-D60BB9E8C487}"/>
              </a:ext>
            </a:extLst>
          </p:cNvPr>
          <p:cNvSpPr txBox="1"/>
          <p:nvPr/>
        </p:nvSpPr>
        <p:spPr>
          <a:xfrm>
            <a:off x="2583011" y="5069716"/>
            <a:ext cx="1506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סוגר מסולסל ימני 14">
            <a:extLst>
              <a:ext uri="{FF2B5EF4-FFF2-40B4-BE49-F238E27FC236}">
                <a16:creationId xmlns:a16="http://schemas.microsoft.com/office/drawing/2014/main" id="{CA7EE501-43CC-4D72-95E6-B3CB8E5BC884}"/>
              </a:ext>
            </a:extLst>
          </p:cNvPr>
          <p:cNvSpPr/>
          <p:nvPr/>
        </p:nvSpPr>
        <p:spPr>
          <a:xfrm rot="16200000" flipH="1">
            <a:off x="2716362" y="3198911"/>
            <a:ext cx="400048" cy="3238500"/>
          </a:xfrm>
          <a:prstGeom prst="rightBrace">
            <a:avLst>
              <a:gd name="adj1" fmla="val 8333"/>
              <a:gd name="adj2" fmla="val 4430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תיבת טקסט 15">
                <a:extLst>
                  <a:ext uri="{FF2B5EF4-FFF2-40B4-BE49-F238E27FC236}">
                    <a16:creationId xmlns:a16="http://schemas.microsoft.com/office/drawing/2014/main" id="{B19CD5D1-B8A0-4B67-8D10-038A3DACB203}"/>
                  </a:ext>
                </a:extLst>
              </p:cNvPr>
              <p:cNvSpPr txBox="1"/>
              <p:nvPr/>
            </p:nvSpPr>
            <p:spPr>
              <a:xfrm>
                <a:off x="409155" y="3689454"/>
                <a:ext cx="806762" cy="89896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6" name="תיבת טקסט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19CD5D1-B8A0-4B67-8D10-038A3DACB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55" y="3689454"/>
                <a:ext cx="806762" cy="8989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מלבן 16">
            <a:extLst>
              <a:ext uri="{FF2B5EF4-FFF2-40B4-BE49-F238E27FC236}">
                <a16:creationId xmlns:a16="http://schemas.microsoft.com/office/drawing/2014/main" id="{309AF2D1-A402-41BC-A671-8B12E6FADCC5}"/>
              </a:ext>
            </a:extLst>
          </p:cNvPr>
          <p:cNvSpPr/>
          <p:nvPr/>
        </p:nvSpPr>
        <p:spPr>
          <a:xfrm>
            <a:off x="6372225" y="2981568"/>
            <a:ext cx="50846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000" b="1" dirty="0"/>
              <a:t>אורכו של המלבן הוא 2 ורוחבו הוא      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תיבת טקסט 17">
                <a:extLst>
                  <a:ext uri="{FF2B5EF4-FFF2-40B4-BE49-F238E27FC236}">
                    <a16:creationId xmlns:a16="http://schemas.microsoft.com/office/drawing/2014/main" id="{7FDFC824-0198-422B-8C16-84643E43FC82}"/>
                  </a:ext>
                </a:extLst>
              </p:cNvPr>
              <p:cNvSpPr txBox="1"/>
              <p:nvPr/>
            </p:nvSpPr>
            <p:spPr>
              <a:xfrm>
                <a:off x="7323190" y="2670279"/>
                <a:ext cx="806762" cy="89896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8" name="תיבת טקסט 1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FDFC824-0198-422B-8C16-84643E43F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3190" y="2670279"/>
                <a:ext cx="806762" cy="8989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 descr="ינשוף, חמוד, לילי, ציפור, בעל חיים">
            <a:extLst>
              <a:ext uri="{FF2B5EF4-FFF2-40B4-BE49-F238E27FC236}">
                <a16:creationId xmlns:a16="http://schemas.microsoft.com/office/drawing/2014/main" id="{2FDA993C-35D8-41E1-BFE2-5F5B28BEF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0" y="207317"/>
            <a:ext cx="2704024" cy="13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603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D16850E-C6AE-49A8-89A3-5E4A33D54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 – המושג מספרים הופכיים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8AEA5D8D-C0B6-4978-826A-9CB33340D6E4}"/>
              </a:ext>
            </a:extLst>
          </p:cNvPr>
          <p:cNvSpPr/>
          <p:nvPr/>
        </p:nvSpPr>
        <p:spPr>
          <a:xfrm>
            <a:off x="1297136" y="3719840"/>
            <a:ext cx="1619250" cy="83819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B2C58BB6-7661-4DB5-B77C-861314EC1C1C}"/>
              </a:ext>
            </a:extLst>
          </p:cNvPr>
          <p:cNvSpPr/>
          <p:nvPr/>
        </p:nvSpPr>
        <p:spPr>
          <a:xfrm>
            <a:off x="2916386" y="3719269"/>
            <a:ext cx="1619250" cy="83819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47A61FD1-329E-47DA-AEF9-F513CFE12229}"/>
              </a:ext>
            </a:extLst>
          </p:cNvPr>
          <p:cNvSpPr/>
          <p:nvPr/>
        </p:nvSpPr>
        <p:spPr>
          <a:xfrm>
            <a:off x="8020050" y="1762118"/>
            <a:ext cx="34367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000" b="1" dirty="0"/>
              <a:t>שטח המלבן שווה לשטח הריבוע כלומר </a:t>
            </a:r>
            <a:r>
              <a:rPr lang="he-IL" sz="2000" b="1" dirty="0">
                <a:solidFill>
                  <a:srgbClr val="FF0000"/>
                </a:solidFill>
              </a:rPr>
              <a:t>שטח 1</a:t>
            </a:r>
            <a:r>
              <a:rPr lang="he-IL" sz="2000" b="1" dirty="0"/>
              <a:t>.</a:t>
            </a:r>
          </a:p>
        </p:txBody>
      </p:sp>
      <p:sp>
        <p:nvSpPr>
          <p:cNvPr id="13" name="סוגר מסולסל ימני 12">
            <a:extLst>
              <a:ext uri="{FF2B5EF4-FFF2-40B4-BE49-F238E27FC236}">
                <a16:creationId xmlns:a16="http://schemas.microsoft.com/office/drawing/2014/main" id="{176E08E5-F7A9-4371-B907-2D95AC24CFF5}"/>
              </a:ext>
            </a:extLst>
          </p:cNvPr>
          <p:cNvSpPr/>
          <p:nvPr/>
        </p:nvSpPr>
        <p:spPr>
          <a:xfrm flipH="1">
            <a:off x="897088" y="3747932"/>
            <a:ext cx="400048" cy="810101"/>
          </a:xfrm>
          <a:prstGeom prst="rightBrace">
            <a:avLst>
              <a:gd name="adj1" fmla="val 8333"/>
              <a:gd name="adj2" fmla="val 4430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D2755DC1-3EC1-488F-97F0-D60BB9E8C487}"/>
              </a:ext>
            </a:extLst>
          </p:cNvPr>
          <p:cNvSpPr txBox="1"/>
          <p:nvPr/>
        </p:nvSpPr>
        <p:spPr>
          <a:xfrm>
            <a:off x="2583011" y="5069716"/>
            <a:ext cx="1506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סוגר מסולסל ימני 14">
            <a:extLst>
              <a:ext uri="{FF2B5EF4-FFF2-40B4-BE49-F238E27FC236}">
                <a16:creationId xmlns:a16="http://schemas.microsoft.com/office/drawing/2014/main" id="{CA7EE501-43CC-4D72-95E6-B3CB8E5BC884}"/>
              </a:ext>
            </a:extLst>
          </p:cNvPr>
          <p:cNvSpPr/>
          <p:nvPr/>
        </p:nvSpPr>
        <p:spPr>
          <a:xfrm rot="16200000" flipH="1">
            <a:off x="2716362" y="3198911"/>
            <a:ext cx="400048" cy="3238500"/>
          </a:xfrm>
          <a:prstGeom prst="rightBrace">
            <a:avLst>
              <a:gd name="adj1" fmla="val 8333"/>
              <a:gd name="adj2" fmla="val 4430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תיבת טקסט 15">
                <a:extLst>
                  <a:ext uri="{FF2B5EF4-FFF2-40B4-BE49-F238E27FC236}">
                    <a16:creationId xmlns:a16="http://schemas.microsoft.com/office/drawing/2014/main" id="{B19CD5D1-B8A0-4B67-8D10-038A3DACB203}"/>
                  </a:ext>
                </a:extLst>
              </p:cNvPr>
              <p:cNvSpPr txBox="1"/>
              <p:nvPr/>
            </p:nvSpPr>
            <p:spPr>
              <a:xfrm>
                <a:off x="409155" y="3689454"/>
                <a:ext cx="806762" cy="89896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6" name="תיבת טקסט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19CD5D1-B8A0-4B67-8D10-038A3DACB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55" y="3689454"/>
                <a:ext cx="806762" cy="8989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מלבן 18">
            <a:extLst>
              <a:ext uri="{FF2B5EF4-FFF2-40B4-BE49-F238E27FC236}">
                <a16:creationId xmlns:a16="http://schemas.microsoft.com/office/drawing/2014/main" id="{543A7A54-96BB-4155-A430-3B0777B44AA3}"/>
              </a:ext>
            </a:extLst>
          </p:cNvPr>
          <p:cNvSpPr/>
          <p:nvPr/>
        </p:nvSpPr>
        <p:spPr>
          <a:xfrm>
            <a:off x="10620375" y="3893242"/>
            <a:ext cx="9983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000" b="1" dirty="0"/>
              <a:t>כלומר:   </a:t>
            </a:r>
          </a:p>
        </p:txBody>
      </p:sp>
      <p:sp>
        <p:nvSpPr>
          <p:cNvPr id="22" name="מלבן 21">
            <a:extLst>
              <a:ext uri="{FF2B5EF4-FFF2-40B4-BE49-F238E27FC236}">
                <a16:creationId xmlns:a16="http://schemas.microsoft.com/office/drawing/2014/main" id="{A16DE7D0-9ADB-4B61-BC71-E1C71E4B4531}"/>
              </a:ext>
            </a:extLst>
          </p:cNvPr>
          <p:cNvSpPr/>
          <p:nvPr/>
        </p:nvSpPr>
        <p:spPr>
          <a:xfrm>
            <a:off x="6372225" y="2981568"/>
            <a:ext cx="50846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000" b="1" dirty="0"/>
              <a:t>רוחבו של המלבן הוא 2 ואורכו הוא      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תיבת טקסט 22">
                <a:extLst>
                  <a:ext uri="{FF2B5EF4-FFF2-40B4-BE49-F238E27FC236}">
                    <a16:creationId xmlns:a16="http://schemas.microsoft.com/office/drawing/2014/main" id="{70A7EFBD-BA74-47CA-B138-6ED6CE4D01ED}"/>
                  </a:ext>
                </a:extLst>
              </p:cNvPr>
              <p:cNvSpPr txBox="1"/>
              <p:nvPr/>
            </p:nvSpPr>
            <p:spPr>
              <a:xfrm>
                <a:off x="7323190" y="2670279"/>
                <a:ext cx="806762" cy="89896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23" name="תיבת טקסט 2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0A7EFBD-BA74-47CA-B138-6ED6CE4D0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3190" y="2670279"/>
                <a:ext cx="806762" cy="8989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תיבת טקסט 5">
                <a:extLst>
                  <a:ext uri="{FF2B5EF4-FFF2-40B4-BE49-F238E27FC236}">
                    <a16:creationId xmlns:a16="http://schemas.microsoft.com/office/drawing/2014/main" id="{EB17BAF2-F40A-427A-885C-926D20413D57}"/>
                  </a:ext>
                </a:extLst>
              </p:cNvPr>
              <p:cNvSpPr txBox="1"/>
              <p:nvPr/>
            </p:nvSpPr>
            <p:spPr>
              <a:xfrm>
                <a:off x="6236105" y="3689454"/>
                <a:ext cx="3952568" cy="98148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he-IL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he-IL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he-IL" sz="4000" b="1" dirty="0"/>
                  <a:t>1</a:t>
                </a:r>
              </a:p>
            </p:txBody>
          </p:sp>
        </mc:Choice>
        <mc:Fallback xmlns="">
          <p:sp>
            <p:nvSpPr>
              <p:cNvPr id="25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B17BAF2-F40A-427A-885C-926D20413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6105" y="3689454"/>
                <a:ext cx="3952568" cy="981487"/>
              </a:xfrm>
              <a:prstGeom prst="rect">
                <a:avLst/>
              </a:prstGeom>
              <a:blipFill>
                <a:blip r:embed="rId4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" descr="ינשוף, חמוד, לילי, ציפור, בעל חיים">
            <a:extLst>
              <a:ext uri="{FF2B5EF4-FFF2-40B4-BE49-F238E27FC236}">
                <a16:creationId xmlns:a16="http://schemas.microsoft.com/office/drawing/2014/main" id="{4630AE4B-CA41-4A37-85D1-7C12A7888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0" y="207317"/>
            <a:ext cx="2704024" cy="13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197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D16850E-C6AE-49A8-89A3-5E4A33D54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 – המושג מספרים הופכיים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8AEA5D8D-C0B6-4978-826A-9CB33340D6E4}"/>
              </a:ext>
            </a:extLst>
          </p:cNvPr>
          <p:cNvSpPr/>
          <p:nvPr/>
        </p:nvSpPr>
        <p:spPr>
          <a:xfrm>
            <a:off x="1297136" y="3719840"/>
            <a:ext cx="1619250" cy="83819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B2C58BB6-7661-4DB5-B77C-861314EC1C1C}"/>
              </a:ext>
            </a:extLst>
          </p:cNvPr>
          <p:cNvSpPr/>
          <p:nvPr/>
        </p:nvSpPr>
        <p:spPr>
          <a:xfrm>
            <a:off x="2916386" y="3719269"/>
            <a:ext cx="1619250" cy="83819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47A61FD1-329E-47DA-AEF9-F513CFE12229}"/>
              </a:ext>
            </a:extLst>
          </p:cNvPr>
          <p:cNvSpPr/>
          <p:nvPr/>
        </p:nvSpPr>
        <p:spPr>
          <a:xfrm>
            <a:off x="8020050" y="1762118"/>
            <a:ext cx="34367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000" b="1" dirty="0"/>
              <a:t>שטח המלבן שווה לשטח הריבוע כלומר </a:t>
            </a:r>
            <a:r>
              <a:rPr lang="he-IL" sz="2000" b="1" dirty="0">
                <a:solidFill>
                  <a:srgbClr val="FF0000"/>
                </a:solidFill>
              </a:rPr>
              <a:t>שטח 1</a:t>
            </a:r>
            <a:r>
              <a:rPr lang="he-IL" sz="2000" b="1" dirty="0"/>
              <a:t>.</a:t>
            </a:r>
          </a:p>
        </p:txBody>
      </p:sp>
      <p:sp>
        <p:nvSpPr>
          <p:cNvPr id="13" name="סוגר מסולסל ימני 12">
            <a:extLst>
              <a:ext uri="{FF2B5EF4-FFF2-40B4-BE49-F238E27FC236}">
                <a16:creationId xmlns:a16="http://schemas.microsoft.com/office/drawing/2014/main" id="{176E08E5-F7A9-4371-B907-2D95AC24CFF5}"/>
              </a:ext>
            </a:extLst>
          </p:cNvPr>
          <p:cNvSpPr/>
          <p:nvPr/>
        </p:nvSpPr>
        <p:spPr>
          <a:xfrm flipH="1">
            <a:off x="897088" y="3747932"/>
            <a:ext cx="400048" cy="810101"/>
          </a:xfrm>
          <a:prstGeom prst="rightBrace">
            <a:avLst>
              <a:gd name="adj1" fmla="val 8333"/>
              <a:gd name="adj2" fmla="val 4430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D2755DC1-3EC1-488F-97F0-D60BB9E8C487}"/>
              </a:ext>
            </a:extLst>
          </p:cNvPr>
          <p:cNvSpPr txBox="1"/>
          <p:nvPr/>
        </p:nvSpPr>
        <p:spPr>
          <a:xfrm>
            <a:off x="2583011" y="5069716"/>
            <a:ext cx="1506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סוגר מסולסל ימני 14">
            <a:extLst>
              <a:ext uri="{FF2B5EF4-FFF2-40B4-BE49-F238E27FC236}">
                <a16:creationId xmlns:a16="http://schemas.microsoft.com/office/drawing/2014/main" id="{CA7EE501-43CC-4D72-95E6-B3CB8E5BC884}"/>
              </a:ext>
            </a:extLst>
          </p:cNvPr>
          <p:cNvSpPr/>
          <p:nvPr/>
        </p:nvSpPr>
        <p:spPr>
          <a:xfrm rot="16200000" flipH="1">
            <a:off x="2716362" y="3198911"/>
            <a:ext cx="400048" cy="3238500"/>
          </a:xfrm>
          <a:prstGeom prst="rightBrace">
            <a:avLst>
              <a:gd name="adj1" fmla="val 8333"/>
              <a:gd name="adj2" fmla="val 4430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תיבת טקסט 15">
                <a:extLst>
                  <a:ext uri="{FF2B5EF4-FFF2-40B4-BE49-F238E27FC236}">
                    <a16:creationId xmlns:a16="http://schemas.microsoft.com/office/drawing/2014/main" id="{B19CD5D1-B8A0-4B67-8D10-038A3DACB203}"/>
                  </a:ext>
                </a:extLst>
              </p:cNvPr>
              <p:cNvSpPr txBox="1"/>
              <p:nvPr/>
            </p:nvSpPr>
            <p:spPr>
              <a:xfrm>
                <a:off x="409155" y="3689454"/>
                <a:ext cx="806762" cy="89896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6" name="תיבת טקסט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19CD5D1-B8A0-4B67-8D10-038A3DACB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55" y="3689454"/>
                <a:ext cx="806762" cy="8989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מלבן 18">
            <a:extLst>
              <a:ext uri="{FF2B5EF4-FFF2-40B4-BE49-F238E27FC236}">
                <a16:creationId xmlns:a16="http://schemas.microsoft.com/office/drawing/2014/main" id="{543A7A54-96BB-4155-A430-3B0777B44AA3}"/>
              </a:ext>
            </a:extLst>
          </p:cNvPr>
          <p:cNvSpPr/>
          <p:nvPr/>
        </p:nvSpPr>
        <p:spPr>
          <a:xfrm>
            <a:off x="10620375" y="3893242"/>
            <a:ext cx="9983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000" b="1" dirty="0"/>
              <a:t>כלומר:   </a:t>
            </a:r>
          </a:p>
        </p:txBody>
      </p:sp>
      <p:sp>
        <p:nvSpPr>
          <p:cNvPr id="22" name="מלבן 21">
            <a:extLst>
              <a:ext uri="{FF2B5EF4-FFF2-40B4-BE49-F238E27FC236}">
                <a16:creationId xmlns:a16="http://schemas.microsoft.com/office/drawing/2014/main" id="{69CD811B-6C7A-4E7A-A0B4-28953630B821}"/>
              </a:ext>
            </a:extLst>
          </p:cNvPr>
          <p:cNvSpPr/>
          <p:nvPr/>
        </p:nvSpPr>
        <p:spPr>
          <a:xfrm>
            <a:off x="6686550" y="4825632"/>
            <a:ext cx="49322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000" b="1" dirty="0"/>
              <a:t>ועל כן:  </a:t>
            </a:r>
            <a:r>
              <a:rPr lang="he-IL" sz="3200" b="1" dirty="0">
                <a:solidFill>
                  <a:srgbClr val="FF0000"/>
                </a:solidFill>
              </a:rPr>
              <a:t>2</a:t>
            </a:r>
            <a:r>
              <a:rPr lang="he-IL" sz="2000" b="1" dirty="0"/>
              <a:t> ו-      הם מספרים הופכיים.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תיבת טקסט 22">
                <a:extLst>
                  <a:ext uri="{FF2B5EF4-FFF2-40B4-BE49-F238E27FC236}">
                    <a16:creationId xmlns:a16="http://schemas.microsoft.com/office/drawing/2014/main" id="{BDB6F4D6-A8BC-4A06-ABB2-B3D004F68702}"/>
                  </a:ext>
                </a:extLst>
              </p:cNvPr>
              <p:cNvSpPr txBox="1"/>
              <p:nvPr/>
            </p:nvSpPr>
            <p:spPr>
              <a:xfrm>
                <a:off x="9687060" y="4693972"/>
                <a:ext cx="806762" cy="89896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תיבת טקסט 2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DB6F4D6-A8BC-4A06-ABB2-B3D004F687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7060" y="4693972"/>
                <a:ext cx="806762" cy="8989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מלבן 23">
            <a:extLst>
              <a:ext uri="{FF2B5EF4-FFF2-40B4-BE49-F238E27FC236}">
                <a16:creationId xmlns:a16="http://schemas.microsoft.com/office/drawing/2014/main" id="{891F3FF2-5663-4AB1-A91E-BBFBB9D5EDF1}"/>
              </a:ext>
            </a:extLst>
          </p:cNvPr>
          <p:cNvSpPr/>
          <p:nvPr/>
        </p:nvSpPr>
        <p:spPr>
          <a:xfrm>
            <a:off x="6372225" y="2981568"/>
            <a:ext cx="50846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000" b="1" dirty="0"/>
              <a:t>רוחבו של המלבן הוא 2 ואורכו הוא      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תיבת טקסט 24">
                <a:extLst>
                  <a:ext uri="{FF2B5EF4-FFF2-40B4-BE49-F238E27FC236}">
                    <a16:creationId xmlns:a16="http://schemas.microsoft.com/office/drawing/2014/main" id="{B86D63B5-E036-4427-A21C-32F801452DEE}"/>
                  </a:ext>
                </a:extLst>
              </p:cNvPr>
              <p:cNvSpPr txBox="1"/>
              <p:nvPr/>
            </p:nvSpPr>
            <p:spPr>
              <a:xfrm>
                <a:off x="7323190" y="2670279"/>
                <a:ext cx="806762" cy="89896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25" name="תיבת טקסט 2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86D63B5-E036-4427-A21C-32F801452D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3190" y="2670279"/>
                <a:ext cx="806762" cy="8989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תיבת טקסט 5">
                <a:extLst>
                  <a:ext uri="{FF2B5EF4-FFF2-40B4-BE49-F238E27FC236}">
                    <a16:creationId xmlns:a16="http://schemas.microsoft.com/office/drawing/2014/main" id="{048CF4A1-451D-46E4-A8C0-EF3CF3058A6C}"/>
                  </a:ext>
                </a:extLst>
              </p:cNvPr>
              <p:cNvSpPr txBox="1"/>
              <p:nvPr/>
            </p:nvSpPr>
            <p:spPr>
              <a:xfrm>
                <a:off x="6236105" y="3689454"/>
                <a:ext cx="3952568" cy="98148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he-IL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he-IL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he-IL" sz="4000" b="1" dirty="0"/>
                  <a:t>1</a:t>
                </a:r>
              </a:p>
            </p:txBody>
          </p:sp>
        </mc:Choice>
        <mc:Fallback xmlns="">
          <p:sp>
            <p:nvSpPr>
              <p:cNvPr id="26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48CF4A1-451D-46E4-A8C0-EF3CF3058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6105" y="3689454"/>
                <a:ext cx="3952568" cy="981487"/>
              </a:xfrm>
              <a:prstGeom prst="rect">
                <a:avLst/>
              </a:prstGeom>
              <a:blipFill>
                <a:blip r:embed="rId3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" descr="ינשוף, חמוד, לילי, ציפור, בעל חיים">
            <a:extLst>
              <a:ext uri="{FF2B5EF4-FFF2-40B4-BE49-F238E27FC236}">
                <a16:creationId xmlns:a16="http://schemas.microsoft.com/office/drawing/2014/main" id="{B5E007C0-1CA6-4719-B603-9ABC72103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0" y="207317"/>
            <a:ext cx="2704024" cy="13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4799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D16850E-C6AE-49A8-89A3-5E4A33D54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 – המושג מספרים הופכיים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809B3CC5-F788-4EF7-B7F6-77DC56CB2701}"/>
              </a:ext>
            </a:extLst>
          </p:cNvPr>
          <p:cNvSpPr txBox="1"/>
          <p:nvPr/>
        </p:nvSpPr>
        <p:spPr>
          <a:xfrm>
            <a:off x="3619501" y="1962150"/>
            <a:ext cx="77420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/>
              <a:t>באותו אופן נגזור את הריבוע לארבעה חלקים שווים.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61549FD1-C9C9-4DB6-BA93-62350AD00BCE}"/>
              </a:ext>
            </a:extLst>
          </p:cNvPr>
          <p:cNvSpPr txBox="1"/>
          <p:nvPr/>
        </p:nvSpPr>
        <p:spPr>
          <a:xfrm>
            <a:off x="8142140" y="2465002"/>
            <a:ext cx="32194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800" b="1" dirty="0"/>
              <a:t>שטח הריבוע  </a:t>
            </a:r>
            <a:r>
              <a:rPr lang="en-US" sz="2800" b="1" dirty="0"/>
              <a:t>1X1=1</a:t>
            </a:r>
            <a:endParaRPr lang="he-IL" sz="2800" b="1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33E79D20-0161-4632-AABA-12D7CC9FF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170" y="3084102"/>
            <a:ext cx="1652159" cy="1700931"/>
          </a:xfrm>
          <a:prstGeom prst="rect">
            <a:avLst/>
          </a:prstGeom>
        </p:spPr>
      </p:pic>
      <p:pic>
        <p:nvPicPr>
          <p:cNvPr id="1026" name="Picture 2" descr="עֶרְכָּה למורה">
            <a:extLst>
              <a:ext uri="{FF2B5EF4-FFF2-40B4-BE49-F238E27FC236}">
                <a16:creationId xmlns:a16="http://schemas.microsoft.com/office/drawing/2014/main" id="{B1C13B97-9501-4E24-AA4D-DCA979515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95" y="3562353"/>
            <a:ext cx="1017535" cy="75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1D6452D4-2D9D-4A23-BC99-4F8DCFE2A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170" y="3097467"/>
            <a:ext cx="1652159" cy="859611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7D932004-3567-47AF-9542-FD9A288A9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169" y="3957078"/>
            <a:ext cx="1652159" cy="859611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E930B496-435E-45DE-AEE6-A01A9CF9A4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9878" y="3491074"/>
            <a:ext cx="1639966" cy="475529"/>
          </a:xfrm>
          <a:prstGeom prst="rect">
            <a:avLst/>
          </a:prstGeom>
        </p:spPr>
      </p:pic>
      <p:sp>
        <p:nvSpPr>
          <p:cNvPr id="18" name="סוגר מסולסל ימני 17">
            <a:extLst>
              <a:ext uri="{FF2B5EF4-FFF2-40B4-BE49-F238E27FC236}">
                <a16:creationId xmlns:a16="http://schemas.microsoft.com/office/drawing/2014/main" id="{B143B6CF-1DB2-4437-8AA1-1CD54CD056D3}"/>
              </a:ext>
            </a:extLst>
          </p:cNvPr>
          <p:cNvSpPr/>
          <p:nvPr/>
        </p:nvSpPr>
        <p:spPr>
          <a:xfrm rot="16200000" flipH="1">
            <a:off x="1679469" y="4340352"/>
            <a:ext cx="561975" cy="1676400"/>
          </a:xfrm>
          <a:prstGeom prst="rightBrace">
            <a:avLst>
              <a:gd name="adj1" fmla="val 8333"/>
              <a:gd name="adj2" fmla="val 4430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18574F13-FB7E-419D-8E6A-23A8F7DA536B}"/>
              </a:ext>
            </a:extLst>
          </p:cNvPr>
          <p:cNvSpPr txBox="1"/>
          <p:nvPr/>
        </p:nvSpPr>
        <p:spPr>
          <a:xfrm>
            <a:off x="1722331" y="5459540"/>
            <a:ext cx="238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8D5DB688-EE04-404E-A045-CF633CE4D82C}"/>
              </a:ext>
            </a:extLst>
          </p:cNvPr>
          <p:cNvSpPr txBox="1"/>
          <p:nvPr/>
        </p:nvSpPr>
        <p:spPr>
          <a:xfrm>
            <a:off x="4875064" y="2915672"/>
            <a:ext cx="65341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/>
              <a:t>נגזור את הריבוע ל-4 חלקים שווים.</a:t>
            </a:r>
          </a:p>
        </p:txBody>
      </p:sp>
      <p:pic>
        <p:nvPicPr>
          <p:cNvPr id="16" name="Google Shape;311;p13">
            <a:extLst>
              <a:ext uri="{FF2B5EF4-FFF2-40B4-BE49-F238E27FC236}">
                <a16:creationId xmlns:a16="http://schemas.microsoft.com/office/drawing/2014/main" id="{92946C28-71E5-47A3-89FB-71DE1240131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42573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 descr="ינשוף, חמוד, לילי, ציפור, בעל חיים">
            <a:extLst>
              <a:ext uri="{FF2B5EF4-FFF2-40B4-BE49-F238E27FC236}">
                <a16:creationId xmlns:a16="http://schemas.microsoft.com/office/drawing/2014/main" id="{DB2CDDC7-4D83-40A9-B76F-2A0200E94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0" y="207317"/>
            <a:ext cx="2704024" cy="13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118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D16850E-C6AE-49A8-89A3-5E4A33D54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 – המושג מספרים הופכיים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809B3CC5-F788-4EF7-B7F6-77DC56CB2701}"/>
              </a:ext>
            </a:extLst>
          </p:cNvPr>
          <p:cNvSpPr txBox="1"/>
          <p:nvPr/>
        </p:nvSpPr>
        <p:spPr>
          <a:xfrm>
            <a:off x="3619501" y="1962150"/>
            <a:ext cx="77420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/>
              <a:t>באותו אופן נגזור את הריבוע לארבעה חלקים שווים.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61549FD1-C9C9-4DB6-BA93-62350AD00BCE}"/>
              </a:ext>
            </a:extLst>
          </p:cNvPr>
          <p:cNvSpPr txBox="1"/>
          <p:nvPr/>
        </p:nvSpPr>
        <p:spPr>
          <a:xfrm>
            <a:off x="8142140" y="2465002"/>
            <a:ext cx="32194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800" b="1" dirty="0"/>
              <a:t>שטח הריבוע  </a:t>
            </a:r>
            <a:r>
              <a:rPr lang="en-US" sz="2800" b="1" dirty="0"/>
              <a:t>1X1=1</a:t>
            </a:r>
            <a:endParaRPr lang="he-IL" sz="2800" b="1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33E79D20-0161-4632-AABA-12D7CC9FF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170" y="3084102"/>
            <a:ext cx="1652159" cy="1700931"/>
          </a:xfrm>
          <a:prstGeom prst="rect">
            <a:avLst/>
          </a:prstGeom>
        </p:spPr>
      </p:pic>
      <p:pic>
        <p:nvPicPr>
          <p:cNvPr id="1026" name="Picture 2" descr="עֶרְכָּה למורה">
            <a:extLst>
              <a:ext uri="{FF2B5EF4-FFF2-40B4-BE49-F238E27FC236}">
                <a16:creationId xmlns:a16="http://schemas.microsoft.com/office/drawing/2014/main" id="{B1C13B97-9501-4E24-AA4D-DCA979515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95" y="3562353"/>
            <a:ext cx="1017535" cy="75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1D6452D4-2D9D-4A23-BC99-4F8DCFE2A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170" y="3097467"/>
            <a:ext cx="1652159" cy="859611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7D932004-3567-47AF-9542-FD9A288A9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169" y="3957078"/>
            <a:ext cx="1652159" cy="859611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E930B496-435E-45DE-AEE6-A01A9CF9A4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9878" y="3491074"/>
            <a:ext cx="1639966" cy="475529"/>
          </a:xfrm>
          <a:prstGeom prst="rect">
            <a:avLst/>
          </a:prstGeom>
        </p:spPr>
      </p:pic>
      <p:sp>
        <p:nvSpPr>
          <p:cNvPr id="18" name="סוגר מסולסל ימני 17">
            <a:extLst>
              <a:ext uri="{FF2B5EF4-FFF2-40B4-BE49-F238E27FC236}">
                <a16:creationId xmlns:a16="http://schemas.microsoft.com/office/drawing/2014/main" id="{B143B6CF-1DB2-4437-8AA1-1CD54CD056D3}"/>
              </a:ext>
            </a:extLst>
          </p:cNvPr>
          <p:cNvSpPr/>
          <p:nvPr/>
        </p:nvSpPr>
        <p:spPr>
          <a:xfrm rot="16200000" flipH="1">
            <a:off x="1679469" y="4340352"/>
            <a:ext cx="561975" cy="1676400"/>
          </a:xfrm>
          <a:prstGeom prst="rightBrace">
            <a:avLst>
              <a:gd name="adj1" fmla="val 8333"/>
              <a:gd name="adj2" fmla="val 4430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18574F13-FB7E-419D-8E6A-23A8F7DA536B}"/>
              </a:ext>
            </a:extLst>
          </p:cNvPr>
          <p:cNvSpPr txBox="1"/>
          <p:nvPr/>
        </p:nvSpPr>
        <p:spPr>
          <a:xfrm>
            <a:off x="1722331" y="5459540"/>
            <a:ext cx="238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24883A1B-2E39-4239-8922-7C15CA5E7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163" y="4117789"/>
            <a:ext cx="1639966" cy="475529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4DF2A5CA-FF80-4604-8956-8E620100CC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8745" y="4785033"/>
            <a:ext cx="1639966" cy="475529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CF244AED-A98E-4D45-90D5-142D7ACEB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3617" y="5299183"/>
            <a:ext cx="1639966" cy="475529"/>
          </a:xfrm>
          <a:prstGeom prst="rect">
            <a:avLst/>
          </a:prstGeom>
        </p:spPr>
      </p:pic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F5858900-DEE5-482D-8ACD-26E967A72699}"/>
              </a:ext>
            </a:extLst>
          </p:cNvPr>
          <p:cNvSpPr txBox="1"/>
          <p:nvPr/>
        </p:nvSpPr>
        <p:spPr>
          <a:xfrm>
            <a:off x="4875064" y="2915672"/>
            <a:ext cx="65341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/>
              <a:t>נגזור את הריבוע ל-4 חלקים שווים.</a:t>
            </a:r>
          </a:p>
        </p:txBody>
      </p:sp>
      <p:pic>
        <p:nvPicPr>
          <p:cNvPr id="22" name="Picture 2" descr="ינשוף, חמוד, לילי, ציפור, בעל חיים">
            <a:extLst>
              <a:ext uri="{FF2B5EF4-FFF2-40B4-BE49-F238E27FC236}">
                <a16:creationId xmlns:a16="http://schemas.microsoft.com/office/drawing/2014/main" id="{2D56A2F2-58DA-4419-97C8-9030C17E7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0" y="207317"/>
            <a:ext cx="2704024" cy="13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951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D16850E-C6AE-49A8-89A3-5E4A33D54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 – המושג מספרים הופכיים</a:t>
            </a: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E930B496-435E-45DE-AEE6-A01A9CF9A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675" y="4186399"/>
            <a:ext cx="1639966" cy="475529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24883A1B-2E39-4239-8922-7C15CA5E7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651" y="4186398"/>
            <a:ext cx="1639966" cy="475529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4DF2A5CA-FF80-4604-8956-8E620100C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617" y="4186398"/>
            <a:ext cx="1639966" cy="475529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CF244AED-A98E-4D45-90D5-142D7ACEB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583" y="4186398"/>
            <a:ext cx="1639966" cy="475529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DE6664CB-F707-4480-A8D0-A7B7639D18D5}"/>
              </a:ext>
            </a:extLst>
          </p:cNvPr>
          <p:cNvSpPr txBox="1"/>
          <p:nvPr/>
        </p:nvSpPr>
        <p:spPr>
          <a:xfrm>
            <a:off x="3619501" y="1962150"/>
            <a:ext cx="77420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/>
              <a:t>באותו אופן נגזור את הריבוע לארבעה חלקים שווים.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E1503C98-0FF0-481A-BD2B-65F09572C10D}"/>
              </a:ext>
            </a:extLst>
          </p:cNvPr>
          <p:cNvSpPr txBox="1"/>
          <p:nvPr/>
        </p:nvSpPr>
        <p:spPr>
          <a:xfrm>
            <a:off x="8142140" y="2465002"/>
            <a:ext cx="32194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800" b="1" dirty="0"/>
              <a:t>שטח הריבוע  </a:t>
            </a:r>
            <a:r>
              <a:rPr lang="en-US" sz="2800" b="1" dirty="0"/>
              <a:t>1X1=1</a:t>
            </a:r>
            <a:endParaRPr lang="he-IL" sz="2800" b="1" dirty="0"/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6C5942B8-88FA-48F6-8141-A5FBE57E9D05}"/>
              </a:ext>
            </a:extLst>
          </p:cNvPr>
          <p:cNvSpPr txBox="1"/>
          <p:nvPr/>
        </p:nvSpPr>
        <p:spPr>
          <a:xfrm>
            <a:off x="3355848" y="2915672"/>
            <a:ext cx="8053367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/>
              <a:t>נגזור את הריבוע ל-4 חלקים שווים.</a:t>
            </a:r>
          </a:p>
          <a:p>
            <a:pPr algn="r"/>
            <a:r>
              <a:rPr lang="he-IL" sz="2800" b="1" dirty="0"/>
              <a:t>נניח את 4 החלקים, זה לצד זה כך שנוצר מלבן.</a:t>
            </a:r>
          </a:p>
        </p:txBody>
      </p:sp>
      <p:pic>
        <p:nvPicPr>
          <p:cNvPr id="12" name="Google Shape;311;p13">
            <a:extLst>
              <a:ext uri="{FF2B5EF4-FFF2-40B4-BE49-F238E27FC236}">
                <a16:creationId xmlns:a16="http://schemas.microsoft.com/office/drawing/2014/main" id="{1C59B785-1FC1-454A-BBEC-4303ECD7F25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42573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 descr="ינשוף, חמוד, לילי, ציפור, בעל חיים">
            <a:extLst>
              <a:ext uri="{FF2B5EF4-FFF2-40B4-BE49-F238E27FC236}">
                <a16:creationId xmlns:a16="http://schemas.microsoft.com/office/drawing/2014/main" id="{78A691DC-DDA4-4CB4-9812-7FADD2426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0" y="207317"/>
            <a:ext cx="2704024" cy="13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0237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D16850E-C6AE-49A8-89A3-5E4A33D54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 – המושג מספרים הופכיים</a:t>
            </a: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E930B496-435E-45DE-AEE6-A01A9CF9A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675" y="4186399"/>
            <a:ext cx="1639966" cy="475529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24883A1B-2E39-4239-8922-7C15CA5E7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651" y="4186398"/>
            <a:ext cx="1639966" cy="475529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4DF2A5CA-FF80-4604-8956-8E620100C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617" y="4186398"/>
            <a:ext cx="1639966" cy="475529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CF244AED-A98E-4D45-90D5-142D7ACEB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583" y="4186398"/>
            <a:ext cx="1639966" cy="475529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CA1BBD1C-C115-4C16-9129-DC5DB194059D}"/>
              </a:ext>
            </a:extLst>
          </p:cNvPr>
          <p:cNvSpPr/>
          <p:nvPr/>
        </p:nvSpPr>
        <p:spPr>
          <a:xfrm>
            <a:off x="8020050" y="1762118"/>
            <a:ext cx="34367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000" b="1" dirty="0"/>
              <a:t>שטח המלבן שווה לשטח הריבוע כלומר </a:t>
            </a:r>
            <a:r>
              <a:rPr lang="he-IL" sz="2000" b="1" dirty="0">
                <a:solidFill>
                  <a:srgbClr val="FF0000"/>
                </a:solidFill>
              </a:rPr>
              <a:t>שטח 1</a:t>
            </a:r>
            <a:r>
              <a:rPr lang="he-IL" sz="2000" b="1" dirty="0"/>
              <a:t> .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AA435879-E5BA-4FC7-A39A-A99781D0EABB}"/>
              </a:ext>
            </a:extLst>
          </p:cNvPr>
          <p:cNvSpPr/>
          <p:nvPr/>
        </p:nvSpPr>
        <p:spPr>
          <a:xfrm>
            <a:off x="6372225" y="2981568"/>
            <a:ext cx="50846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000" b="1" dirty="0"/>
              <a:t>אורכו של המלבן הוא 4 ורוחבו הוא       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תיבת טקסט 11">
                <a:extLst>
                  <a:ext uri="{FF2B5EF4-FFF2-40B4-BE49-F238E27FC236}">
                    <a16:creationId xmlns:a16="http://schemas.microsoft.com/office/drawing/2014/main" id="{3F59EA5C-96F1-4B55-8A0E-661846DEB6CF}"/>
                  </a:ext>
                </a:extLst>
              </p:cNvPr>
              <p:cNvSpPr txBox="1"/>
              <p:nvPr/>
            </p:nvSpPr>
            <p:spPr>
              <a:xfrm>
                <a:off x="7221590" y="2651229"/>
                <a:ext cx="806762" cy="89896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2" name="תיבת טקסט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F59EA5C-96F1-4B55-8A0E-661846DEB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1590" y="2651229"/>
                <a:ext cx="806762" cy="8989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Google Shape;311;p13">
            <a:extLst>
              <a:ext uri="{FF2B5EF4-FFF2-40B4-BE49-F238E27FC236}">
                <a16:creationId xmlns:a16="http://schemas.microsoft.com/office/drawing/2014/main" id="{0DB8A15E-BA2C-40B8-909C-CFFA89F71E8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2573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6595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/>
              <a:t>מה להביא לשיעור?</a:t>
            </a:r>
            <a:endParaRPr/>
          </a:p>
        </p:txBody>
      </p:sp>
      <p:pic>
        <p:nvPicPr>
          <p:cNvPr id="2050" name="Picture 2" descr="עיפרון, כתיבה, רישום, רישום, נייר מכתבים">
            <a:extLst>
              <a:ext uri="{FF2B5EF4-FFF2-40B4-BE49-F238E27FC236}">
                <a16:creationId xmlns:a16="http://schemas.microsoft.com/office/drawing/2014/main" id="{58511617-AC21-4066-A01B-C1C4829CB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32873" y="2854984"/>
            <a:ext cx="4910756" cy="258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84728CE0-5244-4052-9773-0AFC09D81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599" y="1809749"/>
            <a:ext cx="3627783" cy="4534729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8AACB45C-1910-4D39-998F-FBE18AEAE3AE}"/>
              </a:ext>
            </a:extLst>
          </p:cNvPr>
          <p:cNvSpPr txBox="1"/>
          <p:nvPr/>
        </p:nvSpPr>
        <p:spPr>
          <a:xfrm>
            <a:off x="6023113" y="3150704"/>
            <a:ext cx="124239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000" dirty="0"/>
              <a:t>מחברת מתמטיקה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D16850E-C6AE-49A8-89A3-5E4A33D54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 – המושג מספרים הופכיים</a:t>
            </a: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E930B496-435E-45DE-AEE6-A01A9CF9A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675" y="4186399"/>
            <a:ext cx="1639966" cy="475529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24883A1B-2E39-4239-8922-7C15CA5E7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651" y="4186398"/>
            <a:ext cx="1639966" cy="475529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4DF2A5CA-FF80-4604-8956-8E620100C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617" y="4186398"/>
            <a:ext cx="1639966" cy="475529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CF244AED-A98E-4D45-90D5-142D7ACEB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583" y="4186398"/>
            <a:ext cx="1639966" cy="475529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CA1BBD1C-C115-4C16-9129-DC5DB194059D}"/>
              </a:ext>
            </a:extLst>
          </p:cNvPr>
          <p:cNvSpPr/>
          <p:nvPr/>
        </p:nvSpPr>
        <p:spPr>
          <a:xfrm>
            <a:off x="8020050" y="1762118"/>
            <a:ext cx="34367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000" b="1" dirty="0"/>
              <a:t>שטח המלבן שווה לשטח הריבוע כלומר </a:t>
            </a:r>
            <a:r>
              <a:rPr lang="he-IL" sz="2000" b="1" dirty="0">
                <a:solidFill>
                  <a:srgbClr val="FF0000"/>
                </a:solidFill>
              </a:rPr>
              <a:t>שטח 1</a:t>
            </a:r>
            <a:r>
              <a:rPr lang="he-IL" sz="2000" b="1" dirty="0"/>
              <a:t> 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תיבת טקסט 11">
                <a:extLst>
                  <a:ext uri="{FF2B5EF4-FFF2-40B4-BE49-F238E27FC236}">
                    <a16:creationId xmlns:a16="http://schemas.microsoft.com/office/drawing/2014/main" id="{3F59EA5C-96F1-4B55-8A0E-661846DEB6CF}"/>
                  </a:ext>
                </a:extLst>
              </p:cNvPr>
              <p:cNvSpPr txBox="1"/>
              <p:nvPr/>
            </p:nvSpPr>
            <p:spPr>
              <a:xfrm>
                <a:off x="7221590" y="2651229"/>
                <a:ext cx="806762" cy="89896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2" name="תיבת טקסט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F59EA5C-96F1-4B55-8A0E-661846DEB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1590" y="2651229"/>
                <a:ext cx="806762" cy="8989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5D6C0D9A-0DF7-4BF5-BE84-EB647DA1819D}"/>
              </a:ext>
            </a:extLst>
          </p:cNvPr>
          <p:cNvSpPr txBox="1"/>
          <p:nvPr/>
        </p:nvSpPr>
        <p:spPr>
          <a:xfrm>
            <a:off x="4577085" y="5093664"/>
            <a:ext cx="1506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סוגר מסולסל ימני 14">
            <a:extLst>
              <a:ext uri="{FF2B5EF4-FFF2-40B4-BE49-F238E27FC236}">
                <a16:creationId xmlns:a16="http://schemas.microsoft.com/office/drawing/2014/main" id="{09BF86AA-A3C2-42E8-8F1C-C5925D03F1A5}"/>
              </a:ext>
            </a:extLst>
          </p:cNvPr>
          <p:cNvSpPr/>
          <p:nvPr/>
        </p:nvSpPr>
        <p:spPr>
          <a:xfrm rot="16200000" flipH="1">
            <a:off x="4540338" y="1538473"/>
            <a:ext cx="400048" cy="6559375"/>
          </a:xfrm>
          <a:prstGeom prst="rightBrace">
            <a:avLst>
              <a:gd name="adj1" fmla="val 8333"/>
              <a:gd name="adj2" fmla="val 499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תיבת טקסט 17">
                <a:extLst>
                  <a:ext uri="{FF2B5EF4-FFF2-40B4-BE49-F238E27FC236}">
                    <a16:creationId xmlns:a16="http://schemas.microsoft.com/office/drawing/2014/main" id="{41B507A2-362E-453D-BACF-4218B61E4EC7}"/>
                  </a:ext>
                </a:extLst>
              </p:cNvPr>
              <p:cNvSpPr txBox="1"/>
              <p:nvPr/>
            </p:nvSpPr>
            <p:spPr>
              <a:xfrm>
                <a:off x="345797" y="3919196"/>
                <a:ext cx="806762" cy="89896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8" name="תיבת טקסט 1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1B507A2-362E-453D-BACF-4218B61E4E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797" y="3919196"/>
                <a:ext cx="806762" cy="8989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סוגר מסולסל ימני 18">
            <a:extLst>
              <a:ext uri="{FF2B5EF4-FFF2-40B4-BE49-F238E27FC236}">
                <a16:creationId xmlns:a16="http://schemas.microsoft.com/office/drawing/2014/main" id="{3F9795E6-9E81-4410-B3E2-B399AC8D2CAE}"/>
              </a:ext>
            </a:extLst>
          </p:cNvPr>
          <p:cNvSpPr/>
          <p:nvPr/>
        </p:nvSpPr>
        <p:spPr>
          <a:xfrm flipH="1">
            <a:off x="952535" y="4186398"/>
            <a:ext cx="400048" cy="475530"/>
          </a:xfrm>
          <a:prstGeom prst="rightBrace">
            <a:avLst>
              <a:gd name="adj1" fmla="val 8333"/>
              <a:gd name="adj2" fmla="val 4430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4992FD4E-31E7-4791-B937-032F8006B2FA}"/>
              </a:ext>
            </a:extLst>
          </p:cNvPr>
          <p:cNvSpPr/>
          <p:nvPr/>
        </p:nvSpPr>
        <p:spPr>
          <a:xfrm>
            <a:off x="6372225" y="2981568"/>
            <a:ext cx="50846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000" b="1" dirty="0"/>
              <a:t>רוחבו של המלבן הוא 4 ואורכו הוא       .</a:t>
            </a:r>
          </a:p>
        </p:txBody>
      </p:sp>
      <p:pic>
        <p:nvPicPr>
          <p:cNvPr id="22" name="Google Shape;311;p13">
            <a:extLst>
              <a:ext uri="{FF2B5EF4-FFF2-40B4-BE49-F238E27FC236}">
                <a16:creationId xmlns:a16="http://schemas.microsoft.com/office/drawing/2014/main" id="{1E8FB77D-7A35-440B-9718-93A6FA51F9B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2573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" descr="ינשוף, חמוד, לילי, ציפור, בעל חיים">
            <a:extLst>
              <a:ext uri="{FF2B5EF4-FFF2-40B4-BE49-F238E27FC236}">
                <a16:creationId xmlns:a16="http://schemas.microsoft.com/office/drawing/2014/main" id="{33E038C6-C8E4-4F40-8F02-AE85D0A54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0" y="207317"/>
            <a:ext cx="2704024" cy="13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8001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D16850E-C6AE-49A8-89A3-5E4A33D54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 – המושג מספרים הופכיים</a:t>
            </a: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E930B496-435E-45DE-AEE6-A01A9CF9A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675" y="4186399"/>
            <a:ext cx="1639966" cy="475529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24883A1B-2E39-4239-8922-7C15CA5E7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651" y="4186398"/>
            <a:ext cx="1639966" cy="475529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4DF2A5CA-FF80-4604-8956-8E620100C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617" y="4186398"/>
            <a:ext cx="1639966" cy="475529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CF244AED-A98E-4D45-90D5-142D7ACEB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583" y="4186398"/>
            <a:ext cx="1639966" cy="475529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CA1BBD1C-C115-4C16-9129-DC5DB194059D}"/>
              </a:ext>
            </a:extLst>
          </p:cNvPr>
          <p:cNvSpPr/>
          <p:nvPr/>
        </p:nvSpPr>
        <p:spPr>
          <a:xfrm>
            <a:off x="5800725" y="1762118"/>
            <a:ext cx="56561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000" b="1" dirty="0"/>
              <a:t>שטח המלבן שווה לשטח הריבוע כלומר </a:t>
            </a:r>
            <a:r>
              <a:rPr lang="he-IL" sz="2000" b="1" dirty="0">
                <a:solidFill>
                  <a:srgbClr val="FF0000"/>
                </a:solidFill>
              </a:rPr>
              <a:t>שטח 1</a:t>
            </a:r>
            <a:r>
              <a:rPr lang="he-IL" sz="2000" b="1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תיבת טקסט 11">
                <a:extLst>
                  <a:ext uri="{FF2B5EF4-FFF2-40B4-BE49-F238E27FC236}">
                    <a16:creationId xmlns:a16="http://schemas.microsoft.com/office/drawing/2014/main" id="{3F59EA5C-96F1-4B55-8A0E-661846DEB6CF}"/>
                  </a:ext>
                </a:extLst>
              </p:cNvPr>
              <p:cNvSpPr txBox="1"/>
              <p:nvPr/>
            </p:nvSpPr>
            <p:spPr>
              <a:xfrm>
                <a:off x="7221590" y="2651229"/>
                <a:ext cx="806762" cy="89896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2" name="תיבת טקסט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F59EA5C-96F1-4B55-8A0E-661846DEB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1590" y="2651229"/>
                <a:ext cx="806762" cy="8989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5D6C0D9A-0DF7-4BF5-BE84-EB647DA1819D}"/>
              </a:ext>
            </a:extLst>
          </p:cNvPr>
          <p:cNvSpPr txBox="1"/>
          <p:nvPr/>
        </p:nvSpPr>
        <p:spPr>
          <a:xfrm>
            <a:off x="4577085" y="5093664"/>
            <a:ext cx="1506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סוגר מסולסל ימני 14">
            <a:extLst>
              <a:ext uri="{FF2B5EF4-FFF2-40B4-BE49-F238E27FC236}">
                <a16:creationId xmlns:a16="http://schemas.microsoft.com/office/drawing/2014/main" id="{09BF86AA-A3C2-42E8-8F1C-C5925D03F1A5}"/>
              </a:ext>
            </a:extLst>
          </p:cNvPr>
          <p:cNvSpPr/>
          <p:nvPr/>
        </p:nvSpPr>
        <p:spPr>
          <a:xfrm rot="16200000" flipH="1">
            <a:off x="4540338" y="1538473"/>
            <a:ext cx="400048" cy="6559375"/>
          </a:xfrm>
          <a:prstGeom prst="rightBrace">
            <a:avLst>
              <a:gd name="adj1" fmla="val 8333"/>
              <a:gd name="adj2" fmla="val 499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תיבת טקסט 17">
                <a:extLst>
                  <a:ext uri="{FF2B5EF4-FFF2-40B4-BE49-F238E27FC236}">
                    <a16:creationId xmlns:a16="http://schemas.microsoft.com/office/drawing/2014/main" id="{41B507A2-362E-453D-BACF-4218B61E4EC7}"/>
                  </a:ext>
                </a:extLst>
              </p:cNvPr>
              <p:cNvSpPr txBox="1"/>
              <p:nvPr/>
            </p:nvSpPr>
            <p:spPr>
              <a:xfrm>
                <a:off x="345797" y="3919196"/>
                <a:ext cx="806762" cy="89896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8" name="תיבת טקסט 1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1B507A2-362E-453D-BACF-4218B61E4E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797" y="3919196"/>
                <a:ext cx="806762" cy="8989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סוגר מסולסל ימני 18">
            <a:extLst>
              <a:ext uri="{FF2B5EF4-FFF2-40B4-BE49-F238E27FC236}">
                <a16:creationId xmlns:a16="http://schemas.microsoft.com/office/drawing/2014/main" id="{3F9795E6-9E81-4410-B3E2-B399AC8D2CAE}"/>
              </a:ext>
            </a:extLst>
          </p:cNvPr>
          <p:cNvSpPr/>
          <p:nvPr/>
        </p:nvSpPr>
        <p:spPr>
          <a:xfrm flipH="1">
            <a:off x="952535" y="4186398"/>
            <a:ext cx="400048" cy="475530"/>
          </a:xfrm>
          <a:prstGeom prst="rightBrace">
            <a:avLst>
              <a:gd name="adj1" fmla="val 8333"/>
              <a:gd name="adj2" fmla="val 4430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0AF27492-A045-49B6-B61D-B23FEF773CD9}"/>
              </a:ext>
            </a:extLst>
          </p:cNvPr>
          <p:cNvSpPr/>
          <p:nvPr/>
        </p:nvSpPr>
        <p:spPr>
          <a:xfrm>
            <a:off x="10620375" y="3893242"/>
            <a:ext cx="9983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000" b="1" dirty="0"/>
              <a:t>כלומר:   </a:t>
            </a:r>
          </a:p>
        </p:txBody>
      </p:sp>
      <p:sp>
        <p:nvSpPr>
          <p:cNvPr id="26" name="מלבן 25">
            <a:extLst>
              <a:ext uri="{FF2B5EF4-FFF2-40B4-BE49-F238E27FC236}">
                <a16:creationId xmlns:a16="http://schemas.microsoft.com/office/drawing/2014/main" id="{C150CB0E-DE3A-4C17-9ABE-09808629817C}"/>
              </a:ext>
            </a:extLst>
          </p:cNvPr>
          <p:cNvSpPr/>
          <p:nvPr/>
        </p:nvSpPr>
        <p:spPr>
          <a:xfrm>
            <a:off x="6686550" y="4825632"/>
            <a:ext cx="49322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000" b="1" dirty="0"/>
              <a:t>ועל כן:  </a:t>
            </a:r>
            <a:r>
              <a:rPr lang="he-IL" sz="3200" b="1" dirty="0">
                <a:solidFill>
                  <a:srgbClr val="FF0000"/>
                </a:solidFill>
              </a:rPr>
              <a:t>4</a:t>
            </a:r>
            <a:r>
              <a:rPr lang="he-IL" sz="2000" b="1" dirty="0"/>
              <a:t> ו-      הם מספרים הופכיים.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תיבת טקסט 26">
                <a:extLst>
                  <a:ext uri="{FF2B5EF4-FFF2-40B4-BE49-F238E27FC236}">
                    <a16:creationId xmlns:a16="http://schemas.microsoft.com/office/drawing/2014/main" id="{DBCBF05B-036A-4AC6-98AB-997EC8AE698F}"/>
                  </a:ext>
                </a:extLst>
              </p:cNvPr>
              <p:cNvSpPr txBox="1"/>
              <p:nvPr/>
            </p:nvSpPr>
            <p:spPr>
              <a:xfrm>
                <a:off x="9687060" y="4693972"/>
                <a:ext cx="806762" cy="89896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תיבת טקסט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BCBF05B-036A-4AC6-98AB-997EC8AE6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7060" y="4693972"/>
                <a:ext cx="806762" cy="8989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מלבן 27">
            <a:extLst>
              <a:ext uri="{FF2B5EF4-FFF2-40B4-BE49-F238E27FC236}">
                <a16:creationId xmlns:a16="http://schemas.microsoft.com/office/drawing/2014/main" id="{B75D04D2-819E-48BC-A409-197630EA0C3E}"/>
              </a:ext>
            </a:extLst>
          </p:cNvPr>
          <p:cNvSpPr/>
          <p:nvPr/>
        </p:nvSpPr>
        <p:spPr>
          <a:xfrm>
            <a:off x="6372225" y="2981568"/>
            <a:ext cx="50846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000" b="1" dirty="0"/>
              <a:t>רוחבו של המלבן הוא 4 ואורכו הוא       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תיבת טקסט 5">
                <a:extLst>
                  <a:ext uri="{FF2B5EF4-FFF2-40B4-BE49-F238E27FC236}">
                    <a16:creationId xmlns:a16="http://schemas.microsoft.com/office/drawing/2014/main" id="{5BF2D6C9-AA76-415A-BA6B-448587FC16D4}"/>
                  </a:ext>
                </a:extLst>
              </p:cNvPr>
              <p:cNvSpPr txBox="1"/>
              <p:nvPr/>
            </p:nvSpPr>
            <p:spPr>
              <a:xfrm>
                <a:off x="7504272" y="3675630"/>
                <a:ext cx="3952568" cy="98148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he-IL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he-IL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he-IL" sz="4000" b="1" dirty="0"/>
                  <a:t>1</a:t>
                </a:r>
              </a:p>
            </p:txBody>
          </p:sp>
        </mc:Choice>
        <mc:Fallback xmlns="">
          <p:sp>
            <p:nvSpPr>
              <p:cNvPr id="29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BF2D6C9-AA76-415A-BA6B-448587FC1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4272" y="3675630"/>
                <a:ext cx="3952568" cy="981487"/>
              </a:xfrm>
              <a:prstGeom prst="rect">
                <a:avLst/>
              </a:prstGeom>
              <a:blipFill>
                <a:blip r:embed="rId6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" descr="ינשוף, חמוד, לילי, ציפור, בעל חיים">
            <a:extLst>
              <a:ext uri="{FF2B5EF4-FFF2-40B4-BE49-F238E27FC236}">
                <a16:creationId xmlns:a16="http://schemas.microsoft.com/office/drawing/2014/main" id="{7EF39032-CA62-4428-9900-9360E1760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0" y="207317"/>
            <a:ext cx="2704024" cy="13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4605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>
            <a:extLst>
              <a:ext uri="{FF2B5EF4-FFF2-40B4-BE49-F238E27FC236}">
                <a16:creationId xmlns:a16="http://schemas.microsoft.com/office/drawing/2014/main" id="{97081449-7633-4B6E-AE35-8D54B5495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35" y="663126"/>
            <a:ext cx="10409055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עכשיו לומדים </a:t>
            </a:r>
          </a:p>
        </p:txBody>
      </p:sp>
      <p:sp>
        <p:nvSpPr>
          <p:cNvPr id="13" name="מציין מיקום טקסט 12">
            <a:extLst>
              <a:ext uri="{FF2B5EF4-FFF2-40B4-BE49-F238E27FC236}">
                <a16:creationId xmlns:a16="http://schemas.microsoft.com/office/drawing/2014/main" id="{EA9A9E41-2A1C-450F-91A6-938A59FA2A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9372" y="2051775"/>
            <a:ext cx="10885543" cy="795337"/>
          </a:xfrm>
        </p:spPr>
        <p:txBody>
          <a:bodyPr/>
          <a:lstStyle/>
          <a:p>
            <a:r>
              <a:rPr lang="he-IL" dirty="0"/>
              <a:t>נתרגל</a:t>
            </a:r>
          </a:p>
        </p:txBody>
      </p:sp>
      <p:sp>
        <p:nvSpPr>
          <p:cNvPr id="17" name="מציין מיקום טקסט 12">
            <a:extLst>
              <a:ext uri="{FF2B5EF4-FFF2-40B4-BE49-F238E27FC236}">
                <a16:creationId xmlns:a16="http://schemas.microsoft.com/office/drawing/2014/main" id="{F72356E1-A0F6-4E3A-B56A-FFA993801D73}"/>
              </a:ext>
            </a:extLst>
          </p:cNvPr>
          <p:cNvSpPr txBox="1">
            <a:spLocks/>
          </p:cNvSpPr>
          <p:nvPr/>
        </p:nvSpPr>
        <p:spPr>
          <a:xfrm>
            <a:off x="653228" y="3747225"/>
            <a:ext cx="10885543" cy="795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נכפיל את 8 בהופכי של     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תיבת טקסט 17">
                <a:extLst>
                  <a:ext uri="{FF2B5EF4-FFF2-40B4-BE49-F238E27FC236}">
                    <a16:creationId xmlns:a16="http://schemas.microsoft.com/office/drawing/2014/main" id="{086E9132-6735-490C-980F-84B9C423CF94}"/>
                  </a:ext>
                </a:extLst>
              </p:cNvPr>
              <p:cNvSpPr txBox="1"/>
              <p:nvPr/>
            </p:nvSpPr>
            <p:spPr>
              <a:xfrm>
                <a:off x="6759985" y="3525039"/>
                <a:ext cx="650466" cy="101752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8" name="תיבת טקסט 1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86E9132-6735-490C-980F-84B9C423C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9985" y="3525039"/>
                <a:ext cx="650466" cy="101752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תיבת טקסט 5">
                <a:extLst>
                  <a:ext uri="{FF2B5EF4-FFF2-40B4-BE49-F238E27FC236}">
                    <a16:creationId xmlns:a16="http://schemas.microsoft.com/office/drawing/2014/main" id="{390604FE-CE17-43B7-8824-958E23D2561B}"/>
                  </a:ext>
                </a:extLst>
              </p:cNvPr>
              <p:cNvSpPr txBox="1"/>
              <p:nvPr/>
            </p:nvSpPr>
            <p:spPr>
              <a:xfrm>
                <a:off x="3810000" y="1995942"/>
                <a:ext cx="3952568" cy="124482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9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90604FE-CE17-43B7-8824-958E23D256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1995942"/>
                <a:ext cx="3952568" cy="12448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oogle Shape;311;p13">
            <a:extLst>
              <a:ext uri="{FF2B5EF4-FFF2-40B4-BE49-F238E27FC236}">
                <a16:creationId xmlns:a16="http://schemas.microsoft.com/office/drawing/2014/main" id="{E488391B-11C8-44B4-8304-26D7A9E053D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2573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ינשוף, חמוד, לילי, ציפור, בעל חיים">
            <a:extLst>
              <a:ext uri="{FF2B5EF4-FFF2-40B4-BE49-F238E27FC236}">
                <a16:creationId xmlns:a16="http://schemas.microsoft.com/office/drawing/2014/main" id="{3BA99206-CE9C-406E-A624-B415577D1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0" y="207317"/>
            <a:ext cx="2704024" cy="13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6677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>
            <a:extLst>
              <a:ext uri="{FF2B5EF4-FFF2-40B4-BE49-F238E27FC236}">
                <a16:creationId xmlns:a16="http://schemas.microsoft.com/office/drawing/2014/main" id="{97081449-7633-4B6E-AE35-8D54B5495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35" y="663126"/>
            <a:ext cx="10409055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עכשיו לומדים </a:t>
            </a:r>
          </a:p>
        </p:txBody>
      </p:sp>
      <p:sp>
        <p:nvSpPr>
          <p:cNvPr id="13" name="מציין מיקום טקסט 12">
            <a:extLst>
              <a:ext uri="{FF2B5EF4-FFF2-40B4-BE49-F238E27FC236}">
                <a16:creationId xmlns:a16="http://schemas.microsoft.com/office/drawing/2014/main" id="{EA9A9E41-2A1C-450F-91A6-938A59FA2A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9372" y="2051775"/>
            <a:ext cx="10885543" cy="795337"/>
          </a:xfrm>
        </p:spPr>
        <p:txBody>
          <a:bodyPr/>
          <a:lstStyle/>
          <a:p>
            <a:r>
              <a:rPr lang="he-IL" dirty="0"/>
              <a:t>נתרגל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תיבת טקסט 17">
                <a:extLst>
                  <a:ext uri="{FF2B5EF4-FFF2-40B4-BE49-F238E27FC236}">
                    <a16:creationId xmlns:a16="http://schemas.microsoft.com/office/drawing/2014/main" id="{086E9132-6735-490C-980F-84B9C423CF94}"/>
                  </a:ext>
                </a:extLst>
              </p:cNvPr>
              <p:cNvSpPr txBox="1"/>
              <p:nvPr/>
            </p:nvSpPr>
            <p:spPr>
              <a:xfrm>
                <a:off x="6759985" y="3525039"/>
                <a:ext cx="650466" cy="101752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8" name="תיבת טקסט 1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86E9132-6735-490C-980F-84B9C423C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9985" y="3525039"/>
                <a:ext cx="650466" cy="101752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מציין מיקום טקסט 12">
            <a:extLst>
              <a:ext uri="{FF2B5EF4-FFF2-40B4-BE49-F238E27FC236}">
                <a16:creationId xmlns:a16="http://schemas.microsoft.com/office/drawing/2014/main" id="{080AF0EF-B790-443C-8B90-731B24786518}"/>
              </a:ext>
            </a:extLst>
          </p:cNvPr>
          <p:cNvSpPr txBox="1">
            <a:spLocks/>
          </p:cNvSpPr>
          <p:nvPr/>
        </p:nvSpPr>
        <p:spPr>
          <a:xfrm>
            <a:off x="476047" y="4657939"/>
            <a:ext cx="10885543" cy="795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כלומר:</a:t>
            </a:r>
          </a:p>
        </p:txBody>
      </p:sp>
      <p:sp>
        <p:nvSpPr>
          <p:cNvPr id="10" name="מציין מיקום טקסט 12">
            <a:extLst>
              <a:ext uri="{FF2B5EF4-FFF2-40B4-BE49-F238E27FC236}">
                <a16:creationId xmlns:a16="http://schemas.microsoft.com/office/drawing/2014/main" id="{7B427014-2451-427E-9694-440D46A65D3B}"/>
              </a:ext>
            </a:extLst>
          </p:cNvPr>
          <p:cNvSpPr txBox="1">
            <a:spLocks/>
          </p:cNvSpPr>
          <p:nvPr/>
        </p:nvSpPr>
        <p:spPr>
          <a:xfrm>
            <a:off x="653228" y="3747225"/>
            <a:ext cx="10885543" cy="795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נכפיל את 8 בהופכי של     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תיבת טקסט 5">
                <a:extLst>
                  <a:ext uri="{FF2B5EF4-FFF2-40B4-BE49-F238E27FC236}">
                    <a16:creationId xmlns:a16="http://schemas.microsoft.com/office/drawing/2014/main" id="{D1E1B33D-B0C9-47CD-8FF6-43DAF2200308}"/>
                  </a:ext>
                </a:extLst>
              </p:cNvPr>
              <p:cNvSpPr txBox="1"/>
              <p:nvPr/>
            </p:nvSpPr>
            <p:spPr>
              <a:xfrm>
                <a:off x="3810000" y="1995942"/>
                <a:ext cx="3952568" cy="124482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11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1E1B33D-B0C9-47CD-8FF6-43DAF22003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1995942"/>
                <a:ext cx="3952568" cy="12448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תיבת טקסט 5">
                <a:extLst>
                  <a:ext uri="{FF2B5EF4-FFF2-40B4-BE49-F238E27FC236}">
                    <a16:creationId xmlns:a16="http://schemas.microsoft.com/office/drawing/2014/main" id="{8E607962-761D-4AA6-AEBD-CB24F6E41708}"/>
                  </a:ext>
                </a:extLst>
              </p:cNvPr>
              <p:cNvSpPr txBox="1"/>
              <p:nvPr/>
            </p:nvSpPr>
            <p:spPr>
              <a:xfrm>
                <a:off x="1018772" y="4413080"/>
                <a:ext cx="3952568" cy="98142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𝟖</m:t>
                    </m:r>
                    <m:r>
                      <a:rPr lang="he-IL" sz="4000" b="1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he-IL" sz="4000" b="1" dirty="0"/>
                  <a:t>8</a:t>
                </a:r>
                <a14:m>
                  <m:oMath xmlns:m="http://schemas.openxmlformats.org/officeDocument/2006/math">
                    <m:r>
                      <a:rPr lang="he-IL" sz="4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he-IL" sz="4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</m:oMath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12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E607962-761D-4AA6-AEBD-CB24F6E417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772" y="4413080"/>
                <a:ext cx="3952568" cy="981423"/>
              </a:xfrm>
              <a:prstGeom prst="rect">
                <a:avLst/>
              </a:prstGeom>
              <a:blipFill>
                <a:blip r:embed="rId4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oogle Shape;311;p13">
            <a:extLst>
              <a:ext uri="{FF2B5EF4-FFF2-40B4-BE49-F238E27FC236}">
                <a16:creationId xmlns:a16="http://schemas.microsoft.com/office/drawing/2014/main" id="{DF7FBF64-3319-4F31-975E-6F4CF65535D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2573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 descr="ינשוף, חמוד, לילי, ציפור, בעל חיים">
            <a:extLst>
              <a:ext uri="{FF2B5EF4-FFF2-40B4-BE49-F238E27FC236}">
                <a16:creationId xmlns:a16="http://schemas.microsoft.com/office/drawing/2014/main" id="{6DB602C2-1E91-49FA-95EB-8E895F676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0" y="207317"/>
            <a:ext cx="2704024" cy="13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4740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>
            <a:extLst>
              <a:ext uri="{FF2B5EF4-FFF2-40B4-BE49-F238E27FC236}">
                <a16:creationId xmlns:a16="http://schemas.microsoft.com/office/drawing/2014/main" id="{97081449-7633-4B6E-AE35-8D54B5495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35" y="663126"/>
            <a:ext cx="10409055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עכשיו לומדים </a:t>
            </a:r>
          </a:p>
        </p:txBody>
      </p:sp>
      <p:sp>
        <p:nvSpPr>
          <p:cNvPr id="13" name="מציין מיקום טקסט 12">
            <a:extLst>
              <a:ext uri="{FF2B5EF4-FFF2-40B4-BE49-F238E27FC236}">
                <a16:creationId xmlns:a16="http://schemas.microsoft.com/office/drawing/2014/main" id="{EA9A9E41-2A1C-450F-91A6-938A59FA2A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9372" y="2051775"/>
            <a:ext cx="10885543" cy="795337"/>
          </a:xfrm>
        </p:spPr>
        <p:txBody>
          <a:bodyPr/>
          <a:lstStyle/>
          <a:p>
            <a:r>
              <a:rPr lang="he-IL" dirty="0"/>
              <a:t>נתרגל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תיבת טקסט 17">
                <a:extLst>
                  <a:ext uri="{FF2B5EF4-FFF2-40B4-BE49-F238E27FC236}">
                    <a16:creationId xmlns:a16="http://schemas.microsoft.com/office/drawing/2014/main" id="{086E9132-6735-490C-980F-84B9C423CF94}"/>
                  </a:ext>
                </a:extLst>
              </p:cNvPr>
              <p:cNvSpPr txBox="1"/>
              <p:nvPr/>
            </p:nvSpPr>
            <p:spPr>
              <a:xfrm>
                <a:off x="6759985" y="3525039"/>
                <a:ext cx="650466" cy="101752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8" name="תיבת טקסט 1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86E9132-6735-490C-980F-84B9C423C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9985" y="3525039"/>
                <a:ext cx="650466" cy="101752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מציין מיקום טקסט 12">
            <a:extLst>
              <a:ext uri="{FF2B5EF4-FFF2-40B4-BE49-F238E27FC236}">
                <a16:creationId xmlns:a16="http://schemas.microsoft.com/office/drawing/2014/main" id="{080AF0EF-B790-443C-8B90-731B24786518}"/>
              </a:ext>
            </a:extLst>
          </p:cNvPr>
          <p:cNvSpPr txBox="1">
            <a:spLocks/>
          </p:cNvSpPr>
          <p:nvPr/>
        </p:nvSpPr>
        <p:spPr>
          <a:xfrm>
            <a:off x="476047" y="4657939"/>
            <a:ext cx="10885543" cy="795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כלומר:</a:t>
            </a:r>
          </a:p>
          <a:p>
            <a:endParaRPr lang="he-IL" dirty="0"/>
          </a:p>
        </p:txBody>
      </p:sp>
      <p:sp>
        <p:nvSpPr>
          <p:cNvPr id="15" name="מציין מיקום טקסט 12">
            <a:extLst>
              <a:ext uri="{FF2B5EF4-FFF2-40B4-BE49-F238E27FC236}">
                <a16:creationId xmlns:a16="http://schemas.microsoft.com/office/drawing/2014/main" id="{DA98E8D1-B175-4F5A-B483-9BC580011471}"/>
              </a:ext>
            </a:extLst>
          </p:cNvPr>
          <p:cNvSpPr txBox="1">
            <a:spLocks/>
          </p:cNvSpPr>
          <p:nvPr/>
        </p:nvSpPr>
        <p:spPr>
          <a:xfrm>
            <a:off x="653228" y="3747225"/>
            <a:ext cx="10885543" cy="795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נכפיל את 8 בהופכי של     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תיבת טקסט 5">
                <a:extLst>
                  <a:ext uri="{FF2B5EF4-FFF2-40B4-BE49-F238E27FC236}">
                    <a16:creationId xmlns:a16="http://schemas.microsoft.com/office/drawing/2014/main" id="{B53DFC13-2B05-47B0-8EC8-8C223DFBE6F6}"/>
                  </a:ext>
                </a:extLst>
              </p:cNvPr>
              <p:cNvSpPr txBox="1"/>
              <p:nvPr/>
            </p:nvSpPr>
            <p:spPr>
              <a:xfrm>
                <a:off x="3810000" y="1995942"/>
                <a:ext cx="3952568" cy="124482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20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53DFC13-2B05-47B0-8EC8-8C223DFBE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1995942"/>
                <a:ext cx="3952568" cy="12448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תיבת טקסט 5">
                <a:extLst>
                  <a:ext uri="{FF2B5EF4-FFF2-40B4-BE49-F238E27FC236}">
                    <a16:creationId xmlns:a16="http://schemas.microsoft.com/office/drawing/2014/main" id="{FE9E9600-DEF0-4FDD-96DA-31BD559DA9E3}"/>
                  </a:ext>
                </a:extLst>
              </p:cNvPr>
              <p:cNvSpPr txBox="1"/>
              <p:nvPr/>
            </p:nvSpPr>
            <p:spPr>
              <a:xfrm>
                <a:off x="1018772" y="4413080"/>
                <a:ext cx="3952568" cy="98142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𝟖</m:t>
                    </m:r>
                    <m:r>
                      <a:rPr lang="he-IL" sz="4000" b="1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he-IL" sz="4000" b="1" dirty="0"/>
                  <a:t>8</a:t>
                </a:r>
                <a14:m>
                  <m:oMath xmlns:m="http://schemas.openxmlformats.org/officeDocument/2006/math">
                    <m:r>
                      <a:rPr lang="he-IL" sz="4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he-IL" sz="4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he-IL" sz="4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21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E9E9600-DEF0-4FDD-96DA-31BD559DA9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772" y="4413080"/>
                <a:ext cx="3952568" cy="981423"/>
              </a:xfrm>
              <a:prstGeom prst="rect">
                <a:avLst/>
              </a:prstGeom>
              <a:blipFill>
                <a:blip r:embed="rId4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oogle Shape;311;p13">
            <a:extLst>
              <a:ext uri="{FF2B5EF4-FFF2-40B4-BE49-F238E27FC236}">
                <a16:creationId xmlns:a16="http://schemas.microsoft.com/office/drawing/2014/main" id="{ABB1ADEB-905F-47F5-AB6E-62CBD2AE410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2573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ינשוף, חמוד, לילי, ציפור, בעל חיים">
            <a:extLst>
              <a:ext uri="{FF2B5EF4-FFF2-40B4-BE49-F238E27FC236}">
                <a16:creationId xmlns:a16="http://schemas.microsoft.com/office/drawing/2014/main" id="{683E07C4-D996-46BB-B0A5-1408F858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0" y="207317"/>
            <a:ext cx="2704024" cy="13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4536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>
            <a:extLst>
              <a:ext uri="{FF2B5EF4-FFF2-40B4-BE49-F238E27FC236}">
                <a16:creationId xmlns:a16="http://schemas.microsoft.com/office/drawing/2014/main" id="{97081449-7633-4B6E-AE35-8D54B5495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35" y="663126"/>
            <a:ext cx="10409055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עכשיו לומדים </a:t>
            </a:r>
          </a:p>
        </p:txBody>
      </p:sp>
      <p:sp>
        <p:nvSpPr>
          <p:cNvPr id="13" name="מציין מיקום טקסט 12">
            <a:extLst>
              <a:ext uri="{FF2B5EF4-FFF2-40B4-BE49-F238E27FC236}">
                <a16:creationId xmlns:a16="http://schemas.microsoft.com/office/drawing/2014/main" id="{EA9A9E41-2A1C-450F-91A6-938A59FA2A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9372" y="2051775"/>
            <a:ext cx="10885543" cy="795337"/>
          </a:xfrm>
        </p:spPr>
        <p:txBody>
          <a:bodyPr/>
          <a:lstStyle/>
          <a:p>
            <a:r>
              <a:rPr lang="he-IL" dirty="0"/>
              <a:t>נתרגל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תיבת טקסט 17">
                <a:extLst>
                  <a:ext uri="{FF2B5EF4-FFF2-40B4-BE49-F238E27FC236}">
                    <a16:creationId xmlns:a16="http://schemas.microsoft.com/office/drawing/2014/main" id="{086E9132-6735-490C-980F-84B9C423CF94}"/>
                  </a:ext>
                </a:extLst>
              </p:cNvPr>
              <p:cNvSpPr txBox="1"/>
              <p:nvPr/>
            </p:nvSpPr>
            <p:spPr>
              <a:xfrm>
                <a:off x="6759985" y="3525039"/>
                <a:ext cx="650466" cy="101752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8" name="תיבת טקסט 1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86E9132-6735-490C-980F-84B9C423C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9985" y="3525039"/>
                <a:ext cx="650466" cy="101752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מציין מיקום טקסט 12">
            <a:extLst>
              <a:ext uri="{FF2B5EF4-FFF2-40B4-BE49-F238E27FC236}">
                <a16:creationId xmlns:a16="http://schemas.microsoft.com/office/drawing/2014/main" id="{080AF0EF-B790-443C-8B90-731B24786518}"/>
              </a:ext>
            </a:extLst>
          </p:cNvPr>
          <p:cNvSpPr txBox="1">
            <a:spLocks/>
          </p:cNvSpPr>
          <p:nvPr/>
        </p:nvSpPr>
        <p:spPr>
          <a:xfrm>
            <a:off x="476047" y="4657939"/>
            <a:ext cx="10885543" cy="795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כלומר: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88708699-88BE-4B23-830C-3466B2CB177F}"/>
              </a:ext>
            </a:extLst>
          </p:cNvPr>
          <p:cNvSpPr txBox="1"/>
          <p:nvPr/>
        </p:nvSpPr>
        <p:spPr>
          <a:xfrm>
            <a:off x="5178834" y="5086350"/>
            <a:ext cx="31709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sp>
        <p:nvSpPr>
          <p:cNvPr id="11" name="מציין מיקום טקסט 12">
            <a:extLst>
              <a:ext uri="{FF2B5EF4-FFF2-40B4-BE49-F238E27FC236}">
                <a16:creationId xmlns:a16="http://schemas.microsoft.com/office/drawing/2014/main" id="{7E4F96DE-62B8-4A8F-8E75-20DE443E56E0}"/>
              </a:ext>
            </a:extLst>
          </p:cNvPr>
          <p:cNvSpPr txBox="1">
            <a:spLocks/>
          </p:cNvSpPr>
          <p:nvPr/>
        </p:nvSpPr>
        <p:spPr>
          <a:xfrm>
            <a:off x="653228" y="3747225"/>
            <a:ext cx="10885543" cy="795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נכפיל את 8 בהופכי של     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תיבת טקסט 5">
                <a:extLst>
                  <a:ext uri="{FF2B5EF4-FFF2-40B4-BE49-F238E27FC236}">
                    <a16:creationId xmlns:a16="http://schemas.microsoft.com/office/drawing/2014/main" id="{618E9C70-E2AE-4034-A3B2-9A7B21DD263C}"/>
                  </a:ext>
                </a:extLst>
              </p:cNvPr>
              <p:cNvSpPr txBox="1"/>
              <p:nvPr/>
            </p:nvSpPr>
            <p:spPr>
              <a:xfrm>
                <a:off x="3810000" y="1995942"/>
                <a:ext cx="3952568" cy="124482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15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18E9C70-E2AE-4034-A3B2-9A7B21DD26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1995942"/>
                <a:ext cx="3952568" cy="12448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תיבת טקסט 5">
                <a:extLst>
                  <a:ext uri="{FF2B5EF4-FFF2-40B4-BE49-F238E27FC236}">
                    <a16:creationId xmlns:a16="http://schemas.microsoft.com/office/drawing/2014/main" id="{78B8F2A7-B632-40DE-93D1-74F588253A5D}"/>
                  </a:ext>
                </a:extLst>
              </p:cNvPr>
              <p:cNvSpPr txBox="1"/>
              <p:nvPr/>
            </p:nvSpPr>
            <p:spPr>
              <a:xfrm>
                <a:off x="1018772" y="4413080"/>
                <a:ext cx="3952568" cy="98142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𝟖</m:t>
                    </m:r>
                    <m:r>
                      <a:rPr lang="he-IL" sz="4000" b="1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he-IL" sz="4000" b="1" dirty="0"/>
                  <a:t>8</a:t>
                </a:r>
                <a14:m>
                  <m:oMath xmlns:m="http://schemas.openxmlformats.org/officeDocument/2006/math">
                    <m:r>
                      <a:rPr lang="he-IL" sz="4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he-IL" sz="4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he-IL" sz="4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he-IL" sz="4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𝟒𝟎</m:t>
                    </m:r>
                  </m:oMath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19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8B8F2A7-B632-40DE-93D1-74F588253A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772" y="4413080"/>
                <a:ext cx="3952568" cy="981423"/>
              </a:xfrm>
              <a:prstGeom prst="rect">
                <a:avLst/>
              </a:prstGeom>
              <a:blipFill>
                <a:blip r:embed="rId4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oogle Shape;311;p13">
            <a:extLst>
              <a:ext uri="{FF2B5EF4-FFF2-40B4-BE49-F238E27FC236}">
                <a16:creationId xmlns:a16="http://schemas.microsoft.com/office/drawing/2014/main" id="{429650E8-F412-4461-BCB2-F72BE929697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2573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01386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>
            <a:extLst>
              <a:ext uri="{FF2B5EF4-FFF2-40B4-BE49-F238E27FC236}">
                <a16:creationId xmlns:a16="http://schemas.microsoft.com/office/drawing/2014/main" id="{97081449-7633-4B6E-AE35-8D54B5495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35" y="663126"/>
            <a:ext cx="10409055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עכשיו לומדים </a:t>
            </a:r>
          </a:p>
        </p:txBody>
      </p:sp>
      <p:sp>
        <p:nvSpPr>
          <p:cNvPr id="13" name="מציין מיקום טקסט 12">
            <a:extLst>
              <a:ext uri="{FF2B5EF4-FFF2-40B4-BE49-F238E27FC236}">
                <a16:creationId xmlns:a16="http://schemas.microsoft.com/office/drawing/2014/main" id="{EA9A9E41-2A1C-450F-91A6-938A59FA2A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9372" y="2051775"/>
            <a:ext cx="10885543" cy="795337"/>
          </a:xfrm>
        </p:spPr>
        <p:txBody>
          <a:bodyPr/>
          <a:lstStyle/>
          <a:p>
            <a:r>
              <a:rPr lang="he-IL" dirty="0"/>
              <a:t>נתרגל</a:t>
            </a:r>
          </a:p>
        </p:txBody>
      </p:sp>
      <p:sp>
        <p:nvSpPr>
          <p:cNvPr id="17" name="מציין מיקום טקסט 12">
            <a:extLst>
              <a:ext uri="{FF2B5EF4-FFF2-40B4-BE49-F238E27FC236}">
                <a16:creationId xmlns:a16="http://schemas.microsoft.com/office/drawing/2014/main" id="{F72356E1-A0F6-4E3A-B56A-FFA993801D73}"/>
              </a:ext>
            </a:extLst>
          </p:cNvPr>
          <p:cNvSpPr txBox="1">
            <a:spLocks/>
          </p:cNvSpPr>
          <p:nvPr/>
        </p:nvSpPr>
        <p:spPr>
          <a:xfrm>
            <a:off x="653228" y="3747225"/>
            <a:ext cx="10885543" cy="795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נכפיל את </a:t>
            </a:r>
            <a:r>
              <a:rPr lang="en-US" dirty="0"/>
              <a:t>   </a:t>
            </a:r>
            <a:r>
              <a:rPr lang="he-IL" dirty="0"/>
              <a:t>בהופכי של      . </a:t>
            </a:r>
          </a:p>
        </p:txBody>
      </p:sp>
      <p:sp>
        <p:nvSpPr>
          <p:cNvPr id="9" name="מציין מיקום טקסט 12">
            <a:extLst>
              <a:ext uri="{FF2B5EF4-FFF2-40B4-BE49-F238E27FC236}">
                <a16:creationId xmlns:a16="http://schemas.microsoft.com/office/drawing/2014/main" id="{080AF0EF-B790-443C-8B90-731B24786518}"/>
              </a:ext>
            </a:extLst>
          </p:cNvPr>
          <p:cNvSpPr txBox="1">
            <a:spLocks/>
          </p:cNvSpPr>
          <p:nvPr/>
        </p:nvSpPr>
        <p:spPr>
          <a:xfrm>
            <a:off x="476047" y="4657939"/>
            <a:ext cx="10885543" cy="795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כלומר</a:t>
            </a:r>
            <a:r>
              <a:rPr lang="en-US" dirty="0"/>
              <a:t>  :</a:t>
            </a:r>
            <a:endParaRPr lang="he-IL" dirty="0"/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88708699-88BE-4B23-830C-3466B2CB177F}"/>
              </a:ext>
            </a:extLst>
          </p:cNvPr>
          <p:cNvSpPr txBox="1"/>
          <p:nvPr/>
        </p:nvSpPr>
        <p:spPr>
          <a:xfrm>
            <a:off x="5178834" y="5086350"/>
            <a:ext cx="31709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תיבת טקסט 15">
                <a:extLst>
                  <a:ext uri="{FF2B5EF4-FFF2-40B4-BE49-F238E27FC236}">
                    <a16:creationId xmlns:a16="http://schemas.microsoft.com/office/drawing/2014/main" id="{165806D2-61DB-4907-9569-30D67B4B23C4}"/>
                  </a:ext>
                </a:extLst>
              </p:cNvPr>
              <p:cNvSpPr txBox="1"/>
              <p:nvPr/>
            </p:nvSpPr>
            <p:spPr>
              <a:xfrm>
                <a:off x="9265999" y="3544089"/>
                <a:ext cx="650466" cy="101752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6" name="תיבת טקסט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65806D2-61DB-4907-9569-30D67B4B2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5999" y="3544089"/>
                <a:ext cx="650466" cy="101752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id="{DDC719F4-0130-434C-831D-AEE5D1AAB08E}"/>
                  </a:ext>
                </a:extLst>
              </p:cNvPr>
              <p:cNvSpPr txBox="1"/>
              <p:nvPr/>
            </p:nvSpPr>
            <p:spPr>
              <a:xfrm>
                <a:off x="6779974" y="3544089"/>
                <a:ext cx="650466" cy="101752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DC719F4-0130-434C-831D-AEE5D1AAB0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9974" y="3544089"/>
                <a:ext cx="650466" cy="101752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תיבת טקסט 5">
                <a:extLst>
                  <a:ext uri="{FF2B5EF4-FFF2-40B4-BE49-F238E27FC236}">
                    <a16:creationId xmlns:a16="http://schemas.microsoft.com/office/drawing/2014/main" id="{3F7E1E00-2C83-47F9-807E-FC10D54A39E9}"/>
                  </a:ext>
                </a:extLst>
              </p:cNvPr>
              <p:cNvSpPr txBox="1"/>
              <p:nvPr/>
            </p:nvSpPr>
            <p:spPr>
              <a:xfrm>
                <a:off x="3202550" y="1946797"/>
                <a:ext cx="3952568" cy="124880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22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F7E1E00-2C83-47F9-807E-FC10D54A39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550" y="1946797"/>
                <a:ext cx="3952568" cy="12488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תיבת טקסט 5">
                <a:extLst>
                  <a:ext uri="{FF2B5EF4-FFF2-40B4-BE49-F238E27FC236}">
                    <a16:creationId xmlns:a16="http://schemas.microsoft.com/office/drawing/2014/main" id="{F57EA1B7-8A8D-4CD5-934B-331BBCB43848}"/>
                  </a:ext>
                </a:extLst>
              </p:cNvPr>
              <p:cNvSpPr txBox="1"/>
              <p:nvPr/>
            </p:nvSpPr>
            <p:spPr>
              <a:xfrm>
                <a:off x="1459459" y="4264721"/>
                <a:ext cx="3952568" cy="12613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×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23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57EA1B7-8A8D-4CD5-934B-331BBCB438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459" y="4264721"/>
                <a:ext cx="3952568" cy="12613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טוויטר, ציוץ, ציפור, מצחיקה, חמודה, כחולה">
            <a:extLst>
              <a:ext uri="{FF2B5EF4-FFF2-40B4-BE49-F238E27FC236}">
                <a16:creationId xmlns:a16="http://schemas.microsoft.com/office/drawing/2014/main" id="{3166A19F-FB34-41E6-A6F6-34D6E244F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6" y="38995"/>
            <a:ext cx="1680619" cy="174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216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>
            <a:extLst>
              <a:ext uri="{FF2B5EF4-FFF2-40B4-BE49-F238E27FC236}">
                <a16:creationId xmlns:a16="http://schemas.microsoft.com/office/drawing/2014/main" id="{97081449-7633-4B6E-AE35-8D54B5495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35" y="663126"/>
            <a:ext cx="10409055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עכשיו לומדים </a:t>
            </a:r>
          </a:p>
        </p:txBody>
      </p:sp>
      <p:sp>
        <p:nvSpPr>
          <p:cNvPr id="13" name="מציין מיקום טקסט 12">
            <a:extLst>
              <a:ext uri="{FF2B5EF4-FFF2-40B4-BE49-F238E27FC236}">
                <a16:creationId xmlns:a16="http://schemas.microsoft.com/office/drawing/2014/main" id="{EA9A9E41-2A1C-450F-91A6-938A59FA2A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9372" y="2051775"/>
            <a:ext cx="10885543" cy="795337"/>
          </a:xfrm>
        </p:spPr>
        <p:txBody>
          <a:bodyPr/>
          <a:lstStyle/>
          <a:p>
            <a:r>
              <a:rPr lang="he-IL" dirty="0"/>
              <a:t>נתרגל</a:t>
            </a:r>
          </a:p>
        </p:txBody>
      </p:sp>
      <p:sp>
        <p:nvSpPr>
          <p:cNvPr id="9" name="מציין מיקום טקסט 12">
            <a:extLst>
              <a:ext uri="{FF2B5EF4-FFF2-40B4-BE49-F238E27FC236}">
                <a16:creationId xmlns:a16="http://schemas.microsoft.com/office/drawing/2014/main" id="{080AF0EF-B790-443C-8B90-731B24786518}"/>
              </a:ext>
            </a:extLst>
          </p:cNvPr>
          <p:cNvSpPr txBox="1">
            <a:spLocks/>
          </p:cNvSpPr>
          <p:nvPr/>
        </p:nvSpPr>
        <p:spPr>
          <a:xfrm>
            <a:off x="476047" y="4657939"/>
            <a:ext cx="10885543" cy="795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כלומר</a:t>
            </a:r>
            <a:r>
              <a:rPr lang="en-US" dirty="0"/>
              <a:t>  :</a:t>
            </a:r>
            <a:endParaRPr lang="he-IL" dirty="0"/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88708699-88BE-4B23-830C-3466B2CB177F}"/>
              </a:ext>
            </a:extLst>
          </p:cNvPr>
          <p:cNvSpPr txBox="1"/>
          <p:nvPr/>
        </p:nvSpPr>
        <p:spPr>
          <a:xfrm>
            <a:off x="5178834" y="5086350"/>
            <a:ext cx="31709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תיבת טקסט 15">
                <a:extLst>
                  <a:ext uri="{FF2B5EF4-FFF2-40B4-BE49-F238E27FC236}">
                    <a16:creationId xmlns:a16="http://schemas.microsoft.com/office/drawing/2014/main" id="{165806D2-61DB-4907-9569-30D67B4B23C4}"/>
                  </a:ext>
                </a:extLst>
              </p:cNvPr>
              <p:cNvSpPr txBox="1"/>
              <p:nvPr/>
            </p:nvSpPr>
            <p:spPr>
              <a:xfrm>
                <a:off x="9265999" y="3544089"/>
                <a:ext cx="650466" cy="101752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6" name="תיבת טקסט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65806D2-61DB-4907-9569-30D67B4B2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5999" y="3544089"/>
                <a:ext cx="650466" cy="101752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id="{DDC719F4-0130-434C-831D-AEE5D1AAB08E}"/>
                  </a:ext>
                </a:extLst>
              </p:cNvPr>
              <p:cNvSpPr txBox="1"/>
              <p:nvPr/>
            </p:nvSpPr>
            <p:spPr>
              <a:xfrm>
                <a:off x="6779974" y="3544089"/>
                <a:ext cx="650466" cy="101752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DC719F4-0130-434C-831D-AEE5D1AAB0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9974" y="3544089"/>
                <a:ext cx="650466" cy="101752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תיבת טקסט 5">
                <a:extLst>
                  <a:ext uri="{FF2B5EF4-FFF2-40B4-BE49-F238E27FC236}">
                    <a16:creationId xmlns:a16="http://schemas.microsoft.com/office/drawing/2014/main" id="{3F7E1E00-2C83-47F9-807E-FC10D54A39E9}"/>
                  </a:ext>
                </a:extLst>
              </p:cNvPr>
              <p:cNvSpPr txBox="1"/>
              <p:nvPr/>
            </p:nvSpPr>
            <p:spPr>
              <a:xfrm>
                <a:off x="3202550" y="1946797"/>
                <a:ext cx="3952568" cy="124880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22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F7E1E00-2C83-47F9-807E-FC10D54A39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550" y="1946797"/>
                <a:ext cx="3952568" cy="12488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תיבת טקסט 5">
                <a:extLst>
                  <a:ext uri="{FF2B5EF4-FFF2-40B4-BE49-F238E27FC236}">
                    <a16:creationId xmlns:a16="http://schemas.microsoft.com/office/drawing/2014/main" id="{F57EA1B7-8A8D-4CD5-934B-331BBCB43848}"/>
                  </a:ext>
                </a:extLst>
              </p:cNvPr>
              <p:cNvSpPr txBox="1"/>
              <p:nvPr/>
            </p:nvSpPr>
            <p:spPr>
              <a:xfrm>
                <a:off x="1459459" y="4264721"/>
                <a:ext cx="3952568" cy="130189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×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23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57EA1B7-8A8D-4CD5-934B-331BBCB438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459" y="4264721"/>
                <a:ext cx="3952568" cy="13018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מציין מיקום טקסט 12">
            <a:extLst>
              <a:ext uri="{FF2B5EF4-FFF2-40B4-BE49-F238E27FC236}">
                <a16:creationId xmlns:a16="http://schemas.microsoft.com/office/drawing/2014/main" id="{3C66AB0E-782F-4D7A-9B56-C40579254EF3}"/>
              </a:ext>
            </a:extLst>
          </p:cNvPr>
          <p:cNvSpPr txBox="1">
            <a:spLocks/>
          </p:cNvSpPr>
          <p:nvPr/>
        </p:nvSpPr>
        <p:spPr>
          <a:xfrm>
            <a:off x="653228" y="3747225"/>
            <a:ext cx="10885543" cy="795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נכפיל את </a:t>
            </a:r>
            <a:r>
              <a:rPr lang="en-US" dirty="0"/>
              <a:t>   </a:t>
            </a:r>
            <a:r>
              <a:rPr lang="he-IL" dirty="0"/>
              <a:t>בהופכי של      . </a:t>
            </a:r>
          </a:p>
        </p:txBody>
      </p:sp>
      <p:pic>
        <p:nvPicPr>
          <p:cNvPr id="12" name="Google Shape;311;p13">
            <a:extLst>
              <a:ext uri="{FF2B5EF4-FFF2-40B4-BE49-F238E27FC236}">
                <a16:creationId xmlns:a16="http://schemas.microsoft.com/office/drawing/2014/main" id="{473C0596-8C63-411C-A70C-4C1D4AEAD18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42573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 descr="טוויטר, ציוץ, ציפור, מצחיקה, חמודה, כחולה">
            <a:extLst>
              <a:ext uri="{FF2B5EF4-FFF2-40B4-BE49-F238E27FC236}">
                <a16:creationId xmlns:a16="http://schemas.microsoft.com/office/drawing/2014/main" id="{1CA8EEE3-110F-4A9A-9612-4DDC59314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6" y="38995"/>
            <a:ext cx="1680619" cy="174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3478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>
            <a:extLst>
              <a:ext uri="{FF2B5EF4-FFF2-40B4-BE49-F238E27FC236}">
                <a16:creationId xmlns:a16="http://schemas.microsoft.com/office/drawing/2014/main" id="{97081449-7633-4B6E-AE35-8D54B5495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35" y="663126"/>
            <a:ext cx="10409055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עכשיו לומדים </a:t>
            </a:r>
          </a:p>
        </p:txBody>
      </p:sp>
      <p:sp>
        <p:nvSpPr>
          <p:cNvPr id="13" name="מציין מיקום טקסט 12">
            <a:extLst>
              <a:ext uri="{FF2B5EF4-FFF2-40B4-BE49-F238E27FC236}">
                <a16:creationId xmlns:a16="http://schemas.microsoft.com/office/drawing/2014/main" id="{EA9A9E41-2A1C-450F-91A6-938A59FA2A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9372" y="2051775"/>
            <a:ext cx="10885543" cy="795337"/>
          </a:xfrm>
        </p:spPr>
        <p:txBody>
          <a:bodyPr/>
          <a:lstStyle/>
          <a:p>
            <a:r>
              <a:rPr lang="he-IL" dirty="0"/>
              <a:t>נתרגל</a:t>
            </a:r>
          </a:p>
        </p:txBody>
      </p:sp>
      <p:sp>
        <p:nvSpPr>
          <p:cNvPr id="9" name="מציין מיקום טקסט 12">
            <a:extLst>
              <a:ext uri="{FF2B5EF4-FFF2-40B4-BE49-F238E27FC236}">
                <a16:creationId xmlns:a16="http://schemas.microsoft.com/office/drawing/2014/main" id="{080AF0EF-B790-443C-8B90-731B24786518}"/>
              </a:ext>
            </a:extLst>
          </p:cNvPr>
          <p:cNvSpPr txBox="1">
            <a:spLocks/>
          </p:cNvSpPr>
          <p:nvPr/>
        </p:nvSpPr>
        <p:spPr>
          <a:xfrm>
            <a:off x="476047" y="4657939"/>
            <a:ext cx="10885543" cy="795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כלומר</a:t>
            </a:r>
            <a:r>
              <a:rPr lang="en-US" dirty="0"/>
              <a:t>  :</a:t>
            </a:r>
            <a:endParaRPr lang="he-IL" dirty="0"/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88708699-88BE-4B23-830C-3466B2CB177F}"/>
              </a:ext>
            </a:extLst>
          </p:cNvPr>
          <p:cNvSpPr txBox="1"/>
          <p:nvPr/>
        </p:nvSpPr>
        <p:spPr>
          <a:xfrm>
            <a:off x="5178834" y="5086350"/>
            <a:ext cx="31709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תיבת טקסט 15">
                <a:extLst>
                  <a:ext uri="{FF2B5EF4-FFF2-40B4-BE49-F238E27FC236}">
                    <a16:creationId xmlns:a16="http://schemas.microsoft.com/office/drawing/2014/main" id="{165806D2-61DB-4907-9569-30D67B4B23C4}"/>
                  </a:ext>
                </a:extLst>
              </p:cNvPr>
              <p:cNvSpPr txBox="1"/>
              <p:nvPr/>
            </p:nvSpPr>
            <p:spPr>
              <a:xfrm>
                <a:off x="9265999" y="3544089"/>
                <a:ext cx="650466" cy="101752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6" name="תיבת טקסט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65806D2-61DB-4907-9569-30D67B4B2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5999" y="3544089"/>
                <a:ext cx="650466" cy="101752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id="{DDC719F4-0130-434C-831D-AEE5D1AAB08E}"/>
                  </a:ext>
                </a:extLst>
              </p:cNvPr>
              <p:cNvSpPr txBox="1"/>
              <p:nvPr/>
            </p:nvSpPr>
            <p:spPr>
              <a:xfrm>
                <a:off x="6779974" y="3544089"/>
                <a:ext cx="650466" cy="101752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DC719F4-0130-434C-831D-AEE5D1AAB0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9974" y="3544089"/>
                <a:ext cx="650466" cy="101752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תיבת טקסט 5">
                <a:extLst>
                  <a:ext uri="{FF2B5EF4-FFF2-40B4-BE49-F238E27FC236}">
                    <a16:creationId xmlns:a16="http://schemas.microsoft.com/office/drawing/2014/main" id="{3F7E1E00-2C83-47F9-807E-FC10D54A39E9}"/>
                  </a:ext>
                </a:extLst>
              </p:cNvPr>
              <p:cNvSpPr txBox="1"/>
              <p:nvPr/>
            </p:nvSpPr>
            <p:spPr>
              <a:xfrm>
                <a:off x="3202550" y="1946797"/>
                <a:ext cx="3952568" cy="124880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22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F7E1E00-2C83-47F9-807E-FC10D54A39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550" y="1946797"/>
                <a:ext cx="3952568" cy="12488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תיבת טקסט 5">
                <a:extLst>
                  <a:ext uri="{FF2B5EF4-FFF2-40B4-BE49-F238E27FC236}">
                    <a16:creationId xmlns:a16="http://schemas.microsoft.com/office/drawing/2014/main" id="{F57EA1B7-8A8D-4CD5-934B-331BBCB43848}"/>
                  </a:ext>
                </a:extLst>
              </p:cNvPr>
              <p:cNvSpPr txBox="1"/>
              <p:nvPr/>
            </p:nvSpPr>
            <p:spPr>
              <a:xfrm>
                <a:off x="1459459" y="4264721"/>
                <a:ext cx="3952568" cy="130189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×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23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57EA1B7-8A8D-4CD5-934B-331BBCB438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459" y="4264721"/>
                <a:ext cx="3952568" cy="13018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מציין מיקום טקסט 12">
            <a:extLst>
              <a:ext uri="{FF2B5EF4-FFF2-40B4-BE49-F238E27FC236}">
                <a16:creationId xmlns:a16="http://schemas.microsoft.com/office/drawing/2014/main" id="{3C66AB0E-782F-4D7A-9B56-C40579254EF3}"/>
              </a:ext>
            </a:extLst>
          </p:cNvPr>
          <p:cNvSpPr txBox="1">
            <a:spLocks/>
          </p:cNvSpPr>
          <p:nvPr/>
        </p:nvSpPr>
        <p:spPr>
          <a:xfrm>
            <a:off x="653228" y="3747225"/>
            <a:ext cx="10885543" cy="795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נכפיל את </a:t>
            </a:r>
            <a:r>
              <a:rPr lang="en-US" dirty="0"/>
              <a:t>   </a:t>
            </a:r>
            <a:r>
              <a:rPr lang="he-IL" dirty="0"/>
              <a:t>בהופכי של      . </a:t>
            </a:r>
          </a:p>
        </p:txBody>
      </p:sp>
      <p:pic>
        <p:nvPicPr>
          <p:cNvPr id="12" name="Google Shape;311;p13">
            <a:extLst>
              <a:ext uri="{FF2B5EF4-FFF2-40B4-BE49-F238E27FC236}">
                <a16:creationId xmlns:a16="http://schemas.microsoft.com/office/drawing/2014/main" id="{505076B9-B80D-47A2-8E43-19D369137C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42573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 descr="טוויטר, ציוץ, ציפור, מצחיקה, חמודה, כחולה">
            <a:extLst>
              <a:ext uri="{FF2B5EF4-FFF2-40B4-BE49-F238E27FC236}">
                <a16:creationId xmlns:a16="http://schemas.microsoft.com/office/drawing/2014/main" id="{6B0234E3-61FE-4A2E-80C4-01A31B5E3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6" y="38995"/>
            <a:ext cx="1680619" cy="174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1963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>
            <a:extLst>
              <a:ext uri="{FF2B5EF4-FFF2-40B4-BE49-F238E27FC236}">
                <a16:creationId xmlns:a16="http://schemas.microsoft.com/office/drawing/2014/main" id="{97081449-7633-4B6E-AE35-8D54B5495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35" y="663126"/>
            <a:ext cx="10409055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עכשיו לומדים </a:t>
            </a:r>
          </a:p>
        </p:txBody>
      </p:sp>
      <p:sp>
        <p:nvSpPr>
          <p:cNvPr id="13" name="מציין מיקום טקסט 12">
            <a:extLst>
              <a:ext uri="{FF2B5EF4-FFF2-40B4-BE49-F238E27FC236}">
                <a16:creationId xmlns:a16="http://schemas.microsoft.com/office/drawing/2014/main" id="{EA9A9E41-2A1C-450F-91A6-938A59FA2A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9372" y="2051775"/>
            <a:ext cx="10885543" cy="795337"/>
          </a:xfrm>
        </p:spPr>
        <p:txBody>
          <a:bodyPr/>
          <a:lstStyle/>
          <a:p>
            <a:r>
              <a:rPr lang="he-IL" dirty="0"/>
              <a:t>נתרגל עוד דוגמאות: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88708699-88BE-4B23-830C-3466B2CB177F}"/>
              </a:ext>
            </a:extLst>
          </p:cNvPr>
          <p:cNvSpPr txBox="1"/>
          <p:nvPr/>
        </p:nvSpPr>
        <p:spPr>
          <a:xfrm>
            <a:off x="5178834" y="5086350"/>
            <a:ext cx="31709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תיבת טקסט 5">
                <a:extLst>
                  <a:ext uri="{FF2B5EF4-FFF2-40B4-BE49-F238E27FC236}">
                    <a16:creationId xmlns:a16="http://schemas.microsoft.com/office/drawing/2014/main" id="{A0469CED-A1F0-4196-8307-F85B5AB046B9}"/>
                  </a:ext>
                </a:extLst>
              </p:cNvPr>
              <p:cNvSpPr txBox="1"/>
              <p:nvPr/>
            </p:nvSpPr>
            <p:spPr>
              <a:xfrm>
                <a:off x="-250328" y="2093526"/>
                <a:ext cx="3952568" cy="124880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21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0469CED-A1F0-4196-8307-F85B5AB046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50328" y="2093526"/>
                <a:ext cx="3952568" cy="124880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תיבת טקסט 5">
                <a:extLst>
                  <a:ext uri="{FF2B5EF4-FFF2-40B4-BE49-F238E27FC236}">
                    <a16:creationId xmlns:a16="http://schemas.microsoft.com/office/drawing/2014/main" id="{86E90893-B436-40A9-BB8B-25321357F9AC}"/>
                  </a:ext>
                </a:extLst>
              </p:cNvPr>
              <p:cNvSpPr txBox="1"/>
              <p:nvPr/>
            </p:nvSpPr>
            <p:spPr>
              <a:xfrm>
                <a:off x="-301415" y="3487960"/>
                <a:ext cx="3952568" cy="124880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28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6E90893-B436-40A9-BB8B-25321357F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1415" y="3487960"/>
                <a:ext cx="3952568" cy="12488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תיבת טקסט 5">
                <a:extLst>
                  <a:ext uri="{FF2B5EF4-FFF2-40B4-BE49-F238E27FC236}">
                    <a16:creationId xmlns:a16="http://schemas.microsoft.com/office/drawing/2014/main" id="{BB41CFF8-13FC-489A-8B17-517E0A3D08C7}"/>
                  </a:ext>
                </a:extLst>
              </p:cNvPr>
              <p:cNvSpPr txBox="1"/>
              <p:nvPr/>
            </p:nvSpPr>
            <p:spPr>
              <a:xfrm>
                <a:off x="-301415" y="4821577"/>
                <a:ext cx="3952568" cy="124880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29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B41CFF8-13FC-489A-8B17-517E0A3D0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1415" y="4821577"/>
                <a:ext cx="3952568" cy="12488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oogle Shape;311;p13">
            <a:extLst>
              <a:ext uri="{FF2B5EF4-FFF2-40B4-BE49-F238E27FC236}">
                <a16:creationId xmlns:a16="http://schemas.microsoft.com/office/drawing/2014/main" id="{6EE7B168-33E8-46ED-90BF-B786381BEB8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2573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טוויטר, ציוץ, ציפור, מצחיקה, חמודה, כחולה">
            <a:extLst>
              <a:ext uri="{FF2B5EF4-FFF2-40B4-BE49-F238E27FC236}">
                <a16:creationId xmlns:a16="http://schemas.microsoft.com/office/drawing/2014/main" id="{D5ECC0B2-B1CC-40A6-B700-BE7CF0605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6" y="38995"/>
            <a:ext cx="1680619" cy="174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16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מה אנחנו כבר יודעים?</a:t>
            </a:r>
            <a:endParaRPr/>
          </a:p>
        </p:txBody>
      </p:sp>
      <p:pic>
        <p:nvPicPr>
          <p:cNvPr id="288" name="Google Shape;28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טוויטר, ציוץ, ציפור, מצחיקה, חמודה, כחולה">
            <a:extLst>
              <a:ext uri="{FF2B5EF4-FFF2-40B4-BE49-F238E27FC236}">
                <a16:creationId xmlns:a16="http://schemas.microsoft.com/office/drawing/2014/main" id="{D37A22B1-DB93-42E0-A84A-46D9456E2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450" y="2075221"/>
            <a:ext cx="31242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87;p10">
            <a:extLst>
              <a:ext uri="{FF2B5EF4-FFF2-40B4-BE49-F238E27FC236}">
                <a16:creationId xmlns:a16="http://schemas.microsoft.com/office/drawing/2014/main" id="{1788B986-3D39-46E8-9BCA-F2ADFA5F2A7B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358720" y="1928813"/>
            <a:ext cx="10885543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sz="4400"/>
              <a:t>משמעויות </a:t>
            </a:r>
            <a:r>
              <a:rPr lang="he-IL" sz="4400" dirty="0"/>
              <a:t>השבר הפשוט.</a:t>
            </a:r>
          </a:p>
          <a:p>
            <a:pPr lvl="0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sz="4400" dirty="0"/>
              <a:t>הרחבה וצמצום שברים.</a:t>
            </a:r>
          </a:p>
          <a:p>
            <a:pPr lvl="0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sz="4400" dirty="0"/>
              <a:t>כפל שברים פשוטים.</a:t>
            </a:r>
          </a:p>
          <a:p>
            <a:pPr lvl="0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sz="4400" dirty="0"/>
              <a:t>שברים הופכיים.</a:t>
            </a:r>
            <a:endParaRPr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>
            <a:extLst>
              <a:ext uri="{FF2B5EF4-FFF2-40B4-BE49-F238E27FC236}">
                <a16:creationId xmlns:a16="http://schemas.microsoft.com/office/drawing/2014/main" id="{97081449-7633-4B6E-AE35-8D54B5495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35" y="663126"/>
            <a:ext cx="10409055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עכשיו לומדים 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88708699-88BE-4B23-830C-3466B2CB177F}"/>
              </a:ext>
            </a:extLst>
          </p:cNvPr>
          <p:cNvSpPr txBox="1"/>
          <p:nvPr/>
        </p:nvSpPr>
        <p:spPr>
          <a:xfrm>
            <a:off x="5178834" y="5086350"/>
            <a:ext cx="31709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תיבת טקסט 5">
                <a:extLst>
                  <a:ext uri="{FF2B5EF4-FFF2-40B4-BE49-F238E27FC236}">
                    <a16:creationId xmlns:a16="http://schemas.microsoft.com/office/drawing/2014/main" id="{A0469CED-A1F0-4196-8307-F85B5AB046B9}"/>
                  </a:ext>
                </a:extLst>
              </p:cNvPr>
              <p:cNvSpPr txBox="1"/>
              <p:nvPr/>
            </p:nvSpPr>
            <p:spPr>
              <a:xfrm>
                <a:off x="-250328" y="2093526"/>
                <a:ext cx="3952568" cy="124880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21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0469CED-A1F0-4196-8307-F85B5AB046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50328" y="2093526"/>
                <a:ext cx="3952568" cy="124880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תיבת טקסט 5">
                <a:extLst>
                  <a:ext uri="{FF2B5EF4-FFF2-40B4-BE49-F238E27FC236}">
                    <a16:creationId xmlns:a16="http://schemas.microsoft.com/office/drawing/2014/main" id="{86E90893-B436-40A9-BB8B-25321357F9AC}"/>
                  </a:ext>
                </a:extLst>
              </p:cNvPr>
              <p:cNvSpPr txBox="1"/>
              <p:nvPr/>
            </p:nvSpPr>
            <p:spPr>
              <a:xfrm>
                <a:off x="-301415" y="3487960"/>
                <a:ext cx="3952568" cy="124880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28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6E90893-B436-40A9-BB8B-25321357F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1415" y="3487960"/>
                <a:ext cx="3952568" cy="12488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תיבת טקסט 5">
                <a:extLst>
                  <a:ext uri="{FF2B5EF4-FFF2-40B4-BE49-F238E27FC236}">
                    <a16:creationId xmlns:a16="http://schemas.microsoft.com/office/drawing/2014/main" id="{BB41CFF8-13FC-489A-8B17-517E0A3D08C7}"/>
                  </a:ext>
                </a:extLst>
              </p:cNvPr>
              <p:cNvSpPr txBox="1"/>
              <p:nvPr/>
            </p:nvSpPr>
            <p:spPr>
              <a:xfrm>
                <a:off x="-301415" y="4821577"/>
                <a:ext cx="3952568" cy="124880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29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B41CFF8-13FC-489A-8B17-517E0A3D0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1415" y="4821577"/>
                <a:ext cx="3952568" cy="12488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תיבת טקסט 5">
                <a:extLst>
                  <a:ext uri="{FF2B5EF4-FFF2-40B4-BE49-F238E27FC236}">
                    <a16:creationId xmlns:a16="http://schemas.microsoft.com/office/drawing/2014/main" id="{4A3D195A-B5DC-4CEF-AD65-FE74BD264648}"/>
                  </a:ext>
                </a:extLst>
              </p:cNvPr>
              <p:cNvSpPr txBox="1"/>
              <p:nvPr/>
            </p:nvSpPr>
            <p:spPr>
              <a:xfrm>
                <a:off x="2564359" y="2008712"/>
                <a:ext cx="3952568" cy="124880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×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9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A3D195A-B5DC-4CEF-AD65-FE74BD2646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359" y="2008712"/>
                <a:ext cx="3952568" cy="12488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oogle Shape;311;p13">
            <a:extLst>
              <a:ext uri="{FF2B5EF4-FFF2-40B4-BE49-F238E27FC236}">
                <a16:creationId xmlns:a16="http://schemas.microsoft.com/office/drawing/2014/main" id="{ACAB7116-732F-4B80-ADE0-4CAF4D75A61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42573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טוויטר, ציוץ, ציפור, מצחיקה, חמודה, כחולה">
            <a:extLst>
              <a:ext uri="{FF2B5EF4-FFF2-40B4-BE49-F238E27FC236}">
                <a16:creationId xmlns:a16="http://schemas.microsoft.com/office/drawing/2014/main" id="{013965F5-71ED-44AB-90B3-EAE894A3D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6" y="38995"/>
            <a:ext cx="1680619" cy="174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6698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>
            <a:extLst>
              <a:ext uri="{FF2B5EF4-FFF2-40B4-BE49-F238E27FC236}">
                <a16:creationId xmlns:a16="http://schemas.microsoft.com/office/drawing/2014/main" id="{97081449-7633-4B6E-AE35-8D54B5495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35" y="663126"/>
            <a:ext cx="10409055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עכשיו לומדים 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88708699-88BE-4B23-830C-3466B2CB177F}"/>
              </a:ext>
            </a:extLst>
          </p:cNvPr>
          <p:cNvSpPr txBox="1"/>
          <p:nvPr/>
        </p:nvSpPr>
        <p:spPr>
          <a:xfrm>
            <a:off x="5178834" y="5086350"/>
            <a:ext cx="31709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תיבת טקסט 5">
                <a:extLst>
                  <a:ext uri="{FF2B5EF4-FFF2-40B4-BE49-F238E27FC236}">
                    <a16:creationId xmlns:a16="http://schemas.microsoft.com/office/drawing/2014/main" id="{A0469CED-A1F0-4196-8307-F85B5AB046B9}"/>
                  </a:ext>
                </a:extLst>
              </p:cNvPr>
              <p:cNvSpPr txBox="1"/>
              <p:nvPr/>
            </p:nvSpPr>
            <p:spPr>
              <a:xfrm>
                <a:off x="-250328" y="2093526"/>
                <a:ext cx="3952568" cy="124880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21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0469CED-A1F0-4196-8307-F85B5AB046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50328" y="2093526"/>
                <a:ext cx="3952568" cy="124880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תיבת טקסט 5">
                <a:extLst>
                  <a:ext uri="{FF2B5EF4-FFF2-40B4-BE49-F238E27FC236}">
                    <a16:creationId xmlns:a16="http://schemas.microsoft.com/office/drawing/2014/main" id="{86E90893-B436-40A9-BB8B-25321357F9AC}"/>
                  </a:ext>
                </a:extLst>
              </p:cNvPr>
              <p:cNvSpPr txBox="1"/>
              <p:nvPr/>
            </p:nvSpPr>
            <p:spPr>
              <a:xfrm>
                <a:off x="-301415" y="3487960"/>
                <a:ext cx="3952568" cy="124880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28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6E90893-B436-40A9-BB8B-25321357F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1415" y="3487960"/>
                <a:ext cx="3952568" cy="12488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תיבת טקסט 5">
                <a:extLst>
                  <a:ext uri="{FF2B5EF4-FFF2-40B4-BE49-F238E27FC236}">
                    <a16:creationId xmlns:a16="http://schemas.microsoft.com/office/drawing/2014/main" id="{BB41CFF8-13FC-489A-8B17-517E0A3D08C7}"/>
                  </a:ext>
                </a:extLst>
              </p:cNvPr>
              <p:cNvSpPr txBox="1"/>
              <p:nvPr/>
            </p:nvSpPr>
            <p:spPr>
              <a:xfrm>
                <a:off x="-301415" y="4821577"/>
                <a:ext cx="3952568" cy="124880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29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B41CFF8-13FC-489A-8B17-517E0A3D0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1415" y="4821577"/>
                <a:ext cx="3952568" cy="12488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תיבת טקסט 5">
                <a:extLst>
                  <a:ext uri="{FF2B5EF4-FFF2-40B4-BE49-F238E27FC236}">
                    <a16:creationId xmlns:a16="http://schemas.microsoft.com/office/drawing/2014/main" id="{4A3D195A-B5DC-4CEF-AD65-FE74BD264648}"/>
                  </a:ext>
                </a:extLst>
              </p:cNvPr>
              <p:cNvSpPr txBox="1"/>
              <p:nvPr/>
            </p:nvSpPr>
            <p:spPr>
              <a:xfrm>
                <a:off x="2564359" y="2008712"/>
                <a:ext cx="3952568" cy="124880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×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9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A3D195A-B5DC-4CEF-AD65-FE74BD2646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359" y="2008712"/>
                <a:ext cx="3952568" cy="12488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תיבת טקסט 5">
                <a:extLst>
                  <a:ext uri="{FF2B5EF4-FFF2-40B4-BE49-F238E27FC236}">
                    <a16:creationId xmlns:a16="http://schemas.microsoft.com/office/drawing/2014/main" id="{CA543B33-F025-4BD6-AD66-89DB2F9F89C1}"/>
                  </a:ext>
                </a:extLst>
              </p:cNvPr>
              <p:cNvSpPr txBox="1"/>
              <p:nvPr/>
            </p:nvSpPr>
            <p:spPr>
              <a:xfrm>
                <a:off x="2564359" y="3549134"/>
                <a:ext cx="3952568" cy="124559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×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10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A543B33-F025-4BD6-AD66-89DB2F9F89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359" y="3549134"/>
                <a:ext cx="3952568" cy="12455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oogle Shape;311;p13">
            <a:extLst>
              <a:ext uri="{FF2B5EF4-FFF2-40B4-BE49-F238E27FC236}">
                <a16:creationId xmlns:a16="http://schemas.microsoft.com/office/drawing/2014/main" id="{46292313-2186-4993-9A82-0CCF24D5F34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42573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טוויטר, ציוץ, ציפור, מצחיקה, חמודה, כחולה">
            <a:extLst>
              <a:ext uri="{FF2B5EF4-FFF2-40B4-BE49-F238E27FC236}">
                <a16:creationId xmlns:a16="http://schemas.microsoft.com/office/drawing/2014/main" id="{E1E1D18B-1D84-4845-B070-70549F1AE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6" y="38995"/>
            <a:ext cx="1680619" cy="174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7065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>
            <a:extLst>
              <a:ext uri="{FF2B5EF4-FFF2-40B4-BE49-F238E27FC236}">
                <a16:creationId xmlns:a16="http://schemas.microsoft.com/office/drawing/2014/main" id="{97081449-7633-4B6E-AE35-8D54B5495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35" y="663126"/>
            <a:ext cx="10409055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עכשיו לומדים 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88708699-88BE-4B23-830C-3466B2CB177F}"/>
              </a:ext>
            </a:extLst>
          </p:cNvPr>
          <p:cNvSpPr txBox="1"/>
          <p:nvPr/>
        </p:nvSpPr>
        <p:spPr>
          <a:xfrm>
            <a:off x="5178834" y="5086350"/>
            <a:ext cx="31709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תיבת טקסט 5">
                <a:extLst>
                  <a:ext uri="{FF2B5EF4-FFF2-40B4-BE49-F238E27FC236}">
                    <a16:creationId xmlns:a16="http://schemas.microsoft.com/office/drawing/2014/main" id="{A0469CED-A1F0-4196-8307-F85B5AB046B9}"/>
                  </a:ext>
                </a:extLst>
              </p:cNvPr>
              <p:cNvSpPr txBox="1"/>
              <p:nvPr/>
            </p:nvSpPr>
            <p:spPr>
              <a:xfrm>
                <a:off x="-250328" y="2093526"/>
                <a:ext cx="3952568" cy="124880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21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0469CED-A1F0-4196-8307-F85B5AB046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50328" y="2093526"/>
                <a:ext cx="3952568" cy="124880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תיבת טקסט 5">
                <a:extLst>
                  <a:ext uri="{FF2B5EF4-FFF2-40B4-BE49-F238E27FC236}">
                    <a16:creationId xmlns:a16="http://schemas.microsoft.com/office/drawing/2014/main" id="{86E90893-B436-40A9-BB8B-25321357F9AC}"/>
                  </a:ext>
                </a:extLst>
              </p:cNvPr>
              <p:cNvSpPr txBox="1"/>
              <p:nvPr/>
            </p:nvSpPr>
            <p:spPr>
              <a:xfrm>
                <a:off x="-301415" y="3487960"/>
                <a:ext cx="3952568" cy="124880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28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6E90893-B436-40A9-BB8B-25321357F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1415" y="3487960"/>
                <a:ext cx="3952568" cy="12488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תיבת טקסט 5">
                <a:extLst>
                  <a:ext uri="{FF2B5EF4-FFF2-40B4-BE49-F238E27FC236}">
                    <a16:creationId xmlns:a16="http://schemas.microsoft.com/office/drawing/2014/main" id="{BB41CFF8-13FC-489A-8B17-517E0A3D08C7}"/>
                  </a:ext>
                </a:extLst>
              </p:cNvPr>
              <p:cNvSpPr txBox="1"/>
              <p:nvPr/>
            </p:nvSpPr>
            <p:spPr>
              <a:xfrm>
                <a:off x="-301415" y="4821577"/>
                <a:ext cx="3952568" cy="124880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29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B41CFF8-13FC-489A-8B17-517E0A3D0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1415" y="4821577"/>
                <a:ext cx="3952568" cy="12488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תיבת טקסט 5">
                <a:extLst>
                  <a:ext uri="{FF2B5EF4-FFF2-40B4-BE49-F238E27FC236}">
                    <a16:creationId xmlns:a16="http://schemas.microsoft.com/office/drawing/2014/main" id="{4A3D195A-B5DC-4CEF-AD65-FE74BD264648}"/>
                  </a:ext>
                </a:extLst>
              </p:cNvPr>
              <p:cNvSpPr txBox="1"/>
              <p:nvPr/>
            </p:nvSpPr>
            <p:spPr>
              <a:xfrm>
                <a:off x="2564359" y="2008712"/>
                <a:ext cx="3952568" cy="124880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×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9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A3D195A-B5DC-4CEF-AD65-FE74BD2646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359" y="2008712"/>
                <a:ext cx="3952568" cy="12488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תיבת טקסט 5">
                <a:extLst>
                  <a:ext uri="{FF2B5EF4-FFF2-40B4-BE49-F238E27FC236}">
                    <a16:creationId xmlns:a16="http://schemas.microsoft.com/office/drawing/2014/main" id="{6690C90F-ED25-4E9D-BD52-3192A527D381}"/>
                  </a:ext>
                </a:extLst>
              </p:cNvPr>
              <p:cNvSpPr txBox="1"/>
              <p:nvPr/>
            </p:nvSpPr>
            <p:spPr>
              <a:xfrm>
                <a:off x="2564359" y="4949277"/>
                <a:ext cx="3952568" cy="124559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×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11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690C90F-ED25-4E9D-BD52-3192A527D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359" y="4949277"/>
                <a:ext cx="3952568" cy="12455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תיבת טקסט 5">
                <a:extLst>
                  <a:ext uri="{FF2B5EF4-FFF2-40B4-BE49-F238E27FC236}">
                    <a16:creationId xmlns:a16="http://schemas.microsoft.com/office/drawing/2014/main" id="{0A412681-008A-42E3-83B1-F24E349BB112}"/>
                  </a:ext>
                </a:extLst>
              </p:cNvPr>
              <p:cNvSpPr txBox="1"/>
              <p:nvPr/>
            </p:nvSpPr>
            <p:spPr>
              <a:xfrm>
                <a:off x="2564359" y="3549134"/>
                <a:ext cx="3952568" cy="124559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×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12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A412681-008A-42E3-83B1-F24E349BB1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359" y="3549134"/>
                <a:ext cx="3952568" cy="12455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oogle Shape;311;p13">
            <a:extLst>
              <a:ext uri="{FF2B5EF4-FFF2-40B4-BE49-F238E27FC236}">
                <a16:creationId xmlns:a16="http://schemas.microsoft.com/office/drawing/2014/main" id="{0947D0FE-130E-4EB7-ACDE-EB5AAC12ECD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42573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 descr="טוויטר, ציוץ, ציפור, מצחיקה, חמודה, כחולה">
            <a:extLst>
              <a:ext uri="{FF2B5EF4-FFF2-40B4-BE49-F238E27FC236}">
                <a16:creationId xmlns:a16="http://schemas.microsoft.com/office/drawing/2014/main" id="{99D62DF2-D2F8-445A-80D4-459E58D3A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6" y="38995"/>
            <a:ext cx="1680619" cy="174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8457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>
            <a:extLst>
              <a:ext uri="{FF2B5EF4-FFF2-40B4-BE49-F238E27FC236}">
                <a16:creationId xmlns:a16="http://schemas.microsoft.com/office/drawing/2014/main" id="{97081449-7633-4B6E-AE35-8D54B5495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35" y="663126"/>
            <a:ext cx="10409055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עכשיו לומדים 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88708699-88BE-4B23-830C-3466B2CB177F}"/>
              </a:ext>
            </a:extLst>
          </p:cNvPr>
          <p:cNvSpPr txBox="1"/>
          <p:nvPr/>
        </p:nvSpPr>
        <p:spPr>
          <a:xfrm>
            <a:off x="5178834" y="5086350"/>
            <a:ext cx="31709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תיבת טקסט 5">
                <a:extLst>
                  <a:ext uri="{FF2B5EF4-FFF2-40B4-BE49-F238E27FC236}">
                    <a16:creationId xmlns:a16="http://schemas.microsoft.com/office/drawing/2014/main" id="{A0469CED-A1F0-4196-8307-F85B5AB046B9}"/>
                  </a:ext>
                </a:extLst>
              </p:cNvPr>
              <p:cNvSpPr txBox="1"/>
              <p:nvPr/>
            </p:nvSpPr>
            <p:spPr>
              <a:xfrm>
                <a:off x="-250328" y="2093526"/>
                <a:ext cx="3952568" cy="124880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21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0469CED-A1F0-4196-8307-F85B5AB046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50328" y="2093526"/>
                <a:ext cx="3952568" cy="124880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תיבת טקסט 5">
                <a:extLst>
                  <a:ext uri="{FF2B5EF4-FFF2-40B4-BE49-F238E27FC236}">
                    <a16:creationId xmlns:a16="http://schemas.microsoft.com/office/drawing/2014/main" id="{86E90893-B436-40A9-BB8B-25321357F9AC}"/>
                  </a:ext>
                </a:extLst>
              </p:cNvPr>
              <p:cNvSpPr txBox="1"/>
              <p:nvPr/>
            </p:nvSpPr>
            <p:spPr>
              <a:xfrm>
                <a:off x="-301415" y="3487960"/>
                <a:ext cx="3952568" cy="124880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28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6E90893-B436-40A9-BB8B-25321357F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1415" y="3487960"/>
                <a:ext cx="3952568" cy="12488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תיבת טקסט 5">
                <a:extLst>
                  <a:ext uri="{FF2B5EF4-FFF2-40B4-BE49-F238E27FC236}">
                    <a16:creationId xmlns:a16="http://schemas.microsoft.com/office/drawing/2014/main" id="{BB41CFF8-13FC-489A-8B17-517E0A3D08C7}"/>
                  </a:ext>
                </a:extLst>
              </p:cNvPr>
              <p:cNvSpPr txBox="1"/>
              <p:nvPr/>
            </p:nvSpPr>
            <p:spPr>
              <a:xfrm>
                <a:off x="-301415" y="4821577"/>
                <a:ext cx="3952568" cy="124880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29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B41CFF8-13FC-489A-8B17-517E0A3D0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1415" y="4821577"/>
                <a:ext cx="3952568" cy="12488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תיבת טקסט 5">
                <a:extLst>
                  <a:ext uri="{FF2B5EF4-FFF2-40B4-BE49-F238E27FC236}">
                    <a16:creationId xmlns:a16="http://schemas.microsoft.com/office/drawing/2014/main" id="{4A3D195A-B5DC-4CEF-AD65-FE74BD264648}"/>
                  </a:ext>
                </a:extLst>
              </p:cNvPr>
              <p:cNvSpPr txBox="1"/>
              <p:nvPr/>
            </p:nvSpPr>
            <p:spPr>
              <a:xfrm>
                <a:off x="2564359" y="2008712"/>
                <a:ext cx="3952568" cy="124880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×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9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A3D195A-B5DC-4CEF-AD65-FE74BD2646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359" y="2008712"/>
                <a:ext cx="3952568" cy="12488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תיבת טקסט 5">
                <a:extLst>
                  <a:ext uri="{FF2B5EF4-FFF2-40B4-BE49-F238E27FC236}">
                    <a16:creationId xmlns:a16="http://schemas.microsoft.com/office/drawing/2014/main" id="{6690C90F-ED25-4E9D-BD52-3192A527D381}"/>
                  </a:ext>
                </a:extLst>
              </p:cNvPr>
              <p:cNvSpPr txBox="1"/>
              <p:nvPr/>
            </p:nvSpPr>
            <p:spPr>
              <a:xfrm>
                <a:off x="2564359" y="4949277"/>
                <a:ext cx="3952568" cy="124559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×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11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690C90F-ED25-4E9D-BD52-3192A527D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359" y="4949277"/>
                <a:ext cx="3952568" cy="12455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תיבת טקסט 5">
                <a:extLst>
                  <a:ext uri="{FF2B5EF4-FFF2-40B4-BE49-F238E27FC236}">
                    <a16:creationId xmlns:a16="http://schemas.microsoft.com/office/drawing/2014/main" id="{0A412681-008A-42E3-83B1-F24E349BB112}"/>
                  </a:ext>
                </a:extLst>
              </p:cNvPr>
              <p:cNvSpPr txBox="1"/>
              <p:nvPr/>
            </p:nvSpPr>
            <p:spPr>
              <a:xfrm>
                <a:off x="2564359" y="3549134"/>
                <a:ext cx="3952568" cy="124559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×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he-IL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12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A412681-008A-42E3-83B1-F24E349BB1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359" y="3549134"/>
                <a:ext cx="3952568" cy="12455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מלבן 13">
            <a:extLst>
              <a:ext uri="{FF2B5EF4-FFF2-40B4-BE49-F238E27FC236}">
                <a16:creationId xmlns:a16="http://schemas.microsoft.com/office/drawing/2014/main" id="{61C26B2C-6885-45B3-AE0B-D0D4EE2472E2}"/>
              </a:ext>
            </a:extLst>
          </p:cNvPr>
          <p:cNvSpPr/>
          <p:nvPr/>
        </p:nvSpPr>
        <p:spPr>
          <a:xfrm>
            <a:off x="6696078" y="5333622"/>
            <a:ext cx="53014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1"/>
            <a:r>
              <a:rPr lang="he-IL" sz="2400" b="1" dirty="0"/>
              <a:t>חילוק של כל שבר בעצמו תמיד שווה ל- 1.</a:t>
            </a:r>
          </a:p>
        </p:txBody>
      </p:sp>
      <p:pic>
        <p:nvPicPr>
          <p:cNvPr id="13" name="Google Shape;311;p13">
            <a:extLst>
              <a:ext uri="{FF2B5EF4-FFF2-40B4-BE49-F238E27FC236}">
                <a16:creationId xmlns:a16="http://schemas.microsoft.com/office/drawing/2014/main" id="{C928DDDD-B670-4806-9688-7C8B872A680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42573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 descr="טוויטר, ציוץ, ציפור, מצחיקה, חמודה, כחולה">
            <a:extLst>
              <a:ext uri="{FF2B5EF4-FFF2-40B4-BE49-F238E27FC236}">
                <a16:creationId xmlns:a16="http://schemas.microsoft.com/office/drawing/2014/main" id="{AAA28753-5494-4503-9F95-77E94E3EA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6" y="38995"/>
            <a:ext cx="1680619" cy="174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7685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FF21381-265D-442A-8B74-93AB898E14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6047" y="1785938"/>
            <a:ext cx="10885543" cy="3844925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he-IL" sz="2800" dirty="0"/>
              <a:t>הדרך הקלה ביותר לחלק שברים, היא להפוך את פעולת החילוק לפעולת הכפל.</a:t>
            </a:r>
            <a:endParaRPr lang="en-US" sz="2000" dirty="0"/>
          </a:p>
          <a:p>
            <a:endParaRPr lang="he-IL" sz="2800" dirty="0"/>
          </a:p>
          <a:p>
            <a:endParaRPr lang="he-IL" sz="2000" dirty="0"/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97081449-7633-4B6E-AE35-8D54B5495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35" y="663126"/>
            <a:ext cx="10409055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עכשיו לומדים – נסכם את המושג מספרים הופכיים</a:t>
            </a: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400D64DC-5333-404D-B803-27FB4BB2E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343378" y="4937740"/>
            <a:ext cx="1848622" cy="194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519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FF21381-265D-442A-8B74-93AB898E14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6047" y="1785938"/>
            <a:ext cx="10885543" cy="3844925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he-IL" sz="2800" dirty="0"/>
              <a:t>הדרך הקלה ביותר לחלק שברים היא להפוך את פעולת החילוק לפעולת הכפל.</a:t>
            </a: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e-IL" sz="2800" dirty="0"/>
              <a:t>מהו מספר הופכי?</a:t>
            </a:r>
          </a:p>
          <a:p>
            <a:endParaRPr lang="he-IL" sz="2800" dirty="0"/>
          </a:p>
          <a:p>
            <a:endParaRPr lang="he-IL" sz="2000" dirty="0"/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97081449-7633-4B6E-AE35-8D54B5495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35" y="663126"/>
            <a:ext cx="10409055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עכשיו לומדים – נסכם את המושג מספרים הופכיים</a:t>
            </a: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F3FE2347-7EE9-4F36-B4A4-E3048D74C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343378" y="4937740"/>
            <a:ext cx="1848622" cy="194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920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FF21381-265D-442A-8B74-93AB898E14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6047" y="1785938"/>
            <a:ext cx="10885543" cy="3844925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he-IL" sz="2800" dirty="0"/>
              <a:t>הדרך הקלה ביותר לחלק שברים היא להפוך את פעולת החילוק לפעולת הכפל.</a:t>
            </a: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e-IL" sz="2800" dirty="0"/>
              <a:t>מהו מספר הופכי?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e-IL" sz="2800" dirty="0"/>
              <a:t>לכל מספר מלבד 0 יש מספר הופכי.</a:t>
            </a:r>
          </a:p>
          <a:p>
            <a:endParaRPr lang="he-IL" sz="2800" dirty="0"/>
          </a:p>
          <a:p>
            <a:endParaRPr lang="he-IL" sz="2000" dirty="0"/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97081449-7633-4B6E-AE35-8D54B5495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35" y="663126"/>
            <a:ext cx="10409055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עכשיו לומדים – נסכם את המושג מספרים הופכיים</a:t>
            </a: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D9F4802E-C429-448D-897B-006DCACA4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343378" y="4937740"/>
            <a:ext cx="1848622" cy="194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432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FF21381-265D-442A-8B74-93AB898E14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6047" y="1785938"/>
            <a:ext cx="10885543" cy="3844925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he-IL" sz="2800" dirty="0"/>
              <a:t>הדרך הקלה ביותר לחלק שברים היא להפוך את פעולת החילוק לפעולת הכפל.</a:t>
            </a: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e-IL" sz="2800" dirty="0"/>
              <a:t>מהו מספר הופכי?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e-IL" sz="2800" dirty="0"/>
              <a:t>לכל מספר מלבד 0 יש מספר הופכי.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e-IL" sz="2800" dirty="0"/>
              <a:t>חילוק של כל שבר בעצמו תמיד שווה ל-1.</a:t>
            </a:r>
          </a:p>
          <a:p>
            <a:r>
              <a:rPr lang="he-IL" sz="2800" dirty="0"/>
              <a:t>חילוק שלם בשבר ----- שקול לכפל בשבר ההפוך.</a:t>
            </a:r>
          </a:p>
          <a:p>
            <a:endParaRPr lang="he-IL" sz="2800" dirty="0"/>
          </a:p>
          <a:p>
            <a:endParaRPr lang="he-IL" sz="2000" dirty="0"/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97081449-7633-4B6E-AE35-8D54B5495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35" y="663126"/>
            <a:ext cx="10409055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עכשיו לומדים – נסכם את המושג מספרים הופכיים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תיבת טקסט 5">
                <a:extLst>
                  <a:ext uri="{FF2B5EF4-FFF2-40B4-BE49-F238E27FC236}">
                    <a16:creationId xmlns:a16="http://schemas.microsoft.com/office/drawing/2014/main" id="{43ABAF92-91BF-4BB5-8CA5-AF054C128777}"/>
                  </a:ext>
                </a:extLst>
              </p:cNvPr>
              <p:cNvSpPr txBox="1"/>
              <p:nvPr/>
            </p:nvSpPr>
            <p:spPr>
              <a:xfrm>
                <a:off x="7955122" y="4449720"/>
                <a:ext cx="3952568" cy="97853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4000" b="1" dirty="0"/>
                  <a:t>6</a:t>
                </a:r>
                <a14:m>
                  <m:oMath xmlns:m="http://schemas.openxmlformats.org/officeDocument/2006/math">
                    <m:r>
                      <a:rPr lang="he-IL" sz="4000" b="1" i="1" smtClean="0">
                        <a:solidFill>
                          <a:srgbClr val="FF0000"/>
                        </a:solidFill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𝟏𝟐</m:t>
                    </m:r>
                  </m:oMath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8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3ABAF92-91BF-4BB5-8CA5-AF054C1287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5122" y="4449720"/>
                <a:ext cx="3952568" cy="978538"/>
              </a:xfrm>
              <a:prstGeom prst="rect">
                <a:avLst/>
              </a:prstGeom>
              <a:blipFill>
                <a:blip r:embed="rId2"/>
                <a:stretch>
                  <a:fillRect b="-1187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תיבת טקסט 5">
                <a:extLst>
                  <a:ext uri="{FF2B5EF4-FFF2-40B4-BE49-F238E27FC236}">
                    <a16:creationId xmlns:a16="http://schemas.microsoft.com/office/drawing/2014/main" id="{8212A897-619F-4D55-9B04-F14B8C695227}"/>
                  </a:ext>
                </a:extLst>
              </p:cNvPr>
              <p:cNvSpPr txBox="1"/>
              <p:nvPr/>
            </p:nvSpPr>
            <p:spPr>
              <a:xfrm>
                <a:off x="4236879" y="4449720"/>
                <a:ext cx="3952568" cy="101733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4000" b="1" dirty="0"/>
                  <a:t>6</a:t>
                </a:r>
                <a14:m>
                  <m:oMath xmlns:m="http://schemas.openxmlformats.org/officeDocument/2006/math">
                    <m:r>
                      <a:rPr lang="he-IL" sz="4000" b="1" i="1" smtClean="0">
                        <a:solidFill>
                          <a:srgbClr val="FF0000"/>
                        </a:solidFill>
                        <a:latin typeface="Cambria Math"/>
                      </a:rPr>
                      <m:t>×</m:t>
                    </m:r>
                    <m:f>
                      <m:fPr>
                        <m:ctrlPr>
                          <a:rPr lang="he-IL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𝟏𝟐</m:t>
                    </m:r>
                  </m:oMath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9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212A897-619F-4D55-9B04-F14B8C695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6879" y="4449720"/>
                <a:ext cx="3952568" cy="1017330"/>
              </a:xfrm>
              <a:prstGeom prst="rect">
                <a:avLst/>
              </a:prstGeom>
              <a:blipFill>
                <a:blip r:embed="rId3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טוויטר, ציוץ, ציפור, מצחיקה, חמודה, כחולה">
            <a:extLst>
              <a:ext uri="{FF2B5EF4-FFF2-40B4-BE49-F238E27FC236}">
                <a16:creationId xmlns:a16="http://schemas.microsoft.com/office/drawing/2014/main" id="{8B541FA4-5291-4BB5-BDBE-56A06D24E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53" y="43833"/>
            <a:ext cx="1680619" cy="174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99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590534E-67D2-4FAC-9CED-C58D858CB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מתרגלים</a:t>
            </a:r>
          </a:p>
        </p:txBody>
      </p:sp>
      <p:pic>
        <p:nvPicPr>
          <p:cNvPr id="2050" name="Picture 2" descr="ציפור, מקור, מקסים, עיניים, מבט">
            <a:extLst>
              <a:ext uri="{FF2B5EF4-FFF2-40B4-BE49-F238E27FC236}">
                <a16:creationId xmlns:a16="http://schemas.microsoft.com/office/drawing/2014/main" id="{57CB6DDA-FC0F-46DB-8B43-A5451D0FE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02" y="-45604"/>
            <a:ext cx="2068307" cy="213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1F08CE64-20B6-47DE-974E-460423FBBC2B}"/>
              </a:ext>
            </a:extLst>
          </p:cNvPr>
          <p:cNvSpPr txBox="1"/>
          <p:nvPr/>
        </p:nvSpPr>
        <p:spPr>
          <a:xfrm>
            <a:off x="1485900" y="1765916"/>
            <a:ext cx="97975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200" b="1" dirty="0">
                <a:solidFill>
                  <a:srgbClr val="FF0000"/>
                </a:solidFill>
              </a:rPr>
              <a:t>כתבו במחברת את תשובתכם ונמקו כיצד הגעתם לפתרון?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תיבת טקסט 5">
                <a:extLst>
                  <a:ext uri="{FF2B5EF4-FFF2-40B4-BE49-F238E27FC236}">
                    <a16:creationId xmlns:a16="http://schemas.microsoft.com/office/drawing/2014/main" id="{4019BE38-C4E4-49AB-888B-A9D53813CF29}"/>
                  </a:ext>
                </a:extLst>
              </p:cNvPr>
              <p:cNvSpPr txBox="1"/>
              <p:nvPr/>
            </p:nvSpPr>
            <p:spPr>
              <a:xfrm>
                <a:off x="2232044" y="2639213"/>
                <a:ext cx="3952568" cy="97853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4000" b="1" dirty="0"/>
                  <a:t>6</a:t>
                </a:r>
                <a14:m>
                  <m:oMath xmlns:m="http://schemas.openxmlformats.org/officeDocument/2006/math">
                    <m:r>
                      <a:rPr lang="he-IL" sz="4000" b="1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8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019BE38-C4E4-49AB-888B-A9D53813C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2044" y="2639213"/>
                <a:ext cx="3952568" cy="978538"/>
              </a:xfrm>
              <a:prstGeom prst="rect">
                <a:avLst/>
              </a:prstGeom>
              <a:blipFill>
                <a:blip r:embed="rId5"/>
                <a:stretch>
                  <a:fillRect b="-1187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תיבת טקסט 5">
                <a:extLst>
                  <a:ext uri="{FF2B5EF4-FFF2-40B4-BE49-F238E27FC236}">
                    <a16:creationId xmlns:a16="http://schemas.microsoft.com/office/drawing/2014/main" id="{EA4F4C06-CED5-4814-BCC7-D48DABAD305C}"/>
                  </a:ext>
                </a:extLst>
              </p:cNvPr>
              <p:cNvSpPr txBox="1"/>
              <p:nvPr/>
            </p:nvSpPr>
            <p:spPr>
              <a:xfrm>
                <a:off x="5311794" y="2639213"/>
                <a:ext cx="3952568" cy="102021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4000" b="1" dirty="0"/>
                  <a:t>6</a:t>
                </a:r>
                <a14:m>
                  <m:oMath xmlns:m="http://schemas.openxmlformats.org/officeDocument/2006/math">
                    <m:r>
                      <a:rPr lang="he-IL" sz="4000" b="1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9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A4F4C06-CED5-4814-BCC7-D48DABAD30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1794" y="2639213"/>
                <a:ext cx="3952568" cy="1020216"/>
              </a:xfrm>
              <a:prstGeom prst="rect">
                <a:avLst/>
              </a:prstGeom>
              <a:blipFill>
                <a:blip r:embed="rId6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3min_final" descr="3min_final">
            <a:hlinkClick r:id="" action="ppaction://media"/>
            <a:extLst>
              <a:ext uri="{FF2B5EF4-FFF2-40B4-BE49-F238E27FC236}">
                <a16:creationId xmlns:a16="http://schemas.microsoft.com/office/drawing/2014/main" id="{CC322666-C13F-6B40-93F7-FCDC9BF98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47014" y="748325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590534E-67D2-4FAC-9CED-C58D858CB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pic>
        <p:nvPicPr>
          <p:cNvPr id="2050" name="Picture 2" descr="ציפור, מקור, מקסים, עיניים, מבט">
            <a:extLst>
              <a:ext uri="{FF2B5EF4-FFF2-40B4-BE49-F238E27FC236}">
                <a16:creationId xmlns:a16="http://schemas.microsoft.com/office/drawing/2014/main" id="{57CB6DDA-FC0F-46DB-8B43-A5451D0FE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02" y="-45604"/>
            <a:ext cx="2068307" cy="213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88EA4B51-34E8-4A13-A843-2B78BA08CE06}"/>
              </a:ext>
            </a:extLst>
          </p:cNvPr>
          <p:cNvSpPr txBox="1"/>
          <p:nvPr/>
        </p:nvSpPr>
        <p:spPr>
          <a:xfrm>
            <a:off x="4817673" y="4018991"/>
            <a:ext cx="88448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rgbClr val="FF0000"/>
                </a:solidFill>
              </a:rPr>
              <a:t>כלומר 30 פעמים     הם 6 שלמים: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9D3FE715-33FC-428C-87FC-5281457F8CE0}"/>
              </a:ext>
            </a:extLst>
          </p:cNvPr>
          <p:cNvSpPr txBox="1"/>
          <p:nvPr/>
        </p:nvSpPr>
        <p:spPr>
          <a:xfrm>
            <a:off x="4059936" y="2614785"/>
            <a:ext cx="700184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>
                <a:solidFill>
                  <a:srgbClr val="FF0000"/>
                </a:solidFill>
              </a:rPr>
              <a:t>ב- 6 שלמים "נכנסים" 30 חמישיות. </a:t>
            </a:r>
          </a:p>
          <a:p>
            <a:pPr algn="r"/>
            <a:endParaRPr lang="he-IL" sz="2800" dirty="0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958680F1-4B49-4B95-B0FE-68966D7FC9AF}"/>
              </a:ext>
            </a:extLst>
          </p:cNvPr>
          <p:cNvSpPr/>
          <p:nvPr/>
        </p:nvSpPr>
        <p:spPr>
          <a:xfrm>
            <a:off x="6249248" y="1599136"/>
            <a:ext cx="481253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e-IL" sz="2800" b="1" dirty="0">
                <a:solidFill>
                  <a:schemeClr val="tx1"/>
                </a:solidFill>
              </a:rPr>
              <a:t>נכון אתם צודקים </a:t>
            </a:r>
          </a:p>
          <a:p>
            <a:pPr algn="r"/>
            <a:r>
              <a:rPr lang="he-IL" sz="2800" b="1" dirty="0">
                <a:solidFill>
                  <a:schemeClr val="tx1"/>
                </a:solidFill>
              </a:rPr>
              <a:t>ניתן לפתור בכמה דרכים: </a:t>
            </a:r>
          </a:p>
          <a:p>
            <a:endParaRPr lang="he-IL" sz="28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תיבת טקסט 11">
                <a:extLst>
                  <a:ext uri="{FF2B5EF4-FFF2-40B4-BE49-F238E27FC236}">
                    <a16:creationId xmlns:a16="http://schemas.microsoft.com/office/drawing/2014/main" id="{46008B40-AB85-4BAF-9670-E8971FE389EE}"/>
                  </a:ext>
                </a:extLst>
              </p:cNvPr>
              <p:cNvSpPr txBox="1"/>
              <p:nvPr/>
            </p:nvSpPr>
            <p:spPr>
              <a:xfrm>
                <a:off x="7235309" y="3833394"/>
                <a:ext cx="651101" cy="101752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2" name="תיבת טקסט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6008B40-AB85-4BAF-9670-E8971FE38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5309" y="3833394"/>
                <a:ext cx="651101" cy="101752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תיבת טקסט 5">
                <a:extLst>
                  <a:ext uri="{FF2B5EF4-FFF2-40B4-BE49-F238E27FC236}">
                    <a16:creationId xmlns:a16="http://schemas.microsoft.com/office/drawing/2014/main" id="{49B66139-0961-4763-925A-219534239EB6}"/>
                  </a:ext>
                </a:extLst>
              </p:cNvPr>
              <p:cNvSpPr txBox="1"/>
              <p:nvPr/>
            </p:nvSpPr>
            <p:spPr>
              <a:xfrm>
                <a:off x="-79356" y="2364995"/>
                <a:ext cx="3952568" cy="97853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4000" b="1" dirty="0"/>
                  <a:t>6</a:t>
                </a:r>
                <a14:m>
                  <m:oMath xmlns:m="http://schemas.openxmlformats.org/officeDocument/2006/math">
                    <m:r>
                      <a:rPr lang="he-IL" sz="4000" b="1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he-IL" sz="4000" b="1" dirty="0"/>
                  <a:t>30</a:t>
                </a:r>
              </a:p>
            </p:txBody>
          </p:sp>
        </mc:Choice>
        <mc:Fallback xmlns="">
          <p:sp>
            <p:nvSpPr>
              <p:cNvPr id="15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9B66139-0961-4763-925A-219534239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9356" y="2364995"/>
                <a:ext cx="3952568" cy="978538"/>
              </a:xfrm>
              <a:prstGeom prst="rect">
                <a:avLst/>
              </a:prstGeom>
              <a:blipFill>
                <a:blip r:embed="rId4"/>
                <a:stretch>
                  <a:fillRect b="-1187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תיבת טקסט 5">
                <a:extLst>
                  <a:ext uri="{FF2B5EF4-FFF2-40B4-BE49-F238E27FC236}">
                    <a16:creationId xmlns:a16="http://schemas.microsoft.com/office/drawing/2014/main" id="{32411D2F-BA48-4408-B78F-321B60C30417}"/>
                  </a:ext>
                </a:extLst>
              </p:cNvPr>
              <p:cNvSpPr txBox="1"/>
              <p:nvPr/>
            </p:nvSpPr>
            <p:spPr>
              <a:xfrm>
                <a:off x="78301" y="3910326"/>
                <a:ext cx="3952568" cy="101733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4000" b="1" dirty="0"/>
                  <a:t>3</a:t>
                </a:r>
                <a14:m>
                  <m:oMath xmlns:m="http://schemas.openxmlformats.org/officeDocument/2006/math">
                    <m:r>
                      <a:rPr lang="he-IL" sz="4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he-IL" sz="4000" b="1" i="1" smtClean="0">
                        <a:solidFill>
                          <a:srgbClr val="FF0000"/>
                        </a:solidFill>
                        <a:latin typeface="Cambria Math"/>
                      </a:rPr>
                      <m:t>×</m:t>
                    </m:r>
                    <m:f>
                      <m:fPr>
                        <m:ctrlPr>
                          <a:rPr lang="he-IL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𝟔</m:t>
                    </m:r>
                  </m:oMath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18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2411D2F-BA48-4408-B78F-321B60C304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1" y="3910326"/>
                <a:ext cx="3952568" cy="1017330"/>
              </a:xfrm>
              <a:prstGeom prst="rect">
                <a:avLst/>
              </a:prstGeom>
              <a:blipFill>
                <a:blip r:embed="rId5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0787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/>
              <a:t>נזכר בנושא - חילוק שלם בשבר יסודי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תיבת טקסט 45">
            <a:extLst>
              <a:ext uri="{FF2B5EF4-FFF2-40B4-BE49-F238E27FC236}">
                <a16:creationId xmlns:a16="http://schemas.microsoft.com/office/drawing/2014/main" id="{1574D5C6-0D2E-4810-BB29-513CA2C09DEA}"/>
              </a:ext>
            </a:extLst>
          </p:cNvPr>
          <p:cNvSpPr txBox="1"/>
          <p:nvPr/>
        </p:nvSpPr>
        <p:spPr>
          <a:xfrm>
            <a:off x="3458161" y="2099583"/>
            <a:ext cx="935928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5400" b="1" dirty="0"/>
              <a:t>כמה הם 6 לחלק ל-  ? </a:t>
            </a:r>
          </a:p>
        </p:txBody>
      </p: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A390EC16-B8B5-47D4-AE40-F7CBAB7B0732}"/>
              </a:ext>
            </a:extLst>
          </p:cNvPr>
          <p:cNvSpPr txBox="1"/>
          <p:nvPr/>
        </p:nvSpPr>
        <p:spPr>
          <a:xfrm>
            <a:off x="813817" y="3326659"/>
            <a:ext cx="10129096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>
                <a:solidFill>
                  <a:srgbClr val="FF0000"/>
                </a:solidFill>
              </a:rPr>
              <a:t>למעשה אנחנו שואלים כמה פעמים "נכנס"      ב-6?</a:t>
            </a:r>
          </a:p>
          <a:p>
            <a:pPr algn="r"/>
            <a:endParaRPr lang="he-I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תיבת טקסט 5">
                <a:extLst>
                  <a:ext uri="{FF2B5EF4-FFF2-40B4-BE49-F238E27FC236}">
                    <a16:creationId xmlns:a16="http://schemas.microsoft.com/office/drawing/2014/main" id="{DAEE8845-AFCE-485D-B919-3FE5BC2568A9}"/>
                  </a:ext>
                </a:extLst>
              </p:cNvPr>
              <p:cNvSpPr txBox="1"/>
              <p:nvPr/>
            </p:nvSpPr>
            <p:spPr>
              <a:xfrm>
                <a:off x="2714383" y="2976475"/>
                <a:ext cx="501445" cy="124482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11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AEE8845-AFCE-485D-B919-3FE5BC256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383" y="2976475"/>
                <a:ext cx="501445" cy="12448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תיבת טקסט 5">
                <a:extLst>
                  <a:ext uri="{FF2B5EF4-FFF2-40B4-BE49-F238E27FC236}">
                    <a16:creationId xmlns:a16="http://schemas.microsoft.com/office/drawing/2014/main" id="{7F3DDE5C-2CC7-4B6B-8CEA-EB46342EE03B}"/>
                  </a:ext>
                </a:extLst>
              </p:cNvPr>
              <p:cNvSpPr txBox="1"/>
              <p:nvPr/>
            </p:nvSpPr>
            <p:spPr>
              <a:xfrm>
                <a:off x="-298041" y="1732478"/>
                <a:ext cx="3952568" cy="124482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12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F3DDE5C-2CC7-4B6B-8CEA-EB46342EE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8041" y="1732478"/>
                <a:ext cx="3952568" cy="12448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תיבת טקסט 5">
                <a:extLst>
                  <a:ext uri="{FF2B5EF4-FFF2-40B4-BE49-F238E27FC236}">
                    <a16:creationId xmlns:a16="http://schemas.microsoft.com/office/drawing/2014/main" id="{F5C4BB28-0159-4905-BAF2-D96F0247D879}"/>
                  </a:ext>
                </a:extLst>
              </p:cNvPr>
              <p:cNvSpPr txBox="1"/>
              <p:nvPr/>
            </p:nvSpPr>
            <p:spPr>
              <a:xfrm>
                <a:off x="4133946" y="1938834"/>
                <a:ext cx="501445" cy="124482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13" name="תיבת טקסט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5C4BB28-0159-4905-BAF2-D96F0247D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946" y="1938834"/>
                <a:ext cx="501445" cy="124482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אדם סימן שאלה | וקטורים לשימוש ציבורי">
            <a:extLst>
              <a:ext uri="{FF2B5EF4-FFF2-40B4-BE49-F238E27FC236}">
                <a16:creationId xmlns:a16="http://schemas.microsoft.com/office/drawing/2014/main" id="{B4A71B3A-6C6D-4A34-84EA-362798744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"/>
            <a:ext cx="1835868" cy="16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590534E-67D2-4FAC-9CED-C58D858CB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pic>
        <p:nvPicPr>
          <p:cNvPr id="2050" name="Picture 2" descr="ציפור, מקור, מקסים, עיניים, מבט">
            <a:extLst>
              <a:ext uri="{FF2B5EF4-FFF2-40B4-BE49-F238E27FC236}">
                <a16:creationId xmlns:a16="http://schemas.microsoft.com/office/drawing/2014/main" id="{57CB6DDA-FC0F-46DB-8B43-A5451D0FE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03" y="-45604"/>
            <a:ext cx="2035526" cy="210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9D3FE715-33FC-428C-87FC-5281457F8CE0}"/>
              </a:ext>
            </a:extLst>
          </p:cNvPr>
          <p:cNvSpPr txBox="1"/>
          <p:nvPr/>
        </p:nvSpPr>
        <p:spPr>
          <a:xfrm>
            <a:off x="4059936" y="2614785"/>
            <a:ext cx="700184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>
                <a:solidFill>
                  <a:srgbClr val="FF0000"/>
                </a:solidFill>
              </a:rPr>
              <a:t>ב- 6 שלמים "נכנסים" 30 חמישיות. </a:t>
            </a:r>
          </a:p>
          <a:p>
            <a:pPr algn="r"/>
            <a:endParaRPr lang="he-IL" sz="2800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D41D74FE-28C0-4675-89DD-A35BE1D97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407" y="4995818"/>
            <a:ext cx="1076325" cy="120967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52F98087-55AB-48CA-89DF-41BB3FFFC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305" y="4995256"/>
            <a:ext cx="1076325" cy="1209675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8AC2E8C7-32DD-4786-812C-3ADFABA52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035" y="4985196"/>
            <a:ext cx="1076325" cy="1209675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A3CDA73E-3DED-4412-B67D-89FBE9A24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276" y="4985195"/>
            <a:ext cx="1076325" cy="1209675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DA5EABE9-12CD-44EC-BE26-7F6E79B65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8517" y="4995256"/>
            <a:ext cx="1076325" cy="1209675"/>
          </a:xfrm>
          <a:prstGeom prst="rect">
            <a:avLst/>
          </a:prstGeom>
        </p:spPr>
      </p:pic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915421EC-1859-4629-B37E-152AAA73B547}"/>
              </a:ext>
            </a:extLst>
          </p:cNvPr>
          <p:cNvSpPr txBox="1"/>
          <p:nvPr/>
        </p:nvSpPr>
        <p:spPr>
          <a:xfrm>
            <a:off x="2443988" y="6204931"/>
            <a:ext cx="21080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7AF951B0-A8A2-4436-ACC2-7D12D941EB65}"/>
              </a:ext>
            </a:extLst>
          </p:cNvPr>
          <p:cNvSpPr txBox="1"/>
          <p:nvPr/>
        </p:nvSpPr>
        <p:spPr>
          <a:xfrm>
            <a:off x="3746832" y="6194874"/>
            <a:ext cx="23299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C64AB991-3324-4CBC-A4C3-B6EA82462214}"/>
              </a:ext>
            </a:extLst>
          </p:cNvPr>
          <p:cNvSpPr txBox="1"/>
          <p:nvPr/>
        </p:nvSpPr>
        <p:spPr>
          <a:xfrm>
            <a:off x="5221238" y="6156986"/>
            <a:ext cx="21080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38EB359C-EB57-4911-AC8C-3A9D053EF500}"/>
              </a:ext>
            </a:extLst>
          </p:cNvPr>
          <p:cNvSpPr txBox="1"/>
          <p:nvPr/>
        </p:nvSpPr>
        <p:spPr>
          <a:xfrm>
            <a:off x="6528759" y="6194873"/>
            <a:ext cx="21080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B8E5E1E8-72B3-4652-9F80-D3ADCF27E599}"/>
              </a:ext>
            </a:extLst>
          </p:cNvPr>
          <p:cNvSpPr txBox="1"/>
          <p:nvPr/>
        </p:nvSpPr>
        <p:spPr>
          <a:xfrm>
            <a:off x="7875569" y="6194872"/>
            <a:ext cx="21080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0F384893-964C-437E-B6D1-ACB492FD6A5E}"/>
              </a:ext>
            </a:extLst>
          </p:cNvPr>
          <p:cNvSpPr txBox="1"/>
          <p:nvPr/>
        </p:nvSpPr>
        <p:spPr>
          <a:xfrm>
            <a:off x="9183090" y="6194871"/>
            <a:ext cx="21080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  <a:endParaRPr lang="he-IL" dirty="0">
              <a:solidFill>
                <a:srgbClr val="FF0000"/>
              </a:solidFill>
            </a:endParaRPr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353B75FD-8018-42F3-A6C8-F3B3A56C2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744" y="4992483"/>
            <a:ext cx="1079086" cy="12132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תיבת טקסט 5">
                <a:extLst>
                  <a:ext uri="{FF2B5EF4-FFF2-40B4-BE49-F238E27FC236}">
                    <a16:creationId xmlns:a16="http://schemas.microsoft.com/office/drawing/2014/main" id="{F11823C7-0219-4358-A70A-DDDF3D3A0198}"/>
                  </a:ext>
                </a:extLst>
              </p:cNvPr>
              <p:cNvSpPr txBox="1"/>
              <p:nvPr/>
            </p:nvSpPr>
            <p:spPr>
              <a:xfrm>
                <a:off x="-79356" y="2364995"/>
                <a:ext cx="3952568" cy="97853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4000" b="1" dirty="0"/>
                  <a:t>6</a:t>
                </a:r>
                <a14:m>
                  <m:oMath xmlns:m="http://schemas.openxmlformats.org/officeDocument/2006/math">
                    <m:r>
                      <a:rPr lang="he-IL" sz="4000" b="1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he-IL" sz="4000" b="1" dirty="0"/>
                  <a:t>30</a:t>
                </a:r>
              </a:p>
            </p:txBody>
          </p:sp>
        </mc:Choice>
        <mc:Fallback xmlns="">
          <p:sp>
            <p:nvSpPr>
              <p:cNvPr id="28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11823C7-0219-4358-A70A-DDDF3D3A01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9356" y="2364995"/>
                <a:ext cx="3952568" cy="978538"/>
              </a:xfrm>
              <a:prstGeom prst="rect">
                <a:avLst/>
              </a:prstGeom>
              <a:blipFill>
                <a:blip r:embed="rId5"/>
                <a:stretch>
                  <a:fillRect b="-1187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תיבת טקסט 5">
                <a:extLst>
                  <a:ext uri="{FF2B5EF4-FFF2-40B4-BE49-F238E27FC236}">
                    <a16:creationId xmlns:a16="http://schemas.microsoft.com/office/drawing/2014/main" id="{BD29114C-7485-45DD-93E8-CF36C00439CD}"/>
                  </a:ext>
                </a:extLst>
              </p:cNvPr>
              <p:cNvSpPr txBox="1"/>
              <p:nvPr/>
            </p:nvSpPr>
            <p:spPr>
              <a:xfrm>
                <a:off x="78301" y="3910326"/>
                <a:ext cx="3952568" cy="101733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4000" b="1" dirty="0"/>
                  <a:t>3</a:t>
                </a:r>
                <a14:m>
                  <m:oMath xmlns:m="http://schemas.openxmlformats.org/officeDocument/2006/math">
                    <m:r>
                      <a:rPr lang="he-IL" sz="4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he-IL" sz="4000" b="1" i="1" smtClean="0">
                        <a:solidFill>
                          <a:srgbClr val="FF0000"/>
                        </a:solidFill>
                        <a:latin typeface="Cambria Math"/>
                      </a:rPr>
                      <m:t>×</m:t>
                    </m:r>
                    <m:f>
                      <m:fPr>
                        <m:ctrlPr>
                          <a:rPr lang="he-IL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𝟔</m:t>
                    </m:r>
                  </m:oMath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29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D29114C-7485-45DD-93E8-CF36C00439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1" y="3910326"/>
                <a:ext cx="3952568" cy="1017330"/>
              </a:xfrm>
              <a:prstGeom prst="rect">
                <a:avLst/>
              </a:prstGeom>
              <a:blipFill>
                <a:blip r:embed="rId6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תיבת טקסט 29">
            <a:extLst>
              <a:ext uri="{FF2B5EF4-FFF2-40B4-BE49-F238E27FC236}">
                <a16:creationId xmlns:a16="http://schemas.microsoft.com/office/drawing/2014/main" id="{7536BF73-7D02-4DEA-A942-587F27C70D63}"/>
              </a:ext>
            </a:extLst>
          </p:cNvPr>
          <p:cNvSpPr txBox="1"/>
          <p:nvPr/>
        </p:nvSpPr>
        <p:spPr>
          <a:xfrm>
            <a:off x="4817673" y="4018991"/>
            <a:ext cx="88448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rgbClr val="FF0000"/>
                </a:solidFill>
              </a:rPr>
              <a:t>כלומר 30 פעמים      הם 6 שלמים: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תיבת טקסט 30">
                <a:extLst>
                  <a:ext uri="{FF2B5EF4-FFF2-40B4-BE49-F238E27FC236}">
                    <a16:creationId xmlns:a16="http://schemas.microsoft.com/office/drawing/2014/main" id="{71320995-5D9D-4732-8DC8-5E0B668FEBD3}"/>
                  </a:ext>
                </a:extLst>
              </p:cNvPr>
              <p:cNvSpPr txBox="1"/>
              <p:nvPr/>
            </p:nvSpPr>
            <p:spPr>
              <a:xfrm>
                <a:off x="7435273" y="3833394"/>
                <a:ext cx="651101" cy="101752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31" name="תיבת טקסט 3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1320995-5D9D-4732-8DC8-5E0B668FE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5273" y="3833394"/>
                <a:ext cx="651101" cy="10175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93052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590534E-67D2-4FAC-9CED-C58D858CB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pic>
        <p:nvPicPr>
          <p:cNvPr id="2050" name="Picture 2" descr="ציפור, מקור, מקסים, עיניים, מבט">
            <a:extLst>
              <a:ext uri="{FF2B5EF4-FFF2-40B4-BE49-F238E27FC236}">
                <a16:creationId xmlns:a16="http://schemas.microsoft.com/office/drawing/2014/main" id="{57CB6DDA-FC0F-46DB-8B43-A5451D0FE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02" y="-45604"/>
            <a:ext cx="2068307" cy="213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9D3FE715-33FC-428C-87FC-5281457F8CE0}"/>
              </a:ext>
            </a:extLst>
          </p:cNvPr>
          <p:cNvSpPr txBox="1"/>
          <p:nvPr/>
        </p:nvSpPr>
        <p:spPr>
          <a:xfrm>
            <a:off x="3754497" y="2206506"/>
            <a:ext cx="7933679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>
                <a:solidFill>
                  <a:schemeClr val="tx1"/>
                </a:solidFill>
              </a:rPr>
              <a:t>ידוע שב-6 שלמים "נכנסים" 30   .</a:t>
            </a:r>
          </a:p>
          <a:p>
            <a:pPr algn="r"/>
            <a:endParaRPr lang="he-IL" sz="2800" dirty="0"/>
          </a:p>
        </p:txBody>
      </p:sp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B404C294-3C65-4030-A062-05835E4668F8}"/>
              </a:ext>
            </a:extLst>
          </p:cNvPr>
          <p:cNvSpPr txBox="1"/>
          <p:nvPr/>
        </p:nvSpPr>
        <p:spPr>
          <a:xfrm>
            <a:off x="3365501" y="3373068"/>
            <a:ext cx="822179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>
                <a:solidFill>
                  <a:srgbClr val="FF0000"/>
                </a:solidFill>
              </a:rPr>
              <a:t>ולכן </a:t>
            </a:r>
            <a:r>
              <a:rPr lang="he-IL" sz="3600" b="1" dirty="0">
                <a:solidFill>
                  <a:schemeClr val="tx1"/>
                </a:solidFill>
              </a:rPr>
              <a:t>ב-6 שלמים "נכנסים" 15 פעמים    .</a:t>
            </a:r>
            <a:r>
              <a:rPr lang="he-IL" sz="3600" b="1" dirty="0">
                <a:solidFill>
                  <a:srgbClr val="FF0000"/>
                </a:solidFill>
              </a:rPr>
              <a:t> </a:t>
            </a:r>
          </a:p>
          <a:p>
            <a:pPr algn="r"/>
            <a:endParaRPr lang="he-I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תיבת טקסט 25">
                <a:extLst>
                  <a:ext uri="{FF2B5EF4-FFF2-40B4-BE49-F238E27FC236}">
                    <a16:creationId xmlns:a16="http://schemas.microsoft.com/office/drawing/2014/main" id="{536C6720-648E-4D4F-898D-7DF7D9C031B6}"/>
                  </a:ext>
                </a:extLst>
              </p:cNvPr>
              <p:cNvSpPr txBox="1"/>
              <p:nvPr/>
            </p:nvSpPr>
            <p:spPr>
              <a:xfrm>
                <a:off x="4304858" y="3366795"/>
                <a:ext cx="440070" cy="78380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he-IL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he-IL" sz="2400" b="1" dirty="0"/>
              </a:p>
            </p:txBody>
          </p:sp>
        </mc:Choice>
        <mc:Fallback xmlns="">
          <p:sp>
            <p:nvSpPr>
              <p:cNvPr id="26" name="תיבת טקסט 2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36C6720-648E-4D4F-898D-7DF7D9C03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4858" y="3366795"/>
                <a:ext cx="440070" cy="7838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BDEF4695-6E43-4B54-9531-E67F1A5AD535}"/>
              </a:ext>
            </a:extLst>
          </p:cNvPr>
          <p:cNvSpPr txBox="1"/>
          <p:nvPr/>
        </p:nvSpPr>
        <p:spPr>
          <a:xfrm>
            <a:off x="6096000" y="4945812"/>
            <a:ext cx="55168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>
                <a:solidFill>
                  <a:srgbClr val="FF0000"/>
                </a:solidFill>
              </a:rPr>
              <a:t>ובתרגיל: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תיבת טקסט 17">
                <a:extLst>
                  <a:ext uri="{FF2B5EF4-FFF2-40B4-BE49-F238E27FC236}">
                    <a16:creationId xmlns:a16="http://schemas.microsoft.com/office/drawing/2014/main" id="{E33B91A9-9FC7-4DFE-8505-153CCDD143F2}"/>
                  </a:ext>
                </a:extLst>
              </p:cNvPr>
              <p:cNvSpPr txBox="1"/>
              <p:nvPr/>
            </p:nvSpPr>
            <p:spPr>
              <a:xfrm>
                <a:off x="5459004" y="2260758"/>
                <a:ext cx="429769" cy="69384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he-IL" sz="2400" b="1" dirty="0"/>
              </a:p>
            </p:txBody>
          </p:sp>
        </mc:Choice>
        <mc:Fallback xmlns="">
          <p:sp>
            <p:nvSpPr>
              <p:cNvPr id="18" name="תיבת טקסט 1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33B91A9-9FC7-4DFE-8505-153CCDD143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9004" y="2260758"/>
                <a:ext cx="429769" cy="6938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מלבן 19">
            <a:extLst>
              <a:ext uri="{FF2B5EF4-FFF2-40B4-BE49-F238E27FC236}">
                <a16:creationId xmlns:a16="http://schemas.microsoft.com/office/drawing/2014/main" id="{13C1DF7E-D6B1-4B9E-BDEB-0EA06383F701}"/>
              </a:ext>
            </a:extLst>
          </p:cNvPr>
          <p:cNvSpPr/>
          <p:nvPr/>
        </p:nvSpPr>
        <p:spPr>
          <a:xfrm>
            <a:off x="6517884" y="5602387"/>
            <a:ext cx="53254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dirty="0">
                <a:solidFill>
                  <a:srgbClr val="FF0000"/>
                </a:solidFill>
              </a:rPr>
              <a:t>חילוק בשבר יסודי שקול לכפל במכנה.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תיבת טקסט 5">
                <a:extLst>
                  <a:ext uri="{FF2B5EF4-FFF2-40B4-BE49-F238E27FC236}">
                    <a16:creationId xmlns:a16="http://schemas.microsoft.com/office/drawing/2014/main" id="{3E5C52DB-5E26-43F3-83D9-6F0969C75112}"/>
                  </a:ext>
                </a:extLst>
              </p:cNvPr>
              <p:cNvSpPr txBox="1"/>
              <p:nvPr/>
            </p:nvSpPr>
            <p:spPr>
              <a:xfrm>
                <a:off x="19244" y="2135758"/>
                <a:ext cx="3952568" cy="97853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4000" b="1" dirty="0"/>
                  <a:t>6</a:t>
                </a:r>
                <a14:m>
                  <m:oMath xmlns:m="http://schemas.openxmlformats.org/officeDocument/2006/math">
                    <m:r>
                      <a:rPr lang="he-IL" sz="4000" b="1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he-IL" sz="4000" b="1" dirty="0"/>
                  <a:t>30</a:t>
                </a:r>
              </a:p>
            </p:txBody>
          </p:sp>
        </mc:Choice>
        <mc:Fallback xmlns="">
          <p:sp>
            <p:nvSpPr>
              <p:cNvPr id="19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E5C52DB-5E26-43F3-83D9-6F0969C751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4" y="2135758"/>
                <a:ext cx="3952568" cy="978538"/>
              </a:xfrm>
              <a:prstGeom prst="rect">
                <a:avLst/>
              </a:prstGeom>
              <a:blipFill>
                <a:blip r:embed="rId5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תיבת טקסט 5">
                <a:extLst>
                  <a:ext uri="{FF2B5EF4-FFF2-40B4-BE49-F238E27FC236}">
                    <a16:creationId xmlns:a16="http://schemas.microsoft.com/office/drawing/2014/main" id="{443AA70D-F2C4-4940-9A27-084E7465E629}"/>
                  </a:ext>
                </a:extLst>
              </p:cNvPr>
              <p:cNvSpPr txBox="1"/>
              <p:nvPr/>
            </p:nvSpPr>
            <p:spPr>
              <a:xfrm>
                <a:off x="-27717" y="3236620"/>
                <a:ext cx="3952568" cy="97853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4000" b="1" dirty="0"/>
                  <a:t>6</a:t>
                </a:r>
                <a14:m>
                  <m:oMath xmlns:m="http://schemas.openxmlformats.org/officeDocument/2006/math">
                    <m:r>
                      <a:rPr lang="he-IL" sz="4000" b="1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he-IL" sz="4000" b="1" dirty="0"/>
                  <a:t>15</a:t>
                </a:r>
              </a:p>
            </p:txBody>
          </p:sp>
        </mc:Choice>
        <mc:Fallback xmlns="">
          <p:sp>
            <p:nvSpPr>
              <p:cNvPr id="21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43AA70D-F2C4-4940-9A27-084E7465E6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7717" y="3236620"/>
                <a:ext cx="3952568" cy="978538"/>
              </a:xfrm>
              <a:prstGeom prst="rect">
                <a:avLst/>
              </a:prstGeom>
              <a:blipFill>
                <a:blip r:embed="rId6"/>
                <a:stretch>
                  <a:fillRect b="-1187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תיבת טקסט 5">
                <a:extLst>
                  <a:ext uri="{FF2B5EF4-FFF2-40B4-BE49-F238E27FC236}">
                    <a16:creationId xmlns:a16="http://schemas.microsoft.com/office/drawing/2014/main" id="{38DBE616-DE29-4607-93A5-FD73A5D3D04F}"/>
                  </a:ext>
                </a:extLst>
              </p:cNvPr>
              <p:cNvSpPr txBox="1"/>
              <p:nvPr/>
            </p:nvSpPr>
            <p:spPr>
              <a:xfrm>
                <a:off x="-880994" y="4685797"/>
                <a:ext cx="6654583" cy="101733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4000" b="1" dirty="0"/>
                  <a:t>6</a:t>
                </a:r>
                <a14:m>
                  <m:oMath xmlns:m="http://schemas.openxmlformats.org/officeDocument/2006/math">
                    <m:r>
                      <a:rPr lang="he-IL" sz="4000" b="1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he-IL" sz="4000" b="1" dirty="0"/>
                  <a:t>6=</a:t>
                </a:r>
                <a14:m>
                  <m:oMath xmlns:m="http://schemas.openxmlformats.org/officeDocument/2006/math">
                    <m:r>
                      <a:rPr lang="he-IL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he-IL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22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8DBE616-DE29-4607-93A5-FD73A5D3D0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80994" y="4685797"/>
                <a:ext cx="6654583" cy="1017330"/>
              </a:xfrm>
              <a:prstGeom prst="rect">
                <a:avLst/>
              </a:prstGeom>
              <a:blipFill>
                <a:blip r:embed="rId7"/>
                <a:stretch>
                  <a:fillRect b="-8383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90337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590534E-67D2-4FAC-9CED-C58D858CB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pic>
        <p:nvPicPr>
          <p:cNvPr id="2050" name="Picture 2" descr="ציפור, מקור, מקסים, עיניים, מבט">
            <a:extLst>
              <a:ext uri="{FF2B5EF4-FFF2-40B4-BE49-F238E27FC236}">
                <a16:creationId xmlns:a16="http://schemas.microsoft.com/office/drawing/2014/main" id="{57CB6DDA-FC0F-46DB-8B43-A5451D0FE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02" y="-45604"/>
            <a:ext cx="2068307" cy="213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BDEF4695-6E43-4B54-9531-E67F1A5AD535}"/>
              </a:ext>
            </a:extLst>
          </p:cNvPr>
          <p:cNvSpPr txBox="1"/>
          <p:nvPr/>
        </p:nvSpPr>
        <p:spPr>
          <a:xfrm>
            <a:off x="6437376" y="2389271"/>
            <a:ext cx="55168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rgbClr val="FF0000"/>
                </a:solidFill>
              </a:rPr>
              <a:t>ובתרגיל, ההסבר:</a:t>
            </a:r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823DBAA4-6AE6-4066-8BD5-A7945ED5F91B}"/>
              </a:ext>
            </a:extLst>
          </p:cNvPr>
          <p:cNvSpPr txBox="1"/>
          <p:nvPr/>
        </p:nvSpPr>
        <p:spPr>
          <a:xfrm>
            <a:off x="2255255" y="4579943"/>
            <a:ext cx="993266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rgbClr val="FF0000"/>
                </a:solidFill>
              </a:rPr>
              <a:t>כלומר: חילוק שלם בשבר שקול לכפל בשבר ההפוך.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תיבת טקסט 5">
                <a:extLst>
                  <a:ext uri="{FF2B5EF4-FFF2-40B4-BE49-F238E27FC236}">
                    <a16:creationId xmlns:a16="http://schemas.microsoft.com/office/drawing/2014/main" id="{32F1087F-EE6F-49D7-B991-23B78E62276F}"/>
                  </a:ext>
                </a:extLst>
              </p:cNvPr>
              <p:cNvSpPr txBox="1"/>
              <p:nvPr/>
            </p:nvSpPr>
            <p:spPr>
              <a:xfrm>
                <a:off x="2878206" y="3429000"/>
                <a:ext cx="6654583" cy="101733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4000" b="1" dirty="0"/>
                  <a:t>6</a:t>
                </a:r>
                <a14:m>
                  <m:oMath xmlns:m="http://schemas.openxmlformats.org/officeDocument/2006/math">
                    <m:r>
                      <a:rPr lang="he-IL" sz="4000" b="1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he-IL" sz="4000" b="1" dirty="0"/>
                  <a:t>6=</a:t>
                </a:r>
                <a14:m>
                  <m:oMath xmlns:m="http://schemas.openxmlformats.org/officeDocument/2006/math">
                    <m:r>
                      <a:rPr lang="he-IL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he-IL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he-IL" sz="4000" b="1" dirty="0"/>
                  <a:t>15=</a:t>
                </a:r>
              </a:p>
            </p:txBody>
          </p:sp>
        </mc:Choice>
        <mc:Fallback xmlns="">
          <p:sp>
            <p:nvSpPr>
              <p:cNvPr id="13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2F1087F-EE6F-49D7-B991-23B78E622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8206" y="3429000"/>
                <a:ext cx="6654583" cy="1017330"/>
              </a:xfrm>
              <a:prstGeom prst="rect">
                <a:avLst/>
              </a:prstGeom>
              <a:blipFill>
                <a:blip r:embed="rId3"/>
                <a:stretch>
                  <a:fillRect b="-8434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תיבת טקסט 5">
                <a:extLst>
                  <a:ext uri="{FF2B5EF4-FFF2-40B4-BE49-F238E27FC236}">
                    <a16:creationId xmlns:a16="http://schemas.microsoft.com/office/drawing/2014/main" id="{E6B94C7E-FC9A-48EB-9227-32A015E95FCC}"/>
                  </a:ext>
                </a:extLst>
              </p:cNvPr>
              <p:cNvSpPr txBox="1"/>
              <p:nvPr/>
            </p:nvSpPr>
            <p:spPr>
              <a:xfrm>
                <a:off x="111983" y="2221824"/>
                <a:ext cx="3952568" cy="97853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4000" b="1" dirty="0"/>
                  <a:t>6</a:t>
                </a:r>
                <a14:m>
                  <m:oMath xmlns:m="http://schemas.openxmlformats.org/officeDocument/2006/math">
                    <m:r>
                      <a:rPr lang="he-IL" sz="4000" b="1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he-IL" sz="4000" b="1" dirty="0"/>
                  <a:t>15</a:t>
                </a:r>
              </a:p>
            </p:txBody>
          </p:sp>
        </mc:Choice>
        <mc:Fallback xmlns="">
          <p:sp>
            <p:nvSpPr>
              <p:cNvPr id="14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6B94C7E-FC9A-48EB-9227-32A015E95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83" y="2221824"/>
                <a:ext cx="3952568" cy="978538"/>
              </a:xfrm>
              <a:prstGeom prst="rect">
                <a:avLst/>
              </a:prstGeom>
              <a:blipFill>
                <a:blip r:embed="rId4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54393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D54864D-83E9-40A7-8BEE-5223A597E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ממשיכים לתרגל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D03039DE-FF5E-4B92-BB1C-C0287A83363C}"/>
              </a:ext>
            </a:extLst>
          </p:cNvPr>
          <p:cNvSpPr txBox="1"/>
          <p:nvPr/>
        </p:nvSpPr>
        <p:spPr>
          <a:xfrm>
            <a:off x="1517650" y="1642503"/>
            <a:ext cx="9843940" cy="31085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rgbClr val="FF0000"/>
                </a:solidFill>
              </a:rPr>
              <a:t>ענו על הסיפור החשבוני במחברת:</a:t>
            </a:r>
          </a:p>
          <a:p>
            <a:pPr algn="r" rtl="1"/>
            <a:r>
              <a:rPr lang="he-IL" sz="2800" dirty="0"/>
              <a:t>במסגרת שיפור מראה גינת הירק בבית הספר, הוחלט לבנות סולם מדפים מעץ אשר עליו יונחו העציצים.</a:t>
            </a:r>
          </a:p>
          <a:p>
            <a:pPr algn="r" rtl="1"/>
            <a:r>
              <a:rPr lang="he-IL" sz="2800" dirty="0"/>
              <a:t>לצורך בניית סולם שלבים העשוי מעץ אנו זקוקים </a:t>
            </a:r>
          </a:p>
          <a:p>
            <a:pPr algn="r" rtl="1"/>
            <a:r>
              <a:rPr lang="he-IL" sz="2800" dirty="0"/>
              <a:t>ל-     מטר עץ, לכל שלב (מדף) בסולם.</a:t>
            </a:r>
          </a:p>
          <a:p>
            <a:pPr algn="r" rtl="1"/>
            <a:endParaRPr lang="he-IL" sz="2800" dirty="0"/>
          </a:p>
          <a:p>
            <a:pPr algn="r" rtl="1"/>
            <a:r>
              <a:rPr lang="he-IL" sz="2800" dirty="0"/>
              <a:t>כמה שלבי סולם (מדפים) נוכל להכין מקורת עץ אשר אורכה 2 מטר?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תיבת טקסט 4">
                <a:extLst>
                  <a:ext uri="{FF2B5EF4-FFF2-40B4-BE49-F238E27FC236}">
                    <a16:creationId xmlns:a16="http://schemas.microsoft.com/office/drawing/2014/main" id="{E55CCBD3-3241-438D-A2D0-0A1ABD7D3669}"/>
                  </a:ext>
                </a:extLst>
              </p:cNvPr>
              <p:cNvSpPr txBox="1"/>
              <p:nvPr/>
            </p:nvSpPr>
            <p:spPr>
              <a:xfrm>
                <a:off x="10669767" y="3248668"/>
                <a:ext cx="412955" cy="78617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5" name="תיבת טקסט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55CCBD3-3241-438D-A2D0-0A1ABD7D36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9767" y="3248668"/>
                <a:ext cx="412955" cy="7861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סוגי עצים שונים למכירה: עץ אורן, עץ אלון, במבוק, עץ גושני, איפאה ...">
            <a:extLst>
              <a:ext uri="{FF2B5EF4-FFF2-40B4-BE49-F238E27FC236}">
                <a16:creationId xmlns:a16="http://schemas.microsoft.com/office/drawing/2014/main" id="{C3AE7AA0-3927-4A23-8BC5-1E9738C08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056" y="4840438"/>
            <a:ext cx="4416552" cy="70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סוגר מסולסל שמאלי 7">
            <a:extLst>
              <a:ext uri="{FF2B5EF4-FFF2-40B4-BE49-F238E27FC236}">
                <a16:creationId xmlns:a16="http://schemas.microsoft.com/office/drawing/2014/main" id="{269C656A-F17A-466D-A19B-ED97B6A9F86B}"/>
              </a:ext>
            </a:extLst>
          </p:cNvPr>
          <p:cNvSpPr/>
          <p:nvPr/>
        </p:nvSpPr>
        <p:spPr>
          <a:xfrm rot="16200000">
            <a:off x="7149782" y="3542328"/>
            <a:ext cx="237744" cy="433590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14257E65-FF87-4978-BC02-025DA63B09AA}"/>
              </a:ext>
            </a:extLst>
          </p:cNvPr>
          <p:cNvSpPr txBox="1"/>
          <p:nvPr/>
        </p:nvSpPr>
        <p:spPr>
          <a:xfrm>
            <a:off x="6840763" y="5829154"/>
            <a:ext cx="125167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FF0000"/>
                </a:solidFill>
              </a:rPr>
              <a:t>2 מטר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4B4EEE0-98F9-4562-B3B5-1FB053746A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15" y="2047789"/>
            <a:ext cx="1719221" cy="3493311"/>
          </a:xfrm>
          <a:prstGeom prst="rect">
            <a:avLst/>
          </a:prstGeom>
        </p:spPr>
      </p:pic>
      <p:pic>
        <p:nvPicPr>
          <p:cNvPr id="10" name="3min_final" descr="3min_final">
            <a:hlinkClick r:id="" action="ppaction://media"/>
            <a:extLst>
              <a:ext uri="{FF2B5EF4-FFF2-40B4-BE49-F238E27FC236}">
                <a16:creationId xmlns:a16="http://schemas.microsoft.com/office/drawing/2014/main" id="{CC322666-C13F-6B40-93F7-FCDC9BF98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3433" y="748325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1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D54864D-83E9-40A7-8BEE-5223A597E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8" name="סוגר מסולסל שמאלי 7">
            <a:extLst>
              <a:ext uri="{FF2B5EF4-FFF2-40B4-BE49-F238E27FC236}">
                <a16:creationId xmlns:a16="http://schemas.microsoft.com/office/drawing/2014/main" id="{269C656A-F17A-466D-A19B-ED97B6A9F86B}"/>
              </a:ext>
            </a:extLst>
          </p:cNvPr>
          <p:cNvSpPr/>
          <p:nvPr/>
        </p:nvSpPr>
        <p:spPr>
          <a:xfrm rot="16200000">
            <a:off x="7149782" y="3542328"/>
            <a:ext cx="237744" cy="433590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14257E65-FF87-4978-BC02-025DA63B09AA}"/>
              </a:ext>
            </a:extLst>
          </p:cNvPr>
          <p:cNvSpPr txBox="1"/>
          <p:nvPr/>
        </p:nvSpPr>
        <p:spPr>
          <a:xfrm>
            <a:off x="6840763" y="5829154"/>
            <a:ext cx="125167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FF0000"/>
                </a:solidFill>
              </a:rPr>
              <a:t>2 מטר</a:t>
            </a:r>
          </a:p>
        </p:txBody>
      </p:sp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C8B47F1B-2DE6-4C4E-8F2A-DBEF59E419DE}"/>
              </a:ext>
            </a:extLst>
          </p:cNvPr>
          <p:cNvSpPr txBox="1"/>
          <p:nvPr/>
        </p:nvSpPr>
        <p:spPr>
          <a:xfrm>
            <a:off x="10103061" y="2256261"/>
            <a:ext cx="25170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/>
              <a:t>תרגיל:</a:t>
            </a:r>
          </a:p>
        </p:txBody>
      </p:sp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2A230B31-7BFB-48EF-8A09-888601109785}"/>
              </a:ext>
            </a:extLst>
          </p:cNvPr>
          <p:cNvSpPr txBox="1"/>
          <p:nvPr/>
        </p:nvSpPr>
        <p:spPr>
          <a:xfrm>
            <a:off x="5100700" y="4425696"/>
            <a:ext cx="22110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1</a:t>
            </a:r>
          </a:p>
        </p:txBody>
      </p:sp>
      <p:sp>
        <p:nvSpPr>
          <p:cNvPr id="29" name="תיבת טקסט 28">
            <a:extLst>
              <a:ext uri="{FF2B5EF4-FFF2-40B4-BE49-F238E27FC236}">
                <a16:creationId xmlns:a16="http://schemas.microsoft.com/office/drawing/2014/main" id="{DD15CF43-953C-4061-9B18-7E698BF1DEC8}"/>
              </a:ext>
            </a:extLst>
          </p:cNvPr>
          <p:cNvSpPr txBox="1"/>
          <p:nvPr/>
        </p:nvSpPr>
        <p:spPr>
          <a:xfrm>
            <a:off x="5566064" y="4425696"/>
            <a:ext cx="22110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2</a:t>
            </a:r>
          </a:p>
        </p:txBody>
      </p:sp>
      <p:sp>
        <p:nvSpPr>
          <p:cNvPr id="30" name="תיבת טקסט 29">
            <a:extLst>
              <a:ext uri="{FF2B5EF4-FFF2-40B4-BE49-F238E27FC236}">
                <a16:creationId xmlns:a16="http://schemas.microsoft.com/office/drawing/2014/main" id="{EBE3C317-316A-44FB-8C9E-4C8018470860}"/>
              </a:ext>
            </a:extLst>
          </p:cNvPr>
          <p:cNvSpPr txBox="1"/>
          <p:nvPr/>
        </p:nvSpPr>
        <p:spPr>
          <a:xfrm>
            <a:off x="5947550" y="4427121"/>
            <a:ext cx="22110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3</a:t>
            </a:r>
          </a:p>
        </p:txBody>
      </p:sp>
      <p:sp>
        <p:nvSpPr>
          <p:cNvPr id="31" name="תיבת טקסט 30">
            <a:extLst>
              <a:ext uri="{FF2B5EF4-FFF2-40B4-BE49-F238E27FC236}">
                <a16:creationId xmlns:a16="http://schemas.microsoft.com/office/drawing/2014/main" id="{4A53B19F-F838-449B-8F6D-CA1E98583A32}"/>
              </a:ext>
            </a:extLst>
          </p:cNvPr>
          <p:cNvSpPr txBox="1"/>
          <p:nvPr/>
        </p:nvSpPr>
        <p:spPr>
          <a:xfrm>
            <a:off x="6412914" y="4427121"/>
            <a:ext cx="22110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4</a:t>
            </a:r>
          </a:p>
        </p:txBody>
      </p:sp>
      <p:sp>
        <p:nvSpPr>
          <p:cNvPr id="32" name="תיבת טקסט 31">
            <a:extLst>
              <a:ext uri="{FF2B5EF4-FFF2-40B4-BE49-F238E27FC236}">
                <a16:creationId xmlns:a16="http://schemas.microsoft.com/office/drawing/2014/main" id="{C18A3BB2-A2DB-4AE8-9A95-BF43462AD30A}"/>
              </a:ext>
            </a:extLst>
          </p:cNvPr>
          <p:cNvSpPr txBox="1"/>
          <p:nvPr/>
        </p:nvSpPr>
        <p:spPr>
          <a:xfrm>
            <a:off x="6887422" y="4431721"/>
            <a:ext cx="22110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5</a:t>
            </a:r>
          </a:p>
        </p:txBody>
      </p:sp>
      <p:sp>
        <p:nvSpPr>
          <p:cNvPr id="33" name="תיבת טקסט 32">
            <a:extLst>
              <a:ext uri="{FF2B5EF4-FFF2-40B4-BE49-F238E27FC236}">
                <a16:creationId xmlns:a16="http://schemas.microsoft.com/office/drawing/2014/main" id="{FD2D5B54-5699-4961-86A3-626324211062}"/>
              </a:ext>
            </a:extLst>
          </p:cNvPr>
          <p:cNvSpPr txBox="1"/>
          <p:nvPr/>
        </p:nvSpPr>
        <p:spPr>
          <a:xfrm>
            <a:off x="7272604" y="4431720"/>
            <a:ext cx="22110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6</a:t>
            </a:r>
          </a:p>
        </p:txBody>
      </p:sp>
      <p:sp>
        <p:nvSpPr>
          <p:cNvPr id="34" name="תיבת טקסט 33">
            <a:extLst>
              <a:ext uri="{FF2B5EF4-FFF2-40B4-BE49-F238E27FC236}">
                <a16:creationId xmlns:a16="http://schemas.microsoft.com/office/drawing/2014/main" id="{E45105FE-B71C-4050-83CD-8A855B78683F}"/>
              </a:ext>
            </a:extLst>
          </p:cNvPr>
          <p:cNvSpPr txBox="1"/>
          <p:nvPr/>
        </p:nvSpPr>
        <p:spPr>
          <a:xfrm>
            <a:off x="7780718" y="4431719"/>
            <a:ext cx="22110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7</a:t>
            </a:r>
          </a:p>
        </p:txBody>
      </p:sp>
      <p:sp>
        <p:nvSpPr>
          <p:cNvPr id="35" name="תיבת טקסט 34">
            <a:extLst>
              <a:ext uri="{FF2B5EF4-FFF2-40B4-BE49-F238E27FC236}">
                <a16:creationId xmlns:a16="http://schemas.microsoft.com/office/drawing/2014/main" id="{F2EEF109-6593-4823-9F68-70C8D5362831}"/>
              </a:ext>
            </a:extLst>
          </p:cNvPr>
          <p:cNvSpPr txBox="1"/>
          <p:nvPr/>
        </p:nvSpPr>
        <p:spPr>
          <a:xfrm>
            <a:off x="8186436" y="4431718"/>
            <a:ext cx="22110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8</a:t>
            </a:r>
          </a:p>
        </p:txBody>
      </p:sp>
      <p:sp>
        <p:nvSpPr>
          <p:cNvPr id="36" name="תיבת טקסט 35">
            <a:extLst>
              <a:ext uri="{FF2B5EF4-FFF2-40B4-BE49-F238E27FC236}">
                <a16:creationId xmlns:a16="http://schemas.microsoft.com/office/drawing/2014/main" id="{C929F4A8-1BD1-45DE-9450-2C4EED422BFA}"/>
              </a:ext>
            </a:extLst>
          </p:cNvPr>
          <p:cNvSpPr txBox="1"/>
          <p:nvPr/>
        </p:nvSpPr>
        <p:spPr>
          <a:xfrm>
            <a:off x="8636331" y="4431717"/>
            <a:ext cx="22110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9</a:t>
            </a:r>
          </a:p>
        </p:txBody>
      </p:sp>
      <p:sp>
        <p:nvSpPr>
          <p:cNvPr id="37" name="תיבת טקסט 36">
            <a:extLst>
              <a:ext uri="{FF2B5EF4-FFF2-40B4-BE49-F238E27FC236}">
                <a16:creationId xmlns:a16="http://schemas.microsoft.com/office/drawing/2014/main" id="{6A4607F0-ECCD-4B90-940D-77A8AA918BF2}"/>
              </a:ext>
            </a:extLst>
          </p:cNvPr>
          <p:cNvSpPr txBox="1"/>
          <p:nvPr/>
        </p:nvSpPr>
        <p:spPr>
          <a:xfrm>
            <a:off x="9105356" y="4467226"/>
            <a:ext cx="44888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10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D99082C6-AA98-44E8-81BC-EE2AA25C1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153" y="4802173"/>
            <a:ext cx="4438273" cy="762066"/>
          </a:xfrm>
          <a:prstGeom prst="rect">
            <a:avLst/>
          </a:prstGeom>
          <a:ln w="28575">
            <a:solidFill>
              <a:srgbClr val="DBA46E"/>
            </a:solidFill>
          </a:ln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934142B-B4BC-4709-BD60-B7B0F222E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39" y="1845974"/>
            <a:ext cx="2005758" cy="4554107"/>
          </a:xfrm>
          <a:prstGeom prst="rect">
            <a:avLst/>
          </a:prstGeom>
        </p:spPr>
      </p:pic>
      <p:sp>
        <p:nvSpPr>
          <p:cNvPr id="56" name="תיבת טקסט 55">
            <a:extLst>
              <a:ext uri="{FF2B5EF4-FFF2-40B4-BE49-F238E27FC236}">
                <a16:creationId xmlns:a16="http://schemas.microsoft.com/office/drawing/2014/main" id="{303C34A8-58DA-4E87-892F-9C876D9E1D2C}"/>
              </a:ext>
            </a:extLst>
          </p:cNvPr>
          <p:cNvSpPr txBox="1"/>
          <p:nvPr/>
        </p:nvSpPr>
        <p:spPr>
          <a:xfrm>
            <a:off x="1621953" y="3510369"/>
            <a:ext cx="1022921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תשובה: קורת העץ באורך 2 מטר תספיק לבניית 10 שלבי סולם (מדפים).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תיבת טקסט 5">
                <a:extLst>
                  <a:ext uri="{FF2B5EF4-FFF2-40B4-BE49-F238E27FC236}">
                    <a16:creationId xmlns:a16="http://schemas.microsoft.com/office/drawing/2014/main" id="{5E2A6BD5-4483-406A-A8A6-324899FF7F2A}"/>
                  </a:ext>
                </a:extLst>
              </p:cNvPr>
              <p:cNvSpPr txBox="1"/>
              <p:nvPr/>
            </p:nvSpPr>
            <p:spPr>
              <a:xfrm>
                <a:off x="4760277" y="1972905"/>
                <a:ext cx="3952568" cy="97853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4000" b="1" dirty="0"/>
                  <a:t>2</a:t>
                </a:r>
                <a14:m>
                  <m:oMath xmlns:m="http://schemas.openxmlformats.org/officeDocument/2006/math">
                    <m:r>
                      <a:rPr lang="he-IL" sz="4000" b="1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he-IL" sz="4000" b="1" dirty="0"/>
                  <a:t>10</a:t>
                </a:r>
              </a:p>
            </p:txBody>
          </p:sp>
        </mc:Choice>
        <mc:Fallback xmlns="">
          <p:sp>
            <p:nvSpPr>
              <p:cNvPr id="20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E2A6BD5-4483-406A-A8A6-324899FF7F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277" y="1972905"/>
                <a:ext cx="3952568" cy="978538"/>
              </a:xfrm>
              <a:prstGeom prst="rect">
                <a:avLst/>
              </a:prstGeom>
              <a:blipFill>
                <a:blip r:embed="rId4"/>
                <a:stretch>
                  <a:fillRect b="-1187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15051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תמונה 52">
            <a:extLst>
              <a:ext uri="{FF2B5EF4-FFF2-40B4-BE49-F238E27FC236}">
                <a16:creationId xmlns:a16="http://schemas.microsoft.com/office/drawing/2014/main" id="{9153BA68-7771-4CF4-ADB7-F98F5F604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153" y="4802173"/>
            <a:ext cx="4438273" cy="762066"/>
          </a:xfrm>
          <a:prstGeom prst="rect">
            <a:avLst/>
          </a:prstGeom>
          <a:ln w="28575">
            <a:solidFill>
              <a:srgbClr val="DBA46E"/>
            </a:solidFill>
          </a:ln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CD54864D-83E9-40A7-8BEE-5223A597E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8" name="סוגר מסולסל שמאלי 7">
            <a:extLst>
              <a:ext uri="{FF2B5EF4-FFF2-40B4-BE49-F238E27FC236}">
                <a16:creationId xmlns:a16="http://schemas.microsoft.com/office/drawing/2014/main" id="{269C656A-F17A-466D-A19B-ED97B6A9F86B}"/>
              </a:ext>
            </a:extLst>
          </p:cNvPr>
          <p:cNvSpPr/>
          <p:nvPr/>
        </p:nvSpPr>
        <p:spPr>
          <a:xfrm rot="16200000">
            <a:off x="6955572" y="3655894"/>
            <a:ext cx="545521" cy="4416551"/>
          </a:xfrm>
          <a:prstGeom prst="leftBrace">
            <a:avLst>
              <a:gd name="adj1" fmla="val 8333"/>
              <a:gd name="adj2" fmla="val 4852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14257E65-FF87-4978-BC02-025DA63B09AA}"/>
              </a:ext>
            </a:extLst>
          </p:cNvPr>
          <p:cNvSpPr txBox="1"/>
          <p:nvPr/>
        </p:nvSpPr>
        <p:spPr>
          <a:xfrm>
            <a:off x="6731596" y="6073678"/>
            <a:ext cx="125167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FF0000"/>
                </a:solidFill>
              </a:rPr>
              <a:t>2 מטר</a:t>
            </a:r>
          </a:p>
        </p:txBody>
      </p:sp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C8B47F1B-2DE6-4C4E-8F2A-DBEF59E419DE}"/>
              </a:ext>
            </a:extLst>
          </p:cNvPr>
          <p:cNvSpPr txBox="1"/>
          <p:nvPr/>
        </p:nvSpPr>
        <p:spPr>
          <a:xfrm>
            <a:off x="10592640" y="1941327"/>
            <a:ext cx="25170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/>
              <a:t>תרגיל:</a:t>
            </a:r>
          </a:p>
        </p:txBody>
      </p:sp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2A230B31-7BFB-48EF-8A09-888601109785}"/>
              </a:ext>
            </a:extLst>
          </p:cNvPr>
          <p:cNvSpPr txBox="1"/>
          <p:nvPr/>
        </p:nvSpPr>
        <p:spPr>
          <a:xfrm>
            <a:off x="5100700" y="4425696"/>
            <a:ext cx="22110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1</a:t>
            </a:r>
          </a:p>
        </p:txBody>
      </p:sp>
      <p:sp>
        <p:nvSpPr>
          <p:cNvPr id="29" name="תיבת טקסט 28">
            <a:extLst>
              <a:ext uri="{FF2B5EF4-FFF2-40B4-BE49-F238E27FC236}">
                <a16:creationId xmlns:a16="http://schemas.microsoft.com/office/drawing/2014/main" id="{DD15CF43-953C-4061-9B18-7E698BF1DEC8}"/>
              </a:ext>
            </a:extLst>
          </p:cNvPr>
          <p:cNvSpPr txBox="1"/>
          <p:nvPr/>
        </p:nvSpPr>
        <p:spPr>
          <a:xfrm>
            <a:off x="5566064" y="4425696"/>
            <a:ext cx="22110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2</a:t>
            </a:r>
          </a:p>
        </p:txBody>
      </p:sp>
      <p:sp>
        <p:nvSpPr>
          <p:cNvPr id="30" name="תיבת טקסט 29">
            <a:extLst>
              <a:ext uri="{FF2B5EF4-FFF2-40B4-BE49-F238E27FC236}">
                <a16:creationId xmlns:a16="http://schemas.microsoft.com/office/drawing/2014/main" id="{EBE3C317-316A-44FB-8C9E-4C8018470860}"/>
              </a:ext>
            </a:extLst>
          </p:cNvPr>
          <p:cNvSpPr txBox="1"/>
          <p:nvPr/>
        </p:nvSpPr>
        <p:spPr>
          <a:xfrm>
            <a:off x="5947550" y="4427121"/>
            <a:ext cx="22110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3</a:t>
            </a:r>
          </a:p>
        </p:txBody>
      </p:sp>
      <p:sp>
        <p:nvSpPr>
          <p:cNvPr id="31" name="תיבת טקסט 30">
            <a:extLst>
              <a:ext uri="{FF2B5EF4-FFF2-40B4-BE49-F238E27FC236}">
                <a16:creationId xmlns:a16="http://schemas.microsoft.com/office/drawing/2014/main" id="{4A53B19F-F838-449B-8F6D-CA1E98583A32}"/>
              </a:ext>
            </a:extLst>
          </p:cNvPr>
          <p:cNvSpPr txBox="1"/>
          <p:nvPr/>
        </p:nvSpPr>
        <p:spPr>
          <a:xfrm>
            <a:off x="6412914" y="4427121"/>
            <a:ext cx="22110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4</a:t>
            </a:r>
          </a:p>
        </p:txBody>
      </p:sp>
      <p:sp>
        <p:nvSpPr>
          <p:cNvPr id="32" name="תיבת טקסט 31">
            <a:extLst>
              <a:ext uri="{FF2B5EF4-FFF2-40B4-BE49-F238E27FC236}">
                <a16:creationId xmlns:a16="http://schemas.microsoft.com/office/drawing/2014/main" id="{C18A3BB2-A2DB-4AE8-9A95-BF43462AD30A}"/>
              </a:ext>
            </a:extLst>
          </p:cNvPr>
          <p:cNvSpPr txBox="1"/>
          <p:nvPr/>
        </p:nvSpPr>
        <p:spPr>
          <a:xfrm>
            <a:off x="6887422" y="4431721"/>
            <a:ext cx="22110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5</a:t>
            </a:r>
          </a:p>
        </p:txBody>
      </p:sp>
      <p:sp>
        <p:nvSpPr>
          <p:cNvPr id="33" name="תיבת טקסט 32">
            <a:extLst>
              <a:ext uri="{FF2B5EF4-FFF2-40B4-BE49-F238E27FC236}">
                <a16:creationId xmlns:a16="http://schemas.microsoft.com/office/drawing/2014/main" id="{FD2D5B54-5699-4961-86A3-626324211062}"/>
              </a:ext>
            </a:extLst>
          </p:cNvPr>
          <p:cNvSpPr txBox="1"/>
          <p:nvPr/>
        </p:nvSpPr>
        <p:spPr>
          <a:xfrm>
            <a:off x="7272604" y="4431720"/>
            <a:ext cx="22110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6</a:t>
            </a:r>
          </a:p>
        </p:txBody>
      </p:sp>
      <p:sp>
        <p:nvSpPr>
          <p:cNvPr id="34" name="תיבת טקסט 33">
            <a:extLst>
              <a:ext uri="{FF2B5EF4-FFF2-40B4-BE49-F238E27FC236}">
                <a16:creationId xmlns:a16="http://schemas.microsoft.com/office/drawing/2014/main" id="{E45105FE-B71C-4050-83CD-8A855B78683F}"/>
              </a:ext>
            </a:extLst>
          </p:cNvPr>
          <p:cNvSpPr txBox="1"/>
          <p:nvPr/>
        </p:nvSpPr>
        <p:spPr>
          <a:xfrm>
            <a:off x="7780718" y="4431719"/>
            <a:ext cx="22110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7</a:t>
            </a:r>
          </a:p>
        </p:txBody>
      </p:sp>
      <p:sp>
        <p:nvSpPr>
          <p:cNvPr id="35" name="תיבת טקסט 34">
            <a:extLst>
              <a:ext uri="{FF2B5EF4-FFF2-40B4-BE49-F238E27FC236}">
                <a16:creationId xmlns:a16="http://schemas.microsoft.com/office/drawing/2014/main" id="{F2EEF109-6593-4823-9F68-70C8D5362831}"/>
              </a:ext>
            </a:extLst>
          </p:cNvPr>
          <p:cNvSpPr txBox="1"/>
          <p:nvPr/>
        </p:nvSpPr>
        <p:spPr>
          <a:xfrm>
            <a:off x="8186436" y="4431718"/>
            <a:ext cx="22110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8</a:t>
            </a:r>
          </a:p>
        </p:txBody>
      </p:sp>
      <p:sp>
        <p:nvSpPr>
          <p:cNvPr id="36" name="תיבת טקסט 35">
            <a:extLst>
              <a:ext uri="{FF2B5EF4-FFF2-40B4-BE49-F238E27FC236}">
                <a16:creationId xmlns:a16="http://schemas.microsoft.com/office/drawing/2014/main" id="{C929F4A8-1BD1-45DE-9450-2C4EED422BFA}"/>
              </a:ext>
            </a:extLst>
          </p:cNvPr>
          <p:cNvSpPr txBox="1"/>
          <p:nvPr/>
        </p:nvSpPr>
        <p:spPr>
          <a:xfrm>
            <a:off x="8636331" y="4431717"/>
            <a:ext cx="22110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9</a:t>
            </a:r>
          </a:p>
        </p:txBody>
      </p:sp>
      <p:sp>
        <p:nvSpPr>
          <p:cNvPr id="37" name="תיבת טקסט 36">
            <a:extLst>
              <a:ext uri="{FF2B5EF4-FFF2-40B4-BE49-F238E27FC236}">
                <a16:creationId xmlns:a16="http://schemas.microsoft.com/office/drawing/2014/main" id="{6A4607F0-ECCD-4B90-940D-77A8AA918BF2}"/>
              </a:ext>
            </a:extLst>
          </p:cNvPr>
          <p:cNvSpPr txBox="1"/>
          <p:nvPr/>
        </p:nvSpPr>
        <p:spPr>
          <a:xfrm>
            <a:off x="9104401" y="4439805"/>
            <a:ext cx="44888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תיבת טקסט 37">
                <a:extLst>
                  <a:ext uri="{FF2B5EF4-FFF2-40B4-BE49-F238E27FC236}">
                    <a16:creationId xmlns:a16="http://schemas.microsoft.com/office/drawing/2014/main" id="{60C9601B-35EA-44F7-B14C-0DDE0FABC8D3}"/>
                  </a:ext>
                </a:extLst>
              </p:cNvPr>
              <p:cNvSpPr txBox="1"/>
              <p:nvPr/>
            </p:nvSpPr>
            <p:spPr>
              <a:xfrm>
                <a:off x="4973337" y="4964217"/>
                <a:ext cx="577632" cy="49705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he-IL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תיבת טקסט 3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0C9601B-35EA-44F7-B14C-0DDE0FABC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337" y="4964217"/>
                <a:ext cx="577632" cy="497059"/>
              </a:xfrm>
              <a:prstGeom prst="rect">
                <a:avLst/>
              </a:prstGeom>
              <a:blipFill>
                <a:blip r:embed="rId3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תיבת טקסט 38">
                <a:extLst>
                  <a:ext uri="{FF2B5EF4-FFF2-40B4-BE49-F238E27FC236}">
                    <a16:creationId xmlns:a16="http://schemas.microsoft.com/office/drawing/2014/main" id="{5ACCD7E9-A1A5-4499-859C-5BDE89EE5267}"/>
                  </a:ext>
                </a:extLst>
              </p:cNvPr>
              <p:cNvSpPr txBox="1"/>
              <p:nvPr/>
            </p:nvSpPr>
            <p:spPr>
              <a:xfrm>
                <a:off x="5369918" y="4979035"/>
                <a:ext cx="577632" cy="49705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he-IL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תיבת טקסט 3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ACCD7E9-A1A5-4499-859C-5BDE89EE5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9918" y="4979035"/>
                <a:ext cx="577632" cy="497059"/>
              </a:xfrm>
              <a:prstGeom prst="rect">
                <a:avLst/>
              </a:prstGeom>
              <a:blipFill>
                <a:blip r:embed="rId4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תיבת טקסט 39">
                <a:extLst>
                  <a:ext uri="{FF2B5EF4-FFF2-40B4-BE49-F238E27FC236}">
                    <a16:creationId xmlns:a16="http://schemas.microsoft.com/office/drawing/2014/main" id="{D0075C9A-AEF6-4E39-94C0-9311C3283964}"/>
                  </a:ext>
                </a:extLst>
              </p:cNvPr>
              <p:cNvSpPr txBox="1"/>
              <p:nvPr/>
            </p:nvSpPr>
            <p:spPr>
              <a:xfrm>
                <a:off x="5817974" y="4959659"/>
                <a:ext cx="577632" cy="49705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he-IL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תיבת טקסט 3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0075C9A-AEF6-4E39-94C0-9311C3283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974" y="4959659"/>
                <a:ext cx="577632" cy="497059"/>
              </a:xfrm>
              <a:prstGeom prst="rect">
                <a:avLst/>
              </a:prstGeom>
              <a:blipFill>
                <a:blip r:embed="rId4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תיבת טקסט 40">
                <a:extLst>
                  <a:ext uri="{FF2B5EF4-FFF2-40B4-BE49-F238E27FC236}">
                    <a16:creationId xmlns:a16="http://schemas.microsoft.com/office/drawing/2014/main" id="{330794CD-825D-4E14-8486-E4FF30123120}"/>
                  </a:ext>
                </a:extLst>
              </p:cNvPr>
              <p:cNvSpPr txBox="1"/>
              <p:nvPr/>
            </p:nvSpPr>
            <p:spPr>
              <a:xfrm>
                <a:off x="6267432" y="4988284"/>
                <a:ext cx="577632" cy="49705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he-IL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תיבת טקסט 4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30794CD-825D-4E14-8486-E4FF30123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7432" y="4988284"/>
                <a:ext cx="577632" cy="497059"/>
              </a:xfrm>
              <a:prstGeom prst="rect">
                <a:avLst/>
              </a:prstGeom>
              <a:blipFill>
                <a:blip r:embed="rId3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תיבת טקסט 41">
                <a:extLst>
                  <a:ext uri="{FF2B5EF4-FFF2-40B4-BE49-F238E27FC236}">
                    <a16:creationId xmlns:a16="http://schemas.microsoft.com/office/drawing/2014/main" id="{6C53AE1F-11B3-4657-A7FD-113BF1476221}"/>
                  </a:ext>
                </a:extLst>
              </p:cNvPr>
              <p:cNvSpPr txBox="1"/>
              <p:nvPr/>
            </p:nvSpPr>
            <p:spPr>
              <a:xfrm>
                <a:off x="6742517" y="4986684"/>
                <a:ext cx="577632" cy="49705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he-IL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תיבת טקסט 4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C53AE1F-11B3-4657-A7FD-113BF1476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517" y="4986684"/>
                <a:ext cx="577632" cy="497059"/>
              </a:xfrm>
              <a:prstGeom prst="rect">
                <a:avLst/>
              </a:prstGeom>
              <a:blipFill>
                <a:blip r:embed="rId3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תיבת טקסט 42">
                <a:extLst>
                  <a:ext uri="{FF2B5EF4-FFF2-40B4-BE49-F238E27FC236}">
                    <a16:creationId xmlns:a16="http://schemas.microsoft.com/office/drawing/2014/main" id="{7914BAFF-7C55-43EB-A48C-0329C7FBD50B}"/>
                  </a:ext>
                </a:extLst>
              </p:cNvPr>
              <p:cNvSpPr txBox="1"/>
              <p:nvPr/>
            </p:nvSpPr>
            <p:spPr>
              <a:xfrm>
                <a:off x="7151412" y="4975477"/>
                <a:ext cx="577632" cy="49705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he-IL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תיבת טקסט 4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914BAFF-7C55-43EB-A48C-0329C7FBD5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1412" y="4975477"/>
                <a:ext cx="577632" cy="497059"/>
              </a:xfrm>
              <a:prstGeom prst="rect">
                <a:avLst/>
              </a:prstGeom>
              <a:blipFill>
                <a:blip r:embed="rId3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תיבת טקסט 43">
                <a:extLst>
                  <a:ext uri="{FF2B5EF4-FFF2-40B4-BE49-F238E27FC236}">
                    <a16:creationId xmlns:a16="http://schemas.microsoft.com/office/drawing/2014/main" id="{A787AFA5-B36F-4CB3-B3FB-276BF263F5C9}"/>
                  </a:ext>
                </a:extLst>
              </p:cNvPr>
              <p:cNvSpPr txBox="1"/>
              <p:nvPr/>
            </p:nvSpPr>
            <p:spPr>
              <a:xfrm>
                <a:off x="7608614" y="4990295"/>
                <a:ext cx="577632" cy="49705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he-IL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תיבת טקסט 4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787AFA5-B36F-4CB3-B3FB-276BF263F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8614" y="4990295"/>
                <a:ext cx="577632" cy="497059"/>
              </a:xfrm>
              <a:prstGeom prst="rect">
                <a:avLst/>
              </a:prstGeom>
              <a:blipFill>
                <a:blip r:embed="rId4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תיבת טקסט 44">
                <a:extLst>
                  <a:ext uri="{FF2B5EF4-FFF2-40B4-BE49-F238E27FC236}">
                    <a16:creationId xmlns:a16="http://schemas.microsoft.com/office/drawing/2014/main" id="{7EB4AAAD-C19F-40E1-ACD5-A59833BFEE06}"/>
                  </a:ext>
                </a:extLst>
              </p:cNvPr>
              <p:cNvSpPr txBox="1"/>
              <p:nvPr/>
            </p:nvSpPr>
            <p:spPr>
              <a:xfrm>
                <a:off x="7983273" y="4975477"/>
                <a:ext cx="577632" cy="49705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he-IL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תיבת טקסט 4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EB4AAAD-C19F-40E1-ACD5-A59833BFE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3273" y="4975477"/>
                <a:ext cx="577632" cy="497059"/>
              </a:xfrm>
              <a:prstGeom prst="rect">
                <a:avLst/>
              </a:prstGeom>
              <a:blipFill>
                <a:blip r:embed="rId5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תיבת טקסט 45">
                <a:extLst>
                  <a:ext uri="{FF2B5EF4-FFF2-40B4-BE49-F238E27FC236}">
                    <a16:creationId xmlns:a16="http://schemas.microsoft.com/office/drawing/2014/main" id="{31D2E698-36B9-4BBC-A517-75ADDBD78334}"/>
                  </a:ext>
                </a:extLst>
              </p:cNvPr>
              <p:cNvSpPr txBox="1"/>
              <p:nvPr/>
            </p:nvSpPr>
            <p:spPr>
              <a:xfrm>
                <a:off x="8468383" y="4986683"/>
                <a:ext cx="577632" cy="49705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he-IL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תיבת טקסט 4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1D2E698-36B9-4BBC-A517-75ADDBD78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8383" y="4986683"/>
                <a:ext cx="577632" cy="497059"/>
              </a:xfrm>
              <a:prstGeom prst="rect">
                <a:avLst/>
              </a:prstGeom>
              <a:blipFill>
                <a:blip r:embed="rId3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תיבת טקסט 46">
                <a:extLst>
                  <a:ext uri="{FF2B5EF4-FFF2-40B4-BE49-F238E27FC236}">
                    <a16:creationId xmlns:a16="http://schemas.microsoft.com/office/drawing/2014/main" id="{4AA929BE-9856-44C4-BA51-84B4FF26E89F}"/>
                  </a:ext>
                </a:extLst>
              </p:cNvPr>
              <p:cNvSpPr txBox="1"/>
              <p:nvPr/>
            </p:nvSpPr>
            <p:spPr>
              <a:xfrm>
                <a:off x="8952496" y="4986443"/>
                <a:ext cx="577632" cy="49705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he-IL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תיבת טקסט 4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AA929BE-9856-44C4-BA51-84B4FF26E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2496" y="4986443"/>
                <a:ext cx="577632" cy="497059"/>
              </a:xfrm>
              <a:prstGeom prst="rect">
                <a:avLst/>
              </a:prstGeom>
              <a:blipFill>
                <a:blip r:embed="rId6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סוגר מסולסל שמאלי 47">
            <a:extLst>
              <a:ext uri="{FF2B5EF4-FFF2-40B4-BE49-F238E27FC236}">
                <a16:creationId xmlns:a16="http://schemas.microsoft.com/office/drawing/2014/main" id="{41086A3A-96E6-4884-9CB9-E20C5B31DDAF}"/>
              </a:ext>
            </a:extLst>
          </p:cNvPr>
          <p:cNvSpPr/>
          <p:nvPr/>
        </p:nvSpPr>
        <p:spPr>
          <a:xfrm rot="16200000">
            <a:off x="6031697" y="4550739"/>
            <a:ext cx="146653" cy="216993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9" name="תיבת טקסט 48">
            <a:extLst>
              <a:ext uri="{FF2B5EF4-FFF2-40B4-BE49-F238E27FC236}">
                <a16:creationId xmlns:a16="http://schemas.microsoft.com/office/drawing/2014/main" id="{969DB402-B267-4AEB-A7BD-0D00800F10C2}"/>
              </a:ext>
            </a:extLst>
          </p:cNvPr>
          <p:cNvSpPr txBox="1"/>
          <p:nvPr/>
        </p:nvSpPr>
        <p:spPr>
          <a:xfrm>
            <a:off x="5692146" y="5621747"/>
            <a:ext cx="125167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FF0000"/>
                </a:solidFill>
              </a:rPr>
              <a:t>1 מטר</a:t>
            </a:r>
          </a:p>
        </p:txBody>
      </p:sp>
      <p:sp>
        <p:nvSpPr>
          <p:cNvPr id="50" name="סוגר מסולסל שמאלי 49">
            <a:extLst>
              <a:ext uri="{FF2B5EF4-FFF2-40B4-BE49-F238E27FC236}">
                <a16:creationId xmlns:a16="http://schemas.microsoft.com/office/drawing/2014/main" id="{EADE6D4C-6FD4-4A84-A9BA-85499378B521}"/>
              </a:ext>
            </a:extLst>
          </p:cNvPr>
          <p:cNvSpPr/>
          <p:nvPr/>
        </p:nvSpPr>
        <p:spPr>
          <a:xfrm rot="16200000">
            <a:off x="8263352" y="4593131"/>
            <a:ext cx="146653" cy="216993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1" name="תיבת טקסט 50">
            <a:extLst>
              <a:ext uri="{FF2B5EF4-FFF2-40B4-BE49-F238E27FC236}">
                <a16:creationId xmlns:a16="http://schemas.microsoft.com/office/drawing/2014/main" id="{1DDC1FA9-E9DB-47C8-BA26-27578D465071}"/>
              </a:ext>
            </a:extLst>
          </p:cNvPr>
          <p:cNvSpPr txBox="1"/>
          <p:nvPr/>
        </p:nvSpPr>
        <p:spPr>
          <a:xfrm>
            <a:off x="7923801" y="5664139"/>
            <a:ext cx="125167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FF0000"/>
                </a:solidFill>
              </a:rPr>
              <a:t>1 מטר</a:t>
            </a:r>
          </a:p>
        </p:txBody>
      </p:sp>
      <p:sp>
        <p:nvSpPr>
          <p:cNvPr id="56" name="תיבת טקסט 55">
            <a:extLst>
              <a:ext uri="{FF2B5EF4-FFF2-40B4-BE49-F238E27FC236}">
                <a16:creationId xmlns:a16="http://schemas.microsoft.com/office/drawing/2014/main" id="{B9C60957-749E-4079-9D5D-4122EFFE2A68}"/>
              </a:ext>
            </a:extLst>
          </p:cNvPr>
          <p:cNvSpPr txBox="1"/>
          <p:nvPr/>
        </p:nvSpPr>
        <p:spPr>
          <a:xfrm>
            <a:off x="10651623" y="2905780"/>
            <a:ext cx="25170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/>
              <a:t>כלומר: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תיבת טקסט 5">
                <a:extLst>
                  <a:ext uri="{FF2B5EF4-FFF2-40B4-BE49-F238E27FC236}">
                    <a16:creationId xmlns:a16="http://schemas.microsoft.com/office/drawing/2014/main" id="{CECF1438-E75C-46DA-9047-44D3DD4D2837}"/>
                  </a:ext>
                </a:extLst>
              </p:cNvPr>
              <p:cNvSpPr txBox="1"/>
              <p:nvPr/>
            </p:nvSpPr>
            <p:spPr>
              <a:xfrm>
                <a:off x="4380299" y="1644524"/>
                <a:ext cx="3952568" cy="97853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4000" b="1" dirty="0"/>
                  <a:t>2</a:t>
                </a:r>
                <a14:m>
                  <m:oMath xmlns:m="http://schemas.openxmlformats.org/officeDocument/2006/math">
                    <m:r>
                      <a:rPr lang="he-IL" sz="4000" b="1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he-IL" sz="4000" b="1" dirty="0"/>
                  <a:t>10</a:t>
                </a:r>
              </a:p>
            </p:txBody>
          </p:sp>
        </mc:Choice>
        <mc:Fallback xmlns="">
          <p:sp>
            <p:nvSpPr>
              <p:cNvPr id="52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ECF1438-E75C-46DA-9047-44D3DD4D2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0299" y="1644524"/>
                <a:ext cx="3952568" cy="978538"/>
              </a:xfrm>
              <a:prstGeom prst="rect">
                <a:avLst/>
              </a:prstGeom>
              <a:blipFill>
                <a:blip r:embed="rId7"/>
                <a:stretch>
                  <a:fillRect b="-1187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תיבת טקסט 5">
                <a:extLst>
                  <a:ext uri="{FF2B5EF4-FFF2-40B4-BE49-F238E27FC236}">
                    <a16:creationId xmlns:a16="http://schemas.microsoft.com/office/drawing/2014/main" id="{0630B981-4132-4F09-A13A-06D9683A9A85}"/>
                  </a:ext>
                </a:extLst>
              </p:cNvPr>
              <p:cNvSpPr txBox="1"/>
              <p:nvPr/>
            </p:nvSpPr>
            <p:spPr>
              <a:xfrm>
                <a:off x="4344422" y="2632224"/>
                <a:ext cx="3952568" cy="101733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4000" b="1" dirty="0"/>
                  <a:t>2</a:t>
                </a:r>
                <a14:m>
                  <m:oMath xmlns:m="http://schemas.openxmlformats.org/officeDocument/2006/math">
                    <m:r>
                      <a:rPr lang="he-IL" sz="4000" b="1" i="1" smtClean="0">
                        <a:solidFill>
                          <a:schemeClr val="tx1"/>
                        </a:solidFill>
                        <a:latin typeface="Cambria Math"/>
                      </a:rPr>
                      <m:t>×</m:t>
                    </m:r>
                    <m:f>
                      <m:fPr>
                        <m:ctrlPr>
                          <a:rPr lang="he-IL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𝟏𝟎</m:t>
                    </m:r>
                  </m:oMath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58" name="תיבת טקסט 5">
                <a:extLst>
                  <a:ext uri="{FF2B5EF4-FFF2-40B4-BE49-F238E27FC236}">
                    <a16:creationId xmlns="" xmlns:a16="http://schemas.microsoft.com/office/drawing/2014/main" id="{0630B981-4132-4F09-A13A-06D9683A9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4422" y="2632224"/>
                <a:ext cx="3952568" cy="1017330"/>
              </a:xfrm>
              <a:prstGeom prst="rect">
                <a:avLst/>
              </a:prstGeom>
              <a:blipFill>
                <a:blip r:embed="rId8"/>
                <a:stretch>
                  <a:fillRect b="-8383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תיבת טקסט 60">
            <a:extLst>
              <a:ext uri="{FF2B5EF4-FFF2-40B4-BE49-F238E27FC236}">
                <a16:creationId xmlns:a16="http://schemas.microsoft.com/office/drawing/2014/main" id="{EA3CA163-D964-4C3E-B004-F31E4212720A}"/>
              </a:ext>
            </a:extLst>
          </p:cNvPr>
          <p:cNvSpPr txBox="1"/>
          <p:nvPr/>
        </p:nvSpPr>
        <p:spPr>
          <a:xfrm>
            <a:off x="1621953" y="3510369"/>
            <a:ext cx="1022921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תשובה: קורת העץ באורך 2 מטר תספיק לבניית 10 שלבי סולם (מדפים).</a:t>
            </a:r>
          </a:p>
        </p:txBody>
      </p:sp>
    </p:spTree>
    <p:extLst>
      <p:ext uri="{BB962C8B-B14F-4D97-AF65-F5344CB8AC3E}">
        <p14:creationId xmlns:p14="http://schemas.microsoft.com/office/powerpoint/2010/main" val="5954192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1B6EDB0-673D-4170-AB0C-190A4DB4A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מתרגלים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תיבת טקסט 3">
                <a:extLst>
                  <a:ext uri="{FF2B5EF4-FFF2-40B4-BE49-F238E27FC236}">
                    <a16:creationId xmlns:a16="http://schemas.microsoft.com/office/drawing/2014/main" id="{02E50173-0B17-4709-A5EC-E3F18AE8219B}"/>
                  </a:ext>
                </a:extLst>
              </p:cNvPr>
              <p:cNvSpPr txBox="1"/>
              <p:nvPr/>
            </p:nvSpPr>
            <p:spPr>
              <a:xfrm>
                <a:off x="8858250" y="2290916"/>
                <a:ext cx="2380022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2400" dirty="0"/>
                  <a:t>סמנו  </a:t>
                </a:r>
                <a14:m>
                  <m:oMath xmlns:m="http://schemas.openxmlformats.org/officeDocument/2006/math">
                    <m:r>
                      <a:rPr lang="he-I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&gt;,&lt;,=</m:t>
                    </m:r>
                  </m:oMath>
                </a14:m>
                <a:endParaRPr lang="he-IL" sz="2400" dirty="0"/>
              </a:p>
            </p:txBody>
          </p:sp>
        </mc:Choice>
        <mc:Fallback xmlns="">
          <p:sp>
            <p:nvSpPr>
              <p:cNvPr id="4" name="תיבת טקסט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2E50173-0B17-4709-A5EC-E3F18AE82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8250" y="2290916"/>
                <a:ext cx="2380022" cy="461665"/>
              </a:xfrm>
              <a:prstGeom prst="rect">
                <a:avLst/>
              </a:prstGeom>
              <a:blipFill>
                <a:blip r:embed="rId4"/>
                <a:stretch>
                  <a:fillRect t="-9211" r="-3836" b="-30263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00" name="Picture 4" descr="ספר פתקים, נייר, עט, גומי, מחק">
            <a:extLst>
              <a:ext uri="{FF2B5EF4-FFF2-40B4-BE49-F238E27FC236}">
                <a16:creationId xmlns:a16="http://schemas.microsoft.com/office/drawing/2014/main" id="{2013B023-D332-4A49-BEB9-04D51CEFA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82" y="3068361"/>
            <a:ext cx="2547016" cy="248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58C1D29F-D28D-49ED-B746-524EB8F39D65}"/>
              </a:ext>
            </a:extLst>
          </p:cNvPr>
          <p:cNvSpPr txBox="1"/>
          <p:nvPr/>
        </p:nvSpPr>
        <p:spPr>
          <a:xfrm>
            <a:off x="588857" y="1767053"/>
            <a:ext cx="107881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200" b="1" dirty="0">
                <a:solidFill>
                  <a:srgbClr val="FF0000"/>
                </a:solidFill>
              </a:rPr>
              <a:t>כתבו במחברת את תשובתכם ונמקו כיצד הגעתם לתשובה?</a:t>
            </a:r>
          </a:p>
        </p:txBody>
      </p:sp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5E3AE458-7E46-464C-8653-2B2452B59545}"/>
              </a:ext>
            </a:extLst>
          </p:cNvPr>
          <p:cNvGrpSpPr/>
          <p:nvPr/>
        </p:nvGrpSpPr>
        <p:grpSpPr>
          <a:xfrm>
            <a:off x="3186462" y="2848767"/>
            <a:ext cx="5890752" cy="980861"/>
            <a:chOff x="3186462" y="2848767"/>
            <a:chExt cx="5890752" cy="9808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תיבת טקסט 5">
                  <a:extLst>
                    <a:ext uri="{FF2B5EF4-FFF2-40B4-BE49-F238E27FC236}">
                      <a16:creationId xmlns:a16="http://schemas.microsoft.com/office/drawing/2014/main" id="{721036E6-2A8E-4CC7-B98E-B09FAA1A2A72}"/>
                    </a:ext>
                  </a:extLst>
                </p:cNvPr>
                <p:cNvSpPr txBox="1"/>
                <p:nvPr/>
              </p:nvSpPr>
              <p:spPr>
                <a:xfrm>
                  <a:off x="3186462" y="2851090"/>
                  <a:ext cx="3952568" cy="978538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:r>
                    <a:rPr lang="he-IL" sz="4000" b="1" dirty="0"/>
                    <a:t>4</a:t>
                  </a:r>
                  <a14:m>
                    <m:oMath xmlns:m="http://schemas.openxmlformats.org/officeDocument/2006/math"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13" name="תיבת טקסט 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721036E6-2A8E-4CC7-B98E-B09FAA1A2A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6462" y="2851090"/>
                  <a:ext cx="3952568" cy="978538"/>
                </a:xfrm>
                <a:prstGeom prst="rect">
                  <a:avLst/>
                </a:prstGeom>
                <a:blipFill>
                  <a:blip r:embed="rId6"/>
                  <a:stretch>
                    <a:fillRect b="-1187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תיבת טקסט 5">
                  <a:extLst>
                    <a:ext uri="{FF2B5EF4-FFF2-40B4-BE49-F238E27FC236}">
                      <a16:creationId xmlns:a16="http://schemas.microsoft.com/office/drawing/2014/main" id="{EE6E8C74-1B60-49D2-A669-7135C1C35960}"/>
                    </a:ext>
                  </a:extLst>
                </p:cNvPr>
                <p:cNvSpPr txBox="1"/>
                <p:nvPr/>
              </p:nvSpPr>
              <p:spPr>
                <a:xfrm>
                  <a:off x="5124646" y="2848767"/>
                  <a:ext cx="3952568" cy="978538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:r>
                    <a:rPr lang="he-IL" sz="4000" b="1" dirty="0"/>
                    <a:t>4</a:t>
                  </a:r>
                  <a14:m>
                    <m:oMath xmlns:m="http://schemas.openxmlformats.org/officeDocument/2006/math"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15" name="תיבת טקסט 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EE6E8C74-1B60-49D2-A669-7135C1C359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4646" y="2848767"/>
                  <a:ext cx="3952568" cy="978538"/>
                </a:xfrm>
                <a:prstGeom prst="rect">
                  <a:avLst/>
                </a:prstGeom>
                <a:blipFill>
                  <a:blip r:embed="rId7"/>
                  <a:stretch>
                    <a:fillRect b="-11180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" name="מחבר ישר 4">
              <a:extLst>
                <a:ext uri="{FF2B5EF4-FFF2-40B4-BE49-F238E27FC236}">
                  <a16:creationId xmlns:a16="http://schemas.microsoft.com/office/drawing/2014/main" id="{C0E84DCA-CB55-4CE4-AF44-996C1486C678}"/>
                </a:ext>
              </a:extLst>
            </p:cNvPr>
            <p:cNvCxnSpPr/>
            <p:nvPr/>
          </p:nvCxnSpPr>
          <p:spPr>
            <a:xfrm>
              <a:off x="5715000" y="3562350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45CDB73B-BF43-4B48-9A71-88E51C934DEE}"/>
              </a:ext>
            </a:extLst>
          </p:cNvPr>
          <p:cNvGrpSpPr/>
          <p:nvPr/>
        </p:nvGrpSpPr>
        <p:grpSpPr>
          <a:xfrm>
            <a:off x="3269022" y="4618252"/>
            <a:ext cx="5808192" cy="978538"/>
            <a:chOff x="3269022" y="4618252"/>
            <a:chExt cx="5808192" cy="9785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תיבת טקסט 5">
                  <a:extLst>
                    <a:ext uri="{FF2B5EF4-FFF2-40B4-BE49-F238E27FC236}">
                      <a16:creationId xmlns:a16="http://schemas.microsoft.com/office/drawing/2014/main" id="{77BEDDAD-5A82-450F-A253-037B6E9EA2EC}"/>
                    </a:ext>
                  </a:extLst>
                </p:cNvPr>
                <p:cNvSpPr txBox="1"/>
                <p:nvPr/>
              </p:nvSpPr>
              <p:spPr>
                <a:xfrm>
                  <a:off x="3269022" y="4618252"/>
                  <a:ext cx="3952568" cy="978538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:r>
                    <a:rPr lang="he-IL" sz="4000" b="1" dirty="0"/>
                    <a:t>6</a:t>
                  </a:r>
                  <a14:m>
                    <m:oMath xmlns:m="http://schemas.openxmlformats.org/officeDocument/2006/math"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16" name="תיבת טקסט 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77BEDDAD-5A82-450F-A253-037B6E9EA2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9022" y="4618252"/>
                  <a:ext cx="3952568" cy="978538"/>
                </a:xfrm>
                <a:prstGeom prst="rect">
                  <a:avLst/>
                </a:prstGeom>
                <a:blipFill>
                  <a:blip r:embed="rId8"/>
                  <a:stretch>
                    <a:fillRect b="-1187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תיבת טקסט 5">
                  <a:extLst>
                    <a:ext uri="{FF2B5EF4-FFF2-40B4-BE49-F238E27FC236}">
                      <a16:creationId xmlns:a16="http://schemas.microsoft.com/office/drawing/2014/main" id="{CB9BD089-FCA2-4CEE-BD7C-C535BF234DA3}"/>
                    </a:ext>
                  </a:extLst>
                </p:cNvPr>
                <p:cNvSpPr txBox="1"/>
                <p:nvPr/>
              </p:nvSpPr>
              <p:spPr>
                <a:xfrm>
                  <a:off x="5124646" y="4618252"/>
                  <a:ext cx="3952568" cy="978538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:r>
                    <a:rPr lang="he-IL" sz="4000" b="1" dirty="0"/>
                    <a:t>6</a:t>
                  </a:r>
                  <a14:m>
                    <m:oMath xmlns:m="http://schemas.openxmlformats.org/officeDocument/2006/math"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17" name="תיבת טקסט 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CB9BD089-FCA2-4CEE-BD7C-C535BF234D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4646" y="4618252"/>
                  <a:ext cx="3952568" cy="978538"/>
                </a:xfrm>
                <a:prstGeom prst="rect">
                  <a:avLst/>
                </a:prstGeom>
                <a:blipFill>
                  <a:blip r:embed="rId9"/>
                  <a:stretch>
                    <a:fillRect b="-1187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מחבר ישר 17">
              <a:extLst>
                <a:ext uri="{FF2B5EF4-FFF2-40B4-BE49-F238E27FC236}">
                  <a16:creationId xmlns:a16="http://schemas.microsoft.com/office/drawing/2014/main" id="{A3A21B73-A96C-4232-8B7C-388DDD67EA7D}"/>
                </a:ext>
              </a:extLst>
            </p:cNvPr>
            <p:cNvCxnSpPr/>
            <p:nvPr/>
          </p:nvCxnSpPr>
          <p:spPr>
            <a:xfrm>
              <a:off x="5715000" y="5219700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3min_final" descr="3min_final">
            <a:hlinkClick r:id="" action="ppaction://media"/>
            <a:extLst>
              <a:ext uri="{FF2B5EF4-FFF2-40B4-BE49-F238E27FC236}">
                <a16:creationId xmlns:a16="http://schemas.microsoft.com/office/drawing/2014/main" id="{CC322666-C13F-6B40-93F7-FCDC9BF98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86462" y="718190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7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1B6EDB0-673D-4170-AB0C-190A4DB4A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תיבת טקסט 3">
                <a:extLst>
                  <a:ext uri="{FF2B5EF4-FFF2-40B4-BE49-F238E27FC236}">
                    <a16:creationId xmlns:a16="http://schemas.microsoft.com/office/drawing/2014/main" id="{02E50173-0B17-4709-A5EC-E3F18AE8219B}"/>
                  </a:ext>
                </a:extLst>
              </p:cNvPr>
              <p:cNvSpPr txBox="1"/>
              <p:nvPr/>
            </p:nvSpPr>
            <p:spPr>
              <a:xfrm>
                <a:off x="7732364" y="1927245"/>
                <a:ext cx="3785419" cy="50674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2400" dirty="0"/>
                  <a:t>סמנו  </a:t>
                </a:r>
                <a14:m>
                  <m:oMath xmlns:m="http://schemas.openxmlformats.org/officeDocument/2006/math">
                    <m:r>
                      <a:rPr lang="he-IL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  <m:r>
                      <a:rPr lang="he-IL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ו</m:t>
                    </m:r>
                    <m:r>
                      <a:rPr lang="he-I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הסבירו</m:t>
                    </m:r>
                    <m:r>
                      <a:rPr lang="he-I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he-I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,&lt;,=</m:t>
                    </m:r>
                  </m:oMath>
                </a14:m>
                <a:endParaRPr lang="he-IL" sz="2400" dirty="0"/>
              </a:p>
            </p:txBody>
          </p:sp>
        </mc:Choice>
        <mc:Fallback xmlns="">
          <p:sp>
            <p:nvSpPr>
              <p:cNvPr id="4" name="תיבת טקסט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2E50173-0B17-4709-A5EC-E3F18AE82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2364" y="1927245"/>
                <a:ext cx="3785419" cy="506742"/>
              </a:xfrm>
              <a:prstGeom prst="rect">
                <a:avLst/>
              </a:prstGeom>
              <a:blipFill>
                <a:blip r:embed="rId3"/>
                <a:stretch>
                  <a:fillRect r="-2576" b="-2771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BAB0EDF6-1F7F-4D09-8F43-D532C5915268}"/>
              </a:ext>
            </a:extLst>
          </p:cNvPr>
          <p:cNvSpPr txBox="1"/>
          <p:nvPr/>
        </p:nvSpPr>
        <p:spPr>
          <a:xfrm>
            <a:off x="3789541" y="2587894"/>
            <a:ext cx="793367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rgbClr val="FF0000"/>
                </a:solidFill>
              </a:rPr>
              <a:t>ידוע שב-4 שלמים "נכנסים" 12     .</a:t>
            </a:r>
          </a:p>
          <a:p>
            <a:pPr algn="r"/>
            <a:endParaRPr lang="he-IL" sz="2000" dirty="0"/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009F1E89-7966-47DD-94A2-EA2C13F90719}"/>
              </a:ext>
            </a:extLst>
          </p:cNvPr>
          <p:cNvSpPr txBox="1"/>
          <p:nvPr/>
        </p:nvSpPr>
        <p:spPr>
          <a:xfrm>
            <a:off x="4013201" y="3670286"/>
            <a:ext cx="76599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rgbClr val="FF0000"/>
                </a:solidFill>
              </a:rPr>
              <a:t>ולכן </a:t>
            </a:r>
            <a:r>
              <a:rPr lang="he-IL" sz="2800" b="1" dirty="0">
                <a:solidFill>
                  <a:schemeClr val="tx1"/>
                </a:solidFill>
              </a:rPr>
              <a:t>ב-4 שלמים "נכנסים" 6 פעמים    </a:t>
            </a:r>
            <a:r>
              <a:rPr lang="he-IL" sz="2800" b="1" dirty="0">
                <a:solidFill>
                  <a:srgbClr val="FF0000"/>
                </a:solidFill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id="{5CF7D9BD-94BC-4E68-B457-57793C80BF43}"/>
                  </a:ext>
                </a:extLst>
              </p:cNvPr>
              <p:cNvSpPr txBox="1"/>
              <p:nvPr/>
            </p:nvSpPr>
            <p:spPr>
              <a:xfrm>
                <a:off x="6696329" y="2568778"/>
                <a:ext cx="429769" cy="69384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he-IL" sz="2400" b="1" dirty="0"/>
              </a:p>
            </p:txBody>
          </p:sp>
        </mc:Choice>
        <mc:Fallback xmlns="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CF7D9BD-94BC-4E68-B457-57793C80BF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6329" y="2568778"/>
                <a:ext cx="429769" cy="6938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תיבת טקסט 19">
                <a:extLst>
                  <a:ext uri="{FF2B5EF4-FFF2-40B4-BE49-F238E27FC236}">
                    <a16:creationId xmlns:a16="http://schemas.microsoft.com/office/drawing/2014/main" id="{A9F8C60C-75AF-4632-9E82-70AAEC0A283E}"/>
                  </a:ext>
                </a:extLst>
              </p:cNvPr>
              <p:cNvSpPr txBox="1"/>
              <p:nvPr/>
            </p:nvSpPr>
            <p:spPr>
              <a:xfrm>
                <a:off x="6196569" y="3584974"/>
                <a:ext cx="429769" cy="69384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he-IL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he-IL" sz="2400" b="1" dirty="0"/>
              </a:p>
            </p:txBody>
          </p:sp>
        </mc:Choice>
        <mc:Fallback xmlns="">
          <p:sp>
            <p:nvSpPr>
              <p:cNvPr id="20" name="תיבת טקסט 1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9F8C60C-75AF-4632-9E82-70AAEC0A28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569" y="3584974"/>
                <a:ext cx="429769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702B50DA-B6BF-42DD-93E1-BD8C715AB438}"/>
              </a:ext>
            </a:extLst>
          </p:cNvPr>
          <p:cNvGrpSpPr/>
          <p:nvPr/>
        </p:nvGrpSpPr>
        <p:grpSpPr>
          <a:xfrm>
            <a:off x="-325088" y="3969554"/>
            <a:ext cx="5890752" cy="980861"/>
            <a:chOff x="-248888" y="2753779"/>
            <a:chExt cx="5890752" cy="980861"/>
          </a:xfrm>
        </p:grpSpPr>
        <p:grpSp>
          <p:nvGrpSpPr>
            <p:cNvPr id="12" name="קבוצה 11">
              <a:extLst>
                <a:ext uri="{FF2B5EF4-FFF2-40B4-BE49-F238E27FC236}">
                  <a16:creationId xmlns:a16="http://schemas.microsoft.com/office/drawing/2014/main" id="{A84E257D-7A53-4F1D-81E4-5CAF58A43DC9}"/>
                </a:ext>
              </a:extLst>
            </p:cNvPr>
            <p:cNvGrpSpPr/>
            <p:nvPr/>
          </p:nvGrpSpPr>
          <p:grpSpPr>
            <a:xfrm>
              <a:off x="-248888" y="2753779"/>
              <a:ext cx="5890752" cy="980861"/>
              <a:chOff x="3186462" y="2848767"/>
              <a:chExt cx="5890752" cy="98086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תיבת טקסט 5">
                    <a:extLst>
                      <a:ext uri="{FF2B5EF4-FFF2-40B4-BE49-F238E27FC236}">
                        <a16:creationId xmlns:a16="http://schemas.microsoft.com/office/drawing/2014/main" id="{8765CC27-E705-49F5-9A9F-60599575B90B}"/>
                      </a:ext>
                    </a:extLst>
                  </p:cNvPr>
                  <p:cNvSpPr txBox="1"/>
                  <p:nvPr/>
                </p:nvSpPr>
                <p:spPr>
                  <a:xfrm>
                    <a:off x="3186462" y="2851090"/>
                    <a:ext cx="3952568" cy="978538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ctr"/>
                    <a:r>
                      <a:rPr lang="he-IL" sz="4000" b="1" dirty="0"/>
                      <a:t>4</a:t>
                    </a:r>
                    <a14:m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: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a14:m>
                    <a:endParaRPr lang="he-IL" sz="4000" b="1" dirty="0"/>
                  </a:p>
                </p:txBody>
              </p:sp>
            </mc:Choice>
            <mc:Fallback xmlns="">
              <p:sp>
                <p:nvSpPr>
                  <p:cNvPr id="13" name="תיבת טקסט 5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8765CC27-E705-49F5-9A9F-60599575B90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86462" y="2851090"/>
                    <a:ext cx="3952568" cy="97853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1875"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תיבת טקסט 5">
                    <a:extLst>
                      <a:ext uri="{FF2B5EF4-FFF2-40B4-BE49-F238E27FC236}">
                        <a16:creationId xmlns:a16="http://schemas.microsoft.com/office/drawing/2014/main" id="{F443FF1E-8555-4521-B2FF-508B89201350}"/>
                      </a:ext>
                    </a:extLst>
                  </p:cNvPr>
                  <p:cNvSpPr txBox="1"/>
                  <p:nvPr/>
                </p:nvSpPr>
                <p:spPr>
                  <a:xfrm>
                    <a:off x="5124646" y="2848767"/>
                    <a:ext cx="3952568" cy="978538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ctr"/>
                    <a:r>
                      <a:rPr lang="he-IL" sz="4000" b="1" dirty="0"/>
                      <a:t>4</a:t>
                    </a:r>
                    <a14:m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: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a14:m>
                    <a:endParaRPr lang="he-IL" sz="4000" b="1" dirty="0"/>
                  </a:p>
                </p:txBody>
              </p:sp>
            </mc:Choice>
            <mc:Fallback xmlns="">
              <p:sp>
                <p:nvSpPr>
                  <p:cNvPr id="14" name="תיבת טקסט 5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F443FF1E-8555-4521-B2FF-508B8920135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24646" y="2848767"/>
                    <a:ext cx="3952568" cy="978538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1180"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5" name="מחבר ישר 14">
                <a:extLst>
                  <a:ext uri="{FF2B5EF4-FFF2-40B4-BE49-F238E27FC236}">
                    <a16:creationId xmlns:a16="http://schemas.microsoft.com/office/drawing/2014/main" id="{40DFA4E2-89AE-46AD-8FE2-D163EFFF5F27}"/>
                  </a:ext>
                </a:extLst>
              </p:cNvPr>
              <p:cNvCxnSpPr/>
              <p:nvPr/>
            </p:nvCxnSpPr>
            <p:spPr>
              <a:xfrm>
                <a:off x="5715000" y="3562350"/>
                <a:ext cx="9144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מלבן 4">
                  <a:extLst>
                    <a:ext uri="{FF2B5EF4-FFF2-40B4-BE49-F238E27FC236}">
                      <a16:creationId xmlns:a16="http://schemas.microsoft.com/office/drawing/2014/main" id="{01FE4E3A-41E8-4898-AFBF-FE0038054BD5}"/>
                    </a:ext>
                  </a:extLst>
                </p:cNvPr>
                <p:cNvSpPr/>
                <p:nvPr/>
              </p:nvSpPr>
              <p:spPr>
                <a:xfrm>
                  <a:off x="2431103" y="2821031"/>
                  <a:ext cx="659155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</m:t>
                        </m:r>
                      </m:oMath>
                    </m:oMathPara>
                  </a14:m>
                  <a:endParaRPr lang="he-IL" sz="36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מלבן 4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01FE4E3A-41E8-4898-AFBF-FE0038054B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31103" y="2821031"/>
                  <a:ext cx="659155" cy="64633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Picture 2" descr="טוויטר, ציוץ, ציפור, מצחיקה, חמודה, כחולה">
            <a:extLst>
              <a:ext uri="{FF2B5EF4-FFF2-40B4-BE49-F238E27FC236}">
                <a16:creationId xmlns:a16="http://schemas.microsoft.com/office/drawing/2014/main" id="{6D99A65F-8CD1-4749-BE36-D05E82F5B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6" y="38995"/>
            <a:ext cx="1680619" cy="174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2908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1B6EDB0-673D-4170-AB0C-190A4DB4A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תיבת טקסט 3">
                <a:extLst>
                  <a:ext uri="{FF2B5EF4-FFF2-40B4-BE49-F238E27FC236}">
                    <a16:creationId xmlns:a16="http://schemas.microsoft.com/office/drawing/2014/main" id="{02E50173-0B17-4709-A5EC-E3F18AE8219B}"/>
                  </a:ext>
                </a:extLst>
              </p:cNvPr>
              <p:cNvSpPr txBox="1"/>
              <p:nvPr/>
            </p:nvSpPr>
            <p:spPr>
              <a:xfrm>
                <a:off x="7732364" y="1927245"/>
                <a:ext cx="3785419" cy="50674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2400" dirty="0"/>
                  <a:t>סמנו  </a:t>
                </a:r>
                <a14:m>
                  <m:oMath xmlns:m="http://schemas.openxmlformats.org/officeDocument/2006/math">
                    <m:r>
                      <a:rPr lang="he-IL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  <m:r>
                      <a:rPr lang="he-IL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ו</m:t>
                    </m:r>
                    <m:r>
                      <a:rPr lang="he-I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הסבירו</m:t>
                    </m:r>
                    <m:r>
                      <a:rPr lang="he-I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&gt;,&lt;,=</m:t>
                    </m:r>
                  </m:oMath>
                </a14:m>
                <a:endParaRPr lang="he-IL" sz="2400" dirty="0"/>
              </a:p>
            </p:txBody>
          </p:sp>
        </mc:Choice>
        <mc:Fallback xmlns="">
          <p:sp>
            <p:nvSpPr>
              <p:cNvPr id="4" name="תיבת טקסט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2E50173-0B17-4709-A5EC-E3F18AE82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2364" y="1927245"/>
                <a:ext cx="3785419" cy="506742"/>
              </a:xfrm>
              <a:prstGeom prst="rect">
                <a:avLst/>
              </a:prstGeom>
              <a:blipFill>
                <a:blip r:embed="rId3"/>
                <a:stretch>
                  <a:fillRect r="-2576" b="-2771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מלבן 4">
            <a:extLst>
              <a:ext uri="{FF2B5EF4-FFF2-40B4-BE49-F238E27FC236}">
                <a16:creationId xmlns:a16="http://schemas.microsoft.com/office/drawing/2014/main" id="{604CB493-949F-44B0-8C54-DBC2BC9BE7C6}"/>
              </a:ext>
            </a:extLst>
          </p:cNvPr>
          <p:cNvSpPr/>
          <p:nvPr/>
        </p:nvSpPr>
        <p:spPr>
          <a:xfrm>
            <a:off x="6517884" y="5348624"/>
            <a:ext cx="53254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dirty="0">
                <a:solidFill>
                  <a:srgbClr val="FF0000"/>
                </a:solidFill>
              </a:rPr>
              <a:t>חילוק בשבר יסודי שקול לכפל במכנה.</a:t>
            </a:r>
          </a:p>
        </p:txBody>
      </p:sp>
      <p:grpSp>
        <p:nvGrpSpPr>
          <p:cNvPr id="34" name="קבוצה 33">
            <a:extLst>
              <a:ext uri="{FF2B5EF4-FFF2-40B4-BE49-F238E27FC236}">
                <a16:creationId xmlns:a16="http://schemas.microsoft.com/office/drawing/2014/main" id="{2DD83DDB-913B-47D7-8CD4-6FFA40608C38}"/>
              </a:ext>
            </a:extLst>
          </p:cNvPr>
          <p:cNvGrpSpPr/>
          <p:nvPr/>
        </p:nvGrpSpPr>
        <p:grpSpPr>
          <a:xfrm>
            <a:off x="-286988" y="4502234"/>
            <a:ext cx="5890752" cy="980861"/>
            <a:chOff x="-248888" y="2753779"/>
            <a:chExt cx="5890752" cy="980861"/>
          </a:xfrm>
        </p:grpSpPr>
        <p:grpSp>
          <p:nvGrpSpPr>
            <p:cNvPr id="35" name="קבוצה 34">
              <a:extLst>
                <a:ext uri="{FF2B5EF4-FFF2-40B4-BE49-F238E27FC236}">
                  <a16:creationId xmlns:a16="http://schemas.microsoft.com/office/drawing/2014/main" id="{FBA3A245-C85B-450E-A3F8-BD7302995069}"/>
                </a:ext>
              </a:extLst>
            </p:cNvPr>
            <p:cNvGrpSpPr/>
            <p:nvPr/>
          </p:nvGrpSpPr>
          <p:grpSpPr>
            <a:xfrm>
              <a:off x="-248888" y="2753779"/>
              <a:ext cx="5890752" cy="980861"/>
              <a:chOff x="3186462" y="2848767"/>
              <a:chExt cx="5890752" cy="98086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תיבת טקסט 5">
                    <a:extLst>
                      <a:ext uri="{FF2B5EF4-FFF2-40B4-BE49-F238E27FC236}">
                        <a16:creationId xmlns:a16="http://schemas.microsoft.com/office/drawing/2014/main" id="{B8A104CD-D290-4CF1-A4F6-AE6CDE406778}"/>
                      </a:ext>
                    </a:extLst>
                  </p:cNvPr>
                  <p:cNvSpPr txBox="1"/>
                  <p:nvPr/>
                </p:nvSpPr>
                <p:spPr>
                  <a:xfrm>
                    <a:off x="3186462" y="2851090"/>
                    <a:ext cx="3952568" cy="978538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ctr"/>
                    <a:r>
                      <a:rPr lang="he-IL" sz="4000" b="1" dirty="0"/>
                      <a:t>4</a:t>
                    </a:r>
                    <a14:m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: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a14:m>
                    <a:endParaRPr lang="he-IL" sz="4000" b="1" dirty="0"/>
                  </a:p>
                </p:txBody>
              </p:sp>
            </mc:Choice>
            <mc:Fallback xmlns="">
              <p:sp>
                <p:nvSpPr>
                  <p:cNvPr id="37" name="תיבת טקסט 5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B8A104CD-D290-4CF1-A4F6-AE6CDE4067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86462" y="2851090"/>
                    <a:ext cx="3952568" cy="978538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11875"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תיבת טקסט 5">
                    <a:extLst>
                      <a:ext uri="{FF2B5EF4-FFF2-40B4-BE49-F238E27FC236}">
                        <a16:creationId xmlns:a16="http://schemas.microsoft.com/office/drawing/2014/main" id="{B67811FA-E29F-4954-8D67-100A01640E0F}"/>
                      </a:ext>
                    </a:extLst>
                  </p:cNvPr>
                  <p:cNvSpPr txBox="1"/>
                  <p:nvPr/>
                </p:nvSpPr>
                <p:spPr>
                  <a:xfrm>
                    <a:off x="5124646" y="2848767"/>
                    <a:ext cx="3952568" cy="978538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ctr"/>
                    <a:r>
                      <a:rPr lang="he-IL" sz="4000" b="1" dirty="0"/>
                      <a:t>4</a:t>
                    </a:r>
                    <a14:m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: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a14:m>
                    <a:endParaRPr lang="he-IL" sz="4000" b="1" dirty="0"/>
                  </a:p>
                </p:txBody>
              </p:sp>
            </mc:Choice>
            <mc:Fallback xmlns="">
              <p:sp>
                <p:nvSpPr>
                  <p:cNvPr id="38" name="תיבת טקסט 5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B67811FA-E29F-4954-8D67-100A01640E0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24646" y="2848767"/>
                    <a:ext cx="3952568" cy="97853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1875"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9" name="מחבר ישר 38">
                <a:extLst>
                  <a:ext uri="{FF2B5EF4-FFF2-40B4-BE49-F238E27FC236}">
                    <a16:creationId xmlns:a16="http://schemas.microsoft.com/office/drawing/2014/main" id="{A61057E9-517F-4268-90F5-82822A599343}"/>
                  </a:ext>
                </a:extLst>
              </p:cNvPr>
              <p:cNvCxnSpPr/>
              <p:nvPr/>
            </p:nvCxnSpPr>
            <p:spPr>
              <a:xfrm>
                <a:off x="5715000" y="3562350"/>
                <a:ext cx="9144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מלבן 35">
                  <a:extLst>
                    <a:ext uri="{FF2B5EF4-FFF2-40B4-BE49-F238E27FC236}">
                      <a16:creationId xmlns:a16="http://schemas.microsoft.com/office/drawing/2014/main" id="{A2C96808-7C53-4666-8EF6-2D790193FE78}"/>
                    </a:ext>
                  </a:extLst>
                </p:cNvPr>
                <p:cNvSpPr/>
                <p:nvPr/>
              </p:nvSpPr>
              <p:spPr>
                <a:xfrm>
                  <a:off x="2431103" y="2821031"/>
                  <a:ext cx="659155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</m:t>
                        </m:r>
                      </m:oMath>
                    </m:oMathPara>
                  </a14:m>
                  <a:endParaRPr lang="he-IL" sz="36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מלבן 3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A2C96808-7C53-4666-8EF6-2D790193FE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31103" y="2821031"/>
                  <a:ext cx="659155" cy="6463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1" name="תיבת טקסט 40">
            <a:extLst>
              <a:ext uri="{FF2B5EF4-FFF2-40B4-BE49-F238E27FC236}">
                <a16:creationId xmlns:a16="http://schemas.microsoft.com/office/drawing/2014/main" id="{40E8898E-472B-4BDF-A266-0FB267561513}"/>
              </a:ext>
            </a:extLst>
          </p:cNvPr>
          <p:cNvSpPr txBox="1"/>
          <p:nvPr/>
        </p:nvSpPr>
        <p:spPr>
          <a:xfrm>
            <a:off x="3789541" y="2587894"/>
            <a:ext cx="793367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rgbClr val="FF0000"/>
                </a:solidFill>
              </a:rPr>
              <a:t>ידוע שב-4 שלמים "נכנסים" 12     .</a:t>
            </a:r>
          </a:p>
          <a:p>
            <a:pPr algn="r"/>
            <a:endParaRPr lang="he-IL" sz="2000" dirty="0"/>
          </a:p>
        </p:txBody>
      </p:sp>
      <p:sp>
        <p:nvSpPr>
          <p:cNvPr id="42" name="תיבת טקסט 41">
            <a:extLst>
              <a:ext uri="{FF2B5EF4-FFF2-40B4-BE49-F238E27FC236}">
                <a16:creationId xmlns:a16="http://schemas.microsoft.com/office/drawing/2014/main" id="{F189D72B-3A39-4FB9-998C-834325FF0378}"/>
              </a:ext>
            </a:extLst>
          </p:cNvPr>
          <p:cNvSpPr txBox="1"/>
          <p:nvPr/>
        </p:nvSpPr>
        <p:spPr>
          <a:xfrm>
            <a:off x="4013201" y="3670286"/>
            <a:ext cx="76599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rgbClr val="FF0000"/>
                </a:solidFill>
              </a:rPr>
              <a:t>ולכן </a:t>
            </a:r>
            <a:r>
              <a:rPr lang="he-IL" sz="2800" b="1" dirty="0">
                <a:solidFill>
                  <a:schemeClr val="tx1"/>
                </a:solidFill>
              </a:rPr>
              <a:t>ב-4 שלמים "נכנסים" 6 פעמים    </a:t>
            </a:r>
            <a:r>
              <a:rPr lang="he-IL" sz="2800" b="1" dirty="0">
                <a:solidFill>
                  <a:srgbClr val="FF0000"/>
                </a:solidFill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תיבת טקסט 42">
                <a:extLst>
                  <a:ext uri="{FF2B5EF4-FFF2-40B4-BE49-F238E27FC236}">
                    <a16:creationId xmlns:a16="http://schemas.microsoft.com/office/drawing/2014/main" id="{F8669BB3-6E7F-4E60-B636-F48928E9033A}"/>
                  </a:ext>
                </a:extLst>
              </p:cNvPr>
              <p:cNvSpPr txBox="1"/>
              <p:nvPr/>
            </p:nvSpPr>
            <p:spPr>
              <a:xfrm>
                <a:off x="6696329" y="2568778"/>
                <a:ext cx="429769" cy="69384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he-IL" sz="2400" b="1" dirty="0"/>
              </a:p>
            </p:txBody>
          </p:sp>
        </mc:Choice>
        <mc:Fallback xmlns="">
          <p:sp>
            <p:nvSpPr>
              <p:cNvPr id="43" name="תיבת טקסט 4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8669BB3-6E7F-4E60-B636-F48928E90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6329" y="2568778"/>
                <a:ext cx="429769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תיבת טקסט 43">
                <a:extLst>
                  <a:ext uri="{FF2B5EF4-FFF2-40B4-BE49-F238E27FC236}">
                    <a16:creationId xmlns:a16="http://schemas.microsoft.com/office/drawing/2014/main" id="{4D50FDE6-4F3D-40A5-A01E-73B99E79AF16}"/>
                  </a:ext>
                </a:extLst>
              </p:cNvPr>
              <p:cNvSpPr txBox="1"/>
              <p:nvPr/>
            </p:nvSpPr>
            <p:spPr>
              <a:xfrm>
                <a:off x="6196569" y="3584974"/>
                <a:ext cx="429769" cy="69384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he-IL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he-IL" sz="2400" b="1" dirty="0"/>
              </a:p>
            </p:txBody>
          </p:sp>
        </mc:Choice>
        <mc:Fallback xmlns="">
          <p:sp>
            <p:nvSpPr>
              <p:cNvPr id="44" name="תיבת טקסט 4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D50FDE6-4F3D-40A5-A01E-73B99E79A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569" y="3584974"/>
                <a:ext cx="429769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2" descr="טוויטר, ציוץ, ציפור, מצחיקה, חמודה, כחולה">
            <a:extLst>
              <a:ext uri="{FF2B5EF4-FFF2-40B4-BE49-F238E27FC236}">
                <a16:creationId xmlns:a16="http://schemas.microsoft.com/office/drawing/2014/main" id="{B595D217-922B-43E7-85BD-187B5BAC2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6" y="38995"/>
            <a:ext cx="1680619" cy="174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6969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1B6EDB0-673D-4170-AB0C-190A4DB4A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604CB493-949F-44B0-8C54-DBC2BC9BE7C6}"/>
              </a:ext>
            </a:extLst>
          </p:cNvPr>
          <p:cNvSpPr/>
          <p:nvPr/>
        </p:nvSpPr>
        <p:spPr>
          <a:xfrm>
            <a:off x="2898384" y="5285124"/>
            <a:ext cx="53254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dirty="0">
                <a:solidFill>
                  <a:srgbClr val="FF0000"/>
                </a:solidFill>
              </a:rPr>
              <a:t>חילוק בשבר יסודי שקול לכפל במכנה.</a:t>
            </a:r>
          </a:p>
        </p:txBody>
      </p:sp>
      <p:grpSp>
        <p:nvGrpSpPr>
          <p:cNvPr id="34" name="קבוצה 33">
            <a:extLst>
              <a:ext uri="{FF2B5EF4-FFF2-40B4-BE49-F238E27FC236}">
                <a16:creationId xmlns:a16="http://schemas.microsoft.com/office/drawing/2014/main" id="{2DD83DDB-913B-47D7-8CD4-6FFA40608C38}"/>
              </a:ext>
            </a:extLst>
          </p:cNvPr>
          <p:cNvGrpSpPr/>
          <p:nvPr/>
        </p:nvGrpSpPr>
        <p:grpSpPr>
          <a:xfrm>
            <a:off x="3535830" y="2198837"/>
            <a:ext cx="5890752" cy="980861"/>
            <a:chOff x="-248888" y="2753779"/>
            <a:chExt cx="5890752" cy="980861"/>
          </a:xfrm>
        </p:grpSpPr>
        <p:grpSp>
          <p:nvGrpSpPr>
            <p:cNvPr id="35" name="קבוצה 34">
              <a:extLst>
                <a:ext uri="{FF2B5EF4-FFF2-40B4-BE49-F238E27FC236}">
                  <a16:creationId xmlns:a16="http://schemas.microsoft.com/office/drawing/2014/main" id="{FBA3A245-C85B-450E-A3F8-BD7302995069}"/>
                </a:ext>
              </a:extLst>
            </p:cNvPr>
            <p:cNvGrpSpPr/>
            <p:nvPr/>
          </p:nvGrpSpPr>
          <p:grpSpPr>
            <a:xfrm>
              <a:off x="-248888" y="2753779"/>
              <a:ext cx="5890752" cy="980861"/>
              <a:chOff x="3186462" y="2848767"/>
              <a:chExt cx="5890752" cy="98086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תיבת טקסט 5">
                    <a:extLst>
                      <a:ext uri="{FF2B5EF4-FFF2-40B4-BE49-F238E27FC236}">
                        <a16:creationId xmlns:a16="http://schemas.microsoft.com/office/drawing/2014/main" id="{B8A104CD-D290-4CF1-A4F6-AE6CDE406778}"/>
                      </a:ext>
                    </a:extLst>
                  </p:cNvPr>
                  <p:cNvSpPr txBox="1"/>
                  <p:nvPr/>
                </p:nvSpPr>
                <p:spPr>
                  <a:xfrm>
                    <a:off x="3186462" y="2851090"/>
                    <a:ext cx="3952568" cy="978538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ctr"/>
                    <a:r>
                      <a:rPr lang="he-IL" sz="4000" b="1" dirty="0"/>
                      <a:t>4</a:t>
                    </a:r>
                    <a14:m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: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a14:m>
                    <a:endParaRPr lang="he-IL" sz="4000" b="1" dirty="0"/>
                  </a:p>
                </p:txBody>
              </p:sp>
            </mc:Choice>
            <mc:Fallback xmlns="">
              <p:sp>
                <p:nvSpPr>
                  <p:cNvPr id="37" name="תיבת טקסט 5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B8A104CD-D290-4CF1-A4F6-AE6CDE4067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86462" y="2851090"/>
                    <a:ext cx="3952568" cy="97853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11180"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תיבת טקסט 5">
                    <a:extLst>
                      <a:ext uri="{FF2B5EF4-FFF2-40B4-BE49-F238E27FC236}">
                        <a16:creationId xmlns:a16="http://schemas.microsoft.com/office/drawing/2014/main" id="{B67811FA-E29F-4954-8D67-100A01640E0F}"/>
                      </a:ext>
                    </a:extLst>
                  </p:cNvPr>
                  <p:cNvSpPr txBox="1"/>
                  <p:nvPr/>
                </p:nvSpPr>
                <p:spPr>
                  <a:xfrm>
                    <a:off x="5124646" y="2848767"/>
                    <a:ext cx="3952568" cy="978538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ctr"/>
                    <a:r>
                      <a:rPr lang="he-IL" sz="4000" b="1" dirty="0"/>
                      <a:t>4</a:t>
                    </a:r>
                    <a14:m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: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a14:m>
                    <a:endParaRPr lang="he-IL" sz="4000" b="1" dirty="0"/>
                  </a:p>
                </p:txBody>
              </p:sp>
            </mc:Choice>
            <mc:Fallback xmlns="">
              <p:sp>
                <p:nvSpPr>
                  <p:cNvPr id="38" name="תיבת טקסט 5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B67811FA-E29F-4954-8D67-100A01640E0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24646" y="2848767"/>
                    <a:ext cx="3952568" cy="978538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11875"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9" name="מחבר ישר 38">
                <a:extLst>
                  <a:ext uri="{FF2B5EF4-FFF2-40B4-BE49-F238E27FC236}">
                    <a16:creationId xmlns:a16="http://schemas.microsoft.com/office/drawing/2014/main" id="{A61057E9-517F-4268-90F5-82822A599343}"/>
                  </a:ext>
                </a:extLst>
              </p:cNvPr>
              <p:cNvCxnSpPr/>
              <p:nvPr/>
            </p:nvCxnSpPr>
            <p:spPr>
              <a:xfrm>
                <a:off x="5715000" y="3562350"/>
                <a:ext cx="9144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מלבן 35">
                  <a:extLst>
                    <a:ext uri="{FF2B5EF4-FFF2-40B4-BE49-F238E27FC236}">
                      <a16:creationId xmlns:a16="http://schemas.microsoft.com/office/drawing/2014/main" id="{A2C96808-7C53-4666-8EF6-2D790193FE78}"/>
                    </a:ext>
                  </a:extLst>
                </p:cNvPr>
                <p:cNvSpPr/>
                <p:nvPr/>
              </p:nvSpPr>
              <p:spPr>
                <a:xfrm>
                  <a:off x="2431103" y="2821031"/>
                  <a:ext cx="659155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</m:t>
                        </m:r>
                      </m:oMath>
                    </m:oMathPara>
                  </a14:m>
                  <a:endParaRPr lang="he-IL" sz="36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מלבן 3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A2C96808-7C53-4666-8EF6-2D790193FE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31103" y="2821031"/>
                  <a:ext cx="659155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תיבת טקסט 5">
                <a:extLst>
                  <a:ext uri="{FF2B5EF4-FFF2-40B4-BE49-F238E27FC236}">
                    <a16:creationId xmlns:a16="http://schemas.microsoft.com/office/drawing/2014/main" id="{BD86CF03-2256-4698-B0F7-5525871C250B}"/>
                  </a:ext>
                </a:extLst>
              </p:cNvPr>
              <p:cNvSpPr txBox="1"/>
              <p:nvPr/>
            </p:nvSpPr>
            <p:spPr>
              <a:xfrm>
                <a:off x="-109185" y="3623680"/>
                <a:ext cx="6654583" cy="101733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4000" b="1" dirty="0"/>
                  <a:t>4</a:t>
                </a:r>
                <a14:m>
                  <m:oMath xmlns:m="http://schemas.openxmlformats.org/officeDocument/2006/math">
                    <m:r>
                      <a:rPr lang="he-IL" sz="4000" b="1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he-IL" sz="4000" b="1" dirty="0"/>
                  <a:t>12=</a:t>
                </a:r>
              </a:p>
            </p:txBody>
          </p:sp>
        </mc:Choice>
        <mc:Fallback xmlns="">
          <p:sp>
            <p:nvSpPr>
              <p:cNvPr id="16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D86CF03-2256-4698-B0F7-5525871C25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9185" y="3623680"/>
                <a:ext cx="6654583" cy="1017330"/>
              </a:xfrm>
              <a:prstGeom prst="rect">
                <a:avLst/>
              </a:prstGeom>
              <a:blipFill>
                <a:blip r:embed="rId6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תיבת טקסט 5">
                <a:extLst>
                  <a:ext uri="{FF2B5EF4-FFF2-40B4-BE49-F238E27FC236}">
                    <a16:creationId xmlns:a16="http://schemas.microsoft.com/office/drawing/2014/main" id="{8AED85FE-77A5-4C8D-B03C-64440B6F401A}"/>
                  </a:ext>
                </a:extLst>
              </p:cNvPr>
              <p:cNvSpPr txBox="1"/>
              <p:nvPr/>
            </p:nvSpPr>
            <p:spPr>
              <a:xfrm>
                <a:off x="5234057" y="3621357"/>
                <a:ext cx="6654583" cy="101733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4000" b="1" dirty="0"/>
                  <a:t>4</a:t>
                </a:r>
                <a14:m>
                  <m:oMath xmlns:m="http://schemas.openxmlformats.org/officeDocument/2006/math">
                    <m:r>
                      <a:rPr lang="he-IL" sz="4000" b="1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he-IL" sz="4000" b="1" dirty="0"/>
                  <a:t>6=</a:t>
                </a:r>
              </a:p>
            </p:txBody>
          </p:sp>
        </mc:Choice>
        <mc:Fallback xmlns="">
          <p:sp>
            <p:nvSpPr>
              <p:cNvPr id="17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AED85FE-77A5-4C8D-B03C-64440B6F4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4057" y="3621357"/>
                <a:ext cx="6654583" cy="1017330"/>
              </a:xfrm>
              <a:prstGeom prst="rect">
                <a:avLst/>
              </a:prstGeom>
              <a:blipFill>
                <a:blip r:embed="rId7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טוויטר, ציוץ, ציפור, מצחיקה, חמודה, כחולה">
            <a:extLst>
              <a:ext uri="{FF2B5EF4-FFF2-40B4-BE49-F238E27FC236}">
                <a16:creationId xmlns:a16="http://schemas.microsoft.com/office/drawing/2014/main" id="{0C985989-08C0-4759-B94D-31EF86B86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6" y="38995"/>
            <a:ext cx="1680619" cy="174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99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>
              <a:lnSpc>
                <a:spcPct val="90000"/>
              </a:lnSpc>
              <a:buClr>
                <a:schemeClr val="lt1"/>
              </a:buClr>
              <a:buSzPts val="4400"/>
            </a:pPr>
            <a:r>
              <a:rPr lang="he-IL" dirty="0"/>
              <a:t>נזכר בנושא - חילוק שלם בשבר יסודי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תמונה 26">
            <a:extLst>
              <a:ext uri="{FF2B5EF4-FFF2-40B4-BE49-F238E27FC236}">
                <a16:creationId xmlns:a16="http://schemas.microsoft.com/office/drawing/2014/main" id="{E00A6DC1-2E90-42B5-A009-A12308DB1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898" y="3977763"/>
            <a:ext cx="670618" cy="670618"/>
          </a:xfrm>
          <a:prstGeom prst="rect">
            <a:avLst/>
          </a:prstGeom>
        </p:spPr>
      </p:pic>
      <p:sp>
        <p:nvSpPr>
          <p:cNvPr id="46" name="תיבת טקסט 45">
            <a:extLst>
              <a:ext uri="{FF2B5EF4-FFF2-40B4-BE49-F238E27FC236}">
                <a16:creationId xmlns:a16="http://schemas.microsoft.com/office/drawing/2014/main" id="{F494E036-7CBA-4233-A15E-B5C4A5187F8C}"/>
              </a:ext>
            </a:extLst>
          </p:cNvPr>
          <p:cNvSpPr txBox="1"/>
          <p:nvPr/>
        </p:nvSpPr>
        <p:spPr>
          <a:xfrm>
            <a:off x="2472321" y="3122236"/>
            <a:ext cx="9114503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>
                <a:solidFill>
                  <a:srgbClr val="FF0000"/>
                </a:solidFill>
              </a:rPr>
              <a:t>בשלם יש 4 רבעים </a:t>
            </a:r>
          </a:p>
          <a:p>
            <a:pPr algn="r"/>
            <a:endParaRPr lang="he-I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תיבת טקסט 5">
                <a:extLst>
                  <a:ext uri="{FF2B5EF4-FFF2-40B4-BE49-F238E27FC236}">
                    <a16:creationId xmlns:a16="http://schemas.microsoft.com/office/drawing/2014/main" id="{A84FAF46-2733-4FD6-82C2-94923B99233D}"/>
                  </a:ext>
                </a:extLst>
              </p:cNvPr>
              <p:cNvSpPr txBox="1"/>
              <p:nvPr/>
            </p:nvSpPr>
            <p:spPr>
              <a:xfrm>
                <a:off x="-298041" y="1732478"/>
                <a:ext cx="3952568" cy="124482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𝟒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10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84FAF46-2733-4FD6-82C2-94923B992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8041" y="1732478"/>
                <a:ext cx="3952568" cy="12448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אדם סימן שאלה | וקטורים לשימוש ציבורי">
            <a:extLst>
              <a:ext uri="{FF2B5EF4-FFF2-40B4-BE49-F238E27FC236}">
                <a16:creationId xmlns:a16="http://schemas.microsoft.com/office/drawing/2014/main" id="{EED88F36-1743-438E-A0E2-A23BC9B64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"/>
            <a:ext cx="1835868" cy="16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40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1B6EDB0-673D-4170-AB0C-190A4DB4A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תיבת טקסט 3">
                <a:extLst>
                  <a:ext uri="{FF2B5EF4-FFF2-40B4-BE49-F238E27FC236}">
                    <a16:creationId xmlns:a16="http://schemas.microsoft.com/office/drawing/2014/main" id="{02E50173-0B17-4709-A5EC-E3F18AE8219B}"/>
                  </a:ext>
                </a:extLst>
              </p:cNvPr>
              <p:cNvSpPr txBox="1"/>
              <p:nvPr/>
            </p:nvSpPr>
            <p:spPr>
              <a:xfrm>
                <a:off x="7732364" y="1927245"/>
                <a:ext cx="3785419" cy="50674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2400" dirty="0"/>
                  <a:t>סמנו  </a:t>
                </a:r>
                <a14:m>
                  <m:oMath xmlns:m="http://schemas.openxmlformats.org/officeDocument/2006/math">
                    <m:r>
                      <a:rPr lang="he-IL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  <m:r>
                      <a:rPr lang="he-IL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ו</m:t>
                    </m:r>
                    <m:r>
                      <a:rPr lang="he-I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הסבירו</m:t>
                    </m:r>
                    <m:r>
                      <a:rPr lang="he-I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&gt;,&lt;,=</m:t>
                    </m:r>
                  </m:oMath>
                </a14:m>
                <a:endParaRPr lang="he-IL" sz="2400" dirty="0"/>
              </a:p>
            </p:txBody>
          </p:sp>
        </mc:Choice>
        <mc:Fallback xmlns="">
          <p:sp>
            <p:nvSpPr>
              <p:cNvPr id="4" name="תיבת טקסט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2E50173-0B17-4709-A5EC-E3F18AE82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2364" y="1927245"/>
                <a:ext cx="3785419" cy="506742"/>
              </a:xfrm>
              <a:prstGeom prst="rect">
                <a:avLst/>
              </a:prstGeom>
              <a:blipFill>
                <a:blip r:embed="rId3"/>
                <a:stretch>
                  <a:fillRect r="-2576" b="-2771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BAB0EDF6-1F7F-4D09-8F43-D532C5915268}"/>
              </a:ext>
            </a:extLst>
          </p:cNvPr>
          <p:cNvSpPr txBox="1"/>
          <p:nvPr/>
        </p:nvSpPr>
        <p:spPr>
          <a:xfrm>
            <a:off x="3789541" y="2587894"/>
            <a:ext cx="793367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rgbClr val="FF0000"/>
                </a:solidFill>
              </a:rPr>
              <a:t>ידוע שב-6 שלמים "נכנסים" 24     .</a:t>
            </a:r>
          </a:p>
          <a:p>
            <a:pPr algn="r"/>
            <a:r>
              <a:rPr lang="he-IL" sz="2000" dirty="0"/>
              <a:t>  </a:t>
            </a: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009F1E89-7966-47DD-94A2-EA2C13F90719}"/>
              </a:ext>
            </a:extLst>
          </p:cNvPr>
          <p:cNvSpPr txBox="1"/>
          <p:nvPr/>
        </p:nvSpPr>
        <p:spPr>
          <a:xfrm>
            <a:off x="4341987" y="3670286"/>
            <a:ext cx="733115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rgbClr val="FF0000"/>
                </a:solidFill>
              </a:rPr>
              <a:t>ולכן </a:t>
            </a:r>
            <a:r>
              <a:rPr lang="he-IL" sz="2800" b="1" dirty="0">
                <a:solidFill>
                  <a:schemeClr val="tx1"/>
                </a:solidFill>
              </a:rPr>
              <a:t>ב-6 שלמים "נכנסים" 8 פעמים    </a:t>
            </a:r>
            <a:r>
              <a:rPr lang="he-IL" sz="2800" b="1" dirty="0">
                <a:solidFill>
                  <a:srgbClr val="FF0000"/>
                </a:solidFill>
              </a:rPr>
              <a:t>. </a:t>
            </a:r>
          </a:p>
          <a:p>
            <a:pPr algn="r"/>
            <a:endParaRPr lang="he-IL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id="{5CF7D9BD-94BC-4E68-B457-57793C80BF43}"/>
                  </a:ext>
                </a:extLst>
              </p:cNvPr>
              <p:cNvSpPr txBox="1"/>
              <p:nvPr/>
            </p:nvSpPr>
            <p:spPr>
              <a:xfrm>
                <a:off x="6664579" y="2587894"/>
                <a:ext cx="429769" cy="69384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2400" b="1" dirty="0"/>
              </a:p>
            </p:txBody>
          </p:sp>
        </mc:Choice>
        <mc:Fallback xmlns="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CF7D9BD-94BC-4E68-B457-57793C80BF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4579" y="2587894"/>
                <a:ext cx="429769" cy="6938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תיבת טקסט 14">
                <a:extLst>
                  <a:ext uri="{FF2B5EF4-FFF2-40B4-BE49-F238E27FC236}">
                    <a16:creationId xmlns:a16="http://schemas.microsoft.com/office/drawing/2014/main" id="{63F47F82-FD82-4794-8384-901A36445C73}"/>
                  </a:ext>
                </a:extLst>
              </p:cNvPr>
              <p:cNvSpPr txBox="1"/>
              <p:nvPr/>
            </p:nvSpPr>
            <p:spPr>
              <a:xfrm>
                <a:off x="6159500" y="3572798"/>
                <a:ext cx="429769" cy="69384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he-IL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2400" b="1" dirty="0"/>
              </a:p>
            </p:txBody>
          </p:sp>
        </mc:Choice>
        <mc:Fallback xmlns="">
          <p:sp>
            <p:nvSpPr>
              <p:cNvPr id="15" name="תיבת טקסט 1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3F47F82-FD82-4794-8384-901A36445C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500" y="3572798"/>
                <a:ext cx="429769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42F926DB-148B-4C0E-8BE9-F9CFEB21A8C0}"/>
              </a:ext>
            </a:extLst>
          </p:cNvPr>
          <p:cNvGrpSpPr/>
          <p:nvPr/>
        </p:nvGrpSpPr>
        <p:grpSpPr>
          <a:xfrm>
            <a:off x="0" y="4391294"/>
            <a:ext cx="5065462" cy="1017330"/>
            <a:chOff x="-214981" y="2587894"/>
            <a:chExt cx="5065462" cy="1017330"/>
          </a:xfrm>
        </p:grpSpPr>
        <p:cxnSp>
          <p:nvCxnSpPr>
            <p:cNvPr id="24" name="מחבר ישר 23">
              <a:extLst>
                <a:ext uri="{FF2B5EF4-FFF2-40B4-BE49-F238E27FC236}">
                  <a16:creationId xmlns:a16="http://schemas.microsoft.com/office/drawing/2014/main" id="{0DBB818E-C65E-4AD7-BEFE-500ADE9A5CB1}"/>
                </a:ext>
              </a:extLst>
            </p:cNvPr>
            <p:cNvCxnSpPr/>
            <p:nvPr/>
          </p:nvCxnSpPr>
          <p:spPr>
            <a:xfrm>
              <a:off x="2317955" y="3299155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קבוצה 2">
              <a:extLst>
                <a:ext uri="{FF2B5EF4-FFF2-40B4-BE49-F238E27FC236}">
                  <a16:creationId xmlns:a16="http://schemas.microsoft.com/office/drawing/2014/main" id="{6DCE59B0-509E-4E71-88C6-93CF61C96E3B}"/>
                </a:ext>
              </a:extLst>
            </p:cNvPr>
            <p:cNvGrpSpPr/>
            <p:nvPr/>
          </p:nvGrpSpPr>
          <p:grpSpPr>
            <a:xfrm>
              <a:off x="-214981" y="2587894"/>
              <a:ext cx="5065462" cy="1017330"/>
              <a:chOff x="-210788" y="3281617"/>
              <a:chExt cx="5065462" cy="101733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תיבת טקסט 5">
                    <a:extLst>
                      <a:ext uri="{FF2B5EF4-FFF2-40B4-BE49-F238E27FC236}">
                        <a16:creationId xmlns:a16="http://schemas.microsoft.com/office/drawing/2014/main" id="{2D56FFF9-4584-4A40-BFA4-76BEF7D2ABFF}"/>
                      </a:ext>
                    </a:extLst>
                  </p:cNvPr>
                  <p:cNvSpPr txBox="1"/>
                  <p:nvPr/>
                </p:nvSpPr>
                <p:spPr>
                  <a:xfrm>
                    <a:off x="-210788" y="3281617"/>
                    <a:ext cx="3952568" cy="1017330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ctr"/>
                    <a:r>
                      <a:rPr lang="he-IL" sz="4000" b="1" dirty="0"/>
                      <a:t>6</a:t>
                    </a:r>
                    <a14:m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: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a14:m>
                    <a:endParaRPr lang="he-IL" sz="4000" b="1" dirty="0"/>
                  </a:p>
                </p:txBody>
              </p:sp>
            </mc:Choice>
            <mc:Fallback xmlns="">
              <p:sp>
                <p:nvSpPr>
                  <p:cNvPr id="22" name="תיבת טקסט 5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2D56FFF9-4584-4A40-BFA4-76BEF7D2ABF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210788" y="3281617"/>
                    <a:ext cx="3952568" cy="101733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7186"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תיבת טקסט 5">
                    <a:extLst>
                      <a:ext uri="{FF2B5EF4-FFF2-40B4-BE49-F238E27FC236}">
                        <a16:creationId xmlns:a16="http://schemas.microsoft.com/office/drawing/2014/main" id="{8984F8FC-DEF6-42C0-BC8F-F03BCE6D7171}"/>
                      </a:ext>
                    </a:extLst>
                  </p:cNvPr>
                  <p:cNvSpPr txBox="1"/>
                  <p:nvPr/>
                </p:nvSpPr>
                <p:spPr>
                  <a:xfrm>
                    <a:off x="2602455" y="3281617"/>
                    <a:ext cx="2252219" cy="978538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ctr"/>
                    <a:r>
                      <a:rPr lang="he-IL" sz="4000" b="1" dirty="0"/>
                      <a:t>6</a:t>
                    </a:r>
                    <a14:m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: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a14:m>
                    <a:endParaRPr lang="he-IL" sz="4000" b="1" dirty="0"/>
                  </a:p>
                </p:txBody>
              </p:sp>
            </mc:Choice>
            <mc:Fallback xmlns="">
              <p:sp>
                <p:nvSpPr>
                  <p:cNvPr id="23" name="תיבת טקסט 5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8984F8FC-DEF6-42C0-BC8F-F03BCE6D717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02455" y="3281617"/>
                    <a:ext cx="2252219" cy="978538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1180"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מלבן 20">
                    <a:extLst>
                      <a:ext uri="{FF2B5EF4-FFF2-40B4-BE49-F238E27FC236}">
                        <a16:creationId xmlns:a16="http://schemas.microsoft.com/office/drawing/2014/main" id="{8A8382AA-EB39-449B-AFA5-E6EB070954F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469203" y="3346546"/>
                    <a:ext cx="659155" cy="6463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he-IL" sz="3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</m:oMath>
                      </m:oMathPara>
                    </a14:m>
                    <a:endParaRPr lang="he-IL" sz="36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מלבן 20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8A8382AA-EB39-449B-AFA5-E6EB070954F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0800000">
                    <a:off x="2469203" y="3346546"/>
                    <a:ext cx="659155" cy="64633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18" name="Picture 2" descr="טוויטר, ציוץ, ציפור, מצחיקה, חמודה, כחולה">
            <a:extLst>
              <a:ext uri="{FF2B5EF4-FFF2-40B4-BE49-F238E27FC236}">
                <a16:creationId xmlns:a16="http://schemas.microsoft.com/office/drawing/2014/main" id="{CAB5EF5F-073D-4D96-BA59-85D6ABF9F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6" y="38995"/>
            <a:ext cx="1680619" cy="174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5756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1B6EDB0-673D-4170-AB0C-190A4DB4A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תיבת טקסט 3">
                <a:extLst>
                  <a:ext uri="{FF2B5EF4-FFF2-40B4-BE49-F238E27FC236}">
                    <a16:creationId xmlns:a16="http://schemas.microsoft.com/office/drawing/2014/main" id="{02E50173-0B17-4709-A5EC-E3F18AE8219B}"/>
                  </a:ext>
                </a:extLst>
              </p:cNvPr>
              <p:cNvSpPr txBox="1"/>
              <p:nvPr/>
            </p:nvSpPr>
            <p:spPr>
              <a:xfrm>
                <a:off x="7732364" y="1927245"/>
                <a:ext cx="3785419" cy="50674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2400" dirty="0"/>
                  <a:t>סמנו  </a:t>
                </a:r>
                <a14:m>
                  <m:oMath xmlns:m="http://schemas.openxmlformats.org/officeDocument/2006/math">
                    <m:r>
                      <a:rPr lang="he-IL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  <m:r>
                      <a:rPr lang="he-IL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ו</m:t>
                    </m:r>
                    <m:r>
                      <a:rPr lang="he-I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הסבירו</m:t>
                    </m:r>
                    <m:r>
                      <a:rPr lang="he-I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&gt;,&lt;,=</m:t>
                    </m:r>
                  </m:oMath>
                </a14:m>
                <a:endParaRPr lang="he-IL" sz="2400" dirty="0"/>
              </a:p>
            </p:txBody>
          </p:sp>
        </mc:Choice>
        <mc:Fallback xmlns="">
          <p:sp>
            <p:nvSpPr>
              <p:cNvPr id="4" name="תיבת טקסט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2E50173-0B17-4709-A5EC-E3F18AE82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2364" y="1927245"/>
                <a:ext cx="3785419" cy="506742"/>
              </a:xfrm>
              <a:prstGeom prst="rect">
                <a:avLst/>
              </a:prstGeom>
              <a:blipFill>
                <a:blip r:embed="rId3"/>
                <a:stretch>
                  <a:fillRect r="-2576" b="-2771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תיבת טקסט 17">
                <a:extLst>
                  <a:ext uri="{FF2B5EF4-FFF2-40B4-BE49-F238E27FC236}">
                    <a16:creationId xmlns:a16="http://schemas.microsoft.com/office/drawing/2014/main" id="{253C197F-583C-4EF2-8401-0B4E38C852AB}"/>
                  </a:ext>
                </a:extLst>
              </p:cNvPr>
              <p:cNvSpPr txBox="1"/>
              <p:nvPr/>
            </p:nvSpPr>
            <p:spPr>
              <a:xfrm>
                <a:off x="2962613" y="5335068"/>
                <a:ext cx="953728" cy="531749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he-IL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he-IL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he-IL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he-IL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  <m:r>
                      <a:rPr lang="he-IL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e-IL" sz="1600" b="1" dirty="0">
                    <a:solidFill>
                      <a:srgbClr val="FF0000"/>
                    </a:solidFill>
                  </a:rPr>
                  <a:t>24 = </a:t>
                </a:r>
              </a:p>
            </p:txBody>
          </p:sp>
        </mc:Choice>
        <mc:Fallback xmlns="">
          <p:sp>
            <p:nvSpPr>
              <p:cNvPr id="18" name="תיבת טקסט 1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53C197F-583C-4EF2-8401-0B4E38C852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613" y="5335068"/>
                <a:ext cx="953728" cy="531749"/>
              </a:xfrm>
              <a:prstGeom prst="rect">
                <a:avLst/>
              </a:prstGeom>
              <a:blipFill>
                <a:blip r:embed="rId4"/>
                <a:stretch>
                  <a:fillRect l="-641" r="-12821" b="-344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תיבת טקסט 19">
                <a:extLst>
                  <a:ext uri="{FF2B5EF4-FFF2-40B4-BE49-F238E27FC236}">
                    <a16:creationId xmlns:a16="http://schemas.microsoft.com/office/drawing/2014/main" id="{2A5026C7-ED16-45B2-A46E-0930E1C82B01}"/>
                  </a:ext>
                </a:extLst>
              </p:cNvPr>
              <p:cNvSpPr txBox="1"/>
              <p:nvPr/>
            </p:nvSpPr>
            <p:spPr>
              <a:xfrm>
                <a:off x="1211454" y="5389933"/>
                <a:ext cx="953728" cy="533479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he-IL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he-IL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he-IL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he-IL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he-IL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e-IL" sz="1600" b="1" dirty="0">
                    <a:solidFill>
                      <a:srgbClr val="FF0000"/>
                    </a:solidFill>
                  </a:rPr>
                  <a:t>8 = </a:t>
                </a:r>
              </a:p>
            </p:txBody>
          </p:sp>
        </mc:Choice>
        <mc:Fallback xmlns="">
          <p:sp>
            <p:nvSpPr>
              <p:cNvPr id="20" name="תיבת טקסט 1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A5026C7-ED16-45B2-A46E-0930E1C82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454" y="5389933"/>
                <a:ext cx="953728" cy="533479"/>
              </a:xfrm>
              <a:prstGeom prst="rect">
                <a:avLst/>
              </a:prstGeom>
              <a:blipFill>
                <a:blip r:embed="rId5"/>
                <a:stretch>
                  <a:fillRect l="-641" r="-1282" b="-2273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מלבן 20">
            <a:extLst>
              <a:ext uri="{FF2B5EF4-FFF2-40B4-BE49-F238E27FC236}">
                <a16:creationId xmlns:a16="http://schemas.microsoft.com/office/drawing/2014/main" id="{BE8069EC-F95C-4106-93FA-BC09CABBF4EB}"/>
              </a:ext>
            </a:extLst>
          </p:cNvPr>
          <p:cNvSpPr/>
          <p:nvPr/>
        </p:nvSpPr>
        <p:spPr>
          <a:xfrm>
            <a:off x="6517884" y="5348624"/>
            <a:ext cx="53254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dirty="0">
                <a:solidFill>
                  <a:srgbClr val="FF0000"/>
                </a:solidFill>
              </a:rPr>
              <a:t>חילוק בשבר יסודי שקול לכפל במכנה.</a:t>
            </a:r>
          </a:p>
        </p:txBody>
      </p:sp>
      <p:grpSp>
        <p:nvGrpSpPr>
          <p:cNvPr id="25" name="קבוצה 24">
            <a:extLst>
              <a:ext uri="{FF2B5EF4-FFF2-40B4-BE49-F238E27FC236}">
                <a16:creationId xmlns:a16="http://schemas.microsoft.com/office/drawing/2014/main" id="{3AD15C7F-15B1-45E9-B97D-FAF0D6C7DF61}"/>
              </a:ext>
            </a:extLst>
          </p:cNvPr>
          <p:cNvGrpSpPr/>
          <p:nvPr/>
        </p:nvGrpSpPr>
        <p:grpSpPr>
          <a:xfrm>
            <a:off x="0" y="4391294"/>
            <a:ext cx="5065462" cy="1017330"/>
            <a:chOff x="-214981" y="2587894"/>
            <a:chExt cx="5065462" cy="1017330"/>
          </a:xfrm>
        </p:grpSpPr>
        <p:cxnSp>
          <p:nvCxnSpPr>
            <p:cNvPr id="26" name="מחבר ישר 25">
              <a:extLst>
                <a:ext uri="{FF2B5EF4-FFF2-40B4-BE49-F238E27FC236}">
                  <a16:creationId xmlns:a16="http://schemas.microsoft.com/office/drawing/2014/main" id="{D8FABA4F-9F31-40C3-BAEF-08DE0DA4013D}"/>
                </a:ext>
              </a:extLst>
            </p:cNvPr>
            <p:cNvCxnSpPr/>
            <p:nvPr/>
          </p:nvCxnSpPr>
          <p:spPr>
            <a:xfrm>
              <a:off x="2317955" y="3299155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קבוצה 26">
              <a:extLst>
                <a:ext uri="{FF2B5EF4-FFF2-40B4-BE49-F238E27FC236}">
                  <a16:creationId xmlns:a16="http://schemas.microsoft.com/office/drawing/2014/main" id="{0734F47E-9EE4-4219-8C48-62805DFB86B1}"/>
                </a:ext>
              </a:extLst>
            </p:cNvPr>
            <p:cNvGrpSpPr/>
            <p:nvPr/>
          </p:nvGrpSpPr>
          <p:grpSpPr>
            <a:xfrm>
              <a:off x="-214981" y="2587894"/>
              <a:ext cx="5065462" cy="1017330"/>
              <a:chOff x="-210788" y="3281617"/>
              <a:chExt cx="5065462" cy="101733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תיבת טקסט 5">
                    <a:extLst>
                      <a:ext uri="{FF2B5EF4-FFF2-40B4-BE49-F238E27FC236}">
                        <a16:creationId xmlns:a16="http://schemas.microsoft.com/office/drawing/2014/main" id="{31EFB051-63C0-4EF6-8591-F5B50700AB97}"/>
                      </a:ext>
                    </a:extLst>
                  </p:cNvPr>
                  <p:cNvSpPr txBox="1"/>
                  <p:nvPr/>
                </p:nvSpPr>
                <p:spPr>
                  <a:xfrm>
                    <a:off x="-210788" y="3281617"/>
                    <a:ext cx="3952568" cy="1017330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ctr"/>
                    <a:r>
                      <a:rPr lang="he-IL" sz="4000" b="1" dirty="0"/>
                      <a:t>6</a:t>
                    </a:r>
                    <a14:m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: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a14:m>
                    <a:endParaRPr lang="he-IL" sz="4000" b="1" dirty="0"/>
                  </a:p>
                </p:txBody>
              </p:sp>
            </mc:Choice>
            <mc:Fallback xmlns="">
              <p:sp>
                <p:nvSpPr>
                  <p:cNvPr id="28" name="תיבת טקסט 5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31EFB051-63C0-4EF6-8591-F5B50700AB9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210788" y="3281617"/>
                    <a:ext cx="3952568" cy="101733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7186"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תיבת טקסט 5">
                    <a:extLst>
                      <a:ext uri="{FF2B5EF4-FFF2-40B4-BE49-F238E27FC236}">
                        <a16:creationId xmlns:a16="http://schemas.microsoft.com/office/drawing/2014/main" id="{00BDA573-E55F-43F8-A4B4-C351DD3EFF7C}"/>
                      </a:ext>
                    </a:extLst>
                  </p:cNvPr>
                  <p:cNvSpPr txBox="1"/>
                  <p:nvPr/>
                </p:nvSpPr>
                <p:spPr>
                  <a:xfrm>
                    <a:off x="2602455" y="3281617"/>
                    <a:ext cx="2252219" cy="978538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ctr"/>
                    <a:r>
                      <a:rPr lang="he-IL" sz="4000" b="1" dirty="0"/>
                      <a:t>6</a:t>
                    </a:r>
                    <a14:m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: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a14:m>
                    <a:endParaRPr lang="he-IL" sz="4000" b="1" dirty="0"/>
                  </a:p>
                </p:txBody>
              </p:sp>
            </mc:Choice>
            <mc:Fallback xmlns="">
              <p:sp>
                <p:nvSpPr>
                  <p:cNvPr id="29" name="תיבת טקסט 5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00BDA573-E55F-43F8-A4B4-C351DD3EFF7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02455" y="3281617"/>
                    <a:ext cx="2252219" cy="978538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1180"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מלבן 29">
                    <a:extLst>
                      <a:ext uri="{FF2B5EF4-FFF2-40B4-BE49-F238E27FC236}">
                        <a16:creationId xmlns:a16="http://schemas.microsoft.com/office/drawing/2014/main" id="{0E9B35AA-3B3F-473D-8C9B-6D0DAEAD5C4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469203" y="3346546"/>
                    <a:ext cx="659155" cy="6463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he-IL" sz="3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</m:oMath>
                      </m:oMathPara>
                    </a14:m>
                    <a:endParaRPr lang="he-IL" sz="36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" name="מלבן 29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0E9B35AA-3B3F-473D-8C9B-6D0DAEAD5C4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0800000">
                    <a:off x="2469203" y="3346546"/>
                    <a:ext cx="659155" cy="64633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3" name="תיבת טקסט 32">
            <a:extLst>
              <a:ext uri="{FF2B5EF4-FFF2-40B4-BE49-F238E27FC236}">
                <a16:creationId xmlns:a16="http://schemas.microsoft.com/office/drawing/2014/main" id="{C63EB9F8-5887-48A5-9CCB-EEE893909ED8}"/>
              </a:ext>
            </a:extLst>
          </p:cNvPr>
          <p:cNvSpPr txBox="1"/>
          <p:nvPr/>
        </p:nvSpPr>
        <p:spPr>
          <a:xfrm>
            <a:off x="3789541" y="2587894"/>
            <a:ext cx="793367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rgbClr val="FF0000"/>
                </a:solidFill>
              </a:rPr>
              <a:t>ידוע שב-6 שלמים "נכנסים" 24     .</a:t>
            </a:r>
          </a:p>
          <a:p>
            <a:pPr algn="r"/>
            <a:r>
              <a:rPr lang="he-IL" sz="2000" dirty="0"/>
              <a:t>  </a:t>
            </a:r>
          </a:p>
        </p:txBody>
      </p:sp>
      <p:sp>
        <p:nvSpPr>
          <p:cNvPr id="34" name="תיבת טקסט 33">
            <a:extLst>
              <a:ext uri="{FF2B5EF4-FFF2-40B4-BE49-F238E27FC236}">
                <a16:creationId xmlns:a16="http://schemas.microsoft.com/office/drawing/2014/main" id="{9871233E-2083-4CD6-BB48-33E4375C1EB6}"/>
              </a:ext>
            </a:extLst>
          </p:cNvPr>
          <p:cNvSpPr txBox="1"/>
          <p:nvPr/>
        </p:nvSpPr>
        <p:spPr>
          <a:xfrm>
            <a:off x="4341987" y="3670286"/>
            <a:ext cx="733115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rgbClr val="FF0000"/>
                </a:solidFill>
              </a:rPr>
              <a:t>ולכן </a:t>
            </a:r>
            <a:r>
              <a:rPr lang="he-IL" sz="2800" b="1" dirty="0">
                <a:solidFill>
                  <a:schemeClr val="tx1"/>
                </a:solidFill>
              </a:rPr>
              <a:t>ב-6 שלמים "נכנסים" 8 פעמים    </a:t>
            </a:r>
            <a:r>
              <a:rPr lang="he-IL" sz="2800" b="1" dirty="0">
                <a:solidFill>
                  <a:srgbClr val="FF0000"/>
                </a:solidFill>
              </a:rPr>
              <a:t>. </a:t>
            </a:r>
          </a:p>
          <a:p>
            <a:pPr algn="r"/>
            <a:endParaRPr lang="he-IL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תיבת טקסט 34">
                <a:extLst>
                  <a:ext uri="{FF2B5EF4-FFF2-40B4-BE49-F238E27FC236}">
                    <a16:creationId xmlns:a16="http://schemas.microsoft.com/office/drawing/2014/main" id="{6EF65354-16A4-499A-A582-D8CFAA2B85CC}"/>
                  </a:ext>
                </a:extLst>
              </p:cNvPr>
              <p:cNvSpPr txBox="1"/>
              <p:nvPr/>
            </p:nvSpPr>
            <p:spPr>
              <a:xfrm>
                <a:off x="6664579" y="2587894"/>
                <a:ext cx="429769" cy="69384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2400" b="1" dirty="0"/>
              </a:p>
            </p:txBody>
          </p:sp>
        </mc:Choice>
        <mc:Fallback xmlns="">
          <p:sp>
            <p:nvSpPr>
              <p:cNvPr id="35" name="תיבת טקסט 3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EF65354-16A4-499A-A582-D8CFAA2B8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4579" y="2587894"/>
                <a:ext cx="429769" cy="69384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תיבת טקסט 35">
                <a:extLst>
                  <a:ext uri="{FF2B5EF4-FFF2-40B4-BE49-F238E27FC236}">
                    <a16:creationId xmlns:a16="http://schemas.microsoft.com/office/drawing/2014/main" id="{A1F68676-3CDE-4D8D-948E-4E7A43E4926E}"/>
                  </a:ext>
                </a:extLst>
              </p:cNvPr>
              <p:cNvSpPr txBox="1"/>
              <p:nvPr/>
            </p:nvSpPr>
            <p:spPr>
              <a:xfrm>
                <a:off x="6159500" y="3572798"/>
                <a:ext cx="429769" cy="69384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he-IL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2400" b="1" dirty="0"/>
              </a:p>
            </p:txBody>
          </p:sp>
        </mc:Choice>
        <mc:Fallback xmlns="">
          <p:sp>
            <p:nvSpPr>
              <p:cNvPr id="36" name="תיבת טקסט 3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1F68676-3CDE-4D8D-948E-4E7A43E49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500" y="3572798"/>
                <a:ext cx="429769" cy="6938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" descr="טוויטר, ציוץ, ציפור, מצחיקה, חמודה, כחולה">
            <a:extLst>
              <a:ext uri="{FF2B5EF4-FFF2-40B4-BE49-F238E27FC236}">
                <a16:creationId xmlns:a16="http://schemas.microsoft.com/office/drawing/2014/main" id="{4C4F0599-1667-400B-BD16-25BA97783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6" y="38995"/>
            <a:ext cx="1680619" cy="174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1939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1B6EDB0-673D-4170-AB0C-190A4DB4A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604CB493-949F-44B0-8C54-DBC2BC9BE7C6}"/>
              </a:ext>
            </a:extLst>
          </p:cNvPr>
          <p:cNvSpPr/>
          <p:nvPr/>
        </p:nvSpPr>
        <p:spPr>
          <a:xfrm>
            <a:off x="3366073" y="5402116"/>
            <a:ext cx="53254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dirty="0">
                <a:solidFill>
                  <a:srgbClr val="FF0000"/>
                </a:solidFill>
              </a:rPr>
              <a:t>חילוק בשבר יסודי שקול לכפל במכנה.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תיבת טקסט 5">
                <a:extLst>
                  <a:ext uri="{FF2B5EF4-FFF2-40B4-BE49-F238E27FC236}">
                    <a16:creationId xmlns:a16="http://schemas.microsoft.com/office/drawing/2014/main" id="{BD86CF03-2256-4698-B0F7-5525871C250B}"/>
                  </a:ext>
                </a:extLst>
              </p:cNvPr>
              <p:cNvSpPr txBox="1"/>
              <p:nvPr/>
            </p:nvSpPr>
            <p:spPr>
              <a:xfrm>
                <a:off x="-109185" y="3623680"/>
                <a:ext cx="6654583" cy="101733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4000" b="1" dirty="0"/>
                  <a:t>6</a:t>
                </a:r>
                <a14:m>
                  <m:oMath xmlns:m="http://schemas.openxmlformats.org/officeDocument/2006/math">
                    <m:r>
                      <a:rPr lang="he-IL" sz="4000" b="1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he-IL" sz="4000" b="1" dirty="0"/>
                  <a:t>8=</a:t>
                </a:r>
              </a:p>
            </p:txBody>
          </p:sp>
        </mc:Choice>
        <mc:Fallback xmlns="">
          <p:sp>
            <p:nvSpPr>
              <p:cNvPr id="16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D86CF03-2256-4698-B0F7-5525871C25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9185" y="3623680"/>
                <a:ext cx="6654583" cy="1017330"/>
              </a:xfrm>
              <a:prstGeom prst="rect">
                <a:avLst/>
              </a:prstGeom>
              <a:blipFill>
                <a:blip r:embed="rId3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תיבת טקסט 5">
                <a:extLst>
                  <a:ext uri="{FF2B5EF4-FFF2-40B4-BE49-F238E27FC236}">
                    <a16:creationId xmlns:a16="http://schemas.microsoft.com/office/drawing/2014/main" id="{8AED85FE-77A5-4C8D-B03C-64440B6F401A}"/>
                  </a:ext>
                </a:extLst>
              </p:cNvPr>
              <p:cNvSpPr txBox="1"/>
              <p:nvPr/>
            </p:nvSpPr>
            <p:spPr>
              <a:xfrm>
                <a:off x="5234057" y="3621357"/>
                <a:ext cx="6654583" cy="101733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4000" b="1" dirty="0"/>
                  <a:t>6</a:t>
                </a:r>
                <a14:m>
                  <m:oMath xmlns:m="http://schemas.openxmlformats.org/officeDocument/2006/math">
                    <m:r>
                      <a:rPr lang="he-IL" sz="4000" b="1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he-IL" sz="4000" b="1" dirty="0"/>
                  <a:t>24=</a:t>
                </a:r>
              </a:p>
            </p:txBody>
          </p:sp>
        </mc:Choice>
        <mc:Fallback xmlns="">
          <p:sp>
            <p:nvSpPr>
              <p:cNvPr id="17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AED85FE-77A5-4C8D-B03C-64440B6F4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4057" y="3621357"/>
                <a:ext cx="6654583" cy="1017330"/>
              </a:xfrm>
              <a:prstGeom prst="rect">
                <a:avLst/>
              </a:prstGeom>
              <a:blipFill>
                <a:blip r:embed="rId4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B94EEB13-A2FC-4DC4-AFAF-6F56B8FFF743}"/>
              </a:ext>
            </a:extLst>
          </p:cNvPr>
          <p:cNvGrpSpPr/>
          <p:nvPr/>
        </p:nvGrpSpPr>
        <p:grpSpPr>
          <a:xfrm>
            <a:off x="3495886" y="2094201"/>
            <a:ext cx="5065462" cy="1017330"/>
            <a:chOff x="-214981" y="2587894"/>
            <a:chExt cx="5065462" cy="1017330"/>
          </a:xfrm>
        </p:grpSpPr>
        <p:cxnSp>
          <p:nvCxnSpPr>
            <p:cNvPr id="14" name="מחבר ישר 13">
              <a:extLst>
                <a:ext uri="{FF2B5EF4-FFF2-40B4-BE49-F238E27FC236}">
                  <a16:creationId xmlns:a16="http://schemas.microsoft.com/office/drawing/2014/main" id="{18C0E671-4BEB-4B3B-B644-D7354E9DD266}"/>
                </a:ext>
              </a:extLst>
            </p:cNvPr>
            <p:cNvCxnSpPr/>
            <p:nvPr/>
          </p:nvCxnSpPr>
          <p:spPr>
            <a:xfrm>
              <a:off x="2317955" y="3299155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קבוצה 14">
              <a:extLst>
                <a:ext uri="{FF2B5EF4-FFF2-40B4-BE49-F238E27FC236}">
                  <a16:creationId xmlns:a16="http://schemas.microsoft.com/office/drawing/2014/main" id="{2C4DCD2E-D0B7-45C7-9790-13032726384A}"/>
                </a:ext>
              </a:extLst>
            </p:cNvPr>
            <p:cNvGrpSpPr/>
            <p:nvPr/>
          </p:nvGrpSpPr>
          <p:grpSpPr>
            <a:xfrm>
              <a:off x="-214981" y="2587894"/>
              <a:ext cx="5065462" cy="1017330"/>
              <a:chOff x="-210788" y="3281617"/>
              <a:chExt cx="5065462" cy="101733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תיבת טקסט 5">
                    <a:extLst>
                      <a:ext uri="{FF2B5EF4-FFF2-40B4-BE49-F238E27FC236}">
                        <a16:creationId xmlns:a16="http://schemas.microsoft.com/office/drawing/2014/main" id="{C17BD461-2922-4837-8AF9-2FA31AECFDDA}"/>
                      </a:ext>
                    </a:extLst>
                  </p:cNvPr>
                  <p:cNvSpPr txBox="1"/>
                  <p:nvPr/>
                </p:nvSpPr>
                <p:spPr>
                  <a:xfrm>
                    <a:off x="-210788" y="3281617"/>
                    <a:ext cx="3952568" cy="1017330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ctr"/>
                    <a:r>
                      <a:rPr lang="he-IL" sz="4000" b="1" dirty="0"/>
                      <a:t>6</a:t>
                    </a:r>
                    <a14:m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: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a14:m>
                    <a:endParaRPr lang="he-IL" sz="4000" b="1" dirty="0"/>
                  </a:p>
                </p:txBody>
              </p:sp>
            </mc:Choice>
            <mc:Fallback xmlns="">
              <p:sp>
                <p:nvSpPr>
                  <p:cNvPr id="18" name="תיבת טקסט 5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C17BD461-2922-4837-8AF9-2FA31AECFDD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210788" y="3281617"/>
                    <a:ext cx="3952568" cy="101733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7831"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תיבת טקסט 5">
                    <a:extLst>
                      <a:ext uri="{FF2B5EF4-FFF2-40B4-BE49-F238E27FC236}">
                        <a16:creationId xmlns:a16="http://schemas.microsoft.com/office/drawing/2014/main" id="{4F9D81C8-6983-45D5-B2FF-1153193DFDEB}"/>
                      </a:ext>
                    </a:extLst>
                  </p:cNvPr>
                  <p:cNvSpPr txBox="1"/>
                  <p:nvPr/>
                </p:nvSpPr>
                <p:spPr>
                  <a:xfrm>
                    <a:off x="2602455" y="3281617"/>
                    <a:ext cx="2252219" cy="978538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ctr"/>
                    <a:r>
                      <a:rPr lang="he-IL" sz="4000" b="1" dirty="0"/>
                      <a:t>6</a:t>
                    </a:r>
                    <a14:m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: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a14:m>
                    <a:endParaRPr lang="he-IL" sz="4000" b="1" dirty="0"/>
                  </a:p>
                </p:txBody>
              </p:sp>
            </mc:Choice>
            <mc:Fallback xmlns="">
              <p:sp>
                <p:nvSpPr>
                  <p:cNvPr id="19" name="תיבת טקסט 5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4F9D81C8-6983-45D5-B2FF-1153193DFDE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02455" y="3281617"/>
                    <a:ext cx="2252219" cy="97853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1875"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מלבן 19">
                    <a:extLst>
                      <a:ext uri="{FF2B5EF4-FFF2-40B4-BE49-F238E27FC236}">
                        <a16:creationId xmlns:a16="http://schemas.microsoft.com/office/drawing/2014/main" id="{67390E3D-3329-4440-B16A-6F8231EAA93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469203" y="3346546"/>
                    <a:ext cx="659155" cy="6463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he-IL" sz="3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</m:oMath>
                      </m:oMathPara>
                    </a14:m>
                    <a:endParaRPr lang="he-IL" sz="36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" name="מלבן 19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67390E3D-3329-4440-B16A-6F8231EAA93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0800000">
                    <a:off x="2469203" y="3346546"/>
                    <a:ext cx="659155" cy="64633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21" name="Picture 2" descr="טוויטר, ציוץ, ציפור, מצחיקה, חמודה, כחולה">
            <a:extLst>
              <a:ext uri="{FF2B5EF4-FFF2-40B4-BE49-F238E27FC236}">
                <a16:creationId xmlns:a16="http://schemas.microsoft.com/office/drawing/2014/main" id="{CEC87412-D2D0-4009-9993-13E2B3590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6" y="38995"/>
            <a:ext cx="1680619" cy="174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4123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590534E-67D2-4FAC-9CED-C58D858CB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מתרגלים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1F08CE64-20B6-47DE-974E-460423FBBC2B}"/>
              </a:ext>
            </a:extLst>
          </p:cNvPr>
          <p:cNvSpPr txBox="1"/>
          <p:nvPr/>
        </p:nvSpPr>
        <p:spPr>
          <a:xfrm>
            <a:off x="1649510" y="1813162"/>
            <a:ext cx="97975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200" b="1" dirty="0">
                <a:solidFill>
                  <a:srgbClr val="FF0000"/>
                </a:solidFill>
              </a:rPr>
              <a:t>כתבו במחברת את תשובתכם ונמקו כיצד הגעתם לתשובה?</a:t>
            </a: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3A85C764-9198-46CD-816F-56A31CDFA2F6}"/>
              </a:ext>
            </a:extLst>
          </p:cNvPr>
          <p:cNvSpPr txBox="1">
            <a:spLocks/>
          </p:cNvSpPr>
          <p:nvPr/>
        </p:nvSpPr>
        <p:spPr>
          <a:xfrm>
            <a:off x="995989" y="243833"/>
            <a:ext cx="10515600" cy="132556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/>
              <a:t>שאלה מילולית</a:t>
            </a:r>
            <a:br>
              <a:rPr lang="he-IL"/>
            </a:br>
            <a:r>
              <a:rPr lang="he-IL"/>
              <a:t> </a:t>
            </a:r>
            <a:endParaRPr lang="he-IL" dirty="0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7EF66AB7-3F90-4F74-AC8F-477CF5242A28}"/>
              </a:ext>
            </a:extLst>
          </p:cNvPr>
          <p:cNvSpPr txBox="1"/>
          <p:nvPr/>
        </p:nvSpPr>
        <p:spPr>
          <a:xfrm>
            <a:off x="6376634" y="2443252"/>
            <a:ext cx="4984956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בארגז יש 12 ק"ג בננות.</a:t>
            </a:r>
          </a:p>
          <a:p>
            <a:pPr algn="r"/>
            <a:r>
              <a:rPr lang="he-IL" sz="2800" dirty="0"/>
              <a:t>אורזים את הבננות במארזים של 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4E50632D-64CB-4115-B36D-B1249C2D6001}"/>
              </a:ext>
            </a:extLst>
          </p:cNvPr>
          <p:cNvSpPr txBox="1"/>
          <p:nvPr/>
        </p:nvSpPr>
        <p:spPr>
          <a:xfrm>
            <a:off x="4796156" y="3007091"/>
            <a:ext cx="245806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/>
              <a:t>ק"ג.</a:t>
            </a: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FF41129F-3BF1-4601-A0E4-8547C6616C39}"/>
              </a:ext>
            </a:extLst>
          </p:cNvPr>
          <p:cNvSpPr txBox="1"/>
          <p:nvPr/>
        </p:nvSpPr>
        <p:spPr>
          <a:xfrm>
            <a:off x="5821115" y="5602718"/>
            <a:ext cx="551589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חשבו כמה מארזים נקבל?</a:t>
            </a:r>
          </a:p>
        </p:txBody>
      </p:sp>
      <p:pic>
        <p:nvPicPr>
          <p:cNvPr id="15" name="Picture 2" descr="בננות, פירות, צהוב, בננה, טריים">
            <a:extLst>
              <a:ext uri="{FF2B5EF4-FFF2-40B4-BE49-F238E27FC236}">
                <a16:creationId xmlns:a16="http://schemas.microsoft.com/office/drawing/2014/main" id="{D8E73E46-7E69-465A-ADFF-E8A8D15F7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65" y="2625828"/>
            <a:ext cx="50292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תיבת טקסט 17">
                <a:extLst>
                  <a:ext uri="{FF2B5EF4-FFF2-40B4-BE49-F238E27FC236}">
                    <a16:creationId xmlns:a16="http://schemas.microsoft.com/office/drawing/2014/main" id="{D7DE1DEB-A0BE-4A86-ABB9-AE760E99F045}"/>
                  </a:ext>
                </a:extLst>
              </p:cNvPr>
              <p:cNvSpPr txBox="1"/>
              <p:nvPr/>
            </p:nvSpPr>
            <p:spPr>
              <a:xfrm>
                <a:off x="6089037" y="2625828"/>
                <a:ext cx="1061885" cy="101431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8" name="תיבת טקסט 1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7DE1DEB-A0BE-4A86-ABB9-AE760E99F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037" y="2625828"/>
                <a:ext cx="1061885" cy="10143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BDB0ABC8-72ED-4033-BB33-154B44B419EA}"/>
              </a:ext>
            </a:extLst>
          </p:cNvPr>
          <p:cNvSpPr txBox="1"/>
          <p:nvPr/>
        </p:nvSpPr>
        <p:spPr>
          <a:xfrm>
            <a:off x="6025189" y="3582579"/>
            <a:ext cx="5336401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r"/>
            <a:r>
              <a:rPr lang="he-IL" sz="2400" dirty="0"/>
              <a:t>מבלי לפתור </a:t>
            </a:r>
            <a:r>
              <a:rPr lang="he-IL" sz="2400" dirty="0" err="1"/>
              <a:t>אמדו</a:t>
            </a:r>
            <a:r>
              <a:rPr lang="he-IL" sz="2400" dirty="0"/>
              <a:t> כמה מארזים נקבל?</a:t>
            </a:r>
          </a:p>
          <a:p>
            <a:pPr algn="r"/>
            <a:r>
              <a:rPr lang="he-IL" sz="2400" dirty="0"/>
              <a:t>יותר מ-12 מארזים?</a:t>
            </a:r>
          </a:p>
          <a:p>
            <a:pPr algn="r"/>
            <a:r>
              <a:rPr lang="he-IL" sz="2400" dirty="0"/>
              <a:t>פחות מ-12 מארזים?</a:t>
            </a:r>
          </a:p>
          <a:p>
            <a:pPr algn="r"/>
            <a:r>
              <a:rPr lang="he-IL" sz="2400" dirty="0"/>
              <a:t>12 מארזים?</a:t>
            </a:r>
          </a:p>
          <a:p>
            <a:pPr algn="r"/>
            <a:r>
              <a:rPr lang="he-IL" sz="2400" b="1" dirty="0">
                <a:solidFill>
                  <a:srgbClr val="FF0000"/>
                </a:solidFill>
              </a:rPr>
              <a:t>נמקו כיצד הגעתם לתשובה?</a:t>
            </a:r>
            <a:endParaRPr lang="he-IL" sz="2400" dirty="0"/>
          </a:p>
        </p:txBody>
      </p:sp>
      <p:pic>
        <p:nvPicPr>
          <p:cNvPr id="16" name="3min_final" descr="3min_final">
            <a:hlinkClick r:id="" action="ppaction://media"/>
            <a:extLst>
              <a:ext uri="{FF2B5EF4-FFF2-40B4-BE49-F238E27FC236}">
                <a16:creationId xmlns:a16="http://schemas.microsoft.com/office/drawing/2014/main" id="{CC322666-C13F-6B40-93F7-FCDC9BF98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8321" y="473525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8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3CD7D9B-30F7-44C2-A613-0A2D4DA4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14DDB794-D6A0-427C-9956-4C132C06141A}"/>
              </a:ext>
            </a:extLst>
          </p:cNvPr>
          <p:cNvSpPr/>
          <p:nvPr/>
        </p:nvSpPr>
        <p:spPr>
          <a:xfrm>
            <a:off x="2353568" y="1831157"/>
            <a:ext cx="950131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dirty="0"/>
              <a:t>בכל מארז      ק"ג, בארגז 12 ק"ג בננות, המארזים קטנים מ-1 ק"ג.</a:t>
            </a:r>
          </a:p>
          <a:p>
            <a:pPr algn="r"/>
            <a:r>
              <a:rPr lang="he-IL" sz="2800" dirty="0"/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תיבת טקסט 4">
                <a:extLst>
                  <a:ext uri="{FF2B5EF4-FFF2-40B4-BE49-F238E27FC236}">
                    <a16:creationId xmlns:a16="http://schemas.microsoft.com/office/drawing/2014/main" id="{C711BE9C-46A8-45FD-9E76-F97EEF1DBEDF}"/>
                  </a:ext>
                </a:extLst>
              </p:cNvPr>
              <p:cNvSpPr txBox="1"/>
              <p:nvPr/>
            </p:nvSpPr>
            <p:spPr>
              <a:xfrm>
                <a:off x="9529738" y="1725359"/>
                <a:ext cx="617387" cy="89896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5" name="תיבת טקסט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711BE9C-46A8-45FD-9E76-F97EEF1DB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9738" y="1725359"/>
                <a:ext cx="617387" cy="8989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מלבן 5">
            <a:extLst>
              <a:ext uri="{FF2B5EF4-FFF2-40B4-BE49-F238E27FC236}">
                <a16:creationId xmlns:a16="http://schemas.microsoft.com/office/drawing/2014/main" id="{81B90B31-B498-4C2A-87A3-1C6BF590B526}"/>
              </a:ext>
            </a:extLst>
          </p:cNvPr>
          <p:cNvSpPr/>
          <p:nvPr/>
        </p:nvSpPr>
        <p:spPr>
          <a:xfrm>
            <a:off x="5162550" y="2839800"/>
            <a:ext cx="6846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800" dirty="0">
                <a:solidFill>
                  <a:srgbClr val="FF0000"/>
                </a:solidFill>
              </a:rPr>
              <a:t>לכן</a:t>
            </a:r>
            <a:r>
              <a:rPr lang="he-IL" sz="2800" dirty="0"/>
              <a:t> התשובה צריכה להיות גדולה מ-12 מארזים.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2C96D3EC-2845-427E-B613-81DC8120B49E}"/>
              </a:ext>
            </a:extLst>
          </p:cNvPr>
          <p:cNvSpPr txBox="1"/>
          <p:nvPr/>
        </p:nvSpPr>
        <p:spPr>
          <a:xfrm>
            <a:off x="9080500" y="4237016"/>
            <a:ext cx="1814256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endParaRPr lang="he-IL" sz="2800" dirty="0"/>
          </a:p>
          <a:p>
            <a:pPr algn="r" rtl="1"/>
            <a:r>
              <a:rPr lang="he-IL" sz="2800" dirty="0"/>
              <a:t> </a:t>
            </a:r>
          </a:p>
          <a:p>
            <a:pPr algn="r" rtl="1"/>
            <a:r>
              <a:rPr lang="he-IL" sz="2800" dirty="0"/>
              <a:t>פתרון: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EAC9615A-F7CE-4C6D-9A86-B4F9663CE0F2}"/>
              </a:ext>
            </a:extLst>
          </p:cNvPr>
          <p:cNvSpPr txBox="1"/>
          <p:nvPr/>
        </p:nvSpPr>
        <p:spPr>
          <a:xfrm>
            <a:off x="9239250" y="3363020"/>
            <a:ext cx="1655506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endParaRPr lang="he-IL" sz="2800" dirty="0"/>
          </a:p>
          <a:p>
            <a:pPr algn="r" rtl="1"/>
            <a:r>
              <a:rPr lang="he-IL" sz="2800" dirty="0"/>
              <a:t>תרגיל:</a:t>
            </a:r>
          </a:p>
          <a:p>
            <a:pPr algn="r" rtl="1"/>
            <a:endParaRPr lang="he-IL" sz="2800" dirty="0"/>
          </a:p>
        </p:txBody>
      </p:sp>
      <p:pic>
        <p:nvPicPr>
          <p:cNvPr id="10" name="Picture 2" descr="בננות, פירות, צהוב, בננה, טריים">
            <a:extLst>
              <a:ext uri="{FF2B5EF4-FFF2-40B4-BE49-F238E27FC236}">
                <a16:creationId xmlns:a16="http://schemas.microsoft.com/office/drawing/2014/main" id="{576C5999-29BE-49B0-9692-DEE2792B9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56" y="1729708"/>
            <a:ext cx="2816163" cy="18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תיבת טקסט 5">
                <a:extLst>
                  <a:ext uri="{FF2B5EF4-FFF2-40B4-BE49-F238E27FC236}">
                    <a16:creationId xmlns:a16="http://schemas.microsoft.com/office/drawing/2014/main" id="{6E797814-BB8C-4B54-BA02-09753970B1F7}"/>
                  </a:ext>
                </a:extLst>
              </p:cNvPr>
              <p:cNvSpPr txBox="1"/>
              <p:nvPr/>
            </p:nvSpPr>
            <p:spPr>
              <a:xfrm>
                <a:off x="1861267" y="3747747"/>
                <a:ext cx="3952568" cy="97853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4000" b="1" dirty="0"/>
                  <a:t>1</a:t>
                </a:r>
                <a14:m>
                  <m:oMath xmlns:m="http://schemas.openxmlformats.org/officeDocument/2006/math">
                    <m:r>
                      <a:rPr lang="he-IL" sz="4000" b="1" i="0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he-IL" sz="4000" b="1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12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E797814-BB8C-4B54-BA02-09753970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267" y="3747747"/>
                <a:ext cx="3952568" cy="978538"/>
              </a:xfrm>
              <a:prstGeom prst="rect">
                <a:avLst/>
              </a:prstGeom>
              <a:blipFill>
                <a:blip r:embed="rId5"/>
                <a:stretch>
                  <a:fillRect b="-1187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תיבת טקסט 5">
                <a:extLst>
                  <a:ext uri="{FF2B5EF4-FFF2-40B4-BE49-F238E27FC236}">
                    <a16:creationId xmlns:a16="http://schemas.microsoft.com/office/drawing/2014/main" id="{3FBEAB6C-93C7-400D-94D8-A28E765CD0DB}"/>
                  </a:ext>
                </a:extLst>
              </p:cNvPr>
              <p:cNvSpPr txBox="1"/>
              <p:nvPr/>
            </p:nvSpPr>
            <p:spPr>
              <a:xfrm>
                <a:off x="1560934" y="4946450"/>
                <a:ext cx="6654583" cy="101733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4000" b="1" dirty="0"/>
                  <a:t>1</a:t>
                </a:r>
                <a14:m>
                  <m:oMath xmlns:m="http://schemas.openxmlformats.org/officeDocument/2006/math">
                    <m:r>
                      <a:rPr lang="he-IL" sz="4000" b="1" i="0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he-IL" sz="4000" b="1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he-IL" sz="40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he-IL" sz="4000" b="1" dirty="0"/>
                  <a:t>16=</a:t>
                </a:r>
              </a:p>
            </p:txBody>
          </p:sp>
        </mc:Choice>
        <mc:Fallback xmlns="">
          <p:sp>
            <p:nvSpPr>
              <p:cNvPr id="13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FBEAB6C-93C7-400D-94D8-A28E765CD0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934" y="4946450"/>
                <a:ext cx="6654583" cy="1017330"/>
              </a:xfrm>
              <a:prstGeom prst="rect">
                <a:avLst/>
              </a:prstGeom>
              <a:blipFill>
                <a:blip r:embed="rId6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82081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dirty="0"/>
              <a:t>מסיימים ומסכמים</a:t>
            </a:r>
            <a:endParaRPr dirty="0"/>
          </a:p>
        </p:txBody>
      </p:sp>
      <p:pic>
        <p:nvPicPr>
          <p:cNvPr id="336" name="Google Shape;33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F8972755-2762-48C3-9E46-3FB193E29728}"/>
              </a:ext>
            </a:extLst>
          </p:cNvPr>
          <p:cNvSpPr txBox="1"/>
          <p:nvPr/>
        </p:nvSpPr>
        <p:spPr>
          <a:xfrm>
            <a:off x="2384739" y="1838935"/>
            <a:ext cx="8976851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en-US" sz="3200" dirty="0"/>
          </a:p>
          <a:p>
            <a:pPr algn="r"/>
            <a:endParaRPr lang="en-US" sz="3200" dirty="0"/>
          </a:p>
        </p:txBody>
      </p:sp>
      <p:pic>
        <p:nvPicPr>
          <p:cNvPr id="6146" name="Picture 2" descr="ינשוף, חמוד, לילי, ציפור, בעל חיים">
            <a:extLst>
              <a:ext uri="{FF2B5EF4-FFF2-40B4-BE49-F238E27FC236}">
                <a16:creationId xmlns:a16="http://schemas.microsoft.com/office/drawing/2014/main" id="{FD859A97-225F-405C-AF90-107B17AB1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0" y="207317"/>
            <a:ext cx="2704024" cy="13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13772633-3E71-4088-904D-74C6A4EF3B14}"/>
              </a:ext>
            </a:extLst>
          </p:cNvPr>
          <p:cNvSpPr/>
          <p:nvPr/>
        </p:nvSpPr>
        <p:spPr>
          <a:xfrm>
            <a:off x="1666072" y="1950306"/>
            <a:ext cx="9450087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he-IL" sz="3600" dirty="0">
                <a:solidFill>
                  <a:srgbClr val="FF0000"/>
                </a:solidFill>
              </a:rPr>
              <a:t>למדנו: </a:t>
            </a:r>
          </a:p>
          <a:p>
            <a:pPr algn="r" rtl="1"/>
            <a:endParaRPr lang="he-IL" sz="3600" dirty="0">
              <a:solidFill>
                <a:srgbClr val="FF0000"/>
              </a:solidFill>
            </a:endParaRP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he-IL" sz="3600" dirty="0"/>
              <a:t>חילוק שברים פשוטים.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he-IL" sz="3600" dirty="0"/>
              <a:t>את המושג מספרים הופכיים.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he-IL" sz="3600" dirty="0"/>
              <a:t>חילוק בשבר יסודי שקול לכפל במכנה.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he-IL" sz="3600" dirty="0"/>
              <a:t>חילוק שלם בשבר פשוט, שקול לכפל בשבר הפוך.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988011C-22C1-4058-B074-348C77260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ממשיכים לתרגל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82B4318B-1173-4BBF-B0FD-F8BA9D9ED617}"/>
              </a:ext>
            </a:extLst>
          </p:cNvPr>
          <p:cNvSpPr/>
          <p:nvPr/>
        </p:nvSpPr>
        <p:spPr>
          <a:xfrm>
            <a:off x="4370240" y="2068771"/>
            <a:ext cx="69913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200" b="1" dirty="0"/>
              <a:t>לפניכם תרגילים: </a:t>
            </a:r>
          </a:p>
          <a:p>
            <a:pPr algn="r"/>
            <a:r>
              <a:rPr lang="he-IL" sz="3200" b="1" dirty="0"/>
              <a:t>העתיקו אותם למחברת.</a:t>
            </a:r>
          </a:p>
          <a:p>
            <a:pPr algn="r"/>
            <a:r>
              <a:rPr lang="he-IL" sz="3200" b="1" dirty="0">
                <a:solidFill>
                  <a:schemeClr val="tx1"/>
                </a:solidFill>
              </a:rPr>
              <a:t>פתרו.</a:t>
            </a:r>
          </a:p>
          <a:p>
            <a:pPr algn="r"/>
            <a:r>
              <a:rPr lang="he-IL" sz="3200" b="1" dirty="0">
                <a:solidFill>
                  <a:schemeClr val="tx1"/>
                </a:solidFill>
              </a:rPr>
              <a:t>נמקו כיצד הגעתם לפתרון?</a:t>
            </a:r>
          </a:p>
          <a:p>
            <a:pPr algn="r"/>
            <a:r>
              <a:rPr lang="he-IL" sz="3200" b="1" dirty="0">
                <a:solidFill>
                  <a:schemeClr val="tx1"/>
                </a:solidFill>
              </a:rPr>
              <a:t>שלחו למורה את תשובתכם.</a:t>
            </a:r>
          </a:p>
          <a:p>
            <a:pPr algn="r"/>
            <a:r>
              <a:rPr lang="he-IL" sz="3200" b="1" dirty="0"/>
              <a:t> </a:t>
            </a:r>
          </a:p>
        </p:txBody>
      </p:sp>
      <p:sp>
        <p:nvSpPr>
          <p:cNvPr id="22" name="מלבן 21">
            <a:extLst>
              <a:ext uri="{FF2B5EF4-FFF2-40B4-BE49-F238E27FC236}">
                <a16:creationId xmlns:a16="http://schemas.microsoft.com/office/drawing/2014/main" id="{C133AF31-0974-41F7-836A-E5F1254FF7BB}"/>
              </a:ext>
            </a:extLst>
          </p:cNvPr>
          <p:cNvSpPr/>
          <p:nvPr/>
        </p:nvSpPr>
        <p:spPr>
          <a:xfrm flipH="1">
            <a:off x="1773766" y="5263189"/>
            <a:ext cx="529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18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תיבת טקסט 30">
                <a:extLst>
                  <a:ext uri="{FF2B5EF4-FFF2-40B4-BE49-F238E27FC236}">
                    <a16:creationId xmlns:a16="http://schemas.microsoft.com/office/drawing/2014/main" id="{C636A37F-99A9-4B0C-8BDA-67143D09D50C}"/>
                  </a:ext>
                </a:extLst>
              </p:cNvPr>
              <p:cNvSpPr txBox="1"/>
              <p:nvPr/>
            </p:nvSpPr>
            <p:spPr>
              <a:xfrm>
                <a:off x="1616370" y="2781814"/>
                <a:ext cx="2380022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2400" dirty="0"/>
                  <a:t>סמנו  </a:t>
                </a:r>
                <a14:m>
                  <m:oMath xmlns:m="http://schemas.openxmlformats.org/officeDocument/2006/math">
                    <m:r>
                      <a:rPr lang="he-I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&gt;,&lt;,=</m:t>
                    </m:r>
                  </m:oMath>
                </a14:m>
                <a:endParaRPr lang="he-IL" sz="2400" dirty="0"/>
              </a:p>
            </p:txBody>
          </p:sp>
        </mc:Choice>
        <mc:Fallback xmlns="">
          <p:sp>
            <p:nvSpPr>
              <p:cNvPr id="31" name="תיבת טקסט 3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636A37F-99A9-4B0C-8BDA-67143D09D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6370" y="2781814"/>
                <a:ext cx="2380022" cy="461665"/>
              </a:xfrm>
              <a:prstGeom prst="rect">
                <a:avLst/>
              </a:prstGeom>
              <a:blipFill>
                <a:blip r:embed="rId4"/>
                <a:stretch>
                  <a:fillRect t="-9211" r="-3836" b="-30263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4" descr="ספר פתקים, נייר, עט, גומי, מחק">
            <a:extLst>
              <a:ext uri="{FF2B5EF4-FFF2-40B4-BE49-F238E27FC236}">
                <a16:creationId xmlns:a16="http://schemas.microsoft.com/office/drawing/2014/main" id="{A26AAEFA-3839-42E9-B47F-57F38C0FC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57" y="4662327"/>
            <a:ext cx="1612643" cy="157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תיבת טקסט 5">
                <a:extLst>
                  <a:ext uri="{FF2B5EF4-FFF2-40B4-BE49-F238E27FC236}">
                    <a16:creationId xmlns:a16="http://schemas.microsoft.com/office/drawing/2014/main" id="{EDC8C35D-A8A8-4240-8C4B-6BC578FD3733}"/>
                  </a:ext>
                </a:extLst>
              </p:cNvPr>
              <p:cNvSpPr txBox="1"/>
              <p:nvPr/>
            </p:nvSpPr>
            <p:spPr>
              <a:xfrm>
                <a:off x="-146676" y="3457893"/>
                <a:ext cx="3952568" cy="97853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4000" b="1" dirty="0"/>
                  <a:t>8</a:t>
                </a:r>
                <a14:m>
                  <m:oMath xmlns:m="http://schemas.openxmlformats.org/officeDocument/2006/math">
                    <m:r>
                      <a:rPr lang="he-IL" sz="4000" b="1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11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DC8C35D-A8A8-4240-8C4B-6BC578FD3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6676" y="3457893"/>
                <a:ext cx="3952568" cy="978538"/>
              </a:xfrm>
              <a:prstGeom prst="rect">
                <a:avLst/>
              </a:prstGeom>
              <a:blipFill>
                <a:blip r:embed="rId6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תיבת טקסט 5">
                <a:extLst>
                  <a:ext uri="{FF2B5EF4-FFF2-40B4-BE49-F238E27FC236}">
                    <a16:creationId xmlns:a16="http://schemas.microsoft.com/office/drawing/2014/main" id="{2F21D709-485A-4C91-8336-D9B2EF07D925}"/>
                  </a:ext>
                </a:extLst>
              </p:cNvPr>
              <p:cNvSpPr txBox="1"/>
              <p:nvPr/>
            </p:nvSpPr>
            <p:spPr>
              <a:xfrm>
                <a:off x="1663074" y="3465090"/>
                <a:ext cx="3952568" cy="97853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4000" b="1" dirty="0"/>
                  <a:t>8</a:t>
                </a:r>
                <a14:m>
                  <m:oMath xmlns:m="http://schemas.openxmlformats.org/officeDocument/2006/math">
                    <m:r>
                      <a:rPr lang="he-IL" sz="4000" b="1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12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F21D709-485A-4C91-8336-D9B2EF07D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3074" y="3465090"/>
                <a:ext cx="3952568" cy="978538"/>
              </a:xfrm>
              <a:prstGeom prst="rect">
                <a:avLst/>
              </a:prstGeom>
              <a:blipFill>
                <a:blip r:embed="rId7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תיבת טקסט 5">
                <a:extLst>
                  <a:ext uri="{FF2B5EF4-FFF2-40B4-BE49-F238E27FC236}">
                    <a16:creationId xmlns:a16="http://schemas.microsoft.com/office/drawing/2014/main" id="{22FBDB06-2A1B-4611-879D-22DC7726BBBA}"/>
                  </a:ext>
                </a:extLst>
              </p:cNvPr>
              <p:cNvSpPr txBox="1"/>
              <p:nvPr/>
            </p:nvSpPr>
            <p:spPr>
              <a:xfrm>
                <a:off x="-146676" y="5143252"/>
                <a:ext cx="3952568" cy="97853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4000" b="1" dirty="0"/>
                  <a:t>9</a:t>
                </a:r>
                <a14:m>
                  <m:oMath xmlns:m="http://schemas.openxmlformats.org/officeDocument/2006/math">
                    <m:r>
                      <a:rPr lang="he-IL" sz="4000" b="1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13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2FBDB06-2A1B-4611-879D-22DC7726B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6676" y="5143252"/>
                <a:ext cx="3952568" cy="978538"/>
              </a:xfrm>
              <a:prstGeom prst="rect">
                <a:avLst/>
              </a:prstGeom>
              <a:blipFill>
                <a:blip r:embed="rId8"/>
                <a:stretch>
                  <a:fillRect b="-1187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תיבת טקסט 5">
                <a:extLst>
                  <a:ext uri="{FF2B5EF4-FFF2-40B4-BE49-F238E27FC236}">
                    <a16:creationId xmlns:a16="http://schemas.microsoft.com/office/drawing/2014/main" id="{70D0C8A6-82D0-400F-B5B8-A83E01F40443}"/>
                  </a:ext>
                </a:extLst>
              </p:cNvPr>
              <p:cNvSpPr txBox="1"/>
              <p:nvPr/>
            </p:nvSpPr>
            <p:spPr>
              <a:xfrm>
                <a:off x="1663074" y="5150449"/>
                <a:ext cx="3952568" cy="97853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4000" b="1" dirty="0"/>
                  <a:t>1</a:t>
                </a:r>
                <a14:m>
                  <m:oMath xmlns:m="http://schemas.openxmlformats.org/officeDocument/2006/math">
                    <m:r>
                      <a:rPr lang="he-IL" sz="4000" b="1" i="0" smtClean="0">
                        <a:latin typeface="Cambria Math" panose="02040503050406030204" pitchFamily="18" charset="0"/>
                      </a:rPr>
                      <m:t>𝟖</m:t>
                    </m:r>
                    <m:r>
                      <a:rPr lang="he-IL" sz="4000" b="1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15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0D0C8A6-82D0-400F-B5B8-A83E01F404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3074" y="5150449"/>
                <a:ext cx="3952568" cy="978538"/>
              </a:xfrm>
              <a:prstGeom prst="rect">
                <a:avLst/>
              </a:prstGeom>
              <a:blipFill>
                <a:blip r:embed="rId9"/>
                <a:stretch>
                  <a:fillRect b="-1187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מחבר ישר 4">
            <a:extLst>
              <a:ext uri="{FF2B5EF4-FFF2-40B4-BE49-F238E27FC236}">
                <a16:creationId xmlns:a16="http://schemas.microsoft.com/office/drawing/2014/main" id="{99522E58-10CC-4405-A120-0FDF82D1577E}"/>
              </a:ext>
            </a:extLst>
          </p:cNvPr>
          <p:cNvCxnSpPr/>
          <p:nvPr/>
        </p:nvCxnSpPr>
        <p:spPr>
          <a:xfrm>
            <a:off x="2421190" y="4083050"/>
            <a:ext cx="660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מחבר ישר 17">
            <a:extLst>
              <a:ext uri="{FF2B5EF4-FFF2-40B4-BE49-F238E27FC236}">
                <a16:creationId xmlns:a16="http://schemas.microsoft.com/office/drawing/2014/main" id="{F97F1DF7-2DD9-4DEF-9877-A64F1FA73192}"/>
              </a:ext>
            </a:extLst>
          </p:cNvPr>
          <p:cNvCxnSpPr/>
          <p:nvPr/>
        </p:nvCxnSpPr>
        <p:spPr>
          <a:xfrm>
            <a:off x="2397630" y="5778500"/>
            <a:ext cx="660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25923" y="752989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3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sz="quarter" idx="15"/>
          </p:nvPr>
        </p:nvSpPr>
        <p:spPr>
          <a:xfrm>
            <a:off x="5493328" y="2115483"/>
            <a:ext cx="5090160" cy="634326"/>
          </a:xfrm>
          <a:solidFill>
            <a:srgbClr val="1152C9"/>
          </a:solidFill>
        </p:spPr>
        <p:txBody>
          <a:bodyPr/>
          <a:lstStyle/>
          <a:p>
            <a:pPr lvl="0" algn="ctr"/>
            <a:r>
              <a:rPr lang="he-IL" sz="3200" b="1" dirty="0"/>
              <a:t>מערכת שיעורים למגזר החרדי</a:t>
            </a:r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38;p5"/>
          <p:cNvSpPr txBox="1">
            <a:spLocks/>
          </p:cNvSpPr>
          <p:nvPr/>
        </p:nvSpPr>
        <p:spPr>
          <a:xfrm>
            <a:off x="2240832" y="3152765"/>
            <a:ext cx="8382413" cy="82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5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B2265"/>
              </a:buClr>
              <a:buSzTx/>
              <a:buFontTx/>
              <a:buNone/>
              <a:tabLst/>
              <a:defRPr/>
            </a:pPr>
            <a:r>
              <a:rPr kumimoji="0" lang="he-IL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בהצלחה</a:t>
            </a:r>
          </a:p>
        </p:txBody>
      </p:sp>
      <p:sp>
        <p:nvSpPr>
          <p:cNvPr id="5" name="מלבן 4"/>
          <p:cNvSpPr/>
          <p:nvPr/>
        </p:nvSpPr>
        <p:spPr>
          <a:xfrm>
            <a:off x="89038" y="0"/>
            <a:ext cx="1114922" cy="1738469"/>
          </a:xfrm>
          <a:prstGeom prst="rect">
            <a:avLst/>
          </a:prstGeom>
          <a:solidFill>
            <a:srgbClr val="156DC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Google Shape;239;p5"/>
          <p:cNvSpPr txBox="1">
            <a:spLocks/>
          </p:cNvSpPr>
          <p:nvPr/>
        </p:nvSpPr>
        <p:spPr>
          <a:xfrm>
            <a:off x="2222639" y="4453734"/>
            <a:ext cx="6704545" cy="411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B226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תודה על ההקשבה</a:t>
            </a:r>
          </a:p>
        </p:txBody>
      </p:sp>
    </p:spTree>
    <p:extLst>
      <p:ext uri="{BB962C8B-B14F-4D97-AF65-F5344CB8AC3E}">
        <p14:creationId xmlns:p14="http://schemas.microsoft.com/office/powerpoint/2010/main" val="277011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>
              <a:lnSpc>
                <a:spcPct val="90000"/>
              </a:lnSpc>
              <a:buClr>
                <a:schemeClr val="lt1"/>
              </a:buClr>
              <a:buSzPts val="4400"/>
            </a:pPr>
            <a:r>
              <a:rPr lang="he-IL" dirty="0"/>
              <a:t>נזכר בנושא - חילוק שלם בשבר יסודי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תמונה 26">
            <a:extLst>
              <a:ext uri="{FF2B5EF4-FFF2-40B4-BE49-F238E27FC236}">
                <a16:creationId xmlns:a16="http://schemas.microsoft.com/office/drawing/2014/main" id="{E00A6DC1-2E90-42B5-A009-A12308DB1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898" y="3977763"/>
            <a:ext cx="670618" cy="670618"/>
          </a:xfrm>
          <a:prstGeom prst="rect">
            <a:avLst/>
          </a:prstGeom>
        </p:spPr>
      </p:pic>
      <p:sp>
        <p:nvSpPr>
          <p:cNvPr id="46" name="תיבת טקסט 45">
            <a:extLst>
              <a:ext uri="{FF2B5EF4-FFF2-40B4-BE49-F238E27FC236}">
                <a16:creationId xmlns:a16="http://schemas.microsoft.com/office/drawing/2014/main" id="{F494E036-7CBA-4233-A15E-B5C4A5187F8C}"/>
              </a:ext>
            </a:extLst>
          </p:cNvPr>
          <p:cNvSpPr txBox="1"/>
          <p:nvPr/>
        </p:nvSpPr>
        <p:spPr>
          <a:xfrm>
            <a:off x="1178727" y="2920900"/>
            <a:ext cx="1040809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>
                <a:solidFill>
                  <a:srgbClr val="FF0000"/>
                </a:solidFill>
              </a:rPr>
              <a:t>בשלם יש 4 רבעים וב- 6 שלמים "נכנסים" 24 רבעים. </a:t>
            </a:r>
          </a:p>
          <a:p>
            <a:pPr algn="r"/>
            <a:endParaRPr lang="he-IL" sz="2800" dirty="0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55048D28-AC6E-4584-A61C-BEBD9EFAD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794" y="3987941"/>
            <a:ext cx="670618" cy="670618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E68DA079-90AE-4EDA-A484-818CD7BFF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6000" y="3977763"/>
            <a:ext cx="670618" cy="670618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8AA0860B-B05E-40CE-9A62-89B781F26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206" y="3998118"/>
            <a:ext cx="670618" cy="670618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E8F87AE4-3A56-490E-AFD4-7CD11FBC4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412" y="3998118"/>
            <a:ext cx="670618" cy="670618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94E04C2D-4A45-4915-92BE-CFF27CE8C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618" y="3998118"/>
            <a:ext cx="670618" cy="670618"/>
          </a:xfrm>
          <a:prstGeom prst="rect">
            <a:avLst/>
          </a:prstGeom>
        </p:spPr>
      </p:pic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504FB471-D943-4C89-9AE8-6BF79918DE34}"/>
              </a:ext>
            </a:extLst>
          </p:cNvPr>
          <p:cNvSpPr txBox="1"/>
          <p:nvPr/>
        </p:nvSpPr>
        <p:spPr>
          <a:xfrm>
            <a:off x="4932824" y="4955650"/>
            <a:ext cx="88448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rgbClr val="FF0000"/>
                </a:solidFill>
              </a:rPr>
              <a:t>כלומר 24 פעמים    הם 6 שלמים: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תיבת טקסט 5">
                <a:extLst>
                  <a:ext uri="{FF2B5EF4-FFF2-40B4-BE49-F238E27FC236}">
                    <a16:creationId xmlns:a16="http://schemas.microsoft.com/office/drawing/2014/main" id="{FA913B34-9066-4C61-9D35-A07FC5E555A9}"/>
                  </a:ext>
                </a:extLst>
              </p:cNvPr>
              <p:cNvSpPr txBox="1"/>
              <p:nvPr/>
            </p:nvSpPr>
            <p:spPr>
              <a:xfrm>
                <a:off x="-298041" y="1732478"/>
                <a:ext cx="3952568" cy="124482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𝟒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20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A913B34-9066-4C61-9D35-A07FC5E555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8041" y="1732478"/>
                <a:ext cx="3952568" cy="12448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תיבת טקסט 5">
                <a:extLst>
                  <a:ext uri="{FF2B5EF4-FFF2-40B4-BE49-F238E27FC236}">
                    <a16:creationId xmlns:a16="http://schemas.microsoft.com/office/drawing/2014/main" id="{DE84ECCE-629A-4A82-A57A-4A902A48CB79}"/>
                  </a:ext>
                </a:extLst>
              </p:cNvPr>
              <p:cNvSpPr txBox="1"/>
              <p:nvPr/>
            </p:nvSpPr>
            <p:spPr>
              <a:xfrm>
                <a:off x="7565786" y="4656401"/>
                <a:ext cx="501445" cy="124482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21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E84ECCE-629A-4A82-A57A-4A902A48C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5786" y="4656401"/>
                <a:ext cx="501445" cy="12448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תיבת טקסט 5">
                <a:extLst>
                  <a:ext uri="{FF2B5EF4-FFF2-40B4-BE49-F238E27FC236}">
                    <a16:creationId xmlns:a16="http://schemas.microsoft.com/office/drawing/2014/main" id="{4C6F7525-A9FC-478C-ADC1-CEBCB2EAF24E}"/>
                  </a:ext>
                </a:extLst>
              </p:cNvPr>
              <p:cNvSpPr txBox="1"/>
              <p:nvPr/>
            </p:nvSpPr>
            <p:spPr>
              <a:xfrm>
                <a:off x="723556" y="4883899"/>
                <a:ext cx="3952568" cy="101733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4000" b="1" dirty="0">
                    <a:solidFill>
                      <a:schemeClr val="tx1"/>
                    </a:solidFill>
                  </a:rPr>
                  <a:t>2</a:t>
                </a:r>
                <a14:m>
                  <m:oMath xmlns:m="http://schemas.openxmlformats.org/officeDocument/2006/math">
                    <m:r>
                      <a:rPr lang="he-IL" sz="4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he-IL" sz="4000" b="1" i="1" smtClean="0">
                        <a:solidFill>
                          <a:schemeClr val="tx1"/>
                        </a:solidFill>
                        <a:latin typeface="Cambria Math"/>
                      </a:rPr>
                      <m:t>×</m:t>
                    </m:r>
                    <m:f>
                      <m:fPr>
                        <m:ctrlPr>
                          <a:rPr lang="he-IL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he-IL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he-IL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he-IL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𝟔</m:t>
                    </m:r>
                  </m:oMath>
                </a14:m>
                <a:endParaRPr lang="he-IL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C6F7525-A9FC-478C-ADC1-CEBCB2EAF2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556" y="4883899"/>
                <a:ext cx="3952568" cy="1017330"/>
              </a:xfrm>
              <a:prstGeom prst="rect">
                <a:avLst/>
              </a:prstGeom>
              <a:blipFill>
                <a:blip r:embed="rId8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2" descr="אדם סימן שאלה | וקטורים לשימוש ציבורי">
            <a:extLst>
              <a:ext uri="{FF2B5EF4-FFF2-40B4-BE49-F238E27FC236}">
                <a16:creationId xmlns:a16="http://schemas.microsoft.com/office/drawing/2014/main" id="{2B7BB483-B834-4F8F-985B-E51072143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"/>
            <a:ext cx="1835868" cy="16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13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0CEC230-005A-4AB2-9A3B-12C725B4F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מתרגלים</a:t>
            </a:r>
          </a:p>
        </p:txBody>
      </p:sp>
      <p:sp>
        <p:nvSpPr>
          <p:cNvPr id="32" name="תיבת טקסט 31">
            <a:extLst>
              <a:ext uri="{FF2B5EF4-FFF2-40B4-BE49-F238E27FC236}">
                <a16:creationId xmlns:a16="http://schemas.microsoft.com/office/drawing/2014/main" id="{679A2A39-7419-482A-ABC6-BEFC8272A8AC}"/>
              </a:ext>
            </a:extLst>
          </p:cNvPr>
          <p:cNvSpPr txBox="1"/>
          <p:nvPr/>
        </p:nvSpPr>
        <p:spPr>
          <a:xfrm>
            <a:off x="3471877" y="3109191"/>
            <a:ext cx="935928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5400" b="1" dirty="0"/>
              <a:t>כמה הם 4 לחלק ל-  ? </a:t>
            </a:r>
          </a:p>
        </p:txBody>
      </p:sp>
      <p:sp>
        <p:nvSpPr>
          <p:cNvPr id="34" name="תיבת טקסט 33">
            <a:extLst>
              <a:ext uri="{FF2B5EF4-FFF2-40B4-BE49-F238E27FC236}">
                <a16:creationId xmlns:a16="http://schemas.microsoft.com/office/drawing/2014/main" id="{CFD3022E-64DF-445C-AD55-BEA25F69387A}"/>
              </a:ext>
            </a:extLst>
          </p:cNvPr>
          <p:cNvSpPr txBox="1"/>
          <p:nvPr/>
        </p:nvSpPr>
        <p:spPr>
          <a:xfrm>
            <a:off x="1498600" y="1945789"/>
            <a:ext cx="97975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200" b="1" dirty="0">
                <a:solidFill>
                  <a:srgbClr val="FF0000"/>
                </a:solidFill>
              </a:rPr>
              <a:t>כתבו במחברת את תשובתכם ונמקו כיצד הגעתם לפתרון?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תיבת טקסט 5">
                <a:extLst>
                  <a:ext uri="{FF2B5EF4-FFF2-40B4-BE49-F238E27FC236}">
                    <a16:creationId xmlns:a16="http://schemas.microsoft.com/office/drawing/2014/main" id="{F929CC8F-A3FA-4383-A4F5-1B72ECD5A7F6}"/>
                  </a:ext>
                </a:extLst>
              </p:cNvPr>
              <p:cNvSpPr txBox="1"/>
              <p:nvPr/>
            </p:nvSpPr>
            <p:spPr>
              <a:xfrm>
                <a:off x="0" y="2948442"/>
                <a:ext cx="3952568" cy="124482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7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929CC8F-A3FA-4383-A4F5-1B72ECD5A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48442"/>
                <a:ext cx="3952568" cy="12448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תיבת טקסט 5">
                <a:extLst>
                  <a:ext uri="{FF2B5EF4-FFF2-40B4-BE49-F238E27FC236}">
                    <a16:creationId xmlns:a16="http://schemas.microsoft.com/office/drawing/2014/main" id="{37C8389D-9EFA-454D-873A-E0A3D577A4C3}"/>
                  </a:ext>
                </a:extLst>
              </p:cNvPr>
              <p:cNvSpPr txBox="1"/>
              <p:nvPr/>
            </p:nvSpPr>
            <p:spPr>
              <a:xfrm>
                <a:off x="4210050" y="2948442"/>
                <a:ext cx="539750" cy="124482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8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7C8389D-9EFA-454D-873A-E0A3D577A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0050" y="2948442"/>
                <a:ext cx="539750" cy="12448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3min_final" descr="3min_final">
            <a:hlinkClick r:id="" action="ppaction://media"/>
            <a:extLst>
              <a:ext uri="{FF2B5EF4-FFF2-40B4-BE49-F238E27FC236}">
                <a16:creationId xmlns:a16="http://schemas.microsoft.com/office/drawing/2014/main" id="{CC322666-C13F-6B40-93F7-FCDC9BF98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8862" y="748325"/>
            <a:ext cx="1540938" cy="549601"/>
          </a:xfrm>
          <a:prstGeom prst="rect">
            <a:avLst/>
          </a:prstGeom>
        </p:spPr>
      </p:pic>
      <p:pic>
        <p:nvPicPr>
          <p:cNvPr id="10" name="Picture 2" descr="ינשוף, חמוד, לילי, ציפור, בעל חיים">
            <a:extLst>
              <a:ext uri="{FF2B5EF4-FFF2-40B4-BE49-F238E27FC236}">
                <a16:creationId xmlns:a16="http://schemas.microsoft.com/office/drawing/2014/main" id="{F02B5CC3-34EC-481B-A2CC-5187CDF96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0" y="207317"/>
            <a:ext cx="2704024" cy="13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21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0CEC230-005A-4AB2-9A3B-12C725B4F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13E77260-22C0-4305-88F2-EC10C3410AD5}"/>
              </a:ext>
            </a:extLst>
          </p:cNvPr>
          <p:cNvSpPr txBox="1"/>
          <p:nvPr/>
        </p:nvSpPr>
        <p:spPr>
          <a:xfrm>
            <a:off x="850393" y="3758519"/>
            <a:ext cx="1051119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>
                <a:solidFill>
                  <a:srgbClr val="FF0000"/>
                </a:solidFill>
              </a:rPr>
              <a:t>למעשה אנחנו שואלים: כמה פעמים "נכנס"      ב- 4?</a:t>
            </a:r>
          </a:p>
          <a:p>
            <a:pPr algn="r"/>
            <a:endParaRPr lang="he-IL" sz="2800" dirty="0"/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01E8FE2A-FAF4-4428-98B6-B7288D152D33}"/>
              </a:ext>
            </a:extLst>
          </p:cNvPr>
          <p:cNvSpPr txBox="1"/>
          <p:nvPr/>
        </p:nvSpPr>
        <p:spPr>
          <a:xfrm>
            <a:off x="9124950" y="4544069"/>
            <a:ext cx="291465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rgbClr val="FF0000"/>
                </a:solidFill>
              </a:rPr>
              <a:t>בואו נבדוק: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FA1AF173-9E22-4328-B590-833FB5616CBE}"/>
              </a:ext>
            </a:extLst>
          </p:cNvPr>
          <p:cNvSpPr txBox="1"/>
          <p:nvPr/>
        </p:nvSpPr>
        <p:spPr>
          <a:xfrm>
            <a:off x="4805377" y="2202306"/>
            <a:ext cx="935928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5400" b="1" dirty="0"/>
              <a:t>כמה הם 4 לחלק ל-  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תיבת טקסט 5">
                <a:extLst>
                  <a:ext uri="{FF2B5EF4-FFF2-40B4-BE49-F238E27FC236}">
                    <a16:creationId xmlns:a16="http://schemas.microsoft.com/office/drawing/2014/main" id="{26C9E61E-E658-4465-B62E-A4414B2A4755}"/>
                  </a:ext>
                </a:extLst>
              </p:cNvPr>
              <p:cNvSpPr txBox="1"/>
              <p:nvPr/>
            </p:nvSpPr>
            <p:spPr>
              <a:xfrm>
                <a:off x="5543550" y="2041557"/>
                <a:ext cx="539750" cy="124482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11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6C9E61E-E658-4465-B62E-A4414B2A47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3550" y="2041557"/>
                <a:ext cx="539750" cy="124482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תיבת טקסט 5">
                <a:extLst>
                  <a:ext uri="{FF2B5EF4-FFF2-40B4-BE49-F238E27FC236}">
                    <a16:creationId xmlns:a16="http://schemas.microsoft.com/office/drawing/2014/main" id="{563C2736-90C3-47E9-83DA-B6309524860D}"/>
                  </a:ext>
                </a:extLst>
              </p:cNvPr>
              <p:cNvSpPr txBox="1"/>
              <p:nvPr/>
            </p:nvSpPr>
            <p:spPr>
              <a:xfrm>
                <a:off x="120650" y="2097542"/>
                <a:ext cx="3952568" cy="124482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12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63C2736-90C3-47E9-83DA-B63095248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50" y="2097542"/>
                <a:ext cx="3952568" cy="12448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תיבת טקסט 5">
                <a:extLst>
                  <a:ext uri="{FF2B5EF4-FFF2-40B4-BE49-F238E27FC236}">
                    <a16:creationId xmlns:a16="http://schemas.microsoft.com/office/drawing/2014/main" id="{860B8222-F936-4711-948E-18530EF1DEDF}"/>
                  </a:ext>
                </a:extLst>
              </p:cNvPr>
              <p:cNvSpPr txBox="1"/>
              <p:nvPr/>
            </p:nvSpPr>
            <p:spPr>
              <a:xfrm>
                <a:off x="2811715" y="3434372"/>
                <a:ext cx="539750" cy="124482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13" name="תיבת טקסט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60B8222-F936-4711-948E-18530EF1D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1715" y="3434372"/>
                <a:ext cx="539750" cy="12448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 descr="טוויטר, ציוץ, ציפור, מצחיקה, חמודה, כחולה">
            <a:extLst>
              <a:ext uri="{FF2B5EF4-FFF2-40B4-BE49-F238E27FC236}">
                <a16:creationId xmlns:a16="http://schemas.microsoft.com/office/drawing/2014/main" id="{E6DCA982-8BEF-485B-8873-F0B6B336F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6" y="38995"/>
            <a:ext cx="1680619" cy="174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887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1850</TotalTime>
  <Words>2118</Words>
  <Application>Microsoft Office PowerPoint</Application>
  <PresentationFormat>מסך רחב</PresentationFormat>
  <Paragraphs>508</Paragraphs>
  <Slides>67</Slides>
  <Notes>9</Notes>
  <HiddenSlides>0</HiddenSlides>
  <MMClips>6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67</vt:i4>
      </vt:variant>
    </vt:vector>
  </HeadingPairs>
  <TitlesOfParts>
    <vt:vector size="73" baseType="lpstr">
      <vt:lpstr>Arial</vt:lpstr>
      <vt:lpstr>Calibri</vt:lpstr>
      <vt:lpstr>Alef</vt:lpstr>
      <vt:lpstr>Wingdings</vt:lpstr>
      <vt:lpstr>Cambria Math</vt:lpstr>
      <vt:lpstr>Office Theme</vt:lpstr>
      <vt:lpstr>מצגת של PowerPoint‏</vt:lpstr>
      <vt:lpstr>מה נלמד היום?</vt:lpstr>
      <vt:lpstr>מה להביא לשיעור?</vt:lpstr>
      <vt:lpstr>מה אנחנו כבר יודעים?</vt:lpstr>
      <vt:lpstr>נזכר בנושא - חילוק שלם בשבר יסודי</vt:lpstr>
      <vt:lpstr>נזכר בנושא - חילוק שלם בשבר יסודי</vt:lpstr>
      <vt:lpstr>נזכר בנושא - חילוק שלם בשבר יסודי</vt:lpstr>
      <vt:lpstr>עכשיו מתרגלים</vt:lpstr>
      <vt:lpstr>פתרון</vt:lpstr>
      <vt:lpstr>פתרון</vt:lpstr>
      <vt:lpstr>פתרון</vt:lpstr>
      <vt:lpstr>פתרון</vt:lpstr>
      <vt:lpstr>פתרון</vt:lpstr>
      <vt:lpstr>עכשיו לומדים – המושג מספרים הופכיים</vt:lpstr>
      <vt:lpstr>עכשיו לומדים – המושג מספרים הופכיים</vt:lpstr>
      <vt:lpstr>עכשיו לומדים – המושג מספרים הופכיים</vt:lpstr>
      <vt:lpstr>עכשיו לומדים – המושג מספרים הופכיים</vt:lpstr>
      <vt:lpstr>עכשיו לומדים – המושג מספרים הופכיים</vt:lpstr>
      <vt:lpstr>עכשיו לומדים – המושג מספרים הופכיים</vt:lpstr>
      <vt:lpstr>עכשיו לומדים – המושג מספרים הופכיים</vt:lpstr>
      <vt:lpstr>עכשיו לומדים – המושג מספרים הופכיים</vt:lpstr>
      <vt:lpstr>עכשיו לומדים – המושג מספרים הופכיים</vt:lpstr>
      <vt:lpstr>עכשיו לומדים – המושג מספרים הופכיים</vt:lpstr>
      <vt:lpstr>עכשיו לומדים – המושג מספרים הופכיים</vt:lpstr>
      <vt:lpstr>עכשיו לומדים – המושג מספרים הופכיים</vt:lpstr>
      <vt:lpstr>עכשיו לומדים – המושג מספרים הופכיים</vt:lpstr>
      <vt:lpstr>עכשיו לומדים – המושג מספרים הופכיים</vt:lpstr>
      <vt:lpstr>עכשיו לומדים – המושג מספרים הופכיים</vt:lpstr>
      <vt:lpstr>עכשיו לומדים – המושג מספרים הופכיים</vt:lpstr>
      <vt:lpstr>עכשיו לומדים – המושג מספרים הופכיים</vt:lpstr>
      <vt:lpstr>עכשיו לומדים – המושג מספרים הופכיים</vt:lpstr>
      <vt:lpstr>עכשיו לומדים </vt:lpstr>
      <vt:lpstr>עכשיו לומדים </vt:lpstr>
      <vt:lpstr>עכשיו לומדים </vt:lpstr>
      <vt:lpstr>עכשיו לומדים </vt:lpstr>
      <vt:lpstr>עכשיו לומדים </vt:lpstr>
      <vt:lpstr>עכשיו לומדים </vt:lpstr>
      <vt:lpstr>עכשיו לומדים </vt:lpstr>
      <vt:lpstr>עכשיו לומדים </vt:lpstr>
      <vt:lpstr>עכשיו לומדים </vt:lpstr>
      <vt:lpstr>עכשיו לומדים </vt:lpstr>
      <vt:lpstr>עכשיו לומדים </vt:lpstr>
      <vt:lpstr>עכשיו לומדים </vt:lpstr>
      <vt:lpstr>עכשיו לומדים – נסכם את המושג מספרים הופכיים</vt:lpstr>
      <vt:lpstr>עכשיו לומדים – נסכם את המושג מספרים הופכיים</vt:lpstr>
      <vt:lpstr>עכשיו לומדים – נסכם את המושג מספרים הופכיים</vt:lpstr>
      <vt:lpstr>עכשיו לומדים – נסכם את המושג מספרים הופכיים</vt:lpstr>
      <vt:lpstr>עכשיו מתרגלים</vt:lpstr>
      <vt:lpstr>פתרון</vt:lpstr>
      <vt:lpstr>פתרון</vt:lpstr>
      <vt:lpstr>פתרון</vt:lpstr>
      <vt:lpstr>פתרון</vt:lpstr>
      <vt:lpstr>עכשיו ממשיכים לתרגל</vt:lpstr>
      <vt:lpstr>פתרון</vt:lpstr>
      <vt:lpstr>פתרון</vt:lpstr>
      <vt:lpstr>עכשיו מתרגלים</vt:lpstr>
      <vt:lpstr>פתרון</vt:lpstr>
      <vt:lpstr>פתרון</vt:lpstr>
      <vt:lpstr>פתרון</vt:lpstr>
      <vt:lpstr>פתרון</vt:lpstr>
      <vt:lpstr>פתרון</vt:lpstr>
      <vt:lpstr>פתרון</vt:lpstr>
      <vt:lpstr>עכשיו מתרגלים</vt:lpstr>
      <vt:lpstr>פתרון</vt:lpstr>
      <vt:lpstr>מסיימים ומסכמים</vt:lpstr>
      <vt:lpstr>ממשיכים לתרגל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Ruthy Betinger</dc:creator>
  <cp:lastModifiedBy>מלכה בן יצחק</cp:lastModifiedBy>
  <cp:revision>163</cp:revision>
  <dcterms:created xsi:type="dcterms:W3CDTF">2020-03-11T07:11:19Z</dcterms:created>
  <dcterms:modified xsi:type="dcterms:W3CDTF">2021-01-05T17:13:59Z</dcterms:modified>
</cp:coreProperties>
</file>