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67" r:id="rId2"/>
    <p:sldId id="268" r:id="rId3"/>
    <p:sldId id="269" r:id="rId4"/>
    <p:sldId id="309" r:id="rId5"/>
    <p:sldId id="310" r:id="rId6"/>
    <p:sldId id="343" r:id="rId7"/>
    <p:sldId id="303" r:id="rId8"/>
    <p:sldId id="344" r:id="rId9"/>
    <p:sldId id="311" r:id="rId10"/>
    <p:sldId id="312" r:id="rId11"/>
    <p:sldId id="295" r:id="rId12"/>
    <p:sldId id="336" r:id="rId13"/>
    <p:sldId id="337" r:id="rId14"/>
    <p:sldId id="338" r:id="rId15"/>
    <p:sldId id="339" r:id="rId16"/>
    <p:sldId id="340" r:id="rId17"/>
    <p:sldId id="314" r:id="rId18"/>
    <p:sldId id="341" r:id="rId19"/>
    <p:sldId id="368" r:id="rId20"/>
    <p:sldId id="369" r:id="rId21"/>
    <p:sldId id="358" r:id="rId22"/>
    <p:sldId id="294" r:id="rId23"/>
    <p:sldId id="318" r:id="rId24"/>
    <p:sldId id="319" r:id="rId25"/>
    <p:sldId id="377" r:id="rId26"/>
    <p:sldId id="374" r:id="rId27"/>
    <p:sldId id="359" r:id="rId28"/>
    <p:sldId id="349" r:id="rId29"/>
    <p:sldId id="360" r:id="rId30"/>
    <p:sldId id="361" r:id="rId31"/>
    <p:sldId id="351" r:id="rId32"/>
    <p:sldId id="364" r:id="rId33"/>
    <p:sldId id="329" r:id="rId34"/>
    <p:sldId id="373" r:id="rId35"/>
    <p:sldId id="381" r:id="rId36"/>
    <p:sldId id="362" r:id="rId37"/>
    <p:sldId id="379" r:id="rId38"/>
    <p:sldId id="363" r:id="rId39"/>
    <p:sldId id="370" r:id="rId40"/>
    <p:sldId id="371" r:id="rId41"/>
    <p:sldId id="376" r:id="rId42"/>
    <p:sldId id="378" r:id="rId43"/>
    <p:sldId id="307" r:id="rId44"/>
    <p:sldId id="304" r:id="rId45"/>
    <p:sldId id="293" r:id="rId46"/>
    <p:sldId id="306" r:id="rId47"/>
    <p:sldId id="372" r:id="rId4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1152C9"/>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374" autoAdjust="0"/>
  </p:normalViewPr>
  <p:slideViewPr>
    <p:cSldViewPr snapToGrid="0" snapToObjects="1" showGuides="1">
      <p:cViewPr varScale="1">
        <p:scale>
          <a:sx n="65" d="100"/>
          <a:sy n="65" d="100"/>
        </p:scale>
        <p:origin x="852" y="78"/>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E4150-E30B-4ED4-9CA3-C91B904A41F7}" type="doc">
      <dgm:prSet loTypeId="urn:microsoft.com/office/officeart/2005/8/layout/vList2" loCatId="list" qsTypeId="urn:microsoft.com/office/officeart/2005/8/quickstyle/simple1" qsCatId="simple" csTypeId="urn:microsoft.com/office/officeart/2005/8/colors/accent2_2" csCatId="accent2" phldr="1"/>
      <dgm:spPr/>
      <dgm:t>
        <a:bodyPr/>
        <a:lstStyle/>
        <a:p>
          <a:pPr rtl="1"/>
          <a:endParaRPr lang="he-IL"/>
        </a:p>
      </dgm:t>
    </dgm:pt>
    <dgm:pt modelId="{CEAC0DBE-19A3-46B8-A7C0-5FAC3BE70620}">
      <dgm:prSet/>
      <dgm:spPr/>
      <dgm:t>
        <a:bodyPr/>
        <a:lstStyle/>
        <a:p>
          <a:pPr rtl="1"/>
          <a:r>
            <a:rPr lang="he-IL" dirty="0"/>
            <a:t>משפט סיום: מסקנה והמלצה</a:t>
          </a:r>
        </a:p>
      </dgm:t>
    </dgm:pt>
    <dgm:pt modelId="{316F451B-E7FD-4B3C-BF9E-42FD36DEEC89}" type="parTrans" cxnId="{E82B7444-1A36-403F-A401-6477F62E463F}">
      <dgm:prSet/>
      <dgm:spPr/>
      <dgm:t>
        <a:bodyPr/>
        <a:lstStyle/>
        <a:p>
          <a:pPr rtl="1"/>
          <a:endParaRPr lang="he-IL"/>
        </a:p>
      </dgm:t>
    </dgm:pt>
    <dgm:pt modelId="{9EB0F98B-B2B9-4084-95B0-20B2BC489702}" type="sibTrans" cxnId="{E82B7444-1A36-403F-A401-6477F62E463F}">
      <dgm:prSet/>
      <dgm:spPr/>
      <dgm:t>
        <a:bodyPr/>
        <a:lstStyle/>
        <a:p>
          <a:pPr rtl="1"/>
          <a:endParaRPr lang="he-IL"/>
        </a:p>
      </dgm:t>
    </dgm:pt>
    <dgm:pt modelId="{5E14A022-04AA-4E30-94B1-343BF4F96B24}">
      <dgm:prSet/>
      <dgm:spPr/>
      <dgm:t>
        <a:bodyPr/>
        <a:lstStyle/>
        <a:p>
          <a:pPr rtl="1"/>
          <a:r>
            <a:rPr lang="he-IL" dirty="0"/>
            <a:t>חתימת המוען</a:t>
          </a:r>
        </a:p>
      </dgm:t>
    </dgm:pt>
    <dgm:pt modelId="{EAA194B1-5E39-41C6-8138-EDADD702C20C}" type="parTrans" cxnId="{A8EEBB50-31E5-48C8-B0F1-E67D1C2B3753}">
      <dgm:prSet/>
      <dgm:spPr/>
      <dgm:t>
        <a:bodyPr/>
        <a:lstStyle/>
        <a:p>
          <a:pPr rtl="1"/>
          <a:endParaRPr lang="he-IL"/>
        </a:p>
      </dgm:t>
    </dgm:pt>
    <dgm:pt modelId="{C598255A-FC94-4B7E-A380-CBD2640B6F67}" type="sibTrans" cxnId="{A8EEBB50-31E5-48C8-B0F1-E67D1C2B3753}">
      <dgm:prSet/>
      <dgm:spPr/>
      <dgm:t>
        <a:bodyPr/>
        <a:lstStyle/>
        <a:p>
          <a:pPr rtl="1"/>
          <a:endParaRPr lang="he-IL"/>
        </a:p>
      </dgm:t>
    </dgm:pt>
    <dgm:pt modelId="{EE2AE1B0-0A51-4C70-AA81-9463851C4169}" type="pres">
      <dgm:prSet presAssocID="{F9BE4150-E30B-4ED4-9CA3-C91B904A41F7}" presName="linear" presStyleCnt="0">
        <dgm:presLayoutVars>
          <dgm:animLvl val="lvl"/>
          <dgm:resizeHandles val="exact"/>
        </dgm:presLayoutVars>
      </dgm:prSet>
      <dgm:spPr/>
      <dgm:t>
        <a:bodyPr/>
        <a:lstStyle/>
        <a:p>
          <a:pPr rtl="1"/>
          <a:endParaRPr lang="he-IL"/>
        </a:p>
      </dgm:t>
    </dgm:pt>
    <dgm:pt modelId="{1EF88F1C-D42F-4255-B16D-CCE8B7D05C8B}" type="pres">
      <dgm:prSet presAssocID="{CEAC0DBE-19A3-46B8-A7C0-5FAC3BE70620}" presName="parentText" presStyleLbl="node1" presStyleIdx="0" presStyleCnt="2" custLinFactNeighborY="-33595">
        <dgm:presLayoutVars>
          <dgm:chMax val="0"/>
          <dgm:bulletEnabled val="1"/>
        </dgm:presLayoutVars>
      </dgm:prSet>
      <dgm:spPr/>
      <dgm:t>
        <a:bodyPr/>
        <a:lstStyle/>
        <a:p>
          <a:pPr rtl="1"/>
          <a:endParaRPr lang="he-IL"/>
        </a:p>
      </dgm:t>
    </dgm:pt>
    <dgm:pt modelId="{165E0181-FA4C-4377-AA41-D7BCB4371C5E}" type="pres">
      <dgm:prSet presAssocID="{9EB0F98B-B2B9-4084-95B0-20B2BC489702}" presName="spacer" presStyleCnt="0"/>
      <dgm:spPr/>
    </dgm:pt>
    <dgm:pt modelId="{8348705F-CAD3-4C22-B3DB-0AC0B5BDAE05}" type="pres">
      <dgm:prSet presAssocID="{5E14A022-04AA-4E30-94B1-343BF4F96B24}" presName="parentText" presStyleLbl="node1" presStyleIdx="1" presStyleCnt="2">
        <dgm:presLayoutVars>
          <dgm:chMax val="0"/>
          <dgm:bulletEnabled val="1"/>
        </dgm:presLayoutVars>
      </dgm:prSet>
      <dgm:spPr/>
      <dgm:t>
        <a:bodyPr/>
        <a:lstStyle/>
        <a:p>
          <a:pPr rtl="1"/>
          <a:endParaRPr lang="he-IL"/>
        </a:p>
      </dgm:t>
    </dgm:pt>
  </dgm:ptLst>
  <dgm:cxnLst>
    <dgm:cxn modelId="{9C892550-2295-45F7-919D-8B8A18D381DA}" type="presOf" srcId="{5E14A022-04AA-4E30-94B1-343BF4F96B24}" destId="{8348705F-CAD3-4C22-B3DB-0AC0B5BDAE05}" srcOrd="0" destOrd="0" presId="urn:microsoft.com/office/officeart/2005/8/layout/vList2"/>
    <dgm:cxn modelId="{85C69BED-ECC1-430A-BC9C-64391774BEDD}" type="presOf" srcId="{CEAC0DBE-19A3-46B8-A7C0-5FAC3BE70620}" destId="{1EF88F1C-D42F-4255-B16D-CCE8B7D05C8B}" srcOrd="0" destOrd="0" presId="urn:microsoft.com/office/officeart/2005/8/layout/vList2"/>
    <dgm:cxn modelId="{5AEA3430-2421-4490-BD0C-B57CF96A3A4D}" type="presOf" srcId="{F9BE4150-E30B-4ED4-9CA3-C91B904A41F7}" destId="{EE2AE1B0-0A51-4C70-AA81-9463851C4169}" srcOrd="0" destOrd="0" presId="urn:microsoft.com/office/officeart/2005/8/layout/vList2"/>
    <dgm:cxn modelId="{A8EEBB50-31E5-48C8-B0F1-E67D1C2B3753}" srcId="{F9BE4150-E30B-4ED4-9CA3-C91B904A41F7}" destId="{5E14A022-04AA-4E30-94B1-343BF4F96B24}" srcOrd="1" destOrd="0" parTransId="{EAA194B1-5E39-41C6-8138-EDADD702C20C}" sibTransId="{C598255A-FC94-4B7E-A380-CBD2640B6F67}"/>
    <dgm:cxn modelId="{E82B7444-1A36-403F-A401-6477F62E463F}" srcId="{F9BE4150-E30B-4ED4-9CA3-C91B904A41F7}" destId="{CEAC0DBE-19A3-46B8-A7C0-5FAC3BE70620}" srcOrd="0" destOrd="0" parTransId="{316F451B-E7FD-4B3C-BF9E-42FD36DEEC89}" sibTransId="{9EB0F98B-B2B9-4084-95B0-20B2BC489702}"/>
    <dgm:cxn modelId="{5EB23300-5F99-4051-892B-3D1258803DD7}" type="presParOf" srcId="{EE2AE1B0-0A51-4C70-AA81-9463851C4169}" destId="{1EF88F1C-D42F-4255-B16D-CCE8B7D05C8B}" srcOrd="0" destOrd="0" presId="urn:microsoft.com/office/officeart/2005/8/layout/vList2"/>
    <dgm:cxn modelId="{C2E2BED8-1687-4163-8EE5-6EC515EBEDC7}" type="presParOf" srcId="{EE2AE1B0-0A51-4C70-AA81-9463851C4169}" destId="{165E0181-FA4C-4377-AA41-D7BCB4371C5E}" srcOrd="1" destOrd="0" presId="urn:microsoft.com/office/officeart/2005/8/layout/vList2"/>
    <dgm:cxn modelId="{1CAC9EA0-143A-4080-BE78-AE54C57978FC}" type="presParOf" srcId="{EE2AE1B0-0A51-4C70-AA81-9463851C4169}" destId="{8348705F-CAD3-4C22-B3DB-0AC0B5BDAE0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88F1C-D42F-4255-B16D-CCE8B7D05C8B}">
      <dsp:nvSpPr>
        <dsp:cNvPr id="0" name=""/>
        <dsp:cNvSpPr/>
      </dsp:nvSpPr>
      <dsp:spPr>
        <a:xfrm>
          <a:off x="0" y="1"/>
          <a:ext cx="3650734" cy="14285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r" defTabSz="1644650" rtl="1">
            <a:lnSpc>
              <a:spcPct val="90000"/>
            </a:lnSpc>
            <a:spcBef>
              <a:spcPct val="0"/>
            </a:spcBef>
            <a:spcAft>
              <a:spcPct val="35000"/>
            </a:spcAft>
          </a:pPr>
          <a:r>
            <a:rPr lang="he-IL" sz="3700" kern="1200" dirty="0"/>
            <a:t>משפט סיום: מסקנה והמלצה</a:t>
          </a:r>
        </a:p>
      </dsp:txBody>
      <dsp:txXfrm>
        <a:off x="69737" y="69738"/>
        <a:ext cx="3511260" cy="1289096"/>
      </dsp:txXfrm>
    </dsp:sp>
    <dsp:sp modelId="{8348705F-CAD3-4C22-B3DB-0AC0B5BDAE05}">
      <dsp:nvSpPr>
        <dsp:cNvPr id="0" name=""/>
        <dsp:cNvSpPr/>
      </dsp:nvSpPr>
      <dsp:spPr>
        <a:xfrm>
          <a:off x="0" y="1570929"/>
          <a:ext cx="3650734" cy="14285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r" defTabSz="1644650" rtl="1">
            <a:lnSpc>
              <a:spcPct val="90000"/>
            </a:lnSpc>
            <a:spcBef>
              <a:spcPct val="0"/>
            </a:spcBef>
            <a:spcAft>
              <a:spcPct val="35000"/>
            </a:spcAft>
          </a:pPr>
          <a:r>
            <a:rPr lang="he-IL" sz="3700" kern="1200" dirty="0"/>
            <a:t>חתימת המוען</a:t>
          </a:r>
        </a:p>
      </dsp:txBody>
      <dsp:txXfrm>
        <a:off x="69737" y="1640666"/>
        <a:ext cx="3511260" cy="12890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19/08/2021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488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ועכשיו נדבר על רכיבי המכתב.</a:t>
            </a:r>
          </a:p>
          <a:p>
            <a:r>
              <a:rPr lang="he-IL" dirty="0"/>
              <a:t>תאריך – תאריך הוא פרט חשוב ביותר כאשר כותבים מכתב לגוף </a:t>
            </a:r>
            <a:r>
              <a:rPr lang="he-IL" dirty="0" err="1"/>
              <a:t>מסויים</a:t>
            </a:r>
            <a:r>
              <a:rPr lang="he-IL" dirty="0"/>
              <a:t>.</a:t>
            </a:r>
          </a:p>
          <a:p>
            <a:r>
              <a:rPr lang="he-IL" dirty="0"/>
              <a:t>משפט הפתיחה – משמש כרקע לכתיבת המכתב ומסביר לנמען באיזה עניין ידובר במכתב. במכתב שכנוע למשפט הפתיחה חשיבות רבה ונדון בה בהמשך.</a:t>
            </a:r>
          </a:p>
          <a:p>
            <a:r>
              <a:rPr lang="he-IL" dirty="0"/>
              <a:t>הנדון מבהיר לנמען מהו הנושא שעליו ידובר במכתב.</a:t>
            </a:r>
          </a:p>
          <a:p>
            <a:r>
              <a:rPr lang="he-IL" dirty="0"/>
              <a:t>גוף המכתב – המרכיב העיקרי של תוכן המכתב. צריך להיות ברור, מובנה ומנמק כדי שהנמען יבין את כוונותינו.</a:t>
            </a:r>
          </a:p>
          <a:p>
            <a:r>
              <a:rPr lang="he-IL" dirty="0"/>
              <a:t>משפט הסיום – מסכם במספר מילים את </a:t>
            </a:r>
            <a:r>
              <a:rPr lang="he-IL" dirty="0" err="1"/>
              <a:t>כוונתינו</a:t>
            </a:r>
            <a:r>
              <a:rPr lang="he-IL" dirty="0"/>
              <a:t>.</a:t>
            </a:r>
          </a:p>
          <a:p>
            <a:r>
              <a:rPr lang="he-IL" dirty="0"/>
              <a:t>שם וכתובת המוען – הם רכיבים חשובים מאוד כדי שקוראי המכתב ידעו למי להשיב.</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2770285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357617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71357617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baseline="0" dirty="0">
                <a:latin typeface="Tahoma"/>
                <a:ea typeface="Tahoma"/>
                <a:cs typeface="Tahoma"/>
                <a:sym typeface="Tahoma"/>
              </a:rPr>
              <a:t>לפניכם  דוגמה של מכתב המלצה שנשלח מארץ אחרת  על נהר האמזונס כדי להמליץ לוועדה עליו. </a:t>
            </a:r>
          </a:p>
          <a:p>
            <a:pPr marL="0" lvl="0" indent="0" algn="r" rtl="1">
              <a:spcBef>
                <a:spcPts val="0"/>
              </a:spcBef>
              <a:spcAft>
                <a:spcPts val="0"/>
              </a:spcAft>
              <a:buNone/>
            </a:pPr>
            <a:r>
              <a:rPr lang="he-IL" b="1" baseline="0" dirty="0">
                <a:latin typeface="Tahoma"/>
                <a:ea typeface="Tahoma"/>
                <a:cs typeface="Tahoma"/>
                <a:sym typeface="Tahoma"/>
              </a:rPr>
              <a:t>בואו נזהה את רכיבי המבנה שלו.</a:t>
            </a:r>
          </a:p>
          <a:p>
            <a:pPr marL="0" lvl="0" indent="0" algn="r" rtl="1">
              <a:spcBef>
                <a:spcPts val="0"/>
              </a:spcBef>
              <a:spcAft>
                <a:spcPts val="0"/>
              </a:spcAft>
              <a:buNone/>
            </a:pPr>
            <a:r>
              <a:rPr lang="he-IL" b="1" baseline="0" dirty="0">
                <a:latin typeface="Tahoma"/>
                <a:ea typeface="Tahoma"/>
                <a:cs typeface="Tahoma"/>
                <a:sym typeface="Tahoma"/>
              </a:rPr>
              <a:t>קורא: לכבוד חברי ועדת ... – אנו רואים פנייה לנמען.</a:t>
            </a:r>
          </a:p>
        </p:txBody>
      </p:sp>
      <p:sp>
        <p:nvSpPr>
          <p:cNvPr id="125" name="Google Shape;125;g71357617b0_0_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2680055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357617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71357617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baseline="0" dirty="0">
                <a:latin typeface="Tahoma"/>
                <a:ea typeface="Tahoma"/>
                <a:cs typeface="Tahoma"/>
                <a:sym typeface="Tahoma"/>
              </a:rPr>
              <a:t>בחלק זה של המכתב אנו מזהים את משפט הפתיחה. נקרא אותו. המורה קורא. משפט הפתיחה משמש רקע לתוכן המכתב שיבוא בהמשך.</a:t>
            </a:r>
          </a:p>
        </p:txBody>
      </p:sp>
      <p:sp>
        <p:nvSpPr>
          <p:cNvPr id="125" name="Google Shape;125;g71357617b0_0_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2576843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357617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71357617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baseline="0" dirty="0">
                <a:latin typeface="Tahoma"/>
                <a:ea typeface="Tahoma"/>
                <a:cs typeface="Tahoma"/>
                <a:sym typeface="Tahoma"/>
              </a:rPr>
              <a:t>בשקופית זו אנו מזהים את גוף המכתב שמורכב מנימוקים הסברים ודוגמאות. כאן אתם רואים את הנימוק הראשון בלבד. נקרא אותו.</a:t>
            </a:r>
          </a:p>
        </p:txBody>
      </p:sp>
      <p:sp>
        <p:nvSpPr>
          <p:cNvPr id="125" name="Google Shape;125;g71357617b0_0_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1520726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357617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71357617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baseline="0" dirty="0">
                <a:latin typeface="Tahoma"/>
                <a:ea typeface="Tahoma"/>
                <a:cs typeface="Tahoma"/>
                <a:sym typeface="Tahoma"/>
              </a:rPr>
              <a:t>כאן אנו רואים את הנימוק השני. שימו לב לצרוף זאת ועוד. צרוף זה מצביע על מילות קישור של הוספה. מה נוסף כאן? נימוק שני.</a:t>
            </a:r>
          </a:p>
        </p:txBody>
      </p:sp>
      <p:sp>
        <p:nvSpPr>
          <p:cNvPr id="125" name="Google Shape;125;g71357617b0_0_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3249624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357617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71357617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baseline="0" dirty="0">
                <a:latin typeface="Tahoma"/>
                <a:ea typeface="Tahoma"/>
                <a:cs typeface="Tahoma"/>
                <a:sym typeface="Tahoma"/>
              </a:rPr>
              <a:t>בסוף מכתב המלצה מופיע משפט סיום. נקרא אותו. גם כאן אנו רואים מילת קישור של סיום וסיכום. </a:t>
            </a:r>
          </a:p>
        </p:txBody>
      </p:sp>
      <p:sp>
        <p:nvSpPr>
          <p:cNvPr id="125" name="Google Shape;125;g71357617b0_0_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427639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357617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71357617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baseline="0" dirty="0">
                <a:latin typeface="Tahoma"/>
                <a:ea typeface="Tahoma"/>
                <a:cs typeface="Tahoma"/>
                <a:sym typeface="Tahoma"/>
              </a:rPr>
              <a:t>את המכתב חותם המוען ומציין כמובן את כתובתו</a:t>
            </a:r>
            <a:r>
              <a:rPr lang="he-IL" baseline="0" dirty="0">
                <a:latin typeface="Tahoma"/>
                <a:ea typeface="Tahoma"/>
                <a:cs typeface="Tahoma"/>
                <a:sym typeface="Tahoma"/>
              </a:rPr>
              <a:t>.</a:t>
            </a:r>
          </a:p>
        </p:txBody>
      </p:sp>
      <p:sp>
        <p:nvSpPr>
          <p:cNvPr id="125" name="Google Shape;125;g71357617b0_0_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360728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ממה מורכב נימוק טוב ומשכנע?</a:t>
            </a:r>
          </a:p>
          <a:p>
            <a:pPr algn="r"/>
            <a:r>
              <a:rPr lang="he-IL" b="1" dirty="0"/>
              <a:t>הנימוק הראשון במכתב שמסומן במסגרת כחולה הוא: נהר </a:t>
            </a:r>
            <a:r>
              <a:rPr lang="he-IL" b="1" dirty="0" err="1"/>
              <a:t>האמזנס</a:t>
            </a:r>
            <a:r>
              <a:rPr lang="he-IL" b="1" dirty="0"/>
              <a:t> הוא הנהר הגדול ביותר בעולם. כדי לשכנע את הקוראים מוסיף הכותב הסבר לנימוק. ההסבר מופיע לפניכם במסגרת האדומה. נקרא אותו. ראינו שההסבר מרחיב את הנימוק ומשמש כהוכחה והצדקה לנימוק</a:t>
            </a:r>
            <a:r>
              <a:rPr lang="he-IL" dirty="0"/>
              <a:t>. להסבר נוספות דוגמאות להמחשה.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170270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357617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71357617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baseline="0" dirty="0">
                <a:latin typeface="Tahoma"/>
                <a:ea typeface="Tahoma"/>
                <a:cs typeface="Tahoma"/>
                <a:sym typeface="Tahoma"/>
              </a:rPr>
              <a:t>בשקופית זו אנו רואים את חשיבות תפקידם של מילות הקישור במכתב ויוצרות לכידות במכתב.</a:t>
            </a:r>
          </a:p>
        </p:txBody>
      </p:sp>
      <p:sp>
        <p:nvSpPr>
          <p:cNvPr id="125" name="Google Shape;125;g71357617b0_0_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2141815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357617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71357617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baseline="0" dirty="0">
                <a:latin typeface="Tahoma"/>
                <a:ea typeface="Tahoma"/>
                <a:cs typeface="Tahoma"/>
                <a:sym typeface="Tahoma"/>
              </a:rPr>
              <a:t>אנו רואים שכותב המכתב משתמש במילות תיאור משכנעות. אתר טבע מופלא, אורך עצום...</a:t>
            </a:r>
          </a:p>
        </p:txBody>
      </p:sp>
      <p:sp>
        <p:nvSpPr>
          <p:cNvPr id="125" name="Google Shape;125;g71357617b0_0_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19</a:t>
            </a:fld>
            <a:endParaRPr/>
          </a:p>
        </p:txBody>
      </p:sp>
    </p:spTree>
    <p:extLst>
      <p:ext uri="{BB962C8B-B14F-4D97-AF65-F5344CB8AC3E}">
        <p14:creationId xmlns:p14="http://schemas.microsoft.com/office/powerpoint/2010/main" val="285093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dirty="0">
                <a:solidFill>
                  <a:schemeClr val="accent1">
                    <a:lumMod val="75000"/>
                  </a:schemeClr>
                </a:solidFill>
              </a:rPr>
              <a:t>שלום, שמי יצחק מזור אני מורה לעברית. אני שמח שהצטרפתם אליי</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latin typeface="Alef"/>
                <a:ea typeface="Alef"/>
                <a:sym typeface="Alef"/>
              </a:rPr>
              <a:t>קורא את השקופית.</a:t>
            </a:r>
            <a:endParaRPr lang="he-IL" sz="1200" dirty="0">
              <a:solidFill>
                <a:schemeClr val="dk1"/>
              </a:solidFill>
              <a:latin typeface="Alef"/>
              <a:ea typeface="Alef"/>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אנו עומדים לכתוב את מכתב ההמלצה שלנו. לפניכם המבנה של מכתב המלצה.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2770200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תחילה, נכתוב פניה, ברכת שלום והנדון. הנָדון עוסק בנושא של המכתב.</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3910025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1357617b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71357617b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dirty="0">
                <a:latin typeface="Tahoma"/>
                <a:ea typeface="Tahoma"/>
                <a:cs typeface="Tahoma"/>
                <a:sym typeface="Tahoma"/>
              </a:rPr>
              <a:t>מטרת המכתב שלנו היא</a:t>
            </a:r>
            <a:r>
              <a:rPr lang="he-IL" b="1" baseline="0" dirty="0">
                <a:latin typeface="Tahoma"/>
                <a:ea typeface="Tahoma"/>
                <a:cs typeface="Tahoma"/>
                <a:sym typeface="Tahoma"/>
              </a:rPr>
              <a:t> לשכנע. באיזו פתיחה נבחר כדי להשיג את המטרה? אנו צריכים לפתוח את המכתב בדרך שתמשוך את תשומת לבו של הנמען. נגרום לנמען להתעניין במה שאנו כותבים. לפניכם מספר משפטים קראו את המשפטים ובחרו את משפטי הפתיחה המשכנעים אתכם ביותר. אני ממתין דקה</a:t>
            </a:r>
            <a:endParaRPr b="1" dirty="0">
              <a:latin typeface="Tahoma"/>
              <a:ea typeface="Tahoma"/>
              <a:cs typeface="Tahoma"/>
              <a:sym typeface="Tahoma"/>
            </a:endParaRPr>
          </a:p>
        </p:txBody>
      </p:sp>
      <p:sp>
        <p:nvSpPr>
          <p:cNvPr id="116" name="Google Shape;116;g71357617b0_0_48: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1573422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1357617b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71357617b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dirty="0">
                <a:latin typeface="Tahoma"/>
                <a:ea typeface="Tahoma"/>
                <a:cs typeface="Tahoma"/>
                <a:sym typeface="Tahoma"/>
              </a:rPr>
              <a:t>אני מעריך שחלקכם בחרו בשני המשפטים המסומנים. מה מיוחד במשפטים אלה?</a:t>
            </a:r>
            <a:endParaRPr b="1" dirty="0">
              <a:latin typeface="Tahoma"/>
              <a:ea typeface="Tahoma"/>
              <a:cs typeface="Tahoma"/>
              <a:sym typeface="Tahoma"/>
            </a:endParaRPr>
          </a:p>
        </p:txBody>
      </p:sp>
      <p:sp>
        <p:nvSpPr>
          <p:cNvPr id="116" name="Google Shape;116;g71357617b0_0_48: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23</a:t>
            </a:fld>
            <a:endParaRPr/>
          </a:p>
        </p:txBody>
      </p:sp>
    </p:spTree>
    <p:extLst>
      <p:ext uri="{BB962C8B-B14F-4D97-AF65-F5344CB8AC3E}">
        <p14:creationId xmlns:p14="http://schemas.microsoft.com/office/powerpoint/2010/main" val="4206442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1357617b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71357617b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dirty="0">
                <a:latin typeface="Tahoma"/>
                <a:ea typeface="Tahoma"/>
                <a:cs typeface="Tahoma"/>
                <a:sym typeface="Tahoma"/>
              </a:rPr>
              <a:t>אנו רואים במשפטים אלה פנייה אישית לנמען. כך מושך כותב המכתב את תשומת לבו של הקורא.</a:t>
            </a:r>
            <a:endParaRPr b="1" dirty="0">
              <a:latin typeface="Tahoma"/>
              <a:ea typeface="Tahoma"/>
              <a:cs typeface="Tahoma"/>
              <a:sym typeface="Tahoma"/>
            </a:endParaRPr>
          </a:p>
        </p:txBody>
      </p:sp>
      <p:sp>
        <p:nvSpPr>
          <p:cNvPr id="116" name="Google Shape;116;g71357617b0_0_48: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24</a:t>
            </a:fld>
            <a:endParaRPr/>
          </a:p>
        </p:txBody>
      </p:sp>
    </p:spTree>
    <p:extLst>
      <p:ext uri="{BB962C8B-B14F-4D97-AF65-F5344CB8AC3E}">
        <p14:creationId xmlns:p14="http://schemas.microsoft.com/office/powerpoint/2010/main" val="1559702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1357617b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71357617b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dirty="0">
                <a:latin typeface="Tahoma"/>
                <a:ea typeface="Tahoma"/>
                <a:cs typeface="Tahoma"/>
                <a:sym typeface="Tahoma"/>
              </a:rPr>
              <a:t>אנו רואים במשפטים אלה פנייה אישית לנמען. כך מושך כותב המכתב את תשומת לבו של הקורא.</a:t>
            </a:r>
            <a:endParaRPr b="1" dirty="0">
              <a:latin typeface="Tahoma"/>
              <a:ea typeface="Tahoma"/>
              <a:cs typeface="Tahoma"/>
              <a:sym typeface="Tahoma"/>
            </a:endParaRPr>
          </a:p>
        </p:txBody>
      </p:sp>
      <p:sp>
        <p:nvSpPr>
          <p:cNvPr id="116" name="Google Shape;116;g71357617b0_0_48: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25</a:t>
            </a:fld>
            <a:endParaRPr/>
          </a:p>
        </p:txBody>
      </p:sp>
    </p:spTree>
    <p:extLst>
      <p:ext uri="{BB962C8B-B14F-4D97-AF65-F5344CB8AC3E}">
        <p14:creationId xmlns:p14="http://schemas.microsoft.com/office/powerpoint/2010/main" val="3507384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1357617b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71357617b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dirty="0">
                <a:latin typeface="Tahoma"/>
                <a:ea typeface="Tahoma"/>
                <a:cs typeface="Tahoma"/>
                <a:sym typeface="Tahoma"/>
              </a:rPr>
              <a:t>ואולי חלקכם בחרו את המשפט הזה כמשפט פתיחה. מדוע?</a:t>
            </a:r>
            <a:r>
              <a:rPr lang="he-IL" b="1" baseline="0" dirty="0">
                <a:latin typeface="Tahoma"/>
                <a:ea typeface="Tahoma"/>
                <a:cs typeface="Tahoma"/>
                <a:sym typeface="Tahoma"/>
              </a:rPr>
              <a:t> המשפט הזה מסקרן את הקורא והוא ירצה לדעת: מה כל כך מיוחד בים המלח?</a:t>
            </a:r>
            <a:endParaRPr lang="he-IL" b="1" dirty="0">
              <a:latin typeface="Tahoma"/>
              <a:ea typeface="Tahoma"/>
              <a:cs typeface="Tahoma"/>
              <a:sym typeface="Tahoma"/>
            </a:endParaRPr>
          </a:p>
        </p:txBody>
      </p:sp>
      <p:sp>
        <p:nvSpPr>
          <p:cNvPr id="116" name="Google Shape;116;g71357617b0_0_48: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26</a:t>
            </a:fld>
            <a:endParaRPr/>
          </a:p>
        </p:txBody>
      </p:sp>
    </p:spTree>
    <p:extLst>
      <p:ext uri="{BB962C8B-B14F-4D97-AF65-F5344CB8AC3E}">
        <p14:creationId xmlns:p14="http://schemas.microsoft.com/office/powerpoint/2010/main" val="1307335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העתיקו למחברת את הפנייה והנָדון של המכתב שמופיע בשקופית זו והוסיפו למכתב תאריך ואת אחד ממשפטי הפתיחה לפי בחירתכם.</a:t>
            </a:r>
          </a:p>
          <a:p>
            <a:r>
              <a:rPr lang="he-IL" dirty="0"/>
              <a:t>אני ממתין 3 דקות.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3889367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כעת נעבור לגוף המכתב. כאן הגענו לשלב כתיבת הנימוקים לבחירת ים המלח. קראו בקריאה דמומה את תוכן הפסקה העזרו בשורות הצבועות בצהוב ונסחו נימוק אחד במחברתכם. אני ממתין 3 דקות.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343894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הנימוק הראשון יהיה – לים המלח סגוליות רפואיות רבות. האם הנימוק מספיק משכנע? וודאי שלא. עלינו להוסיף הסבר לנימוק. קראו שוב את הפסקה והוסיפו לנימוק זה הסבר.  אני ממתין 3 דקות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1543439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indent="0" algn="r" rtl="1">
              <a:buNone/>
            </a:pPr>
            <a:r>
              <a:rPr lang="he-IL" dirty="0"/>
              <a:t>נא</a:t>
            </a:r>
            <a:r>
              <a:rPr lang="he-IL" baseline="0" dirty="0"/>
              <a:t> הצטיידו במחברת ובמכשירי כתיבה. אני ממתן לכם חצי דקה להתארגנות.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אנו רואים לפנינו את הנימוק הראשון (מסומן באדום)  ואת ההסבר לנימוק (בצבע כחול). בדקו האם זה</a:t>
            </a:r>
            <a:r>
              <a:rPr lang="he-IL" b="1" baseline="0" dirty="0"/>
              <a:t> מה שכתבתם? אמתין 2 דקות לבדיקה ולתיקון. </a:t>
            </a: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1674258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התבוננו בפסקה זו, סימנו עבורכם בצבע צהוב את המשפטים החשובים לצורך ניסוח הנימוק השני. נסחו את הנימוק והסבירו אותו. הוסיפו נימוק זה לנימוק הראשון. אל תשכחו להשתמש במילת קישור שמציינת הוספה בין נימוק ראשון לנימוק שני כגון: נוסף על כך, כמו כן, וכן, אני ממתין 4 דקות.</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3881465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פתחנו את הנימוק במילת קישור של הוספה, כתבתנו את הנימוק – שימו לב הנימוק הוא משפט קצר. במקרה זה כדי לחזק את הנימוק </a:t>
            </a:r>
            <a:r>
              <a:rPr lang="he-IL" dirty="0" err="1"/>
              <a:t>הדשתמשנו</a:t>
            </a:r>
            <a:r>
              <a:rPr lang="he-IL" dirty="0"/>
              <a:t> בדוגמאות של אתרים היסטוריים. שימו לב לשינוי בצבעים.</a:t>
            </a:r>
          </a:p>
          <a:p>
            <a:pPr algn="r"/>
            <a:r>
              <a:rPr lang="he-IL" dirty="0"/>
              <a:t>בדקו, האם זה מה שכתבתם? אמתין 2 דקות לתיקון ולדיוק</a:t>
            </a:r>
            <a:r>
              <a:rPr lang="he-IL" baseline="0" dirty="0"/>
              <a:t> של הניסוח שלכם.</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3713590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לצורך כתיבת הנימוק השלישי עליכם לעיין בפסקה, למצוא את הנימוק המתאים לדעתכם ולפתח אותו בעזרת הסבר או דוגמה מתוך הפסקה. אל תשכחו להשתמש במילת קישור של הוספה בין נימוק לנימוק. אני ממתין 3 דקות.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2479968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לפניכם הנימוק שאני בחרתי לכתוב. ראשית מילת קישור שבאה לציין הוספת נימוק, לאחריה הנימוק – משפט אחד קצר ואחריו הסבר על האתר. אמתין</a:t>
            </a:r>
            <a:r>
              <a:rPr lang="he-IL" b="1" baseline="0" dirty="0"/>
              <a:t> 2 דקות כדי שתבדקו את הנימוק וההסבר שכתבתם.</a:t>
            </a: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34</a:t>
            </a:fld>
            <a:endParaRPr lang="x-none"/>
          </a:p>
        </p:txBody>
      </p:sp>
    </p:spTree>
    <p:extLst>
      <p:ext uri="{BB962C8B-B14F-4D97-AF65-F5344CB8AC3E}">
        <p14:creationId xmlns:p14="http://schemas.microsoft.com/office/powerpoint/2010/main" val="3498222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מה עשינו עד עכשיו?</a:t>
            </a:r>
          </a:p>
          <a:p>
            <a:r>
              <a:rPr lang="he-IL" dirty="0"/>
              <a:t>קורא את הטבלה הכחולה.</a:t>
            </a:r>
          </a:p>
          <a:p>
            <a:r>
              <a:rPr lang="he-IL" dirty="0"/>
              <a:t>מה עלינו לעשות עוד כדי לסיים את המכתב?</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2260777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מה עשינו עד עכשיו?</a:t>
            </a:r>
          </a:p>
          <a:p>
            <a:r>
              <a:rPr lang="he-IL" dirty="0"/>
              <a:t>קורא את הטבלה הכחולה.</a:t>
            </a:r>
          </a:p>
          <a:p>
            <a:r>
              <a:rPr lang="he-IL" dirty="0"/>
              <a:t>מה עלינו לעשות עוד כדי לסיים את המכתב?</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36</a:t>
            </a:fld>
            <a:endParaRPr lang="x-none"/>
          </a:p>
        </p:txBody>
      </p:sp>
    </p:spTree>
    <p:extLst>
      <p:ext uri="{BB962C8B-B14F-4D97-AF65-F5344CB8AC3E}">
        <p14:creationId xmlns:p14="http://schemas.microsoft.com/office/powerpoint/2010/main" val="3558115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מה עשינו עד עכשיו?</a:t>
            </a:r>
          </a:p>
          <a:p>
            <a:r>
              <a:rPr lang="he-IL" dirty="0"/>
              <a:t>קורא את הטבלה הכחולה.</a:t>
            </a:r>
          </a:p>
          <a:p>
            <a:r>
              <a:rPr lang="he-IL" dirty="0"/>
              <a:t>מה עלינו לעשות עוד כדי לסיים את המכתב?</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1965626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עכשיו צריכים</a:t>
            </a:r>
            <a:r>
              <a:rPr lang="he-IL" baseline="0" dirty="0"/>
              <a:t> </a:t>
            </a:r>
            <a:r>
              <a:rPr lang="he-IL" dirty="0"/>
              <a:t>לסיים את המכתב במסקנה ובהמלצה שעולות מתוך הנימוקים שכתבנו</a:t>
            </a:r>
            <a:r>
              <a:rPr lang="he-IL" baseline="0" dirty="0"/>
              <a:t> ולחתום על המכתב בשמכם.</a:t>
            </a:r>
            <a:r>
              <a:rPr lang="he-IL" dirty="0"/>
              <a:t> </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38</a:t>
            </a:fld>
            <a:endParaRPr lang="x-none"/>
          </a:p>
        </p:txBody>
      </p:sp>
    </p:spTree>
    <p:extLst>
      <p:ext uri="{BB962C8B-B14F-4D97-AF65-F5344CB8AC3E}">
        <p14:creationId xmlns:p14="http://schemas.microsoft.com/office/powerpoint/2010/main" val="2401860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ממתינים</a:t>
            </a:r>
            <a:r>
              <a:rPr lang="he-IL" baseline="0" dirty="0"/>
              <a:t> 3 דקות</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39</a:t>
            </a:fld>
            <a:endParaRPr lang="x-none"/>
          </a:p>
        </p:txBody>
      </p:sp>
    </p:spTree>
    <p:extLst>
      <p:ext uri="{BB962C8B-B14F-4D97-AF65-F5344CB8AC3E}">
        <p14:creationId xmlns:p14="http://schemas.microsoft.com/office/powerpoint/2010/main" val="572879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בשיעור שעבר קראנו את הטקסט שעוסק בים המלח, נחשפנו  לייחודיות שלו, הכרנו אתרים בסביבתו ולמדנו על סגולותיו הרפואיות.</a:t>
            </a:r>
          </a:p>
          <a:p>
            <a:r>
              <a:rPr lang="he-IL" b="1" dirty="0"/>
              <a:t>ועתה</a:t>
            </a:r>
            <a:r>
              <a:rPr lang="he-IL" b="1" baseline="0" dirty="0"/>
              <a:t> ילדים אנחנו מתחילים את נושא השיעור שלנו. (קריאת שקופית)</a:t>
            </a: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417096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בדקו</a:t>
            </a:r>
            <a:r>
              <a:rPr lang="he-IL" baseline="0" dirty="0"/>
              <a:t> את משפט הסיום שכתבתם, ואם תרצו לתקן אותו, תוכלו לעשות זאת לאחר השיעור.</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40</a:t>
            </a:fld>
            <a:endParaRPr lang="x-none"/>
          </a:p>
        </p:txBody>
      </p:sp>
    </p:spTree>
    <p:extLst>
      <p:ext uri="{BB962C8B-B14F-4D97-AF65-F5344CB8AC3E}">
        <p14:creationId xmlns:p14="http://schemas.microsoft.com/office/powerpoint/2010/main" val="1863958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לפניכם מכתב ההמלצה השלם. </a:t>
            </a:r>
            <a:r>
              <a:rPr lang="he-IL" dirty="0" smtClean="0"/>
              <a:t>שימו</a:t>
            </a:r>
            <a:r>
              <a:rPr lang="he-IL" baseline="0" dirty="0" smtClean="0"/>
              <a:t> לב שכל הרכיבים שדיברנו עליהם מופיעים כאן:</a:t>
            </a:r>
          </a:p>
          <a:p>
            <a:r>
              <a:rPr lang="he-IL" baseline="0" dirty="0" smtClean="0"/>
              <a:t>פניה אל הנמען, פתיחה, נימוקים והסברים וסיום עם המלצה.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41</a:t>
            </a:fld>
            <a:endParaRPr lang="x-none"/>
          </a:p>
        </p:txBody>
      </p:sp>
    </p:spTree>
    <p:extLst>
      <p:ext uri="{BB962C8B-B14F-4D97-AF65-F5344CB8AC3E}">
        <p14:creationId xmlns:p14="http://schemas.microsoft.com/office/powerpoint/2010/main" val="1115916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לפניכם מכתב ההמלצה השלם. </a:t>
            </a:r>
            <a:r>
              <a:rPr lang="he-IL" dirty="0" smtClean="0"/>
              <a:t>שימו</a:t>
            </a:r>
            <a:r>
              <a:rPr lang="he-IL" baseline="0" dirty="0" smtClean="0"/>
              <a:t> לב שכל הרכיבים שדיברנו עליהם מופיעים כאן:</a:t>
            </a:r>
          </a:p>
          <a:p>
            <a:r>
              <a:rPr lang="he-IL" baseline="0" dirty="0" smtClean="0"/>
              <a:t>פניה אל הנמען, פתיחה, נימוקים והסברים וסיום עם המלצה.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42</a:t>
            </a:fld>
            <a:endParaRPr lang="x-none"/>
          </a:p>
        </p:txBody>
      </p:sp>
    </p:spTree>
    <p:extLst>
      <p:ext uri="{BB962C8B-B14F-4D97-AF65-F5344CB8AC3E}">
        <p14:creationId xmlns:p14="http://schemas.microsoft.com/office/powerpoint/2010/main" val="2629693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לפניכם</a:t>
            </a:r>
            <a:r>
              <a:rPr lang="he-IL" baseline="0" dirty="0"/>
              <a:t> תמונות שונות הממחישות את סגולותיו של ים המלח.</a:t>
            </a:r>
          </a:p>
          <a:p>
            <a:pPr algn="r"/>
            <a:r>
              <a:rPr lang="he-IL" baseline="0" dirty="0"/>
              <a:t>חשבו, איזו תמונה הייתם מוסיפים למכתב?</a:t>
            </a:r>
          </a:p>
          <a:p>
            <a:pPr algn="r"/>
            <a:r>
              <a:rPr lang="he-IL" baseline="0" dirty="0"/>
              <a:t>נסו למצוא תמונה מתאימה והוסיפו אותה למכתב.</a:t>
            </a:r>
          </a:p>
          <a:p>
            <a:pPr algn="r"/>
            <a:r>
              <a:rPr lang="he-IL" baseline="0" dirty="0"/>
              <a:t>את המכתב הסופי שלחו למורה וגם לחברים לצורך קבלת משוב. שאלו אותם: האם המכתב שלי משכנע? מהו הנימוק המשכנע ביותר?</a:t>
            </a:r>
          </a:p>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43</a:t>
            </a:fld>
            <a:endParaRPr lang="x-none"/>
          </a:p>
        </p:txBody>
      </p:sp>
    </p:spTree>
    <p:extLst>
      <p:ext uri="{BB962C8B-B14F-4D97-AF65-F5344CB8AC3E}">
        <p14:creationId xmlns:p14="http://schemas.microsoft.com/office/powerpoint/2010/main" val="393405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1357617b0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71357617b0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latin typeface="Tahoma"/>
              <a:ea typeface="Tahoma"/>
              <a:cs typeface="Tahoma"/>
              <a:sym typeface="Tahoma"/>
            </a:endParaRPr>
          </a:p>
        </p:txBody>
      </p:sp>
      <p:sp>
        <p:nvSpPr>
          <p:cNvPr id="107" name="Google Shape;107;g71357617b0_0_4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45</a:t>
            </a:fld>
            <a:endParaRPr/>
          </a:p>
        </p:txBody>
      </p:sp>
    </p:spTree>
    <p:extLst>
      <p:ext uri="{BB962C8B-B14F-4D97-AF65-F5344CB8AC3E}">
        <p14:creationId xmlns:p14="http://schemas.microsoft.com/office/powerpoint/2010/main" val="3597837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46</a:t>
            </a:fld>
            <a:endParaRPr lang="x-none"/>
          </a:p>
        </p:txBody>
      </p:sp>
    </p:spTree>
    <p:extLst>
      <p:ext uri="{BB962C8B-B14F-4D97-AF65-F5344CB8AC3E}">
        <p14:creationId xmlns:p14="http://schemas.microsoft.com/office/powerpoint/2010/main" val="4021878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תלמידים יקרים, תודה שהייתם איתי היום בשיעור.</a:t>
            </a:r>
          </a:p>
          <a:p>
            <a:r>
              <a:rPr lang="he-IL" b="1" dirty="0"/>
              <a:t>ניפגש בשיעור הבא, בע"ה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47</a:t>
            </a:fld>
            <a:endParaRPr lang="x-none"/>
          </a:p>
        </p:txBody>
      </p:sp>
    </p:spTree>
    <p:extLst>
      <p:ext uri="{BB962C8B-B14F-4D97-AF65-F5344CB8AC3E}">
        <p14:creationId xmlns:p14="http://schemas.microsoft.com/office/powerpoint/2010/main" val="337488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קראו בקריאה דמומה את המשימה המופיעה בשקופית . אני ממתין. המתנה  חצי דקה. קריאה בקול.</a:t>
            </a:r>
          </a:p>
          <a:p>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143900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בואו נפצח את המטלה שעומדת לפנינו. נזהה את רכיבי המטלה.</a:t>
            </a:r>
          </a:p>
          <a:p>
            <a:pPr algn="r"/>
            <a:r>
              <a:rPr lang="he-IL" b="1" dirty="0"/>
              <a:t>מה המשימה העומדת לפנינו? כתיבת מכתב</a:t>
            </a:r>
          </a:p>
          <a:p>
            <a:pPr algn="r"/>
            <a:r>
              <a:rPr lang="he-IL" b="1" dirty="0"/>
              <a:t>איזה מכתב עלינו לכתוב? מכתב המלצה שישכנע. את מי צריך לשכנע? את חברי הוועדה. מה יהיה תוכן המכתב? להכליל את ים המלח ברשימת המועמדים לפלאי עולם הטבע. מה מבקשים מאיתנו? כתבו שלוש סיבות לבחירת ים המלח. מבקשים שנסביר וננמק את בחירתנו.</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1029933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בשלב זה אנו מבררים לעצמנו את המטלה ושואלים: מי המוען? מי הנמען? מהי מטרת המשימה? מה יש לשכנע? כיצד משכנעים?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399681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קורא את השקופית.</a:t>
            </a:r>
          </a:p>
          <a:p>
            <a:r>
              <a:rPr lang="he-IL" b="1" dirty="0"/>
              <a:t>.</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83168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 את השקופית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2659766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94216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71584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5" r:id="rId1"/>
    <p:sldLayoutId id="2147483672" r:id="rId2"/>
    <p:sldLayoutId id="2147483650" r:id="rId3"/>
    <p:sldLayoutId id="2147483653" r:id="rId4"/>
    <p:sldLayoutId id="2147483666" r:id="rId5"/>
    <p:sldLayoutId id="2147483652" r:id="rId6"/>
    <p:sldLayoutId id="2147483667" r:id="rId7"/>
    <p:sldLayoutId id="2147483669" r:id="rId8"/>
    <p:sldLayoutId id="2147483670" r:id="rId9"/>
    <p:sldLayoutId id="2147483671" r:id="rId10"/>
    <p:sldLayoutId id="2147483668" r:id="rId11"/>
    <p:sldLayoutId id="2147483665" r:id="rId12"/>
    <p:sldLayoutId id="2147483657" r:id="rId13"/>
    <p:sldLayoutId id="2147483664" r:id="rId14"/>
    <p:sldLayoutId id="2147483661" r:id="rId15"/>
    <p:sldLayoutId id="2147483649" r:id="rId16"/>
    <p:sldLayoutId id="2147483663" r:id="rId17"/>
    <p:sldLayoutId id="2147483676" r:id="rId18"/>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1891431" y="4469272"/>
            <a:ext cx="7035754" cy="411774"/>
          </a:xfrm>
        </p:spPr>
        <p:txBody>
          <a:bodyPr/>
          <a:lstStyle/>
          <a:p>
            <a:pPr lvl="0"/>
            <a:r>
              <a:rPr lang="he-IL" dirty="0"/>
              <a:t>נושא השיעור: מכתב המלצה על </a:t>
            </a:r>
            <a:r>
              <a:rPr lang="he-IL" dirty="0" smtClean="0"/>
              <a:t>האתר </a:t>
            </a:r>
            <a:r>
              <a:rPr lang="he-IL" dirty="0"/>
              <a:t>"ים המלח"</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p:txBody>
          <a:bodyPr>
            <a:noAutofit/>
          </a:bodyPr>
          <a:lstStyle/>
          <a:p>
            <a:r>
              <a:rPr lang="he-IL" dirty="0">
                <a:sym typeface="Calibri"/>
              </a:rPr>
              <a:t>עם המורה: </a:t>
            </a:r>
            <a:r>
              <a:rPr lang="he-IL" dirty="0" smtClean="0">
                <a:sym typeface="Calibri"/>
              </a:rPr>
              <a:t>שני </a:t>
            </a:r>
            <a:r>
              <a:rPr lang="he-IL" dirty="0" err="1" smtClean="0">
                <a:sym typeface="Calibri"/>
              </a:rPr>
              <a:t>טויטו</a:t>
            </a:r>
            <a:endParaRPr lang="he-IL" dirty="0">
              <a:sym typeface="Calibri"/>
            </a:endParaRPr>
          </a:p>
          <a:p>
            <a:r>
              <a:rPr lang="he-IL" sz="2400" dirty="0" smtClean="0">
                <a:sym typeface="Calibri"/>
              </a:rPr>
              <a:t>כתיבה: פנינה </a:t>
            </a:r>
            <a:r>
              <a:rPr lang="he-IL" sz="2400" dirty="0" smtClean="0">
                <a:sym typeface="Calibri"/>
              </a:rPr>
              <a:t>חוברה</a:t>
            </a:r>
            <a:r>
              <a:rPr lang="he-IL" sz="2400" dirty="0" smtClean="0">
                <a:sym typeface="Calibri"/>
              </a:rPr>
              <a:t>, כוכבה גרסון</a:t>
            </a:r>
          </a:p>
          <a:p>
            <a:r>
              <a:rPr lang="he-IL" sz="2000" dirty="0" smtClean="0">
                <a:sym typeface="Calibri"/>
              </a:rPr>
              <a:t>מתוך </a:t>
            </a:r>
            <a:r>
              <a:rPr lang="he-IL" sz="2000" dirty="0">
                <a:sym typeface="Calibri"/>
              </a:rPr>
              <a:t>יחידת ההוראה לכתה ה' "ים המלח"</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שיעור עברית לכתה 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8008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43437"/>
            <a:ext cx="10515600" cy="1325563"/>
          </a:xfrm>
        </p:spPr>
        <p:txBody>
          <a:bodyPr/>
          <a:lstStyle/>
          <a:p>
            <a:r>
              <a:rPr lang="he-IL" dirty="0"/>
              <a:t>רכיבי מכתב המלצה</a:t>
            </a:r>
          </a:p>
        </p:txBody>
      </p:sp>
      <p:sp>
        <p:nvSpPr>
          <p:cNvPr id="3" name="מציין מיקום תוכן 2"/>
          <p:cNvSpPr>
            <a:spLocks noGrp="1"/>
          </p:cNvSpPr>
          <p:nvPr>
            <p:ph idx="1"/>
          </p:nvPr>
        </p:nvSpPr>
        <p:spPr>
          <a:xfrm>
            <a:off x="1110575" y="930681"/>
            <a:ext cx="10515600" cy="5256110"/>
          </a:xfrm>
        </p:spPr>
        <p:txBody>
          <a:bodyPr>
            <a:normAutofit fontScale="92500" lnSpcReduction="20000"/>
          </a:bodyPr>
          <a:lstStyle/>
          <a:p>
            <a:pPr>
              <a:lnSpc>
                <a:spcPct val="150000"/>
              </a:lnSpc>
            </a:pPr>
            <a:r>
              <a:rPr lang="he-IL" sz="3400" dirty="0"/>
              <a:t>תאריך</a:t>
            </a:r>
          </a:p>
          <a:p>
            <a:pPr>
              <a:lnSpc>
                <a:spcPct val="150000"/>
              </a:lnSpc>
            </a:pPr>
            <a:r>
              <a:rPr lang="he-IL" sz="3400" dirty="0"/>
              <a:t>פנייה לנמען</a:t>
            </a:r>
          </a:p>
          <a:p>
            <a:pPr>
              <a:lnSpc>
                <a:spcPct val="150000"/>
              </a:lnSpc>
            </a:pPr>
            <a:r>
              <a:rPr lang="he-IL" sz="3400" dirty="0"/>
              <a:t>משפט פתיחה: הצגת הנושא</a:t>
            </a:r>
          </a:p>
          <a:p>
            <a:pPr>
              <a:lnSpc>
                <a:spcPct val="150000"/>
              </a:lnSpc>
            </a:pPr>
            <a:r>
              <a:rPr lang="he-IL" sz="3400" dirty="0"/>
              <a:t>גוף המכתב: נימוקים הסברים הוכחות/דוגמאות</a:t>
            </a:r>
          </a:p>
          <a:p>
            <a:pPr>
              <a:lnSpc>
                <a:spcPct val="150000"/>
              </a:lnSpc>
            </a:pPr>
            <a:r>
              <a:rPr lang="he-IL" sz="3400" dirty="0"/>
              <a:t>מסקנה והמלצה</a:t>
            </a:r>
          </a:p>
          <a:p>
            <a:pPr>
              <a:lnSpc>
                <a:spcPct val="150000"/>
              </a:lnSpc>
            </a:pPr>
            <a:r>
              <a:rPr lang="he-IL" sz="3400" dirty="0"/>
              <a:t>משפט סיום</a:t>
            </a:r>
          </a:p>
          <a:p>
            <a:pPr>
              <a:lnSpc>
                <a:spcPct val="150000"/>
              </a:lnSpc>
            </a:pPr>
            <a:r>
              <a:rPr lang="he-IL" sz="3400" dirty="0"/>
              <a:t>שם וכתובת המוען</a:t>
            </a:r>
          </a:p>
          <a:p>
            <a:endParaRPr lang="he-IL" dirty="0"/>
          </a:p>
        </p:txBody>
      </p:sp>
    </p:spTree>
    <p:extLst>
      <p:ext uri="{BB962C8B-B14F-4D97-AF65-F5344CB8AC3E}">
        <p14:creationId xmlns:p14="http://schemas.microsoft.com/office/powerpoint/2010/main" val="1541048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8" name="תמונה 7">
            <a:extLst>
              <a:ext uri="{FF2B5EF4-FFF2-40B4-BE49-F238E27FC236}">
                <a16:creationId xmlns:a16="http://schemas.microsoft.com/office/drawing/2014/main" id="{76D2AF06-212B-433F-B58A-1084A5BFE1B0}"/>
              </a:ext>
            </a:extLst>
          </p:cNvPr>
          <p:cNvPicPr>
            <a:picLocks noChangeAspect="1"/>
          </p:cNvPicPr>
          <p:nvPr/>
        </p:nvPicPr>
        <p:blipFill rotWithShape="1">
          <a:blip r:embed="rId3"/>
          <a:srcRect t="1047" b="11075"/>
          <a:stretch/>
        </p:blipFill>
        <p:spPr>
          <a:xfrm>
            <a:off x="6270611" y="461727"/>
            <a:ext cx="5921389" cy="4871907"/>
          </a:xfrm>
          <a:prstGeom prst="rect">
            <a:avLst/>
          </a:prstGeom>
        </p:spPr>
      </p:pic>
      <p:pic>
        <p:nvPicPr>
          <p:cNvPr id="9" name="תמונה 8">
            <a:extLst>
              <a:ext uri="{FF2B5EF4-FFF2-40B4-BE49-F238E27FC236}">
                <a16:creationId xmlns:a16="http://schemas.microsoft.com/office/drawing/2014/main" id="{5384E424-45FC-40F0-A103-941F8017C1F8}"/>
              </a:ext>
            </a:extLst>
          </p:cNvPr>
          <p:cNvPicPr>
            <a:picLocks noChangeAspect="1"/>
          </p:cNvPicPr>
          <p:nvPr/>
        </p:nvPicPr>
        <p:blipFill rotWithShape="1">
          <a:blip r:embed="rId4"/>
          <a:srcRect t="47305" b="34697"/>
          <a:stretch/>
        </p:blipFill>
        <p:spPr>
          <a:xfrm>
            <a:off x="6510535" y="5333634"/>
            <a:ext cx="5281611" cy="689722"/>
          </a:xfrm>
          <a:prstGeom prst="rect">
            <a:avLst/>
          </a:prstGeom>
        </p:spPr>
      </p:pic>
      <p:pic>
        <p:nvPicPr>
          <p:cNvPr id="11" name="תמונה 10">
            <a:extLst>
              <a:ext uri="{FF2B5EF4-FFF2-40B4-BE49-F238E27FC236}">
                <a16:creationId xmlns:a16="http://schemas.microsoft.com/office/drawing/2014/main" id="{05E260DD-D569-427B-8DFF-17FC7E612180}"/>
              </a:ext>
            </a:extLst>
          </p:cNvPr>
          <p:cNvPicPr>
            <a:picLocks noChangeAspect="1"/>
          </p:cNvPicPr>
          <p:nvPr/>
        </p:nvPicPr>
        <p:blipFill rotWithShape="1">
          <a:blip r:embed="rId5"/>
          <a:srcRect t="45876"/>
          <a:stretch/>
        </p:blipFill>
        <p:spPr>
          <a:xfrm>
            <a:off x="6429054" y="5927755"/>
            <a:ext cx="3919057" cy="930245"/>
          </a:xfrm>
          <a:prstGeom prst="rect">
            <a:avLst/>
          </a:prstGeom>
        </p:spPr>
      </p:pic>
      <p:sp>
        <p:nvSpPr>
          <p:cNvPr id="12" name="מלבן 11">
            <a:extLst>
              <a:ext uri="{FF2B5EF4-FFF2-40B4-BE49-F238E27FC236}">
                <a16:creationId xmlns:a16="http://schemas.microsoft.com/office/drawing/2014/main" id="{26318551-E8AA-432A-9C6C-ECC8457011E6}"/>
              </a:ext>
            </a:extLst>
          </p:cNvPr>
          <p:cNvSpPr/>
          <p:nvPr/>
        </p:nvSpPr>
        <p:spPr>
          <a:xfrm>
            <a:off x="7912729" y="362139"/>
            <a:ext cx="3811509" cy="3168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ימינה 12">
            <a:extLst>
              <a:ext uri="{FF2B5EF4-FFF2-40B4-BE49-F238E27FC236}">
                <a16:creationId xmlns:a16="http://schemas.microsoft.com/office/drawing/2014/main" id="{1E7F70AF-9C35-4E36-AC79-056C635709DB}"/>
              </a:ext>
            </a:extLst>
          </p:cNvPr>
          <p:cNvSpPr/>
          <p:nvPr/>
        </p:nvSpPr>
        <p:spPr>
          <a:xfrm>
            <a:off x="1339913" y="176543"/>
            <a:ext cx="4037846" cy="100493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accent1"/>
                </a:solidFill>
              </a:rPr>
              <a:t>פנייה לנמען</a:t>
            </a:r>
          </a:p>
        </p:txBody>
      </p:sp>
      <p:sp>
        <p:nvSpPr>
          <p:cNvPr id="2" name="TextBox 1"/>
          <p:cNvSpPr txBox="1"/>
          <p:nvPr/>
        </p:nvSpPr>
        <p:spPr>
          <a:xfrm>
            <a:off x="9707671" y="679010"/>
            <a:ext cx="1515650" cy="369332"/>
          </a:xfrm>
          <a:prstGeom prst="rect">
            <a:avLst/>
          </a:prstGeom>
          <a:noFill/>
          <a:ln w="38100">
            <a:solidFill>
              <a:srgbClr val="1152C9"/>
            </a:solidFill>
          </a:ln>
        </p:spPr>
        <p:txBody>
          <a:bodyPr wrap="square" rtlCol="1">
            <a:spAutoFit/>
          </a:bodyPr>
          <a:lstStyle/>
          <a:p>
            <a:endParaRPr lang="he-IL" dirty="0"/>
          </a:p>
        </p:txBody>
      </p:sp>
      <p:sp>
        <p:nvSpPr>
          <p:cNvPr id="3" name="TextBox 2"/>
          <p:cNvSpPr txBox="1"/>
          <p:nvPr/>
        </p:nvSpPr>
        <p:spPr>
          <a:xfrm>
            <a:off x="9945666" y="1515649"/>
            <a:ext cx="1277655" cy="237995"/>
          </a:xfrm>
          <a:prstGeom prst="rect">
            <a:avLst/>
          </a:prstGeom>
          <a:noFill/>
          <a:ln w="38100">
            <a:solidFill>
              <a:schemeClr val="accent1">
                <a:lumMod val="75000"/>
              </a:schemeClr>
            </a:solidFill>
          </a:ln>
        </p:spPr>
        <p:txBody>
          <a:bodyPr wrap="square" rtlCol="1">
            <a:spAutoFit/>
          </a:bodyPr>
          <a:lstStyle/>
          <a:p>
            <a:endParaRPr lang="he-IL" dirty="0"/>
          </a:p>
        </p:txBody>
      </p:sp>
      <p:sp>
        <p:nvSpPr>
          <p:cNvPr id="4" name="TextBox 3"/>
          <p:cNvSpPr txBox="1"/>
          <p:nvPr/>
        </p:nvSpPr>
        <p:spPr>
          <a:xfrm>
            <a:off x="11473841" y="1691014"/>
            <a:ext cx="576197" cy="369332"/>
          </a:xfrm>
          <a:prstGeom prst="rect">
            <a:avLst/>
          </a:prstGeom>
          <a:noFill/>
          <a:ln w="38100">
            <a:solidFill>
              <a:schemeClr val="accent1">
                <a:lumMod val="75000"/>
              </a:schemeClr>
            </a:solidFill>
          </a:ln>
        </p:spPr>
        <p:txBody>
          <a:bodyPr wrap="square" rtlCol="1">
            <a:spAutoFit/>
          </a:bodyPr>
          <a:lstStyle/>
          <a:p>
            <a:endParaRPr lang="he-IL" dirty="0"/>
          </a:p>
        </p:txBody>
      </p:sp>
    </p:spTree>
    <p:extLst>
      <p:ext uri="{BB962C8B-B14F-4D97-AF65-F5344CB8AC3E}">
        <p14:creationId xmlns:p14="http://schemas.microsoft.com/office/powerpoint/2010/main" val="25075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8" name="תמונה 7">
            <a:extLst>
              <a:ext uri="{FF2B5EF4-FFF2-40B4-BE49-F238E27FC236}">
                <a16:creationId xmlns:a16="http://schemas.microsoft.com/office/drawing/2014/main" id="{76D2AF06-212B-433F-B58A-1084A5BFE1B0}"/>
              </a:ext>
            </a:extLst>
          </p:cNvPr>
          <p:cNvPicPr>
            <a:picLocks noChangeAspect="1"/>
          </p:cNvPicPr>
          <p:nvPr/>
        </p:nvPicPr>
        <p:blipFill rotWithShape="1">
          <a:blip r:embed="rId3"/>
          <a:srcRect t="1047" b="11075"/>
          <a:stretch/>
        </p:blipFill>
        <p:spPr>
          <a:xfrm>
            <a:off x="6270611" y="461727"/>
            <a:ext cx="5521535" cy="4871907"/>
          </a:xfrm>
          <a:prstGeom prst="rect">
            <a:avLst/>
          </a:prstGeom>
        </p:spPr>
      </p:pic>
      <p:pic>
        <p:nvPicPr>
          <p:cNvPr id="9" name="תמונה 8">
            <a:extLst>
              <a:ext uri="{FF2B5EF4-FFF2-40B4-BE49-F238E27FC236}">
                <a16:creationId xmlns:a16="http://schemas.microsoft.com/office/drawing/2014/main" id="{5384E424-45FC-40F0-A103-941F8017C1F8}"/>
              </a:ext>
            </a:extLst>
          </p:cNvPr>
          <p:cNvPicPr>
            <a:picLocks noChangeAspect="1"/>
          </p:cNvPicPr>
          <p:nvPr/>
        </p:nvPicPr>
        <p:blipFill rotWithShape="1">
          <a:blip r:embed="rId4"/>
          <a:srcRect t="47305" b="34697"/>
          <a:stretch/>
        </p:blipFill>
        <p:spPr>
          <a:xfrm>
            <a:off x="6510535" y="5333634"/>
            <a:ext cx="5281611" cy="689722"/>
          </a:xfrm>
          <a:prstGeom prst="rect">
            <a:avLst/>
          </a:prstGeom>
        </p:spPr>
      </p:pic>
      <p:pic>
        <p:nvPicPr>
          <p:cNvPr id="11" name="תמונה 10">
            <a:extLst>
              <a:ext uri="{FF2B5EF4-FFF2-40B4-BE49-F238E27FC236}">
                <a16:creationId xmlns:a16="http://schemas.microsoft.com/office/drawing/2014/main" id="{05E260DD-D569-427B-8DFF-17FC7E612180}"/>
              </a:ext>
            </a:extLst>
          </p:cNvPr>
          <p:cNvPicPr>
            <a:picLocks noChangeAspect="1"/>
          </p:cNvPicPr>
          <p:nvPr/>
        </p:nvPicPr>
        <p:blipFill rotWithShape="1">
          <a:blip r:embed="rId5"/>
          <a:srcRect t="45876"/>
          <a:stretch/>
        </p:blipFill>
        <p:spPr>
          <a:xfrm>
            <a:off x="6429054" y="5927755"/>
            <a:ext cx="3919057" cy="930245"/>
          </a:xfrm>
          <a:prstGeom prst="rect">
            <a:avLst/>
          </a:prstGeom>
        </p:spPr>
      </p:pic>
      <p:sp>
        <p:nvSpPr>
          <p:cNvPr id="12" name="מלבן 11">
            <a:extLst>
              <a:ext uri="{FF2B5EF4-FFF2-40B4-BE49-F238E27FC236}">
                <a16:creationId xmlns:a16="http://schemas.microsoft.com/office/drawing/2014/main" id="{26318551-E8AA-432A-9C6C-ECC8457011E6}"/>
              </a:ext>
            </a:extLst>
          </p:cNvPr>
          <p:cNvSpPr/>
          <p:nvPr/>
        </p:nvSpPr>
        <p:spPr>
          <a:xfrm>
            <a:off x="7912729" y="362139"/>
            <a:ext cx="3811509" cy="3168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75BE80A5-D35D-4596-9D73-BD7C998795C4}"/>
              </a:ext>
            </a:extLst>
          </p:cNvPr>
          <p:cNvSpPr/>
          <p:nvPr/>
        </p:nvSpPr>
        <p:spPr>
          <a:xfrm>
            <a:off x="6429054" y="706999"/>
            <a:ext cx="5295183" cy="177365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חץ: ימינה 1">
            <a:extLst>
              <a:ext uri="{FF2B5EF4-FFF2-40B4-BE49-F238E27FC236}">
                <a16:creationId xmlns:a16="http://schemas.microsoft.com/office/drawing/2014/main" id="{0083FF1D-BD11-4C53-A6EE-0149FC8868E5}"/>
              </a:ext>
            </a:extLst>
          </p:cNvPr>
          <p:cNvSpPr/>
          <p:nvPr/>
        </p:nvSpPr>
        <p:spPr>
          <a:xfrm>
            <a:off x="887240" y="959666"/>
            <a:ext cx="4834551" cy="134896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accent1"/>
                </a:solidFill>
              </a:rPr>
              <a:t>משפט פתיחה: הצגת הנושא</a:t>
            </a:r>
          </a:p>
        </p:txBody>
      </p:sp>
    </p:spTree>
    <p:extLst>
      <p:ext uri="{BB962C8B-B14F-4D97-AF65-F5344CB8AC3E}">
        <p14:creationId xmlns:p14="http://schemas.microsoft.com/office/powerpoint/2010/main" val="224629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8" name="תמונה 7">
            <a:extLst>
              <a:ext uri="{FF2B5EF4-FFF2-40B4-BE49-F238E27FC236}">
                <a16:creationId xmlns:a16="http://schemas.microsoft.com/office/drawing/2014/main" id="{76D2AF06-212B-433F-B58A-1084A5BFE1B0}"/>
              </a:ext>
            </a:extLst>
          </p:cNvPr>
          <p:cNvPicPr>
            <a:picLocks noChangeAspect="1"/>
          </p:cNvPicPr>
          <p:nvPr/>
        </p:nvPicPr>
        <p:blipFill rotWithShape="1">
          <a:blip r:embed="rId3"/>
          <a:srcRect t="1047" b="11075"/>
          <a:stretch/>
        </p:blipFill>
        <p:spPr>
          <a:xfrm>
            <a:off x="6270611" y="461727"/>
            <a:ext cx="5521535" cy="4871907"/>
          </a:xfrm>
          <a:prstGeom prst="rect">
            <a:avLst/>
          </a:prstGeom>
        </p:spPr>
      </p:pic>
      <p:pic>
        <p:nvPicPr>
          <p:cNvPr id="9" name="תמונה 8">
            <a:extLst>
              <a:ext uri="{FF2B5EF4-FFF2-40B4-BE49-F238E27FC236}">
                <a16:creationId xmlns:a16="http://schemas.microsoft.com/office/drawing/2014/main" id="{5384E424-45FC-40F0-A103-941F8017C1F8}"/>
              </a:ext>
            </a:extLst>
          </p:cNvPr>
          <p:cNvPicPr>
            <a:picLocks noChangeAspect="1"/>
          </p:cNvPicPr>
          <p:nvPr/>
        </p:nvPicPr>
        <p:blipFill rotWithShape="1">
          <a:blip r:embed="rId4"/>
          <a:srcRect t="47305" b="34697"/>
          <a:stretch/>
        </p:blipFill>
        <p:spPr>
          <a:xfrm>
            <a:off x="6510535" y="5333634"/>
            <a:ext cx="5281611" cy="689722"/>
          </a:xfrm>
          <a:prstGeom prst="rect">
            <a:avLst/>
          </a:prstGeom>
        </p:spPr>
      </p:pic>
      <p:pic>
        <p:nvPicPr>
          <p:cNvPr id="11" name="תמונה 10">
            <a:extLst>
              <a:ext uri="{FF2B5EF4-FFF2-40B4-BE49-F238E27FC236}">
                <a16:creationId xmlns:a16="http://schemas.microsoft.com/office/drawing/2014/main" id="{05E260DD-D569-427B-8DFF-17FC7E612180}"/>
              </a:ext>
            </a:extLst>
          </p:cNvPr>
          <p:cNvPicPr>
            <a:picLocks noChangeAspect="1"/>
          </p:cNvPicPr>
          <p:nvPr/>
        </p:nvPicPr>
        <p:blipFill rotWithShape="1">
          <a:blip r:embed="rId5"/>
          <a:srcRect t="45876"/>
          <a:stretch/>
        </p:blipFill>
        <p:spPr>
          <a:xfrm>
            <a:off x="6429054" y="5927755"/>
            <a:ext cx="3919057" cy="930245"/>
          </a:xfrm>
          <a:prstGeom prst="rect">
            <a:avLst/>
          </a:prstGeom>
        </p:spPr>
      </p:pic>
      <p:sp>
        <p:nvSpPr>
          <p:cNvPr id="12" name="מלבן 11">
            <a:extLst>
              <a:ext uri="{FF2B5EF4-FFF2-40B4-BE49-F238E27FC236}">
                <a16:creationId xmlns:a16="http://schemas.microsoft.com/office/drawing/2014/main" id="{26318551-E8AA-432A-9C6C-ECC8457011E6}"/>
              </a:ext>
            </a:extLst>
          </p:cNvPr>
          <p:cNvSpPr/>
          <p:nvPr/>
        </p:nvSpPr>
        <p:spPr>
          <a:xfrm>
            <a:off x="7912729" y="362139"/>
            <a:ext cx="3811509" cy="3168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75BE80A5-D35D-4596-9D73-BD7C998795C4}"/>
              </a:ext>
            </a:extLst>
          </p:cNvPr>
          <p:cNvSpPr/>
          <p:nvPr/>
        </p:nvSpPr>
        <p:spPr>
          <a:xfrm>
            <a:off x="6429054" y="706999"/>
            <a:ext cx="5295183" cy="177365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0D9D5AD8-45FF-4B70-9FD9-888D9EB1CCE2}"/>
              </a:ext>
            </a:extLst>
          </p:cNvPr>
          <p:cNvSpPr/>
          <p:nvPr/>
        </p:nvSpPr>
        <p:spPr>
          <a:xfrm>
            <a:off x="6429053" y="2725339"/>
            <a:ext cx="5295183" cy="207299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סוגר מסולסל שמאלי 1">
            <a:extLst>
              <a:ext uri="{FF2B5EF4-FFF2-40B4-BE49-F238E27FC236}">
                <a16:creationId xmlns:a16="http://schemas.microsoft.com/office/drawing/2014/main" id="{F6CD83F3-2B52-4BEE-A32C-A585BD3543D7}"/>
              </a:ext>
            </a:extLst>
          </p:cNvPr>
          <p:cNvSpPr/>
          <p:nvPr/>
        </p:nvSpPr>
        <p:spPr>
          <a:xfrm>
            <a:off x="5545239" y="2480650"/>
            <a:ext cx="482851" cy="2852984"/>
          </a:xfrm>
          <a:prstGeom prst="leftBrace">
            <a:avLst/>
          </a:prstGeom>
          <a:ln w="76200"/>
        </p:spPr>
        <p:style>
          <a:lnRef idx="1">
            <a:schemeClr val="accent1"/>
          </a:lnRef>
          <a:fillRef idx="0">
            <a:schemeClr val="accent1"/>
          </a:fillRef>
          <a:effectRef idx="0">
            <a:schemeClr val="accent1"/>
          </a:effectRef>
          <a:fontRef idx="minor">
            <a:schemeClr val="tx1"/>
          </a:fontRef>
        </p:style>
        <p:txBody>
          <a:bodyPr rtlCol="1" anchor="ctr"/>
          <a:lstStyle/>
          <a:p>
            <a:pPr algn="ctr"/>
            <a:r>
              <a:rPr lang="he-IL" b="1" dirty="0"/>
              <a:t>גוף</a:t>
            </a:r>
          </a:p>
        </p:txBody>
      </p:sp>
      <p:sp>
        <p:nvSpPr>
          <p:cNvPr id="3" name="חץ: ימינה 2">
            <a:extLst>
              <a:ext uri="{FF2B5EF4-FFF2-40B4-BE49-F238E27FC236}">
                <a16:creationId xmlns:a16="http://schemas.microsoft.com/office/drawing/2014/main" id="{FF271A92-C3F4-45F7-BC3F-6F4087A4173A}"/>
              </a:ext>
            </a:extLst>
          </p:cNvPr>
          <p:cNvSpPr/>
          <p:nvPr/>
        </p:nvSpPr>
        <p:spPr>
          <a:xfrm>
            <a:off x="613377" y="3069125"/>
            <a:ext cx="4227968" cy="105020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accent1"/>
                </a:solidFill>
              </a:rPr>
              <a:t>נימוק 1</a:t>
            </a:r>
          </a:p>
        </p:txBody>
      </p:sp>
    </p:spTree>
    <p:extLst>
      <p:ext uri="{BB962C8B-B14F-4D97-AF65-F5344CB8AC3E}">
        <p14:creationId xmlns:p14="http://schemas.microsoft.com/office/powerpoint/2010/main" val="231460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8" name="תמונה 7">
            <a:extLst>
              <a:ext uri="{FF2B5EF4-FFF2-40B4-BE49-F238E27FC236}">
                <a16:creationId xmlns:a16="http://schemas.microsoft.com/office/drawing/2014/main" id="{76D2AF06-212B-433F-B58A-1084A5BFE1B0}"/>
              </a:ext>
            </a:extLst>
          </p:cNvPr>
          <p:cNvPicPr>
            <a:picLocks noChangeAspect="1"/>
          </p:cNvPicPr>
          <p:nvPr/>
        </p:nvPicPr>
        <p:blipFill rotWithShape="1">
          <a:blip r:embed="rId3"/>
          <a:srcRect t="1047" b="11075"/>
          <a:stretch/>
        </p:blipFill>
        <p:spPr>
          <a:xfrm>
            <a:off x="6270611" y="461727"/>
            <a:ext cx="5521535" cy="4871907"/>
          </a:xfrm>
          <a:prstGeom prst="rect">
            <a:avLst/>
          </a:prstGeom>
        </p:spPr>
      </p:pic>
      <p:pic>
        <p:nvPicPr>
          <p:cNvPr id="9" name="תמונה 8">
            <a:extLst>
              <a:ext uri="{FF2B5EF4-FFF2-40B4-BE49-F238E27FC236}">
                <a16:creationId xmlns:a16="http://schemas.microsoft.com/office/drawing/2014/main" id="{5384E424-45FC-40F0-A103-941F8017C1F8}"/>
              </a:ext>
            </a:extLst>
          </p:cNvPr>
          <p:cNvPicPr>
            <a:picLocks noChangeAspect="1"/>
          </p:cNvPicPr>
          <p:nvPr/>
        </p:nvPicPr>
        <p:blipFill rotWithShape="1">
          <a:blip r:embed="rId4"/>
          <a:srcRect t="47305" b="34697"/>
          <a:stretch/>
        </p:blipFill>
        <p:spPr>
          <a:xfrm>
            <a:off x="6510535" y="5333634"/>
            <a:ext cx="5281611" cy="689722"/>
          </a:xfrm>
          <a:prstGeom prst="rect">
            <a:avLst/>
          </a:prstGeom>
        </p:spPr>
      </p:pic>
      <p:pic>
        <p:nvPicPr>
          <p:cNvPr id="11" name="תמונה 10">
            <a:extLst>
              <a:ext uri="{FF2B5EF4-FFF2-40B4-BE49-F238E27FC236}">
                <a16:creationId xmlns:a16="http://schemas.microsoft.com/office/drawing/2014/main" id="{05E260DD-D569-427B-8DFF-17FC7E612180}"/>
              </a:ext>
            </a:extLst>
          </p:cNvPr>
          <p:cNvPicPr>
            <a:picLocks noChangeAspect="1"/>
          </p:cNvPicPr>
          <p:nvPr/>
        </p:nvPicPr>
        <p:blipFill rotWithShape="1">
          <a:blip r:embed="rId5"/>
          <a:srcRect t="45876"/>
          <a:stretch/>
        </p:blipFill>
        <p:spPr>
          <a:xfrm>
            <a:off x="6429054" y="5927755"/>
            <a:ext cx="3919057" cy="930245"/>
          </a:xfrm>
          <a:prstGeom prst="rect">
            <a:avLst/>
          </a:prstGeom>
        </p:spPr>
      </p:pic>
      <p:sp>
        <p:nvSpPr>
          <p:cNvPr id="12" name="מלבן 11">
            <a:extLst>
              <a:ext uri="{FF2B5EF4-FFF2-40B4-BE49-F238E27FC236}">
                <a16:creationId xmlns:a16="http://schemas.microsoft.com/office/drawing/2014/main" id="{26318551-E8AA-432A-9C6C-ECC8457011E6}"/>
              </a:ext>
            </a:extLst>
          </p:cNvPr>
          <p:cNvSpPr/>
          <p:nvPr/>
        </p:nvSpPr>
        <p:spPr>
          <a:xfrm>
            <a:off x="7912729" y="362139"/>
            <a:ext cx="3811509" cy="3168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75BE80A5-D35D-4596-9D73-BD7C998795C4}"/>
              </a:ext>
            </a:extLst>
          </p:cNvPr>
          <p:cNvSpPr/>
          <p:nvPr/>
        </p:nvSpPr>
        <p:spPr>
          <a:xfrm>
            <a:off x="6429054" y="706999"/>
            <a:ext cx="5295183" cy="177365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0D9D5AD8-45FF-4B70-9FD9-888D9EB1CCE2}"/>
              </a:ext>
            </a:extLst>
          </p:cNvPr>
          <p:cNvSpPr/>
          <p:nvPr/>
        </p:nvSpPr>
        <p:spPr>
          <a:xfrm>
            <a:off x="6429053" y="2725339"/>
            <a:ext cx="5295183" cy="207299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a:extLst>
              <a:ext uri="{FF2B5EF4-FFF2-40B4-BE49-F238E27FC236}">
                <a16:creationId xmlns:a16="http://schemas.microsoft.com/office/drawing/2014/main" id="{C35BA348-BDE7-43EA-8072-7C4B38BB302D}"/>
              </a:ext>
            </a:extLst>
          </p:cNvPr>
          <p:cNvSpPr/>
          <p:nvPr/>
        </p:nvSpPr>
        <p:spPr>
          <a:xfrm>
            <a:off x="6429055" y="4798336"/>
            <a:ext cx="5295183" cy="47078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חץ: ימינה 1">
            <a:extLst>
              <a:ext uri="{FF2B5EF4-FFF2-40B4-BE49-F238E27FC236}">
                <a16:creationId xmlns:a16="http://schemas.microsoft.com/office/drawing/2014/main" id="{796FC5EA-10D1-4E0B-80C7-7123D1932BFE}"/>
              </a:ext>
            </a:extLst>
          </p:cNvPr>
          <p:cNvSpPr/>
          <p:nvPr/>
        </p:nvSpPr>
        <p:spPr>
          <a:xfrm>
            <a:off x="1747319" y="4469017"/>
            <a:ext cx="4083112" cy="112941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accent1"/>
                </a:solidFill>
              </a:rPr>
              <a:t>נימוק </a:t>
            </a:r>
            <a:r>
              <a:rPr lang="he-IL" dirty="0">
                <a:solidFill>
                  <a:schemeClr val="accent1"/>
                </a:solidFill>
              </a:rPr>
              <a:t>2</a:t>
            </a:r>
          </a:p>
        </p:txBody>
      </p:sp>
      <p:sp>
        <p:nvSpPr>
          <p:cNvPr id="3" name="מלבן 2">
            <a:extLst>
              <a:ext uri="{FF2B5EF4-FFF2-40B4-BE49-F238E27FC236}">
                <a16:creationId xmlns:a16="http://schemas.microsoft.com/office/drawing/2014/main" id="{5FFFD746-BB3A-4FAE-95EF-942A2C8B5167}"/>
              </a:ext>
            </a:extLst>
          </p:cNvPr>
          <p:cNvSpPr/>
          <p:nvPr/>
        </p:nvSpPr>
        <p:spPr>
          <a:xfrm>
            <a:off x="10949651" y="4798336"/>
            <a:ext cx="842495" cy="2446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8686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8" name="תמונה 7">
            <a:extLst>
              <a:ext uri="{FF2B5EF4-FFF2-40B4-BE49-F238E27FC236}">
                <a16:creationId xmlns:a16="http://schemas.microsoft.com/office/drawing/2014/main" id="{76D2AF06-212B-433F-B58A-1084A5BFE1B0}"/>
              </a:ext>
            </a:extLst>
          </p:cNvPr>
          <p:cNvPicPr>
            <a:picLocks noChangeAspect="1"/>
          </p:cNvPicPr>
          <p:nvPr/>
        </p:nvPicPr>
        <p:blipFill rotWithShape="1">
          <a:blip r:embed="rId3"/>
          <a:srcRect t="1047" b="11075"/>
          <a:stretch/>
        </p:blipFill>
        <p:spPr>
          <a:xfrm>
            <a:off x="6270611" y="461727"/>
            <a:ext cx="5521535" cy="4871907"/>
          </a:xfrm>
          <a:prstGeom prst="rect">
            <a:avLst/>
          </a:prstGeom>
        </p:spPr>
      </p:pic>
      <p:pic>
        <p:nvPicPr>
          <p:cNvPr id="9" name="תמונה 8">
            <a:extLst>
              <a:ext uri="{FF2B5EF4-FFF2-40B4-BE49-F238E27FC236}">
                <a16:creationId xmlns:a16="http://schemas.microsoft.com/office/drawing/2014/main" id="{5384E424-45FC-40F0-A103-941F8017C1F8}"/>
              </a:ext>
            </a:extLst>
          </p:cNvPr>
          <p:cNvPicPr>
            <a:picLocks noChangeAspect="1"/>
          </p:cNvPicPr>
          <p:nvPr/>
        </p:nvPicPr>
        <p:blipFill rotWithShape="1">
          <a:blip r:embed="rId4"/>
          <a:srcRect t="47305" b="34697"/>
          <a:stretch/>
        </p:blipFill>
        <p:spPr>
          <a:xfrm>
            <a:off x="6510535" y="5333634"/>
            <a:ext cx="5281611" cy="689722"/>
          </a:xfrm>
          <a:prstGeom prst="rect">
            <a:avLst/>
          </a:prstGeom>
        </p:spPr>
      </p:pic>
      <p:pic>
        <p:nvPicPr>
          <p:cNvPr id="11" name="תמונה 10">
            <a:extLst>
              <a:ext uri="{FF2B5EF4-FFF2-40B4-BE49-F238E27FC236}">
                <a16:creationId xmlns:a16="http://schemas.microsoft.com/office/drawing/2014/main" id="{05E260DD-D569-427B-8DFF-17FC7E612180}"/>
              </a:ext>
            </a:extLst>
          </p:cNvPr>
          <p:cNvPicPr>
            <a:picLocks noChangeAspect="1"/>
          </p:cNvPicPr>
          <p:nvPr/>
        </p:nvPicPr>
        <p:blipFill rotWithShape="1">
          <a:blip r:embed="rId5"/>
          <a:srcRect t="45876"/>
          <a:stretch/>
        </p:blipFill>
        <p:spPr>
          <a:xfrm>
            <a:off x="6510535" y="6005248"/>
            <a:ext cx="3919057" cy="930245"/>
          </a:xfrm>
          <a:prstGeom prst="rect">
            <a:avLst/>
          </a:prstGeom>
        </p:spPr>
      </p:pic>
      <p:sp>
        <p:nvSpPr>
          <p:cNvPr id="12" name="מלבן 11">
            <a:extLst>
              <a:ext uri="{FF2B5EF4-FFF2-40B4-BE49-F238E27FC236}">
                <a16:creationId xmlns:a16="http://schemas.microsoft.com/office/drawing/2014/main" id="{26318551-E8AA-432A-9C6C-ECC8457011E6}"/>
              </a:ext>
            </a:extLst>
          </p:cNvPr>
          <p:cNvSpPr/>
          <p:nvPr/>
        </p:nvSpPr>
        <p:spPr>
          <a:xfrm>
            <a:off x="7912729" y="362139"/>
            <a:ext cx="3811509" cy="3168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75BE80A5-D35D-4596-9D73-BD7C998795C4}"/>
              </a:ext>
            </a:extLst>
          </p:cNvPr>
          <p:cNvSpPr/>
          <p:nvPr/>
        </p:nvSpPr>
        <p:spPr>
          <a:xfrm>
            <a:off x="6429054" y="706999"/>
            <a:ext cx="5295183" cy="177365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0D9D5AD8-45FF-4B70-9FD9-888D9EB1CCE2}"/>
              </a:ext>
            </a:extLst>
          </p:cNvPr>
          <p:cNvSpPr/>
          <p:nvPr/>
        </p:nvSpPr>
        <p:spPr>
          <a:xfrm>
            <a:off x="6429053" y="2725339"/>
            <a:ext cx="5295183" cy="207299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a:extLst>
              <a:ext uri="{FF2B5EF4-FFF2-40B4-BE49-F238E27FC236}">
                <a16:creationId xmlns:a16="http://schemas.microsoft.com/office/drawing/2014/main" id="{C35BA348-BDE7-43EA-8072-7C4B38BB302D}"/>
              </a:ext>
            </a:extLst>
          </p:cNvPr>
          <p:cNvSpPr/>
          <p:nvPr/>
        </p:nvSpPr>
        <p:spPr>
          <a:xfrm>
            <a:off x="6429055" y="4798336"/>
            <a:ext cx="5295183" cy="47078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17">
            <a:extLst>
              <a:ext uri="{FF2B5EF4-FFF2-40B4-BE49-F238E27FC236}">
                <a16:creationId xmlns:a16="http://schemas.microsoft.com/office/drawing/2014/main" id="{6AA2052C-91E9-477B-A789-67C505020A93}"/>
              </a:ext>
            </a:extLst>
          </p:cNvPr>
          <p:cNvSpPr/>
          <p:nvPr/>
        </p:nvSpPr>
        <p:spPr>
          <a:xfrm>
            <a:off x="6429055" y="5315526"/>
            <a:ext cx="5295183" cy="6897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חץ: ימינה 1">
            <a:extLst>
              <a:ext uri="{FF2B5EF4-FFF2-40B4-BE49-F238E27FC236}">
                <a16:creationId xmlns:a16="http://schemas.microsoft.com/office/drawing/2014/main" id="{0883BCD7-7610-4FED-B3B0-3D588479316C}"/>
              </a:ext>
            </a:extLst>
          </p:cNvPr>
          <p:cNvSpPr/>
          <p:nvPr/>
        </p:nvSpPr>
        <p:spPr>
          <a:xfrm>
            <a:off x="2634558" y="5171812"/>
            <a:ext cx="3395050" cy="83343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accent1"/>
                </a:solidFill>
              </a:rPr>
              <a:t>מסקנה והמלצה ומשפט סיום</a:t>
            </a:r>
          </a:p>
        </p:txBody>
      </p:sp>
      <p:sp>
        <p:nvSpPr>
          <p:cNvPr id="3" name="מלבן 2">
            <a:extLst>
              <a:ext uri="{FF2B5EF4-FFF2-40B4-BE49-F238E27FC236}">
                <a16:creationId xmlns:a16="http://schemas.microsoft.com/office/drawing/2014/main" id="{A0CA2DA6-32EF-4F0C-BE86-C49ABA99F1CD}"/>
              </a:ext>
            </a:extLst>
          </p:cNvPr>
          <p:cNvSpPr/>
          <p:nvPr/>
        </p:nvSpPr>
        <p:spPr>
          <a:xfrm>
            <a:off x="10613985" y="5315526"/>
            <a:ext cx="1110251" cy="23539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78066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8" name="תמונה 7">
            <a:extLst>
              <a:ext uri="{FF2B5EF4-FFF2-40B4-BE49-F238E27FC236}">
                <a16:creationId xmlns:a16="http://schemas.microsoft.com/office/drawing/2014/main" id="{76D2AF06-212B-433F-B58A-1084A5BFE1B0}"/>
              </a:ext>
            </a:extLst>
          </p:cNvPr>
          <p:cNvPicPr>
            <a:picLocks noChangeAspect="1"/>
          </p:cNvPicPr>
          <p:nvPr/>
        </p:nvPicPr>
        <p:blipFill rotWithShape="1">
          <a:blip r:embed="rId3"/>
          <a:srcRect t="1047" b="11075"/>
          <a:stretch/>
        </p:blipFill>
        <p:spPr>
          <a:xfrm>
            <a:off x="6270611" y="461727"/>
            <a:ext cx="5521535" cy="4871907"/>
          </a:xfrm>
          <a:prstGeom prst="rect">
            <a:avLst/>
          </a:prstGeom>
        </p:spPr>
      </p:pic>
      <p:pic>
        <p:nvPicPr>
          <p:cNvPr id="9" name="תמונה 8">
            <a:extLst>
              <a:ext uri="{FF2B5EF4-FFF2-40B4-BE49-F238E27FC236}">
                <a16:creationId xmlns:a16="http://schemas.microsoft.com/office/drawing/2014/main" id="{5384E424-45FC-40F0-A103-941F8017C1F8}"/>
              </a:ext>
            </a:extLst>
          </p:cNvPr>
          <p:cNvPicPr>
            <a:picLocks noChangeAspect="1"/>
          </p:cNvPicPr>
          <p:nvPr/>
        </p:nvPicPr>
        <p:blipFill rotWithShape="1">
          <a:blip r:embed="rId4"/>
          <a:srcRect t="47305" b="34697"/>
          <a:stretch/>
        </p:blipFill>
        <p:spPr>
          <a:xfrm>
            <a:off x="6510535" y="5333634"/>
            <a:ext cx="5281611" cy="689722"/>
          </a:xfrm>
          <a:prstGeom prst="rect">
            <a:avLst/>
          </a:prstGeom>
        </p:spPr>
      </p:pic>
      <p:pic>
        <p:nvPicPr>
          <p:cNvPr id="11" name="תמונה 10">
            <a:extLst>
              <a:ext uri="{FF2B5EF4-FFF2-40B4-BE49-F238E27FC236}">
                <a16:creationId xmlns:a16="http://schemas.microsoft.com/office/drawing/2014/main" id="{05E260DD-D569-427B-8DFF-17FC7E612180}"/>
              </a:ext>
            </a:extLst>
          </p:cNvPr>
          <p:cNvPicPr>
            <a:picLocks noChangeAspect="1"/>
          </p:cNvPicPr>
          <p:nvPr/>
        </p:nvPicPr>
        <p:blipFill rotWithShape="1">
          <a:blip r:embed="rId5"/>
          <a:srcRect t="45876"/>
          <a:stretch/>
        </p:blipFill>
        <p:spPr>
          <a:xfrm>
            <a:off x="6510535" y="6005248"/>
            <a:ext cx="3919057" cy="930245"/>
          </a:xfrm>
          <a:prstGeom prst="rect">
            <a:avLst/>
          </a:prstGeom>
        </p:spPr>
      </p:pic>
      <p:sp>
        <p:nvSpPr>
          <p:cNvPr id="12" name="מלבן 11">
            <a:extLst>
              <a:ext uri="{FF2B5EF4-FFF2-40B4-BE49-F238E27FC236}">
                <a16:creationId xmlns:a16="http://schemas.microsoft.com/office/drawing/2014/main" id="{26318551-E8AA-432A-9C6C-ECC8457011E6}"/>
              </a:ext>
            </a:extLst>
          </p:cNvPr>
          <p:cNvSpPr/>
          <p:nvPr/>
        </p:nvSpPr>
        <p:spPr>
          <a:xfrm>
            <a:off x="7912729" y="362139"/>
            <a:ext cx="3811509" cy="3168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75BE80A5-D35D-4596-9D73-BD7C998795C4}"/>
              </a:ext>
            </a:extLst>
          </p:cNvPr>
          <p:cNvSpPr/>
          <p:nvPr/>
        </p:nvSpPr>
        <p:spPr>
          <a:xfrm>
            <a:off x="6429054" y="706999"/>
            <a:ext cx="5295183" cy="177365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0D9D5AD8-45FF-4B70-9FD9-888D9EB1CCE2}"/>
              </a:ext>
            </a:extLst>
          </p:cNvPr>
          <p:cNvSpPr/>
          <p:nvPr/>
        </p:nvSpPr>
        <p:spPr>
          <a:xfrm>
            <a:off x="6429053" y="2725339"/>
            <a:ext cx="5295183" cy="207299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a:extLst>
              <a:ext uri="{FF2B5EF4-FFF2-40B4-BE49-F238E27FC236}">
                <a16:creationId xmlns:a16="http://schemas.microsoft.com/office/drawing/2014/main" id="{C35BA348-BDE7-43EA-8072-7C4B38BB302D}"/>
              </a:ext>
            </a:extLst>
          </p:cNvPr>
          <p:cNvSpPr/>
          <p:nvPr/>
        </p:nvSpPr>
        <p:spPr>
          <a:xfrm>
            <a:off x="6429055" y="4798336"/>
            <a:ext cx="5295183" cy="47078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17">
            <a:extLst>
              <a:ext uri="{FF2B5EF4-FFF2-40B4-BE49-F238E27FC236}">
                <a16:creationId xmlns:a16="http://schemas.microsoft.com/office/drawing/2014/main" id="{6AA2052C-91E9-477B-A789-67C505020A93}"/>
              </a:ext>
            </a:extLst>
          </p:cNvPr>
          <p:cNvSpPr/>
          <p:nvPr/>
        </p:nvSpPr>
        <p:spPr>
          <a:xfrm>
            <a:off x="6429055" y="5315526"/>
            <a:ext cx="5295183" cy="6897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26BBA43B-2E1C-46FF-BED7-FCF52E942163}"/>
              </a:ext>
            </a:extLst>
          </p:cNvPr>
          <p:cNvSpPr/>
          <p:nvPr/>
        </p:nvSpPr>
        <p:spPr>
          <a:xfrm>
            <a:off x="6429052" y="6005248"/>
            <a:ext cx="2162687" cy="85275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חץ: ימינה 2">
            <a:extLst>
              <a:ext uri="{FF2B5EF4-FFF2-40B4-BE49-F238E27FC236}">
                <a16:creationId xmlns:a16="http://schemas.microsoft.com/office/drawing/2014/main" id="{A6E9702B-FE67-4D25-8E94-D5430E30B041}"/>
              </a:ext>
            </a:extLst>
          </p:cNvPr>
          <p:cNvSpPr/>
          <p:nvPr/>
        </p:nvSpPr>
        <p:spPr>
          <a:xfrm>
            <a:off x="2942376" y="5812324"/>
            <a:ext cx="2884621" cy="95514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accent1"/>
                </a:solidFill>
              </a:rPr>
              <a:t>המוען</a:t>
            </a:r>
          </a:p>
        </p:txBody>
      </p:sp>
    </p:spTree>
    <p:extLst>
      <p:ext uri="{BB962C8B-B14F-4D97-AF65-F5344CB8AC3E}">
        <p14:creationId xmlns:p14="http://schemas.microsoft.com/office/powerpoint/2010/main" val="364043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7C4273CC-6319-45A9-A9D4-AE65D016B982}"/>
              </a:ext>
            </a:extLst>
          </p:cNvPr>
          <p:cNvPicPr>
            <a:picLocks noChangeAspect="1"/>
          </p:cNvPicPr>
          <p:nvPr/>
        </p:nvPicPr>
        <p:blipFill>
          <a:blip r:embed="rId3"/>
          <a:stretch>
            <a:fillRect/>
          </a:stretch>
        </p:blipFill>
        <p:spPr>
          <a:xfrm>
            <a:off x="3823339" y="1288474"/>
            <a:ext cx="7913238" cy="3002972"/>
          </a:xfrm>
          <a:prstGeom prst="rect">
            <a:avLst/>
          </a:prstGeom>
        </p:spPr>
      </p:pic>
      <p:sp>
        <p:nvSpPr>
          <p:cNvPr id="10" name="מלבן 9">
            <a:extLst>
              <a:ext uri="{FF2B5EF4-FFF2-40B4-BE49-F238E27FC236}">
                <a16:creationId xmlns:a16="http://schemas.microsoft.com/office/drawing/2014/main" id="{B9AC8B62-D052-4501-A501-3F75584B6C5E}"/>
              </a:ext>
            </a:extLst>
          </p:cNvPr>
          <p:cNvSpPr/>
          <p:nvPr/>
        </p:nvSpPr>
        <p:spPr>
          <a:xfrm>
            <a:off x="8749145" y="1662545"/>
            <a:ext cx="2987432" cy="40524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70FED46F-F491-49B6-9DDB-8F40B2E90D43}"/>
              </a:ext>
            </a:extLst>
          </p:cNvPr>
          <p:cNvSpPr/>
          <p:nvPr/>
        </p:nvSpPr>
        <p:spPr>
          <a:xfrm>
            <a:off x="9279801" y="2039499"/>
            <a:ext cx="2456775" cy="40524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3" name="מחבר חץ ישר 12">
            <a:extLst>
              <a:ext uri="{FF2B5EF4-FFF2-40B4-BE49-F238E27FC236}">
                <a16:creationId xmlns:a16="http://schemas.microsoft.com/office/drawing/2014/main" id="{1B0A35C2-6B7F-486E-80C2-B7C0931CC562}"/>
              </a:ext>
            </a:extLst>
          </p:cNvPr>
          <p:cNvCxnSpPr>
            <a:cxnSpLocks/>
          </p:cNvCxnSpPr>
          <p:nvPr/>
        </p:nvCxnSpPr>
        <p:spPr>
          <a:xfrm>
            <a:off x="6771992" y="506994"/>
            <a:ext cx="2616451" cy="1240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מלבן 17">
            <a:extLst>
              <a:ext uri="{FF2B5EF4-FFF2-40B4-BE49-F238E27FC236}">
                <a16:creationId xmlns:a16="http://schemas.microsoft.com/office/drawing/2014/main" id="{181A4198-E1A5-4FE6-A3E0-2B63E900A3E6}"/>
              </a:ext>
            </a:extLst>
          </p:cNvPr>
          <p:cNvSpPr/>
          <p:nvPr/>
        </p:nvSpPr>
        <p:spPr>
          <a:xfrm>
            <a:off x="4490518" y="426954"/>
            <a:ext cx="2281474" cy="4707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accent1"/>
                </a:solidFill>
              </a:rPr>
              <a:t>נימוק</a:t>
            </a:r>
          </a:p>
        </p:txBody>
      </p:sp>
      <p:sp>
        <p:nvSpPr>
          <p:cNvPr id="19" name="מלבן 18">
            <a:extLst>
              <a:ext uri="{FF2B5EF4-FFF2-40B4-BE49-F238E27FC236}">
                <a16:creationId xmlns:a16="http://schemas.microsoft.com/office/drawing/2014/main" id="{2BF0627E-C691-4116-AB71-EF447B3896AD}"/>
              </a:ext>
            </a:extLst>
          </p:cNvPr>
          <p:cNvSpPr/>
          <p:nvPr/>
        </p:nvSpPr>
        <p:spPr>
          <a:xfrm>
            <a:off x="3823340" y="2473088"/>
            <a:ext cx="7913236" cy="1818357"/>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20" name="מחבר חץ ישר 19">
            <a:extLst>
              <a:ext uri="{FF2B5EF4-FFF2-40B4-BE49-F238E27FC236}">
                <a16:creationId xmlns:a16="http://schemas.microsoft.com/office/drawing/2014/main" id="{3845249B-5ADF-4211-9B04-DC180697CF81}"/>
              </a:ext>
            </a:extLst>
          </p:cNvPr>
          <p:cNvCxnSpPr>
            <a:cxnSpLocks/>
          </p:cNvCxnSpPr>
          <p:nvPr/>
        </p:nvCxnSpPr>
        <p:spPr>
          <a:xfrm>
            <a:off x="2249786" y="3252664"/>
            <a:ext cx="1498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מלבן 21">
            <a:extLst>
              <a:ext uri="{FF2B5EF4-FFF2-40B4-BE49-F238E27FC236}">
                <a16:creationId xmlns:a16="http://schemas.microsoft.com/office/drawing/2014/main" id="{2597A9F8-39EA-40AF-B28D-6C68CF72F4DD}"/>
              </a:ext>
            </a:extLst>
          </p:cNvPr>
          <p:cNvSpPr/>
          <p:nvPr/>
        </p:nvSpPr>
        <p:spPr>
          <a:xfrm>
            <a:off x="615635" y="3252664"/>
            <a:ext cx="2281474" cy="4707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accent1"/>
                </a:solidFill>
              </a:rPr>
              <a:t>הסבר ודוגמאות</a:t>
            </a:r>
          </a:p>
        </p:txBody>
      </p:sp>
    </p:spTree>
    <p:extLst>
      <p:ext uri="{BB962C8B-B14F-4D97-AF65-F5344CB8AC3E}">
        <p14:creationId xmlns:p14="http://schemas.microsoft.com/office/powerpoint/2010/main" val="4071737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8" name="תמונה 7">
            <a:extLst>
              <a:ext uri="{FF2B5EF4-FFF2-40B4-BE49-F238E27FC236}">
                <a16:creationId xmlns:a16="http://schemas.microsoft.com/office/drawing/2014/main" id="{76D2AF06-212B-433F-B58A-1084A5BFE1B0}"/>
              </a:ext>
            </a:extLst>
          </p:cNvPr>
          <p:cNvPicPr>
            <a:picLocks noChangeAspect="1"/>
          </p:cNvPicPr>
          <p:nvPr/>
        </p:nvPicPr>
        <p:blipFill>
          <a:blip r:embed="rId3"/>
          <a:stretch>
            <a:fillRect/>
          </a:stretch>
        </p:blipFill>
        <p:spPr>
          <a:xfrm>
            <a:off x="6026219" y="805318"/>
            <a:ext cx="6028177" cy="6052682"/>
          </a:xfrm>
          <a:prstGeom prst="rect">
            <a:avLst/>
          </a:prstGeom>
        </p:spPr>
      </p:pic>
      <p:pic>
        <p:nvPicPr>
          <p:cNvPr id="9" name="תמונה 8">
            <a:extLst>
              <a:ext uri="{FF2B5EF4-FFF2-40B4-BE49-F238E27FC236}">
                <a16:creationId xmlns:a16="http://schemas.microsoft.com/office/drawing/2014/main" id="{5384E424-45FC-40F0-A103-941F8017C1F8}"/>
              </a:ext>
            </a:extLst>
          </p:cNvPr>
          <p:cNvPicPr>
            <a:picLocks noChangeAspect="1"/>
          </p:cNvPicPr>
          <p:nvPr/>
        </p:nvPicPr>
        <p:blipFill>
          <a:blip r:embed="rId4"/>
          <a:stretch>
            <a:fillRect/>
          </a:stretch>
        </p:blipFill>
        <p:spPr>
          <a:xfrm>
            <a:off x="0" y="1429890"/>
            <a:ext cx="5921389" cy="4296618"/>
          </a:xfrm>
          <a:prstGeom prst="rect">
            <a:avLst/>
          </a:prstGeom>
        </p:spPr>
      </p:pic>
      <p:sp>
        <p:nvSpPr>
          <p:cNvPr id="7" name="מלבן 6">
            <a:extLst>
              <a:ext uri="{FF2B5EF4-FFF2-40B4-BE49-F238E27FC236}">
                <a16:creationId xmlns:a16="http://schemas.microsoft.com/office/drawing/2014/main" id="{AC75DA3B-8450-4995-99FE-274FFFA5129C}"/>
              </a:ext>
            </a:extLst>
          </p:cNvPr>
          <p:cNvSpPr/>
          <p:nvPr/>
        </p:nvSpPr>
        <p:spPr>
          <a:xfrm>
            <a:off x="11149776" y="5553465"/>
            <a:ext cx="929489" cy="30781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661D215D-B302-4C1F-AB1C-6147B69F6357}"/>
              </a:ext>
            </a:extLst>
          </p:cNvPr>
          <p:cNvSpPr/>
          <p:nvPr/>
        </p:nvSpPr>
        <p:spPr>
          <a:xfrm>
            <a:off x="11390004" y="6157724"/>
            <a:ext cx="739366" cy="30781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7E9D1872-3145-4017-9853-FE130B755235}"/>
              </a:ext>
            </a:extLst>
          </p:cNvPr>
          <p:cNvSpPr/>
          <p:nvPr/>
        </p:nvSpPr>
        <p:spPr>
          <a:xfrm>
            <a:off x="4582542" y="3437404"/>
            <a:ext cx="1246360" cy="30781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CA5C7FA5-418D-4AF0-97BB-078109990546}"/>
              </a:ext>
            </a:extLst>
          </p:cNvPr>
          <p:cNvSpPr/>
          <p:nvPr/>
        </p:nvSpPr>
        <p:spPr>
          <a:xfrm>
            <a:off x="751563" y="-54199"/>
            <a:ext cx="8379912" cy="11316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accent1"/>
                </a:solidFill>
              </a:rPr>
              <a:t>אמצעים לשוניים: שימוש במילות קישור של הוספה </a:t>
            </a:r>
            <a:r>
              <a:rPr lang="he-IL" sz="3200" b="1" dirty="0">
                <a:solidFill>
                  <a:srgbClr val="FF0000"/>
                </a:solidFill>
              </a:rPr>
              <a:t>ובמאזכרים</a:t>
            </a:r>
            <a:r>
              <a:rPr lang="he-IL" sz="3200" b="1" dirty="0">
                <a:solidFill>
                  <a:schemeClr val="accent1"/>
                </a:solidFill>
              </a:rPr>
              <a:t>   </a:t>
            </a:r>
          </a:p>
        </p:txBody>
      </p:sp>
      <p:sp>
        <p:nvSpPr>
          <p:cNvPr id="2" name="TextBox 1"/>
          <p:cNvSpPr txBox="1"/>
          <p:nvPr/>
        </p:nvSpPr>
        <p:spPr>
          <a:xfrm>
            <a:off x="9745253" y="3832963"/>
            <a:ext cx="530451" cy="369332"/>
          </a:xfrm>
          <a:prstGeom prst="rect">
            <a:avLst/>
          </a:prstGeom>
          <a:noFill/>
          <a:ln w="57150">
            <a:solidFill>
              <a:schemeClr val="accent2">
                <a:lumMod val="75000"/>
              </a:schemeClr>
            </a:solidFill>
          </a:ln>
        </p:spPr>
        <p:txBody>
          <a:bodyPr wrap="square" rtlCol="1">
            <a:spAutoFit/>
          </a:bodyPr>
          <a:lstStyle/>
          <a:p>
            <a:endParaRPr lang="he-IL" dirty="0"/>
          </a:p>
        </p:txBody>
      </p:sp>
      <p:sp>
        <p:nvSpPr>
          <p:cNvPr id="14" name="TextBox 13"/>
          <p:cNvSpPr txBox="1"/>
          <p:nvPr/>
        </p:nvSpPr>
        <p:spPr>
          <a:xfrm>
            <a:off x="7052153" y="4108535"/>
            <a:ext cx="430247" cy="369332"/>
          </a:xfrm>
          <a:prstGeom prst="rect">
            <a:avLst/>
          </a:prstGeom>
          <a:noFill/>
          <a:ln w="57150">
            <a:solidFill>
              <a:schemeClr val="accent2">
                <a:lumMod val="75000"/>
              </a:schemeClr>
            </a:solidFill>
          </a:ln>
        </p:spPr>
        <p:txBody>
          <a:bodyPr wrap="square" rtlCol="1">
            <a:spAutoFit/>
          </a:bodyPr>
          <a:lstStyle/>
          <a:p>
            <a:endParaRPr lang="he-IL" dirty="0"/>
          </a:p>
        </p:txBody>
      </p:sp>
      <p:sp>
        <p:nvSpPr>
          <p:cNvPr id="15" name="TextBox 14"/>
          <p:cNvSpPr txBox="1"/>
          <p:nvPr/>
        </p:nvSpPr>
        <p:spPr>
          <a:xfrm>
            <a:off x="4196220" y="1994984"/>
            <a:ext cx="764088" cy="369332"/>
          </a:xfrm>
          <a:prstGeom prst="rect">
            <a:avLst/>
          </a:prstGeom>
          <a:noFill/>
          <a:ln w="57150">
            <a:solidFill>
              <a:schemeClr val="accent2">
                <a:lumMod val="75000"/>
              </a:schemeClr>
            </a:solidFill>
          </a:ln>
        </p:spPr>
        <p:txBody>
          <a:bodyPr wrap="square" rtlCol="1">
            <a:spAutoFit/>
          </a:bodyPr>
          <a:lstStyle/>
          <a:p>
            <a:endParaRPr lang="he-IL" dirty="0"/>
          </a:p>
        </p:txBody>
      </p:sp>
    </p:spTree>
    <p:extLst>
      <p:ext uri="{BB962C8B-B14F-4D97-AF65-F5344CB8AC3E}">
        <p14:creationId xmlns:p14="http://schemas.microsoft.com/office/powerpoint/2010/main" val="232616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8" name="תמונה 7">
            <a:extLst>
              <a:ext uri="{FF2B5EF4-FFF2-40B4-BE49-F238E27FC236}">
                <a16:creationId xmlns:a16="http://schemas.microsoft.com/office/drawing/2014/main" id="{76D2AF06-212B-433F-B58A-1084A5BFE1B0}"/>
              </a:ext>
            </a:extLst>
          </p:cNvPr>
          <p:cNvPicPr>
            <a:picLocks noChangeAspect="1"/>
          </p:cNvPicPr>
          <p:nvPr/>
        </p:nvPicPr>
        <p:blipFill>
          <a:blip r:embed="rId3"/>
          <a:stretch>
            <a:fillRect/>
          </a:stretch>
        </p:blipFill>
        <p:spPr>
          <a:xfrm>
            <a:off x="6210260" y="805318"/>
            <a:ext cx="6028177" cy="6052682"/>
          </a:xfrm>
          <a:prstGeom prst="rect">
            <a:avLst/>
          </a:prstGeom>
        </p:spPr>
      </p:pic>
      <p:pic>
        <p:nvPicPr>
          <p:cNvPr id="9" name="תמונה 8">
            <a:extLst>
              <a:ext uri="{FF2B5EF4-FFF2-40B4-BE49-F238E27FC236}">
                <a16:creationId xmlns:a16="http://schemas.microsoft.com/office/drawing/2014/main" id="{5384E424-45FC-40F0-A103-941F8017C1F8}"/>
              </a:ext>
            </a:extLst>
          </p:cNvPr>
          <p:cNvPicPr>
            <a:picLocks noChangeAspect="1"/>
          </p:cNvPicPr>
          <p:nvPr/>
        </p:nvPicPr>
        <p:blipFill>
          <a:blip r:embed="rId4"/>
          <a:stretch>
            <a:fillRect/>
          </a:stretch>
        </p:blipFill>
        <p:spPr>
          <a:xfrm>
            <a:off x="242434" y="1303696"/>
            <a:ext cx="5921389" cy="4296618"/>
          </a:xfrm>
          <a:prstGeom prst="rect">
            <a:avLst/>
          </a:prstGeom>
        </p:spPr>
      </p:pic>
      <p:sp>
        <p:nvSpPr>
          <p:cNvPr id="13" name="מלבן 12">
            <a:extLst>
              <a:ext uri="{FF2B5EF4-FFF2-40B4-BE49-F238E27FC236}">
                <a16:creationId xmlns:a16="http://schemas.microsoft.com/office/drawing/2014/main" id="{7E9D1872-3145-4017-9853-FE130B755235}"/>
              </a:ext>
            </a:extLst>
          </p:cNvPr>
          <p:cNvSpPr/>
          <p:nvPr/>
        </p:nvSpPr>
        <p:spPr>
          <a:xfrm>
            <a:off x="9981755" y="2264232"/>
            <a:ext cx="1339914" cy="27160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a:extLst>
              <a:ext uri="{FF2B5EF4-FFF2-40B4-BE49-F238E27FC236}">
                <a16:creationId xmlns:a16="http://schemas.microsoft.com/office/drawing/2014/main" id="{C070C18F-7717-48BB-817F-7C4FD1C793FB}"/>
              </a:ext>
            </a:extLst>
          </p:cNvPr>
          <p:cNvSpPr/>
          <p:nvPr/>
        </p:nvSpPr>
        <p:spPr>
          <a:xfrm>
            <a:off x="7993465" y="5270726"/>
            <a:ext cx="1339914" cy="30781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a:extLst>
              <a:ext uri="{FF2B5EF4-FFF2-40B4-BE49-F238E27FC236}">
                <a16:creationId xmlns:a16="http://schemas.microsoft.com/office/drawing/2014/main" id="{166D8EE7-C0A5-417F-B76D-4ED9BE7190B4}"/>
              </a:ext>
            </a:extLst>
          </p:cNvPr>
          <p:cNvSpPr/>
          <p:nvPr/>
        </p:nvSpPr>
        <p:spPr>
          <a:xfrm>
            <a:off x="2954158" y="2481140"/>
            <a:ext cx="1086416" cy="27160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פינה מקופלת 1">
            <a:extLst>
              <a:ext uri="{FF2B5EF4-FFF2-40B4-BE49-F238E27FC236}">
                <a16:creationId xmlns:a16="http://schemas.microsoft.com/office/drawing/2014/main" id="{98E72CDE-6B59-4DDA-B106-73F7E70E69CF}"/>
              </a:ext>
            </a:extLst>
          </p:cNvPr>
          <p:cNvSpPr/>
          <p:nvPr/>
        </p:nvSpPr>
        <p:spPr>
          <a:xfrm>
            <a:off x="1816274" y="0"/>
            <a:ext cx="7517105" cy="688932"/>
          </a:xfrm>
          <a:prstGeom prst="foldedCorner">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accent1"/>
                </a:solidFill>
              </a:rPr>
              <a:t>אמצעים לשוניים: שימוש בשמות תואר</a:t>
            </a:r>
          </a:p>
        </p:txBody>
      </p:sp>
      <p:sp>
        <p:nvSpPr>
          <p:cNvPr id="14" name="מלבן 13">
            <a:extLst>
              <a:ext uri="{FF2B5EF4-FFF2-40B4-BE49-F238E27FC236}">
                <a16:creationId xmlns:a16="http://schemas.microsoft.com/office/drawing/2014/main" id="{166D8EE7-C0A5-417F-B76D-4ED9BE7190B4}"/>
              </a:ext>
            </a:extLst>
          </p:cNvPr>
          <p:cNvSpPr/>
          <p:nvPr/>
        </p:nvSpPr>
        <p:spPr>
          <a:xfrm>
            <a:off x="11020918" y="3884001"/>
            <a:ext cx="1086416" cy="27160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a:extLst>
              <a:ext uri="{FF2B5EF4-FFF2-40B4-BE49-F238E27FC236}">
                <a16:creationId xmlns:a16="http://schemas.microsoft.com/office/drawing/2014/main" id="{166D8EE7-C0A5-417F-B76D-4ED9BE7190B4}"/>
              </a:ext>
            </a:extLst>
          </p:cNvPr>
          <p:cNvSpPr/>
          <p:nvPr/>
        </p:nvSpPr>
        <p:spPr>
          <a:xfrm>
            <a:off x="9333379" y="6104487"/>
            <a:ext cx="907754" cy="38799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8" name="תמונה 17">
            <a:extLst>
              <a:ext uri="{FF2B5EF4-FFF2-40B4-BE49-F238E27FC236}">
                <a16:creationId xmlns:a16="http://schemas.microsoft.com/office/drawing/2014/main" id="{5384E424-45FC-40F0-A103-941F8017C1F8}"/>
              </a:ext>
            </a:extLst>
          </p:cNvPr>
          <p:cNvPicPr>
            <a:picLocks noChangeAspect="1"/>
          </p:cNvPicPr>
          <p:nvPr/>
        </p:nvPicPr>
        <p:blipFill>
          <a:blip r:embed="rId4"/>
          <a:stretch>
            <a:fillRect/>
          </a:stretch>
        </p:blipFill>
        <p:spPr>
          <a:xfrm>
            <a:off x="288871" y="1303696"/>
            <a:ext cx="5921389" cy="4296618"/>
          </a:xfrm>
          <a:prstGeom prst="rect">
            <a:avLst/>
          </a:prstGeom>
        </p:spPr>
      </p:pic>
      <p:sp>
        <p:nvSpPr>
          <p:cNvPr id="28" name="מלבן 27">
            <a:extLst>
              <a:ext uri="{FF2B5EF4-FFF2-40B4-BE49-F238E27FC236}">
                <a16:creationId xmlns:a16="http://schemas.microsoft.com/office/drawing/2014/main" id="{166D8EE7-C0A5-417F-B76D-4ED9BE7190B4}"/>
              </a:ext>
            </a:extLst>
          </p:cNvPr>
          <p:cNvSpPr/>
          <p:nvPr/>
        </p:nvSpPr>
        <p:spPr>
          <a:xfrm>
            <a:off x="3000595" y="2481140"/>
            <a:ext cx="1086416" cy="27160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9" name="תמונה 28">
            <a:extLst>
              <a:ext uri="{FF2B5EF4-FFF2-40B4-BE49-F238E27FC236}">
                <a16:creationId xmlns:a16="http://schemas.microsoft.com/office/drawing/2014/main" id="{5384E424-45FC-40F0-A103-941F8017C1F8}"/>
              </a:ext>
            </a:extLst>
          </p:cNvPr>
          <p:cNvPicPr>
            <a:picLocks noChangeAspect="1"/>
          </p:cNvPicPr>
          <p:nvPr/>
        </p:nvPicPr>
        <p:blipFill>
          <a:blip r:embed="rId4"/>
          <a:stretch>
            <a:fillRect/>
          </a:stretch>
        </p:blipFill>
        <p:spPr>
          <a:xfrm>
            <a:off x="295828" y="1303696"/>
            <a:ext cx="5921389" cy="4296618"/>
          </a:xfrm>
          <a:prstGeom prst="rect">
            <a:avLst/>
          </a:prstGeom>
        </p:spPr>
      </p:pic>
      <p:sp>
        <p:nvSpPr>
          <p:cNvPr id="30" name="מלבן 29">
            <a:extLst>
              <a:ext uri="{FF2B5EF4-FFF2-40B4-BE49-F238E27FC236}">
                <a16:creationId xmlns:a16="http://schemas.microsoft.com/office/drawing/2014/main" id="{166D8EE7-C0A5-417F-B76D-4ED9BE7190B4}"/>
              </a:ext>
            </a:extLst>
          </p:cNvPr>
          <p:cNvSpPr/>
          <p:nvPr/>
        </p:nvSpPr>
        <p:spPr>
          <a:xfrm>
            <a:off x="3007552" y="2481140"/>
            <a:ext cx="1086416" cy="27160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מלבן 33">
            <a:extLst>
              <a:ext uri="{FF2B5EF4-FFF2-40B4-BE49-F238E27FC236}">
                <a16:creationId xmlns:a16="http://schemas.microsoft.com/office/drawing/2014/main" id="{166D8EE7-C0A5-417F-B76D-4ED9BE7190B4}"/>
              </a:ext>
            </a:extLst>
          </p:cNvPr>
          <p:cNvSpPr/>
          <p:nvPr/>
        </p:nvSpPr>
        <p:spPr>
          <a:xfrm>
            <a:off x="2993638" y="2481140"/>
            <a:ext cx="1086416" cy="27160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 name="מלבן 36">
            <a:extLst>
              <a:ext uri="{FF2B5EF4-FFF2-40B4-BE49-F238E27FC236}">
                <a16:creationId xmlns:a16="http://schemas.microsoft.com/office/drawing/2014/main" id="{166D8EE7-C0A5-417F-B76D-4ED9BE7190B4}"/>
              </a:ext>
            </a:extLst>
          </p:cNvPr>
          <p:cNvSpPr/>
          <p:nvPr/>
        </p:nvSpPr>
        <p:spPr>
          <a:xfrm>
            <a:off x="4233797" y="2752746"/>
            <a:ext cx="1884237" cy="27160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98820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p:txBody>
          <a:bodyPr>
            <a:normAutofit/>
          </a:bodyPr>
          <a:lstStyle/>
          <a:p>
            <a:pPr marL="457200" indent="-457200">
              <a:lnSpc>
                <a:spcPct val="150000"/>
              </a:lnSpc>
              <a:buFont typeface="Arial" panose="020B0604020202020204" pitchFamily="34" charset="0"/>
              <a:buChar char="•"/>
            </a:pPr>
            <a:r>
              <a:rPr lang="he-IL" sz="3200" dirty="0"/>
              <a:t>נקרא </a:t>
            </a:r>
            <a:r>
              <a:rPr lang="he-IL" sz="3200" dirty="0" smtClean="0"/>
              <a:t>את משימת </a:t>
            </a:r>
            <a:r>
              <a:rPr lang="he-IL" sz="3200" dirty="0"/>
              <a:t>הכתיבה ונלמד להבין אותה</a:t>
            </a:r>
          </a:p>
          <a:p>
            <a:pPr marL="457200" indent="-457200">
              <a:lnSpc>
                <a:spcPct val="150000"/>
              </a:lnSpc>
              <a:buFont typeface="Arial" panose="020B0604020202020204" pitchFamily="34" charset="0"/>
              <a:buChar char="•"/>
            </a:pPr>
            <a:r>
              <a:rPr lang="he-IL" sz="3200" dirty="0"/>
              <a:t>נלמד מהם רכיבי מכתב המלצה</a:t>
            </a:r>
          </a:p>
          <a:p>
            <a:pPr marL="457200" indent="-457200">
              <a:lnSpc>
                <a:spcPct val="150000"/>
              </a:lnSpc>
              <a:buFont typeface="Arial" panose="020B0604020202020204" pitchFamily="34" charset="0"/>
              <a:buChar char="•"/>
            </a:pPr>
            <a:r>
              <a:rPr lang="he-IL" sz="3200" dirty="0"/>
              <a:t>ננתח דוגמה של מכתב המלצה</a:t>
            </a:r>
          </a:p>
          <a:p>
            <a:pPr marL="457200" indent="-457200">
              <a:lnSpc>
                <a:spcPct val="150000"/>
              </a:lnSpc>
              <a:buFont typeface="Arial" panose="020B0604020202020204" pitchFamily="34" charset="0"/>
              <a:buChar char="•"/>
            </a:pPr>
            <a:r>
              <a:rPr lang="he-IL" sz="3200" dirty="0"/>
              <a:t>נתנסה בכתיבת המלצה על </a:t>
            </a:r>
            <a:r>
              <a:rPr lang="he-IL" sz="3200" dirty="0" smtClean="0"/>
              <a:t>האתר ים המלח</a:t>
            </a:r>
            <a:endParaRPr lang="he-IL" sz="3200"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תמונה 1"/>
          <p:cNvSpPr txBox="1">
            <a:spLocks/>
          </p:cNvSpPr>
          <p:nvPr/>
        </p:nvSpPr>
        <p:spPr>
          <a:xfrm>
            <a:off x="873435" y="749358"/>
            <a:ext cx="10586646" cy="6108642"/>
          </a:xfrm>
          <a:prstGeom prst="rect">
            <a:avLst/>
          </a:prstGeom>
        </p:spPr>
      </p:sp>
      <p:sp>
        <p:nvSpPr>
          <p:cNvPr id="5" name="מציין מיקום של תמונה 1"/>
          <p:cNvSpPr txBox="1">
            <a:spLocks/>
          </p:cNvSpPr>
          <p:nvPr/>
        </p:nvSpPr>
        <p:spPr>
          <a:xfrm>
            <a:off x="601293" y="901758"/>
            <a:ext cx="10586646" cy="5681719"/>
          </a:xfrm>
          <a:prstGeom prst="rect">
            <a:avLst/>
          </a:prstGeom>
        </p:spPr>
      </p:sp>
      <p:pic>
        <p:nvPicPr>
          <p:cNvPr id="3" name="תמונה 2">
            <a:extLst>
              <a:ext uri="{FF2B5EF4-FFF2-40B4-BE49-F238E27FC236}">
                <a16:creationId xmlns:a16="http://schemas.microsoft.com/office/drawing/2014/main" id="{C663F063-D73C-4897-B77A-77270C3383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129216" y="-170395"/>
            <a:ext cx="3115168" cy="3115168"/>
          </a:xfrm>
          <a:prstGeom prst="rect">
            <a:avLst/>
          </a:prstGeom>
        </p:spPr>
      </p:pic>
      <p:sp>
        <p:nvSpPr>
          <p:cNvPr id="8" name="תיבת טקסט 7">
            <a:extLst>
              <a:ext uri="{FF2B5EF4-FFF2-40B4-BE49-F238E27FC236}">
                <a16:creationId xmlns:a16="http://schemas.microsoft.com/office/drawing/2014/main" id="{57192A16-B2AE-4370-9D4E-1BDE2E17E529}"/>
              </a:ext>
            </a:extLst>
          </p:cNvPr>
          <p:cNvSpPr txBox="1"/>
          <p:nvPr/>
        </p:nvSpPr>
        <p:spPr>
          <a:xfrm>
            <a:off x="8686800" y="734755"/>
            <a:ext cx="2903907" cy="523220"/>
          </a:xfrm>
          <a:prstGeom prst="rect">
            <a:avLst/>
          </a:prstGeom>
          <a:solidFill>
            <a:srgbClr val="0070C0"/>
          </a:solidFill>
        </p:spPr>
        <p:txBody>
          <a:bodyPr wrap="square" rtlCol="1">
            <a:spAutoFit/>
          </a:bodyPr>
          <a:lstStyle/>
          <a:p>
            <a:r>
              <a:rPr lang="he-IL" sz="2800" b="1" dirty="0">
                <a:highlight>
                  <a:srgbClr val="FFFF00"/>
                </a:highlight>
              </a:rPr>
              <a:t>היצג המכתב      </a:t>
            </a:r>
          </a:p>
        </p:txBody>
      </p:sp>
      <p:sp>
        <p:nvSpPr>
          <p:cNvPr id="2" name="מלבן 1"/>
          <p:cNvSpPr/>
          <p:nvPr/>
        </p:nvSpPr>
        <p:spPr>
          <a:xfrm>
            <a:off x="6780166" y="1394490"/>
            <a:ext cx="5148197" cy="5242461"/>
          </a:xfrm>
          <a:prstGeom prst="rect">
            <a:avLst/>
          </a:prstGeom>
        </p:spPr>
        <p:txBody>
          <a:bodyPr wrap="square">
            <a:spAutoFit/>
          </a:bodyPr>
          <a:lstStyle/>
          <a:p>
            <a:pPr lvl="0" algn="r" rtl="1">
              <a:lnSpc>
                <a:spcPct val="90000"/>
              </a:lnSpc>
              <a:spcBef>
                <a:spcPts val="800"/>
              </a:spcBef>
              <a:buClr>
                <a:srgbClr val="FB2265"/>
              </a:buClr>
            </a:pPr>
            <a:r>
              <a:rPr lang="he-IL" sz="3200" dirty="0">
                <a:solidFill>
                  <a:srgbClr val="424242"/>
                </a:solidFill>
                <a:latin typeface="Calibri" panose="020F0502020204030204" pitchFamily="34" charset="0"/>
                <a:cs typeface="Calibri" panose="020F0502020204030204" pitchFamily="34" charset="0"/>
              </a:rPr>
              <a:t>תאריך</a:t>
            </a:r>
          </a:p>
          <a:p>
            <a:pPr lvl="0" algn="r" rtl="1">
              <a:lnSpc>
                <a:spcPct val="90000"/>
              </a:lnSpc>
              <a:spcBef>
                <a:spcPts val="800"/>
              </a:spcBef>
              <a:buClr>
                <a:srgbClr val="FB2265"/>
              </a:buClr>
            </a:pPr>
            <a:r>
              <a:rPr lang="he-IL" sz="3200" dirty="0">
                <a:solidFill>
                  <a:srgbClr val="424242"/>
                </a:solidFill>
                <a:latin typeface="Calibri" panose="020F0502020204030204" pitchFamily="34" charset="0"/>
                <a:cs typeface="Calibri" panose="020F0502020204030204" pitchFamily="34" charset="0"/>
              </a:rPr>
              <a:t>פנייה לנמען</a:t>
            </a:r>
          </a:p>
          <a:p>
            <a:pPr lvl="0" algn="r" rtl="1">
              <a:lnSpc>
                <a:spcPct val="90000"/>
              </a:lnSpc>
              <a:spcBef>
                <a:spcPts val="800"/>
              </a:spcBef>
              <a:buClr>
                <a:srgbClr val="FB2265"/>
              </a:buClr>
            </a:pPr>
            <a:r>
              <a:rPr lang="he-IL" sz="3200" dirty="0">
                <a:solidFill>
                  <a:srgbClr val="424242"/>
                </a:solidFill>
                <a:latin typeface="Calibri" panose="020F0502020204030204" pitchFamily="34" charset="0"/>
                <a:cs typeface="Calibri" panose="020F0502020204030204" pitchFamily="34" charset="0"/>
              </a:rPr>
              <a:t>הנָדון: הצגת הנושא</a:t>
            </a:r>
          </a:p>
          <a:p>
            <a:pPr lvl="0" algn="r" rtl="1">
              <a:lnSpc>
                <a:spcPct val="90000"/>
              </a:lnSpc>
              <a:spcBef>
                <a:spcPts val="800"/>
              </a:spcBef>
              <a:buClr>
                <a:srgbClr val="FB2265"/>
              </a:buClr>
            </a:pPr>
            <a:r>
              <a:rPr lang="he-IL" sz="3200" dirty="0">
                <a:solidFill>
                  <a:srgbClr val="424242"/>
                </a:solidFill>
                <a:latin typeface="Calibri" panose="020F0502020204030204" pitchFamily="34" charset="0"/>
                <a:cs typeface="Calibri" panose="020F0502020204030204" pitchFamily="34" charset="0"/>
              </a:rPr>
              <a:t>משפט פתיחה: הצגת הנושא בהרחבה</a:t>
            </a:r>
          </a:p>
          <a:p>
            <a:pPr lvl="0" algn="r" rtl="1">
              <a:lnSpc>
                <a:spcPct val="90000"/>
              </a:lnSpc>
              <a:spcBef>
                <a:spcPts val="800"/>
              </a:spcBef>
              <a:buClr>
                <a:srgbClr val="FB2265"/>
              </a:buClr>
            </a:pPr>
            <a:r>
              <a:rPr lang="he-IL" sz="3200" dirty="0">
                <a:solidFill>
                  <a:srgbClr val="424242"/>
                </a:solidFill>
                <a:latin typeface="Calibri" panose="020F0502020204030204" pitchFamily="34" charset="0"/>
                <a:cs typeface="Calibri" panose="020F0502020204030204" pitchFamily="34" charset="0"/>
              </a:rPr>
              <a:t>גוף המכתב: נימוקים הסברים הוכחות/דוגמאות</a:t>
            </a:r>
          </a:p>
          <a:p>
            <a:pPr lvl="0" algn="r" rtl="1">
              <a:lnSpc>
                <a:spcPct val="90000"/>
              </a:lnSpc>
              <a:spcBef>
                <a:spcPts val="800"/>
              </a:spcBef>
              <a:buClr>
                <a:srgbClr val="FB2265"/>
              </a:buClr>
            </a:pPr>
            <a:r>
              <a:rPr lang="he-IL" sz="3200" dirty="0">
                <a:solidFill>
                  <a:srgbClr val="424242"/>
                </a:solidFill>
                <a:latin typeface="Calibri" panose="020F0502020204030204" pitchFamily="34" charset="0"/>
                <a:cs typeface="Calibri" panose="020F0502020204030204" pitchFamily="34" charset="0"/>
              </a:rPr>
              <a:t>מסקנה והמלצה</a:t>
            </a:r>
          </a:p>
          <a:p>
            <a:pPr lvl="0" algn="r" rtl="1">
              <a:lnSpc>
                <a:spcPct val="90000"/>
              </a:lnSpc>
              <a:spcBef>
                <a:spcPts val="800"/>
              </a:spcBef>
              <a:buClr>
                <a:srgbClr val="FB2265"/>
              </a:buClr>
            </a:pPr>
            <a:r>
              <a:rPr lang="he-IL" sz="3200" dirty="0">
                <a:solidFill>
                  <a:srgbClr val="424242"/>
                </a:solidFill>
                <a:latin typeface="Calibri" panose="020F0502020204030204" pitchFamily="34" charset="0"/>
                <a:cs typeface="Calibri" panose="020F0502020204030204" pitchFamily="34" charset="0"/>
              </a:rPr>
              <a:t>משפט סיום</a:t>
            </a:r>
          </a:p>
          <a:p>
            <a:pPr lvl="0" algn="r" rtl="1">
              <a:lnSpc>
                <a:spcPct val="90000"/>
              </a:lnSpc>
              <a:spcBef>
                <a:spcPts val="800"/>
              </a:spcBef>
              <a:buClr>
                <a:srgbClr val="FB2265"/>
              </a:buClr>
            </a:pPr>
            <a:r>
              <a:rPr lang="he-IL" sz="3200" dirty="0">
                <a:solidFill>
                  <a:srgbClr val="424242"/>
                </a:solidFill>
                <a:latin typeface="Calibri" panose="020F0502020204030204" pitchFamily="34" charset="0"/>
                <a:cs typeface="Calibri" panose="020F0502020204030204" pitchFamily="34" charset="0"/>
              </a:rPr>
              <a:t>שם וכתובת המוען</a:t>
            </a:r>
          </a:p>
        </p:txBody>
      </p:sp>
      <p:sp>
        <p:nvSpPr>
          <p:cNvPr id="10" name="מלבן: פינה מקופלת 6">
            <a:extLst>
              <a:ext uri="{FF2B5EF4-FFF2-40B4-BE49-F238E27FC236}">
                <a16:creationId xmlns:a16="http://schemas.microsoft.com/office/drawing/2014/main" id="{29D71E46-05C6-46C6-8C00-6918EE5A75F4}"/>
              </a:ext>
            </a:extLst>
          </p:cNvPr>
          <p:cNvSpPr/>
          <p:nvPr/>
        </p:nvSpPr>
        <p:spPr>
          <a:xfrm>
            <a:off x="292963" y="1"/>
            <a:ext cx="6993662" cy="6800850"/>
          </a:xfrm>
          <a:prstGeom prst="foldedCorner">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r" rtl="1">
              <a:lnSpc>
                <a:spcPct val="107000"/>
              </a:lnSpc>
              <a:spcAft>
                <a:spcPts val="800"/>
              </a:spcAft>
            </a:pPr>
            <a:r>
              <a:rPr lang="he-IL" sz="1400" dirty="0">
                <a:ea typeface="Calibri" panose="020F0502020204030204" pitchFamily="34" charset="0"/>
                <a:cs typeface="David" panose="020E0502060401010101" pitchFamily="34" charset="-79"/>
              </a:rPr>
              <a:t>בס"ד </a:t>
            </a:r>
            <a:r>
              <a:rPr lang="he-IL" sz="1400" dirty="0" smtClean="0">
                <a:ea typeface="Calibri" panose="020F0502020204030204" pitchFamily="34" charset="0"/>
                <a:cs typeface="David" panose="020E0502060401010101" pitchFamily="34" charset="-79"/>
              </a:rPr>
              <a:t>                                                                                             תאריך</a:t>
            </a:r>
            <a:r>
              <a:rPr lang="he-IL" sz="3000" dirty="0" smtClean="0">
                <a:effectLst/>
                <a:ea typeface="Calibri" panose="020F0502020204030204" pitchFamily="34" charset="0"/>
                <a:cs typeface="David" panose="020E0502060401010101" pitchFamily="34" charset="-79"/>
              </a:rPr>
              <a:t>                                                                                                     </a:t>
            </a:r>
            <a:endParaRPr lang="en-US" sz="30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000" dirty="0" smtClean="0">
                <a:effectLst/>
                <a:ea typeface="Calibri" panose="020F0502020204030204" pitchFamily="34" charset="0"/>
                <a:cs typeface="David" panose="020E0502060401010101" pitchFamily="34" charset="-79"/>
              </a:rPr>
              <a:t>לכבוד</a:t>
            </a:r>
          </a:p>
          <a:p>
            <a:pPr algn="r" rtl="1">
              <a:lnSpc>
                <a:spcPct val="107000"/>
              </a:lnSpc>
              <a:spcAft>
                <a:spcPts val="800"/>
              </a:spcAft>
            </a:pPr>
            <a:r>
              <a:rPr lang="he-IL" sz="3000" dirty="0" smtClean="0">
                <a:ea typeface="Calibri" panose="020F0502020204030204" pitchFamily="34" charset="0"/>
                <a:cs typeface="David" panose="020E0502060401010101" pitchFamily="34" charset="-79"/>
              </a:rPr>
              <a:t>___________</a:t>
            </a:r>
            <a:endParaRPr lang="en-US" sz="30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000" dirty="0" smtClean="0">
                <a:effectLst/>
                <a:ea typeface="Calibri" panose="020F0502020204030204" pitchFamily="34" charset="0"/>
                <a:cs typeface="David" panose="020E0502060401010101" pitchFamily="34" charset="-79"/>
              </a:rPr>
              <a:t>הנדון</a:t>
            </a:r>
            <a:r>
              <a:rPr lang="he-IL" sz="3000" dirty="0">
                <a:effectLst/>
                <a:ea typeface="Calibri" panose="020F0502020204030204" pitchFamily="34" charset="0"/>
                <a:cs typeface="David" panose="020E0502060401010101" pitchFamily="34" charset="-79"/>
              </a:rPr>
              <a:t>: </a:t>
            </a:r>
            <a:r>
              <a:rPr lang="he-IL" sz="1400" dirty="0">
                <a:effectLst/>
                <a:ea typeface="Calibri" panose="020F0502020204030204" pitchFamily="34" charset="0"/>
                <a:cs typeface="David" panose="020E0502060401010101" pitchFamily="34" charset="-79"/>
              </a:rPr>
              <a:t> </a:t>
            </a:r>
            <a:r>
              <a:rPr lang="he-IL" sz="1400" dirty="0" smtClean="0">
                <a:effectLst/>
                <a:ea typeface="Calibri" panose="020F0502020204030204" pitchFamily="34" charset="0"/>
                <a:cs typeface="David" panose="020E0502060401010101" pitchFamily="34" charset="-79"/>
              </a:rPr>
              <a:t>_______________________________________</a:t>
            </a:r>
            <a:endParaRPr lang="en-US" sz="11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000" dirty="0">
                <a:effectLst/>
                <a:ea typeface="Calibri" panose="020F0502020204030204" pitchFamily="34" charset="0"/>
                <a:cs typeface="David" panose="020E0502060401010101" pitchFamily="34" charset="-79"/>
              </a:rPr>
              <a:t>פתיחה </a:t>
            </a:r>
            <a:r>
              <a:rPr lang="he-IL" sz="3000" dirty="0" smtClean="0">
                <a:effectLst/>
                <a:ea typeface="Calibri" panose="020F0502020204030204" pitchFamily="34" charset="0"/>
                <a:cs typeface="David" panose="020E0502060401010101" pitchFamily="34" charset="-79"/>
              </a:rPr>
              <a:t>________________________________</a:t>
            </a:r>
          </a:p>
          <a:p>
            <a:pPr algn="r" rtl="1">
              <a:lnSpc>
                <a:spcPct val="107000"/>
              </a:lnSpc>
              <a:spcAft>
                <a:spcPts val="800"/>
              </a:spcAft>
            </a:pPr>
            <a:r>
              <a:rPr lang="he-IL" sz="3000" dirty="0" smtClean="0">
                <a:effectLst/>
                <a:ea typeface="Calibri" panose="020F0502020204030204" pitchFamily="34" charset="0"/>
                <a:cs typeface="David" panose="020E0502060401010101" pitchFamily="34" charset="-79"/>
              </a:rPr>
              <a:t>גוף ___________________________________</a:t>
            </a:r>
          </a:p>
          <a:p>
            <a:pPr algn="r" rtl="1">
              <a:lnSpc>
                <a:spcPct val="107000"/>
              </a:lnSpc>
              <a:spcAft>
                <a:spcPts val="800"/>
              </a:spcAft>
            </a:pPr>
            <a:r>
              <a:rPr lang="he-IL" sz="3000" dirty="0" smtClean="0">
                <a:effectLst/>
                <a:ea typeface="Calibri" panose="020F0502020204030204" pitchFamily="34" charset="0"/>
                <a:cs typeface="David" panose="020E0502060401010101" pitchFamily="34" charset="-79"/>
              </a:rPr>
              <a:t>סיום __________________________________</a:t>
            </a:r>
          </a:p>
          <a:p>
            <a:pPr rtl="1">
              <a:lnSpc>
                <a:spcPct val="107000"/>
              </a:lnSpc>
              <a:spcAft>
                <a:spcPts val="800"/>
              </a:spcAft>
            </a:pPr>
            <a:r>
              <a:rPr lang="he-IL" sz="3000" dirty="0" smtClean="0">
                <a:ea typeface="Calibri" panose="020F0502020204030204" pitchFamily="34" charset="0"/>
                <a:cs typeface="David" panose="020E0502060401010101" pitchFamily="34" charset="-79"/>
              </a:rPr>
              <a:t>בברכה</a:t>
            </a:r>
          </a:p>
          <a:p>
            <a:pPr rtl="1">
              <a:lnSpc>
                <a:spcPct val="107000"/>
              </a:lnSpc>
              <a:spcAft>
                <a:spcPts val="800"/>
              </a:spcAft>
            </a:pPr>
            <a:r>
              <a:rPr lang="he-IL" sz="3000" dirty="0" smtClean="0">
                <a:ea typeface="Calibri" panose="020F0502020204030204" pitchFamily="34" charset="0"/>
                <a:cs typeface="David" panose="020E0502060401010101" pitchFamily="34" charset="-79"/>
              </a:rPr>
              <a:t>___________</a:t>
            </a:r>
            <a:endParaRPr lang="he-IL" sz="3000" dirty="0" smtClean="0">
              <a:effectLst/>
              <a:ea typeface="Calibri" panose="020F0502020204030204" pitchFamily="34" charset="0"/>
              <a:cs typeface="David" panose="020E0502060401010101" pitchFamily="34" charset="-79"/>
            </a:endParaRPr>
          </a:p>
          <a:p>
            <a:pPr algn="r" rtl="1">
              <a:lnSpc>
                <a:spcPct val="107000"/>
              </a:lnSpc>
              <a:spcAft>
                <a:spcPts val="800"/>
              </a:spcAft>
            </a:pPr>
            <a:r>
              <a:rPr lang="he-IL" sz="1400" dirty="0" smtClean="0">
                <a:effectLst/>
                <a:ea typeface="Calibri" panose="020F0502020204030204" pitchFamily="34" charset="0"/>
                <a:cs typeface="David" panose="020E0502060401010101" pitchFamily="34" charset="-79"/>
              </a:rPr>
              <a:t>                                                                                                     </a:t>
            </a:r>
            <a:endParaRPr lang="en-US" sz="11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73636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תמונה 1"/>
          <p:cNvSpPr txBox="1">
            <a:spLocks/>
          </p:cNvSpPr>
          <p:nvPr/>
        </p:nvSpPr>
        <p:spPr>
          <a:xfrm>
            <a:off x="873435" y="749358"/>
            <a:ext cx="10586646" cy="6108642"/>
          </a:xfrm>
          <a:prstGeom prst="rect">
            <a:avLst/>
          </a:prstGeom>
        </p:spPr>
      </p:sp>
      <p:sp>
        <p:nvSpPr>
          <p:cNvPr id="5" name="מציין מיקום של תמונה 1"/>
          <p:cNvSpPr txBox="1">
            <a:spLocks/>
          </p:cNvSpPr>
          <p:nvPr/>
        </p:nvSpPr>
        <p:spPr>
          <a:xfrm>
            <a:off x="601293" y="901758"/>
            <a:ext cx="10586646" cy="5681719"/>
          </a:xfrm>
          <a:prstGeom prst="rect">
            <a:avLst/>
          </a:prstGeom>
        </p:spPr>
      </p:sp>
      <p:sp>
        <p:nvSpPr>
          <p:cNvPr id="7" name="מלבן: פינה מקופלת 6">
            <a:extLst>
              <a:ext uri="{FF2B5EF4-FFF2-40B4-BE49-F238E27FC236}">
                <a16:creationId xmlns:a16="http://schemas.microsoft.com/office/drawing/2014/main" id="{29D71E46-05C6-46C6-8C00-6918EE5A75F4}"/>
              </a:ext>
            </a:extLst>
          </p:cNvPr>
          <p:cNvSpPr/>
          <p:nvPr/>
        </p:nvSpPr>
        <p:spPr>
          <a:xfrm>
            <a:off x="292963" y="0"/>
            <a:ext cx="7802628" cy="7058025"/>
          </a:xfrm>
          <a:prstGeom prst="foldedCorner">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r" rtl="1">
              <a:lnSpc>
                <a:spcPct val="107000"/>
              </a:lnSpc>
              <a:spcAft>
                <a:spcPts val="800"/>
              </a:spcAft>
            </a:pPr>
            <a:r>
              <a:rPr lang="he-IL" sz="1400" dirty="0">
                <a:ea typeface="Calibri" panose="020F0502020204030204" pitchFamily="34" charset="0"/>
                <a:cs typeface="David" panose="020E0502060401010101" pitchFamily="34" charset="-79"/>
              </a:rPr>
              <a:t>בס"ד </a:t>
            </a:r>
            <a:r>
              <a:rPr lang="he-IL" sz="1400" dirty="0" smtClean="0">
                <a:ea typeface="Calibri" panose="020F0502020204030204" pitchFamily="34" charset="0"/>
                <a:cs typeface="David" panose="020E0502060401010101" pitchFamily="34" charset="-79"/>
              </a:rPr>
              <a:t>                                                                                             תאריך</a:t>
            </a:r>
            <a:r>
              <a:rPr lang="he-IL" sz="3000" dirty="0" smtClean="0">
                <a:effectLst/>
                <a:ea typeface="Calibri" panose="020F0502020204030204" pitchFamily="34" charset="0"/>
                <a:cs typeface="David" panose="020E0502060401010101" pitchFamily="34" charset="-79"/>
              </a:rPr>
              <a:t>                                                                                                     </a:t>
            </a:r>
            <a:endParaRPr lang="en-US" sz="30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000" dirty="0">
                <a:effectLst/>
                <a:ea typeface="Calibri" panose="020F0502020204030204" pitchFamily="34" charset="0"/>
                <a:cs typeface="David" panose="020E0502060401010101" pitchFamily="34" charset="-79"/>
              </a:rPr>
              <a:t>לכבוד</a:t>
            </a:r>
            <a:endParaRPr lang="en-US" sz="30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000" dirty="0">
                <a:ea typeface="Calibri" panose="020F0502020204030204" pitchFamily="34" charset="0"/>
                <a:cs typeface="David" panose="020E0502060401010101" pitchFamily="34" charset="-79"/>
              </a:rPr>
              <a:t>ועדת פלאי הטבע</a:t>
            </a:r>
            <a:endParaRPr lang="en-US" sz="30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000" dirty="0" smtClean="0">
                <a:effectLst/>
                <a:ea typeface="Calibri" panose="020F0502020204030204" pitchFamily="34" charset="0"/>
                <a:cs typeface="David" panose="020E0502060401010101" pitchFamily="34" charset="-79"/>
              </a:rPr>
              <a:t>שלום </a:t>
            </a:r>
            <a:r>
              <a:rPr lang="he-IL" sz="3000" dirty="0">
                <a:effectLst/>
                <a:ea typeface="Calibri" panose="020F0502020204030204" pitchFamily="34" charset="0"/>
                <a:cs typeface="David" panose="020E0502060401010101" pitchFamily="34" charset="-79"/>
              </a:rPr>
              <a:t>רב</a:t>
            </a:r>
            <a:r>
              <a:rPr lang="he-IL" sz="3000" dirty="0" smtClean="0">
                <a:effectLst/>
                <a:ea typeface="Calibri" panose="020F0502020204030204" pitchFamily="34" charset="0"/>
                <a:cs typeface="David" panose="020E0502060401010101" pitchFamily="34" charset="-79"/>
              </a:rPr>
              <a:t>,</a:t>
            </a:r>
            <a:r>
              <a:rPr lang="he-IL" sz="3000" dirty="0">
                <a:effectLst/>
                <a:ea typeface="Calibri" panose="020F0502020204030204" pitchFamily="34" charset="0"/>
                <a:cs typeface="David" panose="020E0502060401010101" pitchFamily="34" charset="-79"/>
              </a:rPr>
              <a:t> </a:t>
            </a:r>
            <a:endParaRPr lang="en-US" sz="30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000" dirty="0">
                <a:effectLst/>
                <a:ea typeface="Calibri" panose="020F0502020204030204" pitchFamily="34" charset="0"/>
                <a:cs typeface="David" panose="020E0502060401010101" pitchFamily="34" charset="-79"/>
              </a:rPr>
              <a:t>הנדון: </a:t>
            </a:r>
            <a:r>
              <a:rPr lang="he-IL" sz="3000" b="1" u="sng" dirty="0">
                <a:effectLst/>
                <a:ea typeface="Calibri" panose="020F0502020204030204" pitchFamily="34" charset="0"/>
                <a:cs typeface="David" panose="020E0502060401010101" pitchFamily="34" charset="-79"/>
              </a:rPr>
              <a:t>המלצה להכיר בים המלח כאחד </a:t>
            </a:r>
            <a:r>
              <a:rPr lang="he-IL" sz="3000" b="1" u="sng" dirty="0" smtClean="0">
                <a:effectLst/>
                <a:ea typeface="Calibri" panose="020F0502020204030204" pitchFamily="34" charset="0"/>
                <a:cs typeface="David" panose="020E0502060401010101" pitchFamily="34" charset="-79"/>
              </a:rPr>
              <a:t>מפלאי </a:t>
            </a:r>
            <a:r>
              <a:rPr lang="he-IL" sz="3000" b="1" u="sng" dirty="0">
                <a:effectLst/>
                <a:ea typeface="Calibri" panose="020F0502020204030204" pitchFamily="34" charset="0"/>
                <a:cs typeface="David" panose="020E0502060401010101" pitchFamily="34" charset="-79"/>
              </a:rPr>
              <a:t>הטבע</a:t>
            </a:r>
            <a:endParaRPr lang="en-US" sz="3000" b="1" u="sng" dirty="0">
              <a:effectLst/>
              <a:ea typeface="Calibri" panose="020F0502020204030204" pitchFamily="34" charset="0"/>
              <a:cs typeface="Arial" panose="020B0604020202020204" pitchFamily="34" charset="0"/>
            </a:endParaRPr>
          </a:p>
          <a:p>
            <a:pPr algn="ctr" rtl="1">
              <a:lnSpc>
                <a:spcPct val="107000"/>
              </a:lnSpc>
              <a:spcAft>
                <a:spcPts val="800"/>
              </a:spcAft>
            </a:pPr>
            <a:r>
              <a:rPr lang="he-IL" sz="1400" dirty="0">
                <a:effectLst/>
                <a:ea typeface="Calibri" panose="020F0502020204030204" pitchFamily="34" charset="0"/>
                <a:cs typeface="David" panose="020E0502060401010101" pitchFamily="34" charset="-79"/>
              </a:rPr>
              <a:t> </a:t>
            </a:r>
            <a:endParaRPr lang="en-US" sz="11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000" dirty="0">
                <a:effectLst/>
                <a:ea typeface="Calibri" panose="020F0502020204030204" pitchFamily="34" charset="0"/>
                <a:cs typeface="David" panose="020E0502060401010101" pitchFamily="34" charset="-79"/>
              </a:rPr>
              <a:t>פתיחה </a:t>
            </a:r>
            <a:r>
              <a:rPr lang="he-IL" sz="3000" dirty="0" smtClean="0">
                <a:effectLst/>
                <a:ea typeface="Calibri" panose="020F0502020204030204" pitchFamily="34" charset="0"/>
                <a:cs typeface="David" panose="020E0502060401010101" pitchFamily="34" charset="-79"/>
              </a:rPr>
              <a:t>________________________________</a:t>
            </a:r>
          </a:p>
          <a:p>
            <a:pPr algn="r" rtl="1">
              <a:lnSpc>
                <a:spcPct val="107000"/>
              </a:lnSpc>
              <a:spcAft>
                <a:spcPts val="800"/>
              </a:spcAft>
            </a:pPr>
            <a:r>
              <a:rPr lang="he-IL" sz="3000" dirty="0" smtClean="0">
                <a:effectLst/>
                <a:ea typeface="Calibri" panose="020F0502020204030204" pitchFamily="34" charset="0"/>
                <a:cs typeface="David" panose="020E0502060401010101" pitchFamily="34" charset="-79"/>
              </a:rPr>
              <a:t>גוף ___________________________________</a:t>
            </a:r>
          </a:p>
          <a:p>
            <a:pPr algn="r" rtl="1">
              <a:lnSpc>
                <a:spcPct val="107000"/>
              </a:lnSpc>
              <a:spcAft>
                <a:spcPts val="800"/>
              </a:spcAft>
            </a:pPr>
            <a:r>
              <a:rPr lang="he-IL" sz="3000" dirty="0" smtClean="0">
                <a:effectLst/>
                <a:ea typeface="Calibri" panose="020F0502020204030204" pitchFamily="34" charset="0"/>
                <a:cs typeface="David" panose="020E0502060401010101" pitchFamily="34" charset="-79"/>
              </a:rPr>
              <a:t>סיום __________________________________</a:t>
            </a:r>
          </a:p>
          <a:p>
            <a:pPr rtl="1">
              <a:lnSpc>
                <a:spcPct val="107000"/>
              </a:lnSpc>
              <a:spcAft>
                <a:spcPts val="800"/>
              </a:spcAft>
            </a:pPr>
            <a:r>
              <a:rPr lang="he-IL" sz="3000" dirty="0" smtClean="0">
                <a:ea typeface="Calibri" panose="020F0502020204030204" pitchFamily="34" charset="0"/>
                <a:cs typeface="David" panose="020E0502060401010101" pitchFamily="34" charset="-79"/>
              </a:rPr>
              <a:t>בברכה</a:t>
            </a:r>
          </a:p>
          <a:p>
            <a:pPr rtl="1">
              <a:lnSpc>
                <a:spcPct val="107000"/>
              </a:lnSpc>
              <a:spcAft>
                <a:spcPts val="800"/>
              </a:spcAft>
            </a:pPr>
            <a:r>
              <a:rPr lang="he-IL" sz="3000" dirty="0" smtClean="0">
                <a:ea typeface="Calibri" panose="020F0502020204030204" pitchFamily="34" charset="0"/>
                <a:cs typeface="David" panose="020E0502060401010101" pitchFamily="34" charset="-79"/>
              </a:rPr>
              <a:t>___________</a:t>
            </a:r>
            <a:endParaRPr lang="he-IL" sz="3000" dirty="0" smtClean="0">
              <a:effectLst/>
              <a:ea typeface="Calibri" panose="020F0502020204030204" pitchFamily="34" charset="0"/>
              <a:cs typeface="David" panose="020E0502060401010101" pitchFamily="34" charset="-79"/>
            </a:endParaRPr>
          </a:p>
          <a:p>
            <a:pPr algn="r" rtl="1">
              <a:lnSpc>
                <a:spcPct val="107000"/>
              </a:lnSpc>
              <a:spcAft>
                <a:spcPts val="800"/>
              </a:spcAft>
            </a:pPr>
            <a:r>
              <a:rPr lang="he-IL" sz="1400" dirty="0" smtClean="0">
                <a:effectLst/>
                <a:ea typeface="Calibri" panose="020F0502020204030204" pitchFamily="34" charset="0"/>
                <a:cs typeface="David" panose="020E0502060401010101" pitchFamily="34" charset="-79"/>
              </a:rPr>
              <a:t>                                                                                                     </a:t>
            </a:r>
            <a:endParaRPr lang="en-US" sz="1100" dirty="0">
              <a:effectLst/>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57192A16-B2AE-4370-9D4E-1BDE2E17E529}"/>
              </a:ext>
            </a:extLst>
          </p:cNvPr>
          <p:cNvSpPr txBox="1"/>
          <p:nvPr/>
        </p:nvSpPr>
        <p:spPr>
          <a:xfrm>
            <a:off x="8686800" y="1260389"/>
            <a:ext cx="2903907" cy="523220"/>
          </a:xfrm>
          <a:prstGeom prst="rect">
            <a:avLst/>
          </a:prstGeom>
          <a:solidFill>
            <a:srgbClr val="0070C0"/>
          </a:solidFill>
        </p:spPr>
        <p:txBody>
          <a:bodyPr wrap="square" rtlCol="1">
            <a:spAutoFit/>
          </a:bodyPr>
          <a:lstStyle/>
          <a:p>
            <a:r>
              <a:rPr lang="he-IL" sz="2800" b="1" dirty="0">
                <a:highlight>
                  <a:srgbClr val="FFFF00"/>
                </a:highlight>
              </a:rPr>
              <a:t>הנָדון</a:t>
            </a:r>
          </a:p>
        </p:txBody>
      </p:sp>
      <p:pic>
        <p:nvPicPr>
          <p:cNvPr id="3" name="תמונה 2">
            <a:extLst>
              <a:ext uri="{FF2B5EF4-FFF2-40B4-BE49-F238E27FC236}">
                <a16:creationId xmlns:a16="http://schemas.microsoft.com/office/drawing/2014/main" id="{C663F063-D73C-4897-B77A-77270C3383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072438" y="749358"/>
            <a:ext cx="4375564" cy="4375564"/>
          </a:xfrm>
          <a:prstGeom prst="rect">
            <a:avLst/>
          </a:prstGeom>
        </p:spPr>
      </p:pic>
    </p:spTree>
    <p:extLst>
      <p:ext uri="{BB962C8B-B14F-4D97-AF65-F5344CB8AC3E}">
        <p14:creationId xmlns:p14="http://schemas.microsoft.com/office/powerpoint/2010/main" val="482049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כותרת 2">
            <a:extLst>
              <a:ext uri="{FF2B5EF4-FFF2-40B4-BE49-F238E27FC236}">
                <a16:creationId xmlns:a16="http://schemas.microsoft.com/office/drawing/2014/main" id="{7F7423B7-542F-4FBF-A4F3-09574915B396}"/>
              </a:ext>
            </a:extLst>
          </p:cNvPr>
          <p:cNvSpPr>
            <a:spLocks noGrp="1"/>
          </p:cNvSpPr>
          <p:nvPr>
            <p:ph type="title"/>
          </p:nvPr>
        </p:nvSpPr>
        <p:spPr>
          <a:solidFill>
            <a:schemeClr val="accent1">
              <a:lumMod val="60000"/>
              <a:lumOff val="40000"/>
            </a:schemeClr>
          </a:solidFill>
        </p:spPr>
        <p:txBody>
          <a:bodyPr/>
          <a:lstStyle/>
          <a:p>
            <a:r>
              <a:rPr lang="he-IL" b="1" dirty="0">
                <a:solidFill>
                  <a:schemeClr val="bg1"/>
                </a:solidFill>
              </a:rPr>
              <a:t>הקנייה: משפט פתיחה</a:t>
            </a:r>
          </a:p>
        </p:txBody>
      </p:sp>
      <p:sp>
        <p:nvSpPr>
          <p:cNvPr id="119" name="Google Shape;119;p23"/>
          <p:cNvSpPr txBox="1">
            <a:spLocks noGrp="1"/>
          </p:cNvSpPr>
          <p:nvPr>
            <p:ph sz="half" idx="1"/>
          </p:nvPr>
        </p:nvSpPr>
        <p:spPr>
          <a:xfrm>
            <a:off x="719528" y="1825624"/>
            <a:ext cx="9948423" cy="4590165"/>
          </a:xfrm>
          <a:prstGeom prst="rect">
            <a:avLst/>
          </a:prstGeom>
          <a:noFill/>
          <a:ln>
            <a:noFill/>
          </a:ln>
        </p:spPr>
        <p:txBody>
          <a:bodyPr spcFirstLastPara="1" vert="horz" wrap="square" lIns="91433" tIns="45700" rIns="91433" bIns="45700" rtlCol="0" anchor="t" anchorCtr="0">
            <a:noAutofit/>
          </a:bodyPr>
          <a:lstStyle/>
          <a:p>
            <a:pPr marL="592663" indent="-457200">
              <a:lnSpc>
                <a:spcPct val="90000"/>
              </a:lnSpc>
              <a:spcBef>
                <a:spcPts val="0"/>
              </a:spcBef>
              <a:buClr>
                <a:schemeClr val="dk1"/>
              </a:buClr>
              <a:buSzPts val="1500"/>
            </a:pPr>
            <a:r>
              <a:rPr lang="he-IL" sz="3200" dirty="0" smtClean="0">
                <a:latin typeface="Arial"/>
                <a:ea typeface="Arial"/>
                <a:cs typeface="Arial"/>
                <a:sym typeface="Arial"/>
              </a:rPr>
              <a:t>האם </a:t>
            </a:r>
            <a:r>
              <a:rPr lang="he-IL" sz="3200" dirty="0">
                <a:latin typeface="Arial"/>
                <a:ea typeface="Arial"/>
                <a:cs typeface="Arial"/>
                <a:sym typeface="Arial"/>
              </a:rPr>
              <a:t>ראיתם מקום המשלב נוף טבעי מרהיב ,מפעלי תעשייה וארכיאולוגיה?</a:t>
            </a:r>
          </a:p>
          <a:p>
            <a:pPr marL="592663" indent="-457200">
              <a:lnSpc>
                <a:spcPct val="90000"/>
              </a:lnSpc>
              <a:spcBef>
                <a:spcPts val="0"/>
              </a:spcBef>
              <a:buClr>
                <a:schemeClr val="dk1"/>
              </a:buClr>
              <a:buSzPts val="1500"/>
            </a:pPr>
            <a:endParaRPr lang="he-IL" sz="3200" dirty="0">
              <a:latin typeface="Arial"/>
              <a:ea typeface="Arial"/>
              <a:cs typeface="Arial"/>
              <a:sym typeface="Arial"/>
            </a:endParaRPr>
          </a:p>
          <a:p>
            <a:pPr marL="592663" indent="-457200">
              <a:lnSpc>
                <a:spcPct val="90000"/>
              </a:lnSpc>
              <a:spcBef>
                <a:spcPts val="0"/>
              </a:spcBef>
              <a:buClr>
                <a:schemeClr val="dk1"/>
              </a:buClr>
              <a:buSzPts val="1500"/>
            </a:pPr>
            <a:r>
              <a:rPr lang="he-IL" sz="3200" dirty="0">
                <a:latin typeface="Arial"/>
                <a:ea typeface="Arial"/>
                <a:cs typeface="Arial"/>
                <a:sym typeface="Arial"/>
              </a:rPr>
              <a:t>אנו רוצים להמליץ על ים המלח.</a:t>
            </a:r>
          </a:p>
          <a:p>
            <a:pPr marL="592663" indent="-457200">
              <a:lnSpc>
                <a:spcPct val="90000"/>
              </a:lnSpc>
              <a:spcBef>
                <a:spcPts val="0"/>
              </a:spcBef>
              <a:buClr>
                <a:schemeClr val="dk1"/>
              </a:buClr>
              <a:buSzPts val="1500"/>
            </a:pPr>
            <a:endParaRPr lang="he-IL" sz="3200" dirty="0">
              <a:latin typeface="Arial"/>
              <a:ea typeface="Arial"/>
              <a:cs typeface="Arial"/>
              <a:sym typeface="Arial"/>
            </a:endParaRPr>
          </a:p>
          <a:p>
            <a:pPr marL="592663" indent="-457200">
              <a:lnSpc>
                <a:spcPct val="90000"/>
              </a:lnSpc>
              <a:spcBef>
                <a:spcPts val="0"/>
              </a:spcBef>
              <a:buClr>
                <a:schemeClr val="dk1"/>
              </a:buClr>
              <a:buSzPts val="1500"/>
            </a:pPr>
            <a:r>
              <a:rPr lang="he-IL" sz="3200" dirty="0">
                <a:latin typeface="Arial"/>
                <a:ea typeface="Arial"/>
                <a:cs typeface="Arial"/>
                <a:sym typeface="Arial"/>
              </a:rPr>
              <a:t>האם בקרתם פעם במקום הנמוך ביותר בעולם? האם הנכם יודעים היכן הוא?</a:t>
            </a:r>
          </a:p>
          <a:p>
            <a:pPr marL="592663" indent="-457200">
              <a:lnSpc>
                <a:spcPct val="90000"/>
              </a:lnSpc>
              <a:spcBef>
                <a:spcPts val="0"/>
              </a:spcBef>
              <a:buClr>
                <a:schemeClr val="dk1"/>
              </a:buClr>
              <a:buSzPts val="1500"/>
            </a:pPr>
            <a:endParaRPr lang="he-IL" sz="3200" dirty="0">
              <a:latin typeface="Arial"/>
              <a:ea typeface="Arial"/>
              <a:cs typeface="Arial"/>
              <a:sym typeface="Arial"/>
            </a:endParaRPr>
          </a:p>
          <a:p>
            <a:pPr marL="592663" indent="-457200">
              <a:lnSpc>
                <a:spcPct val="90000"/>
              </a:lnSpc>
              <a:spcBef>
                <a:spcPts val="0"/>
              </a:spcBef>
              <a:buClr>
                <a:schemeClr val="dk1"/>
              </a:buClr>
              <a:buSzPts val="1500"/>
            </a:pPr>
            <a:r>
              <a:rPr lang="he-IL" sz="3200" dirty="0">
                <a:latin typeface="Arial"/>
                <a:ea typeface="Arial"/>
                <a:cs typeface="Arial"/>
                <a:sym typeface="Arial"/>
              </a:rPr>
              <a:t>ים המלח הוא ים מיוחד במינו.</a:t>
            </a:r>
          </a:p>
          <a:p>
            <a:pPr marL="592663" indent="-457200">
              <a:lnSpc>
                <a:spcPct val="90000"/>
              </a:lnSpc>
              <a:spcBef>
                <a:spcPts val="0"/>
              </a:spcBef>
              <a:buClr>
                <a:schemeClr val="dk1"/>
              </a:buClr>
              <a:buSzPts val="1500"/>
            </a:pPr>
            <a:endParaRPr sz="3200" dirty="0">
              <a:latin typeface="Arial"/>
              <a:ea typeface="Arial"/>
              <a:cs typeface="Arial"/>
              <a:sym typeface="Arial"/>
            </a:endParaRPr>
          </a:p>
        </p:txBody>
      </p:sp>
      <p:cxnSp>
        <p:nvCxnSpPr>
          <p:cNvPr id="121" name="Google Shape;121;p23"/>
          <p:cNvCxnSpPr/>
          <p:nvPr/>
        </p:nvCxnSpPr>
        <p:spPr>
          <a:xfrm>
            <a:off x="11703751" y="2407625"/>
            <a:ext cx="0" cy="0"/>
          </a:xfrm>
          <a:prstGeom prst="straightConnector1">
            <a:avLst/>
          </a:prstGeom>
          <a:noFill/>
          <a:ln w="38100" cap="flat" cmpd="sng">
            <a:solidFill>
              <a:srgbClr val="980000"/>
            </a:solidFill>
            <a:prstDash val="solid"/>
            <a:round/>
            <a:headEnd type="none" w="med" len="med"/>
            <a:tailEnd type="triangle" w="med" len="med"/>
          </a:ln>
        </p:spPr>
      </p:cxnSp>
    </p:spTree>
    <p:extLst>
      <p:ext uri="{BB962C8B-B14F-4D97-AF65-F5344CB8AC3E}">
        <p14:creationId xmlns:p14="http://schemas.microsoft.com/office/powerpoint/2010/main" val="268584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כותרת 2">
            <a:extLst>
              <a:ext uri="{FF2B5EF4-FFF2-40B4-BE49-F238E27FC236}">
                <a16:creationId xmlns:a16="http://schemas.microsoft.com/office/drawing/2014/main" id="{7F7423B7-542F-4FBF-A4F3-09574915B396}"/>
              </a:ext>
            </a:extLst>
          </p:cNvPr>
          <p:cNvSpPr>
            <a:spLocks noGrp="1"/>
          </p:cNvSpPr>
          <p:nvPr>
            <p:ph type="title"/>
          </p:nvPr>
        </p:nvSpPr>
        <p:spPr/>
        <p:txBody>
          <a:bodyPr/>
          <a:lstStyle/>
          <a:p>
            <a:r>
              <a:rPr lang="he-IL" dirty="0"/>
              <a:t>הקנייה-משפט פתיחה</a:t>
            </a:r>
          </a:p>
        </p:txBody>
      </p:sp>
      <p:sp>
        <p:nvSpPr>
          <p:cNvPr id="119" name="Google Shape;119;p23"/>
          <p:cNvSpPr txBox="1">
            <a:spLocks noGrp="1"/>
          </p:cNvSpPr>
          <p:nvPr>
            <p:ph sz="half" idx="1"/>
          </p:nvPr>
        </p:nvSpPr>
        <p:spPr>
          <a:xfrm>
            <a:off x="719528" y="1825624"/>
            <a:ext cx="9948423" cy="4590165"/>
          </a:xfrm>
          <a:prstGeom prst="rect">
            <a:avLst/>
          </a:prstGeom>
          <a:noFill/>
          <a:ln>
            <a:noFill/>
          </a:ln>
        </p:spPr>
        <p:txBody>
          <a:bodyPr spcFirstLastPara="1" vert="horz" wrap="square" lIns="91433" tIns="45700" rIns="91433" bIns="45700" rtlCol="0" anchor="t" anchorCtr="0">
            <a:noAutofit/>
          </a:bodyPr>
          <a:lstStyle/>
          <a:p>
            <a:pPr marL="135463" indent="0">
              <a:lnSpc>
                <a:spcPct val="90000"/>
              </a:lnSpc>
              <a:spcBef>
                <a:spcPts val="0"/>
              </a:spcBef>
              <a:buClr>
                <a:schemeClr val="dk1"/>
              </a:buClr>
              <a:buSzPts val="1500"/>
              <a:buNone/>
            </a:pPr>
            <a:r>
              <a:rPr lang="he-IL" sz="3200" dirty="0" smtClean="0">
                <a:highlight>
                  <a:srgbClr val="FFFF00"/>
                </a:highlight>
                <a:latin typeface="Arial"/>
                <a:ea typeface="Arial"/>
                <a:cs typeface="Arial"/>
                <a:sym typeface="Arial"/>
              </a:rPr>
              <a:t>האם </a:t>
            </a:r>
            <a:r>
              <a:rPr lang="he-IL" sz="3200" dirty="0">
                <a:highlight>
                  <a:srgbClr val="FFFF00"/>
                </a:highlight>
                <a:latin typeface="Arial"/>
                <a:ea typeface="Arial"/>
                <a:cs typeface="Arial"/>
                <a:sym typeface="Arial"/>
              </a:rPr>
              <a:t>ראיתם מקום המשלב נוף טבעי </a:t>
            </a:r>
            <a:r>
              <a:rPr lang="he-IL" sz="3200" dirty="0" smtClean="0">
                <a:highlight>
                  <a:srgbClr val="FFFF00"/>
                </a:highlight>
                <a:latin typeface="Arial"/>
                <a:ea typeface="Arial"/>
                <a:cs typeface="Arial"/>
                <a:sym typeface="Arial"/>
              </a:rPr>
              <a:t>מרהיב, מפעלי </a:t>
            </a:r>
            <a:r>
              <a:rPr lang="he-IL" sz="3200" dirty="0">
                <a:highlight>
                  <a:srgbClr val="FFFF00"/>
                </a:highlight>
                <a:latin typeface="Arial"/>
                <a:ea typeface="Arial"/>
                <a:cs typeface="Arial"/>
                <a:sym typeface="Arial"/>
              </a:rPr>
              <a:t>תעשייה וארכיאולוגיה?</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latin typeface="Arial"/>
                <a:ea typeface="Arial"/>
                <a:cs typeface="Arial"/>
                <a:sym typeface="Arial"/>
              </a:rPr>
              <a:t>אנו רוצים להמליץ על ים המלח.</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highlight>
                  <a:srgbClr val="FFFF00"/>
                </a:highlight>
                <a:latin typeface="Arial"/>
                <a:ea typeface="Arial"/>
                <a:cs typeface="Arial"/>
                <a:sym typeface="Arial"/>
              </a:rPr>
              <a:t>האם בקרתם פעם במקום הנמוך ביותר בעולם? האם הנכם יודעים היכן הוא?</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latin typeface="Arial"/>
                <a:ea typeface="Arial"/>
                <a:cs typeface="Arial"/>
                <a:sym typeface="Arial"/>
              </a:rPr>
              <a:t>ים המלח הוא ים מיוחד במינו.</a:t>
            </a:r>
          </a:p>
          <a:p>
            <a:pPr marL="135463" indent="0">
              <a:lnSpc>
                <a:spcPct val="90000"/>
              </a:lnSpc>
              <a:spcBef>
                <a:spcPts val="0"/>
              </a:spcBef>
              <a:buClr>
                <a:schemeClr val="dk1"/>
              </a:buClr>
              <a:buSzPts val="1500"/>
              <a:buNone/>
            </a:pPr>
            <a:endParaRPr sz="3200" dirty="0">
              <a:latin typeface="Arial"/>
              <a:ea typeface="Arial"/>
              <a:cs typeface="Arial"/>
              <a:sym typeface="Arial"/>
            </a:endParaRPr>
          </a:p>
        </p:txBody>
      </p:sp>
      <p:cxnSp>
        <p:nvCxnSpPr>
          <p:cNvPr id="121" name="Google Shape;121;p23"/>
          <p:cNvCxnSpPr/>
          <p:nvPr/>
        </p:nvCxnSpPr>
        <p:spPr>
          <a:xfrm>
            <a:off x="11703751" y="2407625"/>
            <a:ext cx="0" cy="0"/>
          </a:xfrm>
          <a:prstGeom prst="straightConnector1">
            <a:avLst/>
          </a:prstGeom>
          <a:noFill/>
          <a:ln w="38100" cap="flat" cmpd="sng">
            <a:solidFill>
              <a:srgbClr val="980000"/>
            </a:solidFill>
            <a:prstDash val="solid"/>
            <a:round/>
            <a:headEnd type="none" w="med" len="med"/>
            <a:tailEnd type="triangle" w="med" len="med"/>
          </a:ln>
        </p:spPr>
      </p:cxnSp>
    </p:spTree>
    <p:extLst>
      <p:ext uri="{BB962C8B-B14F-4D97-AF65-F5344CB8AC3E}">
        <p14:creationId xmlns:p14="http://schemas.microsoft.com/office/powerpoint/2010/main" val="15643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כותרת 2">
            <a:extLst>
              <a:ext uri="{FF2B5EF4-FFF2-40B4-BE49-F238E27FC236}">
                <a16:creationId xmlns:a16="http://schemas.microsoft.com/office/drawing/2014/main" id="{7F7423B7-542F-4FBF-A4F3-09574915B396}"/>
              </a:ext>
            </a:extLst>
          </p:cNvPr>
          <p:cNvSpPr>
            <a:spLocks noGrp="1"/>
          </p:cNvSpPr>
          <p:nvPr>
            <p:ph type="title"/>
          </p:nvPr>
        </p:nvSpPr>
        <p:spPr/>
        <p:txBody>
          <a:bodyPr/>
          <a:lstStyle/>
          <a:p>
            <a:r>
              <a:rPr lang="he-IL" dirty="0"/>
              <a:t>הקנייה-משפט פתיחה</a:t>
            </a:r>
          </a:p>
        </p:txBody>
      </p:sp>
      <p:sp>
        <p:nvSpPr>
          <p:cNvPr id="119" name="Google Shape;119;p23"/>
          <p:cNvSpPr txBox="1">
            <a:spLocks noGrp="1"/>
          </p:cNvSpPr>
          <p:nvPr>
            <p:ph sz="half" idx="1"/>
          </p:nvPr>
        </p:nvSpPr>
        <p:spPr>
          <a:xfrm>
            <a:off x="719528" y="1825624"/>
            <a:ext cx="10634272" cy="4590165"/>
          </a:xfrm>
          <a:prstGeom prst="rect">
            <a:avLst/>
          </a:prstGeom>
          <a:noFill/>
          <a:ln>
            <a:noFill/>
          </a:ln>
        </p:spPr>
        <p:txBody>
          <a:bodyPr spcFirstLastPara="1" vert="horz" wrap="square" lIns="91433" tIns="45700" rIns="91433" bIns="45700" rtlCol="0" anchor="t" anchorCtr="0">
            <a:noAutofit/>
          </a:bodyPr>
          <a:lstStyle/>
          <a:p>
            <a:pPr marL="135463" indent="0">
              <a:lnSpc>
                <a:spcPct val="90000"/>
              </a:lnSpc>
              <a:spcBef>
                <a:spcPts val="0"/>
              </a:spcBef>
              <a:buClr>
                <a:schemeClr val="dk1"/>
              </a:buClr>
              <a:buSzPts val="1500"/>
              <a:buNone/>
            </a:pPr>
            <a:r>
              <a:rPr lang="he-IL" sz="3200" dirty="0" smtClean="0">
                <a:highlight>
                  <a:srgbClr val="FFFF00"/>
                </a:highlight>
                <a:latin typeface="Arial"/>
                <a:ea typeface="Arial"/>
                <a:cs typeface="Arial"/>
                <a:sym typeface="Arial"/>
              </a:rPr>
              <a:t>האם </a:t>
            </a:r>
            <a:r>
              <a:rPr lang="he-IL" sz="3200" dirty="0">
                <a:highlight>
                  <a:srgbClr val="FFFF00"/>
                </a:highlight>
                <a:latin typeface="Arial"/>
                <a:ea typeface="Arial"/>
                <a:cs typeface="Arial"/>
                <a:sym typeface="Arial"/>
              </a:rPr>
              <a:t>ראיתם מקום המשלב נוף טבעי </a:t>
            </a:r>
            <a:r>
              <a:rPr lang="he-IL" sz="3200" dirty="0" smtClean="0">
                <a:highlight>
                  <a:srgbClr val="FFFF00"/>
                </a:highlight>
                <a:latin typeface="Arial"/>
                <a:ea typeface="Arial"/>
                <a:cs typeface="Arial"/>
                <a:sym typeface="Arial"/>
              </a:rPr>
              <a:t>מרהיב, מפעלי </a:t>
            </a:r>
            <a:r>
              <a:rPr lang="he-IL" sz="3200" dirty="0">
                <a:highlight>
                  <a:srgbClr val="FFFF00"/>
                </a:highlight>
                <a:latin typeface="Arial"/>
                <a:ea typeface="Arial"/>
                <a:cs typeface="Arial"/>
                <a:sym typeface="Arial"/>
              </a:rPr>
              <a:t>תעשייה וארכיאולוגיה?</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latin typeface="Arial"/>
                <a:ea typeface="Arial"/>
                <a:cs typeface="Arial"/>
                <a:sym typeface="Arial"/>
              </a:rPr>
              <a:t>אנו רוצים להמליץ על ים המלח.</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highlight>
                  <a:srgbClr val="FFFF00"/>
                </a:highlight>
                <a:latin typeface="Arial"/>
                <a:ea typeface="Arial"/>
                <a:cs typeface="Arial"/>
                <a:sym typeface="Arial"/>
              </a:rPr>
              <a:t>האם בקרתם פעם במקום הנמוך ביותר בעולם? האם הנכם יודעים היכן הוא?</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latin typeface="Arial"/>
                <a:ea typeface="Arial"/>
                <a:cs typeface="Arial"/>
                <a:sym typeface="Arial"/>
              </a:rPr>
              <a:t>ים המלח הוא ים מיוחד במינו.</a:t>
            </a:r>
          </a:p>
          <a:p>
            <a:pPr marL="135463" indent="0">
              <a:lnSpc>
                <a:spcPct val="90000"/>
              </a:lnSpc>
              <a:spcBef>
                <a:spcPts val="0"/>
              </a:spcBef>
              <a:buClr>
                <a:schemeClr val="dk1"/>
              </a:buClr>
              <a:buSzPts val="1500"/>
              <a:buNone/>
            </a:pPr>
            <a:endParaRPr dirty="0">
              <a:latin typeface="Arial"/>
              <a:ea typeface="Arial"/>
              <a:cs typeface="Arial"/>
              <a:sym typeface="Arial"/>
            </a:endParaRPr>
          </a:p>
        </p:txBody>
      </p:sp>
      <p:cxnSp>
        <p:nvCxnSpPr>
          <p:cNvPr id="121" name="Google Shape;121;p23"/>
          <p:cNvCxnSpPr/>
          <p:nvPr/>
        </p:nvCxnSpPr>
        <p:spPr>
          <a:xfrm>
            <a:off x="11703751" y="2407625"/>
            <a:ext cx="0" cy="0"/>
          </a:xfrm>
          <a:prstGeom prst="straightConnector1">
            <a:avLst/>
          </a:prstGeom>
          <a:noFill/>
          <a:ln w="38100" cap="flat" cmpd="sng">
            <a:solidFill>
              <a:srgbClr val="980000"/>
            </a:solidFill>
            <a:prstDash val="solid"/>
            <a:round/>
            <a:headEnd type="none" w="med" len="med"/>
            <a:tailEnd type="triangle" w="med" len="med"/>
          </a:ln>
        </p:spPr>
      </p:cxnSp>
      <p:sp>
        <p:nvSpPr>
          <p:cNvPr id="2" name="מלבן 1">
            <a:extLst>
              <a:ext uri="{FF2B5EF4-FFF2-40B4-BE49-F238E27FC236}">
                <a16:creationId xmlns:a16="http://schemas.microsoft.com/office/drawing/2014/main" id="{F93A4F7E-1BE1-4047-877B-8EF001A3AFB9}"/>
              </a:ext>
            </a:extLst>
          </p:cNvPr>
          <p:cNvSpPr/>
          <p:nvPr/>
        </p:nvSpPr>
        <p:spPr>
          <a:xfrm>
            <a:off x="9162590" y="1825624"/>
            <a:ext cx="1194092" cy="48570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BBD48AAC-FE55-4412-8D2D-76D7B6DF8F16}"/>
              </a:ext>
            </a:extLst>
          </p:cNvPr>
          <p:cNvSpPr/>
          <p:nvPr/>
        </p:nvSpPr>
        <p:spPr>
          <a:xfrm>
            <a:off x="9123680" y="3917841"/>
            <a:ext cx="1194092" cy="67966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D5D1964B-0E1C-4C5E-A0C2-077CA24EAFF6}"/>
              </a:ext>
            </a:extLst>
          </p:cNvPr>
          <p:cNvSpPr/>
          <p:nvPr/>
        </p:nvSpPr>
        <p:spPr>
          <a:xfrm>
            <a:off x="838201" y="4034272"/>
            <a:ext cx="2078556" cy="56322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פיצוץ : 14 נקודות 3">
            <a:extLst>
              <a:ext uri="{FF2B5EF4-FFF2-40B4-BE49-F238E27FC236}">
                <a16:creationId xmlns:a16="http://schemas.microsoft.com/office/drawing/2014/main" id="{841CBE25-CE4A-4BCC-9609-F4B44AE7F921}"/>
              </a:ext>
            </a:extLst>
          </p:cNvPr>
          <p:cNvSpPr/>
          <p:nvPr/>
        </p:nvSpPr>
        <p:spPr>
          <a:xfrm>
            <a:off x="638047" y="162114"/>
            <a:ext cx="3073874" cy="1800036"/>
          </a:xfrm>
          <a:prstGeom prst="irregularSeal2">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tx1"/>
                </a:solidFill>
              </a:rPr>
              <a:t>פנייה אישית</a:t>
            </a:r>
          </a:p>
          <a:p>
            <a:pPr algn="ctr"/>
            <a:r>
              <a:rPr lang="he-IL" sz="2400" b="1" dirty="0">
                <a:solidFill>
                  <a:schemeClr val="tx1"/>
                </a:solidFill>
              </a:rPr>
              <a:t>לנמען</a:t>
            </a:r>
          </a:p>
        </p:txBody>
      </p:sp>
    </p:spTree>
    <p:extLst>
      <p:ext uri="{BB962C8B-B14F-4D97-AF65-F5344CB8AC3E}">
        <p14:creationId xmlns:p14="http://schemas.microsoft.com/office/powerpoint/2010/main" val="428891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כותרת 2">
            <a:extLst>
              <a:ext uri="{FF2B5EF4-FFF2-40B4-BE49-F238E27FC236}">
                <a16:creationId xmlns:a16="http://schemas.microsoft.com/office/drawing/2014/main" id="{7F7423B7-542F-4FBF-A4F3-09574915B396}"/>
              </a:ext>
            </a:extLst>
          </p:cNvPr>
          <p:cNvSpPr>
            <a:spLocks noGrp="1"/>
          </p:cNvSpPr>
          <p:nvPr>
            <p:ph type="title"/>
          </p:nvPr>
        </p:nvSpPr>
        <p:spPr/>
        <p:txBody>
          <a:bodyPr/>
          <a:lstStyle/>
          <a:p>
            <a:r>
              <a:rPr lang="he-IL" dirty="0"/>
              <a:t>הקנייה-משפט פתיחה</a:t>
            </a:r>
          </a:p>
        </p:txBody>
      </p:sp>
      <p:sp>
        <p:nvSpPr>
          <p:cNvPr id="119" name="Google Shape;119;p23"/>
          <p:cNvSpPr txBox="1">
            <a:spLocks noGrp="1"/>
          </p:cNvSpPr>
          <p:nvPr>
            <p:ph sz="half" idx="1"/>
          </p:nvPr>
        </p:nvSpPr>
        <p:spPr>
          <a:xfrm>
            <a:off x="719528" y="1825624"/>
            <a:ext cx="10634272" cy="4590165"/>
          </a:xfrm>
          <a:prstGeom prst="rect">
            <a:avLst/>
          </a:prstGeom>
          <a:noFill/>
          <a:ln>
            <a:noFill/>
          </a:ln>
        </p:spPr>
        <p:txBody>
          <a:bodyPr spcFirstLastPara="1" vert="horz" wrap="square" lIns="91433" tIns="45700" rIns="91433" bIns="45700" rtlCol="0" anchor="t" anchorCtr="0">
            <a:noAutofit/>
          </a:bodyPr>
          <a:lstStyle/>
          <a:p>
            <a:pPr marL="135463" indent="0">
              <a:lnSpc>
                <a:spcPct val="90000"/>
              </a:lnSpc>
              <a:spcBef>
                <a:spcPts val="0"/>
              </a:spcBef>
              <a:buClr>
                <a:schemeClr val="dk1"/>
              </a:buClr>
              <a:buSzPts val="1500"/>
              <a:buNone/>
            </a:pPr>
            <a:r>
              <a:rPr lang="he-IL" sz="3200" dirty="0" smtClean="0">
                <a:highlight>
                  <a:srgbClr val="FFFF00"/>
                </a:highlight>
                <a:latin typeface="Arial"/>
                <a:ea typeface="Arial"/>
                <a:cs typeface="Arial"/>
                <a:sym typeface="Arial"/>
              </a:rPr>
              <a:t>האם </a:t>
            </a:r>
            <a:r>
              <a:rPr lang="he-IL" sz="3200" dirty="0">
                <a:highlight>
                  <a:srgbClr val="FFFF00"/>
                </a:highlight>
                <a:latin typeface="Arial"/>
                <a:ea typeface="Arial"/>
                <a:cs typeface="Arial"/>
                <a:sym typeface="Arial"/>
              </a:rPr>
              <a:t>ראיתם מקום המשלב נוף טבעי </a:t>
            </a:r>
            <a:r>
              <a:rPr lang="he-IL" sz="3200" dirty="0" smtClean="0">
                <a:highlight>
                  <a:srgbClr val="FFFF00"/>
                </a:highlight>
                <a:latin typeface="Arial"/>
                <a:ea typeface="Arial"/>
                <a:cs typeface="Arial"/>
                <a:sym typeface="Arial"/>
              </a:rPr>
              <a:t>מרהיב, מפעלי </a:t>
            </a:r>
            <a:r>
              <a:rPr lang="he-IL" sz="3200" dirty="0">
                <a:highlight>
                  <a:srgbClr val="FFFF00"/>
                </a:highlight>
                <a:latin typeface="Arial"/>
                <a:ea typeface="Arial"/>
                <a:cs typeface="Arial"/>
                <a:sym typeface="Arial"/>
              </a:rPr>
              <a:t>תעשייה וארכיאולוגיה?</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latin typeface="Arial"/>
                <a:ea typeface="Arial"/>
                <a:cs typeface="Arial"/>
                <a:sym typeface="Arial"/>
              </a:rPr>
              <a:t>אנו רוצים להמליץ על ים המלח.</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highlight>
                  <a:srgbClr val="FFFF00"/>
                </a:highlight>
                <a:latin typeface="Arial"/>
                <a:ea typeface="Arial"/>
                <a:cs typeface="Arial"/>
                <a:sym typeface="Arial"/>
              </a:rPr>
              <a:t>האם בקרתם פעם במקום הנמוך ביותר בעולם? האם הנכם יודעים היכן הוא?</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latin typeface="Arial"/>
                <a:ea typeface="Arial"/>
                <a:cs typeface="Arial"/>
                <a:sym typeface="Arial"/>
              </a:rPr>
              <a:t>ים המלח הוא ים מיוחד במינו.</a:t>
            </a:r>
          </a:p>
          <a:p>
            <a:pPr marL="135463" indent="0">
              <a:lnSpc>
                <a:spcPct val="90000"/>
              </a:lnSpc>
              <a:spcBef>
                <a:spcPts val="0"/>
              </a:spcBef>
              <a:buClr>
                <a:schemeClr val="dk1"/>
              </a:buClr>
              <a:buSzPts val="1500"/>
              <a:buNone/>
            </a:pPr>
            <a:endParaRPr dirty="0">
              <a:latin typeface="Arial"/>
              <a:ea typeface="Arial"/>
              <a:cs typeface="Arial"/>
              <a:sym typeface="Arial"/>
            </a:endParaRPr>
          </a:p>
        </p:txBody>
      </p:sp>
      <p:cxnSp>
        <p:nvCxnSpPr>
          <p:cNvPr id="121" name="Google Shape;121;p23"/>
          <p:cNvCxnSpPr/>
          <p:nvPr/>
        </p:nvCxnSpPr>
        <p:spPr>
          <a:xfrm>
            <a:off x="11703751" y="2407625"/>
            <a:ext cx="0" cy="0"/>
          </a:xfrm>
          <a:prstGeom prst="straightConnector1">
            <a:avLst/>
          </a:prstGeom>
          <a:noFill/>
          <a:ln w="38100" cap="flat" cmpd="sng">
            <a:solidFill>
              <a:srgbClr val="980000"/>
            </a:solidFill>
            <a:prstDash val="solid"/>
            <a:round/>
            <a:headEnd type="none" w="med" len="med"/>
            <a:tailEnd type="triangle" w="med" len="med"/>
          </a:ln>
        </p:spPr>
      </p:cxnSp>
      <p:sp>
        <p:nvSpPr>
          <p:cNvPr id="9" name="פיצוץ : 14 נקודות 3">
            <a:extLst>
              <a:ext uri="{FF2B5EF4-FFF2-40B4-BE49-F238E27FC236}">
                <a16:creationId xmlns:a16="http://schemas.microsoft.com/office/drawing/2014/main" id="{841CBE25-CE4A-4BCC-9609-F4B44AE7F921}"/>
              </a:ext>
            </a:extLst>
          </p:cNvPr>
          <p:cNvSpPr/>
          <p:nvPr/>
        </p:nvSpPr>
        <p:spPr>
          <a:xfrm>
            <a:off x="248940" y="365125"/>
            <a:ext cx="3073874" cy="1466662"/>
          </a:xfrm>
          <a:prstGeom prst="irregularSeal2">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שאלה</a:t>
            </a:r>
          </a:p>
        </p:txBody>
      </p:sp>
      <p:sp>
        <p:nvSpPr>
          <p:cNvPr id="10" name="מלבן 9">
            <a:extLst>
              <a:ext uri="{FF2B5EF4-FFF2-40B4-BE49-F238E27FC236}">
                <a16:creationId xmlns:a16="http://schemas.microsoft.com/office/drawing/2014/main" id="{009D87DF-6773-476D-B795-E33844B7C375}"/>
              </a:ext>
            </a:extLst>
          </p:cNvPr>
          <p:cNvSpPr/>
          <p:nvPr/>
        </p:nvSpPr>
        <p:spPr>
          <a:xfrm>
            <a:off x="10272410" y="1831787"/>
            <a:ext cx="917674" cy="44679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009D87DF-6773-476D-B795-E33844B7C375}"/>
              </a:ext>
            </a:extLst>
          </p:cNvPr>
          <p:cNvSpPr/>
          <p:nvPr/>
        </p:nvSpPr>
        <p:spPr>
          <a:xfrm>
            <a:off x="10272410" y="4120706"/>
            <a:ext cx="917674" cy="44679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009D87DF-6773-476D-B795-E33844B7C375}"/>
              </a:ext>
            </a:extLst>
          </p:cNvPr>
          <p:cNvSpPr/>
          <p:nvPr/>
        </p:nvSpPr>
        <p:spPr>
          <a:xfrm>
            <a:off x="8852171" y="2278583"/>
            <a:ext cx="353472" cy="44679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009D87DF-6773-476D-B795-E33844B7C375}"/>
              </a:ext>
            </a:extLst>
          </p:cNvPr>
          <p:cNvSpPr/>
          <p:nvPr/>
        </p:nvSpPr>
        <p:spPr>
          <a:xfrm>
            <a:off x="9455283" y="4465728"/>
            <a:ext cx="353471" cy="44679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55307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כותרת 2">
            <a:extLst>
              <a:ext uri="{FF2B5EF4-FFF2-40B4-BE49-F238E27FC236}">
                <a16:creationId xmlns:a16="http://schemas.microsoft.com/office/drawing/2014/main" id="{7F7423B7-542F-4FBF-A4F3-09574915B396}"/>
              </a:ext>
            </a:extLst>
          </p:cNvPr>
          <p:cNvSpPr>
            <a:spLocks noGrp="1"/>
          </p:cNvSpPr>
          <p:nvPr>
            <p:ph type="title"/>
          </p:nvPr>
        </p:nvSpPr>
        <p:spPr>
          <a:xfrm>
            <a:off x="5799550" y="365125"/>
            <a:ext cx="5554249" cy="1325563"/>
          </a:xfrm>
        </p:spPr>
        <p:txBody>
          <a:bodyPr/>
          <a:lstStyle/>
          <a:p>
            <a:r>
              <a:rPr lang="he-IL" dirty="0"/>
              <a:t>הקנייה-משפט פתיחה</a:t>
            </a:r>
          </a:p>
        </p:txBody>
      </p:sp>
      <p:sp>
        <p:nvSpPr>
          <p:cNvPr id="119" name="Google Shape;119;p23"/>
          <p:cNvSpPr txBox="1">
            <a:spLocks noGrp="1"/>
          </p:cNvSpPr>
          <p:nvPr>
            <p:ph sz="half" idx="1"/>
          </p:nvPr>
        </p:nvSpPr>
        <p:spPr>
          <a:xfrm>
            <a:off x="719528" y="1825624"/>
            <a:ext cx="9948423" cy="4590165"/>
          </a:xfrm>
          <a:prstGeom prst="rect">
            <a:avLst/>
          </a:prstGeom>
          <a:noFill/>
          <a:ln>
            <a:noFill/>
          </a:ln>
        </p:spPr>
        <p:txBody>
          <a:bodyPr spcFirstLastPara="1" vert="horz" wrap="square" lIns="91433" tIns="45700" rIns="91433" bIns="45700" rtlCol="0" anchor="t" anchorCtr="0">
            <a:noAutofit/>
          </a:bodyPr>
          <a:lstStyle/>
          <a:p>
            <a:pPr marL="135463" indent="0">
              <a:lnSpc>
                <a:spcPct val="90000"/>
              </a:lnSpc>
              <a:spcBef>
                <a:spcPts val="0"/>
              </a:spcBef>
              <a:buClr>
                <a:schemeClr val="dk1"/>
              </a:buClr>
              <a:buSzPts val="1500"/>
              <a:buNone/>
            </a:pPr>
            <a:r>
              <a:rPr lang="he-IL" sz="3200" dirty="0" smtClean="0">
                <a:latin typeface="Arial"/>
                <a:ea typeface="Arial"/>
                <a:cs typeface="Arial"/>
                <a:sym typeface="Arial"/>
              </a:rPr>
              <a:t>האם </a:t>
            </a:r>
            <a:r>
              <a:rPr lang="he-IL" sz="3200" dirty="0">
                <a:latin typeface="Arial"/>
                <a:ea typeface="Arial"/>
                <a:cs typeface="Arial"/>
                <a:sym typeface="Arial"/>
              </a:rPr>
              <a:t>ראיתם מקום המשלב נוף טבעי מרהיב ,מפעלי תעשייה וארכיאולוגיה?</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latin typeface="Arial"/>
                <a:ea typeface="Arial"/>
                <a:cs typeface="Arial"/>
                <a:sym typeface="Arial"/>
              </a:rPr>
              <a:t>אנו רוצים להמליץ על ים המלח.</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latin typeface="Arial"/>
                <a:ea typeface="Arial"/>
                <a:cs typeface="Arial"/>
                <a:sym typeface="Arial"/>
              </a:rPr>
              <a:t>האם בקרתם פעם במקום הנמוך ביותר בעולם? האם הנכם יודעים היכן הוא?</a:t>
            </a:r>
          </a:p>
          <a:p>
            <a:pPr marL="135463" indent="0">
              <a:lnSpc>
                <a:spcPct val="90000"/>
              </a:lnSpc>
              <a:spcBef>
                <a:spcPts val="0"/>
              </a:spcBef>
              <a:buClr>
                <a:schemeClr val="dk1"/>
              </a:buClr>
              <a:buSzPts val="1500"/>
              <a:buNone/>
            </a:pPr>
            <a:endParaRPr lang="he-IL" sz="3200" dirty="0">
              <a:latin typeface="Arial"/>
              <a:ea typeface="Arial"/>
              <a:cs typeface="Arial"/>
              <a:sym typeface="Arial"/>
            </a:endParaRPr>
          </a:p>
          <a:p>
            <a:pPr marL="135463" indent="0">
              <a:lnSpc>
                <a:spcPct val="90000"/>
              </a:lnSpc>
              <a:spcBef>
                <a:spcPts val="0"/>
              </a:spcBef>
              <a:buClr>
                <a:schemeClr val="dk1"/>
              </a:buClr>
              <a:buSzPts val="1500"/>
              <a:buNone/>
            </a:pPr>
            <a:r>
              <a:rPr lang="he-IL" sz="3200" dirty="0">
                <a:highlight>
                  <a:srgbClr val="FFFF00"/>
                </a:highlight>
                <a:latin typeface="Arial"/>
                <a:ea typeface="Arial"/>
                <a:cs typeface="Arial"/>
                <a:sym typeface="Arial"/>
              </a:rPr>
              <a:t>ים המלח הוא ים מיוחד במינו.</a:t>
            </a:r>
          </a:p>
          <a:p>
            <a:pPr marL="135463" indent="0">
              <a:lnSpc>
                <a:spcPct val="90000"/>
              </a:lnSpc>
              <a:spcBef>
                <a:spcPts val="0"/>
              </a:spcBef>
              <a:buClr>
                <a:schemeClr val="dk1"/>
              </a:buClr>
              <a:buSzPts val="1500"/>
              <a:buNone/>
            </a:pPr>
            <a:endParaRPr dirty="0">
              <a:latin typeface="Arial"/>
              <a:ea typeface="Arial"/>
              <a:cs typeface="Arial"/>
              <a:sym typeface="Arial"/>
            </a:endParaRPr>
          </a:p>
        </p:txBody>
      </p:sp>
      <p:cxnSp>
        <p:nvCxnSpPr>
          <p:cNvPr id="121" name="Google Shape;121;p23"/>
          <p:cNvCxnSpPr/>
          <p:nvPr/>
        </p:nvCxnSpPr>
        <p:spPr>
          <a:xfrm>
            <a:off x="11703751" y="2407625"/>
            <a:ext cx="0" cy="0"/>
          </a:xfrm>
          <a:prstGeom prst="straightConnector1">
            <a:avLst/>
          </a:prstGeom>
          <a:noFill/>
          <a:ln w="38100" cap="flat" cmpd="sng">
            <a:solidFill>
              <a:srgbClr val="980000"/>
            </a:solidFill>
            <a:prstDash val="solid"/>
            <a:round/>
            <a:headEnd type="none" w="med" len="med"/>
            <a:tailEnd type="triangle" w="med" len="med"/>
          </a:ln>
        </p:spPr>
      </p:cxnSp>
      <p:sp>
        <p:nvSpPr>
          <p:cNvPr id="7" name="פיצוץ : 14 נקודות 3">
            <a:extLst>
              <a:ext uri="{FF2B5EF4-FFF2-40B4-BE49-F238E27FC236}">
                <a16:creationId xmlns:a16="http://schemas.microsoft.com/office/drawing/2014/main" id="{841CBE25-CE4A-4BCC-9609-F4B44AE7F921}"/>
              </a:ext>
            </a:extLst>
          </p:cNvPr>
          <p:cNvSpPr/>
          <p:nvPr/>
        </p:nvSpPr>
        <p:spPr>
          <a:xfrm>
            <a:off x="638047" y="237995"/>
            <a:ext cx="3432912" cy="1587629"/>
          </a:xfrm>
          <a:prstGeom prst="irregularSeal2">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1"/>
                </a:solidFill>
              </a:rPr>
              <a:t>מעורר סקרנות</a:t>
            </a:r>
          </a:p>
        </p:txBody>
      </p:sp>
    </p:spTree>
    <p:extLst>
      <p:ext uri="{BB962C8B-B14F-4D97-AF65-F5344CB8AC3E}">
        <p14:creationId xmlns:p14="http://schemas.microsoft.com/office/powerpoint/2010/main" val="337948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תמונה 1"/>
          <p:cNvSpPr txBox="1">
            <a:spLocks/>
          </p:cNvSpPr>
          <p:nvPr/>
        </p:nvSpPr>
        <p:spPr>
          <a:xfrm>
            <a:off x="873435" y="749358"/>
            <a:ext cx="10586646" cy="6108642"/>
          </a:xfrm>
          <a:prstGeom prst="rect">
            <a:avLst/>
          </a:prstGeom>
        </p:spPr>
      </p:sp>
      <p:sp>
        <p:nvSpPr>
          <p:cNvPr id="5" name="מציין מיקום של תמונה 1"/>
          <p:cNvSpPr txBox="1">
            <a:spLocks/>
          </p:cNvSpPr>
          <p:nvPr/>
        </p:nvSpPr>
        <p:spPr>
          <a:xfrm>
            <a:off x="601293" y="901758"/>
            <a:ext cx="10586646" cy="5681719"/>
          </a:xfrm>
          <a:prstGeom prst="rect">
            <a:avLst/>
          </a:prstGeom>
        </p:spPr>
      </p:sp>
      <p:sp>
        <p:nvSpPr>
          <p:cNvPr id="7" name="מלבן: פינה מקופלת 6">
            <a:extLst>
              <a:ext uri="{FF2B5EF4-FFF2-40B4-BE49-F238E27FC236}">
                <a16:creationId xmlns:a16="http://schemas.microsoft.com/office/drawing/2014/main" id="{95065628-77AF-4169-B327-94C3F8C26DA6}"/>
              </a:ext>
            </a:extLst>
          </p:cNvPr>
          <p:cNvSpPr/>
          <p:nvPr/>
        </p:nvSpPr>
        <p:spPr>
          <a:xfrm>
            <a:off x="48886" y="0"/>
            <a:ext cx="6127533" cy="6837477"/>
          </a:xfrm>
          <a:prstGeom prst="foldedCorner">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r" rtl="1">
              <a:lnSpc>
                <a:spcPct val="107000"/>
              </a:lnSpc>
              <a:spcAft>
                <a:spcPts val="800"/>
              </a:spcAft>
            </a:pPr>
            <a:r>
              <a:rPr lang="he-IL" dirty="0">
                <a:effectLst/>
                <a:ea typeface="Calibri" panose="020F0502020204030204" pitchFamily="34" charset="0"/>
                <a:cs typeface="David" panose="020E0502060401010101" pitchFamily="34" charset="-79"/>
              </a:rPr>
              <a:t>בס"ד,  תאריך  </a:t>
            </a:r>
            <a:endParaRPr lang="en-US" dirty="0">
              <a:effectLst/>
              <a:ea typeface="Calibri" panose="020F0502020204030204" pitchFamily="34" charset="0"/>
              <a:cs typeface="Arial" panose="020B0604020202020204" pitchFamily="34" charset="0"/>
            </a:endParaRPr>
          </a:p>
          <a:p>
            <a:pPr algn="r" rtl="1">
              <a:lnSpc>
                <a:spcPct val="107000"/>
              </a:lnSpc>
              <a:spcAft>
                <a:spcPts val="800"/>
              </a:spcAft>
            </a:pPr>
            <a:r>
              <a:rPr lang="he-IL" dirty="0">
                <a:effectLst/>
                <a:ea typeface="Calibri" panose="020F0502020204030204" pitchFamily="34" charset="0"/>
                <a:cs typeface="David" panose="020E0502060401010101" pitchFamily="34" charset="-79"/>
              </a:rPr>
              <a:t>לכבוד</a:t>
            </a:r>
            <a:endParaRPr lang="en-US" dirty="0">
              <a:effectLst/>
              <a:ea typeface="Calibri" panose="020F0502020204030204" pitchFamily="34" charset="0"/>
              <a:cs typeface="Arial" panose="020B0604020202020204" pitchFamily="34" charset="0"/>
            </a:endParaRPr>
          </a:p>
          <a:p>
            <a:pPr algn="r" rtl="1">
              <a:lnSpc>
                <a:spcPct val="107000"/>
              </a:lnSpc>
              <a:spcAft>
                <a:spcPts val="800"/>
              </a:spcAft>
            </a:pPr>
            <a:r>
              <a:rPr lang="he-IL" dirty="0">
                <a:ea typeface="Calibri" panose="020F0502020204030204" pitchFamily="34" charset="0"/>
                <a:cs typeface="David" panose="020E0502060401010101" pitchFamily="34" charset="-79"/>
              </a:rPr>
              <a:t>ועדת פלאי הטבע</a:t>
            </a:r>
            <a:endParaRPr lang="en-US" dirty="0">
              <a:effectLst/>
              <a:ea typeface="Calibri" panose="020F0502020204030204" pitchFamily="34" charset="0"/>
              <a:cs typeface="Arial" panose="020B0604020202020204" pitchFamily="34" charset="0"/>
            </a:endParaRPr>
          </a:p>
          <a:p>
            <a:pPr algn="ctr" rtl="1">
              <a:lnSpc>
                <a:spcPct val="107000"/>
              </a:lnSpc>
              <a:spcAft>
                <a:spcPts val="800"/>
              </a:spcAft>
            </a:pPr>
            <a:endParaRPr lang="en-US" dirty="0">
              <a:effectLst/>
              <a:ea typeface="Calibri" panose="020F0502020204030204" pitchFamily="34" charset="0"/>
              <a:cs typeface="Arial" panose="020B0604020202020204" pitchFamily="34" charset="0"/>
            </a:endParaRPr>
          </a:p>
          <a:p>
            <a:pPr algn="r" rtl="1">
              <a:lnSpc>
                <a:spcPct val="107000"/>
              </a:lnSpc>
              <a:spcAft>
                <a:spcPts val="800"/>
              </a:spcAft>
            </a:pPr>
            <a:r>
              <a:rPr lang="he-IL" dirty="0">
                <a:effectLst/>
                <a:ea typeface="Calibri" panose="020F0502020204030204" pitchFamily="34" charset="0"/>
                <a:cs typeface="David" panose="020E0502060401010101" pitchFamily="34" charset="-79"/>
              </a:rPr>
              <a:t>שלום רב,</a:t>
            </a:r>
            <a:endParaRPr lang="en-US" dirty="0">
              <a:effectLst/>
              <a:ea typeface="Calibri" panose="020F0502020204030204" pitchFamily="34" charset="0"/>
              <a:cs typeface="Arial" panose="020B0604020202020204" pitchFamily="34" charset="0"/>
            </a:endParaRPr>
          </a:p>
          <a:p>
            <a:pPr algn="ctr" rtl="1">
              <a:lnSpc>
                <a:spcPct val="107000"/>
              </a:lnSpc>
              <a:spcAft>
                <a:spcPts val="800"/>
              </a:spcAft>
            </a:pPr>
            <a:r>
              <a:rPr lang="he-IL" dirty="0">
                <a:effectLst/>
                <a:ea typeface="Calibri" panose="020F0502020204030204" pitchFamily="34" charset="0"/>
                <a:cs typeface="David" panose="020E0502060401010101" pitchFamily="34" charset="-79"/>
              </a:rPr>
              <a:t> </a:t>
            </a:r>
            <a:endParaRPr lang="en-US" dirty="0">
              <a:effectLst/>
              <a:ea typeface="Calibri" panose="020F0502020204030204" pitchFamily="34" charset="0"/>
              <a:cs typeface="Arial" panose="020B0604020202020204" pitchFamily="34" charset="0"/>
            </a:endParaRPr>
          </a:p>
          <a:p>
            <a:pPr algn="r" rtl="1">
              <a:lnSpc>
                <a:spcPct val="107000"/>
              </a:lnSpc>
              <a:spcAft>
                <a:spcPts val="800"/>
              </a:spcAft>
            </a:pPr>
            <a:r>
              <a:rPr lang="he-IL" dirty="0">
                <a:effectLst/>
                <a:ea typeface="Calibri" panose="020F0502020204030204" pitchFamily="34" charset="0"/>
                <a:cs typeface="David" panose="020E0502060401010101" pitchFamily="34" charset="-79"/>
              </a:rPr>
              <a:t>הנדון: </a:t>
            </a:r>
            <a:r>
              <a:rPr lang="he-IL" b="1" u="sng" dirty="0">
                <a:effectLst/>
                <a:ea typeface="Calibri" panose="020F0502020204030204" pitchFamily="34" charset="0"/>
                <a:cs typeface="David" panose="020E0502060401010101" pitchFamily="34" charset="-79"/>
              </a:rPr>
              <a:t>המלצה להכיר בים המלח כאחד מפאי הטבע</a:t>
            </a:r>
            <a:endParaRPr lang="en-US" b="1" u="sng" dirty="0">
              <a:effectLst/>
              <a:ea typeface="Calibri" panose="020F0502020204030204" pitchFamily="34" charset="0"/>
              <a:cs typeface="Arial" panose="020B0604020202020204" pitchFamily="34" charset="0"/>
            </a:endParaRPr>
          </a:p>
          <a:p>
            <a:pPr algn="ctr" rtl="1">
              <a:lnSpc>
                <a:spcPct val="107000"/>
              </a:lnSpc>
              <a:spcAft>
                <a:spcPts val="800"/>
              </a:spcAft>
            </a:pPr>
            <a:r>
              <a:rPr lang="he-IL" dirty="0">
                <a:effectLst/>
                <a:ea typeface="Calibri" panose="020F0502020204030204" pitchFamily="34" charset="0"/>
                <a:cs typeface="David" panose="020E0502060401010101" pitchFamily="34" charset="-79"/>
              </a:rPr>
              <a:t> </a:t>
            </a:r>
            <a:endParaRPr lang="en-US" dirty="0">
              <a:effectLst/>
              <a:ea typeface="Calibri" panose="020F0502020204030204" pitchFamily="34" charset="0"/>
              <a:cs typeface="Arial" panose="020B0604020202020204" pitchFamily="34" charset="0"/>
            </a:endParaRPr>
          </a:p>
          <a:p>
            <a:pPr algn="r" rtl="1">
              <a:lnSpc>
                <a:spcPct val="107000"/>
              </a:lnSpc>
              <a:spcAft>
                <a:spcPts val="800"/>
              </a:spcAft>
            </a:pPr>
            <a:r>
              <a:rPr lang="he-IL" dirty="0">
                <a:effectLst/>
                <a:ea typeface="Calibri" panose="020F0502020204030204" pitchFamily="34" charset="0"/>
                <a:cs typeface="David" panose="020E0502060401010101" pitchFamily="34" charset="-79"/>
              </a:rPr>
              <a:t>פתיחה _____________________________________________</a:t>
            </a:r>
            <a:endParaRPr lang="en-US" dirty="0">
              <a:effectLst/>
              <a:ea typeface="Calibri" panose="020F0502020204030204" pitchFamily="34" charset="0"/>
              <a:cs typeface="Arial" panose="020B0604020202020204" pitchFamily="34" charset="0"/>
            </a:endParaRPr>
          </a:p>
          <a:p>
            <a:pPr algn="r" rtl="1">
              <a:lnSpc>
                <a:spcPct val="107000"/>
              </a:lnSpc>
              <a:spcAft>
                <a:spcPts val="800"/>
              </a:spcAft>
            </a:pPr>
            <a:r>
              <a:rPr lang="he-IL" dirty="0">
                <a:effectLst/>
                <a:ea typeface="Calibri" panose="020F0502020204030204" pitchFamily="34" charset="0"/>
                <a:cs typeface="David" panose="020E0502060401010101" pitchFamily="34" charset="-79"/>
              </a:rPr>
              <a:t>__________________________________________________</a:t>
            </a:r>
            <a:endParaRPr lang="en-US" dirty="0">
              <a:effectLst/>
              <a:ea typeface="Calibri" panose="020F0502020204030204" pitchFamily="34" charset="0"/>
              <a:cs typeface="Arial" panose="020B0604020202020204" pitchFamily="34" charset="0"/>
            </a:endParaRPr>
          </a:p>
          <a:p>
            <a:pPr algn="r" rtl="1">
              <a:lnSpc>
                <a:spcPct val="107000"/>
              </a:lnSpc>
              <a:spcAft>
                <a:spcPts val="800"/>
              </a:spcAft>
            </a:pPr>
            <a:r>
              <a:rPr lang="he-IL" dirty="0">
                <a:effectLst/>
                <a:ea typeface="Calibri" panose="020F0502020204030204" pitchFamily="34" charset="0"/>
                <a:cs typeface="David" panose="020E0502060401010101" pitchFamily="34" charset="-79"/>
              </a:rPr>
              <a:t>גוף _______________________________________________</a:t>
            </a:r>
            <a:r>
              <a:rPr lang="he-IL" dirty="0">
                <a:effectLst/>
                <a:ea typeface="Calibri" panose="020F0502020204030204" pitchFamily="34" charset="0"/>
                <a:cs typeface="Arial" panose="020B0604020202020204" pitchFamily="34" charset="0"/>
              </a:rPr>
              <a:t> </a:t>
            </a:r>
            <a:endParaRPr lang="en-US" dirty="0">
              <a:effectLst/>
              <a:ea typeface="Calibri" panose="020F0502020204030204" pitchFamily="34" charset="0"/>
              <a:cs typeface="Arial" panose="020B0604020202020204" pitchFamily="34" charset="0"/>
            </a:endParaRPr>
          </a:p>
          <a:p>
            <a:pPr algn="r" rtl="1">
              <a:lnSpc>
                <a:spcPct val="107000"/>
              </a:lnSpc>
              <a:spcAft>
                <a:spcPts val="800"/>
              </a:spcAft>
            </a:pPr>
            <a:r>
              <a:rPr lang="he-IL" dirty="0">
                <a:effectLst/>
                <a:ea typeface="Calibri" panose="020F0502020204030204" pitchFamily="34" charset="0"/>
                <a:cs typeface="David" panose="020E0502060401010101" pitchFamily="34" charset="-79"/>
              </a:rPr>
              <a:t>__________________________________________________</a:t>
            </a:r>
            <a:endParaRPr lang="en-US" dirty="0">
              <a:effectLst/>
              <a:ea typeface="Calibri" panose="020F0502020204030204" pitchFamily="34" charset="0"/>
              <a:cs typeface="Arial" panose="020B0604020202020204" pitchFamily="34" charset="0"/>
            </a:endParaRPr>
          </a:p>
          <a:p>
            <a:pPr algn="r" rtl="1">
              <a:lnSpc>
                <a:spcPct val="107000"/>
              </a:lnSpc>
              <a:spcAft>
                <a:spcPts val="800"/>
              </a:spcAft>
            </a:pPr>
            <a:r>
              <a:rPr lang="he-IL" dirty="0">
                <a:effectLst/>
                <a:ea typeface="Calibri" panose="020F0502020204030204" pitchFamily="34" charset="0"/>
                <a:cs typeface="David" panose="020E0502060401010101" pitchFamily="34" charset="-79"/>
              </a:rPr>
              <a:t>סיום______________________________________________</a:t>
            </a:r>
            <a:endParaRPr lang="en-US" dirty="0">
              <a:effectLst/>
              <a:ea typeface="Calibri" panose="020F0502020204030204" pitchFamily="34" charset="0"/>
              <a:cs typeface="Arial" panose="020B0604020202020204" pitchFamily="34" charset="0"/>
            </a:endParaRPr>
          </a:p>
          <a:p>
            <a:pPr algn="r" rtl="1">
              <a:lnSpc>
                <a:spcPct val="107000"/>
              </a:lnSpc>
              <a:spcAft>
                <a:spcPts val="800"/>
              </a:spcAft>
            </a:pPr>
            <a:r>
              <a:rPr lang="he-IL" dirty="0">
                <a:effectLst/>
                <a:ea typeface="Calibri" panose="020F0502020204030204" pitchFamily="34" charset="0"/>
                <a:cs typeface="David" panose="020E0502060401010101" pitchFamily="34" charset="-79"/>
              </a:rPr>
              <a:t>                                                                                                     בברכה,</a:t>
            </a:r>
            <a:endParaRPr lang="en-US" dirty="0">
              <a:effectLst/>
              <a:ea typeface="Calibri" panose="020F0502020204030204" pitchFamily="34" charset="0"/>
              <a:cs typeface="Arial" panose="020B0604020202020204" pitchFamily="34" charset="0"/>
            </a:endParaRPr>
          </a:p>
          <a:p>
            <a:pPr algn="l" rtl="1">
              <a:lnSpc>
                <a:spcPct val="107000"/>
              </a:lnSpc>
              <a:spcAft>
                <a:spcPts val="800"/>
              </a:spcAft>
            </a:pPr>
            <a:r>
              <a:rPr lang="he-IL" dirty="0">
                <a:effectLst/>
                <a:ea typeface="Calibri" panose="020F0502020204030204" pitchFamily="34" charset="0"/>
                <a:cs typeface="David" panose="020E0502060401010101" pitchFamily="34" charset="-79"/>
              </a:rPr>
              <a:t>_________________</a:t>
            </a:r>
            <a:endParaRPr lang="en-US" dirty="0">
              <a:effectLst/>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3FCD6E88-8C3A-486E-9760-9489312A302A}"/>
              </a:ext>
            </a:extLst>
          </p:cNvPr>
          <p:cNvSpPr txBox="1"/>
          <p:nvPr/>
        </p:nvSpPr>
        <p:spPr>
          <a:xfrm>
            <a:off x="5981481" y="901758"/>
            <a:ext cx="5168213" cy="5660011"/>
          </a:xfrm>
          <a:prstGeom prst="rect">
            <a:avLst/>
          </a:prstGeom>
          <a:noFill/>
        </p:spPr>
        <p:txBody>
          <a:bodyPr wrap="square">
            <a:spAutoFit/>
          </a:bodyPr>
          <a:lstStyle/>
          <a:p>
            <a:pPr marL="135463" indent="0" algn="r">
              <a:lnSpc>
                <a:spcPct val="90000"/>
              </a:lnSpc>
              <a:spcBef>
                <a:spcPts val="0"/>
              </a:spcBef>
              <a:buClr>
                <a:schemeClr val="dk1"/>
              </a:buClr>
              <a:buSzPts val="1500"/>
              <a:buNone/>
            </a:pPr>
            <a:r>
              <a:rPr lang="he-IL" sz="3200" dirty="0">
                <a:latin typeface="Arial"/>
                <a:ea typeface="Arial"/>
                <a:cs typeface="Arial"/>
                <a:sym typeface="Arial"/>
              </a:rPr>
              <a:t>בחר אחד משלושת משפטי הפתיחה:</a:t>
            </a:r>
          </a:p>
          <a:p>
            <a:pPr marL="135463" indent="0" algn="r">
              <a:lnSpc>
                <a:spcPct val="90000"/>
              </a:lnSpc>
              <a:spcBef>
                <a:spcPts val="0"/>
              </a:spcBef>
              <a:buClr>
                <a:schemeClr val="dk1"/>
              </a:buClr>
              <a:buSzPts val="1500"/>
              <a:buNone/>
            </a:pPr>
            <a:r>
              <a:rPr lang="he-IL" sz="3200" dirty="0">
                <a:latin typeface="Arial"/>
                <a:ea typeface="Arial"/>
                <a:cs typeface="Arial"/>
                <a:sym typeface="Arial"/>
              </a:rPr>
              <a:t> </a:t>
            </a:r>
          </a:p>
          <a:p>
            <a:pPr marL="135463" indent="0" algn="r">
              <a:lnSpc>
                <a:spcPct val="90000"/>
              </a:lnSpc>
              <a:spcBef>
                <a:spcPts val="0"/>
              </a:spcBef>
              <a:buClr>
                <a:schemeClr val="dk1"/>
              </a:buClr>
              <a:buSzPts val="1500"/>
              <a:buNone/>
            </a:pPr>
            <a:r>
              <a:rPr lang="he-IL" sz="3200" dirty="0">
                <a:highlight>
                  <a:srgbClr val="FFFF00"/>
                </a:highlight>
                <a:latin typeface="Arial"/>
                <a:ea typeface="Arial"/>
                <a:cs typeface="Arial"/>
                <a:sym typeface="Arial"/>
              </a:rPr>
              <a:t>האם ראיתם מקום המשלב נוף טבעי מרהיב ,מפעלי תעשייה וארכיאולוגיה?</a:t>
            </a:r>
          </a:p>
          <a:p>
            <a:pPr marL="135463" indent="0" algn="r">
              <a:lnSpc>
                <a:spcPct val="90000"/>
              </a:lnSpc>
              <a:spcBef>
                <a:spcPts val="0"/>
              </a:spcBef>
              <a:buClr>
                <a:schemeClr val="dk1"/>
              </a:buClr>
              <a:buSzPts val="1500"/>
              <a:buNone/>
            </a:pPr>
            <a:endParaRPr lang="he-IL" sz="3200" dirty="0">
              <a:latin typeface="Arial"/>
              <a:ea typeface="Arial"/>
              <a:cs typeface="Arial"/>
              <a:sym typeface="Arial"/>
            </a:endParaRPr>
          </a:p>
          <a:p>
            <a:pPr marL="135463" indent="0" algn="r">
              <a:lnSpc>
                <a:spcPct val="90000"/>
              </a:lnSpc>
              <a:spcBef>
                <a:spcPts val="0"/>
              </a:spcBef>
              <a:buClr>
                <a:schemeClr val="dk1"/>
              </a:buClr>
              <a:buSzPts val="1500"/>
              <a:buNone/>
            </a:pPr>
            <a:r>
              <a:rPr lang="he-IL" sz="3200" dirty="0">
                <a:highlight>
                  <a:srgbClr val="FFFF00"/>
                </a:highlight>
                <a:latin typeface="Arial"/>
                <a:ea typeface="Arial"/>
                <a:cs typeface="Arial"/>
                <a:sym typeface="Arial"/>
              </a:rPr>
              <a:t>האם בקרתם פעם במקום הנמוך ביותר בעולם? האם הנכם יודעים היכן הוא? </a:t>
            </a:r>
          </a:p>
          <a:p>
            <a:pPr marL="135463" indent="0" algn="r">
              <a:lnSpc>
                <a:spcPct val="90000"/>
              </a:lnSpc>
              <a:spcBef>
                <a:spcPts val="0"/>
              </a:spcBef>
              <a:buClr>
                <a:schemeClr val="dk1"/>
              </a:buClr>
              <a:buSzPts val="1500"/>
              <a:buNone/>
            </a:pPr>
            <a:endParaRPr lang="he-IL" sz="3200" dirty="0">
              <a:highlight>
                <a:srgbClr val="FFFF00"/>
              </a:highlight>
              <a:latin typeface="Arial"/>
              <a:ea typeface="Arial"/>
              <a:cs typeface="Arial"/>
              <a:sym typeface="Arial"/>
            </a:endParaRPr>
          </a:p>
          <a:p>
            <a:pPr marL="135463" algn="r">
              <a:lnSpc>
                <a:spcPct val="90000"/>
              </a:lnSpc>
              <a:buClr>
                <a:schemeClr val="dk1"/>
              </a:buClr>
              <a:buSzPts val="1500"/>
            </a:pPr>
            <a:r>
              <a:rPr lang="he-IL" sz="3200" dirty="0">
                <a:highlight>
                  <a:srgbClr val="FFFF00"/>
                </a:highlight>
                <a:latin typeface="Arial"/>
                <a:ea typeface="Arial"/>
                <a:cs typeface="Arial"/>
                <a:sym typeface="Arial"/>
              </a:rPr>
              <a:t>ים המלח הוא ים מיוחד במינו.</a:t>
            </a:r>
          </a:p>
          <a:p>
            <a:pPr marL="135463" indent="0" algn="r">
              <a:lnSpc>
                <a:spcPct val="90000"/>
              </a:lnSpc>
              <a:spcBef>
                <a:spcPts val="0"/>
              </a:spcBef>
              <a:buClr>
                <a:schemeClr val="dk1"/>
              </a:buClr>
              <a:buSzPts val="1500"/>
              <a:buNone/>
            </a:pPr>
            <a:endParaRPr lang="he-IL" dirty="0">
              <a:highlight>
                <a:srgbClr val="FFFF00"/>
              </a:highlight>
              <a:latin typeface="Arial"/>
              <a:ea typeface="Arial"/>
              <a:cs typeface="Arial"/>
              <a:sym typeface="Arial"/>
            </a:endParaRPr>
          </a:p>
        </p:txBody>
      </p:sp>
      <p:sp>
        <p:nvSpPr>
          <p:cNvPr id="2" name="TextBox 1"/>
          <p:cNvSpPr txBox="1"/>
          <p:nvPr/>
        </p:nvSpPr>
        <p:spPr>
          <a:xfrm>
            <a:off x="6489700" y="175364"/>
            <a:ext cx="4698239" cy="707886"/>
          </a:xfrm>
          <a:prstGeom prst="rect">
            <a:avLst/>
          </a:prstGeom>
          <a:solidFill>
            <a:schemeClr val="accent5">
              <a:lumMod val="75000"/>
            </a:schemeClr>
          </a:solidFill>
        </p:spPr>
        <p:txBody>
          <a:bodyPr wrap="square" rtlCol="1">
            <a:spAutoFit/>
          </a:bodyPr>
          <a:lstStyle/>
          <a:p>
            <a:r>
              <a:rPr lang="he-IL" sz="4000" b="1" dirty="0">
                <a:solidFill>
                  <a:schemeClr val="bg1"/>
                </a:solidFill>
              </a:rPr>
              <a:t>כותבים מכתב המלצה</a:t>
            </a:r>
          </a:p>
        </p:txBody>
      </p:sp>
      <p:pic>
        <p:nvPicPr>
          <p:cNvPr id="10"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65287" y="6230621"/>
            <a:ext cx="1540938" cy="549601"/>
          </a:xfrm>
          <a:prstGeom prst="rect">
            <a:avLst/>
          </a:prstGeom>
        </p:spPr>
      </p:pic>
    </p:spTree>
    <p:extLst>
      <p:ext uri="{BB962C8B-B14F-4D97-AF65-F5344CB8AC3E}">
        <p14:creationId xmlns:p14="http://schemas.microsoft.com/office/powerpoint/2010/main" val="42087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133F3C2D-7CF8-4AC0-828F-D6AA2872B1E3}"/>
              </a:ext>
            </a:extLst>
          </p:cNvPr>
          <p:cNvSpPr>
            <a:spLocks noGrp="1"/>
          </p:cNvSpPr>
          <p:nvPr>
            <p:ph type="title"/>
          </p:nvPr>
        </p:nvSpPr>
        <p:spPr/>
        <p:txBody>
          <a:bodyPr/>
          <a:lstStyle/>
          <a:p>
            <a:r>
              <a:rPr lang="he-IL" dirty="0"/>
              <a:t>כותבים: נימוק ראשון</a:t>
            </a:r>
          </a:p>
        </p:txBody>
      </p:sp>
      <p:sp>
        <p:nvSpPr>
          <p:cNvPr id="6" name="מציין מיקום טקסט 5">
            <a:extLst>
              <a:ext uri="{FF2B5EF4-FFF2-40B4-BE49-F238E27FC236}">
                <a16:creationId xmlns:a16="http://schemas.microsoft.com/office/drawing/2014/main" id="{EB92AC3A-E312-4704-A6F6-D7D5C1B6F054}"/>
              </a:ext>
            </a:extLst>
          </p:cNvPr>
          <p:cNvSpPr>
            <a:spLocks noGrp="1"/>
          </p:cNvSpPr>
          <p:nvPr>
            <p:ph type="body" sz="quarter" idx="10"/>
          </p:nvPr>
        </p:nvSpPr>
        <p:spPr>
          <a:xfrm>
            <a:off x="817124" y="1928813"/>
            <a:ext cx="10544466" cy="4390610"/>
          </a:xfrm>
        </p:spPr>
        <p:txBody>
          <a:bodyPr>
            <a:normAutofit fontScale="77500" lnSpcReduction="20000"/>
          </a:bodyPr>
          <a:lstStyle/>
          <a:p>
            <a:pPr lvl="0" algn="r">
              <a:lnSpc>
                <a:spcPct val="110000"/>
              </a:lnSpc>
              <a:spcBef>
                <a:spcPts val="1000"/>
              </a:spcBef>
              <a:buClr>
                <a:srgbClr val="FB2265"/>
              </a:buClr>
            </a:pPr>
            <a:r>
              <a:rPr lang="he-IL" sz="3800" b="1" dirty="0">
                <a:solidFill>
                  <a:srgbClr val="424242"/>
                </a:solidFill>
              </a:rPr>
              <a:t>איכות חיים בים המוות</a:t>
            </a:r>
          </a:p>
          <a:p>
            <a:pPr lvl="0" algn="just">
              <a:lnSpc>
                <a:spcPct val="110000"/>
              </a:lnSpc>
              <a:spcBef>
                <a:spcPts val="1000"/>
              </a:spcBef>
              <a:buClr>
                <a:srgbClr val="FB2265"/>
              </a:buClr>
            </a:pPr>
            <a:r>
              <a:rPr lang="he-IL" sz="3800" dirty="0">
                <a:highlight>
                  <a:srgbClr val="FFFF00"/>
                </a:highlight>
              </a:rPr>
              <a:t>חופי ים המלח עשירים במינרלים המצטברים בהם, וידועים כבעלי סגולות רפואיות נדירות</a:t>
            </a:r>
            <a:r>
              <a:rPr lang="he-IL" sz="3800" dirty="0"/>
              <a:t>. </a:t>
            </a:r>
            <a:endParaRPr lang="he-IL" sz="3800" dirty="0" smtClean="0"/>
          </a:p>
          <a:p>
            <a:pPr lvl="0" algn="just">
              <a:lnSpc>
                <a:spcPct val="110000"/>
              </a:lnSpc>
              <a:spcBef>
                <a:spcPts val="1000"/>
              </a:spcBef>
              <a:buClr>
                <a:srgbClr val="FB2265"/>
              </a:buClr>
            </a:pPr>
            <a:r>
              <a:rPr lang="he-IL" sz="3800" dirty="0" smtClean="0"/>
              <a:t>מינרלים </a:t>
            </a:r>
            <a:r>
              <a:rPr lang="he-IL" sz="3800" dirty="0"/>
              <a:t>הם קבוצה של חומרים שיצורים חיים נזקקים להם לשם חוליים כרבים מחופי הים התיכון. ואינם מלאים באבנים כמו בכינרת. </a:t>
            </a:r>
            <a:r>
              <a:rPr lang="he-IL" sz="3800" dirty="0">
                <a:highlight>
                  <a:srgbClr val="FFFF00"/>
                </a:highlight>
              </a:rPr>
              <a:t>בחופי ים המלח מצוי בוץ שחור וסמיך בשפע. </a:t>
            </a:r>
            <a:endParaRPr lang="he-IL" sz="3800" dirty="0" smtClean="0">
              <a:highlight>
                <a:srgbClr val="FFFF00"/>
              </a:highlight>
            </a:endParaRPr>
          </a:p>
          <a:p>
            <a:pPr lvl="0" algn="just">
              <a:lnSpc>
                <a:spcPct val="110000"/>
              </a:lnSpc>
              <a:spcBef>
                <a:spcPts val="1000"/>
              </a:spcBef>
              <a:buClr>
                <a:srgbClr val="FB2265"/>
              </a:buClr>
            </a:pPr>
            <a:r>
              <a:rPr lang="he-IL" sz="3800" dirty="0" smtClean="0"/>
              <a:t>הבוץ </a:t>
            </a:r>
            <a:r>
              <a:rPr lang="he-IL" sz="3800" dirty="0"/>
              <a:t>הייחודי, אשר אנשים נוהגים למרוח בו את גופם, </a:t>
            </a:r>
            <a:r>
              <a:rPr lang="he-IL" sz="3800" dirty="0">
                <a:highlight>
                  <a:srgbClr val="FFFF00"/>
                </a:highlight>
              </a:rPr>
              <a:t>עשיר אף הוא במינרלים ונחשב לבעל תכונות רפואיות המועילות מאוד לבריאותם של חולים במחלות פרקים ובמחלות עור שונות</a:t>
            </a:r>
            <a:r>
              <a:rPr lang="he-IL" sz="3800" dirty="0"/>
              <a:t>.</a:t>
            </a:r>
            <a:endParaRPr lang="x-none" sz="3800" dirty="0"/>
          </a:p>
          <a:p>
            <a:pPr>
              <a:lnSpc>
                <a:spcPct val="110000"/>
              </a:lnSpc>
            </a:pPr>
            <a:endParaRPr lang="he-IL" dirty="0"/>
          </a:p>
        </p:txBody>
      </p:sp>
      <p:sp>
        <p:nvSpPr>
          <p:cNvPr id="7" name="מציין מיקום טקסט 5">
            <a:extLst>
              <a:ext uri="{FF2B5EF4-FFF2-40B4-BE49-F238E27FC236}">
                <a16:creationId xmlns:a16="http://schemas.microsoft.com/office/drawing/2014/main" id="{94E380A8-BD58-472E-B6BF-F38CFEAA5580}"/>
              </a:ext>
            </a:extLst>
          </p:cNvPr>
          <p:cNvSpPr txBox="1">
            <a:spLocks/>
          </p:cNvSpPr>
          <p:nvPr/>
        </p:nvSpPr>
        <p:spPr>
          <a:xfrm>
            <a:off x="0" y="1928812"/>
            <a:ext cx="5585847" cy="3844925"/>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e-IL" sz="2400" b="1" dirty="0">
              <a:solidFill>
                <a:schemeClr val="accent1">
                  <a:lumMod val="75000"/>
                </a:schemeClr>
              </a:solidFill>
            </a:endParaRPr>
          </a:p>
        </p:txBody>
      </p:sp>
      <p:pic>
        <p:nvPicPr>
          <p:cNvPr id="9"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543" y="239459"/>
            <a:ext cx="1540938" cy="549601"/>
          </a:xfrm>
          <a:prstGeom prst="rect">
            <a:avLst/>
          </a:prstGeom>
        </p:spPr>
      </p:pic>
    </p:spTree>
    <p:extLst>
      <p:ext uri="{BB962C8B-B14F-4D97-AF65-F5344CB8AC3E}">
        <p14:creationId xmlns:p14="http://schemas.microsoft.com/office/powerpoint/2010/main" val="20693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133F3C2D-7CF8-4AC0-828F-D6AA2872B1E3}"/>
              </a:ext>
            </a:extLst>
          </p:cNvPr>
          <p:cNvSpPr>
            <a:spLocks noGrp="1"/>
          </p:cNvSpPr>
          <p:nvPr>
            <p:ph type="title"/>
          </p:nvPr>
        </p:nvSpPr>
        <p:spPr/>
        <p:txBody>
          <a:bodyPr/>
          <a:lstStyle/>
          <a:p>
            <a:r>
              <a:rPr lang="he-IL" dirty="0"/>
              <a:t>הקניית ידע:</a:t>
            </a:r>
            <a:r>
              <a:rPr lang="en-US" dirty="0"/>
              <a:t> </a:t>
            </a:r>
            <a:r>
              <a:rPr lang="he-IL" dirty="0"/>
              <a:t>כתיבת הסבר לנימוק</a:t>
            </a:r>
          </a:p>
        </p:txBody>
      </p:sp>
      <p:sp>
        <p:nvSpPr>
          <p:cNvPr id="6" name="מציין מיקום טקסט 5">
            <a:extLst>
              <a:ext uri="{FF2B5EF4-FFF2-40B4-BE49-F238E27FC236}">
                <a16:creationId xmlns:a16="http://schemas.microsoft.com/office/drawing/2014/main" id="{EB92AC3A-E312-4704-A6F6-D7D5C1B6F054}"/>
              </a:ext>
            </a:extLst>
          </p:cNvPr>
          <p:cNvSpPr>
            <a:spLocks noGrp="1"/>
          </p:cNvSpPr>
          <p:nvPr>
            <p:ph type="body" sz="quarter" idx="10"/>
          </p:nvPr>
        </p:nvSpPr>
        <p:spPr>
          <a:xfrm>
            <a:off x="4377447" y="1675893"/>
            <a:ext cx="7584663" cy="5182107"/>
          </a:xfrm>
        </p:spPr>
        <p:txBody>
          <a:bodyPr>
            <a:normAutofit fontScale="92500" lnSpcReduction="20000"/>
          </a:bodyPr>
          <a:lstStyle/>
          <a:p>
            <a:pPr lvl="0" algn="r">
              <a:lnSpc>
                <a:spcPct val="100000"/>
              </a:lnSpc>
              <a:spcBef>
                <a:spcPts val="1000"/>
              </a:spcBef>
              <a:buClr>
                <a:srgbClr val="FB2265"/>
              </a:buClr>
            </a:pPr>
            <a:r>
              <a:rPr lang="he-IL" sz="3800" b="1" dirty="0">
                <a:solidFill>
                  <a:srgbClr val="424242"/>
                </a:solidFill>
              </a:rPr>
              <a:t>איכות חיים בים המוות</a:t>
            </a:r>
          </a:p>
          <a:p>
            <a:pPr lvl="0" algn="r">
              <a:lnSpc>
                <a:spcPct val="100000"/>
              </a:lnSpc>
              <a:spcBef>
                <a:spcPts val="1000"/>
              </a:spcBef>
              <a:buClr>
                <a:srgbClr val="FB2265"/>
              </a:buClr>
            </a:pPr>
            <a:r>
              <a:rPr lang="he-IL" sz="3800" dirty="0">
                <a:highlight>
                  <a:srgbClr val="FFFF00"/>
                </a:highlight>
              </a:rPr>
              <a:t>חופי ים המלח עשירים במינרלים המצטברים בהם, וידועים כבעלי סגולות רפואיות נדירות</a:t>
            </a:r>
            <a:r>
              <a:rPr lang="he-IL" sz="3800" dirty="0"/>
              <a:t>. מינרלים הם קבוצה של חומרים שיצורים חיים נזקקים להם לשם חוליים כרבים מחופי הים התיכון. ואינם מלאים באבנים כמו בכינרת. </a:t>
            </a:r>
            <a:r>
              <a:rPr lang="he-IL" sz="3800" dirty="0">
                <a:highlight>
                  <a:srgbClr val="FFFF00"/>
                </a:highlight>
              </a:rPr>
              <a:t>בחופי ים המלח מצוי בוץ שחור וסמיך בשפע. </a:t>
            </a:r>
            <a:r>
              <a:rPr lang="he-IL" sz="3800" dirty="0"/>
              <a:t>הבוץ הייחודי, אשר אנשים נוהגים למרוח בו את גופם, </a:t>
            </a:r>
            <a:r>
              <a:rPr lang="he-IL" sz="3800" dirty="0">
                <a:highlight>
                  <a:srgbClr val="FFFF00"/>
                </a:highlight>
              </a:rPr>
              <a:t>עשיר אף הוא במינרלים ונחשב לבעל תכונות רפואיות המועילות מאוד לבריאותם של חולים במחלות פרקים ובמחלות עור שונות</a:t>
            </a:r>
            <a:r>
              <a:rPr lang="he-IL" sz="3800" dirty="0"/>
              <a:t>.</a:t>
            </a:r>
            <a:endParaRPr lang="x-none" sz="3800" dirty="0"/>
          </a:p>
          <a:p>
            <a:endParaRPr lang="he-IL" dirty="0"/>
          </a:p>
        </p:txBody>
      </p:sp>
      <p:sp>
        <p:nvSpPr>
          <p:cNvPr id="7" name="מציין מיקום טקסט 5">
            <a:extLst>
              <a:ext uri="{FF2B5EF4-FFF2-40B4-BE49-F238E27FC236}">
                <a16:creationId xmlns:a16="http://schemas.microsoft.com/office/drawing/2014/main" id="{94E380A8-BD58-472E-B6BF-F38CFEAA5580}"/>
              </a:ext>
            </a:extLst>
          </p:cNvPr>
          <p:cNvSpPr txBox="1">
            <a:spLocks/>
          </p:cNvSpPr>
          <p:nvPr/>
        </p:nvSpPr>
        <p:spPr>
          <a:xfrm>
            <a:off x="0" y="1928812"/>
            <a:ext cx="5585847" cy="3844925"/>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e-IL" sz="2400" b="1" dirty="0">
              <a:solidFill>
                <a:schemeClr val="accent1">
                  <a:lumMod val="75000"/>
                </a:schemeClr>
              </a:solidFill>
            </a:endParaRPr>
          </a:p>
        </p:txBody>
      </p:sp>
      <p:sp>
        <p:nvSpPr>
          <p:cNvPr id="2" name="תיבת טקסט 1">
            <a:extLst>
              <a:ext uri="{FF2B5EF4-FFF2-40B4-BE49-F238E27FC236}">
                <a16:creationId xmlns:a16="http://schemas.microsoft.com/office/drawing/2014/main" id="{87D3DCFA-BB27-4934-91F7-FED897C812F6}"/>
              </a:ext>
            </a:extLst>
          </p:cNvPr>
          <p:cNvSpPr txBox="1"/>
          <p:nvPr/>
        </p:nvSpPr>
        <p:spPr>
          <a:xfrm>
            <a:off x="208344" y="2048719"/>
            <a:ext cx="5011838" cy="2062103"/>
          </a:xfrm>
          <a:prstGeom prst="rect">
            <a:avLst/>
          </a:prstGeom>
          <a:noFill/>
        </p:spPr>
        <p:txBody>
          <a:bodyPr wrap="square" rtlCol="1">
            <a:spAutoFit/>
          </a:bodyPr>
          <a:lstStyle/>
          <a:p>
            <a:r>
              <a:rPr lang="he-IL" sz="3200" dirty="0"/>
              <a:t>נימוק מספר 1</a:t>
            </a:r>
          </a:p>
          <a:p>
            <a:endParaRPr lang="he-IL" sz="3200" dirty="0"/>
          </a:p>
          <a:p>
            <a:r>
              <a:rPr lang="he-IL" sz="3200" dirty="0"/>
              <a:t>לים המלח </a:t>
            </a:r>
            <a:endParaRPr lang="he-IL" sz="3200" dirty="0" smtClean="0"/>
          </a:p>
          <a:p>
            <a:r>
              <a:rPr lang="he-IL" sz="3200" dirty="0" smtClean="0"/>
              <a:t>סגולות </a:t>
            </a:r>
            <a:r>
              <a:rPr lang="he-IL" sz="3200" dirty="0"/>
              <a:t>רפואיות רבות. </a:t>
            </a:r>
          </a:p>
        </p:txBody>
      </p:sp>
      <p:pic>
        <p:nvPicPr>
          <p:cNvPr id="8" name="4min_final" descr="4min_final">
            <a:hlinkClick r:id="" action="ppaction://media"/>
            <a:extLst>
              <a:ext uri="{FF2B5EF4-FFF2-40B4-BE49-F238E27FC236}">
                <a16:creationId xmlns:a16="http://schemas.microsoft.com/office/drawing/2014/main" id="{9FD0FB6C-EFD6-3946-8B95-86886A2FB1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344" y="253344"/>
            <a:ext cx="1540938" cy="549601"/>
          </a:xfrm>
          <a:prstGeom prst="rect">
            <a:avLst/>
          </a:prstGeom>
        </p:spPr>
      </p:pic>
    </p:spTree>
    <p:extLst>
      <p:ext uri="{BB962C8B-B14F-4D97-AF65-F5344CB8AC3E}">
        <p14:creationId xmlns:p14="http://schemas.microsoft.com/office/powerpoint/2010/main" val="339041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0574" y="2710851"/>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141377" y="3225956"/>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https://lh4.googleusercontent.com/8FRkycPXoj7UiB9dvl8WfvE_rPOmNvworJ3hEUUExH908Pyx1w8Shtg70_9YIyrxXZu2Q5tvXMslWX6PBLNTleMKYZ5Wgwd4UNNj4iBwA-K5B6WNBJ5WFRNSOF3busg5">
            <a:extLst>
              <a:ext uri="{FF2B5EF4-FFF2-40B4-BE49-F238E27FC236}">
                <a16:creationId xmlns:a16="http://schemas.microsoft.com/office/drawing/2014/main" id="{A59DF638-BBDF-4FF6-8918-42D9A5F05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3831" y="2710851"/>
            <a:ext cx="1191396" cy="19635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lh6.googleusercontent.com/f8H2475EYmyL0rhH4-e4ujiAahiTeUa9jS4FAnHL3KK4sEOOF3cWvgCYZ1bpJw4tDcDKTArugZ_4iGscDG3mD7tx620B0N8bRGSeR-V1W5m9k2098IkeP6hpnFdGXWOM">
            <a:extLst>
              <a:ext uri="{FF2B5EF4-FFF2-40B4-BE49-F238E27FC236}">
                <a16:creationId xmlns:a16="http://schemas.microsoft.com/office/drawing/2014/main" id="{E96A3A94-1DC2-4D5F-8C30-814635F5A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1258" y="2842557"/>
            <a:ext cx="2289297" cy="167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133F3C2D-7CF8-4AC0-828F-D6AA2872B1E3}"/>
              </a:ext>
            </a:extLst>
          </p:cNvPr>
          <p:cNvSpPr>
            <a:spLocks noGrp="1"/>
          </p:cNvSpPr>
          <p:nvPr>
            <p:ph type="title"/>
          </p:nvPr>
        </p:nvSpPr>
        <p:spPr/>
        <p:txBody>
          <a:bodyPr/>
          <a:lstStyle/>
          <a:p>
            <a:r>
              <a:rPr lang="he-IL" dirty="0"/>
              <a:t>בדיקה: נימוק ראשון והסבר</a:t>
            </a:r>
          </a:p>
        </p:txBody>
      </p:sp>
      <p:sp>
        <p:nvSpPr>
          <p:cNvPr id="7" name="מציין מיקום טקסט 5">
            <a:extLst>
              <a:ext uri="{FF2B5EF4-FFF2-40B4-BE49-F238E27FC236}">
                <a16:creationId xmlns:a16="http://schemas.microsoft.com/office/drawing/2014/main" id="{94E380A8-BD58-472E-B6BF-F38CFEAA5580}"/>
              </a:ext>
            </a:extLst>
          </p:cNvPr>
          <p:cNvSpPr txBox="1">
            <a:spLocks/>
          </p:cNvSpPr>
          <p:nvPr/>
        </p:nvSpPr>
        <p:spPr>
          <a:xfrm>
            <a:off x="0" y="1928812"/>
            <a:ext cx="5585847" cy="3844925"/>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e-IL" sz="2400" b="1" dirty="0">
              <a:solidFill>
                <a:schemeClr val="accent1">
                  <a:lumMod val="75000"/>
                </a:schemeClr>
              </a:solidFill>
            </a:endParaRPr>
          </a:p>
        </p:txBody>
      </p:sp>
      <p:sp>
        <p:nvSpPr>
          <p:cNvPr id="2" name="תיבת טקסט 1">
            <a:extLst>
              <a:ext uri="{FF2B5EF4-FFF2-40B4-BE49-F238E27FC236}">
                <a16:creationId xmlns:a16="http://schemas.microsoft.com/office/drawing/2014/main" id="{87D3DCFA-BB27-4934-91F7-FED897C812F6}"/>
              </a:ext>
            </a:extLst>
          </p:cNvPr>
          <p:cNvSpPr txBox="1"/>
          <p:nvPr/>
        </p:nvSpPr>
        <p:spPr>
          <a:xfrm>
            <a:off x="45906" y="1589116"/>
            <a:ext cx="5011838" cy="4524315"/>
          </a:xfrm>
          <a:prstGeom prst="rect">
            <a:avLst/>
          </a:prstGeom>
          <a:noFill/>
        </p:spPr>
        <p:txBody>
          <a:bodyPr wrap="square" rtlCol="1">
            <a:spAutoFit/>
          </a:bodyPr>
          <a:lstStyle/>
          <a:p>
            <a:r>
              <a:rPr lang="he-IL" sz="3200" b="1" dirty="0">
                <a:solidFill>
                  <a:srgbClr val="00B0F0"/>
                </a:solidFill>
              </a:rPr>
              <a:t>נימוק מספר </a:t>
            </a:r>
            <a:r>
              <a:rPr lang="he-IL" sz="3200" b="1" dirty="0" smtClean="0">
                <a:solidFill>
                  <a:srgbClr val="00B0F0"/>
                </a:solidFill>
              </a:rPr>
              <a:t>1</a:t>
            </a:r>
            <a:endParaRPr lang="he-IL" sz="3200" dirty="0"/>
          </a:p>
          <a:p>
            <a:r>
              <a:rPr lang="he-IL" sz="3200" dirty="0">
                <a:solidFill>
                  <a:schemeClr val="accent6">
                    <a:lumMod val="50000"/>
                  </a:schemeClr>
                </a:solidFill>
              </a:rPr>
              <a:t>לים המלח סגולות </a:t>
            </a:r>
            <a:endParaRPr lang="he-IL" sz="3200" dirty="0" smtClean="0">
              <a:solidFill>
                <a:schemeClr val="accent6">
                  <a:lumMod val="50000"/>
                </a:schemeClr>
              </a:solidFill>
            </a:endParaRPr>
          </a:p>
          <a:p>
            <a:r>
              <a:rPr lang="he-IL" sz="3200" dirty="0" smtClean="0">
                <a:solidFill>
                  <a:schemeClr val="accent6">
                    <a:lumMod val="50000"/>
                  </a:schemeClr>
                </a:solidFill>
              </a:rPr>
              <a:t>רפואיות </a:t>
            </a:r>
            <a:r>
              <a:rPr lang="he-IL" sz="3200" dirty="0">
                <a:solidFill>
                  <a:schemeClr val="accent6">
                    <a:lumMod val="50000"/>
                  </a:schemeClr>
                </a:solidFill>
              </a:rPr>
              <a:t>רבות. </a:t>
            </a:r>
          </a:p>
          <a:p>
            <a:r>
              <a:rPr lang="he-IL" sz="3200" i="1" dirty="0">
                <a:solidFill>
                  <a:schemeClr val="accent1">
                    <a:lumMod val="50000"/>
                  </a:schemeClr>
                </a:solidFill>
              </a:rPr>
              <a:t>חופי הים עשירים במינרלים. בים המלח מצוי בוץ שחור וסמיך שנחשב לבעל תכונות רפואיות שמועילות לבריאותם של חולים במחלות פרקים ובמחלות עור שונות.</a:t>
            </a:r>
          </a:p>
        </p:txBody>
      </p:sp>
      <p:pic>
        <p:nvPicPr>
          <p:cNvPr id="8"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344" y="235119"/>
            <a:ext cx="1540938" cy="549601"/>
          </a:xfrm>
          <a:prstGeom prst="rect">
            <a:avLst/>
          </a:prstGeom>
        </p:spPr>
      </p:pic>
      <p:sp>
        <p:nvSpPr>
          <p:cNvPr id="9" name="מציין מיקום טקסט 5">
            <a:extLst>
              <a:ext uri="{FF2B5EF4-FFF2-40B4-BE49-F238E27FC236}">
                <a16:creationId xmlns:a16="http://schemas.microsoft.com/office/drawing/2014/main" id="{EB92AC3A-E312-4704-A6F6-D7D5C1B6F054}"/>
              </a:ext>
            </a:extLst>
          </p:cNvPr>
          <p:cNvSpPr>
            <a:spLocks noGrp="1"/>
          </p:cNvSpPr>
          <p:nvPr>
            <p:ph type="body" sz="quarter" idx="10"/>
          </p:nvPr>
        </p:nvSpPr>
        <p:spPr>
          <a:xfrm>
            <a:off x="4610907" y="1675893"/>
            <a:ext cx="7584663" cy="5182107"/>
          </a:xfrm>
        </p:spPr>
        <p:txBody>
          <a:bodyPr>
            <a:normAutofit fontScale="92500" lnSpcReduction="20000"/>
          </a:bodyPr>
          <a:lstStyle/>
          <a:p>
            <a:pPr lvl="0" algn="r">
              <a:lnSpc>
                <a:spcPct val="100000"/>
              </a:lnSpc>
              <a:spcBef>
                <a:spcPts val="1000"/>
              </a:spcBef>
              <a:buClr>
                <a:srgbClr val="FB2265"/>
              </a:buClr>
            </a:pPr>
            <a:r>
              <a:rPr lang="he-IL" sz="3800" b="1" dirty="0">
                <a:solidFill>
                  <a:srgbClr val="424242"/>
                </a:solidFill>
              </a:rPr>
              <a:t>איכות חיים בים המוות</a:t>
            </a:r>
          </a:p>
          <a:p>
            <a:pPr lvl="0" algn="r">
              <a:lnSpc>
                <a:spcPct val="100000"/>
              </a:lnSpc>
              <a:spcBef>
                <a:spcPts val="1000"/>
              </a:spcBef>
              <a:buClr>
                <a:srgbClr val="FB2265"/>
              </a:buClr>
            </a:pPr>
            <a:r>
              <a:rPr lang="he-IL" sz="3800" dirty="0">
                <a:highlight>
                  <a:srgbClr val="FFFF00"/>
                </a:highlight>
              </a:rPr>
              <a:t>חופי ים המלח עשירים במינרלים המצטברים בהם, וידועים כבעלי סגולות רפואיות נדירות</a:t>
            </a:r>
            <a:r>
              <a:rPr lang="he-IL" sz="3800" dirty="0"/>
              <a:t>. מינרלים הם קבוצה של חומרים שיצורים חיים נזקקים להם לשם חוליים כרבים מחופי הים התיכון. ואינם מלאים באבנים כמו בכינרת. </a:t>
            </a:r>
            <a:r>
              <a:rPr lang="he-IL" sz="3800" dirty="0">
                <a:highlight>
                  <a:srgbClr val="FFFF00"/>
                </a:highlight>
              </a:rPr>
              <a:t>בחופי ים המלח מצוי בוץ שחור וסמיך בשפע. </a:t>
            </a:r>
            <a:r>
              <a:rPr lang="he-IL" sz="3800" dirty="0"/>
              <a:t>הבוץ הייחודי, אשר אנשים נוהגים למרוח בו את גופם, </a:t>
            </a:r>
            <a:r>
              <a:rPr lang="he-IL" sz="3800" dirty="0">
                <a:highlight>
                  <a:srgbClr val="FFFF00"/>
                </a:highlight>
              </a:rPr>
              <a:t>עשיר אף הוא במינרלים ונחשב לבעל תכונות רפואיות המועילות מאוד לבריאותם של חולים במחלות פרקים ובמחלות עור שונות</a:t>
            </a:r>
            <a:r>
              <a:rPr lang="he-IL" sz="3800" dirty="0"/>
              <a:t>.</a:t>
            </a:r>
            <a:endParaRPr lang="x-none" sz="3800" dirty="0"/>
          </a:p>
          <a:p>
            <a:endParaRPr lang="he-IL" dirty="0"/>
          </a:p>
        </p:txBody>
      </p:sp>
    </p:spTree>
    <p:extLst>
      <p:ext uri="{BB962C8B-B14F-4D97-AF65-F5344CB8AC3E}">
        <p14:creationId xmlns:p14="http://schemas.microsoft.com/office/powerpoint/2010/main" val="19674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133F3C2D-7CF8-4AC0-828F-D6AA2872B1E3}"/>
              </a:ext>
            </a:extLst>
          </p:cNvPr>
          <p:cNvSpPr>
            <a:spLocks noGrp="1"/>
          </p:cNvSpPr>
          <p:nvPr>
            <p:ph type="title"/>
          </p:nvPr>
        </p:nvSpPr>
        <p:spPr/>
        <p:txBody>
          <a:bodyPr/>
          <a:lstStyle/>
          <a:p>
            <a:r>
              <a:rPr lang="he-IL" dirty="0"/>
              <a:t>כותבים: נימוק שני והסבר</a:t>
            </a:r>
          </a:p>
        </p:txBody>
      </p:sp>
      <p:sp>
        <p:nvSpPr>
          <p:cNvPr id="6" name="מציין מיקום טקסט 5">
            <a:extLst>
              <a:ext uri="{FF2B5EF4-FFF2-40B4-BE49-F238E27FC236}">
                <a16:creationId xmlns:a16="http://schemas.microsoft.com/office/drawing/2014/main" id="{EB92AC3A-E312-4704-A6F6-D7D5C1B6F054}"/>
              </a:ext>
            </a:extLst>
          </p:cNvPr>
          <p:cNvSpPr>
            <a:spLocks noGrp="1"/>
          </p:cNvSpPr>
          <p:nvPr>
            <p:ph type="body" sz="quarter" idx="10"/>
          </p:nvPr>
        </p:nvSpPr>
        <p:spPr>
          <a:xfrm>
            <a:off x="3404681" y="1740993"/>
            <a:ext cx="8787319" cy="5117007"/>
          </a:xfrm>
        </p:spPr>
        <p:txBody>
          <a:bodyPr>
            <a:normAutofit fontScale="25000" lnSpcReduction="20000"/>
          </a:bodyPr>
          <a:lstStyle/>
          <a:p>
            <a:pPr lvl="0" algn="r">
              <a:lnSpc>
                <a:spcPct val="120000"/>
              </a:lnSpc>
            </a:pPr>
            <a:r>
              <a:rPr lang="he-IL" sz="11200" dirty="0">
                <a:solidFill>
                  <a:srgbClr val="424242"/>
                </a:solidFill>
              </a:rPr>
              <a:t>נוסף על מעלותיו הרפואיות, יש </a:t>
            </a:r>
            <a:r>
              <a:rPr lang="he-IL" sz="11200" dirty="0">
                <a:highlight>
                  <a:srgbClr val="FFFF00"/>
                </a:highlight>
              </a:rPr>
              <a:t>באזור אתרים נוספים </a:t>
            </a:r>
            <a:r>
              <a:rPr lang="he-IL" sz="11200" dirty="0"/>
              <a:t>הזוכים למספר רב של מבקרים בשנה. </a:t>
            </a:r>
            <a:r>
              <a:rPr lang="he-IL" sz="11200" dirty="0">
                <a:highlight>
                  <a:srgbClr val="FFFF00"/>
                </a:highlight>
              </a:rPr>
              <a:t>הידוע שבהם הוא מערות קוּמְרָאן - אתר ארכאולוגי </a:t>
            </a:r>
            <a:r>
              <a:rPr lang="he-IL" sz="11200" dirty="0"/>
              <a:t>השוכן סמוך לשפך נחל קומראן אל ים המלח. המקום </a:t>
            </a:r>
            <a:r>
              <a:rPr lang="he-IL" sz="11200" dirty="0">
                <a:highlight>
                  <a:srgbClr val="FFFF00"/>
                </a:highlight>
              </a:rPr>
              <a:t>התפרסם במיוחד בשל מגילות עתיקות שנמצאו בו</a:t>
            </a:r>
            <a:r>
              <a:rPr lang="he-IL" sz="11200" dirty="0"/>
              <a:t>. היה זה  בשנת תש״ו, כאשר נער </a:t>
            </a:r>
            <a:r>
              <a:rPr lang="he-IL" sz="11200" dirty="0">
                <a:solidFill>
                  <a:srgbClr val="424242"/>
                </a:solidFill>
              </a:rPr>
              <a:t>בדואי רדף אחרי עז תועה שנקלעה לתוך מערה. הוא זרק אבן לתוך המערה בניסיון להוציא את העז, והאבן פגעה בכד חרס עתיק ומסתורי. הנער נכנס למערה ומצא כי במערה כדי חרס שבתוכם חבויים כתבי יד ומגילות קלף. תגלית זו הובילה למציאת כמעט אלף כתבי יד ומגילות במקום. לאחר גילוי המגילות נערכה חפירה ארכאולוגית באתר, </a:t>
            </a:r>
            <a:r>
              <a:rPr lang="he-IL" sz="11200" dirty="0">
                <a:solidFill>
                  <a:srgbClr val="424242"/>
                </a:solidFill>
                <a:highlight>
                  <a:srgbClr val="FFFF00"/>
                </a:highlight>
              </a:rPr>
              <a:t>ונמצאו בו, בין השאר, שרידי יישוב יהודי משגשג שהתקיים באזור לפני כאלפיים שנה.</a:t>
            </a:r>
          </a:p>
          <a:p>
            <a:pPr lvl="0" algn="r">
              <a:lnSpc>
                <a:spcPct val="120000"/>
              </a:lnSpc>
              <a:spcBef>
                <a:spcPts val="1000"/>
              </a:spcBef>
              <a:buClr>
                <a:srgbClr val="FB2265"/>
              </a:buClr>
            </a:pPr>
            <a:endParaRPr lang="he-IL" sz="3200" dirty="0">
              <a:highlight>
                <a:srgbClr val="FFFF00"/>
              </a:highlight>
            </a:endParaRPr>
          </a:p>
          <a:p>
            <a:endParaRPr lang="he-IL" dirty="0"/>
          </a:p>
        </p:txBody>
      </p:sp>
      <p:sp>
        <p:nvSpPr>
          <p:cNvPr id="7" name="מציין מיקום טקסט 5">
            <a:extLst>
              <a:ext uri="{FF2B5EF4-FFF2-40B4-BE49-F238E27FC236}">
                <a16:creationId xmlns:a16="http://schemas.microsoft.com/office/drawing/2014/main" id="{94E380A8-BD58-472E-B6BF-F38CFEAA5580}"/>
              </a:ext>
            </a:extLst>
          </p:cNvPr>
          <p:cNvSpPr txBox="1">
            <a:spLocks/>
          </p:cNvSpPr>
          <p:nvPr/>
        </p:nvSpPr>
        <p:spPr>
          <a:xfrm>
            <a:off x="-1383498" y="1912092"/>
            <a:ext cx="5585847" cy="3844925"/>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2800" b="1" dirty="0">
                <a:solidFill>
                  <a:schemeClr val="accent2">
                    <a:lumMod val="75000"/>
                  </a:schemeClr>
                </a:solidFill>
              </a:rPr>
              <a:t>נימוק מס' 2 והסבר</a:t>
            </a:r>
            <a:endParaRPr lang="he-IL" sz="2400" b="1" dirty="0">
              <a:solidFill>
                <a:srgbClr val="00B050"/>
              </a:solidFill>
            </a:endParaRPr>
          </a:p>
        </p:txBody>
      </p:sp>
      <p:pic>
        <p:nvPicPr>
          <p:cNvPr id="8" name="4min_final" descr="4min_final">
            <a:hlinkClick r:id="" action="ppaction://media"/>
            <a:extLst>
              <a:ext uri="{FF2B5EF4-FFF2-40B4-BE49-F238E27FC236}">
                <a16:creationId xmlns:a16="http://schemas.microsoft.com/office/drawing/2014/main" id="{9FD0FB6C-EFD6-3946-8B95-86886A2FB1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6332" y="201011"/>
            <a:ext cx="1540938" cy="549601"/>
          </a:xfrm>
          <a:prstGeom prst="rect">
            <a:avLst/>
          </a:prstGeom>
        </p:spPr>
      </p:pic>
    </p:spTree>
    <p:extLst>
      <p:ext uri="{BB962C8B-B14F-4D97-AF65-F5344CB8AC3E}">
        <p14:creationId xmlns:p14="http://schemas.microsoft.com/office/powerpoint/2010/main" val="188659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133F3C2D-7CF8-4AC0-828F-D6AA2872B1E3}"/>
              </a:ext>
            </a:extLst>
          </p:cNvPr>
          <p:cNvSpPr>
            <a:spLocks noGrp="1"/>
          </p:cNvSpPr>
          <p:nvPr>
            <p:ph type="title"/>
          </p:nvPr>
        </p:nvSpPr>
        <p:spPr/>
        <p:txBody>
          <a:bodyPr/>
          <a:lstStyle/>
          <a:p>
            <a:r>
              <a:rPr lang="he-IL" dirty="0"/>
              <a:t>בדיקה: נימוק שני והסבר</a:t>
            </a:r>
          </a:p>
        </p:txBody>
      </p:sp>
      <p:sp>
        <p:nvSpPr>
          <p:cNvPr id="7" name="מציין מיקום טקסט 5">
            <a:extLst>
              <a:ext uri="{FF2B5EF4-FFF2-40B4-BE49-F238E27FC236}">
                <a16:creationId xmlns:a16="http://schemas.microsoft.com/office/drawing/2014/main" id="{94E380A8-BD58-472E-B6BF-F38CFEAA5580}"/>
              </a:ext>
            </a:extLst>
          </p:cNvPr>
          <p:cNvSpPr txBox="1">
            <a:spLocks/>
          </p:cNvSpPr>
          <p:nvPr/>
        </p:nvSpPr>
        <p:spPr>
          <a:xfrm>
            <a:off x="142169" y="2093924"/>
            <a:ext cx="3930838" cy="3844925"/>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sz="2800" b="1" dirty="0">
                <a:solidFill>
                  <a:schemeClr val="accent2">
                    <a:lumMod val="75000"/>
                  </a:schemeClr>
                </a:solidFill>
              </a:rPr>
              <a:t>נימוק מס' 2</a:t>
            </a:r>
          </a:p>
          <a:p>
            <a:pPr algn="l"/>
            <a:r>
              <a:rPr lang="he-IL" sz="2800" b="1" dirty="0">
                <a:solidFill>
                  <a:schemeClr val="accent2">
                    <a:lumMod val="75000"/>
                  </a:schemeClr>
                </a:solidFill>
              </a:rPr>
              <a:t>כמו כן, </a:t>
            </a:r>
            <a:r>
              <a:rPr lang="he-IL" sz="2800" b="1" dirty="0">
                <a:solidFill>
                  <a:schemeClr val="accent3">
                    <a:lumMod val="50000"/>
                  </a:schemeClr>
                </a:solidFill>
              </a:rPr>
              <a:t>אזור ים המלח עשיר באתרים היסטוריים</a:t>
            </a:r>
            <a:r>
              <a:rPr lang="he-IL" sz="2800" b="1" dirty="0">
                <a:solidFill>
                  <a:schemeClr val="accent5">
                    <a:lumMod val="50000"/>
                  </a:schemeClr>
                </a:solidFill>
              </a:rPr>
              <a:t>. הידוע שבהם הוא מערות קומראן שהתפרסם בשל מגילות עתיקות שנמצאו בו  וכן שרידי ישוב יהודי משגשג שהתקיים באזור לפני כאלפיים שנה.</a:t>
            </a:r>
            <a:endParaRPr lang="he-IL" sz="2400" b="1" dirty="0">
              <a:solidFill>
                <a:schemeClr val="accent5">
                  <a:lumMod val="50000"/>
                </a:schemeClr>
              </a:solidFill>
            </a:endParaRPr>
          </a:p>
        </p:txBody>
      </p:sp>
      <p:pic>
        <p:nvPicPr>
          <p:cNvPr id="8"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080" y="113525"/>
            <a:ext cx="1540938" cy="549601"/>
          </a:xfrm>
          <a:prstGeom prst="rect">
            <a:avLst/>
          </a:prstGeom>
        </p:spPr>
      </p:pic>
      <p:sp>
        <p:nvSpPr>
          <p:cNvPr id="9" name="מציין מיקום טקסט 5">
            <a:extLst>
              <a:ext uri="{FF2B5EF4-FFF2-40B4-BE49-F238E27FC236}">
                <a16:creationId xmlns:a16="http://schemas.microsoft.com/office/drawing/2014/main" id="{EB92AC3A-E312-4704-A6F6-D7D5C1B6F054}"/>
              </a:ext>
            </a:extLst>
          </p:cNvPr>
          <p:cNvSpPr>
            <a:spLocks noGrp="1"/>
          </p:cNvSpPr>
          <p:nvPr>
            <p:ph type="body" sz="quarter" idx="10"/>
          </p:nvPr>
        </p:nvSpPr>
        <p:spPr>
          <a:xfrm>
            <a:off x="3404681" y="1740993"/>
            <a:ext cx="8787319" cy="5117007"/>
          </a:xfrm>
        </p:spPr>
        <p:txBody>
          <a:bodyPr>
            <a:normAutofit fontScale="25000" lnSpcReduction="20000"/>
          </a:bodyPr>
          <a:lstStyle/>
          <a:p>
            <a:pPr lvl="0" algn="r">
              <a:lnSpc>
                <a:spcPct val="120000"/>
              </a:lnSpc>
            </a:pPr>
            <a:r>
              <a:rPr lang="he-IL" sz="11200" dirty="0">
                <a:solidFill>
                  <a:srgbClr val="424242"/>
                </a:solidFill>
              </a:rPr>
              <a:t>נוסף על מעלותיו הרפואיות, יש </a:t>
            </a:r>
            <a:r>
              <a:rPr lang="he-IL" sz="11200" dirty="0">
                <a:highlight>
                  <a:srgbClr val="FFFF00"/>
                </a:highlight>
              </a:rPr>
              <a:t>באזור אתרים נוספים </a:t>
            </a:r>
            <a:r>
              <a:rPr lang="he-IL" sz="11200" dirty="0"/>
              <a:t>הזוכים למספר רב של מבקרים בשנה. </a:t>
            </a:r>
            <a:r>
              <a:rPr lang="he-IL" sz="11200" dirty="0">
                <a:highlight>
                  <a:srgbClr val="FFFF00"/>
                </a:highlight>
              </a:rPr>
              <a:t>הידוע שבהם הוא מערות קוּמְרָאן - אתר ארכאולוגי </a:t>
            </a:r>
            <a:r>
              <a:rPr lang="he-IL" sz="11200" dirty="0"/>
              <a:t>השוכן סמוך לשפך נחל קומראן אל ים המלח. המקום </a:t>
            </a:r>
            <a:r>
              <a:rPr lang="he-IL" sz="11200" dirty="0">
                <a:highlight>
                  <a:srgbClr val="FFFF00"/>
                </a:highlight>
              </a:rPr>
              <a:t>התפרסם במיוחד בשל מגילות עתיקות שנמצאו בו</a:t>
            </a:r>
            <a:r>
              <a:rPr lang="he-IL" sz="11200" dirty="0"/>
              <a:t>. היה זה  בשנת תש״ו, כאשר נער </a:t>
            </a:r>
            <a:r>
              <a:rPr lang="he-IL" sz="11200" dirty="0">
                <a:solidFill>
                  <a:srgbClr val="424242"/>
                </a:solidFill>
              </a:rPr>
              <a:t>בדואי רדף אחרי עז תועה שנקלעה לתוך מערה. הוא זרק אבן לתוך המערה בניסיון להוציא את העז, והאבן פגעה בכד חרס עתיק ומסתורי. הנער נכנס למערה ומצא כי במערה כדי חרס שבתוכם חבויים כתבי יד ומגילות קלף. תגלית זו הובילה למציאת כמעט אלף כתבי יד ומגילות במקום. לאחר גילוי המגילות נערכה חפירה ארכאולוגית באתר, </a:t>
            </a:r>
            <a:r>
              <a:rPr lang="he-IL" sz="11200" dirty="0">
                <a:solidFill>
                  <a:srgbClr val="424242"/>
                </a:solidFill>
                <a:highlight>
                  <a:srgbClr val="FFFF00"/>
                </a:highlight>
              </a:rPr>
              <a:t>ונמצאו בו, בין השאר, שרידי יישוב יהודי משגשג שהתקיים באזור לפני כאלפיים שנה.</a:t>
            </a:r>
          </a:p>
          <a:p>
            <a:pPr lvl="0" algn="r">
              <a:lnSpc>
                <a:spcPct val="120000"/>
              </a:lnSpc>
              <a:spcBef>
                <a:spcPts val="1000"/>
              </a:spcBef>
              <a:buClr>
                <a:srgbClr val="FB2265"/>
              </a:buClr>
            </a:pPr>
            <a:endParaRPr lang="he-IL" sz="3200" dirty="0">
              <a:highlight>
                <a:srgbClr val="FFFF00"/>
              </a:highlight>
            </a:endParaRPr>
          </a:p>
          <a:p>
            <a:endParaRPr lang="he-IL" dirty="0"/>
          </a:p>
        </p:txBody>
      </p:sp>
    </p:spTree>
    <p:extLst>
      <p:ext uri="{BB962C8B-B14F-4D97-AF65-F5344CB8AC3E}">
        <p14:creationId xmlns:p14="http://schemas.microsoft.com/office/powerpoint/2010/main" val="152571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133F3C2D-7CF8-4AC0-828F-D6AA2872B1E3}"/>
              </a:ext>
            </a:extLst>
          </p:cNvPr>
          <p:cNvSpPr>
            <a:spLocks noGrp="1"/>
          </p:cNvSpPr>
          <p:nvPr>
            <p:ph type="title"/>
          </p:nvPr>
        </p:nvSpPr>
        <p:spPr/>
        <p:txBody>
          <a:bodyPr/>
          <a:lstStyle/>
          <a:p>
            <a:r>
              <a:rPr lang="he-IL" dirty="0"/>
              <a:t>כותבים: נימוק שלישי והסבר</a:t>
            </a:r>
          </a:p>
        </p:txBody>
      </p:sp>
      <p:sp>
        <p:nvSpPr>
          <p:cNvPr id="6" name="מציין מיקום טקסט 5">
            <a:extLst>
              <a:ext uri="{FF2B5EF4-FFF2-40B4-BE49-F238E27FC236}">
                <a16:creationId xmlns:a16="http://schemas.microsoft.com/office/drawing/2014/main" id="{EB92AC3A-E312-4704-A6F6-D7D5C1B6F054}"/>
              </a:ext>
            </a:extLst>
          </p:cNvPr>
          <p:cNvSpPr>
            <a:spLocks noGrp="1"/>
          </p:cNvSpPr>
          <p:nvPr>
            <p:ph type="body" sz="quarter" idx="10"/>
          </p:nvPr>
        </p:nvSpPr>
        <p:spPr>
          <a:xfrm>
            <a:off x="4416357" y="1565895"/>
            <a:ext cx="7751180" cy="5030999"/>
          </a:xfrm>
        </p:spPr>
        <p:txBody>
          <a:bodyPr>
            <a:normAutofit fontScale="25000" lnSpcReduction="20000"/>
          </a:bodyPr>
          <a:lstStyle/>
          <a:p>
            <a:pPr lvl="0" algn="r">
              <a:lnSpc>
                <a:spcPct val="120000"/>
              </a:lnSpc>
            </a:pPr>
            <a:r>
              <a:rPr lang="he-IL" sz="11200" dirty="0">
                <a:solidFill>
                  <a:srgbClr val="424242"/>
                </a:solidFill>
              </a:rPr>
              <a:t>אתר נוסף המושך אליו מבקרים רבים הוא </a:t>
            </a:r>
            <a:r>
              <a:rPr lang="he-IL" sz="11200" dirty="0">
                <a:highlight>
                  <a:srgbClr val="FFFF00"/>
                </a:highlight>
              </a:rPr>
              <a:t>שמורת הטבע עין גדי</a:t>
            </a:r>
            <a:r>
              <a:rPr lang="he-IL" sz="11200" dirty="0"/>
              <a:t>. בשמורה נובע מעיין, ונמצאו בה </a:t>
            </a:r>
            <a:r>
              <a:rPr lang="he-IL" sz="11200" dirty="0">
                <a:highlight>
                  <a:srgbClr val="FFFF00"/>
                </a:highlight>
              </a:rPr>
              <a:t>שרידי עיר עתיקה </a:t>
            </a:r>
            <a:r>
              <a:rPr lang="he-IL" sz="11200" dirty="0"/>
              <a:t>אשר שכנה לחופו המערבי של ים המלח. בתחומה של השמורה זורמים גם שני נחלי איתן – נחלים השופעים מים לאורך כל השנה: נחל דוד ונחל ערוגות. כמויות המים הזורמים בנחלי עין גדי הופכות את האזור </a:t>
            </a:r>
            <a:r>
              <a:rPr lang="he-IL" sz="11200" dirty="0">
                <a:highlight>
                  <a:srgbClr val="FFFF00"/>
                </a:highlight>
              </a:rPr>
              <a:t>לנווה מדבר המהווה מוקד משיכה לבעלי חיים רבים ושונים</a:t>
            </a:r>
            <a:r>
              <a:rPr lang="he-IL" sz="11200" dirty="0"/>
              <a:t>. כמו כן נמצא בעין גדי </a:t>
            </a:r>
            <a:r>
              <a:rPr lang="he-IL" sz="11200" dirty="0">
                <a:highlight>
                  <a:srgbClr val="FFFF00"/>
                </a:highlight>
              </a:rPr>
              <a:t>הריכוז הגדול ביותר בארץ של עצים טרופיים, </a:t>
            </a:r>
            <a:r>
              <a:rPr lang="he-IL" sz="11200" dirty="0"/>
              <a:t>חלקם נדירים ביותר. בשמורה יש מספר רב של </a:t>
            </a:r>
            <a:r>
              <a:rPr lang="he-IL" sz="11200" dirty="0">
                <a:highlight>
                  <a:srgbClr val="FFFF00"/>
                </a:highlight>
              </a:rPr>
              <a:t>מסלולי הליכה </a:t>
            </a:r>
            <a:r>
              <a:rPr lang="he-IL" sz="11200" dirty="0"/>
              <a:t>ברמות קושי שונות – ממסלול למשפחות ועד מסלול למיטיבי לכת. ליד </a:t>
            </a:r>
            <a:r>
              <a:rPr lang="he-IL" sz="11200" dirty="0">
                <a:solidFill>
                  <a:srgbClr val="424242"/>
                </a:solidFill>
              </a:rPr>
              <a:t>השמורה נחשפו </a:t>
            </a:r>
            <a:r>
              <a:rPr lang="he-IL" sz="11200" dirty="0">
                <a:solidFill>
                  <a:srgbClr val="424242"/>
                </a:solidFill>
                <a:highlight>
                  <a:srgbClr val="FFFF00"/>
                </a:highlight>
              </a:rPr>
              <a:t>שרידי בית כנסת עתיק שנבנה לפני כ 1700- שנה</a:t>
            </a:r>
            <a:r>
              <a:rPr lang="he-IL" sz="11200" dirty="0">
                <a:solidFill>
                  <a:srgbClr val="424242"/>
                </a:solidFill>
              </a:rPr>
              <a:t>, והוא מהווה אתר חשוב באזור זה.</a:t>
            </a:r>
          </a:p>
          <a:p>
            <a:pPr>
              <a:lnSpc>
                <a:spcPct val="120000"/>
              </a:lnSpc>
            </a:pPr>
            <a:endParaRPr lang="he-IL" dirty="0"/>
          </a:p>
        </p:txBody>
      </p:sp>
      <p:sp>
        <p:nvSpPr>
          <p:cNvPr id="7" name="מציין מיקום טקסט 5">
            <a:extLst>
              <a:ext uri="{FF2B5EF4-FFF2-40B4-BE49-F238E27FC236}">
                <a16:creationId xmlns:a16="http://schemas.microsoft.com/office/drawing/2014/main" id="{94E380A8-BD58-472E-B6BF-F38CFEAA5580}"/>
              </a:ext>
            </a:extLst>
          </p:cNvPr>
          <p:cNvSpPr txBox="1">
            <a:spLocks/>
          </p:cNvSpPr>
          <p:nvPr/>
        </p:nvSpPr>
        <p:spPr>
          <a:xfrm>
            <a:off x="-857963" y="1928812"/>
            <a:ext cx="5585847" cy="4929188"/>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2800" b="1" dirty="0">
                <a:solidFill>
                  <a:schemeClr val="accent2">
                    <a:lumMod val="75000"/>
                  </a:schemeClr>
                </a:solidFill>
              </a:rPr>
              <a:t>נימוק מס' 3 והסבר</a:t>
            </a:r>
            <a:endParaRPr lang="he-IL" sz="2000" b="1" dirty="0">
              <a:solidFill>
                <a:srgbClr val="7030A0"/>
              </a:solidFill>
            </a:endParaRPr>
          </a:p>
          <a:p>
            <a:pPr algn="r"/>
            <a:endParaRPr lang="he-IL" sz="2400" b="1" dirty="0">
              <a:solidFill>
                <a:srgbClr val="00B050"/>
              </a:solidFill>
            </a:endParaRPr>
          </a:p>
        </p:txBody>
      </p:sp>
      <p:pic>
        <p:nvPicPr>
          <p:cNvPr id="8"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4023" y="113525"/>
            <a:ext cx="1540938" cy="549601"/>
          </a:xfrm>
          <a:prstGeom prst="rect">
            <a:avLst/>
          </a:prstGeom>
        </p:spPr>
      </p:pic>
    </p:spTree>
    <p:extLst>
      <p:ext uri="{BB962C8B-B14F-4D97-AF65-F5344CB8AC3E}">
        <p14:creationId xmlns:p14="http://schemas.microsoft.com/office/powerpoint/2010/main" val="344505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133F3C2D-7CF8-4AC0-828F-D6AA2872B1E3}"/>
              </a:ext>
            </a:extLst>
          </p:cNvPr>
          <p:cNvSpPr>
            <a:spLocks noGrp="1"/>
          </p:cNvSpPr>
          <p:nvPr>
            <p:ph type="title"/>
          </p:nvPr>
        </p:nvSpPr>
        <p:spPr/>
        <p:txBody>
          <a:bodyPr/>
          <a:lstStyle/>
          <a:p>
            <a:r>
              <a:rPr lang="he-IL" dirty="0"/>
              <a:t>בדיקה: נימוק שלישי והסבר</a:t>
            </a:r>
          </a:p>
        </p:txBody>
      </p:sp>
      <p:sp>
        <p:nvSpPr>
          <p:cNvPr id="7" name="מציין מיקום טקסט 5">
            <a:extLst>
              <a:ext uri="{FF2B5EF4-FFF2-40B4-BE49-F238E27FC236}">
                <a16:creationId xmlns:a16="http://schemas.microsoft.com/office/drawing/2014/main" id="{94E380A8-BD58-472E-B6BF-F38CFEAA5580}"/>
              </a:ext>
            </a:extLst>
          </p:cNvPr>
          <p:cNvSpPr txBox="1">
            <a:spLocks/>
          </p:cNvSpPr>
          <p:nvPr/>
        </p:nvSpPr>
        <p:spPr>
          <a:xfrm>
            <a:off x="0" y="1565895"/>
            <a:ext cx="5585847" cy="4929188"/>
          </a:xfrm>
          <a:prstGeom prst="rect">
            <a:avLst/>
          </a:prstGeom>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sz="2800" b="1" dirty="0">
                <a:solidFill>
                  <a:schemeClr val="accent2">
                    <a:lumMod val="75000"/>
                  </a:schemeClr>
                </a:solidFill>
              </a:rPr>
              <a:t>נימוק מס' </a:t>
            </a:r>
            <a:r>
              <a:rPr lang="he-IL" sz="2800" b="1" dirty="0" smtClean="0">
                <a:solidFill>
                  <a:schemeClr val="accent2">
                    <a:lumMod val="75000"/>
                  </a:schemeClr>
                </a:solidFill>
              </a:rPr>
              <a:t>3</a:t>
            </a:r>
            <a:endParaRPr lang="he-IL" sz="2800" b="1" dirty="0">
              <a:solidFill>
                <a:schemeClr val="accent2">
                  <a:lumMod val="75000"/>
                </a:schemeClr>
              </a:solidFill>
            </a:endParaRPr>
          </a:p>
          <a:p>
            <a:pPr algn="l"/>
            <a:r>
              <a:rPr lang="he-IL" sz="2400" b="1" dirty="0">
                <a:solidFill>
                  <a:srgbClr val="00B050"/>
                </a:solidFill>
              </a:rPr>
              <a:t>נוסף על כך, </a:t>
            </a:r>
            <a:endParaRPr lang="he-IL" sz="2400" b="1" dirty="0" smtClean="0">
              <a:solidFill>
                <a:srgbClr val="00B050"/>
              </a:solidFill>
            </a:endParaRPr>
          </a:p>
          <a:p>
            <a:pPr algn="l"/>
            <a:r>
              <a:rPr lang="he-IL" sz="2400" b="1" dirty="0" smtClean="0">
                <a:solidFill>
                  <a:srgbClr val="FF0000"/>
                </a:solidFill>
              </a:rPr>
              <a:t>סמוך </a:t>
            </a:r>
            <a:r>
              <a:rPr lang="he-IL" sz="2400" b="1" dirty="0">
                <a:solidFill>
                  <a:srgbClr val="FF0000"/>
                </a:solidFill>
              </a:rPr>
              <a:t>מאוד לים המלח נמצא </a:t>
            </a:r>
            <a:endParaRPr lang="he-IL" sz="2400" b="1" dirty="0" smtClean="0">
              <a:solidFill>
                <a:srgbClr val="FF0000"/>
              </a:solidFill>
            </a:endParaRPr>
          </a:p>
          <a:p>
            <a:pPr algn="l"/>
            <a:r>
              <a:rPr lang="he-IL" sz="2400" b="1" dirty="0" smtClean="0">
                <a:solidFill>
                  <a:srgbClr val="FF0000"/>
                </a:solidFill>
              </a:rPr>
              <a:t>נווה </a:t>
            </a:r>
            <a:r>
              <a:rPr lang="he-IL" sz="2400" b="1" dirty="0">
                <a:solidFill>
                  <a:srgbClr val="FF0000"/>
                </a:solidFill>
              </a:rPr>
              <a:t>מדבר עשיר ומרהיב -  שמורת עין </a:t>
            </a:r>
            <a:r>
              <a:rPr lang="he-IL" sz="2400" b="1" dirty="0" smtClean="0">
                <a:solidFill>
                  <a:srgbClr val="FF0000"/>
                </a:solidFill>
              </a:rPr>
              <a:t>גדי. </a:t>
            </a:r>
            <a:r>
              <a:rPr lang="he-IL" sz="2400" b="1" dirty="0" smtClean="0">
                <a:solidFill>
                  <a:schemeClr val="accent1">
                    <a:lumMod val="60000"/>
                    <a:lumOff val="40000"/>
                  </a:schemeClr>
                </a:solidFill>
              </a:rPr>
              <a:t>בשמורה</a:t>
            </a:r>
            <a:r>
              <a:rPr lang="he-IL" sz="2400" b="1" dirty="0">
                <a:solidFill>
                  <a:schemeClr val="accent1">
                    <a:lumMod val="60000"/>
                    <a:lumOff val="40000"/>
                  </a:schemeClr>
                </a:solidFill>
              </a:rPr>
              <a:t> </a:t>
            </a:r>
            <a:r>
              <a:rPr lang="he-IL" sz="2400" b="1" dirty="0" smtClean="0">
                <a:solidFill>
                  <a:schemeClr val="accent1">
                    <a:lumMod val="60000"/>
                    <a:lumOff val="40000"/>
                  </a:schemeClr>
                </a:solidFill>
              </a:rPr>
              <a:t>אפשר </a:t>
            </a:r>
            <a:r>
              <a:rPr lang="he-IL" sz="2400" b="1" dirty="0">
                <a:solidFill>
                  <a:schemeClr val="accent1">
                    <a:lumMod val="60000"/>
                    <a:lumOff val="40000"/>
                  </a:schemeClr>
                </a:solidFill>
              </a:rPr>
              <a:t>למצוא שרידי יישוב </a:t>
            </a:r>
            <a:r>
              <a:rPr lang="he-IL" sz="2400" b="1" dirty="0" smtClean="0">
                <a:solidFill>
                  <a:schemeClr val="accent1">
                    <a:lumMod val="60000"/>
                    <a:lumOff val="40000"/>
                  </a:schemeClr>
                </a:solidFill>
              </a:rPr>
              <a:t>ישן</a:t>
            </a:r>
          </a:p>
          <a:p>
            <a:pPr algn="l"/>
            <a:r>
              <a:rPr lang="he-IL" sz="2400" b="1" dirty="0" smtClean="0">
                <a:solidFill>
                  <a:schemeClr val="accent1">
                    <a:lumMod val="60000"/>
                    <a:lumOff val="40000"/>
                  </a:schemeClr>
                </a:solidFill>
              </a:rPr>
              <a:t> </a:t>
            </a:r>
            <a:r>
              <a:rPr lang="he-IL" sz="2400" b="1" dirty="0">
                <a:solidFill>
                  <a:schemeClr val="accent1">
                    <a:lumMod val="60000"/>
                    <a:lumOff val="40000"/>
                  </a:schemeClr>
                </a:solidFill>
              </a:rPr>
              <a:t>ובו בית כנסת עתיק שנבנה </a:t>
            </a:r>
            <a:endParaRPr lang="he-IL" sz="2400" b="1" dirty="0" smtClean="0">
              <a:solidFill>
                <a:schemeClr val="accent1">
                  <a:lumMod val="60000"/>
                  <a:lumOff val="40000"/>
                </a:schemeClr>
              </a:solidFill>
            </a:endParaRPr>
          </a:p>
          <a:p>
            <a:pPr algn="l"/>
            <a:r>
              <a:rPr lang="he-IL" sz="2400" b="1" dirty="0" smtClean="0">
                <a:solidFill>
                  <a:schemeClr val="accent1">
                    <a:lumMod val="60000"/>
                    <a:lumOff val="40000"/>
                  </a:schemeClr>
                </a:solidFill>
              </a:rPr>
              <a:t>לפני </a:t>
            </a:r>
            <a:r>
              <a:rPr lang="he-IL" sz="2400" b="1" dirty="0">
                <a:solidFill>
                  <a:schemeClr val="accent1">
                    <a:lumMod val="60000"/>
                    <a:lumOff val="40000"/>
                  </a:schemeClr>
                </a:solidFill>
              </a:rPr>
              <a:t>כ-1700 שנה.  השמורה ידועה מאוד </a:t>
            </a:r>
            <a:endParaRPr lang="he-IL" sz="2400" b="1" dirty="0" smtClean="0">
              <a:solidFill>
                <a:schemeClr val="accent1">
                  <a:lumMod val="60000"/>
                  <a:lumOff val="40000"/>
                </a:schemeClr>
              </a:solidFill>
            </a:endParaRPr>
          </a:p>
          <a:p>
            <a:pPr algn="l"/>
            <a:r>
              <a:rPr lang="he-IL" sz="2400" b="1" dirty="0" smtClean="0">
                <a:solidFill>
                  <a:schemeClr val="accent1">
                    <a:lumMod val="60000"/>
                    <a:lumOff val="40000"/>
                  </a:schemeClr>
                </a:solidFill>
              </a:rPr>
              <a:t>בזכות </a:t>
            </a:r>
            <a:r>
              <a:rPr lang="he-IL" sz="2400" b="1" dirty="0">
                <a:solidFill>
                  <a:schemeClr val="accent1">
                    <a:lumMod val="60000"/>
                    <a:lumOff val="40000"/>
                  </a:schemeClr>
                </a:solidFill>
              </a:rPr>
              <a:t>הנחלים שזורמים בה והופכים </a:t>
            </a:r>
            <a:r>
              <a:rPr lang="he-IL" sz="2400" b="1" dirty="0" smtClean="0">
                <a:solidFill>
                  <a:schemeClr val="accent1">
                    <a:lumMod val="60000"/>
                    <a:lumOff val="40000"/>
                  </a:schemeClr>
                </a:solidFill>
              </a:rPr>
              <a:t>אותה</a:t>
            </a:r>
          </a:p>
          <a:p>
            <a:pPr algn="l"/>
            <a:r>
              <a:rPr lang="he-IL" sz="2400" b="1" dirty="0" smtClean="0">
                <a:solidFill>
                  <a:schemeClr val="accent1">
                    <a:lumMod val="60000"/>
                    <a:lumOff val="40000"/>
                  </a:schemeClr>
                </a:solidFill>
              </a:rPr>
              <a:t> </a:t>
            </a:r>
            <a:r>
              <a:rPr lang="he-IL" sz="2400" b="1" dirty="0">
                <a:solidFill>
                  <a:schemeClr val="accent1">
                    <a:lumMod val="60000"/>
                    <a:lumOff val="40000"/>
                  </a:schemeClr>
                </a:solidFill>
              </a:rPr>
              <a:t>לנווה מדבר עשיר בעצים טרופיים </a:t>
            </a:r>
            <a:endParaRPr lang="he-IL" sz="2400" b="1" dirty="0" smtClean="0">
              <a:solidFill>
                <a:schemeClr val="accent1">
                  <a:lumMod val="60000"/>
                  <a:lumOff val="40000"/>
                </a:schemeClr>
              </a:solidFill>
            </a:endParaRPr>
          </a:p>
          <a:p>
            <a:pPr algn="l"/>
            <a:r>
              <a:rPr lang="he-IL" sz="2400" b="1" dirty="0" smtClean="0">
                <a:solidFill>
                  <a:schemeClr val="accent1">
                    <a:lumMod val="60000"/>
                    <a:lumOff val="40000"/>
                  </a:schemeClr>
                </a:solidFill>
              </a:rPr>
              <a:t>ובעלי </a:t>
            </a:r>
            <a:r>
              <a:rPr lang="he-IL" sz="2400" b="1" dirty="0">
                <a:solidFill>
                  <a:schemeClr val="accent1">
                    <a:lumMod val="60000"/>
                    <a:lumOff val="40000"/>
                  </a:schemeClr>
                </a:solidFill>
              </a:rPr>
              <a:t>חיים רבים ושונים שחיים בסביבה. </a:t>
            </a:r>
            <a:endParaRPr lang="he-IL" sz="2400" b="1" dirty="0" smtClean="0">
              <a:solidFill>
                <a:schemeClr val="accent1">
                  <a:lumMod val="60000"/>
                  <a:lumOff val="40000"/>
                </a:schemeClr>
              </a:solidFill>
            </a:endParaRPr>
          </a:p>
          <a:p>
            <a:pPr algn="l"/>
            <a:r>
              <a:rPr lang="he-IL" sz="2400" b="1" dirty="0" smtClean="0">
                <a:solidFill>
                  <a:schemeClr val="accent1">
                    <a:lumMod val="60000"/>
                    <a:lumOff val="40000"/>
                  </a:schemeClr>
                </a:solidFill>
              </a:rPr>
              <a:t>לא </a:t>
            </a:r>
            <a:r>
              <a:rPr lang="he-IL" sz="2400" b="1" dirty="0">
                <a:solidFill>
                  <a:schemeClr val="accent1">
                    <a:lumMod val="60000"/>
                    <a:lumOff val="40000"/>
                  </a:schemeClr>
                </a:solidFill>
              </a:rPr>
              <a:t>לחינם נקראת השמורה "גן עדן קטן".</a:t>
            </a:r>
            <a:endParaRPr lang="he-IL" sz="2400" b="1" dirty="0">
              <a:solidFill>
                <a:srgbClr val="00B050"/>
              </a:solidFill>
            </a:endParaRPr>
          </a:p>
        </p:txBody>
      </p:sp>
      <p:pic>
        <p:nvPicPr>
          <p:cNvPr id="8"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393" y="243176"/>
            <a:ext cx="1540938" cy="549601"/>
          </a:xfrm>
          <a:prstGeom prst="rect">
            <a:avLst/>
          </a:prstGeom>
        </p:spPr>
      </p:pic>
      <p:sp>
        <p:nvSpPr>
          <p:cNvPr id="9" name="מציין מיקום טקסט 5">
            <a:extLst>
              <a:ext uri="{FF2B5EF4-FFF2-40B4-BE49-F238E27FC236}">
                <a16:creationId xmlns:a16="http://schemas.microsoft.com/office/drawing/2014/main" id="{EB92AC3A-E312-4704-A6F6-D7D5C1B6F054}"/>
              </a:ext>
            </a:extLst>
          </p:cNvPr>
          <p:cNvSpPr>
            <a:spLocks noGrp="1"/>
          </p:cNvSpPr>
          <p:nvPr>
            <p:ph type="body" sz="quarter" idx="10"/>
          </p:nvPr>
        </p:nvSpPr>
        <p:spPr>
          <a:xfrm>
            <a:off x="4416357" y="1565895"/>
            <a:ext cx="7751180" cy="5030999"/>
          </a:xfrm>
        </p:spPr>
        <p:txBody>
          <a:bodyPr>
            <a:normAutofit fontScale="25000" lnSpcReduction="20000"/>
          </a:bodyPr>
          <a:lstStyle/>
          <a:p>
            <a:pPr lvl="0" algn="r">
              <a:lnSpc>
                <a:spcPct val="120000"/>
              </a:lnSpc>
            </a:pPr>
            <a:r>
              <a:rPr lang="he-IL" sz="11200" dirty="0">
                <a:solidFill>
                  <a:srgbClr val="424242"/>
                </a:solidFill>
              </a:rPr>
              <a:t>אתר נוסף המושך אליו מבקרים רבים הוא </a:t>
            </a:r>
            <a:r>
              <a:rPr lang="he-IL" sz="11200" dirty="0">
                <a:highlight>
                  <a:srgbClr val="FFFF00"/>
                </a:highlight>
              </a:rPr>
              <a:t>שמורת הטבע עין גדי</a:t>
            </a:r>
            <a:r>
              <a:rPr lang="he-IL" sz="11200" dirty="0"/>
              <a:t>. בשמורה נובע מעיין, ונמצאו בה </a:t>
            </a:r>
            <a:r>
              <a:rPr lang="he-IL" sz="11200" dirty="0">
                <a:highlight>
                  <a:srgbClr val="FFFF00"/>
                </a:highlight>
              </a:rPr>
              <a:t>שרידי עיר עתיקה </a:t>
            </a:r>
            <a:r>
              <a:rPr lang="he-IL" sz="11200" dirty="0"/>
              <a:t>אשר שכנה לחופו המערבי של ים המלח. בתחומה של השמורה זורמים גם שני נחלי איתן – נחלים השופעים מים לאורך כל השנה: נחל דוד ונחל ערוגות. כמויות המים הזורמים בנחלי עין גדי הופכות את האזור </a:t>
            </a:r>
            <a:r>
              <a:rPr lang="he-IL" sz="11200" dirty="0">
                <a:highlight>
                  <a:srgbClr val="FFFF00"/>
                </a:highlight>
              </a:rPr>
              <a:t>לנווה מדבר המהווה מוקד משיכה לבעלי חיים רבים ושונים</a:t>
            </a:r>
            <a:r>
              <a:rPr lang="he-IL" sz="11200" dirty="0"/>
              <a:t>. כמו כן נמצא בעין גדי </a:t>
            </a:r>
            <a:r>
              <a:rPr lang="he-IL" sz="11200" dirty="0">
                <a:highlight>
                  <a:srgbClr val="FFFF00"/>
                </a:highlight>
              </a:rPr>
              <a:t>הריכוז הגדול ביותר בארץ של עצים טרופיים, </a:t>
            </a:r>
            <a:r>
              <a:rPr lang="he-IL" sz="11200" dirty="0"/>
              <a:t>חלקם נדירים ביותר. בשמורה יש מספר רב של </a:t>
            </a:r>
            <a:r>
              <a:rPr lang="he-IL" sz="11200" dirty="0">
                <a:highlight>
                  <a:srgbClr val="FFFF00"/>
                </a:highlight>
              </a:rPr>
              <a:t>מסלולי הליכה </a:t>
            </a:r>
            <a:r>
              <a:rPr lang="he-IL" sz="11200" dirty="0"/>
              <a:t>ברמות קושי שונות – ממסלול למשפחות ועד מסלול למיטיבי לכת. ליד </a:t>
            </a:r>
            <a:r>
              <a:rPr lang="he-IL" sz="11200" dirty="0">
                <a:solidFill>
                  <a:srgbClr val="424242"/>
                </a:solidFill>
              </a:rPr>
              <a:t>השמורה נחשפו </a:t>
            </a:r>
            <a:r>
              <a:rPr lang="he-IL" sz="11200" dirty="0">
                <a:solidFill>
                  <a:srgbClr val="424242"/>
                </a:solidFill>
                <a:highlight>
                  <a:srgbClr val="FFFF00"/>
                </a:highlight>
              </a:rPr>
              <a:t>שרידי בית כנסת עתיק שנבנה לפני כ 1700- שנה</a:t>
            </a:r>
            <a:r>
              <a:rPr lang="he-IL" sz="11200" dirty="0">
                <a:solidFill>
                  <a:srgbClr val="424242"/>
                </a:solidFill>
              </a:rPr>
              <a:t>, והוא מהווה אתר חשוב באזור זה.</a:t>
            </a:r>
          </a:p>
          <a:p>
            <a:pPr>
              <a:lnSpc>
                <a:spcPct val="120000"/>
              </a:lnSpc>
            </a:pPr>
            <a:endParaRPr lang="he-IL" dirty="0"/>
          </a:p>
        </p:txBody>
      </p:sp>
    </p:spTree>
    <p:extLst>
      <p:ext uri="{BB962C8B-B14F-4D97-AF65-F5344CB8AC3E}">
        <p14:creationId xmlns:p14="http://schemas.microsoft.com/office/powerpoint/2010/main" val="13374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תמונה 1"/>
          <p:cNvSpPr txBox="1">
            <a:spLocks/>
          </p:cNvSpPr>
          <p:nvPr/>
        </p:nvSpPr>
        <p:spPr>
          <a:xfrm>
            <a:off x="601293" y="901758"/>
            <a:ext cx="10586646" cy="5681719"/>
          </a:xfrm>
          <a:prstGeom prst="rect">
            <a:avLst/>
          </a:prstGeom>
        </p:spPr>
      </p:sp>
      <p:sp>
        <p:nvSpPr>
          <p:cNvPr id="7" name="מלבן: פינה מקופלת 6">
            <a:extLst>
              <a:ext uri="{FF2B5EF4-FFF2-40B4-BE49-F238E27FC236}">
                <a16:creationId xmlns:a16="http://schemas.microsoft.com/office/drawing/2014/main" id="{95065628-77AF-4169-B327-94C3F8C26DA6}"/>
              </a:ext>
            </a:extLst>
          </p:cNvPr>
          <p:cNvSpPr/>
          <p:nvPr/>
        </p:nvSpPr>
        <p:spPr>
          <a:xfrm>
            <a:off x="442912" y="205868"/>
            <a:ext cx="8970767" cy="6652131"/>
          </a:xfrm>
          <a:prstGeom prst="foldedCorner">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r" rtl="1">
              <a:lnSpc>
                <a:spcPct val="107000"/>
              </a:lnSpc>
              <a:spcAft>
                <a:spcPts val="800"/>
              </a:spcAft>
            </a:pPr>
            <a:endParaRPr lang="he-IL" dirty="0" smtClean="0">
              <a:effectLst/>
              <a:ea typeface="Calibri" panose="020F0502020204030204" pitchFamily="34" charset="0"/>
              <a:cs typeface="David" panose="020E0502060401010101" pitchFamily="34" charset="-79"/>
            </a:endParaRPr>
          </a:p>
          <a:p>
            <a:pPr algn="r" rtl="1">
              <a:lnSpc>
                <a:spcPct val="107000"/>
              </a:lnSpc>
              <a:spcAft>
                <a:spcPts val="800"/>
              </a:spcAft>
            </a:pPr>
            <a:r>
              <a:rPr lang="he-IL" dirty="0" smtClean="0">
                <a:effectLst/>
                <a:ea typeface="Calibri" panose="020F0502020204030204" pitchFamily="34" charset="0"/>
                <a:cs typeface="David" panose="020E0502060401010101" pitchFamily="34" charset="-79"/>
              </a:rPr>
              <a:t>בס"ד                                                                                                                                תאריך</a:t>
            </a:r>
          </a:p>
          <a:p>
            <a:pPr algn="r" rtl="1">
              <a:lnSpc>
                <a:spcPct val="107000"/>
              </a:lnSpc>
              <a:spcAft>
                <a:spcPts val="800"/>
              </a:spcAft>
            </a:pPr>
            <a:r>
              <a:rPr lang="he-IL" sz="3200" dirty="0" smtClean="0">
                <a:ea typeface="Calibri" panose="020F0502020204030204" pitchFamily="34" charset="0"/>
                <a:cs typeface="David" panose="020E0502060401010101" pitchFamily="34" charset="-79"/>
              </a:rPr>
              <a:t>לכבוד</a:t>
            </a:r>
            <a:endParaRPr lang="en-US" sz="32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200" dirty="0">
                <a:ea typeface="Calibri" panose="020F0502020204030204" pitchFamily="34" charset="0"/>
                <a:cs typeface="David" panose="020E0502060401010101" pitchFamily="34" charset="-79"/>
              </a:rPr>
              <a:t>ועדת פלאי הטבע</a:t>
            </a:r>
            <a:endParaRPr lang="en-US" sz="32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200" dirty="0">
                <a:effectLst/>
                <a:ea typeface="Calibri" panose="020F0502020204030204" pitchFamily="34" charset="0"/>
                <a:cs typeface="David" panose="020E0502060401010101" pitchFamily="34" charset="-79"/>
              </a:rPr>
              <a:t>שלום רב</a:t>
            </a:r>
            <a:r>
              <a:rPr lang="he-IL" sz="3200" dirty="0" smtClean="0">
                <a:effectLst/>
                <a:ea typeface="Calibri" panose="020F0502020204030204" pitchFamily="34" charset="0"/>
                <a:cs typeface="David" panose="020E0502060401010101" pitchFamily="34" charset="-79"/>
              </a:rPr>
              <a:t>,</a:t>
            </a:r>
            <a:r>
              <a:rPr lang="he-IL" sz="3200" dirty="0">
                <a:effectLst/>
                <a:ea typeface="Calibri" panose="020F0502020204030204" pitchFamily="34" charset="0"/>
                <a:cs typeface="David" panose="020E0502060401010101" pitchFamily="34" charset="-79"/>
              </a:rPr>
              <a:t> </a:t>
            </a:r>
            <a:endParaRPr lang="en-US" sz="3200" dirty="0">
              <a:effectLst/>
              <a:ea typeface="Calibri" panose="020F0502020204030204" pitchFamily="34" charset="0"/>
              <a:cs typeface="Arial" panose="020B0604020202020204" pitchFamily="34" charset="0"/>
            </a:endParaRPr>
          </a:p>
          <a:p>
            <a:pPr algn="r" rtl="1">
              <a:lnSpc>
                <a:spcPct val="107000"/>
              </a:lnSpc>
              <a:spcAft>
                <a:spcPts val="800"/>
              </a:spcAft>
            </a:pPr>
            <a:r>
              <a:rPr lang="he-IL" sz="3200" dirty="0">
                <a:effectLst/>
                <a:ea typeface="Calibri" panose="020F0502020204030204" pitchFamily="34" charset="0"/>
                <a:cs typeface="David" panose="020E0502060401010101" pitchFamily="34" charset="-79"/>
              </a:rPr>
              <a:t>הנדון: </a:t>
            </a:r>
            <a:r>
              <a:rPr lang="he-IL" sz="3200" b="1" u="sng" dirty="0">
                <a:effectLst/>
                <a:ea typeface="Calibri" panose="020F0502020204030204" pitchFamily="34" charset="0"/>
                <a:cs typeface="David" panose="020E0502060401010101" pitchFamily="34" charset="-79"/>
              </a:rPr>
              <a:t>המלצה להכיר בים המלח כאחד מפאי </a:t>
            </a:r>
            <a:r>
              <a:rPr lang="he-IL" sz="3200" b="1" u="sng" dirty="0" smtClean="0">
                <a:effectLst/>
                <a:ea typeface="Calibri" panose="020F0502020204030204" pitchFamily="34" charset="0"/>
                <a:cs typeface="David" panose="020E0502060401010101" pitchFamily="34" charset="-79"/>
              </a:rPr>
              <a:t>הטבע</a:t>
            </a:r>
            <a:r>
              <a:rPr lang="he-IL" sz="3200" dirty="0">
                <a:effectLst/>
                <a:ea typeface="Calibri" panose="020F0502020204030204" pitchFamily="34" charset="0"/>
                <a:cs typeface="David" panose="020E0502060401010101" pitchFamily="34" charset="-79"/>
              </a:rPr>
              <a:t> </a:t>
            </a:r>
            <a:endParaRPr lang="en-US" sz="3200" dirty="0">
              <a:effectLst/>
              <a:ea typeface="Calibri" panose="020F0502020204030204" pitchFamily="34" charset="0"/>
              <a:cs typeface="Arial" panose="020B0604020202020204" pitchFamily="34" charset="0"/>
            </a:endParaRPr>
          </a:p>
          <a:p>
            <a:pPr marL="135463" marR="0" lvl="0" indent="0" algn="just" defTabSz="914400" rtl="1" eaLnBrk="1" fontAlgn="auto" latinLnBrk="0" hangingPunct="1">
              <a:lnSpc>
                <a:spcPct val="90000"/>
              </a:lnSpc>
              <a:spcBef>
                <a:spcPts val="0"/>
              </a:spcBef>
              <a:spcAft>
                <a:spcPts val="0"/>
              </a:spcAft>
              <a:buClr>
                <a:srgbClr val="424242"/>
              </a:buClr>
              <a:buSzPts val="1500"/>
              <a:buFontTx/>
              <a:buNone/>
              <a:tabLst/>
              <a:defRPr/>
            </a:pPr>
            <a:r>
              <a:rPr kumimoji="0" lang="he-IL" sz="3200" b="0" i="0" u="none" strike="noStrike" kern="1200" cap="none" spc="0" normalizeH="0" baseline="0" noProof="0" dirty="0">
                <a:ln>
                  <a:noFill/>
                </a:ln>
                <a:solidFill>
                  <a:srgbClr val="424242"/>
                </a:solidFill>
                <a:effectLst/>
                <a:uLnTx/>
                <a:uFillTx/>
                <a:latin typeface="Arial"/>
                <a:ea typeface="Arial"/>
                <a:cs typeface="Arial"/>
                <a:sym typeface="Arial"/>
              </a:rPr>
              <a:t>האם ראיתם מקום המשלב נוף טבעי </a:t>
            </a:r>
            <a:r>
              <a:rPr kumimoji="0" lang="he-IL" sz="3200" b="0" i="0" u="none" strike="noStrike" kern="1200" cap="none" spc="0" normalizeH="0" baseline="0" noProof="0" dirty="0" smtClean="0">
                <a:ln>
                  <a:noFill/>
                </a:ln>
                <a:solidFill>
                  <a:srgbClr val="424242"/>
                </a:solidFill>
                <a:effectLst/>
                <a:uLnTx/>
                <a:uFillTx/>
                <a:latin typeface="Arial"/>
                <a:ea typeface="Arial"/>
                <a:cs typeface="Arial"/>
                <a:sym typeface="Arial"/>
              </a:rPr>
              <a:t>מרהיב,</a:t>
            </a:r>
            <a:r>
              <a:rPr kumimoji="0" lang="he-IL" sz="3200" b="0" i="0" u="none" strike="noStrike" kern="1200" cap="none" spc="0" normalizeH="0" noProof="0" dirty="0" smtClean="0">
                <a:ln>
                  <a:noFill/>
                </a:ln>
                <a:solidFill>
                  <a:srgbClr val="424242"/>
                </a:solidFill>
                <a:effectLst/>
                <a:uLnTx/>
                <a:uFillTx/>
                <a:latin typeface="Arial"/>
                <a:ea typeface="Arial"/>
                <a:cs typeface="Arial"/>
                <a:sym typeface="Arial"/>
              </a:rPr>
              <a:t> </a:t>
            </a:r>
            <a:r>
              <a:rPr kumimoji="0" lang="he-IL" sz="3200" b="0" i="0" u="none" strike="noStrike" kern="1200" cap="none" spc="0" normalizeH="0" baseline="0" noProof="0" dirty="0" smtClean="0">
                <a:ln>
                  <a:noFill/>
                </a:ln>
                <a:solidFill>
                  <a:srgbClr val="424242"/>
                </a:solidFill>
                <a:effectLst/>
                <a:uLnTx/>
                <a:uFillTx/>
                <a:latin typeface="Arial"/>
                <a:ea typeface="Arial"/>
                <a:cs typeface="Arial"/>
                <a:sym typeface="Arial"/>
              </a:rPr>
              <a:t>מפעלי </a:t>
            </a:r>
            <a:r>
              <a:rPr kumimoji="0" lang="he-IL" sz="3200" b="0" i="0" u="none" strike="noStrike" kern="1200" cap="none" spc="0" normalizeH="0" baseline="0" noProof="0" dirty="0">
                <a:ln>
                  <a:noFill/>
                </a:ln>
                <a:solidFill>
                  <a:srgbClr val="424242"/>
                </a:solidFill>
                <a:effectLst/>
                <a:uLnTx/>
                <a:uFillTx/>
                <a:latin typeface="Arial"/>
                <a:ea typeface="Arial"/>
                <a:cs typeface="Arial"/>
                <a:sym typeface="Arial"/>
              </a:rPr>
              <a:t>תעשייה וארכיאולוגיה? בימים אלו כאשר הנכם עוסקים בבחירת האתרים המועמדים לתחרות פלאי הטבע רצינו להמליץ </a:t>
            </a:r>
            <a:r>
              <a:rPr kumimoji="0" lang="he-IL" sz="3200" b="0" i="0" u="none" strike="noStrike" kern="1200" cap="none" spc="0" normalizeH="0" baseline="0" noProof="0" dirty="0" smtClean="0">
                <a:ln>
                  <a:noFill/>
                </a:ln>
                <a:solidFill>
                  <a:srgbClr val="424242"/>
                </a:solidFill>
                <a:effectLst/>
                <a:uLnTx/>
                <a:uFillTx/>
                <a:latin typeface="Arial"/>
                <a:ea typeface="Arial"/>
                <a:cs typeface="Arial"/>
                <a:sym typeface="Arial"/>
              </a:rPr>
              <a:t>בפניכם </a:t>
            </a:r>
            <a:r>
              <a:rPr kumimoji="0" lang="he-IL" sz="3200" b="0" i="0" u="none" strike="noStrike" kern="1200" cap="none" spc="0" normalizeH="0" baseline="0" noProof="0" dirty="0">
                <a:ln>
                  <a:noFill/>
                </a:ln>
                <a:solidFill>
                  <a:srgbClr val="424242"/>
                </a:solidFill>
                <a:effectLst/>
                <a:uLnTx/>
                <a:uFillTx/>
                <a:latin typeface="Arial"/>
                <a:ea typeface="Arial"/>
                <a:cs typeface="Arial"/>
                <a:sym typeface="Arial"/>
              </a:rPr>
              <a:t>על אתר טבע </a:t>
            </a:r>
            <a:r>
              <a:rPr kumimoji="0" lang="he-IL" sz="3200" b="0" i="0" u="none" strike="noStrike" kern="1200" cap="none" spc="0" normalizeH="0" baseline="0" noProof="0" dirty="0" smtClean="0">
                <a:ln>
                  <a:noFill/>
                </a:ln>
                <a:solidFill>
                  <a:srgbClr val="424242"/>
                </a:solidFill>
                <a:effectLst/>
                <a:uLnTx/>
                <a:uFillTx/>
                <a:latin typeface="Arial"/>
                <a:ea typeface="Arial"/>
                <a:cs typeface="Arial"/>
                <a:sym typeface="Arial"/>
              </a:rPr>
              <a:t>מופלא - </a:t>
            </a:r>
            <a:r>
              <a:rPr kumimoji="0" lang="he-IL" sz="3200" b="0" i="0" u="none" strike="noStrike" kern="1200" cap="none" spc="0" normalizeH="0" baseline="0" noProof="0" dirty="0">
                <a:ln>
                  <a:noFill/>
                </a:ln>
                <a:solidFill>
                  <a:srgbClr val="424242"/>
                </a:solidFill>
                <a:effectLst/>
                <a:uLnTx/>
                <a:uFillTx/>
                <a:latin typeface="Arial"/>
                <a:ea typeface="Arial"/>
                <a:cs typeface="Arial"/>
                <a:sym typeface="Arial"/>
              </a:rPr>
              <a:t>ים המלח.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Calibri" panose="020F0502020204030204"/>
                <a:cs typeface="Arial" panose="020B0604020202020204" pitchFamily="34" charset="0"/>
              </a:rPr>
              <a:t>לים המלח סגולות רפואיות רבות. חופי הים עשירים במינרלים. </a:t>
            </a:r>
          </a:p>
        </p:txBody>
      </p:sp>
      <p:sp>
        <p:nvSpPr>
          <p:cNvPr id="8" name="מלבן 7"/>
          <p:cNvSpPr/>
          <p:nvPr/>
        </p:nvSpPr>
        <p:spPr>
          <a:xfrm>
            <a:off x="9615488" y="205869"/>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תאריך</a:t>
            </a:r>
            <a:endParaRPr lang="he-IL" sz="3000" dirty="0"/>
          </a:p>
        </p:txBody>
      </p:sp>
      <p:sp>
        <p:nvSpPr>
          <p:cNvPr id="15" name="מלבן 14"/>
          <p:cNvSpPr/>
          <p:nvPr/>
        </p:nvSpPr>
        <p:spPr>
          <a:xfrm>
            <a:off x="9615488" y="1093293"/>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שם הנמען</a:t>
            </a:r>
            <a:endParaRPr lang="he-IL" sz="3000" dirty="0"/>
          </a:p>
        </p:txBody>
      </p:sp>
      <p:sp>
        <p:nvSpPr>
          <p:cNvPr id="16" name="מלבן 15"/>
          <p:cNvSpPr/>
          <p:nvPr/>
        </p:nvSpPr>
        <p:spPr>
          <a:xfrm>
            <a:off x="9615488" y="1980717"/>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הנדון</a:t>
            </a:r>
            <a:endParaRPr lang="he-IL" sz="3000" dirty="0"/>
          </a:p>
        </p:txBody>
      </p:sp>
      <p:sp>
        <p:nvSpPr>
          <p:cNvPr id="17" name="מלבן 16"/>
          <p:cNvSpPr/>
          <p:nvPr/>
        </p:nvSpPr>
        <p:spPr>
          <a:xfrm>
            <a:off x="9615488" y="2868141"/>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משפט פתיחה</a:t>
            </a:r>
            <a:endParaRPr lang="he-IL" sz="3000" dirty="0"/>
          </a:p>
        </p:txBody>
      </p:sp>
      <p:sp>
        <p:nvSpPr>
          <p:cNvPr id="18" name="מלבן 17"/>
          <p:cNvSpPr/>
          <p:nvPr/>
        </p:nvSpPr>
        <p:spPr>
          <a:xfrm>
            <a:off x="9615488" y="3755565"/>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smtClean="0"/>
              <a:t>נימוק ראשון + הסבר</a:t>
            </a:r>
            <a:endParaRPr lang="he-IL" sz="2800" dirty="0"/>
          </a:p>
        </p:txBody>
      </p:sp>
      <p:sp>
        <p:nvSpPr>
          <p:cNvPr id="19" name="מלבן 18"/>
          <p:cNvSpPr/>
          <p:nvPr/>
        </p:nvSpPr>
        <p:spPr>
          <a:xfrm>
            <a:off x="9615488" y="4642989"/>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נימוק</a:t>
            </a:r>
            <a:r>
              <a:rPr lang="he-IL" sz="3000" dirty="0" smtClean="0"/>
              <a:t> </a:t>
            </a:r>
            <a:r>
              <a:rPr lang="he-IL" sz="2800" dirty="0"/>
              <a:t>שני</a:t>
            </a:r>
            <a:r>
              <a:rPr lang="he-IL" sz="3000" dirty="0" smtClean="0"/>
              <a:t> </a:t>
            </a:r>
            <a:r>
              <a:rPr lang="he-IL" sz="2800" dirty="0"/>
              <a:t>+ הסבר</a:t>
            </a:r>
          </a:p>
        </p:txBody>
      </p:sp>
      <p:sp>
        <p:nvSpPr>
          <p:cNvPr id="20" name="מלבן 19"/>
          <p:cNvSpPr/>
          <p:nvPr/>
        </p:nvSpPr>
        <p:spPr>
          <a:xfrm>
            <a:off x="9616314" y="5530413"/>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נימוק </a:t>
            </a:r>
            <a:r>
              <a:rPr lang="he-IL" sz="2800" dirty="0"/>
              <a:t>שלישי</a:t>
            </a:r>
            <a:r>
              <a:rPr lang="he-IL" sz="3000" dirty="0" smtClean="0"/>
              <a:t> </a:t>
            </a:r>
            <a:r>
              <a:rPr lang="he-IL" sz="2800" dirty="0"/>
              <a:t>+</a:t>
            </a:r>
            <a:r>
              <a:rPr lang="he-IL" sz="3000" dirty="0" smtClean="0"/>
              <a:t> </a:t>
            </a:r>
            <a:r>
              <a:rPr lang="he-IL" sz="2800" dirty="0"/>
              <a:t>הסבר</a:t>
            </a:r>
          </a:p>
        </p:txBody>
      </p:sp>
    </p:spTree>
    <p:extLst>
      <p:ext uri="{BB962C8B-B14F-4D97-AF65-F5344CB8AC3E}">
        <p14:creationId xmlns:p14="http://schemas.microsoft.com/office/powerpoint/2010/main" val="6802223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תמונה 1"/>
          <p:cNvSpPr txBox="1">
            <a:spLocks/>
          </p:cNvSpPr>
          <p:nvPr/>
        </p:nvSpPr>
        <p:spPr>
          <a:xfrm>
            <a:off x="601293" y="901758"/>
            <a:ext cx="10586646" cy="5681719"/>
          </a:xfrm>
          <a:prstGeom prst="rect">
            <a:avLst/>
          </a:prstGeom>
        </p:spPr>
      </p:sp>
      <p:sp>
        <p:nvSpPr>
          <p:cNvPr id="7" name="מלבן: פינה מקופלת 6">
            <a:extLst>
              <a:ext uri="{FF2B5EF4-FFF2-40B4-BE49-F238E27FC236}">
                <a16:creationId xmlns:a16="http://schemas.microsoft.com/office/drawing/2014/main" id="{95065628-77AF-4169-B327-94C3F8C26DA6}"/>
              </a:ext>
            </a:extLst>
          </p:cNvPr>
          <p:cNvSpPr/>
          <p:nvPr/>
        </p:nvSpPr>
        <p:spPr>
          <a:xfrm>
            <a:off x="101795" y="211252"/>
            <a:ext cx="9413680" cy="6372225"/>
          </a:xfrm>
          <a:prstGeom prst="foldedCorner">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just" rtl="1">
              <a:lnSpc>
                <a:spcPct val="107000"/>
              </a:lnSpc>
              <a:spcAft>
                <a:spcPts val="800"/>
              </a:spcAft>
            </a:pPr>
            <a:r>
              <a:rPr kumimoji="0" lang="he-IL" sz="3200" b="0" i="0" u="none" strike="noStrike" kern="1200" cap="none" spc="0" normalizeH="0" baseline="0" noProof="0" dirty="0" smtClean="0">
                <a:ln>
                  <a:noFill/>
                </a:ln>
                <a:solidFill>
                  <a:schemeClr val="tx1"/>
                </a:solidFill>
                <a:effectLst/>
                <a:uLnTx/>
                <a:uFillTx/>
                <a:latin typeface="Calibri" panose="020F0502020204030204"/>
                <a:cs typeface="Arial" panose="020B0604020202020204" pitchFamily="34" charset="0"/>
              </a:rPr>
              <a:t>בים </a:t>
            </a:r>
            <a:r>
              <a:rPr kumimoji="0" lang="he-IL" sz="3200" b="0" i="0" u="none" strike="noStrike" kern="1200" cap="none" spc="0" normalizeH="0" baseline="0" noProof="0" dirty="0">
                <a:ln>
                  <a:noFill/>
                </a:ln>
                <a:solidFill>
                  <a:schemeClr val="tx1"/>
                </a:solidFill>
                <a:effectLst/>
                <a:uLnTx/>
                <a:uFillTx/>
                <a:latin typeface="Calibri" panose="020F0502020204030204"/>
                <a:cs typeface="Arial" panose="020B0604020202020204" pitchFamily="34" charset="0"/>
              </a:rPr>
              <a:t>המלח מצוי בוץ שחור וסמיך שנחשב לבעל תכונות רפואיות שמועילות לבריאותם של חולים במחלות פרקים ובמחלות עור שונות. </a:t>
            </a:r>
          </a:p>
          <a:p>
            <a:pPr marL="0" marR="0" lvl="0" indent="0" algn="just" defTabSz="914400" rtl="1" eaLnBrk="1" fontAlgn="auto" latinLnBrk="0" hangingPunct="1">
              <a:lnSpc>
                <a:spcPct val="100000"/>
              </a:lnSpc>
              <a:spcBef>
                <a:spcPts val="0"/>
              </a:spcBef>
              <a:spcAft>
                <a:spcPts val="0"/>
              </a:spcAft>
              <a:buClrTx/>
              <a:buSzTx/>
              <a:buFontTx/>
              <a:buNone/>
              <a:tabLst/>
              <a:defRPr/>
            </a:pPr>
            <a:r>
              <a:rPr lang="he-IL" sz="3200" dirty="0">
                <a:solidFill>
                  <a:schemeClr val="tx1"/>
                </a:solidFill>
                <a:latin typeface="Calibri" panose="020F0502020204030204"/>
                <a:cs typeface="Arial" panose="020B0604020202020204" pitchFamily="34" charset="0"/>
              </a:rPr>
              <a:t>כמו כן, אזור ים המלח עשיר באתרים היסטוריים. מערות הקומראן שהתפרסם בשל מגילות עתיקות שנמצאו בו  וכן שרידי ישוב יהודי משגשג שהתקיים באזור לפני כאלפיים שנה.</a:t>
            </a:r>
          </a:p>
          <a:p>
            <a:pPr algn="just" rtl="1"/>
            <a:r>
              <a:rPr lang="he-IL" sz="3200" dirty="0" smtClean="0">
                <a:solidFill>
                  <a:schemeClr val="tx1"/>
                </a:solidFill>
                <a:latin typeface="Calibri" panose="020F0502020204030204"/>
                <a:cs typeface="Arial" panose="020B0604020202020204" pitchFamily="34" charset="0"/>
              </a:rPr>
              <a:t>נוסף על </a:t>
            </a:r>
            <a:r>
              <a:rPr lang="he-IL" sz="3200" dirty="0">
                <a:solidFill>
                  <a:schemeClr val="tx1"/>
                </a:solidFill>
                <a:latin typeface="Calibri" panose="020F0502020204030204"/>
                <a:cs typeface="Arial" panose="020B0604020202020204" pitchFamily="34" charset="0"/>
              </a:rPr>
              <a:t>כך, סמוך מאוד לים המלח נמצא נווה מדבר עשיר ומרהיב -  שמורת עין גדי. </a:t>
            </a:r>
            <a:endParaRPr kumimoji="0" lang="he-IL" b="0"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pitchFamily="34" charset="0"/>
            </a:endParaRPr>
          </a:p>
        </p:txBody>
      </p:sp>
      <p:sp>
        <p:nvSpPr>
          <p:cNvPr id="8" name="מלבן 7"/>
          <p:cNvSpPr/>
          <p:nvPr/>
        </p:nvSpPr>
        <p:spPr>
          <a:xfrm>
            <a:off x="9615488" y="205869"/>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תאריך</a:t>
            </a:r>
            <a:endParaRPr lang="he-IL" sz="3000" dirty="0"/>
          </a:p>
        </p:txBody>
      </p:sp>
      <p:sp>
        <p:nvSpPr>
          <p:cNvPr id="15" name="מלבן 14"/>
          <p:cNvSpPr/>
          <p:nvPr/>
        </p:nvSpPr>
        <p:spPr>
          <a:xfrm>
            <a:off x="9615488" y="1093293"/>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שם הנמען</a:t>
            </a:r>
            <a:endParaRPr lang="he-IL" sz="3000" dirty="0"/>
          </a:p>
        </p:txBody>
      </p:sp>
      <p:sp>
        <p:nvSpPr>
          <p:cNvPr id="16" name="מלבן 15"/>
          <p:cNvSpPr/>
          <p:nvPr/>
        </p:nvSpPr>
        <p:spPr>
          <a:xfrm>
            <a:off x="9615488" y="1980717"/>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הנדון</a:t>
            </a:r>
            <a:endParaRPr lang="he-IL" sz="3000" dirty="0"/>
          </a:p>
        </p:txBody>
      </p:sp>
      <p:sp>
        <p:nvSpPr>
          <p:cNvPr id="17" name="מלבן 16"/>
          <p:cNvSpPr/>
          <p:nvPr/>
        </p:nvSpPr>
        <p:spPr>
          <a:xfrm>
            <a:off x="9615488" y="2868141"/>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משפט פתיחה</a:t>
            </a:r>
            <a:endParaRPr lang="he-IL" sz="3000" dirty="0"/>
          </a:p>
        </p:txBody>
      </p:sp>
      <p:sp>
        <p:nvSpPr>
          <p:cNvPr id="18" name="מלבן 17"/>
          <p:cNvSpPr/>
          <p:nvPr/>
        </p:nvSpPr>
        <p:spPr>
          <a:xfrm>
            <a:off x="9615488" y="3755565"/>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smtClean="0"/>
              <a:t>נימוק ראשון + הסבר</a:t>
            </a:r>
            <a:endParaRPr lang="he-IL" sz="2800" dirty="0"/>
          </a:p>
        </p:txBody>
      </p:sp>
      <p:sp>
        <p:nvSpPr>
          <p:cNvPr id="19" name="מלבן 18"/>
          <p:cNvSpPr/>
          <p:nvPr/>
        </p:nvSpPr>
        <p:spPr>
          <a:xfrm>
            <a:off x="9615488" y="4642989"/>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נימוק</a:t>
            </a:r>
            <a:r>
              <a:rPr lang="he-IL" sz="3000" dirty="0" smtClean="0"/>
              <a:t> </a:t>
            </a:r>
            <a:r>
              <a:rPr lang="he-IL" sz="2800" dirty="0"/>
              <a:t>שני</a:t>
            </a:r>
            <a:r>
              <a:rPr lang="he-IL" sz="3000" dirty="0" smtClean="0"/>
              <a:t> </a:t>
            </a:r>
            <a:r>
              <a:rPr lang="he-IL" sz="2800" dirty="0"/>
              <a:t>+ הסבר</a:t>
            </a:r>
          </a:p>
        </p:txBody>
      </p:sp>
      <p:sp>
        <p:nvSpPr>
          <p:cNvPr id="20" name="מלבן 19"/>
          <p:cNvSpPr/>
          <p:nvPr/>
        </p:nvSpPr>
        <p:spPr>
          <a:xfrm>
            <a:off x="9616314" y="5530413"/>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נימוק </a:t>
            </a:r>
            <a:r>
              <a:rPr lang="he-IL" sz="2800" dirty="0"/>
              <a:t>שלישי</a:t>
            </a:r>
            <a:r>
              <a:rPr lang="he-IL" sz="3000" dirty="0" smtClean="0"/>
              <a:t> </a:t>
            </a:r>
            <a:r>
              <a:rPr lang="he-IL" sz="2800" dirty="0"/>
              <a:t>+</a:t>
            </a:r>
            <a:r>
              <a:rPr lang="he-IL" sz="3000" dirty="0" smtClean="0"/>
              <a:t> </a:t>
            </a:r>
            <a:r>
              <a:rPr lang="he-IL" sz="2800" dirty="0"/>
              <a:t>הסבר</a:t>
            </a:r>
          </a:p>
        </p:txBody>
      </p:sp>
    </p:spTree>
    <p:extLst>
      <p:ext uri="{BB962C8B-B14F-4D97-AF65-F5344CB8AC3E}">
        <p14:creationId xmlns:p14="http://schemas.microsoft.com/office/powerpoint/2010/main" val="27795121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תמונה 1"/>
          <p:cNvSpPr txBox="1">
            <a:spLocks/>
          </p:cNvSpPr>
          <p:nvPr/>
        </p:nvSpPr>
        <p:spPr>
          <a:xfrm>
            <a:off x="601293" y="901758"/>
            <a:ext cx="10586646" cy="5681719"/>
          </a:xfrm>
          <a:prstGeom prst="rect">
            <a:avLst/>
          </a:prstGeom>
        </p:spPr>
      </p:sp>
      <p:sp>
        <p:nvSpPr>
          <p:cNvPr id="7" name="מלבן: פינה מקופלת 6">
            <a:extLst>
              <a:ext uri="{FF2B5EF4-FFF2-40B4-BE49-F238E27FC236}">
                <a16:creationId xmlns:a16="http://schemas.microsoft.com/office/drawing/2014/main" id="{95065628-77AF-4169-B327-94C3F8C26DA6}"/>
              </a:ext>
            </a:extLst>
          </p:cNvPr>
          <p:cNvSpPr/>
          <p:nvPr/>
        </p:nvSpPr>
        <p:spPr>
          <a:xfrm>
            <a:off x="0" y="0"/>
            <a:ext cx="9413680" cy="6858000"/>
          </a:xfrm>
          <a:prstGeom prst="foldedCorner">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r" rtl="1">
              <a:lnSpc>
                <a:spcPct val="107000"/>
              </a:lnSpc>
              <a:spcAft>
                <a:spcPts val="800"/>
              </a:spcAft>
            </a:pPr>
            <a:endParaRPr lang="he-IL" dirty="0" smtClean="0">
              <a:effectLst/>
              <a:ea typeface="Calibri" panose="020F0502020204030204" pitchFamily="34" charset="0"/>
              <a:cs typeface="David" panose="020E0502060401010101" pitchFamily="34" charset="-79"/>
            </a:endParaRPr>
          </a:p>
          <a:p>
            <a:pPr algn="r" rtl="1">
              <a:lnSpc>
                <a:spcPct val="107000"/>
              </a:lnSpc>
              <a:spcAft>
                <a:spcPts val="800"/>
              </a:spcAft>
            </a:pPr>
            <a:endParaRPr lang="he-IL" dirty="0">
              <a:ea typeface="Calibri" panose="020F0502020204030204" pitchFamily="34" charset="0"/>
              <a:cs typeface="David" panose="020E0502060401010101" pitchFamily="34" charset="-79"/>
            </a:endParaRPr>
          </a:p>
          <a:p>
            <a:pPr algn="just" rtl="1">
              <a:lnSpc>
                <a:spcPct val="107000"/>
              </a:lnSpc>
              <a:spcAft>
                <a:spcPts val="800"/>
              </a:spcAft>
            </a:pPr>
            <a:r>
              <a:rPr lang="he-IL" sz="3200" dirty="0" smtClean="0">
                <a:solidFill>
                  <a:schemeClr val="tx1"/>
                </a:solidFill>
                <a:latin typeface="Calibri" panose="020F0502020204030204"/>
                <a:cs typeface="Arial" panose="020B0604020202020204" pitchFamily="34" charset="0"/>
              </a:rPr>
              <a:t>בשמורה</a:t>
            </a:r>
            <a:r>
              <a:rPr lang="he-IL" sz="3200" dirty="0">
                <a:solidFill>
                  <a:schemeClr val="tx1"/>
                </a:solidFill>
                <a:latin typeface="Calibri" panose="020F0502020204030204"/>
                <a:cs typeface="Arial" panose="020B0604020202020204" pitchFamily="34" charset="0"/>
              </a:rPr>
              <a:t> </a:t>
            </a:r>
            <a:r>
              <a:rPr lang="he-IL" sz="3200" dirty="0" smtClean="0">
                <a:solidFill>
                  <a:schemeClr val="tx1"/>
                </a:solidFill>
                <a:latin typeface="Calibri" panose="020F0502020204030204"/>
                <a:cs typeface="Arial" panose="020B0604020202020204" pitchFamily="34" charset="0"/>
              </a:rPr>
              <a:t>אפשר </a:t>
            </a:r>
            <a:r>
              <a:rPr lang="he-IL" sz="3200" dirty="0">
                <a:solidFill>
                  <a:schemeClr val="tx1"/>
                </a:solidFill>
                <a:latin typeface="Calibri" panose="020F0502020204030204"/>
                <a:cs typeface="Arial" panose="020B0604020202020204" pitchFamily="34" charset="0"/>
              </a:rPr>
              <a:t>למצוא שרידי יישוב ישן ובו בית כנסת עתיק שנבנה לפני כ-1700 שנה.  </a:t>
            </a:r>
            <a:endParaRPr lang="he-IL" sz="3200" dirty="0" smtClean="0">
              <a:solidFill>
                <a:schemeClr val="tx1"/>
              </a:solidFill>
              <a:latin typeface="Calibri" panose="020F0502020204030204"/>
              <a:cs typeface="Arial" panose="020B0604020202020204" pitchFamily="34" charset="0"/>
            </a:endParaRPr>
          </a:p>
          <a:p>
            <a:pPr algn="just" rtl="1">
              <a:lnSpc>
                <a:spcPct val="107000"/>
              </a:lnSpc>
              <a:spcAft>
                <a:spcPts val="800"/>
              </a:spcAft>
            </a:pPr>
            <a:r>
              <a:rPr lang="he-IL" sz="3200" dirty="0" smtClean="0">
                <a:solidFill>
                  <a:schemeClr val="tx1"/>
                </a:solidFill>
                <a:latin typeface="Calibri" panose="020F0502020204030204"/>
                <a:cs typeface="Arial" panose="020B0604020202020204" pitchFamily="34" charset="0"/>
              </a:rPr>
              <a:t>השמורה </a:t>
            </a:r>
            <a:r>
              <a:rPr lang="he-IL" sz="3200" dirty="0">
                <a:solidFill>
                  <a:schemeClr val="tx1"/>
                </a:solidFill>
                <a:latin typeface="Calibri" panose="020F0502020204030204"/>
                <a:cs typeface="Arial" panose="020B0604020202020204" pitchFamily="34" charset="0"/>
              </a:rPr>
              <a:t>ידועה מאוד בזכות הנחלים שזורמים בה והופכים אותה לנווה מדבר עשיר בעצים טרופיים ובעלי חיים רבים ושונים שחיים בסביבה. </a:t>
            </a:r>
            <a:endParaRPr lang="he-IL" sz="3200" dirty="0" smtClean="0">
              <a:solidFill>
                <a:schemeClr val="tx1"/>
              </a:solidFill>
              <a:latin typeface="Calibri" panose="020F0502020204030204"/>
              <a:cs typeface="Arial" panose="020B0604020202020204" pitchFamily="34" charset="0"/>
            </a:endParaRPr>
          </a:p>
          <a:p>
            <a:pPr algn="just" rtl="1">
              <a:lnSpc>
                <a:spcPct val="107000"/>
              </a:lnSpc>
              <a:spcAft>
                <a:spcPts val="800"/>
              </a:spcAft>
            </a:pPr>
            <a:r>
              <a:rPr lang="he-IL" sz="3200" dirty="0" smtClean="0">
                <a:solidFill>
                  <a:schemeClr val="tx1"/>
                </a:solidFill>
                <a:latin typeface="Calibri" panose="020F0502020204030204"/>
                <a:cs typeface="Arial" panose="020B0604020202020204" pitchFamily="34" charset="0"/>
              </a:rPr>
              <a:t>לא </a:t>
            </a:r>
            <a:r>
              <a:rPr lang="he-IL" sz="3200" dirty="0">
                <a:solidFill>
                  <a:schemeClr val="tx1"/>
                </a:solidFill>
                <a:latin typeface="Calibri" panose="020F0502020204030204"/>
                <a:cs typeface="Arial" panose="020B0604020202020204" pitchFamily="34" charset="0"/>
              </a:rPr>
              <a:t>לחינם נקראת השמורה "גן עדן קטן".</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e-IL" sz="3200" b="0" i="0" u="none" strike="noStrike" kern="1200" cap="none" spc="0" normalizeH="0" baseline="0" noProof="0" dirty="0">
              <a:ln>
                <a:noFill/>
              </a:ln>
              <a:solidFill>
                <a:schemeClr val="tx1"/>
              </a:solidFill>
              <a:effectLst/>
              <a:uLnTx/>
              <a:uFillTx/>
              <a:latin typeface="Calibri" panose="020F0502020204030204"/>
              <a:cs typeface="Arial" panose="020B0604020202020204" pitchFamily="34" charset="0"/>
            </a:endParaRPr>
          </a:p>
        </p:txBody>
      </p:sp>
      <p:sp>
        <p:nvSpPr>
          <p:cNvPr id="8" name="מלבן 7"/>
          <p:cNvSpPr/>
          <p:nvPr/>
        </p:nvSpPr>
        <p:spPr>
          <a:xfrm>
            <a:off x="9615488" y="205869"/>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תאריך</a:t>
            </a:r>
            <a:endParaRPr lang="he-IL" sz="3000" dirty="0"/>
          </a:p>
        </p:txBody>
      </p:sp>
      <p:sp>
        <p:nvSpPr>
          <p:cNvPr id="15" name="מלבן 14"/>
          <p:cNvSpPr/>
          <p:nvPr/>
        </p:nvSpPr>
        <p:spPr>
          <a:xfrm>
            <a:off x="9615488" y="1093293"/>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שם הנמען</a:t>
            </a:r>
            <a:endParaRPr lang="he-IL" sz="3000" dirty="0"/>
          </a:p>
        </p:txBody>
      </p:sp>
      <p:sp>
        <p:nvSpPr>
          <p:cNvPr id="16" name="מלבן 15"/>
          <p:cNvSpPr/>
          <p:nvPr/>
        </p:nvSpPr>
        <p:spPr>
          <a:xfrm>
            <a:off x="9615488" y="1980717"/>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הנדון</a:t>
            </a:r>
            <a:endParaRPr lang="he-IL" sz="3000" dirty="0"/>
          </a:p>
        </p:txBody>
      </p:sp>
      <p:sp>
        <p:nvSpPr>
          <p:cNvPr id="17" name="מלבן 16"/>
          <p:cNvSpPr/>
          <p:nvPr/>
        </p:nvSpPr>
        <p:spPr>
          <a:xfrm>
            <a:off x="9615488" y="2868141"/>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משפט פתיחה</a:t>
            </a:r>
            <a:endParaRPr lang="he-IL" sz="3000" dirty="0"/>
          </a:p>
        </p:txBody>
      </p:sp>
      <p:sp>
        <p:nvSpPr>
          <p:cNvPr id="18" name="מלבן 17"/>
          <p:cNvSpPr/>
          <p:nvPr/>
        </p:nvSpPr>
        <p:spPr>
          <a:xfrm>
            <a:off x="9615488" y="3755565"/>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smtClean="0"/>
              <a:t>נימוק ראשון + הסבר</a:t>
            </a:r>
            <a:endParaRPr lang="he-IL" sz="2800" dirty="0"/>
          </a:p>
        </p:txBody>
      </p:sp>
      <p:sp>
        <p:nvSpPr>
          <p:cNvPr id="19" name="מלבן 18"/>
          <p:cNvSpPr/>
          <p:nvPr/>
        </p:nvSpPr>
        <p:spPr>
          <a:xfrm>
            <a:off x="9615488" y="4642989"/>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נימוק</a:t>
            </a:r>
            <a:r>
              <a:rPr lang="he-IL" sz="3000" dirty="0" smtClean="0"/>
              <a:t> </a:t>
            </a:r>
            <a:r>
              <a:rPr lang="he-IL" sz="2800" dirty="0"/>
              <a:t>שני</a:t>
            </a:r>
            <a:r>
              <a:rPr lang="he-IL" sz="3000" dirty="0" smtClean="0"/>
              <a:t> </a:t>
            </a:r>
            <a:r>
              <a:rPr lang="he-IL" sz="2800" dirty="0"/>
              <a:t>+ הסבר</a:t>
            </a:r>
          </a:p>
        </p:txBody>
      </p:sp>
      <p:sp>
        <p:nvSpPr>
          <p:cNvPr id="20" name="מלבן 19"/>
          <p:cNvSpPr/>
          <p:nvPr/>
        </p:nvSpPr>
        <p:spPr>
          <a:xfrm>
            <a:off x="9616314" y="5530413"/>
            <a:ext cx="2386012"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נימוק </a:t>
            </a:r>
            <a:r>
              <a:rPr lang="he-IL" sz="2800" dirty="0"/>
              <a:t>שלישי</a:t>
            </a:r>
            <a:r>
              <a:rPr lang="he-IL" sz="3000" dirty="0" smtClean="0"/>
              <a:t> </a:t>
            </a:r>
            <a:r>
              <a:rPr lang="he-IL" sz="2800" dirty="0"/>
              <a:t>+</a:t>
            </a:r>
            <a:r>
              <a:rPr lang="he-IL" sz="3000" dirty="0" smtClean="0"/>
              <a:t> </a:t>
            </a:r>
            <a:r>
              <a:rPr lang="he-IL" sz="2800" dirty="0"/>
              <a:t>הסבר</a:t>
            </a:r>
          </a:p>
        </p:txBody>
      </p:sp>
      <p:sp>
        <p:nvSpPr>
          <p:cNvPr id="2" name="מלבן 1"/>
          <p:cNvSpPr/>
          <p:nvPr/>
        </p:nvSpPr>
        <p:spPr>
          <a:xfrm>
            <a:off x="9260437" y="5573197"/>
            <a:ext cx="510076" cy="369332"/>
          </a:xfrm>
          <a:prstGeom prst="rect">
            <a:avLst/>
          </a:prstGeom>
        </p:spPr>
        <p:txBody>
          <a:bodyPr wrap="none">
            <a:spAutoFit/>
          </a:bodyPr>
          <a:lstStyle/>
          <a:p>
            <a:r>
              <a:rPr lang="he-IL" dirty="0"/>
              <a:t>ליש</a:t>
            </a:r>
          </a:p>
        </p:txBody>
      </p:sp>
    </p:spTree>
    <p:extLst>
      <p:ext uri="{BB962C8B-B14F-4D97-AF65-F5344CB8AC3E}">
        <p14:creationId xmlns:p14="http://schemas.microsoft.com/office/powerpoint/2010/main" val="40177141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תמונה 1"/>
          <p:cNvSpPr txBox="1">
            <a:spLocks/>
          </p:cNvSpPr>
          <p:nvPr/>
        </p:nvSpPr>
        <p:spPr>
          <a:xfrm>
            <a:off x="873435" y="749358"/>
            <a:ext cx="10586646" cy="6108642"/>
          </a:xfrm>
          <a:prstGeom prst="rect">
            <a:avLst/>
          </a:prstGeom>
        </p:spPr>
      </p:sp>
      <p:sp>
        <p:nvSpPr>
          <p:cNvPr id="5" name="מציין מיקום של תמונה 1"/>
          <p:cNvSpPr txBox="1">
            <a:spLocks/>
          </p:cNvSpPr>
          <p:nvPr/>
        </p:nvSpPr>
        <p:spPr>
          <a:xfrm>
            <a:off x="601293" y="901758"/>
            <a:ext cx="10586646" cy="5681719"/>
          </a:xfrm>
          <a:prstGeom prst="rect">
            <a:avLst/>
          </a:prstGeom>
        </p:spPr>
      </p:sp>
      <p:graphicFrame>
        <p:nvGraphicFramePr>
          <p:cNvPr id="6" name="דיאגרמה 5">
            <a:extLst>
              <a:ext uri="{FF2B5EF4-FFF2-40B4-BE49-F238E27FC236}">
                <a16:creationId xmlns:a16="http://schemas.microsoft.com/office/drawing/2014/main" id="{6F1CC66E-D7AD-45A2-8C43-55C1C36DA451}"/>
              </a:ext>
            </a:extLst>
          </p:cNvPr>
          <p:cNvGraphicFramePr/>
          <p:nvPr>
            <p:extLst>
              <p:ext uri="{D42A27DB-BD31-4B8C-83A1-F6EECF244321}">
                <p14:modId xmlns:p14="http://schemas.microsoft.com/office/powerpoint/2010/main" val="2231285034"/>
              </p:ext>
            </p:extLst>
          </p:nvPr>
        </p:nvGraphicFramePr>
        <p:xfrm>
          <a:off x="4540766" y="2006600"/>
          <a:ext cx="3650734" cy="303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89597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BC35DEAA-6BBA-4FBE-95D4-A0E19243F403}"/>
              </a:ext>
            </a:extLst>
          </p:cNvPr>
          <p:cNvSpPr txBox="1"/>
          <p:nvPr/>
        </p:nvSpPr>
        <p:spPr>
          <a:xfrm>
            <a:off x="1299411" y="1354761"/>
            <a:ext cx="9577136" cy="3694409"/>
          </a:xfrm>
          <a:prstGeom prst="rect">
            <a:avLst/>
          </a:prstGeom>
          <a:noFill/>
        </p:spPr>
        <p:txBody>
          <a:bodyPr wrap="square" rtlCol="1">
            <a:spAutoFit/>
          </a:bodyPr>
          <a:lstStyle/>
          <a:p>
            <a:pPr algn="r">
              <a:lnSpc>
                <a:spcPct val="150000"/>
              </a:lnSpc>
            </a:pPr>
            <a:r>
              <a:rPr lang="he-IL" sz="3200" dirty="0"/>
              <a:t>משפט סיום במכתב המלצה  כולל מסקנה והמלצה.</a:t>
            </a:r>
          </a:p>
          <a:p>
            <a:pPr algn="r">
              <a:lnSpc>
                <a:spcPct val="150000"/>
              </a:lnSpc>
            </a:pPr>
            <a:r>
              <a:rPr lang="he-IL" sz="3200" dirty="0"/>
              <a:t>את משפט הסיום מקדימות מילות קישור של סיכום לדוגמה: על סמך זאת, לפיכך, ראינו אם כך, יוצא מכך וכו'</a:t>
            </a:r>
          </a:p>
          <a:p>
            <a:pPr algn="r">
              <a:lnSpc>
                <a:spcPct val="150000"/>
              </a:lnSpc>
            </a:pPr>
            <a:endParaRPr lang="he-IL" sz="3200" dirty="0"/>
          </a:p>
          <a:p>
            <a:pPr algn="r">
              <a:lnSpc>
                <a:spcPct val="150000"/>
              </a:lnSpc>
            </a:pPr>
            <a:r>
              <a:rPr lang="he-IL" sz="3200" dirty="0"/>
              <a:t>כתבו את משפט הסיום</a:t>
            </a:r>
            <a:endParaRPr lang="he-IL" sz="3200" b="1" dirty="0">
              <a:solidFill>
                <a:srgbClr val="C00000"/>
              </a:solidFill>
            </a:endParaRPr>
          </a:p>
        </p:txBody>
      </p:sp>
      <p:sp>
        <p:nvSpPr>
          <p:cNvPr id="2" name="TextBox 1"/>
          <p:cNvSpPr txBox="1"/>
          <p:nvPr/>
        </p:nvSpPr>
        <p:spPr>
          <a:xfrm>
            <a:off x="3848100" y="152400"/>
            <a:ext cx="5765800" cy="707886"/>
          </a:xfrm>
          <a:prstGeom prst="rect">
            <a:avLst/>
          </a:prstGeom>
          <a:solidFill>
            <a:srgbClr val="0070C0"/>
          </a:solidFill>
        </p:spPr>
        <p:txBody>
          <a:bodyPr wrap="square" rtlCol="1">
            <a:spAutoFit/>
          </a:bodyPr>
          <a:lstStyle/>
          <a:p>
            <a:pPr algn="r"/>
            <a:r>
              <a:rPr lang="he-IL" sz="4000" b="1" dirty="0">
                <a:solidFill>
                  <a:schemeClr val="bg1"/>
                </a:solidFill>
              </a:rPr>
              <a:t>כותבים את משפט הסיום</a:t>
            </a:r>
          </a:p>
        </p:txBody>
      </p:sp>
      <p:pic>
        <p:nvPicPr>
          <p:cNvPr id="4"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243" y="6113422"/>
            <a:ext cx="1540938" cy="549601"/>
          </a:xfrm>
          <a:prstGeom prst="rect">
            <a:avLst/>
          </a:prstGeom>
        </p:spPr>
      </p:pic>
    </p:spTree>
    <p:extLst>
      <p:ext uri="{BB962C8B-B14F-4D97-AF65-F5344CB8AC3E}">
        <p14:creationId xmlns:p14="http://schemas.microsoft.com/office/powerpoint/2010/main" val="200473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הקדמה למשימה</a:t>
            </a:r>
          </a:p>
        </p:txBody>
      </p:sp>
      <p:sp>
        <p:nvSpPr>
          <p:cNvPr id="3" name="מציין מיקום טקסט 2"/>
          <p:cNvSpPr>
            <a:spLocks noGrp="1"/>
          </p:cNvSpPr>
          <p:nvPr>
            <p:ph type="body" sz="quarter" idx="10"/>
          </p:nvPr>
        </p:nvSpPr>
        <p:spPr>
          <a:xfrm>
            <a:off x="700391" y="1928813"/>
            <a:ext cx="10451275" cy="4082881"/>
          </a:xfrm>
        </p:spPr>
        <p:txBody>
          <a:bodyPr>
            <a:normAutofit lnSpcReduction="10000"/>
          </a:bodyPr>
          <a:lstStyle/>
          <a:p>
            <a:pPr algn="just">
              <a:lnSpc>
                <a:spcPct val="150000"/>
              </a:lnSpc>
            </a:pPr>
            <a:r>
              <a:rPr lang="he-IL" dirty="0"/>
              <a:t>בשנת תשס״ז הוחלט על תחרות בינלאומית לבחירת שבעה פלאי עולם הטבע. אלה שבעת האתרים המופלאים ביותר בעולם. </a:t>
            </a:r>
          </a:p>
          <a:p>
            <a:pPr algn="just">
              <a:lnSpc>
                <a:spcPct val="150000"/>
              </a:lnSpc>
            </a:pPr>
            <a:r>
              <a:rPr lang="he-IL" dirty="0"/>
              <a:t>גם ישראל השתתפה בתחרות. ברשימת האתרים שהגיש משרד התיירות הישראלי הופיע ברשימה ים המלח.</a:t>
            </a:r>
          </a:p>
        </p:txBody>
      </p:sp>
    </p:spTree>
    <p:extLst>
      <p:ext uri="{BB962C8B-B14F-4D97-AF65-F5344CB8AC3E}">
        <p14:creationId xmlns:p14="http://schemas.microsoft.com/office/powerpoint/2010/main" val="34634740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BC35DEAA-6BBA-4FBE-95D4-A0E19243F403}"/>
              </a:ext>
            </a:extLst>
          </p:cNvPr>
          <p:cNvSpPr txBox="1"/>
          <p:nvPr/>
        </p:nvSpPr>
        <p:spPr>
          <a:xfrm>
            <a:off x="739302" y="943427"/>
            <a:ext cx="10623628" cy="4462760"/>
          </a:xfrm>
          <a:prstGeom prst="rect">
            <a:avLst/>
          </a:prstGeom>
          <a:noFill/>
        </p:spPr>
        <p:txBody>
          <a:bodyPr wrap="square" rtlCol="1">
            <a:spAutoFit/>
          </a:bodyPr>
          <a:lstStyle/>
          <a:p>
            <a:pPr algn="r"/>
            <a:endParaRPr lang="he-IL" sz="2800" dirty="0"/>
          </a:p>
          <a:p>
            <a:pPr algn="r"/>
            <a:r>
              <a:rPr lang="he-IL" sz="3200" dirty="0"/>
              <a:t>משפט סיום במכתב </a:t>
            </a:r>
            <a:r>
              <a:rPr lang="he-IL" sz="3200" dirty="0" smtClean="0"/>
              <a:t>המלצה </a:t>
            </a:r>
            <a:r>
              <a:rPr lang="he-IL" sz="3200" dirty="0"/>
              <a:t>כולל מסקנה והמלצה.</a:t>
            </a:r>
          </a:p>
          <a:p>
            <a:pPr algn="r"/>
            <a:r>
              <a:rPr lang="he-IL" sz="3200" dirty="0"/>
              <a:t>את משפט הסיום מקדימות מילות קישור של סיכום לדוגמה: על סמך זאת, לפיכך, ראינו אם כך, יוצא מכך וכו'</a:t>
            </a:r>
          </a:p>
          <a:p>
            <a:pPr algn="r"/>
            <a:endParaRPr lang="he-IL" sz="3200" dirty="0"/>
          </a:p>
          <a:p>
            <a:pPr algn="r"/>
            <a:r>
              <a:rPr lang="he-IL" sz="3200" dirty="0"/>
              <a:t>משפט הסיום במכתב זה יכול להיות:</a:t>
            </a:r>
          </a:p>
          <a:p>
            <a:pPr algn="r"/>
            <a:r>
              <a:rPr lang="he-IL" sz="3200" b="1" dirty="0">
                <a:solidFill>
                  <a:srgbClr val="C00000"/>
                </a:solidFill>
              </a:rPr>
              <a:t>על סמך כל זאת, ראוי להכניס את אתר ים המלח לרשימת פלאי הטבע העולמיים. אין ספק שיופיו של האזור והאתרים הייחודיים לו עשויים להעניק לו את המקום הראשון בתחרות.</a:t>
            </a:r>
          </a:p>
        </p:txBody>
      </p:sp>
      <p:sp>
        <p:nvSpPr>
          <p:cNvPr id="2" name="TextBox 1"/>
          <p:cNvSpPr txBox="1"/>
          <p:nvPr/>
        </p:nvSpPr>
        <p:spPr>
          <a:xfrm>
            <a:off x="4546600" y="279400"/>
            <a:ext cx="5321300" cy="830997"/>
          </a:xfrm>
          <a:prstGeom prst="rect">
            <a:avLst/>
          </a:prstGeom>
          <a:solidFill>
            <a:srgbClr val="0070C0"/>
          </a:solidFill>
        </p:spPr>
        <p:txBody>
          <a:bodyPr wrap="square" rtlCol="1">
            <a:spAutoFit/>
          </a:bodyPr>
          <a:lstStyle/>
          <a:p>
            <a:pPr algn="r"/>
            <a:r>
              <a:rPr lang="he-IL" sz="4800" dirty="0">
                <a:solidFill>
                  <a:schemeClr val="bg1"/>
                </a:solidFill>
              </a:rPr>
              <a:t>בדיקה: משפט סיום</a:t>
            </a:r>
            <a:endParaRPr lang="he-IL" sz="8800" dirty="0">
              <a:solidFill>
                <a:schemeClr val="bg1"/>
              </a:solidFill>
            </a:endParaRPr>
          </a:p>
        </p:txBody>
      </p:sp>
    </p:spTree>
    <p:extLst>
      <p:ext uri="{BB962C8B-B14F-4D97-AF65-F5344CB8AC3E}">
        <p14:creationId xmlns:p14="http://schemas.microsoft.com/office/powerpoint/2010/main" val="13299263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תיבת טקסט 16">
            <a:extLst>
              <a:ext uri="{FF2B5EF4-FFF2-40B4-BE49-F238E27FC236}">
                <a16:creationId xmlns:a16="http://schemas.microsoft.com/office/drawing/2014/main" id="{0735E7D3-A013-4F3A-AFA3-505AAAF5F6CE}"/>
              </a:ext>
            </a:extLst>
          </p:cNvPr>
          <p:cNvSpPr txBox="1"/>
          <p:nvPr/>
        </p:nvSpPr>
        <p:spPr>
          <a:xfrm>
            <a:off x="1147863" y="0"/>
            <a:ext cx="10661515" cy="6759158"/>
          </a:xfrm>
          <a:prstGeom prst="rect">
            <a:avLst/>
          </a:prstGeom>
          <a:noFill/>
        </p:spPr>
        <p:txBody>
          <a:bodyPr wrap="square">
            <a:spAutoFit/>
          </a:bodyPr>
          <a:lstStyle/>
          <a:p>
            <a:pPr algn="r" rtl="1">
              <a:lnSpc>
                <a:spcPct val="107000"/>
              </a:lnSpc>
              <a:spcAft>
                <a:spcPts val="800"/>
              </a:spcAft>
              <a:defRPr/>
            </a:pPr>
            <a:r>
              <a:rPr lang="he-IL" sz="2800" dirty="0">
                <a:solidFill>
                  <a:srgbClr val="424242"/>
                </a:solidFill>
                <a:ea typeface="Calibri" panose="020F0502020204030204" pitchFamily="34" charset="0"/>
                <a:cs typeface="David" panose="020E0502060401010101" pitchFamily="34" charset="-79"/>
              </a:rPr>
              <a:t>בס"ד                                        תאריך  </a:t>
            </a:r>
            <a:r>
              <a:rPr kumimoji="0" lang="he-IL" sz="2800" b="0" i="0" u="none" strike="noStrike" kern="1200" cap="none" spc="0" normalizeH="0" baseline="0" noProof="0" dirty="0" smtClean="0">
                <a:ln>
                  <a:noFill/>
                </a:ln>
                <a:solidFill>
                  <a:srgbClr val="424242"/>
                </a:solidFill>
                <a:effectLst/>
                <a:uLnTx/>
                <a:uFillTx/>
                <a:latin typeface="Calibri" panose="020F0502020204030204"/>
                <a:ea typeface="Calibri" panose="020F0502020204030204" pitchFamily="34" charset="0"/>
                <a:cs typeface="David" panose="020E0502060401010101" pitchFamily="34" charset="-79"/>
              </a:rPr>
              <a:t>                                                                                                          </a:t>
            </a:r>
            <a:endParaRPr kumimoji="0" lang="en-US" sz="2800" b="0" i="0" u="none" strike="noStrike" kern="1200" cap="none" spc="0" normalizeH="0" baseline="0" noProof="0" dirty="0">
              <a:ln>
                <a:noFill/>
              </a:ln>
              <a:solidFill>
                <a:srgbClr val="424242"/>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spcBef>
                <a:spcPts val="0"/>
              </a:spcBef>
              <a:spcAft>
                <a:spcPts val="800"/>
              </a:spcAft>
              <a:buClrTx/>
              <a:buSzTx/>
              <a:buFontTx/>
              <a:buNone/>
              <a:tabLst/>
              <a:defRPr/>
            </a:pPr>
            <a:r>
              <a:rPr kumimoji="0" lang="he-IL" sz="3200" b="0" i="0" u="none" strike="noStrike" kern="1200" cap="none" spc="0" normalizeH="0" baseline="0" noProof="0" dirty="0" smtClean="0">
                <a:ln>
                  <a:noFill/>
                </a:ln>
                <a:solidFill>
                  <a:srgbClr val="424242"/>
                </a:solidFill>
                <a:effectLst/>
                <a:uLnTx/>
                <a:uFillTx/>
                <a:latin typeface="Calibri" panose="020F0502020204030204"/>
                <a:ea typeface="Calibri" panose="020F0502020204030204" pitchFamily="34" charset="0"/>
                <a:cs typeface="David" panose="020E0502060401010101" pitchFamily="34" charset="-79"/>
              </a:rPr>
              <a:t>לכבוד</a:t>
            </a:r>
            <a:endParaRPr kumimoji="0" lang="en-US" sz="3200" b="0" i="0" u="none" strike="noStrike" kern="1200" cap="none" spc="0" normalizeH="0" baseline="0" noProof="0" dirty="0">
              <a:ln>
                <a:noFill/>
              </a:ln>
              <a:solidFill>
                <a:srgbClr val="424242"/>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spcBef>
                <a:spcPts val="0"/>
              </a:spcBef>
              <a:spcAft>
                <a:spcPts val="800"/>
              </a:spcAft>
              <a:buClrTx/>
              <a:buSzTx/>
              <a:buFontTx/>
              <a:buNone/>
              <a:tabLst/>
              <a:defRPr/>
            </a:pPr>
            <a:r>
              <a:rPr kumimoji="0" lang="he-IL" sz="3200" b="0" i="0" u="none" strike="noStrike" kern="1200" cap="none" spc="0" normalizeH="0" baseline="0" noProof="0" dirty="0">
                <a:ln>
                  <a:noFill/>
                </a:ln>
                <a:solidFill>
                  <a:srgbClr val="424242"/>
                </a:solidFill>
                <a:effectLst/>
                <a:uLnTx/>
                <a:uFillTx/>
                <a:latin typeface="Calibri" panose="020F0502020204030204"/>
                <a:ea typeface="Calibri" panose="020F0502020204030204" pitchFamily="34" charset="0"/>
                <a:cs typeface="David" panose="020E0502060401010101" pitchFamily="34" charset="-79"/>
              </a:rPr>
              <a:t>ועדת פלאי הטבע</a:t>
            </a:r>
            <a:endParaRPr kumimoji="0" lang="en-US" sz="3200" b="0" i="0" u="none" strike="noStrike" kern="1200" cap="none" spc="0" normalizeH="0" baseline="0" noProof="0" dirty="0">
              <a:ln>
                <a:noFill/>
              </a:ln>
              <a:solidFill>
                <a:srgbClr val="424242"/>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spcBef>
                <a:spcPts val="0"/>
              </a:spcBef>
              <a:spcAft>
                <a:spcPts val="800"/>
              </a:spcAft>
              <a:buClrTx/>
              <a:buSzTx/>
              <a:buFontTx/>
              <a:buNone/>
              <a:tabLst/>
              <a:defRPr/>
            </a:pPr>
            <a:r>
              <a:rPr kumimoji="0" lang="he-IL" sz="3200" b="0" i="0" u="none" strike="noStrike" kern="1200" cap="none" spc="0" normalizeH="0" baseline="0" noProof="0" dirty="0">
                <a:ln>
                  <a:noFill/>
                </a:ln>
                <a:solidFill>
                  <a:srgbClr val="424242"/>
                </a:solidFill>
                <a:effectLst/>
                <a:uLnTx/>
                <a:uFillTx/>
                <a:latin typeface="Calibri" panose="020F0502020204030204"/>
                <a:ea typeface="Calibri" panose="020F0502020204030204" pitchFamily="34" charset="0"/>
                <a:cs typeface="David" panose="020E0502060401010101" pitchFamily="34" charset="-79"/>
              </a:rPr>
              <a:t>שלום רב,</a:t>
            </a:r>
            <a:endParaRPr kumimoji="0" lang="en-US" sz="3200" b="0" i="0" u="none" strike="noStrike" kern="1200" cap="none" spc="0" normalizeH="0" baseline="0" noProof="0" dirty="0">
              <a:ln>
                <a:noFill/>
              </a:ln>
              <a:solidFill>
                <a:srgbClr val="424242"/>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800"/>
              </a:spcAft>
              <a:buClrTx/>
              <a:buSzTx/>
              <a:buFontTx/>
              <a:buNone/>
              <a:tabLst/>
              <a:defRPr/>
            </a:pPr>
            <a:r>
              <a:rPr kumimoji="0" lang="he-IL" sz="3200" b="0" i="0" u="none" strike="noStrike" kern="1200" cap="none" spc="0" normalizeH="0" baseline="0" noProof="0" dirty="0">
                <a:ln>
                  <a:noFill/>
                </a:ln>
                <a:solidFill>
                  <a:srgbClr val="424242"/>
                </a:solidFill>
                <a:effectLst/>
                <a:uLnTx/>
                <a:uFillTx/>
                <a:latin typeface="Calibri" panose="020F0502020204030204"/>
                <a:ea typeface="Calibri" panose="020F0502020204030204" pitchFamily="34" charset="0"/>
                <a:cs typeface="David" panose="020E0502060401010101" pitchFamily="34" charset="-79"/>
              </a:rPr>
              <a:t>הנדון: </a:t>
            </a:r>
            <a:r>
              <a:rPr kumimoji="0" lang="he-IL" sz="3200" b="1" i="0" u="sng" strike="noStrike" kern="1200" cap="none" spc="0" normalizeH="0" baseline="0" noProof="0" dirty="0">
                <a:ln>
                  <a:noFill/>
                </a:ln>
                <a:solidFill>
                  <a:srgbClr val="424242"/>
                </a:solidFill>
                <a:effectLst/>
                <a:uLnTx/>
                <a:uFillTx/>
                <a:latin typeface="Calibri" panose="020F0502020204030204"/>
                <a:ea typeface="Calibri" panose="020F0502020204030204" pitchFamily="34" charset="0"/>
                <a:cs typeface="David" panose="020E0502060401010101" pitchFamily="34" charset="-79"/>
              </a:rPr>
              <a:t>המלצה להכיר בים המלח כאחד </a:t>
            </a:r>
            <a:r>
              <a:rPr kumimoji="0" lang="he-IL" sz="3200" b="1" i="0" u="sng" strike="noStrike" kern="1200" cap="none" spc="0" normalizeH="0" baseline="0" noProof="0" dirty="0" smtClean="0">
                <a:ln>
                  <a:noFill/>
                </a:ln>
                <a:solidFill>
                  <a:srgbClr val="424242"/>
                </a:solidFill>
                <a:effectLst/>
                <a:uLnTx/>
                <a:uFillTx/>
                <a:latin typeface="Calibri" panose="020F0502020204030204"/>
                <a:ea typeface="Calibri" panose="020F0502020204030204" pitchFamily="34" charset="0"/>
                <a:cs typeface="David" panose="020E0502060401010101" pitchFamily="34" charset="-79"/>
              </a:rPr>
              <a:t>מפלאי הטבע</a:t>
            </a:r>
            <a:r>
              <a:rPr kumimoji="0" lang="he-IL" sz="1600" b="0" i="0" u="none" strike="noStrike" kern="1200" cap="none" spc="0" normalizeH="0" baseline="0" noProof="0" dirty="0">
                <a:ln>
                  <a:noFill/>
                </a:ln>
                <a:solidFill>
                  <a:srgbClr val="424242"/>
                </a:solidFill>
                <a:effectLst/>
                <a:uLnTx/>
                <a:uFillTx/>
                <a:latin typeface="Calibri" panose="020F0502020204030204"/>
                <a:ea typeface="Calibri" panose="020F0502020204030204" pitchFamily="34" charset="0"/>
                <a:cs typeface="David" panose="020E0502060401010101" pitchFamily="34" charset="-79"/>
              </a:rPr>
              <a:t> </a:t>
            </a:r>
            <a:endParaRPr kumimoji="0" lang="he-IL" sz="1600" b="0" i="0" u="none" strike="noStrike" kern="1200" cap="none" spc="0" normalizeH="0" baseline="0" noProof="0" dirty="0" smtClean="0">
              <a:ln>
                <a:noFill/>
              </a:ln>
              <a:solidFill>
                <a:srgbClr val="424242"/>
              </a:solidFill>
              <a:effectLst/>
              <a:uLnTx/>
              <a:uFillTx/>
              <a:latin typeface="Calibri" panose="020F0502020204030204"/>
              <a:ea typeface="Calibri" panose="020F0502020204030204" pitchFamily="34" charset="0"/>
              <a:cs typeface="David" panose="020E0502060401010101" pitchFamily="34" charset="-79"/>
            </a:endParaRPr>
          </a:p>
          <a:p>
            <a:pPr marL="0" marR="0" lvl="0" indent="0" algn="r" defTabSz="914400" rtl="1" eaLnBrk="1" fontAlgn="auto" latinLnBrk="0" hangingPunct="1">
              <a:lnSpc>
                <a:spcPct val="107000"/>
              </a:lnSpc>
              <a:spcBef>
                <a:spcPts val="0"/>
              </a:spcBef>
              <a:spcAft>
                <a:spcPts val="800"/>
              </a:spcAft>
              <a:buClrTx/>
              <a:buSzTx/>
              <a:buFontTx/>
              <a:buNone/>
              <a:tabLst/>
              <a:defRPr/>
            </a:pPr>
            <a:r>
              <a:rPr kumimoji="0" lang="he-IL" sz="3200" b="0" i="0" u="none" strike="noStrike" kern="1200" cap="none" spc="0" normalizeH="0" baseline="0" noProof="0" dirty="0" smtClean="0">
                <a:ln>
                  <a:noFill/>
                </a:ln>
                <a:solidFill>
                  <a:srgbClr val="424242"/>
                </a:solidFill>
                <a:effectLst/>
                <a:uLnTx/>
                <a:uFillTx/>
                <a:latin typeface="Arial"/>
                <a:ea typeface="Arial"/>
                <a:cs typeface="Arial"/>
                <a:sym typeface="Arial"/>
              </a:rPr>
              <a:t>האם </a:t>
            </a:r>
            <a:r>
              <a:rPr kumimoji="0" lang="he-IL" sz="3200" b="0" i="0" u="none" strike="noStrike" kern="1200" cap="none" spc="0" normalizeH="0" baseline="0" noProof="0" dirty="0">
                <a:ln>
                  <a:noFill/>
                </a:ln>
                <a:solidFill>
                  <a:srgbClr val="424242"/>
                </a:solidFill>
                <a:effectLst/>
                <a:uLnTx/>
                <a:uFillTx/>
                <a:latin typeface="Arial"/>
                <a:ea typeface="Arial"/>
                <a:cs typeface="Arial"/>
                <a:sym typeface="Arial"/>
              </a:rPr>
              <a:t>ראיתם מקום המשלב נוף טבעי </a:t>
            </a:r>
            <a:r>
              <a:rPr kumimoji="0" lang="he-IL" sz="3200" b="0" i="0" u="none" strike="noStrike" kern="1200" cap="none" spc="0" normalizeH="0" baseline="0" noProof="0" dirty="0" smtClean="0">
                <a:ln>
                  <a:noFill/>
                </a:ln>
                <a:solidFill>
                  <a:srgbClr val="424242"/>
                </a:solidFill>
                <a:effectLst/>
                <a:uLnTx/>
                <a:uFillTx/>
                <a:latin typeface="Arial"/>
                <a:ea typeface="Arial"/>
                <a:cs typeface="Arial"/>
                <a:sym typeface="Arial"/>
              </a:rPr>
              <a:t>מרהיב, מפעלי </a:t>
            </a:r>
            <a:r>
              <a:rPr kumimoji="0" lang="he-IL" sz="3200" b="0" i="0" u="none" strike="noStrike" kern="1200" cap="none" spc="0" normalizeH="0" baseline="0" noProof="0" dirty="0">
                <a:ln>
                  <a:noFill/>
                </a:ln>
                <a:solidFill>
                  <a:srgbClr val="424242"/>
                </a:solidFill>
                <a:effectLst/>
                <a:uLnTx/>
                <a:uFillTx/>
                <a:latin typeface="Arial"/>
                <a:ea typeface="Arial"/>
                <a:cs typeface="Arial"/>
                <a:sym typeface="Arial"/>
              </a:rPr>
              <a:t>תעשייה וארכיאולוגיה? בימים אלו כאשר הנכם עוסקים בבחירת האתרים המועמדים לתחרות פלאי הטבע רצינו להמליץ </a:t>
            </a:r>
            <a:r>
              <a:rPr kumimoji="0" lang="he-IL" sz="3200" b="0" i="0" u="none" strike="noStrike" kern="1200" cap="none" spc="0" normalizeH="0" baseline="0" noProof="0" dirty="0" smtClean="0">
                <a:ln>
                  <a:noFill/>
                </a:ln>
                <a:solidFill>
                  <a:srgbClr val="424242"/>
                </a:solidFill>
                <a:effectLst/>
                <a:uLnTx/>
                <a:uFillTx/>
                <a:latin typeface="Arial"/>
                <a:ea typeface="Arial"/>
                <a:cs typeface="Arial"/>
                <a:sym typeface="Arial"/>
              </a:rPr>
              <a:t>בפניכם </a:t>
            </a:r>
            <a:r>
              <a:rPr kumimoji="0" lang="he-IL" sz="3200" b="0" i="0" u="none" strike="noStrike" kern="1200" cap="none" spc="0" normalizeH="0" baseline="0" noProof="0" dirty="0">
                <a:ln>
                  <a:noFill/>
                </a:ln>
                <a:solidFill>
                  <a:srgbClr val="424242"/>
                </a:solidFill>
                <a:effectLst/>
                <a:uLnTx/>
                <a:uFillTx/>
                <a:latin typeface="Arial"/>
                <a:ea typeface="Arial"/>
                <a:cs typeface="Arial"/>
                <a:sym typeface="Arial"/>
              </a:rPr>
              <a:t>על אתר טבע מופלא ים </a:t>
            </a:r>
            <a:r>
              <a:rPr kumimoji="0" lang="he-IL" sz="3200" b="0" i="0" u="none" strike="noStrike" kern="1200" cap="none" spc="0" normalizeH="0" baseline="0" noProof="0" dirty="0" smtClean="0">
                <a:ln>
                  <a:noFill/>
                </a:ln>
                <a:solidFill>
                  <a:srgbClr val="424242"/>
                </a:solidFill>
                <a:effectLst/>
                <a:uLnTx/>
                <a:uFillTx/>
                <a:latin typeface="Arial"/>
                <a:ea typeface="Arial"/>
                <a:cs typeface="Arial"/>
                <a:sym typeface="Arial"/>
              </a:rPr>
              <a:t>המלח.</a:t>
            </a:r>
            <a:r>
              <a:rPr lang="en-US" sz="3200" dirty="0">
                <a:solidFill>
                  <a:srgbClr val="424242"/>
                </a:solidFill>
                <a:latin typeface="Arial"/>
                <a:ea typeface="Arial"/>
                <a:cs typeface="Arial"/>
                <a:sym typeface="Arial"/>
              </a:rPr>
              <a:t/>
            </a:r>
            <a:br>
              <a:rPr lang="en-US" sz="3200" dirty="0">
                <a:solidFill>
                  <a:srgbClr val="424242"/>
                </a:solidFill>
                <a:latin typeface="Arial"/>
                <a:ea typeface="Arial"/>
                <a:cs typeface="Arial"/>
                <a:sym typeface="Arial"/>
              </a:rPr>
            </a:br>
            <a:r>
              <a:rPr kumimoji="0" lang="he-IL" sz="3200" b="0" i="0" u="none" strike="noStrike" kern="1200" cap="none" spc="0" normalizeH="0" baseline="0" noProof="0" dirty="0" smtClean="0">
                <a:ln>
                  <a:noFill/>
                </a:ln>
                <a:solidFill>
                  <a:srgbClr val="424242"/>
                </a:solidFill>
                <a:effectLst/>
                <a:uLnTx/>
                <a:uFillTx/>
                <a:latin typeface="Calibri" panose="020F0502020204030204"/>
                <a:cs typeface="Arial" panose="020B0604020202020204" pitchFamily="34" charset="0"/>
              </a:rPr>
              <a:t>לים </a:t>
            </a:r>
            <a:r>
              <a:rPr kumimoji="0" lang="he-IL" sz="3200" b="0" i="0" u="none" strike="noStrike" kern="1200" cap="none" spc="0" normalizeH="0" baseline="0" noProof="0" dirty="0">
                <a:ln>
                  <a:noFill/>
                </a:ln>
                <a:solidFill>
                  <a:srgbClr val="424242"/>
                </a:solidFill>
                <a:effectLst/>
                <a:uLnTx/>
                <a:uFillTx/>
                <a:latin typeface="Calibri" panose="020F0502020204030204"/>
                <a:cs typeface="Arial" panose="020B0604020202020204" pitchFamily="34" charset="0"/>
              </a:rPr>
              <a:t>המלח סגולות רפואיות רבות. חופי הים עשירים במינרלים. בים המלח מצוי בוץ שחור וסמיך שנחשב לבעל תכונות רפואיות שמועילות לבריאותם של חולים במחלות פרקים ובמחלות עור שונות. </a:t>
            </a:r>
          </a:p>
        </p:txBody>
      </p:sp>
      <p:sp>
        <p:nvSpPr>
          <p:cNvPr id="19" name="תיבת טקסט 18">
            <a:extLst>
              <a:ext uri="{FF2B5EF4-FFF2-40B4-BE49-F238E27FC236}">
                <a16:creationId xmlns:a16="http://schemas.microsoft.com/office/drawing/2014/main" id="{1CB56526-D9DC-409D-B37B-659EA57F53A8}"/>
              </a:ext>
            </a:extLst>
          </p:cNvPr>
          <p:cNvSpPr txBox="1"/>
          <p:nvPr/>
        </p:nvSpPr>
        <p:spPr>
          <a:xfrm>
            <a:off x="-6546905" y="2049855"/>
            <a:ext cx="5200649" cy="568848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b="0" i="0" u="none" strike="noStrike" kern="1200" cap="none" spc="0" normalizeH="0" baseline="0" noProof="0" dirty="0">
                <a:ln>
                  <a:noFill/>
                </a:ln>
                <a:solidFill>
                  <a:srgbClr val="424242"/>
                </a:solidFill>
                <a:effectLst/>
                <a:uLnTx/>
                <a:uFillTx/>
                <a:latin typeface="Calibri" panose="020F0502020204030204"/>
                <a:ea typeface="+mn-ea"/>
                <a:cs typeface="Arial" panose="020B0604020202020204" pitchFamily="34" charset="0"/>
              </a:rPr>
              <a:t>כמו כן, אזור ים המלח עשיר באתרים </a:t>
            </a:r>
            <a:r>
              <a:rPr kumimoji="0" lang="he-IL" b="0" i="0" u="none" strike="noStrike" kern="1200" cap="none" spc="0" normalizeH="0" baseline="0" noProof="0" dirty="0" err="1">
                <a:ln>
                  <a:noFill/>
                </a:ln>
                <a:solidFill>
                  <a:srgbClr val="424242"/>
                </a:solidFill>
                <a:effectLst/>
                <a:uLnTx/>
                <a:uFillTx/>
                <a:latin typeface="Calibri" panose="020F0502020204030204"/>
                <a:ea typeface="+mn-ea"/>
                <a:cs typeface="Arial" panose="020B0604020202020204" pitchFamily="34" charset="0"/>
              </a:rPr>
              <a:t>הסטוריים</a:t>
            </a:r>
            <a:r>
              <a:rPr kumimoji="0" lang="he-IL" b="0" i="0" u="none" strike="noStrike" kern="1200" cap="none" spc="0" normalizeH="0" baseline="0" noProof="0" dirty="0">
                <a:ln>
                  <a:noFill/>
                </a:ln>
                <a:solidFill>
                  <a:srgbClr val="424242"/>
                </a:solidFill>
                <a:effectLst/>
                <a:uLnTx/>
                <a:uFillTx/>
                <a:latin typeface="Calibri" panose="020F0502020204030204"/>
                <a:ea typeface="+mn-ea"/>
                <a:cs typeface="Arial" panose="020B0604020202020204" pitchFamily="34" charset="0"/>
              </a:rPr>
              <a:t>. מערות הקומראן שהתפרסם בשל מגילות עתיקות שנמצאו בו  וכן שרידי ישוב יהודי משגשג שהתקיים באזור לפני כאלפיים שנה.</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b="0" i="0" u="none" strike="noStrike" kern="1200" cap="none" spc="0" normalizeH="0" baseline="0" noProof="0" dirty="0">
                <a:ln>
                  <a:noFill/>
                </a:ln>
                <a:solidFill>
                  <a:srgbClr val="424242"/>
                </a:solidFill>
                <a:effectLst/>
                <a:uLnTx/>
                <a:uFillTx/>
                <a:latin typeface="Calibri" panose="020F0502020204030204"/>
                <a:ea typeface="+mn-ea"/>
                <a:cs typeface="Arial" panose="020B0604020202020204" pitchFamily="34" charset="0"/>
              </a:rPr>
              <a:t>נוסף על כך, סמוך מאוד לים המלח נמצא נווה מדבר עשיר ומרהיב -  שמורת עין גדי. בשמורה</a:t>
            </a:r>
            <a:r>
              <a:rPr kumimoji="0" lang="en-US" b="0" i="0" u="none" strike="noStrike" kern="1200" cap="none" spc="0" normalizeH="0" baseline="0" noProof="0" dirty="0">
                <a:ln>
                  <a:noFill/>
                </a:ln>
                <a:solidFill>
                  <a:srgbClr val="424242"/>
                </a:solidFill>
                <a:effectLst/>
                <a:uLnTx/>
                <a:uFillTx/>
                <a:latin typeface="Calibri" panose="020F0502020204030204"/>
                <a:ea typeface="+mn-ea"/>
                <a:cs typeface="Arial" panose="020B0604020202020204" pitchFamily="34" charset="0"/>
              </a:rPr>
              <a:t> </a:t>
            </a:r>
            <a:r>
              <a:rPr kumimoji="0" lang="he-IL" b="0" i="0" u="none" strike="noStrike" kern="1200" cap="none" spc="0" normalizeH="0" baseline="0" noProof="0" dirty="0">
                <a:ln>
                  <a:noFill/>
                </a:ln>
                <a:solidFill>
                  <a:srgbClr val="424242"/>
                </a:solidFill>
                <a:effectLst/>
                <a:uLnTx/>
                <a:uFillTx/>
                <a:latin typeface="Calibri" panose="020F0502020204030204"/>
                <a:ea typeface="+mn-ea"/>
                <a:cs typeface="Arial" panose="020B0604020202020204" pitchFamily="34" charset="0"/>
              </a:rPr>
              <a:t>אפשר למצוא שרידי יישוב ישן ובו בית כנסת עתיק שנבנה לפני כ-1700 שנה.  השמורה ידועה מאוד בזכות הנחלים שזורמים בה והופכים אותה לנווה מדבר עשיר בעצים טרופיים ובעלי חיים רבים ושונים שחיים בסביבה. לא לחינם נקראת השמורה  "גן עדן במדבר".</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solidFill>
                  <a:srgbClr val="424242"/>
                </a:solidFill>
                <a:latin typeface="Calibri" panose="020F0502020204030204"/>
                <a:cs typeface="Arial" panose="020B0604020202020204" pitchFamily="34" charset="0"/>
              </a:rPr>
              <a:t>על סמך כל זאת, ראוי להכניס את אתר ים המלח לרשימת פלאי הטבע העולמיים. אין ספק שיופיו של האזור והאתרים הייחודיים לו עשויים להעניק לו את המקום הראשון בתחרות.</a:t>
            </a:r>
          </a:p>
          <a:p>
            <a:pPr marL="0" marR="0" lvl="0" indent="0" algn="r" defTabSz="914400" rtl="1" eaLnBrk="1" fontAlgn="auto" latinLnBrk="0" hangingPunct="1">
              <a:lnSpc>
                <a:spcPct val="107000"/>
              </a:lnSpc>
              <a:spcBef>
                <a:spcPts val="0"/>
              </a:spcBef>
              <a:spcAft>
                <a:spcPts val="800"/>
              </a:spcAft>
              <a:buClrTx/>
              <a:buSzTx/>
              <a:buFontTx/>
              <a:buNone/>
              <a:tabLst/>
              <a:defRPr/>
            </a:pPr>
            <a:endParaRPr kumimoji="0" lang="he-IL" b="0" i="0" u="none" strike="noStrike" kern="1200" cap="none" spc="0" normalizeH="0" baseline="0" noProof="0" dirty="0">
              <a:ln>
                <a:noFill/>
              </a:ln>
              <a:solidFill>
                <a:srgbClr val="424242"/>
              </a:solidFill>
              <a:effectLst/>
              <a:uLnTx/>
              <a:uFillTx/>
              <a:latin typeface="Calibri" panose="020F0502020204030204"/>
              <a:ea typeface="+mn-ea"/>
              <a:cs typeface="Arial" panose="020B0604020202020204" pitchFamily="34" charset="0"/>
            </a:endParaRPr>
          </a:p>
          <a:p>
            <a:pPr marL="0" marR="0" lvl="0" indent="0" defTabSz="914400" rtl="1" eaLnBrk="1" fontAlgn="auto" latinLnBrk="0" hangingPunct="1">
              <a:lnSpc>
                <a:spcPct val="107000"/>
              </a:lnSpc>
              <a:spcBef>
                <a:spcPts val="0"/>
              </a:spcBef>
              <a:spcAft>
                <a:spcPts val="800"/>
              </a:spcAft>
              <a:buClrTx/>
              <a:buSzTx/>
              <a:buFontTx/>
              <a:buNone/>
              <a:tabLst/>
              <a:defRPr/>
            </a:pPr>
            <a:r>
              <a:rPr lang="he-IL" dirty="0">
                <a:solidFill>
                  <a:srgbClr val="424242"/>
                </a:solidFill>
                <a:latin typeface="Calibri" panose="020F0502020204030204"/>
                <a:cs typeface="Arial" panose="020B0604020202020204" pitchFamily="34" charset="0"/>
              </a:rPr>
              <a:t>בברכה,</a:t>
            </a:r>
          </a:p>
          <a:p>
            <a:pPr marL="0" marR="0" lvl="0" indent="0" defTabSz="914400" rtl="1" eaLnBrk="1" fontAlgn="auto" latinLnBrk="0" hangingPunct="1">
              <a:lnSpc>
                <a:spcPct val="107000"/>
              </a:lnSpc>
              <a:spcBef>
                <a:spcPts val="0"/>
              </a:spcBef>
              <a:spcAft>
                <a:spcPts val="800"/>
              </a:spcAft>
              <a:buClrTx/>
              <a:buSzTx/>
              <a:buFontTx/>
              <a:buNone/>
              <a:tabLst/>
              <a:defRPr/>
            </a:pPr>
            <a:r>
              <a:rPr kumimoji="0" lang="he-IL" b="0" i="0" u="none" strike="noStrike" kern="1200" cap="none" spc="0" normalizeH="0" baseline="0" noProof="0" dirty="0">
                <a:ln>
                  <a:noFill/>
                </a:ln>
                <a:solidFill>
                  <a:srgbClr val="424242"/>
                </a:solidFill>
                <a:effectLst/>
                <a:uLnTx/>
                <a:uFillTx/>
                <a:latin typeface="Calibri" panose="020F0502020204030204"/>
                <a:ea typeface="+mn-ea"/>
                <a:cs typeface="Arial" panose="020B0604020202020204" pitchFamily="34" charset="0"/>
              </a:rPr>
              <a:t>משרד התיירות</a:t>
            </a:r>
          </a:p>
          <a:p>
            <a:pPr marL="0" marR="0" lvl="0" indent="0" algn="r" defTabSz="914400" rtl="1" eaLnBrk="1" fontAlgn="auto" latinLnBrk="0" hangingPunct="1">
              <a:lnSpc>
                <a:spcPct val="107000"/>
              </a:lnSpc>
              <a:spcBef>
                <a:spcPts val="0"/>
              </a:spcBef>
              <a:spcAft>
                <a:spcPts val="800"/>
              </a:spcAft>
              <a:buClrTx/>
              <a:buSzTx/>
              <a:buFontTx/>
              <a:buNone/>
              <a:tabLst/>
              <a:defRPr/>
            </a:pPr>
            <a:endParaRPr kumimoji="0" lang="he-IL" sz="1600" b="0" i="0" u="none" strike="noStrike" kern="1200" cap="none" spc="0" normalizeH="0" baseline="0" noProof="0" dirty="0">
              <a:ln>
                <a:noFill/>
              </a:ln>
              <a:solidFill>
                <a:srgbClr val="424242"/>
              </a:solidFill>
              <a:effectLst/>
              <a:uLnTx/>
              <a:uFillTx/>
              <a:latin typeface="Calibri" panose="020F0502020204030204"/>
              <a:ea typeface="+mn-ea"/>
              <a:cs typeface="Arial" panose="020B0604020202020204" pitchFamily="34" charset="0"/>
            </a:endParaRPr>
          </a:p>
        </p:txBody>
      </p:sp>
      <p:sp>
        <p:nvSpPr>
          <p:cNvPr id="9" name="מלבן 8">
            <a:extLst>
              <a:ext uri="{FF2B5EF4-FFF2-40B4-BE49-F238E27FC236}">
                <a16:creationId xmlns:a16="http://schemas.microsoft.com/office/drawing/2014/main" id="{D7D7541F-B3F6-40AA-81BE-AC205B441D64}"/>
              </a:ext>
            </a:extLst>
          </p:cNvPr>
          <p:cNvSpPr/>
          <p:nvPr/>
        </p:nvSpPr>
        <p:spPr>
          <a:xfrm>
            <a:off x="-1" y="176372"/>
            <a:ext cx="3404681" cy="718573"/>
          </a:xfrm>
          <a:prstGeom prst="rect">
            <a:avLst/>
          </a:prstGeom>
          <a:solidFill>
            <a:srgbClr val="0070C0"/>
          </a:solidFill>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smtClean="0">
                <a:solidFill>
                  <a:srgbClr val="F8F8F8"/>
                </a:solidFill>
              </a:rPr>
              <a:t>המכתב השלם</a:t>
            </a:r>
            <a:endParaRPr lang="he-IL" sz="3200" b="1" dirty="0">
              <a:solidFill>
                <a:srgbClr val="F8F8F8"/>
              </a:solidFill>
            </a:endParaRPr>
          </a:p>
        </p:txBody>
      </p:sp>
    </p:spTree>
    <p:extLst>
      <p:ext uri="{BB962C8B-B14F-4D97-AF65-F5344CB8AC3E}">
        <p14:creationId xmlns:p14="http://schemas.microsoft.com/office/powerpoint/2010/main" val="27029685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תיבת טקסט 18">
            <a:extLst>
              <a:ext uri="{FF2B5EF4-FFF2-40B4-BE49-F238E27FC236}">
                <a16:creationId xmlns:a16="http://schemas.microsoft.com/office/drawing/2014/main" id="{1CB56526-D9DC-409D-B37B-659EA57F53A8}"/>
              </a:ext>
            </a:extLst>
          </p:cNvPr>
          <p:cNvSpPr txBox="1"/>
          <p:nvPr/>
        </p:nvSpPr>
        <p:spPr>
          <a:xfrm>
            <a:off x="281912" y="546699"/>
            <a:ext cx="11196727" cy="813453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rgbClr val="424242"/>
                </a:solidFill>
                <a:effectLst/>
                <a:uLnTx/>
                <a:uFillTx/>
                <a:latin typeface="Calibri" panose="020F0502020204030204"/>
                <a:cs typeface="Arial" panose="020B0604020202020204" pitchFamily="34" charset="0"/>
              </a:rPr>
              <a:t>כמו כן, אזור ים המלח עשיר באתרים </a:t>
            </a:r>
            <a:r>
              <a:rPr kumimoji="0" lang="he-IL" sz="3200" b="0" i="0" u="none" strike="noStrike" kern="1200" cap="none" spc="0" normalizeH="0" baseline="0" noProof="0" dirty="0" smtClean="0">
                <a:ln>
                  <a:noFill/>
                </a:ln>
                <a:solidFill>
                  <a:srgbClr val="424242"/>
                </a:solidFill>
                <a:effectLst/>
                <a:uLnTx/>
                <a:uFillTx/>
                <a:latin typeface="Calibri" panose="020F0502020204030204"/>
                <a:cs typeface="Arial" panose="020B0604020202020204" pitchFamily="34" charset="0"/>
              </a:rPr>
              <a:t>היסטוריים</a:t>
            </a:r>
            <a:r>
              <a:rPr kumimoji="0" lang="he-IL" sz="3200" b="0" i="0" u="none" strike="noStrike" kern="1200" cap="none" spc="0" normalizeH="0" baseline="0" noProof="0" dirty="0">
                <a:ln>
                  <a:noFill/>
                </a:ln>
                <a:solidFill>
                  <a:srgbClr val="424242"/>
                </a:solidFill>
                <a:effectLst/>
                <a:uLnTx/>
                <a:uFillTx/>
                <a:latin typeface="Calibri" panose="020F0502020204030204"/>
                <a:cs typeface="Arial" panose="020B0604020202020204" pitchFamily="34" charset="0"/>
              </a:rPr>
              <a:t>. מערות הקומראן שהתפרסם בשל מגילות עתיקות שנמצאו בו  וכן שרידי ישוב יהודי משגשג שהתקיים באזור לפני כאלפיים שנה.</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rgbClr val="424242"/>
                </a:solidFill>
                <a:effectLst/>
                <a:uLnTx/>
                <a:uFillTx/>
                <a:latin typeface="Calibri" panose="020F0502020204030204"/>
                <a:cs typeface="Arial" panose="020B0604020202020204" pitchFamily="34" charset="0"/>
              </a:rPr>
              <a:t>נוסף על כך, סמוך מאוד לים המלח נמצא נווה מדבר עשיר ומרהיב -  שמורת עין גדי. בשמורה</a:t>
            </a:r>
            <a:r>
              <a:rPr kumimoji="0" lang="en-US" sz="3200" b="0" i="0" u="none" strike="noStrike" kern="1200" cap="none" spc="0" normalizeH="0" baseline="0" noProof="0" dirty="0">
                <a:ln>
                  <a:noFill/>
                </a:ln>
                <a:solidFill>
                  <a:srgbClr val="424242"/>
                </a:solidFill>
                <a:effectLst/>
                <a:uLnTx/>
                <a:uFillTx/>
                <a:latin typeface="Calibri" panose="020F0502020204030204"/>
                <a:cs typeface="Arial" panose="020B0604020202020204" pitchFamily="34" charset="0"/>
              </a:rPr>
              <a:t> </a:t>
            </a:r>
            <a:r>
              <a:rPr kumimoji="0" lang="he-IL" sz="3200" b="0" i="0" u="none" strike="noStrike" kern="1200" cap="none" spc="0" normalizeH="0" baseline="0" noProof="0" dirty="0">
                <a:ln>
                  <a:noFill/>
                </a:ln>
                <a:solidFill>
                  <a:srgbClr val="424242"/>
                </a:solidFill>
                <a:effectLst/>
                <a:uLnTx/>
                <a:uFillTx/>
                <a:latin typeface="Calibri" panose="020F0502020204030204"/>
                <a:cs typeface="Arial" panose="020B0604020202020204" pitchFamily="34" charset="0"/>
              </a:rPr>
              <a:t>אפשר למצוא שרידי יישוב ישן ובו בית כנסת עתיק שנבנה לפני כ-1700 שנה.  השמורה ידועה מאוד בזכות הנחלים שזורמים בה והופכים אותה לנווה מדבר עשיר בעצים טרופיים ובעלי חיים רבים ושונים שחיים בסביבה. לא לחינם נקראת השמורה  "גן עדן במדבר".</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3200" dirty="0">
                <a:solidFill>
                  <a:srgbClr val="424242"/>
                </a:solidFill>
                <a:latin typeface="Calibri" panose="020F0502020204030204"/>
                <a:cs typeface="Arial" panose="020B0604020202020204" pitchFamily="34" charset="0"/>
              </a:rPr>
              <a:t>על סמך כל זאת, ראוי להכניס את אתר ים המלח לרשימת פלאי הטבע העולמיים. אין ספק שיופיו של האזור והאתרים הייחודיים לו עשויים להעניק לו את המקום הראשון בתחרות.</a:t>
            </a:r>
          </a:p>
          <a:p>
            <a:pPr marL="0" marR="0" lvl="0" indent="0" algn="r" defTabSz="914400" rtl="1" eaLnBrk="1" fontAlgn="auto" latinLnBrk="0" hangingPunct="1">
              <a:lnSpc>
                <a:spcPct val="107000"/>
              </a:lnSpc>
              <a:spcBef>
                <a:spcPts val="0"/>
              </a:spcBef>
              <a:spcAft>
                <a:spcPts val="800"/>
              </a:spcAft>
              <a:buClrTx/>
              <a:buSzTx/>
              <a:buFontTx/>
              <a:buNone/>
              <a:tabLst/>
              <a:defRPr/>
            </a:pPr>
            <a:endParaRPr kumimoji="0" lang="he-IL" sz="3200" b="0" i="0" u="none" strike="noStrike" kern="1200" cap="none" spc="0" normalizeH="0" baseline="0" noProof="0" dirty="0">
              <a:ln>
                <a:noFill/>
              </a:ln>
              <a:solidFill>
                <a:srgbClr val="424242"/>
              </a:solidFill>
              <a:effectLst/>
              <a:uLnTx/>
              <a:uFillTx/>
              <a:latin typeface="Calibri" panose="020F0502020204030204"/>
              <a:cs typeface="Arial" panose="020B0604020202020204" pitchFamily="34" charset="0"/>
            </a:endParaRPr>
          </a:p>
          <a:p>
            <a:pPr marL="0" marR="0" lvl="0" indent="0" defTabSz="914400" rtl="1" eaLnBrk="1" fontAlgn="auto" latinLnBrk="0" hangingPunct="1">
              <a:lnSpc>
                <a:spcPct val="107000"/>
              </a:lnSpc>
              <a:spcBef>
                <a:spcPts val="0"/>
              </a:spcBef>
              <a:spcAft>
                <a:spcPts val="800"/>
              </a:spcAft>
              <a:buClrTx/>
              <a:buSzTx/>
              <a:buFontTx/>
              <a:buNone/>
              <a:tabLst/>
              <a:defRPr/>
            </a:pPr>
            <a:r>
              <a:rPr lang="he-IL" sz="3200" dirty="0">
                <a:solidFill>
                  <a:srgbClr val="424242"/>
                </a:solidFill>
                <a:latin typeface="Calibri" panose="020F0502020204030204"/>
                <a:cs typeface="Arial" panose="020B0604020202020204" pitchFamily="34" charset="0"/>
              </a:rPr>
              <a:t>בברכה,</a:t>
            </a:r>
          </a:p>
          <a:p>
            <a:pPr marL="0" marR="0" lvl="0" indent="0" defTabSz="914400" rtl="1" eaLnBrk="1" fontAlgn="auto" latinLnBrk="0" hangingPunct="1">
              <a:lnSpc>
                <a:spcPct val="107000"/>
              </a:lnSpc>
              <a:spcBef>
                <a:spcPts val="0"/>
              </a:spcBef>
              <a:spcAft>
                <a:spcPts val="800"/>
              </a:spcAft>
              <a:buClrTx/>
              <a:buSzTx/>
              <a:buFontTx/>
              <a:buNone/>
              <a:tabLst/>
              <a:defRPr/>
            </a:pPr>
            <a:r>
              <a:rPr kumimoji="0" lang="he-IL" sz="3200" b="0" i="0" u="none" strike="noStrike" kern="1200" cap="none" spc="0" normalizeH="0" baseline="0" noProof="0" dirty="0">
                <a:ln>
                  <a:noFill/>
                </a:ln>
                <a:solidFill>
                  <a:srgbClr val="424242"/>
                </a:solidFill>
                <a:effectLst/>
                <a:uLnTx/>
                <a:uFillTx/>
                <a:latin typeface="Calibri" panose="020F0502020204030204"/>
                <a:cs typeface="Arial" panose="020B0604020202020204" pitchFamily="34" charset="0"/>
              </a:rPr>
              <a:t>משרד התיירות</a:t>
            </a:r>
          </a:p>
          <a:p>
            <a:pPr marL="0" marR="0" lvl="0" indent="0" algn="r" defTabSz="914400" rtl="1" eaLnBrk="1" fontAlgn="auto" latinLnBrk="0" hangingPunct="1">
              <a:lnSpc>
                <a:spcPct val="107000"/>
              </a:lnSpc>
              <a:spcBef>
                <a:spcPts val="0"/>
              </a:spcBef>
              <a:spcAft>
                <a:spcPts val="800"/>
              </a:spcAft>
              <a:buClrTx/>
              <a:buSzTx/>
              <a:buFontTx/>
              <a:buNone/>
              <a:tabLst/>
              <a:defRPr/>
            </a:pPr>
            <a:endParaRPr kumimoji="0" lang="he-IL" sz="1600" b="0" i="0" u="none" strike="noStrike" kern="1200" cap="none" spc="0" normalizeH="0" baseline="0" noProof="0" dirty="0">
              <a:ln>
                <a:noFill/>
              </a:ln>
              <a:solidFill>
                <a:srgbClr val="424242"/>
              </a:solidFill>
              <a:effectLst/>
              <a:uLnTx/>
              <a:uFillTx/>
              <a:latin typeface="Calibri" panose="020F0502020204030204"/>
              <a:ea typeface="+mn-ea"/>
              <a:cs typeface="Arial" panose="020B0604020202020204" pitchFamily="34" charset="0"/>
            </a:endParaRPr>
          </a:p>
        </p:txBody>
      </p:sp>
      <p:sp>
        <p:nvSpPr>
          <p:cNvPr id="9" name="מלבן 8">
            <a:extLst>
              <a:ext uri="{FF2B5EF4-FFF2-40B4-BE49-F238E27FC236}">
                <a16:creationId xmlns:a16="http://schemas.microsoft.com/office/drawing/2014/main" id="{D7D7541F-B3F6-40AA-81BE-AC205B441D64}"/>
              </a:ext>
            </a:extLst>
          </p:cNvPr>
          <p:cNvSpPr/>
          <p:nvPr/>
        </p:nvSpPr>
        <p:spPr>
          <a:xfrm>
            <a:off x="141051" y="176372"/>
            <a:ext cx="2923674" cy="370327"/>
          </a:xfrm>
          <a:prstGeom prst="rect">
            <a:avLst/>
          </a:prstGeom>
          <a:solidFill>
            <a:srgbClr val="0070C0"/>
          </a:solidFill>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smtClean="0">
                <a:solidFill>
                  <a:srgbClr val="F8F8F8"/>
                </a:solidFill>
              </a:rPr>
              <a:t>המכתב השלם</a:t>
            </a:r>
            <a:endParaRPr lang="he-IL" sz="3200" b="1" dirty="0">
              <a:solidFill>
                <a:srgbClr val="F8F8F8"/>
              </a:solidFill>
            </a:endParaRPr>
          </a:p>
        </p:txBody>
      </p:sp>
    </p:spTree>
    <p:extLst>
      <p:ext uri="{BB962C8B-B14F-4D97-AF65-F5344CB8AC3E}">
        <p14:creationId xmlns:p14="http://schemas.microsoft.com/office/powerpoint/2010/main" val="2769452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6126356" y="624185"/>
            <a:ext cx="5078538" cy="923330"/>
          </a:xfrm>
          <a:prstGeom prst="rect">
            <a:avLst/>
          </a:prstGeom>
          <a:noFill/>
        </p:spPr>
        <p:txBody>
          <a:bodyPr wrap="square" lIns="91440" tIns="45720" rIns="91440" bIns="45720">
            <a:spAutoFit/>
          </a:bodyPr>
          <a:lstStyle/>
          <a:p>
            <a:pPr algn="ctr"/>
            <a:r>
              <a:rPr lang="he-IL" sz="5400" b="0" cap="none" spc="0" dirty="0">
                <a:ln w="0"/>
                <a:solidFill>
                  <a:schemeClr val="tx1"/>
                </a:solidFill>
                <a:effectLst>
                  <a:outerShdw blurRad="38100" dist="19050" dir="2700000" algn="tl" rotWithShape="0">
                    <a:schemeClr val="dk1">
                      <a:alpha val="40000"/>
                    </a:schemeClr>
                  </a:outerShdw>
                </a:effectLst>
              </a:rPr>
              <a:t>מינרלים רפואיים</a:t>
            </a:r>
          </a:p>
        </p:txBody>
      </p:sp>
      <p:pic>
        <p:nvPicPr>
          <p:cNvPr id="6146" name="Picture 2" descr="לגלות מחדש את צפון ים המלח"/>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71" y="2174037"/>
            <a:ext cx="4267200" cy="34756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בוץ ים המלח - TheMarker Ca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2016930"/>
            <a:ext cx="5346246" cy="36327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62300" y="0"/>
            <a:ext cx="5829300" cy="646331"/>
          </a:xfrm>
          <a:prstGeom prst="rect">
            <a:avLst/>
          </a:prstGeom>
          <a:solidFill>
            <a:srgbClr val="0070C0"/>
          </a:solidFill>
        </p:spPr>
        <p:txBody>
          <a:bodyPr wrap="square" rtlCol="1">
            <a:spAutoFit/>
          </a:bodyPr>
          <a:lstStyle/>
          <a:p>
            <a:pPr algn="r"/>
            <a:r>
              <a:rPr lang="he-IL" sz="3600" dirty="0">
                <a:solidFill>
                  <a:schemeClr val="bg1"/>
                </a:solidFill>
              </a:rPr>
              <a:t>לקראת סיום: תמונה להמחשה</a:t>
            </a:r>
          </a:p>
        </p:txBody>
      </p:sp>
    </p:spTree>
    <p:extLst>
      <p:ext uri="{BB962C8B-B14F-4D97-AF65-F5344CB8AC3E}">
        <p14:creationId xmlns:p14="http://schemas.microsoft.com/office/powerpoint/2010/main" val="21958226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5849707" y="624185"/>
            <a:ext cx="5662127" cy="923330"/>
          </a:xfrm>
          <a:prstGeom prst="rect">
            <a:avLst/>
          </a:prstGeom>
          <a:noFill/>
        </p:spPr>
        <p:txBody>
          <a:bodyPr wrap="none" lIns="91440" tIns="45720" rIns="91440" bIns="45720">
            <a:spAutoFit/>
          </a:bodyPr>
          <a:lstStyle/>
          <a:p>
            <a:pPr algn="ctr"/>
            <a:r>
              <a:rPr lang="he-IL" sz="5400" b="0" cap="none" spc="0" dirty="0" smtClean="0">
                <a:ln w="0"/>
                <a:solidFill>
                  <a:schemeClr val="tx1"/>
                </a:solidFill>
                <a:effectLst>
                  <a:outerShdw blurRad="38100" dist="19050" dir="2700000" algn="tl" rotWithShape="0">
                    <a:schemeClr val="dk1">
                      <a:alpha val="40000"/>
                    </a:schemeClr>
                  </a:outerShdw>
                </a:effectLst>
              </a:rPr>
              <a:t>חפירות ארכיאולוגיות</a:t>
            </a:r>
            <a:endParaRPr lang="he-IL" sz="54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מסע אל שרידי העבר באזור ים המלח | מסלולי טיול וצרכנות תיירותי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1329035"/>
            <a:ext cx="4572000" cy="34290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5124" name="Picture 4" descr="טיולים בים המלח – מלונות פתאל ממליצי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614" y="2247900"/>
            <a:ext cx="5372100" cy="3581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09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22"/>
          <p:cNvSpPr txBox="1">
            <a:spLocks noGrp="1"/>
          </p:cNvSpPr>
          <p:nvPr>
            <p:ph sz="half" idx="1"/>
          </p:nvPr>
        </p:nvSpPr>
        <p:spPr>
          <a:xfrm>
            <a:off x="4502351" y="1825625"/>
            <a:ext cx="6165600" cy="2334800"/>
          </a:xfrm>
          <a:prstGeom prst="rect">
            <a:avLst/>
          </a:prstGeom>
          <a:noFill/>
          <a:ln>
            <a:noFill/>
          </a:ln>
        </p:spPr>
        <p:txBody>
          <a:bodyPr spcFirstLastPara="1" vert="horz" wrap="square" lIns="91433" tIns="45700" rIns="91433" bIns="45700" rtlCol="0" anchor="t" anchorCtr="0">
            <a:noAutofit/>
          </a:bodyPr>
          <a:lstStyle/>
          <a:p>
            <a:pPr marL="135463" indent="0">
              <a:lnSpc>
                <a:spcPct val="90000"/>
              </a:lnSpc>
              <a:spcBef>
                <a:spcPts val="0"/>
              </a:spcBef>
              <a:buClr>
                <a:schemeClr val="dk1"/>
              </a:buClr>
              <a:buSzPts val="1500"/>
              <a:buNone/>
            </a:pPr>
            <a:endParaRPr>
              <a:latin typeface="Arial"/>
              <a:ea typeface="Arial"/>
              <a:cs typeface="Arial"/>
              <a:sym typeface="Arial"/>
            </a:endParaRPr>
          </a:p>
          <a:p>
            <a:pPr marL="237061" indent="-101597">
              <a:lnSpc>
                <a:spcPct val="90000"/>
              </a:lnSpc>
              <a:spcBef>
                <a:spcPts val="2133"/>
              </a:spcBef>
              <a:spcAft>
                <a:spcPts val="2133"/>
              </a:spcAft>
              <a:buClr>
                <a:schemeClr val="dk1"/>
              </a:buClr>
              <a:buSzPts val="1500"/>
              <a:buNone/>
            </a:pPr>
            <a:endParaRPr>
              <a:latin typeface="Arial"/>
              <a:ea typeface="Arial"/>
              <a:cs typeface="Arial"/>
              <a:sym typeface="Arial"/>
            </a:endParaRPr>
          </a:p>
        </p:txBody>
      </p:sp>
      <p:pic>
        <p:nvPicPr>
          <p:cNvPr id="2050" name="Picture 2" descr="חיפוש תמונות לפי צבע | הדפסה על קנבס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50" y="468312"/>
            <a:ext cx="4076700" cy="27146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לרדת נמוך: צימרים עד 500 שקל באזור ים המלח ומדבר יהודה - וואלה! תיירות"/>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499" y="2071461"/>
            <a:ext cx="5165725" cy="34462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חדרי ים המלח - נווה זוהר, נווה זוהר – מחירים מעודכנים לשנת 2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74" y="3027397"/>
            <a:ext cx="5521325" cy="36233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1" name="מלבן 10"/>
          <p:cNvSpPr/>
          <p:nvPr/>
        </p:nvSpPr>
        <p:spPr>
          <a:xfrm>
            <a:off x="8783969" y="624185"/>
            <a:ext cx="2853666" cy="923330"/>
          </a:xfrm>
          <a:prstGeom prst="rect">
            <a:avLst/>
          </a:prstGeom>
          <a:noFill/>
        </p:spPr>
        <p:txBody>
          <a:bodyPr wrap="none" lIns="91440" tIns="45720" rIns="91440" bIns="45720">
            <a:spAutoFit/>
          </a:bodyPr>
          <a:lstStyle/>
          <a:p>
            <a:pPr algn="ctr"/>
            <a:r>
              <a:rPr lang="he-IL" sz="5400" b="0" cap="none" spc="0" dirty="0">
                <a:ln w="0"/>
                <a:solidFill>
                  <a:schemeClr val="tx1"/>
                </a:solidFill>
                <a:effectLst>
                  <a:outerShdw blurRad="38100" dist="19050" dir="2700000" algn="tl" rotWithShape="0">
                    <a:schemeClr val="dk1">
                      <a:alpha val="40000"/>
                    </a:schemeClr>
                  </a:outerShdw>
                </a:effectLst>
              </a:rPr>
              <a:t>נוף מדברי</a:t>
            </a:r>
          </a:p>
        </p:txBody>
      </p:sp>
    </p:spTree>
    <p:extLst>
      <p:ext uri="{BB962C8B-B14F-4D97-AF65-F5344CB8AC3E}">
        <p14:creationId xmlns:p14="http://schemas.microsoft.com/office/powerpoint/2010/main" val="31965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מערות קומראן - סנפלינג ומערות המגילות הגנוזו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547515"/>
            <a:ext cx="6085081" cy="45865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rotte numéro IV de Qumran - תמונה של מערות קומראן, אזור ים המלח‬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175" y="3171825"/>
            <a:ext cx="4606925"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6421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מסיימים ומסכמים</a:t>
            </a:r>
          </a:p>
        </p:txBody>
      </p:sp>
      <p:sp>
        <p:nvSpPr>
          <p:cNvPr id="3" name="מציין מיקום תוכן 2"/>
          <p:cNvSpPr>
            <a:spLocks noGrp="1"/>
          </p:cNvSpPr>
          <p:nvPr>
            <p:ph idx="1"/>
          </p:nvPr>
        </p:nvSpPr>
        <p:spPr>
          <a:xfrm>
            <a:off x="838200" y="1322962"/>
            <a:ext cx="10515600" cy="4854001"/>
          </a:xfrm>
        </p:spPr>
        <p:txBody>
          <a:bodyPr>
            <a:normAutofit/>
          </a:bodyPr>
          <a:lstStyle/>
          <a:p>
            <a:pPr lvl="0">
              <a:buClr>
                <a:srgbClr val="FB2265"/>
              </a:buClr>
            </a:pPr>
            <a:r>
              <a:rPr lang="he-IL" sz="3200" dirty="0"/>
              <a:t>מה למדנו?</a:t>
            </a:r>
          </a:p>
          <a:p>
            <a:pPr lvl="0">
              <a:buClr>
                <a:srgbClr val="FB2265"/>
              </a:buClr>
            </a:pPr>
            <a:endParaRPr lang="he-IL" sz="3200" dirty="0"/>
          </a:p>
          <a:p>
            <a:pPr marL="457200" lvl="0" indent="-457200">
              <a:lnSpc>
                <a:spcPct val="150000"/>
              </a:lnSpc>
              <a:buClr>
                <a:srgbClr val="FB2265"/>
              </a:buClr>
              <a:buFont typeface="Arial" panose="020B0604020202020204" pitchFamily="34" charset="0"/>
              <a:buChar char="•"/>
            </a:pPr>
            <a:r>
              <a:rPr lang="he-IL" sz="3200" dirty="0">
                <a:solidFill>
                  <a:srgbClr val="424242"/>
                </a:solidFill>
              </a:rPr>
              <a:t>למדנו איך לפצח משימה ולהבין אותה</a:t>
            </a:r>
          </a:p>
          <a:p>
            <a:pPr marL="457200" lvl="0" indent="-457200">
              <a:lnSpc>
                <a:spcPct val="150000"/>
              </a:lnSpc>
              <a:buClr>
                <a:srgbClr val="FB2265"/>
              </a:buClr>
              <a:buFont typeface="Arial" panose="020B0604020202020204" pitchFamily="34" charset="0"/>
              <a:buChar char="•"/>
            </a:pPr>
            <a:r>
              <a:rPr lang="he-IL" sz="3200" dirty="0">
                <a:solidFill>
                  <a:srgbClr val="424242"/>
                </a:solidFill>
              </a:rPr>
              <a:t>למדנו מהם רכיבי מכתב המלצה</a:t>
            </a:r>
          </a:p>
          <a:p>
            <a:pPr marL="457200" lvl="0" indent="-457200">
              <a:lnSpc>
                <a:spcPct val="150000"/>
              </a:lnSpc>
              <a:buClr>
                <a:srgbClr val="FB2265"/>
              </a:buClr>
              <a:buFont typeface="Arial" panose="020B0604020202020204" pitchFamily="34" charset="0"/>
              <a:buChar char="•"/>
            </a:pPr>
            <a:r>
              <a:rPr lang="he-IL" sz="3200" dirty="0">
                <a:solidFill>
                  <a:srgbClr val="424242"/>
                </a:solidFill>
              </a:rPr>
              <a:t>התנסינו בכתיבת מכתב המלצה.</a:t>
            </a:r>
            <a:endParaRPr lang="he-IL" sz="3200" dirty="0"/>
          </a:p>
        </p:txBody>
      </p:sp>
    </p:spTree>
    <p:extLst>
      <p:ext uri="{BB962C8B-B14F-4D97-AF65-F5344CB8AC3E}">
        <p14:creationId xmlns:p14="http://schemas.microsoft.com/office/powerpoint/2010/main" val="1275058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משימת כתיבה</a:t>
            </a:r>
          </a:p>
        </p:txBody>
      </p:sp>
      <p:sp>
        <p:nvSpPr>
          <p:cNvPr id="3" name="מציין מיקום טקסט 2"/>
          <p:cNvSpPr>
            <a:spLocks noGrp="1"/>
          </p:cNvSpPr>
          <p:nvPr>
            <p:ph type="body" sz="quarter" idx="10"/>
          </p:nvPr>
        </p:nvSpPr>
        <p:spPr/>
        <p:txBody>
          <a:bodyPr>
            <a:normAutofit fontScale="92500" lnSpcReduction="10000"/>
          </a:bodyPr>
          <a:lstStyle/>
          <a:p>
            <a:pPr algn="just">
              <a:lnSpc>
                <a:spcPct val="150000"/>
              </a:lnSpc>
            </a:pPr>
            <a:r>
              <a:rPr lang="he-IL" dirty="0"/>
              <a:t>נבחרתם לעבוד במשרד התיירות בארץ ישראל.</a:t>
            </a:r>
          </a:p>
          <a:p>
            <a:pPr algn="just">
              <a:lnSpc>
                <a:spcPct val="150000"/>
              </a:lnSpc>
            </a:pPr>
            <a:r>
              <a:rPr lang="he-IL" dirty="0"/>
              <a:t>נסחו מכתב שישכנע את חברי הוועדה להכליל את ים המלח ברשימת המועמדים לפלאי עולם הטבע.</a:t>
            </a:r>
          </a:p>
          <a:p>
            <a:pPr algn="just">
              <a:lnSpc>
                <a:spcPct val="150000"/>
              </a:lnSpc>
            </a:pPr>
            <a:r>
              <a:rPr lang="he-IL" dirty="0"/>
              <a:t>כתבו שלוש סיבות לבחירה בים המלח, הסבירו ונמקו את בחירתכם. </a:t>
            </a:r>
          </a:p>
        </p:txBody>
      </p:sp>
    </p:spTree>
    <p:extLst>
      <p:ext uri="{BB962C8B-B14F-4D97-AF65-F5344CB8AC3E}">
        <p14:creationId xmlns:p14="http://schemas.microsoft.com/office/powerpoint/2010/main" val="3139849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משימת כתיבה- נבין את המשימה</a:t>
            </a:r>
          </a:p>
        </p:txBody>
      </p:sp>
      <p:sp>
        <p:nvSpPr>
          <p:cNvPr id="3" name="מציין מיקום טקסט 2"/>
          <p:cNvSpPr>
            <a:spLocks noGrp="1"/>
          </p:cNvSpPr>
          <p:nvPr>
            <p:ph type="body" sz="quarter" idx="10"/>
          </p:nvPr>
        </p:nvSpPr>
        <p:spPr>
          <a:xfrm>
            <a:off x="1671638" y="1928813"/>
            <a:ext cx="9572625" cy="4588719"/>
          </a:xfrm>
        </p:spPr>
        <p:txBody>
          <a:bodyPr>
            <a:normAutofit lnSpcReduction="10000"/>
          </a:bodyPr>
          <a:lstStyle/>
          <a:p>
            <a:pPr>
              <a:lnSpc>
                <a:spcPct val="150000"/>
              </a:lnSpc>
            </a:pPr>
            <a:r>
              <a:rPr lang="he-IL" dirty="0"/>
              <a:t>נבחרתם לעבוד במשרד התיירות.</a:t>
            </a:r>
          </a:p>
          <a:p>
            <a:pPr>
              <a:lnSpc>
                <a:spcPct val="150000"/>
              </a:lnSpc>
            </a:pPr>
            <a:r>
              <a:rPr lang="he-IL" dirty="0">
                <a:solidFill>
                  <a:srgbClr val="92D050"/>
                </a:solidFill>
              </a:rPr>
              <a:t>נסחו מכתב </a:t>
            </a:r>
            <a:r>
              <a:rPr lang="he-IL" dirty="0">
                <a:solidFill>
                  <a:srgbClr val="FF0000"/>
                </a:solidFill>
              </a:rPr>
              <a:t>שישכנע</a:t>
            </a:r>
            <a:r>
              <a:rPr lang="he-IL" dirty="0"/>
              <a:t> את </a:t>
            </a:r>
            <a:r>
              <a:rPr lang="he-IL" dirty="0">
                <a:solidFill>
                  <a:srgbClr val="FF0000"/>
                </a:solidFill>
              </a:rPr>
              <a:t>חברי הוועדה </a:t>
            </a:r>
            <a:r>
              <a:rPr lang="he-IL" dirty="0">
                <a:solidFill>
                  <a:schemeClr val="accent2">
                    <a:lumMod val="75000"/>
                  </a:schemeClr>
                </a:solidFill>
              </a:rPr>
              <a:t>להכליל את </a:t>
            </a:r>
            <a:endParaRPr lang="he-IL" dirty="0" smtClean="0">
              <a:solidFill>
                <a:schemeClr val="accent2">
                  <a:lumMod val="75000"/>
                </a:schemeClr>
              </a:solidFill>
            </a:endParaRPr>
          </a:p>
          <a:p>
            <a:pPr>
              <a:lnSpc>
                <a:spcPct val="150000"/>
              </a:lnSpc>
            </a:pPr>
            <a:r>
              <a:rPr lang="he-IL" dirty="0" smtClean="0">
                <a:solidFill>
                  <a:schemeClr val="accent2">
                    <a:lumMod val="75000"/>
                  </a:schemeClr>
                </a:solidFill>
              </a:rPr>
              <a:t>ים </a:t>
            </a:r>
            <a:r>
              <a:rPr lang="he-IL" dirty="0">
                <a:solidFill>
                  <a:schemeClr val="accent2">
                    <a:lumMod val="75000"/>
                  </a:schemeClr>
                </a:solidFill>
              </a:rPr>
              <a:t>המלח ברשימת המועמדים לפלאי עולם הטבע.</a:t>
            </a:r>
          </a:p>
          <a:p>
            <a:pPr>
              <a:lnSpc>
                <a:spcPct val="150000"/>
              </a:lnSpc>
            </a:pPr>
            <a:r>
              <a:rPr lang="he-IL" dirty="0">
                <a:solidFill>
                  <a:srgbClr val="C00000"/>
                </a:solidFill>
              </a:rPr>
              <a:t>כתבו שלוש סיבות </a:t>
            </a:r>
            <a:r>
              <a:rPr lang="he-IL" dirty="0"/>
              <a:t>לבחירה בים המלח</a:t>
            </a:r>
            <a:r>
              <a:rPr lang="he-IL" dirty="0">
                <a:solidFill>
                  <a:srgbClr val="C00000"/>
                </a:solidFill>
              </a:rPr>
              <a:t>, </a:t>
            </a:r>
            <a:endParaRPr lang="he-IL" dirty="0" smtClean="0">
              <a:solidFill>
                <a:srgbClr val="C00000"/>
              </a:solidFill>
            </a:endParaRPr>
          </a:p>
          <a:p>
            <a:pPr>
              <a:lnSpc>
                <a:spcPct val="150000"/>
              </a:lnSpc>
            </a:pPr>
            <a:r>
              <a:rPr lang="he-IL" dirty="0" smtClean="0">
                <a:solidFill>
                  <a:schemeClr val="accent1">
                    <a:lumMod val="75000"/>
                  </a:schemeClr>
                </a:solidFill>
              </a:rPr>
              <a:t>הסבירו </a:t>
            </a:r>
            <a:r>
              <a:rPr lang="he-IL" dirty="0">
                <a:solidFill>
                  <a:srgbClr val="00B0F0"/>
                </a:solidFill>
              </a:rPr>
              <a:t>ונמקו </a:t>
            </a:r>
            <a:r>
              <a:rPr lang="he-IL" dirty="0"/>
              <a:t>את בחירתכם. </a:t>
            </a:r>
          </a:p>
        </p:txBody>
      </p:sp>
    </p:spTree>
    <p:extLst>
      <p:ext uri="{BB962C8B-B14F-4D97-AF65-F5344CB8AC3E}">
        <p14:creationId xmlns:p14="http://schemas.microsoft.com/office/powerpoint/2010/main" val="3465137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תאגידי המים- סוף טוב לציבור התושבים? - גן יבנה נ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7931"/>
            <a:ext cx="12191999" cy="4503682"/>
          </a:xfrm>
          <a:prstGeom prst="rect">
            <a:avLst/>
          </a:prstGeom>
          <a:noFill/>
          <a:extLst>
            <a:ext uri="{909E8E84-426E-40DD-AFC4-6F175D3DCCD1}">
              <a14:hiddenFill xmlns:a14="http://schemas.microsoft.com/office/drawing/2010/main">
                <a:solidFill>
                  <a:srgbClr val="FFFFFF"/>
                </a:solidFill>
              </a14:hiddenFill>
            </a:ext>
          </a:extLst>
        </p:spPr>
      </p:pic>
      <p:sp>
        <p:nvSpPr>
          <p:cNvPr id="4" name="הסבר ענן 3"/>
          <p:cNvSpPr/>
          <p:nvPr/>
        </p:nvSpPr>
        <p:spPr>
          <a:xfrm>
            <a:off x="8497183" y="3582251"/>
            <a:ext cx="3310759" cy="21756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rgbClr val="1152C9"/>
                </a:solidFill>
              </a:rPr>
              <a:t>מהי מטרת המשימה?</a:t>
            </a:r>
          </a:p>
        </p:txBody>
      </p:sp>
      <p:sp>
        <p:nvSpPr>
          <p:cNvPr id="5" name="הסבר ענן 4"/>
          <p:cNvSpPr/>
          <p:nvPr/>
        </p:nvSpPr>
        <p:spPr>
          <a:xfrm>
            <a:off x="7430948" y="430599"/>
            <a:ext cx="4218090" cy="241042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rgbClr val="1152C9"/>
                </a:solidFill>
              </a:rPr>
              <a:t>מי המוען?</a:t>
            </a:r>
          </a:p>
        </p:txBody>
      </p:sp>
      <p:sp>
        <p:nvSpPr>
          <p:cNvPr id="6" name="הסבר ענן 5"/>
          <p:cNvSpPr/>
          <p:nvPr/>
        </p:nvSpPr>
        <p:spPr>
          <a:xfrm>
            <a:off x="663603" y="3429000"/>
            <a:ext cx="3310759" cy="21756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rgbClr val="1152C9"/>
                </a:solidFill>
              </a:rPr>
              <a:t>כיצד משכנעים?</a:t>
            </a:r>
          </a:p>
        </p:txBody>
      </p:sp>
      <p:sp>
        <p:nvSpPr>
          <p:cNvPr id="7" name="הסבר ענן 6"/>
          <p:cNvSpPr/>
          <p:nvPr/>
        </p:nvSpPr>
        <p:spPr>
          <a:xfrm>
            <a:off x="381965" y="331119"/>
            <a:ext cx="3899271" cy="23733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152C9"/>
                </a:solidFill>
              </a:rPr>
              <a:t>מי הנמען?</a:t>
            </a:r>
          </a:p>
        </p:txBody>
      </p:sp>
      <p:sp>
        <p:nvSpPr>
          <p:cNvPr id="3" name="הסבר ענן 2"/>
          <p:cNvSpPr/>
          <p:nvPr/>
        </p:nvSpPr>
        <p:spPr>
          <a:xfrm>
            <a:off x="4074290" y="2294286"/>
            <a:ext cx="3706026" cy="2575930"/>
          </a:xfrm>
          <a:prstGeom prst="cloudCallou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3200" b="1" dirty="0">
                <a:solidFill>
                  <a:srgbClr val="1152C9"/>
                </a:solidFill>
              </a:rPr>
              <a:t>מה לשכנע?</a:t>
            </a:r>
          </a:p>
        </p:txBody>
      </p:sp>
    </p:spTree>
    <p:extLst>
      <p:ext uri="{BB962C8B-B14F-4D97-AF65-F5344CB8AC3E}">
        <p14:creationId xmlns:p14="http://schemas.microsoft.com/office/powerpoint/2010/main" val="3254994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תאגידי המים- סוף טוב לציבור התושבים? - גן יבנה נ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7931"/>
            <a:ext cx="12191999" cy="4503682"/>
          </a:xfrm>
          <a:prstGeom prst="rect">
            <a:avLst/>
          </a:prstGeom>
          <a:noFill/>
          <a:extLst>
            <a:ext uri="{909E8E84-426E-40DD-AFC4-6F175D3DCCD1}">
              <a14:hiddenFill xmlns:a14="http://schemas.microsoft.com/office/drawing/2010/main">
                <a:solidFill>
                  <a:srgbClr val="FFFFFF"/>
                </a:solidFill>
              </a14:hiddenFill>
            </a:ext>
          </a:extLst>
        </p:spPr>
      </p:pic>
      <p:sp>
        <p:nvSpPr>
          <p:cNvPr id="4" name="הסבר ענן 3"/>
          <p:cNvSpPr/>
          <p:nvPr/>
        </p:nvSpPr>
        <p:spPr>
          <a:xfrm>
            <a:off x="8497183" y="3582251"/>
            <a:ext cx="3310759" cy="21756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rgbClr val="1152C9"/>
                </a:solidFill>
              </a:rPr>
              <a:t>מהי מטרת המשימה?</a:t>
            </a:r>
          </a:p>
          <a:p>
            <a:pPr algn="ctr"/>
            <a:r>
              <a:rPr lang="he-IL" sz="2800" b="1" dirty="0">
                <a:solidFill>
                  <a:srgbClr val="C00000"/>
                </a:solidFill>
              </a:rPr>
              <a:t>כתיבת מכתב המלצה</a:t>
            </a:r>
          </a:p>
        </p:txBody>
      </p:sp>
      <p:sp>
        <p:nvSpPr>
          <p:cNvPr id="5" name="הסבר ענן 4"/>
          <p:cNvSpPr/>
          <p:nvPr/>
        </p:nvSpPr>
        <p:spPr>
          <a:xfrm>
            <a:off x="7430948" y="430599"/>
            <a:ext cx="4218090" cy="241042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rgbClr val="1152C9"/>
                </a:solidFill>
              </a:rPr>
              <a:t>מי המוען?</a:t>
            </a:r>
          </a:p>
          <a:p>
            <a:pPr algn="ctr"/>
            <a:r>
              <a:rPr lang="he-IL" sz="3200" b="1" dirty="0">
                <a:solidFill>
                  <a:srgbClr val="C00000"/>
                </a:solidFill>
              </a:rPr>
              <a:t>משרד התיירות</a:t>
            </a:r>
          </a:p>
          <a:p>
            <a:pPr algn="ctr"/>
            <a:endParaRPr lang="he-IL" sz="3200" b="1" dirty="0">
              <a:solidFill>
                <a:srgbClr val="1152C9"/>
              </a:solidFill>
            </a:endParaRPr>
          </a:p>
        </p:txBody>
      </p:sp>
      <p:sp>
        <p:nvSpPr>
          <p:cNvPr id="6" name="הסבר ענן 5"/>
          <p:cNvSpPr/>
          <p:nvPr/>
        </p:nvSpPr>
        <p:spPr>
          <a:xfrm>
            <a:off x="441209" y="3324481"/>
            <a:ext cx="3310759" cy="21756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rgbClr val="1152C9"/>
                </a:solidFill>
              </a:rPr>
              <a:t>כיצד משכנעים?</a:t>
            </a:r>
          </a:p>
          <a:p>
            <a:pPr algn="ctr"/>
            <a:r>
              <a:rPr lang="he-IL" sz="2400" b="1" dirty="0">
                <a:solidFill>
                  <a:srgbClr val="C00000"/>
                </a:solidFill>
              </a:rPr>
              <a:t>הסברים, נימוקים ודוגמאות</a:t>
            </a:r>
          </a:p>
        </p:txBody>
      </p:sp>
      <p:sp>
        <p:nvSpPr>
          <p:cNvPr id="7" name="הסבר ענן 6"/>
          <p:cNvSpPr/>
          <p:nvPr/>
        </p:nvSpPr>
        <p:spPr>
          <a:xfrm>
            <a:off x="381965" y="331119"/>
            <a:ext cx="3899271" cy="23733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1152C9"/>
                </a:solidFill>
              </a:rPr>
              <a:t>מי הנמען?</a:t>
            </a:r>
          </a:p>
          <a:p>
            <a:pPr algn="ctr"/>
            <a:r>
              <a:rPr lang="he-IL" sz="2800" b="1" dirty="0">
                <a:solidFill>
                  <a:srgbClr val="C00000"/>
                </a:solidFill>
              </a:rPr>
              <a:t>ועדת פלאי הטבע</a:t>
            </a:r>
          </a:p>
        </p:txBody>
      </p:sp>
      <p:sp>
        <p:nvSpPr>
          <p:cNvPr id="3" name="הסבר ענן 2"/>
          <p:cNvSpPr/>
          <p:nvPr/>
        </p:nvSpPr>
        <p:spPr>
          <a:xfrm>
            <a:off x="3854370" y="2294286"/>
            <a:ext cx="4438010" cy="2575930"/>
          </a:xfrm>
          <a:prstGeom prst="cloudCallou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3200" b="1" dirty="0">
                <a:solidFill>
                  <a:srgbClr val="1152C9"/>
                </a:solidFill>
              </a:rPr>
              <a:t>מה לשכנע?</a:t>
            </a:r>
          </a:p>
          <a:p>
            <a:pPr algn="ctr"/>
            <a:r>
              <a:rPr lang="he-IL" sz="2800" b="1" dirty="0">
                <a:solidFill>
                  <a:srgbClr val="C00000"/>
                </a:solidFill>
              </a:rPr>
              <a:t>להכליל את ים המלח ברשימת פלאי הטבע</a:t>
            </a:r>
          </a:p>
        </p:txBody>
      </p:sp>
    </p:spTree>
    <p:extLst>
      <p:ext uri="{BB962C8B-B14F-4D97-AF65-F5344CB8AC3E}">
        <p14:creationId xmlns:p14="http://schemas.microsoft.com/office/powerpoint/2010/main" val="740785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נבין את המשימה</a:t>
            </a:r>
          </a:p>
        </p:txBody>
      </p:sp>
      <p:sp>
        <p:nvSpPr>
          <p:cNvPr id="3" name="מציין מיקום טקסט 2"/>
          <p:cNvSpPr>
            <a:spLocks noGrp="1"/>
          </p:cNvSpPr>
          <p:nvPr>
            <p:ph type="body" sz="quarter" idx="10"/>
          </p:nvPr>
        </p:nvSpPr>
        <p:spPr>
          <a:xfrm>
            <a:off x="1671638" y="1928813"/>
            <a:ext cx="9572625" cy="4744361"/>
          </a:xfrm>
        </p:spPr>
        <p:txBody>
          <a:bodyPr>
            <a:normAutofit/>
          </a:bodyPr>
          <a:lstStyle/>
          <a:p>
            <a:pPr>
              <a:lnSpc>
                <a:spcPct val="150000"/>
              </a:lnSpc>
            </a:pPr>
            <a:r>
              <a:rPr lang="he-IL" b="1" dirty="0">
                <a:solidFill>
                  <a:schemeClr val="accent6">
                    <a:lumMod val="75000"/>
                  </a:schemeClr>
                </a:solidFill>
              </a:rPr>
              <a:t>המשימה</a:t>
            </a:r>
            <a:r>
              <a:rPr lang="he-IL" dirty="0"/>
              <a:t>: כתיבת מכתב המלצה </a:t>
            </a:r>
          </a:p>
          <a:p>
            <a:pPr>
              <a:lnSpc>
                <a:spcPct val="150000"/>
              </a:lnSpc>
            </a:pPr>
            <a:r>
              <a:rPr lang="he-IL" b="1" dirty="0">
                <a:solidFill>
                  <a:schemeClr val="accent6">
                    <a:lumMod val="75000"/>
                  </a:schemeClr>
                </a:solidFill>
              </a:rPr>
              <a:t>הנמען</a:t>
            </a:r>
            <a:r>
              <a:rPr lang="he-IL" dirty="0"/>
              <a:t>: חברי הוועדה הבינלאומית</a:t>
            </a:r>
          </a:p>
          <a:p>
            <a:pPr>
              <a:lnSpc>
                <a:spcPct val="150000"/>
              </a:lnSpc>
            </a:pPr>
            <a:r>
              <a:rPr lang="he-IL" b="1" dirty="0">
                <a:solidFill>
                  <a:schemeClr val="accent6">
                    <a:lumMod val="75000"/>
                  </a:schemeClr>
                </a:solidFill>
              </a:rPr>
              <a:t>מטרת המכתב </a:t>
            </a:r>
            <a:r>
              <a:rPr lang="he-IL" dirty="0"/>
              <a:t>: לשכנע את חברי הוועדה לבחור באתר ים המלח כאחד משבעת פלאי עולם.</a:t>
            </a:r>
          </a:p>
          <a:p>
            <a:pPr>
              <a:lnSpc>
                <a:spcPct val="150000"/>
              </a:lnSpc>
            </a:pPr>
            <a:r>
              <a:rPr lang="he-IL" b="1" dirty="0">
                <a:solidFill>
                  <a:schemeClr val="accent6">
                    <a:lumMod val="75000"/>
                  </a:schemeClr>
                </a:solidFill>
              </a:rPr>
              <a:t>כיצד?  </a:t>
            </a:r>
            <a:r>
              <a:rPr lang="he-IL" dirty="0"/>
              <a:t>בעזרת נימוקים, הסברים ודוגמאות.</a:t>
            </a:r>
          </a:p>
          <a:p>
            <a:endParaRPr lang="he-IL" dirty="0"/>
          </a:p>
        </p:txBody>
      </p:sp>
    </p:spTree>
    <p:extLst>
      <p:ext uri="{BB962C8B-B14F-4D97-AF65-F5344CB8AC3E}">
        <p14:creationId xmlns:p14="http://schemas.microsoft.com/office/powerpoint/2010/main" val="2791710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4187</TotalTime>
  <Words>3593</Words>
  <Application>Microsoft Office PowerPoint</Application>
  <PresentationFormat>מסך רחב</PresentationFormat>
  <Paragraphs>405</Paragraphs>
  <Slides>47</Slides>
  <Notes>46</Notes>
  <HiddenSlides>0</HiddenSlides>
  <MMClips>9</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47</vt:i4>
      </vt:variant>
    </vt:vector>
  </HeadingPairs>
  <TitlesOfParts>
    <vt:vector size="54" baseType="lpstr">
      <vt:lpstr>Alef</vt:lpstr>
      <vt:lpstr>Arial</vt:lpstr>
      <vt:lpstr>Calibri</vt:lpstr>
      <vt:lpstr>David</vt:lpstr>
      <vt:lpstr>Open Sans</vt:lpstr>
      <vt:lpstr>Tahoma</vt:lpstr>
      <vt:lpstr>Office Theme</vt:lpstr>
      <vt:lpstr>מצגת של PowerPoint‏</vt:lpstr>
      <vt:lpstr>מה נלמד היום?</vt:lpstr>
      <vt:lpstr>מה להביא לשיעור?</vt:lpstr>
      <vt:lpstr>הקדמה למשימה</vt:lpstr>
      <vt:lpstr>משימת כתיבה</vt:lpstr>
      <vt:lpstr>משימת כתיבה- נבין את המשימה</vt:lpstr>
      <vt:lpstr>מצגת של PowerPoint‏</vt:lpstr>
      <vt:lpstr>מצגת של PowerPoint‏</vt:lpstr>
      <vt:lpstr>נבין את המשימה</vt:lpstr>
      <vt:lpstr>רכיבי מכתב המלצה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הקנייה: משפט פתיחה</vt:lpstr>
      <vt:lpstr>הקנייה-משפט פתיחה</vt:lpstr>
      <vt:lpstr>הקנייה-משפט פתיחה</vt:lpstr>
      <vt:lpstr>הקנייה-משפט פתיחה</vt:lpstr>
      <vt:lpstr>הקנייה-משפט פתיחה</vt:lpstr>
      <vt:lpstr>מצגת של PowerPoint‏</vt:lpstr>
      <vt:lpstr>כותבים: נימוק ראשון</vt:lpstr>
      <vt:lpstr>הקניית ידע: כתיבת הסבר לנימוק</vt:lpstr>
      <vt:lpstr>בדיקה: נימוק ראשון והסבר</vt:lpstr>
      <vt:lpstr>כותבים: נימוק שני והסבר</vt:lpstr>
      <vt:lpstr>בדיקה: נימוק שני והסבר</vt:lpstr>
      <vt:lpstr>כותבים: נימוק שלישי והסבר</vt:lpstr>
      <vt:lpstr>בדיקה: נימוק שלישי והסבר</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מסיימים ומסכמים</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shira</cp:lastModifiedBy>
  <cp:revision>229</cp:revision>
  <dcterms:created xsi:type="dcterms:W3CDTF">2020-03-11T07:11:19Z</dcterms:created>
  <dcterms:modified xsi:type="dcterms:W3CDTF">2021-08-19T16:28:10Z</dcterms:modified>
</cp:coreProperties>
</file>