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2" r:id="rId1"/>
    <p:sldMasterId id="2147483710" r:id="rId2"/>
  </p:sldMasterIdLst>
  <p:notesMasterIdLst>
    <p:notesMasterId r:id="rId33"/>
  </p:notesMasterIdLst>
  <p:sldIdLst>
    <p:sldId id="371" r:id="rId3"/>
    <p:sldId id="424" r:id="rId4"/>
    <p:sldId id="422" r:id="rId5"/>
    <p:sldId id="425" r:id="rId6"/>
    <p:sldId id="332" r:id="rId7"/>
    <p:sldId id="320" r:id="rId8"/>
    <p:sldId id="426" r:id="rId9"/>
    <p:sldId id="434" r:id="rId10"/>
    <p:sldId id="382" r:id="rId11"/>
    <p:sldId id="435" r:id="rId12"/>
    <p:sldId id="415" r:id="rId13"/>
    <p:sldId id="436" r:id="rId14"/>
    <p:sldId id="385" r:id="rId15"/>
    <p:sldId id="437" r:id="rId16"/>
    <p:sldId id="388" r:id="rId17"/>
    <p:sldId id="438" r:id="rId18"/>
    <p:sldId id="428" r:id="rId19"/>
    <p:sldId id="439" r:id="rId20"/>
    <p:sldId id="411" r:id="rId21"/>
    <p:sldId id="440" r:id="rId22"/>
    <p:sldId id="429" r:id="rId23"/>
    <p:sldId id="442" r:id="rId24"/>
    <p:sldId id="441" r:id="rId25"/>
    <p:sldId id="443" r:id="rId26"/>
    <p:sldId id="407" r:id="rId27"/>
    <p:sldId id="417" r:id="rId28"/>
    <p:sldId id="377" r:id="rId29"/>
    <p:sldId id="444" r:id="rId30"/>
    <p:sldId id="351" r:id="rId31"/>
    <p:sldId id="374" r:id="rId32"/>
  </p:sldIdLst>
  <p:sldSz cx="12192000" cy="6858000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49" autoAdjust="0"/>
    <p:restoredTop sz="60122" autoAdjust="0"/>
  </p:normalViewPr>
  <p:slideViewPr>
    <p:cSldViewPr snapToGrid="0">
      <p:cViewPr varScale="1">
        <p:scale>
          <a:sx n="69" d="100"/>
          <a:sy n="69" d="100"/>
        </p:scale>
        <p:origin x="18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FFF3999-9C2C-4A6C-85AE-81B0E88B8242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2DBF8-EB11-4B85-81DB-85C2E9B36C1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11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שלום תלמידים,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אני</a:t>
            </a:r>
            <a:r>
              <a:rPr lang="he-IL" baseline="0" dirty="0"/>
              <a:t> המורה .......... היום נלמד ביחד שיעור עברית. נקרא סיפור ונלמד דברים נוספים.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(המורה קורא)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(למורה: בזמן שתגיע למילים "החמור הזקן המלחך" - תלחץ על מקש הריווח ויופיע למטה פירוש המילה מלחך)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(ממשיך לקרוא)</a:t>
            </a:r>
          </a:p>
          <a:p>
            <a:pPr algn="r"/>
            <a:endParaRPr lang="he-IL" b="1" dirty="0"/>
          </a:p>
          <a:p>
            <a:pPr algn="r"/>
            <a:r>
              <a:rPr lang="he-IL" dirty="0"/>
              <a:t>(המורה עוצר בקריאה)</a:t>
            </a:r>
          </a:p>
          <a:p>
            <a:pPr algn="r"/>
            <a:r>
              <a:rPr lang="he-IL" dirty="0"/>
              <a:t>ילדים, לפני שנמשיך בקריאה.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כתבו במחברתכם: </a:t>
            </a:r>
            <a:r>
              <a:rPr lang="he-IL" b="1" dirty="0"/>
              <a:t>מה לדעתכם ראה הנער בטחנה?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אמתין לכם 5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608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חזרנו ילדים, אני סקרן לדעת מה לדעתכם ראה הנער בטחנה.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ואתם, </a:t>
            </a:r>
            <a:r>
              <a:rPr lang="he-IL" dirty="0" err="1"/>
              <a:t>בודאי</a:t>
            </a:r>
            <a:r>
              <a:rPr lang="he-IL" dirty="0"/>
              <a:t> סקרנים לקרוא מה באמת ראה הנער.</a:t>
            </a:r>
          </a:p>
          <a:p>
            <a:pPr algn="r"/>
            <a:r>
              <a:rPr lang="he-IL" dirty="0"/>
              <a:t>נמשיך לקרוא ביחד ונדע</a:t>
            </a:r>
          </a:p>
          <a:p>
            <a:pPr algn="r"/>
            <a:endParaRPr lang="he-IL" dirty="0"/>
          </a:p>
          <a:p>
            <a:pPr algn="r"/>
            <a:r>
              <a:rPr lang="he-IL" b="1" dirty="0"/>
              <a:t>(למורה: בזמן שתגיע למילים "בקרן </a:t>
            </a:r>
            <a:r>
              <a:rPr lang="he-IL" b="1" dirty="0" err="1"/>
              <a:t>זוית</a:t>
            </a:r>
            <a:r>
              <a:rPr lang="he-IL" b="1" dirty="0"/>
              <a:t>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(ממשיך לקרוא)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6303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חזרנו ילדים, אני סקרן לדעת מה לדעתכם ראה הנער בטחנה.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ואתם, </a:t>
            </a:r>
            <a:r>
              <a:rPr lang="he-IL" dirty="0" err="1"/>
              <a:t>בודאי</a:t>
            </a:r>
            <a:r>
              <a:rPr lang="he-IL" dirty="0"/>
              <a:t> סקרנים לקרוא מה באמת ראה הנער.</a:t>
            </a:r>
          </a:p>
          <a:p>
            <a:pPr algn="r"/>
            <a:r>
              <a:rPr lang="he-IL" dirty="0"/>
              <a:t>נמשיך לקרוא ביחד ונדע</a:t>
            </a:r>
          </a:p>
          <a:p>
            <a:pPr algn="r"/>
            <a:endParaRPr lang="he-IL" dirty="0"/>
          </a:p>
          <a:p>
            <a:pPr algn="r"/>
            <a:r>
              <a:rPr lang="he-IL" b="1" dirty="0"/>
              <a:t>(למורה: בזמן שתגיע למילים "בקרן </a:t>
            </a:r>
            <a:r>
              <a:rPr lang="he-IL" b="1" dirty="0" err="1"/>
              <a:t>זוית</a:t>
            </a:r>
            <a:r>
              <a:rPr lang="he-IL" b="1" dirty="0"/>
              <a:t>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(ממשיך לקרוא)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4837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(למורה: בזמן שתגיע למילה "התיפח"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54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(למורה: בזמן שתגיע למילה "התיפח"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67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(למורה: בזמן שתגיע למילה "נשחקים"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מסיים את הקריאה 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925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(למורה: בזמן שתגיע למילה "נשחקים" - תלחץ על העכבר ויופיע למטה פירוש המילה 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/>
              <a:t>מסיים את הקריאה 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675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r>
              <a:rPr lang="he-IL" dirty="0"/>
              <a:t>ילדים, שימו לב לשורות המודגשות. נקרא אותן שוב: </a:t>
            </a:r>
          </a:p>
          <a:p>
            <a:pPr algn="r"/>
            <a:endParaRPr lang="he-IL" dirty="0"/>
          </a:p>
          <a:p>
            <a:pPr algn="r"/>
            <a:r>
              <a:rPr lang="he-IL" b="1" dirty="0"/>
              <a:t>"פקח מר </a:t>
            </a:r>
            <a:r>
              <a:rPr lang="he-IL" b="1" dirty="0" err="1"/>
              <a:t>קורניל</a:t>
            </a:r>
            <a:r>
              <a:rPr lang="he-IL" b="1" dirty="0"/>
              <a:t> </a:t>
            </a:r>
            <a:r>
              <a:rPr lang="he-IL" b="1" dirty="0" err="1"/>
              <a:t>עינים</a:t>
            </a:r>
            <a:r>
              <a:rPr lang="he-IL" b="1" dirty="0"/>
              <a:t> גדולות, לקח מן הדגן בכף ידו הזקנה ואמר מתוך צחוק ודמעות בבת אחת: </a:t>
            </a:r>
          </a:p>
          <a:p>
            <a:pPr algn="r"/>
            <a:r>
              <a:rPr lang="he-IL" b="1" dirty="0"/>
              <a:t>הרי זו  </a:t>
            </a:r>
            <a:r>
              <a:rPr lang="he-IL" b="1" dirty="0" err="1"/>
              <a:t>חטה</a:t>
            </a:r>
            <a:r>
              <a:rPr lang="he-IL" b="1" dirty="0"/>
              <a:t>!...  </a:t>
            </a:r>
            <a:r>
              <a:rPr lang="he-IL" b="1" dirty="0" err="1"/>
              <a:t>חטה</a:t>
            </a:r>
            <a:r>
              <a:rPr lang="he-IL" b="1" dirty="0"/>
              <a:t> טובה!... הניחו לי ואביט בה"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ילדים, העיניים הגדולות שפקח מר </a:t>
            </a:r>
            <a:r>
              <a:rPr lang="he-IL" b="1" dirty="0" err="1"/>
              <a:t>קורניל</a:t>
            </a:r>
            <a:r>
              <a:rPr lang="he-IL" b="1" dirty="0"/>
              <a:t> וההתרגשות שמילאה אותו כשנגע בכף ידו בגרגרי </a:t>
            </a:r>
            <a:r>
              <a:rPr lang="he-IL" b="1" dirty="0" err="1"/>
              <a:t>החטה</a:t>
            </a:r>
            <a:r>
              <a:rPr lang="he-IL" b="1" dirty="0"/>
              <a:t> ממחישים עד כמה מר </a:t>
            </a:r>
            <a:r>
              <a:rPr lang="he-IL" b="1" dirty="0" err="1"/>
              <a:t>קורניל</a:t>
            </a:r>
            <a:r>
              <a:rPr lang="he-IL" b="1" dirty="0"/>
              <a:t> חזר להיות מאושר.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4545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r>
              <a:rPr lang="he-IL" dirty="0"/>
              <a:t>ילדים, שימו לב לשורות המודגשות. נקרא אותן שוב: </a:t>
            </a:r>
          </a:p>
          <a:p>
            <a:pPr algn="r"/>
            <a:endParaRPr lang="he-IL" dirty="0"/>
          </a:p>
          <a:p>
            <a:pPr algn="r"/>
            <a:r>
              <a:rPr lang="he-IL" b="1" dirty="0"/>
              <a:t>"פקח מר </a:t>
            </a:r>
            <a:r>
              <a:rPr lang="he-IL" b="1" dirty="0" err="1"/>
              <a:t>קורניל</a:t>
            </a:r>
            <a:r>
              <a:rPr lang="he-IL" b="1" dirty="0"/>
              <a:t> </a:t>
            </a:r>
            <a:r>
              <a:rPr lang="he-IL" b="1" dirty="0" err="1"/>
              <a:t>עינים</a:t>
            </a:r>
            <a:r>
              <a:rPr lang="he-IL" b="1" dirty="0"/>
              <a:t> גדולות, לקח מן הדגן בכף ידו הזקנה ואמר מתוך צחוק ודמעות בבת אחת: </a:t>
            </a:r>
          </a:p>
          <a:p>
            <a:pPr algn="r"/>
            <a:r>
              <a:rPr lang="he-IL" b="1" dirty="0"/>
              <a:t>הרי זו  </a:t>
            </a:r>
            <a:r>
              <a:rPr lang="he-IL" b="1" dirty="0" err="1"/>
              <a:t>חטה</a:t>
            </a:r>
            <a:r>
              <a:rPr lang="he-IL" b="1" dirty="0"/>
              <a:t>!...  </a:t>
            </a:r>
            <a:r>
              <a:rPr lang="he-IL" b="1" dirty="0" err="1"/>
              <a:t>חטה</a:t>
            </a:r>
            <a:r>
              <a:rPr lang="he-IL" b="1" dirty="0"/>
              <a:t> טובה!... הניחו לי ואביט בה"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ילדים, העיניים הגדולות שפקח מר </a:t>
            </a:r>
            <a:r>
              <a:rPr lang="he-IL" b="1" dirty="0" err="1"/>
              <a:t>קורניל</a:t>
            </a:r>
            <a:r>
              <a:rPr lang="he-IL" b="1" dirty="0"/>
              <a:t> וההתרגשות שמילאה אותו כשנגע בכף ידו בגרגרי </a:t>
            </a:r>
            <a:r>
              <a:rPr lang="he-IL" b="1" dirty="0" err="1"/>
              <a:t>החטה</a:t>
            </a:r>
            <a:r>
              <a:rPr lang="he-IL" b="1" dirty="0"/>
              <a:t> ממחישים עד כמה מר </a:t>
            </a:r>
            <a:r>
              <a:rPr lang="he-IL" b="1" dirty="0" err="1"/>
              <a:t>קורניל</a:t>
            </a:r>
            <a:r>
              <a:rPr lang="he-IL" b="1" dirty="0"/>
              <a:t> חזר להיות מאושר.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4431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ילדים, לאחר שקראנו את הסיפור בואו ונשחזר ביחד את האירועים המרכזיים בסיפור. 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המשפט הראשון ברצף הוא:  (המורה, תלחץ על העכבר והמשפט הראשון יופיע): </a:t>
            </a:r>
          </a:p>
          <a:p>
            <a:pPr algn="r"/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(קורא)</a:t>
            </a:r>
            <a:r>
              <a:rPr lang="he-IL" sz="1200" b="1" dirty="0"/>
              <a:t> בעיר בנו טחנת קיטור משוכללת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המורה: </a:t>
            </a:r>
            <a:r>
              <a:rPr lang="he-IL" sz="1200" b="0" dirty="0"/>
              <a:t>מה לדעתכם יהיה המשפט הבא ברצף?  נכון!!! (תלחץ על העכבר לשם הופעת המשפט השני):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טחנת הקמח של מר </a:t>
            </a:r>
            <a:r>
              <a:rPr lang="he-IL" sz="1200" b="1" dirty="0" err="1"/>
              <a:t>קורניל</a:t>
            </a:r>
            <a:r>
              <a:rPr lang="he-IL" sz="1200" b="1" dirty="0"/>
              <a:t> מושבתת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נמשיך למשפט הבא...   (תלחץ על העכבר ויופיע המשפט השלישי</a:t>
            </a:r>
            <a:r>
              <a:rPr lang="he-IL" sz="1200" b="1" dirty="0"/>
              <a:t>):</a:t>
            </a:r>
          </a:p>
          <a:p>
            <a:pPr algn="r"/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err="1"/>
              <a:t>קורניל</a:t>
            </a:r>
            <a:r>
              <a:rPr lang="he-IL" sz="1200" b="1" dirty="0"/>
              <a:t> מוביל לטחנה עפר במקום קמח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ועכשיו ילדים, שימו לב!  המשפט הבא הוא התפנית בסיפור. הרגע בו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קורה משהו חשוב, שמשנה את כיוון העלילה.  מהו האירוע משנה את כיוון העלילה? (ממתין כ- 2 שניות ולוחץ על העכבר) נכון מאוד!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בבוקר יצא הטוחן והשאיר דלת פתוחה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נמשיך  עם הרצף. המשפט הבא הוא: (תלחץ על העכבר להופעת המשפט):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מר </a:t>
            </a:r>
            <a:r>
              <a:rPr lang="he-IL" sz="1200" b="1" dirty="0" err="1"/>
              <a:t>קורניל</a:t>
            </a:r>
            <a:r>
              <a:rPr lang="he-IL" sz="1200" b="1" dirty="0"/>
              <a:t> בוכה על שסודו התגלה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ואל המשפט הבא: (תלחץ על העכבר להופעת המשפט):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התושבים עולים בתהלוכה עם שקי </a:t>
            </a:r>
            <a:r>
              <a:rPr lang="he-IL" sz="1200" b="1" dirty="0" err="1"/>
              <a:t>חטה</a:t>
            </a: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והגענו אל המשפט האחרון שהוא (תלחץ על העכבר):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מר </a:t>
            </a:r>
            <a:r>
              <a:rPr lang="he-IL" sz="1200" b="1" dirty="0" err="1"/>
              <a:t>קורניל</a:t>
            </a:r>
            <a:r>
              <a:rPr lang="he-IL" sz="1200" b="1" dirty="0"/>
              <a:t> הזקן משגיח על </a:t>
            </a:r>
            <a:r>
              <a:rPr lang="he-IL" sz="1200" b="1" dirty="0" err="1"/>
              <a:t>הרחים</a:t>
            </a:r>
            <a:r>
              <a:rPr lang="he-IL" sz="1200" b="1" dirty="0"/>
              <a:t> כבעבר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712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תלמידים יקרים,</a:t>
            </a:r>
          </a:p>
          <a:p>
            <a:pPr algn="r"/>
            <a:r>
              <a:rPr lang="he-IL" dirty="0"/>
              <a:t>אני המורה .....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התבוננו בתמונה של טחנת הרוח,  בכנפיים התלויות על עמוד גבוה . 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אתם זוכרים שלמדנו על תהליך ייצור</a:t>
            </a:r>
            <a:r>
              <a:rPr lang="he-IL" baseline="0" dirty="0"/>
              <a:t> הלחם? זוכרים שראינו שם טחנת רוח שטוחנת קמח? בוא נזכר.</a:t>
            </a:r>
          </a:p>
          <a:p>
            <a:pPr algn="r"/>
            <a:r>
              <a:rPr lang="he-IL" baseline="0" dirty="0"/>
              <a:t>נזכר עד כמה חשוב שהעמוד יהיה גבוה כדי </a:t>
            </a:r>
            <a:r>
              <a:rPr lang="he-IL" baseline="0" dirty="0" err="1"/>
              <a:t>שתנשוב</a:t>
            </a:r>
            <a:r>
              <a:rPr lang="he-IL" baseline="0" dirty="0"/>
              <a:t> רוח חזקה ותסובב את הכנפיים. </a:t>
            </a:r>
          </a:p>
          <a:p>
            <a:pPr algn="r"/>
            <a:r>
              <a:rPr lang="he-IL" baseline="0" dirty="0" err="1"/>
              <a:t>הכנפים</a:t>
            </a:r>
            <a:r>
              <a:rPr lang="he-IL" baseline="0" dirty="0"/>
              <a:t> שהסתובבו גרמו לסיבוב אבן </a:t>
            </a:r>
            <a:r>
              <a:rPr lang="he-IL" baseline="0" dirty="0" err="1"/>
              <a:t>הרחים</a:t>
            </a:r>
            <a:r>
              <a:rPr lang="he-IL" baseline="0" dirty="0"/>
              <a:t> שטחנה את גרגרי החיטה.</a:t>
            </a:r>
          </a:p>
          <a:p>
            <a:pPr algn="r"/>
            <a:endParaRPr lang="he-IL" baseline="0" dirty="0"/>
          </a:p>
          <a:p>
            <a:pPr algn="r"/>
            <a:r>
              <a:rPr lang="he-IL" baseline="0" dirty="0"/>
              <a:t>בסיפור שנקרא היום על טחנת קמח קוראים </a:t>
            </a:r>
            <a:r>
              <a:rPr lang="he-IL" baseline="0" dirty="0" err="1"/>
              <a:t>לרחים</a:t>
            </a:r>
            <a:r>
              <a:rPr lang="he-IL" baseline="0" dirty="0"/>
              <a:t> בשם  "</a:t>
            </a:r>
            <a:r>
              <a:rPr lang="he-IL" b="1" baseline="0" dirty="0" err="1"/>
              <a:t>רחים</a:t>
            </a:r>
            <a:r>
              <a:rPr lang="he-IL" b="1" baseline="0" dirty="0"/>
              <a:t> של רוח</a:t>
            </a:r>
            <a:r>
              <a:rPr lang="he-IL" baseline="0" dirty="0"/>
              <a:t>", כי הרוח מסובבת אותם בעזרת עמוד שמחובר אליהם ואל הכנפיים.</a:t>
            </a:r>
          </a:p>
          <a:p>
            <a:pPr algn="r"/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4163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ילדים, לאחר שקראנו את הסיפור בואו ונשחזר ביחד את האירועים המרכזיים בסיפור. 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המשפט הראשון ברצף הוא:  (המורה, תלחץ על העכבר והמשפט הראשון יופיע): </a:t>
            </a:r>
          </a:p>
          <a:p>
            <a:pPr algn="r"/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(קורא)</a:t>
            </a:r>
            <a:r>
              <a:rPr lang="he-IL" sz="1200" b="1" dirty="0"/>
              <a:t> בעיר בנו טחנת קיטור משוכללת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המורה: </a:t>
            </a:r>
            <a:r>
              <a:rPr lang="he-IL" sz="1200" b="0" dirty="0"/>
              <a:t>מה לדעתכם יהיה המשפט הבא ברצף?  נכון!!! (תלחץ על העכבר לשם הופעת המשפט השני):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טחנת הקמח של מר </a:t>
            </a:r>
            <a:r>
              <a:rPr lang="he-IL" sz="1200" b="1" dirty="0" err="1"/>
              <a:t>קורניל</a:t>
            </a:r>
            <a:r>
              <a:rPr lang="he-IL" sz="1200" b="1" dirty="0"/>
              <a:t> מושבתת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נמשיך למשפט הבא...   (תלחץ על העכבר ויופיע המשפט השלישי</a:t>
            </a:r>
            <a:r>
              <a:rPr lang="he-IL" sz="1200" b="1" dirty="0"/>
              <a:t>):</a:t>
            </a:r>
          </a:p>
          <a:p>
            <a:pPr algn="r"/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err="1"/>
              <a:t>קורניל</a:t>
            </a:r>
            <a:r>
              <a:rPr lang="he-IL" sz="1200" b="1" dirty="0"/>
              <a:t> מוביל לטחנה עפר במקום קמח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ועכשיו ילדים, שימו לב!  המשפט הבא הוא התפנית בסיפור. הרגע בו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קורה משהו חשוב, שמשנה את כיוון העלילה.  מהו האירוע משנה את כיוון העלילה? (ממתין כ- 2 שניות ולוחץ על העכבר) נכון מאוד!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בבוקר יצא הטוחן והשאיר דלת פתוחה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נמשיך  עם הרצף. המשפט הבא הוא: (תלחץ על העכבר להופעת המשפט):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מר </a:t>
            </a:r>
            <a:r>
              <a:rPr lang="he-IL" sz="1200" b="1" dirty="0" err="1"/>
              <a:t>קורניל</a:t>
            </a:r>
            <a:r>
              <a:rPr lang="he-IL" sz="1200" b="1" dirty="0"/>
              <a:t> בוכה על שסודו התגלה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ואל המשפט הבא: (תלחץ על העכבר להופעת המשפט):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התושבים עולים בתהלוכה עם שקי </a:t>
            </a:r>
            <a:r>
              <a:rPr lang="he-IL" sz="1200" b="1" dirty="0" err="1"/>
              <a:t>חטה</a:t>
            </a: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והגענו אל המשפט האחרון שהוא (תלחץ על העכבר):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מר </a:t>
            </a:r>
            <a:r>
              <a:rPr lang="he-IL" sz="1200" b="1" dirty="0" err="1"/>
              <a:t>קורניל</a:t>
            </a:r>
            <a:r>
              <a:rPr lang="he-IL" sz="1200" b="1" dirty="0"/>
              <a:t> הזקן משגיח על </a:t>
            </a:r>
            <a:r>
              <a:rPr lang="he-IL" sz="1200" b="1" dirty="0" err="1"/>
              <a:t>הרחים</a:t>
            </a:r>
            <a:r>
              <a:rPr lang="he-IL" sz="1200" b="1" dirty="0"/>
              <a:t> כבעבר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4270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ילדים, כאשר אנו קוראים את הסיפור אנו מרגישים בעצמנו את האווירה לאור</a:t>
            </a:r>
            <a:r>
              <a:rPr lang="he-IL" b="1" baseline="0" dirty="0"/>
              <a:t>ך הסיפור.</a:t>
            </a:r>
            <a:endParaRPr lang="he-IL" b="1" dirty="0"/>
          </a:p>
          <a:p>
            <a:pPr algn="r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chemeClr val="accent1"/>
                </a:solidFill>
              </a:rPr>
              <a:t>תארו את האווירה המובעת בסיפור. היעזרו במילים הכתובות בעננים: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chemeClr val="accent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chemeClr val="accent1"/>
                </a:solidFill>
              </a:rPr>
              <a:t>אופטימיות, </a:t>
            </a:r>
            <a:r>
              <a:rPr lang="he-IL" sz="1200" b="1" dirty="0" err="1">
                <a:solidFill>
                  <a:schemeClr val="accent1"/>
                </a:solidFill>
              </a:rPr>
              <a:t>יאוש</a:t>
            </a:r>
            <a:r>
              <a:rPr lang="he-IL" sz="1200" b="1" dirty="0">
                <a:solidFill>
                  <a:schemeClr val="accent1"/>
                </a:solidFill>
              </a:rPr>
              <a:t>, שמחה, אדישות, פחד, שאננות, כוח סבל.  תוכלו להוסיף משלכם.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chemeClr val="accent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chemeClr val="accent1"/>
                </a:solidFill>
              </a:rPr>
              <a:t>הוכיחו את דבריכם על סמך מה שקראנו בסיפור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chemeClr val="accent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chemeClr val="accent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chemeClr val="accent1"/>
                </a:solidFill>
              </a:rPr>
              <a:t>מה הרגשתם </a:t>
            </a:r>
            <a:r>
              <a:rPr lang="he-IL" sz="1200" b="1">
                <a:solidFill>
                  <a:schemeClr val="accent1"/>
                </a:solidFill>
              </a:rPr>
              <a:t>לאורך הסיפור?</a:t>
            </a:r>
            <a:r>
              <a:rPr lang="he-IL" sz="1200" b="1" baseline="0">
                <a:solidFill>
                  <a:schemeClr val="accent1"/>
                </a:solidFill>
              </a:rPr>
              <a:t> </a:t>
            </a:r>
            <a:r>
              <a:rPr lang="he-IL" sz="1200" b="1" baseline="0" dirty="0">
                <a:solidFill>
                  <a:schemeClr val="accent1"/>
                </a:solidFill>
              </a:rPr>
              <a:t>תארו שני רגשות ונמקו מדוע הרגשתם כך.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>
              <a:solidFill>
                <a:schemeClr val="accent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>
                <a:solidFill>
                  <a:schemeClr val="accent1"/>
                </a:solidFill>
              </a:rPr>
              <a:t>ממתינים 5 דקות</a:t>
            </a:r>
            <a:endParaRPr lang="he-IL" sz="1200" b="1" dirty="0">
              <a:solidFill>
                <a:schemeClr val="accent1"/>
              </a:solidFill>
            </a:endParaRPr>
          </a:p>
          <a:p>
            <a:pPr algn="r"/>
            <a:endParaRPr lang="he-IL" b="1" dirty="0"/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9216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algn="r"/>
            <a:r>
              <a:rPr lang="he-IL" b="1" dirty="0"/>
              <a:t>ילדים, קראנו בסיפור על המאמצים שעשה מר </a:t>
            </a:r>
            <a:r>
              <a:rPr lang="he-IL" b="1" dirty="0" err="1"/>
              <a:t>קורניל</a:t>
            </a:r>
            <a:r>
              <a:rPr lang="he-IL" b="1" dirty="0"/>
              <a:t> כדי שתושבי הכפר לא יגלו שהתחנה הפסיקה לעבוד.</a:t>
            </a:r>
          </a:p>
          <a:p>
            <a:pPr algn="r"/>
            <a:r>
              <a:rPr lang="he-IL" b="1" dirty="0"/>
              <a:t>בואו נקרא ביחד את המשפטים שמראים עד כמה הוא </a:t>
            </a:r>
            <a:r>
              <a:rPr lang="he-IL" b="1" u="sng" dirty="0"/>
              <a:t>שמר את הסוד</a:t>
            </a:r>
            <a:r>
              <a:rPr lang="he-IL" b="1" dirty="0"/>
              <a:t>:</a:t>
            </a:r>
          </a:p>
          <a:p>
            <a:pPr algn="r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*</a:t>
            </a:r>
            <a:r>
              <a:rPr lang="he-IL" sz="1200" b="1" dirty="0">
                <a:solidFill>
                  <a:srgbClr val="0070C0"/>
                </a:solidFill>
              </a:rPr>
              <a:t>הטחנה סגורה ונעולה </a:t>
            </a:r>
            <a:r>
              <a:rPr lang="he-IL" sz="1200" b="1" dirty="0" err="1">
                <a:solidFill>
                  <a:srgbClr val="0070C0"/>
                </a:solidFill>
              </a:rPr>
              <a:t>היתה</a:t>
            </a:r>
            <a:r>
              <a:rPr lang="he-IL" sz="1200" b="1" dirty="0">
                <a:solidFill>
                  <a:srgbClr val="0070C0"/>
                </a:solidFill>
              </a:rPr>
              <a:t> בפני כולם</a:t>
            </a:r>
            <a:endParaRPr lang="x-none" sz="1200" b="1" dirty="0">
              <a:solidFill>
                <a:srgbClr val="0070C0"/>
              </a:solidFill>
            </a:endParaRPr>
          </a:p>
          <a:p>
            <a:pPr algn="r"/>
            <a:r>
              <a:rPr lang="he-IL" b="1" dirty="0"/>
              <a:t>*</a:t>
            </a:r>
            <a:r>
              <a:rPr lang="he-IL" sz="1200" b="1" dirty="0">
                <a:solidFill>
                  <a:srgbClr val="0070C0"/>
                </a:solidFill>
              </a:rPr>
              <a:t>פָּרַשׁ </a:t>
            </a:r>
            <a:r>
              <a:rPr lang="he-IL" sz="1200" b="1" dirty="0" err="1">
                <a:solidFill>
                  <a:srgbClr val="0070C0"/>
                </a:solidFill>
              </a:rPr>
              <a:t>קורניל</a:t>
            </a:r>
            <a:r>
              <a:rPr lang="he-IL" sz="1200" b="1" dirty="0">
                <a:solidFill>
                  <a:srgbClr val="0070C0"/>
                </a:solidFill>
              </a:rPr>
              <a:t> הזקן שְׂבַע רֹגֶז לטחנתו וְהִתְבּוֹדֵד בָּה</a:t>
            </a:r>
            <a:endParaRPr lang="he-IL" b="1" dirty="0"/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*הזקן נִסָה לְהַעֲמִיד פְּנֵי שָׂמֵחַ, מִלְמֵל מַשֶהוּ וְנֶחְפַּז לְדַרכּוֹ, לְבַל יֵדְעוּ הַבְּרִיוֹת, כי הטחנה מֻשְבֶּתֶת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ַ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דְּבַר סֵתֶר יָצוּק הָיָה בטחנה.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he-IL" sz="1200" b="1" dirty="0">
                <a:solidFill>
                  <a:srgbClr val="0070C0"/>
                </a:solidFill>
              </a:rPr>
              <a:t>הזקן מוביל עפרות למען הציל כבודו וכבוד הטחנה מלעג הבריות</a:t>
            </a:r>
            <a:endParaRPr lang="x-none" sz="12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י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ָשַׁב מַר </a:t>
            </a: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קורניל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 וּבָכָה כִּי מִישֶׁהוּ חָדַר פְּנִימָה וְסוֹדוֹ הֶעָצוּב נִתְגַּלָּה.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70C0"/>
                </a:solidFill>
              </a:rPr>
              <a:t>*זה ימים ושנים טוחן הוא עפר במקום קמח</a:t>
            </a:r>
            <a:endParaRPr lang="x-none" sz="12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גם המשפט האחרון בו הוא </a:t>
            </a: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מתיפח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: "אבדתי אבדתי!", מחזק את זה שהוא מרגיש אבוד ברגע שסודו התגלה</a:t>
            </a: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he-IL" b="1" dirty="0"/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280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algn="r"/>
            <a:r>
              <a:rPr lang="he-IL" b="1" dirty="0"/>
              <a:t>ילדים, קראנו בסיפור על המאמצים שעשה מר </a:t>
            </a:r>
            <a:r>
              <a:rPr lang="he-IL" b="1" dirty="0" err="1"/>
              <a:t>קורניל</a:t>
            </a:r>
            <a:r>
              <a:rPr lang="he-IL" b="1" dirty="0"/>
              <a:t> כדי שתושבי הכפר לא יגלו שהתחנה הפסיקה לעבוד.</a:t>
            </a:r>
          </a:p>
          <a:p>
            <a:pPr algn="r"/>
            <a:r>
              <a:rPr lang="he-IL" b="1" dirty="0"/>
              <a:t>בואו נקרא ביחד את המשפטים שמראים עד כמה הוא </a:t>
            </a:r>
            <a:r>
              <a:rPr lang="he-IL" b="1" u="sng" dirty="0"/>
              <a:t>שמר את הסוד</a:t>
            </a:r>
            <a:r>
              <a:rPr lang="he-IL" b="1" dirty="0"/>
              <a:t>:</a:t>
            </a:r>
          </a:p>
          <a:p>
            <a:pPr algn="r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*</a:t>
            </a:r>
            <a:r>
              <a:rPr lang="he-IL" sz="1200" b="1" dirty="0">
                <a:solidFill>
                  <a:srgbClr val="0070C0"/>
                </a:solidFill>
              </a:rPr>
              <a:t>הטחנה סגורה ונעולה </a:t>
            </a:r>
            <a:r>
              <a:rPr lang="he-IL" sz="1200" b="1" dirty="0" err="1">
                <a:solidFill>
                  <a:srgbClr val="0070C0"/>
                </a:solidFill>
              </a:rPr>
              <a:t>היתה</a:t>
            </a:r>
            <a:r>
              <a:rPr lang="he-IL" sz="1200" b="1" dirty="0">
                <a:solidFill>
                  <a:srgbClr val="0070C0"/>
                </a:solidFill>
              </a:rPr>
              <a:t> בפני כולם</a:t>
            </a:r>
            <a:endParaRPr lang="x-none" sz="1200" b="1" dirty="0">
              <a:solidFill>
                <a:srgbClr val="0070C0"/>
              </a:solidFill>
            </a:endParaRPr>
          </a:p>
          <a:p>
            <a:pPr algn="r"/>
            <a:r>
              <a:rPr lang="he-IL" b="1" dirty="0"/>
              <a:t>*</a:t>
            </a:r>
            <a:r>
              <a:rPr lang="he-IL" sz="1200" b="1" dirty="0">
                <a:solidFill>
                  <a:srgbClr val="0070C0"/>
                </a:solidFill>
              </a:rPr>
              <a:t>פָּרַשׁ </a:t>
            </a:r>
            <a:r>
              <a:rPr lang="he-IL" sz="1200" b="1" dirty="0" err="1">
                <a:solidFill>
                  <a:srgbClr val="0070C0"/>
                </a:solidFill>
              </a:rPr>
              <a:t>קורניל</a:t>
            </a:r>
            <a:r>
              <a:rPr lang="he-IL" sz="1200" b="1" dirty="0">
                <a:solidFill>
                  <a:srgbClr val="0070C0"/>
                </a:solidFill>
              </a:rPr>
              <a:t> הזקן שְׂבַע רֹגֶז לטחנתו וְהִתְבּוֹדֵד בָּה</a:t>
            </a:r>
            <a:endParaRPr lang="he-IL" b="1" dirty="0"/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*הזקן נִסָה לְהַעֲמִיד פְּנֵי שָׂמֵחַ, מִלְמֵל מַשֶהוּ וְנֶחְפַּז לְדַרכּוֹ, לְבַל יֵדְעוּ הַבְּרִיוֹת, כי הטחנה מֻשְבֶּתֶת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ַ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דְּבַר סֵתֶר יָצוּק הָיָה בטחנה.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he-IL" sz="1200" b="1" dirty="0">
                <a:solidFill>
                  <a:srgbClr val="0070C0"/>
                </a:solidFill>
              </a:rPr>
              <a:t>הזקן מוביל עפרות למען הציל כבודו וכבוד הטחנה מלעג הבריות</a:t>
            </a:r>
            <a:endParaRPr lang="x-none" sz="12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</a:rPr>
              <a:t>י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ָשַׁב מַר </a:t>
            </a: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קורניל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 וּבָכָה כִּי מִישֶׁהוּ חָדַר פְּנִימָה וְסוֹדוֹ הֶעָצוּב נִתְגַּלָּה.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70C0"/>
                </a:solidFill>
              </a:rPr>
              <a:t>*זה ימים ושנים טוחן הוא עפר במקום קמח</a:t>
            </a:r>
            <a:endParaRPr lang="x-none" sz="12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גם המשפט האחרון בו הוא </a:t>
            </a: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מתיפח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: "אבדתי אבדתי!", מחזק את זה שהוא מרגיש אבוד ברגע שסודו התגלה</a:t>
            </a: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he-IL" b="1" dirty="0"/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7594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algn="r"/>
            <a:r>
              <a:rPr lang="he-IL" b="1" dirty="0" smtClean="0"/>
              <a:t>מה אנחנו לומדים על מר </a:t>
            </a:r>
            <a:r>
              <a:rPr lang="he-IL" b="1" dirty="0" err="1" smtClean="0"/>
              <a:t>קורניל</a:t>
            </a:r>
            <a:r>
              <a:rPr lang="he-IL" b="1" dirty="0" smtClean="0"/>
              <a:t> לאור התנהגותו</a:t>
            </a:r>
            <a:r>
              <a:rPr lang="he-IL" b="1" baseline="0" dirty="0" smtClean="0"/>
              <a:t> במהלך הסיפור?</a:t>
            </a:r>
          </a:p>
          <a:p>
            <a:pPr algn="r"/>
            <a:endParaRPr lang="he-IL" sz="1200" b="1" baseline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1200" b="1" baseline="0" dirty="0" smtClean="0">
                <a:solidFill>
                  <a:schemeClr val="accent1">
                    <a:lumMod val="50000"/>
                  </a:schemeClr>
                </a:solidFill>
              </a:rPr>
              <a:t>קוראת את החלק השמאלי.</a:t>
            </a:r>
          </a:p>
          <a:p>
            <a:pPr algn="r"/>
            <a:endParaRPr lang="he-IL" sz="1200" b="1" baseline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1200" b="1" baseline="0" dirty="0" smtClean="0">
                <a:solidFill>
                  <a:schemeClr val="accent1">
                    <a:lumMod val="50000"/>
                  </a:schemeClr>
                </a:solidFill>
              </a:rPr>
              <a:t>אח"כ אומרת: מה אומרים חז"ל על אדם שיורד מנכסיו ונעשה עני? קוראת מהשקופית "אמרו חז"ל... </a:t>
            </a:r>
            <a:endParaRPr lang="he-IL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7039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ילדים יקרים,</a:t>
            </a:r>
          </a:p>
          <a:p>
            <a:pPr algn="r"/>
            <a:r>
              <a:rPr lang="he-IL" b="1" dirty="0"/>
              <a:t>אחרי שעסקנו בהרחבה בדמותו של מר </a:t>
            </a:r>
            <a:r>
              <a:rPr lang="he-IL" b="1" dirty="0" err="1"/>
              <a:t>קורניל</a:t>
            </a:r>
            <a:r>
              <a:rPr lang="he-IL" b="1" dirty="0"/>
              <a:t>, נדבר על דמותם של </a:t>
            </a:r>
            <a:r>
              <a:rPr lang="he-IL" b="1" dirty="0" err="1"/>
              <a:t>האכרים</a:t>
            </a:r>
            <a:r>
              <a:rPr lang="he-IL" b="1" dirty="0"/>
              <a:t> .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dirty="0">
                <a:solidFill>
                  <a:schemeClr val="accent6"/>
                </a:solidFill>
              </a:rPr>
              <a:t>מה ידוע לנו מהסיפור על האיכרים?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 smtClean="0">
                <a:solidFill>
                  <a:srgbClr val="002060"/>
                </a:solidFill>
              </a:rPr>
              <a:t>קורא שני היגדים ראשונים. שימו </a:t>
            </a:r>
            <a:r>
              <a:rPr lang="he-IL" sz="1200" dirty="0">
                <a:solidFill>
                  <a:srgbClr val="002060"/>
                </a:solidFill>
              </a:rPr>
              <a:t>לב, אנשי </a:t>
            </a:r>
            <a:r>
              <a:rPr lang="he-IL" sz="1200" dirty="0" smtClean="0">
                <a:solidFill>
                  <a:srgbClr val="002060"/>
                </a:solidFill>
              </a:rPr>
              <a:t>הכפר </a:t>
            </a:r>
            <a:r>
              <a:rPr lang="he-IL" sz="1200" dirty="0">
                <a:solidFill>
                  <a:srgbClr val="002060"/>
                </a:solidFill>
              </a:rPr>
              <a:t>נטשו את מר </a:t>
            </a:r>
            <a:r>
              <a:rPr lang="he-IL" sz="1200" dirty="0" err="1">
                <a:solidFill>
                  <a:srgbClr val="002060"/>
                </a:solidFill>
              </a:rPr>
              <a:t>קורניל</a:t>
            </a:r>
            <a:r>
              <a:rPr lang="he-IL" sz="1200" dirty="0">
                <a:solidFill>
                  <a:srgbClr val="002060"/>
                </a:solidFill>
              </a:rPr>
              <a:t> ואת טחנתו ובכך גרמו לו להגיע למצב של פת לחם. גרמו לו להיות עני</a:t>
            </a:r>
            <a:r>
              <a:rPr lang="he-IL" sz="1200" dirty="0" smtClean="0">
                <a:solidFill>
                  <a:srgbClr val="002060"/>
                </a:solidFill>
              </a:rPr>
              <a:t>. האם הם ידעו מה מצבו של מר </a:t>
            </a:r>
            <a:r>
              <a:rPr lang="he-IL" sz="1200" dirty="0" err="1" smtClean="0">
                <a:solidFill>
                  <a:srgbClr val="002060"/>
                </a:solidFill>
              </a:rPr>
              <a:t>קורניל</a:t>
            </a:r>
            <a:r>
              <a:rPr lang="he-IL" sz="1200" dirty="0" smtClean="0">
                <a:solidFill>
                  <a:srgbClr val="002060"/>
                </a:solidFill>
              </a:rPr>
              <a:t>?</a:t>
            </a:r>
            <a:r>
              <a:rPr lang="he-IL" sz="1200" baseline="0" dirty="0" smtClean="0">
                <a:solidFill>
                  <a:srgbClr val="002060"/>
                </a:solidFill>
              </a:rPr>
              <a:t> האם עשו זאת בכוונה?</a:t>
            </a:r>
            <a:endParaRPr lang="he-IL" sz="1200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נמשיך</a:t>
            </a:r>
            <a:endParaRPr lang="x-none" sz="1200" b="1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002060"/>
                </a:solidFill>
              </a:rPr>
              <a:t>נִכְמְרוּ רַחֲמֵיהֶם שֶׁל הַתּוֹשָׁבִים עַל הַזָּקֵן. התושבים התמלאו רחמים על הזקן שנקלע למצוקה</a:t>
            </a:r>
            <a:endParaRPr lang="he-IL" sz="1200" b="1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002060"/>
                </a:solidFill>
              </a:rPr>
              <a:t>האיכרים עלו אל הטחנה בְּתַהֲלוּכָה של חמורים עֲמוּסֵי דָגָן.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002060"/>
                </a:solidFill>
              </a:rPr>
              <a:t>כלומר, כאשר גילו האיכרים, תושבי הכפר כי מאז שהם עזבו את מר </a:t>
            </a:r>
            <a:r>
              <a:rPr lang="he-IL" sz="1200" dirty="0" err="1">
                <a:solidFill>
                  <a:srgbClr val="002060"/>
                </a:solidFill>
              </a:rPr>
              <a:t>קורניל</a:t>
            </a:r>
            <a:r>
              <a:rPr lang="he-IL" sz="1200" dirty="0">
                <a:solidFill>
                  <a:srgbClr val="002060"/>
                </a:solidFill>
              </a:rPr>
              <a:t> אין לו </a:t>
            </a:r>
            <a:r>
              <a:rPr lang="he-IL" sz="1200" dirty="0" err="1">
                <a:solidFill>
                  <a:srgbClr val="002060"/>
                </a:solidFill>
              </a:rPr>
              <a:t>חטים</a:t>
            </a:r>
            <a:r>
              <a:rPr lang="he-IL" sz="1200" dirty="0">
                <a:solidFill>
                  <a:srgbClr val="002060"/>
                </a:solidFill>
              </a:rPr>
              <a:t> לטחון, הם תיקנו מעשיהם, חזרו בתשובה והחזירו אליו את </a:t>
            </a:r>
            <a:r>
              <a:rPr lang="he-IL" sz="1200" dirty="0" err="1">
                <a:solidFill>
                  <a:srgbClr val="002060"/>
                </a:solidFill>
              </a:rPr>
              <a:t>החטים</a:t>
            </a:r>
            <a:r>
              <a:rPr lang="he-IL" sz="1200" dirty="0">
                <a:solidFill>
                  <a:srgbClr val="002060"/>
                </a:solidFill>
              </a:rPr>
              <a:t> שלהם לטחינה.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נמשיך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002060"/>
                </a:solidFill>
              </a:rPr>
              <a:t>קראו: "בַּעַל הַבַּיִת... מי כָּאן מר </a:t>
            </a:r>
            <a:r>
              <a:rPr lang="he-IL" sz="1200" dirty="0" err="1">
                <a:solidFill>
                  <a:srgbClr val="002060"/>
                </a:solidFill>
              </a:rPr>
              <a:t>קורניל</a:t>
            </a:r>
            <a:r>
              <a:rPr lang="he-IL" sz="1200" dirty="0">
                <a:solidFill>
                  <a:srgbClr val="002060"/>
                </a:solidFill>
              </a:rPr>
              <a:t>?" הם מכנים אותו "בעל הבית" מתוך כבוד ומתוך רצון שישוב ויהיה בעל הבית של הטחנה ששבה לפעולה כבעבר.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ונסיים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002060"/>
                </a:solidFill>
              </a:rPr>
              <a:t>עֵינֵי כֻּלָּם מָלְאוּ דֶּמַע.  שוב, רואים עד כמה הם התרגשו ושמחו בשמחתו עד שעיניהם דמעו משמחה ומהתרגשות.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ילדים, ראינו שהאיכרים, תושבי הכפר היו רגישים כלפי מר </a:t>
            </a:r>
            <a:r>
              <a:rPr lang="he-IL" sz="1200" b="1" dirty="0" err="1">
                <a:solidFill>
                  <a:srgbClr val="002060"/>
                </a:solidFill>
              </a:rPr>
              <a:t>קורניל</a:t>
            </a:r>
            <a:r>
              <a:rPr lang="he-IL" sz="1200" b="1" dirty="0">
                <a:solidFill>
                  <a:srgbClr val="002060"/>
                </a:solidFill>
              </a:rPr>
              <a:t>. הם היו רחמנים.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יותר מזה, הם לא רק ריחמו עליו. הם גם עשו מעשה.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הם החליטו להביא אל הטחנה של מר </a:t>
            </a:r>
            <a:r>
              <a:rPr lang="he-IL" sz="1200" b="1" dirty="0" err="1">
                <a:solidFill>
                  <a:srgbClr val="002060"/>
                </a:solidFill>
              </a:rPr>
              <a:t>קורניל</a:t>
            </a:r>
            <a:r>
              <a:rPr lang="he-IL" sz="1200" b="1" dirty="0">
                <a:solidFill>
                  <a:srgbClr val="002060"/>
                </a:solidFill>
              </a:rPr>
              <a:t> את החטים שלהם לטחינה</a:t>
            </a:r>
            <a:r>
              <a:rPr lang="he-IL" sz="1200" b="1" dirty="0" smtClean="0">
                <a:solidFill>
                  <a:srgbClr val="002060"/>
                </a:solidFill>
              </a:rPr>
              <a:t>. </a:t>
            </a:r>
            <a:endParaRPr lang="he-IL" sz="1200" b="1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solidFill>
                <a:srgbClr val="002060"/>
              </a:solidFill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212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ואתם יודעים מה עוד ילדים?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solidFill>
                  <a:srgbClr val="002060"/>
                </a:solidFill>
              </a:rPr>
              <a:t>המעשה הזה </a:t>
            </a:r>
            <a:r>
              <a:rPr lang="he-IL" sz="1200" b="0" dirty="0" smtClean="0">
                <a:solidFill>
                  <a:srgbClr val="002060"/>
                </a:solidFill>
              </a:rPr>
              <a:t>של האיכרים </a:t>
            </a:r>
            <a:r>
              <a:rPr lang="he-IL" sz="1200" b="0" dirty="0">
                <a:solidFill>
                  <a:srgbClr val="002060"/>
                </a:solidFill>
              </a:rPr>
              <a:t>נחשב למעשה צדקה בדרגה הכי גבוהה.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>
              <a:solidFill>
                <a:srgbClr val="002060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הרמב"ם, רבי משה בן מימון, מלמד אותנו על 8 מעלות, 8 דרגות בצדקה.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והמעלה הכי גדולה היא של האדם שנותן מתנה או הלוואה לנזקק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או שעוזר לו לעבוד במלאכה ולהרוויח את כספו מבלי שיזדקק לבריות</a:t>
            </a:r>
            <a:r>
              <a:rPr lang="he-IL" sz="1200" b="1" dirty="0" smtClean="0">
                <a:solidFill>
                  <a:srgbClr val="002060"/>
                </a:solidFill>
              </a:rPr>
              <a:t>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>
                <a:solidFill>
                  <a:srgbClr val="002060"/>
                </a:solidFill>
              </a:rPr>
              <a:t>זה מה שעשו האיכרים: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he-IL" sz="1200" b="1" baseline="0" dirty="0" smtClean="0">
                <a:solidFill>
                  <a:srgbClr val="002060"/>
                </a:solidFill>
              </a:rPr>
              <a:t>במקום לתת לו צדקה, הביאו לו חיטים כדי שימשיך לטחון ולהתפרנס בכבוד.</a:t>
            </a:r>
            <a:endParaRPr lang="x-none" sz="1200" b="1" dirty="0">
              <a:solidFill>
                <a:srgbClr val="002060"/>
              </a:solidFill>
            </a:endParaRPr>
          </a:p>
          <a:p>
            <a:pPr algn="r"/>
            <a:endParaRPr lang="he-IL" b="1" baseline="0" dirty="0"/>
          </a:p>
          <a:p>
            <a:pPr algn="r"/>
            <a:endParaRPr lang="he-IL" b="1" baseline="0" dirty="0"/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5355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dirty="0">
                <a:effectLst/>
              </a:rPr>
              <a:t>ילדים, קראנו בסיפור שהתושבים גילו שמר </a:t>
            </a:r>
            <a:r>
              <a:rPr lang="he-IL" dirty="0" err="1">
                <a:effectLst/>
              </a:rPr>
              <a:t>קורניל</a:t>
            </a:r>
            <a:r>
              <a:rPr lang="he-IL" dirty="0">
                <a:effectLst/>
              </a:rPr>
              <a:t> טחן עפר כדי לא להתבייש. 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dirty="0">
                <a:effectLst/>
              </a:rPr>
              <a:t>כתוצאה מכך </a:t>
            </a:r>
            <a:r>
              <a:rPr lang="he-IL" b="1" dirty="0">
                <a:effectLst/>
              </a:rPr>
              <a:t>נכמרו רחמיהם של התושבים על הזקן האומלל</a:t>
            </a:r>
            <a:r>
              <a:rPr lang="he-IL" dirty="0">
                <a:effectLst/>
              </a:rPr>
              <a:t>.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dirty="0">
                <a:effectLst/>
              </a:rPr>
              <a:t>בואו נסביר את הביטוי  </a:t>
            </a:r>
            <a:r>
              <a:rPr lang="he-IL" b="1" dirty="0">
                <a:effectLst/>
              </a:rPr>
              <a:t>נכמרו רחמיהם.    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b="1" dirty="0">
                <a:effectLst/>
              </a:rPr>
              <a:t>                     		</a:t>
            </a: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הביטוי "</a:t>
            </a:r>
            <a:r>
              <a:rPr lang="he-IL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נכמרו רחמיו</a:t>
            </a: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" מופיע בחומש בראשית. 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(נקרין אותו על השקופית)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sz="12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"וימהר יוסף כי נכמרו רחמיו אל אחיו ויבקש לבכות"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(המורה ממשיך)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רש"י מפרש את המילה נכמרו ואומר- </a:t>
            </a:r>
            <a:r>
              <a:rPr lang="he-IL" sz="1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נתחממו</a:t>
            </a: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כלומר, הלב של יוסף התמלא חום ורחמים כלפי בנימין אחיו.</a:t>
            </a: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he-IL" dirty="0">
              <a:effectLst/>
            </a:endParaRPr>
          </a:p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ובסיפור שלנו, גם תושבי הכפר ריחמו על הטוחן הזקן שישב ובכה על שסודו שניסה להסתיר  בכל כוחו- התגלה. </a:t>
            </a:r>
            <a:endParaRPr lang="he-IL" sz="1200" b="1" dirty="0"/>
          </a:p>
          <a:p>
            <a:pPr algn="r"/>
            <a:endParaRPr lang="he-IL" sz="1200" b="1" dirty="0"/>
          </a:p>
          <a:p>
            <a:pPr algn="r"/>
            <a:endParaRPr lang="he-IL" sz="1200" b="1" dirty="0"/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448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dirty="0"/>
              <a:t>ילדים יקרים,</a:t>
            </a:r>
          </a:p>
          <a:p>
            <a:pPr algn="r"/>
            <a:r>
              <a:rPr lang="he-IL" b="0" dirty="0" smtClean="0"/>
              <a:t>מאנשי </a:t>
            </a:r>
            <a:r>
              <a:rPr lang="he-IL" b="0" dirty="0"/>
              <a:t>הכפר האיכרים אנו לומדים מסר חשוב:</a:t>
            </a:r>
          </a:p>
          <a:p>
            <a:pPr algn="r"/>
            <a:r>
              <a:rPr lang="he-IL" b="0" dirty="0"/>
              <a:t>הם כיבדו את הטוחן הזקן. הם לא נתנו לו צדקה אלא עזרו לו לשוב ולעבוד בטחנה. </a:t>
            </a:r>
          </a:p>
          <a:p>
            <a:pPr algn="r"/>
            <a:r>
              <a:rPr lang="he-IL" b="0" dirty="0"/>
              <a:t>הם הביאו לו את </a:t>
            </a:r>
            <a:r>
              <a:rPr lang="he-IL" b="0" dirty="0" err="1"/>
              <a:t>החטה</a:t>
            </a:r>
            <a:r>
              <a:rPr lang="he-IL" b="0" dirty="0"/>
              <a:t> לטחינה וכך השיבו לו את כבודו כמו בהתחלה. </a:t>
            </a:r>
          </a:p>
          <a:p>
            <a:pPr algn="r"/>
            <a:r>
              <a:rPr lang="he-IL" b="1" dirty="0"/>
              <a:t>הם עזרו לו שלא </a:t>
            </a:r>
            <a:r>
              <a:rPr lang="he-IL" b="1" dirty="0" err="1"/>
              <a:t>יפול</a:t>
            </a:r>
            <a:r>
              <a:rPr lang="he-IL" b="1" dirty="0"/>
              <a:t>    </a:t>
            </a:r>
            <a:r>
              <a:rPr lang="he-IL" b="0" dirty="0"/>
              <a:t>(למורה: לחץ על המקש להופעת ההנפשה:) </a:t>
            </a:r>
          </a:p>
          <a:p>
            <a:pPr algn="r"/>
            <a:r>
              <a:rPr lang="he-IL" b="1" dirty="0"/>
              <a:t>אל תיתן לחברך ליפול</a:t>
            </a:r>
          </a:p>
          <a:p>
            <a:pPr algn="r"/>
            <a:endParaRPr lang="en-US" b="1" dirty="0"/>
          </a:p>
          <a:p>
            <a:pPr algn="r"/>
            <a:r>
              <a:rPr lang="he-IL" b="0" dirty="0"/>
              <a:t>דבר חשוב נוסף שלמדנו הוא  </a:t>
            </a:r>
            <a:r>
              <a:rPr lang="he-IL" b="1" dirty="0"/>
              <a:t>שצדקה בדרך של עזרה למך, לעני זו הצדקה במעלה, בדרגה הכי גבוהה. </a:t>
            </a:r>
            <a:r>
              <a:rPr lang="he-IL" b="0" dirty="0"/>
              <a:t>כך לימד אותנו הרמב"ם:</a:t>
            </a:r>
          </a:p>
          <a:p>
            <a:pPr algn="r"/>
            <a:r>
              <a:rPr lang="he-IL" b="0" dirty="0"/>
              <a:t>(למורה: לחץ על המקש לצורך הופעת ההנפשה):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2060"/>
                </a:solidFill>
              </a:rPr>
              <a:t>המעלה הגדולה שאין למעלה ממנה, זה המחזיק ביד ישראל שֶׁמָּךְ ... או ממציא לו מלאכה כדי לחזק את ידו, שלא יצטרך לַבְּרִיוֹת</a:t>
            </a:r>
            <a:endParaRPr lang="en-US" sz="1200" b="1" dirty="0">
              <a:solidFill>
                <a:srgbClr val="002060"/>
              </a:solidFill>
            </a:endParaRPr>
          </a:p>
          <a:p>
            <a:pPr algn="r"/>
            <a:endParaRPr lang="he-IL" b="0" dirty="0"/>
          </a:p>
          <a:p>
            <a:pPr algn="r"/>
            <a:endParaRPr lang="he-IL" b="0" dirty="0"/>
          </a:p>
          <a:p>
            <a:pPr algn="r"/>
            <a:endParaRPr lang="he-IL" b="1" dirty="0"/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2302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he-IL" sz="1200" dirty="0"/>
              <a:t>        ילדים יקרים, אנו מתקרבים לסיום. נסכם מה למדנו היום:</a:t>
            </a:r>
          </a:p>
          <a:p>
            <a:pPr marL="0" indent="0">
              <a:buFont typeface="Wingdings" pitchFamily="2" charset="2"/>
              <a:buNone/>
            </a:pPr>
            <a:endParaRPr lang="he-IL" sz="1200" dirty="0"/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שיחזרנו את האירועים המרכזיים בסיפור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תיארנו את דמותו של </a:t>
            </a:r>
            <a:r>
              <a:rPr lang="he-IL" sz="1200" dirty="0" err="1"/>
              <a:t>קורניל</a:t>
            </a:r>
            <a:r>
              <a:rPr lang="he-IL" sz="1200" dirty="0"/>
              <a:t> הטוחן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תיארנו את דמותם של האיכרים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איתרנו את נקודת המפנה בסיפור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למדנו מילים חדשות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1200" dirty="0"/>
              <a:t>הבנו את המסר של הסיפור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he-IL" sz="1200" dirty="0"/>
          </a:p>
          <a:p>
            <a:pPr algn="r"/>
            <a:endParaRPr lang="he-IL" baseline="0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נקרא עכשיו על טחנת הרוח המיוחדת הזאת.</a:t>
            </a:r>
          </a:p>
          <a:p>
            <a:pPr rtl="0"/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(קורא את הקטע)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הסיפור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שנקרא היום מספר על טוחן </a:t>
            </a:r>
            <a:r>
              <a:rPr lang="he-I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שהיתה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לו טחנת רוח כמו זאת שנמצאת בירושלים.</a:t>
            </a: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4170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dirty="0"/>
              <a:t>ועכשיו, ילדים, משימת כתיבה לסיום:</a:t>
            </a:r>
          </a:p>
          <a:p>
            <a:pPr algn="r"/>
            <a:r>
              <a:rPr lang="he-IL" b="1" dirty="0"/>
              <a:t>לו יכלה הטחנה לדבר, מה </a:t>
            </a:r>
            <a:r>
              <a:rPr lang="he-IL" b="1" dirty="0" err="1"/>
              <a:t>היתה</a:t>
            </a:r>
            <a:r>
              <a:rPr lang="he-IL" b="1" dirty="0"/>
              <a:t> אומרת למר </a:t>
            </a:r>
            <a:r>
              <a:rPr lang="he-IL" b="1" dirty="0" err="1"/>
              <a:t>קורניל</a:t>
            </a:r>
            <a:r>
              <a:rPr lang="he-IL" b="1" dirty="0"/>
              <a:t>?</a:t>
            </a:r>
          </a:p>
          <a:p>
            <a:pPr algn="r"/>
            <a:r>
              <a:rPr lang="he-IL" b="1" dirty="0"/>
              <a:t>מה </a:t>
            </a:r>
            <a:r>
              <a:rPr lang="he-IL" b="1" dirty="0" err="1"/>
              <a:t>היתה</a:t>
            </a:r>
            <a:r>
              <a:rPr lang="he-IL" b="1" dirty="0"/>
              <a:t> אומרת לנער ומה לאיכרים?</a:t>
            </a:r>
          </a:p>
          <a:p>
            <a:pPr algn="r"/>
            <a:endParaRPr lang="he-IL" b="1" dirty="0"/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pPr algn="r"/>
            <a:r>
              <a:rPr lang="he-IL" dirty="0"/>
              <a:t> כתבו את הדברים במכתב.  אמתין לכם 5 דקות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(המתנה של 5 דקות)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he-IL" dirty="0"/>
          </a:p>
          <a:p>
            <a:pPr algn="r"/>
            <a:r>
              <a:rPr lang="he-IL" b="1" dirty="0"/>
              <a:t>ילדים יקרים, שמחתי ללמוד איתכם </a:t>
            </a:r>
          </a:p>
          <a:p>
            <a:pPr algn="r"/>
            <a:r>
              <a:rPr lang="he-IL" b="1" dirty="0"/>
              <a:t>להתראות בפעם הבאה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918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לפני שנתחיל, הצטיידו ב</a:t>
            </a:r>
            <a:r>
              <a:rPr lang="he-IL" baseline="0" dirty="0"/>
              <a:t>מחברת ובכלי כתיבה.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aseline="0" dirty="0"/>
              <a:t>אני ממתינה לכם - (</a:t>
            </a:r>
            <a:r>
              <a:rPr lang="he-IL" b="1" baseline="0" dirty="0"/>
              <a:t>אבקש להוסיף שעון עצר </a:t>
            </a:r>
            <a:r>
              <a:rPr lang="he-IL" baseline="0" dirty="0"/>
              <a:t>- 30 שניות)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aseline="0" dirty="0"/>
              <a:t>מוכנים?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433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he-IL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מה נלמד בשיעור? (קורא):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1200" dirty="0">
                <a:latin typeface="Arial" panose="020B0604020202020204" pitchFamily="34" charset="0"/>
                <a:cs typeface="+mn-cs"/>
              </a:rPr>
              <a:t>נשחזר את רֶצף האירועים בסיפור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1200" dirty="0">
                <a:latin typeface="Arial" panose="020B0604020202020204" pitchFamily="34" charset="0"/>
                <a:cs typeface="+mn-cs"/>
              </a:rPr>
              <a:t> נשוחח על הדמויות בסיפור </a:t>
            </a:r>
          </a:p>
          <a:p>
            <a:pPr marL="347472" indent="-347472">
              <a:lnSpc>
                <a:spcPct val="150000"/>
              </a:lnSpc>
              <a:buSzPts val="3600"/>
              <a:buFont typeface="Wingdings" panose="05000000000000000000" pitchFamily="2" charset="2"/>
              <a:buChar char="ü"/>
            </a:pPr>
            <a:r>
              <a:rPr lang="he-IL" sz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נבחר מילים מהסיפור וננסה להבין את משמעותן</a:t>
            </a:r>
            <a:endParaRPr lang="he-IL" sz="1200" dirty="0">
              <a:latin typeface="Arial" panose="020B0604020202020204" pitchFamily="34" charset="0"/>
              <a:cs typeface="+mn-cs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1200" dirty="0">
                <a:latin typeface="Arial" panose="020B0604020202020204" pitchFamily="34" charset="0"/>
                <a:cs typeface="+mn-cs"/>
              </a:rPr>
              <a:t> נבין את המסר ונראה מה אנחנו יכולים לקחת ממנו לחיים </a:t>
            </a:r>
          </a:p>
          <a:p>
            <a:pPr marL="0" indent="0">
              <a:buFont typeface="Wingdings" pitchFamily="2" charset="2"/>
              <a:buNone/>
            </a:pPr>
            <a:endParaRPr lang="he-IL" sz="1200" dirty="0"/>
          </a:p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marL="342900" indent="-342900">
              <a:buFont typeface="Wingdings" pitchFamily="2" charset="2"/>
              <a:buChar char="ü"/>
            </a:pPr>
            <a:endParaRPr lang="he-IL" sz="1200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959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r>
              <a:rPr lang="he-IL" baseline="0" dirty="0"/>
              <a:t>בואו נקרא ביחד את תחילת הסיפור:  "במשך ששים שנה עסק מר </a:t>
            </a:r>
            <a:r>
              <a:rPr lang="he-IL" baseline="0" dirty="0" err="1"/>
              <a:t>קורניל</a:t>
            </a:r>
            <a:r>
              <a:rPr lang="he-IL" baseline="0" dirty="0"/>
              <a:t> הטוחן במלאכת טחינת חטים על ידי </a:t>
            </a:r>
            <a:r>
              <a:rPr lang="he-IL" baseline="0" dirty="0" err="1"/>
              <a:t>רחים</a:t>
            </a:r>
            <a:r>
              <a:rPr lang="he-IL" baseline="0" dirty="0"/>
              <a:t> של רוח.  חלפו שנים ו...  (המורה יגיד: שלוש נקודות)</a:t>
            </a:r>
          </a:p>
          <a:p>
            <a:pPr algn="r"/>
            <a:endParaRPr lang="he-IL" baseline="0" dirty="0"/>
          </a:p>
          <a:p>
            <a:pPr algn="r"/>
            <a:r>
              <a:rPr lang="he-IL" baseline="0" dirty="0"/>
              <a:t>ילדים, מה לדעתכם קרה כשחלפו השנים?  כתבו במחברתכם.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אמתין לכם 5 דקות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(ממתין)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ילדים יקרים, מעניין היה אילו יכולתי לשמוע את הסיפורים שכתבתם...  </a:t>
            </a:r>
            <a:r>
              <a:rPr lang="he-IL" b="1" baseline="0" dirty="0" err="1"/>
              <a:t>בודאי</a:t>
            </a:r>
            <a:r>
              <a:rPr lang="he-IL" b="1" baseline="0" dirty="0"/>
              <a:t> שמתם לב לאות  ו' שאחרי "חלפו השנים" אולי היא מנבאת שהמצב השתנה אחרי שנים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867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נקרא את הסיפור ונראה האם </a:t>
            </a:r>
            <a:r>
              <a:rPr lang="he-IL" b="1" baseline="0" dirty="0" err="1"/>
              <a:t>נחשתם</a:t>
            </a:r>
            <a:r>
              <a:rPr lang="he-IL" b="1" baseline="0" dirty="0"/>
              <a:t> נכון.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קוראת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435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נקרא את הסיפור ונראה האם </a:t>
            </a:r>
            <a:r>
              <a:rPr lang="he-IL" b="1" baseline="0" dirty="0" err="1"/>
              <a:t>נחשתם</a:t>
            </a:r>
            <a:r>
              <a:rPr lang="he-IL" b="1" baseline="0" dirty="0"/>
              <a:t> נכון.</a:t>
            </a:r>
          </a:p>
          <a:p>
            <a:pPr algn="r"/>
            <a:endParaRPr lang="he-IL" b="1" baseline="0" dirty="0"/>
          </a:p>
          <a:p>
            <a:pPr algn="r"/>
            <a:r>
              <a:rPr lang="he-IL" b="1" baseline="0" dirty="0"/>
              <a:t>קוראת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44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(המורה קורא)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(למורה: בזמן שתגיע למילים "החמור הזקן המלחך" - תלחץ על מקש הריווח ויופיע למטה פירוש המילה מלחך)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(ממשיך לקרוא)</a:t>
            </a:r>
          </a:p>
          <a:p>
            <a:pPr algn="r"/>
            <a:endParaRPr lang="he-IL" b="1" dirty="0"/>
          </a:p>
          <a:p>
            <a:pPr algn="r"/>
            <a:r>
              <a:rPr lang="he-IL" dirty="0"/>
              <a:t>(המורה עוצר בקריאה)</a:t>
            </a:r>
          </a:p>
          <a:p>
            <a:pPr algn="r"/>
            <a:r>
              <a:rPr lang="he-IL" dirty="0"/>
              <a:t>ילדים, לפני שנמשיך בקריאה.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כתבו במחברתכם: </a:t>
            </a:r>
            <a:r>
              <a:rPr lang="he-IL" b="1" dirty="0"/>
              <a:t>מה לדעתכם ראה הנער בטחנה?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אמתין לכם 5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170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1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8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6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מדינת ישראל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41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3877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592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56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03642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007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112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4222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09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176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1172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15417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72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5281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8D58-9884-41A5-8962-94149DFD46AC}" type="datetimeFigureOut">
              <a:rPr lang="he-IL" smtClean="0"/>
              <a:pPr/>
              <a:t>י"ב/אלול/תש"ף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8E21-7B2A-473D-9A31-A6F92536DF8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242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4543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6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50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23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01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5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83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0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E5B2283-E84C-4636-A9B3-110E3B79AC01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36E0-02F0-C24F-AEDD-AC692C7CD9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85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5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723" r:id="rId14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gyazo.com/9ac3ce66cd3e15509125e06e8b898567" TargetMode="External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hyperlink" Target="https://gyazo.com/9ac3ce66cd3e15509125e06e8b89856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hyperlink" Target="https://gyazo.com/9ac3ce66cd3e15509125e06e8b89856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E%D7%91%22%D7%9D_%D7%94%D7%9C%D7%9B%D7%95%D7%AA_%D7%9E%D7%AA%D7%A0%D7%95%D7%AA_%D7%A2%D7%A0%D7%99%D7%99%D7%9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unsplash.com/s/photos/butterfly?utm_source=unsplash&amp;utm_medium=referral&amp;utm_content=creditCopyText" TargetMode="External"/><Relationship Id="rId5" Type="http://schemas.openxmlformats.org/officeDocument/2006/relationships/hyperlink" Target="https://unsplash.com/@maur1ts?utm_source=unsplash&amp;utm_medium=referral&amp;utm_content=creditCopyText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gyazo.com/9ac3ce66cd3e15509125e06e8b898567" TargetMode="External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957943" y="4469271"/>
            <a:ext cx="8351157" cy="552671"/>
          </a:xfrm>
        </p:spPr>
        <p:txBody>
          <a:bodyPr/>
          <a:lstStyle/>
          <a:p>
            <a:pPr lvl="0"/>
            <a:r>
              <a:rPr lang="he-IL" sz="3200" dirty="0"/>
              <a:t>נושא השיעור: הסיפור הַטַּחֲנָה הַמִּסְתוֹרִית/ א' דּוּדֶה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2001" y="5181599"/>
            <a:ext cx="6984999" cy="678874"/>
          </a:xfrm>
        </p:spPr>
        <p:txBody>
          <a:bodyPr>
            <a:noAutofit/>
          </a:bodyPr>
          <a:lstStyle/>
          <a:p>
            <a:r>
              <a:rPr lang="he-IL" sz="3200" dirty="0">
                <a:sym typeface="Calibri"/>
              </a:rPr>
              <a:t>עם המורה</a:t>
            </a:r>
            <a:r>
              <a:rPr lang="he-IL" sz="3200" dirty="0" smtClean="0">
                <a:sym typeface="Calibri"/>
              </a:rPr>
              <a:t>: שני </a:t>
            </a:r>
            <a:r>
              <a:rPr lang="he-IL" sz="3200" dirty="0" err="1" smtClean="0">
                <a:sym typeface="Calibri"/>
              </a:rPr>
              <a:t>טויטו</a:t>
            </a:r>
            <a:endParaRPr lang="he-IL" sz="3200" dirty="0" smtClean="0">
              <a:sym typeface="Calibri"/>
            </a:endParaRPr>
          </a:p>
          <a:p>
            <a:r>
              <a:rPr lang="he-IL" sz="2800" smtClean="0">
                <a:sym typeface="Calibri"/>
              </a:rPr>
              <a:t>כתיבה</a:t>
            </a:r>
            <a:r>
              <a:rPr lang="he-IL" sz="2800" dirty="0" smtClean="0">
                <a:sym typeface="Calibri"/>
              </a:rPr>
              <a:t>: יוכבד אטיה</a:t>
            </a:r>
            <a:endParaRPr lang="he-IL" sz="2800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שיעור עברית לכתה ד'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87570" y="1874255"/>
            <a:ext cx="1181686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3200" dirty="0" smtClean="0"/>
              <a:t>הַבָּשָׂר</a:t>
            </a:r>
            <a:r>
              <a:rPr lang="he-IL" sz="3200" dirty="0"/>
              <a:t>, הָרובֵץ בַּחַמָּה על אֶדֶן החלון, וּמַבִּיט בְּפָנִים זוֹעֲמִים.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דְּבַר סֵתֶר יָצוּק הָיָה בטחנה. כֹּה רָצו השכנים לְחָשְׂפוֹ!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פַּעַם אַחַת, בַּבֹּקָר הַשְּׁכֵּם, יָצָא מַר </a:t>
            </a:r>
            <a:r>
              <a:rPr lang="he-IL" sz="3200" dirty="0" err="1"/>
              <a:t>קורניל</a:t>
            </a:r>
            <a:r>
              <a:rPr lang="he-IL" sz="3200" dirty="0"/>
              <a:t> מִפֶּתַח טחנתו וְהִשְׁאִיר אֶת הַדֶּלֶת פְּתוּחָה-וְהִנֵּה עָבַר שָם נַעַר אֶחָד, עַל פִּתְחָהּ שֶׁל הַטַּחֲנָה, </a:t>
            </a:r>
            <a:r>
              <a:rPr lang="he-IL" sz="3200" b="1" dirty="0">
                <a:solidFill>
                  <a:srgbClr val="0070C0"/>
                </a:solidFill>
              </a:rPr>
              <a:t>וּמָה רוֹאוֹת עֵינָיו?</a:t>
            </a:r>
          </a:p>
          <a:p>
            <a:pPr algn="just">
              <a:lnSpc>
                <a:spcPct val="150000"/>
              </a:lnSpc>
            </a:pPr>
            <a:r>
              <a:rPr lang="he-IL" sz="3200" b="1" dirty="0">
                <a:solidFill>
                  <a:srgbClr val="C00000"/>
                </a:solidFill>
              </a:rPr>
              <a:t>מְלַחֵךְ= אוכל עשב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107519"/>
            <a:ext cx="1447409" cy="138212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31AB7B9-1BBC-47D7-B154-1E6B67A0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he-IL" altLang="he-IL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https://gyazo.com/9ac3ce66cd3e15509125e06e8b898567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7A10E6-9EC4-492F-A618-A84B09EB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38"/>
            <a:ext cx="2857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min_final">
            <a:hlinkClick r:id="" action="ppaction://media"/>
            <a:extLst>
              <a:ext uri="{FF2B5EF4-FFF2-40B4-BE49-F238E27FC236}">
                <a16:creationId xmlns:a16="http://schemas.microsoft.com/office/drawing/2014/main" id="{73859AED-02CE-402C-96AC-50D9E049F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2800" y="581158"/>
            <a:ext cx="1943100" cy="6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501200"/>
            <a:ext cx="11816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3200" dirty="0"/>
          </a:p>
          <a:p>
            <a:pPr algn="just"/>
            <a:r>
              <a:rPr lang="he-IL" sz="3200" dirty="0"/>
              <a:t>חֲדַר </a:t>
            </a:r>
            <a:r>
              <a:rPr lang="he-IL" sz="3200" dirty="0" err="1"/>
              <a:t>הָרֵחַיִם</a:t>
            </a:r>
            <a:r>
              <a:rPr lang="he-IL" sz="3200" dirty="0"/>
              <a:t> הָיָה רֵיק... אֵין כָּל שַׂק, אֵין גַּרְגֵּר אֶחָד שֶׁל דָּגָן, אֵין כָּל סִימָן שֶׁל קֶמַח עַל הַקִּירוֹת, </a:t>
            </a:r>
          </a:p>
          <a:p>
            <a:pPr algn="just"/>
            <a:r>
              <a:rPr lang="he-IL" sz="3200" dirty="0"/>
              <a:t>גַּם לֹא שֶׁל קוּרֵי עַכָּבִישׁ... לֹא הָיָה אַף אוֹתוֹ הָרֵיחַ הֶחָמִים הַטּוֹב שֶׁל </a:t>
            </a:r>
            <a:r>
              <a:rPr lang="he-IL" sz="3200" dirty="0" err="1"/>
              <a:t>חִטָּה</a:t>
            </a:r>
            <a:r>
              <a:rPr lang="he-IL" sz="3200" dirty="0"/>
              <a:t> שְׁחוּקָה, </a:t>
            </a:r>
          </a:p>
          <a:p>
            <a:pPr algn="just"/>
            <a:r>
              <a:rPr lang="he-IL" sz="3200" dirty="0" err="1"/>
              <a:t>הַמְּבַסֵּם</a:t>
            </a:r>
            <a:r>
              <a:rPr lang="he-IL" sz="3200" dirty="0"/>
              <a:t> אֶת אֲוִיר הַטְּחָנוֹת... </a:t>
            </a:r>
            <a:r>
              <a:rPr lang="he-IL" sz="3200" dirty="0" err="1"/>
              <a:t>הָרֵחַיִם</a:t>
            </a:r>
            <a:r>
              <a:rPr lang="he-IL" sz="3200" dirty="0"/>
              <a:t> הָיוּ מְכֻסִּים אָבָק, לְיָדָם נִרְדַּם הֶחָתוּל הַצָּנוּם הַגָּדוֹל.</a:t>
            </a:r>
          </a:p>
          <a:p>
            <a:pPr algn="just"/>
            <a:r>
              <a:rPr lang="he-IL" sz="3200" dirty="0"/>
              <a:t>בַּצַד עָמְדָה לָהּ מִטָּה רְעוּעָה. עַל הָרִצְפָּה פְּזוּרוֹת הָיוּ סְחָבוֹת מִסְפָּר וּפְרוּסוֹת שֶׁל לֶחֶם יָבֵשׁ. </a:t>
            </a:r>
            <a:endParaRPr lang="he-IL" sz="3200" b="1" dirty="0">
              <a:solidFill>
                <a:srgbClr val="C00000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46064"/>
            <a:ext cx="1447409" cy="138212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31AB7B9-1BBC-47D7-B154-1E6B67A0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he-IL" altLang="he-IL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https://gyazo.com/9ac3ce66cd3e15509125e06e8b898567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7A10E6-9EC4-492F-A618-A84B09EB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38"/>
            <a:ext cx="2857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501200"/>
            <a:ext cx="118168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3200" dirty="0"/>
          </a:p>
          <a:p>
            <a:pPr algn="just">
              <a:lnSpc>
                <a:spcPct val="150000"/>
              </a:lnSpc>
            </a:pPr>
            <a:r>
              <a:rPr lang="he-IL" sz="3200" b="1" dirty="0" smtClean="0"/>
              <a:t>בְּקֶרֶן </a:t>
            </a:r>
            <a:r>
              <a:rPr lang="he-IL" sz="3200" b="1" dirty="0" err="1"/>
              <a:t>זָוִית</a:t>
            </a:r>
            <a:r>
              <a:rPr lang="he-IL" sz="3200" b="1" dirty="0"/>
              <a:t> </a:t>
            </a:r>
            <a:r>
              <a:rPr lang="he-IL" sz="3200" dirty="0"/>
              <a:t>עָמְדוּ שְׁלֹשָה שַׂקִּים נְקוּבִים, וּפֵרוּרֵי גֶּבֶס וְעָפָר לָבָן בִּצְבְּצוּ מִתּוֹכָם.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רַעַד אָחַז בַּנַּעַר לְמַּרְאֶה </a:t>
            </a:r>
            <a:r>
              <a:rPr lang="he-IL" sz="3200" dirty="0" err="1"/>
              <a:t>הַשִׁמָּמוֹן</a:t>
            </a:r>
            <a:r>
              <a:rPr lang="he-IL" sz="3200" dirty="0"/>
              <a:t> שֶׁשָּׂרַר בַּטַּחֲנָה. 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"הַטּוֹחֵן זָקוּק לְעֶזְרָתֵנוּ!" קָרָא הַנַּעַר בְּהִתְרַגְּשׁוּת. הוּא רָץ הַבַּיְתָה לְסַפֵּר לְמִשְׁפַּחְתּוֹ אֶת אֲשֶׁר רָאָה.</a:t>
            </a:r>
          </a:p>
          <a:p>
            <a:pPr algn="just">
              <a:lnSpc>
                <a:spcPct val="150000"/>
              </a:lnSpc>
            </a:pPr>
            <a:r>
              <a:rPr lang="he-IL" sz="3200" b="1" dirty="0">
                <a:solidFill>
                  <a:srgbClr val="C00000"/>
                </a:solidFill>
              </a:rPr>
              <a:t>בקרן </a:t>
            </a:r>
            <a:r>
              <a:rPr lang="he-IL" sz="3200" b="1" dirty="0" err="1">
                <a:solidFill>
                  <a:srgbClr val="C00000"/>
                </a:solidFill>
              </a:rPr>
              <a:t>זוית</a:t>
            </a:r>
            <a:r>
              <a:rPr lang="he-IL" sz="3200" b="1" dirty="0">
                <a:solidFill>
                  <a:srgbClr val="C00000"/>
                </a:solidFill>
              </a:rPr>
              <a:t>= בַּפִּינָה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46064"/>
            <a:ext cx="1447409" cy="138212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31AB7B9-1BBC-47D7-B154-1E6B67A0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he-IL" altLang="he-IL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https://gyazo.com/9ac3ce66cd3e15509125e06e8b898567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7A10E6-9EC4-492F-A618-A84B09EB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38"/>
            <a:ext cx="2857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501200"/>
            <a:ext cx="1181686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3200" dirty="0"/>
              <a:t>חִישׁ פָּשְׁטָה הַיְּדִיעָה בֵּין כֹּל יוֹשְׁבֵי הַכְּפָר: הַזָּקֵן </a:t>
            </a:r>
            <a:r>
              <a:rPr lang="he-IL" sz="3200" dirty="0" err="1"/>
              <a:t>קורניל</a:t>
            </a:r>
            <a:r>
              <a:rPr lang="he-IL" sz="3200" dirty="0"/>
              <a:t> מוֹבִיל עִם עֶרֶב </a:t>
            </a:r>
            <a:r>
              <a:rPr lang="he-IL" sz="3200" dirty="0">
                <a:solidFill>
                  <a:srgbClr val="C00000"/>
                </a:solidFill>
              </a:rPr>
              <a:t>עֲפָרוֹת</a:t>
            </a:r>
            <a:r>
              <a:rPr lang="he-IL" sz="3200" dirty="0"/>
              <a:t> בִּדְרָכִים שׁוֹנוֹת לְמַעַן הַצִּיל אֶת כְּבוֹדוֹ וּכְבוֹד הַטַּחֲנָה מִלַּעַג הַבְּרִיּוֹת. 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אַנְשֵׁי הַכְּפָר הִשתוֹמְמוּ מֵאַהֲבָתוֹ הָרַבָּה. זֶה יָמִים וְשָׁנִים טוֹחֵן הוּא עָפָר בִּמְקוֹם קֶמַח. </a:t>
            </a:r>
            <a:r>
              <a:rPr lang="he-IL" sz="3200" b="1" dirty="0"/>
              <a:t>נִכְמְרו</a:t>
            </a:r>
            <a:r>
              <a:rPr lang="he-IL" sz="3200" b="1" dirty="0">
                <a:solidFill>
                  <a:srgbClr val="C00000"/>
                </a:solidFill>
              </a:rPr>
              <a:t>ּ </a:t>
            </a:r>
            <a:r>
              <a:rPr lang="he-IL" sz="3200" b="1" dirty="0"/>
              <a:t>רַחֲמֵיהֶם</a:t>
            </a:r>
            <a:r>
              <a:rPr lang="he-IL" sz="3200" dirty="0"/>
              <a:t> שֶׁל הַתּוֹשָׁבִים עַל הַזָּקֵן </a:t>
            </a:r>
            <a:r>
              <a:rPr lang="he-IL" sz="3200" dirty="0" err="1"/>
              <a:t>הָאֻמְלָל</a:t>
            </a:r>
            <a:r>
              <a:rPr lang="he-IL" sz="3200" dirty="0"/>
              <a:t>. פֶּה אֶחָד הִסְכִּימוּ בֵּינֵיהֶם, שֶׁיֵּשׁ לָשֵׂאת לְטַחֲנָתוֹ שֶׁל </a:t>
            </a:r>
            <a:r>
              <a:rPr lang="he-IL" sz="3200" dirty="0" err="1"/>
              <a:t>קורניל</a:t>
            </a:r>
            <a:r>
              <a:rPr lang="he-IL" sz="3200" dirty="0"/>
              <a:t> תֵכֶף וּמִיָד אֶת כָּל </a:t>
            </a:r>
            <a:r>
              <a:rPr lang="he-IL" sz="3200" dirty="0" err="1"/>
              <a:t>הַחִטָּה</a:t>
            </a:r>
            <a:r>
              <a:rPr lang="he-IL" sz="3200" dirty="0"/>
              <a:t> הַנִּמְצֵאת בְּבָתֵּיהֶם.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406845"/>
            <a:ext cx="1269609" cy="12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631826"/>
            <a:ext cx="1181686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3200" dirty="0" smtClean="0"/>
              <a:t>הַטַּחֲנָה </a:t>
            </a:r>
            <a:r>
              <a:rPr lang="he-IL" sz="3200" dirty="0" err="1"/>
              <a:t>הָיְתָה</a:t>
            </a:r>
            <a:r>
              <a:rPr lang="he-IL" sz="3200" dirty="0"/>
              <a:t> פְּתוּחָה לִרְוָחָה... לִפְנֵי הַפֶּתַח, עַל שַׂק גֶּבֶס, יָשַׁב מַר </a:t>
            </a:r>
            <a:r>
              <a:rPr lang="he-IL" sz="3200" dirty="0" err="1"/>
              <a:t>קורניל</a:t>
            </a:r>
            <a:r>
              <a:rPr lang="he-IL" sz="3200" dirty="0"/>
              <a:t> וּבָכָה. זֶה עַתָּה חָזַר מִדַּרְכּוֹ וְהִרְגִּישׁ, כִּי מִישֶׁהוּ חָדַר פְּנִימָה וְסוֹדוֹ הֶעָצוּב נִתְגַּלָּה.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"אָבַדְתִּי, אָבַדְתִּי!" </a:t>
            </a:r>
            <a:r>
              <a:rPr lang="he-IL" sz="3200" b="1" dirty="0"/>
              <a:t>הִתְיַפֵּח</a:t>
            </a:r>
            <a:r>
              <a:rPr lang="he-IL" sz="3200" dirty="0"/>
              <a:t>ַ מָרוֹת.</a:t>
            </a:r>
          </a:p>
          <a:p>
            <a:pPr algn="just">
              <a:lnSpc>
                <a:spcPct val="150000"/>
              </a:lnSpc>
            </a:pPr>
            <a:r>
              <a:rPr lang="he-IL" sz="3200" b="1" dirty="0">
                <a:solidFill>
                  <a:srgbClr val="C00000"/>
                </a:solidFill>
              </a:rPr>
              <a:t>הִתְיַפֵּחַ= בָּכָה</a:t>
            </a:r>
            <a:endParaRPr lang="he-IL" sz="32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406845"/>
            <a:ext cx="1269609" cy="12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791486"/>
            <a:ext cx="118168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3200" dirty="0"/>
              <a:t>באותה העת האיכרים עלו לעבר הטחנה בְּתַהֲלוּכָה של חמורים עֲמוּסֵי דָגָן וְקָראוּ בְּקול רָם, כמו בְּאוֹתָם ימים טובים: "בַּעַל הַבַּיִת... מי כָּאן מר </a:t>
            </a:r>
            <a:r>
              <a:rPr lang="he-IL" sz="3200" dirty="0" err="1"/>
              <a:t>קורניל</a:t>
            </a:r>
            <a:r>
              <a:rPr lang="he-IL" sz="3200" dirty="0"/>
              <a:t>?"</a:t>
            </a:r>
          </a:p>
          <a:p>
            <a:pPr algn="just"/>
            <a:r>
              <a:rPr lang="he-IL" sz="3200" dirty="0"/>
              <a:t>והנה הַשַׂקִים נִצְבָּרִים לפני הַפֶּתח, והגרגרים </a:t>
            </a:r>
            <a:r>
              <a:rPr lang="he-IL" sz="3200" dirty="0" err="1"/>
              <a:t>הַצְהֻבִּים</a:t>
            </a:r>
            <a:r>
              <a:rPr lang="he-IL" sz="3200" dirty="0"/>
              <a:t> הַיָפים נִשְפָּכִים על הארץ לְכֹל עֵבֶר.</a:t>
            </a:r>
          </a:p>
          <a:p>
            <a:pPr algn="just"/>
            <a:r>
              <a:rPr lang="he-IL" sz="3200" dirty="0"/>
              <a:t>פָּקַח מר </a:t>
            </a:r>
            <a:r>
              <a:rPr lang="he-IL" sz="3200" dirty="0" err="1"/>
              <a:t>קורניל</a:t>
            </a:r>
            <a:r>
              <a:rPr lang="he-IL" sz="3200" dirty="0"/>
              <a:t> </a:t>
            </a:r>
            <a:r>
              <a:rPr lang="he-IL" sz="3200" dirty="0" err="1"/>
              <a:t>עֵינַיִם</a:t>
            </a:r>
            <a:r>
              <a:rPr lang="he-IL" sz="3200" dirty="0"/>
              <a:t> גדולות, לקח מן הַדָּגָן בְּכַף יָדוֹ הזקנה ואמר מִתוֹך צְחוֹק וּדְמָעוֹת גם יחד: "הרי זו </a:t>
            </a:r>
            <a:r>
              <a:rPr lang="he-IL" sz="3200" dirty="0" err="1"/>
              <a:t>חִטָּה</a:t>
            </a:r>
            <a:r>
              <a:rPr lang="he-IL" sz="3200" dirty="0"/>
              <a:t>!... </a:t>
            </a:r>
            <a:r>
              <a:rPr lang="he-IL" sz="3200" dirty="0" err="1"/>
              <a:t>חִטָּה</a:t>
            </a:r>
            <a:r>
              <a:rPr lang="he-IL" sz="3200" dirty="0"/>
              <a:t> טובה!... הַנִיחוּ לי, וְאַבִּיט בָּהּ</a:t>
            </a:r>
            <a:r>
              <a:rPr lang="he-IL" sz="3200" dirty="0" smtClean="0"/>
              <a:t>."</a:t>
            </a: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61966"/>
            <a:ext cx="1297766" cy="12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806000"/>
            <a:ext cx="11816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3200" dirty="0" smtClean="0"/>
              <a:t>אחרי </a:t>
            </a:r>
            <a:r>
              <a:rPr lang="he-IL" sz="3200" dirty="0"/>
              <a:t>כן בְּהַבִּיטוֹ אל שְכֵנָיו הוֹסִיף: "אָהָה, יָדַעְתִּי הֵיטֵב, כִּי שׁוֹב תָּשׁוּבוּ אֵלַי... יָדַעְתִּי..."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עֵינֵי כֻּלָּם מָלְאוּ דֶּמַע. הַזָּקָן פָּתַח אֶת הַשַּׂקִּים, וְכֻלָּם רָאוּהוּ כְּבֶעָבָר מַשְׁגִּיחַ עַל </a:t>
            </a:r>
            <a:r>
              <a:rPr lang="he-IL" sz="3200" dirty="0" err="1"/>
              <a:t>הָרֵחַיִם</a:t>
            </a:r>
            <a:r>
              <a:rPr lang="he-IL" sz="3200" dirty="0"/>
              <a:t>, 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בְּעֵת שהגרגרים </a:t>
            </a:r>
            <a:r>
              <a:rPr lang="he-IL" sz="3200" b="1" dirty="0"/>
              <a:t>נִשְׁחָקִים</a:t>
            </a:r>
            <a:r>
              <a:rPr lang="he-IL" sz="3200" dirty="0"/>
              <a:t>, וְאַבְקַת הַחִטִּים הַדַּקָּה מִתְנַשֵּׂאת לַתִּקְרָה.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he-IL" sz="3200" b="1" dirty="0">
                <a:solidFill>
                  <a:srgbClr val="C00000"/>
                </a:solidFill>
              </a:rPr>
              <a:t>נִשְׁחָקִים= נִטְחָנִים </a:t>
            </a:r>
            <a:r>
              <a:rPr lang="he-IL" sz="3200" b="1" dirty="0" smtClean="0">
                <a:solidFill>
                  <a:srgbClr val="C00000"/>
                </a:solidFill>
              </a:rPr>
              <a:t>דק</a:t>
            </a: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61966"/>
            <a:ext cx="1297766" cy="12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29028" y="1646344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2800" dirty="0"/>
              <a:t>באותה העת האיכרים עלו לעבר הטחנה בְּתַהֲלוּכָה של חמורים עֲמוּסֵי דָגָן וְקָראוּ בְּקול רָם, כמו בְּאוֹתָם ימים טובים: "בַּעַל הַבַּיִת... מי כָּאן מר </a:t>
            </a:r>
            <a:r>
              <a:rPr lang="he-IL" sz="2800" dirty="0" err="1"/>
              <a:t>קורניל</a:t>
            </a:r>
            <a:r>
              <a:rPr lang="he-IL" sz="2800" dirty="0"/>
              <a:t>?"</a:t>
            </a:r>
          </a:p>
          <a:p>
            <a:pPr algn="just"/>
            <a:r>
              <a:rPr lang="he-IL" sz="2800" dirty="0"/>
              <a:t>והנה הַשַׂקִים נִצְבָּרִים לפני הַפֶּתח, והגרגרים </a:t>
            </a:r>
            <a:r>
              <a:rPr lang="he-IL" sz="2800" dirty="0" err="1"/>
              <a:t>הַצְהֻבִּים</a:t>
            </a:r>
            <a:r>
              <a:rPr lang="he-IL" sz="2800" dirty="0"/>
              <a:t> הַיָפים נִשְפָּכִים על הארץ לְכֹל עֵבֶר.</a:t>
            </a:r>
          </a:p>
          <a:p>
            <a:pPr algn="just"/>
            <a:r>
              <a:rPr lang="he-IL" sz="2800" b="1" dirty="0">
                <a:solidFill>
                  <a:srgbClr val="0070C0"/>
                </a:solidFill>
              </a:rPr>
              <a:t>פָּקַח מר </a:t>
            </a:r>
            <a:r>
              <a:rPr lang="he-IL" sz="2800" b="1" dirty="0" err="1">
                <a:solidFill>
                  <a:srgbClr val="0070C0"/>
                </a:solidFill>
              </a:rPr>
              <a:t>קורניל</a:t>
            </a:r>
            <a:r>
              <a:rPr lang="he-IL" sz="2800" b="1" dirty="0">
                <a:solidFill>
                  <a:srgbClr val="0070C0"/>
                </a:solidFill>
              </a:rPr>
              <a:t> </a:t>
            </a:r>
            <a:r>
              <a:rPr lang="he-IL" sz="2800" b="1" dirty="0" err="1">
                <a:solidFill>
                  <a:srgbClr val="0070C0"/>
                </a:solidFill>
              </a:rPr>
              <a:t>עֵינַיִם</a:t>
            </a:r>
            <a:r>
              <a:rPr lang="he-IL" sz="2800" b="1" dirty="0">
                <a:solidFill>
                  <a:srgbClr val="0070C0"/>
                </a:solidFill>
              </a:rPr>
              <a:t> גדולות, לקח מן הַדָּגָן בְּכַף יָדוֹ הזקנה ואמר מִתוֹך צְחוֹק וּדְמָעוֹת גם יחד:</a:t>
            </a:r>
          </a:p>
          <a:p>
            <a:pPr algn="just"/>
            <a:r>
              <a:rPr lang="he-IL" sz="2800" b="1" dirty="0">
                <a:solidFill>
                  <a:srgbClr val="0070C0"/>
                </a:solidFill>
              </a:rPr>
              <a:t>"הרי זו </a:t>
            </a:r>
            <a:r>
              <a:rPr lang="he-IL" sz="2800" b="1" dirty="0" err="1">
                <a:solidFill>
                  <a:srgbClr val="0070C0"/>
                </a:solidFill>
              </a:rPr>
              <a:t>חִטָּה</a:t>
            </a:r>
            <a:r>
              <a:rPr lang="he-IL" sz="2800" b="1" dirty="0">
                <a:solidFill>
                  <a:srgbClr val="0070C0"/>
                </a:solidFill>
              </a:rPr>
              <a:t>!... </a:t>
            </a:r>
            <a:r>
              <a:rPr lang="he-IL" sz="2800" b="1" dirty="0" err="1">
                <a:solidFill>
                  <a:srgbClr val="0070C0"/>
                </a:solidFill>
              </a:rPr>
              <a:t>חִטָּה</a:t>
            </a:r>
            <a:r>
              <a:rPr lang="he-IL" sz="2800" b="1" dirty="0">
                <a:solidFill>
                  <a:srgbClr val="0070C0"/>
                </a:solidFill>
              </a:rPr>
              <a:t> טובה!... הַנִיחוּ לי, וְאַבִּיט בָּהּ."</a:t>
            </a:r>
          </a:p>
          <a:p>
            <a:pPr algn="just"/>
            <a:r>
              <a:rPr lang="he-IL" sz="2800" dirty="0"/>
              <a:t>אחרי כן בְּהַבִּיטוֹ אל שְכֵנָיו הוֹסִיף: "אָהָה, יָדַעְתִּי הֵיטֵב, כִּי שׁוֹב תָּשׁוּבוּ אֵלַי... יָדַעְתִּי..."</a:t>
            </a:r>
          </a:p>
          <a:p>
            <a:pPr algn="just"/>
            <a:r>
              <a:rPr lang="he-IL" sz="2800" dirty="0"/>
              <a:t>עֵינֵי כֻּלָּם מָלְאוּ דֶּמַע. הַזָּקָן פָּתַח אֶת הַשַּׂקִּים, וְכֻלָּם רָאוּהוּ כְּבֶעָבָר מַשְׁגִּיחַ עַל </a:t>
            </a:r>
            <a:r>
              <a:rPr lang="he-IL" sz="2800" dirty="0" err="1"/>
              <a:t>הָרֵחַיִם</a:t>
            </a:r>
            <a:r>
              <a:rPr lang="he-IL" sz="2800" dirty="0"/>
              <a:t>, </a:t>
            </a:r>
          </a:p>
          <a:p>
            <a:pPr algn="just"/>
            <a:r>
              <a:rPr lang="he-IL" sz="2800" dirty="0"/>
              <a:t>בְּעֵת שהגרגרים נִשְׁחָקִים, וְאַבְקַת הַחִטִּים הַדַּקָּה מִתְנַשֵּׂאת לַתִּקְרָה.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61966"/>
            <a:ext cx="1297766" cy="12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96949" y="1559256"/>
            <a:ext cx="118168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2800" dirty="0"/>
              <a:t>באותה העת האיכרים עלו לעבר הטחנה בְּתַהֲלוּכָה של חמורים עֲמוּסֵי דָגָן וְקָראוּ בְּקול רָם, כמו בְּאוֹתָם ימים טובים: "בַּעַל הַבַּיִת... מי כָּאן מר </a:t>
            </a:r>
            <a:r>
              <a:rPr lang="he-IL" sz="2800" dirty="0" err="1"/>
              <a:t>קורניל</a:t>
            </a:r>
            <a:r>
              <a:rPr lang="he-IL" sz="2800" dirty="0"/>
              <a:t>?"</a:t>
            </a:r>
          </a:p>
          <a:p>
            <a:pPr algn="just"/>
            <a:r>
              <a:rPr lang="he-IL" sz="2800" dirty="0"/>
              <a:t>והנה הַשַׂקִים נִצְבָּרִים לפני הַפֶּתח, והגרגרים </a:t>
            </a:r>
            <a:r>
              <a:rPr lang="he-IL" sz="2800" dirty="0" err="1"/>
              <a:t>הַצְהֻבִּים</a:t>
            </a:r>
            <a:r>
              <a:rPr lang="he-IL" sz="2800" dirty="0"/>
              <a:t> הַיָפים נִשְפָּכִים על הארץ לְכֹל עֵבֶר.</a:t>
            </a:r>
          </a:p>
          <a:p>
            <a:pPr algn="just"/>
            <a:r>
              <a:rPr lang="he-IL" sz="2800" b="1" dirty="0">
                <a:solidFill>
                  <a:srgbClr val="0070C0"/>
                </a:solidFill>
              </a:rPr>
              <a:t>פָּקַח מר </a:t>
            </a:r>
            <a:r>
              <a:rPr lang="he-IL" sz="2800" b="1" dirty="0" err="1">
                <a:solidFill>
                  <a:srgbClr val="0070C0"/>
                </a:solidFill>
              </a:rPr>
              <a:t>קורניל</a:t>
            </a:r>
            <a:r>
              <a:rPr lang="he-IL" sz="2800" b="1" dirty="0">
                <a:solidFill>
                  <a:srgbClr val="0070C0"/>
                </a:solidFill>
              </a:rPr>
              <a:t> </a:t>
            </a:r>
            <a:r>
              <a:rPr lang="he-IL" sz="2800" b="1" dirty="0" err="1">
                <a:solidFill>
                  <a:srgbClr val="0070C0"/>
                </a:solidFill>
              </a:rPr>
              <a:t>עֵינַיִם</a:t>
            </a:r>
            <a:r>
              <a:rPr lang="he-IL" sz="2800" b="1" dirty="0">
                <a:solidFill>
                  <a:srgbClr val="0070C0"/>
                </a:solidFill>
              </a:rPr>
              <a:t> גדולות, לקח מן הַדָּגָן בְּכַף יָדוֹ הזקנה ואמר מִתוֹך צְחוֹק וּדְמָעוֹת גם יחד:</a:t>
            </a:r>
          </a:p>
          <a:p>
            <a:pPr algn="just"/>
            <a:r>
              <a:rPr lang="he-IL" sz="2800" b="1" dirty="0">
                <a:solidFill>
                  <a:srgbClr val="0070C0"/>
                </a:solidFill>
              </a:rPr>
              <a:t>"הרי זו </a:t>
            </a:r>
            <a:r>
              <a:rPr lang="he-IL" sz="2800" b="1" dirty="0" err="1">
                <a:solidFill>
                  <a:srgbClr val="0070C0"/>
                </a:solidFill>
              </a:rPr>
              <a:t>חִטָּה</a:t>
            </a:r>
            <a:r>
              <a:rPr lang="he-IL" sz="2800" b="1" dirty="0">
                <a:solidFill>
                  <a:srgbClr val="0070C0"/>
                </a:solidFill>
              </a:rPr>
              <a:t>!... </a:t>
            </a:r>
            <a:r>
              <a:rPr lang="he-IL" sz="2800" b="1" dirty="0" err="1">
                <a:solidFill>
                  <a:srgbClr val="0070C0"/>
                </a:solidFill>
              </a:rPr>
              <a:t>חִטָּה</a:t>
            </a:r>
            <a:r>
              <a:rPr lang="he-IL" sz="2800" b="1" dirty="0">
                <a:solidFill>
                  <a:srgbClr val="0070C0"/>
                </a:solidFill>
              </a:rPr>
              <a:t> טובה!... הַנִיחוּ לי, וְאַבִּיט בָּהּ."</a:t>
            </a:r>
          </a:p>
          <a:p>
            <a:pPr algn="just"/>
            <a:r>
              <a:rPr lang="he-IL" sz="2800" dirty="0"/>
              <a:t>אחרי כן בְּהַבִּיטוֹ אל שְכֵנָיו הוֹסִיף: "אָהָה, יָדַעְתִּי הֵיטֵב, כִּי שׁוֹב תָּשׁוּבוּ אֵלַי... יָדַעְתִּי..."</a:t>
            </a:r>
          </a:p>
          <a:p>
            <a:pPr algn="just"/>
            <a:r>
              <a:rPr lang="he-IL" sz="2800" dirty="0"/>
              <a:t>עֵינֵי כֻּלָּם מָלְאוּ דֶּמַע. הַזָּקָן פָּתַח אֶת הַשַּׂקִּים, וְכֻלָּם רָאוּהוּ כְּבֶעָבָר מַשְׁגִּיחַ עַל </a:t>
            </a:r>
            <a:r>
              <a:rPr lang="he-IL" sz="2800" dirty="0" err="1"/>
              <a:t>הָרֵחַיִם</a:t>
            </a:r>
            <a:r>
              <a:rPr lang="he-IL" sz="2800" dirty="0"/>
              <a:t>, </a:t>
            </a:r>
          </a:p>
          <a:p>
            <a:pPr algn="just"/>
            <a:r>
              <a:rPr lang="he-IL" sz="2800" dirty="0"/>
              <a:t>בְּעֵת שהגרגרים נִשְׁחָקִים, וְאַבְקַת הַחִטִּים הַדַּקָּה מִתְנַשֵּׂאת לַתִּקְרָה.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261966"/>
            <a:ext cx="1297766" cy="12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CFE3256-FC0D-4E1F-B05F-9A21ED50DBC3}"/>
              </a:ext>
            </a:extLst>
          </p:cNvPr>
          <p:cNvSpPr txBox="1"/>
          <p:nvPr/>
        </p:nvSpPr>
        <p:spPr>
          <a:xfrm>
            <a:off x="997527" y="259378"/>
            <a:ext cx="9933709" cy="861774"/>
          </a:xfrm>
          <a:prstGeom prst="rect">
            <a:avLst/>
          </a:prstGeom>
          <a:solidFill>
            <a:srgbClr val="0070C0"/>
          </a:solidFill>
        </p:spPr>
        <p:txBody>
          <a:bodyPr wrap="square" rtlCol="1" anchor="ctr">
            <a:spAutoFit/>
          </a:bodyPr>
          <a:lstStyle/>
          <a:p>
            <a:pPr algn="ctr"/>
            <a:r>
              <a:rPr lang="he-IL" sz="5000" cap="all" spc="1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רצף האירועים בסיפור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E75927D-AC74-4074-8878-776F8A345C94}"/>
              </a:ext>
            </a:extLst>
          </p:cNvPr>
          <p:cNvSpPr txBox="1"/>
          <p:nvPr/>
        </p:nvSpPr>
        <p:spPr>
          <a:xfrm>
            <a:off x="5936344" y="1590640"/>
            <a:ext cx="586740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בעיר בנו טחנת קיטור משוכללת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E45F9E2-6C7E-401F-AD52-4405C645E45C}"/>
              </a:ext>
            </a:extLst>
          </p:cNvPr>
          <p:cNvSpPr txBox="1"/>
          <p:nvPr/>
        </p:nvSpPr>
        <p:spPr>
          <a:xfrm>
            <a:off x="5381006" y="2820384"/>
            <a:ext cx="586740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טחנת הקמח של מר </a:t>
            </a:r>
            <a:r>
              <a:rPr lang="he-IL" sz="3200" b="1" dirty="0" err="1"/>
              <a:t>קורניל</a:t>
            </a:r>
            <a:r>
              <a:rPr lang="he-IL" sz="3200" b="1" dirty="0"/>
              <a:t> מושבתת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38FD117-1E09-4B68-8AE4-859B65540610}"/>
              </a:ext>
            </a:extLst>
          </p:cNvPr>
          <p:cNvSpPr txBox="1"/>
          <p:nvPr/>
        </p:nvSpPr>
        <p:spPr>
          <a:xfrm>
            <a:off x="4904178" y="4050128"/>
            <a:ext cx="586740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 err="1"/>
              <a:t>קורניל</a:t>
            </a:r>
            <a:r>
              <a:rPr lang="he-IL" sz="3200" b="1" dirty="0"/>
              <a:t> מוביל לטחנה עפר במקום קמח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1EB0E02-D768-46E6-915E-9D9D6B4AF246}"/>
              </a:ext>
            </a:extLst>
          </p:cNvPr>
          <p:cNvSpPr txBox="1"/>
          <p:nvPr/>
        </p:nvSpPr>
        <p:spPr>
          <a:xfrm>
            <a:off x="3857005" y="5279873"/>
            <a:ext cx="586740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בבוקר יצא הטוחן והשאיר דלת פתוחה</a:t>
            </a:r>
          </a:p>
        </p:txBody>
      </p:sp>
      <p:sp>
        <p:nvSpPr>
          <p:cNvPr id="2" name="חץ ימינה 1"/>
          <p:cNvSpPr/>
          <p:nvPr/>
        </p:nvSpPr>
        <p:spPr>
          <a:xfrm>
            <a:off x="997527" y="5127346"/>
            <a:ext cx="2058350" cy="11379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/>
              <a:t>תפנית</a:t>
            </a:r>
          </a:p>
        </p:txBody>
      </p:sp>
    </p:spTree>
    <p:extLst>
      <p:ext uri="{BB962C8B-B14F-4D97-AF65-F5344CB8AC3E}">
        <p14:creationId xmlns:p14="http://schemas.microsoft.com/office/powerpoint/2010/main" val="13810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r"/>
            <a:r>
              <a:rPr lang="he-IL" dirty="0">
                <a:cs typeface="+mn-cs"/>
              </a:rPr>
              <a:t>לפני שמתחילים</a:t>
            </a:r>
            <a:endParaRPr lang="x-none" dirty="0"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620" y="1959608"/>
            <a:ext cx="9572625" cy="3844925"/>
          </a:xfrm>
        </p:spPr>
        <p:txBody>
          <a:bodyPr/>
          <a:lstStyle/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6" y="503470"/>
            <a:ext cx="1596108" cy="82085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D7E506D-D596-4AFD-A6DD-52B117340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8" y="2355855"/>
            <a:ext cx="7245928" cy="4171588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5FA458E2-A42A-4DBA-A31E-2B9C4D35DC33}"/>
              </a:ext>
            </a:extLst>
          </p:cNvPr>
          <p:cNvSpPr/>
          <p:nvPr/>
        </p:nvSpPr>
        <p:spPr>
          <a:xfrm>
            <a:off x="4716355" y="1643663"/>
            <a:ext cx="2153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טחנת רוח 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8856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CFE3256-FC0D-4E1F-B05F-9A21ED50DBC3}"/>
              </a:ext>
            </a:extLst>
          </p:cNvPr>
          <p:cNvSpPr txBox="1"/>
          <p:nvPr/>
        </p:nvSpPr>
        <p:spPr>
          <a:xfrm>
            <a:off x="997527" y="259378"/>
            <a:ext cx="9933709" cy="861774"/>
          </a:xfrm>
          <a:prstGeom prst="rect">
            <a:avLst/>
          </a:prstGeom>
          <a:solidFill>
            <a:srgbClr val="0070C0"/>
          </a:solidFill>
        </p:spPr>
        <p:txBody>
          <a:bodyPr wrap="square" rtlCol="1" anchor="ctr">
            <a:spAutoFit/>
          </a:bodyPr>
          <a:lstStyle/>
          <a:p>
            <a:pPr algn="ctr"/>
            <a:r>
              <a:rPr lang="he-IL" sz="5000" cap="all" spc="1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רצף האירועים בסיפור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1EB0E02-D768-46E6-915E-9D9D6B4AF246}"/>
              </a:ext>
            </a:extLst>
          </p:cNvPr>
          <p:cNvSpPr txBox="1"/>
          <p:nvPr/>
        </p:nvSpPr>
        <p:spPr>
          <a:xfrm>
            <a:off x="5163286" y="1898055"/>
            <a:ext cx="586740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בבוקר יצא הטוחן והשאיר דלת פתוחה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1648519-5FD1-4A7C-97CF-C42B2487F3D1}"/>
              </a:ext>
            </a:extLst>
          </p:cNvPr>
          <p:cNvSpPr txBox="1"/>
          <p:nvPr/>
        </p:nvSpPr>
        <p:spPr>
          <a:xfrm>
            <a:off x="4308924" y="3125612"/>
            <a:ext cx="586740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מר </a:t>
            </a:r>
            <a:r>
              <a:rPr lang="he-IL" sz="3200" b="1" dirty="0" err="1"/>
              <a:t>קורניל</a:t>
            </a:r>
            <a:r>
              <a:rPr lang="he-IL" sz="3200" b="1" dirty="0"/>
              <a:t> בוכה על שסודו התגלה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637DEF9-889C-43D6-9211-5D9E713EF676}"/>
              </a:ext>
            </a:extLst>
          </p:cNvPr>
          <p:cNvSpPr txBox="1"/>
          <p:nvPr/>
        </p:nvSpPr>
        <p:spPr>
          <a:xfrm>
            <a:off x="3186703" y="4302091"/>
            <a:ext cx="58674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התושבים עולים בתהלוכה עם שקי </a:t>
            </a:r>
            <a:r>
              <a:rPr lang="he-IL" sz="3200" b="1" dirty="0" err="1"/>
              <a:t>חטה</a:t>
            </a:r>
            <a:endParaRPr lang="he-IL" sz="32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C34CE80-0661-43DF-909F-6E9CA0F256AB}"/>
              </a:ext>
            </a:extLst>
          </p:cNvPr>
          <p:cNvSpPr txBox="1"/>
          <p:nvPr/>
        </p:nvSpPr>
        <p:spPr>
          <a:xfrm>
            <a:off x="1849742" y="5507588"/>
            <a:ext cx="58674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200" b="1" dirty="0"/>
              <a:t>מר </a:t>
            </a:r>
            <a:r>
              <a:rPr lang="he-IL" sz="3200" b="1" dirty="0" err="1"/>
              <a:t>קורניל</a:t>
            </a:r>
            <a:r>
              <a:rPr lang="he-IL" sz="3200" b="1" dirty="0"/>
              <a:t> הזקן משגיח על </a:t>
            </a:r>
            <a:r>
              <a:rPr lang="he-IL" sz="3200" b="1" dirty="0" err="1"/>
              <a:t>הרחים</a:t>
            </a:r>
            <a:r>
              <a:rPr lang="he-IL" sz="3200" b="1" dirty="0"/>
              <a:t> כבעבר</a:t>
            </a:r>
          </a:p>
        </p:txBody>
      </p:sp>
      <p:sp>
        <p:nvSpPr>
          <p:cNvPr id="2" name="חץ ימינה 1"/>
          <p:cNvSpPr/>
          <p:nvPr/>
        </p:nvSpPr>
        <p:spPr>
          <a:xfrm>
            <a:off x="1713546" y="1769544"/>
            <a:ext cx="2595378" cy="12057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/>
              <a:t>תפנית</a:t>
            </a:r>
          </a:p>
        </p:txBody>
      </p:sp>
    </p:spTree>
    <p:extLst>
      <p:ext uri="{BB962C8B-B14F-4D97-AF65-F5344CB8AC3E}">
        <p14:creationId xmlns:p14="http://schemas.microsoft.com/office/powerpoint/2010/main" val="26448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A3E0C0-A0B1-4E7D-8152-0639B184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73" y="539509"/>
            <a:ext cx="11139854" cy="930447"/>
          </a:xfr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dirty="0"/>
              <a:t>תיאור האווירה </a:t>
            </a:r>
            <a:r>
              <a:rPr lang="he-IL" dirty="0" smtClean="0"/>
              <a:t>בסיפור – מדברים על רגשות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2816A0C-6832-41EC-BBA2-6DC3775924C6}"/>
              </a:ext>
            </a:extLst>
          </p:cNvPr>
          <p:cNvSpPr/>
          <p:nvPr/>
        </p:nvSpPr>
        <p:spPr>
          <a:xfrm>
            <a:off x="2832100" y="2019300"/>
            <a:ext cx="6311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chemeClr val="accent1"/>
                </a:solidFill>
              </a:rPr>
              <a:t>תארו את האווירה המובעת בסיפור</a:t>
            </a:r>
          </a:p>
          <a:p>
            <a:pPr algn="ctr"/>
            <a:endParaRPr lang="he-IL" sz="3200" b="1" dirty="0">
              <a:solidFill>
                <a:srgbClr val="00B050"/>
              </a:solidFill>
            </a:endParaRPr>
          </a:p>
          <a:p>
            <a:pPr algn="ctr"/>
            <a:r>
              <a:rPr lang="he-IL" sz="3200" b="1" dirty="0">
                <a:solidFill>
                  <a:srgbClr val="00B050"/>
                </a:solidFill>
              </a:rPr>
              <a:t>מה לדעתכם יוצר את האווירה?</a:t>
            </a:r>
          </a:p>
          <a:p>
            <a:pPr algn="ctr"/>
            <a:endParaRPr lang="he-IL" sz="3200" b="1" dirty="0">
              <a:solidFill>
                <a:srgbClr val="00B050"/>
              </a:solidFill>
            </a:endParaRPr>
          </a:p>
          <a:p>
            <a:pPr algn="ctr"/>
            <a:r>
              <a:rPr lang="he-IL" sz="3200" b="1" dirty="0">
                <a:solidFill>
                  <a:srgbClr val="92D050"/>
                </a:solidFill>
              </a:rPr>
              <a:t>הוכיחו מהסיפור</a:t>
            </a:r>
          </a:p>
        </p:txBody>
      </p:sp>
      <p:sp>
        <p:nvSpPr>
          <p:cNvPr id="4" name="בועת מחשבה: ענן 3">
            <a:extLst>
              <a:ext uri="{FF2B5EF4-FFF2-40B4-BE49-F238E27FC236}">
                <a16:creationId xmlns:a16="http://schemas.microsoft.com/office/drawing/2014/main" id="{783770C7-C741-451C-A1BC-B6A76A6E7667}"/>
              </a:ext>
            </a:extLst>
          </p:cNvPr>
          <p:cNvSpPr/>
          <p:nvPr/>
        </p:nvSpPr>
        <p:spPr>
          <a:xfrm flipH="1">
            <a:off x="336550" y="1567125"/>
            <a:ext cx="1523999" cy="812800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פחד</a:t>
            </a:r>
          </a:p>
        </p:txBody>
      </p:sp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BA43B5A9-1F4C-494B-B939-BF676CBDBA7A}"/>
              </a:ext>
            </a:extLst>
          </p:cNvPr>
          <p:cNvSpPr/>
          <p:nvPr/>
        </p:nvSpPr>
        <p:spPr>
          <a:xfrm>
            <a:off x="8873744" y="4180114"/>
            <a:ext cx="2576282" cy="1291815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 err="1">
                <a:solidFill>
                  <a:srgbClr val="0070C0"/>
                </a:solidFill>
              </a:rPr>
              <a:t>יאוש</a:t>
            </a:r>
            <a:endParaRPr lang="he-IL" sz="3200" b="1" dirty="0">
              <a:solidFill>
                <a:srgbClr val="0070C0"/>
              </a:solidFill>
            </a:endParaRPr>
          </a:p>
        </p:txBody>
      </p:sp>
      <p:sp>
        <p:nvSpPr>
          <p:cNvPr id="6" name="בועת מחשבה: ענן 5">
            <a:extLst>
              <a:ext uri="{FF2B5EF4-FFF2-40B4-BE49-F238E27FC236}">
                <a16:creationId xmlns:a16="http://schemas.microsoft.com/office/drawing/2014/main" id="{30CE57F1-FCEC-4912-A0CD-3C7EADD63D86}"/>
              </a:ext>
            </a:extLst>
          </p:cNvPr>
          <p:cNvSpPr/>
          <p:nvPr/>
        </p:nvSpPr>
        <p:spPr>
          <a:xfrm flipH="1">
            <a:off x="5650016" y="5116076"/>
            <a:ext cx="3087584" cy="1278654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תקווה</a:t>
            </a:r>
          </a:p>
        </p:txBody>
      </p:sp>
      <p:sp>
        <p:nvSpPr>
          <p:cNvPr id="7" name="בועת מחשבה: ענן 6">
            <a:extLst>
              <a:ext uri="{FF2B5EF4-FFF2-40B4-BE49-F238E27FC236}">
                <a16:creationId xmlns:a16="http://schemas.microsoft.com/office/drawing/2014/main" id="{219B1358-6000-469C-B6CD-731F0D809729}"/>
              </a:ext>
            </a:extLst>
          </p:cNvPr>
          <p:cNvSpPr/>
          <p:nvPr/>
        </p:nvSpPr>
        <p:spPr>
          <a:xfrm flipH="1">
            <a:off x="888999" y="2677247"/>
            <a:ext cx="2359475" cy="812800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שמחה</a:t>
            </a:r>
          </a:p>
        </p:txBody>
      </p:sp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7EABAD7D-39BE-4CC6-A9CD-81A77AFA8C05}"/>
              </a:ext>
            </a:extLst>
          </p:cNvPr>
          <p:cNvSpPr/>
          <p:nvPr/>
        </p:nvSpPr>
        <p:spPr>
          <a:xfrm flipH="1">
            <a:off x="1841498" y="5116076"/>
            <a:ext cx="2919187" cy="1278654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אדישות</a:t>
            </a:r>
          </a:p>
        </p:txBody>
      </p:sp>
      <p:sp>
        <p:nvSpPr>
          <p:cNvPr id="9" name="בועת מחשבה: ענן 8">
            <a:extLst>
              <a:ext uri="{FF2B5EF4-FFF2-40B4-BE49-F238E27FC236}">
                <a16:creationId xmlns:a16="http://schemas.microsoft.com/office/drawing/2014/main" id="{A6D1359A-53CA-4135-9FB0-A42175089A18}"/>
              </a:ext>
            </a:extLst>
          </p:cNvPr>
          <p:cNvSpPr/>
          <p:nvPr/>
        </p:nvSpPr>
        <p:spPr>
          <a:xfrm flipH="1">
            <a:off x="469899" y="3711644"/>
            <a:ext cx="2955472" cy="1354644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עצב</a:t>
            </a:r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1BCDC4FA-0BE1-45BC-AFF0-4457C2A6B366}"/>
              </a:ext>
            </a:extLst>
          </p:cNvPr>
          <p:cNvSpPr/>
          <p:nvPr/>
        </p:nvSpPr>
        <p:spPr>
          <a:xfrm>
            <a:off x="8873744" y="2049250"/>
            <a:ext cx="3004454" cy="1315617"/>
          </a:xfrm>
          <a:prstGeom prst="cloudCallout">
            <a:avLst>
              <a:gd name="adj1" fmla="val -50883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70C0"/>
                </a:solidFill>
              </a:rPr>
              <a:t>שאננות</a:t>
            </a:r>
          </a:p>
        </p:txBody>
      </p:sp>
    </p:spTree>
    <p:extLst>
      <p:ext uri="{BB962C8B-B14F-4D97-AF65-F5344CB8AC3E}">
        <p14:creationId xmlns:p14="http://schemas.microsoft.com/office/powerpoint/2010/main" val="26804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לומדים אפיון דמות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14" y="1706192"/>
            <a:ext cx="13294657" cy="5652551"/>
          </a:xfrm>
        </p:spPr>
        <p:txBody>
          <a:bodyPr/>
          <a:lstStyle/>
          <a:p>
            <a:pPr lvl="0"/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   	מר </a:t>
            </a:r>
            <a:r>
              <a:rPr lang="he-IL" sz="3200" b="1" dirty="0" err="1">
                <a:solidFill>
                  <a:schemeClr val="accent2">
                    <a:lumMod val="75000"/>
                  </a:schemeClr>
                </a:solidFill>
              </a:rPr>
              <a:t>קורניל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661177" y="422965"/>
            <a:ext cx="1596108" cy="820856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912590" y="3277189"/>
            <a:ext cx="10619687" cy="607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פָּרַשׁ </a:t>
            </a:r>
            <a:r>
              <a:rPr lang="he-IL" sz="3200" b="1" dirty="0" err="1">
                <a:solidFill>
                  <a:srgbClr val="0070C0"/>
                </a:solidFill>
              </a:rPr>
              <a:t>קורניל</a:t>
            </a:r>
            <a:r>
              <a:rPr lang="he-IL" sz="3200" b="1" dirty="0">
                <a:solidFill>
                  <a:srgbClr val="0070C0"/>
                </a:solidFill>
              </a:rPr>
              <a:t> הזקן שְׂבַע רֹגֶז לטחנתו וְהִתְבּוֹדֵד בָּהּ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D8A70AC-DE0D-4433-9DA6-8CF3567F19D1}"/>
              </a:ext>
            </a:extLst>
          </p:cNvPr>
          <p:cNvSpPr txBox="1">
            <a:spLocks/>
          </p:cNvSpPr>
          <p:nvPr/>
        </p:nvSpPr>
        <p:spPr>
          <a:xfrm>
            <a:off x="925400" y="2394116"/>
            <a:ext cx="10619687" cy="607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הטחנה סגורה ונעולה </a:t>
            </a:r>
            <a:r>
              <a:rPr lang="he-IL" sz="3200" b="1" dirty="0" err="1">
                <a:solidFill>
                  <a:srgbClr val="0070C0"/>
                </a:solidFill>
              </a:rPr>
              <a:t>היתה</a:t>
            </a:r>
            <a:r>
              <a:rPr lang="he-IL" sz="3200" b="1" dirty="0">
                <a:solidFill>
                  <a:srgbClr val="0070C0"/>
                </a:solidFill>
              </a:rPr>
              <a:t> בפני כולם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CC2C293E-6B42-4374-8128-37F36F733013}"/>
              </a:ext>
            </a:extLst>
          </p:cNvPr>
          <p:cNvSpPr txBox="1">
            <a:spLocks/>
          </p:cNvSpPr>
          <p:nvPr/>
        </p:nvSpPr>
        <p:spPr>
          <a:xfrm>
            <a:off x="925526" y="5036143"/>
            <a:ext cx="10619536" cy="5837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דבר סתר יצוק היה בטחנה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27DD7F22-BABF-437E-947F-436D618D2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" y="13562"/>
            <a:ext cx="1620227" cy="1456394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F8B68E43-BED7-4082-AE80-C113E2900478}"/>
              </a:ext>
            </a:extLst>
          </p:cNvPr>
          <p:cNvSpPr txBox="1">
            <a:spLocks/>
          </p:cNvSpPr>
          <p:nvPr/>
        </p:nvSpPr>
        <p:spPr>
          <a:xfrm>
            <a:off x="912590" y="4102200"/>
            <a:ext cx="10619687" cy="6077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הזקן נסה להעמיד פני שמח לבל ידעו כי הטחנה מושבתת</a:t>
            </a:r>
            <a:endParaRPr lang="x-non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לומדים אפיון דמות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2068" y="1706192"/>
            <a:ext cx="9332105" cy="3844925"/>
          </a:xfrm>
        </p:spPr>
        <p:txBody>
          <a:bodyPr/>
          <a:lstStyle/>
          <a:p>
            <a:pPr lvl="0"/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   	מר </a:t>
            </a:r>
            <a:r>
              <a:rPr lang="he-IL" sz="3200" b="1" dirty="0" err="1">
                <a:solidFill>
                  <a:schemeClr val="accent2">
                    <a:lumMod val="75000"/>
                  </a:schemeClr>
                </a:solidFill>
              </a:rPr>
              <a:t>קורניל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661177" y="422965"/>
            <a:ext cx="1596108" cy="820856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A3D51-3A41-4F93-AC9C-652AEEFB2894}"/>
              </a:ext>
            </a:extLst>
          </p:cNvPr>
          <p:cNvSpPr txBox="1">
            <a:spLocks/>
          </p:cNvSpPr>
          <p:nvPr/>
        </p:nvSpPr>
        <p:spPr>
          <a:xfrm>
            <a:off x="870856" y="2228997"/>
            <a:ext cx="10683187" cy="8052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הזקן מוביל עפרות למען הציל כבודו וכבוד הטחנה מלעג הבריות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9E86D9B-4F2E-40D8-B82C-5E1F47C282FA}"/>
              </a:ext>
            </a:extLst>
          </p:cNvPr>
          <p:cNvSpPr txBox="1">
            <a:spLocks/>
          </p:cNvSpPr>
          <p:nvPr/>
        </p:nvSpPr>
        <p:spPr>
          <a:xfrm>
            <a:off x="870857" y="3141211"/>
            <a:ext cx="10683186" cy="7753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בכה מר </a:t>
            </a:r>
            <a:r>
              <a:rPr lang="he-IL" sz="3200" b="1" dirty="0" err="1">
                <a:solidFill>
                  <a:srgbClr val="0070C0"/>
                </a:solidFill>
              </a:rPr>
              <a:t>קורניל</a:t>
            </a:r>
            <a:r>
              <a:rPr lang="he-IL" sz="3200" b="1" dirty="0">
                <a:solidFill>
                  <a:srgbClr val="0070C0"/>
                </a:solidFill>
              </a:rPr>
              <a:t> כי מישהו חדר פנימה וסודו העצוב נתגלה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E3ADEF97-3E50-42F9-AC8A-6467A2EEE456}"/>
              </a:ext>
            </a:extLst>
          </p:cNvPr>
          <p:cNvSpPr txBox="1">
            <a:spLocks/>
          </p:cNvSpPr>
          <p:nvPr/>
        </p:nvSpPr>
        <p:spPr>
          <a:xfrm>
            <a:off x="870834" y="4078138"/>
            <a:ext cx="10683339" cy="8339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זה ימים ושנים טוחן הוא עפר במקום קמח</a:t>
            </a:r>
            <a:endParaRPr lang="x-none" sz="3200" b="1" dirty="0">
              <a:solidFill>
                <a:srgbClr val="0070C0"/>
              </a:solidFill>
            </a:endParaRP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27DD7F22-BABF-437E-947F-436D618D2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" y="13562"/>
            <a:ext cx="1620227" cy="1456394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D3004A7C-4242-4227-98DC-4A922D2AE62E}"/>
              </a:ext>
            </a:extLst>
          </p:cNvPr>
          <p:cNvSpPr txBox="1">
            <a:spLocks/>
          </p:cNvSpPr>
          <p:nvPr/>
        </p:nvSpPr>
        <p:spPr>
          <a:xfrm>
            <a:off x="870704" y="5158810"/>
            <a:ext cx="10683339" cy="9673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rgbClr val="0070C0"/>
                </a:solidFill>
              </a:rPr>
              <a:t>"אָבַדְתִּי, אָבַדְתִּי!" הִתְיַפֵּחַ מָרוֹת</a:t>
            </a:r>
            <a:endParaRPr lang="x-non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לומדים אפיון דמות </a:t>
            </a:r>
            <a:r>
              <a:rPr lang="he-IL" dirty="0" smtClean="0"/>
              <a:t>– מר </a:t>
            </a:r>
            <a:r>
              <a:rPr lang="he-IL" dirty="0" err="1" smtClean="0"/>
              <a:t>קורניל</a:t>
            </a:r>
            <a:r>
              <a:rPr lang="he-IL" dirty="0" smtClean="0"/>
              <a:t> 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472" y="2038626"/>
            <a:ext cx="5396345" cy="41081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אמרו חז"ל: </a:t>
            </a:r>
          </a:p>
          <a:p>
            <a:pPr lvl="0">
              <a:lnSpc>
                <a:spcPct val="150000"/>
              </a:lnSpc>
            </a:pPr>
            <a:r>
              <a:rPr lang="he-IL" sz="3000" b="1" dirty="0">
                <a:solidFill>
                  <a:schemeClr val="accent1">
                    <a:lumMod val="50000"/>
                  </a:schemeClr>
                </a:solidFill>
              </a:rPr>
              <a:t>"לעולם </a:t>
            </a:r>
            <a:r>
              <a:rPr lang="he-IL" sz="3000" b="1" dirty="0" err="1">
                <a:solidFill>
                  <a:schemeClr val="accent1">
                    <a:lumMod val="50000"/>
                  </a:schemeClr>
                </a:solidFill>
              </a:rPr>
              <a:t>ידחוק</a:t>
            </a:r>
            <a:r>
              <a:rPr lang="he-IL" sz="3000" b="1" dirty="0">
                <a:solidFill>
                  <a:schemeClr val="accent1">
                    <a:lumMod val="50000"/>
                  </a:schemeClr>
                </a:solidFill>
              </a:rPr>
              <a:t> אדם עצמו ואל יצטרך לבריות ואל ישליך עצמו על </a:t>
            </a:r>
            <a:r>
              <a:rPr lang="he-IL" sz="3000" b="1" dirty="0" smtClean="0">
                <a:solidFill>
                  <a:schemeClr val="accent1">
                    <a:lumMod val="50000"/>
                  </a:schemeClr>
                </a:solidFill>
              </a:rPr>
              <a:t>הַצִבּוּר, </a:t>
            </a:r>
            <a:r>
              <a:rPr lang="he-IL" sz="3000" b="1" dirty="0">
                <a:solidFill>
                  <a:schemeClr val="accent1">
                    <a:lumMod val="50000"/>
                  </a:schemeClr>
                </a:solidFill>
              </a:rPr>
              <a:t>וכן ציוו חכמים ואמרו שירחיק עצמו מהצדקה, שלא יצטרך לבריות. </a:t>
            </a:r>
            <a:r>
              <a:rPr lang="he-IL" sz="3000" b="1" dirty="0" smtClean="0">
                <a:solidFill>
                  <a:schemeClr val="accent1">
                    <a:lumMod val="50000"/>
                  </a:schemeClr>
                </a:solidFill>
              </a:rPr>
              <a:t>.."</a:t>
            </a:r>
          </a:p>
          <a:p>
            <a:pPr lvl="0"/>
            <a:endParaRPr lang="he-IL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he-IL" sz="22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he-IL" sz="2200" dirty="0">
                <a:hlinkClick r:id="rId3" tooltip="רמב&quot;ם הלכות מתנות עניים"/>
              </a:rPr>
              <a:t>הלכות מתנות עניים</a:t>
            </a:r>
            <a:r>
              <a:rPr lang="he-IL" sz="2200" dirty="0"/>
              <a:t> · פרק עשירי </a:t>
            </a:r>
            <a:r>
              <a:rPr lang="he-IL" sz="2200" dirty="0" smtClean="0"/>
              <a:t>)</a:t>
            </a: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he-IL" b="1" dirty="0">
                <a:solidFill>
                  <a:srgbClr val="C00000"/>
                </a:solidFill>
              </a:rPr>
              <a:t> 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468" y="64455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661177" y="422965"/>
            <a:ext cx="1596108" cy="820856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27DD7F22-BABF-437E-947F-436D618D2E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" y="13562"/>
            <a:ext cx="1620227" cy="145639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BEA08AC-B962-45E6-A384-E4A633EDDE9A}"/>
              </a:ext>
            </a:extLst>
          </p:cNvPr>
          <p:cNvSpPr/>
          <p:nvPr/>
        </p:nvSpPr>
        <p:spPr>
          <a:xfrm>
            <a:off x="5860472" y="2038626"/>
            <a:ext cx="5957455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</a:rPr>
              <a:t>כאדם זקן, </a:t>
            </a:r>
            <a:r>
              <a:rPr lang="he-IL" sz="2800" b="1" dirty="0" smtClean="0">
                <a:solidFill>
                  <a:schemeClr val="accent1">
                    <a:lumMod val="50000"/>
                  </a:schemeClr>
                </a:solidFill>
              </a:rPr>
              <a:t>מר </a:t>
            </a:r>
            <a:r>
              <a:rPr lang="he-IL" sz="2800" b="1" dirty="0" err="1" smtClean="0">
                <a:solidFill>
                  <a:schemeClr val="accent1">
                    <a:lumMod val="50000"/>
                  </a:schemeClr>
                </a:solidFill>
              </a:rPr>
              <a:t>קורניל</a:t>
            </a:r>
            <a:r>
              <a:rPr lang="he-IL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e-IL" sz="2800" b="1" dirty="0">
                <a:solidFill>
                  <a:schemeClr val="accent1">
                    <a:lumMod val="50000"/>
                  </a:schemeClr>
                </a:solidFill>
              </a:rPr>
              <a:t>מתקשה למצוא עבודה חדשה שלא עבד בה מעולם.</a:t>
            </a:r>
            <a:endParaRPr lang="he-IL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he-IL" sz="2800" b="1" dirty="0" smtClean="0">
                <a:solidFill>
                  <a:schemeClr val="accent1">
                    <a:lumMod val="50000"/>
                  </a:schemeClr>
                </a:solidFill>
              </a:rPr>
              <a:t>לאור מצבו, הוא עושה כל מאמץ שהאיכרים לא יידעו שהוא נותר ללא פרנסה. הוא חושש שהאיכרים ילעגו לו וישפילו אותו. </a:t>
            </a:r>
          </a:p>
          <a:p>
            <a:pPr algn="ctr"/>
            <a:r>
              <a:rPr lang="he-IL" sz="2800" b="1" dirty="0" smtClean="0">
                <a:solidFill>
                  <a:schemeClr val="accent1">
                    <a:lumMod val="50000"/>
                  </a:schemeClr>
                </a:solidFill>
              </a:rPr>
              <a:t>למרות מצבו, הוא מעדיף להסתיר את סודו ובלבד שלא יצטרך לבריות.</a:t>
            </a:r>
          </a:p>
        </p:txBody>
      </p:sp>
    </p:spTree>
    <p:extLst>
      <p:ext uri="{BB962C8B-B14F-4D97-AF65-F5344CB8AC3E}">
        <p14:creationId xmlns:p14="http://schemas.microsoft.com/office/powerpoint/2010/main" val="25847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עכשיו לומדים תיאור דמות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548" y="1559235"/>
            <a:ext cx="10043886" cy="682830"/>
          </a:xfrm>
        </p:spPr>
        <p:txBody>
          <a:bodyPr/>
          <a:lstStyle/>
          <a:p>
            <a:pPr lvl="0"/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   	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he-IL" sz="3200" b="1" dirty="0">
                <a:solidFill>
                  <a:schemeClr val="accent6"/>
                </a:solidFill>
              </a:rPr>
              <a:t>מה ידוע לנו מהסיפור על תושבי הכפר, האיכרים?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1582057" y="2974429"/>
            <a:ext cx="9779533" cy="570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chemeClr val="accent1">
                    <a:lumMod val="75000"/>
                  </a:schemeClr>
                </a:solidFill>
              </a:rPr>
              <a:t>זמן רב לא הֵבִיא איש מן הַכְּפָר </a:t>
            </a:r>
            <a:r>
              <a:rPr lang="he-IL" sz="3200" b="1" dirty="0" err="1">
                <a:solidFill>
                  <a:schemeClr val="accent1">
                    <a:lumMod val="75000"/>
                  </a:schemeClr>
                </a:solidFill>
              </a:rPr>
              <a:t>חִטים</a:t>
            </a:r>
            <a:r>
              <a:rPr lang="he-IL" sz="3200" b="1" dirty="0">
                <a:solidFill>
                  <a:schemeClr val="accent1">
                    <a:lumMod val="75000"/>
                  </a:schemeClr>
                </a:solidFill>
              </a:rPr>
              <a:t> למר </a:t>
            </a:r>
            <a:r>
              <a:rPr lang="he-IL" sz="3200" b="1" dirty="0" err="1">
                <a:solidFill>
                  <a:schemeClr val="accent1">
                    <a:lumMod val="75000"/>
                  </a:schemeClr>
                </a:solidFill>
              </a:rPr>
              <a:t>קורניל</a:t>
            </a:r>
            <a:endParaRPr lang="x-none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1582057" y="3705982"/>
            <a:ext cx="9779533" cy="570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נִכְמְרוּ רַחֲמֵיהֶם שֶׁל הַתּוֹשָׁבִים עַל הַזָּקֵן</a:t>
            </a:r>
            <a:endParaRPr lang="x-none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1582057" y="4446674"/>
            <a:ext cx="9779533" cy="570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solidFill>
                  <a:srgbClr val="002060"/>
                </a:solidFill>
              </a:rPr>
              <a:t>האיכרים עלו אל הטחנה בְּתַהֲלוּכָה של חמורים עֲמוּסֵי דָגָן</a:t>
            </a:r>
            <a:endParaRPr lang="x-none" sz="3200" b="1" dirty="0">
              <a:solidFill>
                <a:srgbClr val="002060"/>
              </a:solidFill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1582057" y="5925348"/>
            <a:ext cx="9779533" cy="570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solidFill>
                  <a:srgbClr val="002060"/>
                </a:solidFill>
              </a:rPr>
              <a:t>עֵינֵי כֻּלָּם מָלְאוּ דֶּמַע</a:t>
            </a:r>
            <a:endParaRPr lang="x-none" sz="3200" b="1" dirty="0">
              <a:solidFill>
                <a:srgbClr val="002060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8C372BE-A677-4CA7-8010-E4AF40F9415D}"/>
              </a:ext>
            </a:extLst>
          </p:cNvPr>
          <p:cNvSpPr txBox="1">
            <a:spLocks/>
          </p:cNvSpPr>
          <p:nvPr/>
        </p:nvSpPr>
        <p:spPr>
          <a:xfrm>
            <a:off x="1582057" y="5187366"/>
            <a:ext cx="9779533" cy="570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האיכרים קראו: "בַּעַל הַבַּיִת... מי כָּאן מר </a:t>
            </a:r>
            <a:r>
              <a:rPr lang="he-IL" sz="3200" dirty="0" err="1">
                <a:solidFill>
                  <a:schemeClr val="accent1">
                    <a:lumMod val="75000"/>
                  </a:schemeClr>
                </a:solidFill>
              </a:rPr>
              <a:t>קורניל</a:t>
            </a: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?"</a:t>
            </a:r>
            <a:endParaRPr lang="x-none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A918D03-D037-432F-AF4A-1332A444DED2}"/>
              </a:ext>
            </a:extLst>
          </p:cNvPr>
          <p:cNvSpPr txBox="1">
            <a:spLocks/>
          </p:cNvSpPr>
          <p:nvPr/>
        </p:nvSpPr>
        <p:spPr>
          <a:xfrm>
            <a:off x="1582057" y="2233129"/>
            <a:ext cx="9779533" cy="570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solidFill>
                  <a:srgbClr val="002060"/>
                </a:solidFill>
              </a:rPr>
              <a:t>חלפו שנים וּבְנֵי הָעִיר בָּנוּ טַחֲנַת קִיטוֹר מְהירה </a:t>
            </a:r>
            <a:endParaRPr lang="x-non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A3E0C0-A0B1-4E7D-8152-0639B184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73" y="539509"/>
            <a:ext cx="11139854" cy="930447"/>
          </a:xfr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dirty="0"/>
              <a:t>אפיון דמותם של האיכרים</a:t>
            </a:r>
            <a:endParaRPr lang="en-US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A4B3221E-CE8D-47E0-A873-FDD603953321}"/>
              </a:ext>
            </a:extLst>
          </p:cNvPr>
          <p:cNvSpPr txBox="1">
            <a:spLocks/>
          </p:cNvSpPr>
          <p:nvPr/>
        </p:nvSpPr>
        <p:spPr>
          <a:xfrm>
            <a:off x="792773" y="1981200"/>
            <a:ext cx="11139854" cy="39043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 rtl="0">
              <a:lnSpc>
                <a:spcPct val="170000"/>
              </a:lnSpc>
            </a:pPr>
            <a:r>
              <a:rPr lang="he-IL" sz="4100" dirty="0">
                <a:solidFill>
                  <a:srgbClr val="002060"/>
                </a:solidFill>
              </a:rPr>
              <a:t>שמונה מעלות יש בצדקה... זו למעלה מזו...</a:t>
            </a:r>
          </a:p>
          <a:p>
            <a:pPr algn="r" rtl="0">
              <a:lnSpc>
                <a:spcPct val="170000"/>
              </a:lnSpc>
            </a:pPr>
            <a:r>
              <a:rPr lang="he-IL" sz="4100" dirty="0">
                <a:solidFill>
                  <a:srgbClr val="002060"/>
                </a:solidFill>
              </a:rPr>
              <a:t>המעלה הגדולה שאין למעלה ממנה, זה המחזיק ביד ישראל שמך ונותן לו מתנה או הלוואה או ממציא לו </a:t>
            </a:r>
            <a:r>
              <a:rPr lang="he-IL" sz="3500" dirty="0">
                <a:solidFill>
                  <a:srgbClr val="002060"/>
                </a:solidFill>
              </a:rPr>
              <a:t>מלאכה כדי לחזק את ידו, שלא יצטרך לבריות"</a:t>
            </a:r>
            <a:endParaRPr lang="en-US" sz="3500" dirty="0">
              <a:solidFill>
                <a:srgbClr val="002060"/>
              </a:solidFill>
            </a:endParaRPr>
          </a:p>
          <a:p>
            <a:pPr algn="r" rtl="0"/>
            <a:endParaRPr lang="he-IL" sz="3500" dirty="0">
              <a:solidFill>
                <a:srgbClr val="002060"/>
              </a:solidFill>
            </a:endParaRPr>
          </a:p>
          <a:p>
            <a:pPr algn="r" rtl="0"/>
            <a:r>
              <a:rPr lang="he-IL" sz="3500" dirty="0">
                <a:solidFill>
                  <a:srgbClr val="002060"/>
                </a:solidFill>
              </a:rPr>
              <a:t>(הרמב"ם, הלכות מתנות עניים, י', ז-ח)</a:t>
            </a:r>
            <a:endParaRPr lang="en-US" sz="3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A3E0C0-A0B1-4E7D-8152-0639B184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2" y="591337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dirty="0"/>
              <a:t>הקניית ידע: אוצר מילים</a:t>
            </a:r>
            <a:endParaRPr lang="en-US" dirty="0"/>
          </a:p>
        </p:txBody>
      </p:sp>
      <p:sp>
        <p:nvSpPr>
          <p:cNvPr id="4" name="מלבן 3"/>
          <p:cNvSpPr/>
          <p:nvPr/>
        </p:nvSpPr>
        <p:spPr>
          <a:xfrm>
            <a:off x="5473700" y="1892300"/>
            <a:ext cx="6372336" cy="186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000" b="1" dirty="0">
                <a:solidFill>
                  <a:schemeClr val="accent4">
                    <a:lumMod val="75000"/>
                  </a:schemeClr>
                </a:solidFill>
              </a:rPr>
              <a:t>נכמרו רחמיהם </a:t>
            </a:r>
            <a:r>
              <a:rPr lang="he-IL" sz="4000" dirty="0">
                <a:solidFill>
                  <a:schemeClr val="accent4">
                    <a:lumMod val="75000"/>
                  </a:schemeClr>
                </a:solidFill>
              </a:rPr>
              <a:t>של התושבים על הזקן האומלל</a:t>
            </a:r>
            <a:endParaRPr lang="he-IL" sz="4000" i="1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950A37B-2A43-4FEE-A9FF-10BD47656584}"/>
              </a:ext>
            </a:extLst>
          </p:cNvPr>
          <p:cNvSpPr/>
          <p:nvPr/>
        </p:nvSpPr>
        <p:spPr>
          <a:xfrm>
            <a:off x="706182" y="4124864"/>
            <a:ext cx="6786818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600" dirty="0">
                <a:solidFill>
                  <a:srgbClr val="0070C0"/>
                </a:solidFill>
                <a:latin typeface="tahoma" panose="020B0604030504040204" pitchFamily="34" charset="0"/>
              </a:rPr>
              <a:t>"וַיְמַהֵר יוֹסֵף כִּי </a:t>
            </a:r>
            <a:r>
              <a:rPr lang="he-IL" sz="3600" b="1" dirty="0">
                <a:solidFill>
                  <a:srgbClr val="0070C0"/>
                </a:solidFill>
                <a:latin typeface="tahoma" panose="020B0604030504040204" pitchFamily="34" charset="0"/>
              </a:rPr>
              <a:t>נִכְמְרוּ רַחֲמָיו </a:t>
            </a:r>
            <a:r>
              <a:rPr lang="he-IL" sz="3600" dirty="0">
                <a:solidFill>
                  <a:srgbClr val="0070C0"/>
                </a:solidFill>
                <a:latin typeface="tahoma" panose="020B0604030504040204" pitchFamily="34" charset="0"/>
              </a:rPr>
              <a:t>אֶל אָחִיו וַיְבַקֵּשׁ לִבְכּוֹת"</a:t>
            </a:r>
            <a:r>
              <a:rPr lang="he-IL" sz="3600" i="1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</a:p>
          <a:p>
            <a:r>
              <a:rPr lang="he-IL" sz="3200" dirty="0">
                <a:solidFill>
                  <a:srgbClr val="222222"/>
                </a:solidFill>
                <a:latin typeface="tahoma" panose="020B0604030504040204" pitchFamily="34" charset="0"/>
              </a:rPr>
              <a:t>(בראשית, מ"ג, ל)</a:t>
            </a:r>
            <a:endParaRPr lang="he-IL" sz="4000" i="1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A3E0C0-A0B1-4E7D-8152-0639B184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00" y="438937"/>
            <a:ext cx="11139854" cy="930447"/>
          </a:xfr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dirty="0"/>
              <a:t>נבין את </a:t>
            </a:r>
            <a:r>
              <a:rPr lang="he-IL" dirty="0" smtClean="0"/>
              <a:t>המסר מהתנהגות האיכרים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3BBCC11A-84EC-4A34-9C1F-0E7E188ECBAC}"/>
              </a:ext>
            </a:extLst>
          </p:cNvPr>
          <p:cNvSpPr/>
          <p:nvPr/>
        </p:nvSpPr>
        <p:spPr>
          <a:xfrm>
            <a:off x="3906982" y="3644180"/>
            <a:ext cx="7561118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</a:rPr>
              <a:t>המעלה הגדולה שאין למעלה ממנה, זה המחזיק ביד ישראל שֶׁמָּךְ ... או ממציא לו מלאכה כדי לחזק את ידו, שלא יצטרך לַבְּרִיוֹת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he-IL" sz="2800" b="1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F1C9EEC-BB85-454A-BE6F-59DBC5052666}"/>
              </a:ext>
            </a:extLst>
          </p:cNvPr>
          <p:cNvSpPr/>
          <p:nvPr/>
        </p:nvSpPr>
        <p:spPr>
          <a:xfrm>
            <a:off x="558800" y="2680697"/>
            <a:ext cx="6372336" cy="684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</a:rPr>
              <a:t>אל תיתן לחברך ליפול</a:t>
            </a:r>
          </a:p>
        </p:txBody>
      </p:sp>
    </p:spTree>
    <p:extLst>
      <p:ext uri="{BB962C8B-B14F-4D97-AF65-F5344CB8AC3E}">
        <p14:creationId xmlns:p14="http://schemas.microsoft.com/office/powerpoint/2010/main" val="31785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Autofit/>
          </a:bodyPr>
          <a:lstStyle/>
          <a:p>
            <a:pPr algn="r"/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>
            <a:normAutofit/>
          </a:bodyPr>
          <a:lstStyle/>
          <a:p>
            <a:pPr lvl="0" algn="r"/>
            <a:r>
              <a:rPr lang="en-US" sz="4400" b="1" dirty="0"/>
              <a:t/>
            </a:r>
            <a:br>
              <a:rPr lang="en-US" sz="4400" b="1" dirty="0"/>
            </a:br>
            <a:endParaRPr lang="he-IL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737" y="2011894"/>
            <a:ext cx="9572624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200" dirty="0"/>
              <a:t>שיחזרנו את האירועים המרכזיים בסיפור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200" dirty="0"/>
              <a:t>תיארנו את דמותו של </a:t>
            </a:r>
            <a:r>
              <a:rPr lang="he-IL" sz="3200" dirty="0" err="1"/>
              <a:t>קורניל</a:t>
            </a:r>
            <a:r>
              <a:rPr lang="he-IL" sz="3200" dirty="0"/>
              <a:t> הטוחן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200" dirty="0"/>
              <a:t>תיארנו את דמותם של האיכרים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200" dirty="0"/>
              <a:t>למדנו מילים חדשות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200" dirty="0"/>
              <a:t>הבנו את המסר של הסיפור</a:t>
            </a:r>
          </a:p>
        </p:txBody>
      </p:sp>
      <p:sp>
        <p:nvSpPr>
          <p:cNvPr id="3" name="מלבן 2"/>
          <p:cNvSpPr/>
          <p:nvPr/>
        </p:nvSpPr>
        <p:spPr>
          <a:xfrm>
            <a:off x="947737" y="6208796"/>
            <a:ext cx="186621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700" dirty="0" err="1">
                <a:solidFill>
                  <a:srgbClr val="767676"/>
                </a:solidFill>
                <a:latin typeface="-apple-system"/>
                <a:hlinkClick r:id="rId5"/>
              </a:rPr>
              <a:t>Maurits</a:t>
            </a:r>
            <a:r>
              <a:rPr lang="en-US" sz="700" dirty="0">
                <a:solidFill>
                  <a:srgbClr val="767676"/>
                </a:solidFill>
                <a:latin typeface="-apple-system"/>
                <a:hlinkClick r:id="rId5"/>
              </a:rPr>
              <a:t> </a:t>
            </a:r>
            <a:r>
              <a:rPr lang="en-US" sz="700" dirty="0" err="1">
                <a:solidFill>
                  <a:srgbClr val="767676"/>
                </a:solidFill>
                <a:latin typeface="-apple-system"/>
                <a:hlinkClick r:id="rId5"/>
              </a:rPr>
              <a:t>Bausenhart</a:t>
            </a:r>
            <a:r>
              <a:rPr lang="en-US" sz="7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700" dirty="0" err="1">
                <a:solidFill>
                  <a:srgbClr val="767676"/>
                </a:solidFill>
                <a:latin typeface="-apple-system"/>
                <a:hlinkClick r:id="rId6"/>
              </a:rPr>
              <a:t>Unsplash</a:t>
            </a:r>
            <a:endParaRPr lang="he-IL" sz="700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862F4331-8EF8-4DD9-A686-0CB706165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5" y="1878731"/>
            <a:ext cx="923927" cy="8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r"/>
            <a:r>
              <a:rPr lang="he-IL" dirty="0">
                <a:cs typeface="+mn-cs"/>
              </a:rPr>
              <a:t>לפני שמתחילים </a:t>
            </a:r>
            <a:endParaRPr lang="x-none" dirty="0"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620" y="1959608"/>
            <a:ext cx="9572625" cy="3844925"/>
          </a:xfrm>
        </p:spPr>
        <p:txBody>
          <a:bodyPr/>
          <a:lstStyle/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71168"/>
            <a:ext cx="12192001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4800" b="1" dirty="0">
                <a:solidFill>
                  <a:srgbClr val="FF0000"/>
                </a:solidFill>
              </a:rPr>
              <a:t>הידעתם?</a:t>
            </a:r>
          </a:p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בירושלים נִצֶּבֶת טחנת רוח. היא נבנתה לפני כמאה וחמישים שנה על ידי יהודי מאנגליה, ושמו משה 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</a:rPr>
              <a:t>מוֹנְטִיפְיוֹרִי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. הוא הקים אותה כדי לסייע ליהודי ירושלים למצוא מקור פרנסה. אולם, הטחנה- שֶׁכֹּה הושקע בהקמתה לא סיעה ליהודי העיר משום שהרוח הנושבת בירושלים לא 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</a:rPr>
              <a:t>היתה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 חזקה דיה כדי להניע את הכנפיים המסובבות את אַבְנֵי 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</a:rPr>
              <a:t>הָרֵחַיִם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. כיום, משמשת הטחנה יַעַד מענין למבקרים בעיר ירושלים. 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endParaRPr lang="he-IL" sz="2400" dirty="0"/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7067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376" y="533563"/>
            <a:ext cx="9531281" cy="783173"/>
          </a:xfrm>
          <a:solidFill>
            <a:srgbClr val="0070C0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he-IL" dirty="0"/>
              <a:t>כתבו</a:t>
            </a:r>
            <a:r>
              <a:rPr lang="en-US" dirty="0"/>
              <a:t> </a:t>
            </a:r>
            <a:r>
              <a:rPr lang="he-IL" dirty="0"/>
              <a:t>מכתב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0966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l" rtl="0"/>
            <a:r>
              <a:rPr lang="en-US" sz="18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8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309B977-A1C7-49FD-8AF7-3369B8823062}"/>
              </a:ext>
            </a:extLst>
          </p:cNvPr>
          <p:cNvSpPr/>
          <p:nvPr/>
        </p:nvSpPr>
        <p:spPr>
          <a:xfrm>
            <a:off x="3352800" y="2185945"/>
            <a:ext cx="8043857" cy="38625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e-IL" sz="4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לו יכלה הטחנה לדבר, מה </a:t>
            </a:r>
            <a:r>
              <a:rPr lang="he-IL" sz="48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היתה</a:t>
            </a:r>
            <a:r>
              <a:rPr lang="he-IL" sz="4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 אומרת למר </a:t>
            </a:r>
            <a:r>
              <a:rPr lang="he-IL" sz="48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קורניל</a:t>
            </a:r>
            <a:r>
              <a:rPr lang="he-IL" sz="4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? לנער? לאיכרים?</a:t>
            </a:r>
          </a:p>
          <a:p>
            <a:pPr algn="ctr">
              <a:spcAft>
                <a:spcPts val="600"/>
              </a:spcAft>
            </a:pPr>
            <a:r>
              <a:rPr lang="he-IL" sz="48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בחרו אל מי דיברה הטחנה וכתבו מה אמרה להם.</a:t>
            </a:r>
          </a:p>
        </p:txBody>
      </p:sp>
      <p:pic>
        <p:nvPicPr>
          <p:cNvPr id="2" name="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7281"/>
            <a:ext cx="3576828" cy="12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מה להביא לשיעור?</a:t>
            </a:r>
            <a:endParaRPr lang="x-none" dirty="0">
              <a:cs typeface="+mn-cs"/>
            </a:endParaRPr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002">
            <a:off x="5532122" y="1544074"/>
            <a:ext cx="2923672" cy="45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986">
            <a:off x="1551881" y="1900875"/>
            <a:ext cx="4009025" cy="16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1836" y="5026183"/>
            <a:ext cx="2592173" cy="9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r"/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620" y="1959608"/>
            <a:ext cx="9572625" cy="3844925"/>
          </a:xfrm>
        </p:spPr>
        <p:txBody>
          <a:bodyPr/>
          <a:lstStyle/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6989" y="1571168"/>
            <a:ext cx="10634601" cy="53553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3600" b="1" dirty="0">
                <a:solidFill>
                  <a:srgbClr val="C00000"/>
                </a:solidFill>
              </a:rPr>
              <a:t>הטחנה המסתורית/א. דודה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600" dirty="0"/>
              <a:t> </a:t>
            </a: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נשחזר את רֶצף האירועים בסיפור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 נשוחח על הדמויות בסיפור </a:t>
            </a:r>
          </a:p>
          <a:p>
            <a:pPr marL="347472" indent="-347472">
              <a:lnSpc>
                <a:spcPct val="150000"/>
              </a:lnSpc>
              <a:buSzPts val="3600"/>
              <a:buFont typeface="Wingdings" panose="05000000000000000000" pitchFamily="2" charset="2"/>
              <a:buChar char="ü"/>
            </a:pPr>
            <a:r>
              <a:rPr lang="he-I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נבחר מילים מהסיפור וננסה להבין את משמעותן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 נבין את המסר ונראה מה אנחנו יכולים לקחת ממנו לחיים </a:t>
            </a:r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endParaRPr lang="he-IL" sz="2400" dirty="0"/>
          </a:p>
          <a:p>
            <a:pPr marL="342900" indent="-342900" algn="r" rtl="1">
              <a:lnSpc>
                <a:spcPct val="150000"/>
              </a:lnSpc>
              <a:buFont typeface="Wingdings" pitchFamily="2" charset="2"/>
              <a:buChar char="ü"/>
            </a:pPr>
            <a:endParaRPr lang="he-IL" sz="24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87" y="60730"/>
            <a:ext cx="2029654" cy="148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62FF3D6-1B2C-4B79-BF7A-0AFC6A2ACE55}"/>
              </a:ext>
            </a:extLst>
          </p:cNvPr>
          <p:cNvSpPr/>
          <p:nvPr/>
        </p:nvSpPr>
        <p:spPr>
          <a:xfrm>
            <a:off x="585373" y="1999760"/>
            <a:ext cx="1050354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he-IL" sz="2400" dirty="0"/>
          </a:p>
          <a:p>
            <a:pPr algn="ctr">
              <a:lnSpc>
                <a:spcPct val="150000"/>
              </a:lnSpc>
            </a:pPr>
            <a:endParaRPr lang="he-IL" sz="2400" dirty="0"/>
          </a:p>
          <a:p>
            <a:pPr algn="ctr">
              <a:lnSpc>
                <a:spcPct val="150000"/>
              </a:lnSpc>
            </a:pPr>
            <a:r>
              <a:rPr lang="he-IL" sz="3600" dirty="0"/>
              <a:t>במשך שִׁשִּׁים שנה עָסַק מר </a:t>
            </a:r>
            <a:r>
              <a:rPr lang="he-IL" sz="3600" dirty="0" err="1"/>
              <a:t>קוֹרְנִיל</a:t>
            </a:r>
            <a:r>
              <a:rPr lang="he-IL" sz="3600" dirty="0"/>
              <a:t> הַטּוֹחֵן בִּמְלֶאכֶת טחינת חִטִּים על ידי </a:t>
            </a:r>
            <a:r>
              <a:rPr lang="he-IL" sz="3600" dirty="0" smtClean="0"/>
              <a:t>רֵיחַיִים </a:t>
            </a:r>
            <a:r>
              <a:rPr lang="he-IL" sz="3600" dirty="0"/>
              <a:t>של רוּחַ. 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he-IL" sz="3600" dirty="0"/>
              <a:t>חלפו שנים... </a:t>
            </a:r>
          </a:p>
          <a:p>
            <a:pPr algn="ctr">
              <a:lnSpc>
                <a:spcPct val="150000"/>
              </a:lnSpc>
            </a:pPr>
            <a:r>
              <a:rPr lang="he-IL" sz="2800" dirty="0"/>
              <a:t>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800D996-556C-4689-B0ED-AF5E61E68692}"/>
              </a:ext>
            </a:extLst>
          </p:cNvPr>
          <p:cNvSpPr/>
          <p:nvPr/>
        </p:nvSpPr>
        <p:spPr>
          <a:xfrm>
            <a:off x="3214255" y="308194"/>
            <a:ext cx="8250804" cy="92333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הַטַּחֲנָה הַמִּסְתּוֹרִית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8909" y="1231524"/>
            <a:ext cx="43911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מתוך ספר ילדותנו לכיתה ג'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" y="297379"/>
            <a:ext cx="1357728" cy="1296491"/>
          </a:xfrm>
          <a:prstGeom prst="rect">
            <a:avLst/>
          </a:prstGeom>
        </p:spPr>
      </p:pic>
      <p:pic>
        <p:nvPicPr>
          <p:cNvPr id="6" name="5min_final">
            <a:hlinkClick r:id="" action="ppaction://media"/>
            <a:extLst>
              <a:ext uri="{FF2B5EF4-FFF2-40B4-BE49-F238E27FC236}">
                <a16:creationId xmlns:a16="http://schemas.microsoft.com/office/drawing/2014/main" id="{6238B853-00D1-4929-A618-75E4EAFBA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14" y="1726454"/>
            <a:ext cx="2185804" cy="7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62FF3D6-1B2C-4B79-BF7A-0AFC6A2ACE55}"/>
              </a:ext>
            </a:extLst>
          </p:cNvPr>
          <p:cNvSpPr/>
          <p:nvPr/>
        </p:nvSpPr>
        <p:spPr>
          <a:xfrm>
            <a:off x="77372" y="1956217"/>
            <a:ext cx="120372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200" dirty="0"/>
              <a:t>במשך שִׁשִּׁים </a:t>
            </a:r>
            <a:r>
              <a:rPr lang="he-IL" sz="3200" dirty="0" smtClean="0"/>
              <a:t>שנה</a:t>
            </a:r>
            <a:r>
              <a:rPr lang="en-US" sz="3200" dirty="0" smtClean="0"/>
              <a:t> </a:t>
            </a:r>
            <a:r>
              <a:rPr lang="he-IL" sz="3200" dirty="0" smtClean="0"/>
              <a:t> עָסַק </a:t>
            </a:r>
            <a:r>
              <a:rPr lang="he-IL" sz="3200" dirty="0"/>
              <a:t>מר </a:t>
            </a:r>
            <a:r>
              <a:rPr lang="he-IL" sz="3200" dirty="0" err="1"/>
              <a:t>קוֹרְנִיל</a:t>
            </a:r>
            <a:r>
              <a:rPr lang="he-IL" sz="3200" dirty="0"/>
              <a:t> הַטּוֹחֵן בִּמְלֶאכֶת טחינת חִטִּים על ידי </a:t>
            </a:r>
            <a:r>
              <a:rPr lang="he-IL" sz="3200" dirty="0" err="1"/>
              <a:t>רֵחַיִם</a:t>
            </a:r>
            <a:r>
              <a:rPr lang="he-IL" sz="3200" dirty="0"/>
              <a:t> של רוּחַ.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he-IL" sz="3200" dirty="0"/>
              <a:t>חלפו שנים וּבְנֵי הָעִיר בָּנוּ טַחֲנַת קִיטוֹר מְהירה וּמְשֻׁכלֶלֶת, וְטַחֲנַת הָרוּחַ הַיְשָנָה של מר</a:t>
            </a:r>
          </a:p>
          <a:p>
            <a:pPr>
              <a:lnSpc>
                <a:spcPct val="150000"/>
              </a:lnSpc>
            </a:pPr>
            <a:r>
              <a:rPr lang="he-IL" sz="3200" dirty="0"/>
              <a:t> </a:t>
            </a:r>
            <a:r>
              <a:rPr lang="he-IL" sz="3200" dirty="0" err="1"/>
              <a:t>קורניל</a:t>
            </a:r>
            <a:r>
              <a:rPr lang="he-IL" sz="3200" dirty="0"/>
              <a:t> נִשְאֲרָה מֻשְׁבֶּתֶת לְלֹא עֲבוֹדָה. פָּרַשׁ </a:t>
            </a:r>
            <a:r>
              <a:rPr lang="he-IL" sz="3200" dirty="0" err="1"/>
              <a:t>קורניל</a:t>
            </a:r>
            <a:r>
              <a:rPr lang="he-IL" sz="3200" dirty="0"/>
              <a:t> הזקן שְׂבַע רֹגֶז לטחנתו וְהִתְבּוֹדֵד בָּהּ</a:t>
            </a:r>
            <a:r>
              <a:rPr lang="he-IL" sz="3200" dirty="0" smtClean="0"/>
              <a:t>. </a:t>
            </a:r>
            <a:endParaRPr lang="he-IL" sz="32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800D996-556C-4689-B0ED-AF5E61E68692}"/>
              </a:ext>
            </a:extLst>
          </p:cNvPr>
          <p:cNvSpPr/>
          <p:nvPr/>
        </p:nvSpPr>
        <p:spPr>
          <a:xfrm>
            <a:off x="3214255" y="308194"/>
            <a:ext cx="8250804" cy="92333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הַטַּחֲנָה הַמִּסְתּוֹרִית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8909" y="1231524"/>
            <a:ext cx="43911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מתוך ספר ילדותנו לכיתה ג'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" y="297379"/>
            <a:ext cx="1357728" cy="12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62FF3D6-1B2C-4B79-BF7A-0AFC6A2ACE55}"/>
              </a:ext>
            </a:extLst>
          </p:cNvPr>
          <p:cNvSpPr/>
          <p:nvPr/>
        </p:nvSpPr>
        <p:spPr>
          <a:xfrm>
            <a:off x="77372" y="1956217"/>
            <a:ext cx="120372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3200" dirty="0" smtClean="0"/>
              <a:t>זמן </a:t>
            </a:r>
            <a:r>
              <a:rPr lang="he-IL" sz="3200" dirty="0"/>
              <a:t>רב לא הֵבִיא איש מן הַכְּפָר חִטים למר </a:t>
            </a:r>
            <a:r>
              <a:rPr lang="he-IL" sz="3200" dirty="0" err="1"/>
              <a:t>קורניל</a:t>
            </a:r>
            <a:r>
              <a:rPr lang="he-IL" sz="3200" dirty="0"/>
              <a:t>, וּבְכֹל זֹאת היו כַּנְפֵי טַחֲנָתוֹ סוֹבְבות תָּמִיד כְּדַרכָּן בְּיָמִים עָבָרוּ. בָּעֶרֶב היו פוגשים בַּדרָכים את הטוחן הזקן, כְּשֶהוּא </a:t>
            </a:r>
            <a:r>
              <a:rPr lang="he-IL" sz="3200" b="1" dirty="0">
                <a:solidFill>
                  <a:srgbClr val="C00000"/>
                </a:solidFill>
              </a:rPr>
              <a:t>מְחַמֵּר אַחֲרֵי חֲמורו</a:t>
            </a:r>
            <a:r>
              <a:rPr lang="he-IL" sz="3200" dirty="0"/>
              <a:t>, הַטָעוּן שַׂקֵי קֶמַח גדולים.</a:t>
            </a:r>
          </a:p>
          <a:p>
            <a:pPr algn="just"/>
            <a:r>
              <a:rPr lang="he-IL" sz="3200" dirty="0"/>
              <a:t>"עֶרֶב טוב, מר </a:t>
            </a:r>
            <a:r>
              <a:rPr lang="he-IL" sz="3200" dirty="0" err="1"/>
              <a:t>קורניל</a:t>
            </a:r>
            <a:r>
              <a:rPr lang="he-IL" sz="3200" dirty="0"/>
              <a:t>!" בֵּרְכוּהוּ </a:t>
            </a:r>
            <a:r>
              <a:rPr lang="he-IL" sz="3200" dirty="0" err="1"/>
              <a:t>הָאִכָּרים</a:t>
            </a:r>
            <a:r>
              <a:rPr lang="he-IL" sz="3200" dirty="0"/>
              <a:t>. היא טוֹחֶנֶת אֵפוֹא תָמִיד, הטחנה?!"</a:t>
            </a:r>
          </a:p>
          <a:p>
            <a:pPr algn="just"/>
            <a:r>
              <a:rPr lang="he-IL" sz="3200" dirty="0"/>
              <a:t>הזקן נִסָה לְהַעֲמִיד פְּנֵי שָׂמֵחַ, מִלְמֵל מַשֶהוּ וְנֶחְפַּז לְדַרכּוֹ, לְבַל יֵדְעוּ הַבְּרִיוֹת, כי הטחנה מֻשְבֶּתֶת.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800D996-556C-4689-B0ED-AF5E61E68692}"/>
              </a:ext>
            </a:extLst>
          </p:cNvPr>
          <p:cNvSpPr/>
          <p:nvPr/>
        </p:nvSpPr>
        <p:spPr>
          <a:xfrm>
            <a:off x="3214255" y="308194"/>
            <a:ext cx="8250804" cy="92333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הַטַּחֲנָה הַמִּסְתּוֹרִית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8909" y="1231524"/>
            <a:ext cx="43911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מתוך ספר ילדותנו לכיתה ג'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" y="297379"/>
            <a:ext cx="1357728" cy="12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12ECE8E-F2B3-4A09-AD93-E9AE013109DD}"/>
              </a:ext>
            </a:extLst>
          </p:cNvPr>
          <p:cNvSpPr/>
          <p:nvPr/>
        </p:nvSpPr>
        <p:spPr>
          <a:xfrm>
            <a:off x="187570" y="1874255"/>
            <a:ext cx="118168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/>
              <a:t>הַטַּחֲנָה סְגוּרָה וּנְעוּלָה </a:t>
            </a:r>
            <a:r>
              <a:rPr lang="he-IL" sz="3200" dirty="0" err="1"/>
              <a:t>הָיְתָה</a:t>
            </a:r>
            <a:r>
              <a:rPr lang="he-IL" sz="3200" dirty="0"/>
              <a:t> בִּפְנֵי כֻּלָּם. </a:t>
            </a:r>
            <a:r>
              <a:rPr lang="he-IL" sz="3200" dirty="0" err="1"/>
              <a:t>אֲפִלּו</a:t>
            </a:r>
            <a:r>
              <a:rPr lang="he-IL" sz="3200" dirty="0"/>
              <a:t>ּ </a:t>
            </a:r>
            <a:r>
              <a:rPr lang="he-IL" sz="3200" dirty="0" err="1"/>
              <a:t>וִיוָה</a:t>
            </a:r>
            <a:r>
              <a:rPr lang="he-IL" sz="3200" dirty="0"/>
              <a:t> הַקְּטַנָּה, אֲשֶׁר בָּאָה מִדֵּי פַּעַם בְּפַעַם לְבַקֵּר</a:t>
            </a:r>
          </a:p>
          <a:p>
            <a:r>
              <a:rPr lang="he-IL" sz="3200" dirty="0"/>
              <a:t>אֶת סַבָּא, לֹא נִכְנְסָה פְּנִימָה....</a:t>
            </a:r>
          </a:p>
          <a:p>
            <a:r>
              <a:rPr lang="he-IL" sz="3200" dirty="0"/>
              <a:t>הָעוֹבְרִים שם היו רואים את הדלת סגורה על מַסְגֵּר תָּמִיד, את </a:t>
            </a:r>
            <a:r>
              <a:rPr lang="he-IL" sz="3200" dirty="0" err="1"/>
              <a:t>הַכְּנָפַיִם</a:t>
            </a:r>
            <a:r>
              <a:rPr lang="he-IL" sz="3200" dirty="0"/>
              <a:t> הָאֲרֻכּוֹת</a:t>
            </a:r>
          </a:p>
          <a:p>
            <a:pPr algn="just">
              <a:lnSpc>
                <a:spcPct val="150000"/>
              </a:lnSpc>
            </a:pPr>
            <a:r>
              <a:rPr lang="he-IL" sz="3200" dirty="0"/>
              <a:t>שאינן פוֹסקוֹת מִתְנוּעָתָן, את החמור הזקן הַ</a:t>
            </a:r>
            <a:r>
              <a:rPr lang="he-IL" sz="3200" b="1" dirty="0"/>
              <a:t>מְלַחֵך</a:t>
            </a:r>
            <a:r>
              <a:rPr lang="he-IL" sz="3200" dirty="0"/>
              <a:t>ְ עֵשֶׂב בַּאֲפָר, ואת הֶחָתול הגדול דַּל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107519"/>
            <a:ext cx="1447409" cy="138212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31AB7B9-1BBC-47D7-B154-1E6B67A0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he-IL" altLang="he-IL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https://gyazo.com/9ac3ce66cd3e15509125e06e8b898567</a:t>
            </a:r>
            <a: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7A10E6-9EC4-492F-A618-A84B09EB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38"/>
            <a:ext cx="2857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min_final">
            <a:hlinkClick r:id="" action="ppaction://media"/>
            <a:extLst>
              <a:ext uri="{FF2B5EF4-FFF2-40B4-BE49-F238E27FC236}">
                <a16:creationId xmlns:a16="http://schemas.microsoft.com/office/drawing/2014/main" id="{73859AED-02CE-402C-96AC-50D9E049F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2800" y="581158"/>
            <a:ext cx="1943100" cy="6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2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גלריה">
  <a:themeElements>
    <a:clrScheme name="גלריה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גלריה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גלריה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אינטגרל">
  <a:themeElements>
    <a:clrScheme name="אינטגרל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אינטגרל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אינטגרל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3673</Words>
  <Application>Microsoft Office PowerPoint</Application>
  <PresentationFormat>מסך רחב</PresentationFormat>
  <Paragraphs>568</Paragraphs>
  <Slides>30</Slides>
  <Notes>30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30</vt:i4>
      </vt:variant>
    </vt:vector>
  </HeadingPairs>
  <TitlesOfParts>
    <vt:vector size="43" baseType="lpstr">
      <vt:lpstr>-apple-system</vt:lpstr>
      <vt:lpstr>Arial</vt:lpstr>
      <vt:lpstr>Calibri</vt:lpstr>
      <vt:lpstr>Gill Sans MT</vt:lpstr>
      <vt:lpstr>Levenim MT</vt:lpstr>
      <vt:lpstr>tahoma</vt:lpstr>
      <vt:lpstr>Times New Roman</vt:lpstr>
      <vt:lpstr>Tw Cen MT</vt:lpstr>
      <vt:lpstr>Tw Cen MT Condensed</vt:lpstr>
      <vt:lpstr>Wingdings</vt:lpstr>
      <vt:lpstr>Wingdings 3</vt:lpstr>
      <vt:lpstr>גלריה</vt:lpstr>
      <vt:lpstr>אינטגרל</vt:lpstr>
      <vt:lpstr>מצגת של PowerPoint‏</vt:lpstr>
      <vt:lpstr>לפני שמתחילים</vt:lpstr>
      <vt:lpstr>לפני שמתחילים </vt:lpstr>
      <vt:lpstr>מה להביא לשיעור?</vt:lpstr>
      <vt:lpstr>מה נלמד היום?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תיאור האווירה בסיפור – מדברים על רגשות</vt:lpstr>
      <vt:lpstr>לומדים אפיון דמות  </vt:lpstr>
      <vt:lpstr>לומדים אפיון דמות  </vt:lpstr>
      <vt:lpstr>לומדים אפיון דמות – מר קורניל </vt:lpstr>
      <vt:lpstr>עכשיו לומדים תיאור דמות  </vt:lpstr>
      <vt:lpstr>אפיון דמותם של האיכרים</vt:lpstr>
      <vt:lpstr>הקניית ידע: אוצר מילים</vt:lpstr>
      <vt:lpstr>נבין את המסר מהתנהגות האיכרים</vt:lpstr>
      <vt:lpstr>מסיימים ומסכמים</vt:lpstr>
      <vt:lpstr>כתבו מכתב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חגי מושקוביץ</dc:creator>
  <cp:lastModifiedBy>תרצה יהודה</cp:lastModifiedBy>
  <cp:revision>569</cp:revision>
  <cp:lastPrinted>2020-07-05T13:34:38Z</cp:lastPrinted>
  <dcterms:created xsi:type="dcterms:W3CDTF">2020-05-01T09:19:18Z</dcterms:created>
  <dcterms:modified xsi:type="dcterms:W3CDTF">2020-09-01T12:44:10Z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yacohen@microsoft.com</vt:lpwstr>
  </property>
  <property fmtid="{D5CDD505-2E9C-101B-9397-08002B2CF9AE}" pid="5" name="MSIP_Label_f42aa342-8706-4288-bd11-ebb85995028c_SetDate">
    <vt:lpwstr>2020-05-18T23:01:15.1121093Z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9dce86c0-40ab-410e-a236-e79518d8ff2d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