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44" r:id="rId1"/>
  </p:sldMasterIdLst>
  <p:notesMasterIdLst>
    <p:notesMasterId r:id="rId63"/>
  </p:notesMasterIdLst>
  <p:sldIdLst>
    <p:sldId id="370" r:id="rId2"/>
    <p:sldId id="269" r:id="rId3"/>
    <p:sldId id="323" r:id="rId4"/>
    <p:sldId id="324" r:id="rId5"/>
    <p:sldId id="398" r:id="rId6"/>
    <p:sldId id="325" r:id="rId7"/>
    <p:sldId id="328" r:id="rId8"/>
    <p:sldId id="346" r:id="rId9"/>
    <p:sldId id="327" r:id="rId10"/>
    <p:sldId id="329" r:id="rId11"/>
    <p:sldId id="371" r:id="rId12"/>
    <p:sldId id="331" r:id="rId13"/>
    <p:sldId id="326" r:id="rId14"/>
    <p:sldId id="330" r:id="rId15"/>
    <p:sldId id="333" r:id="rId16"/>
    <p:sldId id="399" r:id="rId17"/>
    <p:sldId id="335" r:id="rId18"/>
    <p:sldId id="348" r:id="rId19"/>
    <p:sldId id="334" r:id="rId20"/>
    <p:sldId id="400" r:id="rId21"/>
    <p:sldId id="337" r:id="rId22"/>
    <p:sldId id="350" r:id="rId23"/>
    <p:sldId id="339" r:id="rId24"/>
    <p:sldId id="340" r:id="rId25"/>
    <p:sldId id="338" r:id="rId26"/>
    <p:sldId id="392" r:id="rId27"/>
    <p:sldId id="341" r:id="rId28"/>
    <p:sldId id="391" r:id="rId29"/>
    <p:sldId id="372" r:id="rId30"/>
    <p:sldId id="403" r:id="rId31"/>
    <p:sldId id="336" r:id="rId32"/>
    <p:sldId id="355" r:id="rId33"/>
    <p:sldId id="357" r:id="rId34"/>
    <p:sldId id="404" r:id="rId35"/>
    <p:sldId id="402" r:id="rId36"/>
    <p:sldId id="363" r:id="rId37"/>
    <p:sldId id="365" r:id="rId38"/>
    <p:sldId id="394" r:id="rId39"/>
    <p:sldId id="360" r:id="rId40"/>
    <p:sldId id="411" r:id="rId41"/>
    <p:sldId id="366" r:id="rId42"/>
    <p:sldId id="367" r:id="rId43"/>
    <p:sldId id="364" r:id="rId44"/>
    <p:sldId id="413" r:id="rId45"/>
    <p:sldId id="405" r:id="rId46"/>
    <p:sldId id="344" r:id="rId47"/>
    <p:sldId id="362" r:id="rId48"/>
    <p:sldId id="387" r:id="rId49"/>
    <p:sldId id="406" r:id="rId50"/>
    <p:sldId id="356" r:id="rId51"/>
    <p:sldId id="408" r:id="rId52"/>
    <p:sldId id="407" r:id="rId53"/>
    <p:sldId id="374" r:id="rId54"/>
    <p:sldId id="381" r:id="rId55"/>
    <p:sldId id="378" r:id="rId56"/>
    <p:sldId id="382" r:id="rId57"/>
    <p:sldId id="410" r:id="rId58"/>
    <p:sldId id="376" r:id="rId59"/>
    <p:sldId id="409" r:id="rId60"/>
    <p:sldId id="385" r:id="rId61"/>
    <p:sldId id="388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נחמה דינה בראמי" initials="נדב" lastIdx="15" clrIdx="0"/>
  <p:cmAuthor id="2" name="אפרת" initials="E" lastIdx="19" clrIdx="1"/>
  <p:cmAuthor id="3" name="אפרת דיין" initials="אד" lastIdx="53" clrIdx="2">
    <p:extLst>
      <p:ext uri="{19B8F6BF-5375-455C-9EA6-DF929625EA0E}">
        <p15:presenceInfo xmlns:p15="http://schemas.microsoft.com/office/powerpoint/2012/main" userId="אפרת דיין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CC"/>
    <a:srgbClr val="00FFCC"/>
    <a:srgbClr val="FFCC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6" autoAdjust="0"/>
    <p:restoredTop sz="83421" autoAdjust="0"/>
  </p:normalViewPr>
  <p:slideViewPr>
    <p:cSldViewPr snapToGrid="0">
      <p:cViewPr varScale="1">
        <p:scale>
          <a:sx n="61" d="100"/>
          <a:sy n="61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ממוצע קב 1</c:v>
                </c:pt>
                <c:pt idx="1">
                  <c:v>ממוצע קב 2</c:v>
                </c:pt>
                <c:pt idx="2">
                  <c:v>ממוצע קב 3</c:v>
                </c:pt>
                <c:pt idx="3">
                  <c:v>ממוצע קב 4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12-4EF2-B959-8A743F7EDCBB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עמודה1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ממוצע קב 1</c:v>
                </c:pt>
                <c:pt idx="1">
                  <c:v>ממוצע קב 2</c:v>
                </c:pt>
                <c:pt idx="2">
                  <c:v>ממוצע קב 3</c:v>
                </c:pt>
                <c:pt idx="3">
                  <c:v>ממוצע קב 4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12-4EF2-B959-8A743F7EDCBB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עמודה2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ממוצע קב 1</c:v>
                </c:pt>
                <c:pt idx="1">
                  <c:v>ממוצע קב 2</c:v>
                </c:pt>
                <c:pt idx="2">
                  <c:v>ממוצע קב 3</c:v>
                </c:pt>
                <c:pt idx="3">
                  <c:v>ממוצע קב 4</c:v>
                </c:pt>
              </c:strCache>
            </c:strRef>
          </c:cat>
          <c:val>
            <c:numRef>
              <c:f>גיליון1!$D$2:$D$5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12-4EF2-B959-8A743F7EDCB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9779328"/>
        <c:axId val="119780864"/>
      </c:lineChart>
      <c:catAx>
        <c:axId val="11977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9780864"/>
        <c:crosses val="autoZero"/>
        <c:auto val="1"/>
        <c:lblAlgn val="ctr"/>
        <c:lblOffset val="100"/>
        <c:noMultiLvlLbl val="0"/>
      </c:catAx>
      <c:valAx>
        <c:axId val="11978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977932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קטגוריה 1</c:v>
                </c:pt>
                <c:pt idx="1">
                  <c:v>קטגוריה 2</c:v>
                </c:pt>
                <c:pt idx="2">
                  <c:v>קטגוריה 3</c:v>
                </c:pt>
                <c:pt idx="3">
                  <c:v>קטגוריה 4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2-4127-96AD-4B08C03DF9F3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סידרה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קטגוריה 1</c:v>
                </c:pt>
                <c:pt idx="1">
                  <c:v>קטגוריה 2</c:v>
                </c:pt>
                <c:pt idx="2">
                  <c:v>קטגוריה 3</c:v>
                </c:pt>
                <c:pt idx="3">
                  <c:v>קטגוריה 4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D62-4127-96AD-4B08C03DF9F3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סידרה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גיליון1!$A$2:$A$5</c:f>
              <c:strCache>
                <c:ptCount val="4"/>
                <c:pt idx="0">
                  <c:v>קטגוריה 1</c:v>
                </c:pt>
                <c:pt idx="1">
                  <c:v>קטגוריה 2</c:v>
                </c:pt>
                <c:pt idx="2">
                  <c:v>קטגוריה 3</c:v>
                </c:pt>
                <c:pt idx="3">
                  <c:v>קטגוריה 4</c:v>
                </c:pt>
              </c:strCache>
            </c:strRef>
          </c:cat>
          <c:val>
            <c:numRef>
              <c:f>גיליון1!$D$2:$D$5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D62-4127-96AD-4B08C03DF9F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19695232"/>
        <c:axId val="119696768"/>
      </c:barChart>
      <c:catAx>
        <c:axId val="11969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9696768"/>
        <c:crosses val="autoZero"/>
        <c:auto val="1"/>
        <c:lblAlgn val="ctr"/>
        <c:lblOffset val="100"/>
        <c:noMultiLvlLbl val="0"/>
      </c:catAx>
      <c:valAx>
        <c:axId val="11969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969523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השפעת סוג הנייר על מהירות פתיחת כוכבי הנייר</a:t>
            </a:r>
          </a:p>
        </c:rich>
      </c:tx>
      <c:layout>
        <c:manualLayout>
          <c:xMode val="edge"/>
          <c:yMode val="edge"/>
          <c:x val="0.1600820620078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5888164370078739E-2"/>
          <c:y val="5.3238370248623886E-2"/>
          <c:w val="0.92411183562992127"/>
          <c:h val="0.77257266408878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סוג הנייר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גיליון1!$A$2:$A$7</c:f>
              <c:strCache>
                <c:ptCount val="6"/>
                <c:pt idx="0">
                  <c:v>נייר סינון</c:v>
                </c:pt>
                <c:pt idx="1">
                  <c:v>דף נייר</c:v>
                </c:pt>
                <c:pt idx="2">
                  <c:v>בריסטול</c:v>
                </c:pt>
                <c:pt idx="3">
                  <c:v>נייר אפיה</c:v>
                </c:pt>
                <c:pt idx="4">
                  <c:v>נייר סופג</c:v>
                </c:pt>
                <c:pt idx="5">
                  <c:v>בקרה</c:v>
                </c:pt>
              </c:strCache>
            </c:str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1</c:v>
                </c:pt>
                <c:pt idx="1">
                  <c:v>80</c:v>
                </c:pt>
                <c:pt idx="2">
                  <c:v>500</c:v>
                </c:pt>
                <c:pt idx="3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8-4D52-8482-2BB4303E26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1008848"/>
        <c:axId val="581006880"/>
      </c:barChart>
      <c:catAx>
        <c:axId val="58100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81006880"/>
        <c:crosses val="autoZero"/>
        <c:auto val="1"/>
        <c:lblAlgn val="ctr"/>
        <c:lblOffset val="100"/>
        <c:noMultiLvlLbl val="0"/>
      </c:catAx>
      <c:valAx>
        <c:axId val="5810068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100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73494094488189"/>
          <c:y val="0.90047515376014065"/>
          <c:w val="0.10217618110236219"/>
          <c:h val="4.796234941176492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b="1" dirty="0">
                <a:highlight>
                  <a:srgbClr val="FFFF00"/>
                </a:highlight>
              </a:rPr>
              <a:t>השפעת סוג הנייר על מהירות פתיחת כוכבי הנייר במלואם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9.3566956456038325E-2"/>
          <c:y val="8.9271619742349165E-2"/>
          <c:w val="0.92411183562992127"/>
          <c:h val="0.77257266408878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סוג הנייר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גיליון1!$A$2:$A$7</c:f>
              <c:strCache>
                <c:ptCount val="6"/>
                <c:pt idx="0">
                  <c:v>נייר סינון</c:v>
                </c:pt>
                <c:pt idx="1">
                  <c:v>דף נייר</c:v>
                </c:pt>
                <c:pt idx="2">
                  <c:v>בריסטול</c:v>
                </c:pt>
                <c:pt idx="3">
                  <c:v>נייר אפיה</c:v>
                </c:pt>
                <c:pt idx="4">
                  <c:v>נייר סופג</c:v>
                </c:pt>
                <c:pt idx="5">
                  <c:v>בקרה</c:v>
                </c:pt>
              </c:strCache>
            </c:str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1</c:v>
                </c:pt>
                <c:pt idx="1">
                  <c:v>80</c:v>
                </c:pt>
                <c:pt idx="2">
                  <c:v>500</c:v>
                </c:pt>
                <c:pt idx="3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4-463F-BA93-99B7331B49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81008848"/>
        <c:axId val="581006880"/>
      </c:barChart>
      <c:catAx>
        <c:axId val="58100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81006880"/>
        <c:crosses val="autoZero"/>
        <c:auto val="1"/>
        <c:lblAlgn val="ctr"/>
        <c:lblOffset val="100"/>
        <c:noMultiLvlLbl val="0"/>
      </c:catAx>
      <c:valAx>
        <c:axId val="58100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8100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03196264189641"/>
          <c:y val="0.93921583366842742"/>
          <c:w val="0.28832952876859463"/>
          <c:h val="5.9378072134715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1800" dirty="0"/>
              <a:t>השפעת סוג הנייר על מהירות פתיחת כוכבי הנייר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5888164370078739E-2"/>
          <c:y val="5.3238370248623886E-2"/>
          <c:w val="0.92411183562992127"/>
          <c:h val="0.77257266408878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סוג הנייר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גיליון1!$A$2:$A$7</c:f>
              <c:strCache>
                <c:ptCount val="6"/>
                <c:pt idx="0">
                  <c:v>נייר סינון</c:v>
                </c:pt>
                <c:pt idx="1">
                  <c:v>דף נייר</c:v>
                </c:pt>
                <c:pt idx="2">
                  <c:v>בריסטול</c:v>
                </c:pt>
                <c:pt idx="3">
                  <c:v>נייר אפיה</c:v>
                </c:pt>
                <c:pt idx="4">
                  <c:v>נייר סופג</c:v>
                </c:pt>
                <c:pt idx="5">
                  <c:v>בקרה</c:v>
                </c:pt>
              </c:strCache>
            </c:str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1</c:v>
                </c:pt>
                <c:pt idx="1">
                  <c:v>80</c:v>
                </c:pt>
                <c:pt idx="2">
                  <c:v>510</c:v>
                </c:pt>
                <c:pt idx="3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2-4261-8ABA-34E95AF6591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1008848"/>
        <c:axId val="581006880"/>
      </c:barChart>
      <c:catAx>
        <c:axId val="58100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581006880"/>
        <c:crosses val="autoZero"/>
        <c:auto val="1"/>
        <c:lblAlgn val="ctr"/>
        <c:lblOffset val="100"/>
        <c:noMultiLvlLbl val="0"/>
      </c:catAx>
      <c:valAx>
        <c:axId val="5810068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100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73494094488189"/>
          <c:y val="0.90047515376014065"/>
          <c:w val="0.10217618110236219"/>
          <c:h val="4.796234941176492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rgbClr val="00FFCC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solidFill>
          <a:schemeClr val="bg1"/>
        </a:solidFill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solidFill>
          <a:srgbClr val="FFC00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6B49D4-45C3-4346-8BCE-D80646C5DBC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8AA748B0-8EB8-4710-AC91-52F84B36D037}">
      <dgm:prSet phldrT="[טקסט]"/>
      <dgm:spPr/>
      <dgm:t>
        <a:bodyPr/>
        <a:lstStyle/>
        <a:p>
          <a:pPr rtl="1"/>
          <a:r>
            <a:rPr lang="he-IL" dirty="0"/>
            <a:t>נייר</a:t>
          </a:r>
        </a:p>
      </dgm:t>
    </dgm:pt>
    <dgm:pt modelId="{22B197E3-41FE-49ED-8CFC-70B685BC94BF}" type="parTrans" cxnId="{6EC706F4-BE36-4CD5-8659-93E77F94A2F7}">
      <dgm:prSet/>
      <dgm:spPr/>
      <dgm:t>
        <a:bodyPr/>
        <a:lstStyle/>
        <a:p>
          <a:pPr rtl="1"/>
          <a:endParaRPr lang="he-IL"/>
        </a:p>
      </dgm:t>
    </dgm:pt>
    <dgm:pt modelId="{44D1A3F3-0B7E-404A-8A58-A0C2343734FD}" type="sibTrans" cxnId="{6EC706F4-BE36-4CD5-8659-93E77F94A2F7}">
      <dgm:prSet/>
      <dgm:spPr/>
      <dgm:t>
        <a:bodyPr/>
        <a:lstStyle/>
        <a:p>
          <a:pPr rtl="1"/>
          <a:endParaRPr lang="he-IL"/>
        </a:p>
      </dgm:t>
    </dgm:pt>
    <dgm:pt modelId="{5EB8E9DC-8628-4158-9305-4FE04BEAE534}">
      <dgm:prSet phldrT="[טקסט]"/>
      <dgm:spPr/>
      <dgm:t>
        <a:bodyPr/>
        <a:lstStyle/>
        <a:p>
          <a:pPr rtl="1"/>
          <a:r>
            <a:rPr lang="he-IL" dirty="0"/>
            <a:t>נוזל</a:t>
          </a:r>
        </a:p>
      </dgm:t>
    </dgm:pt>
    <dgm:pt modelId="{1FCC02C1-7BDD-4CB7-9081-400140228776}" type="parTrans" cxnId="{097F9E13-7228-42D8-AC0D-0D7A72A98039}">
      <dgm:prSet/>
      <dgm:spPr/>
      <dgm:t>
        <a:bodyPr/>
        <a:lstStyle/>
        <a:p>
          <a:pPr rtl="1"/>
          <a:endParaRPr lang="he-IL"/>
        </a:p>
      </dgm:t>
    </dgm:pt>
    <dgm:pt modelId="{13ACFD33-72DA-45C5-9AF2-CA5D503464DB}" type="sibTrans" cxnId="{097F9E13-7228-42D8-AC0D-0D7A72A98039}">
      <dgm:prSet/>
      <dgm:spPr/>
      <dgm:t>
        <a:bodyPr/>
        <a:lstStyle/>
        <a:p>
          <a:pPr rtl="1"/>
          <a:endParaRPr lang="he-IL"/>
        </a:p>
      </dgm:t>
    </dgm:pt>
    <dgm:pt modelId="{2373BEEA-F52D-4C4D-A4F0-1CAE8B7C2F37}">
      <dgm:prSet phldrT="[טקסט]"/>
      <dgm:spPr/>
      <dgm:t>
        <a:bodyPr/>
        <a:lstStyle/>
        <a:p>
          <a:pPr rtl="1"/>
          <a:r>
            <a:rPr lang="he-IL" dirty="0"/>
            <a:t>צלחת</a:t>
          </a:r>
        </a:p>
      </dgm:t>
    </dgm:pt>
    <dgm:pt modelId="{2F72FC76-9657-4B8C-85D9-0458BAC40249}" type="parTrans" cxnId="{BF9E8F35-C954-44B9-8F17-DF2500019EC7}">
      <dgm:prSet/>
      <dgm:spPr/>
      <dgm:t>
        <a:bodyPr/>
        <a:lstStyle/>
        <a:p>
          <a:pPr rtl="1"/>
          <a:endParaRPr lang="he-IL"/>
        </a:p>
      </dgm:t>
    </dgm:pt>
    <dgm:pt modelId="{1C47D48C-DB76-4557-8E34-75802E0D70FB}" type="sibTrans" cxnId="{BF9E8F35-C954-44B9-8F17-DF2500019EC7}">
      <dgm:prSet/>
      <dgm:spPr/>
      <dgm:t>
        <a:bodyPr/>
        <a:lstStyle/>
        <a:p>
          <a:pPr rtl="1"/>
          <a:endParaRPr lang="he-IL"/>
        </a:p>
      </dgm:t>
    </dgm:pt>
    <dgm:pt modelId="{6993A925-E4FE-41D4-8861-411C2A7D959C}" type="pres">
      <dgm:prSet presAssocID="{386B49D4-45C3-4346-8BCE-D80646C5DBCF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33E3B4-0C3A-4C6B-B2C6-143C34C7E96A}" type="pres">
      <dgm:prSet presAssocID="{8AA748B0-8EB8-4710-AC91-52F84B36D03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7439385-68D4-4B65-A263-2D44484ED3B5}" type="pres">
      <dgm:prSet presAssocID="{44D1A3F3-0B7E-404A-8A58-A0C2343734FD}" presName="sibTrans" presStyleCnt="0"/>
      <dgm:spPr/>
    </dgm:pt>
    <dgm:pt modelId="{1BBD09E7-662E-4A7F-8DB2-2ED7B20A441F}" type="pres">
      <dgm:prSet presAssocID="{5EB8E9DC-8628-4158-9305-4FE04BEAE53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4BB096-D47F-4140-8915-A55012C3B164}" type="pres">
      <dgm:prSet presAssocID="{13ACFD33-72DA-45C5-9AF2-CA5D503464DB}" presName="sibTrans" presStyleCnt="0"/>
      <dgm:spPr/>
    </dgm:pt>
    <dgm:pt modelId="{50C3A591-5C2B-44A6-A219-055C836BE7F7}" type="pres">
      <dgm:prSet presAssocID="{2373BEEA-F52D-4C4D-A4F0-1CAE8B7C2F3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97F9E13-7228-42D8-AC0D-0D7A72A98039}" srcId="{386B49D4-45C3-4346-8BCE-D80646C5DBCF}" destId="{5EB8E9DC-8628-4158-9305-4FE04BEAE534}" srcOrd="1" destOrd="0" parTransId="{1FCC02C1-7BDD-4CB7-9081-400140228776}" sibTransId="{13ACFD33-72DA-45C5-9AF2-CA5D503464DB}"/>
    <dgm:cxn modelId="{BF9E8F35-C954-44B9-8F17-DF2500019EC7}" srcId="{386B49D4-45C3-4346-8BCE-D80646C5DBCF}" destId="{2373BEEA-F52D-4C4D-A4F0-1CAE8B7C2F37}" srcOrd="2" destOrd="0" parTransId="{2F72FC76-9657-4B8C-85D9-0458BAC40249}" sibTransId="{1C47D48C-DB76-4557-8E34-75802E0D70FB}"/>
    <dgm:cxn modelId="{8C6BF94B-940A-48EB-8321-5BDCB6C9A460}" type="presOf" srcId="{2373BEEA-F52D-4C4D-A4F0-1CAE8B7C2F37}" destId="{50C3A591-5C2B-44A6-A219-055C836BE7F7}" srcOrd="0" destOrd="0" presId="urn:microsoft.com/office/officeart/2005/8/layout/default"/>
    <dgm:cxn modelId="{8FCF90D6-A3C5-44D3-9957-0BA14D3C6FC9}" type="presOf" srcId="{386B49D4-45C3-4346-8BCE-D80646C5DBCF}" destId="{6993A925-E4FE-41D4-8861-411C2A7D959C}" srcOrd="0" destOrd="0" presId="urn:microsoft.com/office/officeart/2005/8/layout/default"/>
    <dgm:cxn modelId="{6EC706F4-BE36-4CD5-8659-93E77F94A2F7}" srcId="{386B49D4-45C3-4346-8BCE-D80646C5DBCF}" destId="{8AA748B0-8EB8-4710-AC91-52F84B36D037}" srcOrd="0" destOrd="0" parTransId="{22B197E3-41FE-49ED-8CFC-70B685BC94BF}" sibTransId="{44D1A3F3-0B7E-404A-8A58-A0C2343734FD}"/>
    <dgm:cxn modelId="{EF839807-3F91-4637-A118-871F23407E61}" type="presOf" srcId="{8AA748B0-8EB8-4710-AC91-52F84B36D037}" destId="{9633E3B4-0C3A-4C6B-B2C6-143C34C7E96A}" srcOrd="0" destOrd="0" presId="urn:microsoft.com/office/officeart/2005/8/layout/default"/>
    <dgm:cxn modelId="{5CF0091F-6D19-4ED2-86BD-23F851393FCC}" type="presOf" srcId="{5EB8E9DC-8628-4158-9305-4FE04BEAE534}" destId="{1BBD09E7-662E-4A7F-8DB2-2ED7B20A441F}" srcOrd="0" destOrd="0" presId="urn:microsoft.com/office/officeart/2005/8/layout/default"/>
    <dgm:cxn modelId="{8BB29318-D5B0-42EB-8550-08DB55622254}" type="presParOf" srcId="{6993A925-E4FE-41D4-8861-411C2A7D959C}" destId="{9633E3B4-0C3A-4C6B-B2C6-143C34C7E96A}" srcOrd="0" destOrd="0" presId="urn:microsoft.com/office/officeart/2005/8/layout/default"/>
    <dgm:cxn modelId="{46D0A67B-3C37-40EA-B1B0-129A6DB1BBB8}" type="presParOf" srcId="{6993A925-E4FE-41D4-8861-411C2A7D959C}" destId="{D7439385-68D4-4B65-A263-2D44484ED3B5}" srcOrd="1" destOrd="0" presId="urn:microsoft.com/office/officeart/2005/8/layout/default"/>
    <dgm:cxn modelId="{48699FEC-FAB6-4DA3-B114-748E422E866E}" type="presParOf" srcId="{6993A925-E4FE-41D4-8861-411C2A7D959C}" destId="{1BBD09E7-662E-4A7F-8DB2-2ED7B20A441F}" srcOrd="2" destOrd="0" presId="urn:microsoft.com/office/officeart/2005/8/layout/default"/>
    <dgm:cxn modelId="{6E620B65-064A-47E8-A6D9-E251E8FB3B3F}" type="presParOf" srcId="{6993A925-E4FE-41D4-8861-411C2A7D959C}" destId="{734BB096-D47F-4140-8915-A55012C3B164}" srcOrd="3" destOrd="0" presId="urn:microsoft.com/office/officeart/2005/8/layout/default"/>
    <dgm:cxn modelId="{8769F744-23A9-4DF3-9F8B-D431AEE2CCA8}" type="presParOf" srcId="{6993A925-E4FE-41D4-8861-411C2A7D959C}" destId="{50C3A591-5C2B-44A6-A219-055C836BE7F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>
        <a:solidFill>
          <a:srgbClr val="00B0F0"/>
        </a:solidFill>
      </dgm:spPr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>
        <a:solidFill>
          <a:srgbClr val="00B0F0"/>
        </a:solidFill>
      </dgm:spPr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66FF33"/>
        </a:solidFill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4">
            <a:lumMod val="75000"/>
          </a:schemeClr>
        </a:solidFill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287F13-3D3B-4779-9EF0-4F5ADA53B23E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F8E284FD-0D19-4E12-B83A-8DDA54BFE8F4}">
      <dgm:prSet phldrT="[טקסט]" custT="1"/>
      <dgm:spPr>
        <a:solidFill>
          <a:schemeClr val="bg1"/>
        </a:solidFill>
        <a:ln>
          <a:solidFill>
            <a:srgbClr val="00FFCC"/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gm:t>
    </dgm:pt>
    <dgm:pt modelId="{1793B48D-B374-484D-AE95-9FFCB1FBBFEA}" type="par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7D088657-0ED0-43DB-9D7B-F5538FEE44F2}" type="sibTrans" cxnId="{6585735C-F438-47C0-B08A-445BCBAE23BC}">
      <dgm:prSet/>
      <dgm:spPr/>
      <dgm:t>
        <a:bodyPr/>
        <a:lstStyle/>
        <a:p>
          <a:pPr rtl="1"/>
          <a:endParaRPr lang="he-IL"/>
        </a:p>
      </dgm:t>
    </dgm:pt>
    <dgm:pt modelId="{C572E9F2-E5F8-48BA-9964-5046CE92451E}">
      <dgm:prSet phldrT="[טקסט]" custT="1"/>
      <dgm:spPr>
        <a:noFill/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gm:t>
    </dgm:pt>
    <dgm:pt modelId="{F8B49B3A-BE84-4602-B826-5E66E0B373E1}" type="par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F96C05AD-949D-4D62-BDE1-B81B3921F94B}" type="sibTrans" cxnId="{3D2E19AD-C4E4-4D39-8C26-437A287F82DD}">
      <dgm:prSet/>
      <dgm:spPr/>
      <dgm:t>
        <a:bodyPr/>
        <a:lstStyle/>
        <a:p>
          <a:pPr rtl="1"/>
          <a:endParaRPr lang="he-IL"/>
        </a:p>
      </dgm:t>
    </dgm:pt>
    <dgm:pt modelId="{324264C3-1124-4E6F-87BC-26DD0B31FC4B}">
      <dgm:prSet phldrT="[טקסט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gm:t>
    </dgm:pt>
    <dgm:pt modelId="{9201026B-6E45-4B7A-B267-A197D1813041}" type="par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4C276989-242A-4CA5-81F4-6F00E626DF44}" type="sibTrans" cxnId="{35205C41-8A67-4EEC-89E6-FD451584F17A}">
      <dgm:prSet/>
      <dgm:spPr/>
      <dgm:t>
        <a:bodyPr/>
        <a:lstStyle/>
        <a:p>
          <a:pPr rtl="1"/>
          <a:endParaRPr lang="he-IL"/>
        </a:p>
      </dgm:t>
    </dgm:pt>
    <dgm:pt modelId="{66E0E331-BB0D-427B-91C8-6BF61D7FB823}">
      <dgm:prSet phldrT="[טקסט]" custT="1"/>
      <dgm:spPr/>
      <dgm:t>
        <a:bodyPr/>
        <a:lstStyle/>
        <a:p>
          <a:pPr rtl="1"/>
          <a:r>
            <a:rPr lang="he-IL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gm:t>
    </dgm:pt>
    <dgm:pt modelId="{BF1C98C3-D8F2-4BF2-8E63-7D15F029A2DE}" type="par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D6EF8694-1498-4E1B-9AF6-701CA6B71B1E}" type="sibTrans" cxnId="{CF16A0E0-713C-4CDC-B0E2-ABE3CC113BA5}">
      <dgm:prSet/>
      <dgm:spPr/>
      <dgm:t>
        <a:bodyPr/>
        <a:lstStyle/>
        <a:p>
          <a:pPr rtl="1"/>
          <a:endParaRPr lang="he-IL"/>
        </a:p>
      </dgm:t>
    </dgm:pt>
    <dgm:pt modelId="{44B4B57B-C342-4D01-9011-34584E3E2F58}">
      <dgm:prSet phldrT="[טקסט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gm:t>
    </dgm:pt>
    <dgm:pt modelId="{CD5F5F8B-D025-4C8D-8858-4A5AA50F07EC}" type="par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92DC7472-D8EE-4D3E-811B-1B77E8A0515C}" type="sibTrans" cxnId="{21A781D9-20E1-4B24-BD94-1EF7CA0C1E1D}">
      <dgm:prSet/>
      <dgm:spPr/>
      <dgm:t>
        <a:bodyPr/>
        <a:lstStyle/>
        <a:p>
          <a:pPr rtl="1"/>
          <a:endParaRPr lang="he-IL"/>
        </a:p>
      </dgm:t>
    </dgm:pt>
    <dgm:pt modelId="{825288F5-B3B0-418D-9FC5-499953F84027}">
      <dgm:prSet phldrT="[טקסט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rtl="1"/>
          <a:r>
            <a: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gm:t>
    </dgm:pt>
    <dgm:pt modelId="{A5C9131F-223C-4CE0-A733-291873E35589}" type="par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812B357E-7F9E-46CB-8662-CBBC79C00998}" type="sibTrans" cxnId="{A6D0AF3A-05C7-44CA-AA46-A9F59D015BE5}">
      <dgm:prSet/>
      <dgm:spPr/>
      <dgm:t>
        <a:bodyPr/>
        <a:lstStyle/>
        <a:p>
          <a:pPr rtl="1"/>
          <a:endParaRPr lang="he-IL"/>
        </a:p>
      </dgm:t>
    </dgm:pt>
    <dgm:pt modelId="{F718EF69-BCF5-4EC5-8027-D0067504B775}">
      <dgm:prSet phldrT="[טקסט]" custT="1"/>
      <dgm:spPr>
        <a:solidFill>
          <a:srgbClr val="FF33CC"/>
        </a:solidFill>
        <a:ln>
          <a:solidFill>
            <a:srgbClr val="FF33CC"/>
          </a:solidFill>
        </a:ln>
      </dgm:spPr>
      <dgm:t>
        <a:bodyPr/>
        <a:lstStyle/>
        <a:p>
          <a:pPr rtl="1"/>
          <a:r>
            <a:rPr lang="he-I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gm:t>
    </dgm:pt>
    <dgm:pt modelId="{3998958F-FA52-4BD2-849A-BFD118AC280C}" type="par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F2F6F411-DD26-4A0C-9FB4-F111BC4D1AF9}" type="sibTrans" cxnId="{9BFFCB8B-A6B0-43AA-B8D5-50762785D118}">
      <dgm:prSet/>
      <dgm:spPr/>
      <dgm:t>
        <a:bodyPr/>
        <a:lstStyle/>
        <a:p>
          <a:pPr rtl="1"/>
          <a:endParaRPr lang="he-IL"/>
        </a:p>
      </dgm:t>
    </dgm:pt>
    <dgm:pt modelId="{72268D3E-0606-43E9-815A-92BDB1C37523}">
      <dgm:prSet phldrT="[טקסט]"/>
      <dgm:spPr/>
      <dgm:t>
        <a:bodyPr/>
        <a:lstStyle/>
        <a:p>
          <a:pPr rtl="1"/>
          <a:r>
            <a:rPr lang="he-I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gm:t>
    </dgm:pt>
    <dgm:pt modelId="{4CFAB032-9B63-4964-9E1F-7C5A105BC7D1}" type="par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E8B18489-29F8-49B5-BA27-714FCD9E8CCD}" type="sibTrans" cxnId="{46EFE207-2C36-4283-AD63-4263F6C850BA}">
      <dgm:prSet/>
      <dgm:spPr/>
      <dgm:t>
        <a:bodyPr/>
        <a:lstStyle/>
        <a:p>
          <a:pPr rtl="1"/>
          <a:endParaRPr lang="he-IL"/>
        </a:p>
      </dgm:t>
    </dgm:pt>
    <dgm:pt modelId="{FB0C5DFF-AE8B-4EF8-8520-8ED7CC2D440E}" type="pres">
      <dgm:prSet presAssocID="{96287F13-3D3B-4779-9EF0-4F5ADA53B23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110C688-F82E-42AE-8715-D2CE9B9CD8C0}" type="pres">
      <dgm:prSet presAssocID="{F8E284FD-0D19-4E12-B83A-8DDA54BFE8F4}" presName="parTxOnly" presStyleLbl="node1" presStyleIdx="0" presStyleCnt="8" custLinFactY="-100000" custLinFactNeighborX="-15691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428687-EAE8-4371-966F-B583634695A7}" type="pres">
      <dgm:prSet presAssocID="{7D088657-0ED0-43DB-9D7B-F5538FEE44F2}" presName="parTxOnlySpace" presStyleCnt="0"/>
      <dgm:spPr/>
    </dgm:pt>
    <dgm:pt modelId="{2FB07418-A8FE-44F6-8238-DA8F0CF670A1}" type="pres">
      <dgm:prSet presAssocID="{C572E9F2-E5F8-48BA-9964-5046CE92451E}" presName="parTxOnly" presStyleLbl="node1" presStyleIdx="1" presStyleCnt="8" custLinFactY="-200000" custLinFactNeighborX="-22160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E6C3AF-95BA-440C-AA1E-805840EECD70}" type="pres">
      <dgm:prSet presAssocID="{F96C05AD-949D-4D62-BDE1-B81B3921F94B}" presName="parTxOnlySpace" presStyleCnt="0"/>
      <dgm:spPr/>
    </dgm:pt>
    <dgm:pt modelId="{F87DC773-47ED-4D93-B8CE-69C5F28006EA}" type="pres">
      <dgm:prSet presAssocID="{324264C3-1124-4E6F-87BC-26DD0B31FC4B}" presName="parTxOnly" presStyleLbl="node1" presStyleIdx="2" presStyleCnt="8" custScaleX="125478" custLinFactY="-100000" custLinFactNeighborX="29232" custLinFactNeighborY="-180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FB00767-6513-4523-B17C-CDBE346BBACF}" type="pres">
      <dgm:prSet presAssocID="{4C276989-242A-4CA5-81F4-6F00E626DF44}" presName="parTxOnlySpace" presStyleCnt="0"/>
      <dgm:spPr/>
    </dgm:pt>
    <dgm:pt modelId="{7CA6B7DA-FF33-46DC-BFEC-861E9ACE2369}" type="pres">
      <dgm:prSet presAssocID="{66E0E331-BB0D-427B-91C8-6BF61D7FB823}" presName="parTxOnly" presStyleLbl="node1" presStyleIdx="3" presStyleCnt="8" custLinFactY="-200000" custLinFactNeighborX="-33225" custLinFactNeighborY="-208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0D9FB1F-DB8B-4C63-ABF3-F4DE7AC2FC1B}" type="pres">
      <dgm:prSet presAssocID="{D6EF8694-1498-4E1B-9AF6-701CA6B71B1E}" presName="parTxOnlySpace" presStyleCnt="0"/>
      <dgm:spPr/>
    </dgm:pt>
    <dgm:pt modelId="{2B711048-090A-4AFE-B983-84512592FA98}" type="pres">
      <dgm:prSet presAssocID="{72268D3E-0606-43E9-815A-92BDB1C37523}" presName="parTxOnly" presStyleLbl="node1" presStyleIdx="4" presStyleCnt="8" custLinFactY="-100000" custLinFactNeighborX="-1001" custLinFactNeighborY="-179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14E182-1722-4F9E-A29A-2A18FFFECE68}" type="pres">
      <dgm:prSet presAssocID="{E8B18489-29F8-49B5-BA27-714FCD9E8CCD}" presName="parTxOnlySpace" presStyleCnt="0"/>
      <dgm:spPr/>
    </dgm:pt>
    <dgm:pt modelId="{0B76E459-B3C4-402E-90F3-FE30F72BDE0E}" type="pres">
      <dgm:prSet presAssocID="{44B4B57B-C342-4D01-9011-34584E3E2F58}" presName="parTxOnly" presStyleLbl="node1" presStyleIdx="5" presStyleCnt="8" custLinFactX="1796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1BCC34E-09EC-4F1A-AC29-9EE03FBD2E83}" type="pres">
      <dgm:prSet presAssocID="{92DC7472-D8EE-4D3E-811B-1B77E8A0515C}" presName="parTxOnlySpace" presStyleCnt="0"/>
      <dgm:spPr/>
    </dgm:pt>
    <dgm:pt modelId="{B51B7DDA-75CA-4B3B-B358-826F3F1D138E}" type="pres">
      <dgm:prSet presAssocID="{825288F5-B3B0-418D-9FC5-499953F84027}" presName="parTxOnly" presStyleLbl="node1" presStyleIdx="6" presStyleCnt="8" custLinFactX="14715" custLinFactY="-115143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6A6BB8-C03D-49A8-8056-08F3AD4BADD8}" type="pres">
      <dgm:prSet presAssocID="{812B357E-7F9E-46CB-8662-CBBC79C00998}" presName="parTxOnlySpace" presStyleCnt="0"/>
      <dgm:spPr/>
    </dgm:pt>
    <dgm:pt modelId="{83BDB229-9D53-4A89-87CF-2DD6AE6F4F52}" type="pres">
      <dgm:prSet presAssocID="{F718EF69-BCF5-4EC5-8027-D0067504B775}" presName="parTxOnly" presStyleLbl="node1" presStyleIdx="7" presStyleCnt="8" custLinFactX="1703" custLinFactY="-200000" custLinFactNeighborX="100000" custLinFactNeighborY="-230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03729EC-13FC-40EC-AFC7-3EE565E045E1}" type="presOf" srcId="{F8E284FD-0D19-4E12-B83A-8DDA54BFE8F4}" destId="{F110C688-F82E-42AE-8715-D2CE9B9CD8C0}" srcOrd="0" destOrd="0" presId="urn:microsoft.com/office/officeart/2005/8/layout/chevron1"/>
    <dgm:cxn modelId="{D528185E-B833-4700-997C-1290C67D13F3}" type="presOf" srcId="{72268D3E-0606-43E9-815A-92BDB1C37523}" destId="{2B711048-090A-4AFE-B983-84512592FA98}" srcOrd="0" destOrd="0" presId="urn:microsoft.com/office/officeart/2005/8/layout/chevron1"/>
    <dgm:cxn modelId="{DC0116DE-1270-4DEF-A748-E4EA52B8D8E5}" type="presOf" srcId="{324264C3-1124-4E6F-87BC-26DD0B31FC4B}" destId="{F87DC773-47ED-4D93-B8CE-69C5F28006EA}" srcOrd="0" destOrd="0" presId="urn:microsoft.com/office/officeart/2005/8/layout/chevron1"/>
    <dgm:cxn modelId="{CF16A0E0-713C-4CDC-B0E2-ABE3CC113BA5}" srcId="{96287F13-3D3B-4779-9EF0-4F5ADA53B23E}" destId="{66E0E331-BB0D-427B-91C8-6BF61D7FB823}" srcOrd="3" destOrd="0" parTransId="{BF1C98C3-D8F2-4BF2-8E63-7D15F029A2DE}" sibTransId="{D6EF8694-1498-4E1B-9AF6-701CA6B71B1E}"/>
    <dgm:cxn modelId="{35205C41-8A67-4EEC-89E6-FD451584F17A}" srcId="{96287F13-3D3B-4779-9EF0-4F5ADA53B23E}" destId="{324264C3-1124-4E6F-87BC-26DD0B31FC4B}" srcOrd="2" destOrd="0" parTransId="{9201026B-6E45-4B7A-B267-A197D1813041}" sibTransId="{4C276989-242A-4CA5-81F4-6F00E626DF44}"/>
    <dgm:cxn modelId="{6585735C-F438-47C0-B08A-445BCBAE23BC}" srcId="{96287F13-3D3B-4779-9EF0-4F5ADA53B23E}" destId="{F8E284FD-0D19-4E12-B83A-8DDA54BFE8F4}" srcOrd="0" destOrd="0" parTransId="{1793B48D-B374-484D-AE95-9FFCB1FBBFEA}" sibTransId="{7D088657-0ED0-43DB-9D7B-F5538FEE44F2}"/>
    <dgm:cxn modelId="{C5D1ED73-4D45-4278-8749-D6326885EB2B}" type="presOf" srcId="{96287F13-3D3B-4779-9EF0-4F5ADA53B23E}" destId="{FB0C5DFF-AE8B-4EF8-8520-8ED7CC2D440E}" srcOrd="0" destOrd="0" presId="urn:microsoft.com/office/officeart/2005/8/layout/chevron1"/>
    <dgm:cxn modelId="{21A781D9-20E1-4B24-BD94-1EF7CA0C1E1D}" srcId="{96287F13-3D3B-4779-9EF0-4F5ADA53B23E}" destId="{44B4B57B-C342-4D01-9011-34584E3E2F58}" srcOrd="5" destOrd="0" parTransId="{CD5F5F8B-D025-4C8D-8858-4A5AA50F07EC}" sibTransId="{92DC7472-D8EE-4D3E-811B-1B77E8A0515C}"/>
    <dgm:cxn modelId="{868582AE-49E3-4FBB-A24E-0A84DD8CF986}" type="presOf" srcId="{825288F5-B3B0-418D-9FC5-499953F84027}" destId="{B51B7DDA-75CA-4B3B-B358-826F3F1D138E}" srcOrd="0" destOrd="0" presId="urn:microsoft.com/office/officeart/2005/8/layout/chevron1"/>
    <dgm:cxn modelId="{DE0B73DB-4154-4F38-9378-AB17783CA64A}" type="presOf" srcId="{66E0E331-BB0D-427B-91C8-6BF61D7FB823}" destId="{7CA6B7DA-FF33-46DC-BFEC-861E9ACE2369}" srcOrd="0" destOrd="0" presId="urn:microsoft.com/office/officeart/2005/8/layout/chevron1"/>
    <dgm:cxn modelId="{6EAD9076-36EE-4B42-B369-BC74C12DE69D}" type="presOf" srcId="{44B4B57B-C342-4D01-9011-34584E3E2F58}" destId="{0B76E459-B3C4-402E-90F3-FE30F72BDE0E}" srcOrd="0" destOrd="0" presId="urn:microsoft.com/office/officeart/2005/8/layout/chevron1"/>
    <dgm:cxn modelId="{A6D0AF3A-05C7-44CA-AA46-A9F59D015BE5}" srcId="{96287F13-3D3B-4779-9EF0-4F5ADA53B23E}" destId="{825288F5-B3B0-418D-9FC5-499953F84027}" srcOrd="6" destOrd="0" parTransId="{A5C9131F-223C-4CE0-A733-291873E35589}" sibTransId="{812B357E-7F9E-46CB-8662-CBBC79C00998}"/>
    <dgm:cxn modelId="{9BFFCB8B-A6B0-43AA-B8D5-50762785D118}" srcId="{96287F13-3D3B-4779-9EF0-4F5ADA53B23E}" destId="{F718EF69-BCF5-4EC5-8027-D0067504B775}" srcOrd="7" destOrd="0" parTransId="{3998958F-FA52-4BD2-849A-BFD118AC280C}" sibTransId="{F2F6F411-DD26-4A0C-9FB4-F111BC4D1AF9}"/>
    <dgm:cxn modelId="{3D2E19AD-C4E4-4D39-8C26-437A287F82DD}" srcId="{96287F13-3D3B-4779-9EF0-4F5ADA53B23E}" destId="{C572E9F2-E5F8-48BA-9964-5046CE92451E}" srcOrd="1" destOrd="0" parTransId="{F8B49B3A-BE84-4602-B826-5E66E0B373E1}" sibTransId="{F96C05AD-949D-4D62-BDE1-B81B3921F94B}"/>
    <dgm:cxn modelId="{46EFE207-2C36-4283-AD63-4263F6C850BA}" srcId="{96287F13-3D3B-4779-9EF0-4F5ADA53B23E}" destId="{72268D3E-0606-43E9-815A-92BDB1C37523}" srcOrd="4" destOrd="0" parTransId="{4CFAB032-9B63-4964-9E1F-7C5A105BC7D1}" sibTransId="{E8B18489-29F8-49B5-BA27-714FCD9E8CCD}"/>
    <dgm:cxn modelId="{08AA4A81-8EA4-4BFF-AAF2-F28C2C1E96A9}" type="presOf" srcId="{F718EF69-BCF5-4EC5-8027-D0067504B775}" destId="{83BDB229-9D53-4A89-87CF-2DD6AE6F4F52}" srcOrd="0" destOrd="0" presId="urn:microsoft.com/office/officeart/2005/8/layout/chevron1"/>
    <dgm:cxn modelId="{E31CEBEB-0729-40F9-AA66-0C2398233FB4}" type="presOf" srcId="{C572E9F2-E5F8-48BA-9964-5046CE92451E}" destId="{2FB07418-A8FE-44F6-8238-DA8F0CF670A1}" srcOrd="0" destOrd="0" presId="urn:microsoft.com/office/officeart/2005/8/layout/chevron1"/>
    <dgm:cxn modelId="{CBF0043A-BBE8-4EC6-A2B8-63A335A091CD}" type="presParOf" srcId="{FB0C5DFF-AE8B-4EF8-8520-8ED7CC2D440E}" destId="{F110C688-F82E-42AE-8715-D2CE9B9CD8C0}" srcOrd="0" destOrd="0" presId="urn:microsoft.com/office/officeart/2005/8/layout/chevron1"/>
    <dgm:cxn modelId="{5ADC012E-0A64-4768-B4E5-819C4E5EEAE9}" type="presParOf" srcId="{FB0C5DFF-AE8B-4EF8-8520-8ED7CC2D440E}" destId="{FD428687-EAE8-4371-966F-B583634695A7}" srcOrd="1" destOrd="0" presId="urn:microsoft.com/office/officeart/2005/8/layout/chevron1"/>
    <dgm:cxn modelId="{CEE84006-4728-4040-AC9D-C532DFF1D84D}" type="presParOf" srcId="{FB0C5DFF-AE8B-4EF8-8520-8ED7CC2D440E}" destId="{2FB07418-A8FE-44F6-8238-DA8F0CF670A1}" srcOrd="2" destOrd="0" presId="urn:microsoft.com/office/officeart/2005/8/layout/chevron1"/>
    <dgm:cxn modelId="{0710CE54-6D19-49FA-BF99-5B720A777953}" type="presParOf" srcId="{FB0C5DFF-AE8B-4EF8-8520-8ED7CC2D440E}" destId="{33E6C3AF-95BA-440C-AA1E-805840EECD70}" srcOrd="3" destOrd="0" presId="urn:microsoft.com/office/officeart/2005/8/layout/chevron1"/>
    <dgm:cxn modelId="{02FCEC9E-C295-4D37-81A9-AB77196EB5E2}" type="presParOf" srcId="{FB0C5DFF-AE8B-4EF8-8520-8ED7CC2D440E}" destId="{F87DC773-47ED-4D93-B8CE-69C5F28006EA}" srcOrd="4" destOrd="0" presId="urn:microsoft.com/office/officeart/2005/8/layout/chevron1"/>
    <dgm:cxn modelId="{C461CAD7-53B1-4E34-A8D9-0C1B26C7FC9E}" type="presParOf" srcId="{FB0C5DFF-AE8B-4EF8-8520-8ED7CC2D440E}" destId="{9FB00767-6513-4523-B17C-CDBE346BBACF}" srcOrd="5" destOrd="0" presId="urn:microsoft.com/office/officeart/2005/8/layout/chevron1"/>
    <dgm:cxn modelId="{EE6ED70B-23D3-4AA7-A851-E570601B28BC}" type="presParOf" srcId="{FB0C5DFF-AE8B-4EF8-8520-8ED7CC2D440E}" destId="{7CA6B7DA-FF33-46DC-BFEC-861E9ACE2369}" srcOrd="6" destOrd="0" presId="urn:microsoft.com/office/officeart/2005/8/layout/chevron1"/>
    <dgm:cxn modelId="{99262BDD-99C5-4CED-9F4D-7C08BBEAF47E}" type="presParOf" srcId="{FB0C5DFF-AE8B-4EF8-8520-8ED7CC2D440E}" destId="{00D9FB1F-DB8B-4C63-ABF3-F4DE7AC2FC1B}" srcOrd="7" destOrd="0" presId="urn:microsoft.com/office/officeart/2005/8/layout/chevron1"/>
    <dgm:cxn modelId="{8DE17423-0DA7-4B3D-AEB4-E87BEE1031C7}" type="presParOf" srcId="{FB0C5DFF-AE8B-4EF8-8520-8ED7CC2D440E}" destId="{2B711048-090A-4AFE-B983-84512592FA98}" srcOrd="8" destOrd="0" presId="urn:microsoft.com/office/officeart/2005/8/layout/chevron1"/>
    <dgm:cxn modelId="{EFF628BA-C9D3-4D50-A7A3-DCA539C6E4D2}" type="presParOf" srcId="{FB0C5DFF-AE8B-4EF8-8520-8ED7CC2D440E}" destId="{7314E182-1722-4F9E-A29A-2A18FFFECE68}" srcOrd="9" destOrd="0" presId="urn:microsoft.com/office/officeart/2005/8/layout/chevron1"/>
    <dgm:cxn modelId="{1192113A-3B12-403C-910B-80B2780D750A}" type="presParOf" srcId="{FB0C5DFF-AE8B-4EF8-8520-8ED7CC2D440E}" destId="{0B76E459-B3C4-402E-90F3-FE30F72BDE0E}" srcOrd="10" destOrd="0" presId="urn:microsoft.com/office/officeart/2005/8/layout/chevron1"/>
    <dgm:cxn modelId="{CC7C0776-40B0-4AC2-895D-96CBD77FA7E8}" type="presParOf" srcId="{FB0C5DFF-AE8B-4EF8-8520-8ED7CC2D440E}" destId="{51BCC34E-09EC-4F1A-AC29-9EE03FBD2E83}" srcOrd="11" destOrd="0" presId="urn:microsoft.com/office/officeart/2005/8/layout/chevron1"/>
    <dgm:cxn modelId="{E6BF5C8D-4BAA-4070-8454-9EF23B5B9EF6}" type="presParOf" srcId="{FB0C5DFF-AE8B-4EF8-8520-8ED7CC2D440E}" destId="{B51B7DDA-75CA-4B3B-B358-826F3F1D138E}" srcOrd="12" destOrd="0" presId="urn:microsoft.com/office/officeart/2005/8/layout/chevron1"/>
    <dgm:cxn modelId="{6170573B-CA56-4030-963D-3B869B4D45EC}" type="presParOf" srcId="{FB0C5DFF-AE8B-4EF8-8520-8ED7CC2D440E}" destId="{266A6BB8-C03D-49A8-8056-08F3AD4BADD8}" srcOrd="13" destOrd="0" presId="urn:microsoft.com/office/officeart/2005/8/layout/chevron1"/>
    <dgm:cxn modelId="{4E5AD50B-12B1-48E4-81E5-80E1901E7179}" type="presParOf" srcId="{FB0C5DFF-AE8B-4EF8-8520-8ED7CC2D440E}" destId="{83BDB229-9D53-4A89-87CF-2DD6AE6F4F5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rgbClr val="00FFCC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3E3B4-0C3A-4C6B-B2C6-143C34C7E96A}">
      <dsp:nvSpPr>
        <dsp:cNvPr id="0" name=""/>
        <dsp:cNvSpPr/>
      </dsp:nvSpPr>
      <dsp:spPr>
        <a:xfrm>
          <a:off x="4025509" y="93556"/>
          <a:ext cx="1829776" cy="10978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100" kern="1200" dirty="0"/>
            <a:t>נייר</a:t>
          </a:r>
        </a:p>
      </dsp:txBody>
      <dsp:txXfrm>
        <a:off x="4025509" y="93556"/>
        <a:ext cx="1829776" cy="1097866"/>
      </dsp:txXfrm>
    </dsp:sp>
    <dsp:sp modelId="{1BBD09E7-662E-4A7F-8DB2-2ED7B20A441F}">
      <dsp:nvSpPr>
        <dsp:cNvPr id="0" name=""/>
        <dsp:cNvSpPr/>
      </dsp:nvSpPr>
      <dsp:spPr>
        <a:xfrm>
          <a:off x="2012754" y="93556"/>
          <a:ext cx="1829776" cy="10978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100" kern="1200" dirty="0"/>
            <a:t>נוזל</a:t>
          </a:r>
        </a:p>
      </dsp:txBody>
      <dsp:txXfrm>
        <a:off x="2012754" y="93556"/>
        <a:ext cx="1829776" cy="1097866"/>
      </dsp:txXfrm>
    </dsp:sp>
    <dsp:sp modelId="{50C3A591-5C2B-44A6-A219-055C836BE7F7}">
      <dsp:nvSpPr>
        <dsp:cNvPr id="0" name=""/>
        <dsp:cNvSpPr/>
      </dsp:nvSpPr>
      <dsp:spPr>
        <a:xfrm>
          <a:off x="0" y="93556"/>
          <a:ext cx="1829776" cy="10978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5100" kern="1200" dirty="0"/>
            <a:t>צלחת</a:t>
          </a:r>
        </a:p>
      </dsp:txBody>
      <dsp:txXfrm>
        <a:off x="0" y="93556"/>
        <a:ext cx="1829776" cy="1097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rgbClr val="66FF33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0C688-F82E-42AE-8715-D2CE9B9CD8C0}">
      <dsp:nvSpPr>
        <dsp:cNvPr id="0" name=""/>
        <dsp:cNvSpPr/>
      </dsp:nvSpPr>
      <dsp:spPr>
        <a:xfrm rot="10800000">
          <a:off x="10551440" y="2138263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rgbClr val="00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תופעה</a:t>
          </a:r>
        </a:p>
      </dsp:txBody>
      <dsp:txXfrm rot="10800000">
        <a:off x="10874099" y="2138263"/>
        <a:ext cx="967978" cy="645318"/>
      </dsp:txXfrm>
    </dsp:sp>
    <dsp:sp modelId="{2FB07418-A8FE-44F6-8238-DA8F0CF670A1}">
      <dsp:nvSpPr>
        <dsp:cNvPr id="0" name=""/>
        <dsp:cNvSpPr/>
      </dsp:nvSpPr>
      <dsp:spPr>
        <a:xfrm rot="10800000">
          <a:off x="9089036" y="1312171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שאלת חקר</a:t>
          </a:r>
        </a:p>
      </dsp:txBody>
      <dsp:txXfrm rot="10800000">
        <a:off x="9411695" y="1312171"/>
        <a:ext cx="967978" cy="645318"/>
      </dsp:txXfrm>
    </dsp:sp>
    <dsp:sp modelId="{F87DC773-47ED-4D93-B8CE-69C5F28006EA}">
      <dsp:nvSpPr>
        <dsp:cNvPr id="0" name=""/>
        <dsp:cNvSpPr/>
      </dsp:nvSpPr>
      <dsp:spPr>
        <a:xfrm rot="10800000">
          <a:off x="7308944" y="2138263"/>
          <a:ext cx="2024332" cy="645318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השערת חקר</a:t>
          </a:r>
        </a:p>
      </dsp:txBody>
      <dsp:txXfrm rot="10800000">
        <a:off x="7631603" y="2138263"/>
        <a:ext cx="1379014" cy="645318"/>
      </dsp:txXfrm>
    </dsp:sp>
    <dsp:sp modelId="{7CA6B7DA-FF33-46DC-BFEC-861E9ACE2369}">
      <dsp:nvSpPr>
        <dsp:cNvPr id="0" name=""/>
        <dsp:cNvSpPr/>
      </dsp:nvSpPr>
      <dsp:spPr>
        <a:xfrm rot="10800000">
          <a:off x="5756215" y="1312171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תכנון ניסוי</a:t>
          </a:r>
        </a:p>
      </dsp:txBody>
      <dsp:txXfrm rot="10800000">
        <a:off x="6078874" y="1312171"/>
        <a:ext cx="967978" cy="645318"/>
      </dsp:txXfrm>
    </dsp:sp>
    <dsp:sp modelId="{2B711048-090A-4AFE-B983-84512592FA98}">
      <dsp:nvSpPr>
        <dsp:cNvPr id="0" name=""/>
        <dsp:cNvSpPr/>
      </dsp:nvSpPr>
      <dsp:spPr>
        <a:xfrm rot="10800000">
          <a:off x="4356235" y="2144064"/>
          <a:ext cx="1613296" cy="6453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37" tIns="29337" rIns="88011" bIns="29337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ביצוע הניסוי</a:t>
          </a:r>
        </a:p>
      </dsp:txBody>
      <dsp:txXfrm rot="10800000">
        <a:off x="4678894" y="2144064"/>
        <a:ext cx="967978" cy="645318"/>
      </dsp:txXfrm>
    </dsp:sp>
    <dsp:sp modelId="{0B76E459-B3C4-402E-90F3-FE30F72BDE0E}">
      <dsp:nvSpPr>
        <dsp:cNvPr id="0" name=""/>
        <dsp:cNvSpPr/>
      </dsp:nvSpPr>
      <dsp:spPr>
        <a:xfrm rot="10800000">
          <a:off x="3096187" y="1168407"/>
          <a:ext cx="1613296" cy="645318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תוצאות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הניסוי</a:t>
          </a:r>
        </a:p>
      </dsp:txBody>
      <dsp:txXfrm rot="10800000">
        <a:off x="3418846" y="1168407"/>
        <a:ext cx="967978" cy="645318"/>
      </dsp:txXfrm>
    </dsp:sp>
    <dsp:sp modelId="{B51B7DDA-75CA-4B3B-B358-826F3F1D138E}">
      <dsp:nvSpPr>
        <dsp:cNvPr id="0" name=""/>
        <dsp:cNvSpPr/>
      </dsp:nvSpPr>
      <dsp:spPr>
        <a:xfrm rot="10800000">
          <a:off x="1852642" y="1913208"/>
          <a:ext cx="1613296" cy="645318"/>
        </a:xfrm>
        <a:prstGeom prst="chevron">
          <a:avLst/>
        </a:pr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מסקנתַ הניסוי</a:t>
          </a:r>
        </a:p>
      </dsp:txBody>
      <dsp:txXfrm rot="10800000">
        <a:off x="2175301" y="1913208"/>
        <a:ext cx="967978" cy="645318"/>
      </dsp:txXfrm>
    </dsp:sp>
    <dsp:sp modelId="{83BDB229-9D53-4A89-87CF-2DD6AE6F4F52}">
      <dsp:nvSpPr>
        <dsp:cNvPr id="0" name=""/>
        <dsp:cNvSpPr/>
      </dsp:nvSpPr>
      <dsp:spPr>
        <a:xfrm rot="10800000">
          <a:off x="190752" y="1168407"/>
          <a:ext cx="1613296" cy="645318"/>
        </a:xfrm>
        <a:prstGeom prst="chevron">
          <a:avLst/>
        </a:prstGeom>
        <a:solidFill>
          <a:srgbClr val="FF33CC"/>
        </a:solidFill>
        <a:ln w="12700" cap="flat" cmpd="sng" algn="ctr">
          <a:solidFill>
            <a:srgbClr val="FF33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80010" bIns="2667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שאלות להמשך</a:t>
          </a:r>
        </a:p>
      </dsp:txBody>
      <dsp:txXfrm rot="10800000">
        <a:off x="513411" y="1168407"/>
        <a:ext cx="967978" cy="645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555F84-B9F0-41D7-B8CD-0EDF653213CF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B1D513-B1AE-41A4-A805-ECE661AA4D7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347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אם</a:t>
            </a:r>
            <a:r>
              <a:rPr lang="he-IL" baseline="0" dirty="0"/>
              <a:t> נתייחס למרכיב הנייר, אפשר לחקור לפחות שלושה גורמים משפיעים בתוכו: צורת הנייר שנגזור – כוכב למשל או פרח,</a:t>
            </a:r>
          </a:p>
          <a:p>
            <a:r>
              <a:rPr lang="he-IL" baseline="0" dirty="0"/>
              <a:t>גודל קרני הכוכב – אולי זה משנה אם נגזור קרניים קצרות או </a:t>
            </a:r>
            <a:r>
              <a:rPr lang="he-IL" baseline="0" dirty="0" smtClean="0"/>
              <a:t>ארוכות.</a:t>
            </a:r>
            <a:endParaRPr lang="he-IL" baseline="0" dirty="0"/>
          </a:p>
          <a:p>
            <a:r>
              <a:rPr lang="he-IL" baseline="0" dirty="0"/>
              <a:t>ואולי גם סוג הנייר משפיע. אולי הכוכב יפתח במהירות אחרת אם </a:t>
            </a:r>
            <a:r>
              <a:rPr lang="he-IL" baseline="0" dirty="0" smtClean="0"/>
              <a:t>ניקח </a:t>
            </a:r>
            <a:r>
              <a:rPr lang="he-IL" baseline="0" dirty="0"/>
              <a:t>קרטון מול נייר.</a:t>
            </a:r>
          </a:p>
          <a:p>
            <a:r>
              <a:rPr lang="he-IL" baseline="0" dirty="0"/>
              <a:t>ומה לגבי הנוזל – גם כאן יכולים להיות מספר גורמים משפיעים: כמות הנוזל שנשים בצלחת. אולי גם סוג הנוזל שנשתמש – מים / שמן / חלב..</a:t>
            </a:r>
          </a:p>
          <a:p>
            <a:r>
              <a:rPr lang="he-IL" baseline="0" dirty="0"/>
              <a:t>מנסים לחשוב על כל הגורמים שיכולים להשפיע, </a:t>
            </a:r>
            <a:r>
              <a:rPr lang="he-IL" baseline="0" dirty="0" smtClean="0"/>
              <a:t>מתוכם </a:t>
            </a:r>
            <a:r>
              <a:rPr lang="he-IL" baseline="0" dirty="0"/>
              <a:t>נבחר לחקור בכל </a:t>
            </a:r>
            <a:r>
              <a:rPr lang="he-IL" baseline="0" dirty="0" smtClean="0"/>
              <a:t>ניסוי - </a:t>
            </a:r>
            <a:r>
              <a:rPr lang="he-IL" baseline="0" dirty="0"/>
              <a:t>רק גורם אחד.</a:t>
            </a:r>
          </a:p>
          <a:p>
            <a:r>
              <a:rPr lang="he-IL" baseline="0" dirty="0"/>
              <a:t>בחרו – איזה גורם מעניין אתכם לחקור?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925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לאחר שבחרנו</a:t>
            </a:r>
            <a:r>
              <a:rPr lang="he-IL" baseline="0" dirty="0"/>
              <a:t> את הגורם </a:t>
            </a:r>
            <a:r>
              <a:rPr lang="he-IL" baseline="0" dirty="0" smtClean="0"/>
              <a:t>המשפיע - </a:t>
            </a:r>
            <a:r>
              <a:rPr lang="he-IL" baseline="0" dirty="0"/>
              <a:t>נתייחס לגורם המושפע.</a:t>
            </a:r>
          </a:p>
          <a:p>
            <a:r>
              <a:rPr lang="he-IL" baseline="0" dirty="0"/>
              <a:t>זה למעשה מה שמשתנה בניסוי.</a:t>
            </a:r>
          </a:p>
          <a:p>
            <a:r>
              <a:rPr lang="he-IL" baseline="0" dirty="0"/>
              <a:t>גם כאן יש כמה אפשרויות בחירה. הפעם נבחר לבדוק את מהירות הפתיחה של כוכבי הנייר.</a:t>
            </a:r>
          </a:p>
          <a:p>
            <a:r>
              <a:rPr lang="he-IL" baseline="0" dirty="0"/>
              <a:t>כיצד נוכל למדוד את המהירות?</a:t>
            </a:r>
          </a:p>
          <a:p>
            <a:r>
              <a:rPr lang="he-IL" baseline="0" dirty="0"/>
              <a:t>כמובן, בעזרת שעון עצר או </a:t>
            </a:r>
            <a:r>
              <a:rPr lang="he-IL" baseline="0" dirty="0" smtClean="0"/>
              <a:t>טיימר.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7844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לאחר שזיהינו את הגורם המשפיע </a:t>
            </a:r>
            <a:r>
              <a:rPr lang="he-IL" dirty="0" smtClean="0"/>
              <a:t>ואת הגורם המושפע</a:t>
            </a:r>
            <a:r>
              <a:rPr lang="he-IL" baseline="0" dirty="0" smtClean="0"/>
              <a:t> </a:t>
            </a:r>
            <a:r>
              <a:rPr lang="he-IL" dirty="0" smtClean="0"/>
              <a:t>שאנו </a:t>
            </a:r>
            <a:r>
              <a:rPr lang="he-IL" dirty="0"/>
              <a:t>רוצים </a:t>
            </a:r>
            <a:r>
              <a:rPr lang="he-IL" dirty="0" smtClean="0"/>
              <a:t>לחקור,</a:t>
            </a:r>
            <a:endParaRPr lang="he-IL" dirty="0"/>
          </a:p>
          <a:p>
            <a:r>
              <a:rPr lang="he-IL" dirty="0"/>
              <a:t>ננסח את שאלת </a:t>
            </a:r>
            <a:r>
              <a:rPr lang="he-IL" dirty="0" smtClean="0"/>
              <a:t>החקר.</a:t>
            </a:r>
            <a:endParaRPr lang="he-IL" dirty="0"/>
          </a:p>
          <a:p>
            <a:r>
              <a:rPr lang="he-IL" dirty="0"/>
              <a:t>זכרו, שאלת החקר המדעית</a:t>
            </a:r>
            <a:r>
              <a:rPr lang="he-IL" baseline="0" dirty="0"/>
              <a:t> בודקת קשר בין שני משתנים.</a:t>
            </a:r>
          </a:p>
          <a:p>
            <a:r>
              <a:rPr lang="he-IL" baseline="0" dirty="0"/>
              <a:t>עד שמתרגלים לנסח שאלת חקר טובה, אפשר להיעזר בתבניות לניסוח שאלת חקר.</a:t>
            </a:r>
          </a:p>
          <a:p>
            <a:r>
              <a:rPr lang="he-IL" baseline="0" dirty="0"/>
              <a:t>למשל: כיצד משפיע משהו על </a:t>
            </a:r>
            <a:r>
              <a:rPr lang="he-IL" baseline="0" dirty="0" smtClean="0"/>
              <a:t>משהו,</a:t>
            </a:r>
            <a:endParaRPr lang="he-IL" baseline="0" dirty="0"/>
          </a:p>
          <a:p>
            <a:r>
              <a:rPr lang="he-IL" baseline="0" dirty="0" smtClean="0"/>
              <a:t>או: </a:t>
            </a:r>
            <a:r>
              <a:rPr lang="he-IL" baseline="0" dirty="0"/>
              <a:t>מה הקשר בין משהו למשהו.</a:t>
            </a:r>
          </a:p>
          <a:p>
            <a:r>
              <a:rPr lang="he-IL" dirty="0"/>
              <a:t>נסחו בבקשה במחברת </a:t>
            </a:r>
            <a:r>
              <a:rPr lang="he-IL" dirty="0" smtClean="0"/>
              <a:t>- את </a:t>
            </a:r>
            <a:r>
              <a:rPr lang="he-IL" dirty="0"/>
              <a:t>שאלת החקר </a:t>
            </a:r>
            <a:r>
              <a:rPr lang="he-IL" dirty="0" smtClean="0"/>
              <a:t>שלכם,</a:t>
            </a:r>
            <a:r>
              <a:rPr lang="he-IL" baseline="0" dirty="0" smtClean="0"/>
              <a:t> </a:t>
            </a:r>
            <a:r>
              <a:rPr lang="he-IL" baseline="0" dirty="0"/>
              <a:t>עם הגורם המשפיע </a:t>
            </a:r>
            <a:r>
              <a:rPr lang="he-IL" baseline="0" dirty="0" smtClean="0"/>
              <a:t>שבחרתם </a:t>
            </a:r>
            <a:r>
              <a:rPr lang="he-IL" baseline="0" dirty="0"/>
              <a:t>ועם הגורם המושפע – מהירות פתיחת </a:t>
            </a:r>
            <a:r>
              <a:rPr lang="he-IL" baseline="0" dirty="0" smtClean="0"/>
              <a:t>הכוכב.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578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אני בחרתי</a:t>
            </a:r>
            <a:r>
              <a:rPr lang="he-IL" baseline="0" dirty="0"/>
              <a:t> כגורם משפיע את סוג הנייר.</a:t>
            </a:r>
          </a:p>
          <a:p>
            <a:r>
              <a:rPr lang="he-IL" baseline="0" dirty="0"/>
              <a:t>לכן השאלה שלי מנוסחת כך </a:t>
            </a:r>
            <a:r>
              <a:rPr lang="he-IL" b="1" baseline="0" dirty="0"/>
              <a:t>(להקריא)</a:t>
            </a:r>
          </a:p>
          <a:p>
            <a:r>
              <a:rPr lang="he-IL" baseline="0" dirty="0"/>
              <a:t>בדקו – האם בשאלה שניסחתי יש גורם משפיע וגורם מושפע</a:t>
            </a:r>
            <a:r>
              <a:rPr lang="he-IL" baseline="0" dirty="0" smtClean="0"/>
              <a:t>?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6828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נכון מאוד!</a:t>
            </a:r>
          </a:p>
          <a:p>
            <a:r>
              <a:rPr lang="he-IL" baseline="0" dirty="0"/>
              <a:t>סוג הנייר הוא הגורם המשפיע, מהירות פתיחת הכוכב הוא הגורם </a:t>
            </a:r>
            <a:r>
              <a:rPr lang="he-IL" baseline="0" dirty="0" smtClean="0"/>
              <a:t>המושפע.</a:t>
            </a:r>
            <a:endParaRPr lang="he-IL" baseline="0" dirty="0"/>
          </a:p>
          <a:p>
            <a:r>
              <a:rPr lang="he-IL" dirty="0" smtClean="0"/>
              <a:t>נחשוב, </a:t>
            </a:r>
            <a:r>
              <a:rPr lang="he-IL" dirty="0"/>
              <a:t>איך נשנה את סוג הנייר? זה פשוט</a:t>
            </a:r>
            <a:r>
              <a:rPr lang="he-IL" baseline="0" dirty="0"/>
              <a:t> – נוכל להשתמש בכל מיני </a:t>
            </a:r>
            <a:r>
              <a:rPr lang="he-IL" baseline="0" dirty="0" smtClean="0"/>
              <a:t>סוגי נייר. </a:t>
            </a:r>
            <a:r>
              <a:rPr lang="he-IL" baseline="0" dirty="0"/>
              <a:t>למשל: </a:t>
            </a:r>
            <a:r>
              <a:rPr lang="he-IL" dirty="0"/>
              <a:t>נייר אפיה, נייר סופג, נייר בריסטול, דף נייר, נייר סינון.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8380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905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והנה הגענו לשלב ההשערה. מהי</a:t>
            </a:r>
            <a:r>
              <a:rPr lang="he-IL" baseline="0" dirty="0"/>
              <a:t> השערה בעצם?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3615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כשמניחים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השערה 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בעצם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מנסים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לחשוב על תשובה אפשרית לשאלת החקר – מה אנחנו חושבים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שיקרה.</a:t>
            </a:r>
            <a:endParaRPr lang="he-I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חשוב מאוד לנמק את ההשערה כדי שלא תישאר 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בגדר ניחוש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הנימוק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יכול להיות על בסיס של ידע מדעי או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ניסיון 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מהחיים.</a:t>
            </a:r>
          </a:p>
          <a:p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אחרי שמבצעים את הניסוי בודקים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אם 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אוששנו את ההשערה, כלומר אם צדקנו, או אם הפרכנו את ההשערה – כלומר אם התוצאה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הייתה 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שונה ממה שציפינו, וזה בסדר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לקבל 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תוצאה שונה ממה ששיערנו, כך פועל המדע, אנחנו לא תמיד צודקים בהשערה.</a:t>
            </a:r>
          </a:p>
          <a:p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גם בניסוח השערה מתייחסים לקשר בין הגורם המשפיע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למושפע</a:t>
            </a: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1014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גם בניסוח השערה מתייחסים לקשר בין הגורם המשפיע 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למושפע.</a:t>
            </a: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363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אשתף אתכם בהשערת החקר שכתבתי...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610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שלום ילדים, היום נכיר את תהליך החקר המדעי. תוך כדי נבצע ניסוי </a:t>
            </a:r>
            <a:r>
              <a:rPr lang="he-IL" dirty="0" smtClean="0"/>
              <a:t>מעניין מאוד.</a:t>
            </a:r>
          </a:p>
          <a:p>
            <a:pPr algn="r"/>
            <a:r>
              <a:rPr lang="he-IL" dirty="0" smtClean="0"/>
              <a:t>לתהליך </a:t>
            </a:r>
            <a:r>
              <a:rPr lang="he-IL" dirty="0"/>
              <a:t>החקר מספר שלבים: שואלים, משערים, מתכננים ניסוי, מבצעים</a:t>
            </a:r>
            <a:r>
              <a:rPr lang="he-IL" baseline="0" dirty="0"/>
              <a:t> אותו ורואים מה ניתן ללמוד מהתוצאות.</a:t>
            </a:r>
          </a:p>
          <a:p>
            <a:pPr algn="r"/>
            <a:r>
              <a:rPr lang="he-IL" baseline="0" dirty="0"/>
              <a:t>במעבדה </a:t>
            </a:r>
            <a:r>
              <a:rPr lang="he-IL" baseline="0" dirty="0" smtClean="0"/>
              <a:t>– החקר לפעמים מתבצע </a:t>
            </a:r>
            <a:r>
              <a:rPr lang="he-IL" baseline="0" dirty="0"/>
              <a:t>בשלבים </a:t>
            </a:r>
            <a:r>
              <a:rPr lang="he-IL" baseline="0" dirty="0" smtClean="0"/>
              <a:t>לא כל </a:t>
            </a:r>
            <a:r>
              <a:rPr lang="he-IL" baseline="0" dirty="0"/>
              <a:t>כך מסודרים.</a:t>
            </a:r>
          </a:p>
          <a:p>
            <a:pPr algn="r"/>
            <a:r>
              <a:rPr lang="he-IL" baseline="0" dirty="0" smtClean="0"/>
              <a:t>לפעמים, </a:t>
            </a:r>
            <a:r>
              <a:rPr lang="he-IL" baseline="0" dirty="0"/>
              <a:t>יש צורך לחזור לשלב קודם או לעבוד ברצף אחר. אבל אלה הם השלבים המרכזיים.</a:t>
            </a:r>
          </a:p>
          <a:p>
            <a:pPr algn="r"/>
            <a:r>
              <a:rPr lang="he-IL" dirty="0"/>
              <a:t>אתם רואים את הנורה הצהובה? הנורה הצהובה תלווה אותנו</a:t>
            </a:r>
            <a:r>
              <a:rPr lang="he-IL" baseline="0" dirty="0"/>
              <a:t> במהלך השיעור ות</a:t>
            </a:r>
            <a:r>
              <a:rPr lang="he-IL" dirty="0"/>
              <a:t>עזור לנו לדעת היכן אנחנו בכל שלב משלבי תהליך החקר המדעי.  </a:t>
            </a:r>
            <a:endParaRPr lang="he-IL" dirty="0" smtClean="0"/>
          </a:p>
          <a:p>
            <a:pPr algn="r"/>
            <a:r>
              <a:rPr lang="he-IL" dirty="0" smtClean="0"/>
              <a:t>מוכנים </a:t>
            </a:r>
            <a:r>
              <a:rPr lang="he-IL" dirty="0"/>
              <a:t>להתחיל? נתחיל בתצפית בתופעה.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214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הגענו לשלב תכנון הניסוי. איזה כיף!  חשוב לתכנן את הניסוי על פי הכללים כדי לקבל תוצאות שנוכל ללמוד מהן ולהסיק מסקנות.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5375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אז למה צריך לשים לב </a:t>
            </a:r>
            <a:r>
              <a:rPr lang="he-IL" dirty="0" smtClean="0"/>
              <a:t>בעת תכנון </a:t>
            </a:r>
            <a:r>
              <a:rPr lang="he-IL" dirty="0"/>
              <a:t>הניסוי?</a:t>
            </a:r>
          </a:p>
          <a:p>
            <a:r>
              <a:rPr lang="he-IL" dirty="0"/>
              <a:t>חשוב</a:t>
            </a:r>
            <a:r>
              <a:rPr lang="he-IL" baseline="0" dirty="0"/>
              <a:t> לתכנן היטב את כל שלבי הניסוי, מה נבצע בכל שלב? כמה זמן זה </a:t>
            </a:r>
            <a:r>
              <a:rPr lang="he-IL" baseline="0" dirty="0" smtClean="0"/>
              <a:t>ייקח </a:t>
            </a:r>
            <a:r>
              <a:rPr lang="he-IL" baseline="0" dirty="0"/>
              <a:t>לנו? כמה פעמים נבדוק וכיצד? אילו חומרים וציוד </a:t>
            </a:r>
            <a:r>
              <a:rPr lang="he-IL" baseline="0" dirty="0" smtClean="0"/>
              <a:t>נצטרך.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026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זוכרים</a:t>
            </a:r>
            <a:r>
              <a:rPr lang="he-IL" baseline="0" dirty="0"/>
              <a:t> שחשבנו על כל הגורמים ש</a:t>
            </a:r>
            <a:r>
              <a:rPr lang="he-IL" dirty="0"/>
              <a:t>יכולים להשפיע על התופעה</a:t>
            </a:r>
            <a:r>
              <a:rPr lang="he-IL" baseline="0" dirty="0"/>
              <a:t> ובחרנו לחקור רק אחד – את סוג הנייר?</a:t>
            </a:r>
          </a:p>
          <a:p>
            <a:r>
              <a:rPr lang="he-IL" dirty="0"/>
              <a:t>בתכנון </a:t>
            </a:r>
            <a:r>
              <a:rPr lang="he-IL" dirty="0" smtClean="0"/>
              <a:t>הניסוי, </a:t>
            </a:r>
            <a:r>
              <a:rPr lang="he-IL" dirty="0"/>
              <a:t>חשוב מאוד לשים לב שאנחנו באמת בודקים רק גורם אחד ושאר</a:t>
            </a:r>
            <a:r>
              <a:rPr lang="he-IL" baseline="0" dirty="0"/>
              <a:t> הגורמים נשארים אחידים </a:t>
            </a:r>
            <a:r>
              <a:rPr lang="he-IL" baseline="0" dirty="0" smtClean="0"/>
              <a:t>בניסוי.</a:t>
            </a:r>
            <a:endParaRPr lang="he-IL" baseline="0" dirty="0"/>
          </a:p>
          <a:p>
            <a:r>
              <a:rPr lang="he-IL" baseline="0" dirty="0"/>
              <a:t>למשל: אם בחרנו לחקור את סוג הנייר, אז </a:t>
            </a:r>
            <a:r>
              <a:rPr lang="he-IL" baseline="0" dirty="0" smtClean="0"/>
              <a:t>נשאיר </a:t>
            </a:r>
            <a:r>
              <a:rPr lang="he-IL" baseline="0" dirty="0"/>
              <a:t>את שאר הגורמים קבועים ולא נשנה אותם: הגודל, הנוזל, הצלחת וכן </a:t>
            </a:r>
            <a:r>
              <a:rPr lang="he-IL" baseline="0" dirty="0" smtClean="0"/>
              <a:t>הלאה.</a:t>
            </a:r>
            <a:endParaRPr lang="he-IL" baseline="0" dirty="0"/>
          </a:p>
          <a:p>
            <a:r>
              <a:rPr lang="he-IL" dirty="0" smtClean="0"/>
              <a:t>כך </a:t>
            </a:r>
            <a:r>
              <a:rPr lang="he-IL" dirty="0"/>
              <a:t>נוכל להוכיח שהגורם הזה השפיע על התוצאות ולא גורם אחר.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8605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האם הייתם סומכים על ניסוי שבוצע רק פעם אחת?</a:t>
            </a:r>
          </a:p>
          <a:p>
            <a:r>
              <a:rPr lang="he-IL" dirty="0"/>
              <a:t>כמובן</a:t>
            </a:r>
            <a:r>
              <a:rPr lang="he-IL" baseline="0" dirty="0"/>
              <a:t> שלא. במקרה כזה יתכן </a:t>
            </a:r>
            <a:r>
              <a:rPr lang="he-IL" baseline="0" dirty="0" smtClean="0"/>
              <a:t>שהייתה </a:t>
            </a:r>
            <a:r>
              <a:rPr lang="he-IL" baseline="0" dirty="0"/>
              <a:t>שגיאה או תקלה שלא שמנו לב אליה ונסיק מסקנה שגויה.</a:t>
            </a:r>
          </a:p>
          <a:p>
            <a:r>
              <a:rPr lang="he-IL" baseline="0" dirty="0"/>
              <a:t>לכן חשוב מאוד לחזור על הניסוי... </a:t>
            </a:r>
            <a:r>
              <a:rPr lang="he-IL" b="1" baseline="0" dirty="0"/>
              <a:t>(להמשיך להקריא)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3594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נחזור על הניסוי 3 פעמים. </a:t>
            </a:r>
          </a:p>
          <a:p>
            <a:r>
              <a:rPr lang="he-IL" dirty="0"/>
              <a:t>כל סוג של נייר נבדוק את פתיחת הכוכב שלוש פעמים</a:t>
            </a:r>
          </a:p>
          <a:p>
            <a:r>
              <a:rPr lang="he-IL" dirty="0"/>
              <a:t>הנה הצלחות שהכנתי</a:t>
            </a:r>
            <a:r>
              <a:rPr lang="he-IL" baseline="0" dirty="0"/>
              <a:t> לצורך </a:t>
            </a:r>
            <a:r>
              <a:rPr lang="he-IL" baseline="0" dirty="0" smtClean="0"/>
              <a:t>הניסוי. </a:t>
            </a:r>
            <a:r>
              <a:rPr lang="he-IL" baseline="0" dirty="0"/>
              <a:t>הכנתי גם צלחות לנייר סופג, בתמונה </a:t>
            </a:r>
            <a:r>
              <a:rPr lang="he-IL" baseline="0" dirty="0" smtClean="0"/>
              <a:t>זו לא </a:t>
            </a:r>
            <a:r>
              <a:rPr lang="he-IL" baseline="0" dirty="0"/>
              <a:t>רואים אותן.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479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992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במקרה שלנו, קבוצת הבקרה תהיה</a:t>
            </a:r>
            <a:r>
              <a:rPr lang="he-IL" baseline="0" dirty="0"/>
              <a:t> כוכבי נייר שלא נכניס אותם לתוך מים,</a:t>
            </a:r>
          </a:p>
          <a:p>
            <a:r>
              <a:rPr lang="he-IL" baseline="0" dirty="0"/>
              <a:t>כך נוכל לוודא שהנייר לא נפתח בעצמו </a:t>
            </a:r>
            <a:r>
              <a:rPr lang="he-IL" baseline="0" dirty="0" smtClean="0"/>
              <a:t>- ללא  </a:t>
            </a:r>
            <a:r>
              <a:rPr lang="he-IL" baseline="0" dirty="0"/>
              <a:t>הכנסה למים.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3912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כשמתכננים ניסוי כדאי</a:t>
            </a:r>
            <a:r>
              <a:rPr lang="he-IL" baseline="0" dirty="0"/>
              <a:t> להיעזר במארגן הגרפי של תכנון שנמצא ביומן החקר לתלמיד.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תכנון כזה יבטיח שלא נשכח שום דבר חשוב בתכנון שלנו ושנתכנן ניסוי על פי כללי החקר המדעי.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כבר למדנו על חשיבות כל אחד מהסעיפים </a:t>
            </a:r>
            <a:r>
              <a:rPr lang="he-IL" baseline="0" dirty="0" smtClean="0"/>
              <a:t>האלה,</a:t>
            </a:r>
            <a:endParaRPr lang="he-IL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ונראה כעת כיצד ליישם </a:t>
            </a:r>
            <a:r>
              <a:rPr lang="he-IL" baseline="0" dirty="0" smtClean="0"/>
              <a:t>אותם.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0353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אז בואו נעשה רגע סדר...</a:t>
            </a:r>
          </a:p>
          <a:p>
            <a:r>
              <a:rPr lang="he-IL" dirty="0"/>
              <a:t>שאלת</a:t>
            </a:r>
            <a:r>
              <a:rPr lang="he-IL" baseline="0" dirty="0"/>
              <a:t> החקר שלנו </a:t>
            </a:r>
            <a:r>
              <a:rPr lang="he-IL" baseline="0" dirty="0" smtClean="0"/>
              <a:t>היא: כיצד </a:t>
            </a:r>
            <a:r>
              <a:rPr lang="he-IL" baseline="0" dirty="0"/>
              <a:t>משפיע סוג הנייר על מהירות פתיחת הכוכב?</a:t>
            </a:r>
          </a:p>
          <a:p>
            <a:r>
              <a:rPr lang="he-IL" baseline="0" dirty="0"/>
              <a:t>הציוד שנצטרך הוא צלחות, מים, ניירות מסוגים שונים וסטופר</a:t>
            </a:r>
            <a:r>
              <a:rPr lang="he-IL" baseline="0" dirty="0" smtClean="0"/>
              <a:t>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98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ונתכנן את שלבי הניסוי שלנו. קחו דקה לתכנון </a:t>
            </a:r>
            <a:r>
              <a:rPr lang="he-IL" dirty="0" smtClean="0"/>
              <a:t>הניסוי.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728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נתחיל </a:t>
            </a:r>
            <a:r>
              <a:rPr lang="he-IL" dirty="0" smtClean="0"/>
              <a:t>בתופעה </a:t>
            </a:r>
            <a:r>
              <a:rPr lang="he-IL" dirty="0"/>
              <a:t>מעניינת. </a:t>
            </a:r>
            <a:endParaRPr lang="he-IL" dirty="0" smtClean="0"/>
          </a:p>
          <a:p>
            <a:r>
              <a:rPr lang="he-IL" dirty="0" smtClean="0"/>
              <a:t>הכנו </a:t>
            </a:r>
            <a:r>
              <a:rPr lang="he-IL" dirty="0"/>
              <a:t>כוכב העשוי מנייר,</a:t>
            </a:r>
            <a:r>
              <a:rPr lang="he-IL" baseline="0" dirty="0"/>
              <a:t> קיפלנו את קרני הכוכב כלפי פנים והנחנו אותו בצלחת מים.</a:t>
            </a:r>
          </a:p>
          <a:p>
            <a:r>
              <a:rPr lang="he-IL" baseline="0" dirty="0"/>
              <a:t>צפו בהסרטת </a:t>
            </a:r>
            <a:r>
              <a:rPr lang="he-IL" baseline="0" dirty="0" smtClean="0"/>
              <a:t>ההדגמה.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0315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להקריא....  </a:t>
            </a:r>
            <a:r>
              <a:rPr lang="he-IL" dirty="0"/>
              <a:t>הטבלה לאיסוף התוצאות, צריכה להיות מוכנה לפני תחילת הניסוי, כדי שנוכל לכתוב ולתעד  את התוצאות בצורה טובה, מבלי שנתבלבל. </a:t>
            </a:r>
            <a:endParaRPr lang="he-IL" dirty="0" smtClean="0"/>
          </a:p>
          <a:p>
            <a:r>
              <a:rPr lang="he-IL" dirty="0" smtClean="0"/>
              <a:t>איך </a:t>
            </a:r>
            <a:r>
              <a:rPr lang="he-IL" dirty="0"/>
              <a:t>מכינים טבלת תוצאות?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7002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איך בונים טבלה לאיסוף התוצאות? </a:t>
            </a:r>
          </a:p>
          <a:p>
            <a:r>
              <a:rPr lang="he-IL" dirty="0"/>
              <a:t>בשלב הראשון כותבים כותרת – שמתארת את מה שבודקים בניסוי.</a:t>
            </a:r>
          </a:p>
          <a:p>
            <a:r>
              <a:rPr lang="he-IL" dirty="0"/>
              <a:t>בשלב השני: מתכננים את העמודות בטבלה. בעמודה הראשונה נכתוב את הגורם המשפיע – סוג הנייר. כל סוג טיפול נכתוב בשורה.. ניצור מספר עמודות כמספר </a:t>
            </a:r>
            <a:r>
              <a:rPr lang="he-IL" dirty="0" smtClean="0"/>
              <a:t>הטיפולים</a:t>
            </a:r>
            <a:r>
              <a:rPr lang="he-IL" dirty="0"/>
              <a:t>. העמודה הנוספת תהיה ממוצע של התוצאות.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9463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ראו את טבלת התוצאות בה נכתוב את התוצאות המדידות של מהירות הפתיחה בשניות.  </a:t>
            </a:r>
            <a:endParaRPr lang="he-IL" dirty="0" smtClean="0"/>
          </a:p>
          <a:p>
            <a:r>
              <a:rPr lang="he-IL" dirty="0" smtClean="0"/>
              <a:t>בהמשך </a:t>
            </a:r>
            <a:r>
              <a:rPr lang="he-IL" dirty="0"/>
              <a:t>נלמד כיצד בונים טבלה לאיסוף תוצאות. העתיקו את הטבלה כעת למחברת.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5949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הגענו לשלב ביצוע הניסוי. הידד!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393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תוכלו לתעד את הניסוי על ידי צילום תמונות או הסרטה.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91970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קחו כעת כמה דקות לביצוע הניסוי, לחילופין תוכלו לצפות בניסוי בסרטון בו נראה חזרה אחת של הניסוי. כתבו לכם את התוצאה בטבלה שהכנתם. </a:t>
            </a:r>
          </a:p>
          <a:p>
            <a:r>
              <a:rPr lang="he-IL" b="1" dirty="0"/>
              <a:t>להסביר </a:t>
            </a:r>
            <a:r>
              <a:rPr lang="he-IL" b="1" dirty="0" smtClean="0"/>
              <a:t>בע"פ</a:t>
            </a:r>
            <a:r>
              <a:rPr lang="he-IL" b="1" dirty="0"/>
              <a:t>,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9079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ראינו בסרטון כי כוכב העשוי מנייר סינון נפתח </a:t>
            </a:r>
            <a:r>
              <a:rPr lang="he-IL" dirty="0" smtClean="0"/>
              <a:t>מהר מאוד, </a:t>
            </a:r>
            <a:r>
              <a:rPr lang="he-IL" dirty="0"/>
              <a:t>תוך </a:t>
            </a:r>
            <a:r>
              <a:rPr lang="he-IL" dirty="0" smtClean="0"/>
              <a:t>שנייה. </a:t>
            </a:r>
            <a:r>
              <a:rPr lang="he-IL" dirty="0"/>
              <a:t>גם את הפתיחה של נייר הדפסה ראינו בסרטון, יחסית גם מהר</a:t>
            </a:r>
            <a:r>
              <a:rPr lang="he-IL" dirty="0" smtClean="0"/>
              <a:t>, תוך  </a:t>
            </a:r>
            <a:r>
              <a:rPr lang="he-IL" dirty="0"/>
              <a:t>דקה</a:t>
            </a:r>
            <a:r>
              <a:rPr lang="he-IL" dirty="0" smtClean="0"/>
              <a:t>.</a:t>
            </a:r>
          </a:p>
          <a:p>
            <a:r>
              <a:rPr lang="he-IL" dirty="0" smtClean="0"/>
              <a:t>נייר </a:t>
            </a:r>
            <a:r>
              <a:rPr lang="he-IL" dirty="0"/>
              <a:t>סופג טבע מיד ולא נפתח. אך לנייר אפיה ובריסטול לקח זמן ארוך יותר עד לפתיחה של הקרניים. תוכלו לראות בתמונות את הפתיחה של כוכבי הנייר האלו.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3933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בשלב תיאור תוצאות הניסוי מתארים מה התקבל בניסוי.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מה ראינו? איזה מידע נקלט בחושים או בכלי המדידה שהשתמשנו בהם? </a:t>
            </a:r>
          </a:p>
          <a:p>
            <a:pPr algn="r"/>
            <a:r>
              <a:rPr lang="he-IL" dirty="0"/>
              <a:t>בשלב זה אנחנו לא כותבים מה למדנו מהניסוי. זוהי כבר מסקנה ונגיע אליה מאוחר </a:t>
            </a:r>
            <a:r>
              <a:rPr lang="he-IL" dirty="0" smtClean="0"/>
              <a:t>יותר.</a:t>
            </a:r>
            <a:endParaRPr lang="he-IL" dirty="0"/>
          </a:p>
          <a:p>
            <a:pPr algn="r"/>
            <a:r>
              <a:rPr lang="he-IL" dirty="0"/>
              <a:t>בשלב הזה אנחנו כותבים רק מה שראינו </a:t>
            </a:r>
            <a:r>
              <a:rPr lang="he-IL" dirty="0" smtClean="0"/>
              <a:t>שהתרחש.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4659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והנה </a:t>
            </a:r>
            <a:r>
              <a:rPr lang="he-IL" dirty="0" smtClean="0"/>
              <a:t>טבלה מלאה עם תוצאות </a:t>
            </a:r>
            <a:r>
              <a:rPr lang="he-IL" dirty="0"/>
              <a:t>הניסוי </a:t>
            </a:r>
            <a:r>
              <a:rPr lang="he-IL" dirty="0" smtClean="0"/>
              <a:t>שעשינו.</a:t>
            </a:r>
          </a:p>
          <a:p>
            <a:r>
              <a:rPr lang="he-IL" dirty="0" smtClean="0"/>
              <a:t>שימו לב, חשוב מאוד שכל יחידות המידה תהיינה אחידות.</a:t>
            </a:r>
          </a:p>
          <a:p>
            <a:r>
              <a:rPr lang="he-IL" dirty="0" smtClean="0"/>
              <a:t>לכן מדדנו הכול בשניות, ולא מדדנו חלק מהניירות בדקות</a:t>
            </a:r>
            <a:r>
              <a:rPr lang="he-IL" baseline="0" dirty="0" smtClean="0"/>
              <a:t> וחלק בשניות.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6621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ניתן</a:t>
            </a:r>
            <a:r>
              <a:rPr lang="he-I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לייצג תוצאות של ניסוי גם באמצעות גרף ולא רק באמצעות טבלה.</a:t>
            </a:r>
          </a:p>
          <a:p>
            <a:pPr rtl="1"/>
            <a:r>
              <a:rPr lang="he-I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נתייחס לשני סוגים של גרפים – גרף עמודות וגרף רציף.</a:t>
            </a:r>
          </a:p>
          <a:p>
            <a:pPr rtl="1"/>
            <a:r>
              <a:rPr lang="he-I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האם אתם מכירים את ההבדלים ביניהם?</a:t>
            </a:r>
          </a:p>
          <a:p>
            <a:pPr rtl="1"/>
            <a:r>
              <a:rPr lang="he-I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איזה סוג גרף מתאים כאן לדעתכם? עמודות או </a:t>
            </a:r>
            <a:r>
              <a:rPr lang="he-I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רציף?</a:t>
            </a:r>
            <a:endParaRPr lang="he-I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1"/>
            <a:r>
              <a:rPr lang="he-I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להמתין רגע.. ולהסביר</a:t>
            </a:r>
          </a:p>
          <a:p>
            <a:pPr rtl="1"/>
            <a:r>
              <a:rPr lang="he-I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האם מדדנו גורמים בודדים בניסוי שלנו או גורם אחד לאורך זמן?</a:t>
            </a:r>
            <a:endParaRPr lang="he-IL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איזה גרף מתאים במקרה שלנו?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477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5838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כמובן, אתם צודקים!</a:t>
            </a:r>
          </a:p>
          <a:p>
            <a:r>
              <a:rPr lang="he-IL" dirty="0" smtClean="0"/>
              <a:t>במקרה שלנו מתאים גרף עמודות, </a:t>
            </a:r>
            <a:r>
              <a:rPr lang="he-IL" dirty="0"/>
              <a:t>כיון שמדדנו סוגים שונים של </a:t>
            </a:r>
            <a:r>
              <a:rPr lang="he-IL" dirty="0" smtClean="0"/>
              <a:t>ניירות.</a:t>
            </a:r>
            <a:endParaRPr lang="he-IL" dirty="0"/>
          </a:p>
          <a:p>
            <a:r>
              <a:rPr lang="he-IL" dirty="0"/>
              <a:t>כל סוג</a:t>
            </a:r>
            <a:r>
              <a:rPr lang="he-IL" baseline="0" dirty="0"/>
              <a:t> של נייר יבוטא בעמודה </a:t>
            </a:r>
            <a:r>
              <a:rPr lang="he-IL" baseline="0" dirty="0" smtClean="0"/>
              <a:t>נפרדת.</a:t>
            </a:r>
            <a:endParaRPr lang="he-IL" baseline="0" dirty="0"/>
          </a:p>
          <a:p>
            <a:r>
              <a:rPr lang="he-IL" baseline="0" dirty="0"/>
              <a:t>אין כאן רצף </a:t>
            </a:r>
            <a:r>
              <a:rPr lang="he-IL" baseline="0" dirty="0" smtClean="0"/>
              <a:t>- אלא </a:t>
            </a:r>
            <a:r>
              <a:rPr lang="he-IL" baseline="0" dirty="0"/>
              <a:t>גורמים בודדים.</a:t>
            </a:r>
          </a:p>
          <a:p>
            <a:r>
              <a:rPr lang="he-IL" dirty="0"/>
              <a:t>שימו</a:t>
            </a:r>
            <a:r>
              <a:rPr lang="he-IL" baseline="0" dirty="0"/>
              <a:t> לב. בגרף אנחנו צריכים לייצג את כל המידע באותן יחידות </a:t>
            </a:r>
            <a:r>
              <a:rPr lang="he-IL" baseline="0" dirty="0" smtClean="0"/>
              <a:t>מידה.</a:t>
            </a:r>
            <a:endParaRPr lang="he-IL" baseline="0" dirty="0"/>
          </a:p>
          <a:p>
            <a:r>
              <a:rPr lang="he-IL" baseline="0" dirty="0"/>
              <a:t>כיון שמדדנו גם שניות וגם </a:t>
            </a:r>
            <a:r>
              <a:rPr lang="he-IL" baseline="0" dirty="0" smtClean="0"/>
              <a:t>דקות.</a:t>
            </a:r>
            <a:endParaRPr lang="he-IL" baseline="0" dirty="0"/>
          </a:p>
          <a:p>
            <a:r>
              <a:rPr lang="he-IL" baseline="0" dirty="0"/>
              <a:t>נמיר את כל </a:t>
            </a:r>
            <a:r>
              <a:rPr lang="he-IL" baseline="0" dirty="0" smtClean="0"/>
              <a:t>הדקות </a:t>
            </a:r>
            <a:r>
              <a:rPr lang="he-IL" baseline="0" dirty="0"/>
              <a:t>ליחידות של שניות.</a:t>
            </a:r>
          </a:p>
          <a:p>
            <a:r>
              <a:rPr lang="he-IL" baseline="0" dirty="0" smtClean="0"/>
              <a:t>הנה, </a:t>
            </a:r>
            <a:r>
              <a:rPr lang="he-IL" baseline="0" dirty="0"/>
              <a:t>ניתן לראות בצורה ברורה מאוד איזה נייר נפתח הכי </a:t>
            </a:r>
            <a:r>
              <a:rPr lang="he-IL" baseline="0" dirty="0" smtClean="0"/>
              <a:t>מהר ואילו ניירות כלל לא נפתחו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3789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כשמייצגים נתונים בגרף יש כמה כללים חשובים: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להסביר כל סעיף בעל פה, במקרה שלנו..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4637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כתבנו את התוצאות בטבלה וגם בגרף. מה היתרון של ייצוג בטבלה? מה היתרון של ייצוג בגרף? חשבו על יתרון אחד לכל צורת ייצוג.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92642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ביצענו את הניסוי, כתבנו תוצאות. כעת הגענו לשלב הסקת המסקנה.</a:t>
            </a:r>
          </a:p>
          <a:p>
            <a:pPr algn="r"/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18667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מהי מסקנה?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27159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כתבו כעת א מסקנת הניסוי שביצענו יחד.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5556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אשתף אתכם במסקנת הניסוי שלי..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48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6401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הגענו לשלב האחרון, שאלות להמשך.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2723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נראה לנו שסיימנו את החקר על כוכבי </a:t>
            </a:r>
            <a:r>
              <a:rPr lang="he-IL" dirty="0" smtClean="0"/>
              <a:t>הנייר,</a:t>
            </a:r>
            <a:endParaRPr lang="he-IL" dirty="0"/>
          </a:p>
          <a:p>
            <a:r>
              <a:rPr lang="he-IL" dirty="0"/>
              <a:t>אבל למעשה מה</a:t>
            </a:r>
            <a:r>
              <a:rPr lang="he-IL" baseline="0" dirty="0"/>
              <a:t> שמרתק בחקר המדעי הוא שתמיד כשמגיעים </a:t>
            </a:r>
            <a:r>
              <a:rPr lang="he-IL" baseline="0" dirty="0" smtClean="0"/>
              <a:t>לסוף - </a:t>
            </a:r>
            <a:r>
              <a:rPr lang="he-IL" baseline="0" dirty="0"/>
              <a:t>מתעוררות שאלות חדשות או שאלות שעוד לא בדקנו.</a:t>
            </a:r>
          </a:p>
          <a:p>
            <a:r>
              <a:rPr lang="he-IL" baseline="0" dirty="0"/>
              <a:t>נכון, סוף של ניסוי הוא תמיד התחלה של ניסוי </a:t>
            </a:r>
            <a:r>
              <a:rPr lang="he-IL" baseline="0" dirty="0" smtClean="0"/>
              <a:t>חדש.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23952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אשתף אתכם בשאלות להמשך </a:t>
            </a:r>
            <a:r>
              <a:rPr lang="he-IL" dirty="0" smtClean="0"/>
              <a:t>שכתבתי.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002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ראינו</a:t>
            </a:r>
            <a:r>
              <a:rPr lang="he-IL" baseline="0" dirty="0"/>
              <a:t> שברגע שהנחנו את כוכב הנייר במים והוא נרטב, הקרניים שלו נפתחו.</a:t>
            </a:r>
          </a:p>
          <a:p>
            <a:r>
              <a:rPr lang="he-IL" baseline="0" dirty="0"/>
              <a:t>ודאי שאלתם מגוון של שאלות. אותי עניין לדעת... </a:t>
            </a:r>
            <a:r>
              <a:rPr lang="he-IL" b="1" baseline="0" dirty="0"/>
              <a:t>(להקריא שאלות)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35454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לאחר שהתנסינו בניסוי מדעי  ולמדנו כיצד לערוך תהליך חקר מדעי על פי הכללים. נתחיל בחידון הכולל ארבע שאלות על תהליך החקר המדעי. מוכנים?   מתחילים!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7664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שאלת חקר בודקת קשר בין שני גורמים. רק </a:t>
            </a:r>
            <a:r>
              <a:rPr lang="he-IL" dirty="0" smtClean="0"/>
              <a:t>שאלה 2 </a:t>
            </a:r>
            <a:r>
              <a:rPr lang="he-IL" dirty="0"/>
              <a:t>בודקת קשר בין שני גורמים, נוכחות חמצן – גורם משפיע ומהירות תנועת הדגים גורם מושפע.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54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00849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תוצאה היא מה שהתקבל בניסוי, לא מה למדנו מהניסוי כמו תשובה </a:t>
            </a:r>
            <a:r>
              <a:rPr lang="he-IL" dirty="0" smtClean="0"/>
              <a:t>1, </a:t>
            </a:r>
            <a:r>
              <a:rPr lang="he-IL" dirty="0"/>
              <a:t>ולא אישוש ההשערה כמו בתשובה </a:t>
            </a:r>
            <a:r>
              <a:rPr lang="he-IL" dirty="0" smtClean="0"/>
              <a:t>2, </a:t>
            </a:r>
            <a:r>
              <a:rPr lang="he-IL" dirty="0"/>
              <a:t>תשובה </a:t>
            </a:r>
            <a:r>
              <a:rPr lang="he-IL" dirty="0" smtClean="0"/>
              <a:t>4 </a:t>
            </a:r>
            <a:r>
              <a:rPr lang="he-IL" dirty="0"/>
              <a:t>אינה תוצאה של ניסוי, כי אם מדידת אורך.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56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30007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אחרי שמקריאים </a:t>
            </a:r>
            <a:r>
              <a:rPr lang="he-IL" b="1" dirty="0" smtClean="0"/>
              <a:t>להגיד:</a:t>
            </a:r>
            <a:endParaRPr lang="he-IL" b="1" dirty="0"/>
          </a:p>
          <a:p>
            <a:r>
              <a:rPr lang="he-IL" dirty="0"/>
              <a:t>כעת,</a:t>
            </a:r>
            <a:r>
              <a:rPr lang="he-IL" baseline="0" dirty="0"/>
              <a:t> אתם כבר מכירים את שלבי החקר </a:t>
            </a:r>
            <a:r>
              <a:rPr lang="he-IL" baseline="0" dirty="0" smtClean="0"/>
              <a:t>המדעי.</a:t>
            </a:r>
          </a:p>
          <a:p>
            <a:r>
              <a:rPr lang="he-IL" baseline="0" dirty="0" smtClean="0"/>
              <a:t>השתמשו </a:t>
            </a:r>
            <a:r>
              <a:rPr lang="he-IL" baseline="0" dirty="0"/>
              <a:t>בידע שלמדתם היום </a:t>
            </a:r>
            <a:r>
              <a:rPr lang="he-IL" baseline="0" dirty="0" smtClean="0"/>
              <a:t>בכל </a:t>
            </a:r>
            <a:r>
              <a:rPr lang="he-IL" baseline="0" dirty="0"/>
              <a:t>ניסוי שתבצעו בהמשך.</a:t>
            </a:r>
          </a:p>
          <a:p>
            <a:r>
              <a:rPr lang="he-IL" baseline="0" dirty="0"/>
              <a:t>ואם אתם רוצים – תוכלו להמשיך להשתעשע וללמוד על כוכבי הנייר ולהתנסות בחקר גורמים משפיעים אחרים.</a:t>
            </a:r>
          </a:p>
          <a:p>
            <a:r>
              <a:rPr lang="he-IL" baseline="0" dirty="0"/>
              <a:t>בהצלחה ולהתראות בשיעור </a:t>
            </a:r>
            <a:r>
              <a:rPr lang="he-IL" baseline="0" dirty="0" smtClean="0"/>
              <a:t>הבא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61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113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לאחר שצפינו בתופעה ושאלנו שאלות שמעניינות אותנו, אנחנו מגיעים לשלב </a:t>
            </a:r>
            <a:r>
              <a:rPr lang="he-IL" dirty="0" smtClean="0"/>
              <a:t>בו </a:t>
            </a:r>
            <a:r>
              <a:rPr lang="he-IL" dirty="0"/>
              <a:t>מנסחים את שאלת החקר המדעי. </a:t>
            </a:r>
            <a:endParaRPr lang="he-IL" dirty="0" smtClean="0"/>
          </a:p>
          <a:p>
            <a:pPr algn="r"/>
            <a:r>
              <a:rPr lang="he-IL" dirty="0" smtClean="0"/>
              <a:t>לא </a:t>
            </a:r>
            <a:r>
              <a:rPr lang="he-IL" dirty="0"/>
              <a:t>כל שאלה היא שאלת חקר מדעי. מהי שאלת חקר?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329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 כל שאלה היא שאלת חקר מדעית. למשל </a:t>
            </a:r>
            <a:r>
              <a:rPr lang="he-IL" dirty="0" smtClean="0"/>
              <a:t>מה היא </a:t>
            </a:r>
            <a:r>
              <a:rPr lang="he-IL" dirty="0"/>
              <a:t>עיר הבירה של צרפת? </a:t>
            </a:r>
            <a:endParaRPr lang="he-IL" dirty="0" smtClean="0"/>
          </a:p>
          <a:p>
            <a:r>
              <a:rPr lang="he-IL" dirty="0" smtClean="0"/>
              <a:t>זו </a:t>
            </a:r>
            <a:r>
              <a:rPr lang="he-IL" dirty="0"/>
              <a:t>לא שאלת חקר מדעית אלא מידענית, זו שאלה של מידע, ונוכל לפתוח ספרים ולגלות את התשובה.  </a:t>
            </a:r>
          </a:p>
          <a:p>
            <a:r>
              <a:rPr lang="he-IL" dirty="0"/>
              <a:t>שאלה שעליה רוצים לקבל תשובה באמצעות ניסוי או תצפית נקראת שאלת חקר מדעית.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623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היום נחקור את התופעה של פתיחת כוכבי הנייר במים. </a:t>
            </a:r>
            <a:endParaRPr lang="he-IL" dirty="0" smtClean="0"/>
          </a:p>
          <a:p>
            <a:r>
              <a:rPr lang="he-IL" dirty="0" smtClean="0"/>
              <a:t>לפני </a:t>
            </a:r>
            <a:r>
              <a:rPr lang="he-IL" dirty="0"/>
              <a:t>שננסח שאלת חקר, נחשוב מה עשוי להשפיע. </a:t>
            </a:r>
            <a:endParaRPr lang="he-IL" dirty="0" smtClean="0"/>
          </a:p>
          <a:p>
            <a:r>
              <a:rPr lang="he-IL" dirty="0" smtClean="0"/>
              <a:t>כשעורכים </a:t>
            </a:r>
            <a:r>
              <a:rPr lang="he-IL" dirty="0"/>
              <a:t>ניסוי חשוב </a:t>
            </a:r>
            <a:r>
              <a:rPr lang="he-IL" dirty="0" smtClean="0"/>
              <a:t>מאוד </a:t>
            </a:r>
            <a:r>
              <a:rPr lang="he-IL" dirty="0"/>
              <a:t>לזהות ולקחת בחשבון את כל הגורמים שעשויים להשפיע.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03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נזהה תחילה </a:t>
            </a:r>
            <a:r>
              <a:rPr lang="he-IL" dirty="0" smtClean="0"/>
              <a:t>מה הם </a:t>
            </a:r>
            <a:r>
              <a:rPr lang="he-IL" dirty="0"/>
              <a:t>מרכיבי התופעה שראינו. ואז נחשוב לגבי כל מרכיב מה עשוי להשפיע.  </a:t>
            </a:r>
            <a:endParaRPr lang="he-IL" dirty="0" smtClean="0"/>
          </a:p>
          <a:p>
            <a:r>
              <a:rPr lang="he-IL" dirty="0" smtClean="0"/>
              <a:t>מרכיבי </a:t>
            </a:r>
            <a:r>
              <a:rPr lang="he-IL" dirty="0"/>
              <a:t>התופעה: </a:t>
            </a:r>
            <a:r>
              <a:rPr lang="he-IL" dirty="0" smtClean="0"/>
              <a:t>נייר, </a:t>
            </a:r>
            <a:r>
              <a:rPr lang="he-IL" dirty="0"/>
              <a:t>נוזל וצלחת, </a:t>
            </a:r>
            <a:endParaRPr lang="he-IL" dirty="0" smtClean="0"/>
          </a:p>
          <a:p>
            <a:r>
              <a:rPr lang="he-IL" dirty="0" smtClean="0"/>
              <a:t>נחשוב </a:t>
            </a:r>
            <a:r>
              <a:rPr lang="he-IL" dirty="0"/>
              <a:t>גם על מרכיבים בסביבה שעשויים להשפיע: למשל טמפרטורת </a:t>
            </a:r>
            <a:r>
              <a:rPr lang="he-IL" dirty="0" smtClean="0"/>
              <a:t>הסביבה.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D513-B1AE-41A4-A805-ECE661AA4D76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869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946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920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822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89807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4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19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250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59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18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6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535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740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515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56AB-EFDB-4FB5-A670-3666787483F0}" type="datetimeFigureOut">
              <a:rPr lang="he-IL" smtClean="0"/>
              <a:t>ח'/אב/תש"פ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E20B8-71FD-4AFE-8FEE-04683CE14B5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514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7" r:id="rId12"/>
    <p:sldLayoutId id="2147483858" r:id="rId1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microsoft.com/office/2007/relationships/diagramDrawing" Target="../diagrams/drawing3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4.svg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sv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svg"/><Relationship Id="rId9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8.svg"/><Relationship Id="rId9" Type="http://schemas.microsoft.com/office/2007/relationships/diagramDrawing" Target="../diagrams/drawin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8.svg"/><Relationship Id="rId9" Type="http://schemas.microsoft.com/office/2007/relationships/diagramDrawing" Target="../diagrams/drawing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8.svg"/><Relationship Id="rId9" Type="http://schemas.microsoft.com/office/2007/relationships/diagramDrawing" Target="../diagrams/drawin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8.svg"/><Relationship Id="rId9" Type="http://schemas.microsoft.com/office/2007/relationships/diagramDrawing" Target="../diagrams/drawing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sv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sv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9038" y="4469272"/>
            <a:ext cx="10102097" cy="411774"/>
          </a:xfrm>
        </p:spPr>
        <p:txBody>
          <a:bodyPr/>
          <a:lstStyle/>
          <a:p>
            <a:pPr lvl="0"/>
            <a:r>
              <a:rPr lang="he-IL" sz="3200" b="1" dirty="0"/>
              <a:t>נושא השיעור: תהליך החקר </a:t>
            </a:r>
            <a:r>
              <a:rPr lang="he-IL" sz="3200" b="1" dirty="0" smtClean="0"/>
              <a:t>המדעי - </a:t>
            </a:r>
            <a:r>
              <a:rPr lang="he-IL" sz="3200" b="1" dirty="0"/>
              <a:t>חקר כוכבי הנייר</a:t>
            </a:r>
            <a:endParaRPr lang="he-IL" sz="4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8" y="5085558"/>
            <a:ext cx="6704013" cy="385860"/>
          </a:xfrm>
        </p:spPr>
        <p:txBody>
          <a:bodyPr>
            <a:noAutofit/>
          </a:bodyPr>
          <a:lstStyle/>
          <a:p>
            <a:r>
              <a:rPr lang="he-IL" sz="3200" b="1" dirty="0">
                <a:sym typeface="Calibri"/>
              </a:rPr>
              <a:t>עם המורה: נחמה </a:t>
            </a:r>
            <a:r>
              <a:rPr lang="he-IL" sz="3200" b="1" dirty="0" err="1">
                <a:sym typeface="Calibri"/>
              </a:rPr>
              <a:t>בראמי</a:t>
            </a:r>
            <a:endParaRPr lang="he-IL" sz="3200" b="1" dirty="0">
              <a:sym typeface="Calibri"/>
            </a:endParaRPr>
          </a:p>
          <a:p>
            <a:pPr algn="ctr"/>
            <a:r>
              <a:rPr lang="he-IL" sz="1800" b="1" dirty="0"/>
              <a:t>בשיתוף צוות ההדרכה</a:t>
            </a:r>
            <a:endParaRPr lang="he-IL" sz="1800" b="1" dirty="0">
              <a:sym typeface="Calibri"/>
            </a:endParaRPr>
          </a:p>
          <a:p>
            <a:endParaRPr lang="he-IL" sz="2400" b="1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047091" y="3013502"/>
            <a:ext cx="754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he-IL" sz="6000" dirty="0">
                <a:solidFill>
                  <a:schemeClr val="bg1"/>
                </a:solidFill>
              </a:rPr>
              <a:t>שיעור מדעים לכיתה ו'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53C68D4-2F7A-4385-AD8D-C77324C22636}"/>
              </a:ext>
            </a:extLst>
          </p:cNvPr>
          <p:cNvSpPr txBox="1"/>
          <p:nvPr/>
        </p:nvSpPr>
        <p:spPr>
          <a:xfrm>
            <a:off x="10591801" y="369651"/>
            <a:ext cx="9646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79073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id="{1903A34B-3176-405C-AAC5-B6E331E9CC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231" y="2118946"/>
            <a:ext cx="10961540" cy="3844925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FF0000"/>
                </a:solidFill>
              </a:rPr>
              <a:t>שערו</a:t>
            </a:r>
            <a:r>
              <a:rPr lang="he-IL" dirty="0"/>
              <a:t>: </a:t>
            </a:r>
          </a:p>
          <a:p>
            <a:pPr algn="r"/>
            <a:r>
              <a:rPr lang="he-IL" dirty="0"/>
              <a:t>אילו גורמים עשויים להשפיע על מהירות הפתיחה של כוכבי הנייר? 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E93B31FF-DF89-41C4-A3B8-247CD21D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30" y="603975"/>
            <a:ext cx="10961540" cy="720000"/>
          </a:xfrm>
        </p:spPr>
        <p:txBody>
          <a:bodyPr>
            <a:noAutofit/>
          </a:bodyPr>
          <a:lstStyle/>
          <a:p>
            <a:pPr algn="r"/>
            <a:r>
              <a:rPr lang="he-IL" sz="4000" dirty="0"/>
              <a:t>מזהים גורמים משפיעים</a:t>
            </a:r>
          </a:p>
        </p:txBody>
      </p:sp>
      <p:pic>
        <p:nvPicPr>
          <p:cNvPr id="6" name="גרפיקה 5" descr="סימן שאלה">
            <a:extLst>
              <a:ext uri="{FF2B5EF4-FFF2-40B4-BE49-F238E27FC236}">
                <a16:creationId xmlns:a16="http://schemas.microsoft.com/office/drawing/2014/main" id="{C934DBEA-E7BA-4D7E-95B7-0CCB31775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81600" y="4464602"/>
            <a:ext cx="914400" cy="914400"/>
          </a:xfrm>
          <a:prstGeom prst="rect">
            <a:avLst/>
          </a:prstGeom>
        </p:spPr>
      </p:pic>
      <p:pic>
        <p:nvPicPr>
          <p:cNvPr id="8" name="גרפיקה 7" descr="עזרה">
            <a:extLst>
              <a:ext uri="{FF2B5EF4-FFF2-40B4-BE49-F238E27FC236}">
                <a16:creationId xmlns:a16="http://schemas.microsoft.com/office/drawing/2014/main" id="{0F5C7134-8B65-4257-A811-8134E67E3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62054" y="4464602"/>
            <a:ext cx="914400" cy="914400"/>
          </a:xfrm>
          <a:prstGeom prst="rect">
            <a:avLst/>
          </a:prstGeom>
        </p:spPr>
      </p:pic>
      <p:pic>
        <p:nvPicPr>
          <p:cNvPr id="9" name="גרפיקה 8" descr="עזרה">
            <a:extLst>
              <a:ext uri="{FF2B5EF4-FFF2-40B4-BE49-F238E27FC236}">
                <a16:creationId xmlns:a16="http://schemas.microsoft.com/office/drawing/2014/main" id="{1A7505DA-A2B8-4618-B30F-F93E863DC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63573" y="44646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id="{1903A34B-3176-405C-AAC5-B6E331E9CC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231" y="2118946"/>
            <a:ext cx="10961540" cy="3844925"/>
          </a:xfrm>
        </p:spPr>
        <p:txBody>
          <a:bodyPr/>
          <a:lstStyle/>
          <a:p>
            <a:pPr algn="r"/>
            <a:r>
              <a:rPr lang="he-IL" dirty="0"/>
              <a:t>מרכיבי התופעה:                                         מרכיבים בסביבה:</a:t>
            </a:r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E93B31FF-DF89-41C4-A3B8-247CD21D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30" y="603975"/>
            <a:ext cx="10961540" cy="720000"/>
          </a:xfrm>
        </p:spPr>
        <p:txBody>
          <a:bodyPr>
            <a:noAutofit/>
          </a:bodyPr>
          <a:lstStyle/>
          <a:p>
            <a:pPr algn="r"/>
            <a:r>
              <a:rPr lang="he-IL" sz="4000" dirty="0"/>
              <a:t>מזהים גורמים משפיעים</a:t>
            </a:r>
          </a:p>
        </p:txBody>
      </p:sp>
      <p:pic>
        <p:nvPicPr>
          <p:cNvPr id="6" name="גרפיקה 5" descr="סימן שאלה">
            <a:extLst>
              <a:ext uri="{FF2B5EF4-FFF2-40B4-BE49-F238E27FC236}">
                <a16:creationId xmlns:a16="http://schemas.microsoft.com/office/drawing/2014/main" id="{C934DBEA-E7BA-4D7E-95B7-0CCB31775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7341" y="3160986"/>
            <a:ext cx="914400" cy="914400"/>
          </a:xfrm>
          <a:prstGeom prst="rect">
            <a:avLst/>
          </a:prstGeom>
        </p:spPr>
      </p:pic>
      <p:pic>
        <p:nvPicPr>
          <p:cNvPr id="8" name="גרפיקה 7" descr="עזרה">
            <a:extLst>
              <a:ext uri="{FF2B5EF4-FFF2-40B4-BE49-F238E27FC236}">
                <a16:creationId xmlns:a16="http://schemas.microsoft.com/office/drawing/2014/main" id="{0F5C7134-8B65-4257-A811-8134E67E3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505" y="1657350"/>
            <a:ext cx="914400" cy="914400"/>
          </a:xfrm>
          <a:prstGeom prst="rect">
            <a:avLst/>
          </a:prstGeom>
        </p:spPr>
      </p:pic>
      <p:pic>
        <p:nvPicPr>
          <p:cNvPr id="9" name="גרפיקה 8" descr="עזרה">
            <a:extLst>
              <a:ext uri="{FF2B5EF4-FFF2-40B4-BE49-F238E27FC236}">
                <a16:creationId xmlns:a16="http://schemas.microsoft.com/office/drawing/2014/main" id="{1A7505DA-A2B8-4618-B30F-F93E863DC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7341" y="4569054"/>
            <a:ext cx="914400" cy="914400"/>
          </a:xfrm>
          <a:prstGeom prst="rect">
            <a:avLst/>
          </a:prstGeom>
        </p:spPr>
      </p:pic>
      <p:graphicFrame>
        <p:nvGraphicFramePr>
          <p:cNvPr id="11" name="דיאגרמה 10">
            <a:extLst>
              <a:ext uri="{FF2B5EF4-FFF2-40B4-BE49-F238E27FC236}">
                <a16:creationId xmlns:a16="http://schemas.microsoft.com/office/drawing/2014/main" id="{CB013BCE-4EF0-4C3B-B1BA-836801472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32406"/>
              </p:ext>
            </p:extLst>
          </p:nvPr>
        </p:nvGraphicFramePr>
        <p:xfrm>
          <a:off x="5721483" y="3160986"/>
          <a:ext cx="5855286" cy="1284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851640D7-8664-4F9A-B6BA-C840350ABBD7}"/>
              </a:ext>
            </a:extLst>
          </p:cNvPr>
          <p:cNvGrpSpPr/>
          <p:nvPr/>
        </p:nvGrpSpPr>
        <p:grpSpPr>
          <a:xfrm>
            <a:off x="1893246" y="3160986"/>
            <a:ext cx="2419528" cy="1128654"/>
            <a:chOff x="-435925" y="62768"/>
            <a:chExt cx="2419528" cy="1128654"/>
          </a:xfrm>
          <a:solidFill>
            <a:srgbClr val="FFCCCC"/>
          </a:solidFill>
        </p:grpSpPr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954B3918-8CB0-458E-BBE4-D88326DF0115}"/>
                </a:ext>
              </a:extLst>
            </p:cNvPr>
            <p:cNvSpPr/>
            <p:nvPr/>
          </p:nvSpPr>
          <p:spPr>
            <a:xfrm>
              <a:off x="-364036" y="93556"/>
              <a:ext cx="2193812" cy="109786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6E80662C-F533-414C-88FA-D87558D9E19E}"/>
                </a:ext>
              </a:extLst>
            </p:cNvPr>
            <p:cNvSpPr txBox="1"/>
            <p:nvPr/>
          </p:nvSpPr>
          <p:spPr>
            <a:xfrm>
              <a:off x="-435925" y="62768"/>
              <a:ext cx="2419528" cy="11286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dirty="0"/>
                <a:t>טמפרטורת הסביבה</a:t>
              </a:r>
              <a:endParaRPr lang="he-IL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199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E93B31FF-DF89-41C4-A3B8-247CD21D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30" y="603975"/>
            <a:ext cx="10961540" cy="720000"/>
          </a:xfrm>
        </p:spPr>
        <p:txBody>
          <a:bodyPr>
            <a:noAutofit/>
          </a:bodyPr>
          <a:lstStyle/>
          <a:p>
            <a:pPr algn="r"/>
            <a:r>
              <a:rPr lang="he-IL" dirty="0"/>
              <a:t>זיהוי גורמים משפיעים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A4BFA984-153D-4DE9-BB42-7A2173961C79}"/>
              </a:ext>
            </a:extLst>
          </p:cNvPr>
          <p:cNvGrpSpPr/>
          <p:nvPr/>
        </p:nvGrpSpPr>
        <p:grpSpPr>
          <a:xfrm>
            <a:off x="2978300" y="1928043"/>
            <a:ext cx="6235400" cy="4325982"/>
            <a:chOff x="3875505" y="1703640"/>
            <a:chExt cx="6235400" cy="4325982"/>
          </a:xfrm>
        </p:grpSpPr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B0B648F5-6228-4DE4-94C2-CDCDDF50CD23}"/>
                </a:ext>
              </a:extLst>
            </p:cNvPr>
            <p:cNvSpPr/>
            <p:nvPr/>
          </p:nvSpPr>
          <p:spPr>
            <a:xfrm>
              <a:off x="6625316" y="1703640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503" tIns="376593" rIns="341504" bIns="376592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גודל קרני הכוכב</a:t>
              </a:r>
            </a:p>
          </p:txBody>
        </p:sp>
        <p:sp>
          <p:nvSpPr>
            <p:cNvPr id="7" name="צורה חופשית: צורה 6">
              <a:extLst>
                <a:ext uri="{FF2B5EF4-FFF2-40B4-BE49-F238E27FC236}">
                  <a16:creationId xmlns:a16="http://schemas.microsoft.com/office/drawing/2014/main" id="{8684278F-86DD-49A3-89EF-0A1F494A4CEB}"/>
                </a:ext>
              </a:extLst>
            </p:cNvPr>
            <p:cNvSpPr/>
            <p:nvPr/>
          </p:nvSpPr>
          <p:spPr>
            <a:xfrm>
              <a:off x="8177931" y="2050051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98E46FAB-49D8-45EF-A12A-FEABBD5928FF}"/>
                </a:ext>
              </a:extLst>
            </p:cNvPr>
            <p:cNvSpPr/>
            <p:nvPr/>
          </p:nvSpPr>
          <p:spPr>
            <a:xfrm>
              <a:off x="4997876" y="1703640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960178"/>
                <a:satOff val="-8155"/>
                <a:lumOff val="1922"/>
                <a:alphaOff val="0"/>
              </a:schemeClr>
            </a:fillRef>
            <a:effectRef idx="0">
              <a:schemeClr val="accent4">
                <a:hueOff val="1960178"/>
                <a:satOff val="-8155"/>
                <a:lumOff val="1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823" tIns="269913" rIns="234824" bIns="269912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סוג הנייר</a:t>
              </a: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EE9E15BC-3D32-47A2-A923-338555D48202}"/>
                </a:ext>
              </a:extLst>
            </p:cNvPr>
            <p:cNvSpPr/>
            <p:nvPr/>
          </p:nvSpPr>
          <p:spPr>
            <a:xfrm>
              <a:off x="5808478" y="3173809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920356"/>
                <a:satOff val="-16311"/>
                <a:lumOff val="3843"/>
                <a:alphaOff val="0"/>
              </a:schemeClr>
            </a:fillRef>
            <a:effectRef idx="0">
              <a:schemeClr val="accent4">
                <a:hueOff val="3920356"/>
                <a:satOff val="-16311"/>
                <a:lumOff val="3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503" tIns="376593" rIns="341504" bIns="376592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סוג הנוזל</a:t>
              </a: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E3AE2A9A-D0CB-4353-AE24-25F7251D7C13}"/>
                </a:ext>
              </a:extLst>
            </p:cNvPr>
            <p:cNvSpPr/>
            <p:nvPr/>
          </p:nvSpPr>
          <p:spPr>
            <a:xfrm>
              <a:off x="3875505" y="3520220"/>
              <a:ext cx="1870620" cy="1039233"/>
            </a:xfrm>
            <a:custGeom>
              <a:avLst/>
              <a:gdLst>
                <a:gd name="connsiteX0" fmla="*/ 0 w 1870620"/>
                <a:gd name="connsiteY0" fmla="*/ 0 h 1039233"/>
                <a:gd name="connsiteX1" fmla="*/ 1870620 w 1870620"/>
                <a:gd name="connsiteY1" fmla="*/ 0 h 1039233"/>
                <a:gd name="connsiteX2" fmla="*/ 1870620 w 1870620"/>
                <a:gd name="connsiteY2" fmla="*/ 1039233 h 1039233"/>
                <a:gd name="connsiteX3" fmla="*/ 0 w 1870620"/>
                <a:gd name="connsiteY3" fmla="*/ 1039233 h 1039233"/>
                <a:gd name="connsiteX4" fmla="*/ 0 w 1870620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620" h="1039233">
                  <a:moveTo>
                    <a:pt x="0" y="0"/>
                  </a:moveTo>
                  <a:lnTo>
                    <a:pt x="1870620" y="0"/>
                  </a:lnTo>
                  <a:lnTo>
                    <a:pt x="1870620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CD21B69F-99D6-426F-9610-2D3F4E09289D}"/>
                </a:ext>
              </a:extLst>
            </p:cNvPr>
            <p:cNvSpPr/>
            <p:nvPr/>
          </p:nvSpPr>
          <p:spPr>
            <a:xfrm>
              <a:off x="7435918" y="3173809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  <a:solidFill>
              <a:srgbClr val="66FF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80535"/>
                <a:satOff val="-24466"/>
                <a:lumOff val="5765"/>
                <a:alphaOff val="0"/>
              </a:schemeClr>
            </a:fillRef>
            <a:effectRef idx="0">
              <a:schemeClr val="accent4">
                <a:hueOff val="5880535"/>
                <a:satOff val="-24466"/>
                <a:lumOff val="5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823" tIns="269913" rIns="234824" bIns="269912" numCol="1" spcCol="1270" anchor="ctr" anchorCtr="0">
              <a:noAutofit/>
            </a:bodyPr>
            <a:lstStyle/>
            <a:p>
              <a:pPr marL="0" lvl="0" indent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2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כמות הנוזל</a:t>
              </a:r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149CA591-ADE3-4F41-A014-4EF8BC45A2E6}"/>
                </a:ext>
              </a:extLst>
            </p:cNvPr>
            <p:cNvSpPr/>
            <p:nvPr/>
          </p:nvSpPr>
          <p:spPr>
            <a:xfrm>
              <a:off x="8177931" y="4990389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65741CCE-5893-49B9-96A4-EE972FE173A4}"/>
              </a:ext>
            </a:extLst>
          </p:cNvPr>
          <p:cNvSpPr/>
          <p:nvPr/>
        </p:nvSpPr>
        <p:spPr>
          <a:xfrm>
            <a:off x="7337883" y="1905060"/>
            <a:ext cx="1506889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880535"/>
              <a:satOff val="-24466"/>
              <a:lumOff val="5765"/>
              <a:alphaOff val="0"/>
            </a:schemeClr>
          </a:fillRef>
          <a:effectRef idx="0">
            <a:schemeClr val="accent4">
              <a:hueOff val="5880535"/>
              <a:satOff val="-24466"/>
              <a:lumOff val="5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823" tIns="269913" rIns="234824" bIns="269912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32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צורת הנייר</a:t>
            </a:r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97DB5BA1-F547-4126-AF60-9AA343F3ED52}"/>
              </a:ext>
            </a:extLst>
          </p:cNvPr>
          <p:cNvSpPr/>
          <p:nvPr/>
        </p:nvSpPr>
        <p:spPr>
          <a:xfrm>
            <a:off x="5653288" y="4868381"/>
            <a:ext cx="1671691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1503" tIns="376593" rIns="341504" bIns="376592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800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גודל </a:t>
            </a:r>
            <a:r>
              <a:rPr lang="he-IL" sz="2400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הצלחת</a:t>
            </a:r>
            <a:endParaRPr lang="he-IL" sz="2800" kern="1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72857306-C86F-4372-A3F5-D3643241B4C8}"/>
              </a:ext>
            </a:extLst>
          </p:cNvPr>
          <p:cNvGrpSpPr/>
          <p:nvPr/>
        </p:nvGrpSpPr>
        <p:grpSpPr>
          <a:xfrm>
            <a:off x="10029135" y="2215821"/>
            <a:ext cx="1829776" cy="1097866"/>
            <a:chOff x="4025509" y="93556"/>
            <a:chExt cx="1829776" cy="1097866"/>
          </a:xfrm>
        </p:grpSpPr>
        <p:sp>
          <p:nvSpPr>
            <p:cNvPr id="27" name="מלבן 26">
              <a:extLst>
                <a:ext uri="{FF2B5EF4-FFF2-40B4-BE49-F238E27FC236}">
                  <a16:creationId xmlns:a16="http://schemas.microsoft.com/office/drawing/2014/main" id="{1DEE172B-00B6-46F4-BB80-2A232D8541CD}"/>
                </a:ext>
              </a:extLst>
            </p:cNvPr>
            <p:cNvSpPr/>
            <p:nvPr/>
          </p:nvSpPr>
          <p:spPr>
            <a:xfrm>
              <a:off x="4025509" y="93556"/>
              <a:ext cx="1829776" cy="109786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72294943-7125-4756-A60C-253A44FEF3FC}"/>
                </a:ext>
              </a:extLst>
            </p:cNvPr>
            <p:cNvSpPr txBox="1"/>
            <p:nvPr/>
          </p:nvSpPr>
          <p:spPr>
            <a:xfrm>
              <a:off x="4025509" y="93556"/>
              <a:ext cx="1829776" cy="1097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5100" kern="1200" dirty="0"/>
                <a:t>נייר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18D56A01-8CE7-4051-8E58-F4A770428EF2}"/>
              </a:ext>
            </a:extLst>
          </p:cNvPr>
          <p:cNvGrpSpPr/>
          <p:nvPr/>
        </p:nvGrpSpPr>
        <p:grpSpPr>
          <a:xfrm>
            <a:off x="10029135" y="3692748"/>
            <a:ext cx="1829776" cy="1097866"/>
            <a:chOff x="2012754" y="93556"/>
            <a:chExt cx="1829776" cy="1097866"/>
          </a:xfrm>
        </p:grpSpPr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EB6FAAFB-BFE6-42AD-9090-0539AD4B1CA1}"/>
                </a:ext>
              </a:extLst>
            </p:cNvPr>
            <p:cNvSpPr/>
            <p:nvPr/>
          </p:nvSpPr>
          <p:spPr>
            <a:xfrm>
              <a:off x="2012754" y="93556"/>
              <a:ext cx="1829776" cy="109786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A55FD105-C445-4AD3-9D12-16B9E39583BB}"/>
                </a:ext>
              </a:extLst>
            </p:cNvPr>
            <p:cNvSpPr txBox="1"/>
            <p:nvPr/>
          </p:nvSpPr>
          <p:spPr>
            <a:xfrm>
              <a:off x="2012754" y="93556"/>
              <a:ext cx="1829776" cy="1097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5100" kern="1200" dirty="0"/>
                <a:t>נוזל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3EEF577F-1F20-4F9B-9AB6-A379F2AEDD3F}"/>
              </a:ext>
            </a:extLst>
          </p:cNvPr>
          <p:cNvGrpSpPr/>
          <p:nvPr/>
        </p:nvGrpSpPr>
        <p:grpSpPr>
          <a:xfrm>
            <a:off x="10037336" y="5125371"/>
            <a:ext cx="1870620" cy="1128654"/>
            <a:chOff x="0" y="62768"/>
            <a:chExt cx="1870620" cy="1128654"/>
          </a:xfrm>
        </p:grpSpPr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2E124515-1255-401F-9157-3A7DFB5D6EFE}"/>
                </a:ext>
              </a:extLst>
            </p:cNvPr>
            <p:cNvSpPr/>
            <p:nvPr/>
          </p:nvSpPr>
          <p:spPr>
            <a:xfrm>
              <a:off x="0" y="93556"/>
              <a:ext cx="1829776" cy="109786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684EC70C-4FE0-4C93-8DEB-FBF9B6DB97CA}"/>
                </a:ext>
              </a:extLst>
            </p:cNvPr>
            <p:cNvSpPr txBox="1"/>
            <p:nvPr/>
          </p:nvSpPr>
          <p:spPr>
            <a:xfrm>
              <a:off x="40844" y="62768"/>
              <a:ext cx="1829776" cy="1097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5100" kern="1200" dirty="0"/>
                <a:t>צלחת</a:t>
              </a:r>
            </a:p>
          </p:txBody>
        </p:sp>
      </p:grpSp>
      <p:sp>
        <p:nvSpPr>
          <p:cNvPr id="31" name="צורה חופשית: צורה 30">
            <a:extLst>
              <a:ext uri="{FF2B5EF4-FFF2-40B4-BE49-F238E27FC236}">
                <a16:creationId xmlns:a16="http://schemas.microsoft.com/office/drawing/2014/main" id="{84315127-0B1D-400E-907D-064EC8034935}"/>
              </a:ext>
            </a:extLst>
          </p:cNvPr>
          <p:cNvSpPr/>
          <p:nvPr/>
        </p:nvSpPr>
        <p:spPr>
          <a:xfrm>
            <a:off x="1965883" y="4797778"/>
            <a:ext cx="1671691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1503" tIns="376593" rIns="341504" bIns="376592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8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טמפ'</a:t>
            </a:r>
          </a:p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הסביבה</a:t>
            </a:r>
            <a:endParaRPr lang="he-IL" sz="2400" kern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DECEEB7F-D299-4D47-AE86-B80FF9363B3D}"/>
              </a:ext>
            </a:extLst>
          </p:cNvPr>
          <p:cNvGrpSpPr/>
          <p:nvPr/>
        </p:nvGrpSpPr>
        <p:grpSpPr>
          <a:xfrm>
            <a:off x="465083" y="3699912"/>
            <a:ext cx="1870620" cy="1128654"/>
            <a:chOff x="0" y="62768"/>
            <a:chExt cx="1870620" cy="1128654"/>
          </a:xfrm>
          <a:solidFill>
            <a:srgbClr val="FFCCCC"/>
          </a:solidFill>
        </p:grpSpPr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9FCA5FA5-C0CC-4012-B9AF-377771472417}"/>
                </a:ext>
              </a:extLst>
            </p:cNvPr>
            <p:cNvSpPr/>
            <p:nvPr/>
          </p:nvSpPr>
          <p:spPr>
            <a:xfrm>
              <a:off x="0" y="93556"/>
              <a:ext cx="1829776" cy="109786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תיבת טקסט 33">
              <a:extLst>
                <a:ext uri="{FF2B5EF4-FFF2-40B4-BE49-F238E27FC236}">
                  <a16:creationId xmlns:a16="http://schemas.microsoft.com/office/drawing/2014/main" id="{E52ED4E6-CBAD-407A-AFF9-6FFB0D1A7CCF}"/>
                </a:ext>
              </a:extLst>
            </p:cNvPr>
            <p:cNvSpPr txBox="1"/>
            <p:nvPr/>
          </p:nvSpPr>
          <p:spPr>
            <a:xfrm>
              <a:off x="40844" y="62768"/>
              <a:ext cx="1829776" cy="1097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מרכיבים בסביבה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80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00E89BE5-13FC-48DE-B057-10C609B8B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1797" y="2034892"/>
            <a:ext cx="9572625" cy="3844925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       הגורם המושפע משתנה בעקבות הגורם המשפיע. </a:t>
            </a:r>
          </a:p>
          <a:p>
            <a:pPr algn="r"/>
            <a:endParaRPr lang="he-IL" sz="2800" dirty="0"/>
          </a:p>
          <a:p>
            <a:r>
              <a:rPr lang="he-IL" dirty="0">
                <a:solidFill>
                  <a:srgbClr val="FF0000"/>
                </a:solidFill>
              </a:rPr>
              <a:t>הגורם המושפע:</a:t>
            </a:r>
          </a:p>
          <a:p>
            <a:r>
              <a:rPr lang="he-IL" dirty="0">
                <a:solidFill>
                  <a:srgbClr val="FF0000"/>
                </a:solidFill>
              </a:rPr>
              <a:t>מהירות הפתיחה של כוכבי הנייר.</a:t>
            </a:r>
          </a:p>
          <a:p>
            <a:endParaRPr lang="he-IL" sz="2800" dirty="0"/>
          </a:p>
          <a:p>
            <a:r>
              <a:rPr lang="he-IL" dirty="0">
                <a:solidFill>
                  <a:srgbClr val="002060"/>
                </a:solidFill>
              </a:rPr>
              <a:t>כיצד נמדוד את מהירות הפתיחה של כוכבי הנייר? 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6543A970-72C9-42BA-81C5-DBA605B0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993" y="651552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הגורם המושפע</a:t>
            </a:r>
          </a:p>
        </p:txBody>
      </p:sp>
      <p:pic>
        <p:nvPicPr>
          <p:cNvPr id="4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C18D29A1-00D0-498B-AB46-C9AB4232D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52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DEB139FE-4A61-4BE5-A2B8-F870D7790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תבניות שעוזרות לנסח שאלת חקר: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9036DBF8-85B1-4309-A9D1-21621C14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263" y="587473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   מנסחים שאלת חקר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A0F39FDC-F79C-4C78-8905-F3D7B169C856}"/>
              </a:ext>
            </a:extLst>
          </p:cNvPr>
          <p:cNvSpPr/>
          <p:nvPr/>
        </p:nvSpPr>
        <p:spPr>
          <a:xfrm>
            <a:off x="4161692" y="2928082"/>
            <a:ext cx="5022167" cy="923193"/>
          </a:xfrm>
          <a:prstGeom prst="wedgeRect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/>
              <a:t>מה הקשר בין...      לבין...? </a:t>
            </a:r>
          </a:p>
        </p:txBody>
      </p:sp>
      <p:sp>
        <p:nvSpPr>
          <p:cNvPr id="5" name="בועת דיבור: מלבן 4">
            <a:extLst>
              <a:ext uri="{FF2B5EF4-FFF2-40B4-BE49-F238E27FC236}">
                <a16:creationId xmlns:a16="http://schemas.microsoft.com/office/drawing/2014/main" id="{320FAA87-45EF-4846-A40A-C04B3835D57E}"/>
              </a:ext>
            </a:extLst>
          </p:cNvPr>
          <p:cNvSpPr/>
          <p:nvPr/>
        </p:nvSpPr>
        <p:spPr>
          <a:xfrm>
            <a:off x="6457950" y="4179537"/>
            <a:ext cx="5022167" cy="923193"/>
          </a:xfrm>
          <a:prstGeom prst="wedgeRectCallou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/>
              <a:t>כיצד הגורם... משפיע על...?</a:t>
            </a:r>
          </a:p>
        </p:txBody>
      </p:sp>
      <p:sp>
        <p:nvSpPr>
          <p:cNvPr id="6" name="בועת דיבור: מלבן 5">
            <a:extLst>
              <a:ext uri="{FF2B5EF4-FFF2-40B4-BE49-F238E27FC236}">
                <a16:creationId xmlns:a16="http://schemas.microsoft.com/office/drawing/2014/main" id="{0D4D2F82-9FD2-4AA6-9582-8F3BC121F391}"/>
              </a:ext>
            </a:extLst>
          </p:cNvPr>
          <p:cNvSpPr/>
          <p:nvPr/>
        </p:nvSpPr>
        <p:spPr>
          <a:xfrm>
            <a:off x="1162928" y="4962053"/>
            <a:ext cx="5022167" cy="923193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he-IL" sz="3200" dirty="0"/>
              <a:t>כיצד משפיע שינוי... על...?</a:t>
            </a:r>
          </a:p>
        </p:txBody>
      </p:sp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C16428AC-D09E-456B-BE9C-EC8EAC50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מנסחים שאלת חקר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418151BA-663B-427A-A03B-D6AD04E300D4}"/>
              </a:ext>
            </a:extLst>
          </p:cNvPr>
          <p:cNvSpPr/>
          <p:nvPr/>
        </p:nvSpPr>
        <p:spPr>
          <a:xfrm>
            <a:off x="555172" y="2563837"/>
            <a:ext cx="11250386" cy="2759498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/>
              <a:t>כיצד משפיע </a:t>
            </a:r>
            <a:r>
              <a:rPr lang="he-IL" sz="3200" dirty="0">
                <a:solidFill>
                  <a:schemeClr val="accent4">
                    <a:lumMod val="75000"/>
                  </a:schemeClr>
                </a:solidFill>
              </a:rPr>
              <a:t>שינוי סוג הנייר </a:t>
            </a:r>
          </a:p>
          <a:p>
            <a:pPr algn="ctr"/>
            <a:r>
              <a:rPr lang="he-IL" sz="3200" dirty="0"/>
              <a:t>על </a:t>
            </a:r>
            <a:r>
              <a:rPr lang="he-IL" sz="3200" dirty="0">
                <a:solidFill>
                  <a:schemeClr val="accent4">
                    <a:lumMod val="75000"/>
                  </a:schemeClr>
                </a:solidFill>
              </a:rPr>
              <a:t>מהירות פתיחת קרני כוכב הנייר</a:t>
            </a:r>
            <a:r>
              <a:rPr lang="he-IL" sz="3200" dirty="0"/>
              <a:t>?</a:t>
            </a:r>
          </a:p>
        </p:txBody>
      </p:sp>
      <p:pic>
        <p:nvPicPr>
          <p:cNvPr id="5" name="גרפיקה 4" descr="סימן שאלה">
            <a:extLst>
              <a:ext uri="{FF2B5EF4-FFF2-40B4-BE49-F238E27FC236}">
                <a16:creationId xmlns:a16="http://schemas.microsoft.com/office/drawing/2014/main" id="{23C8C6BF-D15C-4FD2-9E3D-D8DC866C6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46324" y="4076114"/>
            <a:ext cx="914400" cy="914400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9764137-4DA6-4D1F-A474-AF09B6E38007}"/>
              </a:ext>
            </a:extLst>
          </p:cNvPr>
          <p:cNvGrpSpPr/>
          <p:nvPr/>
        </p:nvGrpSpPr>
        <p:grpSpPr>
          <a:xfrm>
            <a:off x="8983650" y="2630483"/>
            <a:ext cx="6416699" cy="3644614"/>
            <a:chOff x="3875505" y="2050051"/>
            <a:chExt cx="6235400" cy="3979571"/>
          </a:xfrm>
        </p:grpSpPr>
        <p:sp>
          <p:nvSpPr>
            <p:cNvPr id="7" name="צורה חופשית: צורה 5">
              <a:extLst>
                <a:ext uri="{FF2B5EF4-FFF2-40B4-BE49-F238E27FC236}">
                  <a16:creationId xmlns:a16="http://schemas.microsoft.com/office/drawing/2014/main" id="{84EE3573-8B58-469E-9025-414A97EF5BCA}"/>
                </a:ext>
              </a:extLst>
            </p:cNvPr>
            <p:cNvSpPr/>
            <p:nvPr/>
          </p:nvSpPr>
          <p:spPr>
            <a:xfrm>
              <a:off x="8177931" y="2050051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09A67785-9CAC-4984-A59D-64C3A6BBFD15}"/>
                </a:ext>
              </a:extLst>
            </p:cNvPr>
            <p:cNvSpPr/>
            <p:nvPr/>
          </p:nvSpPr>
          <p:spPr>
            <a:xfrm>
              <a:off x="3875505" y="3520220"/>
              <a:ext cx="1870620" cy="1039233"/>
            </a:xfrm>
            <a:custGeom>
              <a:avLst/>
              <a:gdLst>
                <a:gd name="connsiteX0" fmla="*/ 0 w 1870620"/>
                <a:gd name="connsiteY0" fmla="*/ 0 h 1039233"/>
                <a:gd name="connsiteX1" fmla="*/ 1870620 w 1870620"/>
                <a:gd name="connsiteY1" fmla="*/ 0 h 1039233"/>
                <a:gd name="connsiteX2" fmla="*/ 1870620 w 1870620"/>
                <a:gd name="connsiteY2" fmla="*/ 1039233 h 1039233"/>
                <a:gd name="connsiteX3" fmla="*/ 0 w 1870620"/>
                <a:gd name="connsiteY3" fmla="*/ 1039233 h 1039233"/>
                <a:gd name="connsiteX4" fmla="*/ 0 w 1870620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620" h="1039233">
                  <a:moveTo>
                    <a:pt x="0" y="0"/>
                  </a:moveTo>
                  <a:lnTo>
                    <a:pt x="1870620" y="0"/>
                  </a:lnTo>
                  <a:lnTo>
                    <a:pt x="1870620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צורה חופשית: צורה 10">
              <a:extLst>
                <a:ext uri="{FF2B5EF4-FFF2-40B4-BE49-F238E27FC236}">
                  <a16:creationId xmlns:a16="http://schemas.microsoft.com/office/drawing/2014/main" id="{73785447-FF54-4372-909B-2D7FFBD22582}"/>
                </a:ext>
              </a:extLst>
            </p:cNvPr>
            <p:cNvSpPr/>
            <p:nvPr/>
          </p:nvSpPr>
          <p:spPr>
            <a:xfrm>
              <a:off x="8177931" y="4990389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92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C16428AC-D09E-456B-BE9C-EC8EAC50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מנסחים שאלת חקר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418151BA-663B-427A-A03B-D6AD04E300D4}"/>
              </a:ext>
            </a:extLst>
          </p:cNvPr>
          <p:cNvSpPr/>
          <p:nvPr/>
        </p:nvSpPr>
        <p:spPr>
          <a:xfrm>
            <a:off x="717428" y="2563837"/>
            <a:ext cx="11250386" cy="2759498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/>
              <a:t>כיצד משפיע </a:t>
            </a:r>
            <a:r>
              <a:rPr lang="he-IL" sz="3200" dirty="0">
                <a:solidFill>
                  <a:schemeClr val="accent4">
                    <a:lumMod val="75000"/>
                  </a:schemeClr>
                </a:solidFill>
              </a:rPr>
              <a:t>שינוי סוג הנייר </a:t>
            </a:r>
          </a:p>
          <a:p>
            <a:pPr algn="ctr"/>
            <a:r>
              <a:rPr lang="he-IL" sz="3200" dirty="0"/>
              <a:t>על </a:t>
            </a:r>
            <a:r>
              <a:rPr lang="he-IL" sz="3200" dirty="0">
                <a:solidFill>
                  <a:schemeClr val="accent4">
                    <a:lumMod val="75000"/>
                  </a:schemeClr>
                </a:solidFill>
              </a:rPr>
              <a:t>מהירות פתיחת קרני כוכב הנייר</a:t>
            </a:r>
            <a:r>
              <a:rPr lang="he-IL" sz="3200" dirty="0"/>
              <a:t>?</a:t>
            </a:r>
          </a:p>
        </p:txBody>
      </p:sp>
      <p:pic>
        <p:nvPicPr>
          <p:cNvPr id="5" name="גרפיקה 4" descr="סימן שאלה">
            <a:extLst>
              <a:ext uri="{FF2B5EF4-FFF2-40B4-BE49-F238E27FC236}">
                <a16:creationId xmlns:a16="http://schemas.microsoft.com/office/drawing/2014/main" id="{23C8C6BF-D15C-4FD2-9E3D-D8DC866C6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46324" y="4076114"/>
            <a:ext cx="914400" cy="914400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9764137-4DA6-4D1F-A474-AF09B6E38007}"/>
              </a:ext>
            </a:extLst>
          </p:cNvPr>
          <p:cNvGrpSpPr/>
          <p:nvPr/>
        </p:nvGrpSpPr>
        <p:grpSpPr>
          <a:xfrm>
            <a:off x="8983650" y="2630483"/>
            <a:ext cx="6416699" cy="3644614"/>
            <a:chOff x="3875505" y="2050051"/>
            <a:chExt cx="6235400" cy="3979571"/>
          </a:xfrm>
        </p:grpSpPr>
        <p:sp>
          <p:nvSpPr>
            <p:cNvPr id="7" name="צורה חופשית: צורה 5">
              <a:extLst>
                <a:ext uri="{FF2B5EF4-FFF2-40B4-BE49-F238E27FC236}">
                  <a16:creationId xmlns:a16="http://schemas.microsoft.com/office/drawing/2014/main" id="{84EE3573-8B58-469E-9025-414A97EF5BCA}"/>
                </a:ext>
              </a:extLst>
            </p:cNvPr>
            <p:cNvSpPr/>
            <p:nvPr/>
          </p:nvSpPr>
          <p:spPr>
            <a:xfrm>
              <a:off x="8177931" y="2050051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09A67785-9CAC-4984-A59D-64C3A6BBFD15}"/>
                </a:ext>
              </a:extLst>
            </p:cNvPr>
            <p:cNvSpPr/>
            <p:nvPr/>
          </p:nvSpPr>
          <p:spPr>
            <a:xfrm>
              <a:off x="3875505" y="3520220"/>
              <a:ext cx="1870620" cy="1039233"/>
            </a:xfrm>
            <a:custGeom>
              <a:avLst/>
              <a:gdLst>
                <a:gd name="connsiteX0" fmla="*/ 0 w 1870620"/>
                <a:gd name="connsiteY0" fmla="*/ 0 h 1039233"/>
                <a:gd name="connsiteX1" fmla="*/ 1870620 w 1870620"/>
                <a:gd name="connsiteY1" fmla="*/ 0 h 1039233"/>
                <a:gd name="connsiteX2" fmla="*/ 1870620 w 1870620"/>
                <a:gd name="connsiteY2" fmla="*/ 1039233 h 1039233"/>
                <a:gd name="connsiteX3" fmla="*/ 0 w 1870620"/>
                <a:gd name="connsiteY3" fmla="*/ 1039233 h 1039233"/>
                <a:gd name="connsiteX4" fmla="*/ 0 w 1870620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620" h="1039233">
                  <a:moveTo>
                    <a:pt x="0" y="0"/>
                  </a:moveTo>
                  <a:lnTo>
                    <a:pt x="1870620" y="0"/>
                  </a:lnTo>
                  <a:lnTo>
                    <a:pt x="1870620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צורה חופשית: צורה 10">
              <a:extLst>
                <a:ext uri="{FF2B5EF4-FFF2-40B4-BE49-F238E27FC236}">
                  <a16:creationId xmlns:a16="http://schemas.microsoft.com/office/drawing/2014/main" id="{73785447-FF54-4372-909B-2D7FFBD22582}"/>
                </a:ext>
              </a:extLst>
            </p:cNvPr>
            <p:cNvSpPr/>
            <p:nvPr/>
          </p:nvSpPr>
          <p:spPr>
            <a:xfrm>
              <a:off x="8177931" y="4990389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1" name="מלבן 10">
            <a:extLst>
              <a:ext uri="{FF2B5EF4-FFF2-40B4-BE49-F238E27FC236}">
                <a16:creationId xmlns:a16="http://schemas.microsoft.com/office/drawing/2014/main" id="{94C858A0-1123-430C-B142-62AACF36FC6F}"/>
              </a:ext>
            </a:extLst>
          </p:cNvPr>
          <p:cNvSpPr/>
          <p:nvPr/>
        </p:nvSpPr>
        <p:spPr>
          <a:xfrm rot="21146953">
            <a:off x="4488656" y="3069294"/>
            <a:ext cx="182344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משפיע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4C858A0-1123-430C-B142-62AACF36FC6F}"/>
              </a:ext>
            </a:extLst>
          </p:cNvPr>
          <p:cNvSpPr/>
          <p:nvPr/>
        </p:nvSpPr>
        <p:spPr>
          <a:xfrm rot="21146953">
            <a:off x="5816712" y="4226626"/>
            <a:ext cx="182344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מושפע</a:t>
            </a:r>
          </a:p>
        </p:txBody>
      </p:sp>
    </p:spTree>
    <p:extLst>
      <p:ext uri="{BB962C8B-B14F-4D97-AF65-F5344CB8AC3E}">
        <p14:creationId xmlns:p14="http://schemas.microsoft.com/office/powerpoint/2010/main" val="4144109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5A41E1DB-A028-4674-90FB-83EA0FC2E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1706" y="2600896"/>
            <a:ext cx="9717318" cy="3732231"/>
          </a:xfrm>
        </p:spPr>
        <p:txBody>
          <a:bodyPr>
            <a:normAutofit/>
          </a:bodyPr>
          <a:lstStyle/>
          <a:p>
            <a:pPr algn="r"/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ממה עשוי הנייר? </a:t>
            </a:r>
          </a:p>
          <a:p>
            <a:pPr algn="r"/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נייר עשוי </a:t>
            </a:r>
            <a:r>
              <a:rPr lang="he-IL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מצמחים, המורכבים מתאים.</a:t>
            </a:r>
          </a:p>
          <a:p>
            <a:pPr algn="r"/>
            <a:r>
              <a:rPr lang="he-IL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תאית היא החומר </a:t>
            </a:r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אשר ממנו עשויים דפנות התאים בצמח. </a:t>
            </a:r>
            <a:endParaRPr lang="he-IL" sz="3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he-IL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כאשר </a:t>
            </a:r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המים נספגים הם גורמים לסיבים להתנפח ולהתרחב. </a:t>
            </a:r>
            <a:endParaRPr lang="he-IL" sz="3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he-IL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התרחבות </a:t>
            </a:r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הסיבים גורמת ליישור הקפלים. </a:t>
            </a:r>
          </a:p>
          <a:p>
            <a:pPr algn="r"/>
            <a:r>
              <a:rPr lang="he-IL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endParaRPr lang="he-IL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endParaRPr lang="he-IL" sz="3200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F618CA77-1204-4C9C-AD07-128E6D8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ממה עשוי הנייר?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CB53422F-D27A-43E3-8F02-E6737759CF68}"/>
              </a:ext>
            </a:extLst>
          </p:cNvPr>
          <p:cNvSpPr/>
          <p:nvPr/>
        </p:nvSpPr>
        <p:spPr>
          <a:xfrm>
            <a:off x="1411705" y="2149642"/>
            <a:ext cx="10367024" cy="3416969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5728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59186" y="2770373"/>
            <a:ext cx="1317253" cy="1317253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6FF19A6B-3643-477B-8229-0717C614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השערת חקר</a:t>
            </a:r>
          </a:p>
        </p:txBody>
      </p:sp>
      <p:graphicFrame>
        <p:nvGraphicFramePr>
          <p:cNvPr id="17" name="דיאגרמה 16">
            <a:extLst>
              <a:ext uri="{FF2B5EF4-FFF2-40B4-BE49-F238E27FC236}">
                <a16:creationId xmlns:a16="http://schemas.microsoft.com/office/drawing/2014/main" id="{60230A53-CD61-4103-8C6E-684767ABD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699378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C5C8D990-36E4-4DCB-A271-3AEA1D3294F9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A3DBC1F-7651-4B8D-9018-B6CAB804F5F2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BA629E3A-A3BA-4C32-951C-01114E6593DC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21EFAC2E-6E9E-416C-A3B4-2B80030E9EC4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F5A1122C-512E-467E-9D19-C071A55EC5FB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14B3BDED-A612-4866-BF3F-964F0EDFFEA2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3127A898-3818-4F1B-A5C5-FF19ECEB48BA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ישר 27">
            <a:extLst>
              <a:ext uri="{FF2B5EF4-FFF2-40B4-BE49-F238E27FC236}">
                <a16:creationId xmlns:a16="http://schemas.microsoft.com/office/drawing/2014/main" id="{DDAF2489-F9E1-4ED8-A049-8EACFC1BCD22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9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7FE41C8F-5D5A-400F-99FB-52EB15344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733" y="1808708"/>
            <a:ext cx="11404685" cy="4818614"/>
          </a:xfrm>
        </p:spPr>
        <p:txBody>
          <a:bodyPr>
            <a:normAutofit fontScale="70000" lnSpcReduction="20000"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sz="5800" dirty="0"/>
              <a:t>השערת חקר היא תשובה אפשרית לשאלת החקר. </a:t>
            </a:r>
          </a:p>
          <a:p>
            <a:pPr algn="r"/>
            <a:endParaRPr lang="he-IL" sz="4500" dirty="0"/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sz="5800" dirty="0"/>
              <a:t>השערת חקר תכלול נימוק המבוסס על הסבר מדעי. </a:t>
            </a:r>
            <a:r>
              <a:rPr lang="en-US" sz="5800" dirty="0" smtClean="0"/>
              <a:t/>
            </a:r>
            <a:br>
              <a:rPr lang="en-US" sz="5800" dirty="0" smtClean="0"/>
            </a:br>
            <a:r>
              <a:rPr lang="he-IL" sz="5800" dirty="0" smtClean="0"/>
              <a:t>יש </a:t>
            </a:r>
            <a:r>
              <a:rPr lang="he-IL" sz="5800" dirty="0"/>
              <a:t>לנסח את ההשערה באופן שניתן לבדוק אותה.</a:t>
            </a:r>
          </a:p>
          <a:p>
            <a:pPr algn="r"/>
            <a:endParaRPr lang="he-IL" sz="4600" dirty="0"/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sz="5800" dirty="0"/>
              <a:t>לאחר ביצוע הניסוי נבדוק אם אוששנו או הפרכנו את ההשערה.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endParaRPr lang="he-IL" dirty="0"/>
          </a:p>
          <a:p>
            <a:pPr algn="r"/>
            <a:r>
              <a:rPr lang="he-IL" b="1" dirty="0"/>
              <a:t>   </a:t>
            </a: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41CC461-63D4-408A-B455-C26DA0EB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מהי השערת חקר?</a:t>
            </a:r>
          </a:p>
        </p:txBody>
      </p:sp>
    </p:spTree>
    <p:extLst>
      <p:ext uri="{BB962C8B-B14F-4D97-AF65-F5344CB8AC3E}">
        <p14:creationId xmlns:p14="http://schemas.microsoft.com/office/powerpoint/2010/main" val="383428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96" y="639976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7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1E200C6D-1BCC-4024-B015-CF6C540D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85" y="2273446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4BE7D7D1-EC9C-4637-ABFB-CBD2344C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2902" y="2788552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21F9E56-9B27-4491-8E75-716FF9CBFFAF}"/>
              </a:ext>
            </a:extLst>
          </p:cNvPr>
          <p:cNvSpPr txBox="1"/>
          <p:nvPr/>
        </p:nvSpPr>
        <p:spPr>
          <a:xfrm>
            <a:off x="974519" y="1588741"/>
            <a:ext cx="7226968" cy="67403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מחברת</a:t>
            </a:r>
          </a:p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כלי כתיבה</a:t>
            </a:r>
          </a:p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מספריים</a:t>
            </a:r>
          </a:p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ניירות מסוגים שונים, </a:t>
            </a:r>
            <a:r>
              <a:rPr lang="he-IL" sz="3200" dirty="0" smtClean="0"/>
              <a:t>לדוגמה:</a:t>
            </a:r>
            <a:endParaRPr lang="en-US" sz="3200" dirty="0" smtClean="0"/>
          </a:p>
          <a:p>
            <a:pPr marL="1371600" lvl="2" indent="-360000" algn="r" rtl="1">
              <a:buFont typeface="Arial" panose="020B0604020202020204" pitchFamily="34" charset="0"/>
              <a:buChar char="•"/>
            </a:pPr>
            <a:r>
              <a:rPr lang="he-IL" sz="2800" dirty="0" smtClean="0"/>
              <a:t>נייר </a:t>
            </a:r>
            <a:r>
              <a:rPr lang="he-IL" sz="2800" dirty="0"/>
              <a:t>הדפסה, </a:t>
            </a:r>
            <a:endParaRPr lang="he-IL" sz="2800" dirty="0" smtClean="0"/>
          </a:p>
          <a:p>
            <a:pPr marL="1371600" lvl="2" indent="-360000" algn="r" rtl="1">
              <a:buFont typeface="Arial" panose="020B0604020202020204" pitchFamily="34" charset="0"/>
              <a:buChar char="•"/>
            </a:pPr>
            <a:r>
              <a:rPr lang="he-IL" sz="2800" dirty="0" smtClean="0"/>
              <a:t>בריסטול</a:t>
            </a:r>
            <a:r>
              <a:rPr lang="he-IL" sz="2800" dirty="0"/>
              <a:t>, </a:t>
            </a:r>
            <a:endParaRPr lang="he-IL" sz="2800" dirty="0" smtClean="0"/>
          </a:p>
          <a:p>
            <a:pPr marL="1371600" lvl="2" indent="-360000" algn="r" rtl="1">
              <a:buFont typeface="Arial" panose="020B0604020202020204" pitchFamily="34" charset="0"/>
              <a:buChar char="•"/>
            </a:pPr>
            <a:r>
              <a:rPr lang="he-IL" sz="2800" dirty="0" smtClean="0"/>
              <a:t>נייר </a:t>
            </a:r>
            <a:r>
              <a:rPr lang="he-IL" sz="2800" dirty="0"/>
              <a:t>סופג, </a:t>
            </a:r>
            <a:endParaRPr lang="he-IL" sz="2800" dirty="0" smtClean="0"/>
          </a:p>
          <a:p>
            <a:pPr marL="1371600" lvl="2" indent="-360000" algn="r" rtl="1">
              <a:buFont typeface="Arial" panose="020B0604020202020204" pitchFamily="34" charset="0"/>
              <a:buChar char="•"/>
            </a:pPr>
            <a:r>
              <a:rPr lang="he-IL" sz="2800" dirty="0" smtClean="0"/>
              <a:t>נייר </a:t>
            </a:r>
            <a:r>
              <a:rPr lang="he-IL" sz="2800" dirty="0"/>
              <a:t>אפיה, </a:t>
            </a:r>
            <a:endParaRPr lang="he-IL" sz="2800" dirty="0" smtClean="0"/>
          </a:p>
          <a:p>
            <a:pPr marL="1371600" lvl="2" indent="-360000" algn="r" rtl="1">
              <a:buFont typeface="Arial" panose="020B0604020202020204" pitchFamily="34" charset="0"/>
              <a:buChar char="•"/>
            </a:pPr>
            <a:r>
              <a:rPr lang="he-IL" sz="2800" dirty="0"/>
              <a:t>נייר </a:t>
            </a:r>
            <a:r>
              <a:rPr lang="he-IL" sz="2800" dirty="0" smtClean="0"/>
              <a:t>סינון.</a:t>
            </a:r>
            <a:endParaRPr lang="he-IL" sz="2800" dirty="0"/>
          </a:p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צלחות</a:t>
            </a:r>
          </a:p>
          <a:p>
            <a:pPr marL="457200" indent="-360000" algn="r" rtl="1">
              <a:buFont typeface="Wingdings" panose="05000000000000000000" pitchFamily="2" charset="2"/>
              <a:buChar char="ü"/>
            </a:pPr>
            <a:r>
              <a:rPr lang="he-IL" sz="3200" dirty="0"/>
              <a:t>מים</a:t>
            </a:r>
          </a:p>
          <a:p>
            <a:pPr algn="r" rtl="1"/>
            <a:endParaRPr lang="he-IL" sz="3200" dirty="0"/>
          </a:p>
          <a:p>
            <a:pPr algn="r" rtl="1"/>
            <a:endParaRPr lang="he-IL" sz="3200" dirty="0"/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7FE41C8F-5D5A-400F-99FB-52EB15344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906" y="1193853"/>
            <a:ext cx="11404685" cy="4818614"/>
          </a:xfrm>
        </p:spPr>
        <p:txBody>
          <a:bodyPr>
            <a:normAutofit fontScale="70000" lnSpcReduction="20000"/>
          </a:bodyPr>
          <a:lstStyle/>
          <a:p>
            <a:pPr algn="r"/>
            <a:endParaRPr lang="he-IL" sz="5800" dirty="0"/>
          </a:p>
          <a:p>
            <a:pPr marL="571500" indent="-571500" algn="r">
              <a:buFont typeface="Arial" panose="020B0604020202020204" pitchFamily="34" charset="0"/>
              <a:buChar char="•"/>
            </a:pPr>
            <a:endParaRPr lang="he-IL" dirty="0"/>
          </a:p>
          <a:p>
            <a:pPr algn="r"/>
            <a:r>
              <a:rPr lang="he-IL" b="1" dirty="0"/>
              <a:t>   </a:t>
            </a:r>
            <a:r>
              <a:rPr lang="he-IL" sz="5900" b="1" dirty="0"/>
              <a:t>תבניות שיסייעו לנסח את השערת החקר :</a:t>
            </a:r>
          </a:p>
          <a:p>
            <a:pPr algn="r"/>
            <a:endParaRPr lang="he-IL" sz="5900" dirty="0"/>
          </a:p>
          <a:p>
            <a:pPr algn="r"/>
            <a:r>
              <a:rPr lang="he-IL" sz="5900" dirty="0"/>
              <a:t>ככל ש...........כך........ ......            אם........אז..........</a:t>
            </a:r>
          </a:p>
          <a:p>
            <a:pPr algn="r"/>
            <a:r>
              <a:rPr lang="he-IL" sz="5900" dirty="0"/>
              <a:t>כיוון ש.. </a:t>
            </a:r>
            <a:r>
              <a:rPr lang="he-IL" sz="4000" dirty="0"/>
              <a:t>(הבסיס המדעי  להשערה):                   </a:t>
            </a:r>
            <a:r>
              <a:rPr lang="he-IL" sz="5900" dirty="0"/>
              <a:t>כיוון ש.. </a:t>
            </a:r>
            <a:r>
              <a:rPr lang="he-IL" sz="3800" dirty="0"/>
              <a:t>(הבסיס מדעי  להשערה):       </a:t>
            </a:r>
            <a:endParaRPr lang="he-IL" sz="5900" dirty="0"/>
          </a:p>
          <a:p>
            <a:pPr algn="r"/>
            <a:r>
              <a:rPr lang="he-IL" sz="5900" dirty="0"/>
              <a:t>  __________________              __________________</a:t>
            </a:r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41CC461-63D4-408A-B455-C26DA0EB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כיצד מנסחים השערה?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FC54193E-269C-4D1D-B954-1064B94CABE8}"/>
              </a:ext>
            </a:extLst>
          </p:cNvPr>
          <p:cNvSpPr/>
          <p:nvPr/>
        </p:nvSpPr>
        <p:spPr>
          <a:xfrm>
            <a:off x="6432884" y="3274809"/>
            <a:ext cx="5394707" cy="252690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B78D6687-A356-4BC3-A69A-4F6EC4A952DE}"/>
              </a:ext>
            </a:extLst>
          </p:cNvPr>
          <p:cNvSpPr/>
          <p:nvPr/>
        </p:nvSpPr>
        <p:spPr>
          <a:xfrm>
            <a:off x="364409" y="3227965"/>
            <a:ext cx="5029104" cy="257374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573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F618CA77-1204-4C9C-AD07-128E6D8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כותבים השערת חקר</a:t>
            </a:r>
          </a:p>
        </p:txBody>
      </p:sp>
      <p:sp>
        <p:nvSpPr>
          <p:cNvPr id="7" name="בועת דיבור: מלבן 6">
            <a:extLst>
              <a:ext uri="{FF2B5EF4-FFF2-40B4-BE49-F238E27FC236}">
                <a16:creationId xmlns:a16="http://schemas.microsoft.com/office/drawing/2014/main" id="{B650E24D-08AB-457B-9A3E-14AD977117EB}"/>
              </a:ext>
            </a:extLst>
          </p:cNvPr>
          <p:cNvSpPr/>
          <p:nvPr/>
        </p:nvSpPr>
        <p:spPr>
          <a:xfrm>
            <a:off x="689811" y="2039242"/>
            <a:ext cx="10517282" cy="3435632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אני משער</a:t>
            </a:r>
            <a:r>
              <a:rPr lang="he-IL" sz="3200" dirty="0">
                <a:solidFill>
                  <a:srgbClr val="FF0000"/>
                </a:solidFill>
              </a:rPr>
              <a:t> שככל שב</a:t>
            </a:r>
            <a:r>
              <a:rPr lang="he-IL" sz="3200" dirty="0"/>
              <a:t>נייר יהיו יותר סיבי </a:t>
            </a:r>
            <a:r>
              <a:rPr lang="he-IL" sz="3200" dirty="0" smtClean="0"/>
              <a:t>תאית, </a:t>
            </a:r>
            <a:r>
              <a:rPr lang="he-IL" sz="3200" dirty="0">
                <a:solidFill>
                  <a:srgbClr val="FF0000"/>
                </a:solidFill>
              </a:rPr>
              <a:t>כך</a:t>
            </a:r>
            <a:r>
              <a:rPr lang="he-IL" sz="3200" dirty="0"/>
              <a:t> מהירות הפתיחה תהיה מהירה יותר. ולכן ניירות כמו נייר הדפסה, נייר סינון, ייפתחו מהר יותר מנייר אפיה ובריסטול. </a:t>
            </a:r>
            <a:r>
              <a:rPr lang="he-IL" sz="3200" dirty="0">
                <a:solidFill>
                  <a:srgbClr val="FF0000"/>
                </a:solidFill>
              </a:rPr>
              <a:t>כיוון ש</a:t>
            </a:r>
            <a:r>
              <a:rPr lang="he-IL" sz="3200" dirty="0"/>
              <a:t>כאשר המים נספגים הם גורמים לסיבים שבנייר להתנפח ולהתרחב. </a:t>
            </a:r>
          </a:p>
        </p:txBody>
      </p:sp>
    </p:spTree>
    <p:extLst>
      <p:ext uri="{BB962C8B-B14F-4D97-AF65-F5344CB8AC3E}">
        <p14:creationId xmlns:p14="http://schemas.microsoft.com/office/powerpoint/2010/main" val="218914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תכנון  הניסוי</a:t>
            </a:r>
          </a:p>
        </p:txBody>
      </p: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60661" y="2379901"/>
            <a:ext cx="1317253" cy="1317253"/>
          </a:xfrm>
          <a:prstGeom prst="rect">
            <a:avLst/>
          </a:prstGeom>
        </p:spPr>
      </p:pic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D692304C-E6D8-429C-9D62-21CB5035F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196102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291BA48F-FA2B-4AA7-9229-49F91EBAC9DA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274EAD4F-4FBF-4C26-B945-B5AAC312F274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45094DD1-E115-4020-8684-D85FF431D956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26D63C02-D0F9-4760-804A-A742555AE4B0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37CB4D6F-A358-45A4-ACD5-B3B26ACF7B3A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C73394DA-A6A4-423F-BD91-0BABB8943865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EFB0C9A5-5222-4D06-B8C2-58501ED93ADE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A073DDA5-0953-42F6-8FE1-CF2689BD639E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46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71A1A7F-266C-4CCC-B181-A31AA8578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9534" y="1829291"/>
            <a:ext cx="10237941" cy="3844925"/>
          </a:xfrm>
        </p:spPr>
        <p:txBody>
          <a:bodyPr/>
          <a:lstStyle/>
          <a:p>
            <a:pPr algn="r"/>
            <a:r>
              <a:rPr lang="he-IL" dirty="0"/>
              <a:t>   ציוד וחומרים: 		                            מהלך הניסוי: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5F92DD11-2B8D-4F7D-A047-E4726E2A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מתכננים ניסוי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65DF9059-D440-4498-AA60-B99C6F72108B}"/>
              </a:ext>
            </a:extLst>
          </p:cNvPr>
          <p:cNvGrpSpPr/>
          <p:nvPr/>
        </p:nvGrpSpPr>
        <p:grpSpPr>
          <a:xfrm>
            <a:off x="1561717" y="4368136"/>
            <a:ext cx="8547111" cy="1599477"/>
            <a:chOff x="333149" y="2509060"/>
            <a:chExt cx="8036601" cy="1599477"/>
          </a:xfrm>
        </p:grpSpPr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7B0ACC3D-368E-4A4A-A606-039A1563E31F}"/>
                </a:ext>
              </a:extLst>
            </p:cNvPr>
            <p:cNvSpPr/>
            <p:nvPr/>
          </p:nvSpPr>
          <p:spPr>
            <a:xfrm rot="16200000">
              <a:off x="323192" y="2519017"/>
              <a:ext cx="1599477" cy="1579563"/>
            </a:xfrm>
            <a:custGeom>
              <a:avLst/>
              <a:gdLst>
                <a:gd name="connsiteX0" fmla="*/ 0 w 1579562"/>
                <a:gd name="connsiteY0" fmla="*/ 78978 h 1599476"/>
                <a:gd name="connsiteX1" fmla="*/ 78978 w 1579562"/>
                <a:gd name="connsiteY1" fmla="*/ 0 h 1599476"/>
                <a:gd name="connsiteX2" fmla="*/ 1500584 w 1579562"/>
                <a:gd name="connsiteY2" fmla="*/ 0 h 1599476"/>
                <a:gd name="connsiteX3" fmla="*/ 1579562 w 1579562"/>
                <a:gd name="connsiteY3" fmla="*/ 78978 h 1599476"/>
                <a:gd name="connsiteX4" fmla="*/ 1579562 w 1579562"/>
                <a:gd name="connsiteY4" fmla="*/ 1520498 h 1599476"/>
                <a:gd name="connsiteX5" fmla="*/ 1500584 w 1579562"/>
                <a:gd name="connsiteY5" fmla="*/ 1599476 h 1599476"/>
                <a:gd name="connsiteX6" fmla="*/ 78978 w 1579562"/>
                <a:gd name="connsiteY6" fmla="*/ 1599476 h 1599476"/>
                <a:gd name="connsiteX7" fmla="*/ 0 w 1579562"/>
                <a:gd name="connsiteY7" fmla="*/ 1520498 h 1599476"/>
                <a:gd name="connsiteX8" fmla="*/ 0 w 1579562"/>
                <a:gd name="connsiteY8" fmla="*/ 78978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9562" h="1599476">
                  <a:moveTo>
                    <a:pt x="1501567" y="1"/>
                  </a:moveTo>
                  <a:cubicBezTo>
                    <a:pt x="1544642" y="1"/>
                    <a:pt x="1579562" y="35806"/>
                    <a:pt x="1579562" y="79974"/>
                  </a:cubicBezTo>
                  <a:lnTo>
                    <a:pt x="1579562" y="1519502"/>
                  </a:lnTo>
                  <a:cubicBezTo>
                    <a:pt x="1579562" y="1563670"/>
                    <a:pt x="1544642" y="1599475"/>
                    <a:pt x="1501567" y="1599475"/>
                  </a:cubicBezTo>
                  <a:lnTo>
                    <a:pt x="77995" y="1599475"/>
                  </a:lnTo>
                  <a:cubicBezTo>
                    <a:pt x="34920" y="1599475"/>
                    <a:pt x="0" y="1563670"/>
                    <a:pt x="0" y="1519502"/>
                  </a:cubicBezTo>
                  <a:lnTo>
                    <a:pt x="0" y="79974"/>
                  </a:lnTo>
                  <a:cubicBezTo>
                    <a:pt x="0" y="35806"/>
                    <a:pt x="34920" y="1"/>
                    <a:pt x="77995" y="1"/>
                  </a:cubicBezTo>
                  <a:lnTo>
                    <a:pt x="150156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7904" tIns="65153" rIns="84456" bIns="1263648" numCol="1" spcCol="1270" anchor="t" anchorCtr="0">
              <a:noAutofit/>
            </a:bodyPr>
            <a:lstStyle/>
            <a:p>
              <a:pPr marL="0" lvl="0" indent="0" algn="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400" kern="1200" dirty="0"/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3C5F8C8A-B702-4441-91D3-A99741A9CB3C}"/>
                </a:ext>
              </a:extLst>
            </p:cNvPr>
            <p:cNvSpPr/>
            <p:nvPr/>
          </p:nvSpPr>
          <p:spPr>
            <a:xfrm>
              <a:off x="649062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גורמים קבועים</a:t>
              </a: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4E690217-6792-43AD-A156-E35B48171805}"/>
                </a:ext>
              </a:extLst>
            </p:cNvPr>
            <p:cNvSpPr/>
            <p:nvPr/>
          </p:nvSpPr>
          <p:spPr>
            <a:xfrm rot="16200000">
              <a:off x="1958039" y="2519017"/>
              <a:ext cx="1599477" cy="1579563"/>
            </a:xfrm>
            <a:custGeom>
              <a:avLst/>
              <a:gdLst>
                <a:gd name="connsiteX0" fmla="*/ 0 w 1579562"/>
                <a:gd name="connsiteY0" fmla="*/ 78978 h 1599476"/>
                <a:gd name="connsiteX1" fmla="*/ 78978 w 1579562"/>
                <a:gd name="connsiteY1" fmla="*/ 0 h 1599476"/>
                <a:gd name="connsiteX2" fmla="*/ 1500584 w 1579562"/>
                <a:gd name="connsiteY2" fmla="*/ 0 h 1599476"/>
                <a:gd name="connsiteX3" fmla="*/ 1579562 w 1579562"/>
                <a:gd name="connsiteY3" fmla="*/ 78978 h 1599476"/>
                <a:gd name="connsiteX4" fmla="*/ 1579562 w 1579562"/>
                <a:gd name="connsiteY4" fmla="*/ 1520498 h 1599476"/>
                <a:gd name="connsiteX5" fmla="*/ 1500584 w 1579562"/>
                <a:gd name="connsiteY5" fmla="*/ 1599476 h 1599476"/>
                <a:gd name="connsiteX6" fmla="*/ 78978 w 1579562"/>
                <a:gd name="connsiteY6" fmla="*/ 1599476 h 1599476"/>
                <a:gd name="connsiteX7" fmla="*/ 0 w 1579562"/>
                <a:gd name="connsiteY7" fmla="*/ 1520498 h 1599476"/>
                <a:gd name="connsiteX8" fmla="*/ 0 w 1579562"/>
                <a:gd name="connsiteY8" fmla="*/ 78978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9562" h="1599476">
                  <a:moveTo>
                    <a:pt x="1501567" y="1"/>
                  </a:moveTo>
                  <a:cubicBezTo>
                    <a:pt x="1544642" y="1"/>
                    <a:pt x="1579562" y="35806"/>
                    <a:pt x="1579562" y="79974"/>
                  </a:cubicBezTo>
                  <a:lnTo>
                    <a:pt x="1579562" y="1519502"/>
                  </a:lnTo>
                  <a:cubicBezTo>
                    <a:pt x="1579562" y="1563670"/>
                    <a:pt x="1544642" y="1599475"/>
                    <a:pt x="1501567" y="1599475"/>
                  </a:cubicBezTo>
                  <a:lnTo>
                    <a:pt x="77995" y="1599475"/>
                  </a:lnTo>
                  <a:cubicBezTo>
                    <a:pt x="34920" y="1599475"/>
                    <a:pt x="0" y="1563670"/>
                    <a:pt x="0" y="1519502"/>
                  </a:cubicBezTo>
                  <a:lnTo>
                    <a:pt x="0" y="79974"/>
                  </a:lnTo>
                  <a:cubicBezTo>
                    <a:pt x="0" y="35806"/>
                    <a:pt x="34920" y="1"/>
                    <a:pt x="77995" y="1"/>
                  </a:cubicBezTo>
                  <a:lnTo>
                    <a:pt x="150156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450223"/>
                <a:satOff val="-10194"/>
                <a:lumOff val="2402"/>
                <a:alphaOff val="0"/>
              </a:schemeClr>
            </a:fillRef>
            <a:effectRef idx="0">
              <a:schemeClr val="accent4">
                <a:hueOff val="2450223"/>
                <a:satOff val="-10194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7904" tIns="65152" rIns="84456" bIns="1263649" numCol="1" spcCol="1270" anchor="t" anchorCtr="0">
              <a:noAutofit/>
            </a:bodyPr>
            <a:lstStyle/>
            <a:p>
              <a:pPr marL="0" lvl="0" indent="0" algn="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400" kern="1200" dirty="0"/>
            </a:p>
          </p:txBody>
        </p:sp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B20794F8-3136-48C7-BB4E-3215CDE57BFA}"/>
                </a:ext>
              </a:extLst>
            </p:cNvPr>
            <p:cNvSpPr/>
            <p:nvPr/>
          </p:nvSpPr>
          <p:spPr>
            <a:xfrm>
              <a:off x="2283910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2450223"/>
                <a:satOff val="-10194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בקרה</a:t>
              </a:r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01E05159-6D13-496B-A499-6019330A3337}"/>
                </a:ext>
              </a:extLst>
            </p:cNvPr>
            <p:cNvSpPr/>
            <p:nvPr/>
          </p:nvSpPr>
          <p:spPr>
            <a:xfrm rot="16200000">
              <a:off x="3592887" y="2519017"/>
              <a:ext cx="1599476" cy="1579563"/>
            </a:xfrm>
            <a:custGeom>
              <a:avLst/>
              <a:gdLst>
                <a:gd name="connsiteX0" fmla="*/ 0 w 1579562"/>
                <a:gd name="connsiteY0" fmla="*/ 78978 h 1599476"/>
                <a:gd name="connsiteX1" fmla="*/ 78978 w 1579562"/>
                <a:gd name="connsiteY1" fmla="*/ 0 h 1599476"/>
                <a:gd name="connsiteX2" fmla="*/ 1500584 w 1579562"/>
                <a:gd name="connsiteY2" fmla="*/ 0 h 1599476"/>
                <a:gd name="connsiteX3" fmla="*/ 1579562 w 1579562"/>
                <a:gd name="connsiteY3" fmla="*/ 78978 h 1599476"/>
                <a:gd name="connsiteX4" fmla="*/ 1579562 w 1579562"/>
                <a:gd name="connsiteY4" fmla="*/ 1520498 h 1599476"/>
                <a:gd name="connsiteX5" fmla="*/ 1500584 w 1579562"/>
                <a:gd name="connsiteY5" fmla="*/ 1599476 h 1599476"/>
                <a:gd name="connsiteX6" fmla="*/ 78978 w 1579562"/>
                <a:gd name="connsiteY6" fmla="*/ 1599476 h 1599476"/>
                <a:gd name="connsiteX7" fmla="*/ 0 w 1579562"/>
                <a:gd name="connsiteY7" fmla="*/ 1520498 h 1599476"/>
                <a:gd name="connsiteX8" fmla="*/ 0 w 1579562"/>
                <a:gd name="connsiteY8" fmla="*/ 78978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9562" h="1599476">
                  <a:moveTo>
                    <a:pt x="1501567" y="1"/>
                  </a:moveTo>
                  <a:cubicBezTo>
                    <a:pt x="1544642" y="1"/>
                    <a:pt x="1579562" y="35806"/>
                    <a:pt x="1579562" y="79974"/>
                  </a:cubicBezTo>
                  <a:lnTo>
                    <a:pt x="1579562" y="1519502"/>
                  </a:lnTo>
                  <a:cubicBezTo>
                    <a:pt x="1579562" y="1563670"/>
                    <a:pt x="1544642" y="1599475"/>
                    <a:pt x="1501567" y="1599475"/>
                  </a:cubicBezTo>
                  <a:lnTo>
                    <a:pt x="77995" y="1599475"/>
                  </a:lnTo>
                  <a:cubicBezTo>
                    <a:pt x="34920" y="1599475"/>
                    <a:pt x="0" y="1563670"/>
                    <a:pt x="0" y="1519502"/>
                  </a:cubicBezTo>
                  <a:lnTo>
                    <a:pt x="0" y="79974"/>
                  </a:lnTo>
                  <a:cubicBezTo>
                    <a:pt x="0" y="35806"/>
                    <a:pt x="34920" y="1"/>
                    <a:pt x="77995" y="1"/>
                  </a:cubicBezTo>
                  <a:lnTo>
                    <a:pt x="150156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7904" tIns="65151" rIns="84455" bIns="1263650" numCol="1" spcCol="1270" anchor="t" anchorCtr="0">
              <a:noAutofit/>
            </a:bodyPr>
            <a:lstStyle/>
            <a:p>
              <a:pPr marL="0" lvl="0" indent="0" algn="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400" kern="1200" dirty="0"/>
                <a:t>     </a:t>
              </a:r>
            </a:p>
          </p:txBody>
        </p:sp>
        <p:sp>
          <p:nvSpPr>
            <p:cNvPr id="18" name="צורה חופשית: צורה 17">
              <a:extLst>
                <a:ext uri="{FF2B5EF4-FFF2-40B4-BE49-F238E27FC236}">
                  <a16:creationId xmlns:a16="http://schemas.microsoft.com/office/drawing/2014/main" id="{AAAAC90B-21B5-4B8D-A178-FC853210D65D}"/>
                </a:ext>
              </a:extLst>
            </p:cNvPr>
            <p:cNvSpPr/>
            <p:nvPr/>
          </p:nvSpPr>
          <p:spPr>
            <a:xfrm>
              <a:off x="3918757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חזרות</a:t>
              </a:r>
            </a:p>
          </p:txBody>
        </p:sp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BA64B615-B6B5-465A-9910-34DCBDF77E6F}"/>
                </a:ext>
              </a:extLst>
            </p:cNvPr>
            <p:cNvSpPr/>
            <p:nvPr/>
          </p:nvSpPr>
          <p:spPr>
            <a:xfrm>
              <a:off x="5581246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7350668"/>
                <a:satOff val="-30583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מקום הניסוי </a:t>
              </a:r>
            </a:p>
          </p:txBody>
        </p:sp>
        <p:sp>
          <p:nvSpPr>
            <p:cNvPr id="24" name="צורה חופשית: צורה 23">
              <a:extLst>
                <a:ext uri="{FF2B5EF4-FFF2-40B4-BE49-F238E27FC236}">
                  <a16:creationId xmlns:a16="http://schemas.microsoft.com/office/drawing/2014/main" id="{321D17E3-8BF5-4415-84DF-2C7651E9A8F3}"/>
                </a:ext>
              </a:extLst>
            </p:cNvPr>
            <p:cNvSpPr/>
            <p:nvPr/>
          </p:nvSpPr>
          <p:spPr>
            <a:xfrm>
              <a:off x="7192976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זמן</a:t>
              </a: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AD1303E-DB56-4276-AD0B-F0303D3E99F4}"/>
              </a:ext>
            </a:extLst>
          </p:cNvPr>
          <p:cNvGrpSpPr/>
          <p:nvPr/>
        </p:nvGrpSpPr>
        <p:grpSpPr>
          <a:xfrm>
            <a:off x="8798720" y="2474482"/>
            <a:ext cx="2918755" cy="3566130"/>
            <a:chOff x="6146289" y="1522279"/>
            <a:chExt cx="1978421" cy="2374107"/>
          </a:xfrm>
        </p:grpSpPr>
        <p:sp>
          <p:nvSpPr>
            <p:cNvPr id="6" name="מלבן: פינות מעוגלות 5">
              <a:extLst>
                <a:ext uri="{FF2B5EF4-FFF2-40B4-BE49-F238E27FC236}">
                  <a16:creationId xmlns:a16="http://schemas.microsoft.com/office/drawing/2014/main" id="{E3F91695-41CE-4697-8AB6-9DE73BF7C343}"/>
                </a:ext>
              </a:extLst>
            </p:cNvPr>
            <p:cNvSpPr/>
            <p:nvPr/>
          </p:nvSpPr>
          <p:spPr>
            <a:xfrm>
              <a:off x="6146289" y="1522280"/>
              <a:ext cx="1978421" cy="2374106"/>
            </a:xfrm>
            <a:prstGeom prst="roundRect">
              <a:avLst>
                <a:gd name="adj" fmla="val 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: פינות מעוגלות 4">
              <a:extLst>
                <a:ext uri="{FF2B5EF4-FFF2-40B4-BE49-F238E27FC236}">
                  <a16:creationId xmlns:a16="http://schemas.microsoft.com/office/drawing/2014/main" id="{1154901D-3E21-4045-BBE1-B31928C4F662}"/>
                </a:ext>
              </a:extLst>
            </p:cNvPr>
            <p:cNvSpPr txBox="1"/>
            <p:nvPr/>
          </p:nvSpPr>
          <p:spPr>
            <a:xfrm rot="16200000">
              <a:off x="5370747" y="2297821"/>
              <a:ext cx="1946767" cy="395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8867" rIns="102235" bIns="0" numCol="1" spcCol="1270" anchor="t" anchorCtr="0">
              <a:noAutofit/>
            </a:bodyPr>
            <a:lstStyle/>
            <a:p>
              <a:pPr marL="0" lvl="0" indent="0" algn="r" defTabSz="1022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300" kern="1200" dirty="0"/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86411985-8FB5-457F-A4D8-C89943B696CF}"/>
              </a:ext>
            </a:extLst>
          </p:cNvPr>
          <p:cNvSpPr/>
          <p:nvPr/>
        </p:nvSpPr>
        <p:spPr>
          <a:xfrm>
            <a:off x="8798719" y="2694057"/>
            <a:ext cx="2918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פירוט הכלים, החומרים </a:t>
            </a:r>
          </a:p>
          <a:p>
            <a:pPr algn="ctr" rtl="1"/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 ומכשירי</a:t>
            </a:r>
          </a:p>
          <a:p>
            <a:pPr algn="ctr" rtl="1"/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המדידה  </a:t>
            </a:r>
          </a:p>
          <a:p>
            <a:pPr algn="ctr" rtl="1"/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הדרושים</a:t>
            </a:r>
            <a:endParaRPr lang="he-IL" sz="320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A0AD0705-69EF-48B0-8621-66D6DDE0AA68}"/>
              </a:ext>
            </a:extLst>
          </p:cNvPr>
          <p:cNvSpPr/>
          <p:nvPr/>
        </p:nvSpPr>
        <p:spPr>
          <a:xfrm>
            <a:off x="9133086" y="5114908"/>
            <a:ext cx="2329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</a:rPr>
              <a:t>לביצוע הניסוי</a:t>
            </a: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F9C8DF9-E51C-4C3C-9F29-A25F81D76746}"/>
              </a:ext>
            </a:extLst>
          </p:cNvPr>
          <p:cNvGrpSpPr/>
          <p:nvPr/>
        </p:nvGrpSpPr>
        <p:grpSpPr>
          <a:xfrm>
            <a:off x="886839" y="2629261"/>
            <a:ext cx="4826129" cy="1599477"/>
            <a:chOff x="3918757" y="2509060"/>
            <a:chExt cx="4537869" cy="1599477"/>
          </a:xfrm>
        </p:grpSpPr>
        <p:sp>
          <p:nvSpPr>
            <p:cNvPr id="29" name="צורה חופשית: צורה 28">
              <a:extLst>
                <a:ext uri="{FF2B5EF4-FFF2-40B4-BE49-F238E27FC236}">
                  <a16:creationId xmlns:a16="http://schemas.microsoft.com/office/drawing/2014/main" id="{DA66F1D9-7F0D-49EF-AAC8-1018379F4ADA}"/>
                </a:ext>
              </a:extLst>
            </p:cNvPr>
            <p:cNvSpPr/>
            <p:nvPr/>
          </p:nvSpPr>
          <p:spPr>
            <a:xfrm>
              <a:off x="3918757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חזרות</a:t>
              </a:r>
            </a:p>
          </p:txBody>
        </p:sp>
        <p:sp>
          <p:nvSpPr>
            <p:cNvPr id="30" name="צורה חופשית: צורה 29">
              <a:extLst>
                <a:ext uri="{FF2B5EF4-FFF2-40B4-BE49-F238E27FC236}">
                  <a16:creationId xmlns:a16="http://schemas.microsoft.com/office/drawing/2014/main" id="{9FD4EC18-FD1C-499F-8E31-D23DAD1936B5}"/>
                </a:ext>
              </a:extLst>
            </p:cNvPr>
            <p:cNvSpPr/>
            <p:nvPr/>
          </p:nvSpPr>
          <p:spPr>
            <a:xfrm rot="16200000">
              <a:off x="5255377" y="2519018"/>
              <a:ext cx="1599476" cy="1579562"/>
            </a:xfrm>
            <a:custGeom>
              <a:avLst/>
              <a:gdLst>
                <a:gd name="connsiteX0" fmla="*/ 0 w 1579562"/>
                <a:gd name="connsiteY0" fmla="*/ 78978 h 1599476"/>
                <a:gd name="connsiteX1" fmla="*/ 78978 w 1579562"/>
                <a:gd name="connsiteY1" fmla="*/ 0 h 1599476"/>
                <a:gd name="connsiteX2" fmla="*/ 1500584 w 1579562"/>
                <a:gd name="connsiteY2" fmla="*/ 0 h 1599476"/>
                <a:gd name="connsiteX3" fmla="*/ 1579562 w 1579562"/>
                <a:gd name="connsiteY3" fmla="*/ 78978 h 1599476"/>
                <a:gd name="connsiteX4" fmla="*/ 1579562 w 1579562"/>
                <a:gd name="connsiteY4" fmla="*/ 1520498 h 1599476"/>
                <a:gd name="connsiteX5" fmla="*/ 1500584 w 1579562"/>
                <a:gd name="connsiteY5" fmla="*/ 1599476 h 1599476"/>
                <a:gd name="connsiteX6" fmla="*/ 78978 w 1579562"/>
                <a:gd name="connsiteY6" fmla="*/ 1599476 h 1599476"/>
                <a:gd name="connsiteX7" fmla="*/ 0 w 1579562"/>
                <a:gd name="connsiteY7" fmla="*/ 1520498 h 1599476"/>
                <a:gd name="connsiteX8" fmla="*/ 0 w 1579562"/>
                <a:gd name="connsiteY8" fmla="*/ 78978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9562" h="1599476">
                  <a:moveTo>
                    <a:pt x="1501567" y="1"/>
                  </a:moveTo>
                  <a:cubicBezTo>
                    <a:pt x="1544642" y="1"/>
                    <a:pt x="1579562" y="35806"/>
                    <a:pt x="1579562" y="79974"/>
                  </a:cubicBezTo>
                  <a:lnTo>
                    <a:pt x="1579562" y="1519502"/>
                  </a:lnTo>
                  <a:cubicBezTo>
                    <a:pt x="1579562" y="1563670"/>
                    <a:pt x="1544642" y="1599475"/>
                    <a:pt x="1501567" y="1599475"/>
                  </a:cubicBezTo>
                  <a:lnTo>
                    <a:pt x="77995" y="1599475"/>
                  </a:lnTo>
                  <a:cubicBezTo>
                    <a:pt x="34920" y="1599475"/>
                    <a:pt x="0" y="1563670"/>
                    <a:pt x="0" y="1519502"/>
                  </a:cubicBezTo>
                  <a:lnTo>
                    <a:pt x="0" y="79974"/>
                  </a:lnTo>
                  <a:cubicBezTo>
                    <a:pt x="0" y="35806"/>
                    <a:pt x="34920" y="1"/>
                    <a:pt x="77995" y="1"/>
                  </a:cubicBezTo>
                  <a:lnTo>
                    <a:pt x="150156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50668"/>
                <a:satOff val="-30583"/>
                <a:lumOff val="7206"/>
                <a:alphaOff val="0"/>
              </a:schemeClr>
            </a:fillRef>
            <a:effectRef idx="0">
              <a:schemeClr val="accent4">
                <a:hueOff val="7350668"/>
                <a:satOff val="-30583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7905" tIns="65150" rIns="84454" bIns="1263650" numCol="1" spcCol="1270" anchor="t" anchorCtr="0">
              <a:noAutofit/>
            </a:bodyPr>
            <a:lstStyle/>
            <a:p>
              <a:pPr marL="0" lvl="0" indent="0" algn="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400" kern="1200" dirty="0"/>
            </a:p>
          </p:txBody>
        </p:sp>
        <p:sp>
          <p:nvSpPr>
            <p:cNvPr id="31" name="צורה חופשית: צורה 30">
              <a:extLst>
                <a:ext uri="{FF2B5EF4-FFF2-40B4-BE49-F238E27FC236}">
                  <a16:creationId xmlns:a16="http://schemas.microsoft.com/office/drawing/2014/main" id="{D286BA50-8374-47A2-9979-30826D5B48DE}"/>
                </a:ext>
              </a:extLst>
            </p:cNvPr>
            <p:cNvSpPr/>
            <p:nvPr/>
          </p:nvSpPr>
          <p:spPr>
            <a:xfrm>
              <a:off x="5581246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7350668"/>
                <a:satOff val="-30583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מקום הניסוי </a:t>
              </a:r>
            </a:p>
          </p:txBody>
        </p:sp>
        <p:sp>
          <p:nvSpPr>
            <p:cNvPr id="32" name="צורה חופשית: צורה 31">
              <a:extLst>
                <a:ext uri="{FF2B5EF4-FFF2-40B4-BE49-F238E27FC236}">
                  <a16:creationId xmlns:a16="http://schemas.microsoft.com/office/drawing/2014/main" id="{E188337D-6E4E-45B0-95CE-1C80C3743CAE}"/>
                </a:ext>
              </a:extLst>
            </p:cNvPr>
            <p:cNvSpPr/>
            <p:nvPr/>
          </p:nvSpPr>
          <p:spPr>
            <a:xfrm rot="16200000">
              <a:off x="6867106" y="2519018"/>
              <a:ext cx="1599477" cy="1579562"/>
            </a:xfrm>
            <a:custGeom>
              <a:avLst/>
              <a:gdLst>
                <a:gd name="connsiteX0" fmla="*/ 0 w 1579562"/>
                <a:gd name="connsiteY0" fmla="*/ 78978 h 1599476"/>
                <a:gd name="connsiteX1" fmla="*/ 78978 w 1579562"/>
                <a:gd name="connsiteY1" fmla="*/ 0 h 1599476"/>
                <a:gd name="connsiteX2" fmla="*/ 1500584 w 1579562"/>
                <a:gd name="connsiteY2" fmla="*/ 0 h 1599476"/>
                <a:gd name="connsiteX3" fmla="*/ 1579562 w 1579562"/>
                <a:gd name="connsiteY3" fmla="*/ 78978 h 1599476"/>
                <a:gd name="connsiteX4" fmla="*/ 1579562 w 1579562"/>
                <a:gd name="connsiteY4" fmla="*/ 1520498 h 1599476"/>
                <a:gd name="connsiteX5" fmla="*/ 1500584 w 1579562"/>
                <a:gd name="connsiteY5" fmla="*/ 1599476 h 1599476"/>
                <a:gd name="connsiteX6" fmla="*/ 78978 w 1579562"/>
                <a:gd name="connsiteY6" fmla="*/ 1599476 h 1599476"/>
                <a:gd name="connsiteX7" fmla="*/ 0 w 1579562"/>
                <a:gd name="connsiteY7" fmla="*/ 1520498 h 1599476"/>
                <a:gd name="connsiteX8" fmla="*/ 0 w 1579562"/>
                <a:gd name="connsiteY8" fmla="*/ 78978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9562" h="1599476">
                  <a:moveTo>
                    <a:pt x="1501567" y="1"/>
                  </a:moveTo>
                  <a:cubicBezTo>
                    <a:pt x="1544642" y="1"/>
                    <a:pt x="1579562" y="35806"/>
                    <a:pt x="1579562" y="79974"/>
                  </a:cubicBezTo>
                  <a:lnTo>
                    <a:pt x="1579562" y="1519502"/>
                  </a:lnTo>
                  <a:cubicBezTo>
                    <a:pt x="1579562" y="1563670"/>
                    <a:pt x="1544642" y="1599475"/>
                    <a:pt x="1501567" y="1599475"/>
                  </a:cubicBezTo>
                  <a:lnTo>
                    <a:pt x="77995" y="1599475"/>
                  </a:lnTo>
                  <a:cubicBezTo>
                    <a:pt x="34920" y="1599475"/>
                    <a:pt x="0" y="1563670"/>
                    <a:pt x="0" y="1519502"/>
                  </a:cubicBezTo>
                  <a:lnTo>
                    <a:pt x="0" y="79974"/>
                  </a:lnTo>
                  <a:cubicBezTo>
                    <a:pt x="0" y="35806"/>
                    <a:pt x="34920" y="1"/>
                    <a:pt x="77995" y="1"/>
                  </a:cubicBezTo>
                  <a:lnTo>
                    <a:pt x="150156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7905" tIns="65151" rIns="84455" bIns="1263649" numCol="1" spcCol="1270" anchor="t" anchorCtr="0">
              <a:noAutofit/>
            </a:bodyPr>
            <a:lstStyle/>
            <a:p>
              <a:pPr marL="0" lvl="0" indent="0" algn="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400" kern="1200" dirty="0"/>
            </a:p>
          </p:txBody>
        </p:sp>
        <p:sp>
          <p:nvSpPr>
            <p:cNvPr id="33" name="צורה חופשית: צורה 32">
              <a:extLst>
                <a:ext uri="{FF2B5EF4-FFF2-40B4-BE49-F238E27FC236}">
                  <a16:creationId xmlns:a16="http://schemas.microsoft.com/office/drawing/2014/main" id="{0A023025-930B-4F08-80D1-AF38E9A908A7}"/>
                </a:ext>
              </a:extLst>
            </p:cNvPr>
            <p:cNvSpPr/>
            <p:nvPr/>
          </p:nvSpPr>
          <p:spPr>
            <a:xfrm>
              <a:off x="7192976" y="2509061"/>
              <a:ext cx="1176774" cy="1599476"/>
            </a:xfrm>
            <a:custGeom>
              <a:avLst/>
              <a:gdLst>
                <a:gd name="connsiteX0" fmla="*/ 0 w 1176774"/>
                <a:gd name="connsiteY0" fmla="*/ 0 h 1599476"/>
                <a:gd name="connsiteX1" fmla="*/ 1176774 w 1176774"/>
                <a:gd name="connsiteY1" fmla="*/ 0 h 1599476"/>
                <a:gd name="connsiteX2" fmla="*/ 1176774 w 1176774"/>
                <a:gd name="connsiteY2" fmla="*/ 1599476 h 1599476"/>
                <a:gd name="connsiteX3" fmla="*/ 0 w 1176774"/>
                <a:gd name="connsiteY3" fmla="*/ 1599476 h 1599476"/>
                <a:gd name="connsiteX4" fmla="*/ 0 w 1176774"/>
                <a:gd name="connsiteY4" fmla="*/ 0 h 159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774" h="1599476">
                  <a:moveTo>
                    <a:pt x="0" y="0"/>
                  </a:moveTo>
                  <a:lnTo>
                    <a:pt x="1176774" y="0"/>
                  </a:lnTo>
                  <a:lnTo>
                    <a:pt x="1176774" y="1599476"/>
                  </a:lnTo>
                  <a:lnTo>
                    <a:pt x="0" y="15994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marL="0" lvl="0" indent="0" algn="r" defTabSz="12890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/>
                <a:t>זמן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758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E93B31FF-DF89-41C4-A3B8-247CD21D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15" y="523505"/>
            <a:ext cx="9817418" cy="720000"/>
          </a:xfrm>
        </p:spPr>
        <p:txBody>
          <a:bodyPr>
            <a:noAutofit/>
          </a:bodyPr>
          <a:lstStyle/>
          <a:p>
            <a:pPr algn="r"/>
            <a:r>
              <a:rPr lang="he-IL" sz="4000" dirty="0"/>
              <a:t>גורמים קבועים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A4BFA984-153D-4DE9-BB42-7A2173961C79}"/>
              </a:ext>
            </a:extLst>
          </p:cNvPr>
          <p:cNvGrpSpPr/>
          <p:nvPr/>
        </p:nvGrpSpPr>
        <p:grpSpPr>
          <a:xfrm>
            <a:off x="-450614" y="1770834"/>
            <a:ext cx="6235400" cy="4325982"/>
            <a:chOff x="3875505" y="1703640"/>
            <a:chExt cx="6235400" cy="4325982"/>
          </a:xfrm>
        </p:grpSpPr>
        <p:sp>
          <p:nvSpPr>
            <p:cNvPr id="5" name="צורה חופשית: צורה 4">
              <a:extLst>
                <a:ext uri="{FF2B5EF4-FFF2-40B4-BE49-F238E27FC236}">
                  <a16:creationId xmlns:a16="http://schemas.microsoft.com/office/drawing/2014/main" id="{B0B648F5-6228-4DE4-94C2-CDCDDF50CD23}"/>
                </a:ext>
              </a:extLst>
            </p:cNvPr>
            <p:cNvSpPr/>
            <p:nvPr/>
          </p:nvSpPr>
          <p:spPr>
            <a:xfrm>
              <a:off x="6625316" y="1703640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503" tIns="376593" rIns="341504" bIns="376592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גודל קרני הכוכב</a:t>
              </a:r>
            </a:p>
          </p:txBody>
        </p:sp>
        <p:sp>
          <p:nvSpPr>
            <p:cNvPr id="7" name="צורה חופשית: צורה 6">
              <a:extLst>
                <a:ext uri="{FF2B5EF4-FFF2-40B4-BE49-F238E27FC236}">
                  <a16:creationId xmlns:a16="http://schemas.microsoft.com/office/drawing/2014/main" id="{8684278F-86DD-49A3-89EF-0A1F494A4CEB}"/>
                </a:ext>
              </a:extLst>
            </p:cNvPr>
            <p:cNvSpPr/>
            <p:nvPr/>
          </p:nvSpPr>
          <p:spPr>
            <a:xfrm>
              <a:off x="8177931" y="2050051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98E46FAB-49D8-45EF-A12A-FEABBD5928FF}"/>
                </a:ext>
              </a:extLst>
            </p:cNvPr>
            <p:cNvSpPr/>
            <p:nvPr/>
          </p:nvSpPr>
          <p:spPr>
            <a:xfrm>
              <a:off x="4997876" y="1703640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960178"/>
                <a:satOff val="-8155"/>
                <a:lumOff val="1922"/>
                <a:alphaOff val="0"/>
              </a:schemeClr>
            </a:fillRef>
            <a:effectRef idx="0">
              <a:schemeClr val="accent4">
                <a:hueOff val="1960178"/>
                <a:satOff val="-8155"/>
                <a:lumOff val="1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823" tIns="269913" rIns="234824" bIns="269912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6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סוג הנייר</a:t>
              </a:r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EE9E15BC-3D32-47A2-A923-338555D48202}"/>
                </a:ext>
              </a:extLst>
            </p:cNvPr>
            <p:cNvSpPr/>
            <p:nvPr/>
          </p:nvSpPr>
          <p:spPr>
            <a:xfrm>
              <a:off x="5808478" y="3173809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920356"/>
                <a:satOff val="-16311"/>
                <a:lumOff val="3843"/>
                <a:alphaOff val="0"/>
              </a:schemeClr>
            </a:fillRef>
            <a:effectRef idx="0">
              <a:schemeClr val="accent4">
                <a:hueOff val="3920356"/>
                <a:satOff val="-16311"/>
                <a:lumOff val="3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503" tIns="376593" rIns="341504" bIns="376592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סוג הנוזל</a:t>
              </a: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E3AE2A9A-D0CB-4353-AE24-25F7251D7C13}"/>
                </a:ext>
              </a:extLst>
            </p:cNvPr>
            <p:cNvSpPr/>
            <p:nvPr/>
          </p:nvSpPr>
          <p:spPr>
            <a:xfrm>
              <a:off x="3875505" y="3520220"/>
              <a:ext cx="1870620" cy="1039233"/>
            </a:xfrm>
            <a:custGeom>
              <a:avLst/>
              <a:gdLst>
                <a:gd name="connsiteX0" fmla="*/ 0 w 1870620"/>
                <a:gd name="connsiteY0" fmla="*/ 0 h 1039233"/>
                <a:gd name="connsiteX1" fmla="*/ 1870620 w 1870620"/>
                <a:gd name="connsiteY1" fmla="*/ 0 h 1039233"/>
                <a:gd name="connsiteX2" fmla="*/ 1870620 w 1870620"/>
                <a:gd name="connsiteY2" fmla="*/ 1039233 h 1039233"/>
                <a:gd name="connsiteX3" fmla="*/ 0 w 1870620"/>
                <a:gd name="connsiteY3" fmla="*/ 1039233 h 1039233"/>
                <a:gd name="connsiteX4" fmla="*/ 0 w 1870620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620" h="1039233">
                  <a:moveTo>
                    <a:pt x="0" y="0"/>
                  </a:moveTo>
                  <a:lnTo>
                    <a:pt x="1870620" y="0"/>
                  </a:lnTo>
                  <a:lnTo>
                    <a:pt x="1870620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CD21B69F-99D6-426F-9610-2D3F4E09289D}"/>
                </a:ext>
              </a:extLst>
            </p:cNvPr>
            <p:cNvSpPr/>
            <p:nvPr/>
          </p:nvSpPr>
          <p:spPr>
            <a:xfrm>
              <a:off x="7435918" y="3173809"/>
              <a:ext cx="1506889" cy="1732056"/>
            </a:xfrm>
            <a:custGeom>
              <a:avLst/>
              <a:gdLst>
                <a:gd name="connsiteX0" fmla="*/ 0 w 1732055"/>
                <a:gd name="connsiteY0" fmla="*/ 753444 h 1506888"/>
                <a:gd name="connsiteX1" fmla="*/ 376722 w 1732055"/>
                <a:gd name="connsiteY1" fmla="*/ 0 h 1506888"/>
                <a:gd name="connsiteX2" fmla="*/ 1355333 w 1732055"/>
                <a:gd name="connsiteY2" fmla="*/ 0 h 1506888"/>
                <a:gd name="connsiteX3" fmla="*/ 1732055 w 1732055"/>
                <a:gd name="connsiteY3" fmla="*/ 753444 h 1506888"/>
                <a:gd name="connsiteX4" fmla="*/ 1355333 w 1732055"/>
                <a:gd name="connsiteY4" fmla="*/ 1506888 h 1506888"/>
                <a:gd name="connsiteX5" fmla="*/ 376722 w 1732055"/>
                <a:gd name="connsiteY5" fmla="*/ 1506888 h 1506888"/>
                <a:gd name="connsiteX6" fmla="*/ 0 w 1732055"/>
                <a:gd name="connsiteY6" fmla="*/ 753444 h 1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2055" h="1506888">
                  <a:moveTo>
                    <a:pt x="866027" y="0"/>
                  </a:moveTo>
                  <a:lnTo>
                    <a:pt x="1732054" y="327748"/>
                  </a:lnTo>
                  <a:lnTo>
                    <a:pt x="1732054" y="1179140"/>
                  </a:lnTo>
                  <a:lnTo>
                    <a:pt x="866028" y="1506888"/>
                  </a:lnTo>
                  <a:lnTo>
                    <a:pt x="1" y="1179140"/>
                  </a:lnTo>
                  <a:lnTo>
                    <a:pt x="1" y="327748"/>
                  </a:lnTo>
                  <a:lnTo>
                    <a:pt x="86602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80535"/>
                <a:satOff val="-24466"/>
                <a:lumOff val="5765"/>
                <a:alphaOff val="0"/>
              </a:schemeClr>
            </a:fillRef>
            <a:effectRef idx="0">
              <a:schemeClr val="accent4">
                <a:hueOff val="5880535"/>
                <a:satOff val="-24466"/>
                <a:lumOff val="5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4823" tIns="269913" rIns="234824" bIns="269912" numCol="1" spcCol="1270" anchor="ctr" anchorCtr="0">
              <a:noAutofit/>
            </a:bodyPr>
            <a:lstStyle/>
            <a:p>
              <a:pPr marL="0" lvl="0" indent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200" kern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כמות הנוזל</a:t>
              </a:r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149CA591-ADE3-4F41-A014-4EF8BC45A2E6}"/>
                </a:ext>
              </a:extLst>
            </p:cNvPr>
            <p:cNvSpPr/>
            <p:nvPr/>
          </p:nvSpPr>
          <p:spPr>
            <a:xfrm>
              <a:off x="8177931" y="4990389"/>
              <a:ext cx="1932974" cy="1039233"/>
            </a:xfrm>
            <a:custGeom>
              <a:avLst/>
              <a:gdLst>
                <a:gd name="connsiteX0" fmla="*/ 0 w 1932974"/>
                <a:gd name="connsiteY0" fmla="*/ 0 h 1039233"/>
                <a:gd name="connsiteX1" fmla="*/ 1932974 w 1932974"/>
                <a:gd name="connsiteY1" fmla="*/ 0 h 1039233"/>
                <a:gd name="connsiteX2" fmla="*/ 1932974 w 1932974"/>
                <a:gd name="connsiteY2" fmla="*/ 1039233 h 1039233"/>
                <a:gd name="connsiteX3" fmla="*/ 0 w 1932974"/>
                <a:gd name="connsiteY3" fmla="*/ 1039233 h 1039233"/>
                <a:gd name="connsiteX4" fmla="*/ 0 w 1932974"/>
                <a:gd name="connsiteY4" fmla="*/ 0 h 10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974" h="1039233">
                  <a:moveTo>
                    <a:pt x="0" y="0"/>
                  </a:moveTo>
                  <a:lnTo>
                    <a:pt x="1932974" y="0"/>
                  </a:lnTo>
                  <a:lnTo>
                    <a:pt x="1932974" y="1039233"/>
                  </a:lnTo>
                  <a:lnTo>
                    <a:pt x="0" y="1039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0" lvl="0" indent="0" algn="ctr" defTabSz="11557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e-IL" sz="26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65741CCE-5893-49B9-96A4-EE972FE173A4}"/>
              </a:ext>
            </a:extLst>
          </p:cNvPr>
          <p:cNvSpPr/>
          <p:nvPr/>
        </p:nvSpPr>
        <p:spPr>
          <a:xfrm>
            <a:off x="3886831" y="1708345"/>
            <a:ext cx="1506889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880535"/>
              <a:satOff val="-24466"/>
              <a:lumOff val="5765"/>
              <a:alphaOff val="0"/>
            </a:schemeClr>
          </a:fillRef>
          <a:effectRef idx="0">
            <a:schemeClr val="accent4">
              <a:hueOff val="5880535"/>
              <a:satOff val="-24466"/>
              <a:lumOff val="5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823" tIns="269913" rIns="234824" bIns="269912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32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צורת הנייר</a:t>
            </a:r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97DB5BA1-F547-4126-AF60-9AA343F3ED52}"/>
              </a:ext>
            </a:extLst>
          </p:cNvPr>
          <p:cNvSpPr/>
          <p:nvPr/>
        </p:nvSpPr>
        <p:spPr>
          <a:xfrm>
            <a:off x="2198113" y="4711171"/>
            <a:ext cx="1671691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1503" tIns="376593" rIns="341504" bIns="376592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8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גודל </a:t>
            </a:r>
            <a:r>
              <a:rPr lang="he-IL" sz="24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הצלחת</a:t>
            </a:r>
            <a:endParaRPr lang="he-IL" sz="2800" kern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צורה חופשית: צורה 30">
            <a:extLst>
              <a:ext uri="{FF2B5EF4-FFF2-40B4-BE49-F238E27FC236}">
                <a16:creationId xmlns:a16="http://schemas.microsoft.com/office/drawing/2014/main" id="{84315127-0B1D-400E-907D-064EC8034935}"/>
              </a:ext>
            </a:extLst>
          </p:cNvPr>
          <p:cNvSpPr/>
          <p:nvPr/>
        </p:nvSpPr>
        <p:spPr>
          <a:xfrm>
            <a:off x="394947" y="4711171"/>
            <a:ext cx="1671691" cy="1732056"/>
          </a:xfrm>
          <a:custGeom>
            <a:avLst/>
            <a:gdLst>
              <a:gd name="connsiteX0" fmla="*/ 0 w 1732055"/>
              <a:gd name="connsiteY0" fmla="*/ 753444 h 1506888"/>
              <a:gd name="connsiteX1" fmla="*/ 376722 w 1732055"/>
              <a:gd name="connsiteY1" fmla="*/ 0 h 1506888"/>
              <a:gd name="connsiteX2" fmla="*/ 1355333 w 1732055"/>
              <a:gd name="connsiteY2" fmla="*/ 0 h 1506888"/>
              <a:gd name="connsiteX3" fmla="*/ 1732055 w 1732055"/>
              <a:gd name="connsiteY3" fmla="*/ 753444 h 1506888"/>
              <a:gd name="connsiteX4" fmla="*/ 1355333 w 1732055"/>
              <a:gd name="connsiteY4" fmla="*/ 1506888 h 1506888"/>
              <a:gd name="connsiteX5" fmla="*/ 376722 w 1732055"/>
              <a:gd name="connsiteY5" fmla="*/ 1506888 h 1506888"/>
              <a:gd name="connsiteX6" fmla="*/ 0 w 1732055"/>
              <a:gd name="connsiteY6" fmla="*/ 753444 h 1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055" h="1506888">
                <a:moveTo>
                  <a:pt x="866027" y="0"/>
                </a:moveTo>
                <a:lnTo>
                  <a:pt x="1732054" y="327748"/>
                </a:lnTo>
                <a:lnTo>
                  <a:pt x="1732054" y="1179140"/>
                </a:lnTo>
                <a:lnTo>
                  <a:pt x="866028" y="1506888"/>
                </a:lnTo>
                <a:lnTo>
                  <a:pt x="1" y="1179140"/>
                </a:lnTo>
                <a:lnTo>
                  <a:pt x="1" y="327748"/>
                </a:lnTo>
                <a:lnTo>
                  <a:pt x="866027" y="0"/>
                </a:lnTo>
                <a:close/>
              </a:path>
            </a:pathLst>
          </a:custGeom>
          <a:solidFill>
            <a:srgbClr val="FFCC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1503" tIns="376593" rIns="341504" bIns="376592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80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טמפ'</a:t>
            </a:r>
          </a:p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e-I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הסביבה</a:t>
            </a:r>
            <a:endParaRPr lang="he-IL" sz="2400" kern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תיבת טקסט 2">
            <a:extLst>
              <a:ext uri="{FF2B5EF4-FFF2-40B4-BE49-F238E27FC236}">
                <a16:creationId xmlns:a16="http://schemas.microsoft.com/office/drawing/2014/main" id="{B5028F04-ACE3-48D3-A216-7186FD70F8B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32203" y="2370057"/>
            <a:ext cx="6022562" cy="32071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יש להקפיד לשנות רק את הגורם המשפיע ולהשאיר את שאר הגורמים קבועים (ללא שינוי).</a:t>
            </a: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כך נוכל להוכיח שהגורם המשפיע הוא זה שהשפיע על התוצאות ולא גורם אחר</a:t>
            </a:r>
            <a:r>
              <a:rPr lang="he-IL" sz="3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EA27F36-2FD4-4654-A1C3-F971ADFB861C}"/>
              </a:ext>
            </a:extLst>
          </p:cNvPr>
          <p:cNvSpPr/>
          <p:nvPr/>
        </p:nvSpPr>
        <p:spPr>
          <a:xfrm rot="19860513">
            <a:off x="4781507" y="2932692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7C1F8C47-8C99-42F4-88FA-8271CEB4AC8C}"/>
              </a:ext>
            </a:extLst>
          </p:cNvPr>
          <p:cNvSpPr/>
          <p:nvPr/>
        </p:nvSpPr>
        <p:spPr>
          <a:xfrm rot="19860513">
            <a:off x="4139524" y="4292631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5E767A57-1555-41EA-813B-81D63B50C09A}"/>
              </a:ext>
            </a:extLst>
          </p:cNvPr>
          <p:cNvSpPr/>
          <p:nvPr/>
        </p:nvSpPr>
        <p:spPr>
          <a:xfrm rot="19860513">
            <a:off x="3277643" y="2165200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4010903F-5788-4238-8C6C-41AFE3FC3127}"/>
              </a:ext>
            </a:extLst>
          </p:cNvPr>
          <p:cNvSpPr/>
          <p:nvPr/>
        </p:nvSpPr>
        <p:spPr>
          <a:xfrm rot="19860513">
            <a:off x="2460805" y="4130733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4391F244-FFB9-42F9-9FB8-F281932504F0}"/>
              </a:ext>
            </a:extLst>
          </p:cNvPr>
          <p:cNvSpPr/>
          <p:nvPr/>
        </p:nvSpPr>
        <p:spPr>
          <a:xfrm rot="19860513">
            <a:off x="3357084" y="5519083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82884456-432E-4C92-88E3-28FE77E0BDC6}"/>
              </a:ext>
            </a:extLst>
          </p:cNvPr>
          <p:cNvSpPr/>
          <p:nvPr/>
        </p:nvSpPr>
        <p:spPr>
          <a:xfrm rot="19860513">
            <a:off x="1095435" y="5804428"/>
            <a:ext cx="89800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קבוע</a:t>
            </a:r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C92C9FBB-E787-49E1-B428-A1F8BF71469C}"/>
              </a:ext>
            </a:extLst>
          </p:cNvPr>
          <p:cNvSpPr/>
          <p:nvPr/>
        </p:nvSpPr>
        <p:spPr>
          <a:xfrm rot="19860513">
            <a:off x="361425" y="1742505"/>
            <a:ext cx="107112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Ay_Botanika" pitchFamily="2" charset="-79"/>
              </a:rPr>
              <a:t>משפיע</a:t>
            </a:r>
          </a:p>
        </p:txBody>
      </p:sp>
    </p:spTree>
    <p:extLst>
      <p:ext uri="{BB962C8B-B14F-4D97-AF65-F5344CB8AC3E}">
        <p14:creationId xmlns:p14="http://schemas.microsoft.com/office/powerpoint/2010/main" val="4117311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6777A4F1-5754-4A25-B7E3-74B2F0D2F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854" y="1928813"/>
            <a:ext cx="10538410" cy="4600324"/>
          </a:xfrm>
        </p:spPr>
        <p:txBody>
          <a:bodyPr>
            <a:normAutofit/>
          </a:bodyPr>
          <a:lstStyle/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חשוב לחזור על הניסוי מספר פעמים ולא להסתפק במדידה אחת.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כך נמנע הסקת </a:t>
            </a:r>
            <a:r>
              <a:rPr lang="he-IL" sz="3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מסקנה </a:t>
            </a: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מוטעית הנובעת משגיאות מדידה והפרעות לא צפויות.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ביצוע חזרות מגדילה את מהימנות התוצאות.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a typeface="+mj-ea"/>
            </a:endParaRPr>
          </a:p>
          <a:p>
            <a:endParaRPr lang="he-IL" sz="500" dirty="0"/>
          </a:p>
          <a:p>
            <a:pPr marL="571500" indent="-571500" algn="r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schemeClr val="accent2">
                    <a:lumMod val="75000"/>
                  </a:schemeClr>
                </a:solidFill>
              </a:rPr>
              <a:t>כמה פעמים נחזור על ניסוי השפעת סוג הנייר על מהירות פתיחת כוכבי הנייר?  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B0C8163C-6F2E-4420-96CF-8CE6454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sz="4800" dirty="0"/>
              <a:t>ביצוע חזרות על הניסוי</a:t>
            </a:r>
          </a:p>
        </p:txBody>
      </p:sp>
    </p:spTree>
    <p:extLst>
      <p:ext uri="{BB962C8B-B14F-4D97-AF65-F5344CB8AC3E}">
        <p14:creationId xmlns:p14="http://schemas.microsoft.com/office/powerpoint/2010/main" val="179148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73DA63B-04BF-41DE-BACD-64EDCE710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" t="5759"/>
          <a:stretch/>
        </p:blipFill>
        <p:spPr>
          <a:xfrm>
            <a:off x="496923" y="1594063"/>
            <a:ext cx="9861129" cy="5263937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5AB36E79-0BDC-446F-9071-4D3D9B59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263" y="391284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חזרות הניסוי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77A1DB7-9602-4BC5-A436-0D614101F258}"/>
              </a:ext>
            </a:extLst>
          </p:cNvPr>
          <p:cNvSpPr txBox="1"/>
          <p:nvPr/>
        </p:nvSpPr>
        <p:spPr>
          <a:xfrm>
            <a:off x="10454305" y="1726603"/>
            <a:ext cx="16895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בריסטול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F71F318-493E-4667-B12B-D029D26C32D2}"/>
              </a:ext>
            </a:extLst>
          </p:cNvPr>
          <p:cNvSpPr txBox="1"/>
          <p:nvPr/>
        </p:nvSpPr>
        <p:spPr>
          <a:xfrm>
            <a:off x="10454305" y="3036963"/>
            <a:ext cx="1706863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200" dirty="0"/>
              <a:t>ניירות הדפסה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23FBF15-3340-4713-BC83-C3AA75468554}"/>
              </a:ext>
            </a:extLst>
          </p:cNvPr>
          <p:cNvSpPr txBox="1"/>
          <p:nvPr/>
        </p:nvSpPr>
        <p:spPr>
          <a:xfrm>
            <a:off x="10471599" y="4462385"/>
            <a:ext cx="16895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נייר אפיה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9779507-40A3-4935-BB2A-C350A87E6F8A}"/>
              </a:ext>
            </a:extLst>
          </p:cNvPr>
          <p:cNvSpPr txBox="1"/>
          <p:nvPr/>
        </p:nvSpPr>
        <p:spPr>
          <a:xfrm>
            <a:off x="10399478" y="5918585"/>
            <a:ext cx="16895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נייר סינון</a:t>
            </a:r>
          </a:p>
        </p:txBody>
      </p:sp>
    </p:spTree>
    <p:extLst>
      <p:ext uri="{BB962C8B-B14F-4D97-AF65-F5344CB8AC3E}">
        <p14:creationId xmlns:p14="http://schemas.microsoft.com/office/powerpoint/2010/main" val="268626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07DD766F-02ED-4358-AD68-C06197AD2A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927" y="1956948"/>
            <a:ext cx="11694694" cy="4901052"/>
          </a:xfrm>
        </p:spPr>
        <p:txBody>
          <a:bodyPr>
            <a:normAutofit fontScale="92500" lnSpcReduction="10000"/>
          </a:bodyPr>
          <a:lstStyle/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500" dirty="0">
                <a:ea typeface="+mj-ea"/>
              </a:rPr>
              <a:t>חשוב לכלול בתכנון הניסוי </a:t>
            </a:r>
            <a:r>
              <a:rPr lang="he-IL" sz="3500" dirty="0">
                <a:solidFill>
                  <a:srgbClr val="FF0000"/>
                </a:solidFill>
                <a:ea typeface="+mj-ea"/>
              </a:rPr>
              <a:t>קבוצת בקרה</a:t>
            </a:r>
            <a:r>
              <a:rPr lang="he-IL" sz="3500" dirty="0">
                <a:ea typeface="+mj-ea"/>
              </a:rPr>
              <a:t>.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500" dirty="0">
                <a:ea typeface="+mj-ea"/>
              </a:rPr>
              <a:t>בקבוצת הבקרה נבצע את הניסוי </a:t>
            </a:r>
            <a:r>
              <a:rPr lang="he-IL" sz="3500" dirty="0">
                <a:solidFill>
                  <a:srgbClr val="FF0000"/>
                </a:solidFill>
                <a:ea typeface="+mj-ea"/>
              </a:rPr>
              <a:t>ללא שינויים</a:t>
            </a:r>
            <a:r>
              <a:rPr lang="he-IL" sz="3500" dirty="0">
                <a:ea typeface="+mj-ea"/>
              </a:rPr>
              <a:t>.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500" dirty="0">
                <a:ea typeface="+mj-ea"/>
              </a:rPr>
              <a:t>עורכים </a:t>
            </a:r>
            <a:r>
              <a:rPr lang="he-IL" sz="3500" dirty="0">
                <a:solidFill>
                  <a:srgbClr val="FF0000"/>
                </a:solidFill>
                <a:ea typeface="+mj-ea"/>
              </a:rPr>
              <a:t>השוואה</a:t>
            </a:r>
            <a:r>
              <a:rPr lang="he-IL" sz="3500" dirty="0">
                <a:ea typeface="+mj-ea"/>
              </a:rPr>
              <a:t> בין תוצאות קבוצת הבקרה לתוצאות קבוצת הניסוי. 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500" dirty="0"/>
              <a:t>התנאים של קבוצת הבקרה יהיו זהים לקבוצת הניסוי שלנו אך לא יכילו את הגורם המשפיע, או שינוי שלו.</a:t>
            </a: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3500" dirty="0">
                <a:ea typeface="+mj-ea"/>
              </a:rPr>
              <a:t>כך נוכל להיות בטוחים שאכן הגורם שהשפיע הוא מה ששיערנו ונ</a:t>
            </a:r>
            <a:r>
              <a:rPr lang="he-IL" sz="3500" dirty="0">
                <a:solidFill>
                  <a:schemeClr val="accent1">
                    <a:lumMod val="75000"/>
                  </a:schemeClr>
                </a:solidFill>
                <a:ea typeface="+mj-ea"/>
              </a:rPr>
              <a:t>שלול כל הסבר אחר  לתוצאות 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he-IL" sz="3200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17EBCF88-87AC-442F-87B0-81B4A435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קבוצת בקרה</a:t>
            </a:r>
          </a:p>
        </p:txBody>
      </p:sp>
      <p:pic>
        <p:nvPicPr>
          <p:cNvPr id="5" name="גרפיקה 4" descr="הגדל תצוגה">
            <a:extLst>
              <a:ext uri="{FF2B5EF4-FFF2-40B4-BE49-F238E27FC236}">
                <a16:creationId xmlns:a16="http://schemas.microsoft.com/office/drawing/2014/main" id="{A51B65D9-01DA-490A-807D-8CD709A05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554" y="214279"/>
            <a:ext cx="2104175" cy="17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8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1DB323ED-585F-4A3F-AA89-5B79BBD3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קבוצת בקרה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E145B40-DD42-40A5-AEE6-AF738332F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5" r="25294" b="59670"/>
          <a:stretch/>
        </p:blipFill>
        <p:spPr>
          <a:xfrm rot="5400000">
            <a:off x="1771831" y="2919395"/>
            <a:ext cx="2999936" cy="240551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7DAE629-4516-420B-9F43-338796840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80" t="15809" r="1" b="33762"/>
          <a:stretch/>
        </p:blipFill>
        <p:spPr>
          <a:xfrm>
            <a:off x="-28067" y="2622184"/>
            <a:ext cx="1996489" cy="297472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8D6849E-F4FA-441A-8302-E872356524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47" t="17015" b="18550"/>
          <a:stretch/>
        </p:blipFill>
        <p:spPr>
          <a:xfrm>
            <a:off x="6926018" y="2622185"/>
            <a:ext cx="2783822" cy="297472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1E10BAA-FCCE-4BA6-A2F4-701F6A185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878" t="19130" b="12753"/>
          <a:stretch/>
        </p:blipFill>
        <p:spPr>
          <a:xfrm>
            <a:off x="9786482" y="2596972"/>
            <a:ext cx="2405518" cy="299993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5E01525-50F5-41EE-A625-5908474FAB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31" t="2319" b="21449"/>
          <a:stretch/>
        </p:blipFill>
        <p:spPr>
          <a:xfrm>
            <a:off x="4575176" y="2596971"/>
            <a:ext cx="2274200" cy="2999937"/>
          </a:xfrm>
          <a:prstGeom prst="rect">
            <a:avLst/>
          </a:prstGeom>
        </p:spPr>
      </p:pic>
      <p:sp>
        <p:nvSpPr>
          <p:cNvPr id="8" name="כותרת 2">
            <a:extLst>
              <a:ext uri="{FF2B5EF4-FFF2-40B4-BE49-F238E27FC236}">
                <a16:creationId xmlns:a16="http://schemas.microsoft.com/office/drawing/2014/main" id="{AF74825B-B611-4FAB-BE40-E91E3A3C6BD9}"/>
              </a:ext>
            </a:extLst>
          </p:cNvPr>
          <p:cNvSpPr txBox="1">
            <a:spLocks/>
          </p:cNvSpPr>
          <p:nvPr/>
        </p:nvSpPr>
        <p:spPr>
          <a:xfrm>
            <a:off x="1968422" y="5706538"/>
            <a:ext cx="828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קבוצת בקרה</a:t>
            </a:r>
          </a:p>
        </p:txBody>
      </p:sp>
    </p:spTree>
    <p:extLst>
      <p:ext uri="{BB962C8B-B14F-4D97-AF65-F5344CB8AC3E}">
        <p14:creationId xmlns:p14="http://schemas.microsoft.com/office/powerpoint/2010/main" val="315603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BB6BA565-8277-4D2F-A457-D0C030C338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5675" y="2046252"/>
            <a:ext cx="9572625" cy="3844925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0340924-04F0-4EA0-9518-0E4588223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5" b="5941"/>
          <a:stretch/>
        </p:blipFill>
        <p:spPr>
          <a:xfrm>
            <a:off x="1469984" y="0"/>
            <a:ext cx="9109275" cy="69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DC057B3D-A6D5-48AA-B3DC-88AB69634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7602" y="2349949"/>
            <a:ext cx="9572625" cy="3844925"/>
          </a:xfrm>
        </p:spPr>
        <p:txBody>
          <a:bodyPr>
            <a:normAutofit/>
          </a:bodyPr>
          <a:lstStyle/>
          <a:p>
            <a:r>
              <a:rPr lang="he-IL" sz="4800" dirty="0"/>
              <a:t>תהליך החקר המדעי: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מה נלמד היום?</a:t>
            </a:r>
          </a:p>
        </p:txBody>
      </p:sp>
      <p:graphicFrame>
        <p:nvGraphicFramePr>
          <p:cNvPr id="4" name="דיאגרמה 3">
            <a:extLst>
              <a:ext uri="{FF2B5EF4-FFF2-40B4-BE49-F238E27FC236}">
                <a16:creationId xmlns:a16="http://schemas.microsoft.com/office/drawing/2014/main" id="{13709611-EA14-49ED-800C-B2614CB0A2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943854"/>
              </p:ext>
            </p:extLst>
          </p:nvPr>
        </p:nvGraphicFramePr>
        <p:xfrm>
          <a:off x="0" y="3557779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C56A616F-62FA-486B-8426-84AD9E8D7E37}"/>
              </a:ext>
            </a:extLst>
          </p:cNvPr>
          <p:cNvCxnSpPr>
            <a:cxnSpLocks/>
          </p:cNvCxnSpPr>
          <p:nvPr/>
        </p:nvCxnSpPr>
        <p:spPr>
          <a:xfrm>
            <a:off x="9924633" y="552027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9F832177-8EC6-4DAC-8672-F0015A493E6A}"/>
              </a:ext>
            </a:extLst>
          </p:cNvPr>
          <p:cNvCxnSpPr>
            <a:cxnSpLocks/>
          </p:cNvCxnSpPr>
          <p:nvPr/>
        </p:nvCxnSpPr>
        <p:spPr>
          <a:xfrm>
            <a:off x="6609349" y="5518730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213E1C0C-E0C5-4B70-9AFE-BFE0FCF1AEA9}"/>
              </a:ext>
            </a:extLst>
          </p:cNvPr>
          <p:cNvCxnSpPr>
            <a:cxnSpLocks/>
          </p:cNvCxnSpPr>
          <p:nvPr/>
        </p:nvCxnSpPr>
        <p:spPr>
          <a:xfrm>
            <a:off x="991773" y="5316106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413CA7CC-DB60-4267-B87E-9F7E0EC983F4}"/>
              </a:ext>
            </a:extLst>
          </p:cNvPr>
          <p:cNvCxnSpPr>
            <a:cxnSpLocks/>
          </p:cNvCxnSpPr>
          <p:nvPr/>
        </p:nvCxnSpPr>
        <p:spPr>
          <a:xfrm>
            <a:off x="11453770" y="6319912"/>
            <a:ext cx="0" cy="538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F1A156B5-2B6D-412E-8B3E-2DE7533F6959}"/>
              </a:ext>
            </a:extLst>
          </p:cNvPr>
          <p:cNvCxnSpPr>
            <a:cxnSpLocks/>
          </p:cNvCxnSpPr>
          <p:nvPr/>
        </p:nvCxnSpPr>
        <p:spPr>
          <a:xfrm>
            <a:off x="8362627" y="6331172"/>
            <a:ext cx="0" cy="538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0E246B6E-0A78-48E2-A9B1-F86DA75CD591}"/>
              </a:ext>
            </a:extLst>
          </p:cNvPr>
          <p:cNvCxnSpPr>
            <a:cxnSpLocks/>
          </p:cNvCxnSpPr>
          <p:nvPr/>
        </p:nvCxnSpPr>
        <p:spPr>
          <a:xfrm>
            <a:off x="2766277" y="6065210"/>
            <a:ext cx="0" cy="7139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EFA2CD2F-1AB5-4929-8BCC-3AB5BCEA58D0}"/>
              </a:ext>
            </a:extLst>
          </p:cNvPr>
          <p:cNvCxnSpPr>
            <a:cxnSpLocks/>
          </p:cNvCxnSpPr>
          <p:nvPr/>
        </p:nvCxnSpPr>
        <p:spPr>
          <a:xfrm>
            <a:off x="991773" y="6047627"/>
            <a:ext cx="0" cy="4952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41600" y="2962966"/>
            <a:ext cx="1317253" cy="1317253"/>
          </a:xfrm>
          <a:prstGeom prst="rect">
            <a:avLst/>
          </a:prstGeom>
        </p:spPr>
      </p:pic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28ACE96E-0DFD-4ECB-9B5B-28E960B23138}"/>
              </a:ext>
            </a:extLst>
          </p:cNvPr>
          <p:cNvCxnSpPr>
            <a:cxnSpLocks/>
          </p:cNvCxnSpPr>
          <p:nvPr/>
        </p:nvCxnSpPr>
        <p:spPr>
          <a:xfrm>
            <a:off x="4063836" y="5316106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9512CA1F-70D1-4A7D-812B-2FC913A357CF}"/>
              </a:ext>
            </a:extLst>
          </p:cNvPr>
          <p:cNvCxnSpPr>
            <a:cxnSpLocks/>
          </p:cNvCxnSpPr>
          <p:nvPr/>
        </p:nvCxnSpPr>
        <p:spPr>
          <a:xfrm>
            <a:off x="5226396" y="6363256"/>
            <a:ext cx="0" cy="538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72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1A05C80A-A362-46B1-ABA5-3C991C7CE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642" y="2137157"/>
            <a:ext cx="10618621" cy="3844925"/>
          </a:xfrm>
        </p:spPr>
        <p:txBody>
          <a:bodyPr/>
          <a:lstStyle/>
          <a:p>
            <a:pPr algn="r"/>
            <a:r>
              <a:rPr lang="he-IL" dirty="0">
                <a:ln w="0"/>
                <a:latin typeface="arial" panose="020B0604020202020204" pitchFamily="34" charset="0"/>
              </a:rPr>
              <a:t>ציוד:       20 צלחות, שעון סטופר, משורה.</a:t>
            </a:r>
          </a:p>
          <a:p>
            <a:pPr algn="r"/>
            <a:endParaRPr lang="he-IL" sz="3200" dirty="0">
              <a:ln w="0"/>
              <a:latin typeface="arial" panose="020B0604020202020204" pitchFamily="34" charset="0"/>
            </a:endParaRPr>
          </a:p>
          <a:p>
            <a:pPr algn="r"/>
            <a:r>
              <a:rPr lang="he-IL" dirty="0">
                <a:ln w="0"/>
                <a:latin typeface="arial" panose="020B0604020202020204" pitchFamily="34" charset="0"/>
              </a:rPr>
              <a:t>חומרים: מים, ניירות סינון, ניירות הדפסה, בריסטולים, </a:t>
            </a:r>
          </a:p>
          <a:p>
            <a:pPr algn="r"/>
            <a:r>
              <a:rPr lang="he-IL" dirty="0">
                <a:ln w="0"/>
                <a:latin typeface="arial" panose="020B0604020202020204" pitchFamily="34" charset="0"/>
              </a:rPr>
              <a:t>              ניירות סופגים, ניירות אפיה.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93FC19F0-D136-434C-B5A3-56FECBA6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263" y="663126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ציוד וחומרים</a:t>
            </a:r>
          </a:p>
        </p:txBody>
      </p:sp>
    </p:spTree>
    <p:extLst>
      <p:ext uri="{BB962C8B-B14F-4D97-AF65-F5344CB8AC3E}">
        <p14:creationId xmlns:p14="http://schemas.microsoft.com/office/powerpoint/2010/main" val="1581808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4AC82F0-E45C-4B61-8C34-79FDAC8E9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he-IL" dirty="0"/>
              <a:t>1. </a:t>
            </a:r>
          </a:p>
          <a:p>
            <a:pPr algn="r"/>
            <a:r>
              <a:rPr lang="he-IL" dirty="0"/>
              <a:t>2.</a:t>
            </a:r>
          </a:p>
          <a:p>
            <a:pPr algn="r"/>
            <a:r>
              <a:rPr lang="he-IL" dirty="0"/>
              <a:t>3.</a:t>
            </a:r>
          </a:p>
          <a:p>
            <a:pPr algn="r"/>
            <a:r>
              <a:rPr lang="he-IL" dirty="0"/>
              <a:t>4.</a:t>
            </a:r>
          </a:p>
          <a:p>
            <a:pPr algn="r"/>
            <a:r>
              <a:rPr lang="he-IL" dirty="0"/>
              <a:t>5.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72AF6378-AC7F-42B6-BCB2-AB01F96A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מתכננים את מהלך ההתנסות</a:t>
            </a:r>
          </a:p>
        </p:txBody>
      </p:sp>
      <p:pic>
        <p:nvPicPr>
          <p:cNvPr id="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27CC0041-65B4-4289-9DE2-0B7F88F38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4AC82F0-E45C-4B61-8C34-79FDAC8E9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0396" y="1940332"/>
            <a:ext cx="9572625" cy="3844925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1. צרו תבנית של כוכב נייר, ונגזור 20 כוכבים. מכל סוג נייר – ארבעה כוכבים. </a:t>
            </a:r>
          </a:p>
          <a:p>
            <a:pPr algn="r"/>
            <a:r>
              <a:rPr lang="he-IL" dirty="0"/>
              <a:t>2. הכינו 15 צלחות, בכל אחת מהן 50 מ"ל מים.</a:t>
            </a:r>
          </a:p>
          <a:p>
            <a:pPr algn="r"/>
            <a:r>
              <a:rPr lang="he-IL" dirty="0"/>
              <a:t>3. מדדו בסטופר את משך הזמן שלקח לכל כוכב </a:t>
            </a:r>
            <a:r>
              <a:rPr lang="he-IL" dirty="0" smtClean="0"/>
              <a:t>נייר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    להיפתח </a:t>
            </a:r>
            <a:r>
              <a:rPr lang="he-IL" dirty="0"/>
              <a:t>באופן מלא, מרגע הנחתו בצלחת המים.</a:t>
            </a:r>
          </a:p>
          <a:p>
            <a:pPr algn="r"/>
            <a:r>
              <a:rPr lang="he-IL" dirty="0"/>
              <a:t>4. כתבו כל תוצאה בטבלת התוצאות.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72AF6378-AC7F-42B6-BCB2-AB01F96A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מתכננים את מהלך ההתנסות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5E06770-8AE2-4B80-B0E8-7CBB6BB8E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4" b="97553" l="9944" r="89994">
                        <a14:foregroundMark x1="51595" y1="92770" x2="51595" y2="92770"/>
                        <a14:foregroundMark x1="51595" y1="92770" x2="51595" y2="92770"/>
                        <a14:foregroundMark x1="51907" y1="97664" x2="51907" y2="97664"/>
                        <a14:foregroundMark x1="54597" y1="5784" x2="54597" y2="5784"/>
                        <a14:foregroundMark x1="54597" y1="5784" x2="54597" y2="5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9898" y="2808225"/>
            <a:ext cx="5485111" cy="341638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5A15CC1-4D77-44A1-9A75-6EA10DE65676}"/>
              </a:ext>
            </a:extLst>
          </p:cNvPr>
          <p:cNvSpPr txBox="1"/>
          <p:nvPr/>
        </p:nvSpPr>
        <p:spPr>
          <a:xfrm>
            <a:off x="2230592" y="6396335"/>
            <a:ext cx="22056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כוכב נייר גזור</a:t>
            </a:r>
          </a:p>
        </p:txBody>
      </p:sp>
    </p:spTree>
    <p:extLst>
      <p:ext uri="{BB962C8B-B14F-4D97-AF65-F5344CB8AC3E}">
        <p14:creationId xmlns:p14="http://schemas.microsoft.com/office/powerpoint/2010/main" val="3919350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19DBDBCE-F038-4CB9-B62F-531910126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099" y="1462446"/>
            <a:ext cx="11141876" cy="3844925"/>
          </a:xfrm>
        </p:spPr>
        <p:txBody>
          <a:bodyPr>
            <a:normAutofit/>
          </a:bodyPr>
          <a:lstStyle/>
          <a:p>
            <a:pPr algn="r"/>
            <a:r>
              <a:rPr lang="he-IL" sz="3200" dirty="0">
                <a:solidFill>
                  <a:srgbClr val="FF0000"/>
                </a:solidFill>
              </a:rPr>
              <a:t>כותרת: </a:t>
            </a:r>
            <a:r>
              <a:rPr lang="he-I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השפעת סוג הנייר של כוכב הנייר על מהירות פתיחת כוכבי הנייר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8E831860-5E69-4EBE-A26B-6A23251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מכינים טבלה לאיסוף תוצאות</a:t>
            </a:r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A42873FD-1C09-4D55-8ECB-32AB413B8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19648"/>
              </p:ext>
            </p:extLst>
          </p:nvPr>
        </p:nvGraphicFramePr>
        <p:xfrm>
          <a:off x="647588" y="2057132"/>
          <a:ext cx="11141878" cy="46812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87862">
                  <a:extLst>
                    <a:ext uri="{9D8B030D-6E8A-4147-A177-3AD203B41FA5}">
                      <a16:colId xmlns:a16="http://schemas.microsoft.com/office/drawing/2014/main" val="2556546668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286539509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1298544468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872303190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805067651"/>
                    </a:ext>
                  </a:extLst>
                </a:gridCol>
              </a:tblGrid>
              <a:tr h="66512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he-IL" sz="3600" dirty="0">
                          <a:solidFill>
                            <a:srgbClr val="FF0000"/>
                          </a:solidFill>
                        </a:rPr>
                        <a:t>       מהירות פתיחת כוכב הנייר</a:t>
                      </a:r>
                      <a:endParaRPr lang="he-IL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4000" dirty="0">
                          <a:solidFill>
                            <a:srgbClr val="FF0000"/>
                          </a:solidFill>
                        </a:rPr>
                        <a:t>  ממוצע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989939"/>
                  </a:ext>
                </a:extLst>
              </a:tr>
              <a:tr h="57669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rgbClr val="FF0000"/>
                          </a:solidFill>
                        </a:rPr>
                        <a:t>סוג</a:t>
                      </a:r>
                      <a:r>
                        <a:rPr lang="he-IL" sz="3200" b="1" baseline="0" dirty="0">
                          <a:solidFill>
                            <a:srgbClr val="FF0000"/>
                          </a:solidFill>
                        </a:rPr>
                        <a:t> הנייר</a:t>
                      </a:r>
                      <a:endParaRPr lang="he-IL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מדידה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מדידה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מדידה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זמן ממוצע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594991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סינון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45358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הדפסה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039231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בריסטול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251235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אפיה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5724256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סופג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328695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קבוצת בקרה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295453"/>
                  </a:ext>
                </a:extLst>
              </a:tr>
            </a:tbl>
          </a:graphicData>
        </a:graphic>
      </p:graphicFrame>
      <p:sp>
        <p:nvSpPr>
          <p:cNvPr id="7" name="אליפסה 6">
            <a:extLst>
              <a:ext uri="{FF2B5EF4-FFF2-40B4-BE49-F238E27FC236}">
                <a16:creationId xmlns:a16="http://schemas.microsoft.com/office/drawing/2014/main" id="{ACC95A1E-1AC5-4187-8C60-00048439ABEF}"/>
              </a:ext>
            </a:extLst>
          </p:cNvPr>
          <p:cNvSpPr/>
          <p:nvPr/>
        </p:nvSpPr>
        <p:spPr>
          <a:xfrm>
            <a:off x="9426633" y="2719996"/>
            <a:ext cx="2565688" cy="41380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F792C38C-E8BB-4A11-AAC6-3128EE5A5690}"/>
              </a:ext>
            </a:extLst>
          </p:cNvPr>
          <p:cNvSpPr/>
          <p:nvPr/>
        </p:nvSpPr>
        <p:spPr>
          <a:xfrm>
            <a:off x="3168242" y="2057132"/>
            <a:ext cx="5938229" cy="6369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6128B294-88CA-4B9E-979D-7E32BC28D039}"/>
              </a:ext>
            </a:extLst>
          </p:cNvPr>
          <p:cNvSpPr/>
          <p:nvPr/>
        </p:nvSpPr>
        <p:spPr>
          <a:xfrm>
            <a:off x="10513222" y="1421828"/>
            <a:ext cx="1420909" cy="6369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2EBB866B-F53C-4B81-A7AE-8FE631B3AF22}"/>
              </a:ext>
            </a:extLst>
          </p:cNvPr>
          <p:cNvSpPr/>
          <p:nvPr/>
        </p:nvSpPr>
        <p:spPr>
          <a:xfrm>
            <a:off x="844099" y="2057132"/>
            <a:ext cx="1882476" cy="7024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6130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19DBDBCE-F038-4CB9-B62F-531910126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729" y="1506537"/>
            <a:ext cx="11141876" cy="3844925"/>
          </a:xfrm>
        </p:spPr>
        <p:txBody>
          <a:bodyPr>
            <a:normAutofit/>
          </a:bodyPr>
          <a:lstStyle/>
          <a:p>
            <a:pPr algn="r"/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השפעת סוג הנייר של כוכב הנייר על מהירות פתיחת כוכבי הנייר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8E831860-5E69-4EBE-A26B-6A23251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מכינים טבלה לאיסוף תוצאות</a:t>
            </a:r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A42873FD-1C09-4D55-8ECB-32AB413B8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07069"/>
              </p:ext>
            </p:extLst>
          </p:nvPr>
        </p:nvGraphicFramePr>
        <p:xfrm>
          <a:off x="436728" y="2057131"/>
          <a:ext cx="11141878" cy="46812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87862">
                  <a:extLst>
                    <a:ext uri="{9D8B030D-6E8A-4147-A177-3AD203B41FA5}">
                      <a16:colId xmlns:a16="http://schemas.microsoft.com/office/drawing/2014/main" val="2556546668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286539509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1298544468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872303190"/>
                    </a:ext>
                  </a:extLst>
                </a:gridCol>
                <a:gridCol w="2213504">
                  <a:extLst>
                    <a:ext uri="{9D8B030D-6E8A-4147-A177-3AD203B41FA5}">
                      <a16:colId xmlns:a16="http://schemas.microsoft.com/office/drawing/2014/main" val="805067651"/>
                    </a:ext>
                  </a:extLst>
                </a:gridCol>
              </a:tblGrid>
              <a:tr h="66512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he-IL" sz="3600" dirty="0">
                          <a:solidFill>
                            <a:srgbClr val="FF0000"/>
                          </a:solidFill>
                        </a:rPr>
                        <a:t>       מהירות פתיחת כוכב הנייר</a:t>
                      </a:r>
                      <a:endParaRPr lang="he-IL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4000" dirty="0">
                          <a:solidFill>
                            <a:srgbClr val="FF0000"/>
                          </a:solidFill>
                        </a:rPr>
                        <a:t>ממוצע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989939"/>
                  </a:ext>
                </a:extLst>
              </a:tr>
              <a:tr h="57669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rgbClr val="FF0000"/>
                          </a:solidFill>
                        </a:rPr>
                        <a:t>סוג</a:t>
                      </a:r>
                      <a:r>
                        <a:rPr lang="he-IL" sz="3200" b="1" baseline="0" dirty="0">
                          <a:solidFill>
                            <a:srgbClr val="FF0000"/>
                          </a:solidFill>
                        </a:rPr>
                        <a:t> הנייר</a:t>
                      </a:r>
                      <a:endParaRPr lang="he-IL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מדידה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מדידה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מדידה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זמן ממוצע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594991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סינון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45358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הדפסה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039231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בריסטול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251235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אפיה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5724256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נייר סופג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328695"/>
                  </a:ext>
                </a:extLst>
              </a:tr>
              <a:tr h="566852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קבוצת בקרה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295453"/>
                  </a:ext>
                </a:extLst>
              </a:tr>
            </a:tbl>
          </a:graphicData>
        </a:graphic>
      </p:graphicFrame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0719176A-BF86-44BE-99B3-2F514915A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959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D546392-77FA-41E9-B740-39365215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תהליך החקר המדעי</a:t>
            </a:r>
          </a:p>
        </p:txBody>
      </p:sp>
      <p:graphicFrame>
        <p:nvGraphicFramePr>
          <p:cNvPr id="4" name="דיאגרמה 3">
            <a:extLst>
              <a:ext uri="{FF2B5EF4-FFF2-40B4-BE49-F238E27FC236}">
                <a16:creationId xmlns:a16="http://schemas.microsoft.com/office/drawing/2014/main" id="{00B52CDB-E13B-4604-BBE6-D28866BEB9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846828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F4DB12F4-40B5-4080-BDB3-07872E67BE69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3545C82E-B560-4976-9EAD-3B619C88B31E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9816FE63-81AD-499E-B29E-01D2B7EE61DB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5CCBCBD2-F90F-484A-ABE0-0531A98DA61E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4124E23B-ED9E-4B5D-A11E-35B093C7FE07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5D2AFB69-8DA5-486E-9557-4EBE4D579E95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1F30B43D-8A2C-4FD0-8434-E96586FE3A00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68F67F0B-5CAA-46C4-8E9C-F2B1F75BDC80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גרפיקה 12" descr="נורת חשמל וגלגל שיניים">
            <a:extLst>
              <a:ext uri="{FF2B5EF4-FFF2-40B4-BE49-F238E27FC236}">
                <a16:creationId xmlns:a16="http://schemas.microsoft.com/office/drawing/2014/main" id="{0F5E85D9-80EA-4DFC-BBD6-ABCDF721DE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81882" y="2534022"/>
            <a:ext cx="1317253" cy="13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74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76D6DC8-6EB1-401B-941A-F02D259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תיעוד הניסוי</a:t>
            </a:r>
          </a:p>
        </p:txBody>
      </p:sp>
      <p:pic>
        <p:nvPicPr>
          <p:cNvPr id="5" name="גרפיקה 4" descr="מצלמה">
            <a:extLst>
              <a:ext uri="{FF2B5EF4-FFF2-40B4-BE49-F238E27FC236}">
                <a16:creationId xmlns:a16="http://schemas.microsoft.com/office/drawing/2014/main" id="{0A559F8A-AF68-4141-B0BD-F553EC6E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83569" y="2374710"/>
            <a:ext cx="3236793" cy="3135573"/>
          </a:xfrm>
          <a:prstGeom prst="rect">
            <a:avLst/>
          </a:prstGeom>
        </p:spPr>
      </p:pic>
      <p:pic>
        <p:nvPicPr>
          <p:cNvPr id="7" name="גרפיקה 6" descr="מצלמת וידאו">
            <a:extLst>
              <a:ext uri="{FF2B5EF4-FFF2-40B4-BE49-F238E27FC236}">
                <a16:creationId xmlns:a16="http://schemas.microsoft.com/office/drawing/2014/main" id="{DE8640AE-1ACD-476B-AF2C-885D593BD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08914" y="2273489"/>
            <a:ext cx="3236794" cy="32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2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EF25B488-8B8B-45CA-BF25-28B8579C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53" y="141663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מבצעים את הניסוי:</a:t>
            </a:r>
          </a:p>
        </p:txBody>
      </p:sp>
      <p:pic>
        <p:nvPicPr>
          <p:cNvPr id="2" name="הקלטת מסך 1">
            <a:hlinkClick r:id="" action="ppaction://media"/>
            <a:extLst>
              <a:ext uri="{FF2B5EF4-FFF2-40B4-BE49-F238E27FC236}">
                <a16:creationId xmlns:a16="http://schemas.microsoft.com/office/drawing/2014/main" id="{63DBCA76-69E2-4A0E-9FA8-7FA1FDC6F1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89" end="24243.71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858" y="895132"/>
            <a:ext cx="10864284" cy="59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D4273F4A-0D66-4E39-8E8C-D85737ECF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6" b="27485"/>
          <a:stretch/>
        </p:blipFill>
        <p:spPr>
          <a:xfrm>
            <a:off x="6923312" y="497076"/>
            <a:ext cx="4754213" cy="2135476"/>
          </a:xfrm>
          <a:prstGeom prst="rect">
            <a:avLst/>
          </a:prstGeom>
        </p:spPr>
      </p:pic>
      <p:sp>
        <p:nvSpPr>
          <p:cNvPr id="9" name="מציין מיקום טקסט 1">
            <a:extLst>
              <a:ext uri="{FF2B5EF4-FFF2-40B4-BE49-F238E27FC236}">
                <a16:creationId xmlns:a16="http://schemas.microsoft.com/office/drawing/2014/main" id="{B949F009-2BEE-4BD0-8EF1-BB6D127EF091}"/>
              </a:ext>
            </a:extLst>
          </p:cNvPr>
          <p:cNvSpPr txBox="1">
            <a:spLocks/>
          </p:cNvSpPr>
          <p:nvPr/>
        </p:nvSpPr>
        <p:spPr>
          <a:xfrm>
            <a:off x="7402287" y="2764972"/>
            <a:ext cx="4789714" cy="1384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נייר אפיה- </a:t>
            </a:r>
          </a:p>
          <a:p>
            <a:r>
              <a:rPr lang="he-IL" dirty="0"/>
              <a:t>פתיחה לאחר  11  דקות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7F586CB7-05F2-41DE-802E-5E19F9167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70" b="12514"/>
          <a:stretch/>
        </p:blipFill>
        <p:spPr>
          <a:xfrm>
            <a:off x="6887812" y="4281422"/>
            <a:ext cx="4789713" cy="213547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EFADC9F-F067-4E3B-887B-838948E9A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94" b="28406"/>
          <a:stretch/>
        </p:blipFill>
        <p:spPr>
          <a:xfrm>
            <a:off x="514475" y="4281422"/>
            <a:ext cx="4911241" cy="2119321"/>
          </a:xfrm>
          <a:prstGeom prst="rect">
            <a:avLst/>
          </a:prstGeom>
        </p:spPr>
      </p:pic>
      <p:sp>
        <p:nvSpPr>
          <p:cNvPr id="12" name="מציין מיקום טקסט 1">
            <a:extLst>
              <a:ext uri="{FF2B5EF4-FFF2-40B4-BE49-F238E27FC236}">
                <a16:creationId xmlns:a16="http://schemas.microsoft.com/office/drawing/2014/main" id="{9625C53E-848D-41DA-9575-CD675428DCE2}"/>
              </a:ext>
            </a:extLst>
          </p:cNvPr>
          <p:cNvSpPr txBox="1">
            <a:spLocks/>
          </p:cNvSpPr>
          <p:nvPr/>
        </p:nvSpPr>
        <p:spPr>
          <a:xfrm>
            <a:off x="225888" y="2962659"/>
            <a:ext cx="5736495" cy="1142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בריסטול-</a:t>
            </a:r>
          </a:p>
          <a:p>
            <a:r>
              <a:rPr lang="he-IL" dirty="0"/>
              <a:t> פתיחה לאחר 8 דקות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6C38A999-789B-4013-92B3-7985281388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66" r="21662"/>
          <a:stretch/>
        </p:blipFill>
        <p:spPr>
          <a:xfrm rot="5400000">
            <a:off x="1730745" y="-772972"/>
            <a:ext cx="2321674" cy="47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67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תוצאות הניסוי</a:t>
            </a:r>
          </a:p>
        </p:txBody>
      </p: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30598" y="2476104"/>
            <a:ext cx="1317253" cy="1317253"/>
          </a:xfrm>
          <a:prstGeom prst="rect">
            <a:avLst/>
          </a:prstGeom>
        </p:spPr>
      </p:pic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5AB25E2A-F4F5-4587-B42A-1FACCCABB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83499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BC9B8CDF-C770-4A0C-9C79-D3BD08E5A95D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804BA1F-A8FB-41CA-AE43-019EE83B811A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35C32D2-A984-4ECE-ACB9-08038DFA0D9D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510AB69-FFDD-44EF-9672-8E424AD21100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D7AAE349-D54E-4A38-9A91-48442C45CC3E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381A6955-5D86-4F77-8CC5-07D5CE816782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B2F209DA-719C-4A45-998F-10890AACE949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CA827835-9E2C-4ED0-88FD-AAFC85413272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52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F801F51A-55BC-44DE-A3D1-E4B44A6A4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6319" y="2236585"/>
            <a:ext cx="6151112" cy="3844925"/>
          </a:xfrm>
        </p:spPr>
        <p:txBody>
          <a:bodyPr/>
          <a:lstStyle/>
          <a:p>
            <a:pPr algn="r"/>
            <a:r>
              <a:rPr lang="he-IL" dirty="0"/>
              <a:t>הכנו כוכב העשוי מנייר. </a:t>
            </a:r>
          </a:p>
          <a:p>
            <a:pPr algn="r"/>
            <a:r>
              <a:rPr lang="he-IL" dirty="0"/>
              <a:t>קיפלנו את קרני הכוכב כלפי פנים </a:t>
            </a:r>
          </a:p>
          <a:p>
            <a:pPr algn="r"/>
            <a:r>
              <a:rPr lang="he-IL" dirty="0"/>
              <a:t>והנחנו אותו בצלחת מים.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5B847FAB-2139-40AA-848B-DCC6C092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מתבוננים בתופעה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6F6E8F2-44FA-4C2D-82EF-A1B3C973D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906486"/>
            <a:ext cx="4949708" cy="371460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7978FDB-91F9-4D37-B9A6-F524B78D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24" y="220133"/>
            <a:ext cx="3110465" cy="23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2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19DBDBCE-F038-4CB9-B62F-531910126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283" y="1534595"/>
            <a:ext cx="11141876" cy="600471"/>
          </a:xfrm>
        </p:spPr>
        <p:txBody>
          <a:bodyPr>
            <a:normAutofit fontScale="92500"/>
          </a:bodyPr>
          <a:lstStyle/>
          <a:p>
            <a:pPr algn="r"/>
            <a:r>
              <a:rPr lang="he-IL" sz="3200" dirty="0">
                <a:solidFill>
                  <a:srgbClr val="FF0000"/>
                </a:solidFill>
              </a:rPr>
              <a:t>        </a:t>
            </a: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השפעת סוג הנייר של כוכב הנייר על מהירות פתיחת כוכבי הנייר במלואם.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8E831860-5E69-4EBE-A26B-6A23251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טבלה לאיסוף תוצאות</a:t>
            </a:r>
          </a:p>
        </p:txBody>
      </p:sp>
      <p:graphicFrame>
        <p:nvGraphicFramePr>
          <p:cNvPr id="11" name="טבלה 4">
            <a:extLst>
              <a:ext uri="{FF2B5EF4-FFF2-40B4-BE49-F238E27FC236}">
                <a16:creationId xmlns:a16="http://schemas.microsoft.com/office/drawing/2014/main" id="{6AE14444-A666-4F46-8156-C655BB446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160940"/>
              </p:ext>
            </p:extLst>
          </p:nvPr>
        </p:nvGraphicFramePr>
        <p:xfrm>
          <a:off x="352925" y="2022771"/>
          <a:ext cx="11550320" cy="486905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41098">
                  <a:extLst>
                    <a:ext uri="{9D8B030D-6E8A-4147-A177-3AD203B41FA5}">
                      <a16:colId xmlns:a16="http://schemas.microsoft.com/office/drawing/2014/main" val="2556546668"/>
                    </a:ext>
                  </a:extLst>
                </a:gridCol>
                <a:gridCol w="2534652">
                  <a:extLst>
                    <a:ext uri="{9D8B030D-6E8A-4147-A177-3AD203B41FA5}">
                      <a16:colId xmlns:a16="http://schemas.microsoft.com/office/drawing/2014/main" val="286539509"/>
                    </a:ext>
                  </a:extLst>
                </a:gridCol>
                <a:gridCol w="2485276">
                  <a:extLst>
                    <a:ext uri="{9D8B030D-6E8A-4147-A177-3AD203B41FA5}">
                      <a16:colId xmlns:a16="http://schemas.microsoft.com/office/drawing/2014/main" val="1298544468"/>
                    </a:ext>
                  </a:extLst>
                </a:gridCol>
                <a:gridCol w="2294647">
                  <a:extLst>
                    <a:ext uri="{9D8B030D-6E8A-4147-A177-3AD203B41FA5}">
                      <a16:colId xmlns:a16="http://schemas.microsoft.com/office/drawing/2014/main" val="872303190"/>
                    </a:ext>
                  </a:extLst>
                </a:gridCol>
                <a:gridCol w="2294647">
                  <a:extLst>
                    <a:ext uri="{9D8B030D-6E8A-4147-A177-3AD203B41FA5}">
                      <a16:colId xmlns:a16="http://schemas.microsoft.com/office/drawing/2014/main" val="805067651"/>
                    </a:ext>
                  </a:extLst>
                </a:gridCol>
              </a:tblGrid>
              <a:tr h="673917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he-IL" sz="3600" dirty="0">
                          <a:solidFill>
                            <a:srgbClr val="FF0000"/>
                          </a:solidFill>
                        </a:rPr>
                        <a:t>    מהירות פתיחת כוכב הנייר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4000" dirty="0">
                          <a:solidFill>
                            <a:srgbClr val="FF0000"/>
                          </a:solidFill>
                        </a:rPr>
                        <a:t>ממוצע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89939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he-IL" sz="3200" b="1" dirty="0">
                          <a:solidFill>
                            <a:srgbClr val="FF0000"/>
                          </a:solidFill>
                        </a:rPr>
                        <a:t>סוג הנייר</a:t>
                      </a:r>
                      <a:endParaRPr lang="he-IL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חזרה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חזרה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חזרה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זמן ממוצע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594991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נייר סינון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 שניה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 שניה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 שניה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1 שניה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5358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דף נייר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85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75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80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80 שניות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039231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נייר בריסטול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500 שניות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517 שניות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513 שניות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500 שניות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251235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נייר אפיה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600 שניות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720 שניות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660 שניות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660 שניות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724256"/>
                  </a:ext>
                </a:extLst>
              </a:tr>
              <a:tr h="879022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נייר סופג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קרן אחת כעבור שניה. שאר הקרניים לא נפתחו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קרן אחת כעבור 2 שניות. שאר הקרניים לא נפתחו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לא נפתח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לא נפתח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328695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/>
                        <a:t>קבוצת בקרה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לא נפתח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לא נפתח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לא נפתח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לא נפתח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882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304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8B2750D2-E3FE-4393-BC7F-D675851D2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7611" y="1769739"/>
            <a:ext cx="9572625" cy="3844925"/>
          </a:xfrm>
        </p:spPr>
        <p:txBody>
          <a:bodyPr/>
          <a:lstStyle/>
          <a:p>
            <a:r>
              <a:rPr lang="he-IL" dirty="0"/>
              <a:t>גרף עמודות     			         גרף רציף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6EF118A0-508B-4CBA-8A1A-2B1589DA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תיאור התוצאות בגרף</a:t>
            </a:r>
          </a:p>
        </p:txBody>
      </p:sp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D44A148F-B893-4E19-A497-67C6AD273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998288"/>
              </p:ext>
            </p:extLst>
          </p:nvPr>
        </p:nvGraphicFramePr>
        <p:xfrm>
          <a:off x="1915389" y="2783015"/>
          <a:ext cx="3316405" cy="321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9A9141A2-E92A-4942-95C4-DE1A6F2F4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289083"/>
              </p:ext>
            </p:extLst>
          </p:nvPr>
        </p:nvGraphicFramePr>
        <p:xfrm>
          <a:off x="7246818" y="2831413"/>
          <a:ext cx="3908191" cy="316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30E8FC2-8A54-4416-90F7-1C3913CE4F49}"/>
              </a:ext>
            </a:extLst>
          </p:cNvPr>
          <p:cNvSpPr txBox="1"/>
          <p:nvPr/>
        </p:nvSpPr>
        <p:spPr>
          <a:xfrm rot="16200000">
            <a:off x="6031310" y="4424383"/>
            <a:ext cx="207278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מהירות הפתיחה בשניות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9F38A4F-108C-432C-81AB-B8BBDA859EAE}"/>
              </a:ext>
            </a:extLst>
          </p:cNvPr>
          <p:cNvSpPr txBox="1"/>
          <p:nvPr/>
        </p:nvSpPr>
        <p:spPr>
          <a:xfrm rot="16200000">
            <a:off x="725109" y="4262456"/>
            <a:ext cx="207278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מהירות הפתיחה בשניות</a:t>
            </a:r>
          </a:p>
        </p:txBody>
      </p:sp>
    </p:spTree>
    <p:extLst>
      <p:ext uri="{BB962C8B-B14F-4D97-AF65-F5344CB8AC3E}">
        <p14:creationId xmlns:p14="http://schemas.microsoft.com/office/powerpoint/2010/main" val="2960832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CD5EB52F-794A-4B65-9E60-3B2CE56B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בונים גרף לתוצאות הניסוי</a:t>
            </a:r>
          </a:p>
        </p:txBody>
      </p:sp>
      <p:graphicFrame>
        <p:nvGraphicFramePr>
          <p:cNvPr id="10" name="תרשים 9">
            <a:extLst>
              <a:ext uri="{FF2B5EF4-FFF2-40B4-BE49-F238E27FC236}">
                <a16:creationId xmlns:a16="http://schemas.microsoft.com/office/drawing/2014/main" id="{7D92B164-B0EE-4F75-A236-43FF150E3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988260"/>
              </p:ext>
            </p:extLst>
          </p:nvPr>
        </p:nvGraphicFramePr>
        <p:xfrm>
          <a:off x="2461496" y="172236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1BE6284-C2AB-4922-A1D4-D5D04D9F56EF}"/>
              </a:ext>
            </a:extLst>
          </p:cNvPr>
          <p:cNvSpPr txBox="1"/>
          <p:nvPr/>
        </p:nvSpPr>
        <p:spPr>
          <a:xfrm rot="16200000">
            <a:off x="54821" y="3463667"/>
            <a:ext cx="522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ממוצע מספר השניות עד לפתיחת קרני הכוכב</a:t>
            </a:r>
          </a:p>
        </p:txBody>
      </p:sp>
    </p:spTree>
    <p:extLst>
      <p:ext uri="{BB962C8B-B14F-4D97-AF65-F5344CB8AC3E}">
        <p14:creationId xmlns:p14="http://schemas.microsoft.com/office/powerpoint/2010/main" val="2736635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BBD0D656-4CFF-4C18-9675-C6C776BB9F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062" y="1790815"/>
            <a:ext cx="7454994" cy="5535757"/>
          </a:xfrm>
        </p:spPr>
        <p:txBody>
          <a:bodyPr>
            <a:normAutofit/>
          </a:bodyPr>
          <a:lstStyle/>
          <a:p>
            <a:r>
              <a:rPr lang="he-IL" sz="3200" dirty="0"/>
              <a:t>נשים לב כי: </a:t>
            </a: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3200" dirty="0"/>
              <a:t>יש </a:t>
            </a: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כותרת</a:t>
            </a:r>
            <a:r>
              <a:rPr lang="he-IL" sz="3200" dirty="0"/>
              <a:t> לגרף המתארת את נושא החקר. </a:t>
            </a: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3200" dirty="0"/>
              <a:t>התוצאות המופיעות הן חישוב </a:t>
            </a: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הממוצע</a:t>
            </a:r>
            <a:r>
              <a:rPr lang="he-IL" sz="3200" dirty="0"/>
              <a:t> – אין צורך לכתוב את כל תוצאות החזרות.</a:t>
            </a: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3200" dirty="0"/>
              <a:t>בציר האופקי בגרף – הגורם המשפיע,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תוצגנה הקבוצות </a:t>
            </a:r>
            <a:r>
              <a:rPr lang="he-IL" sz="3200" dirty="0"/>
              <a:t>השונות.</a:t>
            </a:r>
          </a:p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he-IL" sz="3200" dirty="0"/>
              <a:t>בציר האנכי – הגורם המושפע. מופיע כיתוב כולל </a:t>
            </a: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יחידות המידה </a:t>
            </a:r>
            <a:r>
              <a:rPr lang="he-IL" sz="3200" dirty="0"/>
              <a:t>בהן נמדד הגורם המושפע.  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5FABBED8-EAB1-4D06-9A8B-9EEAC870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637" y="595539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חשוב להקפיד..</a:t>
            </a: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D59329A7-C74D-4925-A229-46576A7688D9}"/>
              </a:ext>
            </a:extLst>
          </p:cNvPr>
          <p:cNvSpPr/>
          <p:nvPr/>
        </p:nvSpPr>
        <p:spPr>
          <a:xfrm>
            <a:off x="919991" y="2171116"/>
            <a:ext cx="3581864" cy="6625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5340EB90-FA24-4857-9294-8A403A2F82B4}"/>
              </a:ext>
            </a:extLst>
          </p:cNvPr>
          <p:cNvSpPr/>
          <p:nvPr/>
        </p:nvSpPr>
        <p:spPr>
          <a:xfrm>
            <a:off x="855211" y="5349775"/>
            <a:ext cx="4120853" cy="3583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7463200A-D433-475E-B037-AB9614D1F905}"/>
              </a:ext>
            </a:extLst>
          </p:cNvPr>
          <p:cNvSpPr/>
          <p:nvPr/>
        </p:nvSpPr>
        <p:spPr>
          <a:xfrm rot="5400000">
            <a:off x="-1638389" y="3686579"/>
            <a:ext cx="3884482" cy="4381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9" name="תרשים 18">
            <a:extLst>
              <a:ext uri="{FF2B5EF4-FFF2-40B4-BE49-F238E27FC236}">
                <a16:creationId xmlns:a16="http://schemas.microsoft.com/office/drawing/2014/main" id="{83A96413-93DF-40DD-88F6-BC4222E59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255594"/>
              </p:ext>
            </p:extLst>
          </p:nvPr>
        </p:nvGraphicFramePr>
        <p:xfrm>
          <a:off x="567451" y="2213586"/>
          <a:ext cx="4420567" cy="388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6D719728-0A74-41DE-8FFF-DE277AA26819}"/>
              </a:ext>
            </a:extLst>
          </p:cNvPr>
          <p:cNvSpPr txBox="1"/>
          <p:nvPr/>
        </p:nvSpPr>
        <p:spPr>
          <a:xfrm rot="16200000">
            <a:off x="-1980938" y="3310069"/>
            <a:ext cx="44882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highlight>
                  <a:srgbClr val="FFFF00"/>
                </a:highlight>
              </a:rPr>
              <a:t>ממוצע</a:t>
            </a:r>
            <a:r>
              <a:rPr lang="he-IL" sz="1400" dirty="0"/>
              <a:t> מספר השניות עד לפתיחת קרני הכוכבים</a:t>
            </a:r>
            <a:endParaRPr lang="he-IL" sz="1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42473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7BD5E032-0BA2-4EEA-B9D8-E7CBE808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השוואה בין צורות הייצוג טבלה וגרף</a:t>
            </a:r>
          </a:p>
        </p:txBody>
      </p:sp>
      <p:graphicFrame>
        <p:nvGraphicFramePr>
          <p:cNvPr id="9" name="תרשים 8">
            <a:extLst>
              <a:ext uri="{FF2B5EF4-FFF2-40B4-BE49-F238E27FC236}">
                <a16:creationId xmlns:a16="http://schemas.microsoft.com/office/drawing/2014/main" id="{B0625093-FDEA-4B70-9147-9900092284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881174"/>
              </p:ext>
            </p:extLst>
          </p:nvPr>
        </p:nvGraphicFramePr>
        <p:xfrm>
          <a:off x="1" y="1639799"/>
          <a:ext cx="6015681" cy="5218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DC5F7F2-BFBF-4D8F-9A0F-51CA3BA59DAC}"/>
              </a:ext>
            </a:extLst>
          </p:cNvPr>
          <p:cNvSpPr txBox="1"/>
          <p:nvPr/>
        </p:nvSpPr>
        <p:spPr>
          <a:xfrm rot="16200000">
            <a:off x="-2009935" y="3730053"/>
            <a:ext cx="44882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ממוצע מספר הדקות עד לפתיחת קרני הכוכבים בשניות</a:t>
            </a:r>
          </a:p>
        </p:txBody>
      </p:sp>
      <p:graphicFrame>
        <p:nvGraphicFramePr>
          <p:cNvPr id="10" name="טבלה 4">
            <a:extLst>
              <a:ext uri="{FF2B5EF4-FFF2-40B4-BE49-F238E27FC236}">
                <a16:creationId xmlns:a16="http://schemas.microsoft.com/office/drawing/2014/main" id="{7B1A2119-DF32-4EF3-BDB1-E09304527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24589"/>
              </p:ext>
            </p:extLst>
          </p:nvPr>
        </p:nvGraphicFramePr>
        <p:xfrm>
          <a:off x="6096000" y="1628569"/>
          <a:ext cx="6095999" cy="514114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24468">
                  <a:extLst>
                    <a:ext uri="{9D8B030D-6E8A-4147-A177-3AD203B41FA5}">
                      <a16:colId xmlns:a16="http://schemas.microsoft.com/office/drawing/2014/main" val="2556546668"/>
                    </a:ext>
                  </a:extLst>
                </a:gridCol>
                <a:gridCol w="1337732">
                  <a:extLst>
                    <a:ext uri="{9D8B030D-6E8A-4147-A177-3AD203B41FA5}">
                      <a16:colId xmlns:a16="http://schemas.microsoft.com/office/drawing/2014/main" val="286539509"/>
                    </a:ext>
                  </a:extLst>
                </a:gridCol>
                <a:gridCol w="1311673">
                  <a:extLst>
                    <a:ext uri="{9D8B030D-6E8A-4147-A177-3AD203B41FA5}">
                      <a16:colId xmlns:a16="http://schemas.microsoft.com/office/drawing/2014/main" val="1298544468"/>
                    </a:ext>
                  </a:extLst>
                </a:gridCol>
                <a:gridCol w="1211393">
                  <a:extLst>
                    <a:ext uri="{9D8B030D-6E8A-4147-A177-3AD203B41FA5}">
                      <a16:colId xmlns:a16="http://schemas.microsoft.com/office/drawing/2014/main" val="872303190"/>
                    </a:ext>
                  </a:extLst>
                </a:gridCol>
                <a:gridCol w="1210733">
                  <a:extLst>
                    <a:ext uri="{9D8B030D-6E8A-4147-A177-3AD203B41FA5}">
                      <a16:colId xmlns:a16="http://schemas.microsoft.com/office/drawing/2014/main" val="805067651"/>
                    </a:ext>
                  </a:extLst>
                </a:gridCol>
              </a:tblGrid>
              <a:tr h="673917"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solidFill>
                            <a:srgbClr val="FF0000"/>
                          </a:solidFill>
                        </a:rPr>
                        <a:t>    מהירות פתיחת כוכב הנייר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800" dirty="0">
                          <a:solidFill>
                            <a:srgbClr val="FF0000"/>
                          </a:solidFill>
                        </a:rPr>
                        <a:t>ממוצע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89939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>
                          <a:solidFill>
                            <a:srgbClr val="FF0000"/>
                          </a:solidFill>
                        </a:rPr>
                        <a:t>  סוג הנייר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חזרה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חזרה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חזרה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זמן ממוצע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94991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נייר סינון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1 שניה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1 שניה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1 שניה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/>
                        <a:t>1 שניה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45358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דף נייר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85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75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80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/>
                        <a:t>80 שניות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039231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נייר בריסטול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500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517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513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/>
                        <a:t>500 שניות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251235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נייר אפיה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600 שניות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720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660 שניות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/>
                        <a:t>660 שניות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724256"/>
                  </a:ext>
                </a:extLst>
              </a:tr>
              <a:tr h="879022"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נייר סופג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קרן אחת כעבור שניה. שאר הקרניים לא נפתחו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קרן אחת כעבור 2 שניות. שאר הקרניים לא נפתחו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לא נפתח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לא נפתח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328695"/>
                  </a:ext>
                </a:extLst>
              </a:tr>
              <a:tr h="541975">
                <a:tc>
                  <a:txBody>
                    <a:bodyPr/>
                    <a:lstStyle/>
                    <a:p>
                      <a:pPr rtl="1"/>
                      <a:r>
                        <a:rPr lang="he-IL" sz="1600" b="1" dirty="0"/>
                        <a:t>קבוצת בקרה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לא נפתח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לא נפתח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לא נפתח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/>
                        <a:t>לא נפתח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82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683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שלבי החקר</a:t>
            </a:r>
          </a:p>
        </p:txBody>
      </p: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4337" y="2770373"/>
            <a:ext cx="1317253" cy="1317253"/>
          </a:xfrm>
          <a:prstGeom prst="rect">
            <a:avLst/>
          </a:prstGeom>
        </p:spPr>
      </p:pic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5AB25E2A-F4F5-4587-B42A-1FACCCABB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289293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BC9B8CDF-C770-4A0C-9C79-D3BD08E5A95D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804BA1F-A8FB-41CA-AE43-019EE83B811A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35C32D2-A984-4ECE-ACB9-08038DFA0D9D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510AB69-FFDD-44EF-9672-8E424AD21100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D7AAE349-D54E-4A38-9A91-48442C45CC3E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381A6955-5D86-4F77-8CC5-07D5CE816782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B2F209DA-719C-4A45-998F-10890AACE949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CA827835-9E2C-4ED0-88FD-AAFC85413272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82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A3B8F800-55A5-47F7-9E2B-7EFF90537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873" y="1864644"/>
            <a:ext cx="11436536" cy="3610181"/>
          </a:xfrm>
        </p:spPr>
        <p:txBody>
          <a:bodyPr>
            <a:normAutofit fontScale="25000" lnSpcReduction="20000"/>
          </a:bodyPr>
          <a:lstStyle/>
          <a:p>
            <a:pPr marL="1143000" indent="-11430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המסקנה היא תשובה לשאלת המחקר.</a:t>
            </a:r>
          </a:p>
          <a:p>
            <a:pPr marL="1143000" indent="-1143000" algn="r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המסקנה בנויה כטיעון מדעי: טענה + נימוק.</a:t>
            </a:r>
            <a:endParaRPr lang="en-US" sz="12800" dirty="0">
              <a:solidFill>
                <a:schemeClr val="tx1">
                  <a:lumMod val="95000"/>
                  <a:lumOff val="5000"/>
                </a:schemeClr>
              </a:solidFill>
              <a:ea typeface="+mj-ea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e-IL" sz="12800" dirty="0">
                <a:solidFill>
                  <a:srgbClr val="FF0000"/>
                </a:solidFill>
                <a:ea typeface="+mj-ea"/>
              </a:rPr>
              <a:t>             </a:t>
            </a:r>
            <a:r>
              <a:rPr lang="he-IL" sz="12800" dirty="0" smtClean="0">
                <a:solidFill>
                  <a:srgbClr val="FF0000"/>
                </a:solidFill>
                <a:ea typeface="+mj-ea"/>
              </a:rPr>
              <a:t>טענה -</a:t>
            </a:r>
            <a:r>
              <a:rPr lang="he-IL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 </a:t>
            </a: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המסקנה עצמה, כלומר: תשובה לשאלת המחקר</a:t>
            </a:r>
            <a:endParaRPr lang="en-US" sz="12800" dirty="0">
              <a:solidFill>
                <a:schemeClr val="tx1">
                  <a:lumMod val="95000"/>
                  <a:lumOff val="5000"/>
                </a:schemeClr>
              </a:solidFill>
              <a:ea typeface="+mj-ea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he-IL" sz="12800" dirty="0">
                <a:solidFill>
                  <a:srgbClr val="FF0000"/>
                </a:solidFill>
                <a:ea typeface="+mj-ea"/>
              </a:rPr>
              <a:t>             </a:t>
            </a:r>
            <a:r>
              <a:rPr lang="he-IL" sz="12800" dirty="0" smtClean="0">
                <a:solidFill>
                  <a:srgbClr val="FF0000"/>
                </a:solidFill>
                <a:ea typeface="+mj-ea"/>
              </a:rPr>
              <a:t>נימוק -</a:t>
            </a:r>
            <a:r>
              <a:rPr lang="he-IL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 </a:t>
            </a: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ציון התוצאות, שלפיהן הוסקה המסקנה והסבר </a:t>
            </a:r>
            <a:r>
              <a:rPr lang="he-IL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לתוצאות</a:t>
            </a:r>
            <a:r>
              <a:rPr lang="en-US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/>
            </a:r>
            <a:br>
              <a:rPr lang="en-US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</a:br>
            <a:r>
              <a:rPr lang="he-IL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           </a:t>
            </a: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	   </a:t>
            </a:r>
            <a:r>
              <a:rPr lang="he-IL" sz="1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  המבוסס </a:t>
            </a:r>
            <a:r>
              <a:rPr lang="he-IL" sz="128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</a:rPr>
              <a:t>על עקרונות מדעיים.</a:t>
            </a:r>
            <a:endParaRPr lang="en-US" sz="12800" dirty="0">
              <a:solidFill>
                <a:schemeClr val="tx1">
                  <a:lumMod val="95000"/>
                  <a:lumOff val="5000"/>
                </a:schemeClr>
              </a:solidFill>
              <a:ea typeface="+mj-ea"/>
            </a:endParaRPr>
          </a:p>
          <a:p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DE6522DB-A930-4637-AA44-3E307B72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מסקנה</a:t>
            </a:r>
          </a:p>
        </p:txBody>
      </p:sp>
    </p:spTree>
    <p:extLst>
      <p:ext uri="{BB962C8B-B14F-4D97-AF65-F5344CB8AC3E}">
        <p14:creationId xmlns:p14="http://schemas.microsoft.com/office/powerpoint/2010/main" val="3754379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1753D43F-9B2A-4622-9759-16DEC33B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מסקנת הניסוי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D5B041EB-8302-47BE-AB00-78571FEEA25F}"/>
              </a:ext>
            </a:extLst>
          </p:cNvPr>
          <p:cNvSpPr/>
          <p:nvPr/>
        </p:nvSpPr>
        <p:spPr>
          <a:xfrm>
            <a:off x="2697228" y="2166582"/>
            <a:ext cx="7511031" cy="2524836"/>
          </a:xfrm>
          <a:prstGeom prst="wedgeRectCallou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המסקנה שלי:</a:t>
            </a: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גרפיקה 4" descr="נורת חשמל וגלגל שיניים">
            <a:extLst>
              <a:ext uri="{FF2B5EF4-FFF2-40B4-BE49-F238E27FC236}">
                <a16:creationId xmlns:a16="http://schemas.microsoft.com/office/drawing/2014/main" id="{6BAF2086-39AB-4D75-9C1D-974934834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5439" y="4183511"/>
            <a:ext cx="1971157" cy="1971157"/>
          </a:xfrm>
          <a:prstGeom prst="rect">
            <a:avLst/>
          </a:prstGeom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918245D2-9595-4626-A57D-E9417D6D9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873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1753D43F-9B2A-4622-9759-16DEC33B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מסקנת הניסוי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D5B041EB-8302-47BE-AB00-78571FEEA25F}"/>
              </a:ext>
            </a:extLst>
          </p:cNvPr>
          <p:cNvSpPr/>
          <p:nvPr/>
        </p:nvSpPr>
        <p:spPr>
          <a:xfrm>
            <a:off x="2492938" y="2218240"/>
            <a:ext cx="8280001" cy="2626476"/>
          </a:xfrm>
          <a:prstGeom prst="wedgeRectCallou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סוגים שונים של ניירות הם בעלי כמות סיבים שונה (תאית). </a:t>
            </a:r>
          </a:p>
          <a:p>
            <a:pPr algn="r"/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ככל שהנייר מכיל יותר סיבים, מהירות פתיחת קרני הכוכב תהיה מהירה יותר. </a:t>
            </a: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גרפיקה 4" descr="נורת חשמל וגלגל שיניים">
            <a:extLst>
              <a:ext uri="{FF2B5EF4-FFF2-40B4-BE49-F238E27FC236}">
                <a16:creationId xmlns:a16="http://schemas.microsoft.com/office/drawing/2014/main" id="{6BAF2086-39AB-4D75-9C1D-974934834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849" y="4263722"/>
            <a:ext cx="1971157" cy="19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שאלות להמשך</a:t>
            </a:r>
          </a:p>
        </p:txBody>
      </p: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63849" y="3165915"/>
            <a:ext cx="1317253" cy="1317253"/>
          </a:xfrm>
          <a:prstGeom prst="rect">
            <a:avLst/>
          </a:prstGeom>
        </p:spPr>
      </p:pic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5AB25E2A-F4F5-4587-B42A-1FACCCABB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118677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BC9B8CDF-C770-4A0C-9C79-D3BD08E5A95D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804BA1F-A8FB-41CA-AE43-019EE83B811A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35C32D2-A984-4ECE-ACB9-08038DFA0D9D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510AB69-FFDD-44EF-9672-8E424AD21100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D7AAE349-D54E-4A38-9A91-48442C45CC3E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381A6955-5D86-4F77-8CC5-07D5CE816782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B2F209DA-719C-4A45-998F-10890AACE949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CA827835-9E2C-4ED0-88FD-AAFC85413272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7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5B847FAB-2139-40AA-848B-DCC6C092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902" y="592440"/>
            <a:ext cx="8280000" cy="720000"/>
          </a:xfrm>
        </p:spPr>
        <p:txBody>
          <a:bodyPr>
            <a:normAutofit/>
          </a:bodyPr>
          <a:lstStyle/>
          <a:p>
            <a:pPr algn="r"/>
            <a:r>
              <a:rPr lang="he-IL" sz="3600" dirty="0"/>
              <a:t>מתבוננים בתופעה</a:t>
            </a:r>
          </a:p>
        </p:txBody>
      </p:sp>
      <p:pic>
        <p:nvPicPr>
          <p:cNvPr id="8" name="כוכבי נייר">
            <a:hlinkClick r:id="" action="ppaction://media"/>
            <a:extLst>
              <a:ext uri="{FF2B5EF4-FFF2-40B4-BE49-F238E27FC236}">
                <a16:creationId xmlns:a16="http://schemas.microsoft.com/office/drawing/2014/main" id="{0DF4703F-E8C4-4682-9F82-E213A3B5AC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5777"/>
            <a:ext cx="7333488" cy="58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98A1152F-7226-4B30-9486-D6B25E0D8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 algn="r">
              <a:buFont typeface="Courier New" panose="02070309020205020404" pitchFamily="49" charset="0"/>
              <a:buChar char="o"/>
            </a:pPr>
            <a:r>
              <a:rPr lang="he-I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נכתוב שאלות שעלו במהלך ביצוע הניסוי והיינו רוצים להמשיך לחקור, הרהורים והערות על הניסוי שביצענו. </a:t>
            </a:r>
          </a:p>
          <a:p>
            <a:pPr marL="457200" indent="-457200" algn="r">
              <a:buFont typeface="Courier New" panose="02070309020205020404" pitchFamily="49" charset="0"/>
              <a:buChar char="o"/>
            </a:pPr>
            <a:endParaRPr lang="he-I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r">
              <a:buFont typeface="Courier New" panose="02070309020205020404" pitchFamily="49" charset="0"/>
              <a:buChar char="o"/>
            </a:pPr>
            <a:r>
              <a:rPr lang="he-IL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סוף זה תמיד התחלה...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he-IL" sz="1100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0CDB798-1BE9-49DC-87AE-73BC6962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שאלות המשך..</a:t>
            </a:r>
          </a:p>
        </p:txBody>
      </p:sp>
    </p:spTree>
    <p:extLst>
      <p:ext uri="{BB962C8B-B14F-4D97-AF65-F5344CB8AC3E}">
        <p14:creationId xmlns:p14="http://schemas.microsoft.com/office/powerpoint/2010/main" val="2726923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7880ADD1-931A-465E-A7FD-A00E68B28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571500" indent="-571500" algn="r">
              <a:buFont typeface="Wingdings" panose="05000000000000000000" pitchFamily="2" charset="2"/>
              <a:buChar char="Ø"/>
            </a:pPr>
            <a:r>
              <a:rPr lang="he-IL" dirty="0"/>
              <a:t>מה ההשפעה של גודל קרני הכוכב על מהירות פתיחת קרני הכוכב?</a:t>
            </a:r>
          </a:p>
          <a:p>
            <a:pPr marL="571500" indent="-571500" algn="r">
              <a:buFont typeface="Wingdings" panose="05000000000000000000" pitchFamily="2" charset="2"/>
              <a:buChar char="Ø"/>
            </a:pPr>
            <a:endParaRPr lang="he-IL" sz="1000" dirty="0"/>
          </a:p>
          <a:p>
            <a:pPr marL="571500" indent="-571500" algn="r">
              <a:buFont typeface="Wingdings" panose="05000000000000000000" pitchFamily="2" charset="2"/>
              <a:buChar char="Ø"/>
            </a:pPr>
            <a:r>
              <a:rPr lang="he-IL" dirty="0"/>
              <a:t>מה הקשר בין סוג הנוזל למהירות פתיחת קרני הכוכב?</a:t>
            </a:r>
          </a:p>
          <a:p>
            <a:pPr algn="r"/>
            <a:endParaRPr lang="he-IL" sz="1600" dirty="0"/>
          </a:p>
          <a:p>
            <a:pPr marL="571500" indent="-571500" algn="r">
              <a:buFont typeface="Wingdings" panose="05000000000000000000" pitchFamily="2" charset="2"/>
              <a:buChar char="Ø"/>
            </a:pPr>
            <a:r>
              <a:rPr lang="he-IL" dirty="0"/>
              <a:t>מה הקשר בין כמות הנוזל למהירות פתיחת קרני הכוכב? 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3EC06007-CA25-4D85-ADEA-B2387951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947" y="663126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שאלות להמשך</a:t>
            </a:r>
          </a:p>
        </p:txBody>
      </p:sp>
    </p:spTree>
    <p:extLst>
      <p:ext uri="{BB962C8B-B14F-4D97-AF65-F5344CB8AC3E}">
        <p14:creationId xmlns:p14="http://schemas.microsoft.com/office/powerpoint/2010/main" val="1745007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חידון החקר המדעי</a:t>
            </a:r>
          </a:p>
        </p:txBody>
      </p: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63849" y="3165915"/>
            <a:ext cx="1317253" cy="1317253"/>
          </a:xfrm>
          <a:prstGeom prst="rect">
            <a:avLst/>
          </a:prstGeom>
        </p:spPr>
      </p:pic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5AB25E2A-F4F5-4587-B42A-1FACCCABB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487658"/>
              </p:ext>
            </p:extLst>
          </p:nvPr>
        </p:nvGraphicFramePr>
        <p:xfrm>
          <a:off x="-18139" y="2885194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BC9B8CDF-C770-4A0C-9C79-D3BD08E5A95D}"/>
              </a:ext>
            </a:extLst>
          </p:cNvPr>
          <p:cNvCxnSpPr>
            <a:cxnSpLocks/>
          </p:cNvCxnSpPr>
          <p:nvPr/>
        </p:nvCxnSpPr>
        <p:spPr>
          <a:xfrm>
            <a:off x="9954621" y="4833311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804BA1F-A8FB-41CA-AE43-019EE83B811A}"/>
              </a:ext>
            </a:extLst>
          </p:cNvPr>
          <p:cNvCxnSpPr>
            <a:cxnSpLocks/>
          </p:cNvCxnSpPr>
          <p:nvPr/>
        </p:nvCxnSpPr>
        <p:spPr>
          <a:xfrm>
            <a:off x="6543328" y="4799686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35C32D2-A984-4ECE-ACB9-08038DFA0D9D}"/>
              </a:ext>
            </a:extLst>
          </p:cNvPr>
          <p:cNvCxnSpPr>
            <a:cxnSpLocks/>
          </p:cNvCxnSpPr>
          <p:nvPr/>
        </p:nvCxnSpPr>
        <p:spPr>
          <a:xfrm>
            <a:off x="942290" y="4701520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510AB69-FFDD-44EF-9672-8E424AD21100}"/>
              </a:ext>
            </a:extLst>
          </p:cNvPr>
          <p:cNvCxnSpPr>
            <a:cxnSpLocks/>
          </p:cNvCxnSpPr>
          <p:nvPr/>
        </p:nvCxnSpPr>
        <p:spPr>
          <a:xfrm>
            <a:off x="11287472" y="5662012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D7AAE349-D54E-4A38-9A91-48442C45CC3E}"/>
              </a:ext>
            </a:extLst>
          </p:cNvPr>
          <p:cNvCxnSpPr>
            <a:cxnSpLocks/>
          </p:cNvCxnSpPr>
          <p:nvPr/>
        </p:nvCxnSpPr>
        <p:spPr>
          <a:xfrm>
            <a:off x="8280566" y="5662012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381A6955-5D86-4F77-8CC5-07D5CE816782}"/>
              </a:ext>
            </a:extLst>
          </p:cNvPr>
          <p:cNvCxnSpPr>
            <a:cxnSpLocks/>
          </p:cNvCxnSpPr>
          <p:nvPr/>
        </p:nvCxnSpPr>
        <p:spPr>
          <a:xfrm>
            <a:off x="4047797" y="4701520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B2F209DA-719C-4A45-998F-10890AACE949}"/>
              </a:ext>
            </a:extLst>
          </p:cNvPr>
          <p:cNvCxnSpPr>
            <a:cxnSpLocks/>
          </p:cNvCxnSpPr>
          <p:nvPr/>
        </p:nvCxnSpPr>
        <p:spPr>
          <a:xfrm>
            <a:off x="2722476" y="5474873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CA827835-9E2C-4ED0-88FD-AAFC85413272}"/>
              </a:ext>
            </a:extLst>
          </p:cNvPr>
          <p:cNvCxnSpPr>
            <a:cxnSpLocks/>
          </p:cNvCxnSpPr>
          <p:nvPr/>
        </p:nvCxnSpPr>
        <p:spPr>
          <a:xfrm>
            <a:off x="5265150" y="5670941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21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289" y="2145125"/>
            <a:ext cx="10923421" cy="3476362"/>
          </a:xfrm>
        </p:spPr>
        <p:txBody>
          <a:bodyPr/>
          <a:lstStyle/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לשם מה דרוש החמצן לדגים?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 smtClean="0"/>
              <a:t>מהי </a:t>
            </a:r>
            <a:r>
              <a:rPr lang="he-IL" dirty="0"/>
              <a:t>ההשפעה של נוכחות חמצן על מהירות תנועת הדגים?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היכן הדגים נעים במהירות הגדולה ביותר?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האם יש קשר למהירות תנועת הדגים?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9" y="663126"/>
            <a:ext cx="10923421" cy="720000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חידון- חוקר צעיר: איזו שאלה היא </a:t>
            </a:r>
            <a:r>
              <a:rPr lang="he-IL" dirty="0">
                <a:solidFill>
                  <a:srgbClr val="FF0000"/>
                </a:solidFill>
              </a:rPr>
              <a:t>שאלת חקר</a:t>
            </a:r>
            <a:r>
              <a:rPr lang="he-IL" dirty="0"/>
              <a:t>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8A3A50CC-2FCE-4D15-942A-D4294ECCFAD4}"/>
              </a:ext>
            </a:extLst>
          </p:cNvPr>
          <p:cNvSpPr/>
          <p:nvPr/>
        </p:nvSpPr>
        <p:spPr>
          <a:xfrm>
            <a:off x="304799" y="1112291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DFC6621B-4BD3-4426-AE49-82E7B1478F09}"/>
              </a:ext>
            </a:extLst>
          </p:cNvPr>
          <p:cNvGrpSpPr/>
          <p:nvPr/>
        </p:nvGrpSpPr>
        <p:grpSpPr>
          <a:xfrm>
            <a:off x="438169" y="4059822"/>
            <a:ext cx="1904999" cy="761999"/>
            <a:chOff x="8530285" y="777443"/>
            <a:chExt cx="1904999" cy="761999"/>
          </a:xfrm>
        </p:grpSpPr>
        <p:sp>
          <p:nvSpPr>
            <p:cNvPr id="6" name="חץ: סוגר זוויתי 5">
              <a:extLst>
                <a:ext uri="{FF2B5EF4-FFF2-40B4-BE49-F238E27FC236}">
                  <a16:creationId xmlns:a16="http://schemas.microsoft.com/office/drawing/2014/main" id="{3DB37411-2214-49A5-B08A-FBC4F8867AEE}"/>
                </a:ext>
              </a:extLst>
            </p:cNvPr>
            <p:cNvSpPr/>
            <p:nvPr/>
          </p:nvSpPr>
          <p:spPr>
            <a:xfrm rot="10800000">
              <a:off x="8530285" y="777443"/>
              <a:ext cx="1904999" cy="761999"/>
            </a:xfrm>
            <a:prstGeom prst="chevron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חץ: סוגר זוויתי 4">
              <a:extLst>
                <a:ext uri="{FF2B5EF4-FFF2-40B4-BE49-F238E27FC236}">
                  <a16:creationId xmlns:a16="http://schemas.microsoft.com/office/drawing/2014/main" id="{EDEAE73E-5677-4806-9C08-88EDBE6E2D27}"/>
                </a:ext>
              </a:extLst>
            </p:cNvPr>
            <p:cNvSpPr txBox="1"/>
            <p:nvPr/>
          </p:nvSpPr>
          <p:spPr>
            <a:xfrm rot="21600000">
              <a:off x="8911284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שאלת חקר</a:t>
              </a:r>
            </a:p>
          </p:txBody>
        </p:sp>
      </p:grp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50C8B741-849D-43C7-8FD7-6EF5E41308B5}"/>
              </a:ext>
            </a:extLst>
          </p:cNvPr>
          <p:cNvCxnSpPr>
            <a:cxnSpLocks/>
          </p:cNvCxnSpPr>
          <p:nvPr/>
        </p:nvCxnSpPr>
        <p:spPr>
          <a:xfrm>
            <a:off x="1438360" y="4821821"/>
            <a:ext cx="0" cy="2609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664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386704"/>
            <a:ext cx="10923421" cy="3844925"/>
          </a:xfrm>
        </p:spPr>
        <p:txBody>
          <a:bodyPr/>
          <a:lstStyle/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לשם מה דרוש החמצן לדגים?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 smtClean="0">
                <a:solidFill>
                  <a:srgbClr val="FF0000"/>
                </a:solidFill>
              </a:rPr>
              <a:t>מהי </a:t>
            </a:r>
            <a:r>
              <a:rPr lang="he-IL" dirty="0">
                <a:solidFill>
                  <a:srgbClr val="FF0000"/>
                </a:solidFill>
              </a:rPr>
              <a:t>ההשפעה של נוכחות חמצן על מהירות תנועת הדגים?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היכן הדגים נעים במהירות הגדולה ביותר?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האם יש קשר למהירות תנועת הדגים?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9" y="663126"/>
            <a:ext cx="10923421" cy="720000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חידון- חוקר צעיר: איזו שאלה הינה </a:t>
            </a:r>
            <a:r>
              <a:rPr lang="he-IL" dirty="0">
                <a:solidFill>
                  <a:srgbClr val="FF0000"/>
                </a:solidFill>
              </a:rPr>
              <a:t>שאלת חקר</a:t>
            </a:r>
            <a:r>
              <a:rPr lang="he-IL" dirty="0"/>
              <a:t>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8A3A50CC-2FCE-4D15-942A-D4294ECCFAD4}"/>
              </a:ext>
            </a:extLst>
          </p:cNvPr>
          <p:cNvSpPr/>
          <p:nvPr/>
        </p:nvSpPr>
        <p:spPr>
          <a:xfrm>
            <a:off x="192504" y="1090799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</a:t>
            </a:r>
          </a:p>
        </p:txBody>
      </p:sp>
      <p:pic>
        <p:nvPicPr>
          <p:cNvPr id="5" name="גרפיקה 4" descr="סימן ביקורת">
            <a:extLst>
              <a:ext uri="{FF2B5EF4-FFF2-40B4-BE49-F238E27FC236}">
                <a16:creationId xmlns:a16="http://schemas.microsoft.com/office/drawing/2014/main" id="{B24A2499-9DA8-40E2-988B-8F07450BB0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39463" y="2827860"/>
            <a:ext cx="950495" cy="950495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4FEC228-D59E-4BE9-8AF4-C77BF5BBFE5B}"/>
              </a:ext>
            </a:extLst>
          </p:cNvPr>
          <p:cNvGrpSpPr/>
          <p:nvPr/>
        </p:nvGrpSpPr>
        <p:grpSpPr>
          <a:xfrm>
            <a:off x="438169" y="4059822"/>
            <a:ext cx="1904999" cy="761999"/>
            <a:chOff x="8530285" y="777443"/>
            <a:chExt cx="1904999" cy="761999"/>
          </a:xfrm>
        </p:grpSpPr>
        <p:sp>
          <p:nvSpPr>
            <p:cNvPr id="7" name="חץ: סוגר זוויתי 6">
              <a:extLst>
                <a:ext uri="{FF2B5EF4-FFF2-40B4-BE49-F238E27FC236}">
                  <a16:creationId xmlns:a16="http://schemas.microsoft.com/office/drawing/2014/main" id="{1545F653-9715-4405-B041-F2412554C1B3}"/>
                </a:ext>
              </a:extLst>
            </p:cNvPr>
            <p:cNvSpPr/>
            <p:nvPr/>
          </p:nvSpPr>
          <p:spPr>
            <a:xfrm rot="10800000">
              <a:off x="8530285" y="777443"/>
              <a:ext cx="1904999" cy="761999"/>
            </a:xfrm>
            <a:prstGeom prst="chevron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חץ: סוגר זוויתי 4">
              <a:extLst>
                <a:ext uri="{FF2B5EF4-FFF2-40B4-BE49-F238E27FC236}">
                  <a16:creationId xmlns:a16="http://schemas.microsoft.com/office/drawing/2014/main" id="{758E682A-953E-4A71-AEDF-51349B902186}"/>
                </a:ext>
              </a:extLst>
            </p:cNvPr>
            <p:cNvSpPr txBox="1"/>
            <p:nvPr/>
          </p:nvSpPr>
          <p:spPr>
            <a:xfrm rot="21600000">
              <a:off x="8911284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שאלת חקר</a:t>
              </a:r>
            </a:p>
          </p:txBody>
        </p:sp>
      </p:grp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C8440C24-54FA-4EB6-9F2E-A995368F4032}"/>
              </a:ext>
            </a:extLst>
          </p:cNvPr>
          <p:cNvCxnSpPr>
            <a:cxnSpLocks/>
          </p:cNvCxnSpPr>
          <p:nvPr/>
        </p:nvCxnSpPr>
        <p:spPr>
          <a:xfrm>
            <a:off x="1438360" y="4821821"/>
            <a:ext cx="0" cy="2609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412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075" y="2167834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ככל שהמצנח כבד יותר מהירות התנועה קטנה יותר.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כפי ששיערנו מהירות תנועת המצנח שעשוי מניילון </a:t>
            </a:r>
            <a:r>
              <a:rPr lang="he-IL" dirty="0" smtClean="0"/>
              <a:t>היא הגבוהה </a:t>
            </a:r>
            <a:r>
              <a:rPr lang="he-IL" dirty="0"/>
              <a:t>ביותר. 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ממוצע מהירות התנועה של מצנח העשוי ניילון – 1 מטר בשנייה.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AutoNum type="arabicPeriod"/>
            </a:pPr>
            <a:r>
              <a:rPr lang="he-IL" dirty="0"/>
              <a:t>אורך המצנח שעשוי ניילון הוא חמישה סנטימטרים. 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איזה משפט מתאר </a:t>
            </a:r>
            <a:r>
              <a:rPr lang="he-IL" dirty="0">
                <a:solidFill>
                  <a:srgbClr val="FF0000"/>
                </a:solidFill>
              </a:rPr>
              <a:t>תוצאה</a:t>
            </a:r>
            <a:r>
              <a:rPr lang="he-IL" dirty="0"/>
              <a:t>  של ניסוי?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993DB3E0-EC14-4EEC-91E5-B641D3014F75}"/>
              </a:ext>
            </a:extLst>
          </p:cNvPr>
          <p:cNvSpPr/>
          <p:nvPr/>
        </p:nvSpPr>
        <p:spPr>
          <a:xfrm>
            <a:off x="192504" y="1090799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B478D2B4-5793-4C94-AD20-DA3DA06DA4B4}"/>
              </a:ext>
            </a:extLst>
          </p:cNvPr>
          <p:cNvGrpSpPr/>
          <p:nvPr/>
        </p:nvGrpSpPr>
        <p:grpSpPr>
          <a:xfrm>
            <a:off x="18046" y="4105898"/>
            <a:ext cx="1904999" cy="761999"/>
            <a:chOff x="3745515" y="1711868"/>
            <a:chExt cx="1904999" cy="761999"/>
          </a:xfrm>
        </p:grpSpPr>
        <p:sp>
          <p:nvSpPr>
            <p:cNvPr id="6" name="חץ: סוגר זוויתי 5">
              <a:extLst>
                <a:ext uri="{FF2B5EF4-FFF2-40B4-BE49-F238E27FC236}">
                  <a16:creationId xmlns:a16="http://schemas.microsoft.com/office/drawing/2014/main" id="{01734221-68B5-4B70-ABE2-26163E99B748}"/>
                </a:ext>
              </a:extLst>
            </p:cNvPr>
            <p:cNvSpPr/>
            <p:nvPr/>
          </p:nvSpPr>
          <p:spPr>
            <a:xfrm rot="10800000">
              <a:off x="3745515" y="1711868"/>
              <a:ext cx="1904999" cy="761999"/>
            </a:xfrm>
            <a:prstGeom prst="chevron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חץ: סוגר זוויתי 4">
              <a:extLst>
                <a:ext uri="{FF2B5EF4-FFF2-40B4-BE49-F238E27FC236}">
                  <a16:creationId xmlns:a16="http://schemas.microsoft.com/office/drawing/2014/main" id="{06CE0576-7C94-48ED-B941-5801AC5797D3}"/>
                </a:ext>
              </a:extLst>
            </p:cNvPr>
            <p:cNvSpPr txBox="1"/>
            <p:nvPr/>
          </p:nvSpPr>
          <p:spPr>
            <a:xfrm rot="21600000">
              <a:off x="4126514" y="1711868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004" tIns="32004" rIns="96012" bIns="32004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תוצאות הניסוי</a:t>
              </a:r>
            </a:p>
          </p:txBody>
        </p:sp>
      </p:grp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406D92B1-6001-4EDC-B78A-65591EC7EB1C}"/>
              </a:ext>
            </a:extLst>
          </p:cNvPr>
          <p:cNvCxnSpPr>
            <a:cxnSpLocks/>
          </p:cNvCxnSpPr>
          <p:nvPr/>
        </p:nvCxnSpPr>
        <p:spPr>
          <a:xfrm>
            <a:off x="908971" y="4867897"/>
            <a:ext cx="0" cy="2609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992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186" y="1718192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ככל שהמצנח כבד יותר מהירות התנועה קטנה יותר.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כפי ששיערנו מהירות תנועת המצנח שעשוי מניילון הגבוהה ביותר. 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>
                <a:solidFill>
                  <a:srgbClr val="FF0000"/>
                </a:solidFill>
              </a:rPr>
              <a:t>ממוצע מהירות התנועה של מצנח העשוי ניילון – 1 מטר בשנייה.</a:t>
            </a:r>
          </a:p>
          <a:p>
            <a:pPr marL="742950" indent="-742950" algn="r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he-IL" dirty="0"/>
              <a:t>אורך המצנח שעשוי ניילון הוא חמישה סנטימטרים. </a:t>
            </a: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איזה משפט מתאר </a:t>
            </a:r>
            <a:r>
              <a:rPr lang="he-IL" dirty="0">
                <a:solidFill>
                  <a:srgbClr val="FF0000"/>
                </a:solidFill>
              </a:rPr>
              <a:t>תוצאה</a:t>
            </a:r>
            <a:r>
              <a:rPr lang="he-IL" dirty="0"/>
              <a:t>  של ניסוי?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993DB3E0-EC14-4EEC-91E5-B641D3014F75}"/>
              </a:ext>
            </a:extLst>
          </p:cNvPr>
          <p:cNvSpPr/>
          <p:nvPr/>
        </p:nvSpPr>
        <p:spPr>
          <a:xfrm>
            <a:off x="192504" y="1090799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2</a:t>
            </a:r>
          </a:p>
        </p:txBody>
      </p:sp>
      <p:pic>
        <p:nvPicPr>
          <p:cNvPr id="5" name="גרפיקה 4" descr="סימן ביקורת">
            <a:extLst>
              <a:ext uri="{FF2B5EF4-FFF2-40B4-BE49-F238E27FC236}">
                <a16:creationId xmlns:a16="http://schemas.microsoft.com/office/drawing/2014/main" id="{7742444C-D790-4901-90AF-62C9ED1CA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97117" y="3573014"/>
            <a:ext cx="1294883" cy="1294883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B88A5391-347F-4B28-AA3E-8497A9BA0D3F}"/>
              </a:ext>
            </a:extLst>
          </p:cNvPr>
          <p:cNvGrpSpPr/>
          <p:nvPr/>
        </p:nvGrpSpPr>
        <p:grpSpPr>
          <a:xfrm>
            <a:off x="18046" y="4105898"/>
            <a:ext cx="1904999" cy="761999"/>
            <a:chOff x="3745515" y="1711868"/>
            <a:chExt cx="1904999" cy="761999"/>
          </a:xfrm>
        </p:grpSpPr>
        <p:sp>
          <p:nvSpPr>
            <p:cNvPr id="7" name="חץ: סוגר זוויתי 6">
              <a:extLst>
                <a:ext uri="{FF2B5EF4-FFF2-40B4-BE49-F238E27FC236}">
                  <a16:creationId xmlns:a16="http://schemas.microsoft.com/office/drawing/2014/main" id="{B0F01F76-7E0C-4E21-BEF7-E27C0D9026F6}"/>
                </a:ext>
              </a:extLst>
            </p:cNvPr>
            <p:cNvSpPr/>
            <p:nvPr/>
          </p:nvSpPr>
          <p:spPr>
            <a:xfrm rot="10800000">
              <a:off x="3745515" y="1711868"/>
              <a:ext cx="1904999" cy="761999"/>
            </a:xfrm>
            <a:prstGeom prst="chevron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חץ: סוגר זוויתי 4">
              <a:extLst>
                <a:ext uri="{FF2B5EF4-FFF2-40B4-BE49-F238E27FC236}">
                  <a16:creationId xmlns:a16="http://schemas.microsoft.com/office/drawing/2014/main" id="{87EDAD95-6DEA-43E7-BBA6-F226B611B940}"/>
                </a:ext>
              </a:extLst>
            </p:cNvPr>
            <p:cNvSpPr txBox="1"/>
            <p:nvPr/>
          </p:nvSpPr>
          <p:spPr>
            <a:xfrm rot="21600000">
              <a:off x="4126514" y="1711868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004" tIns="32004" rIns="96012" bIns="32004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תוצאות הניסוי</a:t>
              </a:r>
            </a:p>
          </p:txBody>
        </p:sp>
      </p:grp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525E1CF2-6D87-4C26-A4C7-AD9E6626478F}"/>
              </a:ext>
            </a:extLst>
          </p:cNvPr>
          <p:cNvCxnSpPr>
            <a:cxnSpLocks/>
          </p:cNvCxnSpPr>
          <p:nvPr/>
        </p:nvCxnSpPr>
        <p:spPr>
          <a:xfrm>
            <a:off x="1070646" y="4867897"/>
            <a:ext cx="0" cy="26092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727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289" y="2137360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כמות הנוזל</a:t>
            </a:r>
          </a:p>
          <a:p>
            <a:pPr marL="742950" indent="-742950" algn="r">
              <a:buAutoNum type="arabicPeriod"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נפח הכלי</a:t>
            </a:r>
          </a:p>
          <a:p>
            <a:pPr marL="742950" indent="-742950" algn="r">
              <a:buAutoNum type="arabicPeriod"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סוג הנוזל</a:t>
            </a:r>
          </a:p>
          <a:p>
            <a:pPr algn="r"/>
            <a:r>
              <a:rPr lang="he-I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4.   צורת הכלי</a:t>
            </a: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89" y="499324"/>
            <a:ext cx="11128353" cy="752780"/>
          </a:xfrm>
        </p:spPr>
        <p:txBody>
          <a:bodyPr>
            <a:noAutofit/>
          </a:bodyPr>
          <a:lstStyle/>
          <a:p>
            <a:pPr algn="r"/>
            <a:r>
              <a:rPr lang="he-IL" sz="3600" dirty="0"/>
              <a:t>התבוננו בתמונה: </a:t>
            </a:r>
            <a:r>
              <a:rPr lang="he-IL" sz="3600" dirty="0" smtClean="0"/>
              <a:t>איזה </a:t>
            </a:r>
            <a:r>
              <a:rPr lang="he-IL" sz="3600" dirty="0"/>
              <a:t>מהגורמים הבאים </a:t>
            </a:r>
            <a:r>
              <a:rPr lang="he-IL" sz="3600" dirty="0">
                <a:solidFill>
                  <a:srgbClr val="FF0000"/>
                </a:solidFill>
              </a:rPr>
              <a:t>אינו גורם </a:t>
            </a:r>
            <a:r>
              <a:rPr lang="he-IL" sz="3600" dirty="0" smtClean="0">
                <a:solidFill>
                  <a:srgbClr val="FF0000"/>
                </a:solidFill>
              </a:rPr>
              <a:t>קבוע בניסוי</a:t>
            </a:r>
            <a:r>
              <a:rPr lang="he-IL" sz="3600" dirty="0" smtClean="0"/>
              <a:t>?</a:t>
            </a:r>
            <a:endParaRPr lang="he-IL" sz="3600" dirty="0"/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5E639C3A-60C2-4453-887B-D94EC564803B}"/>
              </a:ext>
            </a:extLst>
          </p:cNvPr>
          <p:cNvSpPr/>
          <p:nvPr/>
        </p:nvSpPr>
        <p:spPr>
          <a:xfrm>
            <a:off x="232261" y="875715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3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75CF4BC9-290A-43B4-93A1-75AC5BBC7283}"/>
              </a:ext>
            </a:extLst>
          </p:cNvPr>
          <p:cNvGrpSpPr/>
          <p:nvPr/>
        </p:nvGrpSpPr>
        <p:grpSpPr>
          <a:xfrm>
            <a:off x="57803" y="2758910"/>
            <a:ext cx="1904999" cy="761999"/>
            <a:chOff x="5080206" y="777443"/>
            <a:chExt cx="1904999" cy="761999"/>
          </a:xfrm>
        </p:grpSpPr>
        <p:sp>
          <p:nvSpPr>
            <p:cNvPr id="6" name="חץ: סוגר זוויתי 5">
              <a:extLst>
                <a:ext uri="{FF2B5EF4-FFF2-40B4-BE49-F238E27FC236}">
                  <a16:creationId xmlns:a16="http://schemas.microsoft.com/office/drawing/2014/main" id="{3C9052F0-E1A6-449E-BF54-3039184B4779}"/>
                </a:ext>
              </a:extLst>
            </p:cNvPr>
            <p:cNvSpPr/>
            <p:nvPr/>
          </p:nvSpPr>
          <p:spPr>
            <a:xfrm rot="10800000">
              <a:off x="5080206" y="777443"/>
              <a:ext cx="1904999" cy="761999"/>
            </a:xfrm>
            <a:prstGeom prst="chevron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חץ: סוגר זוויתי 4">
              <a:extLst>
                <a:ext uri="{FF2B5EF4-FFF2-40B4-BE49-F238E27FC236}">
                  <a16:creationId xmlns:a16="http://schemas.microsoft.com/office/drawing/2014/main" id="{3B426385-12E0-43E8-9ADF-DDC4EAC46079}"/>
                </a:ext>
              </a:extLst>
            </p:cNvPr>
            <p:cNvSpPr txBox="1"/>
            <p:nvPr/>
          </p:nvSpPr>
          <p:spPr>
            <a:xfrm rot="21600000">
              <a:off x="5461205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תכנון ניסוי</a:t>
              </a:r>
            </a:p>
          </p:txBody>
        </p:sp>
      </p:grp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E65FF28F-0AF5-401B-BEF0-964F19D80E4A}"/>
              </a:ext>
            </a:extLst>
          </p:cNvPr>
          <p:cNvCxnSpPr>
            <a:cxnSpLocks/>
          </p:cNvCxnSpPr>
          <p:nvPr/>
        </p:nvCxnSpPr>
        <p:spPr>
          <a:xfrm>
            <a:off x="946484" y="3520909"/>
            <a:ext cx="0" cy="2626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מבחנות צבעוניות | וקטורים לשימוש ציבורי">
            <a:extLst>
              <a:ext uri="{FF2B5EF4-FFF2-40B4-BE49-F238E27FC236}">
                <a16:creationId xmlns:a16="http://schemas.microsoft.com/office/drawing/2014/main" id="{5664964A-3870-4B7F-81AA-352D0D0A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6" y="1811448"/>
            <a:ext cx="3312053" cy="37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05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24490" y="2137360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כמות הנוזל</a:t>
            </a:r>
          </a:p>
          <a:p>
            <a:pPr marL="742950" indent="-742950" algn="r">
              <a:buAutoNum type="arabicPeriod"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נפח הכלי</a:t>
            </a:r>
          </a:p>
          <a:p>
            <a:pPr marL="742950" indent="-742950" algn="r">
              <a:buAutoNum type="arabicPeriod"/>
            </a:pPr>
            <a:r>
              <a:rPr lang="he-IL" dirty="0">
                <a:solidFill>
                  <a:srgbClr val="FF0000"/>
                </a:solidFill>
                <a:ea typeface="Calibri" panose="020F0502020204030204" pitchFamily="34" charset="0"/>
              </a:rPr>
              <a:t>סוג הנוזל</a:t>
            </a:r>
          </a:p>
          <a:p>
            <a:pPr algn="r"/>
            <a:r>
              <a:rPr lang="he-I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4.   צורת הכלי</a:t>
            </a: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41" y="499324"/>
            <a:ext cx="10527401" cy="752780"/>
          </a:xfrm>
        </p:spPr>
        <p:txBody>
          <a:bodyPr>
            <a:noAutofit/>
          </a:bodyPr>
          <a:lstStyle/>
          <a:p>
            <a:pPr algn="r"/>
            <a:r>
              <a:rPr lang="he-IL" sz="3600" dirty="0"/>
              <a:t>התבוננו בתמונה: מי מהגורמים הבאים </a:t>
            </a:r>
            <a:r>
              <a:rPr lang="he-IL" sz="3600" dirty="0">
                <a:solidFill>
                  <a:srgbClr val="FF0000"/>
                </a:solidFill>
              </a:rPr>
              <a:t>אינו גורם קבוע</a:t>
            </a:r>
            <a:r>
              <a:rPr lang="he-IL" sz="3600" dirty="0"/>
              <a:t>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5E639C3A-60C2-4453-887B-D94EC564803B}"/>
              </a:ext>
            </a:extLst>
          </p:cNvPr>
          <p:cNvSpPr/>
          <p:nvPr/>
        </p:nvSpPr>
        <p:spPr>
          <a:xfrm>
            <a:off x="232261" y="875715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3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75CF4BC9-290A-43B4-93A1-75AC5BBC7283}"/>
              </a:ext>
            </a:extLst>
          </p:cNvPr>
          <p:cNvGrpSpPr/>
          <p:nvPr/>
        </p:nvGrpSpPr>
        <p:grpSpPr>
          <a:xfrm>
            <a:off x="57803" y="2758910"/>
            <a:ext cx="1904999" cy="761999"/>
            <a:chOff x="5080206" y="777443"/>
            <a:chExt cx="1904999" cy="761999"/>
          </a:xfrm>
        </p:grpSpPr>
        <p:sp>
          <p:nvSpPr>
            <p:cNvPr id="6" name="חץ: סוגר זוויתי 5">
              <a:extLst>
                <a:ext uri="{FF2B5EF4-FFF2-40B4-BE49-F238E27FC236}">
                  <a16:creationId xmlns:a16="http://schemas.microsoft.com/office/drawing/2014/main" id="{3C9052F0-E1A6-449E-BF54-3039184B4779}"/>
                </a:ext>
              </a:extLst>
            </p:cNvPr>
            <p:cNvSpPr/>
            <p:nvPr/>
          </p:nvSpPr>
          <p:spPr>
            <a:xfrm rot="10800000">
              <a:off x="5080206" y="777443"/>
              <a:ext cx="1904999" cy="761999"/>
            </a:xfrm>
            <a:prstGeom prst="chevron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חץ: סוגר זוויתי 4">
              <a:extLst>
                <a:ext uri="{FF2B5EF4-FFF2-40B4-BE49-F238E27FC236}">
                  <a16:creationId xmlns:a16="http://schemas.microsoft.com/office/drawing/2014/main" id="{3B426385-12E0-43E8-9ADF-DDC4EAC46079}"/>
                </a:ext>
              </a:extLst>
            </p:cNvPr>
            <p:cNvSpPr txBox="1"/>
            <p:nvPr/>
          </p:nvSpPr>
          <p:spPr>
            <a:xfrm rot="21600000">
              <a:off x="5461205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תכנון ניסוי</a:t>
              </a:r>
            </a:p>
          </p:txBody>
        </p:sp>
      </p:grp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E65FF28F-0AF5-401B-BEF0-964F19D80E4A}"/>
              </a:ext>
            </a:extLst>
          </p:cNvPr>
          <p:cNvCxnSpPr>
            <a:cxnSpLocks/>
          </p:cNvCxnSpPr>
          <p:nvPr/>
        </p:nvCxnSpPr>
        <p:spPr>
          <a:xfrm>
            <a:off x="946484" y="3520909"/>
            <a:ext cx="0" cy="2626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מבחנות צבעוניות | וקטורים לשימוש ציבורי">
            <a:extLst>
              <a:ext uri="{FF2B5EF4-FFF2-40B4-BE49-F238E27FC236}">
                <a16:creationId xmlns:a16="http://schemas.microsoft.com/office/drawing/2014/main" id="{5664964A-3870-4B7F-81AA-352D0D0A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6" y="1811448"/>
            <a:ext cx="3312053" cy="37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גרפיקה 9" descr="סימן ביקורת">
            <a:extLst>
              <a:ext uri="{FF2B5EF4-FFF2-40B4-BE49-F238E27FC236}">
                <a16:creationId xmlns:a16="http://schemas.microsoft.com/office/drawing/2014/main" id="{C53C3D10-CECB-42C6-B742-608640434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8074" y="3139909"/>
            <a:ext cx="1294883" cy="12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4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289" y="2145125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he-IL" dirty="0"/>
              <a:t>כדי להוכיח את מהימנות התוצאות ולוודא שהן אינן מקריות.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המסקנות ולוודא שהן אינן מקריות.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ההשערה ולוודא שהיא אינה מקרית.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שאלת החקר ולוודא שהיא אינה מקרית.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endParaRPr lang="he-IL" dirty="0"/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endParaRPr lang="he-IL" dirty="0"/>
          </a:p>
          <a:p>
            <a:pPr marL="742950" indent="-742950" algn="r">
              <a:buAutoNum type="arabicPeriod"/>
            </a:pP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מדוע חשוב לבצע </a:t>
            </a:r>
            <a:r>
              <a:rPr lang="he-IL" dirty="0">
                <a:solidFill>
                  <a:srgbClr val="FF0000"/>
                </a:solidFill>
              </a:rPr>
              <a:t>חזרות</a:t>
            </a:r>
            <a:r>
              <a:rPr lang="he-IL" dirty="0"/>
              <a:t> 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3D665508-CB49-498F-AA14-D2E7521F0D42}"/>
              </a:ext>
            </a:extLst>
          </p:cNvPr>
          <p:cNvSpPr/>
          <p:nvPr/>
        </p:nvSpPr>
        <p:spPr>
          <a:xfrm>
            <a:off x="364783" y="875715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4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CB14172A-CD7C-4F77-8ACC-16A266CB4065}"/>
              </a:ext>
            </a:extLst>
          </p:cNvPr>
          <p:cNvGrpSpPr/>
          <p:nvPr/>
        </p:nvGrpSpPr>
        <p:grpSpPr>
          <a:xfrm>
            <a:off x="80037" y="4939276"/>
            <a:ext cx="1904999" cy="761999"/>
            <a:chOff x="5080206" y="777443"/>
            <a:chExt cx="1904999" cy="761999"/>
          </a:xfrm>
        </p:grpSpPr>
        <p:sp>
          <p:nvSpPr>
            <p:cNvPr id="7" name="חץ: סוגר זוויתי 6">
              <a:extLst>
                <a:ext uri="{FF2B5EF4-FFF2-40B4-BE49-F238E27FC236}">
                  <a16:creationId xmlns:a16="http://schemas.microsoft.com/office/drawing/2014/main" id="{C4055448-EDE9-44BF-9884-A5A1EEBC5D8B}"/>
                </a:ext>
              </a:extLst>
            </p:cNvPr>
            <p:cNvSpPr/>
            <p:nvPr/>
          </p:nvSpPr>
          <p:spPr>
            <a:xfrm rot="10800000">
              <a:off x="5080206" y="777443"/>
              <a:ext cx="1904999" cy="761999"/>
            </a:xfrm>
            <a:prstGeom prst="chevron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חץ: סוגר זוויתי 4">
              <a:extLst>
                <a:ext uri="{FF2B5EF4-FFF2-40B4-BE49-F238E27FC236}">
                  <a16:creationId xmlns:a16="http://schemas.microsoft.com/office/drawing/2014/main" id="{DDF8C49C-41C8-4BF3-92AD-7692D8ECF8EE}"/>
                </a:ext>
              </a:extLst>
            </p:cNvPr>
            <p:cNvSpPr txBox="1"/>
            <p:nvPr/>
          </p:nvSpPr>
          <p:spPr>
            <a:xfrm rot="21600000">
              <a:off x="5461205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תכנון ניסוי</a:t>
              </a:r>
            </a:p>
          </p:txBody>
        </p:sp>
      </p:grp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37DDB853-8A1C-4CAC-A7F4-17407B2FD7DC}"/>
              </a:ext>
            </a:extLst>
          </p:cNvPr>
          <p:cNvCxnSpPr>
            <a:cxnSpLocks/>
          </p:cNvCxnSpPr>
          <p:nvPr/>
        </p:nvCxnSpPr>
        <p:spPr>
          <a:xfrm>
            <a:off x="968718" y="5701275"/>
            <a:ext cx="0" cy="2626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1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DCB9D84E-36F3-42EC-80EE-D3659EFDFD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2198" y="1928813"/>
            <a:ext cx="10372066" cy="3844925"/>
          </a:xfrm>
        </p:spPr>
        <p:txBody>
          <a:bodyPr/>
          <a:lstStyle/>
          <a:p>
            <a:pPr algn="r"/>
            <a:r>
              <a:rPr lang="he-IL" dirty="0"/>
              <a:t>כתבו במחברת תיאור קצר של התופעה.</a:t>
            </a:r>
          </a:p>
          <a:p>
            <a:pPr algn="r"/>
            <a:r>
              <a:rPr lang="he-IL" dirty="0"/>
              <a:t>נסחו שאלות שהתעוררו בכם בעקבות תצפית בתופעה:  </a:t>
            </a:r>
          </a:p>
          <a:p>
            <a:pPr algn="r"/>
            <a:endParaRPr lang="he-IL" dirty="0"/>
          </a:p>
          <a:p>
            <a:pPr marL="571500" indent="-571500" algn="r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srgbClr val="FF0000"/>
                </a:solidFill>
              </a:rPr>
              <a:t>מה קרה?</a:t>
            </a:r>
          </a:p>
          <a:p>
            <a:pPr marL="571500" indent="-571500" algn="r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srgbClr val="FF0000"/>
                </a:solidFill>
              </a:rPr>
              <a:t>שאלות שהתעוררו: </a:t>
            </a:r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A7E08F22-4289-4EDC-9150-30E0D9DB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264" y="663126"/>
            <a:ext cx="8280000" cy="720000"/>
          </a:xfrm>
        </p:spPr>
        <p:txBody>
          <a:bodyPr/>
          <a:lstStyle/>
          <a:p>
            <a:pPr algn="r"/>
            <a:r>
              <a:rPr lang="he-IL" dirty="0"/>
              <a:t>תיאור התופעה ושאילת שאלות</a:t>
            </a:r>
          </a:p>
        </p:txBody>
      </p:sp>
      <p:pic>
        <p:nvPicPr>
          <p:cNvPr id="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29" y="1135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B3A2962-DD3C-488A-A3EB-D98E8A08B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37" y="2137360"/>
            <a:ext cx="10923421" cy="3844925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he-IL" dirty="0">
                <a:solidFill>
                  <a:srgbClr val="FF0000"/>
                </a:solidFill>
              </a:rPr>
              <a:t>כדי להוכיח את מהימנות התוצאות ולוודא שהן אינן מקריות.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המסקנות ולוודא שהן אינן מקריות.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ההשערה ולוודא שהיא אינה מקרית.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r>
              <a:rPr lang="he-IL" dirty="0"/>
              <a:t>כדי להוכיח את מהימנות שאלת החקר ולוודא שהיא אינה מקרית.</a:t>
            </a:r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endParaRPr lang="he-IL" dirty="0"/>
          </a:p>
          <a:p>
            <a:pPr marL="742950" indent="-742950" algn="r">
              <a:buFont typeface="Arial" panose="020B0604020202020204" pitchFamily="34" charset="0"/>
              <a:buAutoNum type="arabicPeriod"/>
            </a:pPr>
            <a:endParaRPr lang="he-IL" dirty="0"/>
          </a:p>
          <a:p>
            <a:pPr marL="742950" indent="-742950" algn="r">
              <a:buAutoNum type="arabicPeriod"/>
            </a:pPr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F5C10AB-6A91-42EF-9338-9A0E3D43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מדוע חשוב לבצע </a:t>
            </a:r>
            <a:r>
              <a:rPr lang="he-IL" dirty="0">
                <a:solidFill>
                  <a:srgbClr val="FF0000"/>
                </a:solidFill>
              </a:rPr>
              <a:t>חזרות</a:t>
            </a:r>
            <a:r>
              <a:rPr lang="he-IL" dirty="0"/>
              <a:t> ?</a:t>
            </a:r>
          </a:p>
        </p:txBody>
      </p:sp>
      <p:sp>
        <p:nvSpPr>
          <p:cNvPr id="4" name="תרשים זרימה: מחבר 3">
            <a:extLst>
              <a:ext uri="{FF2B5EF4-FFF2-40B4-BE49-F238E27FC236}">
                <a16:creationId xmlns:a16="http://schemas.microsoft.com/office/drawing/2014/main" id="{3D665508-CB49-498F-AA14-D2E7521F0D42}"/>
              </a:ext>
            </a:extLst>
          </p:cNvPr>
          <p:cNvSpPr/>
          <p:nvPr/>
        </p:nvSpPr>
        <p:spPr>
          <a:xfrm>
            <a:off x="364783" y="875715"/>
            <a:ext cx="1556085" cy="12959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4</a:t>
            </a:r>
          </a:p>
        </p:txBody>
      </p:sp>
      <p:pic>
        <p:nvPicPr>
          <p:cNvPr id="5" name="גרפיקה 4" descr="סימן ביקורת">
            <a:extLst>
              <a:ext uri="{FF2B5EF4-FFF2-40B4-BE49-F238E27FC236}">
                <a16:creationId xmlns:a16="http://schemas.microsoft.com/office/drawing/2014/main" id="{95B65CCF-DCE1-49C1-A63D-71E53432A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03458" y="1851270"/>
            <a:ext cx="1188542" cy="1188542"/>
          </a:xfrm>
          <a:prstGeom prst="rect">
            <a:avLst/>
          </a:prstGeom>
        </p:spPr>
      </p:pic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CB14172A-CD7C-4F77-8ACC-16A266CB4065}"/>
              </a:ext>
            </a:extLst>
          </p:cNvPr>
          <p:cNvGrpSpPr/>
          <p:nvPr/>
        </p:nvGrpSpPr>
        <p:grpSpPr>
          <a:xfrm>
            <a:off x="80037" y="4939276"/>
            <a:ext cx="1904999" cy="761999"/>
            <a:chOff x="5080206" y="777443"/>
            <a:chExt cx="1904999" cy="761999"/>
          </a:xfrm>
        </p:grpSpPr>
        <p:sp>
          <p:nvSpPr>
            <p:cNvPr id="7" name="חץ: סוגר זוויתי 6">
              <a:extLst>
                <a:ext uri="{FF2B5EF4-FFF2-40B4-BE49-F238E27FC236}">
                  <a16:creationId xmlns:a16="http://schemas.microsoft.com/office/drawing/2014/main" id="{C4055448-EDE9-44BF-9884-A5A1EEBC5D8B}"/>
                </a:ext>
              </a:extLst>
            </p:cNvPr>
            <p:cNvSpPr/>
            <p:nvPr/>
          </p:nvSpPr>
          <p:spPr>
            <a:xfrm rot="10800000">
              <a:off x="5080206" y="777443"/>
              <a:ext cx="1904999" cy="761999"/>
            </a:xfrm>
            <a:prstGeom prst="chevron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חץ: סוגר זוויתי 4">
              <a:extLst>
                <a:ext uri="{FF2B5EF4-FFF2-40B4-BE49-F238E27FC236}">
                  <a16:creationId xmlns:a16="http://schemas.microsoft.com/office/drawing/2014/main" id="{DDF8C49C-41C8-4BF3-92AD-7692D8ECF8EE}"/>
                </a:ext>
              </a:extLst>
            </p:cNvPr>
            <p:cNvSpPr txBox="1"/>
            <p:nvPr/>
          </p:nvSpPr>
          <p:spPr>
            <a:xfrm rot="21600000">
              <a:off x="5461205" y="777443"/>
              <a:ext cx="1143000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38" tIns="37338" rIns="112014" bIns="37338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8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תכנון ניסוי</a:t>
              </a:r>
            </a:p>
          </p:txBody>
        </p:sp>
      </p:grp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37DDB853-8A1C-4CAC-A7F4-17407B2FD7DC}"/>
              </a:ext>
            </a:extLst>
          </p:cNvPr>
          <p:cNvCxnSpPr>
            <a:cxnSpLocks/>
          </p:cNvCxnSpPr>
          <p:nvPr/>
        </p:nvCxnSpPr>
        <p:spPr>
          <a:xfrm>
            <a:off x="968718" y="5701275"/>
            <a:ext cx="0" cy="2626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577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178518F5-B0F2-4DF5-A050-B9E1436C9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448" y="1928813"/>
            <a:ext cx="10534815" cy="3844925"/>
          </a:xfrm>
        </p:spPr>
        <p:txBody>
          <a:bodyPr>
            <a:normAutofit lnSpcReduction="10000"/>
          </a:bodyPr>
          <a:lstStyle/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צפינו בתופעת פתיחת כוכבי הנייר.</a:t>
            </a:r>
          </a:p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שאלנו שאלות אודות </a:t>
            </a:r>
            <a:r>
              <a:rPr lang="he-IL" dirty="0" smtClean="0"/>
              <a:t>התופעה.</a:t>
            </a:r>
            <a:endParaRPr lang="he-IL" dirty="0"/>
          </a:p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למדנו כיצד מנחים שאלת חקר וניסחנו שאלת חקר אחת.</a:t>
            </a:r>
          </a:p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למדנו כיצד מתכננים ניסוי מבוקר ועל מה חשוב להקפיד.</a:t>
            </a:r>
          </a:p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אספנו תוצאות וייצגנו אותם בטבלה </a:t>
            </a:r>
            <a:r>
              <a:rPr lang="he-IL" dirty="0" smtClean="0"/>
              <a:t>ובגרף.</a:t>
            </a:r>
            <a:endParaRPr lang="he-IL" dirty="0"/>
          </a:p>
          <a:p>
            <a:pPr marL="571500" indent="-571500" algn="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he-IL" dirty="0"/>
              <a:t>הסקנו מסקנות ושאלנו שאלות המשכיות.</a:t>
            </a:r>
          </a:p>
          <a:p>
            <a:pPr algn="r"/>
            <a:endParaRPr lang="he-IL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238B620-6076-480B-B7D8-C6FB0F0B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מה למדנו היום?</a:t>
            </a:r>
          </a:p>
        </p:txBody>
      </p:sp>
    </p:spTree>
    <p:extLst>
      <p:ext uri="{BB962C8B-B14F-4D97-AF65-F5344CB8AC3E}">
        <p14:creationId xmlns:p14="http://schemas.microsoft.com/office/powerpoint/2010/main" val="2951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DCB9D84E-36F3-42EC-80EE-D3659EFDFD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he-IL" sz="3200" dirty="0">
                <a:solidFill>
                  <a:srgbClr val="FF0000"/>
                </a:solidFill>
              </a:rPr>
              <a:t>מה קרה?  </a:t>
            </a:r>
          </a:p>
          <a:p>
            <a:pPr algn="r"/>
            <a:r>
              <a:rPr lang="he-IL" sz="3200" dirty="0"/>
              <a:t>כוכב הנייר נרטב, וקרני הכוכב נפתחו. 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>
                <a:solidFill>
                  <a:srgbClr val="FF0000"/>
                </a:solidFill>
              </a:rPr>
              <a:t>שאלות שהתעוררו: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מה גרם לפתיחת הקרניים?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האם זה משנה באיזה נייר משתמשים?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מה משפיע על מהירות פתיחת הקרניים?</a:t>
            </a:r>
          </a:p>
          <a:p>
            <a:pPr algn="r"/>
            <a:endParaRPr lang="he-IL" sz="3200" dirty="0"/>
          </a:p>
          <a:p>
            <a:pPr algn="r"/>
            <a:endParaRPr lang="he-IL" sz="3200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A7E08F22-4289-4EDC-9150-30E0D9DB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מתארים התופעה ושואלים שאלות</a:t>
            </a:r>
          </a:p>
        </p:txBody>
      </p:sp>
    </p:spTree>
    <p:extLst>
      <p:ext uri="{BB962C8B-B14F-4D97-AF65-F5344CB8AC3E}">
        <p14:creationId xmlns:p14="http://schemas.microsoft.com/office/powerpoint/2010/main" val="372402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דיאגרמה 12">
            <a:extLst>
              <a:ext uri="{FF2B5EF4-FFF2-40B4-BE49-F238E27FC236}">
                <a16:creationId xmlns:a16="http://schemas.microsoft.com/office/drawing/2014/main" id="{9D7433A6-D920-49B7-9516-2B58478CD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040576"/>
              </p:ext>
            </p:extLst>
          </p:nvPr>
        </p:nvGraphicFramePr>
        <p:xfrm>
          <a:off x="0" y="2916095"/>
          <a:ext cx="12192000" cy="85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כותרת 2">
            <a:extLst>
              <a:ext uri="{FF2B5EF4-FFF2-40B4-BE49-F238E27FC236}">
                <a16:creationId xmlns:a16="http://schemas.microsoft.com/office/drawing/2014/main" id="{61F696FE-068A-46E5-8188-BA337209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שאלת חקר</a:t>
            </a: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C56A616F-62FA-486B-8426-84AD9E8D7E37}"/>
              </a:ext>
            </a:extLst>
          </p:cNvPr>
          <p:cNvCxnSpPr>
            <a:cxnSpLocks/>
          </p:cNvCxnSpPr>
          <p:nvPr/>
        </p:nvCxnSpPr>
        <p:spPr>
          <a:xfrm>
            <a:off x="9972760" y="4864212"/>
            <a:ext cx="0" cy="14630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9F832177-8EC6-4DAC-8672-F0015A493E6A}"/>
              </a:ext>
            </a:extLst>
          </p:cNvPr>
          <p:cNvCxnSpPr>
            <a:cxnSpLocks/>
          </p:cNvCxnSpPr>
          <p:nvPr/>
        </p:nvCxnSpPr>
        <p:spPr>
          <a:xfrm>
            <a:off x="6561467" y="4830587"/>
            <a:ext cx="0" cy="14806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213E1C0C-E0C5-4B70-9AFE-BFE0FCF1AEA9}"/>
              </a:ext>
            </a:extLst>
          </p:cNvPr>
          <p:cNvCxnSpPr>
            <a:cxnSpLocks/>
          </p:cNvCxnSpPr>
          <p:nvPr/>
        </p:nvCxnSpPr>
        <p:spPr>
          <a:xfrm>
            <a:off x="960429" y="4732421"/>
            <a:ext cx="0" cy="1546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413CA7CC-DB60-4267-B87E-9F7E0EC983F4}"/>
              </a:ext>
            </a:extLst>
          </p:cNvPr>
          <p:cNvCxnSpPr>
            <a:cxnSpLocks/>
          </p:cNvCxnSpPr>
          <p:nvPr/>
        </p:nvCxnSpPr>
        <p:spPr>
          <a:xfrm>
            <a:off x="11305611" y="5692913"/>
            <a:ext cx="0" cy="6022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F1A156B5-2B6D-412E-8B3E-2DE7533F6959}"/>
              </a:ext>
            </a:extLst>
          </p:cNvPr>
          <p:cNvCxnSpPr>
            <a:cxnSpLocks/>
          </p:cNvCxnSpPr>
          <p:nvPr/>
        </p:nvCxnSpPr>
        <p:spPr>
          <a:xfrm>
            <a:off x="8298705" y="5692913"/>
            <a:ext cx="0" cy="584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0E246B6E-0A78-48E2-A9B1-F86DA75CD591}"/>
              </a:ext>
            </a:extLst>
          </p:cNvPr>
          <p:cNvCxnSpPr>
            <a:cxnSpLocks/>
          </p:cNvCxnSpPr>
          <p:nvPr/>
        </p:nvCxnSpPr>
        <p:spPr>
          <a:xfrm>
            <a:off x="4065936" y="4732421"/>
            <a:ext cx="0" cy="15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EFA2CD2F-1AB5-4929-8BCC-3AB5BCEA58D0}"/>
              </a:ext>
            </a:extLst>
          </p:cNvPr>
          <p:cNvCxnSpPr>
            <a:cxnSpLocks/>
          </p:cNvCxnSpPr>
          <p:nvPr/>
        </p:nvCxnSpPr>
        <p:spPr>
          <a:xfrm>
            <a:off x="2740615" y="5505774"/>
            <a:ext cx="0" cy="780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גרפיקה 40" descr="נורת חשמל וגלגל שיניים">
            <a:extLst>
              <a:ext uri="{FF2B5EF4-FFF2-40B4-BE49-F238E27FC236}">
                <a16:creationId xmlns:a16="http://schemas.microsoft.com/office/drawing/2014/main" id="{FE36A2B9-D424-43CC-81D6-B85F07E63F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14133" y="2444311"/>
            <a:ext cx="1317253" cy="1317253"/>
          </a:xfrm>
          <a:prstGeom prst="rect">
            <a:avLst/>
          </a:prstGeom>
        </p:spPr>
      </p:pic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9471464B-C4EA-4869-83C7-F8CCD6C6AFAA}"/>
              </a:ext>
            </a:extLst>
          </p:cNvPr>
          <p:cNvCxnSpPr>
            <a:cxnSpLocks/>
          </p:cNvCxnSpPr>
          <p:nvPr/>
        </p:nvCxnSpPr>
        <p:spPr>
          <a:xfrm>
            <a:off x="5283289" y="5701842"/>
            <a:ext cx="0" cy="609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3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7310787A-F6E7-4DA6-823E-FE41A35A5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543" y="2120598"/>
            <a:ext cx="10400201" cy="3670128"/>
          </a:xfrm>
        </p:spPr>
        <p:txBody>
          <a:bodyPr>
            <a:noAutofit/>
          </a:bodyPr>
          <a:lstStyle/>
          <a:p>
            <a:pPr marL="457200" indent="-457200" algn="r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he-IL" sz="3200" dirty="0"/>
              <a:t>שאלה פתוחה הנובעת מתוך התבוננות בתופעה או מתוך בעיה, ואפשר לענות עליה באמצעות שימוש בכלי חקר שונים: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>
                <a:solidFill>
                  <a:srgbClr val="FF0000"/>
                </a:solidFill>
              </a:rPr>
              <a:t>תצפית </a:t>
            </a:r>
            <a:r>
              <a:rPr lang="he-IL" sz="3200" dirty="0">
                <a:solidFill>
                  <a:srgbClr val="FF0000"/>
                </a:solidFill>
              </a:rPr>
              <a:t>או ניסוי.</a:t>
            </a:r>
          </a:p>
          <a:p>
            <a:pPr algn="r">
              <a:buClr>
                <a:srgbClr val="FFC000"/>
              </a:buClr>
            </a:pPr>
            <a:endParaRPr lang="he-IL" sz="3200" dirty="0"/>
          </a:p>
          <a:p>
            <a:pPr marL="457200" indent="-457200" algn="r">
              <a:buFont typeface="Courier New" panose="02070309020205020404" pitchFamily="49" charset="0"/>
              <a:buChar char="o"/>
            </a:pPr>
            <a:r>
              <a:rPr lang="he-IL" sz="3200" dirty="0"/>
              <a:t>שאלת חקר בודקת קשר בין שני גורמים: </a:t>
            </a:r>
            <a:r>
              <a:rPr lang="he-IL" sz="3200" dirty="0">
                <a:solidFill>
                  <a:srgbClr val="FF0000"/>
                </a:solidFill>
              </a:rPr>
              <a:t>גורם משפיע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e-IL" sz="3200" dirty="0">
                <a:solidFill>
                  <a:schemeClr val="accent5">
                    <a:lumMod val="75000"/>
                  </a:schemeClr>
                </a:solidFill>
              </a:rPr>
              <a:t>וגורם מושפע. </a:t>
            </a:r>
          </a:p>
          <a:p>
            <a:pPr algn="r"/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840F050-DDAA-471F-8689-BD121A72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91261"/>
            <a:ext cx="8280000" cy="720000"/>
          </a:xfrm>
        </p:spPr>
        <p:txBody>
          <a:bodyPr/>
          <a:lstStyle/>
          <a:p>
            <a:pPr algn="ctr"/>
            <a:r>
              <a:rPr lang="he-IL" dirty="0"/>
              <a:t>מהי שאלת חקר מדעית?</a:t>
            </a:r>
          </a:p>
        </p:txBody>
      </p:sp>
    </p:spTree>
    <p:extLst>
      <p:ext uri="{BB962C8B-B14F-4D97-AF65-F5344CB8AC3E}">
        <p14:creationId xmlns:p14="http://schemas.microsoft.com/office/powerpoint/2010/main" val="367168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5928</TotalTime>
  <Words>3784</Words>
  <Application>Microsoft Office PowerPoint</Application>
  <PresentationFormat>מסך רחב</PresentationFormat>
  <Paragraphs>681</Paragraphs>
  <Slides>61</Slides>
  <Notes>53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61</vt:i4>
      </vt:variant>
    </vt:vector>
  </HeadingPairs>
  <TitlesOfParts>
    <vt:vector size="70" baseType="lpstr">
      <vt:lpstr>AAy_Botanika</vt:lpstr>
      <vt:lpstr>Arial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מצגת של PowerPoint‏</vt:lpstr>
      <vt:lpstr>מה להביא לשיעור?</vt:lpstr>
      <vt:lpstr>מה נלמד היום?</vt:lpstr>
      <vt:lpstr>מתבוננים בתופעה</vt:lpstr>
      <vt:lpstr>מתבוננים בתופעה</vt:lpstr>
      <vt:lpstr>תיאור התופעה ושאילת שאלות</vt:lpstr>
      <vt:lpstr>מתארים התופעה ושואלים שאלות</vt:lpstr>
      <vt:lpstr>שאלת חקר</vt:lpstr>
      <vt:lpstr>מהי שאלת חקר מדעית?</vt:lpstr>
      <vt:lpstr>מזהים גורמים משפיעים</vt:lpstr>
      <vt:lpstr>מזהים גורמים משפיעים</vt:lpstr>
      <vt:lpstr>זיהוי גורמים משפיעים</vt:lpstr>
      <vt:lpstr>הגורם המושפע</vt:lpstr>
      <vt:lpstr>   מנסחים שאלת חקר</vt:lpstr>
      <vt:lpstr>מנסחים שאלת חקר</vt:lpstr>
      <vt:lpstr>מנסחים שאלת חקר</vt:lpstr>
      <vt:lpstr>ממה עשוי הנייר?</vt:lpstr>
      <vt:lpstr>השערת חקר</vt:lpstr>
      <vt:lpstr>מהי השערת חקר?</vt:lpstr>
      <vt:lpstr>כיצד מנסחים השערה?</vt:lpstr>
      <vt:lpstr>כותבים השערת חקר</vt:lpstr>
      <vt:lpstr>תכנון  הניסוי</vt:lpstr>
      <vt:lpstr>מתכננים ניסוי</vt:lpstr>
      <vt:lpstr>גורמים קבועים</vt:lpstr>
      <vt:lpstr>ביצוע חזרות על הניסוי</vt:lpstr>
      <vt:lpstr>חזרות הניסוי</vt:lpstr>
      <vt:lpstr>קבוצת בקרה</vt:lpstr>
      <vt:lpstr>קבוצת בקרה</vt:lpstr>
      <vt:lpstr>מצגת של PowerPoint‏</vt:lpstr>
      <vt:lpstr>ציוד וחומרים</vt:lpstr>
      <vt:lpstr>מתכננים את מהלך ההתנסות</vt:lpstr>
      <vt:lpstr>מתכננים את מהלך ההתנסות</vt:lpstr>
      <vt:lpstr>מכינים טבלה לאיסוף תוצאות</vt:lpstr>
      <vt:lpstr>מכינים טבלה לאיסוף תוצאות</vt:lpstr>
      <vt:lpstr>תהליך החקר המדעי</vt:lpstr>
      <vt:lpstr>תיעוד הניסוי</vt:lpstr>
      <vt:lpstr>מבצעים את הניסוי:</vt:lpstr>
      <vt:lpstr>מצגת של PowerPoint‏</vt:lpstr>
      <vt:lpstr>תוצאות הניסוי</vt:lpstr>
      <vt:lpstr>טבלה לאיסוף תוצאות</vt:lpstr>
      <vt:lpstr>תיאור התוצאות בגרף</vt:lpstr>
      <vt:lpstr>בונים גרף לתוצאות הניסוי</vt:lpstr>
      <vt:lpstr>חשוב להקפיד..</vt:lpstr>
      <vt:lpstr>השוואה בין צורות הייצוג טבלה וגרף</vt:lpstr>
      <vt:lpstr>שלבי החקר</vt:lpstr>
      <vt:lpstr>מסקנה</vt:lpstr>
      <vt:lpstr>מסקנת הניסוי</vt:lpstr>
      <vt:lpstr>מסקנת הניסוי</vt:lpstr>
      <vt:lpstr>שאלות להמשך</vt:lpstr>
      <vt:lpstr>שאלות המשך..</vt:lpstr>
      <vt:lpstr>שאלות להמשך</vt:lpstr>
      <vt:lpstr>חידון החקר המדעי</vt:lpstr>
      <vt:lpstr>חידון- חוקר צעיר: איזו שאלה היא שאלת חקר?</vt:lpstr>
      <vt:lpstr>חידון- חוקר צעיר: איזו שאלה הינה שאלת חקר?</vt:lpstr>
      <vt:lpstr>איזה משפט מתאר תוצאה  של ניסוי?</vt:lpstr>
      <vt:lpstr>איזה משפט מתאר תוצאה  של ניסוי?</vt:lpstr>
      <vt:lpstr>התבוננו בתמונה: איזה מהגורמים הבאים אינו גורם קבוע בניסוי?</vt:lpstr>
      <vt:lpstr>התבוננו בתמונה: מי מהגורמים הבאים אינו גורם קבוע?</vt:lpstr>
      <vt:lpstr>מדוע חשוב לבצע חזרות ?</vt:lpstr>
      <vt:lpstr>מדוע חשוב לבצע חזרות ?</vt:lpstr>
      <vt:lpstr>מה למדנו היום?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נחמה דינה בראמי</dc:creator>
  <cp:lastModifiedBy>אפרת דיין</cp:lastModifiedBy>
  <cp:revision>153</cp:revision>
  <dcterms:created xsi:type="dcterms:W3CDTF">2020-07-07T08:20:16Z</dcterms:created>
  <dcterms:modified xsi:type="dcterms:W3CDTF">2020-07-29T02:48:27Z</dcterms:modified>
</cp:coreProperties>
</file>