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315" r:id="rId2"/>
    <p:sldId id="316" r:id="rId3"/>
    <p:sldId id="317" r:id="rId4"/>
    <p:sldId id="286" r:id="rId5"/>
    <p:sldId id="306" r:id="rId6"/>
    <p:sldId id="307" r:id="rId7"/>
    <p:sldId id="319" r:id="rId8"/>
    <p:sldId id="302" r:id="rId9"/>
    <p:sldId id="287" r:id="rId10"/>
    <p:sldId id="309" r:id="rId11"/>
    <p:sldId id="320" r:id="rId12"/>
    <p:sldId id="321" r:id="rId13"/>
    <p:sldId id="271" r:id="rId14"/>
    <p:sldId id="272" r:id="rId15"/>
    <p:sldId id="288" r:id="rId16"/>
    <p:sldId id="305" r:id="rId17"/>
    <p:sldId id="310" r:id="rId18"/>
    <p:sldId id="311" r:id="rId19"/>
    <p:sldId id="313" r:id="rId20"/>
    <p:sldId id="304" r:id="rId21"/>
    <p:sldId id="298" r:id="rId22"/>
    <p:sldId id="289" r:id="rId23"/>
  </p:sldIdLst>
  <p:sldSz cx="12192000" cy="6858000"/>
  <p:notesSz cx="6889750" cy="10018713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5E3"/>
    <a:srgbClr val="EBEBEB"/>
    <a:srgbClr val="FFFFFF"/>
    <a:srgbClr val="F2F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53" autoAdjust="0"/>
    <p:restoredTop sz="76503" autoAdjust="0"/>
  </p:normalViewPr>
  <p:slideViewPr>
    <p:cSldViewPr snapToGrid="0" snapToObjects="1" showGuides="1">
      <p:cViewPr varScale="1">
        <p:scale>
          <a:sx n="49" d="100"/>
          <a:sy n="49" d="100"/>
        </p:scale>
        <p:origin x="984" y="52"/>
      </p:cViewPr>
      <p:guideLst>
        <p:guide orient="horz" pos="2024"/>
        <p:guide pos="3863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 snapToObjects="1" showGuides="1">
      <p:cViewPr varScale="1">
        <p:scale>
          <a:sx n="99" d="100"/>
          <a:sy n="99" d="100"/>
        </p:scale>
        <p:origin x="3064" y="184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FEB0428-3D81-B14A-B943-4C2208D448E3}" type="datetimeFigureOut">
              <a:rPr lang="x-none" smtClean="0"/>
              <a:t>29/07/2020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3F965BA-DA3B-EB42-8F73-FDBE27A0A65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569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 smtClean="0"/>
              <a:t>שלום ילדים,</a:t>
            </a:r>
            <a:r>
              <a:rPr lang="he-IL" baseline="0" dirty="0" smtClean="0"/>
              <a:t>  מדבר המורה... , מורה לעברית מירושלים.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 smtClean="0"/>
              <a:t>אני שמח להיות </a:t>
            </a:r>
            <a:r>
              <a:rPr lang="he-IL" sz="1200" dirty="0" err="1" smtClean="0"/>
              <a:t>איתכם</a:t>
            </a:r>
            <a:r>
              <a:rPr lang="he-IL" sz="1200" dirty="0" smtClean="0"/>
              <a:t> היום . נמשיך</a:t>
            </a:r>
            <a:r>
              <a:rPr lang="he-IL" sz="1200" baseline="0" dirty="0" smtClean="0"/>
              <a:t> ללמוד לקרוא, לכתוב וגם נשחק.</a:t>
            </a:r>
            <a:endParaRPr dirty="0"/>
          </a:p>
        </p:txBody>
      </p:sp>
      <p:sp>
        <p:nvSpPr>
          <p:cNvPr id="236" name="Google Shape;23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5054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b="1" dirty="0"/>
              <a:t>משך השקף: עד </a:t>
            </a:r>
            <a:r>
              <a:rPr lang="he-IL" b="1" dirty="0" smtClean="0"/>
              <a:t>1 דקה</a:t>
            </a:r>
            <a:endParaRPr lang="he-IL" b="1" dirty="0"/>
          </a:p>
          <a:p>
            <a:pPr algn="r" rtl="1"/>
            <a:endParaRPr lang="he-IL" b="1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0" dirty="0" smtClean="0"/>
              <a:t>כאן</a:t>
            </a:r>
            <a:r>
              <a:rPr lang="he-IL" b="0" baseline="0" dirty="0" smtClean="0"/>
              <a:t> יש לנו שתי אותיות המנוקדות בחולם. </a:t>
            </a:r>
            <a:endParaRPr lang="he-IL" b="0" dirty="0" smtClean="0"/>
          </a:p>
          <a:p>
            <a:pPr algn="r" rtl="1"/>
            <a:r>
              <a:rPr lang="he-IL" b="0" dirty="0" smtClean="0"/>
              <a:t>נקרא </a:t>
            </a:r>
            <a:r>
              <a:rPr lang="he-IL" b="0" dirty="0"/>
              <a:t>תחילה את </a:t>
            </a:r>
            <a:r>
              <a:rPr lang="he-IL" b="0" dirty="0" smtClean="0"/>
              <a:t>הצליל </a:t>
            </a:r>
            <a:r>
              <a:rPr lang="he-IL" b="0" dirty="0"/>
              <a:t>הפותח ואחר כך את המילה בשלמותה. </a:t>
            </a:r>
            <a:endParaRPr lang="he-IL" b="0" dirty="0" smtClean="0"/>
          </a:p>
          <a:p>
            <a:pPr algn="r" rtl="1"/>
            <a:r>
              <a:rPr lang="he-IL" b="1" dirty="0" smtClean="0"/>
              <a:t>קוראים את המילה. </a:t>
            </a:r>
          </a:p>
          <a:p>
            <a:pPr algn="r" rtl="1"/>
            <a:endParaRPr lang="he-IL" b="0" dirty="0"/>
          </a:p>
          <a:p>
            <a:pPr algn="r" rtl="1"/>
            <a:endParaRPr lang="he-IL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2651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1" dirty="0" smtClean="0"/>
              <a:t>משך השקף: </a:t>
            </a:r>
            <a:r>
              <a:rPr lang="he-IL" b="1" baseline="0" dirty="0" smtClean="0"/>
              <a:t> 4 דקות</a:t>
            </a:r>
            <a:endParaRPr lang="he-IL" b="1" dirty="0" smtClean="0"/>
          </a:p>
          <a:p>
            <a:pPr algn="r" rtl="0"/>
            <a:endParaRPr lang="he-IL" b="0" dirty="0" smtClean="0"/>
          </a:p>
          <a:p>
            <a:pPr algn="r" rtl="0"/>
            <a:r>
              <a:rPr lang="he-IL" b="0" dirty="0" smtClean="0"/>
              <a:t>וכעת אחוד לכם חידות. הֱיו קשובים וכך תצליחו לענות במהירות</a:t>
            </a:r>
          </a:p>
          <a:p>
            <a:pPr algn="r" rtl="0"/>
            <a:endParaRPr lang="en-BZ" b="0" dirty="0" smtClean="0"/>
          </a:p>
          <a:p>
            <a:pPr algn="r" rtl="0"/>
            <a:r>
              <a:rPr lang="he-IL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אל גן החיות הגיעו חיות טהורות. כולם אצו רצו נחפזו כי להיכנס כולם רצו. אך בפתח שער גן החיות עמד השומר ובקול נחרץ אמר: רק בעלי חיים אשר בשמם מופיע החולם יוכלו להיכנס אל גן החיות. </a:t>
            </a:r>
            <a:endParaRPr lang="x-none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0"/>
            <a:r>
              <a:rPr lang="he-IL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רק </a:t>
            </a:r>
            <a:r>
              <a:rPr lang="he-I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הם רשאים להיכנס. </a:t>
            </a:r>
            <a:endParaRPr lang="x-non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0"/>
            <a:r>
              <a:rPr lang="he-I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התעוררה מהומה גדולה וכל החיות לא ידעו מי או מה. </a:t>
            </a:r>
            <a:endParaRPr lang="x-non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0"/>
            <a:r>
              <a:rPr lang="he-I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אנא, עזרו לנו לגלות מי מבין בעלי החיים לגן החיות ייכנס. </a:t>
            </a:r>
            <a:endParaRPr lang="x-non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0"/>
            <a:r>
              <a:rPr lang="he-I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השומר אף הדגיש כי תנועת החולם יכולה להופיע </a:t>
            </a:r>
            <a:r>
              <a:rPr lang="he-IL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בראש המילה </a:t>
            </a:r>
            <a:r>
              <a:rPr lang="he-I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באמצע מילה. המשיך שומר גן החיות ואמר: כל אחת מהחיות תשמיע לעצמה את הצלילים המרכיבים את שמה ותנסה לזהות בקול רם האם בשמה תופיע תנועת חולם. </a:t>
            </a:r>
            <a:endParaRPr lang="he-IL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0"/>
            <a:r>
              <a:rPr lang="he-IL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גם </a:t>
            </a:r>
            <a:r>
              <a:rPr lang="he-I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אתם, תלמידים יקרים, נסו לשמוע</a:t>
            </a:r>
            <a:r>
              <a:rPr lang="he-IL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algn="r" rtl="0"/>
            <a:endParaRPr lang="he-IL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0"/>
            <a:r>
              <a:rPr lang="he-IL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תרנגול, פרה, ברווז, יונה, דישון וטלה.</a:t>
            </a:r>
            <a:r>
              <a:rPr lang="x-non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7970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0"/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1" dirty="0" smtClean="0"/>
              <a:t>משך השקף: עד</a:t>
            </a:r>
            <a:r>
              <a:rPr lang="he-IL" b="1" baseline="0" dirty="0" smtClean="0"/>
              <a:t> 2 דקות</a:t>
            </a:r>
            <a:endParaRPr lang="he-IL" b="1" dirty="0" smtClean="0"/>
          </a:p>
          <a:p>
            <a:pPr algn="r" rtl="0"/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0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אלה בעלי החיים שנכנסו 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ל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גן החיות. </a:t>
            </a:r>
          </a:p>
          <a:p>
            <a:pPr algn="r" rtl="0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בואו נבדוק את כרטיס הכניסה שלהם. נבדוק גם האם התנועה חולם מופיעה בראש או באמצע מילה. </a:t>
            </a:r>
            <a:endParaRPr lang="en-B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0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הקראת</a:t>
            </a:r>
            <a:r>
              <a:rPr lang="he-IL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השמות של החיות והדגשת מיקום תנועת החולם. (באמצע מילה או בתחילת מילה)</a:t>
            </a:r>
            <a:endParaRPr lang="x-non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0"/>
            <a:r>
              <a:rPr lang="he-IL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r" rtl="0"/>
            <a:r>
              <a:rPr lang="x-non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5000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1" dirty="0" smtClean="0"/>
              <a:t>משך השקף: עד</a:t>
            </a:r>
            <a:r>
              <a:rPr lang="he-IL" b="1" baseline="0" dirty="0" smtClean="0"/>
              <a:t> 2 דקות</a:t>
            </a:r>
            <a:endParaRPr lang="he-IL" b="1" dirty="0" smtClean="0"/>
          </a:p>
          <a:p>
            <a:pPr algn="r" rtl="0"/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0"/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0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מקווה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שאתם עדיין איתי. עד עכשיו הייתם מצוינים.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0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קדימה אל המשימה הבאה. 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0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בואו נקרא אותה ביחד: נשלים את אחד מהצלילים הנתונים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שו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לו קו 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0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קִראו את הצלילים.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0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השלימו את הצלילים החסרים במילים. 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0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כִתבו את המילה על הדף. 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0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קראו שוב לוודא שהתקבלה מילה עם משמעות. 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0"/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זמן לביצוע...</a:t>
            </a:r>
            <a:endParaRPr lang="x-none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0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בואו נבדוק ביחד. בכל מילה ננסה את מגוון האפשרויות עד שנגיע למילה בעלת משמעות בשפה העברית. נשאל את עצמנו: יש או אין מילה כזאת בשפה העברית? </a:t>
            </a:r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0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מה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דעתכם שאכתוב באפשרות האחרונה: חלב או לולב או שלב? מדוע לא? הרי יש מילה כזאת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בעברית?</a:t>
            </a:r>
          </a:p>
          <a:p>
            <a:pPr algn="r" rtl="0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אה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זה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לא מה שנתבקשנו בהוראה. חייבים להישאר צמודים להוראות. </a:t>
            </a:r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0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בואו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נבדוק את התשובות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הנכונות.</a:t>
            </a:r>
          </a:p>
          <a:p>
            <a:pPr algn="r" rtl="0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הקראת</a:t>
            </a:r>
            <a:r>
              <a:rPr lang="he-IL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המילים</a:t>
            </a:r>
            <a:endParaRPr lang="x-none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55684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1" dirty="0" smtClean="0"/>
              <a:t>משך השקף: 3</a:t>
            </a:r>
            <a:r>
              <a:rPr lang="he-IL" b="1" baseline="0" dirty="0" smtClean="0"/>
              <a:t> דקות</a:t>
            </a:r>
            <a:endParaRPr lang="he-IL" b="1" dirty="0" smtClean="0"/>
          </a:p>
          <a:p>
            <a:pPr lvl="0" algn="r" rtl="0"/>
            <a:endParaRPr lang="he-IL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0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תרגול</a:t>
            </a:r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לפניכם ארבע שורות, אך אלה אינם משפטים שלמים, אלא מילים בודדות. בכל שורה, קבוצת מילים בעלת מכנה משותף ואילו מילה אחת יוצאת דופן. עליכם למצוא את המילה. אל תשכחו גם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לנמק להסביר מדוע בחרתם במילה.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0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קראו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את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המילים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ומצאו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את המילה יוצאת הדופן.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0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כתבו בדף אשר הכנתם את המספרים מ־1 עד 4 ועל יד כל מספר כתבו את המילה יוצאת הדופן, את המילה שאינה שייכת. 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0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אתן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לכם  2 דקות לביצוע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המשימה ואחר כך נבדוק ביחד.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0"/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61797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1" dirty="0" smtClean="0"/>
              <a:t>משך השקף: 2</a:t>
            </a:r>
            <a:r>
              <a:rPr lang="he-IL" b="1" baseline="0" dirty="0" smtClean="0"/>
              <a:t> דקות</a:t>
            </a:r>
            <a:endParaRPr lang="he-IL" b="1" dirty="0" smtClean="0"/>
          </a:p>
          <a:p>
            <a:pPr algn="r" rtl="0"/>
            <a:endParaRPr lang="en-B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0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פתרון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התרגיל: בשורה הראשונה כל המילים שייכות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לראש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השנה ואילו המילה סביבון אינה שייכת. היא יוצאת דופן. היא שייכת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לחנוכה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0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בשורה 2 - כל המילים שייכות לקבוצת חלקי הפרח ואילו המילה כחול היא שם של צבע. 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0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בשורה 3 - בואו נקרא ביחד ונחליט. כל המילים שייכות לקבוצת כלי הנגינה ואילו בלון לא שייך. גם בקבוצת כלי הנגינה יש קבוצות קטנות יותר. למשל, התוף שייך לקבוצת כלי הקשה, הכינור - לכלי מיתר, החליל – לכלי נשיפה. 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0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בשורה 4 קצת יותר קשה - בואו נקרא. כל המילים שייכות לקבוצת כלי התחבורה אך בכל זאת יש כלי תחבורה יצא דופן שהוא אווירי זהו המטוס. </a:t>
            </a:r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0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כל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הכבוד לכם. גיליתם ידע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נרחב!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0"/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306936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1" dirty="0" smtClean="0"/>
              <a:t>משך השקף: 2</a:t>
            </a:r>
            <a:r>
              <a:rPr lang="he-IL" b="1" baseline="0" dirty="0" smtClean="0"/>
              <a:t> דקות</a:t>
            </a:r>
            <a:endParaRPr lang="he-IL" b="1" dirty="0" smtClean="0"/>
          </a:p>
          <a:p>
            <a:pPr algn="r" rtl="0"/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0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הפעם נצטרך להשלים את המילה החסרה במשפט. </a:t>
            </a:r>
            <a:endParaRPr lang="x-non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0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קִראו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כל משפט וחִשבו על המילה המתאימה.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0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איזו מילה יכולה להתאים למשפט כך שיתקבל משפט נכון? 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0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נעשה יחד משפט ראשון. 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0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יוסי שטף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ידיים במים ו.... 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0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חילזון? לא הגיוני. נחפש מילה שתתאים למשמעות של המשפט. 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0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אתן לכם מעט זמן למחשבה. 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0"/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2891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1" dirty="0" smtClean="0"/>
              <a:t>משך השקף: חצי דקה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aseline="0" dirty="0" smtClean="0"/>
              <a:t>יוסי </a:t>
            </a:r>
            <a:r>
              <a:rPr lang="he-IL" dirty="0" smtClean="0"/>
              <a:t>שטף </a:t>
            </a:r>
            <a:r>
              <a:rPr lang="he-IL" dirty="0"/>
              <a:t>ידיים במים ו.... סבון. נכון, הסבון הוא אביזר לשטיפת ידיים. מופיעה במשפט</a:t>
            </a:r>
            <a:r>
              <a:rPr lang="he-IL" baseline="0" dirty="0"/>
              <a:t> ג</a:t>
            </a:r>
            <a:r>
              <a:rPr lang="he-IL" dirty="0"/>
              <a:t>ם ו' החיבור מים וסבון.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3763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1" dirty="0" smtClean="0"/>
              <a:t>משך השקף: חצי דקה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 smtClean="0"/>
              <a:t>ל </a:t>
            </a:r>
            <a:r>
              <a:rPr lang="he-IL" dirty="0"/>
              <a:t>קוצים.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חסר לנו כאן הנושא, למי יש קוצים? לחילזון, </a:t>
            </a:r>
            <a:r>
              <a:rPr lang="he-IL" dirty="0" smtClean="0"/>
              <a:t>לא</a:t>
            </a:r>
            <a:r>
              <a:rPr lang="he-IL" dirty="0"/>
              <a:t>. לקיפוד יש קוצים. </a:t>
            </a:r>
            <a:endParaRPr lang="he-IL" dirty="0" smtClean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 smtClean="0"/>
              <a:t>עכשיו נחפש </a:t>
            </a:r>
            <a:r>
              <a:rPr lang="he-IL" dirty="0"/>
              <a:t>מילה שמתארת את הקוצים. איזו תכונה יש לקוצים? הם דוקרים. </a:t>
            </a:r>
          </a:p>
          <a:p>
            <a:pPr algn="r" rt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28742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 smtClean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1" dirty="0" smtClean="0"/>
              <a:t>משך השקף: חצי דקה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 smtClean="0"/>
              <a:t>החילזון</a:t>
            </a:r>
            <a:r>
              <a:rPr lang="he-IL" dirty="0"/>
              <a:t>, כמובן. כל הכבוד לכם, אלופים. איזה חלק במשפט עוזר למצוא את המילה החסרה? אט אט...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74332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he-IL" sz="1200" b="1" dirty="0"/>
          </a:p>
          <a:p>
            <a:pPr marL="1587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he-IL" sz="1200" b="1" dirty="0"/>
              <a:t>משך השקף: </a:t>
            </a:r>
            <a:r>
              <a:rPr lang="he-IL" sz="1200" b="1" dirty="0" smtClean="0"/>
              <a:t>1 דקה</a:t>
            </a:r>
            <a:endParaRPr lang="he-IL" sz="1200" b="1" dirty="0"/>
          </a:p>
          <a:p>
            <a:pPr marL="158750" indent="0" algn="r" rtl="1">
              <a:buNone/>
            </a:pPr>
            <a:endParaRPr lang="he-IL" sz="1200" dirty="0"/>
          </a:p>
          <a:p>
            <a:pPr marL="158750" indent="0" algn="r" rtl="1">
              <a:buNone/>
            </a:pPr>
            <a:r>
              <a:rPr lang="he-IL" sz="1200" dirty="0" smtClean="0">
                <a:solidFill>
                  <a:srgbClr val="FF0000"/>
                </a:solidFill>
              </a:rPr>
              <a:t>הצטיידו</a:t>
            </a:r>
            <a:r>
              <a:rPr lang="he-IL" sz="1200" baseline="0" dirty="0" smtClean="0">
                <a:solidFill>
                  <a:srgbClr val="FF0000"/>
                </a:solidFill>
              </a:rPr>
              <a:t> במחברת ובמכשיר כתיבה</a:t>
            </a:r>
          </a:p>
          <a:p>
            <a:pPr marL="158750" indent="0" algn="r" rtl="1">
              <a:buNone/>
            </a:pPr>
            <a:r>
              <a:rPr lang="he-IL" sz="1200" baseline="0" dirty="0" smtClean="0">
                <a:solidFill>
                  <a:srgbClr val="FF0000"/>
                </a:solidFill>
              </a:rPr>
              <a:t>התיישבו בחדר שקט, הניחו כוס מים לידכן ותתמקדו בהקשבה מלאה .</a:t>
            </a:r>
          </a:p>
          <a:p>
            <a:pPr marL="158750" indent="0" algn="r" rtl="1">
              <a:buNone/>
            </a:pPr>
            <a:r>
              <a:rPr lang="he-IL" sz="1200" baseline="0" dirty="0" smtClean="0">
                <a:solidFill>
                  <a:srgbClr val="FF0000"/>
                </a:solidFill>
              </a:rPr>
              <a:t>קדימה, יש לכן 30 שניות להתארגן.</a:t>
            </a:r>
            <a:endParaRPr lang="he-IL" sz="1200" dirty="0">
              <a:solidFill>
                <a:srgbClr val="FF0000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497072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baseline="0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 smtClean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1" dirty="0" smtClean="0"/>
              <a:t>משך השקף: דקה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 smtClean="0"/>
              <a:t>בואו נקרא את המ</a:t>
            </a:r>
            <a:r>
              <a:rPr lang="he-IL" baseline="0" dirty="0" smtClean="0"/>
              <a:t>שפטים </a:t>
            </a:r>
            <a:r>
              <a:rPr lang="he-IL" dirty="0" smtClean="0"/>
              <a:t>בשלמותם.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aseline="0" dirty="0" smtClean="0"/>
              <a:t>נקרא </a:t>
            </a:r>
            <a:r>
              <a:rPr lang="he-IL" baseline="0" dirty="0"/>
              <a:t>יחד. </a:t>
            </a:r>
            <a:endParaRPr lang="he-IL" baseline="0" dirty="0" smtClean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1" baseline="0" dirty="0" smtClean="0"/>
              <a:t>הקראת השקופית</a:t>
            </a:r>
            <a:endParaRPr lang="he-IL" b="1" baseline="0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baseline="0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277530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0"/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משך השקף: 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he-IL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דקות</a:t>
            </a:r>
          </a:p>
          <a:p>
            <a:pPr algn="r" rtl="0"/>
            <a:endParaRPr lang="x-non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0"/>
            <a:r>
              <a:rPr lang="he-I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אז מה למדנו היום? היום פגשנו את תנועת החולם. הכרנו את החולם החסר ללא האות ו' ואת החולם המלא עם האות ו'.</a:t>
            </a:r>
            <a:endParaRPr lang="x-non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0"/>
            <a:r>
              <a:rPr lang="he-I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התאמנו בזיהוי הצליל חולם במילים; ראינו שתנועת החולם יכולה להופיע בראש מילה, באמצע מילה או בסוף מילה.</a:t>
            </a:r>
            <a:endParaRPr lang="x-non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0"/>
            <a:r>
              <a:rPr lang="he-I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השלמנו צליל חסר במילה כך שנתקבלה מילה בעלת משמעות בשפה העברית</a:t>
            </a:r>
            <a:r>
              <a:rPr lang="he-IL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algn="r" rtl="0"/>
            <a:r>
              <a:rPr lang="he-IL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מצאנו את המילה שיוצאת דופן.</a:t>
            </a:r>
            <a:endParaRPr lang="x-non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0"/>
            <a:r>
              <a:rPr lang="he-I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ואפילו הצלחנו להשלים משפטים שלמים בעזרת רמזים שהיו במשפט.</a:t>
            </a:r>
            <a:endParaRPr lang="x-non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0"/>
            <a:r>
              <a:rPr lang="he-I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הייתם מצוינים, נהניתי מאוד ומקווה שגם אתם. אל תשכחו להמשיך לקרוא ולתרגל קריאה, ותמיד תזכרו כי הקריאה היא מפתח כניסה לעולמות קסומים ומופלאים.</a:t>
            </a:r>
            <a:endParaRPr lang="x-non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0"/>
            <a:r>
              <a:rPr lang="x-non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5254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0"/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משך השקף: </a:t>
            </a:r>
            <a:r>
              <a:rPr lang="he-IL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2דקות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0"/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0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לפני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שניפרד,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ממשיכים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לתרגל.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0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הקראת שקופית</a:t>
            </a:r>
            <a:endParaRPr lang="x-none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0"/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0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שלום ילדים, נהניתי ללוד אתכם יחד על תנועת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החולם, להתראות בשיעור הבא...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22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05122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he-IL" sz="1200" b="1" dirty="0" smtClean="0"/>
              <a:t>משך השקף: 2 דקות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לפני שמתחילים... התבוננו</a:t>
            </a:r>
            <a:r>
              <a:rPr lang="he-IL" sz="1200" b="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בתמונות שלפניכם.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מה אתם רואים בתמונות?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מה המשותף לכל  השמות של החפצים שלפניכם?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1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המורה ממתן  20 שניות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b="0" baseline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7735" algn="r" rtl="1"/>
            <a:endParaRPr lang="he-IL" sz="1200" dirty="0" smtClean="0"/>
          </a:p>
          <a:p>
            <a:pPr marL="167735" algn="r" rtl="1"/>
            <a:r>
              <a:rPr lang="he-IL" sz="1200" dirty="0" smtClean="0"/>
              <a:t>כובע,  שוקולד, תוף, מוצץ</a:t>
            </a:r>
            <a:r>
              <a:rPr lang="he-IL" sz="1200" baseline="0" dirty="0" smtClean="0"/>
              <a:t>  ו</a:t>
            </a:r>
            <a:r>
              <a:rPr lang="he-IL" sz="1200" dirty="0" smtClean="0"/>
              <a:t>נוצה.</a:t>
            </a:r>
          </a:p>
          <a:p>
            <a:pPr marL="167735" algn="r" rtl="1"/>
            <a:r>
              <a:rPr lang="he-IL" sz="1200" dirty="0" smtClean="0"/>
              <a:t>האם תוכלו לומר לי מה משותף לכל המילים? </a:t>
            </a:r>
          </a:p>
          <a:p>
            <a:pPr marL="167735" algn="r" rtl="1"/>
            <a:r>
              <a:rPr lang="he-IL" sz="1200" dirty="0" smtClean="0"/>
              <a:t>קחו זמן למחשבה. אבל שִמרו את התשובה בלב. אל תענו לי עדיין. כעת אמשיך ונחזור למציאת התשובה בעוד כמה דקות.</a:t>
            </a:r>
            <a:r>
              <a:rPr lang="he-IL" sz="1200" baseline="0" dirty="0" smtClean="0"/>
              <a:t> </a:t>
            </a:r>
            <a:endParaRPr lang="he-IL" sz="1200" dirty="0" smtClean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>
              <a:solidFill>
                <a:srgbClr val="FF0000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44567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b="1" dirty="0"/>
              <a:t>משך השקף: עד שתי דקות</a:t>
            </a:r>
          </a:p>
          <a:p>
            <a:pPr algn="r" rtl="1"/>
            <a:r>
              <a:rPr lang="he-IL" sz="3600" b="0" dirty="0">
                <a:cs typeface="+mn-cs"/>
              </a:rPr>
              <a:t>היה הייתה נקודה שובבה שביום בהיר אחד קפצה מהקופסה והלכה לה לאיטה. בדרך פגשה צורות שונות שאלה אותן:  מי אתן?</a:t>
            </a:r>
          </a:p>
          <a:p>
            <a:pPr algn="r" rtl="1"/>
            <a:r>
              <a:rPr lang="he-IL" sz="3600" b="0" dirty="0">
                <a:cs typeface="+mn-cs"/>
              </a:rPr>
              <a:t>ענו לה:</a:t>
            </a:r>
            <a:r>
              <a:rPr lang="he-IL" sz="3600" b="0" baseline="0" dirty="0">
                <a:cs typeface="+mn-cs"/>
              </a:rPr>
              <a:t> </a:t>
            </a:r>
            <a:r>
              <a:rPr lang="he-IL" sz="3600" b="0" dirty="0">
                <a:cs typeface="+mn-cs"/>
              </a:rPr>
              <a:t>אנחנו לא סתם צורות אנחנו אותיות. </a:t>
            </a:r>
          </a:p>
          <a:p>
            <a:pPr algn="r" rtl="1"/>
            <a:r>
              <a:rPr lang="he-IL" sz="3600" b="0" dirty="0">
                <a:cs typeface="+mn-cs"/>
              </a:rPr>
              <a:t>שאלה הנקודה השובבה: תוכלו לומר לי את שמכן?</a:t>
            </a:r>
          </a:p>
          <a:p>
            <a:pPr algn="r" rtl="1"/>
            <a:r>
              <a:rPr lang="he-IL" sz="3600" b="0" dirty="0">
                <a:cs typeface="+mn-cs"/>
              </a:rPr>
              <a:t>והאותיות השיבו לה בנימוס. </a:t>
            </a:r>
          </a:p>
          <a:p>
            <a:pPr algn="r" rtl="1"/>
            <a:r>
              <a:rPr lang="he-IL" sz="3600" b="0" dirty="0">
                <a:cs typeface="+mn-cs"/>
              </a:rPr>
              <a:t>הנקודה השובבה קפצה ונעמדה מתחת האותיות. היא </a:t>
            </a:r>
            <a:r>
              <a:rPr lang="he-IL" sz="3600" b="0" dirty="0" smtClean="0">
                <a:cs typeface="+mn-cs"/>
              </a:rPr>
              <a:t>שמחה איתן </a:t>
            </a:r>
            <a:r>
              <a:rPr lang="he-IL" sz="3600" b="0" dirty="0">
                <a:cs typeface="+mn-cs"/>
              </a:rPr>
              <a:t>וגרמה להן לחייך.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5793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b="1" dirty="0"/>
              <a:t>משך השקף: עד שתי דקות</a:t>
            </a:r>
          </a:p>
          <a:p>
            <a:pPr algn="r" rtl="1"/>
            <a:r>
              <a:rPr lang="he-IL" sz="2400" b="0" dirty="0"/>
              <a:t>לאחר מכן טיפסה ונעמדה מעל האותיות בצד שמאל שלהן ולפתע נשמע הצליל או. מה את עושה? האותיות הרימו את ראשן. אני הצליל או. אני חולם, נעים להכיר . </a:t>
            </a:r>
            <a:endParaRPr lang="he-IL" sz="2400" b="0" dirty="0" smtClean="0"/>
          </a:p>
          <a:p>
            <a:pPr algn="r" rtl="1"/>
            <a:r>
              <a:rPr lang="he-IL" sz="2400" b="1" dirty="0" smtClean="0"/>
              <a:t>הקראת השקופית</a:t>
            </a:r>
            <a:endParaRPr lang="en-US" sz="2400" b="1" dirty="0"/>
          </a:p>
          <a:p>
            <a:pPr algn="r" rtl="1"/>
            <a:r>
              <a:rPr lang="he-IL" sz="2400" b="0" dirty="0"/>
              <a:t>לפתע הנקודה הרגישה שכואב לה הראש והיא עומדת ליפול. לא, לא, אל תיפלי! קראו האותיות ואז הופיעה לעזרה חברה טובה </a:t>
            </a:r>
            <a:r>
              <a:rPr lang="he-IL" sz="2400" b="0" dirty="0" smtClean="0"/>
              <a:t>מאוד...</a:t>
            </a:r>
            <a:endParaRPr lang="he-IL" sz="2400" b="0" dirty="0"/>
          </a:p>
          <a:p>
            <a:pPr algn="r" rtl="1"/>
            <a:endParaRPr lang="he-IL" sz="2400" b="0" dirty="0"/>
          </a:p>
          <a:p>
            <a:endParaRPr lang="he-IL" sz="2400" dirty="0"/>
          </a:p>
          <a:p>
            <a:pPr algn="r" rtl="1"/>
            <a:endParaRPr lang="he-IL" sz="2400" dirty="0">
              <a:solidFill>
                <a:schemeClr val="dk1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478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b="1" dirty="0"/>
              <a:t>משך השקף: עד שתי דקות</a:t>
            </a:r>
          </a:p>
          <a:p>
            <a:pPr algn="r" rtl="1"/>
            <a:r>
              <a:rPr lang="he-IL" sz="2400" b="0" dirty="0" smtClean="0"/>
              <a:t>הייתה </a:t>
            </a:r>
            <a:r>
              <a:rPr lang="he-IL" sz="2400" b="0" dirty="0"/>
              <a:t>זו האות ו'. היא דומה למקל, האות ו' נעמדה מתחת לנקודה ותמכה ועזרה שלא תיפול. </a:t>
            </a:r>
          </a:p>
          <a:p>
            <a:pPr algn="r" rtl="1"/>
            <a:r>
              <a:rPr lang="he-IL" sz="2400" b="0" dirty="0"/>
              <a:t>כך נוצר החולם המלא.</a:t>
            </a:r>
          </a:p>
          <a:p>
            <a:pPr algn="r" rtl="1"/>
            <a:r>
              <a:rPr lang="he-IL" sz="2400" b="1" dirty="0" smtClean="0"/>
              <a:t>הקראת השקופית</a:t>
            </a:r>
            <a:endParaRPr lang="he-IL" sz="2400" b="1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5493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he-IL" sz="1200" b="1" dirty="0" smtClean="0"/>
              <a:t>משך השקף: 2 דקות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he-IL" sz="1200" b="0" dirty="0" smtClean="0"/>
              <a:t>וכעת, ילדים, בוודאי ניחשתם. אתם כבר בטוחים? לא סתם כך סופר הסיפור.</a:t>
            </a:r>
          </a:p>
          <a:p>
            <a:pPr algn="r" rtl="1"/>
            <a:r>
              <a:rPr lang="he-IL" sz="1200" b="0" dirty="0" smtClean="0"/>
              <a:t>זוכרים את השאלה </a:t>
            </a:r>
            <a:r>
              <a:rPr lang="he-IL" sz="1200" b="0" dirty="0" err="1" smtClean="0"/>
              <a:t>שאיתה</a:t>
            </a:r>
            <a:r>
              <a:rPr lang="he-IL" sz="1200" b="0" baseline="0" dirty="0" smtClean="0"/>
              <a:t> פתחנו את </a:t>
            </a:r>
            <a:r>
              <a:rPr lang="he-IL" sz="1200" b="0" dirty="0" smtClean="0"/>
              <a:t>השיעור?</a:t>
            </a:r>
          </a:p>
          <a:p>
            <a:pPr algn="r" rtl="1"/>
            <a:r>
              <a:rPr lang="he-IL" sz="1200" b="0" dirty="0" smtClean="0"/>
              <a:t>כל המילים פותחות בתנועת החולם.</a:t>
            </a:r>
            <a:endParaRPr lang="he-IL" sz="1200" b="1" dirty="0" smtClean="0"/>
          </a:p>
          <a:p>
            <a:pPr algn="r" rtl="1"/>
            <a:r>
              <a:rPr lang="he-IL" sz="1200" b="0" dirty="0" smtClean="0"/>
              <a:t>בואו</a:t>
            </a:r>
            <a:r>
              <a:rPr lang="he-IL" sz="1200" b="0" baseline="0" dirty="0" smtClean="0"/>
              <a:t> נזהה את הצליל ו' במילים: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0" baseline="0" dirty="0" smtClean="0"/>
              <a:t>כובע – </a:t>
            </a:r>
            <a:r>
              <a:rPr lang="he-IL" sz="1200" b="0" baseline="0" dirty="0" err="1" smtClean="0"/>
              <a:t>כו</a:t>
            </a:r>
            <a:endParaRPr lang="he-IL" sz="1200" b="0" baseline="0" dirty="0" smtClean="0"/>
          </a:p>
          <a:p>
            <a:pPr algn="r" rtl="1"/>
            <a:r>
              <a:rPr lang="he-IL" sz="1200" b="0" baseline="0" dirty="0" smtClean="0"/>
              <a:t>מוצץ – מו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0" baseline="0" dirty="0" smtClean="0"/>
              <a:t>תוף – תו</a:t>
            </a:r>
          </a:p>
          <a:p>
            <a:pPr algn="r" rtl="1"/>
            <a:r>
              <a:rPr lang="he-IL" sz="1200" b="0" baseline="0" dirty="0" smtClean="0"/>
              <a:t>נוצה – נו</a:t>
            </a:r>
          </a:p>
          <a:p>
            <a:pPr algn="r" rtl="1"/>
            <a:r>
              <a:rPr lang="he-IL" sz="1200" b="0" baseline="0" dirty="0" smtClean="0"/>
              <a:t>שוקולד – לשוקולד שני צלילים ב ו' </a:t>
            </a:r>
            <a:r>
              <a:rPr lang="he-IL" sz="1200" b="0" baseline="0" dirty="0" err="1" smtClean="0"/>
              <a:t>שו</a:t>
            </a:r>
            <a:r>
              <a:rPr lang="he-IL" sz="1200" b="0" baseline="0" dirty="0" smtClean="0"/>
              <a:t> קו</a:t>
            </a:r>
            <a:endParaRPr lang="he-IL" sz="1200" b="0" dirty="0" smtClean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>
              <a:solidFill>
                <a:srgbClr val="FF0000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70202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sz="1300" b="1" dirty="0"/>
              <a:t>משך השקף: </a:t>
            </a:r>
            <a:r>
              <a:rPr lang="he-IL" sz="1300" b="1" dirty="0" smtClean="0"/>
              <a:t>1 דקה</a:t>
            </a:r>
            <a:endParaRPr lang="he-IL" sz="1300" b="1" dirty="0"/>
          </a:p>
          <a:p>
            <a:pPr marL="167735" algn="r" rtl="1"/>
            <a:endParaRPr lang="he-IL" sz="1300" dirty="0"/>
          </a:p>
          <a:p>
            <a:pPr marL="140898" algn="r" rtl="1">
              <a:lnSpc>
                <a:spcPct val="115000"/>
              </a:lnSpc>
              <a:spcBef>
                <a:spcPts val="845"/>
              </a:spcBef>
              <a:buClr>
                <a:schemeClr val="dk1"/>
              </a:buClr>
              <a:buSzPts val="1500"/>
            </a:pPr>
            <a:r>
              <a:rPr lang="he-IL" sz="1300" b="1" baseline="0" dirty="0" smtClean="0">
                <a:solidFill>
                  <a:schemeClr val="dk1"/>
                </a:solidFill>
                <a:latin typeface="Alef"/>
                <a:ea typeface="Alef"/>
                <a:sym typeface="Alef"/>
              </a:rPr>
              <a:t> הקראת השקופית</a:t>
            </a:r>
            <a:endParaRPr lang="he-IL" sz="1300" dirty="0">
              <a:solidFill>
                <a:schemeClr val="dk1"/>
              </a:solidFill>
              <a:latin typeface="Alef"/>
              <a:ea typeface="Alef"/>
              <a:sym typeface="Alef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80003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b="1" dirty="0"/>
              <a:t>משך השקף: עד שתי דקות</a:t>
            </a:r>
          </a:p>
          <a:p>
            <a:pPr algn="r" rtl="1"/>
            <a:endParaRPr lang="he-IL" b="1" dirty="0"/>
          </a:p>
          <a:p>
            <a:pPr algn="r" rtl="1"/>
            <a:r>
              <a:rPr lang="he-IL" b="1" dirty="0" smtClean="0"/>
              <a:t>יש לחשוף</a:t>
            </a:r>
            <a:r>
              <a:rPr lang="he-IL" b="1" baseline="0" dirty="0" smtClean="0"/>
              <a:t> </a:t>
            </a:r>
            <a:r>
              <a:rPr lang="he-IL" b="1" baseline="0" dirty="0"/>
              <a:t>כל </a:t>
            </a:r>
            <a:r>
              <a:rPr lang="he-IL" b="1" baseline="0" dirty="0" smtClean="0"/>
              <a:t>מילה בנפרד ,</a:t>
            </a:r>
            <a:endParaRPr lang="he-IL" b="1" baseline="0" dirty="0"/>
          </a:p>
          <a:p>
            <a:pPr algn="r" rtl="1"/>
            <a:r>
              <a:rPr lang="he-IL" b="1" baseline="0" dirty="0"/>
              <a:t>להמתין עד שהילדים </a:t>
            </a:r>
            <a:r>
              <a:rPr lang="he-IL" b="1" baseline="0" dirty="0" smtClean="0"/>
              <a:t>יקראו, ולגלות </a:t>
            </a:r>
            <a:r>
              <a:rPr lang="he-IL" b="1" baseline="0" dirty="0"/>
              <a:t>את התמונה.</a:t>
            </a:r>
          </a:p>
          <a:p>
            <a:pPr algn="r" rtl="1"/>
            <a:endParaRPr lang="he-IL" b="0" baseline="0" dirty="0"/>
          </a:p>
          <a:p>
            <a:pPr algn="r" rtl="1"/>
            <a:r>
              <a:rPr lang="he-IL" b="0" baseline="0" dirty="0" smtClean="0"/>
              <a:t>שימו לב ילדים  במילה תוף  יש חולם חסר, בלי ו'.</a:t>
            </a:r>
            <a:endParaRPr lang="he-IL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7056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השיעור הבא יתחי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3796BD-313B-0044-809D-6D612DE593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4692FF9-9816-1A41-9F19-64AC89C4FE77}"/>
              </a:ext>
            </a:extLst>
          </p:cNvPr>
          <p:cNvSpPr/>
          <p:nvPr userDrawn="1"/>
        </p:nvSpPr>
        <p:spPr>
          <a:xfrm>
            <a:off x="3337577" y="646574"/>
            <a:ext cx="5473303" cy="547330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C76A5A-A9C6-4148-9667-BA78FBEC1DC5}"/>
              </a:ext>
            </a:extLst>
          </p:cNvPr>
          <p:cNvSpPr/>
          <p:nvPr userDrawn="1"/>
        </p:nvSpPr>
        <p:spPr>
          <a:xfrm>
            <a:off x="2953941" y="3446401"/>
            <a:ext cx="6284118" cy="1239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656235-C025-B341-B125-6E522FFD6056}"/>
              </a:ext>
            </a:extLst>
          </p:cNvPr>
          <p:cNvGrpSpPr/>
          <p:nvPr userDrawn="1"/>
        </p:nvGrpSpPr>
        <p:grpSpPr>
          <a:xfrm>
            <a:off x="9287641" y="5672000"/>
            <a:ext cx="3913243" cy="506326"/>
            <a:chOff x="358720" y="285496"/>
            <a:chExt cx="3913243" cy="506326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740DB9B-9ABC-1E4F-9E76-DE21BB13499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32257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C0021A-4563-F644-839C-3313EE112D9E}"/>
                </a:ext>
              </a:extLst>
            </p:cNvPr>
            <p:cNvSpPr/>
            <p:nvPr userDrawn="1"/>
          </p:nvSpPr>
          <p:spPr>
            <a:xfrm rot="16200000">
              <a:off x="358720" y="28549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984F002-0837-5347-8BEB-C54BD7228FB1}"/>
                </a:ext>
              </a:extLst>
            </p:cNvPr>
            <p:cNvSpPr/>
            <p:nvPr userDrawn="1"/>
          </p:nvSpPr>
          <p:spPr>
            <a:xfrm>
              <a:off x="781297" y="454909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7E2A2-BC31-804E-BB02-2D2086ECA9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9674" y="1524214"/>
            <a:ext cx="4552652" cy="22022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השיעור הבא</a:t>
            </a:r>
          </a:p>
          <a:p>
            <a:pPr lvl="0"/>
            <a:r>
              <a:rPr lang="he-IL" dirty="0"/>
              <a:t>יתחיל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473E13-CEF0-6945-8210-1865616E9834}"/>
              </a:ext>
            </a:extLst>
          </p:cNvPr>
          <p:cNvCxnSpPr>
            <a:cxnSpLocks/>
          </p:cNvCxnSpPr>
          <p:nvPr userDrawn="1"/>
        </p:nvCxnSpPr>
        <p:spPr>
          <a:xfrm>
            <a:off x="2377053" y="6178326"/>
            <a:ext cx="138588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22617BD7-5381-4D41-92AE-B0043113B420}"/>
              </a:ext>
            </a:extLst>
          </p:cNvPr>
          <p:cNvGrpSpPr/>
          <p:nvPr userDrawn="1"/>
        </p:nvGrpSpPr>
        <p:grpSpPr>
          <a:xfrm rot="10800000">
            <a:off x="11482153" y="140248"/>
            <a:ext cx="602703" cy="577326"/>
            <a:chOff x="781297" y="5586292"/>
            <a:chExt cx="602703" cy="57732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7FD482-59E1-C04B-9AF0-F8141BE66FDD}"/>
                </a:ext>
              </a:extLst>
            </p:cNvPr>
            <p:cNvSpPr/>
            <p:nvPr userDrawn="1"/>
          </p:nvSpPr>
          <p:spPr>
            <a:xfrm rot="16200000">
              <a:off x="781297" y="5657292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9A766D-D5BD-3E4B-AE40-5EF4614445A8}"/>
                </a:ext>
              </a:extLst>
            </p:cNvPr>
            <p:cNvSpPr/>
            <p:nvPr userDrawn="1"/>
          </p:nvSpPr>
          <p:spPr>
            <a:xfrm>
              <a:off x="1216502" y="558629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5014CE-6431-0D4C-BAFF-39612F414400}"/>
              </a:ext>
            </a:extLst>
          </p:cNvPr>
          <p:cNvCxnSpPr>
            <a:cxnSpLocks/>
          </p:cNvCxnSpPr>
          <p:nvPr userDrawn="1"/>
        </p:nvCxnSpPr>
        <p:spPr>
          <a:xfrm>
            <a:off x="-678730" y="6456415"/>
            <a:ext cx="345536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BD310FA-D564-9240-BAF3-B9933A5C61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4756" y="3704674"/>
            <a:ext cx="4662487" cy="81951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בשעה 09:00</a:t>
            </a:r>
            <a:endParaRPr lang="x-none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C964832-BAF5-B84F-9EE8-B31B27A731C8}"/>
              </a:ext>
            </a:extLst>
          </p:cNvPr>
          <p:cNvGrpSpPr/>
          <p:nvPr userDrawn="1"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C0CB761-1CB6-FC4E-AEC0-ADBE45586F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799BDF5-881F-3045-A642-F8E001DE02C9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מדינת ישראל</a:t>
              </a:r>
            </a:p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משרד החינוך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462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הקניית יד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C84C288-45B9-0C4B-BC23-61FEF6C6178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DECF7E4-AA12-DD4F-8FBA-6942B07B661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A824D68-292F-0740-864D-187885A36636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FF00F0-B1E8-5F4E-A07B-F1B92F9D38A6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72B4A16-607D-6547-9FD5-D3C9EE1A52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1638" y="1928813"/>
            <a:ext cx="9572625" cy="38449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גדול של תבנית בסיס</a:t>
            </a:r>
            <a:endParaRPr lang="x-none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67E3700-96F7-8449-BFE9-3638DA8376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61" b="71253"/>
          <a:stretch/>
        </p:blipFill>
        <p:spPr>
          <a:xfrm>
            <a:off x="0" y="0"/>
            <a:ext cx="12192000" cy="1638096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0A8A744E-77D6-CD40-B413-54A26D5A18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90" y="663126"/>
            <a:ext cx="8280000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הקניית ידע</a:t>
            </a:r>
            <a:endParaRPr lang="x-none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05C46E-F358-4B4C-A5AF-C1EE892CDA45}"/>
              </a:ext>
            </a:extLst>
          </p:cNvPr>
          <p:cNvSpPr/>
          <p:nvPr userDrawn="1"/>
        </p:nvSpPr>
        <p:spPr>
          <a:xfrm rot="162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67496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2076BD-5D7C-FB4F-A698-C5362F42F443}"/>
              </a:ext>
            </a:extLst>
          </p:cNvPr>
          <p:cNvCxnSpPr>
            <a:cxnSpLocks/>
          </p:cNvCxnSpPr>
          <p:nvPr userDrawn="1"/>
        </p:nvCxnSpPr>
        <p:spPr>
          <a:xfrm>
            <a:off x="9092667" y="352323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תרגול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575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יכ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מה למדנו היום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מה למדנו היום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0FCD1C-9BFA-FD42-804A-9E5198CD89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39" b="30975"/>
          <a:stretch/>
        </p:blipFill>
        <p:spPr>
          <a:xfrm>
            <a:off x="0" y="0"/>
            <a:ext cx="12192000" cy="163809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4C86F48E-655F-694F-BDCD-C6E0758A8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90" y="663126"/>
            <a:ext cx="8280000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סיכום</a:t>
            </a:r>
            <a:endParaRPr lang="x-none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51472D-38D8-CC45-AB7A-D96BB6EFB903}"/>
              </a:ext>
            </a:extLst>
          </p:cNvPr>
          <p:cNvSpPr/>
          <p:nvPr userDrawn="1"/>
        </p:nvSpPr>
        <p:spPr>
          <a:xfrm rot="162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19157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ימה באופ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990948" y="1541766"/>
            <a:ext cx="10256245" cy="4519533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לחץ כאן להוסיף תמונה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2EBC84-43F8-574B-B641-E38F11E343AF}"/>
              </a:ext>
            </a:extLst>
          </p:cNvPr>
          <p:cNvGrpSpPr/>
          <p:nvPr userDrawn="1"/>
        </p:nvGrpSpPr>
        <p:grpSpPr>
          <a:xfrm>
            <a:off x="-2381248" y="158428"/>
            <a:ext cx="14545456" cy="6541144"/>
            <a:chOff x="-2455150" y="146499"/>
            <a:chExt cx="14545456" cy="654114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DB5F7D-0835-C146-BC9D-B30515AA8B6A}"/>
                </a:ext>
              </a:extLst>
            </p:cNvPr>
            <p:cNvSpPr/>
            <p:nvPr userDrawn="1"/>
          </p:nvSpPr>
          <p:spPr>
            <a:xfrm>
              <a:off x="11517522" y="146499"/>
              <a:ext cx="503306" cy="5033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0EA71EF-79A8-3646-BBDE-A1B8320FAE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55150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FFAC583-20CC-AD46-AF43-64CD61DC3D58}"/>
                </a:ext>
              </a:extLst>
            </p:cNvPr>
            <p:cNvGrpSpPr/>
            <p:nvPr userDrawn="1"/>
          </p:nvGrpSpPr>
          <p:grpSpPr>
            <a:xfrm rot="10800000">
              <a:off x="8177063" y="6181317"/>
              <a:ext cx="3913243" cy="506326"/>
              <a:chOff x="358720" y="6187719"/>
              <a:chExt cx="3913243" cy="506326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FFC6B5D-55D1-324B-B8E3-F96F62F3AA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65046" y="6434480"/>
                <a:ext cx="3406917" cy="12802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8AA9893-4A9A-FB4F-BC48-9141DC495FE4}"/>
                  </a:ext>
                </a:extLst>
              </p:cNvPr>
              <p:cNvSpPr/>
              <p:nvPr userDrawn="1"/>
            </p:nvSpPr>
            <p:spPr>
              <a:xfrm rot="16200000">
                <a:off x="358720" y="6187719"/>
                <a:ext cx="506326" cy="50632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x-none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BBF761E-B3AD-8C4C-B469-DEC8A7F1D9C4}"/>
                  </a:ext>
                </a:extLst>
              </p:cNvPr>
              <p:cNvSpPr/>
              <p:nvPr userDrawn="1"/>
            </p:nvSpPr>
            <p:spPr>
              <a:xfrm>
                <a:off x="781297" y="6357132"/>
                <a:ext cx="167498" cy="16749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x-none" dirty="0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0BB7CC1-E08E-854B-AAC6-1DE02C2A331A}"/>
                </a:ext>
              </a:extLst>
            </p:cNvPr>
            <p:cNvSpPr/>
            <p:nvPr userDrawn="1"/>
          </p:nvSpPr>
          <p:spPr>
            <a:xfrm>
              <a:off x="11646396" y="507951"/>
              <a:ext cx="245558" cy="245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6CED5B-1A65-7F4C-8656-A6983C5E17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793" y="661709"/>
            <a:ext cx="10953750" cy="1903413"/>
          </a:xfrm>
        </p:spPr>
        <p:txBody>
          <a:bodyPr>
            <a:noAutofit/>
          </a:bodyPr>
          <a:lstStyle>
            <a:lvl1pPr marL="0" indent="0">
              <a:buNone/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2653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B52AA-B68F-5F48-BD97-85E1AACA7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2026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3</a:t>
            </a:r>
            <a:endParaRPr lang="x-non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34C056-24D3-4D4F-B71D-0A6FFF91C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49183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x-none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0D92DD-D2C5-574D-9D42-6312801F9656}"/>
              </a:ext>
            </a:extLst>
          </p:cNvPr>
          <p:cNvGrpSpPr/>
          <p:nvPr userDrawn="1"/>
        </p:nvGrpSpPr>
        <p:grpSpPr>
          <a:xfrm>
            <a:off x="10820648" y="6288984"/>
            <a:ext cx="10328539" cy="167498"/>
            <a:chOff x="10668248" y="5893696"/>
            <a:chExt cx="10328539" cy="16749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EDDC44-041B-2548-896F-7D3F244033B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51997" y="5977445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2C7192-3B93-954D-8551-A0AB54EA33AF}"/>
                </a:ext>
              </a:extLst>
            </p:cNvPr>
            <p:cNvSpPr/>
            <p:nvPr userDrawn="1"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FCFFBE-CA3C-4545-A48D-BF28B4BE9510}"/>
              </a:ext>
            </a:extLst>
          </p:cNvPr>
          <p:cNvGrpSpPr/>
          <p:nvPr userDrawn="1"/>
        </p:nvGrpSpPr>
        <p:grpSpPr>
          <a:xfrm>
            <a:off x="358720" y="67014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CCCA527-9EA3-D945-B442-A5A2AE48F03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5CCE9C-95DF-E348-9022-889DF2969112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FC30387-F518-A84F-A9D6-7E7AEC6A166E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80D7566E-F057-DA40-B83B-F46A0CA495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2026" y="2208855"/>
            <a:ext cx="3932237" cy="3652195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של תבנית בסיס</a:t>
            </a:r>
            <a:endParaRPr lang="x-none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8C0CA59-A86F-8145-9894-676CEF1F6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5847" t="70" b="-72"/>
          <a:stretch/>
        </p:blipFill>
        <p:spPr>
          <a:xfrm>
            <a:off x="11685672" y="0"/>
            <a:ext cx="506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39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 עם טקסט תחת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016000" y="772487"/>
            <a:ext cx="10256245" cy="4519533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לחץ כאן להוסיף תמונה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 hasCustomPrompt="1"/>
          </p:nvPr>
        </p:nvSpPr>
        <p:spPr>
          <a:xfrm>
            <a:off x="437568" y="5543538"/>
            <a:ext cx="11418770" cy="96851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2 תחתית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71DC45-F5DE-3647-89D7-00EEC394272E}"/>
              </a:ext>
            </a:extLst>
          </p:cNvPr>
          <p:cNvGrpSpPr/>
          <p:nvPr userDrawn="1"/>
        </p:nvGrpSpPr>
        <p:grpSpPr>
          <a:xfrm>
            <a:off x="1336409" y="356936"/>
            <a:ext cx="10550791" cy="506326"/>
            <a:chOff x="1336409" y="356936"/>
            <a:chExt cx="10550791" cy="50632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51AD8C-F052-0A4D-8544-F35BEF5411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336409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BD9106F-7FCF-814E-B547-22DB88E10AD6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B9B5FED-02E7-474D-B6B7-AF695B5A45B0}"/>
              </a:ext>
            </a:extLst>
          </p:cNvPr>
          <p:cNvSpPr/>
          <p:nvPr userDrawn="1"/>
        </p:nvSpPr>
        <p:spPr>
          <a:xfrm rot="10800000">
            <a:off x="11781523" y="489498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72258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השיעור הבא יתחי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7735FA8-E872-6D4B-B736-9D885CF8FF10}"/>
              </a:ext>
            </a:extLst>
          </p:cNvPr>
          <p:cNvSpPr/>
          <p:nvPr userDrawn="1"/>
        </p:nvSpPr>
        <p:spPr>
          <a:xfrm>
            <a:off x="1076345" y="1757556"/>
            <a:ext cx="10039311" cy="33838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40DB9B-9ABC-1E4F-9E76-DE21BB134995}"/>
              </a:ext>
            </a:extLst>
          </p:cNvPr>
          <p:cNvCxnSpPr>
            <a:cxnSpLocks/>
          </p:cNvCxnSpPr>
          <p:nvPr userDrawn="1"/>
        </p:nvCxnSpPr>
        <p:spPr>
          <a:xfrm>
            <a:off x="865046" y="532257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AC0021A-4563-F644-839C-3313EE112D9E}"/>
              </a:ext>
            </a:extLst>
          </p:cNvPr>
          <p:cNvSpPr/>
          <p:nvPr userDrawn="1"/>
        </p:nvSpPr>
        <p:spPr>
          <a:xfrm rot="16200000">
            <a:off x="358720" y="285496"/>
            <a:ext cx="506326" cy="5063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84F002-0837-5347-8BEB-C54BD7228FB1}"/>
              </a:ext>
            </a:extLst>
          </p:cNvPr>
          <p:cNvSpPr/>
          <p:nvPr userDrawn="1"/>
        </p:nvSpPr>
        <p:spPr>
          <a:xfrm>
            <a:off x="781297" y="454909"/>
            <a:ext cx="167498" cy="167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7E2A2-BC31-804E-BB02-2D2086ECA9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7135" y="1720995"/>
            <a:ext cx="8517731" cy="3476060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8000"/>
              </a:lnSpc>
              <a:buNone/>
              <a:defRPr sz="7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השיעור הבא יתחיל בשעה 09:00</a:t>
            </a:r>
            <a:endParaRPr lang="x-none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473E13-CEF0-6945-8210-1865616E9834}"/>
              </a:ext>
            </a:extLst>
          </p:cNvPr>
          <p:cNvCxnSpPr>
            <a:cxnSpLocks/>
          </p:cNvCxnSpPr>
          <p:nvPr userDrawn="1"/>
        </p:nvCxnSpPr>
        <p:spPr>
          <a:xfrm>
            <a:off x="792994" y="5506727"/>
            <a:ext cx="138588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5893CC5-0B99-AA48-8797-A1AE8B9BB25D}"/>
              </a:ext>
            </a:extLst>
          </p:cNvPr>
          <p:cNvSpPr/>
          <p:nvPr userDrawn="1"/>
        </p:nvSpPr>
        <p:spPr>
          <a:xfrm rot="10800000">
            <a:off x="10905576" y="2286221"/>
            <a:ext cx="420158" cy="4201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B79051-D1F8-DB4C-8CE2-B840C1367395}"/>
              </a:ext>
            </a:extLst>
          </p:cNvPr>
          <p:cNvCxnSpPr>
            <a:cxnSpLocks/>
          </p:cNvCxnSpPr>
          <p:nvPr userDrawn="1"/>
        </p:nvCxnSpPr>
        <p:spPr>
          <a:xfrm>
            <a:off x="408495" y="6252973"/>
            <a:ext cx="281547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418D07-B679-C54B-9CD1-5F261DF50C67}"/>
              </a:ext>
            </a:extLst>
          </p:cNvPr>
          <p:cNvCxnSpPr>
            <a:cxnSpLocks/>
          </p:cNvCxnSpPr>
          <p:nvPr userDrawn="1"/>
        </p:nvCxnSpPr>
        <p:spPr>
          <a:xfrm>
            <a:off x="-678730" y="6456415"/>
            <a:ext cx="345536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086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9FF2F-AD99-8940-B3DB-80EE856E32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r">
              <a:defRPr sz="65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1 של תבנית בסיס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19D81D-1706-9941-B45F-F0F533FFFF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להוסיף סגנון טקסט של תבנית בסיס</a:t>
            </a:r>
            <a:endParaRPr lang="x-none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B58097-F302-3649-B2E1-029008F6561C}"/>
              </a:ext>
            </a:extLst>
          </p:cNvPr>
          <p:cNvCxnSpPr>
            <a:cxnSpLocks/>
          </p:cNvCxnSpPr>
          <p:nvPr userDrawn="1"/>
        </p:nvCxnSpPr>
        <p:spPr>
          <a:xfrm>
            <a:off x="-874997" y="6429575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B999AA46-1CB5-874E-9A29-A46F83C4265B}"/>
              </a:ext>
            </a:extLst>
          </p:cNvPr>
          <p:cNvGrpSpPr/>
          <p:nvPr userDrawn="1"/>
        </p:nvGrpSpPr>
        <p:grpSpPr>
          <a:xfrm>
            <a:off x="1313047" y="356936"/>
            <a:ext cx="10574153" cy="506326"/>
            <a:chOff x="1313047" y="356936"/>
            <a:chExt cx="10574153" cy="50632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E848D2-E902-8E48-8E39-E234837A5A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313047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ECEF66-2D66-5B47-8C7C-C84EB3E17317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83E5EA1-0D3D-AF48-B7D6-9CBBB2978A34}"/>
                </a:ext>
              </a:extLst>
            </p:cNvPr>
            <p:cNvSpPr/>
            <p:nvPr userDrawn="1"/>
          </p:nvSpPr>
          <p:spPr>
            <a:xfrm>
              <a:off x="131304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1C499B5-5ABC-AD4E-8DEE-B3E41AD11667}"/>
              </a:ext>
            </a:extLst>
          </p:cNvPr>
          <p:cNvGrpSpPr/>
          <p:nvPr userDrawn="1"/>
        </p:nvGrpSpPr>
        <p:grpSpPr>
          <a:xfrm>
            <a:off x="7685986" y="6410721"/>
            <a:ext cx="4506014" cy="481337"/>
            <a:chOff x="5231876" y="2677211"/>
            <a:chExt cx="4506014" cy="48133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F7E6D63-6B3C-C547-8E28-4EDC165F5AD7}"/>
                </a:ext>
              </a:extLst>
            </p:cNvPr>
            <p:cNvSpPr/>
            <p:nvPr userDrawn="1"/>
          </p:nvSpPr>
          <p:spPr>
            <a:xfrm>
              <a:off x="5231876" y="2902420"/>
              <a:ext cx="4116884" cy="2561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B5C1F07-896D-A04A-BB42-4C33B5448FED}"/>
                </a:ext>
              </a:extLst>
            </p:cNvPr>
            <p:cNvSpPr/>
            <p:nvPr userDrawn="1"/>
          </p:nvSpPr>
          <p:spPr>
            <a:xfrm>
              <a:off x="5937332" y="2677211"/>
              <a:ext cx="3800558" cy="2252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1226794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721035" y="901758"/>
            <a:ext cx="10586646" cy="5681719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לחץ כאן להוסיף תמונה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1EE242-3A2B-9B46-87B2-AC191ECB6960}"/>
              </a:ext>
            </a:extLst>
          </p:cNvPr>
          <p:cNvGrpSpPr/>
          <p:nvPr userDrawn="1"/>
        </p:nvGrpSpPr>
        <p:grpSpPr>
          <a:xfrm>
            <a:off x="781297" y="356936"/>
            <a:ext cx="11105903" cy="506326"/>
            <a:chOff x="781297" y="356936"/>
            <a:chExt cx="11105903" cy="50632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0C7E103-ACCC-DA43-9E9D-6FB906FA4F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76949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E9F80F-CF67-664D-B4F4-0CA7DCACB628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FEACB6-175B-044B-8C0D-3451E638ABE1}"/>
                </a:ext>
              </a:extLst>
            </p:cNvPr>
            <p:cNvSpPr/>
            <p:nvPr userDrawn="1"/>
          </p:nvSpPr>
          <p:spPr>
            <a:xfrm>
              <a:off x="78129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FC3CB68-EE0C-7E46-A86B-DBBE43BD0866}"/>
              </a:ext>
            </a:extLst>
          </p:cNvPr>
          <p:cNvGrpSpPr/>
          <p:nvPr userDrawn="1"/>
        </p:nvGrpSpPr>
        <p:grpSpPr>
          <a:xfrm>
            <a:off x="-8156196" y="6042094"/>
            <a:ext cx="10328539" cy="167498"/>
            <a:chOff x="10668248" y="5893696"/>
            <a:chExt cx="10328539" cy="16749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8185FB-96F6-194C-96FC-5664DB14E1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51997" y="5977445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E94E79-9670-0743-916C-74F7BDE1C276}"/>
                </a:ext>
              </a:extLst>
            </p:cNvPr>
            <p:cNvSpPr/>
            <p:nvPr userDrawn="1"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EAD82FA-6CD0-454D-9BDB-225121E5526F}"/>
              </a:ext>
            </a:extLst>
          </p:cNvPr>
          <p:cNvSpPr/>
          <p:nvPr userDrawn="1"/>
        </p:nvSpPr>
        <p:spPr>
          <a:xfrm rot="10800000">
            <a:off x="11513458" y="721339"/>
            <a:ext cx="235719" cy="23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4333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b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E25FC14-1447-894C-9B3F-3393E4457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0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B555B5A-6A6C-3E4C-ADAE-778B7D2D0359}"/>
              </a:ext>
            </a:extLst>
          </p:cNvPr>
          <p:cNvSpPr/>
          <p:nvPr/>
        </p:nvSpPr>
        <p:spPr>
          <a:xfrm>
            <a:off x="2090531" y="2902421"/>
            <a:ext cx="8636822" cy="12179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9C108D-DF17-D94D-B478-B1D39585A5A5}"/>
              </a:ext>
            </a:extLst>
          </p:cNvPr>
          <p:cNvSpPr/>
          <p:nvPr/>
        </p:nvSpPr>
        <p:spPr>
          <a:xfrm>
            <a:off x="5098472" y="1831503"/>
            <a:ext cx="5884533" cy="1070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83E9F71-40EC-904A-998B-27EBBD81B7D8}"/>
              </a:ext>
            </a:extLst>
          </p:cNvPr>
          <p:cNvCxnSpPr>
            <a:cxnSpLocks/>
          </p:cNvCxnSpPr>
          <p:nvPr/>
        </p:nvCxnSpPr>
        <p:spPr>
          <a:xfrm>
            <a:off x="7156173" y="1639956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1DA4F9E-AC5E-4E44-B0D3-AD506CC1F2FB}"/>
              </a:ext>
            </a:extLst>
          </p:cNvPr>
          <p:cNvSpPr/>
          <p:nvPr/>
        </p:nvSpPr>
        <p:spPr>
          <a:xfrm rot="16200000">
            <a:off x="10880058" y="2083803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4CCDBE2-FBDE-6C46-8010-3BEB4D38025B}"/>
              </a:ext>
            </a:extLst>
          </p:cNvPr>
          <p:cNvCxnSpPr>
            <a:cxnSpLocks/>
          </p:cNvCxnSpPr>
          <p:nvPr/>
        </p:nvCxnSpPr>
        <p:spPr>
          <a:xfrm>
            <a:off x="2090531" y="4989650"/>
            <a:ext cx="683665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722B399-0C27-314C-A9E5-A4C6E23B0F40}"/>
              </a:ext>
            </a:extLst>
          </p:cNvPr>
          <p:cNvGrpSpPr/>
          <p:nvPr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57199CA-CF9F-2040-A14F-9134F717DA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5A931FB-F43D-E449-8EC5-C53927BF0CA6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מדינת ישראל</a:t>
              </a:r>
            </a:p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משרד החינוך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9A49B985-D8AE-614D-A6BB-C360810623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32187" y="886221"/>
            <a:ext cx="9150178" cy="279169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4F8FB-60CB-9346-BDE4-934153C344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22638" y="3092183"/>
            <a:ext cx="8382413" cy="8244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rtl="1">
              <a:buFontTx/>
              <a:buNone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 rtl="0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e-IL" dirty="0"/>
              <a:t>שיעור חשבון לכיתה א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5EABBC-5AEA-FA4F-B36C-C38528E262D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2639" y="4469272"/>
            <a:ext cx="6704545" cy="4117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rtl="1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he-IL" dirty="0"/>
              <a:t>נושא השיעור: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02EF151-4A98-504F-9823-B535A37E95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22639" y="5115055"/>
            <a:ext cx="6704013" cy="385860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he-IL" dirty="0"/>
              <a:t>שם המורה: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376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E8959C-707A-374D-A37D-F0431F277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-7354566" y="2026507"/>
            <a:ext cx="5045676" cy="50289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B22E21-BB18-2544-AECC-B480F0F96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12947248" y="-3969273"/>
            <a:ext cx="5045676" cy="50289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E25FC14-1447-894C-9B3F-3393E44578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270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B555B5A-6A6C-3E4C-ADAE-778B7D2D0359}"/>
              </a:ext>
            </a:extLst>
          </p:cNvPr>
          <p:cNvSpPr/>
          <p:nvPr userDrawn="1"/>
        </p:nvSpPr>
        <p:spPr>
          <a:xfrm>
            <a:off x="2090531" y="2902421"/>
            <a:ext cx="8636822" cy="12179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9C108D-DF17-D94D-B478-B1D39585A5A5}"/>
              </a:ext>
            </a:extLst>
          </p:cNvPr>
          <p:cNvSpPr/>
          <p:nvPr userDrawn="1"/>
        </p:nvSpPr>
        <p:spPr>
          <a:xfrm>
            <a:off x="5098472" y="1831503"/>
            <a:ext cx="5884533" cy="1070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83E9F71-40EC-904A-998B-27EBBD81B7D8}"/>
              </a:ext>
            </a:extLst>
          </p:cNvPr>
          <p:cNvCxnSpPr>
            <a:cxnSpLocks/>
          </p:cNvCxnSpPr>
          <p:nvPr userDrawn="1"/>
        </p:nvCxnSpPr>
        <p:spPr>
          <a:xfrm>
            <a:off x="7156173" y="1639956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1DA4F9E-AC5E-4E44-B0D3-AD506CC1F2FB}"/>
              </a:ext>
            </a:extLst>
          </p:cNvPr>
          <p:cNvSpPr/>
          <p:nvPr userDrawn="1"/>
        </p:nvSpPr>
        <p:spPr>
          <a:xfrm rot="16200000">
            <a:off x="10880058" y="2083803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4CCDBE2-FBDE-6C46-8010-3BEB4D38025B}"/>
              </a:ext>
            </a:extLst>
          </p:cNvPr>
          <p:cNvCxnSpPr>
            <a:cxnSpLocks/>
          </p:cNvCxnSpPr>
          <p:nvPr userDrawn="1"/>
        </p:nvCxnSpPr>
        <p:spPr>
          <a:xfrm>
            <a:off x="2090531" y="4989650"/>
            <a:ext cx="506564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1A4514E-A493-F241-AC14-15585885E0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65199" y="3025258"/>
            <a:ext cx="7816850" cy="1067468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שיעור חשבון לכיתה א</a:t>
            </a:r>
            <a:endParaRPr lang="x-none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722B399-0C27-314C-A9E5-A4C6E23B0F40}"/>
              </a:ext>
            </a:extLst>
          </p:cNvPr>
          <p:cNvGrpSpPr/>
          <p:nvPr userDrawn="1"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57199CA-CF9F-2040-A14F-9134F717DA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5A931FB-F43D-E449-8EC5-C53927BF0CA6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מדינת ישראל</a:t>
              </a:r>
            </a:p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משרד החינוך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9A49B985-D8AE-614D-A6BB-C3608106238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32187" y="886221"/>
            <a:ext cx="9150178" cy="2791691"/>
          </a:xfrm>
          <a:prstGeom prst="rect">
            <a:avLst/>
          </a:prstGeom>
        </p:spPr>
      </p:pic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881B4E06-64FF-B845-9777-320E6F126B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30833" y="4419771"/>
            <a:ext cx="6411268" cy="649357"/>
          </a:xfrm>
        </p:spPr>
        <p:txBody>
          <a:bodyPr>
            <a:normAutofit/>
          </a:bodyPr>
          <a:lstStyle>
            <a:lvl1pPr marL="0" indent="0" algn="l" rtl="1">
              <a:buNone/>
              <a:defRPr lang="x-none" sz="3200" b="0" i="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e-IL" dirty="0"/>
              <a:t>נושא השיעור: הרחבת שברים</a:t>
            </a:r>
            <a:endParaRPr lang="x-none" dirty="0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BA5F5BE6-034E-F841-A2F4-1C5B1EEE6E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6891" y="6148563"/>
            <a:ext cx="5099050" cy="560533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he-IL" dirty="0"/>
              <a:t>עם המורה: דנית כהן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3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רא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E8959C-707A-374D-A37D-F0431F277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-7354566" y="2026507"/>
            <a:ext cx="5045676" cy="50289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B22E21-BB18-2544-AECC-B480F0F96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12947248" y="-3969273"/>
            <a:ext cx="5045676" cy="50289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A307165-DA22-2E48-AE86-B78F4110AE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613B3B1-726C-944F-8CAD-1F3AF7A7034B}"/>
              </a:ext>
            </a:extLst>
          </p:cNvPr>
          <p:cNvCxnSpPr>
            <a:cxnSpLocks/>
          </p:cNvCxnSpPr>
          <p:nvPr userDrawn="1"/>
        </p:nvCxnSpPr>
        <p:spPr>
          <a:xfrm>
            <a:off x="7156173" y="1639956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0F5DAFE-647E-5C47-B77A-42DA94152FF1}"/>
              </a:ext>
            </a:extLst>
          </p:cNvPr>
          <p:cNvSpPr/>
          <p:nvPr userDrawn="1"/>
        </p:nvSpPr>
        <p:spPr>
          <a:xfrm rot="16200000">
            <a:off x="7721222" y="1537008"/>
            <a:ext cx="205896" cy="205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22374B-CE66-F844-8273-BE66100E5DC3}"/>
              </a:ext>
            </a:extLst>
          </p:cNvPr>
          <p:cNvCxnSpPr>
            <a:cxnSpLocks/>
          </p:cNvCxnSpPr>
          <p:nvPr userDrawn="1"/>
        </p:nvCxnSpPr>
        <p:spPr>
          <a:xfrm>
            <a:off x="4093266" y="4984979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38A16B6-C317-B44B-A5BB-C2442F733613}"/>
              </a:ext>
            </a:extLst>
          </p:cNvPr>
          <p:cNvCxnSpPr>
            <a:cxnSpLocks/>
          </p:cNvCxnSpPr>
          <p:nvPr userDrawn="1"/>
        </p:nvCxnSpPr>
        <p:spPr>
          <a:xfrm>
            <a:off x="4093266" y="2035982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0160307-BF93-B642-B885-52C1AEE617F6}"/>
              </a:ext>
            </a:extLst>
          </p:cNvPr>
          <p:cNvGrpSpPr/>
          <p:nvPr userDrawn="1"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98B7E2E-690A-B74F-A361-DB3C1398C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3D367D3-E2A8-4A4A-953D-E858CA461A7D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מדינת ישראל</a:t>
              </a:r>
            </a:p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משרד החינוך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CF59D4F-A27F-1C45-8148-635F8893C9C9}"/>
              </a:ext>
            </a:extLst>
          </p:cNvPr>
          <p:cNvSpPr txBox="1"/>
          <p:nvPr userDrawn="1"/>
        </p:nvSpPr>
        <p:spPr>
          <a:xfrm>
            <a:off x="2210656" y="2447258"/>
            <a:ext cx="7770689" cy="1963485"/>
          </a:xfrm>
          <a:prstGeom prst="rect">
            <a:avLst/>
          </a:prstGeom>
          <a:solidFill>
            <a:schemeClr val="accent1"/>
          </a:solidFill>
        </p:spPr>
        <p:txBody>
          <a:bodyPr wrap="square" lIns="251999" tIns="251999" rIns="251999" bIns="251999" rtlCol="0" anchor="ctr">
            <a:spAutoFit/>
          </a:bodyPr>
          <a:lstStyle/>
          <a:p>
            <a:pPr marL="0" algn="ctr" defTabSz="914400" rtl="1" eaLnBrk="1" latinLnBrk="0" hangingPunct="1">
              <a:lnSpc>
                <a:spcPts val="6000"/>
              </a:lnSpc>
            </a:pPr>
            <a:r>
              <a:rPr lang="he-IL" sz="66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תודה שצפיתם בשידור</a:t>
            </a:r>
          </a:p>
          <a:p>
            <a:pPr marL="0" algn="ctr" defTabSz="914400" rtl="1" eaLnBrk="1" latinLnBrk="0" hangingPunct="1">
              <a:lnSpc>
                <a:spcPts val="6000"/>
              </a:lnSpc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הופק עבור משרד החינוך ע״י מטח</a:t>
            </a:r>
            <a:endParaRPr lang="x-none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30459D7-20E2-3642-98A9-F8CB285E36CD}"/>
              </a:ext>
            </a:extLst>
          </p:cNvPr>
          <p:cNvSpPr/>
          <p:nvPr userDrawn="1"/>
        </p:nvSpPr>
        <p:spPr>
          <a:xfrm>
            <a:off x="6692900" y="4828833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247E01A-4A09-7641-BB58-BBF9194A53AE}"/>
              </a:ext>
            </a:extLst>
          </p:cNvPr>
          <p:cNvSpPr/>
          <p:nvPr userDrawn="1"/>
        </p:nvSpPr>
        <p:spPr>
          <a:xfrm>
            <a:off x="2431342" y="2371058"/>
            <a:ext cx="152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C4295D9-D842-7B4A-8FAF-A7CB7DC8D8DD}"/>
              </a:ext>
            </a:extLst>
          </p:cNvPr>
          <p:cNvSpPr/>
          <p:nvPr userDrawn="1"/>
        </p:nvSpPr>
        <p:spPr>
          <a:xfrm>
            <a:off x="9905144" y="4005877"/>
            <a:ext cx="152400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286E97-B4B5-7A44-BA99-EFC8C200D63F}"/>
              </a:ext>
            </a:extLst>
          </p:cNvPr>
          <p:cNvSpPr txBox="1"/>
          <p:nvPr userDrawn="1"/>
        </p:nvSpPr>
        <p:spPr>
          <a:xfrm>
            <a:off x="3870376" y="6424726"/>
            <a:ext cx="44512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shutterstock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/com</a:t>
            </a:r>
            <a:r>
              <a:rPr lang="he-IL" sz="1500" dirty="0">
                <a:solidFill>
                  <a:schemeClr val="bg1"/>
                </a:solidFill>
                <a:latin typeface="Arial" panose="020B0604020202020204" pitchFamily="34" charset="0"/>
                <a:cs typeface="+mn-cs"/>
              </a:rPr>
              <a:t> איורים: </a:t>
            </a:r>
            <a:endParaRPr lang="x-none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74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מה נלמד הי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AD2F-8484-6F41-A7DB-68F52EBF0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046" y="376561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מה נלמד היום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0BC21-AC41-C940-AECD-AA7CACFED78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accent2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 עם בולט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17BF2D-5C56-2347-98A3-34A4F9603254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AEDD64D-1669-CC4D-A40D-F4C1654A152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1EEFE9A-A5D8-E143-B1EA-0A48F46D9FBA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8E9E340-F138-444F-A3A8-C621C8A24CE1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D763B7A-9108-A148-9406-56F54986D02B}"/>
              </a:ext>
            </a:extLst>
          </p:cNvPr>
          <p:cNvGrpSpPr/>
          <p:nvPr userDrawn="1"/>
        </p:nvGrpSpPr>
        <p:grpSpPr>
          <a:xfrm rot="10800000">
            <a:off x="8177063" y="10623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173E8D-1DC7-EA46-A2CF-77F707D4A4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61244C7-240F-A94A-B142-2E9C0513EF6E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914BA5-ACCC-6D44-863F-9400125B1812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</p:grpSp>
    </p:spTree>
    <p:extLst>
      <p:ext uri="{BB962C8B-B14F-4D97-AF65-F5344CB8AC3E}">
        <p14:creationId xmlns:p14="http://schemas.microsoft.com/office/powerpoint/2010/main" val="264228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להביא לשיעור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3EEE-2C1E-B542-8225-9153493AC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מה להביא לשיעור?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C51F2-91FC-CF4D-8D50-E0D4C4B121D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41679"/>
            <a:ext cx="5157787" cy="3684588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 עם בולט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B1B37A-1CA3-A240-A716-DD9A47540C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741679"/>
            <a:ext cx="5183188" cy="3684588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 עם בולט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30CA40-3AE6-8C40-B628-3B8B63BD0A0E}"/>
              </a:ext>
            </a:extLst>
          </p:cNvPr>
          <p:cNvGrpSpPr/>
          <p:nvPr userDrawn="1"/>
        </p:nvGrpSpPr>
        <p:grpSpPr>
          <a:xfrm>
            <a:off x="1785665" y="181572"/>
            <a:ext cx="10244790" cy="506326"/>
            <a:chOff x="1748087" y="356936"/>
            <a:chExt cx="10244790" cy="50632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B534642-3CB6-A445-AA80-E1A2A04DB3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48087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F0647F-5897-294F-87FC-777F34105B01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BCB72AB-9511-E340-859E-BC49A5D471A5}"/>
              </a:ext>
            </a:extLst>
          </p:cNvPr>
          <p:cNvSpPr/>
          <p:nvPr userDrawn="1"/>
        </p:nvSpPr>
        <p:spPr>
          <a:xfrm rot="10800000">
            <a:off x="11819101" y="314134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220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קניית יד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3D0ADF1-D847-284D-AE47-771521E2B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244" b="63870"/>
          <a:stretch/>
        </p:blipFill>
        <p:spPr>
          <a:xfrm>
            <a:off x="0" y="0"/>
            <a:ext cx="12192000" cy="163809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90" y="663126"/>
            <a:ext cx="8280000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הקניית ידע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BD9B8B-E13B-EB49-B17F-97A61BE20F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1638" y="1928813"/>
            <a:ext cx="9572625" cy="384492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גדול של תבנית בסיס</a:t>
            </a:r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19C3E0-9540-994D-9F88-1AA758EA24E6}"/>
              </a:ext>
            </a:extLst>
          </p:cNvPr>
          <p:cNvSpPr/>
          <p:nvPr userDrawn="1"/>
        </p:nvSpPr>
        <p:spPr>
          <a:xfrm rot="162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5731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2076BD-5D7C-FB4F-A698-C5362F42F443}"/>
              </a:ext>
            </a:extLst>
          </p:cNvPr>
          <p:cNvCxnSpPr>
            <a:cxnSpLocks/>
          </p:cNvCxnSpPr>
          <p:nvPr userDrawn="1"/>
        </p:nvCxnSpPr>
        <p:spPr>
          <a:xfrm>
            <a:off x="9092667" y="352323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CC66965-9479-AB40-A1AD-3AFCE0BDB4B6}"/>
              </a:ext>
            </a:extLst>
          </p:cNvPr>
          <p:cNvSpPr/>
          <p:nvPr userDrawn="1"/>
        </p:nvSpPr>
        <p:spPr>
          <a:xfrm rot="16200000">
            <a:off x="8989719" y="249375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תרגול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ts val="31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lang="en-US" sz="2800" b="0" i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228600" marR="0" lvl="0" indent="-228600" algn="r" defTabSz="914400" rtl="1" eaLnBrk="1" fontAlgn="auto" latinLnBrk="0" hangingPunct="1">
              <a:lnSpc>
                <a:spcPts val="31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ts val="31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ts val="31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0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מצגת מלאה ב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3EEE-2C1E-B542-8225-9153493AC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המשך תרגול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2555F-AC29-CF40-A900-4B11F74D3B6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סגנון כותרת 3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C51F2-91FC-CF4D-8D50-E0D4C4B121D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עם בולט של תבנית בסיס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3758F3-DA41-7043-A36A-300D6DD6B73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סגנון כותרת 3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B1B37A-1CA3-A240-A716-DD9A47540C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עם בולט של תבנית בסיס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30CA40-3AE6-8C40-B628-3B8B63BD0A0E}"/>
              </a:ext>
            </a:extLst>
          </p:cNvPr>
          <p:cNvGrpSpPr/>
          <p:nvPr userDrawn="1"/>
        </p:nvGrpSpPr>
        <p:grpSpPr>
          <a:xfrm>
            <a:off x="1489765" y="181572"/>
            <a:ext cx="10435013" cy="506326"/>
            <a:chOff x="1452187" y="356936"/>
            <a:chExt cx="10435013" cy="50632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B534642-3CB6-A445-AA80-E1A2A04DB3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52187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F0647F-5897-294F-87FC-777F34105B01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BCB72AB-9511-E340-859E-BC49A5D471A5}"/>
              </a:ext>
            </a:extLst>
          </p:cNvPr>
          <p:cNvSpPr/>
          <p:nvPr userDrawn="1"/>
        </p:nvSpPr>
        <p:spPr>
          <a:xfrm rot="10800000">
            <a:off x="11819101" y="314134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322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פתר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2076BD-5D7C-FB4F-A698-C5362F42F443}"/>
              </a:ext>
            </a:extLst>
          </p:cNvPr>
          <p:cNvCxnSpPr>
            <a:cxnSpLocks/>
          </p:cNvCxnSpPr>
          <p:nvPr userDrawn="1"/>
        </p:nvCxnSpPr>
        <p:spPr>
          <a:xfrm>
            <a:off x="9092667" y="352323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CC66965-9479-AB40-A1AD-3AFCE0BDB4B6}"/>
              </a:ext>
            </a:extLst>
          </p:cNvPr>
          <p:cNvSpPr/>
          <p:nvPr userDrawn="1"/>
        </p:nvSpPr>
        <p:spPr>
          <a:xfrm rot="16200000">
            <a:off x="8989719" y="249375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פתרון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5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68C25B-25BC-3D44-BF1A-D4FCCE68B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dirty="0"/>
              <a:t>כותרת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4985F-A51E-924E-9310-276896888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4006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73" r:id="rId3"/>
    <p:sldLayoutId id="2147483650" r:id="rId4"/>
    <p:sldLayoutId id="2147483653" r:id="rId5"/>
    <p:sldLayoutId id="2147483666" r:id="rId6"/>
    <p:sldLayoutId id="2147483652" r:id="rId7"/>
    <p:sldLayoutId id="2147483667" r:id="rId8"/>
    <p:sldLayoutId id="2147483669" r:id="rId9"/>
    <p:sldLayoutId id="2147483670" r:id="rId10"/>
    <p:sldLayoutId id="2147483671" r:id="rId11"/>
    <p:sldLayoutId id="2147483668" r:id="rId12"/>
    <p:sldLayoutId id="2147483665" r:id="rId13"/>
    <p:sldLayoutId id="2147483657" r:id="rId14"/>
    <p:sldLayoutId id="2147483664" r:id="rId15"/>
    <p:sldLayoutId id="2147483661" r:id="rId16"/>
    <p:sldLayoutId id="2147483649" r:id="rId17"/>
    <p:sldLayoutId id="2147483663" r:id="rId18"/>
    <p:sldLayoutId id="2147483675" r:id="rId19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 Hebrew" pitchFamily="2" charset="-79"/>
          <a:ea typeface="+mn-ea"/>
          <a:cs typeface="Open Sans Hebrew" pitchFamily="2" charset="-79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 Hebrew" pitchFamily="2" charset="-79"/>
          <a:ea typeface="+mn-ea"/>
          <a:cs typeface="Open Sans Hebrew" pitchFamily="2" charset="-79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 Hebrew" pitchFamily="2" charset="-79"/>
          <a:ea typeface="+mn-ea"/>
          <a:cs typeface="Open Sans Hebrew" pitchFamily="2" charset="-79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 Hebrew" pitchFamily="2" charset="-79"/>
          <a:ea typeface="+mn-ea"/>
          <a:cs typeface="Open Sans Hebrew" pitchFamily="2" charset="-79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 Hebrew" pitchFamily="2" charset="-79"/>
          <a:ea typeface="+mn-ea"/>
          <a:cs typeface="Open Sans Hebrew" pitchFamily="2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83" userDrawn="1">
          <p15:clr>
            <a:srgbClr val="F26B43"/>
          </p15:clr>
        </p15:guide>
        <p15:guide id="2" orient="horz" pos="7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5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10" Type="http://schemas.openxmlformats.org/officeDocument/2006/relationships/image" Target="../media/image28.jpeg"/><Relationship Id="rId4" Type="http://schemas.openxmlformats.org/officeDocument/2006/relationships/image" Target="../media/image22.jp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6.jpe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microsoft.com/office/2007/relationships/hdphoto" Target="../media/hdphoto2.wdp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microsoft.com/office/2007/relationships/hdphoto" Target="../media/hdphoto2.wdp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"/>
          <p:cNvSpPr txBox="1">
            <a:spLocks noGrp="1"/>
          </p:cNvSpPr>
          <p:nvPr>
            <p:ph type="body" sz="quarter" idx="15"/>
          </p:nvPr>
        </p:nvSpPr>
        <p:spPr>
          <a:xfrm>
            <a:off x="5501641" y="2115483"/>
            <a:ext cx="5090160" cy="634326"/>
          </a:xfrm>
          <a:solidFill>
            <a:srgbClr val="0033CC"/>
          </a:solidFill>
        </p:spPr>
        <p:txBody>
          <a:bodyPr/>
          <a:lstStyle/>
          <a:p>
            <a:pPr lvl="0" algn="ctr"/>
            <a:r>
              <a:rPr lang="he-IL" sz="3200" b="1" dirty="0" smtClean="0"/>
              <a:t>מערכת שיעורים למגזר החרדי</a:t>
            </a:r>
            <a:endParaRPr lang="he-IL" sz="3200" b="1" dirty="0"/>
          </a:p>
        </p:txBody>
      </p:sp>
      <p:sp>
        <p:nvSpPr>
          <p:cNvPr id="239" name="Google Shape;239;p5"/>
          <p:cNvSpPr txBox="1">
            <a:spLocks noGrp="1"/>
          </p:cNvSpPr>
          <p:nvPr>
            <p:ph type="body" sz="quarter" idx="16"/>
          </p:nvPr>
        </p:nvSpPr>
        <p:spPr>
          <a:xfrm>
            <a:off x="1159471" y="4469272"/>
            <a:ext cx="7767181" cy="411774"/>
          </a:xfrm>
        </p:spPr>
        <p:txBody>
          <a:bodyPr/>
          <a:lstStyle/>
          <a:p>
            <a:r>
              <a:rPr lang="he-IL" dirty="0"/>
              <a:t>נושא השיעור: </a:t>
            </a:r>
            <a:r>
              <a:rPr lang="he-IL" dirty="0" smtClean="0"/>
              <a:t>הקניית חולם מלא וחולם חסר</a:t>
            </a:r>
            <a:endParaRPr lang="x-none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874761-6EDB-5D40-A79B-9C82F478C3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r>
              <a:rPr lang="he-IL" dirty="0">
                <a:sym typeface="Calibri"/>
              </a:rPr>
              <a:t>עם המורה: </a:t>
            </a:r>
            <a:r>
              <a:rPr lang="he-IL" dirty="0" smtClean="0">
                <a:sym typeface="Calibri"/>
              </a:rPr>
              <a:t>יצחק מזור</a:t>
            </a:r>
          </a:p>
          <a:p>
            <a:r>
              <a:rPr lang="he-IL" sz="1800" dirty="0" smtClean="0">
                <a:sym typeface="Calibri"/>
              </a:rPr>
              <a:t>כתיבה והתאמה: </a:t>
            </a:r>
            <a:r>
              <a:rPr lang="he-IL" sz="1800" smtClean="0">
                <a:sym typeface="Calibri"/>
              </a:rPr>
              <a:t>אסתר מלכה</a:t>
            </a:r>
          </a:p>
          <a:p>
            <a:r>
              <a:rPr lang="he-IL" sz="1800" smtClean="0">
                <a:sym typeface="Calibri"/>
              </a:rPr>
              <a:t>מבוסס </a:t>
            </a:r>
            <a:r>
              <a:rPr lang="he-IL" sz="1800" dirty="0" smtClean="0">
                <a:sym typeface="Calibri"/>
              </a:rPr>
              <a:t>על השיעור של המורה איריס צברי </a:t>
            </a:r>
            <a:endParaRPr lang="he-IL" sz="1800" dirty="0">
              <a:sym typeface="Calibri"/>
            </a:endParaRPr>
          </a:p>
        </p:txBody>
      </p:sp>
      <p:pic>
        <p:nvPicPr>
          <p:cNvPr id="241" name="Google Shape;2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705291">
            <a:off x="3733675" y="632278"/>
            <a:ext cx="658648" cy="22123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38;p5"/>
          <p:cNvSpPr txBox="1">
            <a:spLocks/>
          </p:cNvSpPr>
          <p:nvPr/>
        </p:nvSpPr>
        <p:spPr>
          <a:xfrm>
            <a:off x="2222638" y="3024451"/>
            <a:ext cx="8382413" cy="824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sz="5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/>
              <a:t>שיעור עברית לכיתה א'</a:t>
            </a:r>
            <a:endParaRPr lang="he-IL" dirty="0"/>
          </a:p>
        </p:txBody>
      </p:sp>
      <p:sp>
        <p:nvSpPr>
          <p:cNvPr id="5" name="מלבן 4"/>
          <p:cNvSpPr/>
          <p:nvPr/>
        </p:nvSpPr>
        <p:spPr>
          <a:xfrm>
            <a:off x="89038" y="0"/>
            <a:ext cx="1114922" cy="1738469"/>
          </a:xfrm>
          <a:prstGeom prst="rect">
            <a:avLst/>
          </a:prstGeom>
          <a:solidFill>
            <a:srgbClr val="156DC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814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100" y="611323"/>
            <a:ext cx="8280000" cy="720000"/>
          </a:xfrm>
        </p:spPr>
        <p:txBody>
          <a:bodyPr>
            <a:noAutofit/>
          </a:bodyPr>
          <a:lstStyle/>
          <a:p>
            <a:r>
              <a:rPr lang="he-IL" sz="4800" b="1" dirty="0"/>
              <a:t>נְתַרְגֵל קְרִיאַת מִילִים</a:t>
            </a:r>
            <a:endParaRPr lang="x-none" sz="4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sp>
        <p:nvSpPr>
          <p:cNvPr id="14" name="מלבן 22">
            <a:extLst>
              <a:ext uri="{FF2B5EF4-FFF2-40B4-BE49-F238E27FC236}">
                <a16:creationId xmlns:a16="http://schemas.microsoft.com/office/drawing/2014/main" id="{75AFCDAD-0B99-4298-A862-C4E2E1C92BC0}"/>
              </a:ext>
            </a:extLst>
          </p:cNvPr>
          <p:cNvSpPr/>
          <p:nvPr/>
        </p:nvSpPr>
        <p:spPr>
          <a:xfrm>
            <a:off x="3086100" y="2623270"/>
            <a:ext cx="5661822" cy="11242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66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שׁו</a:t>
            </a:r>
            <a:r>
              <a:rPr lang="he-IL" sz="6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ֹ</a:t>
            </a:r>
            <a:r>
              <a:rPr lang="he-IL" sz="66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e-IL" sz="6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קוֹ</a:t>
            </a:r>
            <a:r>
              <a:rPr lang="he-IL" sz="6600" b="1" dirty="0">
                <a:latin typeface="Calibri" panose="020F0502020204030204" pitchFamily="34" charset="0"/>
                <a:ea typeface="Calibri" panose="020F0502020204030204" pitchFamily="34" charset="0"/>
              </a:rPr>
              <a:t> שׁוֹקוֹלָד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תמונה 31" descr="תמונה שמכילה תיק&#10;&#10;התיאור נוצר באופן אוטומטי">
            <a:extLst>
              <a:ext uri="{FF2B5EF4-FFF2-40B4-BE49-F238E27FC236}">
                <a16:creationId xmlns:a16="http://schemas.microsoft.com/office/drawing/2014/main" id="{633105FA-D9C7-4138-9B1C-34A50CF0CF1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911" y="4241674"/>
            <a:ext cx="1600200" cy="149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0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0978" y="317872"/>
            <a:ext cx="8280000" cy="889111"/>
          </a:xfrm>
        </p:spPr>
        <p:txBody>
          <a:bodyPr>
            <a:noAutofit/>
          </a:bodyPr>
          <a:lstStyle/>
          <a:p>
            <a:r>
              <a:rPr lang="he-IL" sz="5400" b="1" dirty="0"/>
              <a:t>מִי יִכָּנֵס לְגַן הַחַיּוֹת</a:t>
            </a:r>
            <a:r>
              <a:rPr lang="he-IL" sz="5400" b="1" dirty="0" smtClean="0"/>
              <a:t>?</a:t>
            </a:r>
            <a:endParaRPr lang="x-none" sz="5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pic>
        <p:nvPicPr>
          <p:cNvPr id="11" name="תמונה 10" descr="תמונה שמכילה חיה, ציפור, עוף&#10;&#10;התיאור נוצר באופן אוטומטי">
            <a:extLst>
              <a:ext uri="{FF2B5EF4-FFF2-40B4-BE49-F238E27FC236}">
                <a16:creationId xmlns:a16="http://schemas.microsoft.com/office/drawing/2014/main" id="{7680BA84-5519-46B3-B7A3-A2D5E3D841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26" r="16516"/>
          <a:stretch/>
        </p:blipFill>
        <p:spPr>
          <a:xfrm>
            <a:off x="8307353" y="2038980"/>
            <a:ext cx="2743200" cy="2137826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9" name="תמונה 18" descr="תמונה שמכילה פרה, עמידה, יונק, לבן&#10;&#10;התיאור נוצר באופן אוטומטי">
            <a:extLst>
              <a:ext uri="{FF2B5EF4-FFF2-40B4-BE49-F238E27FC236}">
                <a16:creationId xmlns:a16="http://schemas.microsoft.com/office/drawing/2014/main" id="{4A475017-1BF5-4A2A-BC2F-3FFCB14CCF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7353" y="4366735"/>
            <a:ext cx="2807355" cy="1924763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50315" y="2412257"/>
            <a:ext cx="1657275" cy="1657275"/>
          </a:xfrm>
          <a:prstGeom prst="rect">
            <a:avLst/>
          </a:prstGeom>
        </p:spPr>
      </p:pic>
      <p:pic>
        <p:nvPicPr>
          <p:cNvPr id="1034" name="Picture 10" descr="https://upload.wikimedia.org/wikipedia/commons/thumb/d/da/Woodduck95.jpg/211px-Woodduck9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336" y="2043662"/>
            <a:ext cx="2774594" cy="2133144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יונת הסלע, צילום: עוז ריטנר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336" y="4366735"/>
            <a:ext cx="2798593" cy="1865729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s://upload.wikimedia.org/wikipedia/commons/thumb/3/37/Lamm_in_den_Lippeauen_Hamm_%2810570764785%29.jpg/250px-Lamm_in_den_Lippeauen_Hamm_%2810570764785%2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559" y="4366735"/>
            <a:ext cx="2881382" cy="1924763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upload.wikimedia.org/wikipedia/commons/thumb/a/aa/Addax-Jerusalem-Biblical-Zoo-IZE-481b.jpg/300px-Addax-Jerusalem-Biblical-Zoo-IZE-481b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4" t="9867" r="604" b="2274"/>
          <a:stretch/>
        </p:blipFill>
        <p:spPr bwMode="auto">
          <a:xfrm>
            <a:off x="1362974" y="2043661"/>
            <a:ext cx="2894318" cy="2133145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9234404" y="2470332"/>
            <a:ext cx="12580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9000" b="1" dirty="0">
                <a:solidFill>
                  <a:srgbClr val="FF0000"/>
                </a:solidFill>
              </a:rPr>
              <a:t>גו</a:t>
            </a:r>
            <a:r>
              <a:rPr lang="he-IL" sz="9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ֹ</a:t>
            </a:r>
            <a:endParaRPr lang="en-US" sz="9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8613" y="2147824"/>
            <a:ext cx="1657275" cy="16572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120832" y="2237797"/>
            <a:ext cx="14970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9000" b="1" dirty="0" err="1" smtClean="0">
                <a:solidFill>
                  <a:srgbClr val="FF0000"/>
                </a:solidFill>
              </a:rPr>
              <a:t>שו</a:t>
            </a:r>
            <a:r>
              <a:rPr lang="he-IL" sz="9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ֹ</a:t>
            </a:r>
            <a:endParaRPr lang="en-US" sz="9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9260" y="4470961"/>
            <a:ext cx="1657275" cy="165727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818483" y="4528906"/>
            <a:ext cx="12580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9000" b="1" dirty="0" smtClean="0">
                <a:solidFill>
                  <a:srgbClr val="FF0000"/>
                </a:solidFill>
              </a:rPr>
              <a:t>יוֹ</a:t>
            </a:r>
            <a:endParaRPr lang="en-US" sz="9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71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3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0978" y="317872"/>
            <a:ext cx="8280000" cy="889111"/>
          </a:xfrm>
        </p:spPr>
        <p:txBody>
          <a:bodyPr>
            <a:noAutofit/>
          </a:bodyPr>
          <a:lstStyle/>
          <a:p>
            <a:r>
              <a:rPr lang="he-IL" sz="5400" b="1" dirty="0"/>
              <a:t>מִי יִכָּנֵס לְגַן הַחַיּוֹת</a:t>
            </a:r>
            <a:r>
              <a:rPr lang="he-IL" sz="5400" b="1" dirty="0" smtClean="0"/>
              <a:t>?</a:t>
            </a:r>
            <a:endParaRPr lang="x-none" sz="5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pic>
        <p:nvPicPr>
          <p:cNvPr id="11" name="תמונה 10" descr="תמונה שמכילה חיה, ציפור, עוף&#10;&#10;התיאור נוצר באופן אוטומטי">
            <a:extLst>
              <a:ext uri="{FF2B5EF4-FFF2-40B4-BE49-F238E27FC236}">
                <a16:creationId xmlns:a16="http://schemas.microsoft.com/office/drawing/2014/main" id="{7680BA84-5519-46B3-B7A3-A2D5E3D841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26" r="16516"/>
          <a:stretch/>
        </p:blipFill>
        <p:spPr>
          <a:xfrm>
            <a:off x="8307353" y="2038980"/>
            <a:ext cx="2743200" cy="2137826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032" name="Picture 8" descr="יונת הסלע, צילום: עוז ריטנ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336" y="4366735"/>
            <a:ext cx="2798593" cy="1865729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upload.wikimedia.org/wikipedia/commons/thumb/a/aa/Addax-Jerusalem-Biblical-Zoo-IZE-481b.jpg/300px-Addax-Jerusalem-Biblical-Zoo-IZE-481b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4" t="9867" r="604" b="2274"/>
          <a:stretch/>
        </p:blipFill>
        <p:spPr bwMode="auto">
          <a:xfrm>
            <a:off x="1362974" y="2043661"/>
            <a:ext cx="2894318" cy="2133145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23008" y="3140234"/>
            <a:ext cx="131862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b="1" dirty="0">
                <a:solidFill>
                  <a:schemeClr val="accent6">
                    <a:lumMod val="50000"/>
                  </a:schemeClr>
                </a:solidFill>
              </a:rPr>
              <a:t>יוֹ</a:t>
            </a:r>
            <a:r>
              <a:rPr lang="he-IL" sz="4800" b="1" dirty="0"/>
              <a:t>נָה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0312" y="4466376"/>
            <a:ext cx="150750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800" b="1" dirty="0" smtClean="0"/>
              <a:t>דִּי</a:t>
            </a:r>
            <a:r>
              <a:rPr lang="he-IL" sz="4800" b="1" dirty="0" smtClean="0">
                <a:solidFill>
                  <a:srgbClr val="92D050"/>
                </a:solidFill>
              </a:rPr>
              <a:t>שׁוֹ</a:t>
            </a:r>
            <a:r>
              <a:rPr lang="he-IL" sz="4800" b="1" dirty="0" smtClean="0"/>
              <a:t>ן</a:t>
            </a:r>
            <a:endParaRPr lang="he-IL" sz="4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781691" y="4527932"/>
            <a:ext cx="19150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b="1" dirty="0"/>
              <a:t>תַּרְנְ</a:t>
            </a:r>
            <a:r>
              <a:rPr lang="he-IL" sz="4400" b="1" dirty="0">
                <a:solidFill>
                  <a:srgbClr val="FFC000"/>
                </a:solidFill>
              </a:rPr>
              <a:t>גוֹ</a:t>
            </a:r>
            <a:r>
              <a:rPr lang="he-IL" sz="4400" b="1" dirty="0"/>
              <a:t>ל</a:t>
            </a:r>
          </a:p>
        </p:txBody>
      </p:sp>
    </p:spTree>
    <p:extLst>
      <p:ext uri="{BB962C8B-B14F-4D97-AF65-F5344CB8AC3E}">
        <p14:creationId xmlns:p14="http://schemas.microsoft.com/office/powerpoint/2010/main" val="339559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588034-4928-5C48-B07A-C49A1C8E1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842463" y="854102"/>
            <a:ext cx="2288013" cy="29737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1AB924-977B-C94D-87F0-9032B541A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8461" y="5942694"/>
            <a:ext cx="1047545" cy="5501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61912" y="1535590"/>
            <a:ext cx="1769711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8000" b="1" dirty="0" err="1"/>
              <a:t>שו</a:t>
            </a:r>
            <a:r>
              <a:rPr lang="he-IL" sz="8000" b="1" dirty="0"/>
              <a:t>ֹ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061911" y="3182194"/>
            <a:ext cx="1769711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8000" b="1" dirty="0"/>
              <a:t>לוֹ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061912" y="4811685"/>
            <a:ext cx="1769711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8000" b="1" dirty="0"/>
              <a:t>קוֹ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93136" y="708018"/>
            <a:ext cx="3057889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6600" dirty="0"/>
              <a:t>_ פָר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993135" y="1945106"/>
            <a:ext cx="3057889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6600" dirty="0"/>
              <a:t>חָ _ ן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993136" y="3182194"/>
            <a:ext cx="3057889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6600" dirty="0"/>
              <a:t>בָּ _ ן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959448" y="4419282"/>
            <a:ext cx="3057889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6600" dirty="0"/>
              <a:t>שָׁ _ ם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011724" y="5629763"/>
            <a:ext cx="3057889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6600" dirty="0"/>
              <a:t>_ לָב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644169" y="691746"/>
            <a:ext cx="3057889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6600" dirty="0">
                <a:solidFill>
                  <a:schemeClr val="accent6">
                    <a:lumMod val="75000"/>
                  </a:schemeClr>
                </a:solidFill>
              </a:rPr>
              <a:t>שוֹ</a:t>
            </a:r>
            <a:r>
              <a:rPr lang="he-IL" sz="6600" dirty="0"/>
              <a:t>פָר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644168" y="1909784"/>
            <a:ext cx="3057889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6600" dirty="0"/>
              <a:t>חָ</a:t>
            </a:r>
            <a:r>
              <a:rPr lang="he-IL" sz="6600" dirty="0">
                <a:solidFill>
                  <a:schemeClr val="accent6">
                    <a:lumMod val="75000"/>
                  </a:schemeClr>
                </a:solidFill>
              </a:rPr>
              <a:t>לוֹ</a:t>
            </a:r>
            <a:r>
              <a:rPr lang="he-IL" sz="6600" dirty="0"/>
              <a:t>ן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644169" y="3146872"/>
            <a:ext cx="3057889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6600" dirty="0"/>
              <a:t>בָּ</a:t>
            </a:r>
            <a:r>
              <a:rPr lang="he-IL" sz="6600" dirty="0">
                <a:solidFill>
                  <a:schemeClr val="accent6">
                    <a:lumMod val="75000"/>
                  </a:schemeClr>
                </a:solidFill>
              </a:rPr>
              <a:t>לוֹ</a:t>
            </a:r>
            <a:r>
              <a:rPr lang="he-IL" sz="6600" dirty="0"/>
              <a:t>ן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610481" y="4383960"/>
            <a:ext cx="3057889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6600" dirty="0"/>
              <a:t>שָׁ</a:t>
            </a:r>
            <a:r>
              <a:rPr lang="he-IL" sz="6600" dirty="0">
                <a:solidFill>
                  <a:schemeClr val="accent6">
                    <a:lumMod val="75000"/>
                  </a:schemeClr>
                </a:solidFill>
              </a:rPr>
              <a:t>לוֹ</a:t>
            </a:r>
            <a:r>
              <a:rPr lang="he-IL" sz="6600" dirty="0"/>
              <a:t>ם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662757" y="5594441"/>
            <a:ext cx="3057889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6600" dirty="0">
                <a:solidFill>
                  <a:schemeClr val="accent6">
                    <a:lumMod val="75000"/>
                  </a:schemeClr>
                </a:solidFill>
              </a:rPr>
              <a:t>קוֹ</a:t>
            </a:r>
            <a:r>
              <a:rPr lang="he-IL" sz="6600" dirty="0"/>
              <a:t>לָב</a:t>
            </a:r>
            <a:endParaRPr lang="en-US" sz="1400" dirty="0"/>
          </a:p>
        </p:txBody>
      </p:sp>
      <p:pic>
        <p:nvPicPr>
          <p:cNvPr id="1028" name="Picture 4" descr="Library of area check clear png black and white stock png files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17" y="691746"/>
            <a:ext cx="1167877" cy="109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Library of area check clear png black and white stock png files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17" y="1909784"/>
            <a:ext cx="1167877" cy="107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Library of area check clear png black and white stock png files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28" y="3122313"/>
            <a:ext cx="1167877" cy="113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Library of area check clear png black and white stock png files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27" y="4383961"/>
            <a:ext cx="1167877" cy="110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Library of area check clear png black and white stock png files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16" y="5605820"/>
            <a:ext cx="1167877" cy="109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46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0FF60-FB0B-8D4E-8DBB-19BB3EA04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chemeClr val="accent5">
                    <a:lumMod val="50000"/>
                  </a:schemeClr>
                </a:solidFill>
              </a:rPr>
              <a:t>מִצְאוּ אֶת הַמִּלָּה יוֹצֵאת הַדֹּפֶן בְּכָל שׁוּרָה.</a:t>
            </a:r>
            <a:endParaRPr lang="x-non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557EDA-6BEC-E447-AE03-B6B0F97932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57150" y="2048149"/>
            <a:ext cx="11773239" cy="403011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e-IL" sz="5400" dirty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he-IL" sz="5400" dirty="0"/>
              <a:t>שׁוֹפָר • דְּבַשׁ • רִמּוֹן • סְבִיבוֹן </a:t>
            </a:r>
            <a:br>
              <a:rPr lang="he-IL" sz="5400" dirty="0"/>
            </a:br>
            <a:r>
              <a:rPr lang="he-IL" sz="5400" dirty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he-IL" sz="5400" dirty="0"/>
              <a:t>פְּרָחִים • גִּבְעוֹל • כָּחֹל • עָלִים </a:t>
            </a:r>
            <a:br>
              <a:rPr lang="he-IL" sz="5400" dirty="0"/>
            </a:br>
            <a:r>
              <a:rPr lang="he-IL" sz="5400" dirty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he-IL" sz="5400" dirty="0"/>
              <a:t> </a:t>
            </a:r>
            <a:r>
              <a:rPr lang="he-IL" sz="5400" dirty="0" err="1"/>
              <a:t>תֹּף</a:t>
            </a:r>
            <a:r>
              <a:rPr lang="he-IL" sz="5400" dirty="0"/>
              <a:t> • </a:t>
            </a:r>
            <a:r>
              <a:rPr lang="he-IL" sz="5400" dirty="0" err="1"/>
              <a:t>כִּנּוֹר</a:t>
            </a:r>
            <a:r>
              <a:rPr lang="he-IL" sz="5400" dirty="0"/>
              <a:t> • חָלִיל • בָּלוֹן </a:t>
            </a:r>
            <a:br>
              <a:rPr lang="he-IL" sz="5400" dirty="0"/>
            </a:br>
            <a:r>
              <a:rPr lang="he-IL" sz="5400" dirty="0">
                <a:solidFill>
                  <a:schemeClr val="accent6">
                    <a:lumMod val="50000"/>
                  </a:schemeClr>
                </a:solidFill>
              </a:rPr>
              <a:t>4.</a:t>
            </a:r>
            <a:r>
              <a:rPr lang="he-IL" sz="5400" dirty="0"/>
              <a:t> מַשָּׂאִית • מְכוֹנִית • טְרַקְטוֹר • מָטוֹס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B95FEF2-BA1B-6E4E-A234-9E35936750F9}"/>
              </a:ext>
            </a:extLst>
          </p:cNvPr>
          <p:cNvCxnSpPr/>
          <p:nvPr/>
        </p:nvCxnSpPr>
        <p:spPr>
          <a:xfrm>
            <a:off x="-2552700" y="6435725"/>
            <a:ext cx="49911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420DF74-8BCB-5149-BDCF-6C929ADA4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411" y="4897125"/>
            <a:ext cx="1513040" cy="15576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763E234-8543-644C-A431-F8B2862213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23262" y="8317913"/>
            <a:ext cx="1879600" cy="1739900"/>
          </a:xfrm>
          <a:prstGeom prst="rect">
            <a:avLst/>
          </a:prstGeom>
        </p:spPr>
      </p:pic>
      <p:pic>
        <p:nvPicPr>
          <p:cNvPr id="7" name="2min_final" descr="2min_final">
            <a:hlinkClick r:id="" action="ppaction://media"/>
            <a:extLst>
              <a:ext uri="{FF2B5EF4-FFF2-40B4-BE49-F238E27FC236}">
                <a16:creationId xmlns:a16="http://schemas.microsoft.com/office/drawing/2014/main" id="{00A04C22-1037-854E-9BBD-DDF7C136FE0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6411" y="174283"/>
            <a:ext cx="1540938" cy="5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5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AEE4C-FC77-7240-95C8-7D53CBE80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639" y="365125"/>
            <a:ext cx="10515600" cy="949325"/>
          </a:xfrm>
        </p:spPr>
        <p:txBody>
          <a:bodyPr>
            <a:normAutofit/>
          </a:bodyPr>
          <a:lstStyle/>
          <a:p>
            <a:r>
              <a:rPr lang="he-IL" sz="5400" b="1" dirty="0">
                <a:solidFill>
                  <a:schemeClr val="accent5">
                    <a:lumMod val="50000"/>
                  </a:schemeClr>
                </a:solidFill>
              </a:rPr>
              <a:t>פִּתְרוֹן</a:t>
            </a:r>
            <a:endParaRPr lang="x-none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AFE58D-F541-AB4B-B3E4-8121B4FDC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74" y="4637905"/>
            <a:ext cx="1588827" cy="18930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F7C45D-D894-C14C-88EF-52AE66F1F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3322" y="5810250"/>
            <a:ext cx="2082800" cy="2095500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0D5A711C-7B0B-4D8F-86A5-9B5252C209D3}"/>
              </a:ext>
            </a:extLst>
          </p:cNvPr>
          <p:cNvSpPr txBox="1">
            <a:spLocks/>
          </p:cNvSpPr>
          <p:nvPr/>
        </p:nvSpPr>
        <p:spPr>
          <a:xfrm>
            <a:off x="272716" y="1752774"/>
            <a:ext cx="11500523" cy="40301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Open Sans Hebrew" pitchFamily="2" charset="-79"/>
                <a:ea typeface="+mn-ea"/>
                <a:cs typeface="Open Sans Hebrew" pitchFamily="2" charset="-79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Open Sans Hebrew" pitchFamily="2" charset="-79"/>
                <a:ea typeface="+mn-ea"/>
                <a:cs typeface="Open Sans Hebrew" pitchFamily="2" charset="-79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Open Sans Hebrew" pitchFamily="2" charset="-79"/>
                <a:ea typeface="+mn-ea"/>
                <a:cs typeface="Open Sans Hebrew" pitchFamily="2" charset="-79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Hebrew" pitchFamily="2" charset="-79"/>
                <a:ea typeface="+mn-ea"/>
                <a:cs typeface="Open Sans Hebrew" pitchFamily="2" charset="-79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Hebrew" pitchFamily="2" charset="-79"/>
                <a:ea typeface="+mn-ea"/>
                <a:cs typeface="Open Sans Hebrew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5400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1</a:t>
            </a:r>
            <a:r>
              <a:rPr lang="he-IL" sz="5400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he-IL" sz="5400" dirty="0"/>
              <a:t> </a:t>
            </a:r>
            <a:r>
              <a:rPr lang="he-IL" sz="5400" dirty="0">
                <a:cs typeface="+mn-cs"/>
              </a:rPr>
              <a:t>שׁוֹפָר • דְּבַשׁ • רִמּוֹן • </a:t>
            </a:r>
            <a:r>
              <a:rPr lang="he-IL" sz="5400" dirty="0">
                <a:highlight>
                  <a:srgbClr val="FFFF00"/>
                </a:highlight>
                <a:cs typeface="+mn-cs"/>
              </a:rPr>
              <a:t>סְבִיבוֹן</a:t>
            </a:r>
            <a:r>
              <a:rPr lang="he-IL" sz="5400" dirty="0">
                <a:cs typeface="+mn-cs"/>
              </a:rPr>
              <a:t> </a:t>
            </a:r>
            <a:r>
              <a:rPr lang="en-US" sz="5400" dirty="0">
                <a:cs typeface="+mn-cs"/>
              </a:rPr>
              <a:t/>
            </a:r>
            <a:br>
              <a:rPr lang="en-US" sz="5400" dirty="0">
                <a:cs typeface="+mn-cs"/>
              </a:rPr>
            </a:br>
            <a:r>
              <a:rPr lang="he-IL" sz="5400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2.</a:t>
            </a:r>
            <a:r>
              <a:rPr lang="he-IL" sz="5400" dirty="0">
                <a:cs typeface="+mn-cs"/>
              </a:rPr>
              <a:t> פְּרָחִים • גִּבְעוֹל •</a:t>
            </a:r>
            <a:r>
              <a:rPr lang="he-IL" sz="5400" dirty="0">
                <a:highlight>
                  <a:srgbClr val="FFFF00"/>
                </a:highlight>
                <a:cs typeface="+mn-cs"/>
              </a:rPr>
              <a:t> כ</a:t>
            </a:r>
            <a:r>
              <a:rPr lang="he-IL" sz="5400" dirty="0">
                <a:cs typeface="+mn-cs"/>
              </a:rPr>
              <a:t>ּ</a:t>
            </a:r>
            <a:r>
              <a:rPr lang="he-IL" sz="5400" dirty="0">
                <a:highlight>
                  <a:srgbClr val="FFFF00"/>
                </a:highlight>
                <a:cs typeface="+mn-cs"/>
              </a:rPr>
              <a:t>ָחֹל</a:t>
            </a:r>
            <a:r>
              <a:rPr lang="he-IL" sz="5400" dirty="0">
                <a:cs typeface="+mn-cs"/>
              </a:rPr>
              <a:t> </a:t>
            </a:r>
            <a:r>
              <a:rPr lang="he-IL" sz="5400" dirty="0" smtClean="0">
                <a:cs typeface="+mn-cs"/>
              </a:rPr>
              <a:t>• </a:t>
            </a:r>
            <a:r>
              <a:rPr lang="he-IL" sz="5400" dirty="0">
                <a:cs typeface="+mn-cs"/>
              </a:rPr>
              <a:t>עָלִים </a:t>
            </a:r>
            <a:r>
              <a:rPr lang="en-US" sz="5400" dirty="0">
                <a:cs typeface="+mn-cs"/>
              </a:rPr>
              <a:t/>
            </a:r>
            <a:br>
              <a:rPr lang="en-US" sz="5400" dirty="0">
                <a:cs typeface="+mn-cs"/>
              </a:rPr>
            </a:br>
            <a:r>
              <a:rPr lang="he-IL" sz="5400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3.</a:t>
            </a:r>
            <a:r>
              <a:rPr lang="he-IL" sz="5400" dirty="0">
                <a:cs typeface="+mn-cs"/>
              </a:rPr>
              <a:t> </a:t>
            </a:r>
            <a:r>
              <a:rPr lang="he-IL" sz="5400" dirty="0" err="1">
                <a:cs typeface="+mn-cs"/>
              </a:rPr>
              <a:t>תֹּף</a:t>
            </a:r>
            <a:r>
              <a:rPr lang="he-IL" sz="5400" dirty="0">
                <a:cs typeface="+mn-cs"/>
              </a:rPr>
              <a:t> • </a:t>
            </a:r>
            <a:r>
              <a:rPr lang="he-IL" sz="5400" dirty="0" err="1">
                <a:cs typeface="+mn-cs"/>
              </a:rPr>
              <a:t>כִּנּוֹר</a:t>
            </a:r>
            <a:r>
              <a:rPr lang="he-IL" sz="5400" dirty="0">
                <a:cs typeface="+mn-cs"/>
              </a:rPr>
              <a:t> </a:t>
            </a:r>
            <a:r>
              <a:rPr lang="he-IL" sz="5400" dirty="0" smtClean="0">
                <a:cs typeface="+mn-cs"/>
              </a:rPr>
              <a:t>• </a:t>
            </a:r>
            <a:r>
              <a:rPr lang="he-IL" sz="5400" dirty="0">
                <a:cs typeface="+mn-cs"/>
              </a:rPr>
              <a:t>חָלִיל • </a:t>
            </a:r>
            <a:r>
              <a:rPr lang="he-IL" sz="5400" dirty="0">
                <a:highlight>
                  <a:srgbClr val="FFFF00"/>
                </a:highlight>
                <a:cs typeface="+mn-cs"/>
              </a:rPr>
              <a:t>בָּלוֹן</a:t>
            </a:r>
            <a:r>
              <a:rPr lang="he-IL" sz="5400" dirty="0">
                <a:cs typeface="+mn-cs"/>
              </a:rPr>
              <a:t> </a:t>
            </a:r>
            <a:r>
              <a:rPr lang="en-US" sz="5400" dirty="0">
                <a:cs typeface="+mn-cs"/>
              </a:rPr>
              <a:t/>
            </a:r>
            <a:br>
              <a:rPr lang="en-US" sz="5400" dirty="0">
                <a:cs typeface="+mn-cs"/>
              </a:rPr>
            </a:br>
            <a:r>
              <a:rPr lang="he-IL" sz="5400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4</a:t>
            </a:r>
            <a:r>
              <a:rPr lang="he-IL" sz="5400" dirty="0" smtClean="0">
                <a:solidFill>
                  <a:schemeClr val="accent6">
                    <a:lumMod val="50000"/>
                  </a:schemeClr>
                </a:solidFill>
                <a:cs typeface="+mn-cs"/>
              </a:rPr>
              <a:t>.</a:t>
            </a:r>
            <a:r>
              <a:rPr lang="he-IL" sz="5400" dirty="0"/>
              <a:t> </a:t>
            </a:r>
            <a:r>
              <a:rPr lang="he-IL" sz="5400" dirty="0">
                <a:cs typeface="+mn-cs"/>
              </a:rPr>
              <a:t>מַשָּׂאִית </a:t>
            </a:r>
            <a:r>
              <a:rPr lang="he-IL" sz="5400" dirty="0" smtClean="0">
                <a:cs typeface="+mn-cs"/>
              </a:rPr>
              <a:t>• </a:t>
            </a:r>
            <a:r>
              <a:rPr lang="he-IL" sz="5400" dirty="0">
                <a:cs typeface="+mn-cs"/>
              </a:rPr>
              <a:t>מְכוֹנִית • טְרַקְטוֹר • </a:t>
            </a:r>
            <a:r>
              <a:rPr lang="he-IL" sz="5400" dirty="0">
                <a:highlight>
                  <a:srgbClr val="FFFF00"/>
                </a:highlight>
                <a:cs typeface="+mn-cs"/>
              </a:rPr>
              <a:t>מָטוֹס</a:t>
            </a:r>
            <a:r>
              <a:rPr lang="he-IL" sz="5400" dirty="0"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1449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E0B506D-CD0B-4E55-976B-E3BB61C66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950" y="799196"/>
            <a:ext cx="8801100" cy="588735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e-IL" b="1" dirty="0">
                <a:solidFill>
                  <a:schemeClr val="accent5">
                    <a:lumMod val="50000"/>
                  </a:schemeClr>
                </a:solidFill>
              </a:rPr>
              <a:t>נַשְׁלִים אֶת הַמִילָה הַחֲסֵרָה בַּמִשְׁפָּט:</a:t>
            </a:r>
            <a:r>
              <a:rPr lang="he-IL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he-IL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he-IL" sz="5300" dirty="0"/>
              <a:t>1. </a:t>
            </a:r>
            <a:r>
              <a:rPr lang="he-IL" sz="5300" dirty="0" smtClean="0"/>
              <a:t>יוסי שָׁטַף </a:t>
            </a:r>
            <a:r>
              <a:rPr lang="he-IL" sz="5300" dirty="0"/>
              <a:t>יָדַיִים בְּמַיִם וְ ______.</a:t>
            </a:r>
            <a:br>
              <a:rPr lang="he-IL" sz="5300" dirty="0"/>
            </a:br>
            <a:r>
              <a:rPr lang="he-IL" sz="5300" dirty="0"/>
              <a:t>2. לָ_________ קוֹצִים </a:t>
            </a:r>
            <a:r>
              <a:rPr lang="he-IL" sz="5300" dirty="0" smtClean="0"/>
              <a:t>_________.</a:t>
            </a:r>
            <a:r>
              <a:rPr lang="he-IL" sz="5300" dirty="0"/>
              <a:t/>
            </a:r>
            <a:br>
              <a:rPr lang="he-IL" sz="5300" dirty="0"/>
            </a:br>
            <a:r>
              <a:rPr lang="he-IL" sz="5300" dirty="0" smtClean="0"/>
              <a:t>3. </a:t>
            </a:r>
            <a:r>
              <a:rPr lang="he-IL" sz="5300" dirty="0"/>
              <a:t>הָ _______זָחַל אַט אַט.</a:t>
            </a:r>
            <a:r>
              <a:rPr lang="he-IL" sz="4900" dirty="0"/>
              <a:t/>
            </a:r>
            <a:br>
              <a:rPr lang="he-IL" sz="4900" dirty="0"/>
            </a:br>
            <a:r>
              <a:rPr lang="he-IL" dirty="0"/>
              <a:t/>
            </a:r>
            <a:br>
              <a:rPr lang="he-IL" dirty="0"/>
            </a:br>
            <a:r>
              <a:rPr lang="he-IL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" y="1101879"/>
            <a:ext cx="314325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7200" dirty="0">
                <a:solidFill>
                  <a:schemeClr val="accent6">
                    <a:lumMod val="50000"/>
                  </a:schemeClr>
                </a:solidFill>
              </a:rPr>
              <a:t>חִלָּזוֹן</a:t>
            </a:r>
          </a:p>
          <a:p>
            <a:pPr algn="ctr"/>
            <a:r>
              <a:rPr lang="he-IL" sz="7200" dirty="0">
                <a:solidFill>
                  <a:schemeClr val="accent6">
                    <a:lumMod val="50000"/>
                  </a:schemeClr>
                </a:solidFill>
              </a:rPr>
              <a:t>סַבּוֹן</a:t>
            </a:r>
          </a:p>
          <a:p>
            <a:pPr algn="ctr"/>
            <a:r>
              <a:rPr lang="he-IL" sz="7200" dirty="0">
                <a:solidFill>
                  <a:schemeClr val="accent6">
                    <a:lumMod val="50000"/>
                  </a:schemeClr>
                </a:solidFill>
              </a:rPr>
              <a:t>דּוֹקְרִים</a:t>
            </a:r>
          </a:p>
          <a:p>
            <a:pPr algn="ctr"/>
            <a:r>
              <a:rPr lang="he-IL" sz="7200" dirty="0" err="1">
                <a:solidFill>
                  <a:schemeClr val="accent6">
                    <a:lumMod val="50000"/>
                  </a:schemeClr>
                </a:solidFill>
              </a:rPr>
              <a:t>קִפּוֹד</a:t>
            </a:r>
            <a:endParaRPr 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6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E0B506D-CD0B-4E55-976B-E3BB61C66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950" y="1103996"/>
            <a:ext cx="8991600" cy="274410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e-IL" b="1" dirty="0">
                <a:solidFill>
                  <a:schemeClr val="accent5">
                    <a:lumMod val="50000"/>
                  </a:schemeClr>
                </a:solidFill>
              </a:rPr>
              <a:t>נַשְׁלִים אֶת הַמִילָה הַחֲסֵרָה בַּמִשְׁפָּט:</a:t>
            </a:r>
            <a:r>
              <a:rPr lang="he-IL" dirty="0"/>
              <a:t/>
            </a:r>
            <a:br>
              <a:rPr lang="he-IL" dirty="0"/>
            </a:br>
            <a:r>
              <a:rPr lang="he-IL" sz="5300" dirty="0"/>
              <a:t/>
            </a:r>
            <a:br>
              <a:rPr lang="he-IL" sz="5300" dirty="0"/>
            </a:br>
            <a:r>
              <a:rPr lang="he-IL" sz="5300" dirty="0"/>
              <a:t> </a:t>
            </a:r>
            <a:br>
              <a:rPr lang="he-IL" sz="5300" dirty="0"/>
            </a:br>
            <a:endParaRPr lang="he-IL" sz="5300" dirty="0"/>
          </a:p>
        </p:txBody>
      </p:sp>
      <p:sp>
        <p:nvSpPr>
          <p:cNvPr id="4" name="TextBox 3"/>
          <p:cNvSpPr txBox="1"/>
          <p:nvPr/>
        </p:nvSpPr>
        <p:spPr>
          <a:xfrm>
            <a:off x="3448050" y="1866900"/>
            <a:ext cx="85725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r" rtl="1">
              <a:buAutoNum type="arabicPeriod"/>
            </a:pPr>
            <a:r>
              <a:rPr lang="he-IL" sz="4800" dirty="0" smtClean="0"/>
              <a:t>יוסי </a:t>
            </a:r>
            <a:r>
              <a:rPr lang="he-IL" sz="4800" dirty="0"/>
              <a:t>שָׁטַף יָדַיִים בְּמַיִם וְ ______.</a:t>
            </a:r>
          </a:p>
          <a:p>
            <a:pPr algn="r" rtl="1"/>
            <a:endParaRPr lang="he-IL" sz="4800" dirty="0"/>
          </a:p>
          <a:p>
            <a:pPr algn="r" rtl="1"/>
            <a:r>
              <a:rPr lang="he-IL" sz="4800" dirty="0"/>
              <a:t> </a:t>
            </a:r>
            <a:r>
              <a:rPr lang="he-IL" sz="4800" dirty="0" smtClean="0"/>
              <a:t>יוסי </a:t>
            </a:r>
            <a:r>
              <a:rPr lang="he-IL" sz="4800" dirty="0"/>
              <a:t>שָׁטַף יָדַיִים בְּמַיִם וְ</a:t>
            </a:r>
            <a:r>
              <a:rPr lang="he-IL" sz="4800" b="1" dirty="0">
                <a:solidFill>
                  <a:schemeClr val="accent6">
                    <a:lumMod val="75000"/>
                  </a:schemeClr>
                </a:solidFill>
              </a:rPr>
              <a:t>סַבּוֹן</a:t>
            </a:r>
            <a:r>
              <a:rPr lang="he-IL" sz="4800" dirty="0"/>
              <a:t>.</a:t>
            </a:r>
            <a:r>
              <a:rPr lang="he-IL" dirty="0"/>
              <a:t/>
            </a:r>
            <a:br>
              <a:rPr lang="he-IL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900" y="705064"/>
            <a:ext cx="314325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7200" dirty="0">
                <a:solidFill>
                  <a:schemeClr val="accent6">
                    <a:lumMod val="50000"/>
                  </a:schemeClr>
                </a:solidFill>
              </a:rPr>
              <a:t>חִלָּזוֹן</a:t>
            </a:r>
          </a:p>
          <a:p>
            <a:pPr algn="ctr"/>
            <a:r>
              <a:rPr lang="he-IL" sz="7200" dirty="0">
                <a:solidFill>
                  <a:schemeClr val="accent6">
                    <a:lumMod val="50000"/>
                  </a:schemeClr>
                </a:solidFill>
              </a:rPr>
              <a:t>סַבּוֹן</a:t>
            </a:r>
          </a:p>
          <a:p>
            <a:pPr algn="ctr"/>
            <a:r>
              <a:rPr lang="he-IL" sz="7200" dirty="0">
                <a:solidFill>
                  <a:schemeClr val="accent6">
                    <a:lumMod val="50000"/>
                  </a:schemeClr>
                </a:solidFill>
              </a:rPr>
              <a:t>דּוֹקְרִים</a:t>
            </a:r>
          </a:p>
          <a:p>
            <a:pPr algn="ctr"/>
            <a:r>
              <a:rPr lang="he-IL" sz="7200" dirty="0" err="1">
                <a:solidFill>
                  <a:schemeClr val="accent6">
                    <a:lumMod val="50000"/>
                  </a:schemeClr>
                </a:solidFill>
              </a:rPr>
              <a:t>קִפּוֹד</a:t>
            </a:r>
            <a:endParaRPr 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2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E0B506D-CD0B-4E55-976B-E3BB61C66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300" y="1274542"/>
            <a:ext cx="8801100" cy="299265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e-IL" b="1" dirty="0">
                <a:solidFill>
                  <a:schemeClr val="accent5">
                    <a:lumMod val="50000"/>
                  </a:schemeClr>
                </a:solidFill>
              </a:rPr>
              <a:t>נַשְׁלִים אֶת הַמִילָה הַחֲסֵרָה בַּמִשְׁפָּט:</a:t>
            </a:r>
            <a:br>
              <a:rPr lang="he-IL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he-IL" sz="53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he-IL" sz="53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he-IL" sz="5300" dirty="0"/>
              <a:t/>
            </a:r>
            <a:br>
              <a:rPr lang="he-IL" sz="5300" dirty="0"/>
            </a:br>
            <a:r>
              <a:rPr lang="he-IL" dirty="0"/>
              <a:t/>
            </a:r>
            <a:br>
              <a:rPr lang="he-IL" dirty="0"/>
            </a:br>
            <a:r>
              <a:rPr lang="he-IL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9500" y="2043886"/>
            <a:ext cx="83439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4400" dirty="0"/>
              <a:t>2. ל</a:t>
            </a:r>
            <a:r>
              <a:rPr lang="he-IL" sz="4400" dirty="0">
                <a:solidFill>
                  <a:schemeClr val="accent6">
                    <a:lumMod val="50000"/>
                  </a:schemeClr>
                </a:solidFill>
              </a:rPr>
              <a:t>ַ</a:t>
            </a:r>
            <a:r>
              <a:rPr lang="he-IL" sz="4400" dirty="0" smtClean="0"/>
              <a:t>ָ_________ </a:t>
            </a:r>
            <a:r>
              <a:rPr lang="he-IL" sz="4400" dirty="0"/>
              <a:t>קוֹצִים _________.</a:t>
            </a:r>
            <a:br>
              <a:rPr lang="he-IL" sz="4400" dirty="0"/>
            </a:br>
            <a:endParaRPr lang="he-IL" sz="4400" dirty="0"/>
          </a:p>
          <a:p>
            <a:pPr algn="r" rtl="1"/>
            <a:r>
              <a:rPr lang="he-IL" sz="4400" dirty="0" err="1"/>
              <a:t>ל</a:t>
            </a:r>
            <a:r>
              <a:rPr lang="he-IL" sz="4400" dirty="0" err="1">
                <a:solidFill>
                  <a:schemeClr val="accent6">
                    <a:lumMod val="50000"/>
                  </a:schemeClr>
                </a:solidFill>
              </a:rPr>
              <a:t>ַקִּפּוֹד</a:t>
            </a:r>
            <a:r>
              <a:rPr lang="he-IL" sz="4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e-IL" sz="4800" dirty="0" smtClean="0"/>
              <a:t>קוֹצִים </a:t>
            </a:r>
            <a:r>
              <a:rPr lang="he-IL" sz="4400" dirty="0">
                <a:solidFill>
                  <a:schemeClr val="accent6">
                    <a:lumMod val="50000"/>
                  </a:schemeClr>
                </a:solidFill>
              </a:rPr>
              <a:t>דּוֹקְרִים</a:t>
            </a:r>
            <a:r>
              <a:rPr lang="he-IL" sz="4800" dirty="0"/>
              <a:t>.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76250" y="705064"/>
            <a:ext cx="314325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7200" dirty="0">
                <a:solidFill>
                  <a:schemeClr val="accent6">
                    <a:lumMod val="50000"/>
                  </a:schemeClr>
                </a:solidFill>
              </a:rPr>
              <a:t>חִלָּזוֹן</a:t>
            </a:r>
          </a:p>
          <a:p>
            <a:pPr algn="ctr"/>
            <a:r>
              <a:rPr lang="he-IL" sz="7200" dirty="0">
                <a:solidFill>
                  <a:schemeClr val="accent6">
                    <a:lumMod val="50000"/>
                  </a:schemeClr>
                </a:solidFill>
              </a:rPr>
              <a:t>סַבּוֹן</a:t>
            </a:r>
          </a:p>
          <a:p>
            <a:pPr algn="ctr"/>
            <a:r>
              <a:rPr lang="he-IL" sz="7200" dirty="0">
                <a:solidFill>
                  <a:schemeClr val="accent6">
                    <a:lumMod val="50000"/>
                  </a:schemeClr>
                </a:solidFill>
              </a:rPr>
              <a:t>דּוֹקְרִים</a:t>
            </a:r>
          </a:p>
          <a:p>
            <a:pPr algn="ctr"/>
            <a:r>
              <a:rPr lang="he-IL" sz="7200" dirty="0" err="1">
                <a:solidFill>
                  <a:schemeClr val="accent6">
                    <a:lumMod val="50000"/>
                  </a:schemeClr>
                </a:solidFill>
              </a:rPr>
              <a:t>קִפּוֹד</a:t>
            </a:r>
            <a:endParaRPr 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24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E0B506D-CD0B-4E55-976B-E3BB61C66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950" y="799196"/>
            <a:ext cx="8801100" cy="106770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e-IL" b="1" dirty="0">
                <a:solidFill>
                  <a:schemeClr val="accent5">
                    <a:lumMod val="50000"/>
                  </a:schemeClr>
                </a:solidFill>
              </a:rPr>
              <a:t>נַשְׁלִים אֶת הַמִילָה הַחֲסֵרָה בַּמִשְׁפָּט: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86150" y="2095500"/>
            <a:ext cx="851535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6000" dirty="0"/>
              <a:t>4. הָ _______זָחַל אַט אַט.</a:t>
            </a:r>
            <a:br>
              <a:rPr lang="he-IL" sz="6000" dirty="0"/>
            </a:br>
            <a:r>
              <a:rPr lang="he-IL" sz="6000" dirty="0"/>
              <a:t> </a:t>
            </a:r>
          </a:p>
          <a:p>
            <a:pPr algn="r" rtl="1"/>
            <a:r>
              <a:rPr lang="he-IL" sz="6000" dirty="0" smtClean="0"/>
              <a:t> </a:t>
            </a:r>
            <a:r>
              <a:rPr lang="he-IL" sz="6600" dirty="0" err="1" smtClean="0"/>
              <a:t>הַ</a:t>
            </a:r>
            <a:r>
              <a:rPr lang="he-IL" sz="6600" dirty="0" err="1" smtClean="0">
                <a:solidFill>
                  <a:schemeClr val="accent6">
                    <a:lumMod val="50000"/>
                  </a:schemeClr>
                </a:solidFill>
              </a:rPr>
              <a:t>חִלָּזוֹן</a:t>
            </a:r>
            <a:r>
              <a:rPr lang="he-IL" sz="6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e-IL" sz="6600" dirty="0" smtClean="0"/>
              <a:t>זָחַל אַט אַט.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" y="1101879"/>
            <a:ext cx="314325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7200" dirty="0">
                <a:solidFill>
                  <a:schemeClr val="accent6">
                    <a:lumMod val="50000"/>
                  </a:schemeClr>
                </a:solidFill>
              </a:rPr>
              <a:t>חִלָּזוֹן</a:t>
            </a:r>
          </a:p>
          <a:p>
            <a:pPr algn="ctr"/>
            <a:r>
              <a:rPr lang="he-IL" sz="7200" dirty="0">
                <a:solidFill>
                  <a:schemeClr val="accent6">
                    <a:lumMod val="50000"/>
                  </a:schemeClr>
                </a:solidFill>
              </a:rPr>
              <a:t>סַבּוֹן</a:t>
            </a:r>
          </a:p>
          <a:p>
            <a:pPr algn="ctr"/>
            <a:r>
              <a:rPr lang="he-IL" sz="7200" dirty="0">
                <a:solidFill>
                  <a:schemeClr val="accent6">
                    <a:lumMod val="50000"/>
                  </a:schemeClr>
                </a:solidFill>
              </a:rPr>
              <a:t>דּוֹקְרִים</a:t>
            </a:r>
          </a:p>
          <a:p>
            <a:pPr algn="ctr"/>
            <a:r>
              <a:rPr lang="he-IL" sz="7200" dirty="0" err="1">
                <a:solidFill>
                  <a:schemeClr val="accent6">
                    <a:lumMod val="50000"/>
                  </a:schemeClr>
                </a:solidFill>
              </a:rPr>
              <a:t>קִפּוֹד</a:t>
            </a:r>
            <a:endParaRPr 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78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8CDB7D-7B3E-EF45-982F-5AD11633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latin typeface="Arial" panose="020B0604020202020204" pitchFamily="34" charset="0"/>
                <a:cs typeface="Arial" panose="020B0604020202020204" pitchFamily="34" charset="0"/>
              </a:rPr>
              <a:t>מָה לְהָבִיא </a:t>
            </a:r>
            <a:r>
              <a:rPr lang="he-IL" b="1" dirty="0" err="1">
                <a:latin typeface="Arial" panose="020B0604020202020204" pitchFamily="34" charset="0"/>
                <a:cs typeface="Arial" panose="020B0604020202020204" pitchFamily="34" charset="0"/>
              </a:rPr>
              <a:t>לַשִּׁעוּר</a:t>
            </a:r>
            <a:r>
              <a:rPr lang="he-IL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x-non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 descr="https://lh5.googleusercontent.com/7xQchnRuOUJbyFAyyHdllavqvQUFOSCV7l5Kzy1Rmeboi9xefgg8yDF0ng5ESkxi3tC9_i9ER1BmBYOOTMhmhaxTzBz8ILJQxn_c__0Qg9cKcVB64VGmWAAtIhTRT7NF">
            <a:extLst>
              <a:ext uri="{FF2B5EF4-FFF2-40B4-BE49-F238E27FC236}">
                <a16:creationId xmlns:a16="http://schemas.microsoft.com/office/drawing/2014/main" id="{A4B69755-66B7-4BD3-B22A-3EF8B5DE8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896" y="2698192"/>
            <a:ext cx="1161305" cy="180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lh4.googleusercontent.com/iGTl96Eygo7-oid1H3ZWWYhb5HWAynyOs2KLWGGMeuEgHeu4cFLof2g-jYLOscV4q-879K-lfjkP4Swnmj_UGZsWTDspF4AbUz1XGd30Tf1KKpiEXhvx6NLF17Q1F5VY">
            <a:extLst>
              <a:ext uri="{FF2B5EF4-FFF2-40B4-BE49-F238E27FC236}">
                <a16:creationId xmlns:a16="http://schemas.microsoft.com/office/drawing/2014/main" id="{FBFC260D-BF96-439A-8693-6B40C73C2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36969" y="3207014"/>
            <a:ext cx="1771057" cy="74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d3m9l0v76dty0.cloudfront.net/system/photos/2591912/extra_large/9be8bd3889dce5ef88b084a78a319fb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967" y="2721921"/>
            <a:ext cx="1322132" cy="181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39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63A971F-DED5-4A42-BF62-3D4C96C4A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800" b="1" dirty="0">
                <a:solidFill>
                  <a:schemeClr val="accent5">
                    <a:lumMod val="50000"/>
                  </a:schemeClr>
                </a:solidFill>
              </a:rPr>
              <a:t>נִקְרָא</a:t>
            </a:r>
            <a:endParaRPr lang="he-IL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5C12973-4D94-4C27-9BC9-E1732C447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1" cy="4351338"/>
          </a:xfrm>
        </p:spPr>
        <p:txBody>
          <a:bodyPr>
            <a:no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he-IL" sz="5400" dirty="0"/>
              <a:t>יוֹסִי שָׁטַף </a:t>
            </a:r>
            <a:r>
              <a:rPr lang="he-IL" sz="5400" dirty="0" err="1"/>
              <a:t>יָדַיִם</a:t>
            </a:r>
            <a:r>
              <a:rPr lang="he-IL" sz="5400" dirty="0"/>
              <a:t> בְּמַיִם וְ</a:t>
            </a:r>
            <a:r>
              <a:rPr lang="he-IL" sz="5400" dirty="0">
                <a:solidFill>
                  <a:schemeClr val="accent6">
                    <a:lumMod val="50000"/>
                  </a:schemeClr>
                </a:solidFill>
              </a:rPr>
              <a:t>סַבּוֹן.</a:t>
            </a:r>
          </a:p>
          <a:p>
            <a:pPr marL="914400" indent="-914400">
              <a:buFont typeface="+mj-lt"/>
              <a:buAutoNum type="arabicPeriod"/>
            </a:pPr>
            <a:r>
              <a:rPr lang="he-IL" sz="5400" dirty="0" err="1" smtClean="0"/>
              <a:t>ל</a:t>
            </a:r>
            <a:r>
              <a:rPr lang="he-IL" sz="5400" dirty="0" err="1" smtClean="0">
                <a:solidFill>
                  <a:schemeClr val="accent6">
                    <a:lumMod val="50000"/>
                  </a:schemeClr>
                </a:solidFill>
              </a:rPr>
              <a:t>ַקִּפּוֹד</a:t>
            </a:r>
            <a:r>
              <a:rPr lang="he-IL" sz="5400" dirty="0" smtClean="0"/>
              <a:t> </a:t>
            </a:r>
            <a:r>
              <a:rPr lang="he-IL" sz="5400" dirty="0"/>
              <a:t>קוֹצִים </a:t>
            </a:r>
            <a:r>
              <a:rPr lang="he-IL" sz="5400" dirty="0">
                <a:solidFill>
                  <a:schemeClr val="accent6">
                    <a:lumMod val="50000"/>
                  </a:schemeClr>
                </a:solidFill>
              </a:rPr>
              <a:t>דּוֹקְרִים.</a:t>
            </a:r>
          </a:p>
          <a:p>
            <a:pPr marL="914400" indent="-914400">
              <a:buFont typeface="+mj-lt"/>
              <a:buAutoNum type="arabicPeriod"/>
            </a:pPr>
            <a:r>
              <a:rPr lang="he-IL" sz="5400" dirty="0" err="1" smtClean="0"/>
              <a:t>הַ</a:t>
            </a:r>
            <a:r>
              <a:rPr lang="he-IL" sz="5400" dirty="0" err="1" smtClean="0">
                <a:solidFill>
                  <a:schemeClr val="accent6">
                    <a:lumMod val="50000"/>
                  </a:schemeClr>
                </a:solidFill>
              </a:rPr>
              <a:t>חִלָּזוֹן</a:t>
            </a:r>
            <a:r>
              <a:rPr lang="he-IL" sz="5400" dirty="0" smtClean="0"/>
              <a:t> </a:t>
            </a:r>
            <a:r>
              <a:rPr lang="he-IL" sz="5400" dirty="0"/>
              <a:t>זַחַל אַט אַט.</a:t>
            </a:r>
          </a:p>
        </p:txBody>
      </p:sp>
    </p:spTree>
    <p:extLst>
      <p:ext uri="{BB962C8B-B14F-4D97-AF65-F5344CB8AC3E}">
        <p14:creationId xmlns:p14="http://schemas.microsoft.com/office/powerpoint/2010/main" val="12699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b="1" dirty="0" err="1" smtClean="0"/>
              <a:t>מְסַיְמִים</a:t>
            </a:r>
            <a:r>
              <a:rPr lang="he-IL" b="1" dirty="0" smtClean="0"/>
              <a:t> </a:t>
            </a:r>
            <a:r>
              <a:rPr lang="he-IL" b="1" dirty="0"/>
              <a:t>וּמְסַכְּמִים</a:t>
            </a:r>
            <a:endParaRPr lang="x-none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447C36-6132-374D-A58E-2AEC5E22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448574" y="2064052"/>
            <a:ext cx="11361590" cy="3927221"/>
          </a:xfrm>
        </p:spPr>
        <p:txBody>
          <a:bodyPr>
            <a:normAutofit lnSpcReduction="10000"/>
          </a:bodyPr>
          <a:lstStyle/>
          <a:p>
            <a:pPr marL="571500" indent="-571500" algn="r">
              <a:buFont typeface="Wingdings" panose="05000000000000000000" pitchFamily="2" charset="2"/>
              <a:buChar char="ü"/>
            </a:pPr>
            <a:r>
              <a:rPr lang="he-IL" sz="4300" dirty="0"/>
              <a:t>הִתְאַמַּנּוּ בִּקְרִיאַת סִימַן הַנִּקּוּד חוֹלָם מָלֵא וְחוֹלָם חָסֵר.</a:t>
            </a:r>
          </a:p>
          <a:p>
            <a:pPr marL="571500" indent="-571500" algn="r">
              <a:buFont typeface="Wingdings" panose="05000000000000000000" pitchFamily="2" charset="2"/>
              <a:buChar char="ü"/>
            </a:pPr>
            <a:r>
              <a:rPr lang="he-IL" sz="4300" dirty="0"/>
              <a:t>הִשְׁלַמְנוּ צְלִיל חָסֵר בַּמִּלִּים</a:t>
            </a:r>
          </a:p>
          <a:p>
            <a:pPr marL="571500" indent="-571500" algn="r">
              <a:buFont typeface="Wingdings" panose="05000000000000000000" pitchFamily="2" charset="2"/>
              <a:buChar char="ü"/>
            </a:pPr>
            <a:r>
              <a:rPr lang="he-IL" sz="4300" dirty="0"/>
              <a:t>מָצָאנוּ אֶת הַמִּלָּה שֶׁיּוֹצֵאת דֹּפֶן.</a:t>
            </a:r>
          </a:p>
          <a:p>
            <a:pPr marL="571500" indent="-571500" algn="r">
              <a:buFont typeface="Wingdings" panose="05000000000000000000" pitchFamily="2" charset="2"/>
              <a:buChar char="ü"/>
            </a:pPr>
            <a:r>
              <a:rPr lang="he-IL" sz="4300" dirty="0"/>
              <a:t>תִּרְגַּלְנוּ קְרִיאַת מִלִּים וּמִשְׁפָּטִים.</a:t>
            </a:r>
            <a:endParaRPr lang="he-IL" sz="4000" dirty="0"/>
          </a:p>
          <a:p>
            <a:pPr lvl="0" algn="r"/>
            <a:endParaRPr lang="he-IL" dirty="0"/>
          </a:p>
          <a:p>
            <a:pPr lvl="0" algn="r"/>
            <a:r>
              <a:rPr lang="he-IL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9740CCC3-3441-6047-99F5-69246B9FE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227203" y="4424747"/>
            <a:ext cx="1695450" cy="2203596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8967A6D5-BC5B-E840-ABAC-BF885A0AC2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222050">
            <a:off x="319777" y="503469"/>
            <a:ext cx="1596108" cy="820856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4F1DC321-E625-478D-8B8D-CEC4806B3D65}"/>
              </a:ext>
            </a:extLst>
          </p:cNvPr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1880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מַמְשִׁיכִים לְתַרְגֵל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3DE8652E-46D5-2E40-9E4C-9ABF8CF49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358049" y="5118100"/>
            <a:ext cx="1668299" cy="1739900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0" y="1796717"/>
            <a:ext cx="116573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4000" b="1" dirty="0"/>
              <a:t>חַפְּשׂוּ</a:t>
            </a:r>
            <a:r>
              <a:rPr lang="he-IL" sz="4000" dirty="0"/>
              <a:t> בַּבַּיִת פְּרִיטִים, חֲפָצִים, תְּמוּנוֹת, מַאֲכָלִים שֶׁבָּהֶם מוֹפִיעַ הַחוֹלָם. (כְּמוֹ חַלּוֹן, שָׁעוֹן)</a:t>
            </a:r>
          </a:p>
          <a:p>
            <a:pPr algn="r" rtl="1"/>
            <a:r>
              <a:rPr lang="he-IL" sz="4000" b="1" dirty="0"/>
              <a:t>הָכִינוּ </a:t>
            </a:r>
            <a:r>
              <a:rPr lang="he-IL" sz="4000" dirty="0"/>
              <a:t>רְשִׁימַת מִלִּים.</a:t>
            </a:r>
          </a:p>
          <a:p>
            <a:pPr algn="r" rtl="1"/>
            <a:r>
              <a:rPr lang="he-IL" sz="4000" b="1" dirty="0"/>
              <a:t>צִבְעו</a:t>
            </a:r>
            <a:r>
              <a:rPr lang="he-IL" sz="4000" dirty="0"/>
              <a:t>ּ אֶת הָאוֹתִיּוֹת הַמְּנֻקָּדוֹת בְּחוֹלָם. </a:t>
            </a:r>
          </a:p>
          <a:p>
            <a:pPr algn="r" rtl="1"/>
            <a:r>
              <a:rPr lang="he-IL" sz="4000" b="1" dirty="0"/>
              <a:t>וְהוֹסִיפוּ אִיּוּר </a:t>
            </a:r>
            <a:r>
              <a:rPr lang="he-IL" sz="4000" dirty="0"/>
              <a:t>מַתְאִים לְכָל מִלָּה.</a:t>
            </a:r>
            <a:r>
              <a:rPr lang="he-IL" sz="4000" dirty="0" smtClean="0"/>
              <a:t> </a:t>
            </a:r>
            <a:endParaRPr lang="he-IL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970582" y="5136236"/>
            <a:ext cx="3447658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6600" dirty="0" smtClean="0"/>
              <a:t>עִפָּ</a:t>
            </a:r>
            <a:r>
              <a:rPr lang="he-IL" sz="6600" b="1" dirty="0" smtClean="0">
                <a:solidFill>
                  <a:schemeClr val="accent6">
                    <a:lumMod val="50000"/>
                  </a:schemeClr>
                </a:solidFill>
              </a:rPr>
              <a:t>רו</a:t>
            </a:r>
            <a:r>
              <a:rPr lang="he-IL" sz="6600" dirty="0" smtClean="0"/>
              <a:t>ֹן</a:t>
            </a:r>
            <a:endParaRPr lang="en-US" dirty="0"/>
          </a:p>
        </p:txBody>
      </p:sp>
      <p:pic>
        <p:nvPicPr>
          <p:cNvPr id="8" name="Picture 4" descr="https://lh4.googleusercontent.com/iGTl96Eygo7-oid1H3ZWWYhb5HWAynyOs2KLWGGMeuEgHeu4cFLof2g-jYLOscV4q-879K-lfjkP4Swnmj_UGZsWTDspF4AbUz1XGd30Tf1KKpiEXhvx6NLF17Q1F5VY">
            <a:extLst>
              <a:ext uri="{FF2B5EF4-FFF2-40B4-BE49-F238E27FC236}">
                <a16:creationId xmlns:a16="http://schemas.microsoft.com/office/drawing/2014/main" id="{FBFC260D-BF96-439A-8693-6B40C73C2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62289" y="4964233"/>
            <a:ext cx="1771057" cy="74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16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141684-0310-9045-8FE5-875F7B59C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537" y="142935"/>
            <a:ext cx="10515600" cy="1325563"/>
          </a:xfrm>
        </p:spPr>
        <p:txBody>
          <a:bodyPr/>
          <a:lstStyle/>
          <a:p>
            <a:r>
              <a:rPr lang="he-IL" b="1" dirty="0">
                <a:latin typeface="Arial" panose="020B0604020202020204" pitchFamily="34" charset="0"/>
                <a:cs typeface="Arial" panose="020B0604020202020204" pitchFamily="34" charset="0"/>
              </a:rPr>
              <a:t>לִפְנֵי שֶׁמַּתְחִילִים...</a:t>
            </a:r>
            <a:endParaRPr lang="he-I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7952BE-2EAD-6146-A1DB-1E0A94AD1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57618">
            <a:off x="290049" y="269606"/>
            <a:ext cx="1468977" cy="973310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34141684-0310-9045-8FE5-875F7B59C73A}"/>
              </a:ext>
            </a:extLst>
          </p:cNvPr>
          <p:cNvSpPr txBox="1">
            <a:spLocks/>
          </p:cNvSpPr>
          <p:nvPr/>
        </p:nvSpPr>
        <p:spPr>
          <a:xfrm>
            <a:off x="654412" y="708007"/>
            <a:ext cx="10885725" cy="1827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b="1" dirty="0" smtClean="0">
                <a:solidFill>
                  <a:schemeClr val="accent6">
                    <a:lumMod val="50000"/>
                  </a:schemeClr>
                </a:solidFill>
                <a:cs typeface="+mn-cs"/>
              </a:rPr>
              <a:t>מַה </a:t>
            </a:r>
            <a:r>
              <a:rPr lang="he-IL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מְשֻׁתָּף לְכָל הַשֵּׁמוֹת שֶׁל הַחֲפָצִים שֶׁלִּפְנֵיכֶם?</a:t>
            </a:r>
            <a:endParaRPr lang="x-none" b="1" dirty="0">
              <a:solidFill>
                <a:schemeClr val="accent6">
                  <a:lumMod val="50000"/>
                </a:schemeClr>
              </a:solidFill>
              <a:cs typeface="+mn-cs"/>
            </a:endParaRP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8BE4EDCF-AB24-46A6-84B9-9E138F0A1B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487"/>
          <a:stretch/>
        </p:blipFill>
        <p:spPr>
          <a:xfrm>
            <a:off x="2909215" y="2469321"/>
            <a:ext cx="1980233" cy="180322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1026" name="Picture 2" descr="כובע מצחיה איכותי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699" y="2547341"/>
            <a:ext cx="2010715" cy="1820985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C1030399-D9E5-4B3B-A313-DF0E71F087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/>
          </a:blip>
          <a:srcRect l="-716" t="-2673" r="19351" b="2673"/>
          <a:stretch/>
        </p:blipFill>
        <p:spPr>
          <a:xfrm>
            <a:off x="9029214" y="4444629"/>
            <a:ext cx="2086147" cy="181535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81DABF6D-AB8A-464A-A14E-B06779BDA3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3452" y="4445944"/>
            <a:ext cx="1990247" cy="1861543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10" name="תמונה 9" descr="תמונה שמכילה תוכי, ציפור&#10;&#10;התיאור נוצר באופן אוטומטי">
            <a:extLst>
              <a:ext uri="{FF2B5EF4-FFF2-40B4-BE49-F238E27FC236}">
                <a16:creationId xmlns:a16="http://schemas.microsoft.com/office/drawing/2014/main" id="{80637EFE-C102-4123-B1D5-9DAA1E8A84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1315" y="4445944"/>
            <a:ext cx="1788952" cy="1735659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25343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b="1" dirty="0"/>
              <a:t>מַתְחִילִים בַּהֲנָאָה</a:t>
            </a:r>
            <a:endParaRPr lang="x-none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447C36-6132-374D-A58E-2AEC5E22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770" y="1928813"/>
            <a:ext cx="11834053" cy="3844925"/>
          </a:xfrm>
        </p:spPr>
        <p:txBody>
          <a:bodyPr/>
          <a:lstStyle/>
          <a:p>
            <a:pPr lvl="0" algn="r">
              <a:spcBef>
                <a:spcPts val="0"/>
              </a:spcBef>
            </a:pPr>
            <a:r>
              <a:rPr lang="he-IL" sz="4800" dirty="0" err="1"/>
              <a:t>עַכְשָׁו</a:t>
            </a:r>
            <a:r>
              <a:rPr lang="he-IL" sz="4800" dirty="0" smtClean="0"/>
              <a:t> </a:t>
            </a:r>
            <a:r>
              <a:rPr lang="he-IL" sz="4800" dirty="0"/>
              <a:t>אֲסַפֵּר לָכֶם סִפּוּר קָצָר עַל </a:t>
            </a:r>
            <a:r>
              <a:rPr lang="he-IL" sz="4800" dirty="0" smtClean="0"/>
              <a:t>נְקוּדָה </a:t>
            </a:r>
            <a:r>
              <a:rPr lang="he-IL" sz="4800" dirty="0"/>
              <a:t>אַחַת </a:t>
            </a:r>
            <a:r>
              <a:rPr lang="he-IL" sz="4800" dirty="0" smtClean="0"/>
              <a:t>שׁוֹבֵבָה</a:t>
            </a:r>
            <a:r>
              <a:rPr lang="he-IL" sz="4800" dirty="0"/>
              <a:t>...</a:t>
            </a:r>
          </a:p>
          <a:p>
            <a:pPr lvl="0" algn="r">
              <a:spcBef>
                <a:spcPts val="0"/>
              </a:spcBef>
            </a:pPr>
            <a:endParaRPr lang="en-US" sz="4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1E9A9C7E-2281-4D0E-BDC3-4D6D5E40674C}"/>
              </a:ext>
            </a:extLst>
          </p:cNvPr>
          <p:cNvSpPr/>
          <p:nvPr/>
        </p:nvSpPr>
        <p:spPr>
          <a:xfrm>
            <a:off x="3520260" y="473253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10360931" y="3881980"/>
            <a:ext cx="118236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8000" b="1" dirty="0">
                <a:solidFill>
                  <a:schemeClr val="accent5">
                    <a:lumMod val="75000"/>
                  </a:schemeClr>
                </a:solidFill>
              </a:rPr>
              <a:t>א</a:t>
            </a:r>
            <a:endParaRPr lang="en-US" sz="8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68117" y="3881980"/>
            <a:ext cx="118236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8000" b="1" dirty="0">
                <a:solidFill>
                  <a:schemeClr val="accent5">
                    <a:lumMod val="75000"/>
                  </a:schemeClr>
                </a:solidFill>
              </a:rPr>
              <a:t>ב</a:t>
            </a:r>
            <a:endParaRPr lang="en-US" sz="8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0271" y="3881980"/>
            <a:ext cx="118236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8000" b="1" dirty="0">
                <a:solidFill>
                  <a:schemeClr val="accent5">
                    <a:lumMod val="75000"/>
                  </a:schemeClr>
                </a:solidFill>
              </a:rPr>
              <a:t>ג</a:t>
            </a:r>
            <a:endParaRPr lang="en-US" sz="8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6232" y="3881980"/>
            <a:ext cx="118236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8000" b="1" dirty="0">
                <a:solidFill>
                  <a:schemeClr val="accent5">
                    <a:lumMod val="75000"/>
                  </a:schemeClr>
                </a:solidFill>
              </a:rPr>
              <a:t>ד</a:t>
            </a:r>
            <a:endParaRPr lang="en-US" sz="8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28" y="3881979"/>
            <a:ext cx="118236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8000" b="1" dirty="0">
                <a:solidFill>
                  <a:schemeClr val="accent5">
                    <a:lumMod val="75000"/>
                  </a:schemeClr>
                </a:solidFill>
              </a:rPr>
              <a:t>ש</a:t>
            </a:r>
            <a:endParaRPr lang="en-US" sz="8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3501" y="3881980"/>
            <a:ext cx="118236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8000" b="1" dirty="0">
                <a:solidFill>
                  <a:schemeClr val="accent5">
                    <a:lumMod val="75000"/>
                  </a:schemeClr>
                </a:solidFill>
              </a:rPr>
              <a:t>ת</a:t>
            </a:r>
            <a:endParaRPr lang="en-US" sz="8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34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590" y="631769"/>
            <a:ext cx="8280000" cy="720000"/>
          </a:xfrm>
        </p:spPr>
        <p:txBody>
          <a:bodyPr>
            <a:normAutofit/>
          </a:bodyPr>
          <a:lstStyle/>
          <a:p>
            <a:r>
              <a:rPr lang="he-IL" b="1" dirty="0"/>
              <a:t>מַתְחִילִים </a:t>
            </a:r>
            <a:r>
              <a:rPr lang="he-IL" b="1" dirty="0" smtClean="0"/>
              <a:t>בַּהֲנָאָה</a:t>
            </a:r>
            <a:endParaRPr lang="x-none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1E9A9C7E-2281-4D0E-BDC3-4D6D5E40674C}"/>
              </a:ext>
            </a:extLst>
          </p:cNvPr>
          <p:cNvSpPr/>
          <p:nvPr/>
        </p:nvSpPr>
        <p:spPr>
          <a:xfrm>
            <a:off x="3520260" y="473253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e-IL" dirty="0"/>
          </a:p>
        </p:txBody>
      </p:sp>
      <p:grpSp>
        <p:nvGrpSpPr>
          <p:cNvPr id="10" name="קבוצה 9"/>
          <p:cNvGrpSpPr/>
          <p:nvPr/>
        </p:nvGrpSpPr>
        <p:grpSpPr>
          <a:xfrm>
            <a:off x="10090415" y="3157469"/>
            <a:ext cx="1182369" cy="1323439"/>
            <a:chOff x="10770405" y="5184933"/>
            <a:chExt cx="1182369" cy="1323439"/>
          </a:xfrm>
        </p:grpSpPr>
        <p:sp>
          <p:nvSpPr>
            <p:cNvPr id="3" name="TextBox 2"/>
            <p:cNvSpPr txBox="1"/>
            <p:nvPr/>
          </p:nvSpPr>
          <p:spPr>
            <a:xfrm>
              <a:off x="10770405" y="5184933"/>
              <a:ext cx="1182369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8000" b="1" dirty="0">
                  <a:solidFill>
                    <a:schemeClr val="accent5">
                      <a:lumMod val="75000"/>
                    </a:schemeClr>
                  </a:solidFill>
                </a:rPr>
                <a:t>א</a:t>
              </a:r>
              <a:endParaRPr lang="en-US" sz="8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80121" y="5459423"/>
              <a:ext cx="274838" cy="274838"/>
            </a:xfrm>
            <a:prstGeom prst="rect">
              <a:avLst/>
            </a:prstGeom>
          </p:spPr>
        </p:pic>
      </p:grpSp>
      <p:grpSp>
        <p:nvGrpSpPr>
          <p:cNvPr id="20" name="קבוצה 19"/>
          <p:cNvGrpSpPr/>
          <p:nvPr/>
        </p:nvGrpSpPr>
        <p:grpSpPr>
          <a:xfrm>
            <a:off x="8421082" y="3168483"/>
            <a:ext cx="1182369" cy="1323439"/>
            <a:chOff x="9470710" y="5205419"/>
            <a:chExt cx="1182369" cy="1323439"/>
          </a:xfrm>
        </p:grpSpPr>
        <p:sp>
          <p:nvSpPr>
            <p:cNvPr id="9" name="TextBox 8"/>
            <p:cNvSpPr txBox="1"/>
            <p:nvPr/>
          </p:nvSpPr>
          <p:spPr>
            <a:xfrm>
              <a:off x="9470710" y="5205419"/>
              <a:ext cx="1182369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8000" b="1" dirty="0">
                  <a:solidFill>
                    <a:schemeClr val="accent5">
                      <a:lumMod val="75000"/>
                    </a:schemeClr>
                  </a:solidFill>
                </a:rPr>
                <a:t>ב</a:t>
              </a:r>
              <a:endParaRPr lang="en-US" sz="8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9493600" y="5417568"/>
              <a:ext cx="274838" cy="274838"/>
            </a:xfrm>
            <a:prstGeom prst="rect">
              <a:avLst/>
            </a:prstGeom>
          </p:spPr>
        </p:pic>
      </p:grpSp>
      <p:grpSp>
        <p:nvGrpSpPr>
          <p:cNvPr id="21" name="קבוצה 20"/>
          <p:cNvGrpSpPr/>
          <p:nvPr/>
        </p:nvGrpSpPr>
        <p:grpSpPr>
          <a:xfrm>
            <a:off x="6636084" y="3189505"/>
            <a:ext cx="1182369" cy="1323439"/>
            <a:chOff x="8160930" y="5184933"/>
            <a:chExt cx="1182369" cy="1323439"/>
          </a:xfrm>
        </p:grpSpPr>
        <p:sp>
          <p:nvSpPr>
            <p:cNvPr id="11" name="TextBox 10"/>
            <p:cNvSpPr txBox="1"/>
            <p:nvPr/>
          </p:nvSpPr>
          <p:spPr>
            <a:xfrm>
              <a:off x="8160930" y="5184933"/>
              <a:ext cx="1182369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8000" b="1" dirty="0">
                  <a:solidFill>
                    <a:schemeClr val="accent5">
                      <a:lumMod val="75000"/>
                    </a:schemeClr>
                  </a:solidFill>
                </a:rPr>
                <a:t>ג</a:t>
              </a:r>
              <a:endParaRPr lang="en-US" sz="8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11231" y="5459423"/>
              <a:ext cx="274838" cy="274838"/>
            </a:xfrm>
            <a:prstGeom prst="rect">
              <a:avLst/>
            </a:prstGeom>
          </p:spPr>
        </p:pic>
      </p:grpSp>
      <p:grpSp>
        <p:nvGrpSpPr>
          <p:cNvPr id="22" name="קבוצה 21"/>
          <p:cNvGrpSpPr/>
          <p:nvPr/>
        </p:nvGrpSpPr>
        <p:grpSpPr>
          <a:xfrm>
            <a:off x="4846786" y="3141586"/>
            <a:ext cx="1182369" cy="1323439"/>
            <a:chOff x="6861235" y="5205419"/>
            <a:chExt cx="1182369" cy="1323439"/>
          </a:xfrm>
        </p:grpSpPr>
        <p:sp>
          <p:nvSpPr>
            <p:cNvPr id="12" name="TextBox 11"/>
            <p:cNvSpPr txBox="1"/>
            <p:nvPr/>
          </p:nvSpPr>
          <p:spPr>
            <a:xfrm>
              <a:off x="6861235" y="5205419"/>
              <a:ext cx="1182369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8000" b="1" dirty="0">
                  <a:solidFill>
                    <a:schemeClr val="accent5">
                      <a:lumMod val="75000"/>
                    </a:schemeClr>
                  </a:solidFill>
                </a:rPr>
                <a:t>ד</a:t>
              </a:r>
              <a:endParaRPr lang="en-US" sz="8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18942" y="5372713"/>
              <a:ext cx="274838" cy="274838"/>
            </a:xfrm>
            <a:prstGeom prst="rect">
              <a:avLst/>
            </a:prstGeom>
          </p:spPr>
        </p:pic>
      </p:grpSp>
      <p:grpSp>
        <p:nvGrpSpPr>
          <p:cNvPr id="24" name="קבוצה 23"/>
          <p:cNvGrpSpPr/>
          <p:nvPr/>
        </p:nvGrpSpPr>
        <p:grpSpPr>
          <a:xfrm>
            <a:off x="3139780" y="3165547"/>
            <a:ext cx="1182369" cy="1323439"/>
            <a:chOff x="5522972" y="5184933"/>
            <a:chExt cx="1182369" cy="1323439"/>
          </a:xfrm>
        </p:grpSpPr>
        <p:sp>
          <p:nvSpPr>
            <p:cNvPr id="13" name="TextBox 12"/>
            <p:cNvSpPr txBox="1"/>
            <p:nvPr/>
          </p:nvSpPr>
          <p:spPr>
            <a:xfrm>
              <a:off x="5522972" y="5184933"/>
              <a:ext cx="1182369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8000" b="1" dirty="0" smtClean="0">
                  <a:solidFill>
                    <a:schemeClr val="accent5">
                      <a:lumMod val="75000"/>
                    </a:schemeClr>
                  </a:solidFill>
                </a:rPr>
                <a:t>ש</a:t>
              </a:r>
              <a:endParaRPr lang="en-US" sz="8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65666" y="5417568"/>
              <a:ext cx="274838" cy="274838"/>
            </a:xfrm>
            <a:prstGeom prst="rect">
              <a:avLst/>
            </a:prstGeom>
          </p:spPr>
        </p:pic>
      </p:grpSp>
      <p:grpSp>
        <p:nvGrpSpPr>
          <p:cNvPr id="26" name="קבוצה 25"/>
          <p:cNvGrpSpPr/>
          <p:nvPr/>
        </p:nvGrpSpPr>
        <p:grpSpPr>
          <a:xfrm>
            <a:off x="1354782" y="3157124"/>
            <a:ext cx="1182369" cy="1323439"/>
            <a:chOff x="4203993" y="5161877"/>
            <a:chExt cx="1182369" cy="1323439"/>
          </a:xfrm>
        </p:grpSpPr>
        <p:sp>
          <p:nvSpPr>
            <p:cNvPr id="14" name="TextBox 13"/>
            <p:cNvSpPr txBox="1"/>
            <p:nvPr/>
          </p:nvSpPr>
          <p:spPr>
            <a:xfrm>
              <a:off x="4203993" y="5161877"/>
              <a:ext cx="1182369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8000" b="1" dirty="0">
                  <a:solidFill>
                    <a:schemeClr val="accent5">
                      <a:lumMod val="75000"/>
                    </a:schemeClr>
                  </a:solidFill>
                </a:rPr>
                <a:t>ת</a:t>
              </a:r>
              <a:endParaRPr lang="en-US" sz="8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67375" y="5372713"/>
              <a:ext cx="274838" cy="274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387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b="1" dirty="0"/>
              <a:t>מַתְחִילִים בַּהֲנָאָה</a:t>
            </a:r>
            <a:endParaRPr lang="x-none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1E9A9C7E-2281-4D0E-BDC3-4D6D5E40674C}"/>
              </a:ext>
            </a:extLst>
          </p:cNvPr>
          <p:cNvSpPr/>
          <p:nvPr/>
        </p:nvSpPr>
        <p:spPr>
          <a:xfrm>
            <a:off x="3779756" y="491719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e-IL" dirty="0"/>
          </a:p>
        </p:txBody>
      </p:sp>
      <p:grpSp>
        <p:nvGrpSpPr>
          <p:cNvPr id="10" name="קבוצה 9"/>
          <p:cNvGrpSpPr/>
          <p:nvPr/>
        </p:nvGrpSpPr>
        <p:grpSpPr>
          <a:xfrm>
            <a:off x="9588036" y="2988107"/>
            <a:ext cx="1182369" cy="1323439"/>
            <a:chOff x="10770405" y="5184933"/>
            <a:chExt cx="1182369" cy="1323439"/>
          </a:xfrm>
        </p:grpSpPr>
        <p:sp>
          <p:nvSpPr>
            <p:cNvPr id="3" name="TextBox 2"/>
            <p:cNvSpPr txBox="1"/>
            <p:nvPr/>
          </p:nvSpPr>
          <p:spPr>
            <a:xfrm>
              <a:off x="10770405" y="5184933"/>
              <a:ext cx="1182369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8000" b="1" dirty="0">
                  <a:solidFill>
                    <a:schemeClr val="accent5">
                      <a:lumMod val="75000"/>
                    </a:schemeClr>
                  </a:solidFill>
                </a:rPr>
                <a:t>או</a:t>
              </a:r>
              <a:endParaRPr lang="en-US" sz="8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920706" y="5255794"/>
              <a:ext cx="274838" cy="274838"/>
            </a:xfrm>
            <a:prstGeom prst="rect">
              <a:avLst/>
            </a:prstGeom>
          </p:spPr>
        </p:pic>
      </p:grpSp>
      <p:grpSp>
        <p:nvGrpSpPr>
          <p:cNvPr id="20" name="קבוצה 19"/>
          <p:cNvGrpSpPr/>
          <p:nvPr/>
        </p:nvGrpSpPr>
        <p:grpSpPr>
          <a:xfrm>
            <a:off x="7959831" y="2988106"/>
            <a:ext cx="1182369" cy="1323439"/>
            <a:chOff x="9470710" y="5205419"/>
            <a:chExt cx="1182369" cy="1323439"/>
          </a:xfrm>
        </p:grpSpPr>
        <p:sp>
          <p:nvSpPr>
            <p:cNvPr id="9" name="TextBox 8"/>
            <p:cNvSpPr txBox="1"/>
            <p:nvPr/>
          </p:nvSpPr>
          <p:spPr>
            <a:xfrm>
              <a:off x="9470710" y="5205419"/>
              <a:ext cx="1182369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8000" b="1" dirty="0">
                  <a:solidFill>
                    <a:schemeClr val="accent5">
                      <a:lumMod val="75000"/>
                    </a:schemeClr>
                  </a:solidFill>
                </a:rPr>
                <a:t>בו</a:t>
              </a:r>
              <a:endParaRPr lang="en-US" sz="8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9738337" y="5306127"/>
              <a:ext cx="274838" cy="274838"/>
            </a:xfrm>
            <a:prstGeom prst="rect">
              <a:avLst/>
            </a:prstGeom>
          </p:spPr>
        </p:pic>
      </p:grpSp>
      <p:grpSp>
        <p:nvGrpSpPr>
          <p:cNvPr id="21" name="קבוצה 20"/>
          <p:cNvGrpSpPr/>
          <p:nvPr/>
        </p:nvGrpSpPr>
        <p:grpSpPr>
          <a:xfrm>
            <a:off x="6230987" y="2988107"/>
            <a:ext cx="1182369" cy="1323439"/>
            <a:chOff x="8160930" y="5184933"/>
            <a:chExt cx="1182369" cy="1323439"/>
          </a:xfrm>
        </p:grpSpPr>
        <p:sp>
          <p:nvSpPr>
            <p:cNvPr id="11" name="TextBox 10"/>
            <p:cNvSpPr txBox="1"/>
            <p:nvPr/>
          </p:nvSpPr>
          <p:spPr>
            <a:xfrm>
              <a:off x="8160930" y="5184933"/>
              <a:ext cx="1182369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8000" b="1" dirty="0">
                  <a:solidFill>
                    <a:schemeClr val="accent5">
                      <a:lumMod val="75000"/>
                    </a:schemeClr>
                  </a:solidFill>
                </a:rPr>
                <a:t>גו</a:t>
              </a:r>
              <a:endParaRPr lang="en-US" sz="8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50709" y="5306127"/>
              <a:ext cx="274838" cy="274838"/>
            </a:xfrm>
            <a:prstGeom prst="rect">
              <a:avLst/>
            </a:prstGeom>
          </p:spPr>
        </p:pic>
      </p:grpSp>
      <p:grpSp>
        <p:nvGrpSpPr>
          <p:cNvPr id="22" name="קבוצה 21"/>
          <p:cNvGrpSpPr/>
          <p:nvPr/>
        </p:nvGrpSpPr>
        <p:grpSpPr>
          <a:xfrm>
            <a:off x="4478051" y="2978528"/>
            <a:ext cx="1182369" cy="1323439"/>
            <a:chOff x="6861235" y="5205419"/>
            <a:chExt cx="1182369" cy="1323439"/>
          </a:xfrm>
        </p:grpSpPr>
        <p:sp>
          <p:nvSpPr>
            <p:cNvPr id="12" name="TextBox 11"/>
            <p:cNvSpPr txBox="1"/>
            <p:nvPr/>
          </p:nvSpPr>
          <p:spPr>
            <a:xfrm>
              <a:off x="6861235" y="5205419"/>
              <a:ext cx="1182369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8000" b="1" dirty="0">
                  <a:solidFill>
                    <a:schemeClr val="accent5">
                      <a:lumMod val="75000"/>
                    </a:schemeClr>
                  </a:solidFill>
                </a:rPr>
                <a:t>דו</a:t>
              </a:r>
              <a:endParaRPr lang="en-US" sz="8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45577" y="5331762"/>
              <a:ext cx="274838" cy="274838"/>
            </a:xfrm>
            <a:prstGeom prst="rect">
              <a:avLst/>
            </a:prstGeom>
          </p:spPr>
        </p:pic>
      </p:grpSp>
      <p:grpSp>
        <p:nvGrpSpPr>
          <p:cNvPr id="23" name="קבוצה 22"/>
          <p:cNvGrpSpPr/>
          <p:nvPr/>
        </p:nvGrpSpPr>
        <p:grpSpPr>
          <a:xfrm>
            <a:off x="2674995" y="2959752"/>
            <a:ext cx="1360580" cy="1323439"/>
            <a:chOff x="5344762" y="5184933"/>
            <a:chExt cx="1360580" cy="1323439"/>
          </a:xfrm>
        </p:grpSpPr>
        <p:sp>
          <p:nvSpPr>
            <p:cNvPr id="13" name="TextBox 12"/>
            <p:cNvSpPr txBox="1"/>
            <p:nvPr/>
          </p:nvSpPr>
          <p:spPr>
            <a:xfrm>
              <a:off x="5344762" y="5184933"/>
              <a:ext cx="1360580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8000" b="1" dirty="0" err="1" smtClean="0">
                  <a:solidFill>
                    <a:schemeClr val="accent5">
                      <a:lumMod val="75000"/>
                    </a:schemeClr>
                  </a:solidFill>
                </a:rPr>
                <a:t>שׁו</a:t>
              </a:r>
              <a:endParaRPr lang="en-US" sz="8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49706" y="5350568"/>
              <a:ext cx="274838" cy="274838"/>
            </a:xfrm>
            <a:prstGeom prst="rect">
              <a:avLst/>
            </a:prstGeom>
          </p:spPr>
        </p:pic>
      </p:grpSp>
      <p:grpSp>
        <p:nvGrpSpPr>
          <p:cNvPr id="24" name="קבוצה 23"/>
          <p:cNvGrpSpPr/>
          <p:nvPr/>
        </p:nvGrpSpPr>
        <p:grpSpPr>
          <a:xfrm>
            <a:off x="1151095" y="2959751"/>
            <a:ext cx="1182369" cy="1323439"/>
            <a:chOff x="4023236" y="5205419"/>
            <a:chExt cx="1182369" cy="1323439"/>
          </a:xfrm>
        </p:grpSpPr>
        <p:sp>
          <p:nvSpPr>
            <p:cNvPr id="14" name="TextBox 13"/>
            <p:cNvSpPr txBox="1"/>
            <p:nvPr/>
          </p:nvSpPr>
          <p:spPr>
            <a:xfrm>
              <a:off x="4023236" y="5205419"/>
              <a:ext cx="1182369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8000" b="1" dirty="0">
                  <a:solidFill>
                    <a:schemeClr val="accent5">
                      <a:lumMod val="75000"/>
                    </a:schemeClr>
                  </a:solidFill>
                </a:rPr>
                <a:t>תו</a:t>
              </a:r>
              <a:endParaRPr lang="en-US" sz="8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22600" y="5255794"/>
              <a:ext cx="274838" cy="274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000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141684-0310-9045-8FE5-875F7B59C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537" y="142935"/>
            <a:ext cx="10515600" cy="1325563"/>
          </a:xfrm>
        </p:spPr>
        <p:txBody>
          <a:bodyPr/>
          <a:lstStyle/>
          <a:p>
            <a:r>
              <a:rPr lang="he-IL" b="1" dirty="0">
                <a:latin typeface="Arial" panose="020B0604020202020204" pitchFamily="34" charset="0"/>
                <a:cs typeface="Arial" panose="020B0604020202020204" pitchFamily="34" charset="0"/>
              </a:rPr>
              <a:t>לִפְנֵי שֶׁמַּתְחִילִים...</a:t>
            </a:r>
            <a:endParaRPr lang="he-I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7952BE-2EAD-6146-A1DB-1E0A94AD1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57618">
            <a:off x="290049" y="269606"/>
            <a:ext cx="1468977" cy="973310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8BE4EDCF-AB24-46A6-84B9-9E138F0A1B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487"/>
          <a:stretch/>
        </p:blipFill>
        <p:spPr>
          <a:xfrm>
            <a:off x="379462" y="2478066"/>
            <a:ext cx="1980233" cy="180322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1026" name="Picture 2" descr="כובע מצחיה איכותי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313" y="2412387"/>
            <a:ext cx="2010715" cy="1820985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C1030399-D9E5-4B3B-A313-DF0E71F087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/>
          </a:blip>
          <a:srcRect l="-716" t="-2673" r="19351" b="2673"/>
          <a:stretch/>
        </p:blipFill>
        <p:spPr>
          <a:xfrm>
            <a:off x="5101022" y="2511847"/>
            <a:ext cx="2086147" cy="181535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81DABF6D-AB8A-464A-A14E-B06779BDA3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2670" y="2419743"/>
            <a:ext cx="1990247" cy="1861543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10" name="תמונה 9" descr="תמונה שמכילה תוכי, ציפור&#10;&#10;התיאור נוצר באופן אוטומטי">
            <a:extLst>
              <a:ext uri="{FF2B5EF4-FFF2-40B4-BE49-F238E27FC236}">
                <a16:creationId xmlns:a16="http://schemas.microsoft.com/office/drawing/2014/main" id="{80637EFE-C102-4123-B1D5-9DAA1E8A84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6737" y="2511847"/>
            <a:ext cx="1788952" cy="1735659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337427" y="4853964"/>
            <a:ext cx="118236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8000" b="1" dirty="0">
                <a:solidFill>
                  <a:schemeClr val="accent5">
                    <a:lumMod val="75000"/>
                  </a:schemeClr>
                </a:solidFill>
              </a:rPr>
              <a:t>מוֹ</a:t>
            </a:r>
            <a:endParaRPr lang="en-US" sz="8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93485" y="4853964"/>
            <a:ext cx="118236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8000" b="1" dirty="0" err="1">
                <a:solidFill>
                  <a:schemeClr val="accent5">
                    <a:lumMod val="75000"/>
                  </a:schemeClr>
                </a:solidFill>
              </a:rPr>
              <a:t>כּו</a:t>
            </a:r>
            <a:r>
              <a:rPr lang="he-IL" sz="8000" b="1" dirty="0">
                <a:solidFill>
                  <a:schemeClr val="accent5">
                    <a:lumMod val="75000"/>
                  </a:schemeClr>
                </a:solidFill>
              </a:rPr>
              <a:t>ֹ</a:t>
            </a:r>
            <a:endParaRPr lang="en-US" sz="8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17948" y="4848861"/>
            <a:ext cx="1165412" cy="13183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8000" b="1" dirty="0">
                <a:solidFill>
                  <a:schemeClr val="accent5">
                    <a:lumMod val="75000"/>
                  </a:schemeClr>
                </a:solidFill>
              </a:rPr>
              <a:t>נוֹ</a:t>
            </a:r>
            <a:endParaRPr lang="en-US" sz="8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52910" y="4848863"/>
            <a:ext cx="118236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8000" b="1" dirty="0">
                <a:solidFill>
                  <a:schemeClr val="accent5">
                    <a:lumMod val="75000"/>
                  </a:schemeClr>
                </a:solidFill>
              </a:rPr>
              <a:t>תֹ</a:t>
            </a:r>
            <a:endParaRPr lang="en-US" sz="8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34453" y="4848861"/>
            <a:ext cx="124961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8000" b="1" dirty="0" err="1" smtClean="0">
                <a:solidFill>
                  <a:schemeClr val="accent5">
                    <a:lumMod val="75000"/>
                  </a:schemeClr>
                </a:solidFill>
              </a:rPr>
              <a:t>שׁו</a:t>
            </a:r>
            <a:r>
              <a:rPr lang="he-IL" sz="8000" b="1" dirty="0" smtClean="0">
                <a:solidFill>
                  <a:schemeClr val="accent5">
                    <a:lumMod val="75000"/>
                  </a:schemeClr>
                </a:solidFill>
              </a:rPr>
              <a:t>ֹ</a:t>
            </a:r>
            <a:endParaRPr lang="en-US" sz="8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106" y="4848862"/>
            <a:ext cx="118236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8000" b="1" dirty="0">
                <a:solidFill>
                  <a:schemeClr val="accent5">
                    <a:lumMod val="75000"/>
                  </a:schemeClr>
                </a:solidFill>
              </a:rPr>
              <a:t>קוֹ</a:t>
            </a:r>
            <a:endParaRPr lang="en-US" sz="8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34141684-0310-9045-8FE5-875F7B59C73A}"/>
              </a:ext>
            </a:extLst>
          </p:cNvPr>
          <p:cNvSpPr txBox="1">
            <a:spLocks/>
          </p:cNvSpPr>
          <p:nvPr/>
        </p:nvSpPr>
        <p:spPr>
          <a:xfrm>
            <a:off x="654412" y="708007"/>
            <a:ext cx="10885725" cy="1827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b="1" dirty="0" smtClean="0">
                <a:solidFill>
                  <a:schemeClr val="accent6">
                    <a:lumMod val="50000"/>
                  </a:schemeClr>
                </a:solidFill>
                <a:cs typeface="+mn-cs"/>
              </a:rPr>
              <a:t>מַה </a:t>
            </a:r>
            <a:r>
              <a:rPr lang="he-IL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מְשֻׁתָּף לְכָל הַשֵּׁמוֹת שֶׁל הַחֲפָצִים שֶׁלִּפְנֵיכֶם?</a:t>
            </a:r>
            <a:endParaRPr lang="x-none" b="1" dirty="0">
              <a:solidFill>
                <a:schemeClr val="accent6">
                  <a:lumMod val="50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70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141684-0310-9045-8FE5-875F7B59C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046" y="376562"/>
            <a:ext cx="10515600" cy="967732"/>
          </a:xfrm>
        </p:spPr>
        <p:txBody>
          <a:bodyPr>
            <a:normAutofit/>
          </a:bodyPr>
          <a:lstStyle/>
          <a:p>
            <a:r>
              <a:rPr lang="he-IL" sz="4800" b="1" dirty="0" smtClean="0"/>
              <a:t>מַה נִלְמַד </a:t>
            </a:r>
            <a:r>
              <a:rPr lang="he-IL" sz="4800" b="1" dirty="0"/>
              <a:t>הַיּוֹם?</a:t>
            </a:r>
            <a:endParaRPr lang="x-none" sz="48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29BB97-9D9B-B04B-A130-6148BC78D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1712145"/>
            <a:ext cx="10755086" cy="442739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e-IL" sz="4400" smtClean="0">
                <a:cs typeface="+mn-cs"/>
              </a:rPr>
              <a:t>נִלְמַד אֶת סִימַן </a:t>
            </a:r>
            <a:r>
              <a:rPr lang="he-IL" sz="4400" dirty="0">
                <a:cs typeface="+mn-cs"/>
              </a:rPr>
              <a:t>הַנִּקּוּד </a:t>
            </a:r>
            <a:r>
              <a:rPr lang="he-IL" sz="4400" dirty="0" smtClean="0">
                <a:cs typeface="+mn-cs"/>
              </a:rPr>
              <a:t>חוֹלָם.</a:t>
            </a:r>
            <a:endParaRPr lang="he-IL" sz="4400" dirty="0">
              <a:cs typeface="+mn-cs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e-IL" sz="4400" dirty="0" smtClean="0">
                <a:cs typeface="+mn-cs"/>
              </a:rPr>
              <a:t>נְתַרְגֵּל </a:t>
            </a:r>
            <a:r>
              <a:rPr lang="he-IL" sz="4400" dirty="0">
                <a:cs typeface="+mn-cs"/>
              </a:rPr>
              <a:t>קְרִיאַת מִלִּים וּמִשְׁפָּטִים בִּתְנוּעַת הַחוֹלָם.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4400" dirty="0">
                <a:cs typeface="+mn-cs"/>
              </a:rPr>
              <a:t>וְגַם... </a:t>
            </a:r>
            <a:r>
              <a:rPr lang="he-IL" sz="4400" dirty="0" smtClean="0">
                <a:cs typeface="+mn-cs"/>
              </a:rPr>
              <a:t>נְשַׂחֵק </a:t>
            </a:r>
            <a:r>
              <a:rPr lang="he-IL" sz="4400" dirty="0">
                <a:cs typeface="+mn-cs"/>
              </a:rPr>
              <a:t>מְעַט בְּמִשְׂחֲקֵי קְרִיאָה</a:t>
            </a:r>
            <a:r>
              <a:rPr lang="he-IL" sz="4400" dirty="0" smtClean="0">
                <a:cs typeface="+mn-cs"/>
              </a:rPr>
              <a:t>.</a:t>
            </a:r>
            <a:endParaRPr lang="he-IL" sz="4400" dirty="0"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B4A9B5-C593-0942-BC3B-FDBEFA4BC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3576" y="5258651"/>
            <a:ext cx="1187970" cy="1350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7952BE-2EAD-6146-A1DB-1E0A94AD1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057618">
            <a:off x="290049" y="269606"/>
            <a:ext cx="1468977" cy="97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b="1" dirty="0"/>
              <a:t>נְתַרְגֵל קְרִיאַת מִילִים</a:t>
            </a:r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sp>
        <p:nvSpPr>
          <p:cNvPr id="17" name="מלבן 16">
            <a:extLst>
              <a:ext uri="{FF2B5EF4-FFF2-40B4-BE49-F238E27FC236}">
                <a16:creationId xmlns:a16="http://schemas.microsoft.com/office/drawing/2014/main" id="{CBE713F0-6934-4DF8-812E-D0025D6A0DFC}"/>
              </a:ext>
            </a:extLst>
          </p:cNvPr>
          <p:cNvSpPr/>
          <p:nvPr/>
        </p:nvSpPr>
        <p:spPr>
          <a:xfrm>
            <a:off x="9314051" y="2212908"/>
            <a:ext cx="2569934" cy="112428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66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כּו</a:t>
            </a:r>
            <a:r>
              <a:rPr lang="he-IL" sz="6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ֹ</a:t>
            </a:r>
            <a:r>
              <a:rPr lang="he-IL" sz="6600" dirty="0">
                <a:latin typeface="Calibri" panose="020F0502020204030204" pitchFamily="34" charset="0"/>
                <a:ea typeface="Calibri" panose="020F0502020204030204" pitchFamily="34" charset="0"/>
              </a:rPr>
              <a:t> כּוֹבַע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תמונה 26">
            <a:extLst>
              <a:ext uri="{FF2B5EF4-FFF2-40B4-BE49-F238E27FC236}">
                <a16:creationId xmlns:a16="http://schemas.microsoft.com/office/drawing/2014/main" id="{FEE733C0-B858-46DC-B17D-A686A998288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17" y="1947995"/>
            <a:ext cx="1873671" cy="1650823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20" name="מלבן 19">
            <a:extLst>
              <a:ext uri="{FF2B5EF4-FFF2-40B4-BE49-F238E27FC236}">
                <a16:creationId xmlns:a16="http://schemas.microsoft.com/office/drawing/2014/main" id="{CAC643ED-0EEC-429D-A575-1DBFCBE55BBC}"/>
              </a:ext>
            </a:extLst>
          </p:cNvPr>
          <p:cNvSpPr/>
          <p:nvPr/>
        </p:nvSpPr>
        <p:spPr>
          <a:xfrm>
            <a:off x="3617831" y="2212908"/>
            <a:ext cx="2400016" cy="112428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6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נוֹ</a:t>
            </a:r>
            <a:r>
              <a:rPr lang="he-IL" sz="6600" dirty="0">
                <a:latin typeface="Calibri" panose="020F0502020204030204" pitchFamily="34" charset="0"/>
                <a:ea typeface="Calibri" panose="020F0502020204030204" pitchFamily="34" charset="0"/>
              </a:rPr>
              <a:t> נוֹצָה</a:t>
            </a:r>
            <a:endParaRPr lang="en-US" sz="6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7ADAC0F8-B6FD-4D4E-969C-6A5671E2FD6B}"/>
              </a:ext>
            </a:extLst>
          </p:cNvPr>
          <p:cNvSpPr/>
          <p:nvPr/>
        </p:nvSpPr>
        <p:spPr>
          <a:xfrm>
            <a:off x="9249930" y="4564005"/>
            <a:ext cx="2698175" cy="110799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he-IL" sz="6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מוֹ</a:t>
            </a:r>
            <a:r>
              <a:rPr lang="he-IL" sz="6600" dirty="0">
                <a:latin typeface="Calibri" panose="020F0502020204030204" pitchFamily="34" charset="0"/>
                <a:ea typeface="Calibri" panose="020F0502020204030204" pitchFamily="34" charset="0"/>
              </a:rPr>
              <a:t> מוֹצֵץ</a:t>
            </a:r>
          </a:p>
        </p:txBody>
      </p:sp>
      <p:pic>
        <p:nvPicPr>
          <p:cNvPr id="30" name="תמונה 29" descr="תמונה שמכילה מבני מתכת&#10;&#10;התיאור נוצר באופן אוטומטי">
            <a:extLst>
              <a:ext uri="{FF2B5EF4-FFF2-40B4-BE49-F238E27FC236}">
                <a16:creationId xmlns:a16="http://schemas.microsoft.com/office/drawing/2014/main" id="{297DECCB-80B6-429A-9805-0CE35B71430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356" y="4167269"/>
            <a:ext cx="1846569" cy="164538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24" name="מלבן 23">
            <a:extLst>
              <a:ext uri="{FF2B5EF4-FFF2-40B4-BE49-F238E27FC236}">
                <a16:creationId xmlns:a16="http://schemas.microsoft.com/office/drawing/2014/main" id="{8B98CA1C-ECA2-421C-9E2F-521CA23266D7}"/>
              </a:ext>
            </a:extLst>
          </p:cNvPr>
          <p:cNvSpPr/>
          <p:nvPr/>
        </p:nvSpPr>
        <p:spPr>
          <a:xfrm>
            <a:off x="3952858" y="4427818"/>
            <a:ext cx="2064989" cy="112428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6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תֹּ </a:t>
            </a:r>
            <a:r>
              <a:rPr lang="he-IL" sz="6600" dirty="0" err="1">
                <a:latin typeface="Calibri" panose="020F0502020204030204" pitchFamily="34" charset="0"/>
                <a:ea typeface="Calibri" panose="020F0502020204030204" pitchFamily="34" charset="0"/>
              </a:rPr>
              <a:t>תֹּף</a:t>
            </a:r>
            <a:endParaRPr lang="en-US" sz="6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4" name="תמונה 33" descr="תמונה שמכילה מוסיקה&#10;&#10;התיאור נוצר באופן אוטומטי">
            <a:extLst>
              <a:ext uri="{FF2B5EF4-FFF2-40B4-BE49-F238E27FC236}">
                <a16:creationId xmlns:a16="http://schemas.microsoft.com/office/drawing/2014/main" id="{175927A1-166D-4E0D-8E31-AB7A05012DE8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7" y="3938919"/>
            <a:ext cx="1974451" cy="1613181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12" name="Picture 2" descr="כובע מצחיה איכותי"/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356" y="2124541"/>
            <a:ext cx="1846569" cy="1672328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97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התאמה אישית 5">
      <a:dk1>
        <a:srgbClr val="424242"/>
      </a:dk1>
      <a:lt1>
        <a:srgbClr val="FFFFFF"/>
      </a:lt1>
      <a:dk2>
        <a:srgbClr val="5E5E5E"/>
      </a:dk2>
      <a:lt2>
        <a:srgbClr val="E7E6E6"/>
      </a:lt2>
      <a:accent1>
        <a:srgbClr val="1152C9"/>
      </a:accent1>
      <a:accent2>
        <a:srgbClr val="FB2265"/>
      </a:accent2>
      <a:accent3>
        <a:srgbClr val="FEC100"/>
      </a:accent3>
      <a:accent4>
        <a:srgbClr val="9D9E9D"/>
      </a:accent4>
      <a:accent5>
        <a:srgbClr val="67B2FF"/>
      </a:accent5>
      <a:accent6>
        <a:srgbClr val="FF82A5"/>
      </a:accent6>
      <a:hlink>
        <a:srgbClr val="1152C9"/>
      </a:hlink>
      <a:folHlink>
        <a:srgbClr val="7030A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1658</Words>
  <Application>Microsoft Office PowerPoint</Application>
  <PresentationFormat>מסך רחב</PresentationFormat>
  <Paragraphs>293</Paragraphs>
  <Slides>22</Slides>
  <Notes>22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9" baseType="lpstr">
      <vt:lpstr>Alef</vt:lpstr>
      <vt:lpstr>Arial</vt:lpstr>
      <vt:lpstr>Calibri</vt:lpstr>
      <vt:lpstr>Open Sans</vt:lpstr>
      <vt:lpstr>Open Sans Hebrew</vt:lpstr>
      <vt:lpstr>Wingdings</vt:lpstr>
      <vt:lpstr>Office Theme</vt:lpstr>
      <vt:lpstr>מצגת של PowerPoint‏</vt:lpstr>
      <vt:lpstr>מָה לְהָבִיא לַשִּׁעוּר?</vt:lpstr>
      <vt:lpstr>לִפְנֵי שֶׁמַּתְחִילִים...</vt:lpstr>
      <vt:lpstr>מַתְחִילִים בַּהֲנָאָה</vt:lpstr>
      <vt:lpstr>מַתְחִילִים בַּהֲנָאָה</vt:lpstr>
      <vt:lpstr>מַתְחִילִים בַּהֲנָאָה</vt:lpstr>
      <vt:lpstr>לִפְנֵי שֶׁמַּתְחִילִים...</vt:lpstr>
      <vt:lpstr>מַה נִלְמַד הַיּוֹם?</vt:lpstr>
      <vt:lpstr>נְתַרְגֵל קְרִיאַת מִילִים</vt:lpstr>
      <vt:lpstr>נְתַרְגֵל קְרִיאַת מִילִים</vt:lpstr>
      <vt:lpstr>מִי יִכָּנֵס לְגַן הַחַיּוֹת?</vt:lpstr>
      <vt:lpstr>מִי יִכָּנֵס לְגַן הַחַיּוֹת?</vt:lpstr>
      <vt:lpstr>מצגת של PowerPoint‏</vt:lpstr>
      <vt:lpstr>מִצְאוּ אֶת הַמִּלָּה יוֹצֵאת הַדֹּפֶן בְּכָל שׁוּרָה.</vt:lpstr>
      <vt:lpstr>פִּתְרוֹן</vt:lpstr>
      <vt:lpstr>נַשְׁלִים אֶת הַמִילָה הַחֲסֵרָה בַּמִשְׁפָּט: 1. יוסי שָׁטַף יָדַיִים בְּמַיִם וְ ______. 2. לָ_________ קוֹצִים _________. 3. הָ _______זָחַל אַט אַט.   </vt:lpstr>
      <vt:lpstr>נַשְׁלִים אֶת הַמִילָה הַחֲסֵרָה בַּמִשְׁפָּט:    </vt:lpstr>
      <vt:lpstr>נַשְׁלִים אֶת הַמִילָה הַחֲסֵרָה בַּמִשְׁפָּט:     </vt:lpstr>
      <vt:lpstr>נַשְׁלִים אֶת הַמִילָה הַחֲסֵרָה בַּמִשְׁפָּט:</vt:lpstr>
      <vt:lpstr>נִקְרָא</vt:lpstr>
      <vt:lpstr>מְסַיְמִים וּמְסַכְּמִים</vt:lpstr>
      <vt:lpstr>מַמְשִׁיכִים לְתַרְגֵל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אירס צברי</dc:creator>
  <cp:lastModifiedBy>MOEUser</cp:lastModifiedBy>
  <cp:revision>155</cp:revision>
  <cp:lastPrinted>2020-03-21T20:26:39Z</cp:lastPrinted>
  <dcterms:created xsi:type="dcterms:W3CDTF">2020-03-18T18:27:18Z</dcterms:created>
  <dcterms:modified xsi:type="dcterms:W3CDTF">2020-07-29T08:40:07Z</dcterms:modified>
</cp:coreProperties>
</file>