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315" r:id="rId2"/>
    <p:sldId id="316" r:id="rId3"/>
    <p:sldId id="302" r:id="rId4"/>
    <p:sldId id="286" r:id="rId5"/>
    <p:sldId id="322" r:id="rId6"/>
    <p:sldId id="386" r:id="rId7"/>
    <p:sldId id="416" r:id="rId8"/>
    <p:sldId id="440" r:id="rId9"/>
    <p:sldId id="423" r:id="rId10"/>
    <p:sldId id="390" r:id="rId11"/>
    <p:sldId id="441" r:id="rId12"/>
    <p:sldId id="406" r:id="rId13"/>
    <p:sldId id="431" r:id="rId14"/>
    <p:sldId id="391" r:id="rId15"/>
    <p:sldId id="432" r:id="rId16"/>
    <p:sldId id="433" r:id="rId17"/>
    <p:sldId id="439" r:id="rId18"/>
    <p:sldId id="424" r:id="rId19"/>
    <p:sldId id="434" r:id="rId20"/>
    <p:sldId id="438" r:id="rId21"/>
    <p:sldId id="425" r:id="rId22"/>
    <p:sldId id="414" r:id="rId23"/>
    <p:sldId id="428" r:id="rId24"/>
    <p:sldId id="429" r:id="rId25"/>
    <p:sldId id="430" r:id="rId26"/>
    <p:sldId id="402" r:id="rId27"/>
    <p:sldId id="437" r:id="rId28"/>
    <p:sldId id="298" r:id="rId29"/>
    <p:sldId id="427" r:id="rId30"/>
  </p:sldIdLst>
  <p:sldSz cx="12192000" cy="6858000"/>
  <p:notesSz cx="6889750" cy="10018713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‏‏משתמש Windows" initials="‏W" lastIdx="1" clrIdx="0">
    <p:extLst>
      <p:ext uri="{19B8F6BF-5375-455C-9EA6-DF929625EA0E}">
        <p15:presenceInfo xmlns:p15="http://schemas.microsoft.com/office/powerpoint/2012/main" userId="‏‏משתמש Windows" providerId="None"/>
      </p:ext>
    </p:extLst>
  </p:cmAuthor>
  <p:cmAuthor id="2" name="תרצה יהודה" initials="תי" lastIdx="1" clrIdx="1">
    <p:extLst>
      <p:ext uri="{19B8F6BF-5375-455C-9EA6-DF929625EA0E}">
        <p15:presenceInfo xmlns:p15="http://schemas.microsoft.com/office/powerpoint/2012/main" userId="S-1-5-21-752503023-1579634288-239210854-115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0EA6A"/>
    <a:srgbClr val="E6631A"/>
    <a:srgbClr val="FFFF00"/>
    <a:srgbClr val="62FC24"/>
    <a:srgbClr val="F27C1A"/>
    <a:srgbClr val="4285E3"/>
    <a:srgbClr val="EBEBEB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8" autoAdjust="0"/>
    <p:restoredTop sz="57559" autoAdjust="0"/>
  </p:normalViewPr>
  <p:slideViewPr>
    <p:cSldViewPr snapToGrid="0" snapToObjects="1" showGuides="1">
      <p:cViewPr varScale="1">
        <p:scale>
          <a:sx n="38" d="100"/>
          <a:sy n="38" d="100"/>
        </p:scale>
        <p:origin x="1134" y="60"/>
      </p:cViewPr>
      <p:guideLst>
        <p:guide orient="horz" pos="2024"/>
        <p:guide pos="3863"/>
      </p:guideLst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4FEB0428-3D81-B14A-B943-4C2208D448E3}" type="datetimeFigureOut">
              <a:rPr lang="x-none" smtClean="0"/>
              <a:t>19/01/2021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1506"/>
            <a:ext cx="5511800" cy="3944868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3F965BA-DA3B-EB42-8F73-FDBE27A0A65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 smtClean="0"/>
              <a:t>שלום ילדים,</a:t>
            </a:r>
            <a:r>
              <a:rPr lang="he-IL" baseline="0" dirty="0" smtClean="0"/>
              <a:t>  מדבר המורה... , מורה לעברית מירושלים.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 smtClean="0"/>
              <a:t>אני שמח להיות אתכם היום וביחד נקרא ונתרגל מה שלמדנו עד</a:t>
            </a:r>
            <a:r>
              <a:rPr lang="he-IL" sz="1200" baseline="0" dirty="0" smtClean="0"/>
              <a:t> עכשיו.</a:t>
            </a:r>
            <a:endParaRPr lang="he-IL" dirty="0" smtClean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5054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משך השקף: 3 דקות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 </a:t>
            </a:r>
            <a:r>
              <a:rPr lang="he-IL" sz="2400" b="1" baseline="0" dirty="0" smtClean="0">
                <a:solidFill>
                  <a:schemeClr val="dk1"/>
                </a:solidFill>
              </a:rPr>
              <a:t>הקראת המשך  הסיפור בהנגנה מתאימה.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איזה סיפור נפלא, איך הרגשתם ילדים בזמן שקראתי? מה חשבתם על  יעל?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0" baseline="0" dirty="0" smtClean="0">
                <a:solidFill>
                  <a:schemeClr val="dk1"/>
                </a:solidFill>
              </a:rPr>
              <a:t> מעניין מה אתם חושבים ילדים, אני בטוח שיש לכם הרבה רעיונות נפלאים., והייתי שמח לשמוע אותם..</a:t>
            </a:r>
          </a:p>
          <a:p>
            <a:pPr algn="r" rtl="1"/>
            <a:endParaRPr lang="he-IL" sz="2400" b="0" baseline="0" dirty="0" smtClean="0">
              <a:solidFill>
                <a:schemeClr val="dk1"/>
              </a:solidFill>
            </a:endParaRP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אני חושב שיעל באמת ילדה חכמה  ונבונה . היא  ודאי יודעת לקרוא עם ניקוד, ומנסה לקרוא ולהבין מילים  גם ללא ניקוד.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בכל פעם שהיא נתקלת במילה ללא ניקוד היא מנסה לקרוא אותה  ולהבין את המשמעות שלה. לפעמים היא נעזרת במילים שהיא מכירה כבר וכך מצליחה לקרוא נכון מילים ללא ניקוד.</a:t>
            </a:r>
          </a:p>
          <a:p>
            <a:pPr algn="r" rtl="1"/>
            <a:endParaRPr lang="he-IL" sz="2400" b="0" baseline="0" dirty="0" smtClean="0">
              <a:solidFill>
                <a:schemeClr val="dk1"/>
              </a:solidFill>
            </a:endParaRPr>
          </a:p>
          <a:p>
            <a:pPr algn="r" rtl="1"/>
            <a:endParaRPr lang="he-IL" sz="2400" b="0" baseline="0" dirty="0" smtClean="0">
              <a:solidFill>
                <a:schemeClr val="dk1"/>
              </a:solidFill>
            </a:endParaRPr>
          </a:p>
          <a:p>
            <a:pPr algn="r" rtl="1"/>
            <a:endParaRPr lang="he-IL" sz="2400" b="0" baseline="0" dirty="0" smtClean="0">
              <a:solidFill>
                <a:schemeClr val="dk1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89365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משך השקף: 3 דקות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 </a:t>
            </a:r>
            <a:r>
              <a:rPr lang="he-IL" sz="2400" b="1" baseline="0" dirty="0" smtClean="0">
                <a:solidFill>
                  <a:schemeClr val="dk1"/>
                </a:solidFill>
              </a:rPr>
              <a:t>הקראת המשך  הסיפור בהנגנה מתאימה.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איזה סיפור נפלא, איך הרגשתם ילדים בזמן שקראתי? מה חשבתם על  יעל?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0" baseline="0" dirty="0" smtClean="0">
                <a:solidFill>
                  <a:schemeClr val="dk1"/>
                </a:solidFill>
              </a:rPr>
              <a:t> מעניין מה אתם חושבים ילדים, אני בטוח שיש לכם הרבה רעיונות נפלאים., והייתי שמח לשמוע אותם..</a:t>
            </a:r>
          </a:p>
          <a:p>
            <a:pPr algn="r" rtl="1"/>
            <a:endParaRPr lang="he-IL" sz="2400" b="0" baseline="0" dirty="0" smtClean="0">
              <a:solidFill>
                <a:schemeClr val="dk1"/>
              </a:solidFill>
            </a:endParaRP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אני חושב שיעל באמת ילדה חכמה  ונבונה . היא  ודאי יודעת לקרוא עם ניקוד, ומנסה לקרוא ולהבין מילים  גם ללא ניקוד.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בכל פעם שהיא נתקלת במילה ללא ניקוד היא מנסה לקרוא אותה  ולהבין את המשמעות שלה. לפעמים היא נעזרת במילים שהיא מכירה כבר וכך מצליחה לקרוא נכון מילים ללא ניקוד.</a:t>
            </a:r>
          </a:p>
          <a:p>
            <a:pPr algn="r" rtl="1"/>
            <a:endParaRPr lang="he-IL" sz="2400" b="0" baseline="0" dirty="0" smtClean="0">
              <a:solidFill>
                <a:schemeClr val="dk1"/>
              </a:solidFill>
            </a:endParaRPr>
          </a:p>
          <a:p>
            <a:pPr algn="r" rtl="1"/>
            <a:endParaRPr lang="he-IL" sz="2400" b="0" baseline="0" dirty="0" smtClean="0">
              <a:solidFill>
                <a:schemeClr val="dk1"/>
              </a:solidFill>
            </a:endParaRPr>
          </a:p>
          <a:p>
            <a:pPr algn="r" rtl="1"/>
            <a:endParaRPr lang="he-IL" sz="2400" b="0" baseline="0" dirty="0" smtClean="0">
              <a:solidFill>
                <a:schemeClr val="dk1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1726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משך השקף: דקה וחצי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 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עכשיו ילדים נגלה ,היכן התרחש הסיפור?  ומיהן הדמויות שעליהם מסופר הסיפור?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לפניכם שלשה חלקים קצרים מתוך הסיפור.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תנסו למצוא  בקטעים היכן התרחש הסיפור שקראנו?  באיזה מקום?</a:t>
            </a:r>
          </a:p>
          <a:p>
            <a:pPr algn="r" rtl="1"/>
            <a:endParaRPr lang="he-IL" sz="2400" b="1" baseline="0" dirty="0" smtClean="0">
              <a:solidFill>
                <a:schemeClr val="dk1"/>
              </a:solidFill>
            </a:endParaRPr>
          </a:p>
          <a:p>
            <a:pPr algn="r" rtl="1"/>
            <a:r>
              <a:rPr lang="he-IL" sz="2400" b="1" baseline="0" dirty="0" smtClean="0">
                <a:solidFill>
                  <a:schemeClr val="dk1"/>
                </a:solidFill>
              </a:rPr>
              <a:t>מחכה  15 שניות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ברחוב, בחנות המכלת, יפה מאד.</a:t>
            </a:r>
          </a:p>
          <a:p>
            <a:pPr algn="r" rtl="1"/>
            <a:endParaRPr lang="he-IL" sz="2400" b="0" baseline="0" dirty="0" smtClean="0">
              <a:solidFill>
                <a:schemeClr val="dk1"/>
              </a:solidFill>
            </a:endParaRP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ועל אילו דמויות מסופר ?  מיהם  האנשים?</a:t>
            </a:r>
          </a:p>
          <a:p>
            <a:pPr algn="r" rtl="1"/>
            <a:endParaRPr lang="he-IL" sz="2400" b="0" baseline="0" dirty="0" smtClean="0">
              <a:solidFill>
                <a:schemeClr val="dk1"/>
              </a:solidFill>
            </a:endParaRPr>
          </a:p>
          <a:p>
            <a:pPr algn="r" rtl="1"/>
            <a:r>
              <a:rPr lang="he-IL" sz="2400" b="1" baseline="0" dirty="0" smtClean="0">
                <a:solidFill>
                  <a:schemeClr val="dk1"/>
                </a:solidFill>
              </a:rPr>
              <a:t>מחכה  15 שניות</a:t>
            </a:r>
            <a:endParaRPr lang="he-IL" sz="2400" b="0" baseline="0" dirty="0" smtClean="0">
              <a:solidFill>
                <a:schemeClr val="dk1"/>
              </a:solidFill>
            </a:endParaRP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יעל, ילד ואימא. מצוין.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0573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משך השקף: דקה וחצי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  הנה התשובה...</a:t>
            </a:r>
          </a:p>
          <a:p>
            <a:pPr algn="r" rtl="1"/>
            <a:r>
              <a:rPr lang="he-IL" sz="2400" b="1" baseline="0" dirty="0" smtClean="0">
                <a:solidFill>
                  <a:schemeClr val="dk1"/>
                </a:solidFill>
              </a:rPr>
              <a:t>הקראת השקופית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0482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משך השקף: 2 דקות</a:t>
            </a:r>
          </a:p>
          <a:p>
            <a:pPr algn="r" rtl="1"/>
            <a:r>
              <a:rPr lang="he-IL" b="1" dirty="0" smtClean="0"/>
              <a:t> </a:t>
            </a:r>
            <a:r>
              <a:rPr lang="he-IL" b="0" dirty="0" smtClean="0"/>
              <a:t>עכשיו ילדים  נכיר את חכמתה של יעל.</a:t>
            </a:r>
            <a:endParaRPr lang="he-IL" sz="1200" b="0" baseline="0" dirty="0" smtClean="0">
              <a:solidFill>
                <a:schemeClr val="dk1"/>
              </a:solidFill>
            </a:endParaRPr>
          </a:p>
          <a:p>
            <a:pPr algn="r" rtl="1"/>
            <a:r>
              <a:rPr lang="he-IL" sz="1200" b="0" baseline="0" dirty="0" smtClean="0">
                <a:solidFill>
                  <a:schemeClr val="dk1"/>
                </a:solidFill>
              </a:rPr>
              <a:t>יעל שלנו </a:t>
            </a:r>
            <a:r>
              <a:rPr lang="he-IL" sz="1200" b="0" baseline="0" dirty="0" err="1" smtClean="0">
                <a:solidFill>
                  <a:schemeClr val="dk1"/>
                </a:solidFill>
              </a:rPr>
              <a:t>החכמונת</a:t>
            </a:r>
            <a:r>
              <a:rPr lang="he-IL" sz="1200" b="0" baseline="0" dirty="0" smtClean="0">
                <a:solidFill>
                  <a:schemeClr val="dk1"/>
                </a:solidFill>
              </a:rPr>
              <a:t> למדה לקרוא ומנסה לקרוא גם כשאין ניקוד מתחת לאותיות.</a:t>
            </a:r>
          </a:p>
          <a:p>
            <a:pPr algn="r" rtl="1"/>
            <a:r>
              <a:rPr lang="he-IL" sz="1200" b="0" baseline="0" dirty="0" smtClean="0">
                <a:solidFill>
                  <a:schemeClr val="dk1"/>
                </a:solidFill>
              </a:rPr>
              <a:t>בואו נראה שוב מה היא עושה כל פעם שהיא  רואה מילים .</a:t>
            </a:r>
          </a:p>
          <a:p>
            <a:pPr algn="r" rtl="1"/>
            <a:endParaRPr lang="he-IL" sz="1200" b="0" baseline="0" dirty="0" smtClean="0">
              <a:solidFill>
                <a:schemeClr val="dk1"/>
              </a:solidFill>
            </a:endParaRPr>
          </a:p>
          <a:p>
            <a:pPr algn="r" rtl="1"/>
            <a:r>
              <a:rPr lang="he-IL" sz="1200" b="0" baseline="0" dirty="0" smtClean="0">
                <a:solidFill>
                  <a:schemeClr val="dk1"/>
                </a:solidFill>
              </a:rPr>
              <a:t>הנה  צמד המילים שיעל ראתה.</a:t>
            </a:r>
          </a:p>
          <a:p>
            <a:pPr algn="r" rtl="1"/>
            <a:r>
              <a:rPr lang="he-IL" b="1" dirty="0" smtClean="0"/>
              <a:t> </a:t>
            </a:r>
            <a:r>
              <a:rPr lang="he-IL" b="0" dirty="0" smtClean="0"/>
              <a:t>איך היא קראה בתחילה? </a:t>
            </a:r>
            <a:r>
              <a:rPr lang="he-IL" sz="1200" dirty="0" smtClean="0">
                <a:solidFill>
                  <a:schemeClr val="accent5">
                    <a:lumMod val="75000"/>
                  </a:schemeClr>
                </a:solidFill>
              </a:rPr>
              <a:t>בַּיִת סִפֵּר, נכון מאד </a:t>
            </a:r>
          </a:p>
          <a:p>
            <a:pPr algn="r" rtl="1"/>
            <a:r>
              <a:rPr lang="he-IL" sz="1200" b="0" baseline="0" dirty="0" smtClean="0">
                <a:solidFill>
                  <a:schemeClr val="accent5">
                    <a:lumMod val="75000"/>
                  </a:schemeClr>
                </a:solidFill>
              </a:rPr>
              <a:t> האם היא קראה נכון? לא.</a:t>
            </a:r>
          </a:p>
          <a:p>
            <a:pPr algn="r" rtl="1"/>
            <a:r>
              <a:rPr lang="he-IL" sz="1200" b="0" baseline="0" dirty="0" smtClean="0">
                <a:solidFill>
                  <a:schemeClr val="accent5">
                    <a:lumMod val="75000"/>
                  </a:schemeClr>
                </a:solidFill>
              </a:rPr>
              <a:t>ולבסוף איך היא תקנה? </a:t>
            </a:r>
            <a:r>
              <a:rPr lang="he-IL" sz="1200" dirty="0" smtClean="0">
                <a:solidFill>
                  <a:schemeClr val="accent5">
                    <a:lumMod val="75000"/>
                  </a:schemeClr>
                </a:solidFill>
              </a:rPr>
              <a:t>בֵּית סֵפֶר, נכון מאד.</a:t>
            </a:r>
          </a:p>
          <a:p>
            <a:pPr algn="r" rtl="1"/>
            <a:r>
              <a:rPr lang="he-IL" sz="1200" b="0" dirty="0" smtClean="0">
                <a:solidFill>
                  <a:schemeClr val="accent5">
                    <a:lumMod val="75000"/>
                  </a:schemeClr>
                </a:solidFill>
              </a:rPr>
              <a:t> ילדים, מה עזר לה בסוף  לקרוא</a:t>
            </a:r>
            <a:r>
              <a:rPr lang="he-IL" sz="1200" b="0" baseline="0" dirty="0" smtClean="0">
                <a:solidFill>
                  <a:schemeClr val="accent5">
                    <a:lumMod val="75000"/>
                  </a:schemeClr>
                </a:solidFill>
              </a:rPr>
              <a:t> נכון ?  יעל קוראת ומנסה להבין מה היא קוראת. וכשהיא קראה  </a:t>
            </a:r>
            <a:r>
              <a:rPr lang="he-IL" sz="1200" dirty="0" smtClean="0">
                <a:solidFill>
                  <a:schemeClr val="accent5">
                    <a:lumMod val="75000"/>
                  </a:schemeClr>
                </a:solidFill>
              </a:rPr>
              <a:t>בַּיִת סִפֵּר</a:t>
            </a:r>
            <a:r>
              <a:rPr lang="he-IL" sz="1200" baseline="0" dirty="0" smtClean="0">
                <a:solidFill>
                  <a:schemeClr val="accent5">
                    <a:lumMod val="75000"/>
                  </a:schemeClr>
                </a:solidFill>
              </a:rPr>
              <a:t>  היא ניסתה להבין ,וצחקה לעצמה שאין דבר כזה.</a:t>
            </a:r>
          </a:p>
          <a:p>
            <a:pPr algn="r" rtl="1"/>
            <a:r>
              <a:rPr lang="he-IL" sz="1200" b="0" baseline="0" dirty="0" smtClean="0">
                <a:solidFill>
                  <a:schemeClr val="accent5">
                    <a:lumMod val="75000"/>
                  </a:schemeClr>
                </a:solidFill>
              </a:rPr>
              <a:t>ואז היא חשבה על מילים שהיא מכירה, ומיד תיקנה  </a:t>
            </a:r>
            <a:r>
              <a:rPr lang="he-IL" sz="1200" dirty="0" smtClean="0">
                <a:solidFill>
                  <a:schemeClr val="accent5">
                    <a:lumMod val="75000"/>
                  </a:schemeClr>
                </a:solidFill>
              </a:rPr>
              <a:t>בֵּית סֵפֶר.</a:t>
            </a:r>
            <a:endParaRPr lang="he-IL" b="0" dirty="0" smtClean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5308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משך השקף: דקה</a:t>
            </a:r>
          </a:p>
          <a:p>
            <a:pPr algn="r" rtl="1"/>
            <a:r>
              <a:rPr lang="he-IL" b="0" dirty="0" smtClean="0"/>
              <a:t>בואו נסכם.</a:t>
            </a:r>
          </a:p>
          <a:p>
            <a:pPr algn="r" rtl="1"/>
            <a:r>
              <a:rPr lang="he-IL" b="1" dirty="0" smtClean="0"/>
              <a:t>הקראת השקופית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37678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משך השקף: 3 דקות</a:t>
            </a:r>
          </a:p>
          <a:p>
            <a:pPr algn="r" rtl="1"/>
            <a:endParaRPr lang="he-IL" sz="1200" b="0" baseline="0" dirty="0" smtClean="0">
              <a:solidFill>
                <a:schemeClr val="dk1"/>
              </a:solidFill>
            </a:endParaRPr>
          </a:p>
          <a:p>
            <a:pPr algn="r" rtl="1"/>
            <a:r>
              <a:rPr lang="he-IL" sz="1200" b="0" baseline="0" dirty="0" smtClean="0">
                <a:solidFill>
                  <a:schemeClr val="dk1"/>
                </a:solidFill>
              </a:rPr>
              <a:t>הנה  צמד מילים  נוסף שיעל ראתה.</a:t>
            </a:r>
          </a:p>
          <a:p>
            <a:pPr algn="r" rtl="1"/>
            <a:r>
              <a:rPr lang="he-IL" b="0" dirty="0" smtClean="0"/>
              <a:t>איך היא קראה את</a:t>
            </a:r>
            <a:r>
              <a:rPr lang="he-IL" b="0" baseline="0" dirty="0" smtClean="0"/>
              <a:t> המילה </a:t>
            </a:r>
            <a:r>
              <a:rPr lang="he-IL" b="0" baseline="0" dirty="0" err="1" smtClean="0"/>
              <a:t>השניה</a:t>
            </a:r>
            <a:r>
              <a:rPr lang="he-IL" b="0" dirty="0" smtClean="0"/>
              <a:t>? </a:t>
            </a:r>
            <a:r>
              <a:rPr lang="he-IL" sz="1200" dirty="0" smtClean="0"/>
              <a:t>– </a:t>
            </a:r>
            <a:r>
              <a:rPr lang="he-IL" sz="1200" b="1" dirty="0" smtClean="0">
                <a:solidFill>
                  <a:schemeClr val="accent5">
                    <a:lumMod val="75000"/>
                  </a:schemeClr>
                </a:solidFill>
              </a:rPr>
              <a:t>כֹּהֵן ,</a:t>
            </a:r>
            <a:r>
              <a:rPr lang="he-IL" sz="1200" dirty="0" smtClean="0">
                <a:solidFill>
                  <a:schemeClr val="accent5">
                    <a:lumMod val="75000"/>
                  </a:schemeClr>
                </a:solidFill>
              </a:rPr>
              <a:t>נכון מאד </a:t>
            </a:r>
          </a:p>
          <a:p>
            <a:pPr algn="r" rtl="1"/>
            <a:r>
              <a:rPr lang="he-IL" sz="1200" b="0" baseline="0" dirty="0" smtClean="0">
                <a:solidFill>
                  <a:schemeClr val="accent5">
                    <a:lumMod val="75000"/>
                  </a:schemeClr>
                </a:solidFill>
              </a:rPr>
              <a:t>האם היא קראה נכון? כן.</a:t>
            </a:r>
          </a:p>
          <a:p>
            <a:pPr algn="r" rtl="1"/>
            <a:r>
              <a:rPr lang="he-IL" sz="1200" b="0" baseline="0" dirty="0" smtClean="0">
                <a:solidFill>
                  <a:schemeClr val="accent5">
                    <a:lumMod val="75000"/>
                  </a:schemeClr>
                </a:solidFill>
              </a:rPr>
              <a:t>מה עזר לה לקרוא נכון?  כהן - זה שם המשפחה שלה.</a:t>
            </a:r>
          </a:p>
          <a:p>
            <a:pPr algn="r" rtl="1"/>
            <a:r>
              <a:rPr lang="he-IL" sz="1200" b="0" baseline="0" dirty="0" smtClean="0">
                <a:solidFill>
                  <a:schemeClr val="accent5">
                    <a:lumMod val="75000"/>
                  </a:schemeClr>
                </a:solidFill>
              </a:rPr>
              <a:t>ואיך קראה את המילה הראשונה? </a:t>
            </a:r>
            <a:r>
              <a:rPr lang="he-IL" sz="1200" b="1" dirty="0" smtClean="0">
                <a:solidFill>
                  <a:schemeClr val="accent5">
                    <a:lumMod val="75000"/>
                  </a:schemeClr>
                </a:solidFill>
              </a:rPr>
              <a:t>מִכְּלַת, </a:t>
            </a:r>
            <a:r>
              <a:rPr lang="he-IL" sz="1200" b="0" dirty="0" smtClean="0">
                <a:solidFill>
                  <a:schemeClr val="accent5">
                    <a:lumMod val="75000"/>
                  </a:schemeClr>
                </a:solidFill>
              </a:rPr>
              <a:t>נכון.</a:t>
            </a:r>
            <a:endParaRPr lang="he-IL" sz="1200" b="0" baseline="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r" rtl="1"/>
            <a:r>
              <a:rPr lang="he-IL" sz="1200" b="0" baseline="0" dirty="0" smtClean="0">
                <a:solidFill>
                  <a:schemeClr val="accent5">
                    <a:lumMod val="75000"/>
                  </a:schemeClr>
                </a:solidFill>
              </a:rPr>
              <a:t>ולבסוף איך היא תקנה? </a:t>
            </a:r>
            <a:r>
              <a:rPr lang="he-IL" sz="1200" b="1" dirty="0" smtClean="0">
                <a:solidFill>
                  <a:schemeClr val="accent5">
                    <a:lumMod val="75000"/>
                  </a:schemeClr>
                </a:solidFill>
              </a:rPr>
              <a:t>מַכֹּלֶת,</a:t>
            </a:r>
            <a:r>
              <a:rPr lang="he-IL" sz="1200" b="1" baseline="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e-IL" sz="1200" b="0" baseline="0" dirty="0" smtClean="0">
                <a:solidFill>
                  <a:schemeClr val="accent5">
                    <a:lumMod val="75000"/>
                  </a:schemeClr>
                </a:solidFill>
              </a:rPr>
              <a:t>מצוין ילדים</a:t>
            </a:r>
            <a:r>
              <a:rPr lang="he-IL" sz="12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algn="r" rtl="1"/>
            <a:r>
              <a:rPr lang="he-IL" sz="1200" b="0" dirty="0" smtClean="0">
                <a:solidFill>
                  <a:schemeClr val="accent5">
                    <a:lumMod val="75000"/>
                  </a:schemeClr>
                </a:solidFill>
              </a:rPr>
              <a:t> מה עזר ליעל לקרוא</a:t>
            </a:r>
            <a:r>
              <a:rPr lang="he-IL" sz="1200" b="0" baseline="0" dirty="0" smtClean="0">
                <a:solidFill>
                  <a:schemeClr val="accent5">
                    <a:lumMod val="75000"/>
                  </a:schemeClr>
                </a:solidFill>
              </a:rPr>
              <a:t> נכון ?  יעל קוראת ומנסה להבין מה היא קוראת. כשהיא קראה  </a:t>
            </a:r>
            <a:r>
              <a:rPr lang="he-IL" sz="1200" b="1" dirty="0" smtClean="0">
                <a:solidFill>
                  <a:schemeClr val="accent5">
                    <a:lumMod val="75000"/>
                  </a:schemeClr>
                </a:solidFill>
              </a:rPr>
              <a:t>מִכְּלַת</a:t>
            </a:r>
            <a:r>
              <a:rPr lang="he-IL" sz="1200" b="1" baseline="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e-IL" sz="1200" b="0" baseline="0" dirty="0" smtClean="0">
                <a:solidFill>
                  <a:schemeClr val="accent5">
                    <a:lumMod val="75000"/>
                  </a:schemeClr>
                </a:solidFill>
              </a:rPr>
              <a:t> משהו לא מסתדר לה , </a:t>
            </a:r>
            <a:r>
              <a:rPr lang="he-IL" sz="1200" b="0" baseline="0" dirty="0" err="1" smtClean="0">
                <a:solidFill>
                  <a:schemeClr val="accent5">
                    <a:lumMod val="75000"/>
                  </a:schemeClr>
                </a:solidFill>
              </a:rPr>
              <a:t>מיכלת</a:t>
            </a:r>
            <a:r>
              <a:rPr lang="he-IL" sz="1200" b="0" baseline="0" dirty="0" smtClean="0">
                <a:solidFill>
                  <a:schemeClr val="accent5">
                    <a:lumMod val="75000"/>
                  </a:schemeClr>
                </a:solidFill>
              </a:rPr>
              <a:t> כהן? היא לא מכירה דבר כזה.</a:t>
            </a:r>
            <a:endParaRPr lang="he-IL" sz="1200" baseline="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r" rtl="1"/>
            <a:r>
              <a:rPr lang="he-IL" sz="1200" b="0" baseline="0" dirty="0" smtClean="0">
                <a:solidFill>
                  <a:schemeClr val="accent5">
                    <a:lumMod val="75000"/>
                  </a:schemeClr>
                </a:solidFill>
              </a:rPr>
              <a:t>והנה היא רואה ילד יוצא מהחנות ,בידו אחת סל עם לחם ובידו </a:t>
            </a:r>
            <a:r>
              <a:rPr lang="he-IL" sz="1200" b="0" baseline="0" dirty="0" err="1" smtClean="0">
                <a:solidFill>
                  <a:schemeClr val="accent5">
                    <a:lumMod val="75000"/>
                  </a:schemeClr>
                </a:solidFill>
              </a:rPr>
              <a:t>השניה</a:t>
            </a:r>
            <a:r>
              <a:rPr lang="he-IL" sz="1200" b="0" baseline="0" dirty="0" smtClean="0">
                <a:solidFill>
                  <a:schemeClr val="accent5">
                    <a:lumMod val="75000"/>
                  </a:schemeClr>
                </a:solidFill>
              </a:rPr>
              <a:t> שקית עם חלב .  הילד עוזר לה לקרוא נכון מכולת,  חנות מכולת שבה קונים מצרכים.</a:t>
            </a:r>
          </a:p>
          <a:p>
            <a:pPr algn="r" rtl="1"/>
            <a:endParaRPr lang="he-IL" sz="1200" b="0" baseline="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r" rtl="1"/>
            <a:r>
              <a:rPr lang="he-IL" sz="1200" b="0" baseline="0" dirty="0" smtClean="0">
                <a:solidFill>
                  <a:schemeClr val="accent5">
                    <a:lumMod val="75000"/>
                  </a:schemeClr>
                </a:solidFill>
              </a:rPr>
              <a:t>שימו לב ילדים חמודים, שבמילה  </a:t>
            </a:r>
            <a:r>
              <a:rPr lang="he-IL" sz="1200" b="0" dirty="0" smtClean="0">
                <a:solidFill>
                  <a:schemeClr val="accent5">
                    <a:lumMod val="75000"/>
                  </a:schemeClr>
                </a:solidFill>
              </a:rPr>
              <a:t>מַכֹּלֶת</a:t>
            </a:r>
            <a:r>
              <a:rPr lang="he-IL" sz="1200" b="0" baseline="0" dirty="0" smtClean="0">
                <a:solidFill>
                  <a:schemeClr val="accent5">
                    <a:lumMod val="75000"/>
                  </a:schemeClr>
                </a:solidFill>
              </a:rPr>
              <a:t> מופיע חולם חסר, חולם בלי וו, האות כף מנוקדת בחולם חסר. מ – כ – </a:t>
            </a:r>
            <a:r>
              <a:rPr lang="he-IL" sz="1200" b="0" baseline="0" dirty="0" err="1" smtClean="0">
                <a:solidFill>
                  <a:schemeClr val="accent5">
                    <a:lumMod val="75000"/>
                  </a:schemeClr>
                </a:solidFill>
              </a:rPr>
              <a:t>לת</a:t>
            </a:r>
            <a:r>
              <a:rPr lang="he-IL" sz="1200" b="0" baseline="0" dirty="0" smtClean="0">
                <a:solidFill>
                  <a:schemeClr val="accent5">
                    <a:lumMod val="75000"/>
                  </a:schemeClr>
                </a:solidFill>
              </a:rPr>
              <a:t>. גם במילה כהן יש חולם חסר - כֹ</a:t>
            </a:r>
          </a:p>
          <a:p>
            <a:pPr algn="r" rtl="1"/>
            <a:r>
              <a:rPr lang="he-IL" sz="1200" b="0" baseline="0" dirty="0" smtClean="0">
                <a:solidFill>
                  <a:schemeClr val="accent5">
                    <a:lumMod val="75000"/>
                  </a:schemeClr>
                </a:solidFill>
              </a:rPr>
              <a:t>יש בסיפור מילים נוספות עם חולם חסר.  השקופית הבאה</a:t>
            </a:r>
          </a:p>
          <a:p>
            <a:pPr algn="r" rtl="1"/>
            <a:endParaRPr lang="he-IL" sz="1200" b="1" baseline="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r" rtl="1"/>
            <a:r>
              <a:rPr lang="he-IL" sz="1200" b="1" baseline="0" dirty="0" smtClean="0">
                <a:solidFill>
                  <a:schemeClr val="accent5">
                    <a:lumMod val="75000"/>
                  </a:schemeClr>
                </a:solidFill>
              </a:rPr>
              <a:t>מחכה 15 שניות</a:t>
            </a:r>
            <a:endParaRPr lang="he-IL" sz="1200" b="0" baseline="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r" rtl="1"/>
            <a:r>
              <a:rPr lang="he-IL" b="0" baseline="0" dirty="0" smtClean="0"/>
              <a:t>.</a:t>
            </a:r>
            <a:endParaRPr lang="he-IL" b="0" dirty="0" smtClean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3758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בואו נקרא את המילים</a:t>
            </a:r>
            <a:r>
              <a:rPr lang="he-IL" b="1" baseline="0" dirty="0" smtClean="0"/>
              <a:t>. בכולן יש חולם חסר, בלי וו'. קראו איתי</a:t>
            </a:r>
          </a:p>
          <a:p>
            <a:pPr algn="r" rtl="1"/>
            <a:r>
              <a:rPr lang="he-IL" sz="1200" b="1" baseline="0" dirty="0" smtClean="0">
                <a:solidFill>
                  <a:schemeClr val="dk1"/>
                </a:solidFill>
              </a:rPr>
              <a:t>קוראת</a:t>
            </a:r>
            <a:endParaRPr lang="he-IL" sz="1200" b="0" baseline="0" dirty="0" smtClean="0">
              <a:solidFill>
                <a:schemeClr val="dk1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058332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משך השקף: דקה וחצי</a:t>
            </a:r>
          </a:p>
          <a:p>
            <a:pPr algn="r" rtl="1"/>
            <a:r>
              <a:rPr lang="he-IL" b="0" dirty="0" smtClean="0"/>
              <a:t>בואו נסכם. איך קראה יעל את המילים ומה עזר לה לקרוא נכון.</a:t>
            </a:r>
          </a:p>
          <a:p>
            <a:pPr algn="r" rtl="1"/>
            <a:r>
              <a:rPr lang="he-IL" b="1" dirty="0" smtClean="0"/>
              <a:t>הקראת השקופית</a:t>
            </a:r>
          </a:p>
          <a:p>
            <a:pPr algn="r" rtl="1"/>
            <a:endParaRPr lang="he-IL" b="1" dirty="0" smtClean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763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משך השקף: 2 דקות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 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הסיפור מתאר לנו עוד מקרה שיעל ניסתה לקרוא מילים ללא ניקוד .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ברשימת המצרכים שאימא הביאה ליעל היה כתוב:  משהו מתוק ליעל.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האם יעל קראה נכון בתחילה? כן. יעל קראה נכון.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אבל מה קרה? מדוע היא לא קנתה את הדבר הזה מהרשימה? 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נכון מאד ילדים, יעל חיפשה זמן רב בחנות דבר  שרשום עליו את המילים: משהו מתוק ליעל. 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נראה לכם שהיא יכלה למצוא דבר כזה? לא, נכון.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0" baseline="0" dirty="0" smtClean="0">
                <a:solidFill>
                  <a:schemeClr val="dk1"/>
                </a:solidFill>
              </a:rPr>
              <a:t>ואכן, יעל לא מצאה  מצרך כזה מעניין שרשום עליו את המילים הללו, לכן היא לא קנתה "משהו מתוק ליעל".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2400" b="0" baseline="0" dirty="0" smtClean="0">
              <a:solidFill>
                <a:schemeClr val="dk1"/>
              </a:solidFill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0" baseline="0" dirty="0" smtClean="0">
                <a:solidFill>
                  <a:schemeClr val="dk1"/>
                </a:solidFill>
              </a:rPr>
              <a:t>עכשיו ילדים, חשבו  וכתבו בדף שלכם מה היה עליה לקנות? אני מאמין שיהיו לכם הרבה רעיונות למשהו מתוק שיעל יכלה לקנות לעצמה.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0" baseline="0" dirty="0" smtClean="0">
                <a:solidFill>
                  <a:schemeClr val="dk1"/>
                </a:solidFill>
              </a:rPr>
              <a:t>כתבו בדף שלכם  שלושה דברים.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2400" b="0" baseline="0" dirty="0" smtClean="0">
              <a:solidFill>
                <a:schemeClr val="dk1"/>
              </a:solidFill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0" baseline="0" dirty="0" smtClean="0">
                <a:solidFill>
                  <a:schemeClr val="dk1"/>
                </a:solidFill>
              </a:rPr>
              <a:t>ממתינים 3 דקות</a:t>
            </a:r>
          </a:p>
          <a:p>
            <a:pPr algn="r" rtl="1"/>
            <a:endParaRPr lang="he-IL" sz="2400" b="0" baseline="0" dirty="0" smtClean="0">
              <a:solidFill>
                <a:schemeClr val="dk1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5579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</a:t>
            </a:r>
            <a:r>
              <a:rPr lang="he-IL" sz="1200" b="1" dirty="0" smtClean="0"/>
              <a:t>דקה וחצי</a:t>
            </a:r>
            <a:endParaRPr lang="he-IL" sz="1200" b="1" dirty="0"/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 smtClean="0">
                <a:solidFill>
                  <a:srgbClr val="FF0000"/>
                </a:solidFill>
              </a:rPr>
              <a:t>הצטיידו</a:t>
            </a:r>
            <a:r>
              <a:rPr lang="he-IL" sz="1200" baseline="0" dirty="0" smtClean="0">
                <a:solidFill>
                  <a:srgbClr val="FF0000"/>
                </a:solidFill>
              </a:rPr>
              <a:t>  בעיפרון , בדף לבן ובשמונה כרטיסים.</a:t>
            </a:r>
          </a:p>
          <a:p>
            <a:pPr marL="158750" indent="0" algn="r" rtl="1">
              <a:buNone/>
            </a:pPr>
            <a:r>
              <a:rPr lang="he-IL" sz="1200" baseline="0" dirty="0" smtClean="0">
                <a:solidFill>
                  <a:srgbClr val="FF0000"/>
                </a:solidFill>
              </a:rPr>
              <a:t>התיישבו בחדר שקט, הניחו כוס מים לידכם ותתמקדו בהקשבה מלאה .</a:t>
            </a:r>
          </a:p>
          <a:p>
            <a:pPr marL="158750" indent="0" algn="r" rtl="1">
              <a:buNone/>
            </a:pPr>
            <a:r>
              <a:rPr lang="he-IL" sz="1200" baseline="0" dirty="0" smtClean="0">
                <a:solidFill>
                  <a:srgbClr val="FF0000"/>
                </a:solidFill>
              </a:rPr>
              <a:t>קדימה, יש לכם דקה להתארגן.</a:t>
            </a:r>
            <a:endParaRPr lang="he-IL" sz="1200" dirty="0">
              <a:solidFill>
                <a:srgbClr val="FF00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9707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משך השקף: חצי דקה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 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הנה רעיונות מתוקים למה שיכלה יעל לקנות בשבילה.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611412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משך השקף:  דקה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  בואו נסכם...</a:t>
            </a:r>
          </a:p>
          <a:p>
            <a:pPr algn="r" rtl="1"/>
            <a:r>
              <a:rPr lang="he-IL" sz="2400" b="1" baseline="0" dirty="0" smtClean="0">
                <a:solidFill>
                  <a:schemeClr val="dk1"/>
                </a:solidFill>
              </a:rPr>
              <a:t>הקראת השקופית</a:t>
            </a:r>
          </a:p>
          <a:p>
            <a:pPr algn="r" rtl="1"/>
            <a:endParaRPr lang="he-IL" sz="2400" b="1" baseline="0" dirty="0" smtClean="0">
              <a:solidFill>
                <a:schemeClr val="dk1"/>
              </a:solidFill>
            </a:endParaRP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עכשיו ילדים חשבו מה עזר ליעל לקרוא נכון את המילים "משהו מתוק ליעל".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אני בטוח שיהיו לכם רעיונות מעניינים. ספרו להורים או לאחים.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49326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משך השקף:</a:t>
            </a:r>
            <a:r>
              <a:rPr lang="he-IL" b="1" baseline="0" dirty="0" smtClean="0"/>
              <a:t>  דקה וחצי</a:t>
            </a:r>
          </a:p>
          <a:p>
            <a:pPr algn="r" rtl="1"/>
            <a:r>
              <a:rPr lang="he-IL" sz="1200" b="0" baseline="0" dirty="0" smtClean="0">
                <a:solidFill>
                  <a:schemeClr val="dk1"/>
                </a:solidFill>
              </a:rPr>
              <a:t>עכשיו ילדים חמודים, נלמד איך אומרים נכון מילים בנקבה, ביחידה וברבות.</a:t>
            </a:r>
          </a:p>
          <a:p>
            <a:pPr algn="r" rtl="1"/>
            <a:r>
              <a:rPr lang="he-IL" sz="1200" b="0" baseline="0" dirty="0" smtClean="0">
                <a:solidFill>
                  <a:schemeClr val="dk1"/>
                </a:solidFill>
              </a:rPr>
              <a:t>בסיפור שקראנו כתוב שיעל עברה ברחוב והנה קופצות  לעיניה אותיות בכל גודל ובכל צורה.</a:t>
            </a:r>
          </a:p>
          <a:p>
            <a:pPr algn="r" rtl="1"/>
            <a:r>
              <a:rPr lang="he-IL" sz="1200" b="0" baseline="0" dirty="0" smtClean="0">
                <a:solidFill>
                  <a:schemeClr val="dk1"/>
                </a:solidFill>
              </a:rPr>
              <a:t>המילה "צורה" היא בלשון יחידה,  אחת יחידה נקבה.</a:t>
            </a:r>
          </a:p>
          <a:p>
            <a:pPr algn="r" rtl="1"/>
            <a:r>
              <a:rPr lang="he-IL" sz="1200" b="0" baseline="0" dirty="0" smtClean="0">
                <a:solidFill>
                  <a:schemeClr val="dk1"/>
                </a:solidFill>
              </a:rPr>
              <a:t>ואם יש לנו שתיים או יותר, איך נכון לומר? שתי...צורות נכון מאד.</a:t>
            </a:r>
          </a:p>
          <a:p>
            <a:pPr algn="r" rtl="1"/>
            <a:r>
              <a:rPr lang="he-IL" sz="1200" b="0" baseline="0" dirty="0" smtClean="0">
                <a:solidFill>
                  <a:schemeClr val="dk1"/>
                </a:solidFill>
              </a:rPr>
              <a:t>המילה " צורות" היא בלשון רבות בנקבה.</a:t>
            </a:r>
          </a:p>
          <a:p>
            <a:pPr algn="r" rtl="1"/>
            <a:r>
              <a:rPr lang="he-IL" sz="1200" b="0" baseline="0" dirty="0" smtClean="0">
                <a:solidFill>
                  <a:schemeClr val="dk1"/>
                </a:solidFill>
              </a:rPr>
              <a:t>שימו לב ילדים שכשהפכנו מיחידה לרבות ,האות הא  שבסוף המילה "צורה " נעלמה , ונוספו  האותיות וו ותו. </a:t>
            </a:r>
          </a:p>
          <a:p>
            <a:pPr algn="r" rtl="1"/>
            <a:r>
              <a:rPr lang="he-IL" sz="1200" b="0" baseline="0" dirty="0" smtClean="0">
                <a:solidFill>
                  <a:schemeClr val="dk1"/>
                </a:solidFill>
              </a:rPr>
              <a:t>צו- רות , בסוף המילה אנו מגלים חולם מלא.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32785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משך השקף:</a:t>
            </a:r>
            <a:r>
              <a:rPr lang="he-IL" b="1" baseline="0" dirty="0" smtClean="0"/>
              <a:t> חצי דקה</a:t>
            </a:r>
          </a:p>
          <a:p>
            <a:pPr algn="r" rtl="1"/>
            <a:endParaRPr lang="he-IL" b="1" baseline="0" dirty="0" smtClean="0"/>
          </a:p>
          <a:p>
            <a:pPr algn="r" rtl="1"/>
            <a:r>
              <a:rPr lang="he-IL" sz="1200" b="0" baseline="0" dirty="0" smtClean="0">
                <a:solidFill>
                  <a:schemeClr val="dk1"/>
                </a:solidFill>
              </a:rPr>
              <a:t>עכשיו נתרגל: איך נכון לומר ? יעל קוראת כל שלט וכל כרזה.</a:t>
            </a:r>
          </a:p>
          <a:p>
            <a:pPr algn="r" rtl="1"/>
            <a:r>
              <a:rPr lang="he-IL" sz="1200" b="0" baseline="0" dirty="0" smtClean="0">
                <a:solidFill>
                  <a:schemeClr val="dk1"/>
                </a:solidFill>
              </a:rPr>
              <a:t>כרזה אחת, שתי...כרזות .</a:t>
            </a:r>
          </a:p>
          <a:p>
            <a:pPr algn="r" rtl="1"/>
            <a:r>
              <a:rPr lang="he-IL" sz="1200" b="0" baseline="0" dirty="0" smtClean="0">
                <a:solidFill>
                  <a:schemeClr val="dk1"/>
                </a:solidFill>
              </a:rPr>
              <a:t>נכון מאד.</a:t>
            </a:r>
          </a:p>
          <a:p>
            <a:pPr algn="r" rtl="1"/>
            <a:r>
              <a:rPr lang="he-IL" b="0" baseline="0" dirty="0" smtClean="0"/>
              <a:t>כרזה יחידה, כרזות רבות.</a:t>
            </a:r>
          </a:p>
          <a:p>
            <a:pPr algn="r" rtl="1"/>
            <a:r>
              <a:rPr lang="he-IL" b="0" baseline="0" dirty="0" smtClean="0"/>
              <a:t>גם כאן שימו לב ילדים, האות הא שבסוף המילה כרזה נעלמה , ובמילה כרזות ונוספו האותיות וו ותו .</a:t>
            </a:r>
          </a:p>
          <a:p>
            <a:pPr algn="r" rtl="1"/>
            <a:r>
              <a:rPr lang="he-IL" b="0" baseline="0" dirty="0" smtClean="0"/>
              <a:t>כר-</a:t>
            </a:r>
            <a:r>
              <a:rPr lang="he-IL" b="0" baseline="0" dirty="0" err="1" smtClean="0"/>
              <a:t>זות</a:t>
            </a:r>
            <a:r>
              <a:rPr lang="he-IL" b="0" baseline="0" dirty="0" smtClean="0"/>
              <a:t> בחולם מלא.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25593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משך השקף: </a:t>
            </a:r>
            <a:r>
              <a:rPr lang="he-IL" b="1" baseline="0" dirty="0" smtClean="0"/>
              <a:t>חצי דקה</a:t>
            </a:r>
          </a:p>
          <a:p>
            <a:pPr algn="r" rtl="1"/>
            <a:r>
              <a:rPr lang="he-IL" b="0" baseline="0" dirty="0" smtClean="0"/>
              <a:t>עכשיו תנסו לבד.</a:t>
            </a:r>
          </a:p>
          <a:p>
            <a:pPr algn="r" rtl="1"/>
            <a:r>
              <a:rPr lang="he-IL" b="0" baseline="0" dirty="0" smtClean="0"/>
              <a:t>יעל בקשה </a:t>
            </a:r>
            <a:r>
              <a:rPr lang="he-IL" b="0" baseline="0" dirty="0" err="1" smtClean="0"/>
              <a:t>מאמא</a:t>
            </a:r>
            <a:r>
              <a:rPr lang="he-IL" b="0" baseline="0" dirty="0" smtClean="0"/>
              <a:t> : "תני לי רשימה ותראי שאביא כל דבר"</a:t>
            </a:r>
          </a:p>
          <a:p>
            <a:pPr algn="r" rtl="1"/>
            <a:r>
              <a:rPr lang="he-IL" b="0" baseline="0" dirty="0" smtClean="0"/>
              <a:t>רשימה אחת, שתי...רשימות.</a:t>
            </a:r>
          </a:p>
          <a:p>
            <a:pPr algn="r" rtl="1"/>
            <a:r>
              <a:rPr lang="he-IL" b="0" baseline="0" dirty="0" smtClean="0"/>
              <a:t>נכון מאד ילדים.</a:t>
            </a:r>
          </a:p>
          <a:p>
            <a:pPr algn="r" rtl="1"/>
            <a:r>
              <a:rPr lang="he-IL" b="0" baseline="0" dirty="0" smtClean="0"/>
              <a:t>ועכשיו ילדים, כתבו בדף שלכם או במחברת מילים נוספות בנקבה. כתבו אותן ביחידה וגם ברבות. כמו רשימה – רשימות, כרזה – כרזות.</a:t>
            </a:r>
          </a:p>
          <a:p>
            <a:pPr algn="r" rtl="1"/>
            <a:endParaRPr lang="he-IL" b="0" baseline="0" dirty="0" smtClean="0"/>
          </a:p>
          <a:p>
            <a:pPr algn="r" rtl="1"/>
            <a:r>
              <a:rPr lang="he-IL" b="1" baseline="0" dirty="0" smtClean="0"/>
              <a:t>ממתינים 4 דקות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45458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משך השקף:</a:t>
            </a:r>
            <a:r>
              <a:rPr lang="he-IL" b="1" baseline="0" dirty="0" smtClean="0"/>
              <a:t> 1 דקה</a:t>
            </a:r>
          </a:p>
          <a:p>
            <a:pPr algn="r" rtl="1"/>
            <a:r>
              <a:rPr lang="he-IL" b="1" baseline="0" dirty="0" smtClean="0"/>
              <a:t> </a:t>
            </a:r>
            <a:r>
              <a:rPr lang="he-IL" b="0" baseline="0" dirty="0" smtClean="0"/>
              <a:t>אני מניח ילדים, שכתבתם בדף שלכם מילים מעניינות ויפות שמתאימות ליחידה ולרבות.</a:t>
            </a:r>
          </a:p>
          <a:p>
            <a:pPr algn="r" rtl="1"/>
            <a:r>
              <a:rPr lang="he-IL" b="0" baseline="0" dirty="0" smtClean="0"/>
              <a:t>הנה המילים שיכולות להתאים למשימה, אולי חלקכם כתבו מילים כאלו או דומות להן.</a:t>
            </a:r>
          </a:p>
          <a:p>
            <a:pPr algn="r" rtl="1"/>
            <a:endParaRPr lang="he-IL" b="0" baseline="0" dirty="0" smtClean="0"/>
          </a:p>
          <a:p>
            <a:pPr algn="r" rtl="1"/>
            <a:r>
              <a:rPr lang="he-IL" b="1" baseline="0" dirty="0" smtClean="0"/>
              <a:t>הקראת השקופית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24997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משך השקף: </a:t>
            </a:r>
            <a:r>
              <a:rPr lang="he-IL" b="1" baseline="0" dirty="0" smtClean="0"/>
              <a:t>6 דקות</a:t>
            </a:r>
          </a:p>
          <a:p>
            <a:pPr algn="r" rtl="1"/>
            <a:endParaRPr lang="he-IL" sz="2400" b="1" baseline="0" dirty="0" smtClean="0">
              <a:solidFill>
                <a:schemeClr val="dk1"/>
              </a:solidFill>
            </a:endParaRP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לפניכם ילדים יקרים,  טבלה שחסרות בה מילים ובצד שמאל מופיע מחסן מילים.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בואו נקרא יחד את מחסן המילים.</a:t>
            </a:r>
          </a:p>
          <a:p>
            <a:pPr algn="r" rtl="1"/>
            <a:r>
              <a:rPr lang="he-IL" sz="2400" b="1" baseline="0" dirty="0" smtClean="0">
                <a:solidFill>
                  <a:schemeClr val="dk1"/>
                </a:solidFill>
              </a:rPr>
              <a:t>הקראת מחסן מילים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עכשיו תנסו להשלים את המילים  החסרות  בטבלה  מתוך  מחסן המילים.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העתיקו את הטבלה  לדף שלכם.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יש לכם  חמש דקות להעתיק ולהשלים.</a:t>
            </a:r>
          </a:p>
          <a:p>
            <a:pPr algn="r" rtl="1"/>
            <a:endParaRPr lang="he-IL" sz="2400" b="0" baseline="0" dirty="0" smtClean="0">
              <a:solidFill>
                <a:schemeClr val="dk1"/>
              </a:solidFill>
            </a:endParaRPr>
          </a:p>
          <a:p>
            <a:pPr algn="r" rtl="1"/>
            <a:r>
              <a:rPr lang="he-IL" sz="2400" b="1" baseline="0" dirty="0" smtClean="0">
                <a:solidFill>
                  <a:schemeClr val="dk1"/>
                </a:solidFill>
              </a:rPr>
              <a:t>ממתין 5 דקות</a:t>
            </a:r>
          </a:p>
          <a:p>
            <a:pPr algn="r" rtl="1"/>
            <a:endParaRPr lang="he-IL" sz="2400" b="0" baseline="0" dirty="0" smtClean="0">
              <a:solidFill>
                <a:schemeClr val="dk1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392249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משך השקף: </a:t>
            </a:r>
            <a:r>
              <a:rPr lang="he-IL" b="1" baseline="0" dirty="0" smtClean="0"/>
              <a:t> עד דקה 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הנה התשובה.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אתם ילדים יכולים לבדוק האם גם אתם כתבתם  כך.  </a:t>
            </a:r>
          </a:p>
          <a:p>
            <a:pPr algn="r" rtl="1"/>
            <a:r>
              <a:rPr lang="he-IL" sz="2400" b="1" baseline="0" dirty="0" smtClean="0">
                <a:solidFill>
                  <a:schemeClr val="dk1"/>
                </a:solidFill>
              </a:rPr>
              <a:t>הקראת השקופית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55371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0"/>
            <a:r>
              <a:rPr lang="he-I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משך השקף</a:t>
            </a:r>
            <a:r>
              <a:rPr lang="he-I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he-I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1 דקה</a:t>
            </a:r>
          </a:p>
          <a:p>
            <a:pPr algn="r" rtl="0"/>
            <a:r>
              <a:rPr lang="he-IL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ילדים</a:t>
            </a:r>
            <a:r>
              <a:rPr lang="he-IL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יקרים, </a:t>
            </a:r>
            <a:r>
              <a:rPr lang="he-IL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אנחנו כבר ממש </a:t>
            </a:r>
            <a:r>
              <a:rPr lang="he-IL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מסיימים.</a:t>
            </a:r>
          </a:p>
          <a:p>
            <a:pPr algn="r" rtl="0"/>
            <a:r>
              <a:rPr lang="he-IL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אז מה למדנו היום?</a:t>
            </a:r>
          </a:p>
          <a:p>
            <a:pPr algn="r" rtl="0"/>
            <a:r>
              <a:rPr lang="he-I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הקראת השקופית</a:t>
            </a:r>
            <a:r>
              <a:rPr lang="x-non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752547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0"/>
            <a:r>
              <a:rPr lang="he-I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משך השקף: </a:t>
            </a:r>
            <a:r>
              <a:rPr lang="he-IL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דקות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0"/>
            <a:endParaRPr lang="he-I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0"/>
            <a:r>
              <a:rPr lang="he-I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לפני שניפרד, ממשיכים</a:t>
            </a:r>
            <a:r>
              <a:rPr lang="he-I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לתרגל.</a:t>
            </a:r>
          </a:p>
          <a:p>
            <a:pPr algn="r" rtl="0"/>
            <a:r>
              <a:rPr lang="he-I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זוכרים</a:t>
            </a:r>
            <a:r>
              <a:rPr lang="he-I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ילדים את שמונת הכרטיסים שהכנתם בתחילת השיעור? עכשיו זה הזמן להשתמש בהם.</a:t>
            </a:r>
          </a:p>
          <a:p>
            <a:pPr algn="r" rtl="0"/>
            <a:endParaRPr lang="he-I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0"/>
            <a:r>
              <a:rPr lang="he-I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הקראת השקופית</a:t>
            </a:r>
            <a:endParaRPr lang="he-I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0"/>
            <a:endParaRPr lang="he-I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0"/>
            <a:r>
              <a:rPr lang="he-I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שלום ילדים, נהניתי לתרגל  אתכם יחד על תנועת החולם</a:t>
            </a:r>
            <a:r>
              <a:rPr lang="he-I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ולקרוא  את הקטע: "לדעת לקרוא ולנסות להבין"</a:t>
            </a:r>
          </a:p>
          <a:p>
            <a:pPr algn="r" rtl="0"/>
            <a:r>
              <a:rPr lang="he-I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להתראות בשיעור הבא...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2" name="Google Shape;33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9223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sz="1300" b="1" dirty="0"/>
              <a:t>משך השקף: </a:t>
            </a:r>
            <a:r>
              <a:rPr lang="he-IL" sz="1300" b="1" dirty="0" smtClean="0"/>
              <a:t>1דקה</a:t>
            </a:r>
            <a:endParaRPr lang="he-IL" sz="1300" b="1" dirty="0"/>
          </a:p>
          <a:p>
            <a:pPr marL="167735" algn="r" rtl="1"/>
            <a:endParaRPr lang="he-IL" sz="1300" dirty="0"/>
          </a:p>
          <a:p>
            <a:pPr marL="140898" algn="r" rtl="1">
              <a:lnSpc>
                <a:spcPct val="115000"/>
              </a:lnSpc>
              <a:spcBef>
                <a:spcPts val="845"/>
              </a:spcBef>
              <a:buClr>
                <a:schemeClr val="dk1"/>
              </a:buClr>
              <a:buSzPts val="1500"/>
            </a:pPr>
            <a:r>
              <a:rPr lang="he-IL" sz="1300" b="0" baseline="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 אז מה נלמד היום ילדים?</a:t>
            </a:r>
          </a:p>
          <a:p>
            <a:pPr marL="140898" algn="r" rtl="1">
              <a:lnSpc>
                <a:spcPct val="115000"/>
              </a:lnSpc>
              <a:spcBef>
                <a:spcPts val="845"/>
              </a:spcBef>
              <a:buClr>
                <a:schemeClr val="dk1"/>
              </a:buClr>
              <a:buSzPts val="1500"/>
            </a:pPr>
            <a:r>
              <a:rPr lang="he-IL" sz="1300" b="1" baseline="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הקראת השקופית</a:t>
            </a:r>
            <a:endParaRPr lang="he-IL" sz="13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80003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/>
              <a:t>משך </a:t>
            </a:r>
            <a:r>
              <a:rPr lang="he-IL" b="1" dirty="0" smtClean="0"/>
              <a:t>השקף</a:t>
            </a:r>
            <a:r>
              <a:rPr lang="he-IL" b="1" dirty="0"/>
              <a:t>: </a:t>
            </a:r>
            <a:r>
              <a:rPr lang="he-IL" b="1" dirty="0" smtClean="0"/>
              <a:t>2 דקות</a:t>
            </a:r>
          </a:p>
          <a:p>
            <a:pPr algn="r" rtl="1"/>
            <a:r>
              <a:rPr lang="he-IL" b="0" dirty="0" smtClean="0"/>
              <a:t>ילדים , אתם כבר יודעים לקרוא יפה.</a:t>
            </a:r>
          </a:p>
          <a:p>
            <a:pPr algn="r" rtl="1"/>
            <a:r>
              <a:rPr lang="he-IL" b="0" dirty="0" smtClean="0"/>
              <a:t>בואו</a:t>
            </a:r>
            <a:r>
              <a:rPr lang="he-IL" b="0" baseline="0" dirty="0" smtClean="0"/>
              <a:t>  ננסה לקרוא ביחד את שמות החנויות שלפנינו.</a:t>
            </a:r>
          </a:p>
          <a:p>
            <a:pPr algn="r" rtl="1"/>
            <a:r>
              <a:rPr lang="he-IL" b="0" baseline="0" dirty="0" smtClean="0"/>
              <a:t> </a:t>
            </a:r>
            <a:endParaRPr lang="he-IL" b="1" baseline="0" dirty="0" smtClean="0"/>
          </a:p>
          <a:p>
            <a:pPr algn="r" rtl="1"/>
            <a:r>
              <a:rPr lang="he-IL" b="1" baseline="0" dirty="0" smtClean="0"/>
              <a:t>הקראת השקופית</a:t>
            </a:r>
          </a:p>
          <a:p>
            <a:pPr algn="r" rtl="1"/>
            <a:endParaRPr lang="he-IL" b="1" baseline="0" dirty="0" smtClean="0"/>
          </a:p>
          <a:p>
            <a:pPr algn="r" rtl="1"/>
            <a:r>
              <a:rPr lang="he-IL" b="0" baseline="0" dirty="0" smtClean="0"/>
              <a:t>אני מניח שאתם ודאי מכירים את כל המילים.</a:t>
            </a:r>
          </a:p>
          <a:p>
            <a:pPr algn="r" rtl="1"/>
            <a:r>
              <a:rPr lang="he-IL" b="0" baseline="0" dirty="0" smtClean="0"/>
              <a:t>בצד ימין אלה שמות של חנויות ספרים.</a:t>
            </a:r>
          </a:p>
          <a:p>
            <a:pPr algn="r" rtl="1"/>
            <a:r>
              <a:rPr lang="he-IL" b="0" baseline="0" dirty="0" smtClean="0"/>
              <a:t>באמצע אלה שמות של רשתות מזון, </a:t>
            </a:r>
            <a:r>
              <a:rPr lang="he-IL" b="0" baseline="0" dirty="0" err="1" smtClean="0"/>
              <a:t>סופרמקטים</a:t>
            </a:r>
            <a:r>
              <a:rPr lang="he-IL" b="0" baseline="0" dirty="0" smtClean="0"/>
              <a:t> גדולים.</a:t>
            </a:r>
          </a:p>
          <a:p>
            <a:pPr algn="r" rtl="1"/>
            <a:r>
              <a:rPr lang="he-IL" b="0" baseline="0" dirty="0" smtClean="0"/>
              <a:t>ובצד שמאל שמות של חנויות שמוכרים בהן מוצרים  לבית.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793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משך השקף: 2 דקות</a:t>
            </a:r>
          </a:p>
          <a:p>
            <a:pPr algn="r" rtl="1"/>
            <a:endParaRPr lang="he-IL" sz="2400" b="0" baseline="0" dirty="0" smtClean="0">
              <a:solidFill>
                <a:schemeClr val="dk1"/>
              </a:solidFill>
            </a:endParaRP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אנחנו מתחילים...</a:t>
            </a:r>
          </a:p>
          <a:p>
            <a:pPr algn="r" rtl="1"/>
            <a:endParaRPr lang="he-IL" sz="2400" b="0" baseline="0" dirty="0" smtClean="0">
              <a:solidFill>
                <a:schemeClr val="dk1"/>
              </a:solidFill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dirty="0" smtClean="0"/>
              <a:t>אתמול</a:t>
            </a:r>
            <a:r>
              <a:rPr lang="he-IL" sz="2400" baseline="0" dirty="0" smtClean="0"/>
              <a:t> </a:t>
            </a:r>
            <a:r>
              <a:rPr lang="he-IL" sz="2400" dirty="0" smtClean="0"/>
              <a:t>יצאתי לרחוב וצילמתי  שלטים של חנויות עם </a:t>
            </a:r>
            <a:r>
              <a:rPr lang="he-IL" sz="2400" dirty="0" err="1" smtClean="0"/>
              <a:t>המווון</a:t>
            </a:r>
            <a:r>
              <a:rPr lang="he-IL" sz="2400" dirty="0" smtClean="0"/>
              <a:t> מילים. אתם תראו מיד בתמונה הבאה.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dirty="0" smtClean="0"/>
              <a:t>אתם מוזמנים</a:t>
            </a:r>
            <a:r>
              <a:rPr lang="he-IL" sz="2400" baseline="0" dirty="0" smtClean="0"/>
              <a:t> לטייל איתי</a:t>
            </a:r>
            <a:r>
              <a:rPr lang="he-IL" sz="2400" dirty="0" smtClean="0"/>
              <a:t> ברחוב. לא באמת... תתבוננו בשלטים שצילמתי,</a:t>
            </a:r>
            <a:r>
              <a:rPr lang="he-IL" sz="2400" baseline="0" dirty="0" smtClean="0"/>
              <a:t> ותנסו לגלות את שמות החנויות ומה מוכרים בהם.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2400" baseline="0" dirty="0" smtClean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aseline="0" dirty="0" smtClean="0"/>
              <a:t>חנות של פיצה, מוכרים בה פיצה.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aseline="0" dirty="0" smtClean="0"/>
              <a:t>חנות של גלידות,  מוכרים בה גלידות.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aseline="0" dirty="0" smtClean="0"/>
              <a:t>ומה מוכרים  בחנות של קרח?  נכון, קרח.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dirty="0" smtClean="0"/>
              <a:t>בשלט האחרון?</a:t>
            </a:r>
            <a:r>
              <a:rPr lang="he-IL" sz="2400" baseline="0" dirty="0" smtClean="0"/>
              <a:t> מה השם של החנות? מגה – פון. מה מוכרים בה? נכון, מכשירים ניידים, פלאפונים...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2400" b="0" baseline="0" dirty="0" smtClean="0">
              <a:solidFill>
                <a:schemeClr val="dk1"/>
              </a:solidFill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0" baseline="0" dirty="0" smtClean="0">
                <a:solidFill>
                  <a:schemeClr val="dk1"/>
                </a:solidFill>
              </a:rPr>
              <a:t>כל הכבוד ילדים, הצלחתם לקרוא מילים שאתם מכירים גם ללא ניקוד.</a:t>
            </a:r>
          </a:p>
          <a:p>
            <a:pPr algn="r" rtl="1"/>
            <a:endParaRPr lang="he-IL" sz="2400" b="0" baseline="0" dirty="0" smtClean="0">
              <a:solidFill>
                <a:schemeClr val="dk1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4547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משך השקף: </a:t>
            </a:r>
            <a:r>
              <a:rPr lang="he-IL" b="1" baseline="0" dirty="0" smtClean="0"/>
              <a:t> דקה וחצי</a:t>
            </a:r>
            <a:endParaRPr lang="he-IL" b="1" dirty="0" smtClean="0"/>
          </a:p>
          <a:p>
            <a:pPr algn="r" rtl="1"/>
            <a:endParaRPr lang="he-IL" sz="2400" b="0" baseline="0" dirty="0" smtClean="0">
              <a:solidFill>
                <a:schemeClr val="dk1"/>
              </a:solidFill>
            </a:endParaRP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היום ילדים נקרא סיפור.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לפני שנתחיל לקרוא את הסיפור הנה הכותרת שלו. לדעת לקרוא ולנסות להבין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התבוננו בכותרת וחשבו  על מה נקרא בסיפור? מה יהיה כתוב בו?  </a:t>
            </a:r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נכון מאד ילדים,  בסיפור נקרא על מישהו  שיודע לקרוא  מילים עם ניקוד או ללא ניקוד ומנסה להבין.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3179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משך השקף: </a:t>
            </a:r>
            <a:r>
              <a:rPr lang="he-IL" b="1" baseline="0" dirty="0" smtClean="0"/>
              <a:t> 2 דקות</a:t>
            </a:r>
          </a:p>
          <a:p>
            <a:pPr algn="r" rtl="1"/>
            <a:r>
              <a:rPr lang="he-IL" b="0" baseline="0" dirty="0" smtClean="0"/>
              <a:t>עכשיו ילדים נתחיל לקרוא את הסיפור , אתם יכולים להצטרף ולקרוא יחד איתי בקול</a:t>
            </a:r>
            <a:r>
              <a:rPr lang="he-IL" b="1" baseline="0" dirty="0" smtClean="0"/>
              <a:t>.</a:t>
            </a:r>
            <a:endParaRPr lang="he-IL" b="1" dirty="0" smtClean="0"/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 </a:t>
            </a:r>
            <a:r>
              <a:rPr lang="he-IL" sz="2400" b="1" baseline="0" dirty="0" smtClean="0">
                <a:solidFill>
                  <a:schemeClr val="dk1"/>
                </a:solidFill>
              </a:rPr>
              <a:t>הקראת הסיפור בהנגנה מתאימה.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4610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משך השקף: </a:t>
            </a:r>
            <a:r>
              <a:rPr lang="he-IL" b="1" baseline="0" dirty="0" smtClean="0"/>
              <a:t> 2 דקות</a:t>
            </a:r>
          </a:p>
          <a:p>
            <a:pPr algn="r" rtl="1"/>
            <a:r>
              <a:rPr lang="he-IL" b="0" baseline="0" dirty="0" smtClean="0"/>
              <a:t>עכשיו ילדים נתחיל לקרוא את הסיפור , אתם יכולים להצטרף ולקרוא יחד איתי בקול</a:t>
            </a:r>
            <a:r>
              <a:rPr lang="he-IL" b="1" baseline="0" dirty="0" smtClean="0"/>
              <a:t>.</a:t>
            </a:r>
            <a:endParaRPr lang="he-IL" b="1" dirty="0" smtClean="0"/>
          </a:p>
          <a:p>
            <a:pPr algn="r" rtl="1"/>
            <a:r>
              <a:rPr lang="he-IL" sz="2400" b="0" baseline="0" dirty="0" smtClean="0">
                <a:solidFill>
                  <a:schemeClr val="dk1"/>
                </a:solidFill>
              </a:rPr>
              <a:t> </a:t>
            </a:r>
            <a:r>
              <a:rPr lang="he-IL" sz="2400" b="1" baseline="0" dirty="0" smtClean="0">
                <a:solidFill>
                  <a:schemeClr val="dk1"/>
                </a:solidFill>
              </a:rPr>
              <a:t>הקראת הסיפור בהנגנה מתאימה.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7229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משך השקף: </a:t>
            </a:r>
            <a:r>
              <a:rPr lang="he-IL" b="1" baseline="0" dirty="0" smtClean="0"/>
              <a:t> 2 דקות</a:t>
            </a:r>
          </a:p>
          <a:p>
            <a:pPr algn="r" rtl="1"/>
            <a:r>
              <a:rPr lang="he-IL" b="0" baseline="0" dirty="0" smtClean="0"/>
              <a:t> אני ממשיך לקרוא...</a:t>
            </a:r>
          </a:p>
          <a:p>
            <a:pPr algn="r" rtl="1"/>
            <a:r>
              <a:rPr lang="he-IL" b="1" baseline="0" dirty="0" smtClean="0"/>
              <a:t>הקראת השקופית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9664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8" y="646576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1" eaLnBrk="1" latinLnBrk="0" hangingPunct="1"/>
            <a:endParaRPr lang="x-none" sz="1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2" y="3446401"/>
            <a:ext cx="6284119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0" eaLnBrk="1" latinLnBrk="0" hangingPunct="1"/>
            <a:endParaRPr lang="x-none" sz="1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1" eaLnBrk="1" latinLnBrk="0" hangingPunct="1"/>
              <a:endParaRPr lang="x-none" sz="18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1" eaLnBrk="1" latinLnBrk="0" hangingPunct="1"/>
              <a:endParaRPr lang="x-none" sz="180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5" y="1524216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4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4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1" eaLnBrk="1" latinLnBrk="0" hangingPunct="1"/>
              <a:endParaRPr lang="x-none" sz="18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1" eaLnBrk="1" latinLnBrk="0" hangingPunct="1"/>
              <a:endParaRPr lang="x-none" sz="180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29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8" y="3704676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39" y="110840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1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40" y="1928815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1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2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0" eaLnBrk="1" latinLnBrk="0" hangingPunct="1"/>
            <a:endParaRPr lang="x-none" sz="1800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8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1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594" marR="0" indent="-228594" algn="r" defTabSz="914377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594" marR="0" lvl="0" indent="-228594" algn="r" defTabSz="914377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594" marR="0" lvl="0" indent="-228594" algn="r" defTabSz="914377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594" marR="0" indent="-228594" algn="r" defTabSz="914377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594" marR="0" lvl="0" indent="-228594" algn="r" defTabSz="914377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594" marR="0" lvl="0" indent="-228594" algn="r" defTabSz="914377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5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1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594" marR="0" indent="-228594" algn="r" defTabSz="914377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594" marR="0" indent="-228594" algn="r" defTabSz="914377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1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2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0" eaLnBrk="1" latinLnBrk="0" hangingPunct="1"/>
            <a:endParaRPr lang="x-none" sz="1800" dirty="0"/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377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marL="0" marR="0" lvl="0" indent="0" algn="r" defTabSz="914377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1" eaLnBrk="1" latinLnBrk="0" hangingPunct="1"/>
              <a:endParaRPr lang="x-none" sz="180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77" rtl="1" eaLnBrk="1" latinLnBrk="0" hangingPunct="1"/>
                <a:endParaRPr lang="x-none" sz="1800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77" rtl="1" eaLnBrk="1" latinLnBrk="0" hangingPunct="1"/>
                <a:endParaRPr lang="x-none" sz="1800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1" eaLnBrk="1" latinLnBrk="0" hangingPunct="1"/>
              <a:endParaRPr lang="x-none" sz="1800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4" y="661711"/>
            <a:ext cx="10953751" cy="1903413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53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7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7"/>
            <a:ext cx="6172200" cy="4873625"/>
          </a:xfrm>
        </p:spPr>
        <p:txBody>
          <a:bodyPr/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9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1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7" y="2208857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4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9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377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marL="0" marR="0" lvl="0" indent="0" algn="r" defTabSz="914377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40"/>
            <a:ext cx="11418771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1336410" y="356936"/>
            <a:ext cx="10550791" cy="506326"/>
            <a:chOff x="1336409" y="356936"/>
            <a:chExt cx="10550791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36409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5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0" eaLnBrk="1" latinLnBrk="0" hangingPunct="1"/>
            <a:endParaRPr lang="x-none" sz="1800"/>
          </a:p>
        </p:txBody>
      </p:sp>
    </p:spTree>
    <p:extLst>
      <p:ext uri="{BB962C8B-B14F-4D97-AF65-F5344CB8AC3E}">
        <p14:creationId xmlns:p14="http://schemas.microsoft.com/office/powerpoint/2010/main" val="1972258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6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1" eaLnBrk="1" latinLnBrk="0" hangingPunct="1"/>
            <a:endParaRPr lang="x-none" sz="18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7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7"/>
            <a:ext cx="506326" cy="506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0" eaLnBrk="1" latinLnBrk="0" hangingPunct="1"/>
            <a:endParaRPr lang="x-none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9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1" eaLnBrk="1" latinLnBrk="0" hangingPunct="1"/>
            <a:endParaRPr lang="x-none" sz="1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6" y="17209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5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7" y="2286221"/>
            <a:ext cx="420159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0" eaLnBrk="1" latinLnBrk="0" hangingPunct="1"/>
            <a:endParaRPr lang="x-none" sz="18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29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86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1313049" y="356936"/>
            <a:ext cx="10574153" cy="506326"/>
            <a:chOff x="1313047" y="356936"/>
            <a:chExt cx="1057415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1304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131304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3"/>
            <a:ext cx="4506015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1" eaLnBrk="1" latinLnBrk="0" hangingPunct="1"/>
              <a:endParaRPr lang="x-none" sz="18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1" eaLnBrk="1" latinLnBrk="0" hangingPunct="1"/>
              <a:endParaRPr lang="x-none" sz="1800"/>
            </a:p>
          </p:txBody>
        </p:sp>
      </p:grpSp>
    </p:spTree>
    <p:extLst>
      <p:ext uri="{BB962C8B-B14F-4D97-AF65-F5344CB8AC3E}">
        <p14:creationId xmlns:p14="http://schemas.microsoft.com/office/powerpoint/2010/main" val="1226794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60"/>
            <a:ext cx="10586647" cy="5681719"/>
          </a:xfrm>
          <a:prstGeom prst="rect">
            <a:avLst/>
          </a:prstGeom>
        </p:spPr>
        <p:txBody>
          <a:bodyPr/>
          <a:lstStyle>
            <a:lvl1pPr marL="0" marR="0" indent="0" algn="r" defTabSz="914377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marL="0" marR="0" lvl="0" indent="0" algn="r" defTabSz="914377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8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769491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9" y="721341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1" eaLnBrk="1" latinLnBrk="0" hangingPunct="1"/>
            <a:endParaRPr lang="x-none" sz="1800"/>
          </a:p>
        </p:txBody>
      </p:sp>
    </p:spTree>
    <p:extLst>
      <p:ext uri="{BB962C8B-B14F-4D97-AF65-F5344CB8AC3E}">
        <p14:creationId xmlns:p14="http://schemas.microsoft.com/office/powerpoint/2010/main" val="134333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3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0" eaLnBrk="1" latinLnBrk="0" hangingPunct="1"/>
            <a:endParaRPr lang="x-non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0" eaLnBrk="1" latinLnBrk="0" hangingPunct="1"/>
            <a:endParaRPr lang="x-none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4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9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0" eaLnBrk="1" latinLnBrk="0" hangingPunct="1"/>
            <a:endParaRPr lang="x-none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2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39" y="110840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6" y="886223"/>
            <a:ext cx="9150179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9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41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40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376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9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9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3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0" eaLnBrk="1" latinLnBrk="0" hangingPunct="1"/>
            <a:endParaRPr lang="x-none" sz="1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0" eaLnBrk="1" latinLnBrk="0" hangingPunct="1"/>
            <a:endParaRPr lang="x-none" sz="180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4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9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0" eaLnBrk="1" latinLnBrk="0" hangingPunct="1"/>
            <a:endParaRPr lang="x-none" sz="180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1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39" y="110840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6" y="886223"/>
            <a:ext cx="9150179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4" y="4419773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377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891" y="6148565"/>
            <a:ext cx="5099051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231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קניית ידע">
  <p:cSld name="2_הקניית ידע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29"/>
          <p:cNvPicPr preferRelativeResize="0"/>
          <p:nvPr/>
        </p:nvPicPr>
        <p:blipFill rotWithShape="1">
          <a:blip r:embed="rId2">
            <a:alphaModFix/>
          </a:blip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Google Shape;52;p29"/>
          <p:cNvGrpSpPr/>
          <p:nvPr/>
        </p:nvGrpSpPr>
        <p:grpSpPr>
          <a:xfrm>
            <a:off x="358721" y="6187719"/>
            <a:ext cx="3913243" cy="506326"/>
            <a:chOff x="358720" y="6187719"/>
            <a:chExt cx="3913243" cy="506326"/>
          </a:xfrm>
        </p:grpSpPr>
        <p:cxnSp>
          <p:nvCxnSpPr>
            <p:cNvPr id="53" name="Google Shape;53;p29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4" name="Google Shape;54;p2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Google Shape;56;p29"/>
          <p:cNvSpPr txBox="1">
            <a:spLocks noGrp="1"/>
          </p:cNvSpPr>
          <p:nvPr>
            <p:ph type="title"/>
          </p:nvPr>
        </p:nvSpPr>
        <p:spPr>
          <a:xfrm>
            <a:off x="3081591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1"/>
          </p:nvPr>
        </p:nvSpPr>
        <p:spPr>
          <a:xfrm>
            <a:off x="1671640" y="1928815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377" lvl="1" indent="-228594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566" lvl="2" indent="-22859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754" lvl="3" indent="-22859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5943" lvl="4" indent="-22859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/>
          <p:nvPr/>
        </p:nvSpPr>
        <p:spPr>
          <a:xfrm rot="-5400000">
            <a:off x="11332782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1747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9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9" y="-3969273"/>
            <a:ext cx="5045676" cy="5028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307165-DA22-2E48-AE86-B78F4110AE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13B3B1-726C-944F-8CAD-1F3AF7A7034B}"/>
              </a:ext>
            </a:extLst>
          </p:cNvPr>
          <p:cNvCxnSpPr>
            <a:cxnSpLocks/>
          </p:cNvCxnSpPr>
          <p:nvPr userDrawn="1"/>
        </p:nvCxnSpPr>
        <p:spPr>
          <a:xfrm>
            <a:off x="7156174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0F5DAFE-647E-5C47-B77A-42DA94152FF1}"/>
              </a:ext>
            </a:extLst>
          </p:cNvPr>
          <p:cNvSpPr/>
          <p:nvPr userDrawn="1"/>
        </p:nvSpPr>
        <p:spPr>
          <a:xfrm rot="16200000">
            <a:off x="7721223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1" eaLnBrk="1" latinLnBrk="0" hangingPunct="1"/>
            <a:endParaRPr lang="x-none" sz="180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22374B-CE66-F844-8273-BE66100E5DC3}"/>
              </a:ext>
            </a:extLst>
          </p:cNvPr>
          <p:cNvCxnSpPr>
            <a:cxnSpLocks/>
          </p:cNvCxnSpPr>
          <p:nvPr userDrawn="1"/>
        </p:nvCxnSpPr>
        <p:spPr>
          <a:xfrm>
            <a:off x="4093267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8A16B6-C317-B44B-A5BB-C2442F733613}"/>
              </a:ext>
            </a:extLst>
          </p:cNvPr>
          <p:cNvCxnSpPr>
            <a:cxnSpLocks/>
          </p:cNvCxnSpPr>
          <p:nvPr userDrawn="1"/>
        </p:nvCxnSpPr>
        <p:spPr>
          <a:xfrm>
            <a:off x="4093267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0160307-BF93-B642-B885-52C1AEE617F6}"/>
              </a:ext>
            </a:extLst>
          </p:cNvPr>
          <p:cNvGrpSpPr/>
          <p:nvPr userDrawn="1"/>
        </p:nvGrpSpPr>
        <p:grpSpPr>
          <a:xfrm>
            <a:off x="-110839" y="110840"/>
            <a:ext cx="1530097" cy="1525930"/>
            <a:chOff x="8374611" y="4283110"/>
            <a:chExt cx="2300578" cy="229431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98B7E2E-690A-B74F-A361-DB3C1398C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D367D3-E2A8-4A4A-953D-E858CA461A7D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CF59D4F-A27F-1C45-8148-635F8893C9C9}"/>
              </a:ext>
            </a:extLst>
          </p:cNvPr>
          <p:cNvSpPr txBox="1"/>
          <p:nvPr userDrawn="1"/>
        </p:nvSpPr>
        <p:spPr>
          <a:xfrm>
            <a:off x="2210657" y="2405098"/>
            <a:ext cx="7770689" cy="2047803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377" rtl="1" eaLnBrk="1" latinLnBrk="0" hangingPunct="1">
              <a:lnSpc>
                <a:spcPts val="6000"/>
              </a:lnSpc>
            </a:pPr>
            <a:r>
              <a:rPr lang="he-IL" sz="66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תודה שצפיתם בשידור</a:t>
            </a:r>
          </a:p>
          <a:p>
            <a:pPr marL="0" algn="ctr" defTabSz="914377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0459D7-20E2-3642-98A9-F8CB285E36CD}"/>
              </a:ext>
            </a:extLst>
          </p:cNvPr>
          <p:cNvSpPr/>
          <p:nvPr userDrawn="1"/>
        </p:nvSpPr>
        <p:spPr>
          <a:xfrm>
            <a:off x="6692901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47E01A-4A09-7641-BB58-BBF9194A53AE}"/>
              </a:ext>
            </a:extLst>
          </p:cNvPr>
          <p:cNvSpPr/>
          <p:nvPr userDrawn="1"/>
        </p:nvSpPr>
        <p:spPr>
          <a:xfrm>
            <a:off x="2431343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1" eaLnBrk="1" latinLnBrk="0" hangingPunct="1"/>
            <a:endParaRPr lang="x-none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4295D9-D842-7B4A-8FAF-A7CB7DC8D8DD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1" eaLnBrk="1" latinLnBrk="0" hangingPunct="1"/>
            <a:endParaRPr lang="x-none" sz="1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286E97-B4B5-7A44-BA99-EFC8C200D63F}"/>
              </a:ext>
            </a:extLst>
          </p:cNvPr>
          <p:cNvSpPr txBox="1"/>
          <p:nvPr userDrawn="1"/>
        </p:nvSpPr>
        <p:spPr>
          <a:xfrm>
            <a:off x="3870376" y="6424728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74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7" y="376563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1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4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1" eaLnBrk="1" latinLnBrk="0" hangingPunct="1"/>
              <a:endParaRPr lang="x-none" sz="18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1" eaLnBrk="1" latinLnBrk="0" hangingPunct="1"/>
              <a:endParaRPr lang="x-none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9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1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6" y="181572"/>
            <a:ext cx="10244791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5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0" eaLnBrk="1" latinLnBrk="0" hangingPunct="1"/>
            <a:endParaRPr lang="x-none" sz="1800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1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1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40" y="1928815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2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0" eaLnBrk="1" latinLnBrk="0" hangingPunct="1"/>
            <a:endParaRPr lang="x-none" sz="1800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8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1" eaLnBrk="1" latinLnBrk="0" hangingPunct="1"/>
            <a:endParaRPr lang="x-none" sz="18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1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594" marR="0" indent="-228594" algn="r" defTabSz="914377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228594" marR="0" lvl="0" indent="-228594" algn="r" defTabSz="914377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594" marR="0" lvl="0" indent="-228594" algn="r" defTabSz="914377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594" marR="0" lvl="0" indent="-228594" algn="r" defTabSz="914377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594" marR="0" indent="-228594" algn="r" defTabSz="914377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594" marR="0" lvl="0" indent="-228594" algn="r" defTabSz="914377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594" marR="0" lvl="0" indent="-228594" algn="r" defTabSz="914377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6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5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1" eaLnBrk="1" latinLnBrk="0" hangingPunct="1"/>
            <a:endParaRPr lang="x-none" sz="1800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8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77" rtl="1" eaLnBrk="1" latinLnBrk="0" hangingPunct="1"/>
            <a:endParaRPr lang="x-none" sz="18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1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377" rtl="0" eaLnBrk="1" latinLnBrk="0" hangingPunct="1"/>
              <a:endParaRPr lang="x-none" sz="18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594" marR="0" indent="-228594" algn="r" defTabSz="914377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594" marR="0" lvl="0" indent="-228594" algn="r" defTabSz="914377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594" marR="0" lvl="0" indent="-228594" algn="r" defTabSz="914377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594" marR="0" indent="-228594" algn="r" defTabSz="914377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594" marR="0" lvl="0" indent="-228594" algn="r" defTabSz="914377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594" marR="0" lvl="0" indent="-228594" algn="r" defTabSz="914377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73" r:id="rId3"/>
    <p:sldLayoutId id="2147483650" r:id="rId4"/>
    <p:sldLayoutId id="2147483653" r:id="rId5"/>
    <p:sldLayoutId id="2147483666" r:id="rId6"/>
    <p:sldLayoutId id="2147483652" r:id="rId7"/>
    <p:sldLayoutId id="2147483667" r:id="rId8"/>
    <p:sldLayoutId id="2147483669" r:id="rId9"/>
    <p:sldLayoutId id="2147483670" r:id="rId10"/>
    <p:sldLayoutId id="2147483671" r:id="rId11"/>
    <p:sldLayoutId id="2147483668" r:id="rId12"/>
    <p:sldLayoutId id="2147483665" r:id="rId13"/>
    <p:sldLayoutId id="2147483657" r:id="rId14"/>
    <p:sldLayoutId id="2147483664" r:id="rId15"/>
    <p:sldLayoutId id="2147483661" r:id="rId16"/>
    <p:sldLayoutId id="2147483649" r:id="rId17"/>
    <p:sldLayoutId id="2147483663" r:id="rId18"/>
    <p:sldLayoutId id="2147483675" r:id="rId19"/>
    <p:sldLayoutId id="2147483676" r:id="rId20"/>
  </p:sldLayoutIdLst>
  <p:txStyles>
    <p:titleStyle>
      <a:lvl1pPr algn="r" defTabSz="914377" rtl="1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228594" indent="-228594" algn="r" defTabSz="914377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1pPr>
      <a:lvl2pPr marL="68578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2pPr>
      <a:lvl3pPr marL="1142971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3pPr>
      <a:lvl4pPr marL="1600160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4pPr>
      <a:lvl5pPr marL="2057349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501641" y="2115483"/>
            <a:ext cx="5090160" cy="634327"/>
          </a:xfrm>
          <a:solidFill>
            <a:srgbClr val="0033CC"/>
          </a:solidFill>
        </p:spPr>
        <p:txBody>
          <a:bodyPr/>
          <a:lstStyle/>
          <a:p>
            <a:pPr lvl="0" algn="ctr"/>
            <a:r>
              <a:rPr lang="he-IL" sz="3200" b="1" dirty="0"/>
              <a:t>מערכת שיעורים למגזר החרדי</a:t>
            </a:r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6"/>
          </p:nvPr>
        </p:nvSpPr>
        <p:spPr>
          <a:xfrm>
            <a:off x="1159472" y="4469273"/>
            <a:ext cx="7767181" cy="411775"/>
          </a:xfrm>
        </p:spPr>
        <p:txBody>
          <a:bodyPr/>
          <a:lstStyle/>
          <a:p>
            <a:r>
              <a:rPr lang="he-IL" dirty="0"/>
              <a:t>נושא השיעור: </a:t>
            </a:r>
            <a:r>
              <a:rPr lang="he-IL" dirty="0" smtClean="0"/>
              <a:t>תרגול תנועת החולם</a:t>
            </a:r>
            <a:endParaRPr lang="x-none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874761-6EDB-5D40-A79B-9C82F478C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Autofit/>
          </a:bodyPr>
          <a:lstStyle/>
          <a:p>
            <a:r>
              <a:rPr lang="he-IL" sz="3200" dirty="0">
                <a:sym typeface="Calibri"/>
              </a:rPr>
              <a:t>עם המורה: </a:t>
            </a:r>
            <a:r>
              <a:rPr lang="he-IL" sz="3200" dirty="0" smtClean="0">
                <a:sym typeface="Calibri"/>
              </a:rPr>
              <a:t>יצחק מזור</a:t>
            </a:r>
          </a:p>
          <a:p>
            <a:r>
              <a:rPr lang="he-IL" dirty="0" smtClean="0">
                <a:sym typeface="Calibri"/>
              </a:rPr>
              <a:t>כתיבה:</a:t>
            </a:r>
            <a:r>
              <a:rPr lang="en-US" dirty="0" smtClean="0">
                <a:sym typeface="Calibri"/>
              </a:rPr>
              <a:t> </a:t>
            </a:r>
            <a:r>
              <a:rPr lang="he-IL" dirty="0" smtClean="0">
                <a:sym typeface="Calibri"/>
              </a:rPr>
              <a:t>אסתר מלכה</a:t>
            </a:r>
            <a:endParaRPr lang="he-IL" dirty="0">
              <a:sym typeface="Calibri"/>
            </a:endParaRP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9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8;p5"/>
          <p:cNvSpPr txBox="1">
            <a:spLocks/>
          </p:cNvSpPr>
          <p:nvPr/>
        </p:nvSpPr>
        <p:spPr>
          <a:xfrm>
            <a:off x="2222639" y="3024451"/>
            <a:ext cx="8382413" cy="824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5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שיעור עברית לכיתה א'</a:t>
            </a:r>
          </a:p>
        </p:txBody>
      </p:sp>
      <p:sp>
        <p:nvSpPr>
          <p:cNvPr id="5" name="מלבן 4"/>
          <p:cNvSpPr/>
          <p:nvPr/>
        </p:nvSpPr>
        <p:spPr>
          <a:xfrm>
            <a:off x="89037" y="0"/>
            <a:ext cx="1114923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5814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079" y="633680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 err="1">
                <a:cs typeface="+mn-cs"/>
              </a:rPr>
              <a:t>עַכְשָׁו</a:t>
            </a:r>
            <a:r>
              <a:rPr lang="he-IL" b="1" dirty="0">
                <a:cs typeface="+mn-cs"/>
              </a:rPr>
              <a:t> לוֹמְדִים</a:t>
            </a:r>
            <a:endParaRPr lang="x-none" b="1" dirty="0"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8" y="13563"/>
            <a:ext cx="1017545" cy="1070700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1E9A9C7E-2281-4D0E-BDC3-4D6D5E40674C}"/>
              </a:ext>
            </a:extLst>
          </p:cNvPr>
          <p:cNvSpPr/>
          <p:nvPr/>
        </p:nvSpPr>
        <p:spPr>
          <a:xfrm>
            <a:off x="3520260" y="479213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e-IL" dirty="0"/>
          </a:p>
        </p:txBody>
      </p:sp>
      <p:sp>
        <p:nvSpPr>
          <p:cNvPr id="7" name="TextBox 6"/>
          <p:cNvSpPr txBox="1"/>
          <p:nvPr/>
        </p:nvSpPr>
        <p:spPr>
          <a:xfrm>
            <a:off x="752584" y="5984815"/>
            <a:ext cx="36389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accent6">
                    <a:lumMod val="75000"/>
                  </a:schemeClr>
                </a:solidFill>
              </a:rPr>
              <a:t>מִתּוֹךְ סֵפֶר יַלְדוּתֵנוּ לְכִתָּה א'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/>
          <a:srcRect l="9534" t="9910" r="19281" b="57474"/>
          <a:stretch/>
        </p:blipFill>
        <p:spPr>
          <a:xfrm rot="16200000">
            <a:off x="-567413" y="2021999"/>
            <a:ext cx="3533867" cy="274506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3806458" y="1907613"/>
            <a:ext cx="7804847" cy="64860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2800" dirty="0"/>
              <a:t>יָעֵל הָלְכָה לַחֲנוּת, וְחָזְרָה אַחֲרֵי זְמַן רַב.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בָּדְקָה </a:t>
            </a:r>
            <a:r>
              <a:rPr lang="he-IL" sz="2800" dirty="0" err="1"/>
              <a:t>אִמָּא</a:t>
            </a:r>
            <a:r>
              <a:rPr lang="he-IL" sz="2800" dirty="0"/>
              <a:t> אֶת הַקְּנִיָּה וּמָצְאָה: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לֶחֶם פָּרוּס אֶחָד, שְׁתֵּי גְּבִינָה וְחָלָב אֶחָד.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"וּמַה קָנִית לְעַצְמֵךְ מַשֶּׁהוּ מָתוֹק?" שָׁאֲלָה </a:t>
            </a:r>
            <a:r>
              <a:rPr lang="he-IL" sz="2800" dirty="0" err="1"/>
              <a:t>אִמָּא</a:t>
            </a:r>
            <a:r>
              <a:rPr lang="he-IL" sz="2800" dirty="0"/>
              <a:t> כְּשֶׁלֹּא רָאֲתָה בַּשַּׂקִּית דָּבָר.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"</a:t>
            </a:r>
            <a:r>
              <a:rPr lang="he-IL" sz="2800" dirty="0" err="1"/>
              <a:t>אִמָּא</a:t>
            </a:r>
            <a:r>
              <a:rPr lang="he-IL" sz="2800" dirty="0"/>
              <a:t>" הֵשִׁיבָה יָעֵלִי, "</a:t>
            </a:r>
            <a:r>
              <a:rPr lang="he-IL" sz="2800" dirty="0" err="1"/>
              <a:t>חִפַּשְׂתִּי</a:t>
            </a:r>
            <a:r>
              <a:rPr lang="he-IL" sz="2800" dirty="0"/>
              <a:t> זְמַן רַב בַּחֲנוּת דָּבָר אֶחָד שֶׁרָשׁוּם עָלָיו 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'מַשֶּׁהוּ מָתוֹק לְיָעֵל'".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צָחֲקָה </a:t>
            </a:r>
            <a:r>
              <a:rPr lang="he-IL" sz="2800" dirty="0" err="1"/>
              <a:t>אִמָּא</a:t>
            </a:r>
            <a:r>
              <a:rPr lang="he-IL" sz="2800" dirty="0"/>
              <a:t>, צָחֲקָה וְחִבְּקָה אֶת יָעֵל.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וּמֶה הָיָה עָלֶיהָ לִקְנוֹת?!</a:t>
            </a:r>
            <a:endParaRPr lang="en-BZ" sz="2800" dirty="0"/>
          </a:p>
        </p:txBody>
      </p:sp>
    </p:spTree>
    <p:extLst>
      <p:ext uri="{BB962C8B-B14F-4D97-AF65-F5344CB8AC3E}">
        <p14:creationId xmlns:p14="http://schemas.microsoft.com/office/powerpoint/2010/main" val="393153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079" y="633680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 err="1">
                <a:cs typeface="+mn-cs"/>
              </a:rPr>
              <a:t>עַכְשָׁו</a:t>
            </a:r>
            <a:r>
              <a:rPr lang="he-IL" b="1" dirty="0">
                <a:cs typeface="+mn-cs"/>
              </a:rPr>
              <a:t> לוֹמְדִים</a:t>
            </a:r>
            <a:endParaRPr lang="x-none" b="1" dirty="0"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8" y="13563"/>
            <a:ext cx="1017545" cy="1070700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1E9A9C7E-2281-4D0E-BDC3-4D6D5E40674C}"/>
              </a:ext>
            </a:extLst>
          </p:cNvPr>
          <p:cNvSpPr/>
          <p:nvPr/>
        </p:nvSpPr>
        <p:spPr>
          <a:xfrm>
            <a:off x="3520260" y="479213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e-IL" dirty="0"/>
          </a:p>
        </p:txBody>
      </p:sp>
      <p:sp>
        <p:nvSpPr>
          <p:cNvPr id="7" name="TextBox 6"/>
          <p:cNvSpPr txBox="1"/>
          <p:nvPr/>
        </p:nvSpPr>
        <p:spPr>
          <a:xfrm>
            <a:off x="752584" y="5984815"/>
            <a:ext cx="36389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accent6">
                    <a:lumMod val="75000"/>
                  </a:schemeClr>
                </a:solidFill>
              </a:rPr>
              <a:t>מִתּוֹךְ סֵפֶר יַלְדוּתֵנוּ לְכִתָּה א'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/>
          <a:srcRect l="9534" t="9910" r="19281" b="57474"/>
          <a:stretch/>
        </p:blipFill>
        <p:spPr>
          <a:xfrm rot="16200000">
            <a:off x="-567413" y="2021999"/>
            <a:ext cx="3533867" cy="274506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3084080" y="1907613"/>
            <a:ext cx="8527226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2800" dirty="0" smtClean="0"/>
              <a:t>צָחֲקָה </a:t>
            </a:r>
            <a:r>
              <a:rPr lang="he-IL" sz="2800" dirty="0" err="1"/>
              <a:t>אִמָּא</a:t>
            </a:r>
            <a:r>
              <a:rPr lang="he-IL" sz="2800" dirty="0"/>
              <a:t>, צָחֲקָה וְחִבְּקָה אֶת יָעֵל.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וּמֶה הָיָה עָלֶיהָ לִקְנוֹת?!</a:t>
            </a:r>
            <a:endParaRPr lang="en-BZ" sz="2800" dirty="0"/>
          </a:p>
        </p:txBody>
      </p:sp>
    </p:spTree>
    <p:extLst>
      <p:ext uri="{BB962C8B-B14F-4D97-AF65-F5344CB8AC3E}">
        <p14:creationId xmlns:p14="http://schemas.microsoft.com/office/powerpoint/2010/main" val="7260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1" y="631769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 err="1">
                <a:cs typeface="+mn-cs"/>
              </a:rPr>
              <a:t>עַכְשָׁו</a:t>
            </a:r>
            <a:r>
              <a:rPr lang="he-IL" b="1" dirty="0">
                <a:cs typeface="+mn-cs"/>
              </a:rPr>
              <a:t> לוֹמְדִים</a:t>
            </a:r>
            <a:endParaRPr lang="x-none" b="1" dirty="0"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8" y="13563"/>
            <a:ext cx="1017545" cy="1070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56381" y="2433175"/>
            <a:ext cx="98992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rgbClr val="7030A0"/>
                </a:solidFill>
              </a:rPr>
              <a:t>מָקוֹם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6121" y="4108002"/>
            <a:ext cx="152464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דְּמוּיוֹת</a:t>
            </a:r>
          </a:p>
        </p:txBody>
      </p:sp>
      <p:sp>
        <p:nvSpPr>
          <p:cNvPr id="3" name="מלבן 2"/>
          <p:cNvSpPr/>
          <p:nvPr/>
        </p:nvSpPr>
        <p:spPr>
          <a:xfrm>
            <a:off x="4519491" y="1763764"/>
            <a:ext cx="6842100" cy="1338828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dirty="0"/>
              <a:t>יָעֵל לָמְדָה לִקְרֹא. הִיא קָרְאָה קְצָת לְאַט, אַךְ תָּמִיד בְּקוֹל וְנָכוֹן.</a:t>
            </a:r>
          </a:p>
          <a:p>
            <a:pPr algn="r">
              <a:lnSpc>
                <a:spcPct val="150000"/>
              </a:lnSpc>
            </a:pPr>
            <a:r>
              <a:rPr lang="he-IL" dirty="0"/>
              <a:t>עָבְרָה יָעֵל בָּרְחוֹב. וְהִנֵּה, קוֹפְצוֹת לְעֵינֶיהָ אוֹתִיּוֹת בְּכָל גֹּדֶל וּבְכָל צוּרָה.</a:t>
            </a:r>
          </a:p>
          <a:p>
            <a:pPr algn="r">
              <a:lnSpc>
                <a:spcPct val="150000"/>
              </a:lnSpc>
            </a:pPr>
            <a:r>
              <a:rPr lang="he-IL" dirty="0"/>
              <a:t>וְיָעֵל – חָרוּצָה, חֲכָמָה וּמְנַסָּה לִקְרֹא, גַּם כְּשֶׁאֵין נִקּוּד מִתַּחַת לָאוֹתִיּוֹת</a:t>
            </a:r>
          </a:p>
        </p:txBody>
      </p:sp>
      <p:sp>
        <p:nvSpPr>
          <p:cNvPr id="4" name="מלבן 3"/>
          <p:cNvSpPr/>
          <p:nvPr/>
        </p:nvSpPr>
        <p:spPr>
          <a:xfrm>
            <a:off x="4779819" y="3280455"/>
            <a:ext cx="6842100" cy="923330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dirty="0"/>
              <a:t>הִנֵּה יֶלֶד יוֹצֵא מִכָּאן. בְּיָדוֹ הָאַחַת סַל – וּבוֹ לֶחֶם, וּבַיָּד </a:t>
            </a:r>
            <a:r>
              <a:rPr lang="he-IL" dirty="0" err="1"/>
              <a:t>הַשְּׁנִיָּה</a:t>
            </a:r>
            <a:r>
              <a:rPr lang="he-IL" dirty="0"/>
              <a:t> שַׂקִּית – וּבָהּ </a:t>
            </a:r>
            <a:r>
              <a:rPr lang="he-IL" dirty="0" err="1"/>
              <a:t>חָלָב.זוֹהִי</a:t>
            </a:r>
            <a:r>
              <a:rPr lang="he-IL" dirty="0"/>
              <a:t> מַכֹּלֶת! חֲנוּת מַכֹּלֶת. בָּהּ נִמְכָּרִים מִצְרָכִים.</a:t>
            </a:r>
          </a:p>
        </p:txBody>
      </p:sp>
      <p:sp>
        <p:nvSpPr>
          <p:cNvPr id="15" name="מלבן 14"/>
          <p:cNvSpPr/>
          <p:nvPr/>
        </p:nvSpPr>
        <p:spPr>
          <a:xfrm>
            <a:off x="4779819" y="4377979"/>
            <a:ext cx="6842100" cy="1338828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dirty="0"/>
              <a:t>מִהֲרָה יָעֵל </a:t>
            </a:r>
            <a:r>
              <a:rPr lang="he-IL" dirty="0" err="1"/>
              <a:t>לְאִמָּא</a:t>
            </a:r>
            <a:r>
              <a:rPr lang="he-IL" dirty="0"/>
              <a:t> וּבִקְּשָׁה:</a:t>
            </a:r>
          </a:p>
          <a:p>
            <a:pPr algn="r">
              <a:lnSpc>
                <a:spcPct val="150000"/>
              </a:lnSpc>
            </a:pPr>
            <a:r>
              <a:rPr lang="he-IL" dirty="0"/>
              <a:t>"תְּנִי לִי לָלֶכֶת לִקְנוֹת מִצְרָכִים בַּחֲנוּת הַמַּכֹּלֶת. אֲנִי כְּבָר יוֹדַעַת לִקְרֹא! תְּנִי לִי רְשִׁימָה וְתִרְאִי שֶׁאָבִיא כָּל דָּבָר!" </a:t>
            </a:r>
          </a:p>
        </p:txBody>
      </p:sp>
      <p:sp>
        <p:nvSpPr>
          <p:cNvPr id="23" name="מלבן 22"/>
          <p:cNvSpPr/>
          <p:nvPr/>
        </p:nvSpPr>
        <p:spPr>
          <a:xfrm>
            <a:off x="9712037" y="2267695"/>
            <a:ext cx="676364" cy="33096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מלבן 23"/>
          <p:cNvSpPr/>
          <p:nvPr/>
        </p:nvSpPr>
        <p:spPr>
          <a:xfrm>
            <a:off x="8980151" y="3698101"/>
            <a:ext cx="1149927" cy="41677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מלבן 24"/>
          <p:cNvSpPr/>
          <p:nvPr/>
        </p:nvSpPr>
        <p:spPr>
          <a:xfrm>
            <a:off x="10796387" y="3348168"/>
            <a:ext cx="336172" cy="41677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מלבן 25"/>
          <p:cNvSpPr/>
          <p:nvPr/>
        </p:nvSpPr>
        <p:spPr>
          <a:xfrm>
            <a:off x="10038768" y="4407591"/>
            <a:ext cx="540328" cy="41677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מלבן 26"/>
          <p:cNvSpPr/>
          <p:nvPr/>
        </p:nvSpPr>
        <p:spPr>
          <a:xfrm>
            <a:off x="10903529" y="1850924"/>
            <a:ext cx="458063" cy="41677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בית, כפרי, אדריכלות, עיצוב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0" t="25316" r="8900" b="37892"/>
          <a:stretch/>
        </p:blipFill>
        <p:spPr bwMode="auto">
          <a:xfrm>
            <a:off x="394924" y="2002911"/>
            <a:ext cx="1593273" cy="119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קבוצה 28"/>
          <p:cNvGrpSpPr/>
          <p:nvPr/>
        </p:nvGrpSpPr>
        <p:grpSpPr>
          <a:xfrm>
            <a:off x="273475" y="3803015"/>
            <a:ext cx="1996544" cy="1149928"/>
            <a:chOff x="273475" y="3803015"/>
            <a:chExt cx="1996544" cy="1149928"/>
          </a:xfrm>
        </p:grpSpPr>
        <p:pic>
          <p:nvPicPr>
            <p:cNvPr id="1028" name="Picture 4" descr="מתעמל סטיק גבר, גבר, סטיק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8" t="10771" r="84615" b="53721"/>
            <a:stretch/>
          </p:blipFill>
          <p:spPr bwMode="auto">
            <a:xfrm>
              <a:off x="1688128" y="3803015"/>
              <a:ext cx="581891" cy="1149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מתעמל סטיק גבר, גבר, סטיק"/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8" t="10771" r="84615" b="53721"/>
            <a:stretch/>
          </p:blipFill>
          <p:spPr bwMode="auto">
            <a:xfrm>
              <a:off x="273475" y="3803016"/>
              <a:ext cx="581891" cy="1149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מתעמל סטיק גבר, גבר, סטיק"/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8" t="10771" r="84615" b="53721"/>
            <a:stretch/>
          </p:blipFill>
          <p:spPr bwMode="auto">
            <a:xfrm>
              <a:off x="1004310" y="3803016"/>
              <a:ext cx="581891" cy="1149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מלבן 1"/>
          <p:cNvSpPr/>
          <p:nvPr/>
        </p:nvSpPr>
        <p:spPr>
          <a:xfrm>
            <a:off x="4779819" y="1763762"/>
            <a:ext cx="6842100" cy="1286343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0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1" y="631769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 err="1">
                <a:cs typeface="+mn-cs"/>
              </a:rPr>
              <a:t>עַכְשָׁו</a:t>
            </a:r>
            <a:r>
              <a:rPr lang="he-IL" b="1" dirty="0">
                <a:cs typeface="+mn-cs"/>
              </a:rPr>
              <a:t> לוֹמְדִים</a:t>
            </a:r>
            <a:endParaRPr lang="x-none" b="1" dirty="0"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8" y="13563"/>
            <a:ext cx="1017545" cy="1070700"/>
          </a:xfrm>
          <a:prstGeom prst="rect">
            <a:avLst/>
          </a:prstGeom>
        </p:spPr>
      </p:pic>
      <p:grpSp>
        <p:nvGrpSpPr>
          <p:cNvPr id="10" name="קבוצה 9"/>
          <p:cNvGrpSpPr/>
          <p:nvPr/>
        </p:nvGrpSpPr>
        <p:grpSpPr>
          <a:xfrm>
            <a:off x="2149265" y="2505883"/>
            <a:ext cx="7950699" cy="2449530"/>
            <a:chOff x="3617846" y="2755263"/>
            <a:chExt cx="7950699" cy="2449529"/>
          </a:xfrm>
        </p:grpSpPr>
        <p:sp>
          <p:nvSpPr>
            <p:cNvPr id="7" name="TextBox 6"/>
            <p:cNvSpPr txBox="1"/>
            <p:nvPr/>
          </p:nvSpPr>
          <p:spPr>
            <a:xfrm>
              <a:off x="3617846" y="2755263"/>
              <a:ext cx="3580468" cy="523220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/>
                <a:t>רְחוֹב, חֲנוּת מַכֹּלֶת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41122" y="4681572"/>
              <a:ext cx="3580468" cy="523220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dirty="0"/>
                <a:t> </a:t>
              </a:r>
              <a:r>
                <a:rPr lang="he-IL" sz="2800" dirty="0"/>
                <a:t>יָעֵל, יֶלֶד, </a:t>
              </a:r>
              <a:r>
                <a:rPr lang="he-IL" sz="2800" dirty="0" err="1"/>
                <a:t>אִמָּא</a:t>
              </a:r>
              <a:endParaRPr lang="he-IL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79537" y="2755263"/>
              <a:ext cx="149452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b="1" dirty="0">
                  <a:solidFill>
                    <a:srgbClr val="7030A0"/>
                  </a:solidFill>
                </a:rPr>
                <a:t>מָקוֹם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74953" y="4613012"/>
              <a:ext cx="2301821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b="1" dirty="0">
                  <a:solidFill>
                    <a:schemeClr val="accent6">
                      <a:lumMod val="75000"/>
                    </a:schemeClr>
                  </a:solidFill>
                </a:rPr>
                <a:t>דְּמוּיוֹת</a:t>
              </a:r>
            </a:p>
          </p:txBody>
        </p:sp>
        <p:pic>
          <p:nvPicPr>
            <p:cNvPr id="28" name="Picture 2" descr="בית, כפרי, אדריכלות, עיצוב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70" t="25316" r="8900" b="37892"/>
            <a:stretch/>
          </p:blipFill>
          <p:spPr bwMode="auto">
            <a:xfrm>
              <a:off x="9954558" y="2755263"/>
              <a:ext cx="1598312" cy="1195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קבוצה 5"/>
            <p:cNvGrpSpPr/>
            <p:nvPr/>
          </p:nvGrpSpPr>
          <p:grpSpPr>
            <a:xfrm>
              <a:off x="9954558" y="4333502"/>
              <a:ext cx="1613987" cy="836573"/>
              <a:chOff x="9954558" y="4333502"/>
              <a:chExt cx="1736102" cy="836574"/>
            </a:xfrm>
          </p:grpSpPr>
          <p:pic>
            <p:nvPicPr>
              <p:cNvPr id="30" name="Picture 4" descr="מתעמל סטיק גבר, גבר, סטיק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8" t="10771" r="84615" b="53721"/>
              <a:stretch/>
            </p:blipFill>
            <p:spPr bwMode="auto">
              <a:xfrm>
                <a:off x="11184675" y="4333502"/>
                <a:ext cx="505985" cy="8365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4" descr="מתעמל סטיק גבר, גבר, סטיק"/>
              <p:cNvPicPr>
                <a:picLocks noChangeAspect="1" noChangeArrowheads="1"/>
              </p:cNvPicPr>
              <p:nvPr/>
            </p:nvPicPr>
            <p:blipFill rotWithShape="1">
              <a:blip r:embed="rId5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8" t="10771" r="84615" b="53721"/>
              <a:stretch/>
            </p:blipFill>
            <p:spPr bwMode="auto">
              <a:xfrm>
                <a:off x="9954558" y="4333503"/>
                <a:ext cx="505985" cy="8365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4" descr="מתעמל סטיק גבר, גבר, סטיק"/>
              <p:cNvPicPr>
                <a:picLocks noChangeAspect="1" noChangeArrowheads="1"/>
              </p:cNvPicPr>
              <p:nvPr/>
            </p:nvPicPr>
            <p:blipFill rotWithShape="1">
              <a:blip r:embed="rId5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8" t="10771" r="84615" b="53721"/>
              <a:stretch/>
            </p:blipFill>
            <p:spPr bwMode="auto">
              <a:xfrm>
                <a:off x="10590058" y="4333503"/>
                <a:ext cx="505985" cy="8365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46813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1" y="631769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/>
              <a:t>קוֹרְאִים נָכוֹן</a:t>
            </a:r>
            <a:endParaRPr lang="x-none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489" y="96419"/>
            <a:ext cx="1017545" cy="1070700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1E9A9C7E-2281-4D0E-BDC3-4D6D5E40674C}"/>
              </a:ext>
            </a:extLst>
          </p:cNvPr>
          <p:cNvSpPr/>
          <p:nvPr/>
        </p:nvSpPr>
        <p:spPr>
          <a:xfrm>
            <a:off x="3520260" y="479213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e-IL" dirty="0"/>
          </a:p>
        </p:txBody>
      </p:sp>
      <p:sp>
        <p:nvSpPr>
          <p:cNvPr id="6" name="TextBox 5"/>
          <p:cNvSpPr txBox="1"/>
          <p:nvPr/>
        </p:nvSpPr>
        <p:spPr>
          <a:xfrm>
            <a:off x="8274055" y="2867630"/>
            <a:ext cx="2684411" cy="1940957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בית ספר</a:t>
            </a:r>
          </a:p>
        </p:txBody>
      </p:sp>
      <p:sp>
        <p:nvSpPr>
          <p:cNvPr id="3" name="מלבן 2"/>
          <p:cNvSpPr/>
          <p:nvPr/>
        </p:nvSpPr>
        <p:spPr>
          <a:xfrm>
            <a:off x="1132114" y="2114478"/>
            <a:ext cx="56538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3200" dirty="0"/>
              <a:t>הִנֵּה רוֹאָה מִלִּים: </a:t>
            </a:r>
            <a:r>
              <a:rPr lang="he-IL" sz="3200" b="1" dirty="0">
                <a:solidFill>
                  <a:schemeClr val="accent5">
                    <a:lumMod val="75000"/>
                  </a:schemeClr>
                </a:solidFill>
              </a:rPr>
              <a:t>בית ספר</a:t>
            </a:r>
          </a:p>
          <a:p>
            <a:pPr algn="r">
              <a:lnSpc>
                <a:spcPct val="150000"/>
              </a:lnSpc>
            </a:pPr>
            <a:r>
              <a:rPr lang="he-IL" sz="3200" dirty="0"/>
              <a:t>הִיא מְנַסָּה: </a:t>
            </a:r>
            <a:r>
              <a:rPr lang="he-IL" sz="3200" b="1" dirty="0">
                <a:solidFill>
                  <a:schemeClr val="accent5">
                    <a:lumMod val="75000"/>
                  </a:schemeClr>
                </a:solidFill>
              </a:rPr>
              <a:t>בַּיִת סִפֵּר</a:t>
            </a:r>
            <a:r>
              <a:rPr lang="he-IL" sz="3200" dirty="0"/>
              <a:t>?</a:t>
            </a:r>
          </a:p>
          <a:p>
            <a:pPr algn="r">
              <a:lnSpc>
                <a:spcPct val="150000"/>
              </a:lnSpc>
            </a:pPr>
            <a:r>
              <a:rPr lang="he-IL" sz="3200" dirty="0"/>
              <a:t>"אֵין דָּבָר כָּזֶה" צוֹחֶקֶת לְעַצְמָהּ יָעֵל "הֲרֵי זֶה </a:t>
            </a:r>
            <a:r>
              <a:rPr lang="he-IL" sz="3200" b="1" dirty="0">
                <a:solidFill>
                  <a:schemeClr val="accent5">
                    <a:lumMod val="75000"/>
                  </a:schemeClr>
                </a:solidFill>
              </a:rPr>
              <a:t>בֵּית סֵפֶר</a:t>
            </a:r>
            <a:r>
              <a:rPr lang="he-IL" sz="3200" dirty="0"/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198631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1" y="631769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/>
              <a:t>קוֹרְאִים נָכוֹן</a:t>
            </a:r>
            <a:endParaRPr lang="x-none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489" y="96419"/>
            <a:ext cx="1017545" cy="1070700"/>
          </a:xfrm>
          <a:prstGeom prst="rect">
            <a:avLst/>
          </a:prstGeom>
        </p:spPr>
      </p:pic>
      <p:grpSp>
        <p:nvGrpSpPr>
          <p:cNvPr id="7" name="קבוצה 6"/>
          <p:cNvGrpSpPr/>
          <p:nvPr/>
        </p:nvGrpSpPr>
        <p:grpSpPr>
          <a:xfrm>
            <a:off x="163286" y="1887119"/>
            <a:ext cx="3477725" cy="4285081"/>
            <a:chOff x="518798" y="501430"/>
            <a:chExt cx="3521172" cy="5500686"/>
          </a:xfrm>
        </p:grpSpPr>
        <p:grpSp>
          <p:nvGrpSpPr>
            <p:cNvPr id="6" name="קבוצה 5"/>
            <p:cNvGrpSpPr/>
            <p:nvPr/>
          </p:nvGrpSpPr>
          <p:grpSpPr>
            <a:xfrm>
              <a:off x="518798" y="501430"/>
              <a:ext cx="3515285" cy="5500686"/>
              <a:chOff x="518798" y="501430"/>
              <a:chExt cx="3515285" cy="5500686"/>
            </a:xfrm>
          </p:grpSpPr>
          <p:grpSp>
            <p:nvGrpSpPr>
              <p:cNvPr id="4" name="קבוצה 3"/>
              <p:cNvGrpSpPr/>
              <p:nvPr/>
            </p:nvGrpSpPr>
            <p:grpSpPr>
              <a:xfrm>
                <a:off x="518798" y="501430"/>
                <a:ext cx="3515285" cy="5500686"/>
                <a:chOff x="401781" y="-3014249"/>
                <a:chExt cx="4017823" cy="6450685"/>
              </a:xfrm>
            </p:grpSpPr>
            <p:pic>
              <p:nvPicPr>
                <p:cNvPr id="15" name="תמונה 14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5770" t="33596" r="27738" b="45349"/>
                <a:stretch/>
              </p:blipFill>
              <p:spPr>
                <a:xfrm rot="16200000">
                  <a:off x="-814651" y="-1797817"/>
                  <a:ext cx="6450685" cy="4017821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16" name="תמונה 15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7855" t="46845" r="67137" b="45349"/>
                <a:stretch/>
              </p:blipFill>
              <p:spPr>
                <a:xfrm rot="16200000">
                  <a:off x="3644123" y="1302961"/>
                  <a:ext cx="337041" cy="1213921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</p:grpSp>
          <p:pic>
            <p:nvPicPr>
              <p:cNvPr id="18" name="תמונה 17"/>
              <p:cNvPicPr>
                <a:picLocks noChangeAspect="1"/>
              </p:cNvPicPr>
              <p:nvPr/>
            </p:nvPicPr>
            <p:blipFill rotWithShape="1">
              <a:blip r:embed="rId4"/>
              <a:srcRect l="27855" t="46845" r="67137" b="45349"/>
              <a:stretch/>
            </p:blipFill>
            <p:spPr>
              <a:xfrm rot="16200000">
                <a:off x="3146052" y="311196"/>
                <a:ext cx="420945" cy="1062091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pic>
          <p:nvPicPr>
            <p:cNvPr id="19" name="תמונה 18"/>
            <p:cNvPicPr>
              <a:picLocks noChangeAspect="1"/>
            </p:cNvPicPr>
            <p:nvPr/>
          </p:nvPicPr>
          <p:blipFill rotWithShape="1">
            <a:blip r:embed="rId4"/>
            <a:srcRect l="27855" t="46845" r="67137" b="45349"/>
            <a:stretch/>
          </p:blipFill>
          <p:spPr>
            <a:xfrm rot="16200000">
              <a:off x="3298452" y="1444301"/>
              <a:ext cx="420945" cy="1062091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2" name="מלבן 1">
            <a:extLst>
              <a:ext uri="{FF2B5EF4-FFF2-40B4-BE49-F238E27FC236}">
                <a16:creationId xmlns:a16="http://schemas.microsoft.com/office/drawing/2014/main" id="{1E9A9C7E-2281-4D0E-BDC3-4D6D5E40674C}"/>
              </a:ext>
            </a:extLst>
          </p:cNvPr>
          <p:cNvSpPr/>
          <p:nvPr/>
        </p:nvSpPr>
        <p:spPr>
          <a:xfrm>
            <a:off x="4808611" y="2935085"/>
            <a:ext cx="153087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2800" dirty="0">
                <a:solidFill>
                  <a:schemeClr val="accent5">
                    <a:lumMod val="75000"/>
                  </a:schemeClr>
                </a:solidFill>
              </a:rPr>
              <a:t>בַּיִת סִפֵּר</a:t>
            </a:r>
            <a:endParaRPr lang="he-IL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6222267" y="1887119"/>
            <a:ext cx="1821259" cy="57888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בית ספר</a:t>
            </a:r>
          </a:p>
        </p:txBody>
      </p:sp>
      <p:sp>
        <p:nvSpPr>
          <p:cNvPr id="21" name="מלבן 20"/>
          <p:cNvSpPr/>
          <p:nvPr/>
        </p:nvSpPr>
        <p:spPr>
          <a:xfrm>
            <a:off x="5288546" y="4663629"/>
            <a:ext cx="1725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800" dirty="0">
                <a:solidFill>
                  <a:schemeClr val="accent5">
                    <a:lumMod val="75000"/>
                  </a:schemeClr>
                </a:solidFill>
              </a:rPr>
              <a:t>בֵּית סֵפֶר</a:t>
            </a:r>
            <a:endParaRPr lang="he-IL" sz="2800" dirty="0"/>
          </a:p>
        </p:txBody>
      </p:sp>
      <p:grpSp>
        <p:nvGrpSpPr>
          <p:cNvPr id="10" name="קבוצה 9"/>
          <p:cNvGrpSpPr/>
          <p:nvPr/>
        </p:nvGrpSpPr>
        <p:grpSpPr>
          <a:xfrm>
            <a:off x="7120757" y="3059847"/>
            <a:ext cx="2591577" cy="2976690"/>
            <a:chOff x="7120755" y="3059846"/>
            <a:chExt cx="2591577" cy="2976689"/>
          </a:xfrm>
        </p:grpSpPr>
        <p:sp>
          <p:nvSpPr>
            <p:cNvPr id="3" name="TextBox 2"/>
            <p:cNvSpPr txBox="1"/>
            <p:nvPr/>
          </p:nvSpPr>
          <p:spPr>
            <a:xfrm>
              <a:off x="7507087" y="3059846"/>
              <a:ext cx="181891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>
                  <a:solidFill>
                    <a:schemeClr val="accent6">
                      <a:lumMod val="75000"/>
                    </a:schemeClr>
                  </a:solidFill>
                </a:rPr>
                <a:t>מָה קָרְאָה?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51034" y="4654289"/>
              <a:ext cx="181891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>
                  <a:solidFill>
                    <a:schemeClr val="accent6">
                      <a:lumMod val="75000"/>
                    </a:schemeClr>
                  </a:solidFill>
                </a:rPr>
                <a:t>מַה נָכוֹן?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20755" y="3844838"/>
              <a:ext cx="259157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>
                  <a:solidFill>
                    <a:schemeClr val="accent6">
                      <a:lumMod val="75000"/>
                    </a:schemeClr>
                  </a:solidFill>
                </a:rPr>
                <a:t>הָאִם קָרְאָה נָכוֹן?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94232" y="5513315"/>
              <a:ext cx="224462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>
                  <a:solidFill>
                    <a:schemeClr val="accent6">
                      <a:lumMod val="75000"/>
                    </a:schemeClr>
                  </a:solidFill>
                </a:rPr>
                <a:t>מָה עָזַר לָהּ?</a:t>
              </a:r>
            </a:p>
          </p:txBody>
        </p:sp>
      </p:grpSp>
      <p:sp>
        <p:nvSpPr>
          <p:cNvPr id="24" name="מלבן 23"/>
          <p:cNvSpPr/>
          <p:nvPr/>
        </p:nvSpPr>
        <p:spPr>
          <a:xfrm>
            <a:off x="4819681" y="5513315"/>
            <a:ext cx="1888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800" dirty="0">
                <a:solidFill>
                  <a:schemeClr val="accent5">
                    <a:lumMod val="75000"/>
                  </a:schemeClr>
                </a:solidFill>
              </a:rPr>
              <a:t>מִלִּים מֻכָּרוֹת</a:t>
            </a:r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376483" y="3741609"/>
                <a:ext cx="775000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ebdings" panose="05030102010509060703" pitchFamily="18" charset="2"/>
                        </a:rPr>
                        <m:t></m:t>
                      </m:r>
                    </m:oMath>
                  </m:oMathPara>
                </a14:m>
                <a:endParaRPr lang="he-IL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483" y="3741609"/>
                <a:ext cx="775000" cy="6771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429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1" y="631769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/>
              <a:t>קוֹרְאִים נָכוֹן</a:t>
            </a:r>
            <a:endParaRPr lang="x-none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489" y="96419"/>
            <a:ext cx="1017545" cy="1070700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1E9A9C7E-2281-4D0E-BDC3-4D6D5E40674C}"/>
              </a:ext>
            </a:extLst>
          </p:cNvPr>
          <p:cNvSpPr/>
          <p:nvPr/>
        </p:nvSpPr>
        <p:spPr>
          <a:xfrm>
            <a:off x="3520260" y="479213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e-IL" dirty="0"/>
          </a:p>
        </p:txBody>
      </p:sp>
      <p:sp>
        <p:nvSpPr>
          <p:cNvPr id="7" name="TextBox 6"/>
          <p:cNvSpPr txBox="1"/>
          <p:nvPr/>
        </p:nvSpPr>
        <p:spPr>
          <a:xfrm>
            <a:off x="8424427" y="3333566"/>
            <a:ext cx="2937164" cy="1940957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מכלת כהן</a:t>
            </a:r>
          </a:p>
        </p:txBody>
      </p:sp>
      <p:sp>
        <p:nvSpPr>
          <p:cNvPr id="3" name="מלבן 2"/>
          <p:cNvSpPr/>
          <p:nvPr/>
        </p:nvSpPr>
        <p:spPr>
          <a:xfrm>
            <a:off x="0" y="1788782"/>
            <a:ext cx="81152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2800" dirty="0"/>
              <a:t>וְשׁוּב מְנַסֶּה: </a:t>
            </a:r>
            <a:r>
              <a:rPr lang="he-IL" sz="2800" b="1" dirty="0">
                <a:solidFill>
                  <a:schemeClr val="accent5">
                    <a:lumMod val="75000"/>
                  </a:schemeClr>
                </a:solidFill>
              </a:rPr>
              <a:t>מכלת כהן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אֶת הַמִּלָּה </a:t>
            </a:r>
            <a:r>
              <a:rPr lang="he-IL" sz="2800" dirty="0" err="1"/>
              <a:t>הַשְּׁנִיָּה</a:t>
            </a:r>
            <a:r>
              <a:rPr lang="he-IL" sz="2800" dirty="0"/>
              <a:t> מִיָּד קָרְאָה – </a:t>
            </a:r>
            <a:r>
              <a:rPr lang="he-IL" sz="2800" b="1" dirty="0">
                <a:solidFill>
                  <a:schemeClr val="accent5">
                    <a:lumMod val="75000"/>
                  </a:schemeClr>
                </a:solidFill>
              </a:rPr>
              <a:t>כֹּהֵן.</a:t>
            </a:r>
            <a:r>
              <a:rPr lang="he-IL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e-IL" sz="2800" dirty="0"/>
              <a:t>הַלֹּא זֶה שֵׁם הַמִּשְׁפָּחָה שֶׁלָּהּ, 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אַךְ מָה זֶה </a:t>
            </a:r>
            <a:r>
              <a:rPr lang="he-IL" sz="2800" b="1" dirty="0"/>
              <a:t>מכלת</a:t>
            </a:r>
            <a:r>
              <a:rPr lang="he-IL" sz="2800" dirty="0"/>
              <a:t>? אוּלַי </a:t>
            </a:r>
            <a:r>
              <a:rPr lang="he-IL" sz="2800" b="1" dirty="0">
                <a:solidFill>
                  <a:schemeClr val="accent5">
                    <a:lumMod val="75000"/>
                  </a:schemeClr>
                </a:solidFill>
              </a:rPr>
              <a:t>מִכְּלַת</a:t>
            </a:r>
            <a:r>
              <a:rPr lang="he-IL" sz="2800" dirty="0"/>
              <a:t>?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לֹא, מָה </a:t>
            </a:r>
            <a:r>
              <a:rPr lang="he-IL" sz="2800" dirty="0" err="1"/>
              <a:t>פִּתְאֹם</a:t>
            </a:r>
            <a:r>
              <a:rPr lang="he-IL" sz="2800" dirty="0"/>
              <a:t>!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הִנֵּה יֶלֶד יוֹצֵא מִכָּאן. בְּיָדוֹ הָאַחַת סַל – וּבוֹ לֶחֶם, וּבַיָּד </a:t>
            </a:r>
            <a:r>
              <a:rPr lang="he-IL" sz="2800" dirty="0" err="1"/>
              <a:t>הַשְּׁנִיָּה</a:t>
            </a:r>
            <a:r>
              <a:rPr lang="he-IL" sz="2800" dirty="0"/>
              <a:t> שַׂקִּית – וּבָהּ חָלָב.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זוֹהִי </a:t>
            </a:r>
            <a:r>
              <a:rPr lang="he-IL" sz="2800" b="1" dirty="0">
                <a:solidFill>
                  <a:schemeClr val="accent5">
                    <a:lumMod val="75000"/>
                  </a:schemeClr>
                </a:solidFill>
              </a:rPr>
              <a:t>מַכֹּלֶת</a:t>
            </a:r>
            <a:r>
              <a:rPr lang="he-IL" sz="2800" dirty="0"/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50871" y="1966586"/>
            <a:ext cx="319413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צריך לדבר כאן על החולם החסר שבמילים "מכלת כהן".</a:t>
            </a:r>
          </a:p>
          <a:p>
            <a:r>
              <a:rPr lang="he-IL" dirty="0"/>
              <a:t>אפשר להוציא מילים נוספות מהסיפור שיש בהן חולם חסר.</a:t>
            </a:r>
          </a:p>
        </p:txBody>
      </p:sp>
    </p:spTree>
    <p:extLst>
      <p:ext uri="{BB962C8B-B14F-4D97-AF65-F5344CB8AC3E}">
        <p14:creationId xmlns:p14="http://schemas.microsoft.com/office/powerpoint/2010/main" val="58582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1" y="631769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/>
              <a:t>קוֹרְאִים </a:t>
            </a:r>
            <a:r>
              <a:rPr lang="he-IL" b="1" dirty="0" smtClean="0"/>
              <a:t>נָכוֹן – חוֹלָם חָסֵר</a:t>
            </a:r>
            <a:endParaRPr lang="x-none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489" y="96419"/>
            <a:ext cx="1017545" cy="1070700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1E9A9C7E-2281-4D0E-BDC3-4D6D5E40674C}"/>
              </a:ext>
            </a:extLst>
          </p:cNvPr>
          <p:cNvSpPr/>
          <p:nvPr/>
        </p:nvSpPr>
        <p:spPr>
          <a:xfrm>
            <a:off x="3520261" y="4792134"/>
            <a:ext cx="7278369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5400" dirty="0"/>
              <a:t>                  </a:t>
            </a:r>
            <a:r>
              <a:rPr lang="he-I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לִקְרֹא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lnSpc>
                <a:spcPct val="150000"/>
              </a:lnSpc>
            </a:pPr>
            <a:endParaRPr lang="he-IL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424427" y="2925342"/>
            <a:ext cx="2937164" cy="1940957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מַכֹּלֶת כֹּהֵן</a:t>
            </a:r>
          </a:p>
        </p:txBody>
      </p:sp>
      <p:sp>
        <p:nvSpPr>
          <p:cNvPr id="3" name="מלבן 2"/>
          <p:cNvSpPr/>
          <p:nvPr/>
        </p:nvSpPr>
        <p:spPr>
          <a:xfrm>
            <a:off x="1" y="1788782"/>
            <a:ext cx="74960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לֹא</a:t>
            </a:r>
          </a:p>
          <a:p>
            <a:pPr algn="r">
              <a:lnSpc>
                <a:spcPct val="150000"/>
              </a:lnSpc>
            </a:pPr>
            <a:endParaRPr lang="he-IL" sz="2400" dirty="0"/>
          </a:p>
          <a:p>
            <a:pPr algn="r">
              <a:lnSpc>
                <a:spcPct val="150000"/>
              </a:lnSpc>
            </a:pPr>
            <a:r>
              <a:rPr lang="he-IL" sz="5400" dirty="0"/>
              <a:t>                    </a:t>
            </a:r>
            <a:r>
              <a:rPr lang="he-IL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פִּתְאֹם</a:t>
            </a:r>
            <a:endParaRPr lang="he-IL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5383" y="3803779"/>
            <a:ext cx="2937164" cy="102155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3435" y="2145359"/>
            <a:ext cx="2937164" cy="102155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58517" y="5395812"/>
            <a:ext cx="2475231" cy="102155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1683" y="5148711"/>
            <a:ext cx="2937164" cy="102155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94743" y="5395812"/>
            <a:ext cx="184411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גֹּדֶל</a:t>
            </a:r>
          </a:p>
        </p:txBody>
      </p:sp>
    </p:spTree>
    <p:extLst>
      <p:ext uri="{BB962C8B-B14F-4D97-AF65-F5344CB8AC3E}">
        <p14:creationId xmlns:p14="http://schemas.microsoft.com/office/powerpoint/2010/main" val="59043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764" y="447119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/>
              <a:t>קוֹרְאִים נָכוֹן</a:t>
            </a:r>
            <a:endParaRPr lang="x-none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489" y="96419"/>
            <a:ext cx="1017545" cy="1070700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4"/>
          <a:srcRect l="12931" t="11828" r="32419" b="64980"/>
          <a:stretch/>
        </p:blipFill>
        <p:spPr>
          <a:xfrm rot="16200000">
            <a:off x="-315143" y="1919792"/>
            <a:ext cx="3477494" cy="2847205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6303369" y="1719682"/>
            <a:ext cx="1836443" cy="57888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מכלת כהן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1E9A9C7E-2281-4D0E-BDC3-4D6D5E40674C}"/>
              </a:ext>
            </a:extLst>
          </p:cNvPr>
          <p:cNvSpPr/>
          <p:nvPr/>
        </p:nvSpPr>
        <p:spPr>
          <a:xfrm>
            <a:off x="5824085" y="5417945"/>
            <a:ext cx="25981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800" b="1" dirty="0">
                <a:solidFill>
                  <a:schemeClr val="accent5">
                    <a:lumMod val="75000"/>
                  </a:schemeClr>
                </a:solidFill>
              </a:rPr>
              <a:t>שֵׁם הַמִּשְׁפָּחָה שֶׁלָּהּ</a:t>
            </a:r>
          </a:p>
        </p:txBody>
      </p:sp>
      <p:sp>
        <p:nvSpPr>
          <p:cNvPr id="6" name="מלבן 5"/>
          <p:cNvSpPr/>
          <p:nvPr/>
        </p:nvSpPr>
        <p:spPr>
          <a:xfrm>
            <a:off x="6376775" y="2941062"/>
            <a:ext cx="13054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800" b="1" dirty="0">
                <a:solidFill>
                  <a:schemeClr val="accent5">
                    <a:lumMod val="75000"/>
                  </a:schemeClr>
                </a:solidFill>
              </a:rPr>
              <a:t>כ</a:t>
            </a:r>
            <a:r>
              <a:rPr lang="he-IL" sz="3200" b="1" dirty="0">
                <a:solidFill>
                  <a:schemeClr val="accent5">
                    <a:lumMod val="75000"/>
                  </a:schemeClr>
                </a:solidFill>
              </a:rPr>
              <a:t>ֹּהֵן</a:t>
            </a:r>
            <a:endParaRPr lang="he-IL" sz="3200" dirty="0"/>
          </a:p>
        </p:txBody>
      </p:sp>
      <p:sp>
        <p:nvSpPr>
          <p:cNvPr id="14" name="מלבן 13"/>
          <p:cNvSpPr/>
          <p:nvPr/>
        </p:nvSpPr>
        <p:spPr>
          <a:xfrm>
            <a:off x="4235987" y="2941062"/>
            <a:ext cx="969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400" b="1" dirty="0">
                <a:solidFill>
                  <a:schemeClr val="accent5">
                    <a:lumMod val="75000"/>
                  </a:schemeClr>
                </a:solidFill>
              </a:rPr>
              <a:t>מ</a:t>
            </a:r>
            <a:r>
              <a:rPr lang="he-IL" sz="2800" b="1" dirty="0">
                <a:solidFill>
                  <a:schemeClr val="accent5">
                    <a:lumMod val="75000"/>
                  </a:schemeClr>
                </a:solidFill>
              </a:rPr>
              <a:t>ִכְּלַת</a:t>
            </a:r>
            <a:endParaRPr lang="he-IL" sz="2800" dirty="0"/>
          </a:p>
        </p:txBody>
      </p:sp>
      <p:sp>
        <p:nvSpPr>
          <p:cNvPr id="16" name="מלבן 15"/>
          <p:cNvSpPr/>
          <p:nvPr/>
        </p:nvSpPr>
        <p:spPr>
          <a:xfrm>
            <a:off x="4192369" y="4558921"/>
            <a:ext cx="1518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800" b="1" dirty="0">
                <a:solidFill>
                  <a:schemeClr val="accent5">
                    <a:lumMod val="75000"/>
                  </a:schemeClr>
                </a:solidFill>
              </a:rPr>
              <a:t>מַכֹּלֶת</a:t>
            </a:r>
            <a:endParaRPr lang="he-IL" sz="2800" dirty="0"/>
          </a:p>
        </p:txBody>
      </p:sp>
      <p:grpSp>
        <p:nvGrpSpPr>
          <p:cNvPr id="3" name="קבוצה 2"/>
          <p:cNvGrpSpPr/>
          <p:nvPr/>
        </p:nvGrpSpPr>
        <p:grpSpPr>
          <a:xfrm>
            <a:off x="8058019" y="2964477"/>
            <a:ext cx="2591576" cy="2976690"/>
            <a:chOff x="8058019" y="2964475"/>
            <a:chExt cx="2591576" cy="2976689"/>
          </a:xfrm>
        </p:grpSpPr>
        <p:sp>
          <p:nvSpPr>
            <p:cNvPr id="20" name="TextBox 19"/>
            <p:cNvSpPr txBox="1"/>
            <p:nvPr/>
          </p:nvSpPr>
          <p:spPr>
            <a:xfrm>
              <a:off x="8444350" y="2964475"/>
              <a:ext cx="1818915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>
                  <a:solidFill>
                    <a:schemeClr val="accent6">
                      <a:lumMod val="75000"/>
                    </a:schemeClr>
                  </a:solidFill>
                </a:rPr>
                <a:t>מָה קָרְאָה?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488298" y="4558918"/>
              <a:ext cx="1818915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>
                  <a:solidFill>
                    <a:schemeClr val="accent6">
                      <a:lumMod val="75000"/>
                    </a:schemeClr>
                  </a:solidFill>
                </a:rPr>
                <a:t>מַה נָכוֹן?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58019" y="3749467"/>
              <a:ext cx="2591576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>
                  <a:solidFill>
                    <a:schemeClr val="accent6">
                      <a:lumMod val="75000"/>
                    </a:schemeClr>
                  </a:solidFill>
                </a:rPr>
                <a:t>הָאִם קָרְאָה נָכוֹן?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31495" y="5417944"/>
              <a:ext cx="2244623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>
                  <a:solidFill>
                    <a:schemeClr val="accent6">
                      <a:lumMod val="75000"/>
                    </a:schemeClr>
                  </a:solidFill>
                </a:rPr>
                <a:t>מָה עָזַר לָהּ?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416329" y="3548255"/>
                <a:ext cx="775000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ebdings" panose="05030102010509060703" pitchFamily="18" charset="2"/>
                        </a:rPr>
                        <m:t></m:t>
                      </m:r>
                    </m:oMath>
                  </m:oMathPara>
                </a14:m>
                <a:endParaRPr lang="he-IL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329" y="3548255"/>
                <a:ext cx="775000" cy="6771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תמונה 27">
            <a:extLst>
              <a:ext uri="{FF2B5EF4-FFF2-40B4-BE49-F238E27FC236}">
                <a16:creationId xmlns:a16="http://schemas.microsoft.com/office/drawing/2014/main" id="{A1B9813A-8201-4891-99B6-DFA88BBF92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4486" y="3627044"/>
            <a:ext cx="710037" cy="569520"/>
          </a:xfrm>
          <a:prstGeom prst="rect">
            <a:avLst/>
          </a:prstGeom>
        </p:spPr>
      </p:pic>
      <p:sp>
        <p:nvSpPr>
          <p:cNvPr id="29" name="מלבן 28"/>
          <p:cNvSpPr/>
          <p:nvPr/>
        </p:nvSpPr>
        <p:spPr>
          <a:xfrm>
            <a:off x="2580153" y="5409004"/>
            <a:ext cx="2828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2800" b="1" dirty="0">
                <a:solidFill>
                  <a:schemeClr val="accent5">
                    <a:lumMod val="75000"/>
                  </a:schemeClr>
                </a:solidFill>
              </a:rPr>
              <a:t>הַיֶּלֶד עִם הַמִּצְרָכִים</a:t>
            </a:r>
          </a:p>
        </p:txBody>
      </p:sp>
    </p:spTree>
    <p:extLst>
      <p:ext uri="{BB962C8B-B14F-4D97-AF65-F5344CB8AC3E}">
        <p14:creationId xmlns:p14="http://schemas.microsoft.com/office/powerpoint/2010/main" val="410075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6" grpId="0"/>
      <p:bldP spid="14" grpId="0"/>
      <p:bldP spid="16" grpId="0"/>
      <p:bldP spid="27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1" y="631769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 smtClean="0"/>
              <a:t>קוֹרְאִים </a:t>
            </a:r>
            <a:r>
              <a:rPr lang="he-IL" b="1" dirty="0"/>
              <a:t>נָכוֹן</a:t>
            </a:r>
            <a:endParaRPr lang="x-none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1489" y="96419"/>
            <a:ext cx="1017545" cy="1070700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1E9A9C7E-2281-4D0E-BDC3-4D6D5E40674C}"/>
              </a:ext>
            </a:extLst>
          </p:cNvPr>
          <p:cNvSpPr/>
          <p:nvPr/>
        </p:nvSpPr>
        <p:spPr>
          <a:xfrm>
            <a:off x="3520260" y="479213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e-IL" dirty="0"/>
          </a:p>
        </p:txBody>
      </p:sp>
      <p:sp>
        <p:nvSpPr>
          <p:cNvPr id="7" name="TextBox 6"/>
          <p:cNvSpPr txBox="1"/>
          <p:nvPr/>
        </p:nvSpPr>
        <p:spPr>
          <a:xfrm>
            <a:off x="7317268" y="2872065"/>
            <a:ext cx="4044323" cy="1940957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משהו מתוק ליעל</a:t>
            </a:r>
          </a:p>
        </p:txBody>
      </p:sp>
      <p:sp>
        <p:nvSpPr>
          <p:cNvPr id="3" name="מלבן 2"/>
          <p:cNvSpPr/>
          <p:nvPr/>
        </p:nvSpPr>
        <p:spPr>
          <a:xfrm>
            <a:off x="472259" y="1702470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50000"/>
              </a:lnSpc>
            </a:pPr>
            <a:endParaRPr lang="he-IL" sz="2800" dirty="0"/>
          </a:p>
          <a:p>
            <a:pPr algn="r">
              <a:lnSpc>
                <a:spcPct val="150000"/>
              </a:lnSpc>
            </a:pPr>
            <a:r>
              <a:rPr lang="he-IL" sz="2800" dirty="0"/>
              <a:t>"וּמַה קָנִית לְעַצְמֵךְ מַשֶּׁהוּ מָתוֹק?" שָׁאֲלָה </a:t>
            </a:r>
            <a:r>
              <a:rPr lang="he-IL" sz="2800" dirty="0" err="1"/>
              <a:t>אִמָּא</a:t>
            </a:r>
            <a:r>
              <a:rPr lang="he-IL" sz="2800" dirty="0"/>
              <a:t> כְּשֶׁלֹּא רָאֲתָה בַּשַּׂקִּית דָּבָר.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"</a:t>
            </a:r>
            <a:r>
              <a:rPr lang="he-IL" sz="2800" dirty="0" err="1"/>
              <a:t>אִמָּא</a:t>
            </a:r>
            <a:r>
              <a:rPr lang="he-IL" sz="2800" dirty="0"/>
              <a:t>" הֵשִׁיבָה יָעֵלִי, "</a:t>
            </a:r>
            <a:r>
              <a:rPr lang="he-IL" sz="2800" dirty="0" err="1"/>
              <a:t>חִפַּשְׂתִּי</a:t>
            </a:r>
            <a:r>
              <a:rPr lang="he-IL" sz="2800" dirty="0"/>
              <a:t> זְמַן רַב בַּחֲנוּת דָּבָר אֶחָד שֶׁרָשׁוּם עָלָיו </a:t>
            </a:r>
          </a:p>
          <a:p>
            <a:pPr algn="r">
              <a:lnSpc>
                <a:spcPct val="150000"/>
              </a:lnSpc>
            </a:pPr>
            <a:r>
              <a:rPr lang="he-IL" sz="2800" b="1" dirty="0">
                <a:solidFill>
                  <a:schemeClr val="accent5">
                    <a:lumMod val="75000"/>
                  </a:schemeClr>
                </a:solidFill>
              </a:rPr>
              <a:t>מַשֶּׁהוּ מָתוֹק לְיָעֵל</a:t>
            </a:r>
            <a:r>
              <a:rPr lang="he-IL" sz="2800" dirty="0"/>
              <a:t>".</a:t>
            </a:r>
          </a:p>
        </p:txBody>
      </p:sp>
      <p:pic>
        <p:nvPicPr>
          <p:cNvPr id="9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259" y="442169"/>
            <a:ext cx="1540939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7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 smtClean="0">
                <a:latin typeface="Arial" panose="020B0604020202020204" pitchFamily="34" charset="0"/>
                <a:cs typeface="Arial" panose="020B0604020202020204" pitchFamily="34" charset="0"/>
              </a:rPr>
              <a:t>מַה </a:t>
            </a:r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לְהָבִיא </a:t>
            </a:r>
            <a:r>
              <a:rPr lang="he-IL" b="1" dirty="0" err="1">
                <a:latin typeface="Arial" panose="020B0604020202020204" pitchFamily="34" charset="0"/>
                <a:cs typeface="Arial" panose="020B0604020202020204" pitchFamily="34" charset="0"/>
              </a:rPr>
              <a:t>לַשִּׁעוּר</a:t>
            </a:r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36970" y="3207015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897" y="2535383"/>
            <a:ext cx="1511033" cy="192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קבוצה 1"/>
          <p:cNvGrpSpPr/>
          <p:nvPr/>
        </p:nvGrpSpPr>
        <p:grpSpPr>
          <a:xfrm>
            <a:off x="4114795" y="2688477"/>
            <a:ext cx="1794499" cy="1774489"/>
            <a:chOff x="4114795" y="2465001"/>
            <a:chExt cx="1794498" cy="1774489"/>
          </a:xfrm>
        </p:grpSpPr>
        <p:grpSp>
          <p:nvGrpSpPr>
            <p:cNvPr id="5" name="קבוצה 4">
              <a:extLst>
                <a:ext uri="{FF2B5EF4-FFF2-40B4-BE49-F238E27FC236}">
                  <a16:creationId xmlns:a16="http://schemas.microsoft.com/office/drawing/2014/main" id="{B9134BE1-B262-49C8-A0BB-A4E602842E57}"/>
                </a:ext>
              </a:extLst>
            </p:cNvPr>
            <p:cNvGrpSpPr/>
            <p:nvPr/>
          </p:nvGrpSpPr>
          <p:grpSpPr>
            <a:xfrm>
              <a:off x="4114801" y="2878047"/>
              <a:ext cx="1794492" cy="1361443"/>
              <a:chOff x="255268" y="4008907"/>
              <a:chExt cx="2441692" cy="1366353"/>
            </a:xfrm>
          </p:grpSpPr>
          <p:sp>
            <p:nvSpPr>
              <p:cNvPr id="6" name="מלבן 5">
                <a:extLst>
                  <a:ext uri="{FF2B5EF4-FFF2-40B4-BE49-F238E27FC236}">
                    <a16:creationId xmlns:a16="http://schemas.microsoft.com/office/drawing/2014/main" id="{F9404585-5688-44F2-8B6F-268542D97E13}"/>
                  </a:ext>
                </a:extLst>
              </p:cNvPr>
              <p:cNvSpPr/>
              <p:nvPr/>
            </p:nvSpPr>
            <p:spPr>
              <a:xfrm>
                <a:off x="1476119" y="4008907"/>
                <a:ext cx="1220841" cy="455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מלבן 6">
                <a:extLst>
                  <a:ext uri="{FF2B5EF4-FFF2-40B4-BE49-F238E27FC236}">
                    <a16:creationId xmlns:a16="http://schemas.microsoft.com/office/drawing/2014/main" id="{A32B07A8-5FAD-476E-81AD-207108CC51A3}"/>
                  </a:ext>
                </a:extLst>
              </p:cNvPr>
              <p:cNvSpPr/>
              <p:nvPr/>
            </p:nvSpPr>
            <p:spPr>
              <a:xfrm>
                <a:off x="1476118" y="4464358"/>
                <a:ext cx="1220841" cy="455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מלבן 7">
                <a:extLst>
                  <a:ext uri="{FF2B5EF4-FFF2-40B4-BE49-F238E27FC236}">
                    <a16:creationId xmlns:a16="http://schemas.microsoft.com/office/drawing/2014/main" id="{C8F84E41-D380-4386-A410-4E065AEE5AC8}"/>
                  </a:ext>
                </a:extLst>
              </p:cNvPr>
              <p:cNvSpPr/>
              <p:nvPr/>
            </p:nvSpPr>
            <p:spPr>
              <a:xfrm>
                <a:off x="1476117" y="4919809"/>
                <a:ext cx="1220841" cy="455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מלבן 9">
                <a:extLst>
                  <a:ext uri="{FF2B5EF4-FFF2-40B4-BE49-F238E27FC236}">
                    <a16:creationId xmlns:a16="http://schemas.microsoft.com/office/drawing/2014/main" id="{5A6EBA5F-486A-4F5C-94B4-25D3510782D0}"/>
                  </a:ext>
                </a:extLst>
              </p:cNvPr>
              <p:cNvSpPr/>
              <p:nvPr/>
            </p:nvSpPr>
            <p:spPr>
              <a:xfrm>
                <a:off x="255270" y="4008907"/>
                <a:ext cx="1220841" cy="455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מלבן 10">
                <a:extLst>
                  <a:ext uri="{FF2B5EF4-FFF2-40B4-BE49-F238E27FC236}">
                    <a16:creationId xmlns:a16="http://schemas.microsoft.com/office/drawing/2014/main" id="{7E98C0C7-3D9C-4D7C-A15A-DC7903A25DC1}"/>
                  </a:ext>
                </a:extLst>
              </p:cNvPr>
              <p:cNvSpPr/>
              <p:nvPr/>
            </p:nvSpPr>
            <p:spPr>
              <a:xfrm>
                <a:off x="255269" y="4464358"/>
                <a:ext cx="1220841" cy="455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מלבן 12">
                <a:extLst>
                  <a:ext uri="{FF2B5EF4-FFF2-40B4-BE49-F238E27FC236}">
                    <a16:creationId xmlns:a16="http://schemas.microsoft.com/office/drawing/2014/main" id="{E87F0C93-FFA4-416E-8125-EB3EE86925BF}"/>
                  </a:ext>
                </a:extLst>
              </p:cNvPr>
              <p:cNvSpPr/>
              <p:nvPr/>
            </p:nvSpPr>
            <p:spPr>
              <a:xfrm>
                <a:off x="255268" y="4919809"/>
                <a:ext cx="1220841" cy="455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מלבן 13">
              <a:extLst>
                <a:ext uri="{FF2B5EF4-FFF2-40B4-BE49-F238E27FC236}">
                  <a16:creationId xmlns:a16="http://schemas.microsoft.com/office/drawing/2014/main" id="{A32B07A8-5FAD-476E-81AD-207108CC51A3}"/>
                </a:ext>
              </a:extLst>
            </p:cNvPr>
            <p:cNvSpPr/>
            <p:nvPr/>
          </p:nvSpPr>
          <p:spPr>
            <a:xfrm>
              <a:off x="5012043" y="2465001"/>
              <a:ext cx="897242" cy="45381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מלבן 14">
              <a:extLst>
                <a:ext uri="{FF2B5EF4-FFF2-40B4-BE49-F238E27FC236}">
                  <a16:creationId xmlns:a16="http://schemas.microsoft.com/office/drawing/2014/main" id="{7E98C0C7-3D9C-4D7C-A15A-DC7903A25DC1}"/>
                </a:ext>
              </a:extLst>
            </p:cNvPr>
            <p:cNvSpPr/>
            <p:nvPr/>
          </p:nvSpPr>
          <p:spPr>
            <a:xfrm>
              <a:off x="4114795" y="2465001"/>
              <a:ext cx="897242" cy="45381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39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1" y="631769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 err="1"/>
              <a:t>עַכְשָׁו</a:t>
            </a:r>
            <a:r>
              <a:rPr lang="he-IL" b="1" dirty="0"/>
              <a:t> חוֹשְׁבִים</a:t>
            </a:r>
            <a:endParaRPr lang="x-none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489" y="96419"/>
            <a:ext cx="1017545" cy="1070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4621" y="2203630"/>
            <a:ext cx="3110783" cy="173664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משהו מתוק ליעל</a:t>
            </a:r>
          </a:p>
        </p:txBody>
      </p:sp>
      <p:pic>
        <p:nvPicPr>
          <p:cNvPr id="1034" name="Picture 10" descr="תמונות מילולי האלף-בית, סוכריות, סוכרייה על מק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3899">
            <a:off x="962189" y="2088515"/>
            <a:ext cx="992376" cy="188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גלידה על מקל, גלידה, שוקולד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6" t="1202" r="31914" b="-1202"/>
          <a:stretch/>
        </p:blipFill>
        <p:spPr bwMode="auto">
          <a:xfrm rot="1243991">
            <a:off x="3148660" y="3582668"/>
            <a:ext cx="1063113" cy="224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סוכריות, בונבון, עטוף, קונדיטוריה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628" y="2216077"/>
            <a:ext cx="1614859" cy="121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עוגה, קינוח, קאפקייק, אופה, מתוק, מאפיה, קאפקייקס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055" y="4180395"/>
            <a:ext cx="1141432" cy="156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סוכריות, חתיכות, מתוק, סוכר, פינוק, אכילה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7199" y="4732738"/>
            <a:ext cx="1502976" cy="112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קוואי, אוכל, פירות, ממתקים, גלידה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7" t="45587"/>
          <a:stretch/>
        </p:blipFill>
        <p:spPr bwMode="auto">
          <a:xfrm>
            <a:off x="6663261" y="4545839"/>
            <a:ext cx="1285403" cy="176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0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1" y="631769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/>
              <a:t>קוֹרְאִים נָכוֹן</a:t>
            </a:r>
            <a:endParaRPr lang="x-none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489" y="96419"/>
            <a:ext cx="1017545" cy="1070700"/>
          </a:xfrm>
          <a:prstGeom prst="rect">
            <a:avLst/>
          </a:prstGeom>
        </p:spPr>
      </p:pic>
      <p:grpSp>
        <p:nvGrpSpPr>
          <p:cNvPr id="3" name="קבוצה 2"/>
          <p:cNvGrpSpPr/>
          <p:nvPr/>
        </p:nvGrpSpPr>
        <p:grpSpPr>
          <a:xfrm>
            <a:off x="558215" y="1351769"/>
            <a:ext cx="2865503" cy="3821736"/>
            <a:chOff x="558215" y="1351769"/>
            <a:chExt cx="2865502" cy="3821736"/>
          </a:xfrm>
        </p:grpSpPr>
        <p:pic>
          <p:nvPicPr>
            <p:cNvPr id="10" name="תמונה 9"/>
            <p:cNvPicPr>
              <a:picLocks noChangeAspect="1"/>
            </p:cNvPicPr>
            <p:nvPr/>
          </p:nvPicPr>
          <p:blipFill rotWithShape="1">
            <a:blip r:embed="rId4"/>
            <a:srcRect l="17037" t="43039" r="15908" b="24422"/>
            <a:stretch/>
          </p:blipFill>
          <p:spPr>
            <a:xfrm rot="5400000">
              <a:off x="80098" y="1829886"/>
              <a:ext cx="3821736" cy="2865502"/>
            </a:xfrm>
            <a:prstGeom prst="rect">
              <a:avLst/>
            </a:prstGeom>
            <a:effectLst/>
          </p:spPr>
        </p:pic>
        <p:sp>
          <p:nvSpPr>
            <p:cNvPr id="4" name="אליפסה 3"/>
            <p:cNvSpPr/>
            <p:nvPr/>
          </p:nvSpPr>
          <p:spPr>
            <a:xfrm>
              <a:off x="1145838" y="3642767"/>
              <a:ext cx="1690255" cy="765336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503907" y="1930204"/>
            <a:ext cx="2466289" cy="105560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משהו מתוק ליעל</a:t>
            </a:r>
          </a:p>
        </p:txBody>
      </p:sp>
      <p:sp>
        <p:nvSpPr>
          <p:cNvPr id="6" name="מלבן 5"/>
          <p:cNvSpPr/>
          <p:nvPr/>
        </p:nvSpPr>
        <p:spPr>
          <a:xfrm>
            <a:off x="4354378" y="3321272"/>
            <a:ext cx="2627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dirty="0">
                <a:solidFill>
                  <a:schemeClr val="accent5">
                    <a:lumMod val="75000"/>
                  </a:schemeClr>
                </a:solidFill>
              </a:rPr>
              <a:t>מַשֶּׁהוּ מָתוֹק לְיָעֵל</a:t>
            </a:r>
            <a:endParaRPr lang="he-IL" sz="2800" dirty="0"/>
          </a:p>
        </p:txBody>
      </p:sp>
      <p:grpSp>
        <p:nvGrpSpPr>
          <p:cNvPr id="2" name="קבוצה 1"/>
          <p:cNvGrpSpPr/>
          <p:nvPr/>
        </p:nvGrpSpPr>
        <p:grpSpPr>
          <a:xfrm>
            <a:off x="7208835" y="3386569"/>
            <a:ext cx="2591576" cy="2318426"/>
            <a:chOff x="7208834" y="3386569"/>
            <a:chExt cx="2591576" cy="2318427"/>
          </a:xfrm>
        </p:grpSpPr>
        <p:sp>
          <p:nvSpPr>
            <p:cNvPr id="20" name="TextBox 19"/>
            <p:cNvSpPr txBox="1"/>
            <p:nvPr/>
          </p:nvSpPr>
          <p:spPr>
            <a:xfrm>
              <a:off x="7595165" y="3386569"/>
              <a:ext cx="1818915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>
                  <a:solidFill>
                    <a:schemeClr val="accent6">
                      <a:lumMod val="75000"/>
                    </a:schemeClr>
                  </a:solidFill>
                </a:rPr>
                <a:t>מָה קָרְאָה?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208834" y="4171561"/>
              <a:ext cx="2591576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>
                  <a:solidFill>
                    <a:schemeClr val="accent6">
                      <a:lumMod val="75000"/>
                    </a:schemeClr>
                  </a:solidFill>
                </a:rPr>
                <a:t>הָאִם קָרְאָה נָכוֹן?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405433" y="5181776"/>
              <a:ext cx="2244623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>
                  <a:solidFill>
                    <a:schemeClr val="accent6">
                      <a:lumMod val="75000"/>
                    </a:schemeClr>
                  </a:solidFill>
                </a:rPr>
                <a:t>מָה עָזַר לָהּ?</a:t>
              </a:r>
            </a:p>
          </p:txBody>
        </p:sp>
      </p:grpSp>
      <p:pic>
        <p:nvPicPr>
          <p:cNvPr id="25" name="תמונה 24">
            <a:extLst>
              <a:ext uri="{FF2B5EF4-FFF2-40B4-BE49-F238E27FC236}">
                <a16:creationId xmlns:a16="http://schemas.microsoft.com/office/drawing/2014/main" id="{A1B9813A-8201-4891-99B6-DFA88BBF923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70282" y="4071025"/>
            <a:ext cx="710037" cy="569520"/>
          </a:xfrm>
          <a:prstGeom prst="rect">
            <a:avLst/>
          </a:prstGeom>
        </p:spPr>
      </p:pic>
      <p:sp>
        <p:nvSpPr>
          <p:cNvPr id="29" name="מלבן 28"/>
          <p:cNvSpPr/>
          <p:nvPr/>
        </p:nvSpPr>
        <p:spPr>
          <a:xfrm>
            <a:off x="5503907" y="4961958"/>
            <a:ext cx="5613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0468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079" y="633680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 err="1">
                <a:cs typeface="+mn-cs"/>
              </a:rPr>
              <a:t>עַכְשָׁו</a:t>
            </a:r>
            <a:r>
              <a:rPr lang="he-IL" b="1" dirty="0">
                <a:cs typeface="+mn-cs"/>
              </a:rPr>
              <a:t> </a:t>
            </a:r>
            <a:r>
              <a:rPr lang="he-IL" b="1" dirty="0" smtClean="0">
                <a:cs typeface="+mn-cs"/>
              </a:rPr>
              <a:t>לוֹמְדִים </a:t>
            </a:r>
            <a:r>
              <a:rPr lang="he-IL" b="1" dirty="0">
                <a:cs typeface="+mn-cs"/>
              </a:rPr>
              <a:t>– יְחִידָה </a:t>
            </a:r>
            <a:r>
              <a:rPr lang="he-IL" b="1" dirty="0" smtClean="0">
                <a:cs typeface="+mn-cs"/>
              </a:rPr>
              <a:t>וְרַבּוֹת</a:t>
            </a:r>
            <a:endParaRPr lang="x-none" b="1" dirty="0"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8" y="13563"/>
            <a:ext cx="1017545" cy="1070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0959" y="2415894"/>
            <a:ext cx="282013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/>
              <a:t> 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יְחִידָה </a:t>
            </a:r>
            <a:endParaRPr lang="he-IL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1133" y="2415893"/>
            <a:ext cx="263055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רַבּוֹת</a:t>
            </a:r>
            <a:endParaRPr lang="he-IL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35962" y="3774350"/>
            <a:ext cx="152436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dirty="0" smtClean="0">
                <a:solidFill>
                  <a:srgbClr val="0070C0"/>
                </a:solidFill>
              </a:rPr>
              <a:t> </a:t>
            </a:r>
            <a:r>
              <a:rPr lang="he-IL" sz="3600" dirty="0" smtClean="0">
                <a:solidFill>
                  <a:srgbClr val="0070C0"/>
                </a:solidFill>
              </a:rPr>
              <a:t>צוּרָה</a:t>
            </a:r>
            <a:endParaRPr lang="he-IL" sz="3600" dirty="0">
              <a:solidFill>
                <a:srgbClr val="0070C0"/>
              </a:solidFill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4341949" y="3747157"/>
            <a:ext cx="1284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dirty="0">
                <a:solidFill>
                  <a:srgbClr val="0070C0"/>
                </a:solidFill>
              </a:rPr>
              <a:t>צוּרוֹת</a:t>
            </a:r>
            <a:r>
              <a:rPr lang="he-IL" sz="2800" dirty="0"/>
              <a:t> </a:t>
            </a:r>
          </a:p>
        </p:txBody>
      </p:sp>
      <p:cxnSp>
        <p:nvCxnSpPr>
          <p:cNvPr id="11" name="מחבר ישר 10"/>
          <p:cNvCxnSpPr/>
          <p:nvPr/>
        </p:nvCxnSpPr>
        <p:spPr>
          <a:xfrm>
            <a:off x="6286723" y="2595454"/>
            <a:ext cx="0" cy="176367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9">
            <a:extLst>
              <a:ext uri="{FF2B5EF4-FFF2-40B4-BE49-F238E27FC236}">
                <a16:creationId xmlns:a16="http://schemas.microsoft.com/office/drawing/2014/main" id="{33C28D9B-BA5F-F04F-8240-A12D83704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2562" y="5055751"/>
            <a:ext cx="1053485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079" y="633680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 err="1">
                <a:cs typeface="+mn-cs"/>
              </a:rPr>
              <a:t>עַכְשָׁו</a:t>
            </a:r>
            <a:r>
              <a:rPr lang="he-IL" b="1" dirty="0">
                <a:cs typeface="+mn-cs"/>
              </a:rPr>
              <a:t> </a:t>
            </a:r>
            <a:r>
              <a:rPr lang="he-IL" b="1" dirty="0" smtClean="0">
                <a:cs typeface="+mn-cs"/>
              </a:rPr>
              <a:t>לוֹמְדִים </a:t>
            </a:r>
            <a:r>
              <a:rPr lang="he-IL" b="1" dirty="0">
                <a:cs typeface="+mn-cs"/>
              </a:rPr>
              <a:t>– יְחִידָה </a:t>
            </a:r>
            <a:r>
              <a:rPr lang="he-IL" b="1" dirty="0" smtClean="0">
                <a:cs typeface="+mn-cs"/>
              </a:rPr>
              <a:t>וְרַבּוֹת</a:t>
            </a:r>
            <a:endParaRPr lang="x-none" b="1" dirty="0"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8" y="13563"/>
            <a:ext cx="1017545" cy="1070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52131" y="3745687"/>
            <a:ext cx="16985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solidFill>
                  <a:srgbClr val="0070C0"/>
                </a:solidFill>
              </a:rPr>
              <a:t>כְּרָזָה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4050" y="3747157"/>
            <a:ext cx="16985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solidFill>
                  <a:srgbClr val="0070C0"/>
                </a:solidFill>
              </a:rPr>
              <a:t>כְּרָזוֹת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00959" y="2281858"/>
            <a:ext cx="282013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/>
              <a:t> 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יְחִידָה </a:t>
            </a:r>
            <a:endParaRPr lang="he-IL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01133" y="2281858"/>
            <a:ext cx="263055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רַבּוֹת</a:t>
            </a:r>
            <a:endParaRPr lang="he-IL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4" name="מחבר ישר 13"/>
          <p:cNvCxnSpPr/>
          <p:nvPr/>
        </p:nvCxnSpPr>
        <p:spPr>
          <a:xfrm>
            <a:off x="6442364" y="2568261"/>
            <a:ext cx="0" cy="176367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9">
            <a:extLst>
              <a:ext uri="{FF2B5EF4-FFF2-40B4-BE49-F238E27FC236}">
                <a16:creationId xmlns:a16="http://schemas.microsoft.com/office/drawing/2014/main" id="{33C28D9B-BA5F-F04F-8240-A12D83704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2562" y="5055751"/>
            <a:ext cx="1053485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4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079" y="633680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 err="1">
                <a:cs typeface="+mn-cs"/>
              </a:rPr>
              <a:t>עַכְשָׁו</a:t>
            </a:r>
            <a:r>
              <a:rPr lang="he-IL" b="1" dirty="0">
                <a:cs typeface="+mn-cs"/>
              </a:rPr>
              <a:t> </a:t>
            </a:r>
            <a:r>
              <a:rPr lang="he-IL" b="1" dirty="0" smtClean="0">
                <a:cs typeface="+mn-cs"/>
              </a:rPr>
              <a:t>לוֹמְדִים </a:t>
            </a:r>
            <a:r>
              <a:rPr lang="he-IL" b="1" dirty="0">
                <a:cs typeface="+mn-cs"/>
              </a:rPr>
              <a:t>– יְחִידָה רַבּוֹת</a:t>
            </a:r>
            <a:endParaRPr lang="x-none" b="1" dirty="0"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0590" y="1"/>
            <a:ext cx="1017545" cy="1070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87627" y="3728553"/>
            <a:ext cx="16985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solidFill>
                  <a:srgbClr val="0070C0"/>
                </a:solidFill>
              </a:rPr>
              <a:t>רְשִׁימָה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8554" y="3723372"/>
            <a:ext cx="16985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solidFill>
                  <a:srgbClr val="0070C0"/>
                </a:solidFill>
              </a:rPr>
              <a:t>רְשִׁימוֹת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67052" y="2185066"/>
            <a:ext cx="282013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/>
              <a:t> 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יְחִידָה </a:t>
            </a:r>
            <a:endParaRPr lang="he-IL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67227" y="2185065"/>
            <a:ext cx="263055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רַבּוֹת</a:t>
            </a:r>
            <a:endParaRPr lang="he-IL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4" name="מחבר ישר 13"/>
          <p:cNvCxnSpPr/>
          <p:nvPr/>
        </p:nvCxnSpPr>
        <p:spPr>
          <a:xfrm>
            <a:off x="6442364" y="2568261"/>
            <a:ext cx="0" cy="176367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9">
            <a:extLst>
              <a:ext uri="{FF2B5EF4-FFF2-40B4-BE49-F238E27FC236}">
                <a16:creationId xmlns:a16="http://schemas.microsoft.com/office/drawing/2014/main" id="{33C28D9B-BA5F-F04F-8240-A12D83704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2562" y="5055751"/>
            <a:ext cx="1053485" cy="1399576"/>
          </a:xfrm>
          <a:prstGeom prst="rect">
            <a:avLst/>
          </a:prstGeom>
        </p:spPr>
      </p:pic>
      <p:pic>
        <p:nvPicPr>
          <p:cNvPr id="10" name="4min_final" descr="4min_final">
            <a:hlinkClick r:id="" action="ppaction://media"/>
            <a:extLst>
              <a:ext uri="{FF2B5EF4-FFF2-40B4-BE49-F238E27FC236}">
                <a16:creationId xmlns:a16="http://schemas.microsoft.com/office/drawing/2014/main" id="{9FD0FB6C-EFD6-3946-8B95-86886A2FB1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7907" y="358881"/>
            <a:ext cx="1540939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27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7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079" y="633680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 err="1">
                <a:cs typeface="+mn-cs"/>
              </a:rPr>
              <a:t>עַכְשָׁו</a:t>
            </a:r>
            <a:r>
              <a:rPr lang="he-IL" b="1" dirty="0">
                <a:cs typeface="+mn-cs"/>
              </a:rPr>
              <a:t> כּוֹתְבִים</a:t>
            </a:r>
            <a:r>
              <a:rPr lang="he-IL" b="1" dirty="0" smtClean="0">
                <a:cs typeface="+mn-cs"/>
              </a:rPr>
              <a:t> </a:t>
            </a:r>
            <a:r>
              <a:rPr lang="he-IL" b="1" dirty="0">
                <a:cs typeface="+mn-cs"/>
              </a:rPr>
              <a:t>– יְחִידָה רַבּוֹת</a:t>
            </a:r>
            <a:endParaRPr lang="x-none" b="1" dirty="0"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8" y="13563"/>
            <a:ext cx="1017545" cy="1070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13831" y="2593917"/>
            <a:ext cx="1698548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800" b="1" dirty="0">
                <a:solidFill>
                  <a:srgbClr val="0070C0"/>
                </a:solidFill>
              </a:rPr>
              <a:t>יַלְדָּה</a:t>
            </a:r>
          </a:p>
          <a:p>
            <a:pPr algn="ctr">
              <a:lnSpc>
                <a:spcPct val="150000"/>
              </a:lnSpc>
            </a:pPr>
            <a:r>
              <a:rPr lang="he-IL" sz="2800" b="1" dirty="0">
                <a:solidFill>
                  <a:srgbClr val="0070C0"/>
                </a:solidFill>
              </a:rPr>
              <a:t>כִּתָּה</a:t>
            </a:r>
          </a:p>
          <a:p>
            <a:pPr algn="ctr">
              <a:lnSpc>
                <a:spcPct val="150000"/>
              </a:lnSpc>
            </a:pPr>
            <a:r>
              <a:rPr lang="he-IL" sz="2800" b="1" dirty="0">
                <a:solidFill>
                  <a:srgbClr val="0070C0"/>
                </a:solidFill>
              </a:rPr>
              <a:t>חֲבֵרָה</a:t>
            </a:r>
          </a:p>
          <a:p>
            <a:pPr algn="ctr">
              <a:lnSpc>
                <a:spcPct val="150000"/>
              </a:lnSpc>
            </a:pPr>
            <a:r>
              <a:rPr lang="he-IL" sz="2800" b="1" dirty="0">
                <a:solidFill>
                  <a:srgbClr val="0070C0"/>
                </a:solidFill>
              </a:rPr>
              <a:t>מִטָּה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1813" y="2593917"/>
            <a:ext cx="1698548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800" b="1" dirty="0">
                <a:solidFill>
                  <a:srgbClr val="0070C0"/>
                </a:solidFill>
              </a:rPr>
              <a:t>יְלָדוֹת</a:t>
            </a:r>
          </a:p>
          <a:p>
            <a:pPr algn="ctr">
              <a:lnSpc>
                <a:spcPct val="150000"/>
              </a:lnSpc>
            </a:pPr>
            <a:r>
              <a:rPr lang="he-IL" sz="2800" b="1" dirty="0">
                <a:solidFill>
                  <a:srgbClr val="0070C0"/>
                </a:solidFill>
              </a:rPr>
              <a:t>כִּתּוֹת</a:t>
            </a:r>
          </a:p>
          <a:p>
            <a:pPr algn="ctr">
              <a:lnSpc>
                <a:spcPct val="150000"/>
              </a:lnSpc>
            </a:pPr>
            <a:r>
              <a:rPr lang="he-IL" sz="2800" b="1" dirty="0">
                <a:solidFill>
                  <a:srgbClr val="0070C0"/>
                </a:solidFill>
              </a:rPr>
              <a:t>חֲבֵרוֹת</a:t>
            </a:r>
          </a:p>
          <a:p>
            <a:pPr algn="ctr">
              <a:lnSpc>
                <a:spcPct val="150000"/>
              </a:lnSpc>
            </a:pPr>
            <a:r>
              <a:rPr lang="he-IL" sz="2800" b="1" dirty="0">
                <a:solidFill>
                  <a:srgbClr val="0070C0"/>
                </a:solidFill>
              </a:rPr>
              <a:t>מִטּוֹת</a:t>
            </a:r>
          </a:p>
        </p:txBody>
      </p:sp>
      <p:pic>
        <p:nvPicPr>
          <p:cNvPr id="11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64047">
            <a:off x="9937535" y="1581934"/>
            <a:ext cx="821831" cy="52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קבוצה 8"/>
          <p:cNvGrpSpPr/>
          <p:nvPr/>
        </p:nvGrpSpPr>
        <p:grpSpPr>
          <a:xfrm>
            <a:off x="3084079" y="1761742"/>
            <a:ext cx="6769912" cy="646332"/>
            <a:chOff x="3401134" y="1958691"/>
            <a:chExt cx="6019957" cy="646331"/>
          </a:xfrm>
        </p:grpSpPr>
        <p:sp>
          <p:nvSpPr>
            <p:cNvPr id="10" name="TextBox 9"/>
            <p:cNvSpPr txBox="1"/>
            <p:nvPr/>
          </p:nvSpPr>
          <p:spPr>
            <a:xfrm>
              <a:off x="6600958" y="1958692"/>
              <a:ext cx="2820133" cy="646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600" b="1" dirty="0"/>
                <a:t> </a:t>
              </a:r>
              <a:r>
                <a:rPr lang="he-IL" sz="3600" b="1" dirty="0">
                  <a:solidFill>
                    <a:schemeClr val="accent6">
                      <a:lumMod val="75000"/>
                    </a:schemeClr>
                  </a:solidFill>
                </a:rPr>
                <a:t>יְחִידָה </a:t>
              </a:r>
              <a:endParaRPr lang="he-IL" sz="36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01134" y="1958691"/>
              <a:ext cx="2630554" cy="646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600" b="1" dirty="0">
                  <a:solidFill>
                    <a:schemeClr val="accent6">
                      <a:lumMod val="75000"/>
                    </a:schemeClr>
                  </a:solidFill>
                </a:rPr>
                <a:t>רַבּוֹת</a:t>
              </a:r>
              <a:endParaRPr lang="he-IL" sz="36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cxnSp>
        <p:nvCxnSpPr>
          <p:cNvPr id="13" name="מחבר ישר 12"/>
          <p:cNvCxnSpPr/>
          <p:nvPr/>
        </p:nvCxnSpPr>
        <p:spPr>
          <a:xfrm>
            <a:off x="6289964" y="2022765"/>
            <a:ext cx="0" cy="324880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5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8" y="13563"/>
            <a:ext cx="1017545" cy="1070700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1E9A9C7E-2281-4D0E-BDC3-4D6D5E40674C}"/>
              </a:ext>
            </a:extLst>
          </p:cNvPr>
          <p:cNvSpPr/>
          <p:nvPr/>
        </p:nvSpPr>
        <p:spPr>
          <a:xfrm>
            <a:off x="3520260" y="479213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e-IL" dirty="0"/>
          </a:p>
        </p:txBody>
      </p:sp>
      <p:sp>
        <p:nvSpPr>
          <p:cNvPr id="4" name="TextBox 3"/>
          <p:cNvSpPr txBox="1"/>
          <p:nvPr/>
        </p:nvSpPr>
        <p:spPr>
          <a:xfrm>
            <a:off x="929549" y="3213860"/>
            <a:ext cx="2330224" cy="354901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FT_Kita Alef" panose="01000503000000020003" pitchFamily="2" charset="-79"/>
              </a:rPr>
              <a:t>מַחְסַן מִלִּים</a:t>
            </a:r>
            <a:r>
              <a:rPr lang="he-IL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FT_Kita Alef" panose="01000503000000020003" pitchFamily="2" charset="-79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he-IL" sz="2800" b="1" dirty="0" smtClean="0">
                <a:solidFill>
                  <a:schemeClr val="accent5">
                    <a:lumMod val="50000"/>
                  </a:schemeClr>
                </a:solidFill>
                <a:latin typeface="EFT_Kita Alef" panose="01000503000000020003" pitchFamily="2" charset="-79"/>
              </a:rPr>
              <a:t>קוֹפֶצֶת</a:t>
            </a:r>
          </a:p>
          <a:p>
            <a:pPr algn="ctr">
              <a:lnSpc>
                <a:spcPct val="150000"/>
              </a:lnSpc>
            </a:pPr>
            <a:r>
              <a:rPr lang="he-IL" sz="2800" b="1" dirty="0" smtClean="0">
                <a:solidFill>
                  <a:schemeClr val="accent5">
                    <a:lumMod val="50000"/>
                  </a:schemeClr>
                </a:solidFill>
                <a:latin typeface="EFT_Kita Alef" panose="01000503000000020003" pitchFamily="2" charset="-79"/>
              </a:rPr>
              <a:t>קוֹרְאוֹת</a:t>
            </a:r>
          </a:p>
          <a:p>
            <a:pPr algn="ctr">
              <a:lnSpc>
                <a:spcPct val="150000"/>
              </a:lnSpc>
            </a:pPr>
            <a:r>
              <a:rPr lang="he-IL" sz="2800" b="1" dirty="0" smtClean="0">
                <a:solidFill>
                  <a:schemeClr val="accent5">
                    <a:lumMod val="50000"/>
                  </a:schemeClr>
                </a:solidFill>
                <a:latin typeface="EFT_Kita Alef" panose="01000503000000020003" pitchFamily="2" charset="-79"/>
              </a:rPr>
              <a:t>יוֹדְעוֹת</a:t>
            </a:r>
          </a:p>
          <a:p>
            <a:pPr algn="ctr">
              <a:lnSpc>
                <a:spcPct val="150000"/>
              </a:lnSpc>
            </a:pPr>
            <a:r>
              <a:rPr lang="he-IL" sz="2800" b="1" dirty="0" smtClean="0">
                <a:solidFill>
                  <a:schemeClr val="accent5">
                    <a:lumMod val="50000"/>
                  </a:schemeClr>
                </a:solidFill>
                <a:latin typeface="EFT_Kita Alef" panose="01000503000000020003" pitchFamily="2" charset="-79"/>
              </a:rPr>
              <a:t>צוֹחֲקוֹת</a:t>
            </a:r>
            <a:endParaRPr lang="en-BZ" sz="2800" b="1" dirty="0">
              <a:solidFill>
                <a:schemeClr val="accent5">
                  <a:lumMod val="50000"/>
                </a:schemeClr>
              </a:solidFill>
              <a:latin typeface="EFT_Kita Alef" panose="01000503000000020003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3609" y="1529391"/>
            <a:ext cx="51043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solidFill>
                  <a:schemeClr val="accent6">
                    <a:lumMod val="75000"/>
                  </a:schemeClr>
                </a:solidFill>
                <a:latin typeface="EFT_Kita Alef" panose="01000503000000020003" pitchFamily="2" charset="-79"/>
              </a:rPr>
              <a:t>הַשְׁלִימוּ אֶת הַמִּלָּה הַחֲסֵרָה.</a:t>
            </a:r>
          </a:p>
        </p:txBody>
      </p:sp>
      <p:pic>
        <p:nvPicPr>
          <p:cNvPr id="15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64047">
            <a:off x="10807010" y="1482829"/>
            <a:ext cx="821831" cy="52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813392" y="5507206"/>
            <a:ext cx="127590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rgbClr val="0070C0"/>
                </a:solidFill>
              </a:rPr>
              <a:t>צוֹחֶקֶת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43831" y="3789042"/>
            <a:ext cx="127590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rgbClr val="0070C0"/>
                </a:solidFill>
              </a:rPr>
              <a:t>קוֹפְצוֹת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13392" y="4638246"/>
            <a:ext cx="127590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rgbClr val="0070C0"/>
                </a:solidFill>
              </a:rPr>
              <a:t>קוֹרֵאת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13392" y="2952249"/>
            <a:ext cx="127590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rgbClr val="0070C0"/>
                </a:solidFill>
              </a:rPr>
              <a:t>יוֹדַעַת</a:t>
            </a:r>
          </a:p>
        </p:txBody>
      </p:sp>
      <p:sp>
        <p:nvSpPr>
          <p:cNvPr id="6" name="כותרת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 txBox="1">
            <a:spLocks/>
          </p:cNvSpPr>
          <p:nvPr/>
        </p:nvSpPr>
        <p:spPr>
          <a:xfrm>
            <a:off x="3029660" y="747223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2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b="1" dirty="0" err="1">
                <a:cs typeface="+mn-cs"/>
              </a:rPr>
              <a:t>עַכְשָׁו</a:t>
            </a:r>
            <a:r>
              <a:rPr lang="he-IL" b="1" dirty="0">
                <a:cs typeface="+mn-cs"/>
              </a:rPr>
              <a:t> מְתַרְגְּלִים וכּוֹתְבִים – יְחִידָה וְרַבּוֹת</a:t>
            </a:r>
            <a:endParaRPr lang="x-none" b="1" dirty="0">
              <a:cs typeface="+mn-cs"/>
            </a:endParaRPr>
          </a:p>
        </p:txBody>
      </p:sp>
      <p:grpSp>
        <p:nvGrpSpPr>
          <p:cNvPr id="19" name="קבוצה 18"/>
          <p:cNvGrpSpPr/>
          <p:nvPr/>
        </p:nvGrpSpPr>
        <p:grpSpPr>
          <a:xfrm>
            <a:off x="3259773" y="2177114"/>
            <a:ext cx="6769912" cy="646332"/>
            <a:chOff x="3401134" y="1958691"/>
            <a:chExt cx="6019957" cy="646331"/>
          </a:xfrm>
        </p:grpSpPr>
        <p:sp>
          <p:nvSpPr>
            <p:cNvPr id="20" name="TextBox 19"/>
            <p:cNvSpPr txBox="1"/>
            <p:nvPr/>
          </p:nvSpPr>
          <p:spPr>
            <a:xfrm>
              <a:off x="6600958" y="1958692"/>
              <a:ext cx="2820133" cy="646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600" b="1" dirty="0"/>
                <a:t> יְחִידָה </a:t>
              </a:r>
              <a:endParaRPr lang="he-IL" sz="3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01134" y="1958691"/>
              <a:ext cx="2630554" cy="646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600" b="1" dirty="0"/>
                <a:t>רַבּוֹת</a:t>
              </a:r>
              <a:endParaRPr lang="he-IL" sz="3600" dirty="0"/>
            </a:p>
          </p:txBody>
        </p:sp>
      </p:grpSp>
      <p:cxnSp>
        <p:nvCxnSpPr>
          <p:cNvPr id="7" name="מחבר ישר 6"/>
          <p:cNvCxnSpPr/>
          <p:nvPr/>
        </p:nvCxnSpPr>
        <p:spPr>
          <a:xfrm>
            <a:off x="4164075" y="3601701"/>
            <a:ext cx="4845468" cy="675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מחבר ישר 22"/>
          <p:cNvCxnSpPr/>
          <p:nvPr/>
        </p:nvCxnSpPr>
        <p:spPr>
          <a:xfrm>
            <a:off x="4164075" y="4514562"/>
            <a:ext cx="4845468" cy="675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ישר 23"/>
          <p:cNvCxnSpPr/>
          <p:nvPr/>
        </p:nvCxnSpPr>
        <p:spPr>
          <a:xfrm>
            <a:off x="4164075" y="5404526"/>
            <a:ext cx="4845468" cy="675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66812" y="2242021"/>
            <a:ext cx="886081" cy="1007016"/>
          </a:xfrm>
          <a:prstGeom prst="rect">
            <a:avLst/>
          </a:prstGeom>
        </p:spPr>
      </p:pic>
      <p:cxnSp>
        <p:nvCxnSpPr>
          <p:cNvPr id="26" name="מחבר ישר 25"/>
          <p:cNvCxnSpPr/>
          <p:nvPr/>
        </p:nvCxnSpPr>
        <p:spPr>
          <a:xfrm>
            <a:off x="4164075" y="2797946"/>
            <a:ext cx="4845468" cy="675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מחבר ישר 21"/>
          <p:cNvCxnSpPr/>
          <p:nvPr/>
        </p:nvCxnSpPr>
        <p:spPr>
          <a:xfrm flipV="1">
            <a:off x="6480777" y="2262240"/>
            <a:ext cx="1" cy="4100043"/>
          </a:xfrm>
          <a:prstGeom prst="line">
            <a:avLst/>
          </a:prstGeom>
          <a:ln w="2857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5min_final" descr="5min_final">
            <a:hlinkClick r:id="" action="ppaction://media"/>
            <a:extLst>
              <a:ext uri="{FF2B5EF4-FFF2-40B4-BE49-F238E27FC236}">
                <a16:creationId xmlns:a16="http://schemas.microsoft.com/office/drawing/2014/main" id="{975630C5-E5B6-C548-9002-3A338B01C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125" y="388326"/>
            <a:ext cx="1540939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6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4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8" y="13563"/>
            <a:ext cx="1017545" cy="1070700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1E9A9C7E-2281-4D0E-BDC3-4D6D5E40674C}"/>
              </a:ext>
            </a:extLst>
          </p:cNvPr>
          <p:cNvSpPr/>
          <p:nvPr/>
        </p:nvSpPr>
        <p:spPr>
          <a:xfrm>
            <a:off x="3520260" y="479213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e-IL" dirty="0"/>
          </a:p>
        </p:txBody>
      </p:sp>
      <p:sp>
        <p:nvSpPr>
          <p:cNvPr id="11" name="TextBox 10"/>
          <p:cNvSpPr txBox="1"/>
          <p:nvPr/>
        </p:nvSpPr>
        <p:spPr>
          <a:xfrm>
            <a:off x="6113609" y="1668342"/>
            <a:ext cx="51043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olidFill>
                  <a:schemeClr val="accent6">
                    <a:lumMod val="75000"/>
                  </a:schemeClr>
                </a:solidFill>
                <a:latin typeface="EFT_Kita Alef" panose="01000503000000020003" pitchFamily="2" charset="-79"/>
              </a:rPr>
              <a:t>הַשְׁלִימוּ אֶת הַמִּלָּה הַחֲסֵרָה.</a:t>
            </a:r>
          </a:p>
        </p:txBody>
      </p:sp>
      <p:pic>
        <p:nvPicPr>
          <p:cNvPr id="15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64047">
            <a:off x="10608787" y="1485984"/>
            <a:ext cx="821831" cy="52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כותרת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 txBox="1">
            <a:spLocks/>
          </p:cNvSpPr>
          <p:nvPr/>
        </p:nvSpPr>
        <p:spPr>
          <a:xfrm>
            <a:off x="3029660" y="747223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2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b="1" dirty="0" err="1">
                <a:cs typeface="+mn-cs"/>
              </a:rPr>
              <a:t>עַכְשָׁו</a:t>
            </a:r>
            <a:r>
              <a:rPr lang="he-IL" b="1" dirty="0">
                <a:cs typeface="+mn-cs"/>
              </a:rPr>
              <a:t> מְתַרְגְּלִים וכּוֹתְבִים – יְחִידָה רַבּוֹת</a:t>
            </a:r>
            <a:endParaRPr lang="x-none" b="1" dirty="0">
              <a:cs typeface="+mn-cs"/>
            </a:endParaRPr>
          </a:p>
        </p:txBody>
      </p:sp>
      <p:grpSp>
        <p:nvGrpSpPr>
          <p:cNvPr id="22" name="קבוצה 21"/>
          <p:cNvGrpSpPr/>
          <p:nvPr/>
        </p:nvGrpSpPr>
        <p:grpSpPr>
          <a:xfrm>
            <a:off x="2428500" y="2290800"/>
            <a:ext cx="6769912" cy="3958728"/>
            <a:chOff x="2428500" y="2198325"/>
            <a:chExt cx="6769912" cy="3958726"/>
          </a:xfrm>
        </p:grpSpPr>
        <p:sp>
          <p:nvSpPr>
            <p:cNvPr id="12" name="TextBox 11"/>
            <p:cNvSpPr txBox="1"/>
            <p:nvPr/>
          </p:nvSpPr>
          <p:spPr>
            <a:xfrm>
              <a:off x="6982119" y="5528420"/>
              <a:ext cx="127590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b="1" dirty="0">
                  <a:solidFill>
                    <a:srgbClr val="0070C0"/>
                  </a:solidFill>
                </a:rPr>
                <a:t>צוֹחֶקֶת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12557" y="3810255"/>
              <a:ext cx="127590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b="1" dirty="0">
                  <a:solidFill>
                    <a:srgbClr val="0070C0"/>
                  </a:solidFill>
                </a:rPr>
                <a:t>קוֹפְצוֹת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82119" y="4659459"/>
              <a:ext cx="127590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b="1" dirty="0">
                  <a:solidFill>
                    <a:srgbClr val="0070C0"/>
                  </a:solidFill>
                </a:rPr>
                <a:t>קוֹרֵאת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28423" y="3015562"/>
              <a:ext cx="127590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b="1" dirty="0">
                  <a:solidFill>
                    <a:srgbClr val="0070C0"/>
                  </a:solidFill>
                </a:rPr>
                <a:t>יוֹדַעַת</a:t>
              </a:r>
            </a:p>
          </p:txBody>
        </p:sp>
        <p:grpSp>
          <p:nvGrpSpPr>
            <p:cNvPr id="19" name="קבוצה 18"/>
            <p:cNvGrpSpPr/>
            <p:nvPr/>
          </p:nvGrpSpPr>
          <p:grpSpPr>
            <a:xfrm>
              <a:off x="2428500" y="2198325"/>
              <a:ext cx="6769912" cy="646332"/>
              <a:chOff x="3401134" y="1958691"/>
              <a:chExt cx="6019957" cy="646332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6600958" y="1958692"/>
                <a:ext cx="2820133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3600" b="1" dirty="0"/>
                  <a:t> יְחִידָה </a:t>
                </a:r>
                <a:endParaRPr lang="he-IL" sz="36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401134" y="1958691"/>
                <a:ext cx="2630554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3600" b="1" dirty="0"/>
                  <a:t>רַבּוֹת</a:t>
                </a:r>
                <a:endParaRPr lang="he-IL" sz="3600" dirty="0"/>
              </a:p>
            </p:txBody>
          </p:sp>
        </p:grpSp>
        <p:cxnSp>
          <p:nvCxnSpPr>
            <p:cNvPr id="7" name="מחבר ישר 6"/>
            <p:cNvCxnSpPr/>
            <p:nvPr/>
          </p:nvCxnSpPr>
          <p:spPr>
            <a:xfrm>
              <a:off x="3332802" y="3622913"/>
              <a:ext cx="4845468" cy="675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מחבר ישר 22"/>
            <p:cNvCxnSpPr/>
            <p:nvPr/>
          </p:nvCxnSpPr>
          <p:spPr>
            <a:xfrm>
              <a:off x="3332802" y="4535775"/>
              <a:ext cx="4845468" cy="675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מחבר ישר 23"/>
            <p:cNvCxnSpPr/>
            <p:nvPr/>
          </p:nvCxnSpPr>
          <p:spPr>
            <a:xfrm>
              <a:off x="3332802" y="5425739"/>
              <a:ext cx="4845468" cy="675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מלבן 2"/>
            <p:cNvSpPr/>
            <p:nvPr/>
          </p:nvSpPr>
          <p:spPr>
            <a:xfrm>
              <a:off x="6982117" y="3682351"/>
              <a:ext cx="1124026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e-IL" sz="2800" b="1" dirty="0">
                  <a:solidFill>
                    <a:schemeClr val="accent6">
                      <a:lumMod val="75000"/>
                    </a:schemeClr>
                  </a:solidFill>
                  <a:latin typeface="EFT_Kita Alef" panose="01000503000000020003" pitchFamily="2" charset="-79"/>
                </a:rPr>
                <a:t>קוֹפֶצֶת</a:t>
              </a:r>
            </a:p>
          </p:txBody>
        </p:sp>
        <p:sp>
          <p:nvSpPr>
            <p:cNvPr id="5" name="מלבן 4"/>
            <p:cNvSpPr/>
            <p:nvPr/>
          </p:nvSpPr>
          <p:spPr>
            <a:xfrm>
              <a:off x="3465053" y="4466150"/>
              <a:ext cx="1223412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e-IL" sz="2800" b="1" dirty="0">
                  <a:solidFill>
                    <a:schemeClr val="accent6">
                      <a:lumMod val="75000"/>
                    </a:schemeClr>
                  </a:solidFill>
                  <a:latin typeface="EFT_Kita Alef" panose="01000503000000020003" pitchFamily="2" charset="-79"/>
                </a:rPr>
                <a:t>קוֹרְאוֹת</a:t>
              </a:r>
            </a:p>
          </p:txBody>
        </p:sp>
        <p:sp>
          <p:nvSpPr>
            <p:cNvPr id="9" name="מלבן 8"/>
            <p:cNvSpPr/>
            <p:nvPr/>
          </p:nvSpPr>
          <p:spPr>
            <a:xfrm>
              <a:off x="3438804" y="2862927"/>
              <a:ext cx="111280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e-IL" sz="2800" b="1" dirty="0">
                  <a:solidFill>
                    <a:schemeClr val="accent6">
                      <a:lumMod val="75000"/>
                    </a:schemeClr>
                  </a:solidFill>
                  <a:latin typeface="EFT_Kita Alef" panose="01000503000000020003" pitchFamily="2" charset="-79"/>
                </a:rPr>
                <a:t>יוֹדְעוֹת</a:t>
              </a:r>
            </a:p>
          </p:txBody>
        </p:sp>
        <p:sp>
          <p:nvSpPr>
            <p:cNvPr id="10" name="מלבן 9"/>
            <p:cNvSpPr/>
            <p:nvPr/>
          </p:nvSpPr>
          <p:spPr>
            <a:xfrm>
              <a:off x="3438805" y="5418387"/>
              <a:ext cx="1233030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e-IL" sz="2800" b="1" dirty="0">
                  <a:solidFill>
                    <a:schemeClr val="accent6">
                      <a:lumMod val="75000"/>
                    </a:schemeClr>
                  </a:solidFill>
                  <a:latin typeface="EFT_Kita Alef" panose="01000503000000020003" pitchFamily="2" charset="-79"/>
                </a:rPr>
                <a:t>צוֹחֲקוֹת</a:t>
              </a:r>
              <a:endParaRPr lang="en-BZ" sz="2800" b="1" dirty="0">
                <a:solidFill>
                  <a:schemeClr val="accent6">
                    <a:lumMod val="75000"/>
                  </a:schemeClr>
                </a:solidFill>
                <a:latin typeface="EFT_Kita Alef" panose="01000503000000020003" pitchFamily="2" charset="-79"/>
              </a:endParaRPr>
            </a:p>
          </p:txBody>
        </p:sp>
        <p:cxnSp>
          <p:nvCxnSpPr>
            <p:cNvPr id="30" name="מחבר ישר 29"/>
            <p:cNvCxnSpPr/>
            <p:nvPr/>
          </p:nvCxnSpPr>
          <p:spPr>
            <a:xfrm>
              <a:off x="3358862" y="2874156"/>
              <a:ext cx="4845468" cy="675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4772" y="5161465"/>
            <a:ext cx="1384696" cy="1573683"/>
          </a:xfrm>
          <a:prstGeom prst="rect">
            <a:avLst/>
          </a:prstGeom>
        </p:spPr>
      </p:pic>
      <p:cxnSp>
        <p:nvCxnSpPr>
          <p:cNvPr id="25" name="מחבר ישר 24"/>
          <p:cNvCxnSpPr/>
          <p:nvPr/>
        </p:nvCxnSpPr>
        <p:spPr>
          <a:xfrm flipV="1">
            <a:off x="5802182" y="2374897"/>
            <a:ext cx="1" cy="4100043"/>
          </a:xfrm>
          <a:prstGeom prst="line">
            <a:avLst/>
          </a:prstGeom>
          <a:ln w="2857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44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b="1" dirty="0" err="1" smtClean="0">
                <a:cs typeface="+mn-cs"/>
              </a:rPr>
              <a:t>מְסַיְמִים</a:t>
            </a:r>
            <a:r>
              <a:rPr lang="he-IL" b="1" dirty="0" smtClean="0">
                <a:cs typeface="+mn-cs"/>
              </a:rPr>
              <a:t> </a:t>
            </a:r>
            <a:r>
              <a:rPr lang="he-IL" b="1" dirty="0">
                <a:cs typeface="+mn-cs"/>
              </a:rPr>
              <a:t>וּמְסַכְּמִים</a:t>
            </a:r>
            <a:endParaRPr lang="x-none" b="1" dirty="0"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3062" y="2120597"/>
            <a:ext cx="8604143" cy="4347111"/>
          </a:xfrm>
        </p:spPr>
        <p:txBody>
          <a:bodyPr>
            <a:normAutofit/>
          </a:bodyPr>
          <a:lstStyle/>
          <a:p>
            <a:pPr marL="685783" indent="-685783" algn="r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he-IL" sz="3200" dirty="0">
                <a:solidFill>
                  <a:schemeClr val="accent6">
                    <a:lumMod val="50000"/>
                  </a:schemeClr>
                </a:solidFill>
                <a:latin typeface="EFT_Kita Alef" panose="01000503000000020003" pitchFamily="2" charset="-79"/>
                <a:cs typeface="+mn-cs"/>
              </a:rPr>
              <a:t>קָרָאנוּ אֶת </a:t>
            </a:r>
            <a:r>
              <a:rPr lang="he-IL" sz="3200" dirty="0">
                <a:solidFill>
                  <a:srgbClr val="0070C0"/>
                </a:solidFill>
                <a:latin typeface="EFT_Kita Alef" panose="01000503000000020003" pitchFamily="2" charset="-79"/>
              </a:rPr>
              <a:t> </a:t>
            </a:r>
            <a:r>
              <a:rPr lang="he-IL" sz="3200" dirty="0">
                <a:solidFill>
                  <a:schemeClr val="accent6">
                    <a:lumMod val="50000"/>
                  </a:schemeClr>
                </a:solidFill>
                <a:latin typeface="EFT_Kita Alef" panose="01000503000000020003" pitchFamily="2" charset="-79"/>
                <a:cs typeface="+mn-cs"/>
              </a:rPr>
              <a:t>הַסִּפּוּר  "לָדַעַת לִקְרֹא וּלְנַסּוֹת לְהָבִין".</a:t>
            </a:r>
          </a:p>
          <a:p>
            <a:pPr marL="685783" indent="-685783" algn="r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he-IL" sz="3200" dirty="0">
                <a:solidFill>
                  <a:schemeClr val="accent6">
                    <a:lumMod val="50000"/>
                  </a:schemeClr>
                </a:solidFill>
                <a:latin typeface="EFT_Kita Alef" panose="01000503000000020003" pitchFamily="2" charset="-79"/>
                <a:cs typeface="+mn-cs"/>
              </a:rPr>
              <a:t>לָמַדְנוּ מִלִּים בִּיחִידָה וּבְרַבּוֹת .</a:t>
            </a:r>
          </a:p>
          <a:p>
            <a:pPr marL="685783" indent="-685783" algn="r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he-IL" sz="3200" dirty="0">
                <a:solidFill>
                  <a:schemeClr val="accent6">
                    <a:lumMod val="50000"/>
                  </a:schemeClr>
                </a:solidFill>
                <a:latin typeface="EFT_Kita Alef" panose="01000503000000020003" pitchFamily="2" charset="-79"/>
                <a:cs typeface="+mn-cs"/>
              </a:rPr>
              <a:t>קָרָאנוּ וְכָתַבְנוּ מִלִּים עִם חוֹלָם.</a:t>
            </a:r>
          </a:p>
          <a:p>
            <a:pPr marL="685783" indent="-685783" algn="r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endParaRPr lang="he-IL" sz="3200" dirty="0">
              <a:solidFill>
                <a:schemeClr val="accent6">
                  <a:lumMod val="50000"/>
                </a:schemeClr>
              </a:solidFill>
              <a:latin typeface="EFT_Kita Alef" panose="01000503000000020003" pitchFamily="2" charset="-79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592" y="577571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1" cy="2203596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4F1DC321-E625-478D-8B8D-CEC4806B3D65}"/>
              </a:ext>
            </a:extLst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61880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קבוצה 17"/>
          <p:cNvGrpSpPr/>
          <p:nvPr/>
        </p:nvGrpSpPr>
        <p:grpSpPr>
          <a:xfrm>
            <a:off x="9365674" y="2501897"/>
            <a:ext cx="1347071" cy="1488215"/>
            <a:chOff x="4114795" y="2465001"/>
            <a:chExt cx="1794498" cy="1774489"/>
          </a:xfrm>
        </p:grpSpPr>
        <p:grpSp>
          <p:nvGrpSpPr>
            <p:cNvPr id="19" name="קבוצה 18">
              <a:extLst>
                <a:ext uri="{FF2B5EF4-FFF2-40B4-BE49-F238E27FC236}">
                  <a16:creationId xmlns:a16="http://schemas.microsoft.com/office/drawing/2014/main" id="{B9134BE1-B262-49C8-A0BB-A4E602842E57}"/>
                </a:ext>
              </a:extLst>
            </p:cNvPr>
            <p:cNvGrpSpPr/>
            <p:nvPr/>
          </p:nvGrpSpPr>
          <p:grpSpPr>
            <a:xfrm>
              <a:off x="4114801" y="2878047"/>
              <a:ext cx="1794492" cy="1361443"/>
              <a:chOff x="255268" y="4008907"/>
              <a:chExt cx="2441692" cy="1366353"/>
            </a:xfrm>
          </p:grpSpPr>
          <p:sp>
            <p:nvSpPr>
              <p:cNvPr id="27" name="מלבן 26">
                <a:extLst>
                  <a:ext uri="{FF2B5EF4-FFF2-40B4-BE49-F238E27FC236}">
                    <a16:creationId xmlns:a16="http://schemas.microsoft.com/office/drawing/2014/main" id="{F9404585-5688-44F2-8B6F-268542D97E13}"/>
                  </a:ext>
                </a:extLst>
              </p:cNvPr>
              <p:cNvSpPr/>
              <p:nvPr/>
            </p:nvSpPr>
            <p:spPr>
              <a:xfrm>
                <a:off x="1476119" y="4008907"/>
                <a:ext cx="1220841" cy="455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מלבן 27">
                <a:extLst>
                  <a:ext uri="{FF2B5EF4-FFF2-40B4-BE49-F238E27FC236}">
                    <a16:creationId xmlns:a16="http://schemas.microsoft.com/office/drawing/2014/main" id="{A32B07A8-5FAD-476E-81AD-207108CC51A3}"/>
                  </a:ext>
                </a:extLst>
              </p:cNvPr>
              <p:cNvSpPr/>
              <p:nvPr/>
            </p:nvSpPr>
            <p:spPr>
              <a:xfrm>
                <a:off x="1476118" y="4464358"/>
                <a:ext cx="1220841" cy="455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מלבן 28">
                <a:extLst>
                  <a:ext uri="{FF2B5EF4-FFF2-40B4-BE49-F238E27FC236}">
                    <a16:creationId xmlns:a16="http://schemas.microsoft.com/office/drawing/2014/main" id="{C8F84E41-D380-4386-A410-4E065AEE5AC8}"/>
                  </a:ext>
                </a:extLst>
              </p:cNvPr>
              <p:cNvSpPr/>
              <p:nvPr/>
            </p:nvSpPr>
            <p:spPr>
              <a:xfrm>
                <a:off x="1476117" y="4919809"/>
                <a:ext cx="1220841" cy="455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מלבן 29">
                <a:extLst>
                  <a:ext uri="{FF2B5EF4-FFF2-40B4-BE49-F238E27FC236}">
                    <a16:creationId xmlns:a16="http://schemas.microsoft.com/office/drawing/2014/main" id="{5A6EBA5F-486A-4F5C-94B4-25D3510782D0}"/>
                  </a:ext>
                </a:extLst>
              </p:cNvPr>
              <p:cNvSpPr/>
              <p:nvPr/>
            </p:nvSpPr>
            <p:spPr>
              <a:xfrm>
                <a:off x="255270" y="4008907"/>
                <a:ext cx="1220841" cy="455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מלבן 32">
                <a:extLst>
                  <a:ext uri="{FF2B5EF4-FFF2-40B4-BE49-F238E27FC236}">
                    <a16:creationId xmlns:a16="http://schemas.microsoft.com/office/drawing/2014/main" id="{7E98C0C7-3D9C-4D7C-A15A-DC7903A25DC1}"/>
                  </a:ext>
                </a:extLst>
              </p:cNvPr>
              <p:cNvSpPr/>
              <p:nvPr/>
            </p:nvSpPr>
            <p:spPr>
              <a:xfrm>
                <a:off x="255269" y="4464358"/>
                <a:ext cx="1220841" cy="455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מלבן 33">
                <a:extLst>
                  <a:ext uri="{FF2B5EF4-FFF2-40B4-BE49-F238E27FC236}">
                    <a16:creationId xmlns:a16="http://schemas.microsoft.com/office/drawing/2014/main" id="{E87F0C93-FFA4-416E-8125-EB3EE86925BF}"/>
                  </a:ext>
                </a:extLst>
              </p:cNvPr>
              <p:cNvSpPr/>
              <p:nvPr/>
            </p:nvSpPr>
            <p:spPr>
              <a:xfrm>
                <a:off x="255268" y="4919809"/>
                <a:ext cx="1220841" cy="455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0" name="מלבן 19">
              <a:extLst>
                <a:ext uri="{FF2B5EF4-FFF2-40B4-BE49-F238E27FC236}">
                  <a16:creationId xmlns:a16="http://schemas.microsoft.com/office/drawing/2014/main" id="{A32B07A8-5FAD-476E-81AD-207108CC51A3}"/>
                </a:ext>
              </a:extLst>
            </p:cNvPr>
            <p:cNvSpPr/>
            <p:nvPr/>
          </p:nvSpPr>
          <p:spPr>
            <a:xfrm>
              <a:off x="5012043" y="2465001"/>
              <a:ext cx="897242" cy="45381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מלבן 20">
              <a:extLst>
                <a:ext uri="{FF2B5EF4-FFF2-40B4-BE49-F238E27FC236}">
                  <a16:creationId xmlns:a16="http://schemas.microsoft.com/office/drawing/2014/main" id="{7E98C0C7-3D9C-4D7C-A15A-DC7903A25DC1}"/>
                </a:ext>
              </a:extLst>
            </p:cNvPr>
            <p:cNvSpPr/>
            <p:nvPr/>
          </p:nvSpPr>
          <p:spPr>
            <a:xfrm>
              <a:off x="4114795" y="2465001"/>
              <a:ext cx="897242" cy="45381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34" name="Google Shape;334;p16"/>
          <p:cNvSpPr txBox="1">
            <a:spLocks noGrp="1"/>
          </p:cNvSpPr>
          <p:nvPr>
            <p:ph type="title"/>
          </p:nvPr>
        </p:nvSpPr>
        <p:spPr>
          <a:xfrm>
            <a:off x="3081591" y="663127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he-IL" dirty="0"/>
              <a:t>מַמְשִיכִים לְתַרְגֵּל</a:t>
            </a:r>
            <a:endParaRPr dirty="0"/>
          </a:p>
        </p:txBody>
      </p:sp>
      <p:pic>
        <p:nvPicPr>
          <p:cNvPr id="336" name="Google Shape;33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848" y="13563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EFCF75DF-A68A-4BAE-A829-C7C52E323A5F}"/>
              </a:ext>
            </a:extLst>
          </p:cNvPr>
          <p:cNvSpPr txBox="1">
            <a:spLocks/>
          </p:cNvSpPr>
          <p:nvPr/>
        </p:nvSpPr>
        <p:spPr>
          <a:xfrm>
            <a:off x="6869755" y="2184861"/>
            <a:ext cx="1654380" cy="543943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buClr>
                <a:schemeClr val="accent2"/>
              </a:buClr>
            </a:pPr>
            <a:r>
              <a:rPr lang="he-IL" sz="2800" dirty="0">
                <a:latin typeface="+mn-lt"/>
                <a:cs typeface="+mn-cs"/>
              </a:rPr>
              <a:t>מְשִימָה </a:t>
            </a:r>
            <a:r>
              <a:rPr lang="he-IL" sz="2800" b="1" dirty="0">
                <a:latin typeface="+mn-lt"/>
                <a:cs typeface="+mn-cs"/>
              </a:rPr>
              <a:t>1</a:t>
            </a:r>
            <a:endParaRPr lang="x-none" sz="2800" b="1" dirty="0">
              <a:latin typeface="+mj-lt"/>
            </a:endParaRPr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9685722C-36CC-48FF-94E8-1C838BA3EB78}"/>
              </a:ext>
            </a:extLst>
          </p:cNvPr>
          <p:cNvSpPr txBox="1">
            <a:spLocks/>
          </p:cNvSpPr>
          <p:nvPr/>
        </p:nvSpPr>
        <p:spPr>
          <a:xfrm>
            <a:off x="6869755" y="3847677"/>
            <a:ext cx="1654380" cy="543943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buClr>
                <a:schemeClr val="accent2"/>
              </a:buClr>
            </a:pPr>
            <a:r>
              <a:rPr lang="he-IL" sz="2800" dirty="0">
                <a:latin typeface="+mn-lt"/>
                <a:cs typeface="+mn-cs"/>
              </a:rPr>
              <a:t>מְשִׂימָה </a:t>
            </a:r>
            <a:r>
              <a:rPr lang="he-IL" sz="2800" b="1" dirty="0">
                <a:latin typeface="+mn-lt"/>
                <a:cs typeface="+mn-cs"/>
              </a:rPr>
              <a:t>2</a:t>
            </a:r>
            <a:endParaRPr lang="x-none" sz="2800" b="1" dirty="0">
              <a:latin typeface="+mj-lt"/>
            </a:endParaRPr>
          </a:p>
        </p:txBody>
      </p:sp>
      <p:pic>
        <p:nvPicPr>
          <p:cNvPr id="12" name="Google Shape;260;p7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5A28A0F6-C273-4360-B663-DDFD2276647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129161">
            <a:off x="10396714" y="2098137"/>
            <a:ext cx="916335" cy="60539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מציין מיקום טקסט 3">
            <a:extLst>
              <a:ext uri="{FF2B5EF4-FFF2-40B4-BE49-F238E27FC236}">
                <a16:creationId xmlns:a16="http://schemas.microsoft.com/office/drawing/2014/main" id="{A34A68CA-C82E-41DC-956D-63AE4395BAB1}"/>
              </a:ext>
            </a:extLst>
          </p:cNvPr>
          <p:cNvSpPr txBox="1">
            <a:spLocks/>
          </p:cNvSpPr>
          <p:nvPr/>
        </p:nvSpPr>
        <p:spPr>
          <a:xfrm>
            <a:off x="693015" y="3832639"/>
            <a:ext cx="6017943" cy="147540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he-IL" sz="2800" dirty="0">
                <a:ea typeface="Calibri" panose="020F0502020204030204" pitchFamily="34" charset="0"/>
                <a:cs typeface="+mn-cs"/>
              </a:rPr>
              <a:t>סַדְּרוּ אֶת הַמִּלִּים שֶׁכְּתַבְתֶּם לְפִי סֵדֶר הָא-ב. וְכִתְבוּ בַּדַּף שֶׁלָּכֶם מִשְׁפָּט מַתְאִים לְאַחַת הַמִילִים.</a:t>
            </a:r>
            <a:endParaRPr lang="en-US" sz="2800" dirty="0">
              <a:ea typeface="Calibri" panose="020F0502020204030204" pitchFamily="34" charset="0"/>
              <a:cs typeface="+mn-cs"/>
            </a:endParaRPr>
          </a:p>
        </p:txBody>
      </p:sp>
      <p:sp>
        <p:nvSpPr>
          <p:cNvPr id="32" name="מציין מיקום טקסט 3">
            <a:extLst>
              <a:ext uri="{FF2B5EF4-FFF2-40B4-BE49-F238E27FC236}">
                <a16:creationId xmlns:a16="http://schemas.microsoft.com/office/drawing/2014/main" id="{B28C2637-A23F-4CBE-BB4C-5153B003CDD2}"/>
              </a:ext>
            </a:extLst>
          </p:cNvPr>
          <p:cNvSpPr txBox="1">
            <a:spLocks/>
          </p:cNvSpPr>
          <p:nvPr/>
        </p:nvSpPr>
        <p:spPr>
          <a:xfrm>
            <a:off x="693015" y="2221613"/>
            <a:ext cx="6017943" cy="101438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he-IL" sz="2800" dirty="0">
                <a:ea typeface="Calibri" panose="020F0502020204030204" pitchFamily="34" charset="0"/>
                <a:cs typeface="+mn-cs"/>
              </a:rPr>
              <a:t>אִסְפוּ חֲפָצִים שֶׁעֲלֵיהֶם כְּתוּבוֹת מִלִּים . הַעֲתִיקוּ 8 מִלִּים מִתּוֹכָן לַכַּרְטִיסִים. </a:t>
            </a:r>
            <a:endParaRPr lang="en-US" sz="2800" dirty="0">
              <a:ea typeface="Calibri" panose="020F0502020204030204" pitchFamily="34" charset="0"/>
              <a:cs typeface="+mn-cs"/>
            </a:endParaRPr>
          </a:p>
        </p:txBody>
      </p:sp>
      <p:pic>
        <p:nvPicPr>
          <p:cNvPr id="22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2055" y="532450"/>
            <a:ext cx="1540939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4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11" y="518258"/>
            <a:ext cx="10515600" cy="967732"/>
          </a:xfrm>
        </p:spPr>
        <p:txBody>
          <a:bodyPr>
            <a:normAutofit/>
          </a:bodyPr>
          <a:lstStyle/>
          <a:p>
            <a:r>
              <a:rPr lang="he-IL" dirty="0" smtClean="0"/>
              <a:t>מַה נִלְמַד </a:t>
            </a:r>
            <a:r>
              <a:rPr lang="he-IL" dirty="0"/>
              <a:t>הַיּוֹם?</a:t>
            </a:r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3576" y="5258652"/>
            <a:ext cx="1187971" cy="1350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057618">
            <a:off x="290050" y="269606"/>
            <a:ext cx="1468977" cy="973311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 txBox="1">
            <a:spLocks/>
          </p:cNvSpPr>
          <p:nvPr/>
        </p:nvSpPr>
        <p:spPr>
          <a:xfrm>
            <a:off x="2636324" y="1621837"/>
            <a:ext cx="8719689" cy="273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marL="457189" indent="-457189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he-IL" sz="3200" dirty="0">
                <a:solidFill>
                  <a:srgbClr val="0070C0"/>
                </a:solidFill>
                <a:latin typeface="EFT_Kita Alef" panose="01000503000000020003" pitchFamily="2" charset="-79"/>
                <a:cs typeface="+mn-cs"/>
              </a:rPr>
              <a:t>נִקְרָא אֶת הַסִּפּוּר "לָדַעַת לִקְרֹא וּלְנַסּוֹת לְהָבִין".</a:t>
            </a:r>
          </a:p>
          <a:p>
            <a:pPr marL="457189" indent="-457189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he-IL" sz="3200" dirty="0">
                <a:solidFill>
                  <a:srgbClr val="0070C0"/>
                </a:solidFill>
                <a:latin typeface="EFT_Kita Alef" panose="01000503000000020003" pitchFamily="2" charset="-79"/>
                <a:cs typeface="+mn-cs"/>
              </a:rPr>
              <a:t>נְאַתֵּר מֵידָע מֵהַסִּפּוּר וּנְאַרְגֵּן אוֹתוֹ.</a:t>
            </a:r>
          </a:p>
          <a:p>
            <a:pPr marL="457189" indent="-457189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he-IL" sz="3200" dirty="0">
                <a:solidFill>
                  <a:srgbClr val="0070C0"/>
                </a:solidFill>
                <a:latin typeface="EFT_Kita Alef" panose="01000503000000020003" pitchFamily="2" charset="-79"/>
                <a:cs typeface="+mn-cs"/>
              </a:rPr>
              <a:t>נְתַרְגֵּל קְרִיאָה וּכְתִיבָה שֶׁל מִלִּים עִם חוֹלָם.</a:t>
            </a:r>
          </a:p>
          <a:p>
            <a:pPr marL="457189" indent="-457189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he-IL" sz="3200" dirty="0">
                <a:solidFill>
                  <a:srgbClr val="0070C0"/>
                </a:solidFill>
                <a:latin typeface="EFT_Kita Alef" panose="01000503000000020003" pitchFamily="2" charset="-79"/>
                <a:cs typeface="+mn-cs"/>
              </a:rPr>
              <a:t>נִלְמַד </a:t>
            </a:r>
            <a:r>
              <a:rPr lang="he-IL" sz="3200" dirty="0">
                <a:solidFill>
                  <a:srgbClr val="0070C0"/>
                </a:solidFill>
                <a:latin typeface="EFT_Kita Alef" panose="01000503000000020003" pitchFamily="2" charset="-79"/>
              </a:rPr>
              <a:t>מִלִּים</a:t>
            </a:r>
            <a:r>
              <a:rPr lang="he-IL" sz="3200" dirty="0">
                <a:solidFill>
                  <a:srgbClr val="0070C0"/>
                </a:solidFill>
                <a:latin typeface="EFT_Kita Alef" panose="01000503000000020003" pitchFamily="2" charset="-79"/>
                <a:cs typeface="+mn-cs"/>
              </a:rPr>
              <a:t> בִּיחִידָה וּבְרַבּוֹת.</a:t>
            </a:r>
          </a:p>
        </p:txBody>
      </p:sp>
    </p:spTree>
    <p:extLst>
      <p:ext uri="{BB962C8B-B14F-4D97-AF65-F5344CB8AC3E}">
        <p14:creationId xmlns:p14="http://schemas.microsoft.com/office/powerpoint/2010/main" val="38012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287" y="649120"/>
            <a:ext cx="9547304" cy="720000"/>
          </a:xfrm>
        </p:spPr>
        <p:txBody>
          <a:bodyPr>
            <a:normAutofit/>
          </a:bodyPr>
          <a:lstStyle/>
          <a:p>
            <a:r>
              <a:rPr lang="he-IL" b="1" dirty="0">
                <a:cs typeface="+mn-cs"/>
              </a:rPr>
              <a:t>מָה אֲנַחְנוּ כְּבָר יוֹדְעִים</a:t>
            </a:r>
            <a:r>
              <a:rPr lang="he-IL" b="1" dirty="0" smtClean="0">
                <a:cs typeface="+mn-cs"/>
              </a:rPr>
              <a:t>? שֵמוֹת שֶל חֲנוּיוֹת</a:t>
            </a:r>
            <a:endParaRPr lang="x-none" b="1" dirty="0"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61" y="113771"/>
            <a:ext cx="1017545" cy="107070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 txBox="1">
            <a:spLocks/>
          </p:cNvSpPr>
          <p:nvPr/>
        </p:nvSpPr>
        <p:spPr>
          <a:xfrm>
            <a:off x="8046253" y="3398541"/>
            <a:ext cx="2338563" cy="1038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endParaRPr lang="en-US" sz="6000" dirty="0">
              <a:latin typeface="EFT_Globus" panose="01000503000000020003" pitchFamily="2" charset="-79"/>
              <a:cs typeface="EFT_Globus" panose="01000503000000020003" pitchFamily="2" charset="-79"/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 txBox="1">
            <a:spLocks/>
          </p:cNvSpPr>
          <p:nvPr/>
        </p:nvSpPr>
        <p:spPr>
          <a:xfrm>
            <a:off x="2178109" y="2151845"/>
            <a:ext cx="2338563" cy="1038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endParaRPr lang="en-US" sz="6000" dirty="0">
              <a:latin typeface="EFT_Globus" panose="01000503000000020003" pitchFamily="2" charset="-79"/>
              <a:cs typeface="EFT_Globus" panose="01000503000000020003" pitchFamily="2" charset="-79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 txBox="1">
            <a:spLocks/>
          </p:cNvSpPr>
          <p:nvPr/>
        </p:nvSpPr>
        <p:spPr>
          <a:xfrm>
            <a:off x="1216461" y="2294150"/>
            <a:ext cx="7960312" cy="3026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32" indent="-742932" algn="r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AutoNum type="arabicPeriod"/>
            </a:pPr>
            <a:endParaRPr lang="en-US" sz="4400" dirty="0">
              <a:solidFill>
                <a:srgbClr val="0070C0"/>
              </a:solidFill>
              <a:latin typeface="EFT_Globus" panose="01000503000000020003" pitchFamily="2" charset="-79"/>
              <a:cs typeface="EFT_Globus" panose="01000503000000020003" pitchFamily="2" charset="-79"/>
            </a:endParaRPr>
          </a:p>
        </p:txBody>
      </p:sp>
      <p:sp>
        <p:nvSpPr>
          <p:cNvPr id="12" name="Google Shape;404;p15">
            <a:extLst>
              <a:ext uri="{FF2B5EF4-FFF2-40B4-BE49-F238E27FC236}">
                <a16:creationId xmlns:a16="http://schemas.microsoft.com/office/drawing/2014/main" id="{D0F3D49E-6D57-4066-95C3-A1639FD8855A}"/>
              </a:ext>
            </a:extLst>
          </p:cNvPr>
          <p:cNvSpPr txBox="1"/>
          <p:nvPr/>
        </p:nvSpPr>
        <p:spPr>
          <a:xfrm>
            <a:off x="4885310" y="3442113"/>
            <a:ext cx="2188292" cy="76543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ctr" rtl="1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4000" b="1" dirty="0">
                <a:solidFill>
                  <a:schemeClr val="bg1"/>
                </a:solidFill>
                <a:cs typeface="Calibri"/>
                <a:sym typeface="Calibri"/>
              </a:rPr>
              <a:t> בַּרְכֹּל 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rtl="1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3600"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04;p15">
            <a:extLst>
              <a:ext uri="{FF2B5EF4-FFF2-40B4-BE49-F238E27FC236}">
                <a16:creationId xmlns:a16="http://schemas.microsoft.com/office/drawing/2014/main" id="{D0F3D49E-6D57-4066-95C3-A1639FD8855A}"/>
              </a:ext>
            </a:extLst>
          </p:cNvPr>
          <p:cNvSpPr txBox="1"/>
          <p:nvPr/>
        </p:nvSpPr>
        <p:spPr>
          <a:xfrm>
            <a:off x="4800190" y="2065064"/>
            <a:ext cx="2188292" cy="76543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ctr" rtl="1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4000" b="1" dirty="0">
                <a:solidFill>
                  <a:schemeClr val="bg1"/>
                </a:solidFill>
                <a:cs typeface="Calibri"/>
                <a:sym typeface="Calibri"/>
              </a:rPr>
              <a:t>אֹשֶׁר עַד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rtl="1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3600"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04;p15">
            <a:extLst>
              <a:ext uri="{FF2B5EF4-FFF2-40B4-BE49-F238E27FC236}">
                <a16:creationId xmlns:a16="http://schemas.microsoft.com/office/drawing/2014/main" id="{D0F3D49E-6D57-4066-95C3-A1639FD8855A}"/>
              </a:ext>
            </a:extLst>
          </p:cNvPr>
          <p:cNvSpPr txBox="1"/>
          <p:nvPr/>
        </p:nvSpPr>
        <p:spPr>
          <a:xfrm>
            <a:off x="1178489" y="3076876"/>
            <a:ext cx="2188292" cy="76543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ctr" rtl="1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4000" b="1" dirty="0" err="1">
                <a:solidFill>
                  <a:schemeClr val="bg1"/>
                </a:solidFill>
                <a:cs typeface="Calibri"/>
                <a:sym typeface="Calibri"/>
              </a:rPr>
              <a:t>מַקְסְטוֹק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rtl="1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3600"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404;p15">
            <a:extLst>
              <a:ext uri="{FF2B5EF4-FFF2-40B4-BE49-F238E27FC236}">
                <a16:creationId xmlns:a16="http://schemas.microsoft.com/office/drawing/2014/main" id="{D0F3D49E-6D57-4066-95C3-A1639FD8855A}"/>
              </a:ext>
            </a:extLst>
          </p:cNvPr>
          <p:cNvSpPr txBox="1"/>
          <p:nvPr/>
        </p:nvSpPr>
        <p:spPr>
          <a:xfrm>
            <a:off x="8607554" y="4694768"/>
            <a:ext cx="2188292" cy="76543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ctr" rtl="1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4000" b="1" dirty="0">
                <a:solidFill>
                  <a:schemeClr val="bg1"/>
                </a:solidFill>
                <a:cs typeface="Calibri"/>
                <a:sym typeface="Calibri"/>
              </a:rPr>
              <a:t>יְפֵה נוֹף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22" name="Google Shape;404;p15">
            <a:extLst>
              <a:ext uri="{FF2B5EF4-FFF2-40B4-BE49-F238E27FC236}">
                <a16:creationId xmlns:a16="http://schemas.microsoft.com/office/drawing/2014/main" id="{D0F3D49E-6D57-4066-95C3-A1639FD8855A}"/>
              </a:ext>
            </a:extLst>
          </p:cNvPr>
          <p:cNvSpPr txBox="1"/>
          <p:nvPr/>
        </p:nvSpPr>
        <p:spPr>
          <a:xfrm>
            <a:off x="8554158" y="3128925"/>
            <a:ext cx="2188292" cy="76543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ctr" rtl="1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4000" b="1" dirty="0">
                <a:solidFill>
                  <a:schemeClr val="bg1"/>
                </a:solidFill>
                <a:cs typeface="Calibri"/>
                <a:sym typeface="Calibri"/>
              </a:rPr>
              <a:t>אוֹר הַחַיִּים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404;p15">
            <a:extLst>
              <a:ext uri="{FF2B5EF4-FFF2-40B4-BE49-F238E27FC236}">
                <a16:creationId xmlns:a16="http://schemas.microsoft.com/office/drawing/2014/main" id="{D0F3D49E-6D57-4066-95C3-A1639FD8855A}"/>
              </a:ext>
            </a:extLst>
          </p:cNvPr>
          <p:cNvSpPr txBox="1"/>
          <p:nvPr/>
        </p:nvSpPr>
        <p:spPr>
          <a:xfrm>
            <a:off x="1159098" y="4625033"/>
            <a:ext cx="2188292" cy="76543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ctr" rtl="1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4000" b="1" dirty="0">
                <a:solidFill>
                  <a:schemeClr val="bg1"/>
                </a:solidFill>
                <a:cs typeface="Calibri"/>
                <a:sym typeface="Calibri"/>
              </a:rPr>
              <a:t>הוֹם סֶנְטֶר</a:t>
            </a:r>
            <a:endParaRPr lang="he-IL" sz="3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algn="ctr" rtl="1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3600"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rtl="1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3600"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34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3"/>
          <a:srcRect l="79893" t="73028" b="1602"/>
          <a:stretch/>
        </p:blipFill>
        <p:spPr>
          <a:xfrm>
            <a:off x="8247570" y="3508372"/>
            <a:ext cx="695711" cy="1726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8" y="13563"/>
            <a:ext cx="1017545" cy="10707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 txBox="1">
            <a:spLocks/>
          </p:cNvSpPr>
          <p:nvPr/>
        </p:nvSpPr>
        <p:spPr>
          <a:xfrm>
            <a:off x="3045255" y="685955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b="1" dirty="0"/>
              <a:t>מ</a:t>
            </a:r>
            <a:r>
              <a:rPr lang="he-IL" b="1" dirty="0">
                <a:cs typeface="+mn-cs"/>
              </a:rPr>
              <a:t>ַתְחִילִים בַּהֲנָאָה</a:t>
            </a:r>
            <a:endParaRPr lang="x-none" b="1" dirty="0">
              <a:cs typeface="+mn-cs"/>
            </a:endParaRPr>
          </a:p>
        </p:txBody>
      </p:sp>
      <p:pic>
        <p:nvPicPr>
          <p:cNvPr id="21" name="תמונה 20">
            <a:extLst>
              <a:ext uri="{FF2B5EF4-FFF2-40B4-BE49-F238E27FC236}">
                <a16:creationId xmlns:a16="http://schemas.microsoft.com/office/drawing/2014/main" id="{B96EC5FF-9F52-4DD1-B364-DBD45D8038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34" b="54564"/>
          <a:stretch/>
        </p:blipFill>
        <p:spPr>
          <a:xfrm>
            <a:off x="1138103" y="1676139"/>
            <a:ext cx="7792807" cy="2155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E0CF1008-C3D9-438E-91B0-89C242460D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64" t="8401" r="5195"/>
          <a:stretch/>
        </p:blipFill>
        <p:spPr>
          <a:xfrm>
            <a:off x="9152253" y="1676139"/>
            <a:ext cx="2209339" cy="4543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7B5C4120-2308-44CD-87C7-7BDCFC61E9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5393" y="4027213"/>
            <a:ext cx="4295519" cy="2145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D02A20EB-8828-4F07-9D6F-47342459AA4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545" t="23241" r="59567" b="63008"/>
          <a:stretch/>
        </p:blipFill>
        <p:spPr>
          <a:xfrm>
            <a:off x="1257189" y="4027211"/>
            <a:ext cx="3156859" cy="214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9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079" y="633680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 err="1"/>
              <a:t>עַכְשָׁו</a:t>
            </a:r>
            <a:r>
              <a:rPr lang="he-IL" b="1" dirty="0"/>
              <a:t> לוֹמְדִים</a:t>
            </a:r>
            <a:endParaRPr lang="x-none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8" y="13563"/>
            <a:ext cx="1017545" cy="1070700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4017817" y="2717028"/>
            <a:ext cx="40178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</a:rPr>
              <a:t>לָדַעַת לִקְרֹא </a:t>
            </a:r>
          </a:p>
          <a:p>
            <a:pPr algn="ctr"/>
            <a:r>
              <a:rPr lang="he-IL" sz="48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</a:rPr>
              <a:t>וּלְנַסּוֹת לְהָבִין</a:t>
            </a:r>
          </a:p>
        </p:txBody>
      </p:sp>
    </p:spTree>
    <p:extLst>
      <p:ext uri="{BB962C8B-B14F-4D97-AF65-F5344CB8AC3E}">
        <p14:creationId xmlns:p14="http://schemas.microsoft.com/office/powerpoint/2010/main" val="199568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079" y="633680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 err="1">
                <a:cs typeface="+mn-cs"/>
              </a:rPr>
              <a:t>עַכְשָׁו</a:t>
            </a:r>
            <a:r>
              <a:rPr lang="he-IL" b="1" dirty="0">
                <a:cs typeface="+mn-cs"/>
              </a:rPr>
              <a:t> לוֹמְדִים</a:t>
            </a:r>
            <a:endParaRPr lang="x-none" b="1" dirty="0"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8" y="13563"/>
            <a:ext cx="1017545" cy="1070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733" y="5984815"/>
            <a:ext cx="36389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accent6">
                    <a:lumMod val="75000"/>
                  </a:schemeClr>
                </a:solidFill>
              </a:rPr>
              <a:t>מִתּוֹךְ סֵפֶר יַלְדוּתֵנוּ לְכִתָּה א'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/>
          <a:srcRect l="11747" t="11828" r="27738" b="50297"/>
          <a:stretch/>
        </p:blipFill>
        <p:spPr>
          <a:xfrm rot="16200000">
            <a:off x="-363251" y="2037338"/>
            <a:ext cx="3850721" cy="331458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מלבן מעוגל 3"/>
          <p:cNvSpPr/>
          <p:nvPr/>
        </p:nvSpPr>
        <p:spPr>
          <a:xfrm>
            <a:off x="8908473" y="3670943"/>
            <a:ext cx="1039091" cy="38792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84079" y="1718505"/>
            <a:ext cx="9107921" cy="784830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2800" dirty="0"/>
              <a:t>יָעֵל לָמְדָה לִקְרֹא. הִיא קָרְאָה קְצָת לְאַט, אַךְ תָּמִיד בְּקוֹל וְנָכוֹן.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עָבְרָה יָעֵל בָּרְחוֹב. וְהִנֵּה, קוֹפְצוֹת לְעֵינֶיהָ אוֹתִיּוֹת בְּכָל גֹּדֶל וּבְכָל צוּרָה.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וְיָעֵל – חָרוּצָה, חֲכָמָה וּמְנַסָּה לִקְרֹא, גַּם כְּשֶׁאֵין נִקּוּד מִתַּחַת לָאוֹתִיּוֹת. 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הִיא קוֹרֵאת כָּל שֶׁלֶט, כָּל כְּרָזָה.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הִנֵּה רוֹאָה מִלִּים: בית ספר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הִיא מְנַסָּה: בַּיִת סִפֵּר?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"אֵין דָּבָר כָּזֶה" צוֹחֶקֶת לְעַצְמָהּ יָעֵל "הֲרֵי זֶה בֵּית סֵפֶר".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וְשׁוּב מְנַסֶּה: מכלת כהן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אֶת הַמִּלָּה </a:t>
            </a:r>
            <a:r>
              <a:rPr lang="he-IL" sz="2800" dirty="0" err="1"/>
              <a:t>הַשְּׁנִיָּה</a:t>
            </a:r>
            <a:r>
              <a:rPr lang="he-IL" sz="2800" dirty="0"/>
              <a:t> מִיָּד קָרְאָה – </a:t>
            </a:r>
            <a:r>
              <a:rPr lang="he-IL" sz="2800" b="1" dirty="0"/>
              <a:t>כֹּהֵן</a:t>
            </a:r>
            <a:r>
              <a:rPr lang="he-IL" sz="2800" dirty="0"/>
              <a:t>. הַלֹּא זֶה שֵׁם הַמִּשְׁפָּחָה שֶׁלָּהּ, 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אַךְ מָה זֶה </a:t>
            </a:r>
            <a:r>
              <a:rPr lang="he-IL" sz="2800" b="1" dirty="0"/>
              <a:t>מכלת</a:t>
            </a:r>
            <a:r>
              <a:rPr lang="he-IL" sz="2800" dirty="0"/>
              <a:t>?</a:t>
            </a:r>
          </a:p>
        </p:txBody>
      </p:sp>
      <p:sp>
        <p:nvSpPr>
          <p:cNvPr id="9" name="מלבן מעוגל 8"/>
          <p:cNvSpPr/>
          <p:nvPr/>
        </p:nvSpPr>
        <p:spPr>
          <a:xfrm>
            <a:off x="9268691" y="5076411"/>
            <a:ext cx="1080655" cy="38792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84026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079" y="633680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 err="1">
                <a:cs typeface="+mn-cs"/>
              </a:rPr>
              <a:t>עַכְשָׁו</a:t>
            </a:r>
            <a:r>
              <a:rPr lang="he-IL" b="1" dirty="0">
                <a:cs typeface="+mn-cs"/>
              </a:rPr>
              <a:t> לוֹמְדִים</a:t>
            </a:r>
            <a:endParaRPr lang="x-none" b="1" dirty="0"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8" y="13563"/>
            <a:ext cx="1017545" cy="1070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733" y="5984815"/>
            <a:ext cx="36389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accent6">
                    <a:lumMod val="75000"/>
                  </a:schemeClr>
                </a:solidFill>
              </a:rPr>
              <a:t>מִתּוֹךְ סֵפֶר יַלְדוּתֵנוּ לְכִתָּה א'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/>
          <a:srcRect l="11747" t="11828" r="27738" b="50297"/>
          <a:stretch/>
        </p:blipFill>
        <p:spPr>
          <a:xfrm rot="16200000">
            <a:off x="-363251" y="2037338"/>
            <a:ext cx="3850721" cy="331458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מלבן מעוגל 3"/>
          <p:cNvSpPr/>
          <p:nvPr/>
        </p:nvSpPr>
        <p:spPr>
          <a:xfrm>
            <a:off x="8908473" y="3670943"/>
            <a:ext cx="1039091" cy="38792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84079" y="1718505"/>
            <a:ext cx="9107921" cy="72019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2800" dirty="0" smtClean="0"/>
              <a:t>"</a:t>
            </a:r>
            <a:r>
              <a:rPr lang="he-IL" sz="2800" dirty="0"/>
              <a:t>אֵין דָּבָר כָּזֶה" צוֹחֶקֶת לְעַצְמָהּ יָעֵל "הֲרֵי זֶה בֵּית סֵפֶר".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וְשׁוּב מְנַסֶּה: מכלת כהן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אֶת הַמִּלָּה </a:t>
            </a:r>
            <a:r>
              <a:rPr lang="he-IL" sz="2800" dirty="0" err="1"/>
              <a:t>הַשְּׁנִיָּה</a:t>
            </a:r>
            <a:r>
              <a:rPr lang="he-IL" sz="2800" dirty="0"/>
              <a:t> מִיָּד קָרְאָה – </a:t>
            </a:r>
            <a:r>
              <a:rPr lang="he-IL" sz="2800" b="1" dirty="0"/>
              <a:t>כֹּהֵן</a:t>
            </a:r>
            <a:r>
              <a:rPr lang="he-IL" sz="2800" dirty="0"/>
              <a:t>. הַלֹּא זֶה שֵׁם הַמִּשְׁפָּחָה שֶׁלָּהּ, 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אַךְ מָה זֶה </a:t>
            </a:r>
            <a:r>
              <a:rPr lang="he-IL" sz="2800" b="1" dirty="0"/>
              <a:t>מכלת</a:t>
            </a:r>
            <a:r>
              <a:rPr lang="he-IL" sz="2800" dirty="0" smtClean="0"/>
              <a:t>?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אוּלַי מִכְּלַת?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לֹא, מָה </a:t>
            </a:r>
            <a:r>
              <a:rPr lang="he-IL" sz="2800" dirty="0" err="1"/>
              <a:t>פִּתְאֹם</a:t>
            </a:r>
            <a:r>
              <a:rPr lang="he-IL" sz="2800" dirty="0"/>
              <a:t>!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הִנֵּה יֶלֶד יוֹצֵא מִכָּאן. בְּיָדוֹ הָאַחַת סַל – וּבוֹ לֶחֶם, וּבַיָּד </a:t>
            </a:r>
            <a:r>
              <a:rPr lang="he-IL" sz="2800" dirty="0" err="1"/>
              <a:t>הַשְּׁנִיָּה</a:t>
            </a:r>
            <a:r>
              <a:rPr lang="he-IL" sz="2800" dirty="0"/>
              <a:t> שַׂקִּית – וּבָהּ חָלָב.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זוֹהִי </a:t>
            </a:r>
            <a:r>
              <a:rPr lang="he-IL" sz="2800" b="1" dirty="0"/>
              <a:t>מַכֹּלֶת</a:t>
            </a:r>
            <a:r>
              <a:rPr lang="he-IL" sz="2800" dirty="0"/>
              <a:t>!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חֲנוּת מַכֹּלֶת. בָּהּ נִמְכָּרִים מִצְרָכִים.</a:t>
            </a:r>
          </a:p>
          <a:p>
            <a:pPr algn="r">
              <a:lnSpc>
                <a:spcPct val="150000"/>
              </a:lnSpc>
            </a:pPr>
            <a:endParaRPr lang="he-IL" sz="2800" dirty="0"/>
          </a:p>
        </p:txBody>
      </p:sp>
      <p:sp>
        <p:nvSpPr>
          <p:cNvPr id="9" name="מלבן מעוגל 8"/>
          <p:cNvSpPr/>
          <p:nvPr/>
        </p:nvSpPr>
        <p:spPr>
          <a:xfrm>
            <a:off x="9268691" y="5076411"/>
            <a:ext cx="1080655" cy="38792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7891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079" y="633680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 err="1">
                <a:cs typeface="+mn-cs"/>
              </a:rPr>
              <a:t>עַכְשָׁו</a:t>
            </a:r>
            <a:r>
              <a:rPr lang="he-IL" b="1" dirty="0">
                <a:cs typeface="+mn-cs"/>
              </a:rPr>
              <a:t> לוֹמְדִים</a:t>
            </a:r>
            <a:endParaRPr lang="x-none" b="1" dirty="0"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8" y="13563"/>
            <a:ext cx="1017545" cy="1070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733" y="5984815"/>
            <a:ext cx="36389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accent6">
                    <a:lumMod val="75000"/>
                  </a:schemeClr>
                </a:solidFill>
              </a:rPr>
              <a:t>מִתּוֹךְ סֵפֶר יַלְדוּתֵנוּ לְכִתָּה א'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4"/>
          <a:srcRect l="17037" t="43039" r="15908" b="24422"/>
          <a:stretch/>
        </p:blipFill>
        <p:spPr>
          <a:xfrm rot="5400000">
            <a:off x="-517879" y="2191315"/>
            <a:ext cx="3486948" cy="261448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2532836" y="1675828"/>
            <a:ext cx="9659164" cy="33239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2800" dirty="0" smtClean="0"/>
              <a:t>כַּמָּה </a:t>
            </a:r>
            <a:r>
              <a:rPr lang="he-IL" sz="2800" dirty="0" err="1"/>
              <a:t>מְעַנְיֵן</a:t>
            </a:r>
            <a:r>
              <a:rPr lang="he-IL" sz="2800" dirty="0"/>
              <a:t>, חָשְׁבָה יָעֵל, וְלֹא מְשַׁעֲמֵם!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מִהֲרָה יָעֵל </a:t>
            </a:r>
            <a:r>
              <a:rPr lang="he-IL" sz="2800" dirty="0" err="1"/>
              <a:t>לְאִמָּא</a:t>
            </a:r>
            <a:r>
              <a:rPr lang="he-IL" sz="2800" dirty="0"/>
              <a:t> וּבִקְּשָׁה: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"תְּנִי לִי לָלֶכֶת לִקְנוֹת מִצְרָכִים בַּחֲנוּת הַמַּכֹּלֶת. אֲנִי כְּבָר יוֹדַעַת לִקְרֹא! תְּנִי לִי רְשִׁימָה וְתִרְאִי שֶׁאָבִיא כָּל דָּבָר!" 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כָּתְבָה לָהּ </a:t>
            </a:r>
            <a:r>
              <a:rPr lang="he-IL" sz="2800" dirty="0" err="1"/>
              <a:t>אִמָּא</a:t>
            </a:r>
            <a:r>
              <a:rPr lang="he-IL" sz="2800" dirty="0"/>
              <a:t>:</a:t>
            </a:r>
            <a:endParaRPr lang="en-BZ" sz="2800" dirty="0"/>
          </a:p>
        </p:txBody>
      </p:sp>
    </p:spTree>
    <p:extLst>
      <p:ext uri="{BB962C8B-B14F-4D97-AF65-F5344CB8AC3E}">
        <p14:creationId xmlns:p14="http://schemas.microsoft.com/office/powerpoint/2010/main" val="312757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5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12871</TotalTime>
  <Words>2544</Words>
  <Application>Microsoft Office PowerPoint</Application>
  <PresentationFormat>מסך רחב</PresentationFormat>
  <Paragraphs>423</Paragraphs>
  <Slides>29</Slides>
  <Notes>29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12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29</vt:i4>
      </vt:variant>
    </vt:vector>
  </HeadingPairs>
  <TitlesOfParts>
    <vt:vector size="42" baseType="lpstr">
      <vt:lpstr>Alef</vt:lpstr>
      <vt:lpstr>Arial</vt:lpstr>
      <vt:lpstr>Calibri</vt:lpstr>
      <vt:lpstr>Calibri Light</vt:lpstr>
      <vt:lpstr>Cambria Math</vt:lpstr>
      <vt:lpstr>David</vt:lpstr>
      <vt:lpstr>EFT_Globus</vt:lpstr>
      <vt:lpstr>EFT_Kita Alef</vt:lpstr>
      <vt:lpstr>Open Sans</vt:lpstr>
      <vt:lpstr>Open Sans Hebrew</vt:lpstr>
      <vt:lpstr>Webdings</vt:lpstr>
      <vt:lpstr>Wingdings</vt:lpstr>
      <vt:lpstr>Office Theme</vt:lpstr>
      <vt:lpstr>מצגת של PowerPoint‏</vt:lpstr>
      <vt:lpstr>מַה לְהָבִיא לַשִּׁעוּר?</vt:lpstr>
      <vt:lpstr>מַה נִלְמַד הַיּוֹם?</vt:lpstr>
      <vt:lpstr>מָה אֲנַחְנוּ כְּבָר יוֹדְעִים? שֵמוֹת שֶל חֲנוּיוֹת</vt:lpstr>
      <vt:lpstr>מצגת של PowerPoint‏</vt:lpstr>
      <vt:lpstr>עַכְשָׁו לוֹמְדִים</vt:lpstr>
      <vt:lpstr>עַכְשָׁו לוֹמְדִים</vt:lpstr>
      <vt:lpstr>עַכְשָׁו לוֹמְדִים</vt:lpstr>
      <vt:lpstr>עַכְשָׁו לוֹמְדִים</vt:lpstr>
      <vt:lpstr>עַכְשָׁו לוֹמְדִים</vt:lpstr>
      <vt:lpstr>עַכְשָׁו לוֹמְדִים</vt:lpstr>
      <vt:lpstr>עַכְשָׁו לוֹמְדִים</vt:lpstr>
      <vt:lpstr>עַכְשָׁו לוֹמְדִים</vt:lpstr>
      <vt:lpstr>קוֹרְאִים נָכוֹן</vt:lpstr>
      <vt:lpstr>קוֹרְאִים נָכוֹן</vt:lpstr>
      <vt:lpstr>קוֹרְאִים נָכוֹן</vt:lpstr>
      <vt:lpstr>קוֹרְאִים נָכוֹן – חוֹלָם חָסֵר</vt:lpstr>
      <vt:lpstr>קוֹרְאִים נָכוֹן</vt:lpstr>
      <vt:lpstr>קוֹרְאִים נָכוֹן</vt:lpstr>
      <vt:lpstr>עַכְשָׁו חוֹשְׁבִים</vt:lpstr>
      <vt:lpstr>קוֹרְאִים נָכוֹן</vt:lpstr>
      <vt:lpstr>עַכְשָׁו לוֹמְדִים – יְחִידָה וְרַבּוֹת</vt:lpstr>
      <vt:lpstr>עַכְשָׁו לוֹמְדִים – יְחִידָה וְרַבּוֹת</vt:lpstr>
      <vt:lpstr>עַכְשָׁו לוֹמְדִים – יְחִידָה רַבּוֹת</vt:lpstr>
      <vt:lpstr>עַכְשָׁו כּוֹתְבִים – יְחִידָה רַבּוֹת</vt:lpstr>
      <vt:lpstr>מצגת של PowerPoint‏</vt:lpstr>
      <vt:lpstr>מצגת של PowerPoint‏</vt:lpstr>
      <vt:lpstr>מְסַיְמִים וּמְסַכְּמִים</vt:lpstr>
      <vt:lpstr>מַמְשִיכִים לְתַרְגֵּל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אירס צברי</dc:creator>
  <cp:lastModifiedBy>shira</cp:lastModifiedBy>
  <cp:revision>1100</cp:revision>
  <cp:lastPrinted>2020-03-21T20:26:39Z</cp:lastPrinted>
  <dcterms:created xsi:type="dcterms:W3CDTF">2020-03-18T18:27:18Z</dcterms:created>
  <dcterms:modified xsi:type="dcterms:W3CDTF">2021-01-19T11:46:46Z</dcterms:modified>
</cp:coreProperties>
</file>