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5" r:id="rId2"/>
    <p:sldId id="316" r:id="rId3"/>
    <p:sldId id="302" r:id="rId4"/>
    <p:sldId id="286" r:id="rId5"/>
    <p:sldId id="322" r:id="rId6"/>
    <p:sldId id="386" r:id="rId7"/>
    <p:sldId id="387" r:id="rId8"/>
    <p:sldId id="388" r:id="rId9"/>
    <p:sldId id="389" r:id="rId10"/>
    <p:sldId id="378" r:id="rId11"/>
    <p:sldId id="323" r:id="rId12"/>
    <p:sldId id="346" r:id="rId13"/>
    <p:sldId id="333" r:id="rId14"/>
    <p:sldId id="347" r:id="rId15"/>
    <p:sldId id="335" r:id="rId16"/>
    <p:sldId id="306" r:id="rId17"/>
    <p:sldId id="331" r:id="rId18"/>
    <p:sldId id="364" r:id="rId19"/>
    <p:sldId id="321" r:id="rId20"/>
    <p:sldId id="373" r:id="rId21"/>
    <p:sldId id="365" r:id="rId22"/>
    <p:sldId id="377" r:id="rId23"/>
    <p:sldId id="369" r:id="rId24"/>
    <p:sldId id="366" r:id="rId25"/>
    <p:sldId id="380" r:id="rId26"/>
    <p:sldId id="381" r:id="rId27"/>
    <p:sldId id="382" r:id="rId28"/>
    <p:sldId id="383" r:id="rId29"/>
    <p:sldId id="384" r:id="rId30"/>
    <p:sldId id="298" r:id="rId31"/>
    <p:sldId id="385" r:id="rId32"/>
  </p:sldIdLst>
  <p:sldSz cx="12192000" cy="6858000"/>
  <p:notesSz cx="6889750" cy="1001871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שתמש Windows" initials="‏W" lastIdx="1" clrIdx="0">
    <p:extLst>
      <p:ext uri="{19B8F6BF-5375-455C-9EA6-DF929625EA0E}">
        <p15:presenceInfo xmlns:p15="http://schemas.microsoft.com/office/powerpoint/2012/main" userId="‏‏משתמש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31A"/>
    <a:srgbClr val="FFCC00"/>
    <a:srgbClr val="FFFF00"/>
    <a:srgbClr val="62FC24"/>
    <a:srgbClr val="F27C1A"/>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65505" autoAdjust="0"/>
  </p:normalViewPr>
  <p:slideViewPr>
    <p:cSldViewPr snapToGrid="0" snapToObjects="1" showGuides="1">
      <p:cViewPr varScale="1">
        <p:scale>
          <a:sx n="42" d="100"/>
          <a:sy n="42" d="100"/>
        </p:scale>
        <p:origin x="1456" y="36"/>
      </p:cViewPr>
      <p:guideLst>
        <p:guide orient="horz" pos="2024"/>
        <p:guide pos="3863"/>
      </p:guideLst>
    </p:cSldViewPr>
  </p:slideViewPr>
  <p:notesTextViewPr>
    <p:cViewPr>
      <p:scale>
        <a:sx n="75" d="100"/>
        <a:sy n="75" d="100"/>
      </p:scale>
      <p:origin x="0" y="0"/>
    </p:cViewPr>
  </p:notesTextViewPr>
  <p:notesViewPr>
    <p:cSldViewPr snapToGrid="0" snapToObjects="1" showGuides="1">
      <p:cViewPr varScale="1">
        <p:scale>
          <a:sx n="99" d="100"/>
          <a:sy n="99" d="100"/>
        </p:scale>
        <p:origin x="3064" y="184"/>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x-none"/>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4FEB0428-3D81-B14A-B943-4C2208D448E3}" type="datetimeFigureOut">
              <a:rPr lang="x-none" smtClean="0"/>
              <a:t>29/07/2020</a:t>
            </a:fld>
            <a:endParaRPr lang="x-none"/>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x-none"/>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x-none"/>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שלום ילדים,</a:t>
            </a:r>
            <a:r>
              <a:rPr lang="he-IL" baseline="0" dirty="0" smtClean="0"/>
              <a:t>  מדבר המורה... , מורה לעברית מירושלים.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smtClean="0"/>
              <a:t>אני שמח להיות אתכם היום וביחד לקיים מפגש למידה העוסק בקריאה. חלק מהנושאים בוודאי יהיו לכם מוכרים וישמשו לתרגול מהנה וחווייתי בקריאה וחלק מהנושאים עשויים להיות חדשים עבורכם וביחד נבצע פעילות למידה. </a:t>
            </a:r>
            <a:endParaRPr lang="he-IL" dirty="0" smtClean="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dirty="0"/>
          </a:p>
        </p:txBody>
      </p:sp>
    </p:spTree>
    <p:extLst>
      <p:ext uri="{BB962C8B-B14F-4D97-AF65-F5344CB8AC3E}">
        <p14:creationId xmlns:p14="http://schemas.microsoft.com/office/powerpoint/2010/main" val="226505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dirty="0" smtClean="0"/>
              <a:t>דקה וחצי</a:t>
            </a:r>
            <a:endParaRPr lang="he-IL" b="1" dirty="0"/>
          </a:p>
          <a:p>
            <a:pPr algn="r" rtl="1"/>
            <a:r>
              <a:rPr lang="he-IL" sz="2400" b="0" dirty="0" smtClean="0"/>
              <a:t>אנחנו ממשיכים...</a:t>
            </a:r>
          </a:p>
          <a:p>
            <a:pPr algn="r" rtl="1"/>
            <a:r>
              <a:rPr lang="he-IL" sz="2400" b="0" dirty="0" smtClean="0"/>
              <a:t>בואו</a:t>
            </a:r>
            <a:r>
              <a:rPr lang="he-IL" sz="2400" b="0" baseline="0" dirty="0" smtClean="0"/>
              <a:t> נחפש </a:t>
            </a:r>
            <a:r>
              <a:rPr lang="he-IL" sz="2400" b="0" dirty="0" smtClean="0"/>
              <a:t> מילים ששומעים בהם את הצליל  קו </a:t>
            </a:r>
          </a:p>
          <a:p>
            <a:pPr algn="r" rtl="1"/>
            <a:r>
              <a:rPr lang="he-IL" sz="2400" b="1" dirty="0" smtClean="0"/>
              <a:t>הקראת השקופית</a:t>
            </a:r>
            <a:endParaRPr lang="he-IL" sz="2400" b="1" dirty="0"/>
          </a:p>
          <a:p>
            <a:endParaRPr lang="he-IL" sz="2400" dirty="0" smtClean="0"/>
          </a:p>
          <a:p>
            <a:pPr algn="r" rtl="1"/>
            <a:r>
              <a:rPr lang="he-IL" sz="2400" dirty="0" smtClean="0">
                <a:solidFill>
                  <a:schemeClr val="dk1"/>
                </a:solidFill>
              </a:rPr>
              <a:t>ק בשורוק</a:t>
            </a:r>
            <a:r>
              <a:rPr lang="he-IL" sz="2400" baseline="0" dirty="0" smtClean="0">
                <a:solidFill>
                  <a:schemeClr val="dk1"/>
                </a:solidFill>
              </a:rPr>
              <a:t> </a:t>
            </a:r>
            <a:r>
              <a:rPr lang="he-IL" sz="2400" dirty="0" smtClean="0">
                <a:solidFill>
                  <a:schemeClr val="dk1"/>
                </a:solidFill>
              </a:rPr>
              <a:t>עם  וו' וכדור , נקודה באמצע.</a:t>
            </a:r>
            <a:r>
              <a:rPr lang="he-IL" sz="2400" baseline="0" dirty="0" smtClean="0">
                <a:solidFill>
                  <a:schemeClr val="dk1"/>
                </a:solidFill>
              </a:rPr>
              <a:t> </a:t>
            </a:r>
            <a:r>
              <a:rPr lang="he-IL" sz="2400" baseline="0" dirty="0" err="1" smtClean="0">
                <a:solidFill>
                  <a:schemeClr val="dk1"/>
                </a:solidFill>
              </a:rPr>
              <a:t>וק</a:t>
            </a:r>
            <a:r>
              <a:rPr lang="he-IL" sz="2400" baseline="0" dirty="0" smtClean="0">
                <a:solidFill>
                  <a:schemeClr val="dk1"/>
                </a:solidFill>
              </a:rPr>
              <a:t> בקובוץ עם  שלוש נקודות עומדות באלכסון.</a:t>
            </a:r>
          </a:p>
          <a:p>
            <a:pPr algn="r" rtl="1"/>
            <a:r>
              <a:rPr lang="he-IL" sz="2400" baseline="0" dirty="0" smtClean="0">
                <a:solidFill>
                  <a:schemeClr val="dk1"/>
                </a:solidFill>
              </a:rPr>
              <a:t>הצליל יכול להיות בתחילת מילה, באמצע מילה או בסוף מילה.</a:t>
            </a:r>
          </a:p>
          <a:p>
            <a:pPr algn="r" rtl="1"/>
            <a:r>
              <a:rPr lang="he-IL" sz="2400" b="1" baseline="0" dirty="0" smtClean="0">
                <a:solidFill>
                  <a:schemeClr val="dk1"/>
                </a:solidFill>
              </a:rPr>
              <a:t>ממתין 20 שניות</a:t>
            </a:r>
            <a:endParaRPr lang="he-IL" sz="2400" b="1"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124855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עד שתי דקות</a:t>
            </a:r>
          </a:p>
          <a:p>
            <a:pPr algn="r" rtl="1"/>
            <a:r>
              <a:rPr lang="he-IL" sz="2400" b="0" dirty="0" smtClean="0"/>
              <a:t>אני מניח שמצאתם מילים מעניינות.</a:t>
            </a:r>
          </a:p>
          <a:p>
            <a:pPr algn="r" rtl="1"/>
            <a:r>
              <a:rPr lang="he-IL" sz="2400" b="0" dirty="0" smtClean="0"/>
              <a:t> הנה המילים שאני מצאתי.</a:t>
            </a:r>
          </a:p>
          <a:p>
            <a:pPr algn="r" rtl="1"/>
            <a:r>
              <a:rPr lang="he-IL" sz="2400" b="0" dirty="0" smtClean="0"/>
              <a:t>קומקום– במילה קומקום אנחנו שומעים את הצליל ק (בשורוק) פעמיים, בתחילת המילה ובאמצע המילה. </a:t>
            </a:r>
            <a:r>
              <a:rPr lang="he-IL" sz="2400" b="0" dirty="0" err="1" smtClean="0"/>
              <a:t>קומ</a:t>
            </a:r>
            <a:r>
              <a:rPr lang="he-IL" sz="2400" b="0" dirty="0" smtClean="0"/>
              <a:t>-קו-ם .</a:t>
            </a:r>
          </a:p>
          <a:p>
            <a:pPr algn="r" rtl="1"/>
            <a:r>
              <a:rPr lang="he-IL" sz="2400" b="0" dirty="0" err="1" smtClean="0"/>
              <a:t>קוביה</a:t>
            </a:r>
            <a:r>
              <a:rPr lang="he-IL" sz="2400" b="0" dirty="0" smtClean="0"/>
              <a:t>-  במילה </a:t>
            </a:r>
            <a:r>
              <a:rPr lang="he-IL" sz="2400" b="0" dirty="0" err="1" smtClean="0"/>
              <a:t>קוביה</a:t>
            </a:r>
            <a:r>
              <a:rPr lang="he-IL" sz="2400" b="0" dirty="0" smtClean="0"/>
              <a:t> אנחנו שומעים את הצליל ק( בקובוץ) </a:t>
            </a:r>
            <a:r>
              <a:rPr lang="he-IL" sz="2400" b="0" baseline="0" dirty="0" smtClean="0"/>
              <a:t>בתחילת המילה. קו – ב - יה</a:t>
            </a:r>
          </a:p>
          <a:p>
            <a:pPr algn="r" rtl="1"/>
            <a:r>
              <a:rPr lang="he-IL" sz="2400" b="0" baseline="0" dirty="0" smtClean="0"/>
              <a:t>קופסה – במילה  קופסה אנחנו שומעים את הצליל ק (בשורוק) גם בתחילת המילה. </a:t>
            </a:r>
            <a:r>
              <a:rPr lang="he-IL" sz="2400" b="0" baseline="0" dirty="0" err="1" smtClean="0"/>
              <a:t>קופ</a:t>
            </a:r>
            <a:r>
              <a:rPr lang="he-IL" sz="2400" b="0" baseline="0" dirty="0" smtClean="0"/>
              <a:t>- סה</a:t>
            </a:r>
            <a:endParaRPr lang="he-IL" sz="2400" b="0" dirty="0"/>
          </a:p>
          <a:p>
            <a:endParaRPr lang="he-IL" sz="2400" dirty="0"/>
          </a:p>
          <a:p>
            <a:pPr algn="r" rtl="1"/>
            <a:endParaRPr lang="he-IL" sz="240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5435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dirty="0" smtClean="0"/>
              <a:t>דקה וחצי</a:t>
            </a:r>
            <a:endParaRPr lang="he-IL" b="1" dirty="0"/>
          </a:p>
          <a:p>
            <a:pPr algn="r" rtl="1"/>
            <a:endParaRPr lang="he-IL" sz="2400" b="0" dirty="0"/>
          </a:p>
          <a:p>
            <a:pPr algn="r"/>
            <a:r>
              <a:rPr lang="he-IL" sz="2400" dirty="0" smtClean="0"/>
              <a:t>בואו נראה האם אתם מצליחים למצוא מילים עם הצליל ח (בשורוק).</a:t>
            </a:r>
          </a:p>
          <a:p>
            <a:pPr algn="r" rtl="1"/>
            <a:endParaRPr lang="he-IL" sz="2400" b="0" dirty="0" smtClean="0"/>
          </a:p>
          <a:p>
            <a:pPr algn="r" rtl="1"/>
            <a:r>
              <a:rPr lang="he-IL" sz="2400" b="1" dirty="0" smtClean="0"/>
              <a:t>הקראת השקופית</a:t>
            </a:r>
          </a:p>
          <a:p>
            <a:endParaRPr lang="he-IL" sz="2400" dirty="0" smtClean="0"/>
          </a:p>
          <a:p>
            <a:pPr algn="r" rtl="1"/>
            <a:r>
              <a:rPr lang="he-IL" sz="2400" dirty="0" err="1" smtClean="0">
                <a:solidFill>
                  <a:schemeClr val="dk1"/>
                </a:solidFill>
              </a:rPr>
              <a:t>חו</a:t>
            </a:r>
            <a:r>
              <a:rPr lang="he-IL" sz="2400" dirty="0" smtClean="0">
                <a:solidFill>
                  <a:schemeClr val="dk1"/>
                </a:solidFill>
              </a:rPr>
              <a:t> בשורוק עם וו' ונקודה באמצע </a:t>
            </a:r>
            <a:r>
              <a:rPr lang="he-IL" sz="2400" dirty="0" err="1" smtClean="0">
                <a:solidFill>
                  <a:schemeClr val="dk1"/>
                </a:solidFill>
              </a:rPr>
              <a:t>וח</a:t>
            </a:r>
            <a:r>
              <a:rPr lang="he-IL" sz="2400" baseline="0" dirty="0" smtClean="0">
                <a:solidFill>
                  <a:schemeClr val="dk1"/>
                </a:solidFill>
              </a:rPr>
              <a:t> בקובוץ עם  שלוש נקודות עומדות באלכסון מתחת לאות..</a:t>
            </a:r>
          </a:p>
          <a:p>
            <a:pPr algn="r" rtl="1"/>
            <a:r>
              <a:rPr lang="he-IL" sz="2400" baseline="0" dirty="0" smtClean="0">
                <a:solidFill>
                  <a:schemeClr val="dk1"/>
                </a:solidFill>
              </a:rPr>
              <a:t>הצליל יכול להיות בתחילת מילה, באמצע מילה או בסוף מילה.</a:t>
            </a:r>
          </a:p>
          <a:p>
            <a:pPr algn="r" rtl="1"/>
            <a:r>
              <a:rPr lang="he-IL" sz="2400" baseline="0" dirty="0" smtClean="0">
                <a:solidFill>
                  <a:schemeClr val="dk1"/>
                </a:solidFill>
              </a:rPr>
              <a:t>נסו למצוא...</a:t>
            </a:r>
          </a:p>
          <a:p>
            <a:pPr algn="r" rtl="1"/>
            <a:r>
              <a:rPr lang="he-IL" sz="2400" b="1" baseline="0" dirty="0" smtClean="0">
                <a:solidFill>
                  <a:schemeClr val="dk1"/>
                </a:solidFill>
              </a:rPr>
              <a:t>ממתין 20 שניות</a:t>
            </a:r>
            <a:endParaRPr lang="he-IL" sz="2400" b="1" dirty="0" smtClean="0">
              <a:solidFill>
                <a:schemeClr val="dk1"/>
              </a:solidFill>
            </a:endParaRPr>
          </a:p>
          <a:p>
            <a:pPr algn="r"/>
            <a:endParaRPr lang="he-IL" sz="2400" dirty="0"/>
          </a:p>
          <a:p>
            <a:pPr algn="r" rtl="1"/>
            <a:endParaRPr lang="he-IL" sz="240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2651036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baseline="0" dirty="0" smtClean="0"/>
              <a:t> 2 </a:t>
            </a:r>
            <a:r>
              <a:rPr lang="he-IL" b="1" dirty="0" smtClean="0"/>
              <a:t>דקות</a:t>
            </a:r>
            <a:endParaRPr lang="he-IL" sz="2400" b="0" dirty="0"/>
          </a:p>
          <a:p>
            <a:pPr algn="r"/>
            <a:r>
              <a:rPr lang="he-IL" sz="2400" dirty="0" smtClean="0"/>
              <a:t>אני חשבתי על המילה מחומש. במילה פרח שומעים את הצליל </a:t>
            </a:r>
            <a:r>
              <a:rPr lang="he-IL" sz="2400" dirty="0" err="1" smtClean="0"/>
              <a:t>חו</a:t>
            </a:r>
            <a:r>
              <a:rPr lang="he-IL" sz="2400" dirty="0" smtClean="0"/>
              <a:t> (בשורוק) באמצע המילה. מ-</a:t>
            </a:r>
            <a:r>
              <a:rPr lang="he-IL" sz="2400" dirty="0" err="1" smtClean="0"/>
              <a:t>חו</a:t>
            </a:r>
            <a:r>
              <a:rPr lang="he-IL" sz="2400" dirty="0" smtClean="0"/>
              <a:t>-מש.</a:t>
            </a:r>
          </a:p>
          <a:p>
            <a:pPr algn="r"/>
            <a:r>
              <a:rPr lang="he-IL" sz="2400" dirty="0" smtClean="0"/>
              <a:t>אתם יודעים ילדים מדוע נקרא המחומש בשם זה?  המחומש נקרא כך</a:t>
            </a:r>
            <a:r>
              <a:rPr lang="he-IL" sz="2400" baseline="0" dirty="0" smtClean="0"/>
              <a:t> משום שיש לו חמש צלעות. שומעים במילה מחומש – חמש.</a:t>
            </a:r>
          </a:p>
          <a:p>
            <a:pPr algn="r"/>
            <a:r>
              <a:rPr lang="he-IL" sz="2400" baseline="0" dirty="0" smtClean="0"/>
              <a:t>תנסו ילדים לצייר על הדף שלכם מחומש .</a:t>
            </a:r>
          </a:p>
          <a:p>
            <a:pPr algn="r"/>
            <a:r>
              <a:rPr lang="he-IL" sz="2400" b="1" baseline="0" dirty="0" smtClean="0"/>
              <a:t>מחכה 10 שניות</a:t>
            </a:r>
          </a:p>
          <a:p>
            <a:pPr algn="r"/>
            <a:r>
              <a:rPr lang="he-IL" sz="2400" baseline="0" dirty="0" smtClean="0"/>
              <a:t> יפה, תספרו כמה צלעות יש במחומש שלכם. וודאי חמש.</a:t>
            </a:r>
          </a:p>
          <a:p>
            <a:pPr algn="r"/>
            <a:r>
              <a:rPr lang="he-IL" sz="2400" baseline="0" dirty="0" smtClean="0"/>
              <a:t>אנחנו ממשיכים למילה </a:t>
            </a:r>
            <a:r>
              <a:rPr lang="he-IL" sz="2400" baseline="0" dirty="0" err="1" smtClean="0"/>
              <a:t>השניה</a:t>
            </a:r>
            <a:r>
              <a:rPr lang="he-IL" sz="2400" baseline="0" dirty="0" smtClean="0"/>
              <a:t>. חוט.</a:t>
            </a:r>
            <a:endParaRPr lang="he-IL" sz="2400" dirty="0" smtClean="0"/>
          </a:p>
          <a:p>
            <a:pPr algn="r"/>
            <a:r>
              <a:rPr lang="he-IL" sz="2400" dirty="0" smtClean="0"/>
              <a:t>במילה חוט </a:t>
            </a:r>
            <a:r>
              <a:rPr lang="he-IL" sz="2400" baseline="0" dirty="0" smtClean="0"/>
              <a:t> היכן שומעים את הצליל </a:t>
            </a:r>
            <a:r>
              <a:rPr lang="he-IL" sz="2400" dirty="0" err="1" smtClean="0"/>
              <a:t>חו</a:t>
            </a:r>
            <a:r>
              <a:rPr lang="he-IL" sz="2400" dirty="0" smtClean="0"/>
              <a:t> (בשורוק) </a:t>
            </a:r>
            <a:r>
              <a:rPr lang="he-IL" sz="2400" baseline="0" dirty="0" smtClean="0"/>
              <a:t>? נכון מאד, בתחילת מילה.  חוט</a:t>
            </a:r>
          </a:p>
          <a:p>
            <a:pPr algn="r"/>
            <a:r>
              <a:rPr lang="he-IL" sz="2400" baseline="0" dirty="0" smtClean="0"/>
              <a:t>ובמילה חולצה היכן שומעים את הצליל </a:t>
            </a:r>
            <a:r>
              <a:rPr lang="he-IL" sz="2400" dirty="0" err="1" smtClean="0"/>
              <a:t>חו</a:t>
            </a:r>
            <a:r>
              <a:rPr lang="he-IL" sz="2400" dirty="0" smtClean="0"/>
              <a:t> (בשורוק) </a:t>
            </a:r>
            <a:r>
              <a:rPr lang="he-IL" sz="2400" baseline="0" dirty="0" smtClean="0"/>
              <a:t>? נכון מאד,  גם בתחילת המילה.</a:t>
            </a:r>
          </a:p>
          <a:p>
            <a:pPr algn="r"/>
            <a:endParaRPr lang="he-IL" sz="2400" baseline="0" dirty="0" smtClean="0"/>
          </a:p>
          <a:p>
            <a:pPr algn="r"/>
            <a:r>
              <a:rPr lang="he-IL" sz="2400" baseline="0" dirty="0" smtClean="0"/>
              <a:t>מעולה</a:t>
            </a:r>
            <a:endParaRPr lang="en-BZ" sz="2400" baseline="0" dirty="0" smtClean="0"/>
          </a:p>
          <a:p>
            <a:pPr algn="r" rtl="1"/>
            <a:endParaRPr lang="he-IL" sz="240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314342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דקה וחצי</a:t>
            </a:r>
          </a:p>
          <a:p>
            <a:pPr algn="r" rtl="1"/>
            <a:endParaRPr lang="he-IL" sz="1200" b="0" dirty="0" smtClean="0"/>
          </a:p>
          <a:p>
            <a:pPr algn="r"/>
            <a:r>
              <a:rPr lang="he-IL" sz="1200" dirty="0" smtClean="0"/>
              <a:t>ועכשיו</a:t>
            </a:r>
            <a:r>
              <a:rPr lang="he-IL" sz="1200" baseline="0" dirty="0" smtClean="0"/>
              <a:t> ילדים, נחפש מילים שיש בהם שין עם שורוק או שין עם קובוץ.</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aseline="0" dirty="0" smtClean="0"/>
              <a:t>אתם יודעים כבר לקרוא  תנועת שורוק וקובוץ. איך קוראים שין עם שורוק ואיך קוראים שין עם קובוץ?</a:t>
            </a:r>
          </a:p>
          <a:p>
            <a:pPr algn="r"/>
            <a:r>
              <a:rPr lang="he-IL" sz="1200" baseline="0" dirty="0" smtClean="0"/>
              <a:t> </a:t>
            </a:r>
            <a:r>
              <a:rPr lang="he-IL" sz="1200" baseline="0" dirty="0" err="1" smtClean="0"/>
              <a:t>שו</a:t>
            </a:r>
            <a:r>
              <a:rPr lang="he-IL" sz="1200" baseline="0" dirty="0" smtClean="0"/>
              <a:t>, ש </a:t>
            </a:r>
          </a:p>
          <a:p>
            <a:pPr algn="r"/>
            <a:r>
              <a:rPr lang="he-IL" sz="1200" baseline="0" dirty="0" smtClean="0"/>
              <a:t>נכון מאד.</a:t>
            </a:r>
            <a:endParaRPr lang="he-IL" sz="1200" dirty="0" smtClean="0"/>
          </a:p>
          <a:p>
            <a:pPr algn="r" rtl="1"/>
            <a:endParaRPr lang="he-IL" sz="1200" b="0" dirty="0" smtClean="0"/>
          </a:p>
          <a:p>
            <a:pPr algn="r" rtl="1"/>
            <a:r>
              <a:rPr lang="he-IL" sz="1200" b="1" dirty="0" smtClean="0"/>
              <a:t>הקראת השקופית</a:t>
            </a:r>
          </a:p>
          <a:p>
            <a:endParaRPr lang="he-IL" sz="120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aseline="0" dirty="0" smtClean="0">
                <a:solidFill>
                  <a:schemeClr val="dk1"/>
                </a:solidFill>
              </a:rPr>
              <a:t>הצליל  </a:t>
            </a:r>
            <a:r>
              <a:rPr lang="he-IL" sz="1200" baseline="0" dirty="0" err="1" smtClean="0">
                <a:solidFill>
                  <a:schemeClr val="tx1"/>
                </a:solidFill>
              </a:rPr>
              <a:t>שו</a:t>
            </a:r>
            <a:r>
              <a:rPr lang="he-IL" sz="1200" baseline="0" dirty="0" smtClean="0">
                <a:solidFill>
                  <a:schemeClr val="tx1"/>
                </a:solidFill>
              </a:rPr>
              <a:t>  (ב</a:t>
            </a:r>
            <a:r>
              <a:rPr lang="he-IL" sz="1200" baseline="0" dirty="0" smtClean="0"/>
              <a:t>קובוץ). </a:t>
            </a:r>
          </a:p>
          <a:p>
            <a:pPr algn="r" rtl="1"/>
            <a:r>
              <a:rPr lang="he-IL" sz="1200" baseline="0" dirty="0" smtClean="0">
                <a:solidFill>
                  <a:schemeClr val="dk1"/>
                </a:solidFill>
              </a:rPr>
              <a:t>יכול להיות בתחילת מילה, באמצע מילה או בסוף מילה.</a:t>
            </a:r>
          </a:p>
          <a:p>
            <a:pPr algn="r" rtl="1"/>
            <a:r>
              <a:rPr lang="he-IL" sz="1200" baseline="0" dirty="0" smtClean="0">
                <a:solidFill>
                  <a:schemeClr val="dk1"/>
                </a:solidFill>
              </a:rPr>
              <a:t>נסו למצוא...</a:t>
            </a:r>
          </a:p>
          <a:p>
            <a:pPr algn="r" rtl="1"/>
            <a:r>
              <a:rPr lang="he-IL" sz="1200" b="1" baseline="0" dirty="0" smtClean="0">
                <a:solidFill>
                  <a:schemeClr val="dk1"/>
                </a:solidFill>
              </a:rPr>
              <a:t>ממתין 20 שניות</a:t>
            </a:r>
            <a:endParaRPr lang="he-IL" sz="1200" b="1" dirty="0" smtClean="0">
              <a:solidFill>
                <a:schemeClr val="dk1"/>
              </a:solidFill>
            </a:endParaRPr>
          </a:p>
          <a:p>
            <a:pPr algn="r" rtl="1"/>
            <a:endParaRPr lang="he-IL" sz="2400" b="0" dirty="0"/>
          </a:p>
          <a:p>
            <a:endParaRPr lang="he-IL" sz="2400" dirty="0"/>
          </a:p>
          <a:p>
            <a:pPr algn="r" rtl="1"/>
            <a:endParaRPr lang="he-IL" sz="240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460521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dirty="0" smtClean="0"/>
              <a:t>2 דקות</a:t>
            </a:r>
          </a:p>
          <a:p>
            <a:pPr algn="r" rtl="1"/>
            <a:endParaRPr lang="he-IL" sz="2400" b="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he-IL" sz="2400" dirty="0" smtClean="0"/>
              <a:t>אני</a:t>
            </a:r>
            <a:r>
              <a:rPr lang="he-IL" sz="2400" baseline="0" dirty="0" smtClean="0"/>
              <a:t> חשבתי על המילה משולש. במילה  משולש היכן הצליל שין עם קובוץ  נמצא? נכון,  באמצע המילה.  מ-</a:t>
            </a:r>
            <a:r>
              <a:rPr lang="he-IL" sz="2400" baseline="0" dirty="0" err="1" smtClean="0"/>
              <a:t>שו</a:t>
            </a:r>
            <a:r>
              <a:rPr lang="he-IL" sz="2400" baseline="0" dirty="0" smtClean="0"/>
              <a:t>-לש</a:t>
            </a:r>
          </a:p>
          <a:p>
            <a:pPr algn="r"/>
            <a:endParaRPr lang="he-IL" sz="240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aseline="0" dirty="0" smtClean="0"/>
              <a:t>ובמילה  שולחן היכן הצליל ש (בשורוק) נמצא? נכון,  בתחילת המילה. של- חן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2400" baseline="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aseline="0" dirty="0" smtClean="0"/>
              <a:t>ובמילה  ינשוף היכן הצליל ש (בקובוץ) נמצא? נכון,   באמצע המילה. </a:t>
            </a:r>
            <a:r>
              <a:rPr lang="he-IL" sz="2400" baseline="0" dirty="0" err="1" smtClean="0"/>
              <a:t>ינ</a:t>
            </a:r>
            <a:r>
              <a:rPr lang="he-IL" sz="2400" baseline="0" dirty="0" smtClean="0"/>
              <a:t> – </a:t>
            </a:r>
            <a:r>
              <a:rPr lang="he-IL" sz="2400" baseline="0" dirty="0" err="1" smtClean="0"/>
              <a:t>שוף</a:t>
            </a:r>
            <a:r>
              <a:rPr lang="he-IL" sz="2400" baseline="0" dirty="0" smtClean="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2400" baseline="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aseline="0" dirty="0" smtClean="0"/>
              <a:t>מעולה ילדים, אני בטוח שאתם חשבתם על מילים  שאני לא חשבתי עליהם , ובכולם שומעים את הצליל ש (בשורוק).</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2400" baseline="0" dirty="0" smtClean="0"/>
          </a:p>
          <a:p>
            <a:pPr algn="r" rtl="1"/>
            <a:endParaRPr lang="he-IL" sz="240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359294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dirty="0" smtClean="0"/>
              <a:t> חצי דקה</a:t>
            </a:r>
            <a:endParaRPr lang="he-IL" b="1" dirty="0"/>
          </a:p>
          <a:p>
            <a:pPr algn="r" rtl="1"/>
            <a:endParaRPr lang="he-IL" sz="2400" b="0" dirty="0"/>
          </a:p>
          <a:p>
            <a:endParaRPr lang="he-IL" sz="2400" dirty="0"/>
          </a:p>
          <a:p>
            <a:pPr algn="r" rtl="1"/>
            <a:r>
              <a:rPr lang="he-IL" sz="2400" dirty="0" smtClean="0">
                <a:solidFill>
                  <a:schemeClr val="dk1"/>
                </a:solidFill>
              </a:rPr>
              <a:t>עכשיו נצא</a:t>
            </a:r>
            <a:r>
              <a:rPr lang="he-IL" sz="2400" baseline="0" dirty="0" smtClean="0">
                <a:solidFill>
                  <a:schemeClr val="dk1"/>
                </a:solidFill>
              </a:rPr>
              <a:t> לטיול בגינה של שאול ונבקר גם במטע של נחום. אתם מתרגשים ילדים?</a:t>
            </a:r>
          </a:p>
          <a:p>
            <a:pPr algn="r" rtl="1"/>
            <a:r>
              <a:rPr lang="he-IL" sz="2400" baseline="0" dirty="0" smtClean="0">
                <a:solidFill>
                  <a:schemeClr val="dk1"/>
                </a:solidFill>
              </a:rPr>
              <a:t>גם אני מתרגש , אתם מוזמנים להצטרף לטיול שלנו.</a:t>
            </a:r>
          </a:p>
          <a:p>
            <a:pPr algn="r" rtl="1"/>
            <a:r>
              <a:rPr lang="he-IL" sz="2400" baseline="0" dirty="0" smtClean="0">
                <a:solidFill>
                  <a:schemeClr val="dk1"/>
                </a:solidFill>
              </a:rPr>
              <a:t>בגינה של שאול גדלים ירקות מעניינים.</a:t>
            </a:r>
          </a:p>
          <a:p>
            <a:pPr algn="r" rtl="1"/>
            <a:r>
              <a:rPr lang="he-IL" sz="2400" baseline="0" dirty="0" smtClean="0">
                <a:solidFill>
                  <a:schemeClr val="dk1"/>
                </a:solidFill>
              </a:rPr>
              <a:t>בואו נגלה אילו ירקות גדלים בגינה של שאול.</a:t>
            </a:r>
          </a:p>
          <a:p>
            <a:pPr algn="r" rtl="1"/>
            <a:endParaRPr lang="he-IL" sz="240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35478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a:t>
            </a:r>
            <a:r>
              <a:rPr lang="he-IL" b="1" dirty="0"/>
              <a:t>: </a:t>
            </a:r>
            <a:r>
              <a:rPr lang="he-IL" b="1" dirty="0" smtClean="0"/>
              <a:t>דקה וחצי</a:t>
            </a:r>
          </a:p>
          <a:p>
            <a:pPr algn="r" rtl="1"/>
            <a:r>
              <a:rPr lang="he-IL" b="0" dirty="0" smtClean="0"/>
              <a:t>הנה הירקות שגדלים בגינה של שאול.</a:t>
            </a:r>
            <a:endParaRPr lang="he-IL" b="0" baseline="0" dirty="0" smtClean="0"/>
          </a:p>
          <a:p>
            <a:pPr algn="r" rtl="1"/>
            <a:r>
              <a:rPr lang="he-IL" b="0" baseline="0" dirty="0" smtClean="0"/>
              <a:t>קודם תופיע התמונה  של הירק שגדל בגינה של שאול , ומתחתיה  תוכלו לראות את המילה  שהיא השם של הירק.</a:t>
            </a:r>
          </a:p>
          <a:p>
            <a:pPr algn="r" rtl="1"/>
            <a:r>
              <a:rPr lang="he-IL" b="0" baseline="0" dirty="0" smtClean="0"/>
              <a:t>אנחנו מתחילים...</a:t>
            </a:r>
          </a:p>
          <a:p>
            <a:pPr algn="r" rtl="1"/>
            <a:r>
              <a:rPr lang="he-IL" b="0" baseline="0" dirty="0" smtClean="0"/>
              <a:t>חומוס, שומר , אפונה וכוסברה</a:t>
            </a:r>
          </a:p>
          <a:p>
            <a:pPr algn="r" rtl="1"/>
            <a:endParaRPr lang="he-IL" b="0" baseline="0" dirty="0" smtClean="0"/>
          </a:p>
          <a:p>
            <a:pPr algn="r" rtl="1"/>
            <a:endParaRPr lang="he-IL" b="0" baseline="0" dirty="0" smtClean="0"/>
          </a:p>
          <a:p>
            <a:pPr algn="r" rtl="1"/>
            <a:endParaRPr lang="he-IL" b="0" dirty="0" smtClean="0"/>
          </a:p>
          <a:p>
            <a:pPr algn="r" rtl="1"/>
            <a:endParaRPr lang="he-IL" b="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382101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a:t>
            </a:r>
            <a:r>
              <a:rPr lang="he-IL" b="1" dirty="0"/>
              <a:t>: </a:t>
            </a:r>
            <a:r>
              <a:rPr lang="he-IL" b="1" dirty="0" smtClean="0"/>
              <a:t>דקה וחצי</a:t>
            </a:r>
          </a:p>
          <a:p>
            <a:pPr algn="r" rtl="1"/>
            <a:r>
              <a:rPr lang="he-IL" b="1" dirty="0" smtClean="0"/>
              <a:t> </a:t>
            </a:r>
            <a:r>
              <a:rPr lang="he-IL" b="0" dirty="0" smtClean="0"/>
              <a:t>ומה</a:t>
            </a:r>
            <a:r>
              <a:rPr lang="he-IL" b="0" baseline="0" dirty="0" smtClean="0"/>
              <a:t> עוד גדל בגינה של שאול?</a:t>
            </a:r>
          </a:p>
          <a:p>
            <a:pPr algn="r" rtl="1"/>
            <a:r>
              <a:rPr lang="he-IL" b="0" baseline="0" dirty="0" smtClean="0"/>
              <a:t>תפוח אדמה .שום. כרוב ושעועית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455866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a:t>
            </a:r>
            <a:r>
              <a:rPr lang="he-IL" b="1" dirty="0" smtClean="0"/>
              <a:t>: 3דקות</a:t>
            </a:r>
          </a:p>
          <a:p>
            <a:pPr algn="r" rtl="1"/>
            <a:r>
              <a:rPr lang="he-IL" b="0" dirty="0" smtClean="0"/>
              <a:t>הנה השמות של הירקות שגדלים</a:t>
            </a:r>
            <a:r>
              <a:rPr lang="he-IL" b="0" baseline="0" dirty="0" smtClean="0"/>
              <a:t> בגינה של שאול.</a:t>
            </a:r>
            <a:endParaRPr lang="he-IL" sz="2400" b="0" dirty="0"/>
          </a:p>
          <a:p>
            <a:pPr algn="r"/>
            <a:r>
              <a:rPr lang="he-IL" sz="2400" dirty="0" smtClean="0"/>
              <a:t>בואו נראה ילדים מה משותף לכל הירקות שגדלים בגינתו של שאול.</a:t>
            </a:r>
            <a:r>
              <a:rPr lang="he-IL" sz="2400" baseline="0" dirty="0" smtClean="0"/>
              <a:t> </a:t>
            </a:r>
          </a:p>
          <a:p>
            <a:pPr algn="r"/>
            <a:endParaRPr lang="he-IL" sz="2400" baseline="0" dirty="0" smtClean="0"/>
          </a:p>
          <a:p>
            <a:pPr algn="r"/>
            <a:r>
              <a:rPr lang="he-IL" sz="2400" baseline="0" dirty="0" smtClean="0"/>
              <a:t>שימו לב לתנועות שמקשטות את המילים הצבעוניות.</a:t>
            </a:r>
          </a:p>
          <a:p>
            <a:pPr algn="r"/>
            <a:endParaRPr lang="he-IL" sz="2400" baseline="0" dirty="0" smtClean="0"/>
          </a:p>
          <a:p>
            <a:pPr algn="r"/>
            <a:r>
              <a:rPr lang="he-IL" sz="2400" baseline="0" dirty="0" smtClean="0"/>
              <a:t>במילה  הראשונה  בשורה למעלה , חומוס. אילו תנועות מקשטות אותה?   זאת תנועת השורוק, ושומעים אותה בדיוק כמו במילה שורוק, </a:t>
            </a:r>
            <a:r>
              <a:rPr lang="he-IL" sz="2400" baseline="0" dirty="0" err="1" smtClean="0"/>
              <a:t>שו</a:t>
            </a:r>
            <a:r>
              <a:rPr lang="he-IL" sz="2400" baseline="0" dirty="0" smtClean="0"/>
              <a:t> – </a:t>
            </a:r>
            <a:r>
              <a:rPr lang="he-IL" sz="2400" baseline="0" dirty="0" err="1" smtClean="0"/>
              <a:t>רו</a:t>
            </a:r>
            <a:r>
              <a:rPr lang="he-IL" sz="2400" baseline="0" dirty="0" smtClean="0"/>
              <a:t> – ק.</a:t>
            </a:r>
          </a:p>
          <a:p>
            <a:pPr algn="r"/>
            <a:r>
              <a:rPr lang="he-IL" sz="2400" baseline="0" dirty="0" err="1" smtClean="0"/>
              <a:t>חו</a:t>
            </a:r>
            <a:r>
              <a:rPr lang="he-IL" sz="2400" baseline="0" dirty="0" smtClean="0"/>
              <a:t>-מו-ס.</a:t>
            </a:r>
          </a:p>
          <a:p>
            <a:pPr algn="r"/>
            <a:endParaRPr lang="he-IL" sz="2400" baseline="0" dirty="0" smtClean="0"/>
          </a:p>
          <a:p>
            <a:pPr algn="r"/>
            <a:r>
              <a:rPr lang="he-IL" sz="2400" baseline="0" dirty="0" smtClean="0"/>
              <a:t>במילה  </a:t>
            </a:r>
            <a:r>
              <a:rPr lang="he-IL" sz="2400" baseline="0" dirty="0" err="1" smtClean="0"/>
              <a:t>השניה</a:t>
            </a:r>
            <a:r>
              <a:rPr lang="he-IL" sz="2400" baseline="0" dirty="0" smtClean="0"/>
              <a:t> בשורה  למעלה, שומר. אילו תנועות מופיעות? מתחת לאות ש' מופיעה תנועה חדשה, קובוץ . ומתחת לאות מ' – פתח.</a:t>
            </a:r>
            <a:endParaRPr lang="en-US" sz="2400" baseline="0" dirty="0" smtClean="0"/>
          </a:p>
          <a:p>
            <a:pPr algn="r"/>
            <a:r>
              <a:rPr lang="he-IL" sz="2400" baseline="0" dirty="0" smtClean="0"/>
              <a:t>בואו נשמע את הצלילים , </a:t>
            </a:r>
            <a:r>
              <a:rPr lang="he-IL" sz="2400" baseline="0" dirty="0" err="1" smtClean="0"/>
              <a:t>שו</a:t>
            </a:r>
            <a:r>
              <a:rPr lang="he-IL" sz="2400" baseline="0" dirty="0" smtClean="0"/>
              <a:t>- מ- ר</a:t>
            </a:r>
            <a:endParaRPr lang="en-BZ" sz="2400" baseline="0" dirty="0" smtClean="0"/>
          </a:p>
          <a:p>
            <a:pPr algn="r"/>
            <a:r>
              <a:rPr lang="he-IL" sz="2400" baseline="0" dirty="0" smtClean="0"/>
              <a:t>אתם  כבר יודעים ילדים, שלשורוק מתלווה תמיד האות ו' ובתוכה כדור , ותנועת הקובוץ מופיעה מתחת לאות והיא קיבלה במתנה שלושה כדורים  שעומדים באלכסון כלפי מטה. </a:t>
            </a:r>
            <a:endParaRPr lang="en-BZ" sz="2400" baseline="0" dirty="0" smtClean="0"/>
          </a:p>
          <a:p>
            <a:pPr algn="r"/>
            <a:endParaRPr lang="he-IL" sz="2400" baseline="0" dirty="0" smtClean="0"/>
          </a:p>
          <a:p>
            <a:pPr algn="r"/>
            <a:r>
              <a:rPr lang="he-IL" sz="2400" baseline="0" dirty="0" smtClean="0"/>
              <a:t>המילה השלישית – א-פו-</a:t>
            </a:r>
            <a:r>
              <a:rPr lang="he-IL" sz="2400" baseline="0" dirty="0" err="1" smtClean="0"/>
              <a:t>נה</a:t>
            </a:r>
            <a:r>
              <a:rPr lang="he-IL" sz="2400" baseline="0" dirty="0" smtClean="0"/>
              <a:t>.  אתם שומעים במילה אפונה את הצליל פו (בשורוק)? אני בטוח.</a:t>
            </a:r>
          </a:p>
          <a:p>
            <a:pPr algn="r"/>
            <a:r>
              <a:rPr lang="he-IL" sz="2400" baseline="0" dirty="0" smtClean="0"/>
              <a:t>והמילה האחרונה בשורה למעלה – כס- ב- רה. איזה צליל חדש  אנחנו שומעים? כ (בקובוץ) , נכון מאד. והנה הניקוד קובוץ מתחת לאות כ', שלוש נקודות באלכסון.</a:t>
            </a:r>
          </a:p>
          <a:p>
            <a:pPr algn="r"/>
            <a:endParaRPr lang="he-IL" sz="2400" baseline="0" dirty="0" smtClean="0"/>
          </a:p>
          <a:p>
            <a:pPr algn="r"/>
            <a:r>
              <a:rPr lang="he-IL" sz="2400" baseline="0" dirty="0" smtClean="0"/>
              <a:t>נמשיך בשורה </a:t>
            </a:r>
            <a:r>
              <a:rPr lang="he-IL" sz="2400" baseline="0" dirty="0" err="1" smtClean="0"/>
              <a:t>השניה</a:t>
            </a:r>
            <a:r>
              <a:rPr lang="he-IL" sz="2400" baseline="0" dirty="0" smtClean="0"/>
              <a:t>.</a:t>
            </a:r>
          </a:p>
          <a:p>
            <a:pPr algn="r"/>
            <a:r>
              <a:rPr lang="he-IL" sz="2400" baseline="0" dirty="0" smtClean="0"/>
              <a:t>לא להתבלבל, זהו צרוף של שתי מילים שהם ביחד השם של הירק. תפוח אדמה. </a:t>
            </a:r>
          </a:p>
          <a:p>
            <a:pPr algn="r"/>
            <a:r>
              <a:rPr lang="he-IL" sz="2400" baseline="0" dirty="0" smtClean="0"/>
              <a:t>מה יש בצירוף המילים ?  פו (בשורוק). מצוין.</a:t>
            </a:r>
          </a:p>
          <a:p>
            <a:pPr algn="r"/>
            <a:endParaRPr lang="he-IL" sz="2400" baseline="0" dirty="0" smtClean="0"/>
          </a:p>
          <a:p>
            <a:pPr algn="r"/>
            <a:r>
              <a:rPr lang="he-IL" sz="2400" baseline="0" dirty="0" smtClean="0"/>
              <a:t>ואחר כך? שום. האות ש' בשורוק.</a:t>
            </a:r>
          </a:p>
          <a:p>
            <a:pPr algn="r"/>
            <a:r>
              <a:rPr lang="he-IL" sz="2400" baseline="0" dirty="0" smtClean="0"/>
              <a:t>נמשיך לקרוא. כרוב. האות ר' בשורוק.</a:t>
            </a:r>
          </a:p>
          <a:p>
            <a:pPr algn="r"/>
            <a:r>
              <a:rPr lang="he-IL" sz="2400" baseline="0" dirty="0" smtClean="0"/>
              <a:t>ומה אנחנו שומעים במילה האחרונה ? שעועית.  האות ע' בשורוק. ש-</a:t>
            </a:r>
            <a:r>
              <a:rPr lang="he-IL" sz="2400" baseline="0" dirty="0" err="1" smtClean="0"/>
              <a:t>עו</a:t>
            </a:r>
            <a:r>
              <a:rPr lang="he-IL" sz="2400" baseline="0" dirty="0" smtClean="0"/>
              <a:t>-עי-ת (להדגיש את </a:t>
            </a:r>
            <a:r>
              <a:rPr lang="he-IL" sz="2400" baseline="0" dirty="0" err="1" smtClean="0"/>
              <a:t>הע</a:t>
            </a:r>
            <a:r>
              <a:rPr lang="he-IL" sz="2400" baseline="0" dirty="0" smtClean="0"/>
              <a:t>' בשורוק)</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413448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a:t>
            </a:r>
            <a:r>
              <a:rPr lang="he-IL" sz="1200" b="1" dirty="0" smtClean="0"/>
              <a:t>1 דקה</a:t>
            </a:r>
            <a:endParaRPr lang="he-IL" sz="1200" b="1" dirty="0"/>
          </a:p>
          <a:p>
            <a:pPr marL="158750" indent="0" algn="r" rtl="1">
              <a:buNone/>
            </a:pPr>
            <a:endParaRPr lang="he-IL" sz="1200" dirty="0"/>
          </a:p>
          <a:p>
            <a:pPr marL="158750" indent="0" algn="r" rtl="1">
              <a:buNone/>
            </a:pPr>
            <a:r>
              <a:rPr lang="he-IL" sz="1200" dirty="0" smtClean="0">
                <a:solidFill>
                  <a:srgbClr val="FF0000"/>
                </a:solidFill>
              </a:rPr>
              <a:t>הצטיידו</a:t>
            </a:r>
            <a:r>
              <a:rPr lang="he-IL" sz="1200" baseline="0" dirty="0" smtClean="0">
                <a:solidFill>
                  <a:srgbClr val="FF0000"/>
                </a:solidFill>
              </a:rPr>
              <a:t>  בעיפרון ,בצבעים  ובדף לבן.</a:t>
            </a:r>
          </a:p>
          <a:p>
            <a:pPr marL="158750" indent="0" algn="r" rtl="1">
              <a:buNone/>
            </a:pPr>
            <a:r>
              <a:rPr lang="he-IL" sz="1200" baseline="0" dirty="0" smtClean="0">
                <a:solidFill>
                  <a:srgbClr val="FF0000"/>
                </a:solidFill>
              </a:rPr>
              <a:t>התיישבו בחדר שקט, הניחו כוס מים לידכן ותתמקדו בהקשבה מלאה .</a:t>
            </a:r>
          </a:p>
          <a:p>
            <a:pPr marL="158750" indent="0" algn="r" rtl="1">
              <a:buNone/>
            </a:pPr>
            <a:r>
              <a:rPr lang="he-IL" sz="1200" baseline="0" dirty="0" smtClean="0">
                <a:solidFill>
                  <a:srgbClr val="FF0000"/>
                </a:solidFill>
              </a:rPr>
              <a:t>קדימה, יש לכן 30 שניות להתארגן.</a:t>
            </a:r>
            <a:endParaRPr lang="he-IL" sz="1200"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1549707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a:t>
            </a:r>
            <a:r>
              <a:rPr lang="he-IL" b="1" dirty="0" smtClean="0"/>
              <a:t>השקף:</a:t>
            </a:r>
            <a:r>
              <a:rPr lang="he-IL" b="1" baseline="0" dirty="0" smtClean="0"/>
              <a:t> דקה וחצי</a:t>
            </a:r>
          </a:p>
          <a:p>
            <a:pPr algn="r" rtl="1"/>
            <a:endParaRPr lang="he-IL" b="1" baseline="0" dirty="0" smtClean="0"/>
          </a:p>
          <a:p>
            <a:pPr algn="r" rtl="1"/>
            <a:r>
              <a:rPr lang="he-IL" b="0" dirty="0" smtClean="0"/>
              <a:t>הנה  התנועות שורוק וקובוץ מודגשות במילים של הירקות.</a:t>
            </a:r>
          </a:p>
          <a:p>
            <a:pPr algn="r" rtl="1"/>
            <a:endParaRPr lang="he-IL" sz="2400" dirty="0" smtClean="0">
              <a:solidFill>
                <a:schemeClr val="dk1"/>
              </a:solidFill>
            </a:endParaRPr>
          </a:p>
          <a:p>
            <a:pPr algn="r" rtl="1"/>
            <a:r>
              <a:rPr lang="he-IL" sz="2400" dirty="0" smtClean="0">
                <a:solidFill>
                  <a:schemeClr val="dk1"/>
                </a:solidFill>
              </a:rPr>
              <a:t>ילדים יקרים, קראו בקול את המילים שיש בהם שורוק.</a:t>
            </a:r>
          </a:p>
          <a:p>
            <a:pPr algn="r" rtl="1"/>
            <a:r>
              <a:rPr lang="he-IL" sz="2400" b="1" dirty="0" smtClean="0">
                <a:solidFill>
                  <a:schemeClr val="dk1"/>
                </a:solidFill>
              </a:rPr>
              <a:t>ממתין  20 שניות.</a:t>
            </a:r>
          </a:p>
          <a:p>
            <a:pPr algn="r" rtl="1"/>
            <a:endParaRPr lang="he-IL" sz="2400" dirty="0" smtClean="0">
              <a:solidFill>
                <a:schemeClr val="dk1"/>
              </a:solidFill>
            </a:endParaRPr>
          </a:p>
          <a:p>
            <a:pPr algn="r" rtl="1"/>
            <a:r>
              <a:rPr lang="he-IL" sz="2400" dirty="0" smtClean="0">
                <a:solidFill>
                  <a:schemeClr val="dk1"/>
                </a:solidFill>
              </a:rPr>
              <a:t>יפה מאד. חומוס, אפונה, תפוח אדמה, שום ,כרוב ושעועית.</a:t>
            </a:r>
          </a:p>
          <a:p>
            <a:pPr algn="r" rtl="1"/>
            <a:r>
              <a:rPr lang="he-IL" sz="2400" dirty="0" smtClean="0">
                <a:solidFill>
                  <a:schemeClr val="dk1"/>
                </a:solidFill>
              </a:rPr>
              <a:t>ועכשיו המשיכו</a:t>
            </a:r>
            <a:r>
              <a:rPr lang="he-IL" sz="2400" baseline="0" dirty="0" smtClean="0">
                <a:solidFill>
                  <a:schemeClr val="dk1"/>
                </a:solidFill>
              </a:rPr>
              <a:t> לקרוא בקול את המילים האחרות שיש  בהם קובוץ.</a:t>
            </a:r>
          </a:p>
          <a:p>
            <a:pPr algn="r" rtl="1"/>
            <a:endParaRPr lang="he-IL" sz="2400" baseline="0" dirty="0" smtClean="0">
              <a:solidFill>
                <a:schemeClr val="dk1"/>
              </a:solidFill>
            </a:endParaRPr>
          </a:p>
          <a:p>
            <a:pPr algn="r" rtl="1"/>
            <a:r>
              <a:rPr lang="he-IL" sz="2400" b="1" baseline="0" dirty="0" smtClean="0">
                <a:solidFill>
                  <a:schemeClr val="dk1"/>
                </a:solidFill>
              </a:rPr>
              <a:t>ממתין 10 שניות.</a:t>
            </a:r>
          </a:p>
          <a:p>
            <a:pPr algn="r" rtl="1"/>
            <a:endParaRPr lang="he-IL" sz="2400" b="0" baseline="0" dirty="0" smtClean="0">
              <a:solidFill>
                <a:schemeClr val="dk1"/>
              </a:solidFill>
            </a:endParaRPr>
          </a:p>
          <a:p>
            <a:pPr algn="r" rtl="1"/>
            <a:r>
              <a:rPr lang="he-IL" sz="2400" b="0" baseline="0" dirty="0" smtClean="0">
                <a:solidFill>
                  <a:schemeClr val="dk1"/>
                </a:solidFill>
              </a:rPr>
              <a:t>מצוין ילדים,  שומר וכוסברה.</a:t>
            </a:r>
          </a:p>
          <a:p>
            <a:pPr algn="r" rtl="1"/>
            <a:r>
              <a:rPr lang="he-IL" sz="2400" b="0" baseline="0" dirty="0" smtClean="0">
                <a:solidFill>
                  <a:schemeClr val="dk1"/>
                </a:solidFill>
              </a:rPr>
              <a:t>אתם קוראים נפלא ומזהים  יפה את תנועת השורוק עם ו' וכדור באמצע , ואת תנועת הקובוץ עם שלשת הכדורים מתחת למילה עומדים באלכסון</a:t>
            </a:r>
            <a:r>
              <a:rPr lang="he-IL" sz="2400" b="1" baseline="0" dirty="0" smtClean="0">
                <a:solidFill>
                  <a:schemeClr val="dk1"/>
                </a:solidFill>
              </a:rPr>
              <a:t>.</a:t>
            </a:r>
            <a:endParaRPr lang="he-IL" sz="2400" b="1"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097991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משך השקף: חצי</a:t>
            </a:r>
            <a:r>
              <a:rPr lang="he-IL" b="1" baseline="0" dirty="0" smtClean="0"/>
              <a:t> דקה</a:t>
            </a:r>
            <a:endParaRPr lang="he-IL" b="1" dirty="0" smtClean="0"/>
          </a:p>
          <a:p>
            <a:pPr algn="r" rtl="1"/>
            <a:r>
              <a:rPr lang="he-IL" dirty="0" smtClean="0"/>
              <a:t>  עכשיו ילדים, נמשיך </a:t>
            </a:r>
            <a:r>
              <a:rPr lang="he-IL" baseline="0" dirty="0" smtClean="0"/>
              <a:t> לטייל במטע של נחום.</a:t>
            </a:r>
          </a:p>
          <a:p>
            <a:pPr algn="r" rtl="1"/>
            <a:r>
              <a:rPr lang="he-IL" baseline="0" dirty="0" smtClean="0"/>
              <a:t>במטע של נחום גדלים עצי פרי מעניינים, ריחם הטוב נפוץ למרחקים.</a:t>
            </a:r>
          </a:p>
          <a:p>
            <a:pPr algn="r" rtl="1"/>
            <a:r>
              <a:rPr lang="he-IL" baseline="0" dirty="0" smtClean="0"/>
              <a:t>בואו נגלה אילו פירות גדלים  במטע של נחום.</a:t>
            </a:r>
            <a:endParaRPr lang="he-IL" dirty="0" smtClean="0"/>
          </a:p>
          <a:p>
            <a:pPr algn="r" rtl="1"/>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882008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משך השקף:  1</a:t>
            </a:r>
            <a:r>
              <a:rPr lang="he-IL" b="1" baseline="0" dirty="0" smtClean="0"/>
              <a:t> דקה</a:t>
            </a:r>
            <a:endParaRPr lang="he-IL" b="1" dirty="0" smtClean="0"/>
          </a:p>
          <a:p>
            <a:pPr algn="r" rtl="1"/>
            <a:r>
              <a:rPr lang="he-IL" dirty="0" smtClean="0"/>
              <a:t>הנה הפירות שגדלים במטע של נחום:</a:t>
            </a:r>
            <a:r>
              <a:rPr lang="he-IL" baseline="0" dirty="0" smtClean="0"/>
              <a:t> דובדבן, תפוז, תפוח ותות.</a:t>
            </a:r>
          </a:p>
          <a:p>
            <a:pPr algn="r" rtl="1"/>
            <a:endParaRPr lang="he-IL" baseline="0" dirty="0" smtClean="0"/>
          </a:p>
          <a:p>
            <a:pPr algn="r" rtl="1"/>
            <a:r>
              <a:rPr lang="he-IL" dirty="0" smtClean="0"/>
              <a:t>במילה דובדבן</a:t>
            </a:r>
            <a:r>
              <a:rPr lang="he-IL" baseline="0" dirty="0" smtClean="0"/>
              <a:t> מה אנחנו שומעים?  דוב – ד – בן . יש לנו צליל  של שורוק/קובוץ , דו (בקובוץ), נכון מאד.</a:t>
            </a:r>
          </a:p>
          <a:p>
            <a:pPr algn="r" rtl="1"/>
            <a:r>
              <a:rPr lang="he-IL" baseline="0" dirty="0" smtClean="0"/>
              <a:t>במילה תפוז מה אנחנו שומעים?  ת – </a:t>
            </a:r>
            <a:r>
              <a:rPr lang="he-IL" baseline="0" dirty="0" err="1" smtClean="0"/>
              <a:t>פוז</a:t>
            </a:r>
            <a:r>
              <a:rPr lang="he-IL" baseline="0" dirty="0" smtClean="0"/>
              <a:t> . פו בשורוק עם וו' ונקודה באמצע, נכון מאד.</a:t>
            </a:r>
          </a:p>
          <a:p>
            <a:pPr algn="r" rtl="1"/>
            <a:r>
              <a:rPr lang="he-IL" baseline="0" dirty="0" smtClean="0"/>
              <a:t> בואו תנסו לבד  לזהות את הצליל שורוק /קובוץ בתמונה האחרונה, בתמונה של התות.</a:t>
            </a:r>
          </a:p>
          <a:p>
            <a:pPr algn="r" rtl="1"/>
            <a:r>
              <a:rPr lang="he-IL" dirty="0" smtClean="0"/>
              <a:t>נכון מאד, תו בשורוק, תות.</a:t>
            </a:r>
          </a:p>
          <a:p>
            <a:pPr algn="r" rtl="1"/>
            <a:endParaRPr lang="he-IL" dirty="0" smtClean="0"/>
          </a:p>
          <a:p>
            <a:pPr algn="r" rtl="1"/>
            <a:r>
              <a:rPr lang="he-IL" dirty="0" smtClean="0"/>
              <a:t>נתאים צליל לתמונה</a:t>
            </a:r>
            <a:r>
              <a:rPr lang="he-IL" baseline="0" dirty="0" smtClean="0"/>
              <a:t> ו</a:t>
            </a:r>
            <a:r>
              <a:rPr lang="he-IL" dirty="0" smtClean="0"/>
              <a:t>נעביר קווים מהתמונה</a:t>
            </a:r>
            <a:r>
              <a:rPr lang="he-IL" baseline="0" dirty="0" smtClean="0"/>
              <a:t> לצליל.</a:t>
            </a:r>
            <a:endParaRPr lang="he-IL" dirty="0" smtClean="0"/>
          </a:p>
          <a:p>
            <a:pPr algn="r" rtl="1"/>
            <a:endParaRPr lang="he-IL" dirty="0" smtClean="0"/>
          </a:p>
          <a:p>
            <a:pPr algn="r" rtl="1"/>
            <a:r>
              <a:rPr lang="he-IL" dirty="0" smtClean="0"/>
              <a:t> </a:t>
            </a:r>
          </a:p>
          <a:p>
            <a:pPr algn="r" rtl="1"/>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2021602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משך השקף: חצי דקה</a:t>
            </a:r>
          </a:p>
          <a:p>
            <a:pPr algn="r" rtl="1"/>
            <a:r>
              <a:rPr lang="he-IL" dirty="0" smtClean="0"/>
              <a:t> הנה התשובה</a:t>
            </a:r>
          </a:p>
          <a:p>
            <a:pPr algn="r" rtl="1"/>
            <a:r>
              <a:rPr lang="he-IL" dirty="0" smtClean="0"/>
              <a:t>דו – דובדבן</a:t>
            </a:r>
          </a:p>
          <a:p>
            <a:pPr algn="r" rtl="1"/>
            <a:r>
              <a:rPr lang="he-IL" dirty="0" smtClean="0"/>
              <a:t>פו – תפוז ותפוח</a:t>
            </a:r>
          </a:p>
          <a:p>
            <a:pPr algn="r" rtl="1"/>
            <a:r>
              <a:rPr lang="he-IL" dirty="0" smtClean="0"/>
              <a:t>תו - תות</a:t>
            </a:r>
          </a:p>
          <a:p>
            <a:pPr algn="r" rtl="1"/>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472852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משך השקף: </a:t>
            </a:r>
            <a:r>
              <a:rPr lang="he-IL" b="1" baseline="0" dirty="0" smtClean="0"/>
              <a:t>1 דקה</a:t>
            </a:r>
            <a:endParaRPr lang="he-IL" b="1" dirty="0" smtClean="0"/>
          </a:p>
          <a:p>
            <a:pPr algn="r" rtl="1"/>
            <a:r>
              <a:rPr lang="he-IL" dirty="0" smtClean="0"/>
              <a:t> בואו ילדים , נקרא</a:t>
            </a:r>
            <a:r>
              <a:rPr lang="he-IL" baseline="0" dirty="0" smtClean="0"/>
              <a:t> את המילים.</a:t>
            </a:r>
          </a:p>
          <a:p>
            <a:pPr algn="r" rtl="1"/>
            <a:r>
              <a:rPr lang="he-IL" b="1" baseline="0" dirty="0" smtClean="0"/>
              <a:t>הקראת השקופית</a:t>
            </a:r>
            <a:endParaRPr lang="he-IL" b="1" dirty="0" smtClean="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2949313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baseline="0" dirty="0" smtClean="0"/>
              <a:t> 7 דקות </a:t>
            </a:r>
            <a:endParaRPr lang="he-IL" sz="2400" b="0" dirty="0"/>
          </a:p>
          <a:p>
            <a:pPr algn="r"/>
            <a:r>
              <a:rPr lang="he-IL" sz="2400" dirty="0" smtClean="0"/>
              <a:t>אנחנו</a:t>
            </a:r>
            <a:r>
              <a:rPr lang="he-IL" sz="2400" baseline="0" dirty="0" smtClean="0"/>
              <a:t> ממשיכים...</a:t>
            </a:r>
            <a:endParaRPr lang="en-BZ" sz="2400" baseline="0" dirty="0" smtClean="0"/>
          </a:p>
          <a:p>
            <a:pPr algn="r"/>
            <a:r>
              <a:rPr lang="he-IL" sz="2400" baseline="0" dirty="0" smtClean="0"/>
              <a:t>לפניכם שישה שמות של פירות, בואו נקרא אותם. אתם קוראים בקול ואני חוזר אחריכם.</a:t>
            </a:r>
          </a:p>
          <a:p>
            <a:pPr algn="r"/>
            <a:r>
              <a:rPr lang="he-IL" sz="2400" baseline="0" dirty="0" smtClean="0"/>
              <a:t>1. תפוזים  2. תותים  3. לימונים  4. תפוחים  5. דובדבנים  6. ענבים</a:t>
            </a:r>
            <a:endParaRPr lang="en-BZ" sz="2400" baseline="0" dirty="0" smtClean="0"/>
          </a:p>
          <a:p>
            <a:pPr algn="r"/>
            <a:r>
              <a:rPr lang="he-IL" sz="2400" baseline="0" dirty="0" smtClean="0"/>
              <a:t> יפה מאד.</a:t>
            </a:r>
          </a:p>
          <a:p>
            <a:pPr algn="r"/>
            <a:endParaRPr lang="he-IL" sz="2400" baseline="0" dirty="0" smtClean="0"/>
          </a:p>
          <a:p>
            <a:pPr algn="r"/>
            <a:r>
              <a:rPr lang="he-IL" sz="2400" baseline="0" dirty="0" err="1" smtClean="0"/>
              <a:t>עכשו</a:t>
            </a:r>
            <a:r>
              <a:rPr lang="he-IL" sz="2400" baseline="0" dirty="0" smtClean="0"/>
              <a:t> ציירו את הפירות על הדף שלכם, ולאחר שציירתם צבעו להנאתכם בצבעים מתאימים.</a:t>
            </a:r>
            <a:endParaRPr lang="en-BZ" sz="2400" baseline="0" dirty="0" smtClean="0"/>
          </a:p>
          <a:p>
            <a:pPr algn="r"/>
            <a:r>
              <a:rPr lang="he-IL" sz="2400" baseline="0" dirty="0" smtClean="0"/>
              <a:t>יש לכם  3 דקות.</a:t>
            </a:r>
          </a:p>
          <a:p>
            <a:pPr algn="r"/>
            <a:r>
              <a:rPr lang="he-IL" sz="2400" b="1" baseline="0" dirty="0" smtClean="0"/>
              <a:t>ממתין  3 דקות.</a:t>
            </a:r>
          </a:p>
          <a:p>
            <a:pPr algn="r"/>
            <a:endParaRPr lang="he-IL" sz="2400" b="0" baseline="0" dirty="0" smtClean="0"/>
          </a:p>
          <a:p>
            <a:pPr algn="r"/>
            <a:r>
              <a:rPr lang="he-IL" sz="2400" b="0" baseline="0" dirty="0" smtClean="0"/>
              <a:t>אני בטוח שציירתם פירות יפים וצבעוניים.</a:t>
            </a:r>
          </a:p>
          <a:p>
            <a:pPr algn="r"/>
            <a:r>
              <a:rPr lang="he-IL" sz="2400" b="0" baseline="0" dirty="0" smtClean="0"/>
              <a:t>בואו נכתוב תיאור מתאים לפירות  קראו את המילים הצבועות שבתוך המסגרת . ירוקים, כתומים , סגולים, אדומים וצהובים. מעולה.</a:t>
            </a:r>
          </a:p>
          <a:p>
            <a:pPr algn="r"/>
            <a:r>
              <a:rPr lang="he-IL" sz="2400" b="0" baseline="0" dirty="0" smtClean="0"/>
              <a:t>ילדים יקרים, לכל פרי מתאים צבע, והצבע מתאר את הפרי.</a:t>
            </a:r>
          </a:p>
          <a:p>
            <a:pPr algn="r"/>
            <a:r>
              <a:rPr lang="he-IL" sz="2400" b="0" baseline="0" dirty="0" smtClean="0"/>
              <a:t>התאימו תיאורים לפירות, כתבו את התיאור המתאים ליד ציור  של הפרי שציירתם בדף.</a:t>
            </a:r>
          </a:p>
          <a:p>
            <a:pPr algn="r"/>
            <a:r>
              <a:rPr lang="he-IL" sz="2400" b="0" baseline="0" dirty="0" smtClean="0"/>
              <a:t>למשל: תפוזים . באיזה צבע התפוזים? מה התיאור של התפוזים? תפוזים כתומים, נכון.</a:t>
            </a:r>
          </a:p>
          <a:p>
            <a:pPr algn="r"/>
            <a:r>
              <a:rPr lang="he-IL" sz="2400" b="0" baseline="0" dirty="0" smtClean="0"/>
              <a:t>נכתוב ליד הציור של התפוזים – כתומים.</a:t>
            </a:r>
          </a:p>
          <a:p>
            <a:pPr algn="r"/>
            <a:r>
              <a:rPr lang="he-IL" sz="2400" b="0" baseline="0" dirty="0" smtClean="0"/>
              <a:t>יכול להיות כמה תיאורים לפרי אחד.</a:t>
            </a:r>
          </a:p>
          <a:p>
            <a:pPr algn="r"/>
            <a:r>
              <a:rPr lang="he-IL" sz="2400" b="0" baseline="0" dirty="0" smtClean="0"/>
              <a:t>אני מחכה  3 דקות.</a:t>
            </a:r>
          </a:p>
          <a:p>
            <a:pPr algn="r"/>
            <a:r>
              <a:rPr lang="he-IL" sz="2400" b="1" baseline="0" dirty="0" smtClean="0"/>
              <a:t>ממתין 3 דקות</a:t>
            </a:r>
          </a:p>
          <a:p>
            <a:pPr algn="r"/>
            <a:r>
              <a:rPr lang="he-IL" sz="2400" b="0" baseline="0" dirty="0" smtClean="0"/>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2441801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baseline="0" dirty="0" smtClean="0"/>
              <a:t> דקה וחצי</a:t>
            </a:r>
            <a:endParaRPr lang="he-IL" sz="2400" b="1" baseline="0" dirty="0" smtClean="0"/>
          </a:p>
          <a:p>
            <a:pPr algn="r" rtl="1"/>
            <a:r>
              <a:rPr lang="he-IL" sz="2400" b="0" baseline="0" dirty="0" smtClean="0"/>
              <a:t>הנה התשובה.</a:t>
            </a:r>
          </a:p>
          <a:p>
            <a:pPr algn="r" rtl="1"/>
            <a:r>
              <a:rPr lang="he-IL" sz="2400" b="1" baseline="0" dirty="0" smtClean="0"/>
              <a:t>הקראת השקופית</a:t>
            </a:r>
          </a:p>
          <a:p>
            <a:pPr algn="r" rtl="1"/>
            <a:endParaRPr lang="he-IL" sz="2400" b="1" baseline="0" dirty="0" smtClean="0"/>
          </a:p>
          <a:p>
            <a:pPr algn="r" rtl="1"/>
            <a:r>
              <a:rPr lang="he-IL" sz="2400" b="0" baseline="0" dirty="0" smtClean="0"/>
              <a:t>שימו לב שיש תפוחים ירוקים, יש צהובים ויש אדומים.</a:t>
            </a:r>
          </a:p>
          <a:p>
            <a:pPr algn="r" rtl="1"/>
            <a:r>
              <a:rPr lang="he-IL" sz="2400" b="0" baseline="0" dirty="0" smtClean="0"/>
              <a:t>אני מניח שגם בציורים שלכם אפשר לראות שחלקכם צבעו את התפוח באדום וחלק בירוק וחלק בצהוב.</a:t>
            </a:r>
          </a:p>
          <a:p>
            <a:pPr algn="r" rtl="1"/>
            <a:endParaRPr lang="he-IL" sz="2400" b="0" baseline="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baseline="0" dirty="0" smtClean="0"/>
              <a:t>ילדים, גם ענבים  אפשר לתאר ביותר מתיאור אחד. יש ענבים ירוקים ויש ענבים סגולים.</a:t>
            </a:r>
          </a:p>
          <a:p>
            <a:pPr algn="r" rtl="1"/>
            <a:endParaRPr lang="he-IL" sz="2400"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09260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dirty="0" smtClean="0"/>
              <a:t> 4 דקות</a:t>
            </a:r>
            <a:endParaRPr lang="he-IL" b="1" dirty="0"/>
          </a:p>
          <a:p>
            <a:pPr algn="r" rtl="1"/>
            <a:endParaRPr lang="he-IL" sz="2400" b="0" dirty="0"/>
          </a:p>
          <a:p>
            <a:pPr algn="r"/>
            <a:endParaRPr lang="he-IL" sz="2400" b="0" dirty="0" smtClean="0">
              <a:solidFill>
                <a:schemeClr val="tx1"/>
              </a:solidFill>
            </a:endParaRPr>
          </a:p>
          <a:p>
            <a:pPr algn="r"/>
            <a:r>
              <a:rPr lang="he-IL" sz="2400" b="0" dirty="0" smtClean="0">
                <a:solidFill>
                  <a:schemeClr val="tx1"/>
                </a:solidFill>
              </a:rPr>
              <a:t>עדיין</a:t>
            </a:r>
            <a:r>
              <a:rPr lang="he-IL" sz="2400" b="0" baseline="0" dirty="0" smtClean="0">
                <a:solidFill>
                  <a:schemeClr val="tx1"/>
                </a:solidFill>
              </a:rPr>
              <a:t> לא סיימנו את הטיול המעניין במטע של נחום.</a:t>
            </a:r>
          </a:p>
          <a:p>
            <a:pPr algn="r"/>
            <a:r>
              <a:rPr lang="he-IL" sz="2400" b="0" baseline="0" dirty="0" smtClean="0">
                <a:solidFill>
                  <a:schemeClr val="tx1"/>
                </a:solidFill>
              </a:rPr>
              <a:t>למטע של נחום מגיעים הרבה מבקרים ליהנות מהמראה המרשים של הפירות שגדלים בו ומהריח הנעים שלהם.</a:t>
            </a:r>
          </a:p>
          <a:p>
            <a:pPr algn="r"/>
            <a:r>
              <a:rPr lang="he-IL" sz="2400" b="0" baseline="0" dirty="0" smtClean="0">
                <a:solidFill>
                  <a:schemeClr val="tx1"/>
                </a:solidFill>
              </a:rPr>
              <a:t>נחום  רוצה לשמור על העצים והפירות שבמטע  שלו כדי שלא ייפגעו ויתקלקלו , ולכן הוא הכין שלט גדול  ובו כללי התנהגות למבקרים במטע.  מה מותר למבקרים  לעשות ומה אסור להם לעשות בזמן הביקור במטע.</a:t>
            </a:r>
          </a:p>
          <a:p>
            <a:pPr algn="r"/>
            <a:r>
              <a:rPr lang="he-IL" sz="2400" dirty="0" smtClean="0">
                <a:solidFill>
                  <a:schemeClr val="dk1"/>
                </a:solidFill>
              </a:rPr>
              <a:t>אך אויה, המילים "מותר" ו"אסור" פרחו ונעלמו מהשלט.</a:t>
            </a:r>
          </a:p>
          <a:p>
            <a:pPr algn="r"/>
            <a:r>
              <a:rPr lang="he-IL" sz="2400" dirty="0" smtClean="0">
                <a:solidFill>
                  <a:schemeClr val="dk1"/>
                </a:solidFill>
              </a:rPr>
              <a:t>הנה</a:t>
            </a:r>
            <a:r>
              <a:rPr lang="he-IL" sz="2400" baseline="0" dirty="0" smtClean="0">
                <a:solidFill>
                  <a:schemeClr val="dk1"/>
                </a:solidFill>
              </a:rPr>
              <a:t> המשפטים שנותרו .</a:t>
            </a:r>
          </a:p>
          <a:p>
            <a:pPr algn="r"/>
            <a:r>
              <a:rPr lang="he-IL" sz="2400" baseline="0" dirty="0" smtClean="0">
                <a:solidFill>
                  <a:schemeClr val="dk1"/>
                </a:solidFill>
              </a:rPr>
              <a:t>בואו ילדים נקרא את הכללים וננסה לגלות איזו מילה פרחה ונעלמה מכל כלל.</a:t>
            </a:r>
          </a:p>
          <a:p>
            <a:pPr algn="r"/>
            <a:r>
              <a:rPr lang="he-IL" sz="2400" baseline="0" dirty="0" smtClean="0">
                <a:solidFill>
                  <a:schemeClr val="dk1"/>
                </a:solidFill>
              </a:rPr>
              <a:t>האם מותר לעשות את מה שכתוב במשפט או אסור לעשות?</a:t>
            </a:r>
          </a:p>
          <a:p>
            <a:pPr algn="r"/>
            <a:endParaRPr lang="he-IL" sz="2400" baseline="0" dirty="0" smtClean="0">
              <a:solidFill>
                <a:schemeClr val="dk1"/>
              </a:solidFill>
            </a:endParaRPr>
          </a:p>
          <a:p>
            <a:pPr algn="r"/>
            <a:r>
              <a:rPr lang="he-IL" sz="2400" baseline="0" dirty="0" smtClean="0">
                <a:solidFill>
                  <a:schemeClr val="dk1"/>
                </a:solidFill>
              </a:rPr>
              <a:t>נקרא ביחד ...</a:t>
            </a:r>
          </a:p>
          <a:p>
            <a:pPr algn="r"/>
            <a:endParaRPr lang="en-BZ" sz="2400" b="0" dirty="0" smtClean="0">
              <a:solidFill>
                <a:schemeClr val="dk1"/>
              </a:solidFill>
            </a:endParaRPr>
          </a:p>
          <a:p>
            <a:pPr algn="r"/>
            <a:r>
              <a:rPr lang="he-IL" sz="2400" b="0" dirty="0" smtClean="0">
                <a:solidFill>
                  <a:schemeClr val="dk1"/>
                </a:solidFill>
              </a:rPr>
              <a:t>1.</a:t>
            </a:r>
            <a:r>
              <a:rPr lang="he-IL" sz="2400" b="0" baseline="0" dirty="0" smtClean="0">
                <a:solidFill>
                  <a:schemeClr val="dk1"/>
                </a:solidFill>
              </a:rPr>
              <a:t> לקטוף פירות לפני שהבשילו. מותר לעשות או אסור לעשות? אסור, נכון מאד</a:t>
            </a:r>
          </a:p>
          <a:p>
            <a:pPr algn="r"/>
            <a:r>
              <a:rPr lang="he-IL" sz="2400" b="0" dirty="0" smtClean="0">
                <a:solidFill>
                  <a:schemeClr val="dk1"/>
                </a:solidFill>
              </a:rPr>
              <a:t>2. לנוח ליד</a:t>
            </a:r>
            <a:r>
              <a:rPr lang="he-IL" sz="2400" b="0" baseline="0" dirty="0" smtClean="0">
                <a:solidFill>
                  <a:schemeClr val="dk1"/>
                </a:solidFill>
              </a:rPr>
              <a:t> גזע עץ. מותר או אסור? מותר, נכון מאד.</a:t>
            </a:r>
          </a:p>
          <a:p>
            <a:pPr algn="r"/>
            <a:r>
              <a:rPr lang="he-IL" sz="2400" b="0" baseline="0" dirty="0" smtClean="0">
                <a:solidFill>
                  <a:schemeClr val="dk1"/>
                </a:solidFill>
              </a:rPr>
              <a:t>3. ללכת בשביל המסומן. מותר לעשות או אסור? מותר, מצוין.</a:t>
            </a:r>
          </a:p>
          <a:p>
            <a:pPr algn="r"/>
            <a:r>
              <a:rPr lang="he-IL" sz="2400" b="0" baseline="0" dirty="0" smtClean="0">
                <a:solidFill>
                  <a:schemeClr val="dk1"/>
                </a:solidFill>
              </a:rPr>
              <a:t>4. להשליך פסולת על האדמה? אסור. נכון</a:t>
            </a:r>
          </a:p>
          <a:p>
            <a:pPr algn="r"/>
            <a:r>
              <a:rPr lang="he-IL" sz="2400" b="0" baseline="0" dirty="0" smtClean="0">
                <a:solidFill>
                  <a:schemeClr val="dk1"/>
                </a:solidFill>
              </a:rPr>
              <a:t>5. להריח את הריח המיוחד של הפירות? ודאי שמותר.</a:t>
            </a:r>
          </a:p>
          <a:p>
            <a:pPr algn="r"/>
            <a:r>
              <a:rPr lang="he-IL" sz="2400" b="0" baseline="0" dirty="0" smtClean="0">
                <a:solidFill>
                  <a:schemeClr val="dk1"/>
                </a:solidFill>
              </a:rPr>
              <a:t> מעולה ילדים.</a:t>
            </a:r>
            <a:r>
              <a:rPr lang="he-IL" sz="2400" b="0" dirty="0" smtClean="0">
                <a:solidFill>
                  <a:schemeClr val="dk1"/>
                </a:solidFill>
              </a:rPr>
              <a:t> </a:t>
            </a:r>
            <a:endParaRPr lang="he-IL" sz="2400" b="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709606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dirty="0" smtClean="0"/>
              <a:t> 2 דקות </a:t>
            </a:r>
            <a:endParaRPr lang="he-IL" b="1" dirty="0"/>
          </a:p>
          <a:p>
            <a:pPr algn="r" rtl="1"/>
            <a:r>
              <a:rPr lang="he-IL" sz="2400" dirty="0" smtClean="0">
                <a:solidFill>
                  <a:schemeClr val="dk1"/>
                </a:solidFill>
              </a:rPr>
              <a:t>הנה</a:t>
            </a:r>
            <a:r>
              <a:rPr lang="he-IL" sz="2400" baseline="0" dirty="0" smtClean="0">
                <a:solidFill>
                  <a:schemeClr val="dk1"/>
                </a:solidFill>
              </a:rPr>
              <a:t> המילים "מותר ואסור " חזרו למקומם בשלט.</a:t>
            </a:r>
          </a:p>
          <a:p>
            <a:pPr algn="r" rtl="1"/>
            <a:r>
              <a:rPr lang="he-IL" sz="2400" b="1" baseline="0" dirty="0" smtClean="0">
                <a:solidFill>
                  <a:schemeClr val="dk1"/>
                </a:solidFill>
              </a:rPr>
              <a:t>הקראת השקופית</a:t>
            </a:r>
          </a:p>
          <a:p>
            <a:pPr algn="r" rtl="1"/>
            <a:endParaRPr lang="he-IL" sz="2400" b="1" baseline="0" dirty="0" smtClean="0">
              <a:solidFill>
                <a:schemeClr val="dk1"/>
              </a:solidFill>
            </a:endParaRPr>
          </a:p>
          <a:p>
            <a:pPr algn="r" rtl="1"/>
            <a:r>
              <a:rPr lang="he-IL" sz="2400" b="0" baseline="0" dirty="0" smtClean="0">
                <a:solidFill>
                  <a:schemeClr val="dk1"/>
                </a:solidFill>
              </a:rPr>
              <a:t>ועכשיו ילדים  בואו ננסה למיין את המשפטים לשתי קבוצות. חשבו  איך  אפשר למיין את הכללים שקראנו לשתי קבוצות.</a:t>
            </a:r>
          </a:p>
          <a:p>
            <a:pPr algn="r" rtl="1"/>
            <a:r>
              <a:rPr lang="he-IL" sz="2400" b="1" baseline="0" dirty="0" smtClean="0">
                <a:solidFill>
                  <a:schemeClr val="dk1"/>
                </a:solidFill>
              </a:rPr>
              <a:t>ממתין 10 שניות</a:t>
            </a:r>
          </a:p>
          <a:p>
            <a:pPr algn="r" rtl="1"/>
            <a:r>
              <a:rPr lang="he-IL" sz="2400" b="0" baseline="0" dirty="0" smtClean="0">
                <a:solidFill>
                  <a:schemeClr val="dk1"/>
                </a:solidFill>
              </a:rPr>
              <a:t>אני בטוח שיש לכם רעיונות מעניינים.</a:t>
            </a:r>
          </a:p>
          <a:p>
            <a:pPr algn="r" rtl="1"/>
            <a:r>
              <a:rPr lang="he-IL" sz="2400" b="0" baseline="0" dirty="0" smtClean="0">
                <a:solidFill>
                  <a:schemeClr val="dk1"/>
                </a:solidFill>
              </a:rPr>
              <a:t>יש ילדים שאולי חשבו לחלק את הכללים לכללים שקשורים בעץ  ולכללים שקשורים במטע. </a:t>
            </a:r>
          </a:p>
          <a:p>
            <a:pPr algn="r" rtl="1"/>
            <a:r>
              <a:rPr lang="he-IL" sz="2400" b="0" baseline="0" dirty="0" smtClean="0">
                <a:solidFill>
                  <a:schemeClr val="dk1"/>
                </a:solidFill>
              </a:rPr>
              <a:t>אני חשבתי למיין אחרת...</a:t>
            </a:r>
            <a:endParaRPr lang="he-IL" sz="2400" b="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141246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השקף: </a:t>
            </a:r>
            <a:r>
              <a:rPr lang="he-IL" b="1" baseline="0" dirty="0" smtClean="0"/>
              <a:t> 1 דקה</a:t>
            </a:r>
            <a:endParaRPr lang="he-IL" b="1" dirty="0"/>
          </a:p>
          <a:p>
            <a:pPr algn="r"/>
            <a:r>
              <a:rPr lang="en-BZ" sz="2400" baseline="0" dirty="0" smtClean="0"/>
              <a:t> </a:t>
            </a:r>
          </a:p>
          <a:p>
            <a:pPr algn="r"/>
            <a:r>
              <a:rPr lang="he-IL" sz="2400" baseline="0" dirty="0" smtClean="0"/>
              <a:t>הנה מה שחשבתי...</a:t>
            </a:r>
          </a:p>
          <a:p>
            <a:pPr algn="r"/>
            <a:r>
              <a:rPr lang="he-IL" sz="2400" baseline="0" dirty="0" smtClean="0"/>
              <a:t>אני חשבתי למיין את הכללים לכללים שמותר לעשות ולכללים שאסור לעשות.</a:t>
            </a:r>
          </a:p>
          <a:p>
            <a:pPr algn="r"/>
            <a:r>
              <a:rPr lang="he-IL" sz="2400" baseline="0" dirty="0" smtClean="0"/>
              <a:t>אני בטוח שיש ילדים שחשבו גם כך,  כל הכבוד.</a:t>
            </a:r>
          </a:p>
          <a:p>
            <a:pPr algn="r"/>
            <a:endParaRPr lang="he-IL" sz="2400" baseline="0" dirty="0" smtClean="0"/>
          </a:p>
          <a:p>
            <a:pPr algn="r"/>
            <a:r>
              <a:rPr lang="he-IL" sz="2400" b="1" baseline="0" dirty="0" smtClean="0"/>
              <a:t>הקראת השקופית.</a:t>
            </a:r>
            <a:endParaRPr lang="he-IL" sz="2400" b="1" dirty="0"/>
          </a:p>
          <a:p>
            <a:pPr algn="r" rtl="1"/>
            <a:endParaRPr lang="he-IL" sz="240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61041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300" b="1" dirty="0"/>
              <a:t>משך השקף: </a:t>
            </a:r>
            <a:r>
              <a:rPr lang="he-IL" sz="1300" b="1" dirty="0" smtClean="0"/>
              <a:t>חצי דקה</a:t>
            </a:r>
            <a:endParaRPr lang="he-IL" sz="1300" b="1" dirty="0"/>
          </a:p>
          <a:p>
            <a:pPr marL="167735" algn="r" rtl="1"/>
            <a:endParaRPr lang="he-IL" sz="1300" dirty="0"/>
          </a:p>
          <a:p>
            <a:pPr marL="140898" algn="r" rtl="1">
              <a:lnSpc>
                <a:spcPct val="115000"/>
              </a:lnSpc>
              <a:spcBef>
                <a:spcPts val="845"/>
              </a:spcBef>
              <a:buClr>
                <a:schemeClr val="dk1"/>
              </a:buClr>
              <a:buSzPts val="1500"/>
            </a:pPr>
            <a:r>
              <a:rPr lang="he-IL" sz="1300" b="0" baseline="0" dirty="0" smtClean="0">
                <a:solidFill>
                  <a:schemeClr val="dk1"/>
                </a:solidFill>
                <a:latin typeface="Alef"/>
                <a:ea typeface="Alef"/>
                <a:sym typeface="Alef"/>
              </a:rPr>
              <a:t> אז מה נלמד היום ילדים?</a:t>
            </a:r>
          </a:p>
          <a:p>
            <a:pPr marL="140898" algn="r" rtl="1">
              <a:lnSpc>
                <a:spcPct val="115000"/>
              </a:lnSpc>
              <a:spcBef>
                <a:spcPts val="845"/>
              </a:spcBef>
              <a:buClr>
                <a:schemeClr val="dk1"/>
              </a:buClr>
              <a:buSzPts val="1500"/>
            </a:pPr>
            <a:r>
              <a:rPr lang="he-IL" sz="1300" b="0" baseline="0" dirty="0" smtClean="0">
                <a:solidFill>
                  <a:schemeClr val="dk1"/>
                </a:solidFill>
                <a:latin typeface="Alef"/>
                <a:ea typeface="Alef"/>
                <a:sym typeface="Alef"/>
              </a:rPr>
              <a:t>היום נלמד על שתי תנועות חדשות, על תנועת השורוק ועל תנועת הקובוץ.</a:t>
            </a:r>
            <a:endParaRPr lang="he-IL" sz="1300" b="0" dirty="0">
              <a:solidFill>
                <a:schemeClr val="dk1"/>
              </a:solidFill>
              <a:latin typeface="Alef"/>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2280003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r>
              <a:rPr lang="he-IL" sz="1200" b="1" kern="1200" dirty="0">
                <a:solidFill>
                  <a:schemeClr val="tx1"/>
                </a:solidFill>
                <a:effectLst/>
                <a:latin typeface="+mn-lt"/>
                <a:ea typeface="+mn-ea"/>
                <a:cs typeface="+mn-cs"/>
              </a:rPr>
              <a:t>משך השקף</a:t>
            </a:r>
            <a:r>
              <a:rPr lang="he-IL" sz="1200" b="1" kern="1200" dirty="0" smtClean="0">
                <a:solidFill>
                  <a:schemeClr val="tx1"/>
                </a:solidFill>
                <a:effectLst/>
                <a:latin typeface="+mn-lt"/>
                <a:ea typeface="+mn-ea"/>
                <a:cs typeface="+mn-cs"/>
              </a:rPr>
              <a:t>:</a:t>
            </a:r>
            <a:r>
              <a:rPr lang="he-IL" sz="1200" b="1" kern="1200" baseline="0" dirty="0" smtClean="0">
                <a:solidFill>
                  <a:schemeClr val="tx1"/>
                </a:solidFill>
                <a:effectLst/>
                <a:latin typeface="+mn-lt"/>
                <a:ea typeface="+mn-ea"/>
                <a:cs typeface="+mn-cs"/>
              </a:rPr>
              <a:t> חצי דקה</a:t>
            </a:r>
          </a:p>
          <a:p>
            <a:pPr algn="r" rtl="0"/>
            <a:r>
              <a:rPr lang="he-IL" sz="1200" b="0" kern="1200" dirty="0" smtClean="0">
                <a:solidFill>
                  <a:schemeClr val="tx1"/>
                </a:solidFill>
                <a:effectLst/>
                <a:latin typeface="+mn-lt"/>
                <a:ea typeface="+mn-ea"/>
                <a:cs typeface="+mn-cs"/>
              </a:rPr>
              <a:t> אנחנו כבר ממש </a:t>
            </a:r>
            <a:r>
              <a:rPr lang="he-IL" sz="1200" b="0" kern="1200" baseline="0" dirty="0" smtClean="0">
                <a:solidFill>
                  <a:schemeClr val="tx1"/>
                </a:solidFill>
                <a:effectLst/>
                <a:latin typeface="+mn-lt"/>
                <a:ea typeface="+mn-ea"/>
                <a:cs typeface="+mn-cs"/>
              </a:rPr>
              <a:t> מסיימים.</a:t>
            </a:r>
          </a:p>
          <a:p>
            <a:pPr algn="r" rtl="0"/>
            <a:r>
              <a:rPr lang="he-IL" sz="1200" b="0" kern="1200" baseline="0" dirty="0" smtClean="0">
                <a:solidFill>
                  <a:schemeClr val="tx1"/>
                </a:solidFill>
                <a:effectLst/>
                <a:latin typeface="+mn-lt"/>
                <a:ea typeface="+mn-ea"/>
                <a:cs typeface="+mn-cs"/>
              </a:rPr>
              <a:t>אז מה למדנו היום?</a:t>
            </a:r>
          </a:p>
          <a:p>
            <a:pPr algn="r" rtl="0"/>
            <a:r>
              <a:rPr lang="he-IL" sz="1200" b="1" kern="1200" baseline="0" dirty="0" smtClean="0">
                <a:solidFill>
                  <a:schemeClr val="tx1"/>
                </a:solidFill>
                <a:effectLst/>
                <a:latin typeface="+mn-lt"/>
                <a:ea typeface="+mn-ea"/>
                <a:cs typeface="+mn-cs"/>
              </a:rPr>
              <a:t>הקראת השקופית</a:t>
            </a:r>
            <a:r>
              <a:rPr lang="x-none" sz="1200" b="0" kern="1200" dirty="0">
                <a:solidFill>
                  <a:schemeClr val="tx1"/>
                </a:solidFill>
                <a:effectLst/>
                <a:latin typeface="+mn-lt"/>
                <a:ea typeface="+mn-ea"/>
                <a:cs typeface="+mn-cs"/>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207525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r>
              <a:rPr lang="he-IL" sz="1200" b="1" kern="1200" dirty="0">
                <a:solidFill>
                  <a:schemeClr val="tx1"/>
                </a:solidFill>
                <a:effectLst/>
                <a:latin typeface="+mn-lt"/>
                <a:ea typeface="+mn-ea"/>
                <a:cs typeface="+mn-cs"/>
              </a:rPr>
              <a:t>משך השקף: </a:t>
            </a:r>
            <a:r>
              <a:rPr lang="he-IL" sz="1200" b="1" kern="1200" baseline="0" dirty="0" smtClean="0">
                <a:solidFill>
                  <a:schemeClr val="tx1"/>
                </a:solidFill>
                <a:effectLst/>
                <a:latin typeface="+mn-lt"/>
                <a:ea typeface="+mn-ea"/>
                <a:cs typeface="+mn-cs"/>
              </a:rPr>
              <a:t> 7 דקות</a:t>
            </a:r>
            <a:endParaRPr lang="x-none" sz="1200" kern="1200" dirty="0">
              <a:solidFill>
                <a:schemeClr val="tx1"/>
              </a:solidFill>
              <a:effectLst/>
              <a:latin typeface="+mn-lt"/>
              <a:ea typeface="+mn-ea"/>
              <a:cs typeface="+mn-cs"/>
            </a:endParaRPr>
          </a:p>
          <a:p>
            <a:pPr algn="r" rtl="0"/>
            <a:endParaRPr lang="he-IL" sz="1200" kern="1200" dirty="0" smtClean="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לפני </a:t>
            </a:r>
            <a:r>
              <a:rPr lang="he-IL" sz="1200" kern="1200" dirty="0">
                <a:solidFill>
                  <a:schemeClr val="tx1"/>
                </a:solidFill>
                <a:effectLst/>
                <a:latin typeface="+mn-lt"/>
                <a:ea typeface="+mn-ea"/>
                <a:cs typeface="+mn-cs"/>
              </a:rPr>
              <a:t>שניפרד, </a:t>
            </a:r>
            <a:r>
              <a:rPr lang="he-IL" sz="1200" kern="1200" dirty="0" smtClean="0">
                <a:solidFill>
                  <a:schemeClr val="tx1"/>
                </a:solidFill>
                <a:effectLst/>
                <a:latin typeface="+mn-lt"/>
                <a:ea typeface="+mn-ea"/>
                <a:cs typeface="+mn-cs"/>
              </a:rPr>
              <a:t>ממשיכים</a:t>
            </a:r>
            <a:r>
              <a:rPr lang="he-IL" sz="1200" kern="1200" baseline="0" dirty="0" smtClean="0">
                <a:solidFill>
                  <a:schemeClr val="tx1"/>
                </a:solidFill>
                <a:effectLst/>
                <a:latin typeface="+mn-lt"/>
                <a:ea typeface="+mn-ea"/>
                <a:cs typeface="+mn-cs"/>
              </a:rPr>
              <a:t> לתרגל.</a:t>
            </a:r>
            <a:endParaRPr lang="he-IL" sz="1200" kern="1200" baseline="0" dirty="0">
              <a:solidFill>
                <a:schemeClr val="tx1"/>
              </a:solidFill>
              <a:effectLst/>
              <a:latin typeface="+mn-lt"/>
              <a:ea typeface="+mn-ea"/>
              <a:cs typeface="+mn-cs"/>
            </a:endParaRPr>
          </a:p>
          <a:p>
            <a:pPr algn="r" rtl="0"/>
            <a:r>
              <a:rPr lang="he-IL" sz="1200" kern="1200" baseline="0" dirty="0" smtClean="0">
                <a:solidFill>
                  <a:schemeClr val="tx1"/>
                </a:solidFill>
                <a:effectLst/>
                <a:latin typeface="+mn-lt"/>
                <a:ea typeface="+mn-ea"/>
                <a:cs typeface="+mn-cs"/>
              </a:rPr>
              <a:t>זוכרים את הכרטיסים שהכנתם, עכשיו הזמן להשתמש בהם.</a:t>
            </a:r>
          </a:p>
          <a:p>
            <a:pPr algn="r" rtl="0"/>
            <a:r>
              <a:rPr lang="he-IL" sz="1200" kern="1200" baseline="0" dirty="0" smtClean="0">
                <a:solidFill>
                  <a:schemeClr val="tx1"/>
                </a:solidFill>
                <a:effectLst/>
                <a:latin typeface="+mn-lt"/>
                <a:ea typeface="+mn-ea"/>
                <a:cs typeface="+mn-cs"/>
              </a:rPr>
              <a:t>לפניכם מילים, רשמו כל מילה  בכרטיס. הכינו שנים עשר כרטיסים למשחק זיכרון: מילה והיפוכה.</a:t>
            </a:r>
          </a:p>
          <a:p>
            <a:pPr algn="r" rtl="0"/>
            <a:r>
              <a:rPr lang="he-IL" sz="1200" kern="1200" baseline="0" dirty="0" smtClean="0">
                <a:solidFill>
                  <a:schemeClr val="tx1"/>
                </a:solidFill>
                <a:effectLst/>
                <a:latin typeface="+mn-lt"/>
                <a:ea typeface="+mn-ea"/>
                <a:cs typeface="+mn-cs"/>
              </a:rPr>
              <a:t>יש לכם  6 דקות.</a:t>
            </a:r>
          </a:p>
          <a:p>
            <a:pPr algn="r" rtl="0"/>
            <a:r>
              <a:rPr lang="he-IL" sz="1200" b="1" kern="1200" baseline="0" dirty="0" smtClean="0">
                <a:solidFill>
                  <a:schemeClr val="tx1"/>
                </a:solidFill>
                <a:effectLst/>
                <a:latin typeface="+mn-lt"/>
                <a:ea typeface="+mn-ea"/>
                <a:cs typeface="+mn-cs"/>
              </a:rPr>
              <a:t>ממתין 6 דקות</a:t>
            </a:r>
          </a:p>
          <a:p>
            <a:pPr algn="r" rtl="0"/>
            <a:r>
              <a:rPr lang="he-IL" sz="1200" kern="1200" baseline="0" dirty="0" smtClean="0">
                <a:solidFill>
                  <a:schemeClr val="tx1"/>
                </a:solidFill>
                <a:effectLst/>
                <a:latin typeface="+mn-lt"/>
                <a:ea typeface="+mn-ea"/>
                <a:cs typeface="+mn-cs"/>
              </a:rPr>
              <a:t>אחרי שהכנתם את הכרטיסים עם המילים הניחו אותם הפוך על השולחן ושחקו משחק זיכרון עם חבריכם או עם אחד מבני משפחתכם , ואפשר גם לבד.</a:t>
            </a:r>
            <a:endParaRPr lang="he-IL" sz="1200" kern="1200" baseline="0" dirty="0">
              <a:solidFill>
                <a:schemeClr val="tx1"/>
              </a:solidFill>
              <a:effectLst/>
              <a:latin typeface="+mn-lt"/>
              <a:ea typeface="+mn-ea"/>
              <a:cs typeface="+mn-cs"/>
            </a:endParaRPr>
          </a:p>
          <a:p>
            <a:pPr algn="r" rtl="0"/>
            <a:endParaRPr lang="he-IL" sz="1200" kern="1200" baseline="0" dirty="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לדוגמה: הרמתי </a:t>
            </a:r>
            <a:r>
              <a:rPr lang="he-IL" sz="1200" kern="1200" baseline="0" dirty="0" smtClean="0">
                <a:solidFill>
                  <a:schemeClr val="tx1"/>
                </a:solidFill>
                <a:effectLst/>
                <a:latin typeface="+mn-lt"/>
                <a:ea typeface="+mn-ea"/>
                <a:cs typeface="+mn-cs"/>
              </a:rPr>
              <a:t> שני כרטיסים בכרט</a:t>
            </a:r>
            <a:r>
              <a:rPr lang="he-IL" sz="1200" kern="1200" dirty="0" smtClean="0">
                <a:solidFill>
                  <a:schemeClr val="tx1"/>
                </a:solidFill>
                <a:effectLst/>
                <a:latin typeface="+mn-lt"/>
                <a:ea typeface="+mn-ea"/>
                <a:cs typeface="+mn-cs"/>
              </a:rPr>
              <a:t>יס אחד כתוב </a:t>
            </a:r>
            <a:r>
              <a:rPr lang="he-IL" sz="1200" kern="1200" baseline="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עצוב</a:t>
            </a:r>
            <a:r>
              <a:rPr lang="he-IL" sz="1200" kern="1200" baseline="0" dirty="0" smtClean="0">
                <a:solidFill>
                  <a:schemeClr val="tx1"/>
                </a:solidFill>
                <a:effectLst/>
                <a:latin typeface="+mn-lt"/>
                <a:ea typeface="+mn-ea"/>
                <a:cs typeface="+mn-cs"/>
              </a:rPr>
              <a:t>  ובכרטיס השני שמח . </a:t>
            </a:r>
            <a:r>
              <a:rPr lang="he-IL" sz="1200" kern="1200" dirty="0" smtClean="0">
                <a:solidFill>
                  <a:schemeClr val="tx1"/>
                </a:solidFill>
                <a:effectLst/>
                <a:latin typeface="+mn-lt"/>
                <a:ea typeface="+mn-ea"/>
                <a:cs typeface="+mn-cs"/>
              </a:rPr>
              <a:t>מה המילה</a:t>
            </a:r>
            <a:r>
              <a:rPr lang="he-IL" sz="1200" kern="1200" baseline="0" dirty="0" smtClean="0">
                <a:solidFill>
                  <a:schemeClr val="tx1"/>
                </a:solidFill>
                <a:effectLst/>
                <a:latin typeface="+mn-lt"/>
                <a:ea typeface="+mn-ea"/>
                <a:cs typeface="+mn-cs"/>
              </a:rPr>
              <a:t> ההפוכה לעצוב? נכון מאד , שמח. </a:t>
            </a:r>
          </a:p>
          <a:p>
            <a:pPr algn="r" rtl="0"/>
            <a:r>
              <a:rPr lang="he-IL" sz="1200" kern="1200" baseline="0" dirty="0" smtClean="0">
                <a:solidFill>
                  <a:schemeClr val="tx1"/>
                </a:solidFill>
                <a:effectLst/>
                <a:latin typeface="+mn-lt"/>
                <a:ea typeface="+mn-ea"/>
                <a:cs typeface="+mn-cs"/>
              </a:rPr>
              <a:t>יפה מאד. עצוב – שמח , יש לי זוג כרטיסים של מילה והיפוכה.</a:t>
            </a:r>
          </a:p>
          <a:p>
            <a:pPr algn="r" rtl="0"/>
            <a:r>
              <a:rPr lang="en-BZ" sz="1200" kern="1200" dirty="0" smtClean="0">
                <a:solidFill>
                  <a:schemeClr val="tx1"/>
                </a:solidFill>
                <a:effectLst/>
                <a:latin typeface="+mn-lt"/>
                <a:ea typeface="+mn-ea"/>
                <a:cs typeface="+mn-cs"/>
              </a:rPr>
              <a:t> </a:t>
            </a:r>
            <a:endParaRPr lang="he-IL" sz="1200" kern="1200" dirty="0" smtClean="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אני בטוח שתהיה לכם חוויה להתאים מילה להיפוכה.</a:t>
            </a:r>
          </a:p>
          <a:p>
            <a:pPr algn="r" rtl="0"/>
            <a:endParaRPr lang="he-IL" sz="1200" kern="1200" dirty="0" smtClean="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שלום ילדים, נהניתי ללמוד אתכם יחד על השורוק והקובוץ</a:t>
            </a:r>
            <a:r>
              <a:rPr lang="he-IL" sz="1200" kern="1200" baseline="0" dirty="0" smtClean="0">
                <a:solidFill>
                  <a:schemeClr val="tx1"/>
                </a:solidFill>
                <a:effectLst/>
                <a:latin typeface="+mn-lt"/>
                <a:ea typeface="+mn-ea"/>
                <a:cs typeface="+mn-cs"/>
              </a:rPr>
              <a:t>, להתראות בשיעור הבא...</a:t>
            </a:r>
            <a:r>
              <a:rPr lang="x-none" sz="1200" kern="1200" dirty="0">
                <a:solidFill>
                  <a:schemeClr val="tx1"/>
                </a:solidFill>
                <a:effectLst/>
                <a:latin typeface="+mn-lt"/>
                <a:ea typeface="+mn-ea"/>
                <a:cs typeface="+mn-cs"/>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10407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a:t>
            </a:r>
            <a:r>
              <a:rPr lang="he-IL" b="1" dirty="0" smtClean="0"/>
              <a:t>השקף</a:t>
            </a:r>
            <a:r>
              <a:rPr lang="he-IL" b="1" dirty="0"/>
              <a:t>: </a:t>
            </a:r>
            <a:r>
              <a:rPr lang="he-IL" b="1" dirty="0" smtClean="0"/>
              <a:t>2 דקות</a:t>
            </a:r>
          </a:p>
          <a:p>
            <a:pPr algn="r" rtl="1"/>
            <a:r>
              <a:rPr lang="he-IL" b="0" dirty="0" smtClean="0"/>
              <a:t>ילדים , אתם כבר יודעים לקרוא יפה.</a:t>
            </a:r>
          </a:p>
          <a:p>
            <a:pPr algn="r" rtl="1"/>
            <a:r>
              <a:rPr lang="he-IL" b="0" dirty="0" smtClean="0"/>
              <a:t>בואו</a:t>
            </a:r>
            <a:r>
              <a:rPr lang="he-IL" b="0" baseline="0" dirty="0" smtClean="0"/>
              <a:t>  ננסה לקרוא ביחד את המשפטים שלפנינו.</a:t>
            </a:r>
          </a:p>
          <a:p>
            <a:pPr algn="r" rtl="1"/>
            <a:r>
              <a:rPr lang="he-IL" b="0" baseline="0" dirty="0" smtClean="0"/>
              <a:t>נתחיל במשפט הראשון.</a:t>
            </a:r>
          </a:p>
          <a:p>
            <a:pPr algn="r" rtl="1"/>
            <a:r>
              <a:rPr lang="he-IL" b="0" baseline="0" dirty="0" smtClean="0"/>
              <a:t>הציפור בונה קן, מצוין.</a:t>
            </a:r>
          </a:p>
          <a:p>
            <a:pPr algn="r" rtl="1"/>
            <a:r>
              <a:rPr lang="he-IL" b="0" baseline="0" dirty="0" smtClean="0"/>
              <a:t>והמשפט השני, התרנגול קורא בקול. מעולה.</a:t>
            </a:r>
          </a:p>
          <a:p>
            <a:pPr algn="r" rtl="1"/>
            <a:endParaRPr lang="he-IL" b="0" baseline="0" dirty="0" smtClean="0"/>
          </a:p>
          <a:p>
            <a:pPr algn="r" rtl="1"/>
            <a:r>
              <a:rPr lang="he-IL" b="0" baseline="0" dirty="0" smtClean="0"/>
              <a:t>ועכשיו תנסו לקרוא לבד את המשפט האחרון...</a:t>
            </a:r>
          </a:p>
          <a:p>
            <a:pPr algn="r" rtl="1"/>
            <a:endParaRPr lang="he-IL" b="0" baseline="0" dirty="0" smtClean="0"/>
          </a:p>
          <a:p>
            <a:pPr algn="r" rtl="1"/>
            <a:r>
              <a:rPr lang="he-IL" b="1" baseline="0" dirty="0" smtClean="0"/>
              <a:t>המורה ממתין 10 שניות</a:t>
            </a:r>
          </a:p>
          <a:p>
            <a:pPr algn="r" rtl="1"/>
            <a:endParaRPr lang="he-IL" b="1" baseline="0" dirty="0" smtClean="0"/>
          </a:p>
          <a:p>
            <a:pPr algn="r" rtl="1"/>
            <a:r>
              <a:rPr lang="he-IL" b="0" baseline="0" dirty="0" smtClean="0"/>
              <a:t>היונה עפה אל השובך.</a:t>
            </a:r>
          </a:p>
          <a:p>
            <a:pPr algn="r" rtl="1"/>
            <a:r>
              <a:rPr lang="he-IL" b="0" baseline="0" dirty="0" smtClean="0"/>
              <a:t>יופי ילדים אנחנו יודעים  לקרוא  כבר לקרוא  הרבה מילים  וגם  משפטים.</a:t>
            </a:r>
          </a:p>
          <a:p>
            <a:pPr algn="r" rtl="1"/>
            <a:r>
              <a:rPr lang="he-IL" b="0" baseline="0" dirty="0" smtClean="0"/>
              <a:t>היום נמשיך ללמד לקרוא מילים חדשות עם תנועת השורוק והקובוץ.</a:t>
            </a: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6579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2 דקות</a:t>
            </a:r>
          </a:p>
          <a:p>
            <a:pPr algn="r" rtl="1"/>
            <a:r>
              <a:rPr lang="he-IL" sz="2400" b="0" dirty="0" smtClean="0"/>
              <a:t>עכשיו אנחנו מתחילים ללמוד.</a:t>
            </a:r>
          </a:p>
          <a:p>
            <a:pPr algn="r" rtl="1"/>
            <a:r>
              <a:rPr lang="he-IL" sz="2400" b="0" dirty="0" smtClean="0">
                <a:solidFill>
                  <a:schemeClr val="dk1"/>
                </a:solidFill>
              </a:rPr>
              <a:t>אני רוצה לספר לכם  על אורי. אורי הוא ילד חמוד שאוהב  לשחק בכדור</a:t>
            </a:r>
            <a:r>
              <a:rPr lang="he-IL" sz="2400" b="0" baseline="0" dirty="0" smtClean="0">
                <a:solidFill>
                  <a:schemeClr val="dk1"/>
                </a:solidFill>
              </a:rPr>
              <a:t>.</a:t>
            </a:r>
            <a:endParaRPr lang="he-IL" sz="2400" b="0" dirty="0" smtClean="0">
              <a:solidFill>
                <a:schemeClr val="dk1"/>
              </a:solidFill>
            </a:endParaRPr>
          </a:p>
          <a:p>
            <a:pPr algn="r" rtl="1"/>
            <a:r>
              <a:rPr lang="he-IL" sz="2400" b="0" dirty="0" smtClean="0">
                <a:solidFill>
                  <a:schemeClr val="dk1"/>
                </a:solidFill>
              </a:rPr>
              <a:t>כל פעם שנפגוש אותו יהיה לו כדור</a:t>
            </a:r>
            <a:r>
              <a:rPr lang="he-IL" sz="2400" b="0" baseline="0" dirty="0" smtClean="0">
                <a:solidFill>
                  <a:schemeClr val="dk1"/>
                </a:solidFill>
              </a:rPr>
              <a:t> בתוך היד. בהפסקה בזמן הלימודים, אחר הצהריים עם חברים, בבית עם האחים הקטנים, בחופש הגדול עם המשפחה....תמיד הוא  משחק עם כדור .</a:t>
            </a:r>
          </a:p>
          <a:p>
            <a:pPr algn="r" rtl="1"/>
            <a:r>
              <a:rPr lang="he-IL" sz="2400" b="0" baseline="0" dirty="0" smtClean="0">
                <a:solidFill>
                  <a:schemeClr val="dk1"/>
                </a:solidFill>
              </a:rPr>
              <a:t>היום אורי מוכן להצטרף ללמידה ,  נלמד ביחד </a:t>
            </a:r>
            <a:r>
              <a:rPr lang="he-IL" sz="2400" b="0" baseline="0" dirty="0" err="1" smtClean="0">
                <a:solidFill>
                  <a:schemeClr val="dk1"/>
                </a:solidFill>
              </a:rPr>
              <a:t>איתו</a:t>
            </a:r>
            <a:r>
              <a:rPr lang="he-IL" sz="2400" b="0" baseline="0" dirty="0" smtClean="0">
                <a:solidFill>
                  <a:schemeClr val="dk1"/>
                </a:solidFill>
              </a:rPr>
              <a:t> על תנועת שורוק ותנועת קובוץ.</a:t>
            </a:r>
          </a:p>
          <a:p>
            <a:pPr algn="r" rtl="1"/>
            <a:r>
              <a:rPr lang="he-IL" sz="2400" b="0" baseline="0" dirty="0" smtClean="0">
                <a:solidFill>
                  <a:schemeClr val="dk1"/>
                </a:solidFill>
              </a:rPr>
              <a:t> וכל פעם שנרצה להיזכר בצליל שורוק  נספר על אורי ונאמר : לאורי יש כדור ביד, אורי  - או (בשורוק). כדור – דו (בשורוק).</a:t>
            </a:r>
          </a:p>
          <a:p>
            <a:pPr algn="r" rtl="1"/>
            <a:r>
              <a:rPr lang="he-IL" sz="2400" b="0" baseline="0" dirty="0" smtClean="0">
                <a:solidFill>
                  <a:schemeClr val="dk1"/>
                </a:solidFill>
              </a:rPr>
              <a:t>כשאני אומר אורי – או, כדור – דו, הסתכלו על הפה שלי. השפתיים שלי הן ארוכות כמעט סגורות.</a:t>
            </a:r>
          </a:p>
          <a:p>
            <a:pPr algn="r" rtl="1"/>
            <a:r>
              <a:rPr lang="he-IL" sz="2400" b="0" baseline="0" dirty="0" smtClean="0">
                <a:solidFill>
                  <a:schemeClr val="dk1"/>
                </a:solidFill>
              </a:rPr>
              <a:t> </a:t>
            </a:r>
          </a:p>
          <a:p>
            <a:pPr algn="r" rtl="1"/>
            <a:endParaRPr lang="he-IL" sz="2400" b="0" baseline="0" dirty="0" smtClean="0">
              <a:solidFill>
                <a:schemeClr val="dk1"/>
              </a:solidFill>
            </a:endParaRPr>
          </a:p>
          <a:p>
            <a:pPr algn="r" rtl="1"/>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19454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endParaRPr lang="he-IL" sz="2400" b="0" baseline="0" dirty="0" smtClean="0">
              <a:solidFill>
                <a:schemeClr val="dk1"/>
              </a:solidFill>
            </a:endParaRPr>
          </a:p>
          <a:p>
            <a:pPr algn="r" rtl="1"/>
            <a:r>
              <a:rPr lang="he-IL" sz="2400" b="0" baseline="0" dirty="0" smtClean="0">
                <a:solidFill>
                  <a:schemeClr val="dk1"/>
                </a:solidFill>
              </a:rPr>
              <a:t>אם נרצה אלף עם שורוק ,נכתוב וו אחרי האלף ובתוכה כדור, נקודה.  או.</a:t>
            </a:r>
          </a:p>
          <a:p>
            <a:pPr algn="r" rtl="1"/>
            <a:r>
              <a:rPr lang="he-IL" sz="2400" b="0" baseline="0" dirty="0" smtClean="0">
                <a:solidFill>
                  <a:schemeClr val="dk1"/>
                </a:solidFill>
              </a:rPr>
              <a:t>אם נרצה למד עם שורוק ,נכתוב  וו אחרי הלמד ובתוכה כדור. נקודה. לו.</a:t>
            </a:r>
          </a:p>
          <a:p>
            <a:pPr algn="r" rtl="1"/>
            <a:r>
              <a:rPr lang="he-IL" sz="2400" b="0" baseline="0" dirty="0" smtClean="0">
                <a:solidFill>
                  <a:schemeClr val="dk1"/>
                </a:solidFill>
              </a:rPr>
              <a:t>חית עם שורוק, נכתוב וו אחרי חית ובתוכה  נקודה. </a:t>
            </a:r>
            <a:r>
              <a:rPr lang="he-IL" sz="2400" b="0" baseline="0" dirty="0" err="1" smtClean="0">
                <a:solidFill>
                  <a:schemeClr val="dk1"/>
                </a:solidFill>
              </a:rPr>
              <a:t>חו</a:t>
            </a:r>
            <a:r>
              <a:rPr lang="he-IL" sz="2400" b="0" baseline="0" dirty="0" smtClean="0">
                <a:solidFill>
                  <a:schemeClr val="dk1"/>
                </a:solidFill>
              </a:rPr>
              <a:t>.</a:t>
            </a:r>
          </a:p>
          <a:p>
            <a:pPr algn="r" rtl="1"/>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338317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1 דקה</a:t>
            </a:r>
          </a:p>
          <a:p>
            <a:pPr algn="r" rtl="1"/>
            <a:endParaRPr lang="he-IL" sz="2400" b="0" baseline="0" dirty="0" smtClean="0">
              <a:solidFill>
                <a:schemeClr val="dk1"/>
              </a:solidFill>
            </a:endParaRPr>
          </a:p>
          <a:p>
            <a:pPr algn="r" rtl="1"/>
            <a:endParaRPr lang="he-IL" sz="2400" b="0" baseline="0" dirty="0" smtClean="0">
              <a:solidFill>
                <a:schemeClr val="dk1"/>
              </a:solidFill>
            </a:endParaRPr>
          </a:p>
          <a:p>
            <a:pPr algn="r" rtl="1"/>
            <a:r>
              <a:rPr lang="he-IL" sz="2400" b="0" baseline="0" dirty="0" smtClean="0">
                <a:solidFill>
                  <a:schemeClr val="dk1"/>
                </a:solidFill>
              </a:rPr>
              <a:t>בואו נקרא ביחד את הצליל שורוק עם כל האותיות לפי סדר האלף בית.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baseline="0" dirty="0" smtClean="0">
                <a:solidFill>
                  <a:schemeClr val="dk1"/>
                </a:solidFill>
              </a:rPr>
              <a:t> </a:t>
            </a:r>
            <a:r>
              <a:rPr lang="he-IL" sz="2400" b="1" baseline="0" dirty="0" smtClean="0">
                <a:solidFill>
                  <a:schemeClr val="dk1"/>
                </a:solidFill>
              </a:rPr>
              <a:t>הקראת השקופית</a:t>
            </a:r>
          </a:p>
          <a:p>
            <a:pPr algn="r" rtl="1"/>
            <a:r>
              <a:rPr lang="he-IL" sz="2400" b="0" baseline="0" dirty="0" smtClean="0">
                <a:solidFill>
                  <a:schemeClr val="dk1"/>
                </a:solidFill>
              </a:rPr>
              <a:t>ילדים יקרים, כל פעם שנרצה להיזכר בצליל של שורוק, </a:t>
            </a:r>
            <a:r>
              <a:rPr lang="he-IL" sz="2400" b="0" baseline="0" dirty="0" err="1" smtClean="0">
                <a:solidFill>
                  <a:schemeClr val="dk1"/>
                </a:solidFill>
              </a:rPr>
              <a:t>שו</a:t>
            </a:r>
            <a:r>
              <a:rPr lang="he-IL" sz="2400" b="0" baseline="0" dirty="0" smtClean="0">
                <a:solidFill>
                  <a:schemeClr val="dk1"/>
                </a:solidFill>
              </a:rPr>
              <a:t>-רוק. נאמר: לאורי יש כדור ביד.</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01813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1 דקה</a:t>
            </a:r>
          </a:p>
          <a:p>
            <a:pPr algn="r" rtl="1"/>
            <a:endParaRPr lang="he-IL" sz="2400" b="0" baseline="0" dirty="0" smtClean="0">
              <a:solidFill>
                <a:schemeClr val="dk1"/>
              </a:solidFill>
            </a:endParaRPr>
          </a:p>
          <a:p>
            <a:pPr algn="r" rtl="1"/>
            <a:r>
              <a:rPr lang="he-IL" sz="2400" b="0" baseline="0" dirty="0" smtClean="0">
                <a:solidFill>
                  <a:schemeClr val="dk1"/>
                </a:solidFill>
              </a:rPr>
              <a:t>לצליל שורוק  יש תאום שנראה שונה לגמרי, אך נשמע בדיוק אותו דבר. או  בו  גו (בשורוק)</a:t>
            </a:r>
          </a:p>
          <a:p>
            <a:pPr algn="r" rtl="1"/>
            <a:r>
              <a:rPr lang="he-IL" sz="2400" b="0" baseline="0" dirty="0" smtClean="0">
                <a:solidFill>
                  <a:schemeClr val="dk1"/>
                </a:solidFill>
              </a:rPr>
              <a:t>לתאום של השורוק קוראים: קובוץ , והוא נראה שונה ממנו .</a:t>
            </a:r>
          </a:p>
          <a:p>
            <a:pPr algn="r" rtl="1"/>
            <a:r>
              <a:rPr lang="he-IL" sz="2400" b="0" baseline="0" dirty="0" smtClean="0">
                <a:solidFill>
                  <a:schemeClr val="dk1"/>
                </a:solidFill>
              </a:rPr>
              <a:t>לצליל קובוץ שלוש  כדורים  עומדים באלכסון מתחת לאות. זה מזכיר לנו את המספר שלוש </a:t>
            </a:r>
            <a:r>
              <a:rPr lang="he-IL" sz="2400" b="0" baseline="0" dirty="0" err="1" smtClean="0">
                <a:solidFill>
                  <a:schemeClr val="dk1"/>
                </a:solidFill>
              </a:rPr>
              <a:t>בקוביה</a:t>
            </a:r>
            <a:r>
              <a:rPr lang="he-IL" sz="2400" b="0" baseline="0" dirty="0" smtClean="0">
                <a:solidFill>
                  <a:schemeClr val="dk1"/>
                </a:solidFill>
              </a:rPr>
              <a:t>.</a:t>
            </a:r>
          </a:p>
          <a:p>
            <a:pPr algn="r" rtl="1"/>
            <a:endParaRPr lang="he-IL" sz="2400" b="0" baseline="0" dirty="0" smtClean="0">
              <a:solidFill>
                <a:schemeClr val="dk1"/>
              </a:solidFill>
            </a:endParaRPr>
          </a:p>
          <a:p>
            <a:pPr algn="r" rtl="1"/>
            <a:endParaRPr lang="he-IL" sz="2400" b="0" baseline="0" dirty="0" smtClean="0">
              <a:solidFill>
                <a:schemeClr val="dk1"/>
              </a:solidFill>
            </a:endParaRPr>
          </a:p>
          <a:p>
            <a:pPr algn="r" rtl="1"/>
            <a:r>
              <a:rPr lang="he-IL" sz="2400" b="0" baseline="0" dirty="0" smtClean="0">
                <a:solidFill>
                  <a:schemeClr val="dk1"/>
                </a:solidFill>
              </a:rPr>
              <a:t>אם נרצה גימל עם קובוץ, נכתוב שלוש נקודות באלכסון  מתחת הגימל. ג (בקובוץ)</a:t>
            </a:r>
          </a:p>
          <a:p>
            <a:pPr algn="r" rtl="1"/>
            <a:endParaRPr lang="he-IL" sz="2400" b="0" baseline="0" dirty="0" smtClean="0">
              <a:solidFill>
                <a:schemeClr val="dk1"/>
              </a:solidFill>
            </a:endParaRPr>
          </a:p>
          <a:p>
            <a:pPr algn="r" rtl="1"/>
            <a:r>
              <a:rPr lang="he-IL" sz="2400" b="0" baseline="0" dirty="0" smtClean="0">
                <a:solidFill>
                  <a:schemeClr val="dk1"/>
                </a:solidFill>
              </a:rPr>
              <a:t>אם נרצה סמך עם קובוץ, נכתוב שלוש נקודות באלכסון  מתחת הסמך. ס(בקובוץ)</a:t>
            </a:r>
          </a:p>
          <a:p>
            <a:pPr algn="r" rtl="1"/>
            <a:endParaRPr lang="he-IL" sz="2400" b="0" baseline="0" dirty="0" smtClean="0">
              <a:solidFill>
                <a:schemeClr val="dk1"/>
              </a:solidFill>
            </a:endParaRPr>
          </a:p>
          <a:p>
            <a:pPr algn="r" rtl="1"/>
            <a:r>
              <a:rPr lang="he-IL" sz="2400" b="0" baseline="0" dirty="0" smtClean="0">
                <a:solidFill>
                  <a:schemeClr val="dk1"/>
                </a:solidFill>
              </a:rPr>
              <a:t>אם נרצה צדי עם קובוץ, נכתוב שלוש נקודות באלכסון  מתחת הצדי. צ(בקובוץ)</a:t>
            </a:r>
          </a:p>
          <a:p>
            <a:pPr algn="r" rtl="1"/>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220730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1 דקה</a:t>
            </a:r>
          </a:p>
          <a:p>
            <a:pPr algn="r" rtl="1"/>
            <a:endParaRPr lang="he-IL" sz="2400" b="0" baseline="0" dirty="0" smtClean="0">
              <a:solidFill>
                <a:schemeClr val="dk1"/>
              </a:solidFill>
            </a:endParaRPr>
          </a:p>
          <a:p>
            <a:pPr algn="r" rtl="1"/>
            <a:endParaRPr lang="he-IL" sz="2400" b="0" baseline="0" dirty="0" smtClean="0">
              <a:solidFill>
                <a:schemeClr val="dk1"/>
              </a:solidFill>
            </a:endParaRPr>
          </a:p>
          <a:p>
            <a:pPr algn="r" rtl="1"/>
            <a:r>
              <a:rPr lang="he-IL" sz="2400" b="0" baseline="0" dirty="0" smtClean="0">
                <a:solidFill>
                  <a:schemeClr val="dk1"/>
                </a:solidFill>
              </a:rPr>
              <a:t>בואו נקרא ביחד את הצליל קובוץ עם כל האותיות לפי סדר האלף בית.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baseline="0" dirty="0" smtClean="0">
                <a:solidFill>
                  <a:schemeClr val="dk1"/>
                </a:solidFill>
              </a:rPr>
              <a:t> </a:t>
            </a:r>
            <a:r>
              <a:rPr lang="he-IL" sz="2400" b="1" baseline="0" dirty="0" smtClean="0">
                <a:solidFill>
                  <a:schemeClr val="dk1"/>
                </a:solidFill>
              </a:rPr>
              <a:t>הקראת השקופית</a:t>
            </a:r>
          </a:p>
          <a:p>
            <a:pPr algn="r" rtl="1"/>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1069268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09"/>
            <a:ext cx="10953750" cy="1903413"/>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1336409" y="356936"/>
            <a:ext cx="10550791" cy="506326"/>
            <a:chOff x="1336409" y="356936"/>
            <a:chExt cx="10550791"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1336409"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7209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1313047" y="356936"/>
            <a:ext cx="10574153" cy="506326"/>
            <a:chOff x="1313047" y="356936"/>
            <a:chExt cx="1057415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131304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131304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76949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18537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7382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74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50" r:id="rId4"/>
    <p:sldLayoutId id="2147483653" r:id="rId5"/>
    <p:sldLayoutId id="2147483666" r:id="rId6"/>
    <p:sldLayoutId id="2147483652" r:id="rId7"/>
    <p:sldLayoutId id="2147483667" r:id="rId8"/>
    <p:sldLayoutId id="2147483669" r:id="rId9"/>
    <p:sldLayoutId id="2147483670" r:id="rId10"/>
    <p:sldLayoutId id="2147483671" r:id="rId11"/>
    <p:sldLayoutId id="2147483668" r:id="rId12"/>
    <p:sldLayoutId id="2147483665" r:id="rId13"/>
    <p:sldLayoutId id="2147483657" r:id="rId14"/>
    <p:sldLayoutId id="2147483664" r:id="rId15"/>
    <p:sldLayoutId id="2147483661" r:id="rId16"/>
    <p:sldLayoutId id="2147483649" r:id="rId17"/>
    <p:sldLayoutId id="2147483663" r:id="rId18"/>
    <p:sldLayoutId id="2147483675" r:id="rId19"/>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Open Sans Hebrew" pitchFamily="2" charset="-79"/>
          <a:ea typeface="+mn-ea"/>
          <a:cs typeface="Open Sans Hebrew" pitchFamily="2" charset="-79"/>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Open Sans Hebrew" pitchFamily="2" charset="-79"/>
          <a:ea typeface="+mn-ea"/>
          <a:cs typeface="Open Sans Hebrew" pitchFamily="2" charset="-79"/>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Open Sans Hebrew" pitchFamily="2" charset="-79"/>
          <a:ea typeface="+mn-ea"/>
          <a:cs typeface="Open Sans Hebrew"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38.jpeg"/><Relationship Id="rId3" Type="http://schemas.openxmlformats.org/officeDocument/2006/relationships/slideLayout" Target="../slideLayouts/slideLayout6.xml"/><Relationship Id="rId7" Type="http://schemas.openxmlformats.org/officeDocument/2006/relationships/image" Target="../media/image26.png"/><Relationship Id="rId12" Type="http://schemas.openxmlformats.org/officeDocument/2006/relationships/image" Target="../media/image3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36.jpeg"/><Relationship Id="rId5" Type="http://schemas.openxmlformats.org/officeDocument/2006/relationships/image" Target="../media/image12.png"/><Relationship Id="rId10" Type="http://schemas.openxmlformats.org/officeDocument/2006/relationships/image" Target="../media/image45.jpeg"/><Relationship Id="rId4" Type="http://schemas.openxmlformats.org/officeDocument/2006/relationships/notesSlide" Target="../notesSlides/notesSlide25.xml"/><Relationship Id="rId9" Type="http://schemas.openxmlformats.org/officeDocument/2006/relationships/image" Target="../media/image44.jpe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38.jpeg"/><Relationship Id="rId4" Type="http://schemas.openxmlformats.org/officeDocument/2006/relationships/image" Target="../media/image26.pn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smtClean="0"/>
              <a:t>מערכת שיעורים למגזר החרדי</a:t>
            </a:r>
            <a:endParaRPr lang="he-IL" sz="3200" b="1" dirty="0"/>
          </a:p>
        </p:txBody>
      </p:sp>
      <p:sp>
        <p:nvSpPr>
          <p:cNvPr id="239" name="Google Shape;239;p5"/>
          <p:cNvSpPr txBox="1">
            <a:spLocks noGrp="1"/>
          </p:cNvSpPr>
          <p:nvPr>
            <p:ph type="body" sz="quarter" idx="16"/>
          </p:nvPr>
        </p:nvSpPr>
        <p:spPr>
          <a:xfrm>
            <a:off x="1159471" y="4469272"/>
            <a:ext cx="7767181" cy="411774"/>
          </a:xfrm>
        </p:spPr>
        <p:txBody>
          <a:bodyPr/>
          <a:lstStyle/>
          <a:p>
            <a:r>
              <a:rPr lang="he-IL" dirty="0"/>
              <a:t>נושא השיעור: </a:t>
            </a:r>
            <a:r>
              <a:rPr lang="he-IL" dirty="0" smtClean="0"/>
              <a:t>הקניית השורוק והקובוץ</a:t>
            </a:r>
            <a:endParaRPr lang="x-none"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dirty="0">
                <a:sym typeface="Calibri"/>
              </a:rPr>
              <a:t>עם המורה: </a:t>
            </a:r>
            <a:r>
              <a:rPr lang="he-IL" dirty="0" smtClean="0">
                <a:sym typeface="Calibri"/>
              </a:rPr>
              <a:t>יצחק מזור</a:t>
            </a:r>
          </a:p>
          <a:p>
            <a:r>
              <a:rPr lang="he-IL" sz="2000" dirty="0" smtClean="0">
                <a:sym typeface="Calibri"/>
              </a:rPr>
              <a:t>כתיבה והתאמה: </a:t>
            </a:r>
            <a:r>
              <a:rPr lang="he-IL" sz="2000" smtClean="0">
                <a:sym typeface="Calibri"/>
              </a:rPr>
              <a:t>אסתר מלכה</a:t>
            </a:r>
          </a:p>
          <a:p>
            <a:r>
              <a:rPr lang="he-IL" sz="2000" dirty="0" smtClean="0">
                <a:sym typeface="Calibri"/>
              </a:rPr>
              <a:t>מבוסס על שיעור של המורה רעות צוקרמן</a:t>
            </a:r>
            <a:endParaRPr lang="he-IL" sz="20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smtClean="0"/>
              <a:t>שיעור עברית לכיתה א'</a:t>
            </a:r>
            <a:endParaRPr lang="he-IL" dirty="0"/>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1581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32532"/>
            <a:ext cx="6096000" cy="369332"/>
          </a:xfrm>
          <a:prstGeom prst="rect">
            <a:avLst/>
          </a:prstGeom>
        </p:spPr>
        <p:txBody>
          <a:bodyPr>
            <a:spAutoFit/>
          </a:bodyPr>
          <a:lstStyle/>
          <a:p>
            <a:endParaRPr lang="he-IL" dirty="0"/>
          </a:p>
        </p:txBody>
      </p:sp>
      <p:sp>
        <p:nvSpPr>
          <p:cNvPr id="4" name="הסבר ענן 3"/>
          <p:cNvSpPr/>
          <p:nvPr/>
        </p:nvSpPr>
        <p:spPr>
          <a:xfrm flipH="1">
            <a:off x="438002" y="1708530"/>
            <a:ext cx="9054613" cy="4344833"/>
          </a:xfrm>
          <a:prstGeom prst="cloudCallout">
            <a:avLst>
              <a:gd name="adj1" fmla="val -60769"/>
              <a:gd name="adj2" fmla="val 52934"/>
            </a:avLst>
          </a:prstGeom>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TextBox 2"/>
          <p:cNvSpPr txBox="1"/>
          <p:nvPr/>
        </p:nvSpPr>
        <p:spPr>
          <a:xfrm>
            <a:off x="438002" y="3018475"/>
            <a:ext cx="8727254" cy="1323439"/>
          </a:xfrm>
          <a:prstGeom prst="rect">
            <a:avLst/>
          </a:prstGeom>
          <a:noFill/>
        </p:spPr>
        <p:txBody>
          <a:bodyPr wrap="square" rtlCol="1">
            <a:spAutoFit/>
          </a:bodyPr>
          <a:lstStyle/>
          <a:p>
            <a:pPr algn="ctr"/>
            <a:r>
              <a:rPr lang="he-IL" sz="4000" b="1" dirty="0" smtClean="0">
                <a:solidFill>
                  <a:schemeClr val="accent5">
                    <a:lumMod val="50000"/>
                  </a:schemeClr>
                </a:solidFill>
                <a:latin typeface="EFT_Globus" panose="01000503000000020003" pitchFamily="2" charset="-79"/>
                <a:cs typeface="EFT_Globus" panose="01000503000000020003" pitchFamily="2" charset="-79"/>
              </a:rPr>
              <a:t>חִשְׁבוּ עַל מִלָּה שֶׁשּׁוֹמְעִים בָּהּ </a:t>
            </a:r>
          </a:p>
          <a:p>
            <a:pPr algn="ctr"/>
            <a:r>
              <a:rPr lang="he-IL" sz="4000" b="1" dirty="0" smtClean="0">
                <a:solidFill>
                  <a:schemeClr val="accent5">
                    <a:lumMod val="50000"/>
                  </a:schemeClr>
                </a:solidFill>
                <a:latin typeface="EFT_Globus" panose="01000503000000020003" pitchFamily="2" charset="-79"/>
                <a:cs typeface="EFT_Globus" panose="01000503000000020003" pitchFamily="2" charset="-79"/>
              </a:rPr>
              <a:t>צְלִיל קוּ</a:t>
            </a:r>
            <a:r>
              <a:rPr lang="he-IL" sz="4000" dirty="0" smtClean="0">
                <a:solidFill>
                  <a:schemeClr val="accent5">
                    <a:lumMod val="50000"/>
                  </a:schemeClr>
                </a:solidFill>
                <a:latin typeface="EFT_Globus" panose="01000503000000020003" pitchFamily="2" charset="-79"/>
                <a:cs typeface="EFT_Globus" panose="01000503000000020003" pitchFamily="2" charset="-79"/>
              </a:rPr>
              <a:t> /</a:t>
            </a:r>
            <a:r>
              <a:rPr lang="he-IL" sz="4000" b="1" dirty="0">
                <a:solidFill>
                  <a:schemeClr val="accent5">
                    <a:lumMod val="50000"/>
                  </a:schemeClr>
                </a:solidFill>
                <a:latin typeface="EFT_Globus" panose="01000503000000020003" pitchFamily="2" charset="-79"/>
                <a:cs typeface="EFT_Globus" panose="01000503000000020003" pitchFamily="2" charset="-79"/>
              </a:rPr>
              <a:t> </a:t>
            </a:r>
            <a:r>
              <a:rPr lang="he-IL" sz="4000" b="1" dirty="0" smtClean="0">
                <a:solidFill>
                  <a:schemeClr val="accent5">
                    <a:lumMod val="50000"/>
                  </a:schemeClr>
                </a:solidFill>
                <a:latin typeface="EFT_Globus" panose="01000503000000020003" pitchFamily="2" charset="-79"/>
                <a:cs typeface="EFT_Globus" panose="01000503000000020003" pitchFamily="2" charset="-79"/>
              </a:rPr>
              <a:t>קֻ</a:t>
            </a:r>
            <a:endParaRPr lang="he-IL" sz="4000" b="1" dirty="0">
              <a:solidFill>
                <a:schemeClr val="accent5">
                  <a:lumMod val="50000"/>
                </a:schemeClr>
              </a:solidFill>
              <a:latin typeface="EFT_Globus" panose="01000503000000020003" pitchFamily="2" charset="-79"/>
              <a:cs typeface="EFT_Globus" panose="01000503000000020003" pitchFamily="2" charset="-79"/>
            </a:endParaRPr>
          </a:p>
        </p:txBody>
      </p:sp>
    </p:spTree>
    <p:extLst>
      <p:ext uri="{BB962C8B-B14F-4D97-AF65-F5344CB8AC3E}">
        <p14:creationId xmlns:p14="http://schemas.microsoft.com/office/powerpoint/2010/main" val="27636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t>מְתַרְגְּלִים קְרִיאַת </a:t>
            </a:r>
            <a:r>
              <a:rPr lang="he-IL" b="1" dirty="0" smtClean="0"/>
              <a:t>מִלִּים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6" name="Text Placeholder 5">
            <a:extLst>
              <a:ext uri="{FF2B5EF4-FFF2-40B4-BE49-F238E27FC236}">
                <a16:creationId xmlns:a16="http://schemas.microsoft.com/office/drawing/2014/main" id="{23447C36-6132-374D-A58E-2AEC5E22D03D}"/>
              </a:ext>
            </a:extLst>
          </p:cNvPr>
          <p:cNvSpPr txBox="1">
            <a:spLocks/>
          </p:cNvSpPr>
          <p:nvPr/>
        </p:nvSpPr>
        <p:spPr>
          <a:xfrm>
            <a:off x="1614281" y="2223207"/>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err="1">
                <a:solidFill>
                  <a:srgbClr val="FF0000"/>
                </a:solidFill>
                <a:latin typeface="EFT_Globus" panose="01000503000000020003" pitchFamily="2" charset="-79"/>
                <a:cs typeface="EFT_Globus" panose="01000503000000020003" pitchFamily="2" charset="-79"/>
              </a:rPr>
              <a:t>ק</a:t>
            </a:r>
            <a:r>
              <a:rPr lang="he-IL" sz="4400" dirty="0" err="1">
                <a:solidFill>
                  <a:schemeClr val="accent5">
                    <a:lumMod val="50000"/>
                  </a:schemeClr>
                </a:solidFill>
                <a:latin typeface="EFT_Globus" panose="01000503000000020003" pitchFamily="2" charset="-79"/>
                <a:cs typeface="EFT_Globus" panose="01000503000000020003" pitchFamily="2" charset="-79"/>
              </a:rPr>
              <a:t>ֻפְסָה</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7" name="Text Placeholder 5">
            <a:extLst>
              <a:ext uri="{FF2B5EF4-FFF2-40B4-BE49-F238E27FC236}">
                <a16:creationId xmlns:a16="http://schemas.microsoft.com/office/drawing/2014/main" id="{23447C36-6132-374D-A58E-2AEC5E22D03D}"/>
              </a:ext>
            </a:extLst>
          </p:cNvPr>
          <p:cNvSpPr txBox="1">
            <a:spLocks/>
          </p:cNvSpPr>
          <p:nvPr/>
        </p:nvSpPr>
        <p:spPr>
          <a:xfrm>
            <a:off x="5052721" y="2196644"/>
            <a:ext cx="2756254" cy="1038674"/>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a:solidFill>
                  <a:srgbClr val="FF0000"/>
                </a:solidFill>
                <a:latin typeface="EFT_Globus" panose="01000503000000020003" pitchFamily="2" charset="-79"/>
                <a:cs typeface="EFT_Globus" panose="01000503000000020003" pitchFamily="2" charset="-79"/>
              </a:rPr>
              <a:t>ק</a:t>
            </a:r>
            <a:r>
              <a:rPr lang="he-IL" sz="4400" dirty="0">
                <a:solidFill>
                  <a:schemeClr val="accent5">
                    <a:lumMod val="50000"/>
                  </a:schemeClr>
                </a:solidFill>
                <a:latin typeface="EFT_Globus" panose="01000503000000020003" pitchFamily="2" charset="-79"/>
                <a:cs typeface="EFT_Globus" panose="01000503000000020003" pitchFamily="2" charset="-79"/>
              </a:rPr>
              <a:t>ֻבִּיָּה</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9" name="Text Placeholder 5">
            <a:extLst>
              <a:ext uri="{FF2B5EF4-FFF2-40B4-BE49-F238E27FC236}">
                <a16:creationId xmlns:a16="http://schemas.microsoft.com/office/drawing/2014/main" id="{23447C36-6132-374D-A58E-2AEC5E22D03D}"/>
              </a:ext>
            </a:extLst>
          </p:cNvPr>
          <p:cNvSpPr txBox="1">
            <a:spLocks/>
          </p:cNvSpPr>
          <p:nvPr/>
        </p:nvSpPr>
        <p:spPr>
          <a:xfrm>
            <a:off x="8908852" y="2194030"/>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endParaRPr lang="en-US" sz="4800" dirty="0">
              <a:solidFill>
                <a:schemeClr val="tx2"/>
              </a:solidFill>
              <a:latin typeface="EFT_Globus" panose="01000503000000020003" pitchFamily="2" charset="-79"/>
              <a:cs typeface="EFT_Globus" panose="01000503000000020003" pitchFamily="2" charset="-79"/>
            </a:endParaRPr>
          </a:p>
        </p:txBody>
      </p:sp>
      <p:sp>
        <p:nvSpPr>
          <p:cNvPr id="11" name="Text Placeholder 5">
            <a:extLst>
              <a:ext uri="{FF2B5EF4-FFF2-40B4-BE49-F238E27FC236}">
                <a16:creationId xmlns:a16="http://schemas.microsoft.com/office/drawing/2014/main" id="{23447C36-6132-374D-A58E-2AEC5E22D03D}"/>
              </a:ext>
            </a:extLst>
          </p:cNvPr>
          <p:cNvSpPr txBox="1">
            <a:spLocks/>
          </p:cNvSpPr>
          <p:nvPr/>
        </p:nvSpPr>
        <p:spPr>
          <a:xfrm>
            <a:off x="8544564" y="2187825"/>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err="1" smtClean="0">
                <a:solidFill>
                  <a:srgbClr val="FF0000"/>
                </a:solidFill>
                <a:latin typeface="EFT_Globus" panose="01000503000000020003" pitchFamily="2" charset="-79"/>
                <a:cs typeface="EFT_Globus" panose="01000503000000020003" pitchFamily="2" charset="-79"/>
              </a:rPr>
              <a:t>ק</a:t>
            </a:r>
            <a:r>
              <a:rPr lang="he-IL" sz="4400" dirty="0" err="1" smtClean="0">
                <a:solidFill>
                  <a:schemeClr val="accent5">
                    <a:lumMod val="50000"/>
                  </a:schemeClr>
                </a:solidFill>
                <a:latin typeface="EFT_Globus" panose="01000503000000020003" pitchFamily="2" charset="-79"/>
                <a:cs typeface="EFT_Globus" panose="01000503000000020003" pitchFamily="2" charset="-79"/>
              </a:rPr>
              <a:t>ֻמְ</a:t>
            </a:r>
            <a:r>
              <a:rPr lang="he-IL" sz="4400" dirty="0" err="1" smtClean="0">
                <a:solidFill>
                  <a:srgbClr val="FF0000"/>
                </a:solidFill>
                <a:latin typeface="EFT_Globus" panose="01000503000000020003" pitchFamily="2" charset="-79"/>
                <a:cs typeface="EFT_Globus" panose="01000503000000020003" pitchFamily="2" charset="-79"/>
              </a:rPr>
              <a:t>קו</a:t>
            </a:r>
            <a:r>
              <a:rPr lang="he-IL" sz="4400" dirty="0" err="1" smtClean="0">
                <a:solidFill>
                  <a:schemeClr val="accent5">
                    <a:lumMod val="50000"/>
                  </a:schemeClr>
                </a:solidFill>
                <a:latin typeface="EFT_Globus" panose="01000503000000020003" pitchFamily="2" charset="-79"/>
                <a:cs typeface="EFT_Globus" panose="01000503000000020003" pitchFamily="2" charset="-79"/>
              </a:rPr>
              <a:t>ּם</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pic>
        <p:nvPicPr>
          <p:cNvPr id="9218" name="Picture 2" descr="קומקום, אלומיניום, בית"/>
          <p:cNvPicPr>
            <a:picLocks noChangeAspect="1" noChangeArrowheads="1"/>
          </p:cNvPicPr>
          <p:nvPr/>
        </p:nvPicPr>
        <p:blipFill rotWithShape="1">
          <a:blip r:embed="rId4">
            <a:extLst>
              <a:ext uri="{28A0092B-C50C-407E-A947-70E740481C1C}">
                <a14:useLocalDpi xmlns:a14="http://schemas.microsoft.com/office/drawing/2010/main" val="0"/>
              </a:ext>
            </a:extLst>
          </a:blip>
          <a:srcRect t="16817" b="9386"/>
          <a:stretch/>
        </p:blipFill>
        <p:spPr bwMode="auto">
          <a:xfrm>
            <a:off x="8708078" y="3434175"/>
            <a:ext cx="2152650" cy="198458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9224" name="Picture 8" descr="שקע, קוביה"/>
          <p:cNvPicPr>
            <a:picLocks noChangeAspect="1" noChangeArrowheads="1"/>
          </p:cNvPicPr>
          <p:nvPr/>
        </p:nvPicPr>
        <p:blipFill rotWithShape="1">
          <a:blip r:embed="rId5">
            <a:extLst>
              <a:ext uri="{28A0092B-C50C-407E-A947-70E740481C1C}">
                <a14:useLocalDpi xmlns:a14="http://schemas.microsoft.com/office/drawing/2010/main" val="0"/>
              </a:ext>
            </a:extLst>
          </a:blip>
          <a:srcRect l="24787" t="48632" r="27448" b="12865"/>
          <a:stretch/>
        </p:blipFill>
        <p:spPr bwMode="auto">
          <a:xfrm>
            <a:off x="5216235" y="3434174"/>
            <a:ext cx="2060141" cy="198868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20" name="Picture 14" descr="קופסה, אירוסין, עץ, טבעת, הצעה, מתנה, רומנטיקה"/>
          <p:cNvPicPr>
            <a:picLocks noChangeAspect="1" noChangeArrowheads="1"/>
          </p:cNvPicPr>
          <p:nvPr/>
        </p:nvPicPr>
        <p:blipFill rotWithShape="1">
          <a:blip r:embed="rId6">
            <a:extLst>
              <a:ext uri="{28A0092B-C50C-407E-A947-70E740481C1C}">
                <a14:useLocalDpi xmlns:a14="http://schemas.microsoft.com/office/drawing/2010/main" val="0"/>
              </a:ext>
            </a:extLst>
          </a:blip>
          <a:srcRect l="10016" r="7990"/>
          <a:stretch/>
        </p:blipFill>
        <p:spPr bwMode="auto">
          <a:xfrm>
            <a:off x="1330036" y="3434174"/>
            <a:ext cx="2389909" cy="1943154"/>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32532"/>
            <a:ext cx="6096000" cy="369332"/>
          </a:xfrm>
          <a:prstGeom prst="rect">
            <a:avLst/>
          </a:prstGeom>
        </p:spPr>
        <p:txBody>
          <a:bodyPr>
            <a:spAutoFit/>
          </a:bodyPr>
          <a:lstStyle/>
          <a:p>
            <a:endParaRPr lang="he-IL" dirty="0"/>
          </a:p>
        </p:txBody>
      </p:sp>
      <p:sp>
        <p:nvSpPr>
          <p:cNvPr id="11" name="הסבר ענן 10"/>
          <p:cNvSpPr/>
          <p:nvPr/>
        </p:nvSpPr>
        <p:spPr>
          <a:xfrm flipH="1">
            <a:off x="561647" y="1578729"/>
            <a:ext cx="9054613" cy="4344833"/>
          </a:xfrm>
          <a:prstGeom prst="cloudCallout">
            <a:avLst>
              <a:gd name="adj1" fmla="val -60769"/>
              <a:gd name="adj2" fmla="val 52934"/>
            </a:avLst>
          </a:prstGeom>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TextBox 2"/>
          <p:cNvSpPr txBox="1"/>
          <p:nvPr/>
        </p:nvSpPr>
        <p:spPr>
          <a:xfrm>
            <a:off x="1339723" y="3027870"/>
            <a:ext cx="7498459" cy="1323439"/>
          </a:xfrm>
          <a:prstGeom prst="rect">
            <a:avLst/>
          </a:prstGeom>
          <a:noFill/>
        </p:spPr>
        <p:txBody>
          <a:bodyPr wrap="square" rtlCol="1">
            <a:spAutoFit/>
          </a:bodyPr>
          <a:lstStyle/>
          <a:p>
            <a:pPr algn="ctr"/>
            <a:r>
              <a:rPr lang="he-IL" sz="4000" b="1" dirty="0" smtClean="0">
                <a:solidFill>
                  <a:schemeClr val="accent5">
                    <a:lumMod val="50000"/>
                  </a:schemeClr>
                </a:solidFill>
                <a:latin typeface="EFT_Globus" panose="01000503000000020003" pitchFamily="2" charset="-79"/>
                <a:cs typeface="EFT_Globus" panose="01000503000000020003" pitchFamily="2" charset="-79"/>
              </a:rPr>
              <a:t>חִשְׁבוּ עַל מִלָּה שֶׁשּׁוֹמְעִים בָּהּ </a:t>
            </a:r>
          </a:p>
          <a:p>
            <a:pPr algn="ctr"/>
            <a:r>
              <a:rPr lang="he-IL" sz="4000" b="1" dirty="0" smtClean="0">
                <a:solidFill>
                  <a:schemeClr val="accent5">
                    <a:lumMod val="50000"/>
                  </a:schemeClr>
                </a:solidFill>
                <a:latin typeface="EFT_Globus" panose="01000503000000020003" pitchFamily="2" charset="-79"/>
                <a:cs typeface="EFT_Globus" panose="01000503000000020003" pitchFamily="2" charset="-79"/>
              </a:rPr>
              <a:t>צְלִיל </a:t>
            </a:r>
            <a:r>
              <a:rPr lang="he-IL" sz="4000" b="1" dirty="0" err="1" smtClean="0">
                <a:solidFill>
                  <a:schemeClr val="accent5">
                    <a:lumMod val="50000"/>
                  </a:schemeClr>
                </a:solidFill>
                <a:latin typeface="EFT_Globus" panose="01000503000000020003" pitchFamily="2" charset="-79"/>
                <a:cs typeface="EFT_Globus" panose="01000503000000020003" pitchFamily="2" charset="-79"/>
              </a:rPr>
              <a:t>חו</a:t>
            </a:r>
            <a:r>
              <a:rPr lang="he-IL" sz="4000" b="1" dirty="0" smtClean="0">
                <a:solidFill>
                  <a:schemeClr val="accent5">
                    <a:lumMod val="50000"/>
                  </a:schemeClr>
                </a:solidFill>
                <a:latin typeface="EFT_Globus" panose="01000503000000020003" pitchFamily="2" charset="-79"/>
                <a:cs typeface="EFT_Globus" panose="01000503000000020003" pitchFamily="2" charset="-79"/>
              </a:rPr>
              <a:t>ּ</a:t>
            </a:r>
            <a:r>
              <a:rPr lang="he-IL" sz="4000" b="1" dirty="0">
                <a:solidFill>
                  <a:schemeClr val="accent5">
                    <a:lumMod val="50000"/>
                  </a:schemeClr>
                </a:solidFill>
                <a:latin typeface="EFT_Globus" panose="01000503000000020003" pitchFamily="2" charset="-79"/>
                <a:cs typeface="EFT_Globus" panose="01000503000000020003" pitchFamily="2" charset="-79"/>
              </a:rPr>
              <a:t>/ חֻ</a:t>
            </a:r>
            <a:endParaRPr lang="he-IL" sz="4400" b="1" dirty="0">
              <a:solidFill>
                <a:schemeClr val="accent5">
                  <a:lumMod val="50000"/>
                </a:schemeClr>
              </a:solidFill>
              <a:latin typeface="EFT_Globus" panose="01000503000000020003" pitchFamily="2" charset="-79"/>
              <a:cs typeface="EFT_Globus" panose="01000503000000020003" pitchFamily="2" charset="-79"/>
            </a:endParaRPr>
          </a:p>
        </p:txBody>
      </p:sp>
    </p:spTree>
    <p:extLst>
      <p:ext uri="{BB962C8B-B14F-4D97-AF65-F5344CB8AC3E}">
        <p14:creationId xmlns:p14="http://schemas.microsoft.com/office/powerpoint/2010/main" val="927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smtClean="0"/>
              <a:t>מְתַרְגְּלִים קְרִיאַת מִלִּים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617846" y="4732532"/>
            <a:ext cx="6096000" cy="369332"/>
          </a:xfrm>
          <a:prstGeom prst="rect">
            <a:avLst/>
          </a:prstGeom>
        </p:spPr>
        <p:txBody>
          <a:bodyPr>
            <a:spAutoFit/>
          </a:bodyPr>
          <a:lstStyle/>
          <a:p>
            <a:endParaRPr lang="he-IL" dirty="0"/>
          </a:p>
        </p:txBody>
      </p:sp>
      <p:sp>
        <p:nvSpPr>
          <p:cNvPr id="6" name="Text Placeholder 5">
            <a:extLst>
              <a:ext uri="{FF2B5EF4-FFF2-40B4-BE49-F238E27FC236}">
                <a16:creationId xmlns:a16="http://schemas.microsoft.com/office/drawing/2014/main" id="{23447C36-6132-374D-A58E-2AEC5E22D03D}"/>
              </a:ext>
            </a:extLst>
          </p:cNvPr>
          <p:cNvSpPr txBox="1">
            <a:spLocks/>
          </p:cNvSpPr>
          <p:nvPr/>
        </p:nvSpPr>
        <p:spPr>
          <a:xfrm>
            <a:off x="1147041" y="2613901"/>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a:solidFill>
                  <a:srgbClr val="FF0000"/>
                </a:solidFill>
                <a:latin typeface="EFT_Globus" panose="01000503000000020003" pitchFamily="2" charset="-79"/>
                <a:cs typeface="EFT_Globus" panose="01000503000000020003" pitchFamily="2" charset="-79"/>
              </a:rPr>
              <a:t>ח</a:t>
            </a:r>
            <a:r>
              <a:rPr lang="he-IL" sz="4400" dirty="0">
                <a:solidFill>
                  <a:schemeClr val="accent5">
                    <a:lumMod val="50000"/>
                  </a:schemeClr>
                </a:solidFill>
                <a:latin typeface="EFT_Globus" panose="01000503000000020003" pitchFamily="2" charset="-79"/>
                <a:cs typeface="EFT_Globus" panose="01000503000000020003" pitchFamily="2" charset="-79"/>
              </a:rPr>
              <a:t>ֻלְצָה</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7" name="Text Placeholder 5">
            <a:extLst>
              <a:ext uri="{FF2B5EF4-FFF2-40B4-BE49-F238E27FC236}">
                <a16:creationId xmlns:a16="http://schemas.microsoft.com/office/drawing/2014/main" id="{23447C36-6132-374D-A58E-2AEC5E22D03D}"/>
              </a:ext>
            </a:extLst>
          </p:cNvPr>
          <p:cNvSpPr txBox="1">
            <a:spLocks/>
          </p:cNvSpPr>
          <p:nvPr/>
        </p:nvSpPr>
        <p:spPr>
          <a:xfrm>
            <a:off x="5161191" y="2547794"/>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60000"/>
              </a:lnSpc>
              <a:spcBef>
                <a:spcPts val="0"/>
              </a:spcBef>
            </a:pPr>
            <a:r>
              <a:rPr lang="he-IL" sz="4400" dirty="0">
                <a:solidFill>
                  <a:srgbClr val="FF0000"/>
                </a:solidFill>
                <a:latin typeface="EFT_Globus" panose="01000503000000020003" pitchFamily="2" charset="-79"/>
                <a:cs typeface="EFT_Globus" panose="01000503000000020003" pitchFamily="2" charset="-79"/>
              </a:rPr>
              <a:t>חו</a:t>
            </a:r>
            <a:r>
              <a:rPr lang="he-IL" sz="4400" dirty="0">
                <a:solidFill>
                  <a:schemeClr val="accent5">
                    <a:lumMod val="50000"/>
                  </a:schemeClr>
                </a:solidFill>
                <a:latin typeface="EFT_Globus" panose="01000503000000020003" pitchFamily="2" charset="-79"/>
                <a:cs typeface="EFT_Globus" panose="01000503000000020003" pitchFamily="2" charset="-79"/>
              </a:rPr>
              <a:t>ּט</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9" name="Text Placeholder 5">
            <a:extLst>
              <a:ext uri="{FF2B5EF4-FFF2-40B4-BE49-F238E27FC236}">
                <a16:creationId xmlns:a16="http://schemas.microsoft.com/office/drawing/2014/main" id="{23447C36-6132-374D-A58E-2AEC5E22D03D}"/>
              </a:ext>
            </a:extLst>
          </p:cNvPr>
          <p:cNvSpPr txBox="1">
            <a:spLocks/>
          </p:cNvSpPr>
          <p:nvPr/>
        </p:nvSpPr>
        <p:spPr>
          <a:xfrm>
            <a:off x="9032244" y="2452211"/>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smtClean="0">
                <a:latin typeface="EFT_Globus" panose="01000503000000020003" pitchFamily="2" charset="-79"/>
                <a:cs typeface="EFT_Globus" panose="01000503000000020003" pitchFamily="2" charset="-79"/>
              </a:rPr>
              <a:t>  </a:t>
            </a:r>
            <a:r>
              <a:rPr lang="he-IL" sz="4400" dirty="0" smtClean="0">
                <a:solidFill>
                  <a:schemeClr val="accent5">
                    <a:lumMod val="50000"/>
                  </a:schemeClr>
                </a:solidFill>
                <a:latin typeface="EFT_Globus" panose="01000503000000020003" pitchFamily="2" charset="-79"/>
                <a:cs typeface="EFT_Globus" panose="01000503000000020003" pitchFamily="2" charset="-79"/>
              </a:rPr>
              <a:t>מְ</a:t>
            </a:r>
            <a:r>
              <a:rPr lang="he-IL" sz="4400" dirty="0" smtClean="0">
                <a:solidFill>
                  <a:srgbClr val="FF0000"/>
                </a:solidFill>
                <a:latin typeface="EFT_Globus" panose="01000503000000020003" pitchFamily="2" charset="-79"/>
                <a:cs typeface="EFT_Globus" panose="01000503000000020003" pitchFamily="2" charset="-79"/>
              </a:rPr>
              <a:t>ח</a:t>
            </a:r>
            <a:r>
              <a:rPr lang="he-IL" sz="4400" dirty="0" smtClean="0">
                <a:solidFill>
                  <a:schemeClr val="accent5">
                    <a:lumMod val="50000"/>
                  </a:schemeClr>
                </a:solidFill>
                <a:latin typeface="EFT_Globus" panose="01000503000000020003" pitchFamily="2" charset="-79"/>
                <a:cs typeface="EFT_Globus" panose="01000503000000020003" pitchFamily="2" charset="-79"/>
              </a:rPr>
              <a:t>ֻמָּשׁ</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pic>
        <p:nvPicPr>
          <p:cNvPr id="2050" name="Picture 2" descr="https://cdn.pixabay.com/photo/2020/06/01/19/52/thread-5248183__3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575" y="3586468"/>
            <a:ext cx="2372742" cy="1581828"/>
          </a:xfrm>
          <a:prstGeom prst="rect">
            <a:avLst/>
          </a:prstGeom>
          <a:noFill/>
          <a:extLst>
            <a:ext uri="{909E8E84-426E-40DD-AFC4-6F175D3DCCD1}">
              <a14:hiddenFill xmlns:a14="http://schemas.microsoft.com/office/drawing/2010/main">
                <a:solidFill>
                  <a:srgbClr val="FFFFFF"/>
                </a:solidFill>
              </a14:hiddenFill>
            </a:ext>
          </a:extLst>
        </p:spPr>
      </p:pic>
      <p:sp>
        <p:nvSpPr>
          <p:cNvPr id="3" name="מחומש משוכלל 2"/>
          <p:cNvSpPr/>
          <p:nvPr/>
        </p:nvSpPr>
        <p:spPr>
          <a:xfrm>
            <a:off x="9032244" y="3586468"/>
            <a:ext cx="1868532" cy="1581828"/>
          </a:xfrm>
          <a:prstGeom prst="pentag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2" name="Picture 4" descr="חולצה מבודדת, חולצת טי, חולצת טריקו"/>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48" y="3067131"/>
            <a:ext cx="2315638" cy="252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32532"/>
            <a:ext cx="6096000" cy="369332"/>
          </a:xfrm>
          <a:prstGeom prst="rect">
            <a:avLst/>
          </a:prstGeom>
        </p:spPr>
        <p:txBody>
          <a:bodyPr>
            <a:spAutoFit/>
          </a:bodyPr>
          <a:lstStyle/>
          <a:p>
            <a:endParaRPr lang="he-IL" dirty="0"/>
          </a:p>
        </p:txBody>
      </p:sp>
      <p:sp>
        <p:nvSpPr>
          <p:cNvPr id="11" name="הסבר ענן 10"/>
          <p:cNvSpPr/>
          <p:nvPr/>
        </p:nvSpPr>
        <p:spPr>
          <a:xfrm flipH="1">
            <a:off x="561647" y="1578729"/>
            <a:ext cx="9054613" cy="4344833"/>
          </a:xfrm>
          <a:prstGeom prst="cloudCallout">
            <a:avLst>
              <a:gd name="adj1" fmla="val -60769"/>
              <a:gd name="adj2" fmla="val 52934"/>
            </a:avLst>
          </a:prstGeom>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TextBox 2"/>
          <p:cNvSpPr txBox="1"/>
          <p:nvPr/>
        </p:nvSpPr>
        <p:spPr>
          <a:xfrm>
            <a:off x="1166637" y="2914626"/>
            <a:ext cx="7498459" cy="1323439"/>
          </a:xfrm>
          <a:prstGeom prst="rect">
            <a:avLst/>
          </a:prstGeom>
          <a:noFill/>
        </p:spPr>
        <p:txBody>
          <a:bodyPr wrap="square" rtlCol="1">
            <a:spAutoFit/>
          </a:bodyPr>
          <a:lstStyle/>
          <a:p>
            <a:pPr algn="ctr"/>
            <a:r>
              <a:rPr lang="he-IL" sz="4000" b="1" dirty="0">
                <a:solidFill>
                  <a:schemeClr val="accent5">
                    <a:lumMod val="50000"/>
                  </a:schemeClr>
                </a:solidFill>
                <a:latin typeface="EFT_Globus" panose="01000503000000020003" pitchFamily="2" charset="-79"/>
                <a:cs typeface="EFT_Globus" panose="01000503000000020003" pitchFamily="2" charset="-79"/>
              </a:rPr>
              <a:t>חִשְׁבוּ עַל מִלָּה שֶׁשּׁוֹמְעִים </a:t>
            </a:r>
            <a:endParaRPr lang="he-IL" sz="4000" b="1" dirty="0" smtClean="0">
              <a:solidFill>
                <a:schemeClr val="accent5">
                  <a:lumMod val="50000"/>
                </a:schemeClr>
              </a:solidFill>
              <a:latin typeface="EFT_Globus" panose="01000503000000020003" pitchFamily="2" charset="-79"/>
              <a:cs typeface="EFT_Globus" panose="01000503000000020003" pitchFamily="2" charset="-79"/>
            </a:endParaRPr>
          </a:p>
          <a:p>
            <a:pPr algn="ctr"/>
            <a:r>
              <a:rPr lang="he-IL" sz="4000" b="1" dirty="0" smtClean="0">
                <a:solidFill>
                  <a:schemeClr val="accent5">
                    <a:lumMod val="50000"/>
                  </a:schemeClr>
                </a:solidFill>
                <a:latin typeface="EFT_Globus" panose="01000503000000020003" pitchFamily="2" charset="-79"/>
                <a:cs typeface="EFT_Globus" panose="01000503000000020003" pitchFamily="2" charset="-79"/>
              </a:rPr>
              <a:t>בָּהּ </a:t>
            </a:r>
            <a:r>
              <a:rPr lang="he-IL" sz="4000" b="1" dirty="0">
                <a:solidFill>
                  <a:schemeClr val="accent5">
                    <a:lumMod val="50000"/>
                  </a:schemeClr>
                </a:solidFill>
                <a:latin typeface="EFT_Globus" panose="01000503000000020003" pitchFamily="2" charset="-79"/>
                <a:cs typeface="EFT_Globus" panose="01000503000000020003" pitchFamily="2" charset="-79"/>
              </a:rPr>
              <a:t>צְלִיל  </a:t>
            </a:r>
            <a:r>
              <a:rPr lang="he-IL" sz="4000" b="1" dirty="0" err="1">
                <a:solidFill>
                  <a:schemeClr val="accent5">
                    <a:lumMod val="50000"/>
                  </a:schemeClr>
                </a:solidFill>
                <a:latin typeface="EFT_Globus" panose="01000503000000020003" pitchFamily="2" charset="-79"/>
                <a:cs typeface="EFT_Globus" panose="01000503000000020003" pitchFamily="2" charset="-79"/>
              </a:rPr>
              <a:t>שו</a:t>
            </a:r>
            <a:r>
              <a:rPr lang="he-IL" sz="4000" b="1" dirty="0">
                <a:solidFill>
                  <a:schemeClr val="accent5">
                    <a:lumMod val="50000"/>
                  </a:schemeClr>
                </a:solidFill>
                <a:latin typeface="EFT_Globus" panose="01000503000000020003" pitchFamily="2" charset="-79"/>
                <a:cs typeface="EFT_Globus" panose="01000503000000020003" pitchFamily="2" charset="-79"/>
              </a:rPr>
              <a:t>ּ/ </a:t>
            </a:r>
            <a:r>
              <a:rPr lang="he-IL" sz="4000" b="1" dirty="0" smtClean="0">
                <a:solidFill>
                  <a:schemeClr val="accent5">
                    <a:lumMod val="50000"/>
                  </a:schemeClr>
                </a:solidFill>
                <a:latin typeface="EFT_Globus" panose="01000503000000020003" pitchFamily="2" charset="-79"/>
                <a:cs typeface="EFT_Globus" panose="01000503000000020003" pitchFamily="2" charset="-79"/>
              </a:rPr>
              <a:t>שֻׁ</a:t>
            </a:r>
            <a:endParaRPr lang="he-IL" sz="4000" b="1" dirty="0">
              <a:solidFill>
                <a:schemeClr val="accent5">
                  <a:lumMod val="50000"/>
                </a:schemeClr>
              </a:solidFill>
              <a:latin typeface="EFT_Globus" panose="01000503000000020003" pitchFamily="2" charset="-79"/>
              <a:cs typeface="EFT_Globus" panose="01000503000000020003" pitchFamily="2" charset="-79"/>
            </a:endParaRPr>
          </a:p>
        </p:txBody>
      </p:sp>
    </p:spTree>
    <p:extLst>
      <p:ext uri="{BB962C8B-B14F-4D97-AF65-F5344CB8AC3E}">
        <p14:creationId xmlns:p14="http://schemas.microsoft.com/office/powerpoint/2010/main" val="386809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t>מְתַרְגְּלִים קְרִיאַת מִלִּים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6" name="Text Placeholder 5">
            <a:extLst>
              <a:ext uri="{FF2B5EF4-FFF2-40B4-BE49-F238E27FC236}">
                <a16:creationId xmlns:a16="http://schemas.microsoft.com/office/drawing/2014/main" id="{23447C36-6132-374D-A58E-2AEC5E22D03D}"/>
              </a:ext>
            </a:extLst>
          </p:cNvPr>
          <p:cNvSpPr txBox="1">
            <a:spLocks/>
          </p:cNvSpPr>
          <p:nvPr/>
        </p:nvSpPr>
        <p:spPr>
          <a:xfrm>
            <a:off x="1222818" y="2257102"/>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a:solidFill>
                  <a:schemeClr val="accent5">
                    <a:lumMod val="50000"/>
                  </a:schemeClr>
                </a:solidFill>
                <a:latin typeface="EFT_Globus" panose="01000503000000020003" pitchFamily="2" charset="-79"/>
                <a:cs typeface="EFT_Globus" panose="01000503000000020003" pitchFamily="2" charset="-79"/>
              </a:rPr>
              <a:t>יַנְ</a:t>
            </a:r>
            <a:r>
              <a:rPr lang="he-IL" sz="4400" dirty="0">
                <a:solidFill>
                  <a:srgbClr val="FF0000"/>
                </a:solidFill>
                <a:latin typeface="EFT_Globus" panose="01000503000000020003" pitchFamily="2" charset="-79"/>
                <a:cs typeface="EFT_Globus" panose="01000503000000020003" pitchFamily="2" charset="-79"/>
              </a:rPr>
              <a:t>שׁו</a:t>
            </a:r>
            <a:r>
              <a:rPr lang="he-IL" sz="4400" dirty="0">
                <a:solidFill>
                  <a:schemeClr val="accent5">
                    <a:lumMod val="50000"/>
                  </a:schemeClr>
                </a:solidFill>
                <a:latin typeface="EFT_Globus" panose="01000503000000020003" pitchFamily="2" charset="-79"/>
                <a:cs typeface="EFT_Globus" panose="01000503000000020003" pitchFamily="2" charset="-79"/>
              </a:rPr>
              <a:t>ּף</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7" name="Text Placeholder 5">
            <a:extLst>
              <a:ext uri="{FF2B5EF4-FFF2-40B4-BE49-F238E27FC236}">
                <a16:creationId xmlns:a16="http://schemas.microsoft.com/office/drawing/2014/main" id="{23447C36-6132-374D-A58E-2AEC5E22D03D}"/>
              </a:ext>
            </a:extLst>
          </p:cNvPr>
          <p:cNvSpPr txBox="1">
            <a:spLocks/>
          </p:cNvSpPr>
          <p:nvPr/>
        </p:nvSpPr>
        <p:spPr>
          <a:xfrm>
            <a:off x="5053082" y="2194030"/>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a:solidFill>
                  <a:srgbClr val="FF0000"/>
                </a:solidFill>
                <a:latin typeface="EFT_Globus" panose="01000503000000020003" pitchFamily="2" charset="-79"/>
                <a:cs typeface="EFT_Globus" panose="01000503000000020003" pitchFamily="2" charset="-79"/>
              </a:rPr>
              <a:t>שׁ</a:t>
            </a:r>
            <a:r>
              <a:rPr lang="he-IL" sz="4400" dirty="0">
                <a:solidFill>
                  <a:schemeClr val="accent5">
                    <a:lumMod val="50000"/>
                  </a:schemeClr>
                </a:solidFill>
                <a:latin typeface="EFT_Globus" panose="01000503000000020003" pitchFamily="2" charset="-79"/>
                <a:cs typeface="EFT_Globus" panose="01000503000000020003" pitchFamily="2" charset="-79"/>
              </a:rPr>
              <a:t>ֻלְחָן</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9" name="Text Placeholder 5">
            <a:extLst>
              <a:ext uri="{FF2B5EF4-FFF2-40B4-BE49-F238E27FC236}">
                <a16:creationId xmlns:a16="http://schemas.microsoft.com/office/drawing/2014/main" id="{23447C36-6132-374D-A58E-2AEC5E22D03D}"/>
              </a:ext>
            </a:extLst>
          </p:cNvPr>
          <p:cNvSpPr txBox="1">
            <a:spLocks/>
          </p:cNvSpPr>
          <p:nvPr/>
        </p:nvSpPr>
        <p:spPr>
          <a:xfrm>
            <a:off x="8737995" y="2194030"/>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400" dirty="0" smtClean="0">
                <a:solidFill>
                  <a:schemeClr val="accent5">
                    <a:lumMod val="50000"/>
                  </a:schemeClr>
                </a:solidFill>
                <a:latin typeface="EFT_Globus" panose="01000503000000020003" pitchFamily="2" charset="-79"/>
                <a:cs typeface="EFT_Globus" panose="01000503000000020003" pitchFamily="2" charset="-79"/>
              </a:rPr>
              <a:t>מְ</a:t>
            </a:r>
            <a:r>
              <a:rPr lang="he-IL" sz="4400" dirty="0" smtClean="0">
                <a:solidFill>
                  <a:srgbClr val="FF0000"/>
                </a:solidFill>
                <a:latin typeface="EFT_Globus" panose="01000503000000020003" pitchFamily="2" charset="-79"/>
                <a:cs typeface="EFT_Globus" panose="01000503000000020003" pitchFamily="2" charset="-79"/>
              </a:rPr>
              <a:t>שֻׁ</a:t>
            </a:r>
            <a:r>
              <a:rPr lang="he-IL" sz="4400" dirty="0" smtClean="0">
                <a:solidFill>
                  <a:schemeClr val="accent5">
                    <a:lumMod val="50000"/>
                  </a:schemeClr>
                </a:solidFill>
                <a:latin typeface="EFT_Globus" panose="01000503000000020003" pitchFamily="2" charset="-79"/>
                <a:cs typeface="EFT_Globus" panose="01000503000000020003" pitchFamily="2" charset="-79"/>
              </a:rPr>
              <a:t>לָּשׁ</a:t>
            </a:r>
            <a:endParaRPr lang="en-US" sz="4400" dirty="0">
              <a:solidFill>
                <a:schemeClr val="accent5">
                  <a:lumMod val="50000"/>
                </a:schemeClr>
              </a:solidFill>
              <a:latin typeface="EFT_Globus" panose="01000503000000020003" pitchFamily="2" charset="-79"/>
              <a:cs typeface="EFT_Globus" panose="01000503000000020003" pitchFamily="2" charset="-79"/>
            </a:endParaRPr>
          </a:p>
        </p:txBody>
      </p:sp>
      <p:sp>
        <p:nvSpPr>
          <p:cNvPr id="3" name="משולש שווה-שוקיים 2"/>
          <p:cNvSpPr/>
          <p:nvPr/>
        </p:nvSpPr>
        <p:spPr>
          <a:xfrm>
            <a:off x="9185564" y="3565626"/>
            <a:ext cx="1496291" cy="1536238"/>
          </a:xfrm>
          <a:prstGeom prst="triangle">
            <a:avLst/>
          </a:prstGeom>
          <a:solidFill>
            <a:schemeClr val="accent3">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146" name="Picture 2" descr="שולחן, חום, עץ, שולחן כתיבה, עץ קש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391" y="3417370"/>
            <a:ext cx="2992453" cy="16844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ינשוף, חמוד, לילי, ציפור, בעל חיים"/>
          <p:cNvPicPr>
            <a:picLocks noChangeAspect="1" noChangeArrowheads="1"/>
          </p:cNvPicPr>
          <p:nvPr/>
        </p:nvPicPr>
        <p:blipFill rotWithShape="1">
          <a:blip r:embed="rId5">
            <a:extLst>
              <a:ext uri="{28A0092B-C50C-407E-A947-70E740481C1C}">
                <a14:useLocalDpi xmlns:a14="http://schemas.microsoft.com/office/drawing/2010/main" val="0"/>
              </a:ext>
            </a:extLst>
          </a:blip>
          <a:srcRect l="51868"/>
          <a:stretch/>
        </p:blipFill>
        <p:spPr bwMode="auto">
          <a:xfrm>
            <a:off x="1535259" y="3193136"/>
            <a:ext cx="2026122" cy="213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8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smtClean="0"/>
              <a:t>נַכִּיר יְרָקוֹת בַּגִנָּה שֶל שָאוּל </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547866"/>
            <a:ext cx="6096000" cy="369332"/>
          </a:xfrm>
          <a:prstGeom prst="rect">
            <a:avLst/>
          </a:prstGeom>
        </p:spPr>
        <p:txBody>
          <a:bodyPr>
            <a:spAutoFit/>
          </a:bodyPr>
          <a:lstStyle/>
          <a:p>
            <a:endParaRPr lang="he-IL" dirty="0"/>
          </a:p>
        </p:txBody>
      </p:sp>
      <p:sp>
        <p:nvSpPr>
          <p:cNvPr id="6" name="TextBox 5"/>
          <p:cNvSpPr txBox="1"/>
          <p:nvPr/>
        </p:nvSpPr>
        <p:spPr>
          <a:xfrm>
            <a:off x="5597435" y="2082143"/>
            <a:ext cx="5368834" cy="2516073"/>
          </a:xfrm>
          <a:prstGeom prst="rect">
            <a:avLst/>
          </a:prstGeom>
          <a:noFill/>
        </p:spPr>
        <p:txBody>
          <a:bodyPr wrap="square" rtlCol="1">
            <a:spAutoFit/>
          </a:bodyPr>
          <a:lstStyle/>
          <a:p>
            <a:pPr algn="ctr">
              <a:lnSpc>
                <a:spcPct val="150000"/>
              </a:lnSpc>
            </a:pPr>
            <a:r>
              <a:rPr lang="he-IL" sz="3600" b="1" dirty="0">
                <a:solidFill>
                  <a:schemeClr val="accent6">
                    <a:lumMod val="50000"/>
                  </a:schemeClr>
                </a:solidFill>
                <a:latin typeface="EFT_Globus" panose="01000503000000020003" pitchFamily="2" charset="-79"/>
                <a:cs typeface="EFT_Globus" panose="01000503000000020003" pitchFamily="2" charset="-79"/>
              </a:rPr>
              <a:t>הַיּוֹם נֵצֵא לְטִיּוּל </a:t>
            </a:r>
          </a:p>
          <a:p>
            <a:pPr algn="ctr">
              <a:lnSpc>
                <a:spcPct val="150000"/>
              </a:lnSpc>
            </a:pPr>
            <a:r>
              <a:rPr lang="he-IL" sz="3600" b="1" dirty="0">
                <a:solidFill>
                  <a:schemeClr val="accent6">
                    <a:lumMod val="50000"/>
                  </a:schemeClr>
                </a:solidFill>
                <a:latin typeface="EFT_Globus" panose="01000503000000020003" pitchFamily="2" charset="-79"/>
                <a:cs typeface="EFT_Globus" panose="01000503000000020003" pitchFamily="2" charset="-79"/>
              </a:rPr>
              <a:t>בַּגִּנָּה שֶׁל שָׁאוּל</a:t>
            </a:r>
          </a:p>
          <a:p>
            <a:pPr algn="ctr">
              <a:lnSpc>
                <a:spcPct val="150000"/>
              </a:lnSpc>
            </a:pPr>
            <a:r>
              <a:rPr lang="he-IL" sz="3600" b="1" dirty="0">
                <a:solidFill>
                  <a:schemeClr val="accent6">
                    <a:lumMod val="50000"/>
                  </a:schemeClr>
                </a:solidFill>
                <a:latin typeface="EFT_Globus" panose="01000503000000020003" pitchFamily="2" charset="-79"/>
                <a:cs typeface="EFT_Globus" panose="01000503000000020003" pitchFamily="2" charset="-79"/>
              </a:rPr>
              <a:t>וּבַמַּטָּע שֶׁל נָחוּם</a:t>
            </a:r>
          </a:p>
        </p:txBody>
      </p:sp>
      <p:pic>
        <p:nvPicPr>
          <p:cNvPr id="9" name="תמונה 8">
            <a:extLst>
              <a:ext uri="{FF2B5EF4-FFF2-40B4-BE49-F238E27FC236}">
                <a16:creationId xmlns:a16="http://schemas.microsoft.com/office/drawing/2014/main" id="{C351CEF2-894D-49EA-8322-95C37B1083BF}"/>
              </a:ext>
            </a:extLst>
          </p:cNvPr>
          <p:cNvPicPr>
            <a:picLocks noChangeAspect="1"/>
          </p:cNvPicPr>
          <p:nvPr/>
        </p:nvPicPr>
        <p:blipFill>
          <a:blip r:embed="rId4"/>
          <a:stretch>
            <a:fillRect/>
          </a:stretch>
        </p:blipFill>
        <p:spPr>
          <a:xfrm>
            <a:off x="3617846" y="3879368"/>
            <a:ext cx="2692871" cy="2108610"/>
          </a:xfrm>
          <a:prstGeom prst="rect">
            <a:avLst/>
          </a:prstGeom>
          <a:effectLst>
            <a:softEdge rad="127000"/>
          </a:effectLst>
        </p:spPr>
      </p:pic>
      <p:pic>
        <p:nvPicPr>
          <p:cNvPr id="4098" name="Picture 2" descr="סערה, סופת רעמים, עננים, מזג אוויר"/>
          <p:cNvPicPr>
            <a:picLocks noChangeAspect="1" noChangeArrowheads="1"/>
          </p:cNvPicPr>
          <p:nvPr/>
        </p:nvPicPr>
        <p:blipFill rotWithShape="1">
          <a:blip r:embed="rId5">
            <a:extLst>
              <a:ext uri="{28A0092B-C50C-407E-A947-70E740481C1C}">
                <a14:useLocalDpi xmlns:a14="http://schemas.microsoft.com/office/drawing/2010/main" val="0"/>
              </a:ext>
            </a:extLst>
          </a:blip>
          <a:srcRect l="18188" t="50557" r="21918"/>
          <a:stretch/>
        </p:blipFill>
        <p:spPr bwMode="auto">
          <a:xfrm>
            <a:off x="1751823" y="1989993"/>
            <a:ext cx="3265618" cy="17972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7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solidFill>
                  <a:srgbClr val="FFFFFF"/>
                </a:solidFill>
              </a:rPr>
              <a:t>נַכִּיר יְרָקוֹת בַּגִנָּה שֶל שָאוּל </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5" name="Text Placeholder 5">
            <a:extLst>
              <a:ext uri="{FF2B5EF4-FFF2-40B4-BE49-F238E27FC236}">
                <a16:creationId xmlns:a16="http://schemas.microsoft.com/office/drawing/2014/main" id="{23447C36-6132-374D-A58E-2AEC5E22D03D}"/>
              </a:ext>
            </a:extLst>
          </p:cNvPr>
          <p:cNvSpPr txBox="1">
            <a:spLocks/>
          </p:cNvSpPr>
          <p:nvPr/>
        </p:nvSpPr>
        <p:spPr>
          <a:xfrm>
            <a:off x="9067482" y="4110291"/>
            <a:ext cx="1842974"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b="1" dirty="0">
                <a:ln>
                  <a:solidFill>
                    <a:schemeClr val="bg1">
                      <a:lumMod val="65000"/>
                    </a:schemeClr>
                  </a:solidFill>
                </a:ln>
                <a:solidFill>
                  <a:schemeClr val="accent3">
                    <a:lumMod val="40000"/>
                    <a:lumOff val="60000"/>
                  </a:schemeClr>
                </a:solidFill>
                <a:latin typeface="EFT_Globus" panose="01000503000000020003" pitchFamily="2" charset="-79"/>
                <a:cs typeface="EFT_Globus" panose="01000503000000020003" pitchFamily="2" charset="-79"/>
              </a:rPr>
              <a:t>חוּמוּס</a:t>
            </a:r>
            <a:endParaRPr lang="en-US" b="1" dirty="0">
              <a:ln>
                <a:solidFill>
                  <a:schemeClr val="bg1">
                    <a:lumMod val="65000"/>
                  </a:schemeClr>
                </a:solidFill>
              </a:ln>
              <a:solidFill>
                <a:schemeClr val="accent3">
                  <a:lumMod val="40000"/>
                  <a:lumOff val="60000"/>
                </a:schemeClr>
              </a:solidFill>
              <a:latin typeface="EFT_Globus" panose="01000503000000020003" pitchFamily="2" charset="-79"/>
              <a:cs typeface="EFT_Globus" panose="01000503000000020003" pitchFamily="2" charset="-79"/>
            </a:endParaRPr>
          </a:p>
        </p:txBody>
      </p:sp>
      <p:sp>
        <p:nvSpPr>
          <p:cNvPr id="25" name="Text Placeholder 5">
            <a:extLst>
              <a:ext uri="{FF2B5EF4-FFF2-40B4-BE49-F238E27FC236}">
                <a16:creationId xmlns:a16="http://schemas.microsoft.com/office/drawing/2014/main" id="{23447C36-6132-374D-A58E-2AEC5E22D03D}"/>
              </a:ext>
            </a:extLst>
          </p:cNvPr>
          <p:cNvSpPr txBox="1">
            <a:spLocks/>
          </p:cNvSpPr>
          <p:nvPr/>
        </p:nvSpPr>
        <p:spPr>
          <a:xfrm>
            <a:off x="743027" y="4130371"/>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endParaRPr lang="en-US" sz="44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pic>
        <p:nvPicPr>
          <p:cNvPr id="1030" name="Picture 6" descr="פלאפל, אוכל, חומוס, ערבי, ירקות"/>
          <p:cNvPicPr>
            <a:picLocks noChangeAspect="1" noChangeArrowheads="1"/>
          </p:cNvPicPr>
          <p:nvPr/>
        </p:nvPicPr>
        <p:blipFill rotWithShape="1">
          <a:blip r:embed="rId4">
            <a:extLst>
              <a:ext uri="{28A0092B-C50C-407E-A947-70E740481C1C}">
                <a14:useLocalDpi xmlns:a14="http://schemas.microsoft.com/office/drawing/2010/main" val="0"/>
              </a:ext>
            </a:extLst>
          </a:blip>
          <a:srcRect l="73517" t="80581" r="9499" b="22"/>
          <a:stretch/>
        </p:blipFill>
        <p:spPr bwMode="auto">
          <a:xfrm>
            <a:off x="9067482" y="2321027"/>
            <a:ext cx="1842974" cy="1403147"/>
          </a:xfrm>
          <a:prstGeom prst="rect">
            <a:avLst/>
          </a:prstGeom>
          <a:noFill/>
          <a:ln w="57150">
            <a:solidFill>
              <a:schemeClr val="accent6">
                <a:lumMod val="75000"/>
              </a:schemeClr>
            </a:solidFill>
          </a:ln>
          <a:effectLst/>
          <a:extLst>
            <a:ext uri="{909E8E84-426E-40DD-AFC4-6F175D3DCCD1}">
              <a14:hiddenFill xmlns:a14="http://schemas.microsoft.com/office/drawing/2010/main">
                <a:solidFill>
                  <a:srgbClr val="FFFFFF"/>
                </a:solidFill>
              </a14:hiddenFill>
            </a:ext>
          </a:extLst>
        </p:spPr>
      </p:pic>
      <p:pic>
        <p:nvPicPr>
          <p:cNvPr id="1032" name="Picture 8" descr="שומר, סלט שומר, סלט, ויטמינים"/>
          <p:cNvPicPr>
            <a:picLocks noChangeAspect="1" noChangeArrowheads="1"/>
          </p:cNvPicPr>
          <p:nvPr/>
        </p:nvPicPr>
        <p:blipFill rotWithShape="1">
          <a:blip r:embed="rId5">
            <a:extLst>
              <a:ext uri="{28A0092B-C50C-407E-A947-70E740481C1C}">
                <a14:useLocalDpi xmlns:a14="http://schemas.microsoft.com/office/drawing/2010/main" val="0"/>
              </a:ext>
            </a:extLst>
          </a:blip>
          <a:srcRect r="53523"/>
          <a:stretch/>
        </p:blipFill>
        <p:spPr bwMode="auto">
          <a:xfrm>
            <a:off x="6865835" y="1792054"/>
            <a:ext cx="1591143" cy="1929389"/>
          </a:xfrm>
          <a:prstGeom prst="rect">
            <a:avLst/>
          </a:prstGeom>
          <a:noFill/>
          <a:ln w="57150">
            <a:solidFill>
              <a:schemeClr val="accent6">
                <a:lumMod val="75000"/>
              </a:schemeClr>
            </a:solidFill>
          </a:ln>
          <a:effectLst/>
          <a:extLst>
            <a:ext uri="{909E8E84-426E-40DD-AFC4-6F175D3DCCD1}">
              <a14:hiddenFill xmlns:a14="http://schemas.microsoft.com/office/drawing/2010/main">
                <a:solidFill>
                  <a:srgbClr val="FFFFFF"/>
                </a:solidFill>
              </a14:hiddenFill>
            </a:ext>
          </a:extLst>
        </p:spPr>
      </p:pic>
      <p:pic>
        <p:nvPicPr>
          <p:cNvPr id="1034" name="Picture 10" descr="אפונה, ירקות, בריאים, בריאו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400" y="2227163"/>
            <a:ext cx="2245516" cy="1497012"/>
          </a:xfrm>
          <a:prstGeom prst="rect">
            <a:avLst/>
          </a:prstGeom>
          <a:noFill/>
          <a:ln w="57150">
            <a:solidFill>
              <a:schemeClr val="accent6">
                <a:lumMod val="75000"/>
              </a:schemeClr>
            </a:solidFill>
          </a:ln>
          <a:effectLst/>
          <a:extLst>
            <a:ext uri="{909E8E84-426E-40DD-AFC4-6F175D3DCCD1}">
              <a14:hiddenFill xmlns:a14="http://schemas.microsoft.com/office/drawing/2010/main">
                <a:solidFill>
                  <a:srgbClr val="FFFFFF"/>
                </a:solidFill>
              </a14:hiddenFill>
            </a:ext>
          </a:extLst>
        </p:spPr>
      </p:pic>
      <p:pic>
        <p:nvPicPr>
          <p:cNvPr id="1036" name="Picture 12" descr="https://media.istockphoto.com/photos/fresh-coriander-cilantro-leaves-on-basket-picture-id1133790325?b=1&amp;k=6&amp;m=1133790325&amp;s=170667a&amp;w=0&amp;h=sgjC4_Lr0Dwh1YZKfX0asmdpYHqyVkkhkUYNxJhsj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466" y="2399146"/>
            <a:ext cx="2036821" cy="1356546"/>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2" name="Text Placeholder 5">
            <a:extLst>
              <a:ext uri="{FF2B5EF4-FFF2-40B4-BE49-F238E27FC236}">
                <a16:creationId xmlns:a16="http://schemas.microsoft.com/office/drawing/2014/main" id="{23447C36-6132-374D-A58E-2AEC5E22D03D}"/>
              </a:ext>
            </a:extLst>
          </p:cNvPr>
          <p:cNvSpPr txBox="1">
            <a:spLocks/>
          </p:cNvSpPr>
          <p:nvPr/>
        </p:nvSpPr>
        <p:spPr>
          <a:xfrm>
            <a:off x="743026" y="4155105"/>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כֻּסְבָּרָה</a:t>
            </a:r>
            <a:endParaRPr lang="en-US"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sp>
        <p:nvSpPr>
          <p:cNvPr id="33" name="Text Placeholder 5">
            <a:extLst>
              <a:ext uri="{FF2B5EF4-FFF2-40B4-BE49-F238E27FC236}">
                <a16:creationId xmlns:a16="http://schemas.microsoft.com/office/drawing/2014/main" id="{23447C36-6132-374D-A58E-2AEC5E22D03D}"/>
              </a:ext>
            </a:extLst>
          </p:cNvPr>
          <p:cNvSpPr txBox="1">
            <a:spLocks/>
          </p:cNvSpPr>
          <p:nvPr/>
        </p:nvSpPr>
        <p:spPr>
          <a:xfrm>
            <a:off x="3272281" y="4155105"/>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אֲפוּנָה</a:t>
            </a:r>
            <a:endParaRPr lang="en-US" b="1" dirty="0">
              <a:ln>
                <a:solidFill>
                  <a:schemeClr val="bg1">
                    <a:lumMod val="65000"/>
                  </a:schemeClr>
                </a:solidFill>
              </a:ln>
              <a:solidFill>
                <a:srgbClr val="62FC24"/>
              </a:solidFill>
              <a:latin typeface="EFT_Globus" panose="01000503000000020003" pitchFamily="2" charset="-79"/>
              <a:cs typeface="EFT_Globus" panose="01000503000000020003" pitchFamily="2" charset="-79"/>
            </a:endParaRPr>
          </a:p>
        </p:txBody>
      </p:sp>
      <p:sp>
        <p:nvSpPr>
          <p:cNvPr id="34" name="Text Placeholder 5">
            <a:extLst>
              <a:ext uri="{FF2B5EF4-FFF2-40B4-BE49-F238E27FC236}">
                <a16:creationId xmlns:a16="http://schemas.microsoft.com/office/drawing/2014/main" id="{23447C36-6132-374D-A58E-2AEC5E22D03D}"/>
              </a:ext>
            </a:extLst>
          </p:cNvPr>
          <p:cNvSpPr txBox="1">
            <a:spLocks/>
          </p:cNvSpPr>
          <p:nvPr/>
        </p:nvSpPr>
        <p:spPr>
          <a:xfrm>
            <a:off x="7177176" y="4155105"/>
            <a:ext cx="1203897"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3200" b="1" dirty="0">
                <a:ln>
                  <a:solidFill>
                    <a:schemeClr val="bg1">
                      <a:lumMod val="65000"/>
                    </a:schemeClr>
                  </a:solidFill>
                </a:ln>
                <a:solidFill>
                  <a:schemeClr val="bg1"/>
                </a:solidFill>
                <a:latin typeface="EFT_Globus" panose="01000503000000020003" pitchFamily="2" charset="-79"/>
                <a:cs typeface="EFT_Globus" panose="01000503000000020003" pitchFamily="2" charset="-79"/>
              </a:rPr>
              <a:t>שֻׁמַּר</a:t>
            </a:r>
            <a:endParaRPr lang="en-US" sz="3200" b="1" dirty="0">
              <a:ln>
                <a:solidFill>
                  <a:schemeClr val="bg1">
                    <a:lumMod val="65000"/>
                  </a:schemeClr>
                </a:solidFill>
              </a:ln>
              <a:solidFill>
                <a:schemeClr val="bg1"/>
              </a:solidFill>
              <a:latin typeface="EFT_Globus" panose="01000503000000020003" pitchFamily="2" charset="-79"/>
              <a:cs typeface="EFT_Globus" panose="01000503000000020003" pitchFamily="2" charset="-79"/>
            </a:endParaRPr>
          </a:p>
        </p:txBody>
      </p:sp>
    </p:spTree>
    <p:extLst>
      <p:ext uri="{BB962C8B-B14F-4D97-AF65-F5344CB8AC3E}">
        <p14:creationId xmlns:p14="http://schemas.microsoft.com/office/powerpoint/2010/main" val="19657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solidFill>
                  <a:srgbClr val="FFFFFF"/>
                </a:solidFill>
              </a:rPr>
              <a:t>נַכִּיר יְרָקוֹת בַּגִנָּה שֶל שָאוּל </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8" name="Text Placeholder 5">
            <a:extLst>
              <a:ext uri="{FF2B5EF4-FFF2-40B4-BE49-F238E27FC236}">
                <a16:creationId xmlns:a16="http://schemas.microsoft.com/office/drawing/2014/main" id="{23447C36-6132-374D-A58E-2AEC5E22D03D}"/>
              </a:ext>
            </a:extLst>
          </p:cNvPr>
          <p:cNvSpPr txBox="1">
            <a:spLocks/>
          </p:cNvSpPr>
          <p:nvPr/>
        </p:nvSpPr>
        <p:spPr>
          <a:xfrm>
            <a:off x="568997" y="3963248"/>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שְׁעוּעִית</a:t>
            </a:r>
            <a:endParaRPr lang="en-US"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sp>
        <p:nvSpPr>
          <p:cNvPr id="20" name="Text Placeholder 5">
            <a:extLst>
              <a:ext uri="{FF2B5EF4-FFF2-40B4-BE49-F238E27FC236}">
                <a16:creationId xmlns:a16="http://schemas.microsoft.com/office/drawing/2014/main" id="{23447C36-6132-374D-A58E-2AEC5E22D03D}"/>
              </a:ext>
            </a:extLst>
          </p:cNvPr>
          <p:cNvSpPr txBox="1">
            <a:spLocks/>
          </p:cNvSpPr>
          <p:nvPr/>
        </p:nvSpPr>
        <p:spPr>
          <a:xfrm>
            <a:off x="3434032" y="3963248"/>
            <a:ext cx="2091803" cy="1163799"/>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כְּרוּב</a:t>
            </a:r>
            <a:endParaRPr lang="en-US"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endParaRPr>
          </a:p>
        </p:txBody>
      </p:sp>
      <p:sp>
        <p:nvSpPr>
          <p:cNvPr id="21" name="Text Placeholder 5">
            <a:extLst>
              <a:ext uri="{FF2B5EF4-FFF2-40B4-BE49-F238E27FC236}">
                <a16:creationId xmlns:a16="http://schemas.microsoft.com/office/drawing/2014/main" id="{23447C36-6132-374D-A58E-2AEC5E22D03D}"/>
              </a:ext>
            </a:extLst>
          </p:cNvPr>
          <p:cNvSpPr txBox="1">
            <a:spLocks/>
          </p:cNvSpPr>
          <p:nvPr/>
        </p:nvSpPr>
        <p:spPr>
          <a:xfrm>
            <a:off x="8799560" y="3963248"/>
            <a:ext cx="2988549" cy="1038674"/>
          </a:xfrm>
          <a:prstGeom prst="rect">
            <a:avLst/>
          </a:prstGeom>
          <a:effectLst/>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he-IL" sz="40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rPr>
              <a:t>תַּפּוּחַ אֲדָמָה</a:t>
            </a:r>
            <a:endParaRPr lang="en-US" sz="40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endParaRPr>
          </a:p>
        </p:txBody>
      </p:sp>
      <p:sp>
        <p:nvSpPr>
          <p:cNvPr id="22" name="Text Placeholder 5">
            <a:extLst>
              <a:ext uri="{FF2B5EF4-FFF2-40B4-BE49-F238E27FC236}">
                <a16:creationId xmlns:a16="http://schemas.microsoft.com/office/drawing/2014/main" id="{23447C36-6132-374D-A58E-2AEC5E22D03D}"/>
              </a:ext>
            </a:extLst>
          </p:cNvPr>
          <p:cNvSpPr txBox="1">
            <a:spLocks/>
          </p:cNvSpPr>
          <p:nvPr/>
        </p:nvSpPr>
        <p:spPr>
          <a:xfrm>
            <a:off x="6221788" y="4025810"/>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000" b="1" dirty="0">
                <a:ln>
                  <a:solidFill>
                    <a:schemeClr val="bg1">
                      <a:lumMod val="65000"/>
                    </a:schemeClr>
                  </a:solidFill>
                </a:ln>
                <a:solidFill>
                  <a:schemeClr val="bg1"/>
                </a:solidFill>
                <a:latin typeface="EFT_Globus" panose="01000503000000020003" pitchFamily="2" charset="-79"/>
                <a:cs typeface="EFT_Globus" panose="01000503000000020003" pitchFamily="2" charset="-79"/>
              </a:rPr>
              <a:t>שׁוּם</a:t>
            </a:r>
            <a:endParaRPr lang="en-US" sz="4000" b="1" dirty="0">
              <a:ln>
                <a:solidFill>
                  <a:schemeClr val="bg1">
                    <a:lumMod val="65000"/>
                  </a:schemeClr>
                </a:solidFill>
              </a:ln>
              <a:solidFill>
                <a:schemeClr val="bg1"/>
              </a:solidFill>
              <a:latin typeface="EFT_Globus" panose="01000503000000020003" pitchFamily="2" charset="-79"/>
              <a:cs typeface="EFT_Globus" panose="01000503000000020003" pitchFamily="2" charset="-79"/>
            </a:endParaRPr>
          </a:p>
        </p:txBody>
      </p:sp>
      <p:pic>
        <p:nvPicPr>
          <p:cNvPr id="3074" name="Picture 2" descr="https://media.istockphoto.com/photos/three-potatoes-picture-id157430678?b=1&amp;k=6&amp;m=157430678&amp;s=170667a&amp;w=0&amp;h=SsTs6dSV5NPDD2kQk5XXz9MlTV1jTgVJ-8GaASKtV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9386" y="2180329"/>
            <a:ext cx="1942204" cy="1443822"/>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76" name="Picture 4" descr="https://media.istockphoto.com/photos/closeup-of-garlic-clove-on-white-background-picture-id185408964?b=1&amp;k=6&amp;m=185408964&amp;s=170667a&amp;w=0&amp;h=csx7ZBx1gyCdzVMqVoFsPx5OU8pTA6cFbnsdQ9o4RJw="/>
          <p:cNvPicPr>
            <a:picLocks noChangeAspect="1" noChangeArrowheads="1"/>
          </p:cNvPicPr>
          <p:nvPr/>
        </p:nvPicPr>
        <p:blipFill rotWithShape="1">
          <a:blip r:embed="rId5">
            <a:extLst>
              <a:ext uri="{28A0092B-C50C-407E-A947-70E740481C1C}">
                <a14:useLocalDpi xmlns:a14="http://schemas.microsoft.com/office/drawing/2010/main" val="0"/>
              </a:ext>
            </a:extLst>
          </a:blip>
          <a:srcRect l="12507" r="12706"/>
          <a:stretch/>
        </p:blipFill>
        <p:spPr bwMode="auto">
          <a:xfrm>
            <a:off x="6528624" y="2125015"/>
            <a:ext cx="1724892" cy="1530015"/>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80" name="Picture 8" descr="https://media.istockphoto.com/photos/green-cabbage-isolated-on-white-picture-id673162168?b=1&amp;k=6&amp;m=673162168&amp;s=170667a&amp;w=0&amp;h=JPRwQw6D3MpNM2Dy7tcemubvi0pPWRH59NfxnCEXXB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0455" y="2032690"/>
            <a:ext cx="1702299" cy="1714666"/>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84" name="Picture 12" descr="https://media.istockphoto.com/photos/kidney-beans-in-a-white-background-picture-id535939107?b=1&amp;k=6&amp;m=535939107&amp;s=170667a&amp;w=0&amp;h=C5F7241fIkxRUqECdN7CfOdAvZZj8AEgea_XSc9ol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718" y="2319260"/>
            <a:ext cx="1785120" cy="1428096"/>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6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solidFill>
                  <a:srgbClr val="FFFFFF"/>
                </a:solidFill>
              </a:rPr>
              <a:t>נַכִּיר יְרָקוֹת בַּגִנָּה שֶל שָאוּל </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6" name="TextBox 5"/>
          <p:cNvSpPr txBox="1"/>
          <p:nvPr/>
        </p:nvSpPr>
        <p:spPr>
          <a:xfrm>
            <a:off x="445132" y="1798881"/>
            <a:ext cx="11440527" cy="584775"/>
          </a:xfrm>
          <a:prstGeom prst="rect">
            <a:avLst/>
          </a:prstGeom>
          <a:noFill/>
        </p:spPr>
        <p:txBody>
          <a:bodyPr wrap="square" rtlCol="1">
            <a:spAutoFit/>
          </a:bodyPr>
          <a:lstStyle/>
          <a:p>
            <a:pPr algn="ctr"/>
            <a:r>
              <a:rPr lang="he-IL" sz="3200" b="1" dirty="0">
                <a:solidFill>
                  <a:schemeClr val="accent5">
                    <a:lumMod val="50000"/>
                  </a:schemeClr>
                </a:solidFill>
                <a:latin typeface="EFT_Globus" panose="01000503000000020003" pitchFamily="2" charset="-79"/>
                <a:cs typeface="EFT_Globus" panose="01000503000000020003" pitchFamily="2" charset="-79"/>
              </a:rPr>
              <a:t>מַה מְשֻׁתָּף לְכָל הַיְּרָקוֹת שֶׁגְּדֵלִים בַּגִּנָּה שֶׁל שָׁאוּל?</a:t>
            </a:r>
          </a:p>
        </p:txBody>
      </p:sp>
      <p:sp>
        <p:nvSpPr>
          <p:cNvPr id="28" name="Text Placeholder 5">
            <a:extLst>
              <a:ext uri="{FF2B5EF4-FFF2-40B4-BE49-F238E27FC236}">
                <a16:creationId xmlns:a16="http://schemas.microsoft.com/office/drawing/2014/main" id="{23447C36-6132-374D-A58E-2AEC5E22D03D}"/>
              </a:ext>
            </a:extLst>
          </p:cNvPr>
          <p:cNvSpPr txBox="1">
            <a:spLocks/>
          </p:cNvSpPr>
          <p:nvPr/>
        </p:nvSpPr>
        <p:spPr>
          <a:xfrm>
            <a:off x="936952" y="4027677"/>
            <a:ext cx="2924843" cy="105104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32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שְׁעוּעִית</a:t>
            </a:r>
            <a:endParaRPr lang="en-US" sz="32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sp>
        <p:nvSpPr>
          <p:cNvPr id="29" name="Text Placeholder 5">
            <a:extLst>
              <a:ext uri="{FF2B5EF4-FFF2-40B4-BE49-F238E27FC236}">
                <a16:creationId xmlns:a16="http://schemas.microsoft.com/office/drawing/2014/main" id="{23447C36-6132-374D-A58E-2AEC5E22D03D}"/>
              </a:ext>
            </a:extLst>
          </p:cNvPr>
          <p:cNvSpPr txBox="1">
            <a:spLocks/>
          </p:cNvSpPr>
          <p:nvPr/>
        </p:nvSpPr>
        <p:spPr>
          <a:xfrm>
            <a:off x="3965516" y="4046173"/>
            <a:ext cx="2616220" cy="1177656"/>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32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כְּרוּב</a:t>
            </a:r>
            <a:endParaRPr lang="en-US" sz="32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endParaRPr>
          </a:p>
        </p:txBody>
      </p:sp>
      <p:sp>
        <p:nvSpPr>
          <p:cNvPr id="30" name="Text Placeholder 5">
            <a:extLst>
              <a:ext uri="{FF2B5EF4-FFF2-40B4-BE49-F238E27FC236}">
                <a16:creationId xmlns:a16="http://schemas.microsoft.com/office/drawing/2014/main" id="{23447C36-6132-374D-A58E-2AEC5E22D03D}"/>
              </a:ext>
            </a:extLst>
          </p:cNvPr>
          <p:cNvSpPr txBox="1">
            <a:spLocks/>
          </p:cNvSpPr>
          <p:nvPr/>
        </p:nvSpPr>
        <p:spPr>
          <a:xfrm>
            <a:off x="8147878" y="4064778"/>
            <a:ext cx="3737781" cy="1051041"/>
          </a:xfrm>
          <a:prstGeom prst="rect">
            <a:avLst/>
          </a:prstGeom>
          <a:effectLst/>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he-IL" sz="32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rPr>
              <a:t>תַּפּוּחַ אֲדָמָה</a:t>
            </a:r>
            <a:endParaRPr lang="en-US" sz="32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endParaRPr>
          </a:p>
        </p:txBody>
      </p:sp>
      <p:sp>
        <p:nvSpPr>
          <p:cNvPr id="31" name="Text Placeholder 5">
            <a:extLst>
              <a:ext uri="{FF2B5EF4-FFF2-40B4-BE49-F238E27FC236}">
                <a16:creationId xmlns:a16="http://schemas.microsoft.com/office/drawing/2014/main" id="{23447C36-6132-374D-A58E-2AEC5E22D03D}"/>
              </a:ext>
            </a:extLst>
          </p:cNvPr>
          <p:cNvSpPr txBox="1">
            <a:spLocks/>
          </p:cNvSpPr>
          <p:nvPr/>
        </p:nvSpPr>
        <p:spPr>
          <a:xfrm>
            <a:off x="6206861" y="4064778"/>
            <a:ext cx="2924843" cy="105104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3200" b="1" dirty="0">
                <a:ln>
                  <a:solidFill>
                    <a:schemeClr val="bg1">
                      <a:lumMod val="65000"/>
                    </a:schemeClr>
                  </a:solidFill>
                </a:ln>
                <a:solidFill>
                  <a:schemeClr val="bg1"/>
                </a:solidFill>
                <a:latin typeface="EFT_Globus" panose="01000503000000020003" pitchFamily="2" charset="-79"/>
                <a:cs typeface="EFT_Globus" panose="01000503000000020003" pitchFamily="2" charset="-79"/>
              </a:rPr>
              <a:t>שׁוּם</a:t>
            </a:r>
            <a:endParaRPr lang="en-US" sz="3200" b="1" dirty="0">
              <a:ln>
                <a:solidFill>
                  <a:schemeClr val="bg1">
                    <a:lumMod val="65000"/>
                  </a:schemeClr>
                </a:solidFill>
              </a:ln>
              <a:solidFill>
                <a:schemeClr val="bg1"/>
              </a:solidFill>
              <a:latin typeface="EFT_Globus" panose="01000503000000020003" pitchFamily="2" charset="-79"/>
              <a:cs typeface="EFT_Globus" panose="01000503000000020003" pitchFamily="2" charset="-79"/>
            </a:endParaRPr>
          </a:p>
        </p:txBody>
      </p:sp>
      <p:sp>
        <p:nvSpPr>
          <p:cNvPr id="32" name="Text Placeholder 5">
            <a:extLst>
              <a:ext uri="{FF2B5EF4-FFF2-40B4-BE49-F238E27FC236}">
                <a16:creationId xmlns:a16="http://schemas.microsoft.com/office/drawing/2014/main" id="{23447C36-6132-374D-A58E-2AEC5E22D03D}"/>
              </a:ext>
            </a:extLst>
          </p:cNvPr>
          <p:cNvSpPr txBox="1">
            <a:spLocks/>
          </p:cNvSpPr>
          <p:nvPr/>
        </p:nvSpPr>
        <p:spPr>
          <a:xfrm>
            <a:off x="8523117" y="3050838"/>
            <a:ext cx="2338563" cy="989206"/>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3200" b="1" dirty="0">
                <a:ln>
                  <a:solidFill>
                    <a:schemeClr val="bg1">
                      <a:lumMod val="65000"/>
                    </a:schemeClr>
                  </a:solidFill>
                </a:ln>
                <a:solidFill>
                  <a:schemeClr val="accent3">
                    <a:lumMod val="40000"/>
                    <a:lumOff val="60000"/>
                  </a:schemeClr>
                </a:solidFill>
                <a:latin typeface="EFT_Globus" panose="01000503000000020003" pitchFamily="2" charset="-79"/>
                <a:cs typeface="EFT_Globus" panose="01000503000000020003" pitchFamily="2" charset="-79"/>
              </a:rPr>
              <a:t>חוּמוּס</a:t>
            </a:r>
            <a:endParaRPr lang="en-US" sz="3200" b="1" dirty="0">
              <a:ln>
                <a:solidFill>
                  <a:schemeClr val="bg1">
                    <a:lumMod val="65000"/>
                  </a:schemeClr>
                </a:solidFill>
              </a:ln>
              <a:solidFill>
                <a:schemeClr val="accent3">
                  <a:lumMod val="40000"/>
                  <a:lumOff val="60000"/>
                </a:schemeClr>
              </a:solidFill>
              <a:latin typeface="EFT_Globus" panose="01000503000000020003" pitchFamily="2" charset="-79"/>
              <a:cs typeface="EFT_Globus" panose="01000503000000020003" pitchFamily="2" charset="-79"/>
            </a:endParaRPr>
          </a:p>
        </p:txBody>
      </p:sp>
      <p:sp>
        <p:nvSpPr>
          <p:cNvPr id="33" name="Text Placeholder 5">
            <a:extLst>
              <a:ext uri="{FF2B5EF4-FFF2-40B4-BE49-F238E27FC236}">
                <a16:creationId xmlns:a16="http://schemas.microsoft.com/office/drawing/2014/main" id="{23447C36-6132-374D-A58E-2AEC5E22D03D}"/>
              </a:ext>
            </a:extLst>
          </p:cNvPr>
          <p:cNvSpPr txBox="1">
            <a:spLocks/>
          </p:cNvSpPr>
          <p:nvPr/>
        </p:nvSpPr>
        <p:spPr>
          <a:xfrm>
            <a:off x="709388" y="3063205"/>
            <a:ext cx="2338563" cy="989206"/>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32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כֻּסְבָּרָה</a:t>
            </a:r>
            <a:endParaRPr lang="en-US" sz="32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sp>
        <p:nvSpPr>
          <p:cNvPr id="34" name="Text Placeholder 5">
            <a:extLst>
              <a:ext uri="{FF2B5EF4-FFF2-40B4-BE49-F238E27FC236}">
                <a16:creationId xmlns:a16="http://schemas.microsoft.com/office/drawing/2014/main" id="{23447C36-6132-374D-A58E-2AEC5E22D03D}"/>
              </a:ext>
            </a:extLst>
          </p:cNvPr>
          <p:cNvSpPr txBox="1">
            <a:spLocks/>
          </p:cNvSpPr>
          <p:nvPr/>
        </p:nvSpPr>
        <p:spPr>
          <a:xfrm>
            <a:off x="3598186" y="3038471"/>
            <a:ext cx="2338563" cy="989206"/>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32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אֲפוּנָה</a:t>
            </a:r>
            <a:endParaRPr lang="en-US" sz="32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endParaRPr>
          </a:p>
        </p:txBody>
      </p:sp>
      <p:sp>
        <p:nvSpPr>
          <p:cNvPr id="35" name="Text Placeholder 5">
            <a:extLst>
              <a:ext uri="{FF2B5EF4-FFF2-40B4-BE49-F238E27FC236}">
                <a16:creationId xmlns:a16="http://schemas.microsoft.com/office/drawing/2014/main" id="{23447C36-6132-374D-A58E-2AEC5E22D03D}"/>
              </a:ext>
            </a:extLst>
          </p:cNvPr>
          <p:cNvSpPr txBox="1">
            <a:spLocks/>
          </p:cNvSpPr>
          <p:nvPr/>
        </p:nvSpPr>
        <p:spPr>
          <a:xfrm>
            <a:off x="6829968" y="3063205"/>
            <a:ext cx="1426849" cy="989206"/>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3200" b="1" dirty="0">
                <a:ln>
                  <a:solidFill>
                    <a:schemeClr val="bg1">
                      <a:lumMod val="65000"/>
                    </a:schemeClr>
                  </a:solidFill>
                </a:ln>
                <a:solidFill>
                  <a:schemeClr val="bg1"/>
                </a:solidFill>
                <a:latin typeface="EFT_Globus" panose="01000503000000020003" pitchFamily="2" charset="-79"/>
                <a:cs typeface="EFT_Globus" panose="01000503000000020003" pitchFamily="2" charset="-79"/>
              </a:rPr>
              <a:t>שֻׁמַּר</a:t>
            </a:r>
            <a:endParaRPr lang="en-US" sz="3200" b="1" dirty="0">
              <a:ln>
                <a:solidFill>
                  <a:schemeClr val="bg1">
                    <a:lumMod val="65000"/>
                  </a:schemeClr>
                </a:solidFill>
              </a:ln>
              <a:solidFill>
                <a:schemeClr val="bg1"/>
              </a:solidFill>
              <a:latin typeface="EFT_Globus" panose="01000503000000020003" pitchFamily="2" charset="-79"/>
              <a:cs typeface="EFT_Globus" panose="01000503000000020003" pitchFamily="2" charset="-79"/>
            </a:endParaRPr>
          </a:p>
        </p:txBody>
      </p:sp>
    </p:spTree>
    <p:extLst>
      <p:ext uri="{BB962C8B-B14F-4D97-AF65-F5344CB8AC3E}">
        <p14:creationId xmlns:p14="http://schemas.microsoft.com/office/powerpoint/2010/main" val="22457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b="1" dirty="0" smtClean="0">
                <a:latin typeface="Arial" panose="020B0604020202020204" pitchFamily="34" charset="0"/>
                <a:cs typeface="Arial" panose="020B0604020202020204" pitchFamily="34" charset="0"/>
              </a:rPr>
              <a:t>מַה </a:t>
            </a:r>
            <a:r>
              <a:rPr lang="he-IL" b="1" dirty="0">
                <a:latin typeface="Arial" panose="020B0604020202020204" pitchFamily="34" charset="0"/>
                <a:cs typeface="Arial" panose="020B0604020202020204" pitchFamily="34" charset="0"/>
              </a:rPr>
              <a:t>לְהָבִיא </a:t>
            </a:r>
            <a:r>
              <a:rPr lang="he-IL" b="1" dirty="0" err="1">
                <a:latin typeface="Arial" panose="020B0604020202020204" pitchFamily="34" charset="0"/>
                <a:cs typeface="Arial" panose="020B0604020202020204" pitchFamily="34" charset="0"/>
              </a:rPr>
              <a:t>לַשִּׁעוּר</a:t>
            </a:r>
            <a:r>
              <a:rPr lang="he-IL" b="1" dirty="0">
                <a:latin typeface="Arial" panose="020B0604020202020204" pitchFamily="34" charset="0"/>
                <a:cs typeface="Arial" panose="020B0604020202020204" pitchFamily="34" charset="0"/>
              </a:rPr>
              <a:t>?</a:t>
            </a:r>
            <a:endParaRPr lang="x-none" b="1" dirty="0">
              <a:latin typeface="Arial" panose="020B0604020202020204" pitchFamily="34" charset="0"/>
              <a:cs typeface="Arial" panose="020B0604020202020204" pitchFamily="34" charset="0"/>
            </a:endParaRPr>
          </a:p>
        </p:txBody>
      </p:sp>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36969" y="3207014"/>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3m9l0v76dty0.cloudfront.net/system/photos/2591912/extra_large/9be8bd3889dce5ef88b084a78a319f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967" y="2721921"/>
            <a:ext cx="1322132" cy="1815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896" y="2878048"/>
            <a:ext cx="1242417" cy="15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smtClean="0"/>
              <a:t>מַתְחִילִים בַּהֲנָאָה</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8" name="Text Placeholder 5">
            <a:extLst>
              <a:ext uri="{FF2B5EF4-FFF2-40B4-BE49-F238E27FC236}">
                <a16:creationId xmlns:a16="http://schemas.microsoft.com/office/drawing/2014/main" id="{23447C36-6132-374D-A58E-2AEC5E22D03D}"/>
              </a:ext>
            </a:extLst>
          </p:cNvPr>
          <p:cNvSpPr txBox="1">
            <a:spLocks/>
          </p:cNvSpPr>
          <p:nvPr/>
        </p:nvSpPr>
        <p:spPr>
          <a:xfrm>
            <a:off x="709388" y="4064778"/>
            <a:ext cx="2924843" cy="105104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שְׁ</a:t>
            </a: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עוּ</a:t>
            </a:r>
            <a:r>
              <a:rPr lang="he-IL"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עִית</a:t>
            </a:r>
            <a:endParaRPr lang="en-US"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sp>
        <p:nvSpPr>
          <p:cNvPr id="29" name="Text Placeholder 5">
            <a:extLst>
              <a:ext uri="{FF2B5EF4-FFF2-40B4-BE49-F238E27FC236}">
                <a16:creationId xmlns:a16="http://schemas.microsoft.com/office/drawing/2014/main" id="{23447C36-6132-374D-A58E-2AEC5E22D03D}"/>
              </a:ext>
            </a:extLst>
          </p:cNvPr>
          <p:cNvSpPr txBox="1">
            <a:spLocks/>
          </p:cNvSpPr>
          <p:nvPr/>
        </p:nvSpPr>
        <p:spPr>
          <a:xfrm>
            <a:off x="3965516" y="4046173"/>
            <a:ext cx="2616220" cy="1177656"/>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כְּ</a:t>
            </a: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רו</a:t>
            </a:r>
            <a:r>
              <a:rPr lang="he-IL"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ּב</a:t>
            </a:r>
            <a:endParaRPr lang="en-US"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endParaRPr>
          </a:p>
        </p:txBody>
      </p:sp>
      <p:sp>
        <p:nvSpPr>
          <p:cNvPr id="30" name="Text Placeholder 5">
            <a:extLst>
              <a:ext uri="{FF2B5EF4-FFF2-40B4-BE49-F238E27FC236}">
                <a16:creationId xmlns:a16="http://schemas.microsoft.com/office/drawing/2014/main" id="{23447C36-6132-374D-A58E-2AEC5E22D03D}"/>
              </a:ext>
            </a:extLst>
          </p:cNvPr>
          <p:cNvSpPr txBox="1">
            <a:spLocks/>
          </p:cNvSpPr>
          <p:nvPr/>
        </p:nvSpPr>
        <p:spPr>
          <a:xfrm>
            <a:off x="8147878" y="4064778"/>
            <a:ext cx="3737781" cy="1051041"/>
          </a:xfrm>
          <a:prstGeom prst="rect">
            <a:avLst/>
          </a:prstGeom>
          <a:effectLst/>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he-IL" sz="40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rPr>
              <a:t>תַּ</a:t>
            </a:r>
            <a:r>
              <a:rPr lang="he-IL" sz="4000" b="1" dirty="0">
                <a:ln>
                  <a:solidFill>
                    <a:schemeClr val="tx2">
                      <a:lumMod val="40000"/>
                      <a:lumOff val="60000"/>
                    </a:schemeClr>
                  </a:solidFill>
                </a:ln>
                <a:solidFill>
                  <a:srgbClr val="FF0000"/>
                </a:solidFill>
                <a:latin typeface="EFT_Globus" panose="01000503000000020003" pitchFamily="2" charset="-79"/>
                <a:cs typeface="EFT_Globus" panose="01000503000000020003" pitchFamily="2" charset="-79"/>
              </a:rPr>
              <a:t>פּוּ</a:t>
            </a:r>
            <a:r>
              <a:rPr lang="he-IL" sz="40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rPr>
              <a:t>חַ אֲדָמָה</a:t>
            </a:r>
            <a:endParaRPr lang="en-US" sz="4000" b="1" dirty="0">
              <a:ln>
                <a:solidFill>
                  <a:schemeClr val="tx2">
                    <a:lumMod val="40000"/>
                    <a:lumOff val="60000"/>
                  </a:schemeClr>
                </a:solidFill>
              </a:ln>
              <a:solidFill>
                <a:schemeClr val="accent3">
                  <a:lumMod val="60000"/>
                  <a:lumOff val="40000"/>
                </a:schemeClr>
              </a:solidFill>
              <a:latin typeface="EFT_Globus" panose="01000503000000020003" pitchFamily="2" charset="-79"/>
              <a:cs typeface="EFT_Globus" panose="01000503000000020003" pitchFamily="2" charset="-79"/>
            </a:endParaRPr>
          </a:p>
        </p:txBody>
      </p:sp>
      <p:sp>
        <p:nvSpPr>
          <p:cNvPr id="31" name="Text Placeholder 5">
            <a:extLst>
              <a:ext uri="{FF2B5EF4-FFF2-40B4-BE49-F238E27FC236}">
                <a16:creationId xmlns:a16="http://schemas.microsoft.com/office/drawing/2014/main" id="{23447C36-6132-374D-A58E-2AEC5E22D03D}"/>
              </a:ext>
            </a:extLst>
          </p:cNvPr>
          <p:cNvSpPr txBox="1">
            <a:spLocks/>
          </p:cNvSpPr>
          <p:nvPr/>
        </p:nvSpPr>
        <p:spPr>
          <a:xfrm>
            <a:off x="6277625" y="4040044"/>
            <a:ext cx="2924843" cy="105104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שׁוּ</a:t>
            </a:r>
            <a:r>
              <a:rPr lang="he-IL" sz="4000" b="1" dirty="0">
                <a:ln>
                  <a:solidFill>
                    <a:schemeClr val="bg1">
                      <a:lumMod val="65000"/>
                    </a:schemeClr>
                  </a:solidFill>
                </a:ln>
                <a:solidFill>
                  <a:schemeClr val="bg1"/>
                </a:solidFill>
                <a:latin typeface="EFT_Globus" panose="01000503000000020003" pitchFamily="2" charset="-79"/>
                <a:cs typeface="EFT_Globus" panose="01000503000000020003" pitchFamily="2" charset="-79"/>
              </a:rPr>
              <a:t>ם</a:t>
            </a:r>
            <a:endParaRPr lang="en-US" sz="4000" b="1" dirty="0">
              <a:ln>
                <a:solidFill>
                  <a:schemeClr val="bg1">
                    <a:lumMod val="65000"/>
                  </a:schemeClr>
                </a:solidFill>
              </a:ln>
              <a:solidFill>
                <a:schemeClr val="bg1"/>
              </a:solidFill>
              <a:latin typeface="EFT_Globus" panose="01000503000000020003" pitchFamily="2" charset="-79"/>
              <a:cs typeface="EFT_Globus" panose="01000503000000020003" pitchFamily="2" charset="-79"/>
            </a:endParaRPr>
          </a:p>
        </p:txBody>
      </p:sp>
      <p:sp>
        <p:nvSpPr>
          <p:cNvPr id="32" name="Text Placeholder 5">
            <a:extLst>
              <a:ext uri="{FF2B5EF4-FFF2-40B4-BE49-F238E27FC236}">
                <a16:creationId xmlns:a16="http://schemas.microsoft.com/office/drawing/2014/main" id="{23447C36-6132-374D-A58E-2AEC5E22D03D}"/>
              </a:ext>
            </a:extLst>
          </p:cNvPr>
          <p:cNvSpPr txBox="1">
            <a:spLocks/>
          </p:cNvSpPr>
          <p:nvPr/>
        </p:nvSpPr>
        <p:spPr>
          <a:xfrm>
            <a:off x="8523117" y="3026104"/>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חוּמוּ</a:t>
            </a:r>
            <a:r>
              <a:rPr lang="he-IL" sz="4000" b="1" dirty="0">
                <a:ln>
                  <a:solidFill>
                    <a:schemeClr val="bg1">
                      <a:lumMod val="65000"/>
                    </a:schemeClr>
                  </a:solidFill>
                </a:ln>
                <a:solidFill>
                  <a:schemeClr val="accent3">
                    <a:lumMod val="40000"/>
                    <a:lumOff val="60000"/>
                  </a:schemeClr>
                </a:solidFill>
                <a:latin typeface="EFT_Globus" panose="01000503000000020003" pitchFamily="2" charset="-79"/>
                <a:cs typeface="EFT_Globus" panose="01000503000000020003" pitchFamily="2" charset="-79"/>
              </a:rPr>
              <a:t>ס</a:t>
            </a:r>
            <a:endParaRPr lang="en-US" sz="4000" b="1" dirty="0">
              <a:ln>
                <a:solidFill>
                  <a:schemeClr val="bg1">
                    <a:lumMod val="65000"/>
                  </a:schemeClr>
                </a:solidFill>
              </a:ln>
              <a:solidFill>
                <a:schemeClr val="accent3">
                  <a:lumMod val="40000"/>
                  <a:lumOff val="60000"/>
                </a:schemeClr>
              </a:solidFill>
              <a:latin typeface="EFT_Globus" panose="01000503000000020003" pitchFamily="2" charset="-79"/>
              <a:cs typeface="EFT_Globus" panose="01000503000000020003" pitchFamily="2" charset="-79"/>
            </a:endParaRPr>
          </a:p>
        </p:txBody>
      </p:sp>
      <p:sp>
        <p:nvSpPr>
          <p:cNvPr id="33" name="Text Placeholder 5">
            <a:extLst>
              <a:ext uri="{FF2B5EF4-FFF2-40B4-BE49-F238E27FC236}">
                <a16:creationId xmlns:a16="http://schemas.microsoft.com/office/drawing/2014/main" id="{23447C36-6132-374D-A58E-2AEC5E22D03D}"/>
              </a:ext>
            </a:extLst>
          </p:cNvPr>
          <p:cNvSpPr txBox="1">
            <a:spLocks/>
          </p:cNvSpPr>
          <p:nvPr/>
        </p:nvSpPr>
        <p:spPr>
          <a:xfrm>
            <a:off x="709388" y="3038471"/>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כֻּ</a:t>
            </a:r>
            <a:r>
              <a:rPr lang="he-IL"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rPr>
              <a:t>סְבָּרָה</a:t>
            </a:r>
            <a:endParaRPr lang="en-US" sz="4000" b="1" dirty="0">
              <a:ln>
                <a:solidFill>
                  <a:schemeClr val="bg1">
                    <a:lumMod val="65000"/>
                  </a:schemeClr>
                </a:solidFill>
              </a:ln>
              <a:solidFill>
                <a:srgbClr val="00B050"/>
              </a:solidFill>
              <a:latin typeface="EFT_Globus" panose="01000503000000020003" pitchFamily="2" charset="-79"/>
              <a:cs typeface="EFT_Globus" panose="01000503000000020003" pitchFamily="2" charset="-79"/>
            </a:endParaRPr>
          </a:p>
        </p:txBody>
      </p:sp>
      <p:sp>
        <p:nvSpPr>
          <p:cNvPr id="34" name="Text Placeholder 5">
            <a:extLst>
              <a:ext uri="{FF2B5EF4-FFF2-40B4-BE49-F238E27FC236}">
                <a16:creationId xmlns:a16="http://schemas.microsoft.com/office/drawing/2014/main" id="{23447C36-6132-374D-A58E-2AEC5E22D03D}"/>
              </a:ext>
            </a:extLst>
          </p:cNvPr>
          <p:cNvSpPr txBox="1">
            <a:spLocks/>
          </p:cNvSpPr>
          <p:nvPr/>
        </p:nvSpPr>
        <p:spPr>
          <a:xfrm>
            <a:off x="3697622" y="2983593"/>
            <a:ext cx="2338563"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אֲ</a:t>
            </a: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פו</a:t>
            </a:r>
            <a:r>
              <a:rPr lang="he-IL"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rPr>
              <a:t>ּנָה</a:t>
            </a:r>
            <a:endParaRPr lang="en-US" sz="4000" b="1" dirty="0">
              <a:ln>
                <a:solidFill>
                  <a:schemeClr val="bg1">
                    <a:lumMod val="65000"/>
                  </a:schemeClr>
                </a:solidFill>
              </a:ln>
              <a:solidFill>
                <a:srgbClr val="62FC24"/>
              </a:solidFill>
              <a:latin typeface="EFT_Globus" panose="01000503000000020003" pitchFamily="2" charset="-79"/>
              <a:cs typeface="EFT_Globus" panose="01000503000000020003" pitchFamily="2" charset="-79"/>
            </a:endParaRPr>
          </a:p>
        </p:txBody>
      </p:sp>
      <p:sp>
        <p:nvSpPr>
          <p:cNvPr id="35" name="Text Placeholder 5">
            <a:extLst>
              <a:ext uri="{FF2B5EF4-FFF2-40B4-BE49-F238E27FC236}">
                <a16:creationId xmlns:a16="http://schemas.microsoft.com/office/drawing/2014/main" id="{23447C36-6132-374D-A58E-2AEC5E22D03D}"/>
              </a:ext>
            </a:extLst>
          </p:cNvPr>
          <p:cNvSpPr txBox="1">
            <a:spLocks/>
          </p:cNvSpPr>
          <p:nvPr/>
        </p:nvSpPr>
        <p:spPr>
          <a:xfrm>
            <a:off x="6829968" y="3038471"/>
            <a:ext cx="1426849" cy="1038674"/>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spcBef>
                <a:spcPts val="0"/>
              </a:spcBef>
            </a:pPr>
            <a:r>
              <a:rPr lang="he-IL" sz="4000" b="1" dirty="0">
                <a:ln>
                  <a:solidFill>
                    <a:schemeClr val="bg1">
                      <a:lumMod val="65000"/>
                    </a:schemeClr>
                  </a:solidFill>
                </a:ln>
                <a:solidFill>
                  <a:srgbClr val="FF0000"/>
                </a:solidFill>
                <a:latin typeface="EFT_Globus" panose="01000503000000020003" pitchFamily="2" charset="-79"/>
                <a:cs typeface="EFT_Globus" panose="01000503000000020003" pitchFamily="2" charset="-79"/>
              </a:rPr>
              <a:t>שֻׁ</a:t>
            </a:r>
            <a:r>
              <a:rPr lang="he-IL" sz="4000" b="1" dirty="0">
                <a:ln>
                  <a:solidFill>
                    <a:schemeClr val="bg1">
                      <a:lumMod val="65000"/>
                    </a:schemeClr>
                  </a:solidFill>
                </a:ln>
                <a:solidFill>
                  <a:schemeClr val="bg1"/>
                </a:solidFill>
                <a:latin typeface="EFT_Globus" panose="01000503000000020003" pitchFamily="2" charset="-79"/>
                <a:cs typeface="EFT_Globus" panose="01000503000000020003" pitchFamily="2" charset="-79"/>
              </a:rPr>
              <a:t>מַּר</a:t>
            </a:r>
            <a:endParaRPr lang="en-US" sz="4000" b="1" dirty="0">
              <a:ln>
                <a:solidFill>
                  <a:schemeClr val="bg1">
                    <a:lumMod val="65000"/>
                  </a:schemeClr>
                </a:solidFill>
              </a:ln>
              <a:solidFill>
                <a:schemeClr val="bg1"/>
              </a:solidFill>
              <a:latin typeface="EFT_Globus" panose="01000503000000020003" pitchFamily="2" charset="-79"/>
              <a:cs typeface="EFT_Globus" panose="01000503000000020003" pitchFamily="2" charset="-79"/>
            </a:endParaRPr>
          </a:p>
        </p:txBody>
      </p:sp>
    </p:spTree>
    <p:extLst>
      <p:ext uri="{BB962C8B-B14F-4D97-AF65-F5344CB8AC3E}">
        <p14:creationId xmlns:p14="http://schemas.microsoft.com/office/powerpoint/2010/main" val="24332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96674" y="1597590"/>
            <a:ext cx="6846646" cy="1446550"/>
          </a:xfrm>
          <a:prstGeom prst="rect">
            <a:avLst/>
          </a:prstGeom>
          <a:noFill/>
        </p:spPr>
        <p:txBody>
          <a:bodyPr wrap="square" rtlCol="1">
            <a:spAutoFit/>
          </a:bodyPr>
          <a:lstStyle/>
          <a:p>
            <a:pPr algn="ctr"/>
            <a:r>
              <a:rPr lang="he-IL" sz="4400" b="1" dirty="0" smtClean="0">
                <a:solidFill>
                  <a:schemeClr val="accent6">
                    <a:lumMod val="50000"/>
                  </a:schemeClr>
                </a:solidFill>
                <a:latin typeface="EFT_Kita Alef" panose="01000503000000020003" pitchFamily="2" charset="-79"/>
                <a:cs typeface="EFT_Kita Alef" panose="01000503000000020003" pitchFamily="2" charset="-79"/>
              </a:rPr>
              <a:t>מַמְשִׁיכִים לְטַיֵּל</a:t>
            </a:r>
          </a:p>
          <a:p>
            <a:pPr algn="ctr"/>
            <a:r>
              <a:rPr lang="he-IL" sz="4400" b="1" dirty="0" smtClean="0">
                <a:solidFill>
                  <a:schemeClr val="accent6">
                    <a:lumMod val="50000"/>
                  </a:schemeClr>
                </a:solidFill>
                <a:latin typeface="EFT_Kita Alef" panose="01000503000000020003" pitchFamily="2" charset="-79"/>
                <a:cs typeface="EFT_Kita Alef" panose="01000503000000020003" pitchFamily="2" charset="-79"/>
              </a:rPr>
              <a:t> בַּמַּטָּע </a:t>
            </a:r>
            <a:r>
              <a:rPr lang="he-IL" sz="4400" b="1" dirty="0">
                <a:solidFill>
                  <a:schemeClr val="accent6">
                    <a:lumMod val="50000"/>
                  </a:schemeClr>
                </a:solidFill>
                <a:latin typeface="EFT_Kita Alef" panose="01000503000000020003" pitchFamily="2" charset="-79"/>
                <a:cs typeface="EFT_Kita Alef" panose="01000503000000020003" pitchFamily="2" charset="-79"/>
              </a:rPr>
              <a:t>שֶׁל </a:t>
            </a:r>
            <a:r>
              <a:rPr lang="he-IL" sz="4400" b="1" dirty="0" smtClean="0">
                <a:solidFill>
                  <a:schemeClr val="accent6">
                    <a:lumMod val="50000"/>
                  </a:schemeClr>
                </a:solidFill>
                <a:latin typeface="EFT_Kita Alef" panose="01000503000000020003" pitchFamily="2" charset="-79"/>
                <a:cs typeface="EFT_Kita Alef" panose="01000503000000020003" pitchFamily="2" charset="-79"/>
              </a:rPr>
              <a:t>נָחוּם</a:t>
            </a:r>
            <a:endParaRPr lang="he-IL" sz="4400" b="1" dirty="0">
              <a:solidFill>
                <a:schemeClr val="accent6">
                  <a:lumMod val="50000"/>
                </a:schemeClr>
              </a:solidFill>
              <a:latin typeface="EFT_Kita Alef" panose="01000503000000020003" pitchFamily="2" charset="-79"/>
              <a:cs typeface="EFT_Kita Alef" panose="01000503000000020003" pitchFamily="2" charset="-79"/>
            </a:endParaRPr>
          </a:p>
        </p:txBody>
      </p:sp>
      <p:pic>
        <p:nvPicPr>
          <p:cNvPr id="8" name="תמונה 7">
            <a:extLst>
              <a:ext uri="{FF2B5EF4-FFF2-40B4-BE49-F238E27FC236}">
                <a16:creationId xmlns:a16="http://schemas.microsoft.com/office/drawing/2014/main" id="{C351CEF2-894D-49EA-8322-95C37B1083BF}"/>
              </a:ext>
            </a:extLst>
          </p:cNvPr>
          <p:cNvPicPr>
            <a:picLocks noChangeAspect="1"/>
          </p:cNvPicPr>
          <p:nvPr/>
        </p:nvPicPr>
        <p:blipFill>
          <a:blip r:embed="rId3"/>
          <a:stretch>
            <a:fillRect/>
          </a:stretch>
        </p:blipFill>
        <p:spPr>
          <a:xfrm>
            <a:off x="1502017" y="3337737"/>
            <a:ext cx="2194039" cy="1718007"/>
          </a:xfrm>
          <a:prstGeom prst="rect">
            <a:avLst/>
          </a:prstGeom>
          <a:effectLst>
            <a:softEdge rad="127000"/>
          </a:effectLst>
        </p:spPr>
      </p:pic>
      <p:pic>
        <p:nvPicPr>
          <p:cNvPr id="9" name="Picture 10" descr="תותים, פירות, טעים, אוכ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056" y="3337737"/>
            <a:ext cx="2606794" cy="17378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 name="Picture 12" descr="דובדבן, דובדבן מתוק, אדום, פר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850" y="3337737"/>
            <a:ext cx="2315447" cy="17378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 name="Picture 16" descr="תפוח עץ, תפוח עץ, פרי, עץ"/>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8297" y="3337737"/>
            <a:ext cx="2315448" cy="17378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622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37811" y="3978840"/>
            <a:ext cx="5690085" cy="646331"/>
          </a:xfrm>
          <a:prstGeom prst="rect">
            <a:avLst/>
          </a:prstGeom>
          <a:noFill/>
        </p:spPr>
        <p:txBody>
          <a:bodyPr wrap="square" rtlCol="1">
            <a:spAutoFit/>
          </a:bodyPr>
          <a:lstStyle/>
          <a:p>
            <a:pPr algn="ctr"/>
            <a:r>
              <a:rPr lang="he-IL" sz="3600" dirty="0">
                <a:solidFill>
                  <a:schemeClr val="accent6">
                    <a:lumMod val="50000"/>
                  </a:schemeClr>
                </a:solidFill>
                <a:latin typeface="EFT_Globus" panose="01000503000000020003" pitchFamily="2" charset="-79"/>
                <a:cs typeface="EFT_Globus" panose="01000503000000020003" pitchFamily="2" charset="-79"/>
              </a:rPr>
              <a:t>דֻ    </a:t>
            </a:r>
            <a:r>
              <a:rPr lang="he-IL" sz="3600" dirty="0" smtClean="0">
                <a:solidFill>
                  <a:schemeClr val="accent6">
                    <a:lumMod val="50000"/>
                  </a:schemeClr>
                </a:solidFill>
                <a:latin typeface="EFT_Globus" panose="01000503000000020003" pitchFamily="2" charset="-79"/>
                <a:cs typeface="EFT_Globus" panose="01000503000000020003" pitchFamily="2" charset="-79"/>
              </a:rPr>
              <a:t>        </a:t>
            </a:r>
            <a:r>
              <a:rPr lang="he-IL" sz="3600" dirty="0">
                <a:solidFill>
                  <a:schemeClr val="accent6">
                    <a:lumMod val="50000"/>
                  </a:schemeClr>
                </a:solidFill>
                <a:latin typeface="EFT_Globus" panose="01000503000000020003" pitchFamily="2" charset="-79"/>
                <a:cs typeface="EFT_Globus" panose="01000503000000020003" pitchFamily="2" charset="-79"/>
              </a:rPr>
              <a:t>פּוּ   </a:t>
            </a:r>
            <a:r>
              <a:rPr lang="he-IL" sz="3600" dirty="0" smtClean="0">
                <a:solidFill>
                  <a:schemeClr val="accent6">
                    <a:lumMod val="50000"/>
                  </a:schemeClr>
                </a:solidFill>
                <a:latin typeface="EFT_Globus" panose="01000503000000020003" pitchFamily="2" charset="-79"/>
                <a:cs typeface="EFT_Globus" panose="01000503000000020003" pitchFamily="2" charset="-79"/>
              </a:rPr>
              <a:t>         </a:t>
            </a:r>
            <a:r>
              <a:rPr lang="he-IL" sz="3600" dirty="0">
                <a:solidFill>
                  <a:schemeClr val="accent6">
                    <a:lumMod val="50000"/>
                  </a:schemeClr>
                </a:solidFill>
                <a:latin typeface="EFT_Globus" panose="01000503000000020003" pitchFamily="2" charset="-79"/>
                <a:cs typeface="EFT_Globus" panose="01000503000000020003" pitchFamily="2" charset="-79"/>
              </a:rPr>
              <a:t>תּוּ</a:t>
            </a:r>
          </a:p>
        </p:txBody>
      </p:sp>
      <p:pic>
        <p:nvPicPr>
          <p:cNvPr id="5128" name="Picture 8" descr="https://media.istockphoto.com/photos/red-apple-picture-id184276818?b=1&amp;k=6&amp;m=184276818&amp;s=170667a&amp;w=0&amp;h=Tpx9Uf0l5RZsaHY2cfP3RyT4Vo5INyavYdprAKzOi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292" y="995664"/>
            <a:ext cx="1983765" cy="1983765"/>
          </a:xfrm>
          <a:prstGeom prst="rect">
            <a:avLst/>
          </a:prstGeom>
          <a:noFill/>
          <a:ln w="57150">
            <a:solidFill>
              <a:srgbClr val="92D050"/>
            </a:solidFill>
          </a:ln>
          <a:extLst>
            <a:ext uri="{909E8E84-426E-40DD-AFC4-6F175D3DCCD1}">
              <a14:hiddenFill xmlns:a14="http://schemas.microsoft.com/office/drawing/2010/main">
                <a:solidFill>
                  <a:srgbClr val="FFFFFF"/>
                </a:solidFill>
              </a14:hiddenFill>
            </a:ext>
          </a:extLst>
        </p:spPr>
      </p:pic>
      <p:pic>
        <p:nvPicPr>
          <p:cNvPr id="5130" name="Picture 10" descr="https://media.istockphoto.com/photos/cherry-with-leaves-isolated-on-white-background-picture-id533381303?b=1&amp;k=6&amp;m=533381303&amp;s=170667a&amp;w=0&amp;h=IeHJdFK8XA6oo1cxQkjIOAHJeczdvhHIDMdoV6p4Z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679" y="998705"/>
            <a:ext cx="1961770" cy="1980724"/>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5132" name="Picture 12" descr="https://media.istockphoto.com/photos/orange-picture-id185284489?b=1&amp;k=6&amp;m=185284489&amp;s=170667a&amp;w=0&amp;h=kIh4hUl6wdbwoZ7PuX1SffZeyYvszCkd0qdkKYkVb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332" y="998705"/>
            <a:ext cx="2156852" cy="1987100"/>
          </a:xfrm>
          <a:prstGeom prst="rect">
            <a:avLst/>
          </a:prstGeom>
          <a:noFill/>
          <a:ln w="57150">
            <a:solidFill>
              <a:srgbClr val="00B0F0"/>
            </a:solidFill>
          </a:ln>
          <a:extLst>
            <a:ext uri="{909E8E84-426E-40DD-AFC4-6F175D3DCCD1}">
              <a14:hiddenFill xmlns:a14="http://schemas.microsoft.com/office/drawing/2010/main">
                <a:solidFill>
                  <a:srgbClr val="FFFFFF"/>
                </a:solidFill>
              </a14:hiddenFill>
            </a:ext>
          </a:extLst>
        </p:spPr>
      </p:pic>
      <p:pic>
        <p:nvPicPr>
          <p:cNvPr id="5134" name="Picture 14" descr="Berry, Strawberry, Fruit, Red, Ripe"/>
          <p:cNvPicPr>
            <a:picLocks noChangeAspect="1" noChangeArrowheads="1"/>
          </p:cNvPicPr>
          <p:nvPr/>
        </p:nvPicPr>
        <p:blipFill rotWithShape="1">
          <a:blip r:embed="rId6">
            <a:extLst>
              <a:ext uri="{28A0092B-C50C-407E-A947-70E740481C1C}">
                <a14:useLocalDpi xmlns:a14="http://schemas.microsoft.com/office/drawing/2010/main" val="0"/>
              </a:ext>
            </a:extLst>
          </a:blip>
          <a:srcRect l="8979" r="7355"/>
          <a:stretch/>
        </p:blipFill>
        <p:spPr bwMode="auto">
          <a:xfrm>
            <a:off x="1039091" y="998705"/>
            <a:ext cx="1891145" cy="198072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20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56834" y="3978840"/>
            <a:ext cx="8036417" cy="646331"/>
          </a:xfrm>
          <a:prstGeom prst="rect">
            <a:avLst/>
          </a:prstGeom>
          <a:noFill/>
        </p:spPr>
        <p:txBody>
          <a:bodyPr wrap="square" rtlCol="1">
            <a:spAutoFit/>
          </a:bodyPr>
          <a:lstStyle/>
          <a:p>
            <a:pPr algn="ctr"/>
            <a:r>
              <a:rPr lang="he-IL" sz="3600" dirty="0" smtClean="0">
                <a:solidFill>
                  <a:schemeClr val="accent6">
                    <a:lumMod val="50000"/>
                  </a:schemeClr>
                </a:solidFill>
                <a:latin typeface="EFT_Globus" panose="01000503000000020003" pitchFamily="2" charset="-79"/>
                <a:cs typeface="EFT_Globus" panose="01000503000000020003" pitchFamily="2" charset="-79"/>
              </a:rPr>
              <a:t>ּ  דֻּ         פּוּ          תּוּ</a:t>
            </a:r>
            <a:endParaRPr lang="he-IL" sz="3600" dirty="0">
              <a:solidFill>
                <a:schemeClr val="accent6">
                  <a:lumMod val="50000"/>
                </a:schemeClr>
              </a:solidFill>
              <a:latin typeface="EFT_Globus" panose="01000503000000020003" pitchFamily="2" charset="-79"/>
              <a:cs typeface="EFT_Globus" panose="01000503000000020003" pitchFamily="2" charset="-79"/>
            </a:endParaRPr>
          </a:p>
        </p:txBody>
      </p:sp>
      <p:pic>
        <p:nvPicPr>
          <p:cNvPr id="5128" name="Picture 8" descr="https://media.istockphoto.com/photos/red-apple-picture-id184276818?b=1&amp;k=6&amp;m=184276818&amp;s=170667a&amp;w=0&amp;h=Tpx9Uf0l5RZsaHY2cfP3RyT4Vo5INyavYdprAKzOi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292" y="995664"/>
            <a:ext cx="1983765" cy="1983765"/>
          </a:xfrm>
          <a:prstGeom prst="rect">
            <a:avLst/>
          </a:prstGeom>
          <a:noFill/>
          <a:ln w="57150">
            <a:solidFill>
              <a:srgbClr val="92D050"/>
            </a:solidFill>
          </a:ln>
          <a:extLst>
            <a:ext uri="{909E8E84-426E-40DD-AFC4-6F175D3DCCD1}">
              <a14:hiddenFill xmlns:a14="http://schemas.microsoft.com/office/drawing/2010/main">
                <a:solidFill>
                  <a:srgbClr val="FFFFFF"/>
                </a:solidFill>
              </a14:hiddenFill>
            </a:ext>
          </a:extLst>
        </p:spPr>
      </p:pic>
      <p:pic>
        <p:nvPicPr>
          <p:cNvPr id="5130" name="Picture 10" descr="https://media.istockphoto.com/photos/cherry-with-leaves-isolated-on-white-background-picture-id533381303?b=1&amp;k=6&amp;m=533381303&amp;s=170667a&amp;w=0&amp;h=IeHJdFK8XA6oo1cxQkjIOAHJeczdvhHIDMdoV6p4Z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679" y="998705"/>
            <a:ext cx="1961770" cy="1980724"/>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5132" name="Picture 12" descr="https://media.istockphoto.com/photos/orange-picture-id185284489?b=1&amp;k=6&amp;m=185284489&amp;s=170667a&amp;w=0&amp;h=kIh4hUl6wdbwoZ7PuX1SffZeyYvszCkd0qdkKYkVb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332" y="998705"/>
            <a:ext cx="2156852" cy="1987100"/>
          </a:xfrm>
          <a:prstGeom prst="rect">
            <a:avLst/>
          </a:prstGeom>
          <a:noFill/>
          <a:ln w="57150">
            <a:solidFill>
              <a:srgbClr val="00B0F0"/>
            </a:solidFill>
          </a:ln>
          <a:extLst>
            <a:ext uri="{909E8E84-426E-40DD-AFC4-6F175D3DCCD1}">
              <a14:hiddenFill xmlns:a14="http://schemas.microsoft.com/office/drawing/2010/main">
                <a:solidFill>
                  <a:srgbClr val="FFFFFF"/>
                </a:solidFill>
              </a14:hiddenFill>
            </a:ext>
          </a:extLst>
        </p:spPr>
      </p:pic>
      <p:pic>
        <p:nvPicPr>
          <p:cNvPr id="5134" name="Picture 14" descr="Berry, Strawberry, Fruit, Red, Ripe"/>
          <p:cNvPicPr>
            <a:picLocks noChangeAspect="1" noChangeArrowheads="1"/>
          </p:cNvPicPr>
          <p:nvPr/>
        </p:nvPicPr>
        <p:blipFill rotWithShape="1">
          <a:blip r:embed="rId6">
            <a:extLst>
              <a:ext uri="{28A0092B-C50C-407E-A947-70E740481C1C}">
                <a14:useLocalDpi xmlns:a14="http://schemas.microsoft.com/office/drawing/2010/main" val="0"/>
              </a:ext>
            </a:extLst>
          </a:blip>
          <a:srcRect l="8979" r="7355"/>
          <a:stretch/>
        </p:blipFill>
        <p:spPr bwMode="auto">
          <a:xfrm>
            <a:off x="1039091" y="998705"/>
            <a:ext cx="1891145" cy="198072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cxnSp>
        <p:nvCxnSpPr>
          <p:cNvPr id="3" name="מחבר חץ ישר 2"/>
          <p:cNvCxnSpPr/>
          <p:nvPr/>
        </p:nvCxnSpPr>
        <p:spPr>
          <a:xfrm flipH="1">
            <a:off x="8977745" y="3366655"/>
            <a:ext cx="685800" cy="4364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flipH="1">
            <a:off x="6528325" y="3404756"/>
            <a:ext cx="685800" cy="4364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מחבר חץ ישר 9"/>
          <p:cNvCxnSpPr/>
          <p:nvPr/>
        </p:nvCxnSpPr>
        <p:spPr>
          <a:xfrm>
            <a:off x="4677174" y="3404756"/>
            <a:ext cx="798835" cy="4364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a:off x="2127471" y="3366655"/>
            <a:ext cx="798835" cy="4364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87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0" y="3340817"/>
            <a:ext cx="2369128" cy="707886"/>
          </a:xfrm>
          <a:prstGeom prst="rect">
            <a:avLst/>
          </a:prstGeom>
          <a:noFill/>
        </p:spPr>
        <p:txBody>
          <a:bodyPr wrap="square" rtlCol="1">
            <a:spAutoFit/>
          </a:bodyPr>
          <a:lstStyle/>
          <a:p>
            <a:pPr algn="ctr"/>
            <a:r>
              <a:rPr lang="he-IL" sz="4000" dirty="0" err="1" smtClean="0">
                <a:solidFill>
                  <a:srgbClr val="C00000"/>
                </a:solidFill>
                <a:latin typeface="EFT_Kita Alef" panose="01000503000000020003" pitchFamily="2" charset="-79"/>
              </a:rPr>
              <a:t>דּ</a:t>
            </a:r>
            <a:r>
              <a:rPr lang="he-IL" sz="4000" dirty="0" err="1" smtClean="0">
                <a:solidFill>
                  <a:schemeClr val="tx1">
                    <a:lumMod val="50000"/>
                  </a:schemeClr>
                </a:solidFill>
                <a:latin typeface="EFT_Kita Alef" panose="01000503000000020003" pitchFamily="2" charset="-79"/>
              </a:rPr>
              <a:t>ֻבְדְּבָן</a:t>
            </a:r>
            <a:endParaRPr lang="he-IL" sz="4000" dirty="0">
              <a:solidFill>
                <a:schemeClr val="tx1">
                  <a:lumMod val="50000"/>
                </a:schemeClr>
              </a:solidFill>
              <a:latin typeface="EFT_Kita Alef" panose="01000503000000020003" pitchFamily="2" charset="-79"/>
            </a:endParaRPr>
          </a:p>
        </p:txBody>
      </p:sp>
      <p:pic>
        <p:nvPicPr>
          <p:cNvPr id="5128" name="Picture 8" descr="https://media.istockphoto.com/photos/red-apple-picture-id184276818?b=1&amp;k=6&amp;m=184276818&amp;s=170667a&amp;w=0&amp;h=Tpx9Uf0l5RZsaHY2cfP3RyT4Vo5INyavYdprAKzOi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292" y="995664"/>
            <a:ext cx="1983765" cy="1983765"/>
          </a:xfrm>
          <a:prstGeom prst="rect">
            <a:avLst/>
          </a:prstGeom>
          <a:noFill/>
          <a:ln w="57150">
            <a:solidFill>
              <a:srgbClr val="92D050"/>
            </a:solidFill>
          </a:ln>
          <a:extLst>
            <a:ext uri="{909E8E84-426E-40DD-AFC4-6F175D3DCCD1}">
              <a14:hiddenFill xmlns:a14="http://schemas.microsoft.com/office/drawing/2010/main">
                <a:solidFill>
                  <a:srgbClr val="FFFFFF"/>
                </a:solidFill>
              </a14:hiddenFill>
            </a:ext>
          </a:extLst>
        </p:spPr>
      </p:pic>
      <p:pic>
        <p:nvPicPr>
          <p:cNvPr id="5130" name="Picture 10" descr="https://media.istockphoto.com/photos/cherry-with-leaves-isolated-on-white-background-picture-id533381303?b=1&amp;k=6&amp;m=533381303&amp;s=170667a&amp;w=0&amp;h=IeHJdFK8XA6oo1cxQkjIOAHJeczdvhHIDMdoV6p4Z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679" y="998705"/>
            <a:ext cx="1961770" cy="1980724"/>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5132" name="Picture 12" descr="https://media.istockphoto.com/photos/orange-picture-id185284489?b=1&amp;k=6&amp;m=185284489&amp;s=170667a&amp;w=0&amp;h=kIh4hUl6wdbwoZ7PuX1SffZeyYvszCkd0qdkKYkVb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332" y="998705"/>
            <a:ext cx="2156852" cy="1987100"/>
          </a:xfrm>
          <a:prstGeom prst="rect">
            <a:avLst/>
          </a:prstGeom>
          <a:noFill/>
          <a:ln w="57150">
            <a:solidFill>
              <a:srgbClr val="00B0F0"/>
            </a:solidFill>
          </a:ln>
          <a:extLst>
            <a:ext uri="{909E8E84-426E-40DD-AFC4-6F175D3DCCD1}">
              <a14:hiddenFill xmlns:a14="http://schemas.microsoft.com/office/drawing/2010/main">
                <a:solidFill>
                  <a:srgbClr val="FFFFFF"/>
                </a:solidFill>
              </a14:hiddenFill>
            </a:ext>
          </a:extLst>
        </p:spPr>
      </p:pic>
      <p:pic>
        <p:nvPicPr>
          <p:cNvPr id="5134" name="Picture 14" descr="Berry, Strawberry, Fruit, Red, Ripe"/>
          <p:cNvPicPr>
            <a:picLocks noChangeAspect="1" noChangeArrowheads="1"/>
          </p:cNvPicPr>
          <p:nvPr/>
        </p:nvPicPr>
        <p:blipFill rotWithShape="1">
          <a:blip r:embed="rId6">
            <a:extLst>
              <a:ext uri="{28A0092B-C50C-407E-A947-70E740481C1C}">
                <a14:useLocalDpi xmlns:a14="http://schemas.microsoft.com/office/drawing/2010/main" val="0"/>
              </a:ext>
            </a:extLst>
          </a:blip>
          <a:srcRect l="8979" r="7355"/>
          <a:stretch/>
        </p:blipFill>
        <p:spPr bwMode="auto">
          <a:xfrm>
            <a:off x="1059873" y="998705"/>
            <a:ext cx="1891145" cy="198072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20881" y="3340817"/>
            <a:ext cx="2369128" cy="707886"/>
          </a:xfrm>
          <a:prstGeom prst="rect">
            <a:avLst/>
          </a:prstGeom>
          <a:noFill/>
        </p:spPr>
        <p:txBody>
          <a:bodyPr wrap="square" rtlCol="1">
            <a:spAutoFit/>
          </a:bodyPr>
          <a:lstStyle/>
          <a:p>
            <a:pPr algn="ctr"/>
            <a:r>
              <a:rPr lang="he-IL" sz="4000" dirty="0">
                <a:solidFill>
                  <a:srgbClr val="C00000"/>
                </a:solidFill>
                <a:latin typeface="EFT_Kita Alef" panose="01000503000000020003" pitchFamily="2" charset="-79"/>
              </a:rPr>
              <a:t>תּוּ</a:t>
            </a:r>
            <a:r>
              <a:rPr lang="he-IL" sz="4000" dirty="0">
                <a:solidFill>
                  <a:schemeClr val="tx1">
                    <a:lumMod val="50000"/>
                  </a:schemeClr>
                </a:solidFill>
                <a:latin typeface="EFT_Kita Alef" panose="01000503000000020003" pitchFamily="2" charset="-79"/>
              </a:rPr>
              <a:t>ת</a:t>
            </a:r>
          </a:p>
        </p:txBody>
      </p:sp>
      <p:sp>
        <p:nvSpPr>
          <p:cNvPr id="9" name="TextBox 8"/>
          <p:cNvSpPr txBox="1"/>
          <p:nvPr/>
        </p:nvSpPr>
        <p:spPr>
          <a:xfrm>
            <a:off x="6403332" y="3329164"/>
            <a:ext cx="2369128" cy="707886"/>
          </a:xfrm>
          <a:prstGeom prst="rect">
            <a:avLst/>
          </a:prstGeom>
          <a:noFill/>
        </p:spPr>
        <p:txBody>
          <a:bodyPr wrap="square" rtlCol="1">
            <a:spAutoFit/>
          </a:bodyPr>
          <a:lstStyle/>
          <a:p>
            <a:pPr algn="ctr"/>
            <a:r>
              <a:rPr lang="he-IL" sz="4000" dirty="0">
                <a:solidFill>
                  <a:schemeClr val="tx1">
                    <a:lumMod val="50000"/>
                  </a:schemeClr>
                </a:solidFill>
                <a:latin typeface="EFT_Kita Alef" panose="01000503000000020003" pitchFamily="2" charset="-79"/>
              </a:rPr>
              <a:t>תַּ</a:t>
            </a:r>
            <a:r>
              <a:rPr lang="he-IL" sz="4000" dirty="0">
                <a:solidFill>
                  <a:srgbClr val="C00000"/>
                </a:solidFill>
                <a:latin typeface="EFT_Kita Alef" panose="01000503000000020003" pitchFamily="2" charset="-79"/>
              </a:rPr>
              <a:t>פּו</a:t>
            </a:r>
            <a:r>
              <a:rPr lang="he-IL" sz="4000" dirty="0">
                <a:solidFill>
                  <a:schemeClr val="tx1">
                    <a:lumMod val="50000"/>
                  </a:schemeClr>
                </a:solidFill>
                <a:latin typeface="EFT_Kita Alef" panose="01000503000000020003" pitchFamily="2" charset="-79"/>
              </a:rPr>
              <a:t>ּז</a:t>
            </a:r>
          </a:p>
        </p:txBody>
      </p:sp>
      <p:sp>
        <p:nvSpPr>
          <p:cNvPr id="10" name="TextBox 9"/>
          <p:cNvSpPr txBox="1"/>
          <p:nvPr/>
        </p:nvSpPr>
        <p:spPr>
          <a:xfrm>
            <a:off x="3492610" y="3340817"/>
            <a:ext cx="2369128" cy="707886"/>
          </a:xfrm>
          <a:prstGeom prst="rect">
            <a:avLst/>
          </a:prstGeom>
          <a:noFill/>
        </p:spPr>
        <p:txBody>
          <a:bodyPr wrap="square" rtlCol="1">
            <a:spAutoFit/>
          </a:bodyPr>
          <a:lstStyle/>
          <a:p>
            <a:pPr algn="ctr"/>
            <a:r>
              <a:rPr lang="he-IL" sz="4000" dirty="0">
                <a:solidFill>
                  <a:schemeClr val="tx1">
                    <a:lumMod val="50000"/>
                  </a:schemeClr>
                </a:solidFill>
                <a:latin typeface="EFT_Kita Alef" panose="01000503000000020003" pitchFamily="2" charset="-79"/>
              </a:rPr>
              <a:t>תַּ</a:t>
            </a:r>
            <a:r>
              <a:rPr lang="he-IL" sz="4000" dirty="0">
                <a:solidFill>
                  <a:srgbClr val="C00000"/>
                </a:solidFill>
                <a:latin typeface="EFT_Kita Alef" panose="01000503000000020003" pitchFamily="2" charset="-79"/>
              </a:rPr>
              <a:t>פּוּ</a:t>
            </a:r>
            <a:r>
              <a:rPr lang="he-IL" sz="4000" dirty="0">
                <a:solidFill>
                  <a:schemeClr val="tx1">
                    <a:lumMod val="50000"/>
                  </a:schemeClr>
                </a:solidFill>
                <a:latin typeface="EFT_Kita Alef" panose="01000503000000020003" pitchFamily="2" charset="-79"/>
              </a:rPr>
              <a:t>חַ</a:t>
            </a:r>
          </a:p>
        </p:txBody>
      </p:sp>
    </p:spTree>
    <p:extLst>
      <p:ext uri="{BB962C8B-B14F-4D97-AF65-F5344CB8AC3E}">
        <p14:creationId xmlns:p14="http://schemas.microsoft.com/office/powerpoint/2010/main" val="455759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t>הַשְׁלָמַת </a:t>
            </a:r>
            <a:r>
              <a:rPr lang="he-IL" b="1" dirty="0" err="1" smtClean="0"/>
              <a:t>תֵּאוּרִים</a:t>
            </a:r>
            <a:r>
              <a:rPr lang="he-IL" b="1" dirty="0" smtClean="0"/>
              <a:t> - צְבָעִים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18" name="TextBox 17"/>
          <p:cNvSpPr txBox="1"/>
          <p:nvPr/>
        </p:nvSpPr>
        <p:spPr>
          <a:xfrm>
            <a:off x="4543264" y="2176600"/>
            <a:ext cx="1547447" cy="3323987"/>
          </a:xfrm>
          <a:prstGeom prst="rect">
            <a:avLst/>
          </a:prstGeom>
          <a:noFill/>
          <a:ln>
            <a:solidFill>
              <a:schemeClr val="tx1">
                <a:lumMod val="50000"/>
              </a:schemeClr>
            </a:solidFill>
          </a:ln>
        </p:spPr>
        <p:txBody>
          <a:bodyPr wrap="square" rtlCol="1">
            <a:spAutoFit/>
          </a:bodyPr>
          <a:lstStyle/>
          <a:p>
            <a:pPr algn="ctr">
              <a:lnSpc>
                <a:spcPct val="150000"/>
              </a:lnSpc>
            </a:pPr>
            <a:r>
              <a:rPr lang="he-IL" sz="2800" dirty="0">
                <a:solidFill>
                  <a:srgbClr val="00B050"/>
                </a:solidFill>
                <a:latin typeface="EFT_Globus" panose="01000503000000020003" pitchFamily="2" charset="-79"/>
                <a:cs typeface="EFT_Globus" panose="01000503000000020003" pitchFamily="2" charset="-79"/>
              </a:rPr>
              <a:t>יְרֻקִּים</a:t>
            </a:r>
          </a:p>
          <a:p>
            <a:pPr algn="ctr">
              <a:lnSpc>
                <a:spcPct val="150000"/>
              </a:lnSpc>
            </a:pPr>
            <a:r>
              <a:rPr lang="he-IL" sz="2800" dirty="0" smtClean="0">
                <a:solidFill>
                  <a:srgbClr val="FFC000"/>
                </a:solidFill>
                <a:latin typeface="EFT_Globus" panose="01000503000000020003" pitchFamily="2" charset="-79"/>
                <a:cs typeface="EFT_Globus" panose="01000503000000020003" pitchFamily="2" charset="-79"/>
              </a:rPr>
              <a:t>כְּתֻמִּים</a:t>
            </a:r>
            <a:endParaRPr lang="he-IL" sz="2800" dirty="0">
              <a:solidFill>
                <a:srgbClr val="FFC000"/>
              </a:solidFill>
              <a:latin typeface="EFT_Globus" panose="01000503000000020003" pitchFamily="2" charset="-79"/>
              <a:cs typeface="EFT_Globus" panose="01000503000000020003" pitchFamily="2" charset="-79"/>
            </a:endParaRPr>
          </a:p>
          <a:p>
            <a:pPr algn="ctr">
              <a:lnSpc>
                <a:spcPct val="150000"/>
              </a:lnSpc>
            </a:pPr>
            <a:r>
              <a:rPr lang="he-IL" sz="2800" dirty="0" smtClean="0">
                <a:solidFill>
                  <a:srgbClr val="7030A0"/>
                </a:solidFill>
                <a:latin typeface="EFT_Globus" panose="01000503000000020003" pitchFamily="2" charset="-79"/>
                <a:cs typeface="EFT_Globus" panose="01000503000000020003" pitchFamily="2" charset="-79"/>
              </a:rPr>
              <a:t>סְגֻלִּים</a:t>
            </a:r>
            <a:endParaRPr lang="en-US" sz="2800" dirty="0" smtClean="0">
              <a:solidFill>
                <a:srgbClr val="7030A0"/>
              </a:solidFill>
              <a:latin typeface="EFT_Globus" panose="01000503000000020003" pitchFamily="2" charset="-79"/>
              <a:cs typeface="EFT_Globus" panose="01000503000000020003" pitchFamily="2" charset="-79"/>
            </a:endParaRPr>
          </a:p>
          <a:p>
            <a:pPr algn="ctr">
              <a:lnSpc>
                <a:spcPct val="150000"/>
              </a:lnSpc>
            </a:pPr>
            <a:r>
              <a:rPr lang="he-IL" sz="2800" dirty="0" smtClean="0">
                <a:solidFill>
                  <a:srgbClr val="FF0000"/>
                </a:solidFill>
                <a:latin typeface="EFT_Globus" panose="01000503000000020003" pitchFamily="2" charset="-79"/>
                <a:cs typeface="EFT_Globus" panose="01000503000000020003" pitchFamily="2" charset="-79"/>
              </a:rPr>
              <a:t>אֲדֻמִּים</a:t>
            </a:r>
            <a:endParaRPr lang="he-IL" sz="2800" dirty="0">
              <a:solidFill>
                <a:srgbClr val="FF0000"/>
              </a:solidFill>
              <a:latin typeface="EFT_Globus" panose="01000503000000020003" pitchFamily="2" charset="-79"/>
              <a:cs typeface="EFT_Globus" panose="01000503000000020003" pitchFamily="2" charset="-79"/>
            </a:endParaRPr>
          </a:p>
          <a:p>
            <a:pPr algn="ctr">
              <a:lnSpc>
                <a:spcPct val="150000"/>
              </a:lnSpc>
            </a:pPr>
            <a:r>
              <a:rPr lang="he-IL" sz="2800" dirty="0" err="1" smtClean="0">
                <a:ln>
                  <a:solidFill>
                    <a:schemeClr val="bg2">
                      <a:lumMod val="90000"/>
                    </a:schemeClr>
                  </a:solidFill>
                </a:ln>
                <a:solidFill>
                  <a:srgbClr val="FFFF00"/>
                </a:solidFill>
                <a:latin typeface="EFT_Globus" panose="01000503000000020003" pitchFamily="2" charset="-79"/>
                <a:cs typeface="EFT_Globus" panose="01000503000000020003" pitchFamily="2" charset="-79"/>
              </a:rPr>
              <a:t>צְהֻבִּים</a:t>
            </a:r>
            <a:endParaRPr lang="he-IL" sz="2800" dirty="0">
              <a:ln>
                <a:solidFill>
                  <a:schemeClr val="bg2">
                    <a:lumMod val="90000"/>
                  </a:schemeClr>
                </a:solidFill>
              </a:ln>
              <a:solidFill>
                <a:srgbClr val="FFFF00"/>
              </a:solidFill>
              <a:latin typeface="EFT_Globus" panose="01000503000000020003" pitchFamily="2" charset="-79"/>
              <a:cs typeface="EFT_Globus" panose="01000503000000020003" pitchFamily="2" charset="-79"/>
            </a:endParaRPr>
          </a:p>
        </p:txBody>
      </p:sp>
      <p:sp>
        <p:nvSpPr>
          <p:cNvPr id="19" name="TextBox 18"/>
          <p:cNvSpPr txBox="1"/>
          <p:nvPr/>
        </p:nvSpPr>
        <p:spPr>
          <a:xfrm>
            <a:off x="6519216" y="1758492"/>
            <a:ext cx="5174801" cy="3970318"/>
          </a:xfrm>
          <a:prstGeom prst="rect">
            <a:avLst/>
          </a:prstGeom>
          <a:noFill/>
        </p:spPr>
        <p:txBody>
          <a:bodyPr wrap="square" rtlCol="1">
            <a:spAutoFit/>
          </a:bodyPr>
          <a:lstStyle/>
          <a:p>
            <a:pPr marL="514350" indent="-514350" algn="r" rtl="1">
              <a:lnSpc>
                <a:spcPct val="150000"/>
              </a:lnSpc>
              <a:buClr>
                <a:schemeClr val="accent6">
                  <a:lumMod val="50000"/>
                </a:schemeClr>
              </a:buClr>
              <a:buFont typeface="+mj-lt"/>
              <a:buAutoNum type="arabicPeriod"/>
            </a:pPr>
            <a:r>
              <a:rPr lang="he-IL" sz="2800" dirty="0" smtClean="0">
                <a:solidFill>
                  <a:schemeClr val="tx2">
                    <a:lumMod val="50000"/>
                  </a:schemeClr>
                </a:solidFill>
                <a:latin typeface="EFT_Kita Alef" panose="01000503000000020003" pitchFamily="2" charset="-79"/>
                <a:cs typeface="EFT_Kita Alef" panose="01000503000000020003" pitchFamily="2" charset="-79"/>
              </a:rPr>
              <a:t>תַּפּוּזִים __________</a:t>
            </a:r>
          </a:p>
          <a:p>
            <a:pPr marL="514350" indent="-514350" algn="r" rtl="1">
              <a:lnSpc>
                <a:spcPct val="150000"/>
              </a:lnSpc>
              <a:buClr>
                <a:schemeClr val="accent6">
                  <a:lumMod val="50000"/>
                </a:schemeClr>
              </a:buClr>
              <a:buFont typeface="+mj-lt"/>
              <a:buAutoNum type="arabicPeriod"/>
            </a:pPr>
            <a:r>
              <a:rPr lang="he-IL" sz="2800" dirty="0">
                <a:solidFill>
                  <a:schemeClr val="tx2">
                    <a:lumMod val="50000"/>
                  </a:schemeClr>
                </a:solidFill>
                <a:latin typeface="EFT_Kita Alef" panose="01000503000000020003" pitchFamily="2" charset="-79"/>
                <a:cs typeface="EFT_Kita Alef" panose="01000503000000020003" pitchFamily="2" charset="-79"/>
              </a:rPr>
              <a:t>תּוּתִים </a:t>
            </a:r>
            <a:r>
              <a:rPr lang="he-IL" sz="2800" dirty="0" smtClean="0">
                <a:solidFill>
                  <a:schemeClr val="tx2">
                    <a:lumMod val="50000"/>
                  </a:schemeClr>
                </a:solidFill>
                <a:latin typeface="EFT_Kita Alef" panose="01000503000000020003" pitchFamily="2" charset="-79"/>
                <a:cs typeface="EFT_Kita Alef" panose="01000503000000020003" pitchFamily="2" charset="-79"/>
              </a:rPr>
              <a:t>___________</a:t>
            </a:r>
            <a:endParaRPr lang="he-IL" sz="2800" dirty="0">
              <a:solidFill>
                <a:schemeClr val="tx2">
                  <a:lumMod val="50000"/>
                </a:schemeClr>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smtClean="0">
                <a:solidFill>
                  <a:schemeClr val="tx2">
                    <a:lumMod val="50000"/>
                  </a:schemeClr>
                </a:solidFill>
                <a:latin typeface="EFT_Kita Alef" panose="01000503000000020003" pitchFamily="2" charset="-79"/>
                <a:cs typeface="EFT_Kita Alef" panose="01000503000000020003" pitchFamily="2" charset="-79"/>
              </a:rPr>
              <a:t>לִימוֹנִים __________</a:t>
            </a:r>
            <a:endParaRPr lang="he-IL" sz="2800" dirty="0">
              <a:solidFill>
                <a:schemeClr val="tx2">
                  <a:lumMod val="50000"/>
                </a:schemeClr>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smtClean="0">
                <a:solidFill>
                  <a:schemeClr val="tx2">
                    <a:lumMod val="50000"/>
                  </a:schemeClr>
                </a:solidFill>
                <a:latin typeface="EFT_Kita Alef" panose="01000503000000020003" pitchFamily="2" charset="-79"/>
                <a:cs typeface="EFT_Kita Alef" panose="01000503000000020003" pitchFamily="2" charset="-79"/>
              </a:rPr>
              <a:t>תַּפּוּחִים__________</a:t>
            </a:r>
            <a:endParaRPr lang="he-IL" sz="2800" dirty="0">
              <a:solidFill>
                <a:schemeClr val="tx2">
                  <a:lumMod val="50000"/>
                </a:schemeClr>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err="1" smtClean="0">
                <a:solidFill>
                  <a:schemeClr val="tx2">
                    <a:lumMod val="50000"/>
                  </a:schemeClr>
                </a:solidFill>
                <a:latin typeface="EFT_Kita Alef" panose="01000503000000020003" pitchFamily="2" charset="-79"/>
                <a:cs typeface="EFT_Kita Alef" panose="01000503000000020003" pitchFamily="2" charset="-79"/>
              </a:rPr>
              <a:t>דֻּבְדְּבָנִים</a:t>
            </a:r>
            <a:r>
              <a:rPr lang="he-IL" sz="2800" dirty="0" smtClean="0">
                <a:solidFill>
                  <a:schemeClr val="tx2">
                    <a:lumMod val="50000"/>
                  </a:schemeClr>
                </a:solidFill>
                <a:latin typeface="EFT_Kita Alef" panose="01000503000000020003" pitchFamily="2" charset="-79"/>
                <a:cs typeface="EFT_Kita Alef" panose="01000503000000020003" pitchFamily="2" charset="-79"/>
              </a:rPr>
              <a:t>_________</a:t>
            </a:r>
            <a:endParaRPr lang="he-IL" sz="2800" dirty="0">
              <a:solidFill>
                <a:schemeClr val="tx2">
                  <a:lumMod val="50000"/>
                </a:schemeClr>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smtClean="0">
                <a:solidFill>
                  <a:schemeClr val="tx2">
                    <a:lumMod val="50000"/>
                  </a:schemeClr>
                </a:solidFill>
                <a:latin typeface="EFT_Kita Alef" panose="01000503000000020003" pitchFamily="2" charset="-79"/>
                <a:cs typeface="EFT_Kita Alef" panose="01000503000000020003" pitchFamily="2" charset="-79"/>
              </a:rPr>
              <a:t>עֲנָבִים ___________</a:t>
            </a:r>
            <a:endParaRPr lang="he-IL" sz="2800" dirty="0">
              <a:solidFill>
                <a:schemeClr val="tx2">
                  <a:lumMod val="50000"/>
                </a:schemeClr>
              </a:solidFill>
              <a:latin typeface="EFT_Kita Alef" panose="01000503000000020003" pitchFamily="2" charset="-79"/>
              <a:cs typeface="EFT_Kita Alef" panose="01000503000000020003" pitchFamily="2" charset="-79"/>
            </a:endParaRPr>
          </a:p>
        </p:txBody>
      </p:sp>
      <p:pic>
        <p:nvPicPr>
          <p:cNvPr id="25"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312185">
            <a:off x="11068187" y="1145522"/>
            <a:ext cx="1004405" cy="740845"/>
          </a:xfrm>
          <a:prstGeom prst="rect">
            <a:avLst/>
          </a:prstGeom>
          <a:noFill/>
          <a:extLst>
            <a:ext uri="{909E8E84-426E-40DD-AFC4-6F175D3DCCD1}">
              <a14:hiddenFill xmlns:a14="http://schemas.microsoft.com/office/drawing/2010/main">
                <a:solidFill>
                  <a:srgbClr val="FFFFFF"/>
                </a:solidFill>
              </a14:hiddenFill>
            </a:ext>
          </a:extLst>
        </p:spPr>
      </p:pic>
      <p:pic>
        <p:nvPicPr>
          <p:cNvPr id="26" name="תמונה 25">
            <a:extLst>
              <a:ext uri="{FF2B5EF4-FFF2-40B4-BE49-F238E27FC236}">
                <a16:creationId xmlns:a16="http://schemas.microsoft.com/office/drawing/2014/main" id="{C351CEF2-894D-49EA-8322-95C37B1083BF}"/>
              </a:ext>
            </a:extLst>
          </p:cNvPr>
          <p:cNvPicPr>
            <a:picLocks noChangeAspect="1"/>
          </p:cNvPicPr>
          <p:nvPr/>
        </p:nvPicPr>
        <p:blipFill>
          <a:blip r:embed="rId7"/>
          <a:stretch>
            <a:fillRect/>
          </a:stretch>
        </p:blipFill>
        <p:spPr>
          <a:xfrm>
            <a:off x="244567" y="991769"/>
            <a:ext cx="1561689" cy="1222856"/>
          </a:xfrm>
          <a:prstGeom prst="rect">
            <a:avLst/>
          </a:prstGeom>
          <a:effectLst>
            <a:softEdge rad="127000"/>
          </a:effectLst>
        </p:spPr>
      </p:pic>
      <p:pic>
        <p:nvPicPr>
          <p:cNvPr id="14338" name="Picture 2" descr="לימון, לימון, עץ לימון"/>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3768" y="1828251"/>
            <a:ext cx="1557054" cy="11686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340" name="Picture 4" descr="ענבים, יין, פירות, גפנים, מלאי גפנים"/>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279" y="2176600"/>
            <a:ext cx="1671281" cy="11141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342" name="Picture 6" descr="ענבים, ענבי שולחן נטולי ליבה"/>
          <p:cNvPicPr>
            <a:picLocks noChangeAspect="1" noChangeArrowheads="1"/>
          </p:cNvPicPr>
          <p:nvPr/>
        </p:nvPicPr>
        <p:blipFill rotWithShape="1">
          <a:blip r:embed="rId10">
            <a:extLst>
              <a:ext uri="{28A0092B-C50C-407E-A947-70E740481C1C}">
                <a14:useLocalDpi xmlns:a14="http://schemas.microsoft.com/office/drawing/2010/main" val="0"/>
              </a:ext>
            </a:extLst>
          </a:blip>
          <a:srcRect l="39500" r="10944" b="14809"/>
          <a:stretch/>
        </p:blipFill>
        <p:spPr bwMode="auto">
          <a:xfrm>
            <a:off x="1906229" y="3026199"/>
            <a:ext cx="1201531" cy="143490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346" name="Picture 10" descr="תותים, פירות, טעים, אוכל"/>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281" y="3340642"/>
            <a:ext cx="1589279" cy="10595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348" name="Picture 12" descr="דובדבן, דובדבן מתוק, אדום, פרי"/>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210" y="4475619"/>
            <a:ext cx="1519809" cy="11406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352" name="Picture 16" descr="תפוח עץ, תפוח עץ, פרי, עץ"/>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07020" y="4490401"/>
            <a:ext cx="1518492" cy="113970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8278" y="65883"/>
            <a:ext cx="1868235" cy="666337"/>
          </a:xfrm>
          <a:prstGeom prst="rect">
            <a:avLst/>
          </a:prstGeom>
        </p:spPr>
      </p:pic>
    </p:spTree>
    <p:extLst>
      <p:ext uri="{BB962C8B-B14F-4D97-AF65-F5344CB8AC3E}">
        <p14:creationId xmlns:p14="http://schemas.microsoft.com/office/powerpoint/2010/main" val="135969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solidFill>
                  <a:srgbClr val="FFFFFF"/>
                </a:solidFill>
              </a:rPr>
              <a:t>הַשְׁלָמַת </a:t>
            </a:r>
            <a:r>
              <a:rPr lang="he-IL" b="1" dirty="0" err="1">
                <a:solidFill>
                  <a:srgbClr val="FFFFFF"/>
                </a:solidFill>
              </a:rPr>
              <a:t>תֵּאוּרִים</a:t>
            </a:r>
            <a:r>
              <a:rPr lang="he-IL" b="1" dirty="0">
                <a:solidFill>
                  <a:srgbClr val="FFFFFF"/>
                </a:solidFill>
              </a:rPr>
              <a:t> - צְבָעִים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9" name="TextBox 18"/>
          <p:cNvSpPr txBox="1"/>
          <p:nvPr/>
        </p:nvSpPr>
        <p:spPr>
          <a:xfrm>
            <a:off x="4635391" y="1997644"/>
            <a:ext cx="6260136" cy="4616648"/>
          </a:xfrm>
          <a:prstGeom prst="rect">
            <a:avLst/>
          </a:prstGeom>
          <a:noFill/>
        </p:spPr>
        <p:txBody>
          <a:bodyPr wrap="square" rtlCol="1">
            <a:spAutoFit/>
          </a:bodyPr>
          <a:lstStyle/>
          <a:p>
            <a:pPr marL="514350" indent="-514350" algn="r" rtl="1">
              <a:lnSpc>
                <a:spcPct val="150000"/>
              </a:lnSpc>
              <a:buClr>
                <a:schemeClr val="accent6">
                  <a:lumMod val="50000"/>
                </a:schemeClr>
              </a:buClr>
              <a:buFont typeface="+mj-lt"/>
              <a:buAutoNum type="arabicPeriod"/>
            </a:pPr>
            <a:r>
              <a:rPr lang="he-IL" sz="2800" dirty="0" smtClean="0">
                <a:solidFill>
                  <a:schemeClr val="tx2">
                    <a:lumMod val="50000"/>
                  </a:schemeClr>
                </a:solidFill>
                <a:latin typeface="EFT_Kita Alef" panose="01000503000000020003" pitchFamily="2" charset="-79"/>
                <a:cs typeface="EFT_Kita Alef" panose="01000503000000020003" pitchFamily="2" charset="-79"/>
              </a:rPr>
              <a:t>תַּפּוּזִים</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smtClean="0">
                <a:solidFill>
                  <a:srgbClr val="E6631A"/>
                </a:solidFill>
                <a:latin typeface="EFT_Kita Alef" panose="01000503000000020003" pitchFamily="2" charset="-79"/>
                <a:cs typeface="EFT_Kita Alef" panose="01000503000000020003" pitchFamily="2" charset="-79"/>
              </a:rPr>
              <a:t>כְּתֻמִּים</a:t>
            </a:r>
          </a:p>
          <a:p>
            <a:pPr marL="514350" indent="-514350" algn="r" rtl="1">
              <a:lnSpc>
                <a:spcPct val="150000"/>
              </a:lnSpc>
              <a:buClr>
                <a:schemeClr val="accent6">
                  <a:lumMod val="50000"/>
                </a:schemeClr>
              </a:buClr>
              <a:buFont typeface="+mj-lt"/>
              <a:buAutoNum type="arabicPeriod"/>
            </a:pPr>
            <a:r>
              <a:rPr lang="he-IL" sz="2800" dirty="0">
                <a:solidFill>
                  <a:schemeClr val="tx2">
                    <a:lumMod val="50000"/>
                  </a:schemeClr>
                </a:solidFill>
                <a:latin typeface="EFT_Kita Alef" panose="01000503000000020003" pitchFamily="2" charset="-79"/>
                <a:cs typeface="EFT_Kita Alef" panose="01000503000000020003" pitchFamily="2" charset="-79"/>
              </a:rPr>
              <a:t>תּוּתִים</a:t>
            </a:r>
            <a:r>
              <a:rPr lang="he-IL" sz="2800" dirty="0">
                <a:solidFill>
                  <a:schemeClr val="accent5">
                    <a:lumMod val="50000"/>
                  </a:schemeClr>
                </a:solidFill>
                <a:latin typeface="EFT_Kita Alef" panose="01000503000000020003" pitchFamily="2" charset="-79"/>
                <a:cs typeface="EFT_Kita Alef" panose="01000503000000020003" pitchFamily="2" charset="-79"/>
              </a:rPr>
              <a:t> </a:t>
            </a:r>
            <a:r>
              <a:rPr lang="he-IL" sz="2800" dirty="0" smtClean="0">
                <a:solidFill>
                  <a:srgbClr val="FF0000"/>
                </a:solidFill>
                <a:latin typeface="EFT_Kita Alef" panose="01000503000000020003" pitchFamily="2" charset="-79"/>
                <a:cs typeface="EFT_Kita Alef" panose="01000503000000020003" pitchFamily="2" charset="-79"/>
              </a:rPr>
              <a:t>אֲדֻמִּים</a:t>
            </a:r>
            <a:endParaRPr lang="he-IL" sz="2800" dirty="0">
              <a:solidFill>
                <a:srgbClr val="FFC000"/>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a:solidFill>
                  <a:schemeClr val="tx2">
                    <a:lumMod val="50000"/>
                  </a:schemeClr>
                </a:solidFill>
                <a:latin typeface="EFT_Kita Alef" panose="01000503000000020003" pitchFamily="2" charset="-79"/>
                <a:cs typeface="EFT_Kita Alef" panose="01000503000000020003" pitchFamily="2" charset="-79"/>
              </a:rPr>
              <a:t>לִימוֹנִים</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err="1">
                <a:solidFill>
                  <a:srgbClr val="FFCC00"/>
                </a:solidFill>
                <a:latin typeface="EFT_Kita Alef" panose="01000503000000020003" pitchFamily="2" charset="-79"/>
                <a:cs typeface="EFT_Kita Alef" panose="01000503000000020003" pitchFamily="2" charset="-79"/>
              </a:rPr>
              <a:t>צְהֻבִּים</a:t>
            </a:r>
            <a:endParaRPr lang="he-IL" sz="2800" dirty="0">
              <a:solidFill>
                <a:srgbClr val="FFCC00"/>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a:solidFill>
                  <a:schemeClr val="tx2">
                    <a:lumMod val="50000"/>
                  </a:schemeClr>
                </a:solidFill>
                <a:latin typeface="EFT_Kita Alef" panose="01000503000000020003" pitchFamily="2" charset="-79"/>
                <a:cs typeface="EFT_Kita Alef" panose="01000503000000020003" pitchFamily="2" charset="-79"/>
              </a:rPr>
              <a:t>תַּפּוּחִים</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smtClean="0">
                <a:solidFill>
                  <a:srgbClr val="00B050"/>
                </a:solidFill>
                <a:latin typeface="EFT_Kita Alef" panose="01000503000000020003" pitchFamily="2" charset="-79"/>
                <a:cs typeface="EFT_Kita Alef" panose="01000503000000020003" pitchFamily="2" charset="-79"/>
              </a:rPr>
              <a:t>יְרֻקִּים </a:t>
            </a:r>
            <a:r>
              <a:rPr lang="he-IL" sz="2800" dirty="0" err="1">
                <a:solidFill>
                  <a:srgbClr val="FFCC00"/>
                </a:solidFill>
                <a:latin typeface="EFT_Kita Alef" panose="01000503000000020003" pitchFamily="2" charset="-79"/>
                <a:cs typeface="EFT_Kita Alef" panose="01000503000000020003" pitchFamily="2" charset="-79"/>
              </a:rPr>
              <a:t>צְהֻבִּים</a:t>
            </a:r>
            <a:r>
              <a:rPr lang="he-IL" sz="2800" dirty="0" smtClean="0">
                <a:ln>
                  <a:solidFill>
                    <a:schemeClr val="bg1">
                      <a:lumMod val="85000"/>
                    </a:schemeClr>
                  </a:solidFill>
                </a:ln>
                <a:solidFill>
                  <a:srgbClr val="FFFF00"/>
                </a:solidFill>
                <a:latin typeface="EFT_Kita Alef" panose="01000503000000020003" pitchFamily="2" charset="-79"/>
                <a:cs typeface="EFT_Kita Alef" panose="01000503000000020003" pitchFamily="2" charset="-79"/>
              </a:rPr>
              <a:t> </a:t>
            </a:r>
            <a:r>
              <a:rPr lang="he-IL" sz="2800" dirty="0">
                <a:solidFill>
                  <a:srgbClr val="FF0000"/>
                </a:solidFill>
                <a:latin typeface="EFT_Kita Alef" panose="01000503000000020003" pitchFamily="2" charset="-79"/>
                <a:cs typeface="EFT_Kita Alef" panose="01000503000000020003" pitchFamily="2" charset="-79"/>
              </a:rPr>
              <a:t>אֲדֻמִּים</a:t>
            </a:r>
            <a:r>
              <a:rPr lang="he-IL" sz="2800" dirty="0" smtClean="0">
                <a:solidFill>
                  <a:srgbClr val="FF0000"/>
                </a:solidFill>
                <a:latin typeface="EFT_Kita Alef" panose="01000503000000020003" pitchFamily="2" charset="-79"/>
                <a:cs typeface="EFT_Kita Alef" panose="01000503000000020003" pitchFamily="2" charset="-79"/>
              </a:rPr>
              <a:t> </a:t>
            </a:r>
            <a:endParaRPr lang="he-IL" sz="2800" dirty="0" smtClean="0">
              <a:solidFill>
                <a:srgbClr val="00B050"/>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err="1">
                <a:solidFill>
                  <a:schemeClr val="tx2">
                    <a:lumMod val="50000"/>
                  </a:schemeClr>
                </a:solidFill>
                <a:latin typeface="EFT_Kita Alef" panose="01000503000000020003" pitchFamily="2" charset="-79"/>
                <a:cs typeface="EFT_Kita Alef" panose="01000503000000020003" pitchFamily="2" charset="-79"/>
              </a:rPr>
              <a:t>דֻּבְדְּבָנִים</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smtClean="0">
                <a:solidFill>
                  <a:srgbClr val="FF0000"/>
                </a:solidFill>
                <a:latin typeface="EFT_Kita Alef" panose="01000503000000020003" pitchFamily="2" charset="-79"/>
                <a:cs typeface="EFT_Kita Alef" panose="01000503000000020003" pitchFamily="2" charset="-79"/>
              </a:rPr>
              <a:t>אֲדֻמִּים</a:t>
            </a:r>
            <a:endParaRPr lang="he-IL" sz="2800" dirty="0">
              <a:solidFill>
                <a:srgbClr val="FF0000"/>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r>
              <a:rPr lang="he-IL" sz="2800" dirty="0">
                <a:solidFill>
                  <a:schemeClr val="tx2">
                    <a:lumMod val="50000"/>
                  </a:schemeClr>
                </a:solidFill>
                <a:latin typeface="EFT_Kita Alef" panose="01000503000000020003" pitchFamily="2" charset="-79"/>
                <a:cs typeface="EFT_Kita Alef" panose="01000503000000020003" pitchFamily="2" charset="-79"/>
              </a:rPr>
              <a:t>עֲנָבִים</a:t>
            </a:r>
            <a:r>
              <a:rPr lang="he-IL" sz="2800" dirty="0">
                <a:solidFill>
                  <a:schemeClr val="accent5">
                    <a:lumMod val="50000"/>
                  </a:schemeClr>
                </a:solidFill>
                <a:latin typeface="EFT_Kita Alef" panose="01000503000000020003" pitchFamily="2" charset="-79"/>
                <a:cs typeface="EFT_Kita Alef" panose="01000503000000020003" pitchFamily="2" charset="-79"/>
              </a:rPr>
              <a:t> </a:t>
            </a:r>
            <a:r>
              <a:rPr lang="he-IL" sz="2800" dirty="0">
                <a:solidFill>
                  <a:srgbClr val="00B050"/>
                </a:solidFill>
                <a:latin typeface="EFT_Kita Alef" panose="01000503000000020003" pitchFamily="2" charset="-79"/>
                <a:cs typeface="EFT_Kita Alef" panose="01000503000000020003" pitchFamily="2" charset="-79"/>
              </a:rPr>
              <a:t>יְרֻקִּים </a:t>
            </a:r>
            <a:r>
              <a:rPr lang="he-IL" sz="2800" dirty="0">
                <a:solidFill>
                  <a:srgbClr val="7030A0"/>
                </a:solidFill>
                <a:latin typeface="EFT_Kita Alef" panose="01000503000000020003" pitchFamily="2" charset="-79"/>
                <a:cs typeface="EFT_Kita Alef" panose="01000503000000020003" pitchFamily="2" charset="-79"/>
              </a:rPr>
              <a:t>סְגֻלִּים</a:t>
            </a:r>
            <a:endParaRPr lang="en-US" sz="2800" dirty="0">
              <a:solidFill>
                <a:srgbClr val="7030A0"/>
              </a:solidFill>
              <a:latin typeface="EFT_Kita Alef" panose="01000503000000020003" pitchFamily="2" charset="-79"/>
              <a:cs typeface="EFT_Kita Alef" panose="01000503000000020003" pitchFamily="2" charset="-79"/>
            </a:endParaRPr>
          </a:p>
          <a:p>
            <a:pPr marL="514350" indent="-514350" algn="r" rtl="1">
              <a:lnSpc>
                <a:spcPct val="150000"/>
              </a:lnSpc>
              <a:buClr>
                <a:schemeClr val="accent6">
                  <a:lumMod val="50000"/>
                </a:schemeClr>
              </a:buClr>
              <a:buFont typeface="+mj-lt"/>
              <a:buAutoNum type="arabicPeriod"/>
            </a:pPr>
            <a:endParaRPr lang="he-IL" sz="2800" dirty="0">
              <a:solidFill>
                <a:schemeClr val="accent5">
                  <a:lumMod val="50000"/>
                </a:schemeClr>
              </a:solidFill>
              <a:latin typeface="EFT_Kita Alef" panose="01000503000000020003" pitchFamily="2" charset="-79"/>
              <a:cs typeface="EFT_Kita Alef" panose="01000503000000020003" pitchFamily="2" charset="-79"/>
            </a:endParaRPr>
          </a:p>
        </p:txBody>
      </p:sp>
      <p:pic>
        <p:nvPicPr>
          <p:cNvPr id="14" name="תמונה 13">
            <a:extLst>
              <a:ext uri="{FF2B5EF4-FFF2-40B4-BE49-F238E27FC236}">
                <a16:creationId xmlns:a16="http://schemas.microsoft.com/office/drawing/2014/main" id="{C351CEF2-894D-49EA-8322-95C37B1083BF}"/>
              </a:ext>
            </a:extLst>
          </p:cNvPr>
          <p:cNvPicPr>
            <a:picLocks noChangeAspect="1"/>
          </p:cNvPicPr>
          <p:nvPr/>
        </p:nvPicPr>
        <p:blipFill>
          <a:blip r:embed="rId4"/>
          <a:stretch>
            <a:fillRect/>
          </a:stretch>
        </p:blipFill>
        <p:spPr>
          <a:xfrm>
            <a:off x="745331" y="1161162"/>
            <a:ext cx="1561689" cy="1222856"/>
          </a:xfrm>
          <a:prstGeom prst="rect">
            <a:avLst/>
          </a:prstGeom>
          <a:effectLst>
            <a:softEdge rad="127000"/>
          </a:effectLst>
        </p:spPr>
      </p:pic>
      <p:pic>
        <p:nvPicPr>
          <p:cNvPr id="15" name="Picture 2" descr="לימון, לימון, עץ לימו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32" y="1997644"/>
            <a:ext cx="1557054" cy="11686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6" name="Picture 4" descr="ענבים, יין, פירות, גפנים, מלאי גפנים"/>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43" y="2345993"/>
            <a:ext cx="1671281" cy="11141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 name="Picture 6" descr="ענבים, ענבי שולחן נטולי ליבה"/>
          <p:cNvPicPr>
            <a:picLocks noChangeAspect="1" noChangeArrowheads="1"/>
          </p:cNvPicPr>
          <p:nvPr/>
        </p:nvPicPr>
        <p:blipFill rotWithShape="1">
          <a:blip r:embed="rId7">
            <a:extLst>
              <a:ext uri="{28A0092B-C50C-407E-A947-70E740481C1C}">
                <a14:useLocalDpi xmlns:a14="http://schemas.microsoft.com/office/drawing/2010/main" val="0"/>
              </a:ext>
            </a:extLst>
          </a:blip>
          <a:srcRect l="39500" r="10944" b="14809"/>
          <a:stretch/>
        </p:blipFill>
        <p:spPr bwMode="auto">
          <a:xfrm>
            <a:off x="2406993" y="3195592"/>
            <a:ext cx="1201531" cy="143490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 name="Picture 10" descr="תותים, פירות, טעים, אוכ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45" y="3510035"/>
            <a:ext cx="1589279" cy="10595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1" name="Picture 12" descr="דובדבן, דובדבן מתוק, אדום, פרי"/>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8974" y="4645012"/>
            <a:ext cx="1519809" cy="11406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2" name="Picture 16" descr="תפוח עץ, תפוח עץ, פרי, עץ"/>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7784" y="4659794"/>
            <a:ext cx="1518492" cy="113970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4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t>קְרִיאַת מִשְׁפָּטִים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617846" y="5101864"/>
            <a:ext cx="6096000" cy="369332"/>
          </a:xfrm>
          <a:prstGeom prst="rect">
            <a:avLst/>
          </a:prstGeom>
        </p:spPr>
        <p:txBody>
          <a:bodyPr>
            <a:spAutoFit/>
          </a:bodyPr>
          <a:lstStyle/>
          <a:p>
            <a:endParaRPr lang="he-IL" dirty="0"/>
          </a:p>
        </p:txBody>
      </p:sp>
      <p:sp>
        <p:nvSpPr>
          <p:cNvPr id="4" name="TextBox 3"/>
          <p:cNvSpPr txBox="1"/>
          <p:nvPr/>
        </p:nvSpPr>
        <p:spPr>
          <a:xfrm>
            <a:off x="5266360" y="2087300"/>
            <a:ext cx="5127343"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 1. </a:t>
            </a:r>
            <a:r>
              <a:rPr lang="he-IL" sz="2800" dirty="0" err="1" smtClean="0">
                <a:solidFill>
                  <a:schemeClr val="accent5">
                    <a:lumMod val="50000"/>
                  </a:schemeClr>
                </a:solidFill>
                <a:latin typeface="EFT_Kita Alef" panose="01000503000000020003" pitchFamily="2" charset="-79"/>
                <a:cs typeface="EFT_Kita Alef" panose="01000503000000020003" pitchFamily="2" charset="-79"/>
              </a:rPr>
              <a:t>לִקְטֹף</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a:solidFill>
                  <a:schemeClr val="accent5">
                    <a:lumMod val="50000"/>
                  </a:schemeClr>
                </a:solidFill>
                <a:latin typeface="EFT_Kita Alef" panose="01000503000000020003" pitchFamily="2" charset="-79"/>
                <a:cs typeface="EFT_Kita Alef" panose="01000503000000020003" pitchFamily="2" charset="-79"/>
              </a:rPr>
              <a:t>פֵּרוֹת לִפְנֵי שֶׁהִבְשִׁילוּ.</a:t>
            </a:r>
          </a:p>
        </p:txBody>
      </p:sp>
      <p:sp>
        <p:nvSpPr>
          <p:cNvPr id="9" name="TextBox 8"/>
          <p:cNvSpPr txBox="1"/>
          <p:nvPr/>
        </p:nvSpPr>
        <p:spPr>
          <a:xfrm>
            <a:off x="5266360" y="2852061"/>
            <a:ext cx="5005414"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2. לָנוּחַ </a:t>
            </a:r>
            <a:r>
              <a:rPr lang="he-IL" sz="2800" dirty="0">
                <a:solidFill>
                  <a:schemeClr val="accent5">
                    <a:lumMod val="50000"/>
                  </a:schemeClr>
                </a:solidFill>
                <a:latin typeface="EFT_Kita Alef" panose="01000503000000020003" pitchFamily="2" charset="-79"/>
                <a:cs typeface="EFT_Kita Alef" panose="01000503000000020003" pitchFamily="2" charset="-79"/>
              </a:rPr>
              <a:t>לְיַד גֶּזַע עֵץ.</a:t>
            </a:r>
          </a:p>
        </p:txBody>
      </p:sp>
      <p:sp>
        <p:nvSpPr>
          <p:cNvPr id="12" name="TextBox 11"/>
          <p:cNvSpPr txBox="1"/>
          <p:nvPr/>
        </p:nvSpPr>
        <p:spPr>
          <a:xfrm>
            <a:off x="6291205" y="3616822"/>
            <a:ext cx="3979638"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3. לָלֶכֶת </a:t>
            </a:r>
            <a:r>
              <a:rPr lang="he-IL" sz="2800" dirty="0">
                <a:solidFill>
                  <a:schemeClr val="accent5">
                    <a:lumMod val="50000"/>
                  </a:schemeClr>
                </a:solidFill>
                <a:latin typeface="EFT_Kita Alef" panose="01000503000000020003" pitchFamily="2" charset="-79"/>
                <a:cs typeface="EFT_Kita Alef" panose="01000503000000020003" pitchFamily="2" charset="-79"/>
              </a:rPr>
              <a:t>בַּשְּׁבִיל הַמְּסֻמָּן.</a:t>
            </a:r>
          </a:p>
        </p:txBody>
      </p:sp>
      <p:sp>
        <p:nvSpPr>
          <p:cNvPr id="13" name="TextBox 12"/>
          <p:cNvSpPr txBox="1"/>
          <p:nvPr/>
        </p:nvSpPr>
        <p:spPr>
          <a:xfrm>
            <a:off x="4230031" y="5255027"/>
            <a:ext cx="6041743"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5. לְהָרִיחַ </a:t>
            </a:r>
            <a:r>
              <a:rPr lang="he-IL" sz="2800" dirty="0">
                <a:solidFill>
                  <a:schemeClr val="accent5">
                    <a:lumMod val="50000"/>
                  </a:schemeClr>
                </a:solidFill>
                <a:latin typeface="EFT_Kita Alef" panose="01000503000000020003" pitchFamily="2" charset="-79"/>
                <a:cs typeface="EFT_Kita Alef" panose="01000503000000020003" pitchFamily="2" charset="-79"/>
              </a:rPr>
              <a:t>אֶת הָרֵיחַ </a:t>
            </a:r>
            <a:r>
              <a:rPr lang="he-IL" sz="2800" dirty="0" err="1">
                <a:solidFill>
                  <a:schemeClr val="accent5">
                    <a:lumMod val="50000"/>
                  </a:schemeClr>
                </a:solidFill>
                <a:latin typeface="EFT_Kita Alef" panose="01000503000000020003" pitchFamily="2" charset="-79"/>
                <a:cs typeface="EFT_Kita Alef" panose="01000503000000020003" pitchFamily="2" charset="-79"/>
              </a:rPr>
              <a:t>הַמְּיֻחָד</a:t>
            </a:r>
            <a:r>
              <a:rPr lang="he-IL" sz="2800" dirty="0">
                <a:solidFill>
                  <a:schemeClr val="accent5">
                    <a:lumMod val="50000"/>
                  </a:schemeClr>
                </a:solidFill>
                <a:latin typeface="EFT_Kita Alef" panose="01000503000000020003" pitchFamily="2" charset="-79"/>
                <a:cs typeface="EFT_Kita Alef" panose="01000503000000020003" pitchFamily="2" charset="-79"/>
              </a:rPr>
              <a:t> שֶׁל הַפֵּרוֹת.</a:t>
            </a:r>
          </a:p>
        </p:txBody>
      </p:sp>
      <p:sp>
        <p:nvSpPr>
          <p:cNvPr id="14" name="TextBox 13"/>
          <p:cNvSpPr txBox="1"/>
          <p:nvPr/>
        </p:nvSpPr>
        <p:spPr>
          <a:xfrm>
            <a:off x="4629150" y="4435924"/>
            <a:ext cx="5641693"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4. לְהַשְׁלִיךְ </a:t>
            </a:r>
            <a:r>
              <a:rPr lang="he-IL" sz="2800" dirty="0">
                <a:solidFill>
                  <a:schemeClr val="accent5">
                    <a:lumMod val="50000"/>
                  </a:schemeClr>
                </a:solidFill>
                <a:latin typeface="EFT_Kita Alef" panose="01000503000000020003" pitchFamily="2" charset="-79"/>
                <a:cs typeface="EFT_Kita Alef" panose="01000503000000020003" pitchFamily="2" charset="-79"/>
              </a:rPr>
              <a:t>פְּסֹלֶת עַל הָאֲדָמָה.</a:t>
            </a:r>
          </a:p>
        </p:txBody>
      </p:sp>
      <p:grpSp>
        <p:nvGrpSpPr>
          <p:cNvPr id="7" name="קבוצה 6"/>
          <p:cNvGrpSpPr/>
          <p:nvPr/>
        </p:nvGrpSpPr>
        <p:grpSpPr>
          <a:xfrm>
            <a:off x="461742" y="1702468"/>
            <a:ext cx="4001504" cy="4305724"/>
            <a:chOff x="461742" y="1702468"/>
            <a:chExt cx="4001504" cy="4305724"/>
          </a:xfrm>
        </p:grpSpPr>
        <p:pic>
          <p:nvPicPr>
            <p:cNvPr id="15" name="Picture 2" descr="דלעות, חג ההודיה, שלט, של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1742" y="1702468"/>
              <a:ext cx="2875201" cy="426885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דלעות, חג ההודיה, שלט, של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159" y="2931730"/>
              <a:ext cx="2072087" cy="3076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65346" y="2386504"/>
              <a:ext cx="1371600" cy="769441"/>
            </a:xfrm>
            <a:prstGeom prst="rect">
              <a:avLst/>
            </a:prstGeom>
            <a:noFill/>
          </p:spPr>
          <p:txBody>
            <a:bodyPr wrap="square" rtlCol="1">
              <a:spAutoFit/>
            </a:bodyPr>
            <a:lstStyle/>
            <a:p>
              <a:r>
                <a:rPr lang="he-IL" sz="4400" b="1" dirty="0" smtClean="0">
                  <a:solidFill>
                    <a:srgbClr val="00B050"/>
                  </a:solidFill>
                  <a:latin typeface="EFT_Kita Alef" panose="01000503000000020003" pitchFamily="2" charset="-79"/>
                  <a:cs typeface="EFT_Kita Alef" panose="01000503000000020003" pitchFamily="2" charset="-79"/>
                </a:rPr>
                <a:t>מ</a:t>
              </a:r>
              <a:r>
                <a:rPr lang="he-IL" sz="4400" b="1" dirty="0" smtClean="0">
                  <a:solidFill>
                    <a:srgbClr val="FF0000"/>
                  </a:solidFill>
                  <a:latin typeface="EFT_Kita Alef" panose="01000503000000020003" pitchFamily="2" charset="-79"/>
                  <a:cs typeface="EFT_Kita Alef" panose="01000503000000020003" pitchFamily="2" charset="-79"/>
                </a:rPr>
                <a:t>ֻ</a:t>
              </a:r>
              <a:r>
                <a:rPr lang="he-IL" sz="4400" b="1" dirty="0" smtClean="0">
                  <a:latin typeface="EFT_Kita Alef" panose="01000503000000020003" pitchFamily="2" charset="-79"/>
                  <a:cs typeface="EFT_Kita Alef" panose="01000503000000020003" pitchFamily="2" charset="-79"/>
                </a:rPr>
                <a:t>תָּר</a:t>
              </a:r>
              <a:endParaRPr lang="he-IL" sz="4400" b="1" dirty="0">
                <a:latin typeface="EFT_Kita Alef" panose="01000503000000020003" pitchFamily="2" charset="-79"/>
                <a:cs typeface="EFT_Kita Alef" panose="01000503000000020003" pitchFamily="2" charset="-79"/>
              </a:endParaRPr>
            </a:p>
          </p:txBody>
        </p:sp>
        <p:sp>
          <p:nvSpPr>
            <p:cNvPr id="17" name="TextBox 16"/>
            <p:cNvSpPr txBox="1"/>
            <p:nvPr/>
          </p:nvSpPr>
          <p:spPr>
            <a:xfrm>
              <a:off x="2776455" y="3486081"/>
              <a:ext cx="1371600" cy="584775"/>
            </a:xfrm>
            <a:prstGeom prst="rect">
              <a:avLst/>
            </a:prstGeom>
            <a:noFill/>
          </p:spPr>
          <p:txBody>
            <a:bodyPr wrap="square" rtlCol="1">
              <a:spAutoFit/>
            </a:bodyPr>
            <a:lstStyle/>
            <a:p>
              <a:r>
                <a:rPr lang="he-IL" sz="3200" b="1" dirty="0">
                  <a:latin typeface="EFT_Kita Alef" panose="01000503000000020003" pitchFamily="2" charset="-79"/>
                  <a:cs typeface="EFT_Kita Alef" panose="01000503000000020003" pitchFamily="2" charset="-79"/>
                </a:rPr>
                <a:t>אָ</a:t>
              </a:r>
              <a:r>
                <a:rPr lang="he-IL" sz="3200" b="1" dirty="0">
                  <a:solidFill>
                    <a:srgbClr val="FF0000"/>
                  </a:solidFill>
                  <a:latin typeface="EFT_Kita Alef" panose="01000503000000020003" pitchFamily="2" charset="-79"/>
                  <a:cs typeface="EFT_Kita Alef" panose="01000503000000020003" pitchFamily="2" charset="-79"/>
                </a:rPr>
                <a:t>סוּ</a:t>
              </a:r>
              <a:r>
                <a:rPr lang="he-IL" sz="3200" b="1" dirty="0">
                  <a:latin typeface="EFT_Kita Alef" panose="01000503000000020003" pitchFamily="2" charset="-79"/>
                  <a:cs typeface="EFT_Kita Alef" panose="01000503000000020003" pitchFamily="2" charset="-79"/>
                </a:rPr>
                <a:t>ר </a:t>
              </a:r>
            </a:p>
          </p:txBody>
        </p:sp>
      </p:grpSp>
    </p:spTree>
    <p:extLst>
      <p:ext uri="{BB962C8B-B14F-4D97-AF65-F5344CB8AC3E}">
        <p14:creationId xmlns:p14="http://schemas.microsoft.com/office/powerpoint/2010/main" val="98512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t>קְרִיאַת מִשְׁפָּטִים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617846" y="5101864"/>
            <a:ext cx="6096000" cy="369332"/>
          </a:xfrm>
          <a:prstGeom prst="rect">
            <a:avLst/>
          </a:prstGeom>
        </p:spPr>
        <p:txBody>
          <a:bodyPr>
            <a:spAutoFit/>
          </a:bodyPr>
          <a:lstStyle/>
          <a:p>
            <a:endParaRPr lang="he-IL" dirty="0"/>
          </a:p>
        </p:txBody>
      </p:sp>
      <p:sp>
        <p:nvSpPr>
          <p:cNvPr id="4" name="TextBox 3"/>
          <p:cNvSpPr txBox="1"/>
          <p:nvPr/>
        </p:nvSpPr>
        <p:spPr>
          <a:xfrm>
            <a:off x="4751479" y="1959059"/>
            <a:ext cx="5635452"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 1.</a:t>
            </a:r>
            <a:r>
              <a:rPr lang="he-IL" sz="2800" dirty="0">
                <a:solidFill>
                  <a:srgbClr val="FF0000"/>
                </a:solidFill>
                <a:latin typeface="EFT_Kita Alef" panose="01000503000000020003" pitchFamily="2" charset="-79"/>
                <a:cs typeface="EFT_Kita Alef" panose="01000503000000020003" pitchFamily="2" charset="-79"/>
              </a:rPr>
              <a:t> אָסוּר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err="1" smtClean="0">
                <a:solidFill>
                  <a:schemeClr val="accent5">
                    <a:lumMod val="50000"/>
                  </a:schemeClr>
                </a:solidFill>
                <a:latin typeface="EFT_Kita Alef" panose="01000503000000020003" pitchFamily="2" charset="-79"/>
                <a:cs typeface="EFT_Kita Alef" panose="01000503000000020003" pitchFamily="2" charset="-79"/>
              </a:rPr>
              <a:t>לִקְטֹף</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a:solidFill>
                  <a:schemeClr val="accent5">
                    <a:lumMod val="50000"/>
                  </a:schemeClr>
                </a:solidFill>
                <a:latin typeface="EFT_Kita Alef" panose="01000503000000020003" pitchFamily="2" charset="-79"/>
                <a:cs typeface="EFT_Kita Alef" panose="01000503000000020003" pitchFamily="2" charset="-79"/>
              </a:rPr>
              <a:t>פֵּרוֹת לִפְנֵי שֶׁהִבְשִׁילוּ.</a:t>
            </a:r>
          </a:p>
        </p:txBody>
      </p:sp>
      <p:sp>
        <p:nvSpPr>
          <p:cNvPr id="9" name="TextBox 8"/>
          <p:cNvSpPr txBox="1"/>
          <p:nvPr/>
        </p:nvSpPr>
        <p:spPr>
          <a:xfrm>
            <a:off x="5381517" y="2741223"/>
            <a:ext cx="5005414"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2. </a:t>
            </a:r>
            <a:r>
              <a:rPr lang="he-IL" sz="2800" dirty="0" smtClean="0">
                <a:solidFill>
                  <a:srgbClr val="00B050"/>
                </a:solidFill>
                <a:latin typeface="EFT_Kita Alef" panose="01000503000000020003" pitchFamily="2" charset="-79"/>
                <a:cs typeface="EFT_Kita Alef" panose="01000503000000020003" pitchFamily="2" charset="-79"/>
              </a:rPr>
              <a:t>מֻתָּר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לָנוּחַ לְיַד גֶּזַע עֵץ.</a:t>
            </a:r>
            <a:endParaRPr lang="he-IL" sz="28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12" name="TextBox 11"/>
          <p:cNvSpPr txBox="1"/>
          <p:nvPr/>
        </p:nvSpPr>
        <p:spPr>
          <a:xfrm>
            <a:off x="5869188" y="3479563"/>
            <a:ext cx="4517743"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3</a:t>
            </a:r>
            <a:r>
              <a:rPr lang="he-IL" sz="2800" dirty="0">
                <a:solidFill>
                  <a:srgbClr val="00B050"/>
                </a:solidFill>
                <a:latin typeface="EFT_Kita Alef" panose="01000503000000020003" pitchFamily="2" charset="-79"/>
                <a:cs typeface="EFT_Kita Alef" panose="01000503000000020003" pitchFamily="2" charset="-79"/>
              </a:rPr>
              <a:t>. </a:t>
            </a:r>
            <a:r>
              <a:rPr lang="he-IL" sz="2800" dirty="0" smtClean="0">
                <a:solidFill>
                  <a:srgbClr val="00B050"/>
                </a:solidFill>
                <a:latin typeface="EFT_Kita Alef" panose="01000503000000020003" pitchFamily="2" charset="-79"/>
                <a:cs typeface="EFT_Kita Alef" panose="01000503000000020003" pitchFamily="2" charset="-79"/>
              </a:rPr>
              <a:t>מֻתָּר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לָלֶכֶת בַּשְּׁבִיל הַמְּסֻמָּן.</a:t>
            </a:r>
            <a:endParaRPr lang="he-IL" sz="28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13" name="TextBox 12"/>
          <p:cNvSpPr txBox="1"/>
          <p:nvPr/>
        </p:nvSpPr>
        <p:spPr>
          <a:xfrm>
            <a:off x="3868938" y="5229192"/>
            <a:ext cx="6517993"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5.</a:t>
            </a:r>
            <a:r>
              <a:rPr lang="he-IL" sz="2800" b="1" dirty="0" smtClean="0">
                <a:latin typeface="EFT_Kita Alef" panose="01000503000000020003" pitchFamily="2" charset="-79"/>
                <a:cs typeface="EFT_Kita Alef" panose="01000503000000020003" pitchFamily="2" charset="-79"/>
              </a:rPr>
              <a:t> </a:t>
            </a:r>
            <a:r>
              <a:rPr lang="he-IL" sz="2800" dirty="0" smtClean="0">
                <a:solidFill>
                  <a:srgbClr val="00B050"/>
                </a:solidFill>
                <a:latin typeface="EFT_Kita Alef" panose="01000503000000020003" pitchFamily="2" charset="-79"/>
                <a:cs typeface="EFT_Kita Alef" panose="01000503000000020003" pitchFamily="2" charset="-79"/>
              </a:rPr>
              <a:t>מֻתָּר </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לְהָרִיחַ </a:t>
            </a:r>
            <a:r>
              <a:rPr lang="he-IL" sz="2800" dirty="0">
                <a:solidFill>
                  <a:schemeClr val="accent5">
                    <a:lumMod val="50000"/>
                  </a:schemeClr>
                </a:solidFill>
                <a:latin typeface="EFT_Kita Alef" panose="01000503000000020003" pitchFamily="2" charset="-79"/>
                <a:cs typeface="EFT_Kita Alef" panose="01000503000000020003" pitchFamily="2" charset="-79"/>
              </a:rPr>
              <a:t>אֶת הָרֵיחַ </a:t>
            </a:r>
            <a:r>
              <a:rPr lang="he-IL" sz="2800" dirty="0" err="1">
                <a:solidFill>
                  <a:schemeClr val="accent5">
                    <a:lumMod val="50000"/>
                  </a:schemeClr>
                </a:solidFill>
                <a:latin typeface="EFT_Kita Alef" panose="01000503000000020003" pitchFamily="2" charset="-79"/>
                <a:cs typeface="EFT_Kita Alef" panose="01000503000000020003" pitchFamily="2" charset="-79"/>
              </a:rPr>
              <a:t>הַמְּיֻחָד</a:t>
            </a:r>
            <a:r>
              <a:rPr lang="he-IL" sz="2800" dirty="0">
                <a:solidFill>
                  <a:schemeClr val="accent5">
                    <a:lumMod val="50000"/>
                  </a:schemeClr>
                </a:solidFill>
                <a:latin typeface="EFT_Kita Alef" panose="01000503000000020003" pitchFamily="2" charset="-79"/>
                <a:cs typeface="EFT_Kita Alef" panose="01000503000000020003" pitchFamily="2" charset="-79"/>
              </a:rPr>
              <a:t> שֶׁל הַפֵּרוֹת.</a:t>
            </a:r>
          </a:p>
        </p:txBody>
      </p:sp>
      <p:sp>
        <p:nvSpPr>
          <p:cNvPr id="14" name="TextBox 13"/>
          <p:cNvSpPr txBox="1"/>
          <p:nvPr/>
        </p:nvSpPr>
        <p:spPr>
          <a:xfrm>
            <a:off x="4751479" y="4326550"/>
            <a:ext cx="5641693"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4.</a:t>
            </a:r>
            <a:r>
              <a:rPr lang="he-IL" sz="2800" b="1" dirty="0" smtClean="0">
                <a:latin typeface="EFT_Kita Alef" panose="01000503000000020003" pitchFamily="2" charset="-79"/>
                <a:cs typeface="EFT_Kita Alef" panose="01000503000000020003" pitchFamily="2" charset="-79"/>
              </a:rPr>
              <a:t> </a:t>
            </a:r>
            <a:r>
              <a:rPr lang="he-IL" sz="2800" dirty="0">
                <a:solidFill>
                  <a:srgbClr val="FF0000"/>
                </a:solidFill>
                <a:latin typeface="EFT_Kita Alef" panose="01000503000000020003" pitchFamily="2" charset="-79"/>
                <a:cs typeface="EFT_Kita Alef" panose="01000503000000020003" pitchFamily="2" charset="-79"/>
              </a:rPr>
              <a:t>אָסוּר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לְהַשְׁלִיךְ </a:t>
            </a:r>
            <a:r>
              <a:rPr lang="he-IL" sz="2800" dirty="0">
                <a:solidFill>
                  <a:schemeClr val="accent5">
                    <a:lumMod val="50000"/>
                  </a:schemeClr>
                </a:solidFill>
                <a:latin typeface="EFT_Kita Alef" panose="01000503000000020003" pitchFamily="2" charset="-79"/>
                <a:cs typeface="EFT_Kita Alef" panose="01000503000000020003" pitchFamily="2" charset="-79"/>
              </a:rPr>
              <a:t>פְּסֹלֶת עַל הָאֲדָמָה.</a:t>
            </a:r>
          </a:p>
        </p:txBody>
      </p:sp>
      <p:grpSp>
        <p:nvGrpSpPr>
          <p:cNvPr id="7" name="קבוצה 6"/>
          <p:cNvGrpSpPr/>
          <p:nvPr/>
        </p:nvGrpSpPr>
        <p:grpSpPr>
          <a:xfrm>
            <a:off x="416447" y="1841532"/>
            <a:ext cx="3610411" cy="3621688"/>
            <a:chOff x="461742" y="1702468"/>
            <a:chExt cx="4001504" cy="4305724"/>
          </a:xfrm>
        </p:grpSpPr>
        <p:pic>
          <p:nvPicPr>
            <p:cNvPr id="15" name="Picture 2" descr="דלעות, חג ההודיה, שלט, של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1742" y="1702468"/>
              <a:ext cx="2875201" cy="426885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דלעות, חג ההודיה, שלט, של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159" y="2931730"/>
              <a:ext cx="2072087" cy="3076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65346" y="2386503"/>
              <a:ext cx="1371600" cy="914767"/>
            </a:xfrm>
            <a:prstGeom prst="rect">
              <a:avLst/>
            </a:prstGeom>
            <a:noFill/>
          </p:spPr>
          <p:txBody>
            <a:bodyPr wrap="square" rtlCol="1">
              <a:spAutoFit/>
            </a:bodyPr>
            <a:lstStyle/>
            <a:p>
              <a:r>
                <a:rPr lang="he-IL" sz="4400" b="1" dirty="0" smtClean="0">
                  <a:solidFill>
                    <a:srgbClr val="00B050"/>
                  </a:solidFill>
                  <a:latin typeface="EFT_Kita Alef" panose="01000503000000020003" pitchFamily="2" charset="-79"/>
                  <a:cs typeface="EFT_Kita Alef" panose="01000503000000020003" pitchFamily="2" charset="-79"/>
                </a:rPr>
                <a:t>מֻ</a:t>
              </a:r>
              <a:r>
                <a:rPr lang="he-IL" sz="4400" b="1" dirty="0" smtClean="0">
                  <a:latin typeface="EFT_Kita Alef" panose="01000503000000020003" pitchFamily="2" charset="-79"/>
                  <a:cs typeface="EFT_Kita Alef" panose="01000503000000020003" pitchFamily="2" charset="-79"/>
                </a:rPr>
                <a:t>תָּר</a:t>
              </a:r>
              <a:endParaRPr lang="he-IL" sz="4400" b="1" dirty="0">
                <a:latin typeface="EFT_Kita Alef" panose="01000503000000020003" pitchFamily="2" charset="-79"/>
                <a:cs typeface="EFT_Kita Alef" panose="01000503000000020003" pitchFamily="2" charset="-79"/>
              </a:endParaRPr>
            </a:p>
          </p:txBody>
        </p:sp>
        <p:sp>
          <p:nvSpPr>
            <p:cNvPr id="17" name="TextBox 16"/>
            <p:cNvSpPr txBox="1"/>
            <p:nvPr/>
          </p:nvSpPr>
          <p:spPr>
            <a:xfrm>
              <a:off x="2776455" y="3486081"/>
              <a:ext cx="1371600" cy="695223"/>
            </a:xfrm>
            <a:prstGeom prst="rect">
              <a:avLst/>
            </a:prstGeom>
            <a:noFill/>
          </p:spPr>
          <p:txBody>
            <a:bodyPr wrap="square" rtlCol="1">
              <a:spAutoFit/>
            </a:bodyPr>
            <a:lstStyle/>
            <a:p>
              <a:r>
                <a:rPr lang="he-IL" sz="3200" b="1" dirty="0">
                  <a:latin typeface="EFT_Kita Alef" panose="01000503000000020003" pitchFamily="2" charset="-79"/>
                  <a:cs typeface="EFT_Kita Alef" panose="01000503000000020003" pitchFamily="2" charset="-79"/>
                </a:rPr>
                <a:t>אָ</a:t>
              </a:r>
              <a:r>
                <a:rPr lang="he-IL" sz="3200" b="1" dirty="0">
                  <a:solidFill>
                    <a:srgbClr val="FF0000"/>
                  </a:solidFill>
                  <a:latin typeface="EFT_Kita Alef" panose="01000503000000020003" pitchFamily="2" charset="-79"/>
                  <a:cs typeface="EFT_Kita Alef" panose="01000503000000020003" pitchFamily="2" charset="-79"/>
                </a:rPr>
                <a:t>סוּ</a:t>
              </a:r>
              <a:r>
                <a:rPr lang="he-IL" sz="3200" b="1" dirty="0">
                  <a:latin typeface="EFT_Kita Alef" panose="01000503000000020003" pitchFamily="2" charset="-79"/>
                  <a:cs typeface="EFT_Kita Alef" panose="01000503000000020003" pitchFamily="2" charset="-79"/>
                </a:rPr>
                <a:t>ר </a:t>
              </a:r>
            </a:p>
          </p:txBody>
        </p:sp>
      </p:grpSp>
    </p:spTree>
    <p:extLst>
      <p:ext uri="{BB962C8B-B14F-4D97-AF65-F5344CB8AC3E}">
        <p14:creationId xmlns:p14="http://schemas.microsoft.com/office/powerpoint/2010/main" val="80754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t>מִיּוּן מִשְׁפָּטִים </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6" name="TextBox 15"/>
          <p:cNvSpPr txBox="1"/>
          <p:nvPr/>
        </p:nvSpPr>
        <p:spPr>
          <a:xfrm>
            <a:off x="8160374" y="1862755"/>
            <a:ext cx="1371600" cy="707886"/>
          </a:xfrm>
          <a:prstGeom prst="rect">
            <a:avLst/>
          </a:prstGeom>
          <a:noFill/>
        </p:spPr>
        <p:txBody>
          <a:bodyPr wrap="square" rtlCol="1">
            <a:spAutoFit/>
          </a:bodyPr>
          <a:lstStyle/>
          <a:p>
            <a:r>
              <a:rPr lang="he-IL" sz="4000" dirty="0">
                <a:solidFill>
                  <a:srgbClr val="00B050"/>
                </a:solidFill>
                <a:latin typeface="EFT_Kita Alef" panose="01000503000000020003" pitchFamily="2" charset="-79"/>
                <a:cs typeface="EFT_Kita Alef" panose="01000503000000020003" pitchFamily="2" charset="-79"/>
              </a:rPr>
              <a:t>מֻתָּר</a:t>
            </a:r>
          </a:p>
        </p:txBody>
      </p:sp>
      <p:sp>
        <p:nvSpPr>
          <p:cNvPr id="17" name="TextBox 16"/>
          <p:cNvSpPr txBox="1"/>
          <p:nvPr/>
        </p:nvSpPr>
        <p:spPr>
          <a:xfrm>
            <a:off x="3229274" y="1751764"/>
            <a:ext cx="1371600" cy="707886"/>
          </a:xfrm>
          <a:prstGeom prst="rect">
            <a:avLst/>
          </a:prstGeom>
          <a:noFill/>
        </p:spPr>
        <p:txBody>
          <a:bodyPr wrap="square" rtlCol="1">
            <a:spAutoFit/>
          </a:bodyPr>
          <a:lstStyle/>
          <a:p>
            <a:r>
              <a:rPr lang="he-IL" sz="4000" b="1" dirty="0">
                <a:solidFill>
                  <a:srgbClr val="FF0000"/>
                </a:solidFill>
                <a:latin typeface="EFT_Kita Alef" panose="01000503000000020003" pitchFamily="2" charset="-79"/>
                <a:cs typeface="EFT_Kita Alef" panose="01000503000000020003" pitchFamily="2" charset="-79"/>
              </a:rPr>
              <a:t>אָסוּר</a:t>
            </a:r>
            <a:r>
              <a:rPr lang="he-IL" sz="3200" b="1" dirty="0">
                <a:latin typeface="EFT_Kita Alef" panose="01000503000000020003" pitchFamily="2" charset="-79"/>
                <a:cs typeface="EFT_Kita Alef" panose="01000503000000020003" pitchFamily="2" charset="-79"/>
              </a:rPr>
              <a:t> </a:t>
            </a:r>
          </a:p>
        </p:txBody>
      </p:sp>
      <p:cxnSp>
        <p:nvCxnSpPr>
          <p:cNvPr id="19" name="מחבר ישר 18"/>
          <p:cNvCxnSpPr/>
          <p:nvPr/>
        </p:nvCxnSpPr>
        <p:spPr>
          <a:xfrm>
            <a:off x="6086486" y="2430374"/>
            <a:ext cx="0" cy="345555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1548" y="2834622"/>
            <a:ext cx="5635452" cy="523220"/>
          </a:xfrm>
          <a:prstGeom prst="rect">
            <a:avLst/>
          </a:prstGeom>
          <a:noFill/>
        </p:spPr>
        <p:txBody>
          <a:bodyPr wrap="square" rtlCol="1">
            <a:spAutoFit/>
          </a:bodyPr>
          <a:lstStyle/>
          <a:p>
            <a:pPr algn="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smtClean="0">
                <a:solidFill>
                  <a:srgbClr val="FF0000"/>
                </a:solidFill>
                <a:latin typeface="EFT_Kita Alef" panose="01000503000000020003" pitchFamily="2" charset="-79"/>
                <a:cs typeface="EFT_Kita Alef" panose="01000503000000020003" pitchFamily="2" charset="-79"/>
              </a:rPr>
              <a:t> </a:t>
            </a:r>
            <a:r>
              <a:rPr lang="he-IL" sz="2800" dirty="0">
                <a:solidFill>
                  <a:srgbClr val="FF0000"/>
                </a:solidFill>
                <a:latin typeface="EFT_Kita Alef" panose="01000503000000020003" pitchFamily="2" charset="-79"/>
                <a:cs typeface="EFT_Kita Alef" panose="01000503000000020003" pitchFamily="2" charset="-79"/>
              </a:rPr>
              <a:t>אָסוּר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err="1" smtClean="0">
                <a:solidFill>
                  <a:schemeClr val="accent5">
                    <a:lumMod val="50000"/>
                  </a:schemeClr>
                </a:solidFill>
                <a:latin typeface="EFT_Kita Alef" panose="01000503000000020003" pitchFamily="2" charset="-79"/>
                <a:cs typeface="EFT_Kita Alef" panose="01000503000000020003" pitchFamily="2" charset="-79"/>
              </a:rPr>
              <a:t>לִקְטֹף</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a:solidFill>
                  <a:schemeClr val="accent5">
                    <a:lumMod val="50000"/>
                  </a:schemeClr>
                </a:solidFill>
                <a:latin typeface="EFT_Kita Alef" panose="01000503000000020003" pitchFamily="2" charset="-79"/>
                <a:cs typeface="EFT_Kita Alef" panose="01000503000000020003" pitchFamily="2" charset="-79"/>
              </a:rPr>
              <a:t>פֵּרוֹת לִפְנֵי שֶׁהִבְשִׁילוּ.</a:t>
            </a:r>
          </a:p>
        </p:txBody>
      </p:sp>
      <p:sp>
        <p:nvSpPr>
          <p:cNvPr id="22" name="TextBox 21"/>
          <p:cNvSpPr txBox="1"/>
          <p:nvPr/>
        </p:nvSpPr>
        <p:spPr>
          <a:xfrm>
            <a:off x="5657667" y="2834019"/>
            <a:ext cx="5005414" cy="523220"/>
          </a:xfrm>
          <a:prstGeom prst="rect">
            <a:avLst/>
          </a:prstGeom>
          <a:noFill/>
        </p:spPr>
        <p:txBody>
          <a:bodyPr wrap="square" rtlCol="1">
            <a:spAutoFit/>
          </a:bodyPr>
          <a:lstStyle/>
          <a:p>
            <a:pPr algn="r"/>
            <a:r>
              <a:rPr lang="he-IL" sz="2800" dirty="0" smtClean="0">
                <a:solidFill>
                  <a:srgbClr val="00B050"/>
                </a:solidFill>
                <a:latin typeface="EFT_Kita Alef" panose="01000503000000020003" pitchFamily="2" charset="-79"/>
                <a:cs typeface="EFT_Kita Alef" panose="01000503000000020003" pitchFamily="2" charset="-79"/>
              </a:rPr>
              <a:t>מֻתָּר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לָנוּחַ לְיַד גֶּזַע עֵץ.</a:t>
            </a:r>
            <a:endParaRPr lang="he-IL" sz="28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3" name="TextBox 22"/>
          <p:cNvSpPr txBox="1"/>
          <p:nvPr/>
        </p:nvSpPr>
        <p:spPr>
          <a:xfrm>
            <a:off x="6145338" y="3671875"/>
            <a:ext cx="4517743" cy="523220"/>
          </a:xfrm>
          <a:prstGeom prst="rect">
            <a:avLst/>
          </a:prstGeom>
          <a:noFill/>
        </p:spPr>
        <p:txBody>
          <a:bodyPr wrap="square" rtlCol="1">
            <a:spAutoFit/>
          </a:bodyPr>
          <a:lstStyle/>
          <a:p>
            <a:pPr algn="r"/>
            <a:r>
              <a:rPr lang="he-IL" sz="2800" dirty="0" smtClean="0">
                <a:solidFill>
                  <a:srgbClr val="00B050"/>
                </a:solidFill>
                <a:latin typeface="EFT_Kita Alef" panose="01000503000000020003" pitchFamily="2" charset="-79"/>
                <a:cs typeface="EFT_Kita Alef" panose="01000503000000020003" pitchFamily="2" charset="-79"/>
              </a:rPr>
              <a:t>מֻתָּר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לָלֶכֶת בַּשְּׁבִיל הַמְּסֻמָּן.</a:t>
            </a:r>
            <a:endParaRPr lang="he-IL" sz="28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4" name="TextBox 23"/>
          <p:cNvSpPr txBox="1"/>
          <p:nvPr/>
        </p:nvSpPr>
        <p:spPr>
          <a:xfrm>
            <a:off x="4126618" y="4509732"/>
            <a:ext cx="6517993" cy="1384995"/>
          </a:xfrm>
          <a:prstGeom prst="rect">
            <a:avLst/>
          </a:prstGeom>
          <a:noFill/>
        </p:spPr>
        <p:txBody>
          <a:bodyPr wrap="square" rtlCol="1">
            <a:spAutoFit/>
          </a:bodyPr>
          <a:lstStyle/>
          <a:p>
            <a:pPr algn="r">
              <a:lnSpc>
                <a:spcPct val="150000"/>
              </a:lnSpc>
            </a:pPr>
            <a:r>
              <a:rPr lang="he-IL" sz="2800" dirty="0" smtClean="0">
                <a:solidFill>
                  <a:srgbClr val="00B050"/>
                </a:solidFill>
                <a:latin typeface="EFT_Kita Alef" panose="01000503000000020003" pitchFamily="2" charset="-79"/>
                <a:cs typeface="EFT_Kita Alef" panose="01000503000000020003" pitchFamily="2" charset="-79"/>
              </a:rPr>
              <a:t>מֻתָּר </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לְהָרִיחַ </a:t>
            </a:r>
            <a:r>
              <a:rPr lang="he-IL" sz="2800" dirty="0">
                <a:solidFill>
                  <a:schemeClr val="accent5">
                    <a:lumMod val="50000"/>
                  </a:schemeClr>
                </a:solidFill>
                <a:latin typeface="EFT_Kita Alef" panose="01000503000000020003" pitchFamily="2" charset="-79"/>
                <a:cs typeface="EFT_Kita Alef" panose="01000503000000020003" pitchFamily="2" charset="-79"/>
              </a:rPr>
              <a:t>אֶת הָרֵיחַ </a:t>
            </a:r>
            <a:endParaRPr lang="he-IL" sz="2800" dirty="0" smtClean="0">
              <a:solidFill>
                <a:schemeClr val="accent5">
                  <a:lumMod val="50000"/>
                </a:schemeClr>
              </a:solidFill>
              <a:latin typeface="EFT_Kita Alef" panose="01000503000000020003" pitchFamily="2" charset="-79"/>
              <a:cs typeface="EFT_Kita Alef" panose="01000503000000020003" pitchFamily="2" charset="-79"/>
            </a:endParaRPr>
          </a:p>
          <a:p>
            <a:pPr algn="r">
              <a:lnSpc>
                <a:spcPct val="150000"/>
              </a:lnSpc>
            </a:pPr>
            <a:r>
              <a:rPr lang="he-IL" sz="2800" dirty="0">
                <a:solidFill>
                  <a:schemeClr val="accent5">
                    <a:lumMod val="50000"/>
                  </a:schemeClr>
                </a:solidFill>
                <a:latin typeface="EFT_Kita Alef" panose="01000503000000020003" pitchFamily="2" charset="-79"/>
                <a:cs typeface="EFT_Kita Alef" panose="01000503000000020003" pitchFamily="2" charset="-79"/>
              </a:rPr>
              <a:t> </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err="1" smtClean="0">
                <a:solidFill>
                  <a:schemeClr val="accent5">
                    <a:lumMod val="50000"/>
                  </a:schemeClr>
                </a:solidFill>
                <a:latin typeface="EFT_Kita Alef" panose="01000503000000020003" pitchFamily="2" charset="-79"/>
                <a:cs typeface="EFT_Kita Alef" panose="01000503000000020003" pitchFamily="2" charset="-79"/>
              </a:rPr>
              <a:t>הַמְּיֻחָד</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a:t>
            </a:r>
            <a:r>
              <a:rPr lang="he-IL" sz="2800" dirty="0">
                <a:solidFill>
                  <a:schemeClr val="accent5">
                    <a:lumMod val="50000"/>
                  </a:schemeClr>
                </a:solidFill>
                <a:latin typeface="EFT_Kita Alef" panose="01000503000000020003" pitchFamily="2" charset="-79"/>
                <a:cs typeface="EFT_Kita Alef" panose="01000503000000020003" pitchFamily="2" charset="-79"/>
              </a:rPr>
              <a:t>שֶׁל הַפֵּרוֹת.</a:t>
            </a:r>
          </a:p>
        </p:txBody>
      </p:sp>
      <p:sp>
        <p:nvSpPr>
          <p:cNvPr id="25" name="TextBox 24"/>
          <p:cNvSpPr txBox="1"/>
          <p:nvPr/>
        </p:nvSpPr>
        <p:spPr>
          <a:xfrm>
            <a:off x="326984" y="3881223"/>
            <a:ext cx="5641693" cy="523220"/>
          </a:xfrm>
          <a:prstGeom prst="rect">
            <a:avLst/>
          </a:prstGeom>
          <a:noFill/>
        </p:spPr>
        <p:txBody>
          <a:bodyPr wrap="square" rtlCol="1">
            <a:spAutoFit/>
          </a:bodyPr>
          <a:lstStyle/>
          <a:p>
            <a:pPr algn="r"/>
            <a:r>
              <a:rPr lang="he-IL" sz="2800" b="1" dirty="0" smtClean="0">
                <a:latin typeface="EFT_Kita Alef" panose="01000503000000020003" pitchFamily="2" charset="-79"/>
                <a:cs typeface="EFT_Kita Alef" panose="01000503000000020003" pitchFamily="2" charset="-79"/>
              </a:rPr>
              <a:t> </a:t>
            </a:r>
            <a:r>
              <a:rPr lang="he-IL" sz="2800" dirty="0">
                <a:solidFill>
                  <a:srgbClr val="FF0000"/>
                </a:solidFill>
                <a:latin typeface="EFT_Kita Alef" panose="01000503000000020003" pitchFamily="2" charset="-79"/>
                <a:cs typeface="EFT_Kita Alef" panose="01000503000000020003" pitchFamily="2" charset="-79"/>
              </a:rPr>
              <a:t>אָסוּר</a:t>
            </a:r>
            <a:r>
              <a:rPr lang="he-IL" sz="2800" dirty="0" smtClean="0">
                <a:solidFill>
                  <a:schemeClr val="accent5">
                    <a:lumMod val="50000"/>
                  </a:schemeClr>
                </a:solidFill>
                <a:latin typeface="EFT_Kita Alef" panose="01000503000000020003" pitchFamily="2" charset="-79"/>
                <a:cs typeface="EFT_Kita Alef" panose="01000503000000020003" pitchFamily="2" charset="-79"/>
              </a:rPr>
              <a:t> לְהַשְׁלִיךְ </a:t>
            </a:r>
            <a:r>
              <a:rPr lang="he-IL" sz="2800" dirty="0">
                <a:solidFill>
                  <a:schemeClr val="accent5">
                    <a:lumMod val="50000"/>
                  </a:schemeClr>
                </a:solidFill>
                <a:latin typeface="EFT_Kita Alef" panose="01000503000000020003" pitchFamily="2" charset="-79"/>
                <a:cs typeface="EFT_Kita Alef" panose="01000503000000020003" pitchFamily="2" charset="-79"/>
              </a:rPr>
              <a:t>פְּסֹלֶת עַל הָאֲדָמָה.</a:t>
            </a:r>
          </a:p>
        </p:txBody>
      </p:sp>
    </p:spTree>
    <p:extLst>
      <p:ext uri="{BB962C8B-B14F-4D97-AF65-F5344CB8AC3E}">
        <p14:creationId xmlns:p14="http://schemas.microsoft.com/office/powerpoint/2010/main" val="374944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840411" y="518257"/>
            <a:ext cx="10515600" cy="967732"/>
          </a:xfrm>
        </p:spPr>
        <p:txBody>
          <a:bodyPr>
            <a:normAutofit/>
          </a:bodyPr>
          <a:lstStyle/>
          <a:p>
            <a:r>
              <a:rPr lang="he-IL" sz="4800" b="1" dirty="0" smtClean="0"/>
              <a:t>מַה נִלְמַד </a:t>
            </a:r>
            <a:r>
              <a:rPr lang="he-IL" sz="4800" b="1" dirty="0"/>
              <a:t>הַיּוֹם?</a:t>
            </a:r>
            <a:endParaRPr lang="x-none" sz="4800" b="1"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1915773" y="2812050"/>
            <a:ext cx="2649465" cy="1332446"/>
          </a:xfrm>
        </p:spPr>
        <p:txBody>
          <a:bodyPr>
            <a:noAutofit/>
          </a:bodyPr>
          <a:lstStyle/>
          <a:p>
            <a:pPr marL="0" indent="0" algn="ctr">
              <a:buNone/>
            </a:pPr>
            <a:r>
              <a:rPr lang="he-IL" sz="5400" b="1" dirty="0">
                <a:ln>
                  <a:solidFill>
                    <a:schemeClr val="bg1">
                      <a:lumMod val="65000"/>
                    </a:schemeClr>
                  </a:solidFill>
                </a:ln>
                <a:solidFill>
                  <a:schemeClr val="accent6">
                    <a:lumMod val="50000"/>
                  </a:schemeClr>
                </a:solidFill>
                <a:latin typeface="EFT_Globus" panose="01000503000000020003" pitchFamily="2" charset="-79"/>
                <a:cs typeface="EFT_Globus" panose="01000503000000020003" pitchFamily="2" charset="-79"/>
              </a:rPr>
              <a:t>קֻבּוּץ</a:t>
            </a:r>
          </a:p>
        </p:txBody>
      </p:sp>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3"/>
          <a:stretch>
            <a:fillRect/>
          </a:stretch>
        </p:blipFill>
        <p:spPr>
          <a:xfrm>
            <a:off x="10433576" y="5258651"/>
            <a:ext cx="1187970" cy="135010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sp>
        <p:nvSpPr>
          <p:cNvPr id="6" name="Content Placeholder 4">
            <a:extLst>
              <a:ext uri="{FF2B5EF4-FFF2-40B4-BE49-F238E27FC236}">
                <a16:creationId xmlns:a16="http://schemas.microsoft.com/office/drawing/2014/main" id="{2D29BB97-9D9B-B04B-A130-6148BC78DF1C}"/>
              </a:ext>
            </a:extLst>
          </p:cNvPr>
          <p:cNvSpPr txBox="1">
            <a:spLocks/>
          </p:cNvSpPr>
          <p:nvPr/>
        </p:nvSpPr>
        <p:spPr>
          <a:xfrm>
            <a:off x="7037124" y="2812050"/>
            <a:ext cx="2766198" cy="1332446"/>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Open Sans Hebrew" pitchFamily="2" charset="-79"/>
                <a:ea typeface="+mn-ea"/>
                <a:cs typeface="Open Sans Hebrew" pitchFamily="2" charset="-79"/>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Open Sans Hebrew" pitchFamily="2" charset="-79"/>
                <a:ea typeface="+mn-ea"/>
                <a:cs typeface="Open Sans Hebrew"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5400" b="1" dirty="0" smtClean="0">
                <a:ln>
                  <a:solidFill>
                    <a:schemeClr val="bg1">
                      <a:lumMod val="65000"/>
                    </a:schemeClr>
                  </a:solidFill>
                </a:ln>
                <a:solidFill>
                  <a:schemeClr val="accent6">
                    <a:lumMod val="50000"/>
                  </a:schemeClr>
                </a:solidFill>
                <a:latin typeface="EFT_Globus" panose="01000503000000020003" pitchFamily="2" charset="-79"/>
                <a:cs typeface="EFT_Globus" panose="01000503000000020003" pitchFamily="2" charset="-79"/>
              </a:rPr>
              <a:t>שׁוּרוּק</a:t>
            </a:r>
            <a:endParaRPr lang="he-IL" sz="5400" b="1" dirty="0">
              <a:ln>
                <a:solidFill>
                  <a:schemeClr val="bg1">
                    <a:lumMod val="65000"/>
                  </a:schemeClr>
                </a:solidFill>
              </a:ln>
              <a:solidFill>
                <a:schemeClr val="accent6">
                  <a:lumMod val="50000"/>
                </a:schemeClr>
              </a:solidFill>
              <a:latin typeface="EFT_Globus" panose="01000503000000020003" pitchFamily="2" charset="-79"/>
              <a:cs typeface="EFT_Globus" panose="01000503000000020003" pitchFamily="2" charset="-79"/>
            </a:endParaRPr>
          </a:p>
        </p:txBody>
      </p:sp>
      <p:grpSp>
        <p:nvGrpSpPr>
          <p:cNvPr id="8" name="קבוצה 7"/>
          <p:cNvGrpSpPr/>
          <p:nvPr/>
        </p:nvGrpSpPr>
        <p:grpSpPr>
          <a:xfrm>
            <a:off x="4595220" y="1130471"/>
            <a:ext cx="2565400" cy="4238487"/>
            <a:chOff x="4595220" y="1130471"/>
            <a:chExt cx="2565400" cy="4238487"/>
          </a:xfrm>
        </p:grpSpPr>
        <p:pic>
          <p:nvPicPr>
            <p:cNvPr id="2" name="תמונה 1"/>
            <p:cNvPicPr>
              <a:picLocks noChangeAspect="1"/>
            </p:cNvPicPr>
            <p:nvPr/>
          </p:nvPicPr>
          <p:blipFill rotWithShape="1">
            <a:blip r:embed="rId5">
              <a:extLst>
                <a:ext uri="{28A0092B-C50C-407E-A947-70E740481C1C}">
                  <a14:useLocalDpi xmlns:a14="http://schemas.microsoft.com/office/drawing/2010/main" val="0"/>
                </a:ext>
              </a:extLst>
            </a:blip>
            <a:srcRect l="58586" t="31874" r="23990" b="16948"/>
            <a:stretch/>
          </p:blipFill>
          <p:spPr>
            <a:xfrm>
              <a:off x="4595220" y="1130471"/>
              <a:ext cx="2565400" cy="4238487"/>
            </a:xfrm>
            <a:prstGeom prst="rect">
              <a:avLst/>
            </a:prstGeom>
          </p:spPr>
        </p:pic>
        <p:sp>
          <p:nvSpPr>
            <p:cNvPr id="3" name="ירח 2"/>
            <p:cNvSpPr/>
            <p:nvPr/>
          </p:nvSpPr>
          <p:spPr>
            <a:xfrm rot="4557452">
              <a:off x="5351482" y="722076"/>
              <a:ext cx="754624" cy="1650431"/>
            </a:xfrm>
            <a:prstGeom prst="moon">
              <a:avLst>
                <a:gd name="adj" fmla="val 84698"/>
              </a:avLst>
            </a:prstGeom>
            <a:solidFill>
              <a:schemeClr val="bg2">
                <a:lumMod val="10000"/>
              </a:schemeClr>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ysClr val="windowText" lastClr="000000"/>
                </a:solidFill>
              </a:endParaRPr>
            </a:p>
          </p:txBody>
        </p:sp>
      </p:grpSp>
    </p:spTree>
    <p:extLst>
      <p:ext uri="{BB962C8B-B14F-4D97-AF65-F5344CB8AC3E}">
        <p14:creationId xmlns:p14="http://schemas.microsoft.com/office/powerpoint/2010/main" val="38012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err="1" smtClean="0"/>
              <a:t>מְסַיְמִים</a:t>
            </a:r>
            <a:r>
              <a:rPr lang="he-IL" b="1" dirty="0" smtClean="0"/>
              <a:t> </a:t>
            </a:r>
            <a:r>
              <a:rPr lang="he-IL" b="1" dirty="0"/>
              <a:t>וּמְסַכְּמִים</a:t>
            </a:r>
            <a:endParaRPr lang="x-none" b="1"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2147668" y="2120596"/>
            <a:ext cx="8079535" cy="2718690"/>
          </a:xfrm>
        </p:spPr>
        <p:txBody>
          <a:bodyPr>
            <a:normAutofit fontScale="77500" lnSpcReduction="20000"/>
          </a:bodyPr>
          <a:lstStyle/>
          <a:p>
            <a:pPr marL="685800" indent="-685800" algn="r">
              <a:lnSpc>
                <a:spcPct val="150000"/>
              </a:lnSpc>
              <a:buClr>
                <a:srgbClr val="00B0F0"/>
              </a:buClr>
              <a:buFont typeface="Wingdings" panose="05000000000000000000" pitchFamily="2" charset="2"/>
              <a:buChar char="ü"/>
            </a:pPr>
            <a:r>
              <a:rPr lang="he-IL" sz="3200" dirty="0">
                <a:solidFill>
                  <a:schemeClr val="accent6">
                    <a:lumMod val="50000"/>
                  </a:schemeClr>
                </a:solidFill>
                <a:latin typeface="EFT_Kita Alef" panose="01000503000000020003" pitchFamily="2" charset="-79"/>
                <a:cs typeface="EFT_Kita Alef" panose="01000503000000020003" pitchFamily="2" charset="-79"/>
              </a:rPr>
              <a:t>לָמַדְנוּ </a:t>
            </a:r>
            <a:r>
              <a:rPr lang="he-IL" sz="3200" dirty="0">
                <a:latin typeface="EFT_Kita Alef" panose="01000503000000020003" pitchFamily="2" charset="-79"/>
                <a:cs typeface="EFT_Kita Alef" panose="01000503000000020003" pitchFamily="2" charset="-79"/>
              </a:rPr>
              <a:t>אֶת סִימָנֵי הַנִּקּוּד שׁוּרוּק וְקֻבּוּץ. </a:t>
            </a:r>
          </a:p>
          <a:p>
            <a:pPr marL="685800" indent="-685800" algn="r">
              <a:lnSpc>
                <a:spcPct val="150000"/>
              </a:lnSpc>
              <a:buClr>
                <a:srgbClr val="00B0F0"/>
              </a:buClr>
              <a:buFont typeface="Wingdings" panose="05000000000000000000" pitchFamily="2" charset="2"/>
              <a:buChar char="ü"/>
            </a:pPr>
            <a:r>
              <a:rPr lang="he-IL" sz="3200" dirty="0" smtClean="0">
                <a:solidFill>
                  <a:schemeClr val="accent6">
                    <a:lumMod val="50000"/>
                  </a:schemeClr>
                </a:solidFill>
                <a:latin typeface="EFT_Kita Alef" panose="01000503000000020003" pitchFamily="2" charset="-79"/>
                <a:cs typeface="EFT_Kita Alef" panose="01000503000000020003" pitchFamily="2" charset="-79"/>
              </a:rPr>
              <a:t>תִּרְגַּלְנוּ </a:t>
            </a:r>
            <a:r>
              <a:rPr lang="he-IL" sz="3200" dirty="0" smtClean="0">
                <a:latin typeface="EFT_Kita Alef" panose="01000503000000020003" pitchFamily="2" charset="-79"/>
                <a:cs typeface="EFT_Kita Alef" panose="01000503000000020003" pitchFamily="2" charset="-79"/>
              </a:rPr>
              <a:t>קְרִיאַת מִלִּים.</a:t>
            </a:r>
            <a:r>
              <a:rPr lang="he-IL" dirty="0" smtClean="0"/>
              <a:t> </a:t>
            </a:r>
          </a:p>
          <a:p>
            <a:pPr marL="685800" indent="-685800" algn="r">
              <a:lnSpc>
                <a:spcPct val="150000"/>
              </a:lnSpc>
              <a:buClr>
                <a:srgbClr val="00B0F0"/>
              </a:buClr>
              <a:buFont typeface="Wingdings" panose="05000000000000000000" pitchFamily="2" charset="2"/>
              <a:buChar char="ü"/>
            </a:pPr>
            <a:r>
              <a:rPr lang="he-IL" sz="3200" dirty="0">
                <a:solidFill>
                  <a:schemeClr val="accent6">
                    <a:lumMod val="50000"/>
                  </a:schemeClr>
                </a:solidFill>
                <a:latin typeface="EFT_Kita Alef" panose="01000503000000020003" pitchFamily="2" charset="-79"/>
                <a:cs typeface="EFT_Kita Alef" panose="01000503000000020003" pitchFamily="2" charset="-79"/>
              </a:rPr>
              <a:t>כָּתַבְנוּ מִלִּים </a:t>
            </a:r>
            <a:r>
              <a:rPr lang="he-IL" sz="3200" dirty="0" smtClean="0">
                <a:latin typeface="EFT_Kita Alef" panose="01000503000000020003" pitchFamily="2" charset="-79"/>
                <a:cs typeface="EFT_Kita Alef" panose="01000503000000020003" pitchFamily="2" charset="-79"/>
              </a:rPr>
              <a:t>עִם </a:t>
            </a:r>
            <a:r>
              <a:rPr lang="he-IL" sz="3200" dirty="0">
                <a:latin typeface="EFT_Kita Alef" panose="01000503000000020003" pitchFamily="2" charset="-79"/>
                <a:cs typeface="EFT_Kita Alef" panose="01000503000000020003" pitchFamily="2" charset="-79"/>
              </a:rPr>
              <a:t>שׁוּרוּק </a:t>
            </a:r>
            <a:r>
              <a:rPr lang="he-IL" sz="3200" dirty="0" smtClean="0">
                <a:latin typeface="EFT_Kita Alef" panose="01000503000000020003" pitchFamily="2" charset="-79"/>
                <a:cs typeface="EFT_Kita Alef" panose="01000503000000020003" pitchFamily="2" charset="-79"/>
              </a:rPr>
              <a:t>וְקֻבּוּץ.</a:t>
            </a:r>
            <a:endParaRPr lang="he-IL" sz="3200" dirty="0">
              <a:latin typeface="EFT_Kita Alef" panose="01000503000000020003" pitchFamily="2" charset="-79"/>
              <a:cs typeface="EFT_Kita Alef" panose="01000503000000020003" pitchFamily="2" charset="-79"/>
            </a:endParaRPr>
          </a:p>
          <a:p>
            <a:pPr marL="685800" indent="-685800" algn="r">
              <a:lnSpc>
                <a:spcPct val="150000"/>
              </a:lnSpc>
              <a:buClr>
                <a:srgbClr val="00B0F0"/>
              </a:buClr>
              <a:buFont typeface="Wingdings" panose="05000000000000000000" pitchFamily="2" charset="2"/>
              <a:buChar char="ü"/>
            </a:pPr>
            <a:r>
              <a:rPr lang="he-IL" sz="3200" dirty="0" smtClean="0">
                <a:solidFill>
                  <a:schemeClr val="accent6">
                    <a:lumMod val="50000"/>
                  </a:schemeClr>
                </a:solidFill>
                <a:latin typeface="EFT_Kita Alef" panose="01000503000000020003" pitchFamily="2" charset="-79"/>
                <a:cs typeface="EFT_Kita Alef" panose="01000503000000020003" pitchFamily="2" charset="-79"/>
              </a:rPr>
              <a:t>טִיַּלְנוּ</a:t>
            </a:r>
            <a:r>
              <a:rPr lang="he-IL" sz="3200" dirty="0" smtClean="0">
                <a:latin typeface="EFT_Kita Alef" panose="01000503000000020003" pitchFamily="2" charset="-79"/>
                <a:cs typeface="EFT_Kita Alef" panose="01000503000000020003" pitchFamily="2" charset="-79"/>
              </a:rPr>
              <a:t> </a:t>
            </a:r>
            <a:r>
              <a:rPr lang="he-IL" sz="3200" dirty="0">
                <a:latin typeface="EFT_Kita Alef" panose="01000503000000020003" pitchFamily="2" charset="-79"/>
                <a:cs typeface="EFT_Kita Alef" panose="01000503000000020003" pitchFamily="2" charset="-79"/>
              </a:rPr>
              <a:t>בַּגִּנָּה שֶׁל שָׁאוּל וּבַמַּטָּע שֶׁל נָחוּם</a:t>
            </a:r>
            <a:r>
              <a:rPr lang="he-IL" dirty="0">
                <a:latin typeface="EFT_Kita Alef" panose="01000503000000020003" pitchFamily="2" charset="-79"/>
                <a:cs typeface="EFT_Kita Alef" panose="01000503000000020003" pitchFamily="2" charset="-79"/>
              </a:rPr>
              <a:t>.</a:t>
            </a:r>
          </a:p>
          <a:p>
            <a:pPr marL="685800" indent="-685800" algn="r">
              <a:lnSpc>
                <a:spcPct val="150000"/>
              </a:lnSpc>
              <a:buClr>
                <a:srgbClr val="00B0F0"/>
              </a:buClr>
              <a:buFont typeface="Wingdings" panose="05000000000000000000" pitchFamily="2" charset="2"/>
              <a:buChar char="ü"/>
            </a:pPr>
            <a:endParaRPr lang="he-IL" sz="3200" dirty="0">
              <a:solidFill>
                <a:schemeClr val="accent6">
                  <a:lumMod val="50000"/>
                </a:schemeClr>
              </a:solidFill>
              <a:latin typeface="EFT_Kita Alef" panose="01000503000000020003" pitchFamily="2" charset="-79"/>
              <a:cs typeface="EFT_Kita Alef" panose="01000503000000020003" pitchFamily="2"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081590" y="577570"/>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sp>
        <p:nvSpPr>
          <p:cNvPr id="2" name="מלבן 1">
            <a:extLst>
              <a:ext uri="{FF2B5EF4-FFF2-40B4-BE49-F238E27FC236}">
                <a16:creationId xmlns:a16="http://schemas.microsoft.com/office/drawing/2014/main" id="{4F1DC321-E625-478D-8B8D-CEC4806B3D65}"/>
              </a:ext>
            </a:extLst>
          </p:cNvPr>
          <p:cNvSpPr/>
          <p:nvPr/>
        </p:nvSpPr>
        <p:spPr>
          <a:xfrm>
            <a:off x="3048000" y="3105835"/>
            <a:ext cx="6096000" cy="369332"/>
          </a:xfrm>
          <a:prstGeom prst="rect">
            <a:avLst/>
          </a:prstGeom>
        </p:spPr>
        <p:txBody>
          <a:bodyPr>
            <a:spAutoFit/>
          </a:bodyPr>
          <a:lstStyle/>
          <a:p>
            <a:endParaRPr lang="he-IL" dirty="0"/>
          </a:p>
        </p:txBody>
      </p:sp>
    </p:spTree>
    <p:extLst>
      <p:ext uri="{BB962C8B-B14F-4D97-AF65-F5344CB8AC3E}">
        <p14:creationId xmlns:p14="http://schemas.microsoft.com/office/powerpoint/2010/main" val="6188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b="1" dirty="0"/>
              <a:t>מַמְשִׁיכִים לְתַרְגֵל</a:t>
            </a:r>
          </a:p>
        </p:txBody>
      </p:sp>
      <p:pic>
        <p:nvPicPr>
          <p:cNvPr id="5" name="Picture 14">
            <a:extLst>
              <a:ext uri="{FF2B5EF4-FFF2-40B4-BE49-F238E27FC236}">
                <a16:creationId xmlns:a16="http://schemas.microsoft.com/office/drawing/2014/main" id="{3DE8652E-46D5-2E40-9E4C-9ABF8CF4919C}"/>
              </a:ext>
            </a:extLst>
          </p:cNvPr>
          <p:cNvPicPr>
            <a:picLocks noChangeAspect="1"/>
          </p:cNvPicPr>
          <p:nvPr/>
        </p:nvPicPr>
        <p:blipFill>
          <a:blip r:embed="rId5"/>
          <a:stretch>
            <a:fillRect/>
          </a:stretch>
        </p:blipFill>
        <p:spPr>
          <a:xfrm flipH="1">
            <a:off x="10358049" y="5118100"/>
            <a:ext cx="1668299" cy="1739900"/>
          </a:xfrm>
          <a:prstGeom prst="rect">
            <a:avLst/>
          </a:prstGeom>
        </p:spPr>
      </p:pic>
      <p:sp>
        <p:nvSpPr>
          <p:cNvPr id="10" name="TextBox 9"/>
          <p:cNvSpPr txBox="1"/>
          <p:nvPr/>
        </p:nvSpPr>
        <p:spPr>
          <a:xfrm>
            <a:off x="5510235" y="1568816"/>
            <a:ext cx="3467736" cy="707886"/>
          </a:xfrm>
          <a:prstGeom prst="rect">
            <a:avLst/>
          </a:prstGeom>
          <a:noFill/>
        </p:spPr>
        <p:txBody>
          <a:bodyPr wrap="square" rtlCol="1">
            <a:spAutoFit/>
          </a:bodyPr>
          <a:lstStyle/>
          <a:p>
            <a:pPr algn="ctr"/>
            <a:r>
              <a:rPr lang="he-IL" sz="4000" b="1" dirty="0">
                <a:solidFill>
                  <a:schemeClr val="accent6">
                    <a:lumMod val="50000"/>
                  </a:schemeClr>
                </a:solidFill>
              </a:rPr>
              <a:t>מִלָּה וְהִפּוּכָהּ</a:t>
            </a:r>
          </a:p>
        </p:txBody>
      </p:sp>
      <p:grpSp>
        <p:nvGrpSpPr>
          <p:cNvPr id="11" name="קבוצה 10"/>
          <p:cNvGrpSpPr/>
          <p:nvPr/>
        </p:nvGrpSpPr>
        <p:grpSpPr>
          <a:xfrm>
            <a:off x="664328" y="3250613"/>
            <a:ext cx="2094135" cy="1812578"/>
            <a:chOff x="9103254" y="2698193"/>
            <a:chExt cx="1556820" cy="1316226"/>
          </a:xfrm>
        </p:grpSpPr>
        <p:pic>
          <p:nvPicPr>
            <p:cNvPr id="12"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4996">
              <a:off x="9514703" y="2698193"/>
              <a:ext cx="670498" cy="5887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80110">
              <a:off x="9224110" y="2903584"/>
              <a:ext cx="670498" cy="5887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77752">
              <a:off x="9989576" y="3150103"/>
              <a:ext cx="670498" cy="588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3254" y="3221145"/>
              <a:ext cx="670498" cy="5887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80110">
              <a:off x="9626699" y="3425715"/>
              <a:ext cx="670498" cy="5887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910790" y="1568816"/>
            <a:ext cx="1340682" cy="7408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a:off x="940908" y="2149457"/>
            <a:ext cx="1340682" cy="74084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קבוצה 7"/>
          <p:cNvGrpSpPr/>
          <p:nvPr/>
        </p:nvGrpSpPr>
        <p:grpSpPr>
          <a:xfrm>
            <a:off x="3205240" y="2597914"/>
            <a:ext cx="7100681" cy="2677703"/>
            <a:chOff x="3350291" y="2569382"/>
            <a:chExt cx="7100681" cy="2677703"/>
          </a:xfrm>
        </p:grpSpPr>
        <p:sp>
          <p:nvSpPr>
            <p:cNvPr id="7" name="TextBox 6"/>
            <p:cNvSpPr txBox="1"/>
            <p:nvPr/>
          </p:nvSpPr>
          <p:spPr>
            <a:xfrm>
              <a:off x="5204386" y="3603404"/>
              <a:ext cx="1608034"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שָׂמֵחַ</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19" name="TextBox 18"/>
            <p:cNvSpPr txBox="1"/>
            <p:nvPr/>
          </p:nvSpPr>
          <p:spPr>
            <a:xfrm>
              <a:off x="3490276" y="3603404"/>
              <a:ext cx="1231853"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נָמוּךְ</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0" name="TextBox 19"/>
            <p:cNvSpPr txBox="1"/>
            <p:nvPr/>
          </p:nvSpPr>
          <p:spPr>
            <a:xfrm>
              <a:off x="7038867" y="2569382"/>
              <a:ext cx="1551628"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גָּבוֹהַּ</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1" name="TextBox 20"/>
            <p:cNvSpPr txBox="1"/>
            <p:nvPr/>
          </p:nvSpPr>
          <p:spPr>
            <a:xfrm>
              <a:off x="9123022" y="2597915"/>
              <a:ext cx="1235027"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עָצוּב</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2" name="TextBox 21"/>
            <p:cNvSpPr txBox="1"/>
            <p:nvPr/>
          </p:nvSpPr>
          <p:spPr>
            <a:xfrm>
              <a:off x="3438458" y="2597914"/>
              <a:ext cx="1329088"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בַּחוּץ</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3" name="TextBox 22"/>
            <p:cNvSpPr txBox="1"/>
            <p:nvPr/>
          </p:nvSpPr>
          <p:spPr>
            <a:xfrm>
              <a:off x="3350291" y="4662310"/>
              <a:ext cx="1467815"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 סָגוּר</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4" name="TextBox 23"/>
            <p:cNvSpPr txBox="1"/>
            <p:nvPr/>
          </p:nvSpPr>
          <p:spPr>
            <a:xfrm>
              <a:off x="9030098" y="4629306"/>
              <a:ext cx="1420874"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פָּתוּחַ</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5" name="TextBox 24"/>
            <p:cNvSpPr txBox="1"/>
            <p:nvPr/>
          </p:nvSpPr>
          <p:spPr>
            <a:xfrm>
              <a:off x="7114813" y="4629306"/>
              <a:ext cx="1610971"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 מְאֻחָר</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6" name="TextBox 25"/>
            <p:cNvSpPr txBox="1"/>
            <p:nvPr/>
          </p:nvSpPr>
          <p:spPr>
            <a:xfrm>
              <a:off x="5223800" y="4655065"/>
              <a:ext cx="1485319" cy="584775"/>
            </a:xfrm>
            <a:prstGeom prst="rect">
              <a:avLst/>
            </a:prstGeom>
            <a:noFill/>
            <a:ln>
              <a:solidFill>
                <a:srgbClr val="FFC000"/>
              </a:solidFill>
            </a:ln>
          </p:spPr>
          <p:txBody>
            <a:bodyPr wrap="square" rtlCol="1">
              <a:spAutoFit/>
            </a:bodyPr>
            <a:lstStyle/>
            <a:p>
              <a:pPr algn="ctr"/>
              <a:r>
                <a:rPr lang="he-IL" sz="3200" dirty="0">
                  <a:solidFill>
                    <a:schemeClr val="accent5">
                      <a:lumMod val="50000"/>
                    </a:schemeClr>
                  </a:solidFill>
                  <a:latin typeface="EFT_Kita Alef" panose="01000503000000020003" pitchFamily="2" charset="-79"/>
                  <a:cs typeface="EFT_Kita Alef" panose="01000503000000020003" pitchFamily="2" charset="-79"/>
                </a:rPr>
                <a:t>מֻקְדָּם</a:t>
              </a:r>
            </a:p>
          </p:txBody>
        </p:sp>
        <p:sp>
          <p:nvSpPr>
            <p:cNvPr id="27" name="TextBox 26"/>
            <p:cNvSpPr txBox="1"/>
            <p:nvPr/>
          </p:nvSpPr>
          <p:spPr>
            <a:xfrm>
              <a:off x="5132185" y="2569383"/>
              <a:ext cx="1612125"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מָתוֹק </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8" name="TextBox 27"/>
            <p:cNvSpPr txBox="1"/>
            <p:nvPr/>
          </p:nvSpPr>
          <p:spPr>
            <a:xfrm>
              <a:off x="9057159" y="3546339"/>
              <a:ext cx="1366752"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מָלוּחַ</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29" name="TextBox 28"/>
            <p:cNvSpPr txBox="1"/>
            <p:nvPr/>
          </p:nvSpPr>
          <p:spPr>
            <a:xfrm>
              <a:off x="7137262" y="3574872"/>
              <a:ext cx="1504614" cy="584775"/>
            </a:xfrm>
            <a:prstGeom prst="rect">
              <a:avLst/>
            </a:prstGeom>
            <a:noFill/>
            <a:ln>
              <a:solidFill>
                <a:srgbClr val="FFC000"/>
              </a:solidFill>
            </a:ln>
          </p:spPr>
          <p:txBody>
            <a:bodyPr wrap="square" rtlCol="1">
              <a:spAutoFit/>
            </a:bodyPr>
            <a:lstStyle/>
            <a:p>
              <a:pPr algn="ctr"/>
              <a:r>
                <a:rPr lang="he-IL" sz="3200" dirty="0" smtClean="0">
                  <a:solidFill>
                    <a:schemeClr val="accent5">
                      <a:lumMod val="50000"/>
                    </a:schemeClr>
                  </a:solidFill>
                  <a:latin typeface="EFT_Kita Alef" panose="01000503000000020003" pitchFamily="2" charset="-79"/>
                  <a:cs typeface="EFT_Kita Alef" panose="01000503000000020003" pitchFamily="2" charset="-79"/>
                </a:rPr>
                <a:t>בִּפְנִים</a:t>
              </a:r>
              <a:endParaRPr lang="he-IL" sz="3200" dirty="0">
                <a:solidFill>
                  <a:schemeClr val="accent5">
                    <a:lumMod val="50000"/>
                  </a:schemeClr>
                </a:solidFill>
                <a:latin typeface="EFT_Kita Alef" panose="01000503000000020003" pitchFamily="2" charset="-79"/>
                <a:cs typeface="EFT_Kita Alef" panose="01000503000000020003" pitchFamily="2" charset="-79"/>
              </a:endParaRPr>
            </a:p>
          </p:txBody>
        </p:sp>
      </p:grpSp>
      <p:pic>
        <p:nvPicPr>
          <p:cNvPr id="30" name="6min_final" descr="6min_final">
            <a:hlinkClick r:id="" action="ppaction://media"/>
            <a:extLst>
              <a:ext uri="{FF2B5EF4-FFF2-40B4-BE49-F238E27FC236}">
                <a16:creationId xmlns:a16="http://schemas.microsoft.com/office/drawing/2014/main" id="{CBB7C085-AE36-DE44-A260-12FE2A0EAB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2420" y="189579"/>
            <a:ext cx="2210678" cy="788475"/>
          </a:xfrm>
          <a:prstGeom prst="rect">
            <a:avLst/>
          </a:prstGeom>
        </p:spPr>
      </p:pic>
    </p:spTree>
    <p:extLst>
      <p:ext uri="{BB962C8B-B14F-4D97-AF65-F5344CB8AC3E}">
        <p14:creationId xmlns:p14="http://schemas.microsoft.com/office/powerpoint/2010/main" val="85596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2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מָה אֲנַחְנוּ כְּבָר יוֹדְעִים?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5" name="Text Placeholder 5">
            <a:extLst>
              <a:ext uri="{FF2B5EF4-FFF2-40B4-BE49-F238E27FC236}">
                <a16:creationId xmlns:a16="http://schemas.microsoft.com/office/drawing/2014/main" id="{23447C36-6132-374D-A58E-2AEC5E22D03D}"/>
              </a:ext>
            </a:extLst>
          </p:cNvPr>
          <p:cNvSpPr txBox="1">
            <a:spLocks/>
          </p:cNvSpPr>
          <p:nvPr/>
        </p:nvSpPr>
        <p:spPr>
          <a:xfrm>
            <a:off x="8046253" y="3398542"/>
            <a:ext cx="2338563" cy="1038674"/>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endParaRPr lang="en-US" sz="6000" dirty="0">
              <a:latin typeface="EFT_Globus" panose="01000503000000020003" pitchFamily="2" charset="-79"/>
              <a:cs typeface="EFT_Globus" panose="01000503000000020003" pitchFamily="2" charset="-79"/>
            </a:endParaRPr>
          </a:p>
        </p:txBody>
      </p:sp>
      <p:sp>
        <p:nvSpPr>
          <p:cNvPr id="16" name="Text Placeholder 5">
            <a:extLst>
              <a:ext uri="{FF2B5EF4-FFF2-40B4-BE49-F238E27FC236}">
                <a16:creationId xmlns:a16="http://schemas.microsoft.com/office/drawing/2014/main" id="{23447C36-6132-374D-A58E-2AEC5E22D03D}"/>
              </a:ext>
            </a:extLst>
          </p:cNvPr>
          <p:cNvSpPr txBox="1">
            <a:spLocks/>
          </p:cNvSpPr>
          <p:nvPr/>
        </p:nvSpPr>
        <p:spPr>
          <a:xfrm>
            <a:off x="2178108" y="2151845"/>
            <a:ext cx="2338563" cy="1038674"/>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endParaRPr lang="en-US" sz="6000" dirty="0">
              <a:latin typeface="EFT_Globus" panose="01000503000000020003" pitchFamily="2" charset="-79"/>
              <a:cs typeface="EFT_Globus" panose="01000503000000020003" pitchFamily="2" charset="-79"/>
            </a:endParaRPr>
          </a:p>
        </p:txBody>
      </p:sp>
      <p:sp>
        <p:nvSpPr>
          <p:cNvPr id="11" name="Text Placeholder 5">
            <a:extLst>
              <a:ext uri="{FF2B5EF4-FFF2-40B4-BE49-F238E27FC236}">
                <a16:creationId xmlns:a16="http://schemas.microsoft.com/office/drawing/2014/main" id="{23447C36-6132-374D-A58E-2AEC5E22D03D}"/>
              </a:ext>
            </a:extLst>
          </p:cNvPr>
          <p:cNvSpPr txBox="1">
            <a:spLocks/>
          </p:cNvSpPr>
          <p:nvPr/>
        </p:nvSpPr>
        <p:spPr>
          <a:xfrm>
            <a:off x="2717443" y="1973209"/>
            <a:ext cx="7960312" cy="3774896"/>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lgn="r">
              <a:lnSpc>
                <a:spcPct val="150000"/>
              </a:lnSpc>
              <a:spcBef>
                <a:spcPts val="0"/>
              </a:spcBef>
              <a:buClr>
                <a:schemeClr val="accent6">
                  <a:lumMod val="50000"/>
                </a:schemeClr>
              </a:buClr>
              <a:buFont typeface="+mj-lt"/>
              <a:buAutoNum type="arabicPeriod"/>
            </a:pPr>
            <a:r>
              <a:rPr lang="he-IL" sz="4400" dirty="0" err="1">
                <a:solidFill>
                  <a:srgbClr val="0070C0"/>
                </a:solidFill>
                <a:latin typeface="EFT_Globus" panose="01000503000000020003" pitchFamily="2" charset="-79"/>
                <a:cs typeface="EFT_Globus" panose="01000503000000020003" pitchFamily="2" charset="-79"/>
              </a:rPr>
              <a:t>הַצִּפּוֹר</a:t>
            </a:r>
            <a:r>
              <a:rPr lang="he-IL" sz="4400" dirty="0">
                <a:solidFill>
                  <a:srgbClr val="0070C0"/>
                </a:solidFill>
                <a:latin typeface="EFT_Globus" panose="01000503000000020003" pitchFamily="2" charset="-79"/>
                <a:cs typeface="EFT_Globus" panose="01000503000000020003" pitchFamily="2" charset="-79"/>
              </a:rPr>
              <a:t> בּוֹנָה קֵן.</a:t>
            </a:r>
          </a:p>
          <a:p>
            <a:pPr marL="914400" indent="-914400" algn="r">
              <a:lnSpc>
                <a:spcPct val="150000"/>
              </a:lnSpc>
              <a:spcBef>
                <a:spcPts val="0"/>
              </a:spcBef>
              <a:buClr>
                <a:schemeClr val="accent6">
                  <a:lumMod val="50000"/>
                </a:schemeClr>
              </a:buClr>
              <a:buFont typeface="+mj-lt"/>
              <a:buAutoNum type="arabicPeriod"/>
            </a:pPr>
            <a:r>
              <a:rPr lang="he-IL" sz="4400" dirty="0" smtClean="0">
                <a:solidFill>
                  <a:srgbClr val="0070C0"/>
                </a:solidFill>
                <a:latin typeface="EFT_Globus" panose="01000503000000020003" pitchFamily="2" charset="-79"/>
                <a:cs typeface="EFT_Globus" panose="01000503000000020003" pitchFamily="2" charset="-79"/>
              </a:rPr>
              <a:t>הַתַּרְנְגוֹל קוֹרֵא בְּקוֹל.</a:t>
            </a:r>
          </a:p>
          <a:p>
            <a:pPr marL="914400" indent="-914400" algn="r">
              <a:lnSpc>
                <a:spcPct val="150000"/>
              </a:lnSpc>
              <a:spcBef>
                <a:spcPts val="0"/>
              </a:spcBef>
              <a:buClr>
                <a:schemeClr val="accent6">
                  <a:lumMod val="50000"/>
                </a:schemeClr>
              </a:buClr>
              <a:buFont typeface="+mj-lt"/>
              <a:buAutoNum type="arabicPeriod"/>
            </a:pPr>
            <a:r>
              <a:rPr lang="he-IL" sz="4400" dirty="0" smtClean="0">
                <a:solidFill>
                  <a:srgbClr val="0070C0"/>
                </a:solidFill>
                <a:latin typeface="EFT_Globus" panose="01000503000000020003" pitchFamily="2" charset="-79"/>
                <a:cs typeface="EFT_Globus" panose="01000503000000020003" pitchFamily="2" charset="-79"/>
              </a:rPr>
              <a:t>הַיּוֹנָה עָפָה אֶל הַשּׁוֹבָךְ.</a:t>
            </a:r>
            <a:endParaRPr lang="en-US" sz="4400" dirty="0" smtClean="0">
              <a:solidFill>
                <a:srgbClr val="0070C0"/>
              </a:solidFill>
              <a:latin typeface="EFT_Globus" panose="01000503000000020003" pitchFamily="2" charset="-79"/>
              <a:cs typeface="EFT_Globus" panose="01000503000000020003" pitchFamily="2" charset="-79"/>
            </a:endParaRPr>
          </a:p>
          <a:p>
            <a:pPr algn="r">
              <a:lnSpc>
                <a:spcPct val="150000"/>
              </a:lnSpc>
              <a:spcBef>
                <a:spcPts val="0"/>
              </a:spcBef>
            </a:pPr>
            <a:endParaRPr lang="en-US" sz="4400" dirty="0">
              <a:solidFill>
                <a:srgbClr val="0070C0"/>
              </a:solidFill>
              <a:latin typeface="EFT_Globus" panose="01000503000000020003" pitchFamily="2" charset="-79"/>
              <a:cs typeface="EFT_Globus" panose="01000503000000020003" pitchFamily="2" charset="-79"/>
            </a:endParaRPr>
          </a:p>
        </p:txBody>
      </p:sp>
      <p:pic>
        <p:nvPicPr>
          <p:cNvPr id="12" name="תמונה 11" descr="תמונה שמכילה חיה, ציפור, עוף&#10;&#10;התיאור נוצר באופן אוטומטי">
            <a:extLst>
              <a:ext uri="{FF2B5EF4-FFF2-40B4-BE49-F238E27FC236}">
                <a16:creationId xmlns:a16="http://schemas.microsoft.com/office/drawing/2014/main" id="{7680BA84-5519-46B3-B7A3-A2D5E3D84155}"/>
              </a:ext>
            </a:extLst>
          </p:cNvPr>
          <p:cNvPicPr>
            <a:picLocks noChangeAspect="1"/>
          </p:cNvPicPr>
          <p:nvPr/>
        </p:nvPicPr>
        <p:blipFill rotWithShape="1">
          <a:blip r:embed="rId4"/>
          <a:srcRect l="11626" r="16516"/>
          <a:stretch/>
        </p:blipFill>
        <p:spPr>
          <a:xfrm>
            <a:off x="1096138" y="3190519"/>
            <a:ext cx="1265577" cy="986287"/>
          </a:xfrm>
          <a:prstGeom prst="rect">
            <a:avLst/>
          </a:prstGeom>
          <a:ln w="76200">
            <a:solidFill>
              <a:srgbClr val="FFC000"/>
            </a:solidFill>
          </a:ln>
        </p:spPr>
      </p:pic>
      <p:pic>
        <p:nvPicPr>
          <p:cNvPr id="13" name="Picture 8" descr="יונת הסלע, צילום: עוז ריטנר"/>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919" y="4510453"/>
            <a:ext cx="1291132" cy="860755"/>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4" name="תמונה 13" descr="תמונה שמכילה חיה, ציפור, חוץ, ישיבה&#10;&#10;התיאור נוצר באופן אוטומטי">
            <a:extLst>
              <a:ext uri="{FF2B5EF4-FFF2-40B4-BE49-F238E27FC236}">
                <a16:creationId xmlns:a16="http://schemas.microsoft.com/office/drawing/2014/main" id="{71FBB5A5-2228-4D01-AA5E-073CC75FB5E0}"/>
              </a:ext>
            </a:extLst>
          </p:cNvPr>
          <p:cNvPicPr>
            <a:picLocks noChangeAspect="1"/>
          </p:cNvPicPr>
          <p:nvPr/>
        </p:nvPicPr>
        <p:blipFill>
          <a:blip r:embed="rId6"/>
          <a:stretch>
            <a:fillRect/>
          </a:stretch>
        </p:blipFill>
        <p:spPr>
          <a:xfrm>
            <a:off x="985857" y="1933903"/>
            <a:ext cx="1486137" cy="922969"/>
          </a:xfrm>
          <a:prstGeom prst="rect">
            <a:avLst/>
          </a:prstGeom>
          <a:ln w="76200">
            <a:solidFill>
              <a:srgbClr val="00B050"/>
            </a:solidFill>
          </a:ln>
        </p:spPr>
      </p:pic>
    </p:spTree>
    <p:extLst>
      <p:ext uri="{BB962C8B-B14F-4D97-AF65-F5344CB8AC3E}">
        <p14:creationId xmlns:p14="http://schemas.microsoft.com/office/powerpoint/2010/main" val="117734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4798792" y="3341554"/>
            <a:ext cx="1573259" cy="1477328"/>
          </a:xfrm>
          <a:prstGeom prst="rect">
            <a:avLst/>
          </a:prstGeom>
        </p:spPr>
        <p:txBody>
          <a:bodyPr wrap="square">
            <a:spAutoFit/>
          </a:bodyPr>
          <a:lstStyle/>
          <a:p>
            <a:pPr algn="ctr"/>
            <a:r>
              <a:rPr lang="he-IL" sz="9000" b="1" dirty="0" smtClean="0">
                <a:solidFill>
                  <a:schemeClr val="accent5">
                    <a:lumMod val="50000"/>
                  </a:schemeClr>
                </a:solidFill>
                <a:latin typeface="EFT_Globus" panose="01000503000000020003" pitchFamily="2" charset="-79"/>
                <a:cs typeface="EFT_Globus" panose="01000503000000020003" pitchFamily="2" charset="-79"/>
              </a:rPr>
              <a:t>או</a:t>
            </a:r>
            <a:endParaRPr lang="he-IL" sz="9000" dirty="0"/>
          </a:p>
        </p:txBody>
      </p:sp>
      <p:sp>
        <p:nvSpPr>
          <p:cNvPr id="3" name="TextBox 2"/>
          <p:cNvSpPr txBox="1"/>
          <p:nvPr/>
        </p:nvSpPr>
        <p:spPr>
          <a:xfrm>
            <a:off x="1379596" y="1961941"/>
            <a:ext cx="5841994" cy="769441"/>
          </a:xfrm>
          <a:prstGeom prst="rect">
            <a:avLst/>
          </a:prstGeom>
          <a:noFill/>
        </p:spPr>
        <p:txBody>
          <a:bodyPr wrap="square" rtlCol="1">
            <a:spAutoFit/>
          </a:bodyPr>
          <a:lstStyle/>
          <a:p>
            <a:pPr algn="ctr"/>
            <a:r>
              <a:rPr lang="he-IL" sz="4400" b="1" dirty="0">
                <a:solidFill>
                  <a:schemeClr val="accent5">
                    <a:lumMod val="50000"/>
                  </a:schemeClr>
                </a:solidFill>
                <a:latin typeface="EFT_Globus" panose="01000503000000020003" pitchFamily="2" charset="-79"/>
                <a:cs typeface="EFT_Globus" panose="01000503000000020003" pitchFamily="2" charset="-79"/>
              </a:rPr>
              <a:t>לְאוּרִי יֵשׁ כַּדּוּר בַּיָּד.</a:t>
            </a:r>
          </a:p>
        </p:txBody>
      </p:sp>
      <p:sp>
        <p:nvSpPr>
          <p:cNvPr id="11" name="מלבן 10">
            <a:extLst>
              <a:ext uri="{FF2B5EF4-FFF2-40B4-BE49-F238E27FC236}">
                <a16:creationId xmlns:a16="http://schemas.microsoft.com/office/drawing/2014/main" id="{1E9A9C7E-2281-4D0E-BDC3-4D6D5E40674C}"/>
              </a:ext>
            </a:extLst>
          </p:cNvPr>
          <p:cNvSpPr/>
          <p:nvPr/>
        </p:nvSpPr>
        <p:spPr>
          <a:xfrm>
            <a:off x="1674255" y="3341553"/>
            <a:ext cx="1621394" cy="1477328"/>
          </a:xfrm>
          <a:prstGeom prst="rect">
            <a:avLst/>
          </a:prstGeom>
        </p:spPr>
        <p:txBody>
          <a:bodyPr wrap="square">
            <a:spAutoFit/>
          </a:bodyPr>
          <a:lstStyle/>
          <a:p>
            <a:pPr algn="ctr"/>
            <a:r>
              <a:rPr lang="he-IL" sz="9000" b="1" dirty="0" smtClean="0">
                <a:solidFill>
                  <a:schemeClr val="accent5">
                    <a:lumMod val="50000"/>
                  </a:schemeClr>
                </a:solidFill>
                <a:latin typeface="EFT_Globus" panose="01000503000000020003" pitchFamily="2" charset="-79"/>
                <a:cs typeface="EFT_Globus" panose="01000503000000020003" pitchFamily="2" charset="-79"/>
              </a:rPr>
              <a:t>דו</a:t>
            </a:r>
            <a:endParaRPr lang="he-IL" sz="9000" b="1" dirty="0">
              <a:solidFill>
                <a:schemeClr val="accent5">
                  <a:lumMod val="50000"/>
                </a:schemeClr>
              </a:solidFill>
              <a:latin typeface="EFT_Globus" panose="01000503000000020003" pitchFamily="2" charset="-79"/>
              <a:cs typeface="EFT_Globus" panose="01000503000000020003" pitchFamily="2" charset="-79"/>
            </a:endParaRPr>
          </a:p>
        </p:txBody>
      </p:sp>
      <p:pic>
        <p:nvPicPr>
          <p:cNvPr id="1032"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483" y="3908875"/>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255" y="3833530"/>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Lst>
          </a:blip>
          <a:srcRect l="27729" t="61025" r="35802" b="10964"/>
          <a:stretch/>
        </p:blipFill>
        <p:spPr>
          <a:xfrm rot="10800000" flipH="1">
            <a:off x="7405035" y="2346661"/>
            <a:ext cx="2815141" cy="2973739"/>
          </a:xfrm>
          <a:prstGeom prst="rect">
            <a:avLst/>
          </a:prstGeom>
          <a:ln w="28575">
            <a:solidFill>
              <a:schemeClr val="accent6">
                <a:lumMod val="75000"/>
              </a:schemeClr>
            </a:solidFill>
          </a:ln>
        </p:spPr>
      </p:pic>
    </p:spTree>
    <p:extLst>
      <p:ext uri="{BB962C8B-B14F-4D97-AF65-F5344CB8AC3E}">
        <p14:creationId xmlns:p14="http://schemas.microsoft.com/office/powerpoint/2010/main" val="364149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11" name="TextBox 10"/>
          <p:cNvSpPr txBox="1"/>
          <p:nvPr/>
        </p:nvSpPr>
        <p:spPr>
          <a:xfrm>
            <a:off x="8593236" y="3499040"/>
            <a:ext cx="1327116" cy="830997"/>
          </a:xfrm>
          <a:prstGeom prst="rect">
            <a:avLst/>
          </a:prstGeom>
          <a:solidFill>
            <a:srgbClr val="FFFF00"/>
          </a:solidFill>
          <a:ln w="38100">
            <a:solidFill>
              <a:schemeClr val="accent1">
                <a:lumMod val="75000"/>
              </a:schemeClr>
            </a:solidFill>
          </a:ln>
        </p:spPr>
        <p:txBody>
          <a:bodyPr wrap="square" rtlCol="1">
            <a:spAutoFit/>
          </a:bodyPr>
          <a:lstStyle/>
          <a:p>
            <a:pPr algn="ctr"/>
            <a:r>
              <a:rPr lang="he-IL" sz="4800" b="1" dirty="0" smtClean="0">
                <a:solidFill>
                  <a:schemeClr val="accent5">
                    <a:lumMod val="50000"/>
                  </a:schemeClr>
                </a:solidFill>
                <a:latin typeface="EFT_Kita Alef" panose="01000503000000020003" pitchFamily="2" charset="-79"/>
                <a:cs typeface="EFT_Kita Alef" panose="01000503000000020003" pitchFamily="2" charset="-79"/>
              </a:rPr>
              <a:t>אוּ</a:t>
            </a:r>
            <a:endParaRPr lang="he-IL" sz="4800" b="1"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13" name="TextBox 12"/>
          <p:cNvSpPr txBox="1"/>
          <p:nvPr/>
        </p:nvSpPr>
        <p:spPr>
          <a:xfrm>
            <a:off x="2954288" y="3499041"/>
            <a:ext cx="1327116" cy="830997"/>
          </a:xfrm>
          <a:prstGeom prst="rect">
            <a:avLst/>
          </a:prstGeom>
          <a:solidFill>
            <a:srgbClr val="FFFF00"/>
          </a:solidFill>
          <a:ln w="38100">
            <a:solidFill>
              <a:schemeClr val="accent1">
                <a:lumMod val="75000"/>
              </a:schemeClr>
            </a:solidFill>
          </a:ln>
        </p:spPr>
        <p:txBody>
          <a:bodyPr wrap="square" rtlCol="1">
            <a:spAutoFit/>
          </a:bodyPr>
          <a:lstStyle/>
          <a:p>
            <a:pPr algn="ctr"/>
            <a:r>
              <a:rPr lang="he-IL" sz="4800" b="1" dirty="0" err="1" smtClean="0">
                <a:solidFill>
                  <a:schemeClr val="accent5">
                    <a:lumMod val="50000"/>
                  </a:schemeClr>
                </a:solidFill>
                <a:latin typeface="EFT_Kita Alef" panose="01000503000000020003" pitchFamily="2" charset="-79"/>
                <a:cs typeface="EFT_Kita Alef" panose="01000503000000020003" pitchFamily="2" charset="-79"/>
              </a:rPr>
              <a:t>חו</a:t>
            </a:r>
            <a:r>
              <a:rPr lang="he-IL" sz="4800" b="1" dirty="0" smtClean="0">
                <a:solidFill>
                  <a:schemeClr val="accent5">
                    <a:lumMod val="50000"/>
                  </a:schemeClr>
                </a:solidFill>
                <a:latin typeface="EFT_Kita Alef" panose="01000503000000020003" pitchFamily="2" charset="-79"/>
                <a:cs typeface="EFT_Kita Alef" panose="01000503000000020003" pitchFamily="2" charset="-79"/>
              </a:rPr>
              <a:t>ּ</a:t>
            </a:r>
            <a:endParaRPr lang="he-IL" sz="4800" b="1" dirty="0">
              <a:solidFill>
                <a:schemeClr val="accent5">
                  <a:lumMod val="50000"/>
                </a:schemeClr>
              </a:solidFill>
              <a:latin typeface="EFT_Kita Alef" panose="01000503000000020003" pitchFamily="2" charset="-79"/>
              <a:cs typeface="EFT_Kita Alef" panose="01000503000000020003" pitchFamily="2" charset="-79"/>
            </a:endParaRPr>
          </a:p>
        </p:txBody>
      </p:sp>
      <p:sp>
        <p:nvSpPr>
          <p:cNvPr id="14" name="TextBox 13"/>
          <p:cNvSpPr txBox="1"/>
          <p:nvPr/>
        </p:nvSpPr>
        <p:spPr>
          <a:xfrm>
            <a:off x="5894474" y="3503111"/>
            <a:ext cx="1327116" cy="830997"/>
          </a:xfrm>
          <a:prstGeom prst="rect">
            <a:avLst/>
          </a:prstGeom>
          <a:solidFill>
            <a:srgbClr val="FFFF00"/>
          </a:solidFill>
          <a:ln w="38100">
            <a:solidFill>
              <a:schemeClr val="accent1">
                <a:lumMod val="75000"/>
              </a:schemeClr>
            </a:solidFill>
          </a:ln>
        </p:spPr>
        <p:txBody>
          <a:bodyPr wrap="square" rtlCol="1">
            <a:spAutoFit/>
          </a:bodyPr>
          <a:lstStyle/>
          <a:p>
            <a:pPr algn="ctr"/>
            <a:r>
              <a:rPr lang="he-IL" sz="4800" b="1" dirty="0" smtClean="0">
                <a:solidFill>
                  <a:schemeClr val="accent5">
                    <a:lumMod val="50000"/>
                  </a:schemeClr>
                </a:solidFill>
                <a:latin typeface="EFT_Kita Alef" panose="01000503000000020003" pitchFamily="2" charset="-79"/>
                <a:cs typeface="EFT_Kita Alef" panose="01000503000000020003" pitchFamily="2" charset="-79"/>
              </a:rPr>
              <a:t>לוּ</a:t>
            </a:r>
            <a:endParaRPr lang="he-IL" sz="4800" b="1" dirty="0">
              <a:solidFill>
                <a:schemeClr val="accent5">
                  <a:lumMod val="50000"/>
                </a:schemeClr>
              </a:solidFill>
              <a:latin typeface="EFT_Kita Alef" panose="01000503000000020003" pitchFamily="2" charset="-79"/>
              <a:cs typeface="EFT_Kita Alef" panose="01000503000000020003" pitchFamily="2" charset="-79"/>
            </a:endParaRPr>
          </a:p>
        </p:txBody>
      </p:sp>
      <p:pic>
        <p:nvPicPr>
          <p:cNvPr id="18" name="תמונה 17"/>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Lst>
          </a:blip>
          <a:srcRect l="27729" t="61025" r="35802" b="10964"/>
          <a:stretch/>
        </p:blipFill>
        <p:spPr>
          <a:xfrm rot="10800000">
            <a:off x="581132" y="261410"/>
            <a:ext cx="2068031" cy="2184539"/>
          </a:xfrm>
          <a:prstGeom prst="rect">
            <a:avLst/>
          </a:prstGeom>
          <a:ln w="28575">
            <a:solidFill>
              <a:schemeClr val="accent6">
                <a:lumMod val="75000"/>
              </a:schemeClr>
            </a:solidFill>
          </a:ln>
        </p:spPr>
      </p:pic>
    </p:spTree>
    <p:extLst>
      <p:ext uri="{BB962C8B-B14F-4D97-AF65-F5344CB8AC3E}">
        <p14:creationId xmlns:p14="http://schemas.microsoft.com/office/powerpoint/2010/main" val="199568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3" name="TextBox 2"/>
          <p:cNvSpPr txBox="1"/>
          <p:nvPr/>
        </p:nvSpPr>
        <p:spPr>
          <a:xfrm>
            <a:off x="834169" y="1702469"/>
            <a:ext cx="9945447" cy="4524315"/>
          </a:xfrm>
          <a:prstGeom prst="rect">
            <a:avLst/>
          </a:prstGeom>
          <a:noFill/>
        </p:spPr>
        <p:txBody>
          <a:bodyPr wrap="square" rtlCol="1">
            <a:spAutoFit/>
          </a:bodyPr>
          <a:lstStyle/>
          <a:p>
            <a:pPr algn="ctr">
              <a:lnSpc>
                <a:spcPct val="200000"/>
              </a:lnSpc>
            </a:pPr>
            <a:r>
              <a:rPr lang="he-IL" sz="3600" b="1" dirty="0">
                <a:solidFill>
                  <a:schemeClr val="accent5">
                    <a:lumMod val="50000"/>
                  </a:schemeClr>
                </a:solidFill>
                <a:latin typeface="EFT_Kita Alef" panose="01000503000000020003" pitchFamily="2" charset="-79"/>
                <a:cs typeface="EFT_Kita Alef" panose="01000503000000020003" pitchFamily="2" charset="-79"/>
              </a:rPr>
              <a:t>אוּ בּוּ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בוּ</a:t>
            </a:r>
            <a:r>
              <a:rPr lang="he-IL" sz="3600" b="1" dirty="0">
                <a:solidFill>
                  <a:schemeClr val="accent5">
                    <a:lumMod val="50000"/>
                  </a:schemeClr>
                </a:solidFill>
                <a:latin typeface="EFT_Kita Alef" panose="01000503000000020003" pitchFamily="2" charset="-79"/>
                <a:cs typeface="EFT_Kita Alef" panose="01000503000000020003" pitchFamily="2" charset="-79"/>
              </a:rPr>
              <a:t> גוּ דוּ הוּ ווּ </a:t>
            </a:r>
            <a:endParaRPr lang="he-IL" sz="3600" b="1" dirty="0" smtClean="0">
              <a:solidFill>
                <a:schemeClr val="accent5">
                  <a:lumMod val="50000"/>
                </a:schemeClr>
              </a:solidFill>
              <a:latin typeface="EFT_Kita Alef" panose="01000503000000020003" pitchFamily="2" charset="-79"/>
              <a:cs typeface="EFT_Kita Alef" panose="01000503000000020003" pitchFamily="2" charset="-79"/>
            </a:endParaRPr>
          </a:p>
          <a:p>
            <a:pPr algn="ctr">
              <a:lnSpc>
                <a:spcPct val="200000"/>
              </a:lnSpc>
            </a:pPr>
            <a:r>
              <a:rPr lang="he-IL" sz="3600" b="1" dirty="0" smtClean="0">
                <a:solidFill>
                  <a:schemeClr val="accent5">
                    <a:lumMod val="50000"/>
                  </a:schemeClr>
                </a:solidFill>
                <a:latin typeface="EFT_Kita Alef" panose="01000503000000020003" pitchFamily="2" charset="-79"/>
                <a:cs typeface="EFT_Kita Alef" panose="01000503000000020003" pitchFamily="2" charset="-79"/>
              </a:rPr>
              <a:t>זוּ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חו</a:t>
            </a:r>
            <a:r>
              <a:rPr lang="he-IL" sz="3600" b="1" dirty="0">
                <a:solidFill>
                  <a:schemeClr val="accent5">
                    <a:lumMod val="50000"/>
                  </a:schemeClr>
                </a:solidFill>
                <a:latin typeface="EFT_Kita Alef" panose="01000503000000020003" pitchFamily="2" charset="-79"/>
                <a:cs typeface="EFT_Kita Alef" panose="01000503000000020003" pitchFamily="2" charset="-79"/>
              </a:rPr>
              <a:t>ּ טוּ יוּ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כּו</a:t>
            </a:r>
            <a:r>
              <a:rPr lang="he-IL" sz="3600" b="1" dirty="0">
                <a:solidFill>
                  <a:schemeClr val="accent5">
                    <a:lumMod val="50000"/>
                  </a:schemeClr>
                </a:solidFill>
                <a:latin typeface="EFT_Kita Alef" panose="01000503000000020003" pitchFamily="2" charset="-79"/>
                <a:cs typeface="EFT_Kita Alef" panose="01000503000000020003" pitchFamily="2" charset="-79"/>
              </a:rPr>
              <a:t>ּ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כו</a:t>
            </a:r>
            <a:r>
              <a:rPr lang="he-IL" sz="3600" b="1" dirty="0">
                <a:solidFill>
                  <a:schemeClr val="accent5">
                    <a:lumMod val="50000"/>
                  </a:schemeClr>
                </a:solidFill>
                <a:latin typeface="EFT_Kita Alef" panose="01000503000000020003" pitchFamily="2" charset="-79"/>
                <a:cs typeface="EFT_Kita Alef" panose="01000503000000020003" pitchFamily="2" charset="-79"/>
              </a:rPr>
              <a:t>ּ לוּ </a:t>
            </a:r>
            <a:endParaRPr lang="he-IL" sz="3600" b="1" dirty="0" smtClean="0">
              <a:solidFill>
                <a:schemeClr val="accent5">
                  <a:lumMod val="50000"/>
                </a:schemeClr>
              </a:solidFill>
              <a:latin typeface="EFT_Kita Alef" panose="01000503000000020003" pitchFamily="2" charset="-79"/>
              <a:cs typeface="EFT_Kita Alef" panose="01000503000000020003" pitchFamily="2" charset="-79"/>
            </a:endParaRPr>
          </a:p>
          <a:p>
            <a:pPr algn="ctr">
              <a:lnSpc>
                <a:spcPct val="200000"/>
              </a:lnSpc>
            </a:pPr>
            <a:r>
              <a:rPr lang="he-IL" sz="3600" b="1" dirty="0" smtClean="0">
                <a:solidFill>
                  <a:schemeClr val="accent5">
                    <a:lumMod val="50000"/>
                  </a:schemeClr>
                </a:solidFill>
                <a:latin typeface="EFT_Kita Alef" panose="01000503000000020003" pitchFamily="2" charset="-79"/>
                <a:cs typeface="EFT_Kita Alef" panose="01000503000000020003" pitchFamily="2" charset="-79"/>
              </a:rPr>
              <a:t>מוּ </a:t>
            </a:r>
            <a:r>
              <a:rPr lang="he-IL" sz="3600" b="1" dirty="0">
                <a:solidFill>
                  <a:schemeClr val="accent5">
                    <a:lumMod val="50000"/>
                  </a:schemeClr>
                </a:solidFill>
                <a:latin typeface="EFT_Kita Alef" panose="01000503000000020003" pitchFamily="2" charset="-79"/>
                <a:cs typeface="EFT_Kita Alef" panose="01000503000000020003" pitchFamily="2" charset="-79"/>
              </a:rPr>
              <a:t>נוּ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סו</a:t>
            </a:r>
            <a:r>
              <a:rPr lang="he-IL" sz="3600" b="1" dirty="0">
                <a:solidFill>
                  <a:schemeClr val="accent5">
                    <a:lumMod val="50000"/>
                  </a:schemeClr>
                </a:solidFill>
                <a:latin typeface="EFT_Kita Alef" panose="01000503000000020003" pitchFamily="2" charset="-79"/>
                <a:cs typeface="EFT_Kita Alef" panose="01000503000000020003" pitchFamily="2" charset="-79"/>
              </a:rPr>
              <a:t>ּ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עו</a:t>
            </a:r>
            <a:r>
              <a:rPr lang="he-IL" sz="3600" b="1" dirty="0">
                <a:solidFill>
                  <a:schemeClr val="accent5">
                    <a:lumMod val="50000"/>
                  </a:schemeClr>
                </a:solidFill>
                <a:latin typeface="EFT_Kita Alef" panose="01000503000000020003" pitchFamily="2" charset="-79"/>
                <a:cs typeface="EFT_Kita Alef" panose="01000503000000020003" pitchFamily="2" charset="-79"/>
              </a:rPr>
              <a:t>ּ פּוּ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פוּ</a:t>
            </a:r>
            <a:r>
              <a:rPr lang="he-IL" sz="3600" b="1" dirty="0">
                <a:solidFill>
                  <a:schemeClr val="accent5">
                    <a:lumMod val="50000"/>
                  </a:schemeClr>
                </a:solidFill>
                <a:latin typeface="EFT_Kita Alef" panose="01000503000000020003" pitchFamily="2" charset="-79"/>
                <a:cs typeface="EFT_Kita Alef" panose="01000503000000020003" pitchFamily="2" charset="-79"/>
              </a:rPr>
              <a:t> צוּ </a:t>
            </a:r>
            <a:endParaRPr lang="he-IL" sz="3600" b="1" dirty="0" smtClean="0">
              <a:solidFill>
                <a:schemeClr val="accent5">
                  <a:lumMod val="50000"/>
                </a:schemeClr>
              </a:solidFill>
              <a:latin typeface="EFT_Kita Alef" panose="01000503000000020003" pitchFamily="2" charset="-79"/>
              <a:cs typeface="EFT_Kita Alef" panose="01000503000000020003" pitchFamily="2" charset="-79"/>
            </a:endParaRPr>
          </a:p>
          <a:p>
            <a:pPr algn="ctr">
              <a:lnSpc>
                <a:spcPct val="200000"/>
              </a:lnSpc>
            </a:pPr>
            <a:r>
              <a:rPr lang="he-IL" sz="3600" b="1" dirty="0" smtClean="0">
                <a:solidFill>
                  <a:schemeClr val="accent5">
                    <a:lumMod val="50000"/>
                  </a:schemeClr>
                </a:solidFill>
                <a:latin typeface="EFT_Kita Alef" panose="01000503000000020003" pitchFamily="2" charset="-79"/>
                <a:cs typeface="EFT_Kita Alef" panose="01000503000000020003" pitchFamily="2" charset="-79"/>
              </a:rPr>
              <a:t>קוּ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רו</a:t>
            </a:r>
            <a:r>
              <a:rPr lang="he-IL" sz="3600" b="1" dirty="0">
                <a:solidFill>
                  <a:schemeClr val="accent5">
                    <a:lumMod val="50000"/>
                  </a:schemeClr>
                </a:solidFill>
                <a:latin typeface="EFT_Kita Alef" panose="01000503000000020003" pitchFamily="2" charset="-79"/>
                <a:cs typeface="EFT_Kita Alef" panose="01000503000000020003" pitchFamily="2" charset="-79"/>
              </a:rPr>
              <a:t>ּ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שׁו</a:t>
            </a:r>
            <a:r>
              <a:rPr lang="he-IL" sz="3600" b="1" dirty="0">
                <a:solidFill>
                  <a:schemeClr val="accent5">
                    <a:lumMod val="50000"/>
                  </a:schemeClr>
                </a:solidFill>
                <a:latin typeface="EFT_Kita Alef" panose="01000503000000020003" pitchFamily="2" charset="-79"/>
                <a:cs typeface="EFT_Kita Alef" panose="01000503000000020003" pitchFamily="2" charset="-79"/>
              </a:rPr>
              <a:t>ּ </a:t>
            </a:r>
            <a:r>
              <a:rPr lang="he-IL" sz="3600" b="1" dirty="0" err="1">
                <a:solidFill>
                  <a:schemeClr val="accent5">
                    <a:lumMod val="50000"/>
                  </a:schemeClr>
                </a:solidFill>
                <a:latin typeface="EFT_Kita Alef" panose="01000503000000020003" pitchFamily="2" charset="-79"/>
                <a:cs typeface="EFT_Kita Alef" panose="01000503000000020003" pitchFamily="2" charset="-79"/>
              </a:rPr>
              <a:t>שׂו</a:t>
            </a:r>
            <a:r>
              <a:rPr lang="he-IL" sz="3600" b="1" dirty="0">
                <a:solidFill>
                  <a:schemeClr val="accent5">
                    <a:lumMod val="50000"/>
                  </a:schemeClr>
                </a:solidFill>
                <a:latin typeface="EFT_Kita Alef" panose="01000503000000020003" pitchFamily="2" charset="-79"/>
                <a:cs typeface="EFT_Kita Alef" panose="01000503000000020003" pitchFamily="2" charset="-79"/>
              </a:rPr>
              <a:t>ּ תוּ</a:t>
            </a:r>
          </a:p>
        </p:txBody>
      </p:sp>
      <p:pic>
        <p:nvPicPr>
          <p:cNvPr id="14" name="תמונה 13"/>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Lst>
          </a:blip>
          <a:srcRect l="27729" t="61025" r="35802" b="10964"/>
          <a:stretch/>
        </p:blipFill>
        <p:spPr>
          <a:xfrm rot="10800000">
            <a:off x="581132" y="261410"/>
            <a:ext cx="2068031" cy="2184539"/>
          </a:xfrm>
          <a:prstGeom prst="rect">
            <a:avLst/>
          </a:prstGeom>
          <a:ln w="28575">
            <a:solidFill>
              <a:schemeClr val="accent6">
                <a:lumMod val="75000"/>
              </a:schemeClr>
            </a:solidFill>
          </a:ln>
        </p:spPr>
      </p:pic>
    </p:spTree>
    <p:extLst>
      <p:ext uri="{BB962C8B-B14F-4D97-AF65-F5344CB8AC3E}">
        <p14:creationId xmlns:p14="http://schemas.microsoft.com/office/powerpoint/2010/main" val="288589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11" name="TextBox 10"/>
          <p:cNvSpPr txBox="1"/>
          <p:nvPr/>
        </p:nvSpPr>
        <p:spPr>
          <a:xfrm>
            <a:off x="8482946" y="2974015"/>
            <a:ext cx="1327116" cy="1200329"/>
          </a:xfrm>
          <a:prstGeom prst="rect">
            <a:avLst/>
          </a:prstGeom>
          <a:solidFill>
            <a:srgbClr val="FFFF00"/>
          </a:solidFill>
          <a:ln w="38100">
            <a:solidFill>
              <a:schemeClr val="accent1">
                <a:lumMod val="75000"/>
              </a:schemeClr>
            </a:solidFill>
          </a:ln>
        </p:spPr>
        <p:txBody>
          <a:bodyPr wrap="square" rtlCol="1">
            <a:spAutoFit/>
          </a:bodyPr>
          <a:lstStyle/>
          <a:p>
            <a:pPr algn="ctr"/>
            <a:r>
              <a:rPr lang="he-IL" sz="7200" b="1" dirty="0" smtClean="0">
                <a:solidFill>
                  <a:schemeClr val="accent5">
                    <a:lumMod val="50000"/>
                  </a:schemeClr>
                </a:solidFill>
                <a:latin typeface="EFT_Kita Alef" panose="01000503000000020003" pitchFamily="2" charset="-79"/>
                <a:cs typeface="EFT_Kita Alef" panose="01000503000000020003" pitchFamily="2" charset="-79"/>
              </a:rPr>
              <a:t>ק</a:t>
            </a:r>
            <a:endParaRPr lang="he-IL" sz="7200" b="1" dirty="0">
              <a:solidFill>
                <a:schemeClr val="accent5">
                  <a:lumMod val="50000"/>
                </a:schemeClr>
              </a:solidFill>
              <a:latin typeface="EFT_Kita Alef" panose="01000503000000020003" pitchFamily="2" charset="-79"/>
              <a:cs typeface="EFT_Kita Alef" panose="01000503000000020003" pitchFamily="2" charset="-79"/>
            </a:endParaRPr>
          </a:p>
        </p:txBody>
      </p:sp>
      <p:pic>
        <p:nvPicPr>
          <p:cNvPr id="14"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491" y="5234382"/>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534" y="4728880"/>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0953" y="4256866"/>
            <a:ext cx="366957" cy="3702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607586" y="2974015"/>
            <a:ext cx="1327116" cy="1200329"/>
          </a:xfrm>
          <a:prstGeom prst="rect">
            <a:avLst/>
          </a:prstGeom>
          <a:solidFill>
            <a:srgbClr val="FFFF00"/>
          </a:solidFill>
          <a:ln w="38100">
            <a:solidFill>
              <a:schemeClr val="accent1">
                <a:lumMod val="75000"/>
              </a:schemeClr>
            </a:solidFill>
          </a:ln>
        </p:spPr>
        <p:txBody>
          <a:bodyPr wrap="square" rtlCol="1">
            <a:spAutoFit/>
          </a:bodyPr>
          <a:lstStyle/>
          <a:p>
            <a:pPr algn="ctr"/>
            <a:r>
              <a:rPr lang="he-IL" sz="7200" b="1" dirty="0" smtClean="0">
                <a:solidFill>
                  <a:schemeClr val="accent5">
                    <a:lumMod val="50000"/>
                  </a:schemeClr>
                </a:solidFill>
                <a:latin typeface="EFT_Kita Alef" panose="01000503000000020003" pitchFamily="2" charset="-79"/>
                <a:cs typeface="EFT_Kita Alef" panose="01000503000000020003" pitchFamily="2" charset="-79"/>
              </a:rPr>
              <a:t>צ</a:t>
            </a:r>
            <a:endParaRPr lang="he-IL" sz="7200" b="1" dirty="0">
              <a:solidFill>
                <a:schemeClr val="accent5">
                  <a:lumMod val="50000"/>
                </a:schemeClr>
              </a:solidFill>
              <a:latin typeface="EFT_Kita Alef" panose="01000503000000020003" pitchFamily="2" charset="-79"/>
              <a:cs typeface="EFT_Kita Alef" panose="01000503000000020003" pitchFamily="2" charset="-79"/>
            </a:endParaRPr>
          </a:p>
        </p:txBody>
      </p:sp>
      <p:pic>
        <p:nvPicPr>
          <p:cNvPr id="23"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131" y="5234382"/>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9174" y="4728880"/>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593" y="4256866"/>
            <a:ext cx="366957" cy="3702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545266" y="2979003"/>
            <a:ext cx="1327116" cy="1200329"/>
          </a:xfrm>
          <a:prstGeom prst="rect">
            <a:avLst/>
          </a:prstGeom>
          <a:solidFill>
            <a:srgbClr val="FFFF00"/>
          </a:solidFill>
          <a:ln w="38100">
            <a:solidFill>
              <a:schemeClr val="accent1">
                <a:lumMod val="75000"/>
              </a:schemeClr>
            </a:solidFill>
          </a:ln>
        </p:spPr>
        <p:txBody>
          <a:bodyPr wrap="square" rtlCol="1">
            <a:spAutoFit/>
          </a:bodyPr>
          <a:lstStyle/>
          <a:p>
            <a:pPr algn="ctr"/>
            <a:r>
              <a:rPr lang="he-IL" sz="7200" b="1" dirty="0" smtClean="0">
                <a:solidFill>
                  <a:schemeClr val="accent5">
                    <a:lumMod val="50000"/>
                  </a:schemeClr>
                </a:solidFill>
                <a:latin typeface="EFT_Kita Alef" panose="01000503000000020003" pitchFamily="2" charset="-79"/>
                <a:cs typeface="EFT_Kita Alef" panose="01000503000000020003" pitchFamily="2" charset="-79"/>
              </a:rPr>
              <a:t>ס</a:t>
            </a:r>
            <a:endParaRPr lang="he-IL" sz="7200" b="1" dirty="0">
              <a:solidFill>
                <a:schemeClr val="accent5">
                  <a:lumMod val="50000"/>
                </a:schemeClr>
              </a:solidFill>
              <a:latin typeface="EFT_Kita Alef" panose="01000503000000020003" pitchFamily="2" charset="-79"/>
              <a:cs typeface="EFT_Kita Alef" panose="01000503000000020003" pitchFamily="2" charset="-79"/>
            </a:endParaRPr>
          </a:p>
        </p:txBody>
      </p:sp>
      <p:pic>
        <p:nvPicPr>
          <p:cNvPr id="28"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811" y="5239370"/>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854" y="4733868"/>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273" y="4261854"/>
            <a:ext cx="366957" cy="37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6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865050"/>
            <a:ext cx="6096000" cy="369332"/>
          </a:xfrm>
          <a:prstGeom prst="rect">
            <a:avLst/>
          </a:prstGeom>
        </p:spPr>
        <p:txBody>
          <a:bodyPr>
            <a:spAutoFit/>
          </a:bodyPr>
          <a:lstStyle/>
          <a:p>
            <a:endParaRPr lang="he-IL" dirty="0"/>
          </a:p>
        </p:txBody>
      </p:sp>
      <p:sp>
        <p:nvSpPr>
          <p:cNvPr id="3" name="TextBox 2"/>
          <p:cNvSpPr txBox="1"/>
          <p:nvPr/>
        </p:nvSpPr>
        <p:spPr>
          <a:xfrm>
            <a:off x="2434108" y="1616295"/>
            <a:ext cx="9581882" cy="5109091"/>
          </a:xfrm>
          <a:prstGeom prst="rect">
            <a:avLst/>
          </a:prstGeom>
          <a:noFill/>
        </p:spPr>
        <p:txBody>
          <a:bodyPr wrap="square" rtlCol="1">
            <a:spAutoFit/>
          </a:bodyPr>
          <a:lstStyle/>
          <a:p>
            <a:pPr algn="ctr">
              <a:lnSpc>
                <a:spcPct val="200000"/>
              </a:lnSpc>
            </a:pPr>
            <a:r>
              <a:rPr lang="he-IL" sz="4800" b="1" dirty="0">
                <a:solidFill>
                  <a:schemeClr val="accent5">
                    <a:lumMod val="50000"/>
                  </a:schemeClr>
                </a:solidFill>
                <a:latin typeface="EFT_Kita Alef" panose="01000503000000020003" pitchFamily="2" charset="-79"/>
                <a:cs typeface="EFT_Kita Alef" panose="01000503000000020003" pitchFamily="2" charset="-79"/>
              </a:rPr>
              <a:t>אֻ בֻּ </a:t>
            </a:r>
            <a:r>
              <a:rPr lang="he-IL" sz="4800" b="1" dirty="0" err="1">
                <a:solidFill>
                  <a:schemeClr val="accent5">
                    <a:lumMod val="50000"/>
                  </a:schemeClr>
                </a:solidFill>
                <a:latin typeface="EFT_Kita Alef" panose="01000503000000020003" pitchFamily="2" charset="-79"/>
                <a:cs typeface="EFT_Kita Alef" panose="01000503000000020003" pitchFamily="2" charset="-79"/>
              </a:rPr>
              <a:t>בֻ</a:t>
            </a:r>
            <a:r>
              <a:rPr lang="he-IL" sz="4800" b="1" dirty="0">
                <a:solidFill>
                  <a:schemeClr val="accent5">
                    <a:lumMod val="50000"/>
                  </a:schemeClr>
                </a:solidFill>
                <a:latin typeface="EFT_Kita Alef" panose="01000503000000020003" pitchFamily="2" charset="-79"/>
                <a:cs typeface="EFT_Kita Alef" panose="01000503000000020003" pitchFamily="2" charset="-79"/>
              </a:rPr>
              <a:t> גֻ דֻ הֻ וֻ</a:t>
            </a:r>
            <a:endParaRPr lang="he-IL" sz="4000" b="1" dirty="0">
              <a:solidFill>
                <a:schemeClr val="accent5">
                  <a:lumMod val="50000"/>
                </a:schemeClr>
              </a:solidFill>
              <a:latin typeface="EFT_Kita Alef" panose="01000503000000020003" pitchFamily="2" charset="-79"/>
              <a:cs typeface="EFT_Kita Alef" panose="01000503000000020003" pitchFamily="2" charset="-79"/>
            </a:endParaRPr>
          </a:p>
          <a:p>
            <a:pPr algn="ctr">
              <a:lnSpc>
                <a:spcPct val="200000"/>
              </a:lnSpc>
            </a:pPr>
            <a:r>
              <a:rPr lang="he-IL" sz="4000" b="1" dirty="0">
                <a:solidFill>
                  <a:schemeClr val="accent5">
                    <a:lumMod val="50000"/>
                  </a:schemeClr>
                </a:solidFill>
                <a:latin typeface="EFT_Kita Alef" panose="01000503000000020003" pitchFamily="2" charset="-79"/>
                <a:cs typeface="EFT_Kita Alef" panose="01000503000000020003" pitchFamily="2" charset="-79"/>
              </a:rPr>
              <a:t>זֻ חֻ טֻ יֻ כֻּ </a:t>
            </a:r>
            <a:r>
              <a:rPr lang="he-IL" sz="4000" b="1" dirty="0" err="1">
                <a:solidFill>
                  <a:schemeClr val="accent5">
                    <a:lumMod val="50000"/>
                  </a:schemeClr>
                </a:solidFill>
                <a:latin typeface="EFT_Kita Alef" panose="01000503000000020003" pitchFamily="2" charset="-79"/>
                <a:cs typeface="EFT_Kita Alef" panose="01000503000000020003" pitchFamily="2" charset="-79"/>
              </a:rPr>
              <a:t>כֻ</a:t>
            </a:r>
            <a:r>
              <a:rPr lang="he-IL" sz="4000" b="1" dirty="0">
                <a:solidFill>
                  <a:schemeClr val="accent5">
                    <a:lumMod val="50000"/>
                  </a:schemeClr>
                </a:solidFill>
                <a:latin typeface="EFT_Kita Alef" panose="01000503000000020003" pitchFamily="2" charset="-79"/>
                <a:cs typeface="EFT_Kita Alef" panose="01000503000000020003" pitchFamily="2" charset="-79"/>
              </a:rPr>
              <a:t> לֻ </a:t>
            </a:r>
          </a:p>
          <a:p>
            <a:pPr algn="ctr">
              <a:lnSpc>
                <a:spcPct val="200000"/>
              </a:lnSpc>
            </a:pPr>
            <a:r>
              <a:rPr lang="he-IL" sz="4000" b="1" dirty="0">
                <a:solidFill>
                  <a:schemeClr val="accent5">
                    <a:lumMod val="50000"/>
                  </a:schemeClr>
                </a:solidFill>
                <a:latin typeface="EFT_Kita Alef" panose="01000503000000020003" pitchFamily="2" charset="-79"/>
                <a:cs typeface="EFT_Kita Alef" panose="01000503000000020003" pitchFamily="2" charset="-79"/>
              </a:rPr>
              <a:t>מֻ נֻ סֻ עֻ פֻּ </a:t>
            </a:r>
            <a:r>
              <a:rPr lang="he-IL" sz="4000" b="1" dirty="0" err="1">
                <a:solidFill>
                  <a:schemeClr val="accent5">
                    <a:lumMod val="50000"/>
                  </a:schemeClr>
                </a:solidFill>
                <a:latin typeface="EFT_Kita Alef" panose="01000503000000020003" pitchFamily="2" charset="-79"/>
                <a:cs typeface="EFT_Kita Alef" panose="01000503000000020003" pitchFamily="2" charset="-79"/>
              </a:rPr>
              <a:t>פֻ</a:t>
            </a:r>
            <a:r>
              <a:rPr lang="he-IL" sz="4000" b="1" dirty="0">
                <a:solidFill>
                  <a:schemeClr val="accent5">
                    <a:lumMod val="50000"/>
                  </a:schemeClr>
                </a:solidFill>
                <a:latin typeface="EFT_Kita Alef" panose="01000503000000020003" pitchFamily="2" charset="-79"/>
                <a:cs typeface="EFT_Kita Alef" panose="01000503000000020003" pitchFamily="2" charset="-79"/>
              </a:rPr>
              <a:t> צֻ</a:t>
            </a:r>
          </a:p>
          <a:p>
            <a:pPr algn="ctr">
              <a:lnSpc>
                <a:spcPct val="200000"/>
              </a:lnSpc>
            </a:pPr>
            <a:r>
              <a:rPr lang="he-IL" sz="4000" b="1" dirty="0">
                <a:solidFill>
                  <a:schemeClr val="accent5">
                    <a:lumMod val="50000"/>
                  </a:schemeClr>
                </a:solidFill>
                <a:latin typeface="EFT_Kita Alef" panose="01000503000000020003" pitchFamily="2" charset="-79"/>
                <a:cs typeface="EFT_Kita Alef" panose="01000503000000020003" pitchFamily="2" charset="-79"/>
              </a:rPr>
              <a:t>קֻ רֻ שֻׁ </a:t>
            </a:r>
            <a:r>
              <a:rPr lang="he-IL" sz="4000" b="1" dirty="0" err="1">
                <a:solidFill>
                  <a:schemeClr val="accent5">
                    <a:lumMod val="50000"/>
                  </a:schemeClr>
                </a:solidFill>
                <a:latin typeface="EFT_Kita Alef" panose="01000503000000020003" pitchFamily="2" charset="-79"/>
                <a:cs typeface="EFT_Kita Alef" panose="01000503000000020003" pitchFamily="2" charset="-79"/>
              </a:rPr>
              <a:t>שֻׂ</a:t>
            </a:r>
            <a:r>
              <a:rPr lang="he-IL" sz="4000" b="1" dirty="0">
                <a:solidFill>
                  <a:schemeClr val="accent5">
                    <a:lumMod val="50000"/>
                  </a:schemeClr>
                </a:solidFill>
                <a:latin typeface="EFT_Kita Alef" panose="01000503000000020003" pitchFamily="2" charset="-79"/>
                <a:cs typeface="EFT_Kita Alef" panose="01000503000000020003" pitchFamily="2" charset="-79"/>
              </a:rPr>
              <a:t> תֻ</a:t>
            </a:r>
          </a:p>
        </p:txBody>
      </p:sp>
      <p:grpSp>
        <p:nvGrpSpPr>
          <p:cNvPr id="4" name="קבוצה 3"/>
          <p:cNvGrpSpPr/>
          <p:nvPr/>
        </p:nvGrpSpPr>
        <p:grpSpPr>
          <a:xfrm>
            <a:off x="2247336" y="2975197"/>
            <a:ext cx="1960883" cy="2028322"/>
            <a:chOff x="9210953" y="4256866"/>
            <a:chExt cx="1077495" cy="1347740"/>
          </a:xfrm>
        </p:grpSpPr>
        <p:pic>
          <p:nvPicPr>
            <p:cNvPr id="14"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491" y="5234382"/>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534" y="4728880"/>
              <a:ext cx="366957" cy="3702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טניס, כדור, צהוב, ספורט, משח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0953" y="4256866"/>
              <a:ext cx="366957" cy="370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93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6550</TotalTime>
  <Words>2782</Words>
  <Application>Microsoft Office PowerPoint</Application>
  <PresentationFormat>מסך רחב</PresentationFormat>
  <Paragraphs>471</Paragraphs>
  <Slides>31</Slides>
  <Notes>31</Notes>
  <HiddenSlides>0</HiddenSlides>
  <MMClips>2</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31</vt:i4>
      </vt:variant>
    </vt:vector>
  </HeadingPairs>
  <TitlesOfParts>
    <vt:vector size="40" baseType="lpstr">
      <vt:lpstr>Alef</vt:lpstr>
      <vt:lpstr>Arial</vt:lpstr>
      <vt:lpstr>Calibri</vt:lpstr>
      <vt:lpstr>EFT_Globus</vt:lpstr>
      <vt:lpstr>EFT_Kita Alef</vt:lpstr>
      <vt:lpstr>Open Sans</vt:lpstr>
      <vt:lpstr>Open Sans Hebrew</vt:lpstr>
      <vt:lpstr>Wingdings</vt:lpstr>
      <vt:lpstr>Office Theme</vt:lpstr>
      <vt:lpstr>מצגת של PowerPoint‏</vt:lpstr>
      <vt:lpstr>מַה לְהָבִיא לַשִּׁעוּר?</vt:lpstr>
      <vt:lpstr>מַה נִלְמַד הַיּוֹם?</vt:lpstr>
      <vt:lpstr>מָה אֲנַחְנוּ כְּבָר יוֹדְעִים?</vt:lpstr>
      <vt:lpstr>עַכְשָׁו לוֹמְדִים</vt:lpstr>
      <vt:lpstr>עַכְשָׁו לוֹמְדִים</vt:lpstr>
      <vt:lpstr>עַכְשָׁו לוֹמְדִים</vt:lpstr>
      <vt:lpstr>עַכְשָׁו לוֹמְדִים</vt:lpstr>
      <vt:lpstr>עַכְשָׁו לוֹמְדִים</vt:lpstr>
      <vt:lpstr>עַכְשָׁו לוֹמְדִים</vt:lpstr>
      <vt:lpstr>מְתַרְגְּלִים קְרִיאַת מִלִּים</vt:lpstr>
      <vt:lpstr>עַכְשָׁו לוֹמְדִים</vt:lpstr>
      <vt:lpstr>מְתַרְגְּלִים קְרִיאַת מִלִּים</vt:lpstr>
      <vt:lpstr>עַכְשָׁו לוֹמְדִים</vt:lpstr>
      <vt:lpstr>מְתַרְגְּלִים קְרִיאַת מִלִּים</vt:lpstr>
      <vt:lpstr>נַכִּיר יְרָקוֹת בַּגִנָּה שֶל שָאוּל </vt:lpstr>
      <vt:lpstr>נַכִּיר יְרָקוֹת בַּגִנָּה שֶל שָאוּל </vt:lpstr>
      <vt:lpstr>נַכִּיר יְרָקוֹת בַּגִנָּה שֶל שָאוּל </vt:lpstr>
      <vt:lpstr>נַכִּיר יְרָקוֹת בַּגִנָּה שֶל שָאוּל </vt:lpstr>
      <vt:lpstr>מַתְחִילִים בַּהֲנָאָה</vt:lpstr>
      <vt:lpstr>מצגת של PowerPoint‏</vt:lpstr>
      <vt:lpstr>מצגת של PowerPoint‏</vt:lpstr>
      <vt:lpstr>מצגת של PowerPoint‏</vt:lpstr>
      <vt:lpstr>מצגת של PowerPoint‏</vt:lpstr>
      <vt:lpstr>הַשְׁלָמַת תֵּאוּרִים - צְבָעִים</vt:lpstr>
      <vt:lpstr>הַשְׁלָמַת תֵּאוּרִים - צְבָעִים</vt:lpstr>
      <vt:lpstr>קְרִיאַת מִשְׁפָּטִים</vt:lpstr>
      <vt:lpstr>קְרִיאַת מִשְׁפָּטִים</vt:lpstr>
      <vt:lpstr>מִיּוּן מִשְׁפָּטִים </vt:lpstr>
      <vt:lpstr>מְסַיְמִים וּמְסַכְּמִים</vt:lpstr>
      <vt:lpstr>מַמְשִׁיכִים לְתַרְגֵל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אירס צברי</dc:creator>
  <cp:lastModifiedBy>MOEUser</cp:lastModifiedBy>
  <cp:revision>658</cp:revision>
  <cp:lastPrinted>2020-03-21T20:26:39Z</cp:lastPrinted>
  <dcterms:created xsi:type="dcterms:W3CDTF">2020-03-18T18:27:18Z</dcterms:created>
  <dcterms:modified xsi:type="dcterms:W3CDTF">2020-07-29T08:41:03Z</dcterms:modified>
</cp:coreProperties>
</file>