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15" r:id="rId2"/>
    <p:sldId id="316" r:id="rId3"/>
    <p:sldId id="302" r:id="rId4"/>
    <p:sldId id="286" r:id="rId5"/>
    <p:sldId id="322" r:id="rId6"/>
    <p:sldId id="409" r:id="rId7"/>
    <p:sldId id="405" r:id="rId8"/>
    <p:sldId id="386" r:id="rId9"/>
    <p:sldId id="416" r:id="rId10"/>
    <p:sldId id="390" r:id="rId11"/>
    <p:sldId id="423" r:id="rId12"/>
    <p:sldId id="406" r:id="rId13"/>
    <p:sldId id="410" r:id="rId14"/>
    <p:sldId id="391" r:id="rId15"/>
    <p:sldId id="414" r:id="rId16"/>
    <p:sldId id="394" r:id="rId17"/>
    <p:sldId id="419" r:id="rId18"/>
    <p:sldId id="418" r:id="rId19"/>
    <p:sldId id="420" r:id="rId20"/>
    <p:sldId id="422" r:id="rId21"/>
    <p:sldId id="421" r:id="rId22"/>
    <p:sldId id="395" r:id="rId23"/>
    <p:sldId id="412" r:id="rId24"/>
    <p:sldId id="413" r:id="rId25"/>
    <p:sldId id="402" r:id="rId26"/>
    <p:sldId id="415" r:id="rId27"/>
    <p:sldId id="298" r:id="rId28"/>
    <p:sldId id="385" r:id="rId29"/>
  </p:sldIdLst>
  <p:sldSz cx="12192000" cy="6858000"/>
  <p:notesSz cx="6889750" cy="10018713"/>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משתמש Windows" initials="‏W" lastIdx="1" clrIdx="0">
    <p:extLst>
      <p:ext uri="{19B8F6BF-5375-455C-9EA6-DF929625EA0E}">
        <p15:presenceInfo xmlns:p15="http://schemas.microsoft.com/office/powerpoint/2012/main" userId="‏‏משתמש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E6631A"/>
    <a:srgbClr val="FFFF00"/>
    <a:srgbClr val="62FC24"/>
    <a:srgbClr val="F27C1A"/>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83" autoAdjust="0"/>
    <p:restoredTop sz="61983" autoAdjust="0"/>
  </p:normalViewPr>
  <p:slideViewPr>
    <p:cSldViewPr snapToGrid="0" snapToObjects="1" showGuides="1">
      <p:cViewPr varScale="1">
        <p:scale>
          <a:sx n="39" d="100"/>
          <a:sy n="39" d="100"/>
        </p:scale>
        <p:origin x="1272" y="40"/>
      </p:cViewPr>
      <p:guideLst>
        <p:guide orient="horz" pos="2024"/>
        <p:guide pos="3863"/>
      </p:guideLst>
    </p:cSldViewPr>
  </p:slideViewPr>
  <p:notesTextViewPr>
    <p:cViewPr>
      <p:scale>
        <a:sx n="75" d="100"/>
        <a:sy n="75" d="100"/>
      </p:scale>
      <p:origin x="0" y="0"/>
    </p:cViewPr>
  </p:notesTextViewPr>
  <p:notesViewPr>
    <p:cSldViewPr snapToGrid="0" snapToObjects="1" showGuides="1">
      <p:cViewPr varScale="1">
        <p:scale>
          <a:sx n="99" d="100"/>
          <a:sy n="99" d="100"/>
        </p:scale>
        <p:origin x="3064" y="184"/>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x-none"/>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4FEB0428-3D81-B14A-B943-4C2208D448E3}" type="datetimeFigureOut">
              <a:rPr lang="x-none" smtClean="0"/>
              <a:t>29/07/2020</a:t>
            </a:fld>
            <a:endParaRPr lang="x-none"/>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x-none"/>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x-none"/>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smtClean="0"/>
              <a:t>שלום ילדים,</a:t>
            </a:r>
            <a:r>
              <a:rPr lang="he-IL" baseline="0" dirty="0" smtClean="0"/>
              <a:t>  מדבר המורה... , מורה לעברית מירושלים.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smtClean="0"/>
              <a:t>אני שמח להיות אתכם היום וביחד נקרא ונתרגל מה שלמדנו עד</a:t>
            </a:r>
            <a:r>
              <a:rPr lang="he-IL" sz="1200" baseline="0" dirty="0" smtClean="0"/>
              <a:t> עכשיו.</a:t>
            </a:r>
            <a:endParaRPr lang="he-IL" dirty="0" smtClean="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dirty="0"/>
          </a:p>
        </p:txBody>
      </p:sp>
    </p:spTree>
    <p:extLst>
      <p:ext uri="{BB962C8B-B14F-4D97-AF65-F5344CB8AC3E}">
        <p14:creationId xmlns:p14="http://schemas.microsoft.com/office/powerpoint/2010/main" val="2265054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3 דקות</a:t>
            </a:r>
          </a:p>
          <a:p>
            <a:pPr algn="r" rtl="1"/>
            <a:r>
              <a:rPr lang="he-IL" sz="2400" b="0" baseline="0" dirty="0" smtClean="0">
                <a:solidFill>
                  <a:schemeClr val="dk1"/>
                </a:solidFill>
              </a:rPr>
              <a:t> </a:t>
            </a:r>
            <a:r>
              <a:rPr lang="he-IL" sz="2400" b="1" baseline="0" dirty="0" smtClean="0">
                <a:solidFill>
                  <a:schemeClr val="dk1"/>
                </a:solidFill>
              </a:rPr>
              <a:t>הקראת המשך  הסיפור בהנגנה מתאימה.</a:t>
            </a:r>
          </a:p>
          <a:p>
            <a:pPr algn="r" rtl="1"/>
            <a:r>
              <a:rPr lang="he-IL" sz="2400" b="0" baseline="0" dirty="0" smtClean="0">
                <a:solidFill>
                  <a:schemeClr val="dk1"/>
                </a:solidFill>
              </a:rPr>
              <a:t>איזה סיפור נפלא, איך הרגשתם ילדים בזמן שקראתי?</a:t>
            </a:r>
          </a:p>
          <a:p>
            <a:pPr algn="r" rtl="1"/>
            <a:r>
              <a:rPr lang="he-IL" sz="2400" b="0" baseline="0" dirty="0" smtClean="0">
                <a:solidFill>
                  <a:schemeClr val="dk1"/>
                </a:solidFill>
              </a:rPr>
              <a:t>מה חשבתם על נתן ?  על התחפושת שלו? על סבא וסבתא שלו?</a:t>
            </a:r>
          </a:p>
          <a:p>
            <a:pPr algn="r" rtl="1"/>
            <a:r>
              <a:rPr lang="he-IL" sz="2400" b="0" baseline="0" dirty="0" smtClean="0">
                <a:solidFill>
                  <a:schemeClr val="dk1"/>
                </a:solidFill>
              </a:rPr>
              <a:t>אני מאד נהנית לקרוא את הסיפור על נתן. התחפושת שלו  </a:t>
            </a:r>
            <a:r>
              <a:rPr lang="he-IL" sz="2400" b="0" baseline="0" dirty="0" err="1" smtClean="0">
                <a:solidFill>
                  <a:schemeClr val="dk1"/>
                </a:solidFill>
              </a:rPr>
              <a:t>היתה</a:t>
            </a:r>
            <a:r>
              <a:rPr lang="he-IL" sz="2400" b="0" baseline="0" dirty="0" smtClean="0">
                <a:solidFill>
                  <a:schemeClr val="dk1"/>
                </a:solidFill>
              </a:rPr>
              <a:t> מעניינת  ומושלמת.</a:t>
            </a:r>
          </a:p>
          <a:p>
            <a:pPr algn="r" rtl="1"/>
            <a:r>
              <a:rPr lang="he-IL" sz="2400" b="0" baseline="0" dirty="0" smtClean="0">
                <a:solidFill>
                  <a:schemeClr val="dk1"/>
                </a:solidFill>
              </a:rPr>
              <a:t>אני חושב שנתן הצליח להפתיע את סבא וסבתא שלו באופן  מוצלח ומקורי.</a:t>
            </a:r>
          </a:p>
          <a:p>
            <a:pPr algn="r" rtl="1"/>
            <a:r>
              <a:rPr lang="he-IL" sz="2400" b="0" baseline="0" dirty="0" smtClean="0">
                <a:solidFill>
                  <a:schemeClr val="dk1"/>
                </a:solidFill>
              </a:rPr>
              <a:t> מעניין מה אתם חושבים ילדים, אני בטוח שיש לכם הרבה רעיונות נפלאים., והייתי שמח לשמוע אותם..</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2989365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3 דקות</a:t>
            </a:r>
          </a:p>
          <a:p>
            <a:pPr algn="r" rtl="1"/>
            <a:r>
              <a:rPr lang="he-IL" sz="2400" b="0" baseline="0" dirty="0" smtClean="0">
                <a:solidFill>
                  <a:schemeClr val="dk1"/>
                </a:solidFill>
              </a:rPr>
              <a:t> </a:t>
            </a:r>
            <a:r>
              <a:rPr lang="he-IL" sz="2400" b="1" baseline="0" dirty="0" smtClean="0">
                <a:solidFill>
                  <a:schemeClr val="dk1"/>
                </a:solidFill>
              </a:rPr>
              <a:t>הקראת המשך  הסיפור בהנגנה מתאימה.</a:t>
            </a:r>
          </a:p>
          <a:p>
            <a:pPr algn="r" rtl="1"/>
            <a:r>
              <a:rPr lang="he-IL" sz="2400" b="0" baseline="0" dirty="0" smtClean="0">
                <a:solidFill>
                  <a:schemeClr val="dk1"/>
                </a:solidFill>
              </a:rPr>
              <a:t>איזה סיפור נפלא, איך הרגשתם ילדים בזמן שקראתי?</a:t>
            </a:r>
          </a:p>
          <a:p>
            <a:pPr algn="r" rtl="1"/>
            <a:r>
              <a:rPr lang="he-IL" sz="2400" b="0" baseline="0" dirty="0" smtClean="0">
                <a:solidFill>
                  <a:schemeClr val="dk1"/>
                </a:solidFill>
              </a:rPr>
              <a:t>מה חשבתם על נתן ?  על התחפושת שלו? על סבא וסבתא שלו?</a:t>
            </a:r>
          </a:p>
          <a:p>
            <a:pPr algn="r" rtl="1"/>
            <a:r>
              <a:rPr lang="he-IL" sz="2400" b="0" baseline="0" dirty="0" smtClean="0">
                <a:solidFill>
                  <a:schemeClr val="dk1"/>
                </a:solidFill>
              </a:rPr>
              <a:t>אני מאד נהנית לקרוא את הסיפור על נתן. התחפושת שלו  </a:t>
            </a:r>
            <a:r>
              <a:rPr lang="he-IL" sz="2400" b="0" baseline="0" dirty="0" err="1" smtClean="0">
                <a:solidFill>
                  <a:schemeClr val="dk1"/>
                </a:solidFill>
              </a:rPr>
              <a:t>היתה</a:t>
            </a:r>
            <a:r>
              <a:rPr lang="he-IL" sz="2400" b="0" baseline="0" dirty="0" smtClean="0">
                <a:solidFill>
                  <a:schemeClr val="dk1"/>
                </a:solidFill>
              </a:rPr>
              <a:t> מעניינת  ומושלמת.</a:t>
            </a:r>
          </a:p>
          <a:p>
            <a:pPr algn="r" rtl="1"/>
            <a:r>
              <a:rPr lang="he-IL" sz="2400" b="0" baseline="0" dirty="0" smtClean="0">
                <a:solidFill>
                  <a:schemeClr val="dk1"/>
                </a:solidFill>
              </a:rPr>
              <a:t>אני חושב שנתן הצליח להפתיע את סבא וסבתא שלו באופן  מוצלח ומקורי.</a:t>
            </a:r>
          </a:p>
          <a:p>
            <a:pPr algn="r" rtl="1"/>
            <a:r>
              <a:rPr lang="he-IL" sz="2400" b="0" baseline="0" dirty="0" smtClean="0">
                <a:solidFill>
                  <a:schemeClr val="dk1"/>
                </a:solidFill>
              </a:rPr>
              <a:t> מעניין מה אתם חושבים ילדים, אני בטוח שיש לכם הרבה רעיונות נפלאים., והייתי שמח לשמוע אותם..</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2224645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דקה וחצי</a:t>
            </a:r>
          </a:p>
          <a:p>
            <a:pPr algn="r" rtl="1"/>
            <a:r>
              <a:rPr lang="he-IL" sz="2400" b="0" baseline="0" dirty="0" smtClean="0">
                <a:solidFill>
                  <a:schemeClr val="dk1"/>
                </a:solidFill>
              </a:rPr>
              <a:t> בסיפור שקראנו ילדים, שמענו על נתן שהתחפש  תחפושת מעניינת.</a:t>
            </a:r>
          </a:p>
          <a:p>
            <a:pPr algn="r" rtl="1"/>
            <a:r>
              <a:rPr lang="he-IL" sz="2400" b="0" baseline="0" dirty="0" smtClean="0">
                <a:solidFill>
                  <a:schemeClr val="dk1"/>
                </a:solidFill>
              </a:rPr>
              <a:t>למה התחפש נתן?</a:t>
            </a:r>
          </a:p>
          <a:p>
            <a:pPr algn="r" rtl="1"/>
            <a:r>
              <a:rPr lang="he-IL" sz="2400" b="0" baseline="0" dirty="0" smtClean="0">
                <a:solidFill>
                  <a:schemeClr val="dk1"/>
                </a:solidFill>
              </a:rPr>
              <a:t>אתם ילדים תחשבו למה נתן התחפש ותבחרו את התשובה הנכונה.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baseline="0" dirty="0" smtClean="0">
                <a:solidFill>
                  <a:schemeClr val="dk1"/>
                </a:solidFill>
              </a:rPr>
              <a:t>למרדכי היהודי? לכהן גדול? לסבא זקן וקטן? ואולי לתוכי צבעוני?</a:t>
            </a:r>
          </a:p>
          <a:p>
            <a:pPr algn="r" rtl="1"/>
            <a:endParaRPr lang="he-IL" sz="2400" b="0" baseline="0" dirty="0" smtClean="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2540573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חצי דקה</a:t>
            </a:r>
          </a:p>
          <a:p>
            <a:pPr algn="r" rtl="1"/>
            <a:r>
              <a:rPr lang="he-IL" b="0" dirty="0" smtClean="0"/>
              <a:t>הנה התשובה</a:t>
            </a:r>
          </a:p>
          <a:p>
            <a:pPr algn="r" rtl="1"/>
            <a:r>
              <a:rPr lang="he-IL" sz="2400" b="1" baseline="0" dirty="0" smtClean="0">
                <a:solidFill>
                  <a:schemeClr val="dk1"/>
                </a:solidFill>
              </a:rPr>
              <a:t> הקראת השאלה והתשובה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1526262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חצי דקה</a:t>
            </a:r>
          </a:p>
          <a:p>
            <a:pPr algn="r" rtl="1"/>
            <a:r>
              <a:rPr lang="he-IL" sz="2400" b="0" baseline="0" dirty="0" smtClean="0">
                <a:solidFill>
                  <a:schemeClr val="dk1"/>
                </a:solidFill>
              </a:rPr>
              <a:t> ילדים יקרים,  בסיפור שקראנו על נתן מסופר שנתן עשה פעולות שונות.</a:t>
            </a:r>
          </a:p>
          <a:p>
            <a:pPr algn="r" rtl="1"/>
            <a:r>
              <a:rPr lang="he-IL" sz="2400" b="0" baseline="0" dirty="0" smtClean="0">
                <a:solidFill>
                  <a:schemeClr val="dk1"/>
                </a:solidFill>
              </a:rPr>
              <a:t>בואו נגלה מה עשה נתן?</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3655308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a:t>
            </a:r>
            <a:r>
              <a:rPr lang="he-IL" b="1" baseline="0" dirty="0" smtClean="0"/>
              <a:t> 2 דקות</a:t>
            </a:r>
          </a:p>
          <a:p>
            <a:pPr algn="r" rtl="1"/>
            <a:r>
              <a:rPr lang="he-IL" sz="2400" b="0" baseline="0" dirty="0" smtClean="0">
                <a:solidFill>
                  <a:schemeClr val="dk1"/>
                </a:solidFill>
              </a:rPr>
              <a:t>הנה  שני החלקים של הסיפור, בואו נגלה את הפעולות שעשה נתן  לפני שהוא ביקר אצל סבא וסבתא  וגם  בזמן הביקור שלו בביתם.</a:t>
            </a:r>
          </a:p>
          <a:p>
            <a:pPr algn="r" rtl="1"/>
            <a:r>
              <a:rPr lang="he-IL" sz="2400" b="0" baseline="0" dirty="0" smtClean="0">
                <a:solidFill>
                  <a:schemeClr val="dk1"/>
                </a:solidFill>
              </a:rPr>
              <a:t>שימו לב כמה פעולות מופיעות בסיפור שלנו.</a:t>
            </a:r>
          </a:p>
          <a:p>
            <a:pPr algn="r" rtl="1"/>
            <a:r>
              <a:rPr lang="he-IL" sz="2400" b="0" baseline="0" dirty="0" smtClean="0">
                <a:solidFill>
                  <a:schemeClr val="dk1"/>
                </a:solidFill>
              </a:rPr>
              <a:t> </a:t>
            </a:r>
            <a:r>
              <a:rPr lang="he-IL" sz="2400" b="1" baseline="0" dirty="0" smtClean="0">
                <a:solidFill>
                  <a:schemeClr val="dk1"/>
                </a:solidFill>
              </a:rPr>
              <a:t>הקראת הפעולות המודגשות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67327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1 דקה</a:t>
            </a:r>
          </a:p>
          <a:p>
            <a:pPr algn="r" rtl="1"/>
            <a:r>
              <a:rPr lang="he-IL" sz="2400" b="1" baseline="0" dirty="0" smtClean="0">
                <a:solidFill>
                  <a:schemeClr val="dk1"/>
                </a:solidFill>
              </a:rPr>
              <a:t>הקראת הפעלים שבשקופית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3695986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חצי דקה</a:t>
            </a:r>
          </a:p>
          <a:p>
            <a:pPr algn="r" rtl="1"/>
            <a:r>
              <a:rPr lang="he-IL" sz="2400" b="0" baseline="0" dirty="0" smtClean="0">
                <a:solidFill>
                  <a:schemeClr val="dk1"/>
                </a:solidFill>
              </a:rPr>
              <a:t> ילדים יקרים,  בסיפור שקראנו מסופר שסבא וסבתא של נתן עשו פעולות שונות.</a:t>
            </a:r>
          </a:p>
          <a:p>
            <a:pPr algn="r" rtl="1"/>
            <a:r>
              <a:rPr lang="he-IL" sz="2400" b="0" baseline="0" dirty="0" smtClean="0">
                <a:solidFill>
                  <a:schemeClr val="dk1"/>
                </a:solidFill>
              </a:rPr>
              <a:t>בואו נגלה מה עשו סבא וסבתא של נתן?</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3750737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a:t>
            </a:r>
            <a:r>
              <a:rPr lang="he-IL" b="1" baseline="0" dirty="0" smtClean="0"/>
              <a:t> 2 דקות</a:t>
            </a:r>
          </a:p>
          <a:p>
            <a:pPr algn="r" rtl="1"/>
            <a:r>
              <a:rPr lang="he-IL" sz="2400" b="0" baseline="0" dirty="0" smtClean="0">
                <a:solidFill>
                  <a:schemeClr val="dk1"/>
                </a:solidFill>
              </a:rPr>
              <a:t>הנה  החלק של הסיפור, בואו נגלה את הפעולות שעשו סבא וסבתא.</a:t>
            </a:r>
          </a:p>
          <a:p>
            <a:pPr algn="r" rtl="1"/>
            <a:r>
              <a:rPr lang="he-IL" sz="2400" b="0" baseline="0" dirty="0" smtClean="0">
                <a:solidFill>
                  <a:schemeClr val="dk1"/>
                </a:solidFill>
              </a:rPr>
              <a:t>שימו לב כמה פעולות שסבא וסבתא עשו מופיעות בסיפור שלנו.</a:t>
            </a:r>
          </a:p>
          <a:p>
            <a:pPr algn="r" rtl="1"/>
            <a:r>
              <a:rPr lang="he-IL" sz="2400" b="0" baseline="0" dirty="0" smtClean="0">
                <a:solidFill>
                  <a:schemeClr val="dk1"/>
                </a:solidFill>
              </a:rPr>
              <a:t> </a:t>
            </a:r>
            <a:r>
              <a:rPr lang="he-IL" sz="2400" b="1" baseline="0" dirty="0" smtClean="0">
                <a:solidFill>
                  <a:schemeClr val="dk1"/>
                </a:solidFill>
              </a:rPr>
              <a:t>הקראת הפעולות המודגשות</a:t>
            </a:r>
          </a:p>
          <a:p>
            <a:pPr algn="r" rtl="1"/>
            <a:endParaRPr lang="he-IL" sz="2400" b="0" baseline="0" dirty="0" smtClean="0">
              <a:solidFill>
                <a:schemeClr val="dk1"/>
              </a:solidFill>
            </a:endParaRPr>
          </a:p>
          <a:p>
            <a:pPr algn="r" rtl="1"/>
            <a:r>
              <a:rPr lang="he-IL" sz="2400" b="0" baseline="0" dirty="0" smtClean="0">
                <a:solidFill>
                  <a:schemeClr val="dk1"/>
                </a:solidFill>
              </a:rPr>
              <a:t>אז מה עשו סבא וסבתא?</a:t>
            </a:r>
          </a:p>
          <a:p>
            <a:pPr algn="r" rtl="1"/>
            <a:r>
              <a:rPr lang="he-IL" sz="2400" b="0" baseline="0" dirty="0" smtClean="0">
                <a:solidFill>
                  <a:schemeClr val="dk1"/>
                </a:solidFill>
              </a:rPr>
              <a:t>נכון מאד, הכירו את קולו של נתן, צחקו, שמחו ונתנו לו ממתקים.</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3834460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עד</a:t>
            </a:r>
            <a:r>
              <a:rPr lang="he-IL" b="1" baseline="0" dirty="0" smtClean="0"/>
              <a:t> דקה</a:t>
            </a:r>
            <a:endParaRPr lang="he-IL" sz="2400" b="0" baseline="0" dirty="0" smtClean="0">
              <a:solidFill>
                <a:schemeClr val="dk1"/>
              </a:solidFill>
            </a:endParaRPr>
          </a:p>
          <a:p>
            <a:pPr algn="r" rtl="1"/>
            <a:r>
              <a:rPr lang="he-IL" sz="2400" b="1" baseline="0" dirty="0" smtClean="0">
                <a:solidFill>
                  <a:schemeClr val="dk1"/>
                </a:solidFill>
              </a:rPr>
              <a:t>הקראת הפעלים שבשקופית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3497410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sz="1200" b="1"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משך השקף: </a:t>
            </a:r>
            <a:r>
              <a:rPr lang="he-IL" sz="1200" b="1" dirty="0" smtClean="0"/>
              <a:t>1 דקה</a:t>
            </a:r>
            <a:endParaRPr lang="he-IL" sz="1200" b="1" dirty="0"/>
          </a:p>
          <a:p>
            <a:pPr marL="158750" indent="0" algn="r" rtl="1">
              <a:buNone/>
            </a:pPr>
            <a:endParaRPr lang="he-IL" sz="1200" dirty="0"/>
          </a:p>
          <a:p>
            <a:pPr marL="158750" indent="0" algn="r" rtl="1">
              <a:buNone/>
            </a:pPr>
            <a:r>
              <a:rPr lang="he-IL" sz="1200" dirty="0" smtClean="0">
                <a:solidFill>
                  <a:srgbClr val="FF0000"/>
                </a:solidFill>
              </a:rPr>
              <a:t>הצטיידו</a:t>
            </a:r>
            <a:r>
              <a:rPr lang="he-IL" sz="1200" baseline="0" dirty="0" smtClean="0">
                <a:solidFill>
                  <a:srgbClr val="FF0000"/>
                </a:solidFill>
              </a:rPr>
              <a:t>  בעיפרון  ובדף לבן.</a:t>
            </a:r>
          </a:p>
          <a:p>
            <a:pPr marL="158750" indent="0" algn="r" rtl="1">
              <a:buNone/>
            </a:pPr>
            <a:r>
              <a:rPr lang="he-IL" sz="1200" baseline="0" dirty="0" smtClean="0">
                <a:solidFill>
                  <a:srgbClr val="FF0000"/>
                </a:solidFill>
              </a:rPr>
              <a:t>התיישבו בחדר שקט, הניחו כוס מים לידכן ותתמקדו בהקשבה מלאה .</a:t>
            </a:r>
          </a:p>
          <a:p>
            <a:pPr marL="158750" indent="0" algn="r" rtl="1">
              <a:buNone/>
            </a:pPr>
            <a:r>
              <a:rPr lang="he-IL" sz="1200" baseline="0" dirty="0" smtClean="0">
                <a:solidFill>
                  <a:srgbClr val="FF0000"/>
                </a:solidFill>
              </a:rPr>
              <a:t>קדימה, יש לכן 30 שניות להתארגן.</a:t>
            </a:r>
            <a:endParaRPr lang="he-IL" sz="1200"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1549707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עד</a:t>
            </a:r>
            <a:r>
              <a:rPr lang="he-IL" b="1" baseline="0" dirty="0" smtClean="0"/>
              <a:t> 4</a:t>
            </a:r>
            <a:r>
              <a:rPr lang="he-IL" b="1" dirty="0" smtClean="0"/>
              <a:t> דקות</a:t>
            </a:r>
            <a:endParaRPr lang="he-IL" sz="2400" b="0" baseline="0" dirty="0" smtClean="0">
              <a:solidFill>
                <a:schemeClr val="dk1"/>
              </a:solidFill>
            </a:endParaRPr>
          </a:p>
          <a:p>
            <a:pPr algn="r" rtl="1"/>
            <a:r>
              <a:rPr lang="he-IL" sz="2400" b="1" baseline="0" dirty="0" smtClean="0">
                <a:solidFill>
                  <a:schemeClr val="dk1"/>
                </a:solidFill>
              </a:rPr>
              <a:t>הקראת הפעלים שבשקופית</a:t>
            </a:r>
          </a:p>
          <a:p>
            <a:pPr algn="r" rtl="1"/>
            <a:r>
              <a:rPr lang="he-IL" sz="2400" b="0" baseline="0" dirty="0" smtClean="0">
                <a:solidFill>
                  <a:schemeClr val="dk1"/>
                </a:solidFill>
              </a:rPr>
              <a:t>עכשיו ילדים, ננסה להמשיך את הסיפור. חשבו מה עוד לדעתכם עשו סבא וסבתא בחג פורים.</a:t>
            </a:r>
          </a:p>
          <a:p>
            <a:pPr algn="r" rtl="1"/>
            <a:r>
              <a:rPr lang="he-IL" sz="2400" b="0" baseline="0" dirty="0" smtClean="0">
                <a:solidFill>
                  <a:schemeClr val="dk1"/>
                </a:solidFill>
              </a:rPr>
              <a:t>חשבו על פעולות שאינן מוזכרות בסיפור  וכתבו על הדף שלכם  שני משפטים.</a:t>
            </a:r>
          </a:p>
          <a:p>
            <a:pPr algn="r" rtl="1"/>
            <a:endParaRPr lang="he-IL" sz="2400" b="0" baseline="0" dirty="0" smtClean="0">
              <a:solidFill>
                <a:schemeClr val="dk1"/>
              </a:solidFill>
            </a:endParaRPr>
          </a:p>
          <a:p>
            <a:pPr algn="r" rtl="1"/>
            <a:r>
              <a:rPr lang="he-IL" sz="2400" b="1" baseline="0" dirty="0" smtClean="0">
                <a:solidFill>
                  <a:schemeClr val="dk1"/>
                </a:solidFill>
              </a:rPr>
              <a:t>אמתין לכם 4 דקות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3681522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עד</a:t>
            </a:r>
            <a:r>
              <a:rPr lang="he-IL" b="1" baseline="0" dirty="0" smtClean="0"/>
              <a:t> דקה</a:t>
            </a:r>
          </a:p>
          <a:p>
            <a:pPr algn="r" rtl="1"/>
            <a:endParaRPr lang="he-IL" sz="2400" b="0" baseline="0" dirty="0" smtClean="0">
              <a:solidFill>
                <a:schemeClr val="dk1"/>
              </a:solidFill>
            </a:endParaRPr>
          </a:p>
          <a:p>
            <a:pPr algn="r" rtl="1"/>
            <a:r>
              <a:rPr lang="he-IL" sz="2400" b="0" baseline="0" dirty="0" smtClean="0">
                <a:solidFill>
                  <a:schemeClr val="dk1"/>
                </a:solidFill>
              </a:rPr>
              <a:t>אני מניח ילדים, שכתבתם משפטים מעניינים ויפים.</a:t>
            </a:r>
          </a:p>
          <a:p>
            <a:pPr algn="r" rtl="1"/>
            <a:r>
              <a:rPr lang="he-IL" sz="2400" b="0" baseline="0" dirty="0" smtClean="0">
                <a:solidFill>
                  <a:schemeClr val="dk1"/>
                </a:solidFill>
              </a:rPr>
              <a:t>הנה  לפניכם משפטים אפשריים, אולי חלק ממכם כתבו משפטים  כמו אלה או דומים.</a:t>
            </a:r>
          </a:p>
          <a:p>
            <a:pPr algn="r" rtl="1"/>
            <a:r>
              <a:rPr lang="he-IL" sz="2400" b="1" baseline="0" dirty="0" smtClean="0">
                <a:solidFill>
                  <a:schemeClr val="dk1"/>
                </a:solidFill>
              </a:rPr>
              <a:t>הקראת הפעלים שבשקופית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854117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1</a:t>
            </a:r>
            <a:r>
              <a:rPr lang="he-IL" b="1" baseline="0" dirty="0" smtClean="0"/>
              <a:t> </a:t>
            </a:r>
            <a:r>
              <a:rPr lang="he-IL" b="1" dirty="0" smtClean="0"/>
              <a:t>דקה</a:t>
            </a:r>
          </a:p>
          <a:p>
            <a:pPr algn="r" rtl="1"/>
            <a:endParaRPr lang="he-IL" sz="2400" b="0" baseline="0" dirty="0" smtClean="0">
              <a:solidFill>
                <a:schemeClr val="dk1"/>
              </a:solidFill>
            </a:endParaRPr>
          </a:p>
          <a:p>
            <a:pPr algn="r" rtl="1"/>
            <a:r>
              <a:rPr lang="he-IL" sz="2400" b="0" baseline="0" dirty="0" smtClean="0">
                <a:solidFill>
                  <a:schemeClr val="dk1"/>
                </a:solidFill>
              </a:rPr>
              <a:t>עכשיו ילדים חמודים, נלמד להשתמש בגופים הוא  הם.</a:t>
            </a:r>
          </a:p>
          <a:p>
            <a:pPr algn="r" rtl="1"/>
            <a:r>
              <a:rPr lang="he-IL" sz="2400" b="0" baseline="0" dirty="0" smtClean="0">
                <a:solidFill>
                  <a:schemeClr val="dk1"/>
                </a:solidFill>
              </a:rPr>
              <a:t>במקום לומר "נתן לבש" אפשר לומר "הוא לבש". אם לא רוצים לחזור שוב ושוב על השם של נתן, אפשר לומר "הוא". וגם במקום לומר שוב ושוב "סבא וסבתא", אפשר לומר "הם".</a:t>
            </a:r>
          </a:p>
          <a:p>
            <a:pPr algn="r" rtl="1"/>
            <a:r>
              <a:rPr lang="he-IL" sz="2400" b="0" baseline="0" dirty="0" smtClean="0">
                <a:solidFill>
                  <a:schemeClr val="dk1"/>
                </a:solidFill>
              </a:rPr>
              <a:t>עכשיו נתרגל: איך נכון לומר , הוא לבש.  ומה הם עשו? הם לבשו. מצוין. מדוע? כי "הוא" הכוונה ליחיד ו"הם" הכוונה לרבים.</a:t>
            </a:r>
          </a:p>
          <a:p>
            <a:pPr algn="r" rtl="1"/>
            <a:endParaRPr lang="he-IL" sz="2400" b="0" baseline="0" dirty="0" smtClean="0">
              <a:solidFill>
                <a:schemeClr val="dk1"/>
              </a:solidFill>
            </a:endParaRPr>
          </a:p>
          <a:p>
            <a:pPr algn="r" rtl="1"/>
            <a:r>
              <a:rPr lang="he-IL" sz="2400" b="0" baseline="0" dirty="0" smtClean="0">
                <a:solidFill>
                  <a:schemeClr val="dk1"/>
                </a:solidFill>
              </a:rPr>
              <a:t>למילה "לבש" מוסיפים את האות וו' של השורוק ומקבלים את המילה "לבשו".</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4082205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חצי דקה</a:t>
            </a:r>
          </a:p>
          <a:p>
            <a:pPr algn="r" rtl="1"/>
            <a:endParaRPr lang="he-IL" sz="2400" b="0" baseline="0" dirty="0" smtClean="0">
              <a:solidFill>
                <a:schemeClr val="dk1"/>
              </a:solidFill>
            </a:endParaRPr>
          </a:p>
          <a:p>
            <a:pPr algn="r" rtl="1"/>
            <a:r>
              <a:rPr lang="he-IL" sz="2400" b="0" baseline="0" dirty="0" smtClean="0">
                <a:solidFill>
                  <a:schemeClr val="dk1"/>
                </a:solidFill>
              </a:rPr>
              <a:t>הנה עוד תרגיל. איך נכון לומר?</a:t>
            </a:r>
          </a:p>
          <a:p>
            <a:pPr algn="r" rtl="1"/>
            <a:r>
              <a:rPr lang="he-IL" sz="2400" b="0" baseline="0" dirty="0" smtClean="0">
                <a:solidFill>
                  <a:schemeClr val="dk1"/>
                </a:solidFill>
              </a:rPr>
              <a:t>נתן הלך,  הוא הלך,.</a:t>
            </a:r>
          </a:p>
          <a:p>
            <a:pPr algn="r" rtl="1"/>
            <a:r>
              <a:rPr lang="he-IL" sz="2400" b="0" baseline="0" dirty="0" smtClean="0">
                <a:solidFill>
                  <a:schemeClr val="dk1"/>
                </a:solidFill>
              </a:rPr>
              <a:t>ומה הם עשו? הלכו, נכון מאד. </a:t>
            </a:r>
          </a:p>
          <a:p>
            <a:pPr algn="r" rtl="1"/>
            <a:r>
              <a:rPr lang="he-IL" sz="2400" b="0" baseline="0" dirty="0" smtClean="0">
                <a:solidFill>
                  <a:schemeClr val="dk1"/>
                </a:solidFill>
              </a:rPr>
              <a:t>גם  כאן שימו לב ילדים , "הלך" הפך ל"הלכו" .</a:t>
            </a:r>
          </a:p>
          <a:p>
            <a:pPr algn="r" rtl="1"/>
            <a:r>
              <a:rPr lang="he-IL" sz="2400" b="0" baseline="0" dirty="0" smtClean="0">
                <a:solidFill>
                  <a:schemeClr val="dk1"/>
                </a:solidFill>
              </a:rPr>
              <a:t>במילה "הלך " אנחנו רואים כף סופית בסוף המילה, וכשאנחנו הופכים את "הלך" ל"הלכו"  הכף הסופית משתנה לכף רגילה , משום שהיא כבר לא בסוף מילה.</a:t>
            </a:r>
          </a:p>
          <a:p>
            <a:pPr algn="r" rtl="1"/>
            <a:r>
              <a:rPr lang="he-IL" sz="2400" b="0" baseline="0" dirty="0" smtClean="0">
                <a:solidFill>
                  <a:schemeClr val="dk1"/>
                </a:solidFill>
              </a:rPr>
              <a:t>ונוספה וו של שורוק בסוף המילה.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1144933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חצי דקה</a:t>
            </a:r>
          </a:p>
          <a:p>
            <a:pPr algn="r" rtl="1"/>
            <a:endParaRPr lang="he-IL" sz="2400" b="0" baseline="0" dirty="0" smtClean="0">
              <a:solidFill>
                <a:schemeClr val="dk1"/>
              </a:solidFill>
            </a:endParaRPr>
          </a:p>
          <a:p>
            <a:pPr algn="r" rtl="1"/>
            <a:r>
              <a:rPr lang="he-IL" sz="2400" b="0" baseline="0" dirty="0" smtClean="0">
                <a:solidFill>
                  <a:schemeClr val="dk1"/>
                </a:solidFill>
              </a:rPr>
              <a:t>תנסו עכשיו לבד...</a:t>
            </a:r>
          </a:p>
          <a:p>
            <a:pPr algn="r" rtl="1"/>
            <a:r>
              <a:rPr lang="he-IL" sz="2400" b="0" baseline="0" dirty="0" smtClean="0">
                <a:solidFill>
                  <a:schemeClr val="dk1"/>
                </a:solidFill>
              </a:rPr>
              <a:t>כל הכבוד ילדים.  נתן הכין - הוא הכין והם הכינו.</a:t>
            </a:r>
          </a:p>
          <a:p>
            <a:pPr algn="r" rtl="1"/>
            <a:endParaRPr lang="he-IL" sz="2400" b="0" baseline="0" dirty="0" smtClean="0">
              <a:solidFill>
                <a:schemeClr val="dk1"/>
              </a:solidFill>
            </a:endParaRPr>
          </a:p>
          <a:p>
            <a:pPr algn="r" rtl="1"/>
            <a:r>
              <a:rPr lang="he-IL" sz="2400" b="0" baseline="0" dirty="0" smtClean="0">
                <a:solidFill>
                  <a:schemeClr val="dk1"/>
                </a:solidFill>
              </a:rPr>
              <a:t>הכין הפך להכינו . (להדגיש את השורוק)  </a:t>
            </a:r>
          </a:p>
          <a:p>
            <a:pPr algn="r" rtl="1"/>
            <a:r>
              <a:rPr lang="he-IL" sz="2400" b="0" baseline="0" dirty="0" smtClean="0">
                <a:solidFill>
                  <a:schemeClr val="dk1"/>
                </a:solidFill>
              </a:rPr>
              <a:t>שימו לב ילדים, במילה "הכין" אנחנו רואים  נון סופית בסוף המילה , וכשהפכנו את  "הכין" ל"הכינו" הנון הסופית השתנתה לנון רגילה , משום שהיא כבר  אינה בסוף מילה . </a:t>
            </a:r>
          </a:p>
          <a:p>
            <a:pPr algn="r" rtl="1"/>
            <a:r>
              <a:rPr lang="he-IL" sz="2400" b="0" baseline="0" dirty="0" smtClean="0">
                <a:solidFill>
                  <a:schemeClr val="dk1"/>
                </a:solidFill>
              </a:rPr>
              <a:t>ונוספה וו של שורוק.</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3281778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a:t>
            </a:r>
            <a:r>
              <a:rPr lang="he-IL" b="1" baseline="0" dirty="0" smtClean="0"/>
              <a:t> 4 דקות</a:t>
            </a:r>
          </a:p>
          <a:p>
            <a:pPr algn="r" rtl="1"/>
            <a:r>
              <a:rPr lang="he-IL" sz="2400" b="1" baseline="0" dirty="0" smtClean="0">
                <a:solidFill>
                  <a:schemeClr val="dk1"/>
                </a:solidFill>
              </a:rPr>
              <a:t> </a:t>
            </a:r>
            <a:r>
              <a:rPr lang="he-IL" sz="2400" b="0" baseline="0" dirty="0" smtClean="0">
                <a:solidFill>
                  <a:schemeClr val="dk1"/>
                </a:solidFill>
              </a:rPr>
              <a:t>עכשיו ילדים  ננסה להשלים את המילה החסרה בכל משפט.</a:t>
            </a:r>
          </a:p>
          <a:p>
            <a:pPr algn="r" rtl="1"/>
            <a:r>
              <a:rPr lang="he-IL" sz="2400" b="0" baseline="0" dirty="0" smtClean="0">
                <a:solidFill>
                  <a:schemeClr val="dk1"/>
                </a:solidFill>
              </a:rPr>
              <a:t>תוכלו להיעזר במחסן המילים שבצד</a:t>
            </a:r>
            <a:r>
              <a:rPr lang="he-IL" sz="2400" b="1" baseline="0" dirty="0" smtClean="0">
                <a:solidFill>
                  <a:schemeClr val="dk1"/>
                </a:solidFill>
              </a:rPr>
              <a:t>.</a:t>
            </a:r>
          </a:p>
          <a:p>
            <a:pPr algn="r" rtl="1"/>
            <a:endParaRPr lang="he-IL" sz="2400" b="1" baseline="0" dirty="0" smtClean="0">
              <a:solidFill>
                <a:schemeClr val="dk1"/>
              </a:solidFill>
            </a:endParaRPr>
          </a:p>
          <a:p>
            <a:pPr algn="r" rtl="1"/>
            <a:r>
              <a:rPr lang="he-IL" sz="2400" b="0" baseline="0" dirty="0" smtClean="0">
                <a:solidFill>
                  <a:schemeClr val="dk1"/>
                </a:solidFill>
              </a:rPr>
              <a:t>קראו כל משפט וחשבו איזו מילה חסרה, הוא או הם.</a:t>
            </a:r>
          </a:p>
          <a:p>
            <a:pPr algn="r" rtl="1"/>
            <a:r>
              <a:rPr lang="he-IL" sz="2400" b="0" baseline="0" dirty="0" smtClean="0">
                <a:solidFill>
                  <a:schemeClr val="dk1"/>
                </a:solidFill>
              </a:rPr>
              <a:t>בואו נתחיל ביחד עם המשפט הראשון. מ....צחקו מאד. מה מתאים להשלים במקום המילה החסרה? הוא או הם? נתן או סבא וסבתא? </a:t>
            </a:r>
          </a:p>
          <a:p>
            <a:pPr algn="r" rtl="1"/>
            <a:r>
              <a:rPr lang="he-IL" sz="2400" b="0" baseline="0" dirty="0" smtClean="0">
                <a:solidFill>
                  <a:schemeClr val="dk1"/>
                </a:solidFill>
              </a:rPr>
              <a:t>הם, נכון מאד.  סבא וסבתא  צחקו מאד. הם צחקו מאד. עכשיו כתבו במחברת את המספר 1 ולידו כתבו את המילה "הם".</a:t>
            </a:r>
          </a:p>
          <a:p>
            <a:pPr algn="r" rtl="1"/>
            <a:r>
              <a:rPr lang="he-IL" sz="2400" b="0" baseline="0" dirty="0" smtClean="0">
                <a:solidFill>
                  <a:schemeClr val="dk1"/>
                </a:solidFill>
              </a:rPr>
              <a:t>המשיכו להשלים בעצמכם  את החסר במשפטים האחרים.</a:t>
            </a:r>
          </a:p>
          <a:p>
            <a:pPr algn="r" rtl="1"/>
            <a:r>
              <a:rPr lang="he-IL" sz="2400" b="0" baseline="0" dirty="0" smtClean="0">
                <a:solidFill>
                  <a:schemeClr val="dk1"/>
                </a:solidFill>
              </a:rPr>
              <a:t>בכל המשפט כתבו את המספר שלו ואת המילה  שהשלמתם בו.</a:t>
            </a:r>
          </a:p>
          <a:p>
            <a:pPr algn="r" rtl="1"/>
            <a:endParaRPr lang="he-IL" sz="2400" b="0" baseline="0" dirty="0" smtClean="0">
              <a:solidFill>
                <a:schemeClr val="dk1"/>
              </a:solidFill>
            </a:endParaRPr>
          </a:p>
          <a:p>
            <a:pPr algn="r" rtl="1"/>
            <a:r>
              <a:rPr lang="he-IL" sz="2400" b="0" baseline="0" dirty="0" smtClean="0">
                <a:solidFill>
                  <a:schemeClr val="dk1"/>
                </a:solidFill>
              </a:rPr>
              <a:t>אני ממתין 4 דקות.</a:t>
            </a:r>
          </a:p>
          <a:p>
            <a:pPr algn="r" rtl="1"/>
            <a:endParaRPr lang="he-IL" sz="2400" b="0" baseline="0" dirty="0" smtClean="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1239224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b="1" dirty="0" smtClean="0"/>
          </a:p>
          <a:p>
            <a:pPr algn="r" rtl="1"/>
            <a:r>
              <a:rPr lang="he-IL" b="1" dirty="0" smtClean="0"/>
              <a:t>משך השקף: </a:t>
            </a:r>
            <a:r>
              <a:rPr lang="he-IL" b="1" baseline="0" dirty="0" smtClean="0"/>
              <a:t>דקה וחצי</a:t>
            </a:r>
          </a:p>
          <a:p>
            <a:pPr algn="r" rtl="1"/>
            <a:r>
              <a:rPr lang="he-IL" sz="2400" b="0" baseline="0" dirty="0" smtClean="0">
                <a:solidFill>
                  <a:schemeClr val="dk1"/>
                </a:solidFill>
              </a:rPr>
              <a:t>נהדר ילדים, אני בטוח שהשלמתם נכון את המילים החסרות.</a:t>
            </a:r>
          </a:p>
          <a:p>
            <a:pPr algn="r" rtl="1"/>
            <a:r>
              <a:rPr lang="he-IL" sz="2400" b="0" baseline="0" dirty="0" smtClean="0">
                <a:solidFill>
                  <a:schemeClr val="dk1"/>
                </a:solidFill>
              </a:rPr>
              <a:t>הנה התשובה הנכונה.</a:t>
            </a:r>
          </a:p>
          <a:p>
            <a:pPr algn="r" rtl="1"/>
            <a:r>
              <a:rPr lang="he-IL" sz="2400" b="0" baseline="0" dirty="0" smtClean="0">
                <a:solidFill>
                  <a:schemeClr val="dk1"/>
                </a:solidFill>
              </a:rPr>
              <a:t>תוכלו לבדוק האם  השלמתם נכון.</a:t>
            </a:r>
          </a:p>
          <a:p>
            <a:pPr algn="r" rtl="1"/>
            <a:r>
              <a:rPr lang="he-IL" sz="2400" b="0" baseline="0" dirty="0" smtClean="0">
                <a:solidFill>
                  <a:schemeClr val="dk1"/>
                </a:solidFill>
              </a:rPr>
              <a:t> הם (סבא וסבתא ) צחקו מאד.</a:t>
            </a:r>
          </a:p>
          <a:p>
            <a:pPr algn="r" rtl="1"/>
            <a:r>
              <a:rPr lang="he-IL" sz="2400" b="0" baseline="0" dirty="0" smtClean="0">
                <a:solidFill>
                  <a:schemeClr val="dk1"/>
                </a:solidFill>
              </a:rPr>
              <a:t>הוא(נתן) התחפש לסבא זקן.</a:t>
            </a:r>
          </a:p>
          <a:p>
            <a:pPr algn="r" rtl="1"/>
            <a:r>
              <a:rPr lang="he-IL" sz="2400" b="0" baseline="0" dirty="0" smtClean="0">
                <a:solidFill>
                  <a:schemeClr val="dk1"/>
                </a:solidFill>
              </a:rPr>
              <a:t>הוא (נתן) ענה בשינוי קול.</a:t>
            </a:r>
          </a:p>
          <a:p>
            <a:pPr algn="r" rtl="1"/>
            <a:r>
              <a:rPr lang="he-IL" sz="2400" b="0" baseline="0" dirty="0" smtClean="0">
                <a:solidFill>
                  <a:schemeClr val="dk1"/>
                </a:solidFill>
              </a:rPr>
              <a:t>הם (סבא וסבתא) הכירו את קולו.</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1055318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0"/>
            <a:r>
              <a:rPr lang="he-IL" sz="1200" b="1" kern="1200" dirty="0">
                <a:solidFill>
                  <a:schemeClr val="tx1"/>
                </a:solidFill>
                <a:effectLst/>
                <a:latin typeface="+mn-lt"/>
                <a:ea typeface="+mn-ea"/>
                <a:cs typeface="+mn-cs"/>
              </a:rPr>
              <a:t>משך השקף</a:t>
            </a:r>
            <a:r>
              <a:rPr lang="he-IL" sz="1200" b="1" kern="1200" dirty="0" smtClean="0">
                <a:solidFill>
                  <a:schemeClr val="tx1"/>
                </a:solidFill>
                <a:effectLst/>
                <a:latin typeface="+mn-lt"/>
                <a:ea typeface="+mn-ea"/>
                <a:cs typeface="+mn-cs"/>
              </a:rPr>
              <a:t>:</a:t>
            </a:r>
            <a:r>
              <a:rPr lang="he-IL" sz="1200" b="1" kern="1200" baseline="0" dirty="0" smtClean="0">
                <a:solidFill>
                  <a:schemeClr val="tx1"/>
                </a:solidFill>
                <a:effectLst/>
                <a:latin typeface="+mn-lt"/>
                <a:ea typeface="+mn-ea"/>
                <a:cs typeface="+mn-cs"/>
              </a:rPr>
              <a:t> חצי דקה</a:t>
            </a:r>
          </a:p>
          <a:p>
            <a:pPr algn="r" rtl="0"/>
            <a:r>
              <a:rPr lang="he-IL" sz="1200" b="0" kern="1200" dirty="0" smtClean="0">
                <a:solidFill>
                  <a:schemeClr val="tx1"/>
                </a:solidFill>
                <a:effectLst/>
                <a:latin typeface="+mn-lt"/>
                <a:ea typeface="+mn-ea"/>
                <a:cs typeface="+mn-cs"/>
              </a:rPr>
              <a:t>ילדים</a:t>
            </a:r>
            <a:r>
              <a:rPr lang="he-IL" sz="1200" b="0" kern="1200" baseline="0" dirty="0" smtClean="0">
                <a:solidFill>
                  <a:schemeClr val="tx1"/>
                </a:solidFill>
                <a:effectLst/>
                <a:latin typeface="+mn-lt"/>
                <a:ea typeface="+mn-ea"/>
                <a:cs typeface="+mn-cs"/>
              </a:rPr>
              <a:t> יקרים, </a:t>
            </a:r>
            <a:r>
              <a:rPr lang="he-IL" sz="1200" b="0" kern="1200" dirty="0" smtClean="0">
                <a:solidFill>
                  <a:schemeClr val="tx1"/>
                </a:solidFill>
                <a:effectLst/>
                <a:latin typeface="+mn-lt"/>
                <a:ea typeface="+mn-ea"/>
                <a:cs typeface="+mn-cs"/>
              </a:rPr>
              <a:t>אנחנו כבר ממש </a:t>
            </a:r>
            <a:r>
              <a:rPr lang="he-IL" sz="1200" b="0" kern="1200" baseline="0" dirty="0" smtClean="0">
                <a:solidFill>
                  <a:schemeClr val="tx1"/>
                </a:solidFill>
                <a:effectLst/>
                <a:latin typeface="+mn-lt"/>
                <a:ea typeface="+mn-ea"/>
                <a:cs typeface="+mn-cs"/>
              </a:rPr>
              <a:t> מסיימים.</a:t>
            </a:r>
          </a:p>
          <a:p>
            <a:pPr algn="r" rtl="0"/>
            <a:r>
              <a:rPr lang="he-IL" sz="1200" b="0" kern="1200" baseline="0" dirty="0" smtClean="0">
                <a:solidFill>
                  <a:schemeClr val="tx1"/>
                </a:solidFill>
                <a:effectLst/>
                <a:latin typeface="+mn-lt"/>
                <a:ea typeface="+mn-ea"/>
                <a:cs typeface="+mn-cs"/>
              </a:rPr>
              <a:t>אז מה למדנו היום?</a:t>
            </a:r>
          </a:p>
          <a:p>
            <a:pPr algn="r" rtl="0"/>
            <a:r>
              <a:rPr lang="he-IL" sz="1200" b="1" kern="1200" baseline="0" dirty="0" smtClean="0">
                <a:solidFill>
                  <a:schemeClr val="tx1"/>
                </a:solidFill>
                <a:effectLst/>
                <a:latin typeface="+mn-lt"/>
                <a:ea typeface="+mn-ea"/>
                <a:cs typeface="+mn-cs"/>
              </a:rPr>
              <a:t>הקראת השקופית</a:t>
            </a:r>
            <a:r>
              <a:rPr lang="x-none" sz="1200" b="0" kern="1200" dirty="0">
                <a:solidFill>
                  <a:schemeClr val="tx1"/>
                </a:solidFill>
                <a:effectLst/>
                <a:latin typeface="+mn-lt"/>
                <a:ea typeface="+mn-ea"/>
                <a:cs typeface="+mn-cs"/>
              </a:rPr>
              <a:t>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2075254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0"/>
            <a:r>
              <a:rPr lang="he-IL" sz="1200" b="1" kern="1200" dirty="0">
                <a:solidFill>
                  <a:schemeClr val="tx1"/>
                </a:solidFill>
                <a:effectLst/>
                <a:latin typeface="+mn-lt"/>
                <a:ea typeface="+mn-ea"/>
                <a:cs typeface="+mn-cs"/>
              </a:rPr>
              <a:t>משך השקף: </a:t>
            </a:r>
            <a:r>
              <a:rPr lang="he-IL" sz="1200" b="1" kern="1200" baseline="0" dirty="0" smtClean="0">
                <a:solidFill>
                  <a:schemeClr val="tx1"/>
                </a:solidFill>
                <a:effectLst/>
                <a:latin typeface="+mn-lt"/>
                <a:ea typeface="+mn-ea"/>
                <a:cs typeface="+mn-cs"/>
              </a:rPr>
              <a:t>2 דקות</a:t>
            </a:r>
            <a:endParaRPr lang="x-none" sz="1200" kern="1200" dirty="0">
              <a:solidFill>
                <a:schemeClr val="tx1"/>
              </a:solidFill>
              <a:effectLst/>
              <a:latin typeface="+mn-lt"/>
              <a:ea typeface="+mn-ea"/>
              <a:cs typeface="+mn-cs"/>
            </a:endParaRPr>
          </a:p>
          <a:p>
            <a:pPr algn="r" rtl="0"/>
            <a:endParaRPr lang="he-IL" sz="1200" kern="1200" dirty="0" smtClean="0">
              <a:solidFill>
                <a:schemeClr val="tx1"/>
              </a:solidFill>
              <a:effectLst/>
              <a:latin typeface="+mn-lt"/>
              <a:ea typeface="+mn-ea"/>
              <a:cs typeface="+mn-cs"/>
            </a:endParaRPr>
          </a:p>
          <a:p>
            <a:pPr algn="r" rtl="0"/>
            <a:r>
              <a:rPr lang="he-IL" sz="1200" kern="1200" dirty="0" smtClean="0">
                <a:solidFill>
                  <a:schemeClr val="tx1"/>
                </a:solidFill>
                <a:effectLst/>
                <a:latin typeface="+mn-lt"/>
                <a:ea typeface="+mn-ea"/>
                <a:cs typeface="+mn-cs"/>
              </a:rPr>
              <a:t>לפני </a:t>
            </a:r>
            <a:r>
              <a:rPr lang="he-IL" sz="1200" kern="1200" dirty="0">
                <a:solidFill>
                  <a:schemeClr val="tx1"/>
                </a:solidFill>
                <a:effectLst/>
                <a:latin typeface="+mn-lt"/>
                <a:ea typeface="+mn-ea"/>
                <a:cs typeface="+mn-cs"/>
              </a:rPr>
              <a:t>שניפרד, </a:t>
            </a:r>
            <a:r>
              <a:rPr lang="he-IL" sz="1200" kern="1200" dirty="0" smtClean="0">
                <a:solidFill>
                  <a:schemeClr val="tx1"/>
                </a:solidFill>
                <a:effectLst/>
                <a:latin typeface="+mn-lt"/>
                <a:ea typeface="+mn-ea"/>
                <a:cs typeface="+mn-cs"/>
              </a:rPr>
              <a:t>ממשיכים</a:t>
            </a:r>
            <a:r>
              <a:rPr lang="he-IL" sz="1200" kern="1200" baseline="0" dirty="0" smtClean="0">
                <a:solidFill>
                  <a:schemeClr val="tx1"/>
                </a:solidFill>
                <a:effectLst/>
                <a:latin typeface="+mn-lt"/>
                <a:ea typeface="+mn-ea"/>
                <a:cs typeface="+mn-cs"/>
              </a:rPr>
              <a:t> לתרגל.</a:t>
            </a:r>
            <a:endParaRPr lang="he-IL" sz="1200" kern="1200" baseline="0" dirty="0">
              <a:solidFill>
                <a:schemeClr val="tx1"/>
              </a:solidFill>
              <a:effectLst/>
              <a:latin typeface="+mn-lt"/>
              <a:ea typeface="+mn-ea"/>
              <a:cs typeface="+mn-cs"/>
            </a:endParaRPr>
          </a:p>
          <a:p>
            <a:pPr algn="r" rtl="0"/>
            <a:endParaRPr lang="he-IL" sz="1200" kern="1200" dirty="0" smtClean="0">
              <a:solidFill>
                <a:schemeClr val="tx1"/>
              </a:solidFill>
              <a:effectLst/>
              <a:latin typeface="+mn-lt"/>
              <a:ea typeface="+mn-ea"/>
              <a:cs typeface="+mn-cs"/>
            </a:endParaRPr>
          </a:p>
          <a:p>
            <a:pPr algn="r" rtl="0"/>
            <a:r>
              <a:rPr lang="he-IL" sz="1200" b="1" kern="1200" dirty="0" smtClean="0">
                <a:solidFill>
                  <a:schemeClr val="tx1"/>
                </a:solidFill>
                <a:effectLst/>
                <a:latin typeface="+mn-lt"/>
                <a:ea typeface="+mn-ea"/>
                <a:cs typeface="+mn-cs"/>
              </a:rPr>
              <a:t>הקראת השקופית</a:t>
            </a:r>
          </a:p>
          <a:p>
            <a:pPr algn="r" rtl="0"/>
            <a:endParaRPr lang="he-IL" sz="1200" kern="1200" dirty="0" smtClean="0">
              <a:solidFill>
                <a:schemeClr val="tx1"/>
              </a:solidFill>
              <a:effectLst/>
              <a:latin typeface="+mn-lt"/>
              <a:ea typeface="+mn-ea"/>
              <a:cs typeface="+mn-cs"/>
            </a:endParaRPr>
          </a:p>
          <a:p>
            <a:pPr algn="r" rtl="0"/>
            <a:r>
              <a:rPr lang="he-IL" sz="1200" kern="1200" dirty="0" smtClean="0">
                <a:solidFill>
                  <a:schemeClr val="tx1"/>
                </a:solidFill>
                <a:effectLst/>
                <a:latin typeface="+mn-lt"/>
                <a:ea typeface="+mn-ea"/>
                <a:cs typeface="+mn-cs"/>
              </a:rPr>
              <a:t>את הסיפור</a:t>
            </a:r>
            <a:r>
              <a:rPr lang="he-IL" sz="1200" kern="1200" baseline="0" dirty="0" smtClean="0">
                <a:solidFill>
                  <a:schemeClr val="tx1"/>
                </a:solidFill>
                <a:effectLst/>
                <a:latin typeface="+mn-lt"/>
                <a:ea typeface="+mn-ea"/>
                <a:cs typeface="+mn-cs"/>
              </a:rPr>
              <a:t> שלכם כתבו במחברת או על דף, הקפידו על כתב יד קריא וברור.</a:t>
            </a:r>
          </a:p>
          <a:p>
            <a:pPr algn="r" rtl="0"/>
            <a:endParaRPr lang="he-IL" sz="1200" kern="1200" dirty="0" smtClean="0">
              <a:solidFill>
                <a:schemeClr val="tx1"/>
              </a:solidFill>
              <a:effectLst/>
              <a:latin typeface="+mn-lt"/>
              <a:ea typeface="+mn-ea"/>
              <a:cs typeface="+mn-cs"/>
            </a:endParaRPr>
          </a:p>
          <a:p>
            <a:pPr algn="r" rtl="0"/>
            <a:r>
              <a:rPr lang="he-IL" sz="1200" kern="1200" dirty="0" smtClean="0">
                <a:solidFill>
                  <a:schemeClr val="tx1"/>
                </a:solidFill>
                <a:effectLst/>
                <a:latin typeface="+mn-lt"/>
                <a:ea typeface="+mn-ea"/>
                <a:cs typeface="+mn-cs"/>
              </a:rPr>
              <a:t>שלום ילדים, נהניתי לתרגל  אתכם יחד על השורוק והקובוץ</a:t>
            </a:r>
            <a:r>
              <a:rPr lang="he-IL" sz="1200" kern="1200" baseline="0" dirty="0" smtClean="0">
                <a:solidFill>
                  <a:schemeClr val="tx1"/>
                </a:solidFill>
                <a:effectLst/>
                <a:latin typeface="+mn-lt"/>
                <a:ea typeface="+mn-ea"/>
                <a:cs typeface="+mn-cs"/>
              </a:rPr>
              <a:t> ולקרוא  את הקטע: "נתן מתחפש".</a:t>
            </a:r>
          </a:p>
          <a:p>
            <a:pPr algn="r" rtl="0"/>
            <a:r>
              <a:rPr lang="he-IL" sz="1200" kern="1200" baseline="0" dirty="0" smtClean="0">
                <a:solidFill>
                  <a:schemeClr val="tx1"/>
                </a:solidFill>
                <a:effectLst/>
                <a:latin typeface="+mn-lt"/>
                <a:ea typeface="+mn-ea"/>
                <a:cs typeface="+mn-cs"/>
              </a:rPr>
              <a:t> להתראות בשיעור הבא...</a:t>
            </a:r>
            <a:r>
              <a:rPr lang="x-none" sz="1200" kern="1200" dirty="0">
                <a:solidFill>
                  <a:schemeClr val="tx1"/>
                </a:solidFill>
                <a:effectLst/>
                <a:latin typeface="+mn-lt"/>
                <a:ea typeface="+mn-ea"/>
                <a:cs typeface="+mn-cs"/>
              </a:rPr>
              <a:t>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3104072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300" b="1" dirty="0"/>
              <a:t>משך השקף: </a:t>
            </a:r>
            <a:r>
              <a:rPr lang="he-IL" sz="1300" b="1" dirty="0" smtClean="0"/>
              <a:t>1דקה</a:t>
            </a:r>
            <a:endParaRPr lang="he-IL" sz="1300" b="1" dirty="0"/>
          </a:p>
          <a:p>
            <a:pPr marL="167735" algn="r" rtl="1"/>
            <a:endParaRPr lang="he-IL" sz="1300" dirty="0"/>
          </a:p>
          <a:p>
            <a:pPr marL="140898" algn="r" rtl="1">
              <a:lnSpc>
                <a:spcPct val="115000"/>
              </a:lnSpc>
              <a:spcBef>
                <a:spcPts val="845"/>
              </a:spcBef>
              <a:buClr>
                <a:schemeClr val="dk1"/>
              </a:buClr>
              <a:buSzPts val="1500"/>
            </a:pPr>
            <a:r>
              <a:rPr lang="he-IL" sz="1300" b="0" baseline="0" dirty="0" smtClean="0">
                <a:solidFill>
                  <a:schemeClr val="dk1"/>
                </a:solidFill>
                <a:latin typeface="Alef"/>
                <a:ea typeface="Alef"/>
                <a:sym typeface="Alef"/>
              </a:rPr>
              <a:t> אז מה נלמד היום ילדים?</a:t>
            </a:r>
          </a:p>
          <a:p>
            <a:pPr marL="140898" algn="r" rtl="1">
              <a:lnSpc>
                <a:spcPct val="115000"/>
              </a:lnSpc>
              <a:spcBef>
                <a:spcPts val="845"/>
              </a:spcBef>
              <a:buClr>
                <a:schemeClr val="dk1"/>
              </a:buClr>
              <a:buSzPts val="1500"/>
            </a:pPr>
            <a:r>
              <a:rPr lang="he-IL" sz="1300" b="1" baseline="0" dirty="0" smtClean="0">
                <a:solidFill>
                  <a:schemeClr val="dk1"/>
                </a:solidFill>
                <a:latin typeface="Alef"/>
                <a:ea typeface="Alef"/>
                <a:sym typeface="Alef"/>
              </a:rPr>
              <a:t>הקראת השקופית</a:t>
            </a:r>
            <a:endParaRPr lang="he-IL" sz="1300" b="1" dirty="0">
              <a:solidFill>
                <a:schemeClr val="dk1"/>
              </a:solidFill>
              <a:latin typeface="Alef"/>
              <a:ea typeface="Alef"/>
              <a:sym typeface="Alef"/>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2280003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משך </a:t>
            </a:r>
            <a:r>
              <a:rPr lang="he-IL" b="1" dirty="0" smtClean="0"/>
              <a:t>השקף</a:t>
            </a:r>
            <a:r>
              <a:rPr lang="he-IL" b="1" dirty="0"/>
              <a:t>: </a:t>
            </a:r>
            <a:r>
              <a:rPr lang="he-IL" b="1" dirty="0" smtClean="0"/>
              <a:t>2 דקות</a:t>
            </a:r>
          </a:p>
          <a:p>
            <a:pPr algn="r" rtl="1"/>
            <a:r>
              <a:rPr lang="he-IL" b="0" dirty="0" smtClean="0"/>
              <a:t>ילדים , אתם כבר יודעים לקרוא יפה.</a:t>
            </a:r>
          </a:p>
          <a:p>
            <a:pPr algn="r" rtl="1"/>
            <a:r>
              <a:rPr lang="he-IL" b="0" dirty="0" smtClean="0"/>
              <a:t>בואו</a:t>
            </a:r>
            <a:r>
              <a:rPr lang="he-IL" b="0" baseline="0" dirty="0" smtClean="0"/>
              <a:t>  ננסה לקרוא ביחד את המשפטים שלפנינו.</a:t>
            </a:r>
          </a:p>
          <a:p>
            <a:pPr algn="r" rtl="1"/>
            <a:r>
              <a:rPr lang="he-IL" b="0" baseline="0" dirty="0" smtClean="0"/>
              <a:t>אתם זוכרים את אורי?</a:t>
            </a:r>
          </a:p>
          <a:p>
            <a:pPr algn="r" rtl="1"/>
            <a:r>
              <a:rPr lang="he-IL" b="0" baseline="0" dirty="0" smtClean="0"/>
              <a:t>אורי ימשיך  להזכיר לנו את הצליל של שורוק וקובוץ.</a:t>
            </a:r>
          </a:p>
          <a:p>
            <a:pPr algn="r" rtl="1"/>
            <a:endParaRPr lang="he-IL" b="0" baseline="0" dirty="0" smtClean="0"/>
          </a:p>
          <a:p>
            <a:pPr algn="r" rtl="1"/>
            <a:r>
              <a:rPr lang="he-IL" b="0" baseline="0" dirty="0" smtClean="0"/>
              <a:t>נתחיל במשפט הראשון.</a:t>
            </a:r>
          </a:p>
          <a:p>
            <a:pPr algn="r" rtl="1"/>
            <a:r>
              <a:rPr lang="he-IL" b="0" baseline="0" dirty="0" smtClean="0"/>
              <a:t>לאורי יש כדור ביד. אורי – או כדור – דו.</a:t>
            </a:r>
          </a:p>
          <a:p>
            <a:pPr algn="r" rtl="1"/>
            <a:r>
              <a:rPr lang="he-IL" b="0" baseline="0" dirty="0" smtClean="0"/>
              <a:t>והמשפט השני, נחום מגדל דובדבנים אדומים. מעולה.</a:t>
            </a:r>
          </a:p>
          <a:p>
            <a:pPr algn="r" rtl="1"/>
            <a:endParaRPr lang="he-IL" b="0" baseline="0" dirty="0" smtClean="0"/>
          </a:p>
          <a:p>
            <a:pPr algn="r" rtl="1"/>
            <a:r>
              <a:rPr lang="he-IL" b="0" baseline="0" dirty="0" smtClean="0"/>
              <a:t>ועכשיו תנסו לקרוא לבד את המשפט האחרון...</a:t>
            </a:r>
          </a:p>
          <a:p>
            <a:pPr algn="r" rtl="1"/>
            <a:endParaRPr lang="he-IL" b="0" baseline="0" dirty="0" smtClean="0"/>
          </a:p>
          <a:p>
            <a:pPr algn="r" rtl="1"/>
            <a:r>
              <a:rPr lang="he-IL" b="1" baseline="0" dirty="0" smtClean="0"/>
              <a:t>המורה ממתין 10 שניות</a:t>
            </a:r>
          </a:p>
          <a:p>
            <a:pPr algn="r" rtl="1"/>
            <a:endParaRPr lang="he-IL" b="1" baseline="0" dirty="0" smtClean="0"/>
          </a:p>
          <a:p>
            <a:pPr algn="r" rtl="1"/>
            <a:r>
              <a:rPr lang="he-IL" b="0" baseline="0" dirty="0" smtClean="0"/>
              <a:t>שאול קוטף ירקות טעימים.</a:t>
            </a:r>
          </a:p>
          <a:p>
            <a:pPr algn="r" rtl="1"/>
            <a:r>
              <a:rPr lang="he-IL" b="0" baseline="0" dirty="0" smtClean="0"/>
              <a:t>יופי ילדים אנחנו יודעים  לקרוא  כבר לקרוא  הרבה מילים  וגם  משפטים.</a:t>
            </a:r>
          </a:p>
          <a:p>
            <a:pPr algn="r" rtl="1"/>
            <a:r>
              <a:rPr lang="he-IL" b="0" baseline="0" dirty="0" smtClean="0"/>
              <a:t>היום נמשיך לתרגל  קריאת מילים ומשפטים עם  תנועת השורוק והקובוץ.</a:t>
            </a:r>
            <a:endParaRPr lang="he-IL" b="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365793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דקה וחצי</a:t>
            </a:r>
          </a:p>
          <a:p>
            <a:pPr algn="r" rtl="1"/>
            <a:endParaRPr lang="he-IL" sz="2400" b="0" baseline="0" dirty="0" smtClean="0">
              <a:solidFill>
                <a:schemeClr val="dk1"/>
              </a:solidFill>
            </a:endParaRPr>
          </a:p>
          <a:p>
            <a:pPr algn="r" rtl="1"/>
            <a:r>
              <a:rPr lang="he-IL" sz="2400" b="0" baseline="0" dirty="0" smtClean="0">
                <a:solidFill>
                  <a:schemeClr val="dk1"/>
                </a:solidFill>
              </a:rPr>
              <a:t>אנחנו מתחילים...</a:t>
            </a:r>
          </a:p>
          <a:p>
            <a:pPr algn="r" rtl="1"/>
            <a:r>
              <a:rPr lang="he-IL" sz="2400" b="0" baseline="0" dirty="0" smtClean="0">
                <a:solidFill>
                  <a:schemeClr val="dk1"/>
                </a:solidFill>
              </a:rPr>
              <a:t>לפניכם ילדים שמות של חגים  בשנה ותמונות של מאכלים וחפצים הקשורים לחגים האלה.</a:t>
            </a:r>
          </a:p>
          <a:p>
            <a:pPr algn="r" rtl="1"/>
            <a:r>
              <a:rPr lang="he-IL" sz="2400" b="0" baseline="0" dirty="0" smtClean="0">
                <a:solidFill>
                  <a:schemeClr val="dk1"/>
                </a:solidFill>
              </a:rPr>
              <a:t>קראו את שמות החגים שבשורה הראשונה  ונסו להתאים תמונה לכל חג.</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19454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חצי דקה</a:t>
            </a:r>
          </a:p>
          <a:p>
            <a:pPr algn="r" rtl="1"/>
            <a:endParaRPr lang="he-IL" sz="2400" b="0" baseline="0" dirty="0" smtClean="0">
              <a:solidFill>
                <a:schemeClr val="dk1"/>
              </a:solidFill>
            </a:endParaRPr>
          </a:p>
          <a:p>
            <a:pPr algn="r" rtl="1"/>
            <a:r>
              <a:rPr lang="he-IL" sz="2400" b="0" baseline="0" dirty="0" smtClean="0">
                <a:solidFill>
                  <a:schemeClr val="dk1"/>
                </a:solidFill>
              </a:rPr>
              <a:t>הנה התשובה</a:t>
            </a:r>
          </a:p>
          <a:p>
            <a:pPr algn="r" rtl="1"/>
            <a:r>
              <a:rPr lang="he-IL" sz="2400" b="1" baseline="0" dirty="0" smtClean="0">
                <a:solidFill>
                  <a:schemeClr val="dk1"/>
                </a:solidFill>
              </a:rPr>
              <a:t>הקראת המועד והפריט שבתמונה המתאימה לו.</a:t>
            </a:r>
          </a:p>
          <a:p>
            <a:pPr algn="r" rtl="1"/>
            <a:r>
              <a:rPr lang="he-IL" sz="2400" b="1" baseline="0" dirty="0" smtClean="0">
                <a:solidFill>
                  <a:schemeClr val="dk1"/>
                </a:solidFill>
              </a:rPr>
              <a:t> </a:t>
            </a:r>
            <a:r>
              <a:rPr lang="he-IL" sz="2400" b="0" baseline="0" dirty="0" smtClean="0">
                <a:solidFill>
                  <a:schemeClr val="dk1"/>
                </a:solidFill>
              </a:rPr>
              <a:t>שבועות – עוגת גבינה</a:t>
            </a:r>
          </a:p>
          <a:p>
            <a:pPr algn="r" rtl="1"/>
            <a:r>
              <a:rPr lang="he-IL" sz="2400" b="0" baseline="0" dirty="0" smtClean="0">
                <a:solidFill>
                  <a:schemeClr val="dk1"/>
                </a:solidFill>
              </a:rPr>
              <a:t>פורים – אוזני המן</a:t>
            </a:r>
          </a:p>
          <a:p>
            <a:pPr algn="r" rtl="1"/>
            <a:r>
              <a:rPr lang="he-IL" sz="2400" b="0" baseline="0" dirty="0" smtClean="0">
                <a:solidFill>
                  <a:schemeClr val="dk1"/>
                </a:solidFill>
              </a:rPr>
              <a:t>סוכות – ארבעת המינים</a:t>
            </a:r>
          </a:p>
          <a:p>
            <a:pPr algn="r" rtl="1"/>
            <a:r>
              <a:rPr lang="he-IL" sz="2400" b="0" baseline="0" dirty="0" smtClean="0">
                <a:solidFill>
                  <a:schemeClr val="dk1"/>
                </a:solidFill>
              </a:rPr>
              <a:t>ראש השנה – תפוח בדבש</a:t>
            </a:r>
          </a:p>
          <a:p>
            <a:pPr algn="r" rtl="1"/>
            <a:r>
              <a:rPr lang="he-IL" sz="2400" b="0" baseline="0" dirty="0" smtClean="0">
                <a:solidFill>
                  <a:schemeClr val="dk1"/>
                </a:solidFill>
              </a:rPr>
              <a:t>חנוכה - </a:t>
            </a:r>
            <a:r>
              <a:rPr lang="he-IL" sz="2400" b="0" baseline="0" dirty="0" err="1" smtClean="0">
                <a:solidFill>
                  <a:schemeClr val="dk1"/>
                </a:solidFill>
              </a:rPr>
              <a:t>סופגניה</a:t>
            </a:r>
            <a:endParaRPr lang="he-IL" sz="2400" b="0" baseline="0" dirty="0" smtClean="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418591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2 דקות</a:t>
            </a:r>
          </a:p>
          <a:p>
            <a:pPr algn="r" rtl="1"/>
            <a:endParaRPr lang="he-IL" sz="2400" b="0" baseline="0" dirty="0" smtClean="0">
              <a:solidFill>
                <a:schemeClr val="dk1"/>
              </a:solidFill>
            </a:endParaRPr>
          </a:p>
          <a:p>
            <a:pPr algn="r" rtl="1"/>
            <a:r>
              <a:rPr lang="he-IL" sz="2400" b="0" baseline="0" dirty="0" smtClean="0">
                <a:solidFill>
                  <a:schemeClr val="dk1"/>
                </a:solidFill>
              </a:rPr>
              <a:t>בואו נקרא את שם המועד ואת  המילים של התמונה שמתאימה לו.</a:t>
            </a:r>
          </a:p>
          <a:p>
            <a:pPr algn="r" rtl="1"/>
            <a:r>
              <a:rPr lang="he-IL" sz="2400" b="0" baseline="0" dirty="0" smtClean="0">
                <a:solidFill>
                  <a:schemeClr val="dk1"/>
                </a:solidFill>
              </a:rPr>
              <a:t>אתם ילדים תתחילו לקרוא לבד ואני אחריכם.</a:t>
            </a:r>
          </a:p>
          <a:p>
            <a:pPr algn="r" rtl="1"/>
            <a:r>
              <a:rPr lang="he-IL" sz="2400" b="1" baseline="0" dirty="0" smtClean="0">
                <a:solidFill>
                  <a:schemeClr val="dk1"/>
                </a:solidFill>
              </a:rPr>
              <a:t>הקראת השקופית.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1291744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a:t>
            </a:r>
            <a:r>
              <a:rPr lang="he-IL" b="1" baseline="0" dirty="0" smtClean="0"/>
              <a:t> דקה וחצי</a:t>
            </a:r>
            <a:endParaRPr lang="he-IL" b="1" dirty="0" smtClean="0"/>
          </a:p>
          <a:p>
            <a:pPr algn="r" rtl="1"/>
            <a:endParaRPr lang="he-IL" sz="2400" b="0" baseline="0" dirty="0" smtClean="0">
              <a:solidFill>
                <a:schemeClr val="dk1"/>
              </a:solidFill>
            </a:endParaRPr>
          </a:p>
          <a:p>
            <a:pPr algn="r" rtl="1"/>
            <a:r>
              <a:rPr lang="he-IL" sz="2400" b="0" baseline="0" dirty="0" smtClean="0">
                <a:solidFill>
                  <a:schemeClr val="dk1"/>
                </a:solidFill>
              </a:rPr>
              <a:t>היום ילדים נקרא קטע .</a:t>
            </a:r>
          </a:p>
          <a:p>
            <a:pPr algn="r" rtl="1"/>
            <a:r>
              <a:rPr lang="he-IL" sz="2400" b="0" baseline="0" dirty="0" smtClean="0">
                <a:solidFill>
                  <a:schemeClr val="dk1"/>
                </a:solidFill>
              </a:rPr>
              <a:t>לפני שנתחיל לקרוא את הקטע הנה הכותרת שלו. נתן מתחפש.</a:t>
            </a:r>
          </a:p>
          <a:p>
            <a:pPr algn="r" rtl="1"/>
            <a:r>
              <a:rPr lang="he-IL" sz="2400" b="0" baseline="0" dirty="0" smtClean="0">
                <a:solidFill>
                  <a:schemeClr val="dk1"/>
                </a:solidFill>
              </a:rPr>
              <a:t>התבוננו בכותרת וחשבו  על מי נקרא בקטע? מה יהיה כתוב בו?  </a:t>
            </a:r>
          </a:p>
          <a:p>
            <a:pPr algn="r" rtl="1"/>
            <a:r>
              <a:rPr lang="he-IL" sz="2400" b="0" baseline="0" dirty="0" smtClean="0">
                <a:solidFill>
                  <a:schemeClr val="dk1"/>
                </a:solidFill>
              </a:rPr>
              <a:t>נכון מאד ילדים,  הקטע שנקרא הוא סיפור על נתן שהתחפש.</a:t>
            </a:r>
          </a:p>
          <a:p>
            <a:pPr algn="r" rtl="1"/>
            <a:r>
              <a:rPr lang="he-IL" sz="2400" b="0" baseline="0" dirty="0" smtClean="0">
                <a:solidFill>
                  <a:schemeClr val="dk1"/>
                </a:solidFill>
              </a:rPr>
              <a:t>מתי התרחש הסיפור שנקרא? מה אתם חושבים?</a:t>
            </a:r>
          </a:p>
          <a:p>
            <a:pPr algn="r" rtl="1"/>
            <a:r>
              <a:rPr lang="he-IL" sz="2400" b="0" baseline="0" dirty="0" smtClean="0">
                <a:solidFill>
                  <a:schemeClr val="dk1"/>
                </a:solidFill>
              </a:rPr>
              <a:t>נכון, בזמן שמתחפשים. בחודש אדר לפני פורים או ממש בפורים.</a:t>
            </a:r>
          </a:p>
          <a:p>
            <a:pPr algn="r" rtl="1"/>
            <a:r>
              <a:rPr lang="he-IL" sz="2400" b="0" baseline="0" dirty="0" smtClean="0">
                <a:solidFill>
                  <a:schemeClr val="dk1"/>
                </a:solidFill>
              </a:rPr>
              <a:t> מעניין למה התחפש נתן, וודאי גם אתם סקרנים. אז בואו נתחיל לקרוא ונגלה את הסוד למה נתן התחפש.</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3383179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משך השקף: </a:t>
            </a:r>
            <a:r>
              <a:rPr lang="he-IL" b="1" baseline="0" dirty="0" smtClean="0"/>
              <a:t> 2 דקות</a:t>
            </a:r>
          </a:p>
          <a:p>
            <a:pPr algn="r" rtl="1"/>
            <a:r>
              <a:rPr lang="he-IL" b="0" baseline="0" dirty="0" smtClean="0"/>
              <a:t>עכשיו ילדים נתחיל לקרוא את הסיפור על נתן, אתם יכולים להצטרף ולקרוא יחד איתי בקול</a:t>
            </a:r>
            <a:r>
              <a:rPr lang="he-IL" b="1" baseline="0" dirty="0" smtClean="0"/>
              <a:t>.</a:t>
            </a:r>
            <a:endParaRPr lang="he-IL" b="1" dirty="0" smtClean="0"/>
          </a:p>
          <a:p>
            <a:pPr algn="r" rtl="1"/>
            <a:r>
              <a:rPr lang="he-IL" sz="2400" b="0" baseline="0" dirty="0" smtClean="0">
                <a:solidFill>
                  <a:schemeClr val="dk1"/>
                </a:solidFill>
              </a:rPr>
              <a:t> </a:t>
            </a:r>
            <a:r>
              <a:rPr lang="he-IL" sz="2400" b="1" baseline="0" dirty="0" smtClean="0">
                <a:solidFill>
                  <a:schemeClr val="dk1"/>
                </a:solidFill>
              </a:rPr>
              <a:t>הקראת הסיפור בהנגנה מתאימה.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19946102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09"/>
            <a:ext cx="10953750" cy="1903413"/>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1336409" y="356936"/>
            <a:ext cx="10550791" cy="506326"/>
            <a:chOff x="1336409" y="356936"/>
            <a:chExt cx="10550791"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1336409"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7209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1313047" y="356936"/>
            <a:ext cx="10574153" cy="506326"/>
            <a:chOff x="1313047" y="356936"/>
            <a:chExt cx="1057415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131304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131304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76949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2185376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173823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1" name="Picture 20">
            <a:extLst>
              <a:ext uri="{FF2B5EF4-FFF2-40B4-BE49-F238E27FC236}">
                <a16:creationId xmlns:a16="http://schemas.microsoft.com/office/drawing/2014/main" id="{5A307165-DA22-2E48-AE86-B78F4110AE5D}"/>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5" name="Straight Connector 24">
            <a:extLst>
              <a:ext uri="{FF2B5EF4-FFF2-40B4-BE49-F238E27FC236}">
                <a16:creationId xmlns:a16="http://schemas.microsoft.com/office/drawing/2014/main" id="{3613B3B1-726C-944F-8CAD-1F3AF7A7034B}"/>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0F5DAFE-647E-5C47-B77A-42DA94152FF1}"/>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7" name="Straight Connector 26">
            <a:extLst>
              <a:ext uri="{FF2B5EF4-FFF2-40B4-BE49-F238E27FC236}">
                <a16:creationId xmlns:a16="http://schemas.microsoft.com/office/drawing/2014/main" id="{7F22374B-CE66-F844-8273-BE66100E5DC3}"/>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8A16B6-C317-B44B-A5BB-C2442F733613}"/>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0160307-BF93-B642-B885-52C1AEE617F6}"/>
              </a:ext>
            </a:extLst>
          </p:cNvPr>
          <p:cNvGrpSpPr/>
          <p:nvPr userDrawn="1"/>
        </p:nvGrpSpPr>
        <p:grpSpPr>
          <a:xfrm>
            <a:off x="-110840" y="110839"/>
            <a:ext cx="1530097" cy="1525930"/>
            <a:chOff x="8374611" y="4283110"/>
            <a:chExt cx="2300578" cy="2294314"/>
          </a:xfrm>
        </p:grpSpPr>
        <p:pic>
          <p:nvPicPr>
            <p:cNvPr id="30" name="Picture 29">
              <a:extLst>
                <a:ext uri="{FF2B5EF4-FFF2-40B4-BE49-F238E27FC236}">
                  <a16:creationId xmlns:a16="http://schemas.microsoft.com/office/drawing/2014/main" id="{F98B7E2E-690A-B74F-A361-DB3C1398C223}"/>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1" name="Rectangle 30">
              <a:extLst>
                <a:ext uri="{FF2B5EF4-FFF2-40B4-BE49-F238E27FC236}">
                  <a16:creationId xmlns:a16="http://schemas.microsoft.com/office/drawing/2014/main" id="{23D367D3-E2A8-4A4A-953D-E858CA461A7D}"/>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2" name="TextBox 31">
            <a:extLst>
              <a:ext uri="{FF2B5EF4-FFF2-40B4-BE49-F238E27FC236}">
                <a16:creationId xmlns:a16="http://schemas.microsoft.com/office/drawing/2014/main" id="{CCF59D4F-A27F-1C45-8148-635F8893C9C9}"/>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ea typeface="Open Sans" panose="020B060603050402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730459D7-20E2-3642-98A9-F8CB285E36CD}"/>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Rectangle 33">
            <a:extLst>
              <a:ext uri="{FF2B5EF4-FFF2-40B4-BE49-F238E27FC236}">
                <a16:creationId xmlns:a16="http://schemas.microsoft.com/office/drawing/2014/main" id="{2247E01A-4A09-7641-BB58-BBF9194A53AE}"/>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35" name="Rectangle 34">
            <a:extLst>
              <a:ext uri="{FF2B5EF4-FFF2-40B4-BE49-F238E27FC236}">
                <a16:creationId xmlns:a16="http://schemas.microsoft.com/office/drawing/2014/main" id="{9C4295D9-D842-7B4A-8FAF-A7CB7DC8D8DD}"/>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6" name="TextBox 15">
            <a:extLst>
              <a:ext uri="{FF2B5EF4-FFF2-40B4-BE49-F238E27FC236}">
                <a16:creationId xmlns:a16="http://schemas.microsoft.com/office/drawing/2014/main" id="{F1286E97-B4B5-7A44-BA99-EFC8C200D63F}"/>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74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73" r:id="rId3"/>
    <p:sldLayoutId id="2147483650" r:id="rId4"/>
    <p:sldLayoutId id="2147483653" r:id="rId5"/>
    <p:sldLayoutId id="2147483666" r:id="rId6"/>
    <p:sldLayoutId id="2147483652" r:id="rId7"/>
    <p:sldLayoutId id="2147483667" r:id="rId8"/>
    <p:sldLayoutId id="2147483669" r:id="rId9"/>
    <p:sldLayoutId id="2147483670" r:id="rId10"/>
    <p:sldLayoutId id="2147483671" r:id="rId11"/>
    <p:sldLayoutId id="2147483668" r:id="rId12"/>
    <p:sldLayoutId id="2147483665" r:id="rId13"/>
    <p:sldLayoutId id="2147483657" r:id="rId14"/>
    <p:sldLayoutId id="2147483664" r:id="rId15"/>
    <p:sldLayoutId id="2147483661" r:id="rId16"/>
    <p:sldLayoutId id="2147483649" r:id="rId17"/>
    <p:sldLayoutId id="2147483663" r:id="rId18"/>
    <p:sldLayoutId id="2147483675" r:id="rId19"/>
  </p:sldLayoutIdLst>
  <p:txStyles>
    <p:title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b="0" i="0" kern="1200">
          <a:solidFill>
            <a:schemeClr val="tx1"/>
          </a:solidFill>
          <a:latin typeface="Open Sans Hebrew" pitchFamily="2" charset="-79"/>
          <a:ea typeface="+mn-ea"/>
          <a:cs typeface="Open Sans Hebrew" pitchFamily="2" charset="-79"/>
        </a:defRPr>
      </a:lvl1pPr>
      <a:lvl2pPr marL="685800" indent="-228600" algn="r" defTabSz="914400" rtl="1" eaLnBrk="1" latinLnBrk="0" hangingPunct="1">
        <a:lnSpc>
          <a:spcPct val="90000"/>
        </a:lnSpc>
        <a:spcBef>
          <a:spcPts val="500"/>
        </a:spcBef>
        <a:buFont typeface="Arial" panose="020B0604020202020204" pitchFamily="34" charset="0"/>
        <a:buChar char="•"/>
        <a:defRPr sz="2400" b="0" i="0" kern="1200">
          <a:solidFill>
            <a:schemeClr val="tx1"/>
          </a:solidFill>
          <a:latin typeface="Open Sans Hebrew" pitchFamily="2" charset="-79"/>
          <a:ea typeface="+mn-ea"/>
          <a:cs typeface="Open Sans Hebrew" pitchFamily="2" charset="-79"/>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Open Sans Hebrew" pitchFamily="2" charset="-79"/>
          <a:ea typeface="+mn-ea"/>
          <a:cs typeface="Open Sans Hebrew" pitchFamily="2" charset="-79"/>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Open Sans Hebrew" pitchFamily="2" charset="-79"/>
          <a:ea typeface="+mn-ea"/>
          <a:cs typeface="Open Sans Hebrew" pitchFamily="2" charset="-79"/>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pn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pn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0.pn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smtClean="0"/>
              <a:t>מערכת שיעורים למגזר החרדי</a:t>
            </a:r>
            <a:endParaRPr lang="he-IL" sz="3200" b="1" dirty="0"/>
          </a:p>
        </p:txBody>
      </p:sp>
      <p:sp>
        <p:nvSpPr>
          <p:cNvPr id="239" name="Google Shape;239;p5"/>
          <p:cNvSpPr txBox="1">
            <a:spLocks noGrp="1"/>
          </p:cNvSpPr>
          <p:nvPr>
            <p:ph type="body" sz="quarter" idx="16"/>
          </p:nvPr>
        </p:nvSpPr>
        <p:spPr>
          <a:xfrm>
            <a:off x="1159471" y="4469272"/>
            <a:ext cx="7767181" cy="411774"/>
          </a:xfrm>
        </p:spPr>
        <p:txBody>
          <a:bodyPr/>
          <a:lstStyle/>
          <a:p>
            <a:r>
              <a:rPr lang="he-IL" dirty="0"/>
              <a:t>נושא השיעור</a:t>
            </a:r>
            <a:r>
              <a:rPr lang="he-IL"/>
              <a:t>: </a:t>
            </a:r>
            <a:r>
              <a:rPr lang="he-IL" smtClean="0"/>
              <a:t>תרגול </a:t>
            </a:r>
            <a:r>
              <a:rPr lang="he-IL" dirty="0" smtClean="0"/>
              <a:t>השורוק והקובוץ</a:t>
            </a:r>
            <a:endParaRPr lang="x-none"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p:txBody>
          <a:bodyPr>
            <a:noAutofit/>
          </a:bodyPr>
          <a:lstStyle/>
          <a:p>
            <a:r>
              <a:rPr lang="he-IL" sz="3200" dirty="0">
                <a:sym typeface="Calibri"/>
              </a:rPr>
              <a:t>עם המורה: </a:t>
            </a:r>
            <a:r>
              <a:rPr lang="he-IL" sz="3200" dirty="0" smtClean="0">
                <a:sym typeface="Calibri"/>
              </a:rPr>
              <a:t>יצחק מזור</a:t>
            </a:r>
          </a:p>
          <a:p>
            <a:r>
              <a:rPr lang="he-IL" dirty="0" smtClean="0">
                <a:sym typeface="Calibri"/>
              </a:rPr>
              <a:t>כתיבה: אסתר מלכה</a:t>
            </a:r>
            <a:endParaRPr lang="he-IL"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smtClean="0"/>
              <a:t>שיעור עברית לכיתה א'</a:t>
            </a:r>
            <a:endParaRPr lang="he-IL" dirty="0"/>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315814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4078" y="633680"/>
            <a:ext cx="8280000" cy="720000"/>
          </a:xfrm>
        </p:spPr>
        <p:txBody>
          <a:bodyPr>
            <a:normAutofit/>
          </a:bodyPr>
          <a:lstStyle/>
          <a:p>
            <a:r>
              <a:rPr lang="he-IL" b="1" dirty="0" err="1">
                <a:cs typeface="+mn-cs"/>
              </a:rPr>
              <a:t>עַכְשָׁו</a:t>
            </a:r>
            <a:r>
              <a:rPr lang="he-IL" b="1" dirty="0">
                <a:cs typeface="+mn-cs"/>
              </a:rPr>
              <a:t> לוֹמְדִים</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792133"/>
            <a:ext cx="6096000" cy="369332"/>
          </a:xfrm>
          <a:prstGeom prst="rect">
            <a:avLst/>
          </a:prstGeom>
        </p:spPr>
        <p:txBody>
          <a:bodyPr>
            <a:spAutoFit/>
          </a:bodyPr>
          <a:lstStyle/>
          <a:p>
            <a:endParaRPr lang="he-IL" dirty="0"/>
          </a:p>
        </p:txBody>
      </p:sp>
      <p:sp>
        <p:nvSpPr>
          <p:cNvPr id="3" name="TextBox 2"/>
          <p:cNvSpPr txBox="1"/>
          <p:nvPr/>
        </p:nvSpPr>
        <p:spPr>
          <a:xfrm>
            <a:off x="5078700" y="1986838"/>
            <a:ext cx="6606793" cy="4832092"/>
          </a:xfrm>
          <a:prstGeom prst="rect">
            <a:avLst/>
          </a:prstGeom>
          <a:noFill/>
        </p:spPr>
        <p:txBody>
          <a:bodyPr wrap="square" rtlCol="1">
            <a:spAutoFit/>
          </a:bodyPr>
          <a:lstStyle/>
          <a:p>
            <a:pPr algn="r"/>
            <a:r>
              <a:rPr lang="he-IL" sz="2800" dirty="0">
                <a:latin typeface="David" panose="020E0502060401010101" pitchFamily="34" charset="-79"/>
              </a:rPr>
              <a:t>וּמָה רָאָה?</a:t>
            </a:r>
          </a:p>
          <a:p>
            <a:pPr algn="r"/>
            <a:r>
              <a:rPr lang="he-IL" sz="2800" dirty="0">
                <a:latin typeface="David" panose="020E0502060401010101" pitchFamily="34" charset="-79"/>
              </a:rPr>
              <a:t>סַבָּא זָקֵן וְקָטָן.</a:t>
            </a:r>
          </a:p>
          <a:p>
            <a:pPr algn="r"/>
            <a:r>
              <a:rPr lang="he-IL" sz="2800" dirty="0">
                <a:latin typeface="David" panose="020E0502060401010101" pitchFamily="34" charset="-79"/>
              </a:rPr>
              <a:t>אַבָּא </a:t>
            </a:r>
            <a:r>
              <a:rPr lang="he-IL" sz="2800" dirty="0" err="1">
                <a:latin typeface="David" panose="020E0502060401010101" pitchFamily="34" charset="-79"/>
              </a:rPr>
              <a:t>וְאִמָּא</a:t>
            </a:r>
            <a:r>
              <a:rPr lang="he-IL" sz="2800" dirty="0">
                <a:latin typeface="David" panose="020E0502060401010101" pitchFamily="34" charset="-79"/>
              </a:rPr>
              <a:t> צָחֲקוּ מְאֹד.</a:t>
            </a:r>
          </a:p>
          <a:p>
            <a:pPr algn="r"/>
            <a:r>
              <a:rPr lang="he-IL" sz="2800" dirty="0">
                <a:latin typeface="David" panose="020E0502060401010101" pitchFamily="34" charset="-79"/>
              </a:rPr>
              <a:t>הָלַךְ נָתָן מְחֻפָּשׂ אֶל בֵּית סַבָּא וְסַבְתָּא.</a:t>
            </a:r>
          </a:p>
          <a:p>
            <a:pPr algn="r"/>
            <a:r>
              <a:rPr lang="he-IL" sz="2800" dirty="0" smtClean="0">
                <a:latin typeface="David" panose="020E0502060401010101" pitchFamily="34" charset="-79"/>
              </a:rPr>
              <a:t>דָּפַק בַּדֶּלֶת, וְחִכָּה.</a:t>
            </a:r>
          </a:p>
          <a:p>
            <a:pPr algn="r"/>
            <a:r>
              <a:rPr lang="he-IL" sz="2800" dirty="0" smtClean="0">
                <a:latin typeface="David" panose="020E0502060401010101" pitchFamily="34" charset="-79"/>
              </a:rPr>
              <a:t>"מִי שָׁם?" שָׁאַל סַבָּא.</a:t>
            </a:r>
          </a:p>
          <a:p>
            <a:pPr algn="r"/>
            <a:r>
              <a:rPr lang="he-IL" sz="2800" dirty="0" smtClean="0">
                <a:latin typeface="David" panose="020E0502060401010101" pitchFamily="34" charset="-79"/>
              </a:rPr>
              <a:t>"אִישׁ זָקֵן וּמִסְכֵּן, פִּתְחוּ לִי!"</a:t>
            </a:r>
          </a:p>
          <a:p>
            <a:pPr algn="r"/>
            <a:r>
              <a:rPr lang="he-IL" sz="2800" dirty="0" smtClean="0">
                <a:latin typeface="David" panose="020E0502060401010101" pitchFamily="34" charset="-79"/>
              </a:rPr>
              <a:t>עָנָה נָתָן בְּשִׁנּוּי קוֹל.</a:t>
            </a:r>
          </a:p>
          <a:p>
            <a:pPr algn="r"/>
            <a:r>
              <a:rPr lang="he-IL" sz="2800" dirty="0" smtClean="0">
                <a:latin typeface="David" panose="020E0502060401010101" pitchFamily="34" charset="-79"/>
              </a:rPr>
              <a:t>"אִישׁ מִסְכֵּן, אֶפְתַּח </a:t>
            </a:r>
            <a:r>
              <a:rPr lang="he-IL" sz="2800" dirty="0">
                <a:latin typeface="David" panose="020E0502060401010101" pitchFamily="34" charset="-79"/>
              </a:rPr>
              <a:t>לוֹ </a:t>
            </a:r>
            <a:r>
              <a:rPr lang="he-IL" sz="2800" dirty="0" smtClean="0">
                <a:latin typeface="David" panose="020E0502060401010101" pitchFamily="34" charset="-79"/>
              </a:rPr>
              <a:t>מִיָּד",</a:t>
            </a:r>
          </a:p>
          <a:p>
            <a:pPr algn="r"/>
            <a:r>
              <a:rPr lang="he-IL" sz="2800" dirty="0">
                <a:latin typeface="David" panose="020E0502060401010101" pitchFamily="34" charset="-79"/>
              </a:rPr>
              <a:t>אָמְרָה סַבְתָּא</a:t>
            </a:r>
            <a:r>
              <a:rPr lang="he-IL" sz="2800" dirty="0" smtClean="0">
                <a:latin typeface="David" panose="020E0502060401010101" pitchFamily="34" charset="-79"/>
              </a:rPr>
              <a:t>.</a:t>
            </a:r>
          </a:p>
          <a:p>
            <a:pPr algn="r"/>
            <a:r>
              <a:rPr lang="he-IL" sz="2800" dirty="0" smtClean="0">
                <a:latin typeface="David" panose="020E0502060401010101" pitchFamily="34" charset="-79"/>
              </a:rPr>
              <a:t>נָתָן הִתְאַפֵּק בְּכָל </a:t>
            </a:r>
            <a:r>
              <a:rPr lang="he-IL" sz="2800" dirty="0" err="1" smtClean="0">
                <a:latin typeface="David" panose="020E0502060401010101" pitchFamily="34" charset="-79"/>
              </a:rPr>
              <a:t>כֹּחוֹתָיו</a:t>
            </a:r>
            <a:r>
              <a:rPr lang="he-IL" sz="2800" dirty="0" smtClean="0">
                <a:latin typeface="David" panose="020E0502060401010101" pitchFamily="34" charset="-79"/>
              </a:rPr>
              <a:t> כְּדֵי לֹא לִצְחֹק</a:t>
            </a:r>
            <a:r>
              <a:rPr lang="he-IL" sz="2000" dirty="0" smtClean="0">
                <a:latin typeface="David" panose="020E0502060401010101" pitchFamily="34" charset="-79"/>
              </a:rPr>
              <a:t>.</a:t>
            </a:r>
          </a:p>
        </p:txBody>
      </p:sp>
      <p:pic>
        <p:nvPicPr>
          <p:cNvPr id="18" name="תמונה 17"/>
          <p:cNvPicPr>
            <a:picLocks noChangeAspect="1"/>
          </p:cNvPicPr>
          <p:nvPr/>
        </p:nvPicPr>
        <p:blipFill rotWithShape="1">
          <a:blip r:embed="rId4"/>
          <a:srcRect t="17032" r="15292" b="51948"/>
          <a:stretch/>
        </p:blipFill>
        <p:spPr>
          <a:xfrm rot="16200000">
            <a:off x="1074382" y="2635683"/>
            <a:ext cx="3475167" cy="2464998"/>
          </a:xfrm>
          <a:prstGeom prst="rect">
            <a:avLst/>
          </a:prstGeom>
          <a:ln w="38100">
            <a:solidFill>
              <a:srgbClr val="FFCC00"/>
            </a:solidFill>
          </a:ln>
        </p:spPr>
      </p:pic>
      <p:sp>
        <p:nvSpPr>
          <p:cNvPr id="7" name="TextBox 6"/>
          <p:cNvSpPr txBox="1"/>
          <p:nvPr/>
        </p:nvSpPr>
        <p:spPr>
          <a:xfrm>
            <a:off x="752583" y="5984815"/>
            <a:ext cx="3638939" cy="369332"/>
          </a:xfrm>
          <a:prstGeom prst="rect">
            <a:avLst/>
          </a:prstGeom>
          <a:noFill/>
        </p:spPr>
        <p:txBody>
          <a:bodyPr wrap="square" rtlCol="1">
            <a:spAutoFit/>
          </a:bodyPr>
          <a:lstStyle/>
          <a:p>
            <a:pPr algn="ctr"/>
            <a:r>
              <a:rPr lang="he-IL" dirty="0">
                <a:solidFill>
                  <a:schemeClr val="accent6">
                    <a:lumMod val="75000"/>
                  </a:schemeClr>
                </a:solidFill>
              </a:rPr>
              <a:t>מִתּוֹךְ סֵפֶר יַלְדוּתֵנוּ לְכִתָּה א'</a:t>
            </a:r>
          </a:p>
        </p:txBody>
      </p:sp>
    </p:spTree>
    <p:extLst>
      <p:ext uri="{BB962C8B-B14F-4D97-AF65-F5344CB8AC3E}">
        <p14:creationId xmlns:p14="http://schemas.microsoft.com/office/powerpoint/2010/main" val="393153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4078" y="633680"/>
            <a:ext cx="8280000" cy="720000"/>
          </a:xfrm>
        </p:spPr>
        <p:txBody>
          <a:bodyPr>
            <a:normAutofit/>
          </a:bodyPr>
          <a:lstStyle/>
          <a:p>
            <a:r>
              <a:rPr lang="he-IL" b="1" dirty="0" err="1">
                <a:cs typeface="+mn-cs"/>
              </a:rPr>
              <a:t>עַכְשָׁו</a:t>
            </a:r>
            <a:r>
              <a:rPr lang="he-IL" b="1" dirty="0">
                <a:cs typeface="+mn-cs"/>
              </a:rPr>
              <a:t> לוֹמְדִים</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792133"/>
            <a:ext cx="6096000" cy="369332"/>
          </a:xfrm>
          <a:prstGeom prst="rect">
            <a:avLst/>
          </a:prstGeom>
        </p:spPr>
        <p:txBody>
          <a:bodyPr>
            <a:spAutoFit/>
          </a:bodyPr>
          <a:lstStyle/>
          <a:p>
            <a:endParaRPr lang="he-IL" dirty="0"/>
          </a:p>
        </p:txBody>
      </p:sp>
      <p:sp>
        <p:nvSpPr>
          <p:cNvPr id="3" name="TextBox 2"/>
          <p:cNvSpPr txBox="1"/>
          <p:nvPr/>
        </p:nvSpPr>
        <p:spPr>
          <a:xfrm>
            <a:off x="5078701" y="1986838"/>
            <a:ext cx="5705840" cy="2246769"/>
          </a:xfrm>
          <a:prstGeom prst="rect">
            <a:avLst/>
          </a:prstGeom>
          <a:noFill/>
        </p:spPr>
        <p:txBody>
          <a:bodyPr wrap="square" rtlCol="1">
            <a:spAutoFit/>
          </a:bodyPr>
          <a:lstStyle/>
          <a:p>
            <a:pPr algn="r"/>
            <a:r>
              <a:rPr lang="he-IL" sz="2800" dirty="0" smtClean="0">
                <a:latin typeface="David" panose="020E0502060401010101" pitchFamily="34" charset="-79"/>
              </a:rPr>
              <a:t>פָּתְחָה </a:t>
            </a:r>
            <a:r>
              <a:rPr lang="he-IL" sz="2800" dirty="0">
                <a:latin typeface="David" panose="020E0502060401010101" pitchFamily="34" charset="-79"/>
              </a:rPr>
              <a:t>סַבְתָּא </a:t>
            </a:r>
            <a:r>
              <a:rPr lang="he-IL" sz="2800" dirty="0" smtClean="0">
                <a:latin typeface="David" panose="020E0502060401010101" pitchFamily="34" charset="-79"/>
              </a:rPr>
              <a:t>אֶת הַדֶּלֶת.</a:t>
            </a:r>
          </a:p>
          <a:p>
            <a:pPr algn="r"/>
            <a:r>
              <a:rPr lang="he-IL" sz="2800" dirty="0" smtClean="0">
                <a:latin typeface="David" panose="020E0502060401010101" pitchFamily="34" charset="-79"/>
              </a:rPr>
              <a:t>"שָׁלוֹם לָכֶם אֲנָשִׁים טוֹבִים", אָמַר נָתָן.</a:t>
            </a:r>
          </a:p>
          <a:p>
            <a:pPr algn="r"/>
            <a:r>
              <a:rPr lang="he-IL" sz="2800" dirty="0" smtClean="0">
                <a:latin typeface="David" panose="020E0502060401010101" pitchFamily="34" charset="-79"/>
              </a:rPr>
              <a:t>הַפַּעַם הִכִּירוּ </a:t>
            </a:r>
            <a:r>
              <a:rPr lang="he-IL" sz="2800" dirty="0">
                <a:latin typeface="David" panose="020E0502060401010101" pitchFamily="34" charset="-79"/>
              </a:rPr>
              <a:t>סַבָּא וְסַבְתָּא </a:t>
            </a:r>
            <a:r>
              <a:rPr lang="he-IL" sz="2800" dirty="0" smtClean="0">
                <a:latin typeface="David" panose="020E0502060401010101" pitchFamily="34" charset="-79"/>
              </a:rPr>
              <a:t>אֶת קוֹלוֹ.</a:t>
            </a:r>
          </a:p>
          <a:p>
            <a:pPr algn="r"/>
            <a:r>
              <a:rPr lang="he-IL" sz="2800" dirty="0" smtClean="0">
                <a:latin typeface="David" panose="020E0502060401010101" pitchFamily="34" charset="-79"/>
              </a:rPr>
              <a:t>הֵם צָחֲקוּ מְאֹד.</a:t>
            </a:r>
          </a:p>
          <a:p>
            <a:pPr algn="r"/>
            <a:r>
              <a:rPr lang="he-IL" sz="2800" dirty="0" smtClean="0">
                <a:latin typeface="David" panose="020E0502060401010101" pitchFamily="34" charset="-79"/>
              </a:rPr>
              <a:t>שָׂמְחוּ וְנָתְנוּ לְנָתָן מַמְתַּקִּים.</a:t>
            </a:r>
          </a:p>
        </p:txBody>
      </p:sp>
      <p:pic>
        <p:nvPicPr>
          <p:cNvPr id="18" name="תמונה 17"/>
          <p:cNvPicPr>
            <a:picLocks noChangeAspect="1"/>
          </p:cNvPicPr>
          <p:nvPr/>
        </p:nvPicPr>
        <p:blipFill rotWithShape="1">
          <a:blip r:embed="rId4"/>
          <a:srcRect t="17032" r="15292" b="51948"/>
          <a:stretch/>
        </p:blipFill>
        <p:spPr>
          <a:xfrm rot="16200000">
            <a:off x="1074382" y="2635683"/>
            <a:ext cx="3475167" cy="2464998"/>
          </a:xfrm>
          <a:prstGeom prst="rect">
            <a:avLst/>
          </a:prstGeom>
          <a:ln w="38100">
            <a:solidFill>
              <a:srgbClr val="FFCC00"/>
            </a:solidFill>
          </a:ln>
        </p:spPr>
      </p:pic>
      <p:sp>
        <p:nvSpPr>
          <p:cNvPr id="7" name="TextBox 6"/>
          <p:cNvSpPr txBox="1"/>
          <p:nvPr/>
        </p:nvSpPr>
        <p:spPr>
          <a:xfrm>
            <a:off x="752583" y="5984815"/>
            <a:ext cx="3638939" cy="369332"/>
          </a:xfrm>
          <a:prstGeom prst="rect">
            <a:avLst/>
          </a:prstGeom>
          <a:noFill/>
        </p:spPr>
        <p:txBody>
          <a:bodyPr wrap="square" rtlCol="1">
            <a:spAutoFit/>
          </a:bodyPr>
          <a:lstStyle/>
          <a:p>
            <a:pPr algn="ctr"/>
            <a:r>
              <a:rPr lang="he-IL" dirty="0">
                <a:solidFill>
                  <a:schemeClr val="accent6">
                    <a:lumMod val="75000"/>
                  </a:schemeClr>
                </a:solidFill>
              </a:rPr>
              <a:t>מִתּוֹךְ סֵפֶר יַלְדוּתֵנוּ לְכִתָּה א'</a:t>
            </a:r>
          </a:p>
        </p:txBody>
      </p:sp>
    </p:spTree>
    <p:extLst>
      <p:ext uri="{BB962C8B-B14F-4D97-AF65-F5344CB8AC3E}">
        <p14:creationId xmlns:p14="http://schemas.microsoft.com/office/powerpoint/2010/main" val="274180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cs typeface="+mn-cs"/>
              </a:rPr>
              <a:t>עַכְשָׁו</a:t>
            </a:r>
            <a:r>
              <a:rPr lang="he-IL" b="1" dirty="0">
                <a:cs typeface="+mn-cs"/>
              </a:rPr>
              <a:t> לוֹמְדִים</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792133"/>
            <a:ext cx="6096000" cy="369332"/>
          </a:xfrm>
          <a:prstGeom prst="rect">
            <a:avLst/>
          </a:prstGeom>
        </p:spPr>
        <p:txBody>
          <a:bodyPr>
            <a:spAutoFit/>
          </a:bodyPr>
          <a:lstStyle/>
          <a:p>
            <a:endParaRPr lang="he-IL" dirty="0"/>
          </a:p>
        </p:txBody>
      </p:sp>
      <p:sp>
        <p:nvSpPr>
          <p:cNvPr id="4" name="TextBox 3"/>
          <p:cNvSpPr txBox="1"/>
          <p:nvPr/>
        </p:nvSpPr>
        <p:spPr>
          <a:xfrm>
            <a:off x="3752603" y="1797801"/>
            <a:ext cx="4822827" cy="646331"/>
          </a:xfrm>
          <a:prstGeom prst="rect">
            <a:avLst/>
          </a:prstGeom>
          <a:noFill/>
          <a:ln w="38100">
            <a:noFill/>
          </a:ln>
        </p:spPr>
        <p:txBody>
          <a:bodyPr wrap="square" rtlCol="1">
            <a:spAutoFit/>
          </a:bodyPr>
          <a:lstStyle/>
          <a:p>
            <a:pPr algn="ctr"/>
            <a:r>
              <a:rPr lang="he-IL" sz="3600" dirty="0">
                <a:latin typeface="EFT_Kita Alef" panose="01000503000000020003" pitchFamily="2" charset="-79"/>
              </a:rPr>
              <a:t>לְמַה הִתְחַפֵּשׂ נָתָן?</a:t>
            </a:r>
          </a:p>
        </p:txBody>
      </p:sp>
      <p:sp>
        <p:nvSpPr>
          <p:cNvPr id="14" name="TextBox 13"/>
          <p:cNvSpPr txBox="1"/>
          <p:nvPr/>
        </p:nvSpPr>
        <p:spPr>
          <a:xfrm>
            <a:off x="2919046" y="2739174"/>
            <a:ext cx="5656384" cy="3416320"/>
          </a:xfrm>
          <a:prstGeom prst="rect">
            <a:avLst/>
          </a:prstGeom>
          <a:noFill/>
        </p:spPr>
        <p:txBody>
          <a:bodyPr wrap="square" rtlCol="1">
            <a:spAutoFit/>
          </a:bodyPr>
          <a:lstStyle/>
          <a:p>
            <a:pPr marL="514350" indent="-514350" algn="r" rtl="1">
              <a:lnSpc>
                <a:spcPct val="150000"/>
              </a:lnSpc>
              <a:buClr>
                <a:schemeClr val="accent6">
                  <a:lumMod val="75000"/>
                </a:schemeClr>
              </a:buClr>
              <a:buFont typeface="+mj-lt"/>
              <a:buAutoNum type="arabicPeriod"/>
            </a:pPr>
            <a:r>
              <a:rPr lang="he-IL" sz="3600" dirty="0">
                <a:solidFill>
                  <a:srgbClr val="0070C0"/>
                </a:solidFill>
                <a:latin typeface="EFT_Kita Alef" panose="01000503000000020003" pitchFamily="2" charset="-79"/>
              </a:rPr>
              <a:t>לְמָרְדְּכַי הַיְּהוּדִי</a:t>
            </a:r>
          </a:p>
          <a:p>
            <a:pPr marL="514350" indent="-514350" algn="r" rtl="1">
              <a:lnSpc>
                <a:spcPct val="150000"/>
              </a:lnSpc>
              <a:buClr>
                <a:schemeClr val="accent6">
                  <a:lumMod val="75000"/>
                </a:schemeClr>
              </a:buClr>
              <a:buFont typeface="+mj-lt"/>
              <a:buAutoNum type="arabicPeriod"/>
            </a:pPr>
            <a:r>
              <a:rPr lang="he-IL" sz="3600" dirty="0">
                <a:solidFill>
                  <a:srgbClr val="0070C0"/>
                </a:solidFill>
                <a:latin typeface="EFT_Kita Alef" panose="01000503000000020003" pitchFamily="2" charset="-79"/>
              </a:rPr>
              <a:t>לְכֹהֵן גָּדוֹל</a:t>
            </a:r>
          </a:p>
          <a:p>
            <a:pPr marL="514350" indent="-514350" algn="r" rtl="1">
              <a:lnSpc>
                <a:spcPct val="150000"/>
              </a:lnSpc>
              <a:buClr>
                <a:schemeClr val="accent6">
                  <a:lumMod val="75000"/>
                </a:schemeClr>
              </a:buClr>
              <a:buFont typeface="+mj-lt"/>
              <a:buAutoNum type="arabicPeriod"/>
            </a:pPr>
            <a:r>
              <a:rPr lang="he-IL" sz="3600" dirty="0">
                <a:solidFill>
                  <a:srgbClr val="0070C0"/>
                </a:solidFill>
                <a:latin typeface="EFT_Kita Alef" panose="01000503000000020003" pitchFamily="2" charset="-79"/>
              </a:rPr>
              <a:t>לְסַבָּא זָקֵן וְקָטָן</a:t>
            </a:r>
          </a:p>
          <a:p>
            <a:pPr marL="514350" indent="-514350" algn="r" rtl="1">
              <a:lnSpc>
                <a:spcPct val="150000"/>
              </a:lnSpc>
              <a:buClr>
                <a:schemeClr val="accent6">
                  <a:lumMod val="75000"/>
                </a:schemeClr>
              </a:buClr>
              <a:buFont typeface="+mj-lt"/>
              <a:buAutoNum type="arabicPeriod"/>
            </a:pPr>
            <a:r>
              <a:rPr lang="he-IL" sz="3600" dirty="0">
                <a:solidFill>
                  <a:srgbClr val="0070C0"/>
                </a:solidFill>
                <a:latin typeface="EFT_Kita Alef" panose="01000503000000020003" pitchFamily="2" charset="-79"/>
              </a:rPr>
              <a:t>לְתֻכִּי צִבְעוֹנִי</a:t>
            </a:r>
            <a:endParaRPr lang="he-IL" sz="3600" u="sng" dirty="0">
              <a:solidFill>
                <a:srgbClr val="0070C0"/>
              </a:solidFill>
              <a:latin typeface="EFT_Kita Alef" panose="01000503000000020003" pitchFamily="2" charset="-79"/>
            </a:endParaRPr>
          </a:p>
        </p:txBody>
      </p:sp>
    </p:spTree>
    <p:extLst>
      <p:ext uri="{BB962C8B-B14F-4D97-AF65-F5344CB8AC3E}">
        <p14:creationId xmlns:p14="http://schemas.microsoft.com/office/powerpoint/2010/main" val="46680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cs typeface="+mn-cs"/>
              </a:rPr>
              <a:t>עַכְשָׁו</a:t>
            </a:r>
            <a:r>
              <a:rPr lang="he-IL" b="1" dirty="0">
                <a:cs typeface="+mn-cs"/>
              </a:rPr>
              <a:t> לוֹמְדִים</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792133"/>
            <a:ext cx="6096000" cy="369332"/>
          </a:xfrm>
          <a:prstGeom prst="rect">
            <a:avLst/>
          </a:prstGeom>
        </p:spPr>
        <p:txBody>
          <a:bodyPr>
            <a:spAutoFit/>
          </a:bodyPr>
          <a:lstStyle/>
          <a:p>
            <a:endParaRPr lang="he-IL" dirty="0"/>
          </a:p>
        </p:txBody>
      </p:sp>
      <p:sp>
        <p:nvSpPr>
          <p:cNvPr id="4" name="TextBox 3"/>
          <p:cNvSpPr txBox="1"/>
          <p:nvPr/>
        </p:nvSpPr>
        <p:spPr>
          <a:xfrm>
            <a:off x="4635391" y="1797801"/>
            <a:ext cx="3940039" cy="646331"/>
          </a:xfrm>
          <a:prstGeom prst="rect">
            <a:avLst/>
          </a:prstGeom>
          <a:noFill/>
          <a:ln w="38100">
            <a:noFill/>
          </a:ln>
        </p:spPr>
        <p:txBody>
          <a:bodyPr wrap="square" rtlCol="1">
            <a:spAutoFit/>
          </a:bodyPr>
          <a:lstStyle/>
          <a:p>
            <a:pPr algn="ctr"/>
            <a:r>
              <a:rPr lang="he-IL" sz="3600" dirty="0">
                <a:latin typeface="EFT_Kita Alef" panose="01000503000000020003" pitchFamily="2" charset="-79"/>
              </a:rPr>
              <a:t>לְמַה הִתְחַפֵּשׂ נָתָן?</a:t>
            </a:r>
          </a:p>
        </p:txBody>
      </p:sp>
      <p:sp>
        <p:nvSpPr>
          <p:cNvPr id="3" name="מלבן 2"/>
          <p:cNvSpPr/>
          <p:nvPr/>
        </p:nvSpPr>
        <p:spPr>
          <a:xfrm>
            <a:off x="4215741" y="4447334"/>
            <a:ext cx="4359690" cy="873397"/>
          </a:xfrm>
          <a:prstGeom prst="rect">
            <a:avLst/>
          </a:prstGeom>
          <a:noFill/>
          <a:ln w="38100">
            <a:solidFill>
              <a:srgbClr val="FFC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4" name="TextBox 13"/>
          <p:cNvSpPr txBox="1"/>
          <p:nvPr/>
        </p:nvSpPr>
        <p:spPr>
          <a:xfrm>
            <a:off x="2591185" y="2663217"/>
            <a:ext cx="5656384" cy="3416320"/>
          </a:xfrm>
          <a:prstGeom prst="rect">
            <a:avLst/>
          </a:prstGeom>
          <a:noFill/>
        </p:spPr>
        <p:txBody>
          <a:bodyPr wrap="square" rtlCol="1">
            <a:spAutoFit/>
          </a:bodyPr>
          <a:lstStyle/>
          <a:p>
            <a:pPr marL="514350" indent="-514350" algn="r" rtl="1">
              <a:lnSpc>
                <a:spcPct val="150000"/>
              </a:lnSpc>
              <a:buClr>
                <a:schemeClr val="accent6">
                  <a:lumMod val="75000"/>
                </a:schemeClr>
              </a:buClr>
              <a:buFont typeface="+mj-lt"/>
              <a:buAutoNum type="arabicPeriod"/>
            </a:pPr>
            <a:r>
              <a:rPr lang="he-IL" sz="3600" dirty="0">
                <a:solidFill>
                  <a:srgbClr val="0070C0"/>
                </a:solidFill>
                <a:latin typeface="EFT_Kita Alef" panose="01000503000000020003" pitchFamily="2" charset="-79"/>
              </a:rPr>
              <a:t>לְמָרְדְּכַי הַיְּהוּדִי</a:t>
            </a:r>
          </a:p>
          <a:p>
            <a:pPr marL="514350" indent="-514350" algn="r" rtl="1">
              <a:lnSpc>
                <a:spcPct val="150000"/>
              </a:lnSpc>
              <a:buClr>
                <a:schemeClr val="accent6">
                  <a:lumMod val="75000"/>
                </a:schemeClr>
              </a:buClr>
              <a:buFont typeface="+mj-lt"/>
              <a:buAutoNum type="arabicPeriod"/>
            </a:pPr>
            <a:r>
              <a:rPr lang="he-IL" sz="3600" dirty="0">
                <a:solidFill>
                  <a:srgbClr val="0070C0"/>
                </a:solidFill>
                <a:latin typeface="EFT_Kita Alef" panose="01000503000000020003" pitchFamily="2" charset="-79"/>
              </a:rPr>
              <a:t>לְכֹהֵן גָּדוֹל</a:t>
            </a:r>
          </a:p>
          <a:p>
            <a:pPr marL="514350" indent="-514350" algn="r" rtl="1">
              <a:lnSpc>
                <a:spcPct val="150000"/>
              </a:lnSpc>
              <a:buClr>
                <a:schemeClr val="accent6">
                  <a:lumMod val="75000"/>
                </a:schemeClr>
              </a:buClr>
              <a:buFont typeface="+mj-lt"/>
              <a:buAutoNum type="arabicPeriod"/>
            </a:pPr>
            <a:r>
              <a:rPr lang="he-IL" sz="3600" dirty="0">
                <a:solidFill>
                  <a:srgbClr val="0070C0"/>
                </a:solidFill>
                <a:latin typeface="EFT_Kita Alef" panose="01000503000000020003" pitchFamily="2" charset="-79"/>
              </a:rPr>
              <a:t>לְסַבָּא זָקֵן וְקָטָן</a:t>
            </a:r>
          </a:p>
          <a:p>
            <a:pPr marL="514350" indent="-514350" algn="r" rtl="1">
              <a:lnSpc>
                <a:spcPct val="150000"/>
              </a:lnSpc>
              <a:buClr>
                <a:schemeClr val="accent6">
                  <a:lumMod val="75000"/>
                </a:schemeClr>
              </a:buClr>
              <a:buFont typeface="+mj-lt"/>
              <a:buAutoNum type="arabicPeriod"/>
            </a:pPr>
            <a:r>
              <a:rPr lang="he-IL" sz="3600" dirty="0">
                <a:solidFill>
                  <a:srgbClr val="0070C0"/>
                </a:solidFill>
                <a:latin typeface="EFT_Kita Alef" panose="01000503000000020003" pitchFamily="2" charset="-79"/>
              </a:rPr>
              <a:t>לְתֻכִּי צִבְעוֹנִי</a:t>
            </a:r>
            <a:endParaRPr lang="he-IL" sz="3600" u="sng" dirty="0">
              <a:solidFill>
                <a:srgbClr val="0070C0"/>
              </a:solidFill>
              <a:latin typeface="EFT_Kita Alef" panose="01000503000000020003" pitchFamily="2" charset="-79"/>
            </a:endParaRPr>
          </a:p>
        </p:txBody>
      </p:sp>
    </p:spTree>
    <p:extLst>
      <p:ext uri="{BB962C8B-B14F-4D97-AF65-F5344CB8AC3E}">
        <p14:creationId xmlns:p14="http://schemas.microsoft.com/office/powerpoint/2010/main" val="388336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t>עַכְשָׁו</a:t>
            </a:r>
            <a:r>
              <a:rPr lang="he-IL" b="1" dirty="0"/>
              <a:t> לוֹמְדִים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792133"/>
            <a:ext cx="6096000" cy="369332"/>
          </a:xfrm>
          <a:prstGeom prst="rect">
            <a:avLst/>
          </a:prstGeom>
        </p:spPr>
        <p:txBody>
          <a:bodyPr>
            <a:spAutoFit/>
          </a:bodyPr>
          <a:lstStyle/>
          <a:p>
            <a:endParaRPr lang="he-IL" dirty="0"/>
          </a:p>
        </p:txBody>
      </p:sp>
      <p:sp>
        <p:nvSpPr>
          <p:cNvPr id="4" name="TextBox 3"/>
          <p:cNvSpPr txBox="1"/>
          <p:nvPr/>
        </p:nvSpPr>
        <p:spPr>
          <a:xfrm>
            <a:off x="3972922" y="3328635"/>
            <a:ext cx="3821985" cy="646331"/>
          </a:xfrm>
          <a:prstGeom prst="rect">
            <a:avLst/>
          </a:prstGeom>
          <a:noFill/>
          <a:ln w="38100">
            <a:noFill/>
          </a:ln>
        </p:spPr>
        <p:txBody>
          <a:bodyPr wrap="square" rtlCol="1">
            <a:spAutoFit/>
          </a:bodyPr>
          <a:lstStyle/>
          <a:p>
            <a:pPr algn="ctr"/>
            <a:r>
              <a:rPr lang="he-IL" sz="3600" dirty="0">
                <a:latin typeface="EFT_Kita Alef" panose="01000503000000020003" pitchFamily="2" charset="-79"/>
              </a:rPr>
              <a:t>מֶה עָשָׂה נָתָן?</a:t>
            </a:r>
          </a:p>
        </p:txBody>
      </p:sp>
    </p:spTree>
    <p:extLst>
      <p:ext uri="{BB962C8B-B14F-4D97-AF65-F5344CB8AC3E}">
        <p14:creationId xmlns:p14="http://schemas.microsoft.com/office/powerpoint/2010/main" val="198631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אליפסה 27"/>
          <p:cNvSpPr/>
          <p:nvPr/>
        </p:nvSpPr>
        <p:spPr>
          <a:xfrm>
            <a:off x="10905774" y="6399831"/>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24" name="אליפסה 23"/>
          <p:cNvSpPr/>
          <p:nvPr/>
        </p:nvSpPr>
        <p:spPr>
          <a:xfrm>
            <a:off x="10915492" y="4541146"/>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23" name="אליפסה 22"/>
          <p:cNvSpPr/>
          <p:nvPr/>
        </p:nvSpPr>
        <p:spPr>
          <a:xfrm>
            <a:off x="10905774" y="4836052"/>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25" name="אליפסה 24"/>
          <p:cNvSpPr/>
          <p:nvPr/>
        </p:nvSpPr>
        <p:spPr>
          <a:xfrm>
            <a:off x="10915492" y="5188013"/>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26" name="אליפסה 25"/>
          <p:cNvSpPr/>
          <p:nvPr/>
        </p:nvSpPr>
        <p:spPr>
          <a:xfrm>
            <a:off x="9213528" y="4857181"/>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27" name="אליפסה 26"/>
          <p:cNvSpPr/>
          <p:nvPr/>
        </p:nvSpPr>
        <p:spPr>
          <a:xfrm>
            <a:off x="10476575" y="5467814"/>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32" name="אליפסה 31"/>
          <p:cNvSpPr/>
          <p:nvPr/>
        </p:nvSpPr>
        <p:spPr>
          <a:xfrm>
            <a:off x="9254592" y="3281596"/>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21" name="אליפסה 20"/>
          <p:cNvSpPr/>
          <p:nvPr/>
        </p:nvSpPr>
        <p:spPr>
          <a:xfrm>
            <a:off x="10887808" y="4207470"/>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22" name="אליפסה 21"/>
          <p:cNvSpPr/>
          <p:nvPr/>
        </p:nvSpPr>
        <p:spPr>
          <a:xfrm>
            <a:off x="10881021" y="3859861"/>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33" name="אליפסה 32"/>
          <p:cNvSpPr/>
          <p:nvPr/>
        </p:nvSpPr>
        <p:spPr>
          <a:xfrm>
            <a:off x="9464354" y="5159384"/>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2" name="אליפסה 1"/>
          <p:cNvSpPr/>
          <p:nvPr/>
        </p:nvSpPr>
        <p:spPr>
          <a:xfrm>
            <a:off x="10568354" y="2372965"/>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29" name="TextBox 28"/>
          <p:cNvSpPr txBox="1"/>
          <p:nvPr/>
        </p:nvSpPr>
        <p:spPr>
          <a:xfrm>
            <a:off x="6304602" y="2044119"/>
            <a:ext cx="5138140" cy="4708981"/>
          </a:xfrm>
          <a:prstGeom prst="rect">
            <a:avLst/>
          </a:prstGeom>
          <a:noFill/>
        </p:spPr>
        <p:txBody>
          <a:bodyPr wrap="square" rtlCol="1">
            <a:spAutoFit/>
          </a:bodyPr>
          <a:lstStyle/>
          <a:p>
            <a:pPr algn="r"/>
            <a:r>
              <a:rPr lang="he-IL" sz="2000" dirty="0">
                <a:latin typeface="David" panose="020E0502060401010101" pitchFamily="34" charset="-79"/>
              </a:rPr>
              <a:t>הִגִּיעַ פּוּרִים.</a:t>
            </a:r>
          </a:p>
          <a:p>
            <a:pPr algn="r"/>
            <a:r>
              <a:rPr lang="he-IL" sz="2000" dirty="0" smtClean="0">
                <a:latin typeface="David" panose="020E0502060401010101" pitchFamily="34" charset="-79"/>
              </a:rPr>
              <a:t>נָתָן </a:t>
            </a:r>
            <a:r>
              <a:rPr lang="he-IL" sz="2000" dirty="0">
                <a:latin typeface="David" panose="020E0502060401010101" pitchFamily="34" charset="-79"/>
              </a:rPr>
              <a:t>נִגַּשׁ אֶל הָאָרוֹן לְחַפֵּשׂ בְּגָדִים בָּהֶם יוּכַל לְהִתְחַפֵּשׂ.</a:t>
            </a:r>
          </a:p>
          <a:p>
            <a:pPr algn="r"/>
            <a:r>
              <a:rPr lang="he-IL" sz="2000" dirty="0">
                <a:latin typeface="David" panose="020E0502060401010101" pitchFamily="34" charset="-79"/>
              </a:rPr>
              <a:t>הִנֵּה מְעִילוֹ שֶׁל אַבָּא,</a:t>
            </a:r>
          </a:p>
          <a:p>
            <a:pPr algn="r"/>
            <a:r>
              <a:rPr lang="he-IL" sz="2000" dirty="0">
                <a:latin typeface="David" panose="020E0502060401010101" pitchFamily="34" charset="-79"/>
              </a:rPr>
              <a:t>גַּם מִגְבַּעַת יְשָׁנָה מָצָא.</a:t>
            </a:r>
          </a:p>
          <a:p>
            <a:pPr algn="r"/>
            <a:r>
              <a:rPr lang="he-IL" sz="2000" dirty="0">
                <a:latin typeface="David" panose="020E0502060401010101" pitchFamily="34" charset="-79"/>
              </a:rPr>
              <a:t>עוֹד מְעַט וְהַתִּלְבֹּשֶׁת מוּכָנָה.</a:t>
            </a:r>
          </a:p>
          <a:p>
            <a:pPr algn="r"/>
            <a:r>
              <a:rPr lang="he-IL" sz="2000" dirty="0">
                <a:latin typeface="David" panose="020E0502060401010101" pitchFamily="34" charset="-79"/>
              </a:rPr>
              <a:t>לָבַשׁ </a:t>
            </a:r>
            <a:r>
              <a:rPr lang="he-IL" sz="2000" dirty="0" smtClean="0">
                <a:latin typeface="David" panose="020E0502060401010101" pitchFamily="34" charset="-79"/>
              </a:rPr>
              <a:t>נָתָן </a:t>
            </a:r>
            <a:r>
              <a:rPr lang="he-IL" sz="2000" dirty="0">
                <a:latin typeface="David" panose="020E0502060401010101" pitchFamily="34" charset="-79"/>
              </a:rPr>
              <a:t>אֶת הַמְּעִיל.</a:t>
            </a:r>
          </a:p>
          <a:p>
            <a:pPr algn="r"/>
            <a:r>
              <a:rPr lang="he-IL" sz="2000" dirty="0">
                <a:latin typeface="David" panose="020E0502060401010101" pitchFamily="34" charset="-79"/>
              </a:rPr>
              <a:t>חָבַשׁ לְרֹאשׁוֹ אֶת הַמִּגְבַּעַת,</a:t>
            </a:r>
          </a:p>
          <a:p>
            <a:pPr algn="r"/>
            <a:r>
              <a:rPr lang="he-IL" sz="2000" dirty="0">
                <a:latin typeface="David" panose="020E0502060401010101" pitchFamily="34" charset="-79"/>
              </a:rPr>
              <a:t>כִּסָּה אֶת פָּנָיו בְּמַסֵּכָה,</a:t>
            </a:r>
          </a:p>
          <a:p>
            <a:pPr algn="r"/>
            <a:r>
              <a:rPr lang="he-IL" sz="2000" dirty="0">
                <a:latin typeface="David" panose="020E0502060401010101" pitchFamily="34" charset="-79"/>
              </a:rPr>
              <a:t>קָשַׁר לְסַנְטֵרוֹ זָקָן שֶׁהֵכִין בְּעַצְמוֹ,</a:t>
            </a:r>
          </a:p>
          <a:p>
            <a:pPr algn="r"/>
            <a:r>
              <a:rPr lang="he-IL" sz="2000" dirty="0">
                <a:latin typeface="David" panose="020E0502060401010101" pitchFamily="34" charset="-79"/>
              </a:rPr>
              <a:t>לָקַח בְּיָדוֹ מַקֵּל וְנִגַּשׂ אֶל הָרְאִי.</a:t>
            </a:r>
          </a:p>
          <a:p>
            <a:pPr algn="r"/>
            <a:r>
              <a:rPr lang="he-IL" sz="2000" dirty="0">
                <a:latin typeface="David" panose="020E0502060401010101" pitchFamily="34" charset="-79"/>
              </a:rPr>
              <a:t>וּמָה רָאָה?</a:t>
            </a:r>
          </a:p>
          <a:p>
            <a:pPr algn="r"/>
            <a:r>
              <a:rPr lang="he-IL" sz="2000" dirty="0">
                <a:latin typeface="David" panose="020E0502060401010101" pitchFamily="34" charset="-79"/>
              </a:rPr>
              <a:t>סַבָּא זָקֵן וְקָטָן.</a:t>
            </a:r>
          </a:p>
          <a:p>
            <a:pPr algn="r"/>
            <a:r>
              <a:rPr lang="he-IL" sz="2000" dirty="0">
                <a:latin typeface="David" panose="020E0502060401010101" pitchFamily="34" charset="-79"/>
              </a:rPr>
              <a:t>אַבָּא </a:t>
            </a:r>
            <a:r>
              <a:rPr lang="he-IL" sz="2000" dirty="0" err="1">
                <a:latin typeface="David" panose="020E0502060401010101" pitchFamily="34" charset="-79"/>
              </a:rPr>
              <a:t>וְאִמָּא</a:t>
            </a:r>
            <a:r>
              <a:rPr lang="he-IL" sz="2000" dirty="0">
                <a:latin typeface="David" panose="020E0502060401010101" pitchFamily="34" charset="-79"/>
              </a:rPr>
              <a:t> צָחֲקוּ מְאֹד.</a:t>
            </a:r>
          </a:p>
          <a:p>
            <a:pPr algn="r"/>
            <a:r>
              <a:rPr lang="he-IL" sz="2000" dirty="0">
                <a:latin typeface="David" panose="020E0502060401010101" pitchFamily="34" charset="-79"/>
              </a:rPr>
              <a:t>הָלַךְ נָתָן מְחֻפָּשׂ אֶל בֵּית סַבָּא וְסַבְתָּא.</a:t>
            </a:r>
            <a:endParaRPr lang="he-IL" sz="2000" dirty="0" smtClean="0">
              <a:latin typeface="David" panose="020E0502060401010101" pitchFamily="34" charset="-79"/>
            </a:endParaRPr>
          </a:p>
        </p:txBody>
      </p:sp>
      <p:sp>
        <p:nvSpPr>
          <p:cNvPr id="16" name="אליפסה 15"/>
          <p:cNvSpPr/>
          <p:nvPr/>
        </p:nvSpPr>
        <p:spPr>
          <a:xfrm>
            <a:off x="4804033" y="3287714"/>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7" name="אליפסה 16"/>
          <p:cNvSpPr/>
          <p:nvPr/>
        </p:nvSpPr>
        <p:spPr>
          <a:xfrm>
            <a:off x="3650284" y="2351486"/>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8" name="אליפסה 17"/>
          <p:cNvSpPr/>
          <p:nvPr/>
        </p:nvSpPr>
        <p:spPr>
          <a:xfrm>
            <a:off x="4824421" y="2351486"/>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9" name="אליפסה 18"/>
          <p:cNvSpPr/>
          <p:nvPr/>
        </p:nvSpPr>
        <p:spPr>
          <a:xfrm>
            <a:off x="2250560" y="4779631"/>
            <a:ext cx="40444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20" name="אליפסה 19"/>
          <p:cNvSpPr/>
          <p:nvPr/>
        </p:nvSpPr>
        <p:spPr>
          <a:xfrm>
            <a:off x="4192595" y="4223942"/>
            <a:ext cx="631826" cy="382281"/>
          </a:xfrm>
          <a:prstGeom prst="ellipse">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4078" y="633680"/>
            <a:ext cx="8280000" cy="720000"/>
          </a:xfrm>
        </p:spPr>
        <p:txBody>
          <a:bodyPr>
            <a:normAutofit/>
          </a:bodyPr>
          <a:lstStyle/>
          <a:p>
            <a:r>
              <a:rPr lang="he-IL" b="1" dirty="0" err="1">
                <a:cs typeface="+mn-cs"/>
              </a:rPr>
              <a:t>עַכְשָׁו</a:t>
            </a:r>
            <a:r>
              <a:rPr lang="he-IL" b="1" dirty="0">
                <a:cs typeface="+mn-cs"/>
              </a:rPr>
              <a:t> </a:t>
            </a:r>
            <a:r>
              <a:rPr lang="he-IL" b="1" dirty="0" smtClean="0">
                <a:cs typeface="+mn-cs"/>
              </a:rPr>
              <a:t>לוֹמְדִים - </a:t>
            </a:r>
            <a:r>
              <a:rPr lang="he-IL" b="1" dirty="0" err="1" smtClean="0">
                <a:cs typeface="+mn-cs"/>
              </a:rPr>
              <a:t>פְּעֻלּוֹת</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תמונה 6"/>
          <p:cNvPicPr>
            <a:picLocks noChangeAspect="1"/>
          </p:cNvPicPr>
          <p:nvPr/>
        </p:nvPicPr>
        <p:blipFill rotWithShape="1">
          <a:blip r:embed="rId4"/>
          <a:srcRect t="51550" r="15463" b="11565"/>
          <a:stretch/>
        </p:blipFill>
        <p:spPr>
          <a:xfrm rot="16200000">
            <a:off x="1699533" y="791015"/>
            <a:ext cx="1773980" cy="1289769"/>
          </a:xfrm>
          <a:prstGeom prst="rect">
            <a:avLst/>
          </a:prstGeom>
          <a:ln w="38100">
            <a:solidFill>
              <a:srgbClr val="FFC000"/>
            </a:solidFill>
          </a:ln>
        </p:spPr>
      </p:pic>
      <p:pic>
        <p:nvPicPr>
          <p:cNvPr id="9" name="תמונה 8"/>
          <p:cNvPicPr>
            <a:picLocks noChangeAspect="1"/>
          </p:cNvPicPr>
          <p:nvPr/>
        </p:nvPicPr>
        <p:blipFill rotWithShape="1">
          <a:blip r:embed="rId4"/>
          <a:srcRect t="17032" r="15292" b="51948"/>
          <a:stretch/>
        </p:blipFill>
        <p:spPr>
          <a:xfrm rot="16200000">
            <a:off x="136037" y="802416"/>
            <a:ext cx="1744199" cy="1237191"/>
          </a:xfrm>
          <a:prstGeom prst="rect">
            <a:avLst/>
          </a:prstGeom>
          <a:ln w="38100">
            <a:solidFill>
              <a:srgbClr val="FFCC00"/>
            </a:solidFill>
          </a:ln>
        </p:spPr>
      </p:pic>
      <p:sp>
        <p:nvSpPr>
          <p:cNvPr id="15" name="מלבן 14"/>
          <p:cNvSpPr/>
          <p:nvPr/>
        </p:nvSpPr>
        <p:spPr>
          <a:xfrm>
            <a:off x="7619453" y="1595689"/>
            <a:ext cx="1837362" cy="523220"/>
          </a:xfrm>
          <a:prstGeom prst="rect">
            <a:avLst/>
          </a:prstGeom>
        </p:spPr>
        <p:txBody>
          <a:bodyPr wrap="none">
            <a:spAutoFit/>
          </a:bodyPr>
          <a:lstStyle/>
          <a:p>
            <a:pPr algn="r"/>
            <a:r>
              <a:rPr lang="he-IL" sz="2800" dirty="0">
                <a:solidFill>
                  <a:schemeClr val="accent6">
                    <a:lumMod val="50000"/>
                  </a:schemeClr>
                </a:solidFill>
                <a:latin typeface="David" panose="020E0502060401010101" pitchFamily="34" charset="-79"/>
              </a:rPr>
              <a:t>נָתָן מִתְחַפֵּשׂ</a:t>
            </a:r>
          </a:p>
        </p:txBody>
      </p:sp>
      <p:sp>
        <p:nvSpPr>
          <p:cNvPr id="30" name="TextBox 29"/>
          <p:cNvSpPr txBox="1"/>
          <p:nvPr/>
        </p:nvSpPr>
        <p:spPr>
          <a:xfrm>
            <a:off x="177268" y="2304397"/>
            <a:ext cx="5138140" cy="4093428"/>
          </a:xfrm>
          <a:prstGeom prst="rect">
            <a:avLst/>
          </a:prstGeom>
          <a:noFill/>
        </p:spPr>
        <p:txBody>
          <a:bodyPr wrap="square" rtlCol="1">
            <a:spAutoFit/>
          </a:bodyPr>
          <a:lstStyle/>
          <a:p>
            <a:pPr algn="r"/>
            <a:r>
              <a:rPr lang="he-IL" sz="2000" dirty="0">
                <a:latin typeface="David" panose="020E0502060401010101" pitchFamily="34" charset="-79"/>
              </a:rPr>
              <a:t>דָּפַק בַּדֶּלֶת, וְחִכָּה.</a:t>
            </a:r>
          </a:p>
          <a:p>
            <a:pPr algn="r"/>
            <a:r>
              <a:rPr lang="he-IL" sz="2000" dirty="0">
                <a:latin typeface="David" panose="020E0502060401010101" pitchFamily="34" charset="-79"/>
              </a:rPr>
              <a:t>"מִי שָׁם?" שָׁאַל סַבָּא.</a:t>
            </a:r>
          </a:p>
          <a:p>
            <a:pPr algn="r"/>
            <a:r>
              <a:rPr lang="he-IL" sz="2000" dirty="0">
                <a:latin typeface="David" panose="020E0502060401010101" pitchFamily="34" charset="-79"/>
              </a:rPr>
              <a:t>"אִישׁ זָקֵן וּמִסְכֵּן, פִּתְחוּ לִי!"</a:t>
            </a:r>
          </a:p>
          <a:p>
            <a:pPr algn="r"/>
            <a:r>
              <a:rPr lang="he-IL" sz="2000" dirty="0">
                <a:latin typeface="David" panose="020E0502060401010101" pitchFamily="34" charset="-79"/>
              </a:rPr>
              <a:t>עָנָה נָתָן בְּשִׁנּוּי קוֹל.</a:t>
            </a:r>
          </a:p>
          <a:p>
            <a:pPr algn="r"/>
            <a:r>
              <a:rPr lang="he-IL" sz="2000" dirty="0">
                <a:latin typeface="David" panose="020E0502060401010101" pitchFamily="34" charset="-79"/>
              </a:rPr>
              <a:t>"אִישׁ מִסְכֵּן, אֶפְתַּח לוֹ מִיָּד",</a:t>
            </a:r>
          </a:p>
          <a:p>
            <a:pPr algn="r"/>
            <a:r>
              <a:rPr lang="he-IL" sz="2000" dirty="0" smtClean="0">
                <a:latin typeface="David" panose="020E0502060401010101" pitchFamily="34" charset="-79"/>
              </a:rPr>
              <a:t>אָמְרָה סַבְתָּא</a:t>
            </a:r>
            <a:r>
              <a:rPr lang="he-IL" sz="2000" dirty="0">
                <a:latin typeface="David" panose="020E0502060401010101" pitchFamily="34" charset="-79"/>
              </a:rPr>
              <a:t>.</a:t>
            </a:r>
          </a:p>
          <a:p>
            <a:pPr algn="r"/>
            <a:r>
              <a:rPr lang="he-IL" sz="2000" dirty="0" smtClean="0">
                <a:latin typeface="David" panose="020E0502060401010101" pitchFamily="34" charset="-79"/>
              </a:rPr>
              <a:t>נָתָן </a:t>
            </a:r>
            <a:r>
              <a:rPr lang="he-IL" sz="2000" dirty="0">
                <a:latin typeface="David" panose="020E0502060401010101" pitchFamily="34" charset="-79"/>
              </a:rPr>
              <a:t>הִתְאַפֵּק בְּכָל </a:t>
            </a:r>
            <a:r>
              <a:rPr lang="he-IL" sz="2000" dirty="0" err="1">
                <a:latin typeface="David" panose="020E0502060401010101" pitchFamily="34" charset="-79"/>
              </a:rPr>
              <a:t>כֹּחוֹתָיו</a:t>
            </a:r>
            <a:r>
              <a:rPr lang="he-IL" sz="2000" dirty="0">
                <a:latin typeface="David" panose="020E0502060401010101" pitchFamily="34" charset="-79"/>
              </a:rPr>
              <a:t> כְּדֵי לֹא לִצְחֹק.</a:t>
            </a:r>
          </a:p>
          <a:p>
            <a:pPr algn="r"/>
            <a:r>
              <a:rPr lang="he-IL" sz="2000" dirty="0" smtClean="0">
                <a:latin typeface="David" panose="020E0502060401010101" pitchFamily="34" charset="-79"/>
              </a:rPr>
              <a:t>פָּתְחָה סַבְתָּא </a:t>
            </a:r>
            <a:r>
              <a:rPr lang="he-IL" sz="2000" dirty="0">
                <a:latin typeface="David" panose="020E0502060401010101" pitchFamily="34" charset="-79"/>
              </a:rPr>
              <a:t>אֶת הַדֶּלֶת.</a:t>
            </a:r>
          </a:p>
          <a:p>
            <a:pPr algn="r"/>
            <a:r>
              <a:rPr lang="he-IL" sz="2000" dirty="0">
                <a:latin typeface="David" panose="020E0502060401010101" pitchFamily="34" charset="-79"/>
              </a:rPr>
              <a:t>"שָׁלוֹם לָכֶם אֲנָשִׁים טוֹבִים", אָמַר נָתָן.</a:t>
            </a:r>
          </a:p>
          <a:p>
            <a:pPr algn="r"/>
            <a:r>
              <a:rPr lang="he-IL" sz="2000" dirty="0" smtClean="0">
                <a:latin typeface="David" panose="020E0502060401010101" pitchFamily="34" charset="-79"/>
              </a:rPr>
              <a:t>הַפַּעַם הִכִּירוּ </a:t>
            </a:r>
            <a:r>
              <a:rPr lang="he-IL" sz="2000" dirty="0">
                <a:latin typeface="David" panose="020E0502060401010101" pitchFamily="34" charset="-79"/>
              </a:rPr>
              <a:t>סַבָּא </a:t>
            </a:r>
            <a:r>
              <a:rPr lang="he-IL" sz="2000" dirty="0" smtClean="0">
                <a:latin typeface="David" panose="020E0502060401010101" pitchFamily="34" charset="-79"/>
              </a:rPr>
              <a:t>וְסַבְתָּא</a:t>
            </a:r>
            <a:r>
              <a:rPr lang="he-IL" sz="2000" dirty="0">
                <a:latin typeface="David" panose="020E0502060401010101" pitchFamily="34" charset="-79"/>
              </a:rPr>
              <a:t>.</a:t>
            </a:r>
          </a:p>
          <a:p>
            <a:pPr algn="r"/>
            <a:r>
              <a:rPr lang="he-IL" sz="2000" dirty="0" smtClean="0">
                <a:latin typeface="David" panose="020E0502060401010101" pitchFamily="34" charset="-79"/>
              </a:rPr>
              <a:t> אֶת קוֹלוֹ.</a:t>
            </a:r>
          </a:p>
          <a:p>
            <a:pPr algn="r"/>
            <a:r>
              <a:rPr lang="he-IL" sz="2000" dirty="0" smtClean="0">
                <a:latin typeface="David" panose="020E0502060401010101" pitchFamily="34" charset="-79"/>
              </a:rPr>
              <a:t>הֵם </a:t>
            </a:r>
            <a:r>
              <a:rPr lang="he-IL" sz="2000" dirty="0">
                <a:latin typeface="David" panose="020E0502060401010101" pitchFamily="34" charset="-79"/>
              </a:rPr>
              <a:t>צָחֲקוּ מְאֹד.</a:t>
            </a:r>
          </a:p>
          <a:p>
            <a:pPr algn="r"/>
            <a:r>
              <a:rPr lang="he-IL" sz="2000" dirty="0">
                <a:latin typeface="David" panose="020E0502060401010101" pitchFamily="34" charset="-79"/>
              </a:rPr>
              <a:t>שָׂמְחוּ וְנָתְנוּ לְנָתָן מַמְתַּקִּים.</a:t>
            </a:r>
            <a:endParaRPr lang="he-IL" sz="2000" dirty="0" smtClean="0">
              <a:latin typeface="David" panose="020E0502060401010101" pitchFamily="34" charset="-79"/>
            </a:endParaRPr>
          </a:p>
        </p:txBody>
      </p:sp>
      <p:sp>
        <p:nvSpPr>
          <p:cNvPr id="31" name="TextBox 30"/>
          <p:cNvSpPr txBox="1"/>
          <p:nvPr/>
        </p:nvSpPr>
        <p:spPr>
          <a:xfrm>
            <a:off x="767053" y="6427604"/>
            <a:ext cx="3638939" cy="369332"/>
          </a:xfrm>
          <a:prstGeom prst="rect">
            <a:avLst/>
          </a:prstGeom>
          <a:noFill/>
        </p:spPr>
        <p:txBody>
          <a:bodyPr wrap="square" rtlCol="1">
            <a:spAutoFit/>
          </a:bodyPr>
          <a:lstStyle/>
          <a:p>
            <a:pPr algn="ctr"/>
            <a:r>
              <a:rPr lang="he-IL" dirty="0">
                <a:solidFill>
                  <a:schemeClr val="accent6">
                    <a:lumMod val="75000"/>
                  </a:schemeClr>
                </a:solidFill>
              </a:rPr>
              <a:t>מִתּוֹךְ סֵפֶר יַלְדוּתֵנוּ לְכִתָּה א'</a:t>
            </a:r>
          </a:p>
        </p:txBody>
      </p:sp>
    </p:spTree>
    <p:extLst>
      <p:ext uri="{BB962C8B-B14F-4D97-AF65-F5344CB8AC3E}">
        <p14:creationId xmlns:p14="http://schemas.microsoft.com/office/powerpoint/2010/main" val="95439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3" grpId="0" animBg="1"/>
      <p:bldP spid="25" grpId="0" animBg="1"/>
      <p:bldP spid="26" grpId="0" animBg="1"/>
      <p:bldP spid="27" grpId="0" animBg="1"/>
      <p:bldP spid="32" grpId="0" animBg="1"/>
      <p:bldP spid="21" grpId="0" animBg="1"/>
      <p:bldP spid="22" grpId="0" animBg="1"/>
      <p:bldP spid="33" grpId="0" animBg="1"/>
      <p:bldP spid="2" grpId="0" animBg="1"/>
      <p:bldP spid="29" grpId="0"/>
      <p:bldP spid="16" grpId="0" animBg="1"/>
      <p:bldP spid="17" grpId="0" animBg="1"/>
      <p:bldP spid="18" grpId="0" animBg="1"/>
      <p:bldP spid="19" grpId="0" animBg="1"/>
      <p:bldP spid="20" grpId="0" animBg="1"/>
      <p:bldP spid="15"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cs typeface="+mn-cs"/>
              </a:rPr>
              <a:t>עַכְשָׁו</a:t>
            </a:r>
            <a:r>
              <a:rPr lang="he-IL" b="1" dirty="0">
                <a:cs typeface="+mn-cs"/>
              </a:rPr>
              <a:t> לוֹמְדִים</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617846" y="4806943"/>
            <a:ext cx="6096000" cy="369332"/>
          </a:xfrm>
          <a:prstGeom prst="rect">
            <a:avLst/>
          </a:prstGeom>
        </p:spPr>
        <p:txBody>
          <a:bodyPr>
            <a:spAutoFit/>
          </a:bodyPr>
          <a:lstStyle/>
          <a:p>
            <a:endParaRPr lang="he-IL" dirty="0"/>
          </a:p>
        </p:txBody>
      </p:sp>
      <p:sp>
        <p:nvSpPr>
          <p:cNvPr id="11" name="TextBox 10"/>
          <p:cNvSpPr txBox="1"/>
          <p:nvPr/>
        </p:nvSpPr>
        <p:spPr>
          <a:xfrm>
            <a:off x="5181973" y="3231802"/>
            <a:ext cx="3304854" cy="646331"/>
          </a:xfrm>
          <a:prstGeom prst="rect">
            <a:avLst/>
          </a:prstGeom>
          <a:noFill/>
          <a:ln w="38100">
            <a:solidFill>
              <a:schemeClr val="tx1"/>
            </a:solidFill>
          </a:ln>
        </p:spPr>
        <p:txBody>
          <a:bodyPr wrap="square" rtlCol="1">
            <a:spAutoFit/>
          </a:bodyPr>
          <a:lstStyle/>
          <a:p>
            <a:pPr algn="ctr"/>
            <a:r>
              <a:rPr lang="he-IL" sz="3600" dirty="0">
                <a:latin typeface="EFT_Kita Alef" panose="01000503000000020003" pitchFamily="2" charset="-79"/>
              </a:rPr>
              <a:t>מֶה עָשָׂה נָתָן?</a:t>
            </a:r>
          </a:p>
        </p:txBody>
      </p:sp>
      <p:sp>
        <p:nvSpPr>
          <p:cNvPr id="12" name="TextBox 11"/>
          <p:cNvSpPr txBox="1"/>
          <p:nvPr/>
        </p:nvSpPr>
        <p:spPr>
          <a:xfrm>
            <a:off x="7602597" y="1844403"/>
            <a:ext cx="1088645" cy="646331"/>
          </a:xfrm>
          <a:prstGeom prst="rect">
            <a:avLst/>
          </a:prstGeom>
          <a:noFill/>
        </p:spPr>
        <p:txBody>
          <a:bodyPr wrap="square" rtlCol="1">
            <a:spAutoFit/>
          </a:bodyPr>
          <a:lstStyle/>
          <a:p>
            <a:pPr algn="ctr">
              <a:lnSpc>
                <a:spcPct val="150000"/>
              </a:lnSpc>
            </a:pPr>
            <a:r>
              <a:rPr lang="he-IL" sz="2400" b="1" dirty="0" smtClean="0">
                <a:solidFill>
                  <a:schemeClr val="accent5">
                    <a:lumMod val="50000"/>
                  </a:schemeClr>
                </a:solidFill>
                <a:latin typeface="David" panose="020E0502060401010101" pitchFamily="34" charset="-79"/>
              </a:rPr>
              <a:t>רָאָה</a:t>
            </a:r>
            <a:endParaRPr lang="he-IL" sz="2400" b="1" dirty="0">
              <a:solidFill>
                <a:schemeClr val="accent5">
                  <a:lumMod val="50000"/>
                </a:schemeClr>
              </a:solidFill>
              <a:latin typeface="David" panose="020E0502060401010101" pitchFamily="34" charset="-79"/>
            </a:endParaRPr>
          </a:p>
        </p:txBody>
      </p:sp>
      <p:sp>
        <p:nvSpPr>
          <p:cNvPr id="13" name="TextBox 12"/>
          <p:cNvSpPr txBox="1"/>
          <p:nvPr/>
        </p:nvSpPr>
        <p:spPr>
          <a:xfrm>
            <a:off x="1074234" y="3000970"/>
            <a:ext cx="997293" cy="461665"/>
          </a:xfrm>
          <a:prstGeom prst="rect">
            <a:avLst/>
          </a:prstGeom>
          <a:noFill/>
        </p:spPr>
        <p:txBody>
          <a:bodyPr wrap="square" rtlCol="1">
            <a:spAutoFit/>
          </a:bodyPr>
          <a:lstStyle/>
          <a:p>
            <a:pPr algn="ctr"/>
            <a:r>
              <a:rPr lang="he-IL" sz="2400" b="1" dirty="0" smtClean="0">
                <a:solidFill>
                  <a:srgbClr val="00B050"/>
                </a:solidFill>
                <a:latin typeface="David" panose="020E0502060401010101" pitchFamily="34" charset="-79"/>
              </a:rPr>
              <a:t>דָּפַק</a:t>
            </a:r>
            <a:endParaRPr lang="he-IL" sz="2400" b="1" dirty="0">
              <a:solidFill>
                <a:srgbClr val="00B050"/>
              </a:solidFill>
              <a:latin typeface="David" panose="020E0502060401010101" pitchFamily="34" charset="-79"/>
            </a:endParaRPr>
          </a:p>
        </p:txBody>
      </p:sp>
      <p:sp>
        <p:nvSpPr>
          <p:cNvPr id="15" name="TextBox 14"/>
          <p:cNvSpPr txBox="1"/>
          <p:nvPr/>
        </p:nvSpPr>
        <p:spPr>
          <a:xfrm>
            <a:off x="3468208" y="2989096"/>
            <a:ext cx="1143878" cy="646331"/>
          </a:xfrm>
          <a:prstGeom prst="rect">
            <a:avLst/>
          </a:prstGeom>
          <a:noFill/>
        </p:spPr>
        <p:txBody>
          <a:bodyPr wrap="square" rtlCol="1">
            <a:spAutoFit/>
          </a:bodyPr>
          <a:lstStyle/>
          <a:p>
            <a:pPr algn="ctr">
              <a:lnSpc>
                <a:spcPct val="150000"/>
              </a:lnSpc>
            </a:pPr>
            <a:r>
              <a:rPr lang="he-IL" sz="2400" b="1" dirty="0" smtClean="0">
                <a:solidFill>
                  <a:srgbClr val="00B0F0"/>
                </a:solidFill>
                <a:latin typeface="David" panose="020E0502060401010101" pitchFamily="34" charset="-79"/>
              </a:rPr>
              <a:t>לָקַח </a:t>
            </a:r>
          </a:p>
        </p:txBody>
      </p:sp>
      <p:sp>
        <p:nvSpPr>
          <p:cNvPr id="16" name="TextBox 15"/>
          <p:cNvSpPr txBox="1"/>
          <p:nvPr/>
        </p:nvSpPr>
        <p:spPr>
          <a:xfrm>
            <a:off x="5428614" y="2057557"/>
            <a:ext cx="954731" cy="646331"/>
          </a:xfrm>
          <a:prstGeom prst="rect">
            <a:avLst/>
          </a:prstGeom>
          <a:noFill/>
        </p:spPr>
        <p:txBody>
          <a:bodyPr wrap="square" rtlCol="1">
            <a:spAutoFit/>
          </a:bodyPr>
          <a:lstStyle/>
          <a:p>
            <a:pPr algn="ctr">
              <a:lnSpc>
                <a:spcPct val="150000"/>
              </a:lnSpc>
            </a:pPr>
            <a:r>
              <a:rPr lang="he-IL" sz="2400" b="1" dirty="0" smtClean="0">
                <a:solidFill>
                  <a:schemeClr val="accent6">
                    <a:lumMod val="50000"/>
                  </a:schemeClr>
                </a:solidFill>
                <a:latin typeface="David" panose="020E0502060401010101" pitchFamily="34" charset="-79"/>
              </a:rPr>
              <a:t>קָשַׁר</a:t>
            </a:r>
          </a:p>
        </p:txBody>
      </p:sp>
      <p:sp>
        <p:nvSpPr>
          <p:cNvPr id="17" name="TextBox 16"/>
          <p:cNvSpPr txBox="1"/>
          <p:nvPr/>
        </p:nvSpPr>
        <p:spPr>
          <a:xfrm>
            <a:off x="8496153" y="4668443"/>
            <a:ext cx="1191503" cy="646331"/>
          </a:xfrm>
          <a:prstGeom prst="rect">
            <a:avLst/>
          </a:prstGeom>
          <a:noFill/>
        </p:spPr>
        <p:txBody>
          <a:bodyPr wrap="square" rtlCol="1">
            <a:spAutoFit/>
          </a:bodyPr>
          <a:lstStyle/>
          <a:p>
            <a:pPr algn="ctr">
              <a:lnSpc>
                <a:spcPct val="150000"/>
              </a:lnSpc>
            </a:pPr>
            <a:r>
              <a:rPr lang="he-IL" sz="2400" b="1" dirty="0" smtClean="0">
                <a:solidFill>
                  <a:srgbClr val="00B050"/>
                </a:solidFill>
                <a:latin typeface="David" panose="020E0502060401010101" pitchFamily="34" charset="-79"/>
              </a:rPr>
              <a:t>כִּסָּה </a:t>
            </a:r>
          </a:p>
        </p:txBody>
      </p:sp>
      <p:sp>
        <p:nvSpPr>
          <p:cNvPr id="18" name="TextBox 17"/>
          <p:cNvSpPr txBox="1"/>
          <p:nvPr/>
        </p:nvSpPr>
        <p:spPr>
          <a:xfrm>
            <a:off x="8840879" y="2839287"/>
            <a:ext cx="1170642" cy="646331"/>
          </a:xfrm>
          <a:prstGeom prst="rect">
            <a:avLst/>
          </a:prstGeom>
          <a:noFill/>
        </p:spPr>
        <p:txBody>
          <a:bodyPr wrap="square" rtlCol="1">
            <a:spAutoFit/>
          </a:bodyPr>
          <a:lstStyle/>
          <a:p>
            <a:pPr algn="ctr">
              <a:lnSpc>
                <a:spcPct val="150000"/>
              </a:lnSpc>
            </a:pPr>
            <a:r>
              <a:rPr lang="he-IL" sz="2400" b="1" dirty="0" smtClean="0">
                <a:solidFill>
                  <a:srgbClr val="FFC000"/>
                </a:solidFill>
                <a:latin typeface="David" panose="020E0502060401010101" pitchFamily="34" charset="-79"/>
              </a:rPr>
              <a:t>חָבַשׁ </a:t>
            </a:r>
          </a:p>
        </p:txBody>
      </p:sp>
      <p:sp>
        <p:nvSpPr>
          <p:cNvPr id="19" name="TextBox 18"/>
          <p:cNvSpPr txBox="1"/>
          <p:nvPr/>
        </p:nvSpPr>
        <p:spPr>
          <a:xfrm>
            <a:off x="10355437" y="4103249"/>
            <a:ext cx="1070109" cy="646331"/>
          </a:xfrm>
          <a:prstGeom prst="rect">
            <a:avLst/>
          </a:prstGeom>
          <a:noFill/>
        </p:spPr>
        <p:txBody>
          <a:bodyPr wrap="square" rtlCol="1">
            <a:spAutoFit/>
          </a:bodyPr>
          <a:lstStyle/>
          <a:p>
            <a:pPr algn="ctr">
              <a:lnSpc>
                <a:spcPct val="150000"/>
              </a:lnSpc>
            </a:pPr>
            <a:r>
              <a:rPr lang="he-IL" sz="2400" b="1" dirty="0" smtClean="0">
                <a:solidFill>
                  <a:srgbClr val="7030A0"/>
                </a:solidFill>
                <a:latin typeface="David" panose="020E0502060401010101" pitchFamily="34" charset="-79"/>
              </a:rPr>
              <a:t>לָבַשׁ </a:t>
            </a:r>
          </a:p>
        </p:txBody>
      </p:sp>
      <p:sp>
        <p:nvSpPr>
          <p:cNvPr id="20" name="TextBox 19"/>
          <p:cNvSpPr txBox="1"/>
          <p:nvPr/>
        </p:nvSpPr>
        <p:spPr>
          <a:xfrm>
            <a:off x="10266987" y="2380722"/>
            <a:ext cx="1247010" cy="646331"/>
          </a:xfrm>
          <a:prstGeom prst="rect">
            <a:avLst/>
          </a:prstGeom>
          <a:noFill/>
        </p:spPr>
        <p:txBody>
          <a:bodyPr wrap="square" rtlCol="1">
            <a:spAutoFit/>
          </a:bodyPr>
          <a:lstStyle/>
          <a:p>
            <a:pPr algn="ctr">
              <a:lnSpc>
                <a:spcPct val="150000"/>
              </a:lnSpc>
            </a:pPr>
            <a:r>
              <a:rPr lang="he-IL" sz="2400" b="1" dirty="0" smtClean="0">
                <a:solidFill>
                  <a:srgbClr val="00B0F0"/>
                </a:solidFill>
                <a:latin typeface="David" panose="020E0502060401010101" pitchFamily="34" charset="-79"/>
              </a:rPr>
              <a:t> </a:t>
            </a:r>
            <a:r>
              <a:rPr lang="he-IL" sz="2400" b="1" dirty="0">
                <a:solidFill>
                  <a:srgbClr val="00B0F0"/>
                </a:solidFill>
                <a:latin typeface="David" panose="020E0502060401010101" pitchFamily="34" charset="-79"/>
              </a:rPr>
              <a:t>נִגַּשׁ </a:t>
            </a:r>
            <a:endParaRPr lang="he-IL" sz="2400" b="1" dirty="0" smtClean="0">
              <a:solidFill>
                <a:srgbClr val="00B0F0"/>
              </a:solidFill>
              <a:latin typeface="David" panose="020E0502060401010101" pitchFamily="34" charset="-79"/>
            </a:endParaRPr>
          </a:p>
        </p:txBody>
      </p:sp>
      <p:sp>
        <p:nvSpPr>
          <p:cNvPr id="21" name="TextBox 20"/>
          <p:cNvSpPr txBox="1"/>
          <p:nvPr/>
        </p:nvSpPr>
        <p:spPr>
          <a:xfrm>
            <a:off x="6090117" y="4391445"/>
            <a:ext cx="1131474" cy="646331"/>
          </a:xfrm>
          <a:prstGeom prst="rect">
            <a:avLst/>
          </a:prstGeom>
          <a:noFill/>
        </p:spPr>
        <p:txBody>
          <a:bodyPr wrap="square" rtlCol="1">
            <a:spAutoFit/>
          </a:bodyPr>
          <a:lstStyle/>
          <a:p>
            <a:pPr algn="ctr">
              <a:lnSpc>
                <a:spcPct val="150000"/>
              </a:lnSpc>
            </a:pPr>
            <a:r>
              <a:rPr lang="he-IL" sz="2400" b="1" dirty="0" smtClean="0">
                <a:solidFill>
                  <a:schemeClr val="accent5">
                    <a:lumMod val="50000"/>
                  </a:schemeClr>
                </a:solidFill>
                <a:latin typeface="David" panose="020E0502060401010101" pitchFamily="34" charset="-79"/>
              </a:rPr>
              <a:t>הָלַךְ</a:t>
            </a:r>
          </a:p>
        </p:txBody>
      </p:sp>
      <p:sp>
        <p:nvSpPr>
          <p:cNvPr id="22" name="TextBox 21"/>
          <p:cNvSpPr txBox="1"/>
          <p:nvPr/>
        </p:nvSpPr>
        <p:spPr>
          <a:xfrm>
            <a:off x="3543052" y="5060426"/>
            <a:ext cx="1092339" cy="461665"/>
          </a:xfrm>
          <a:prstGeom prst="rect">
            <a:avLst/>
          </a:prstGeom>
          <a:noFill/>
        </p:spPr>
        <p:txBody>
          <a:bodyPr wrap="square" rtlCol="1">
            <a:spAutoFit/>
          </a:bodyPr>
          <a:lstStyle/>
          <a:p>
            <a:pPr algn="ctr"/>
            <a:r>
              <a:rPr lang="he-IL" sz="2400" b="1" dirty="0" smtClean="0">
                <a:solidFill>
                  <a:srgbClr val="7030A0"/>
                </a:solidFill>
                <a:latin typeface="David" panose="020E0502060401010101" pitchFamily="34" charset="-79"/>
              </a:rPr>
              <a:t>חִכָּה</a:t>
            </a:r>
            <a:endParaRPr lang="he-IL" sz="2400" b="1" dirty="0">
              <a:solidFill>
                <a:srgbClr val="7030A0"/>
              </a:solidFill>
              <a:latin typeface="David" panose="020E0502060401010101" pitchFamily="34" charset="-79"/>
            </a:endParaRPr>
          </a:p>
        </p:txBody>
      </p:sp>
      <p:sp>
        <p:nvSpPr>
          <p:cNvPr id="23" name="TextBox 22"/>
          <p:cNvSpPr txBox="1"/>
          <p:nvPr/>
        </p:nvSpPr>
        <p:spPr>
          <a:xfrm>
            <a:off x="2276521" y="3872417"/>
            <a:ext cx="918783" cy="461665"/>
          </a:xfrm>
          <a:prstGeom prst="rect">
            <a:avLst/>
          </a:prstGeom>
          <a:noFill/>
        </p:spPr>
        <p:txBody>
          <a:bodyPr wrap="square" rtlCol="1">
            <a:spAutoFit/>
          </a:bodyPr>
          <a:lstStyle/>
          <a:p>
            <a:pPr algn="ctr"/>
            <a:r>
              <a:rPr lang="he-IL" sz="2400" b="1" dirty="0" smtClean="0">
                <a:solidFill>
                  <a:schemeClr val="accent6">
                    <a:lumMod val="50000"/>
                  </a:schemeClr>
                </a:solidFill>
                <a:latin typeface="David" panose="020E0502060401010101" pitchFamily="34" charset="-79"/>
              </a:rPr>
              <a:t>עָנָה </a:t>
            </a:r>
            <a:endParaRPr lang="he-IL" sz="2400" b="1" dirty="0">
              <a:solidFill>
                <a:schemeClr val="accent6">
                  <a:lumMod val="50000"/>
                </a:schemeClr>
              </a:solidFill>
              <a:latin typeface="David" panose="020E0502060401010101" pitchFamily="34" charset="-79"/>
            </a:endParaRPr>
          </a:p>
        </p:txBody>
      </p:sp>
      <p:sp>
        <p:nvSpPr>
          <p:cNvPr id="24" name="TextBox 23"/>
          <p:cNvSpPr txBox="1"/>
          <p:nvPr/>
        </p:nvSpPr>
        <p:spPr>
          <a:xfrm>
            <a:off x="920624" y="4806943"/>
            <a:ext cx="1007849" cy="461665"/>
          </a:xfrm>
          <a:prstGeom prst="rect">
            <a:avLst/>
          </a:prstGeom>
          <a:noFill/>
        </p:spPr>
        <p:txBody>
          <a:bodyPr wrap="square" rtlCol="1">
            <a:spAutoFit/>
          </a:bodyPr>
          <a:lstStyle/>
          <a:p>
            <a:pPr algn="ctr"/>
            <a:r>
              <a:rPr lang="he-IL" sz="2400" b="1" dirty="0" smtClean="0">
                <a:solidFill>
                  <a:srgbClr val="FFC000"/>
                </a:solidFill>
                <a:latin typeface="David" panose="020E0502060401010101" pitchFamily="34" charset="-79"/>
              </a:rPr>
              <a:t>אָמַר</a:t>
            </a:r>
            <a:endParaRPr lang="he-IL" sz="2400" b="1" dirty="0">
              <a:solidFill>
                <a:srgbClr val="FFC000"/>
              </a:solidFill>
              <a:latin typeface="David" panose="020E0502060401010101" pitchFamily="34" charset="-79"/>
            </a:endParaRPr>
          </a:p>
        </p:txBody>
      </p:sp>
      <p:sp>
        <p:nvSpPr>
          <p:cNvPr id="25" name="TextBox 24"/>
          <p:cNvSpPr txBox="1"/>
          <p:nvPr/>
        </p:nvSpPr>
        <p:spPr>
          <a:xfrm>
            <a:off x="2296825" y="2027444"/>
            <a:ext cx="1427112" cy="461665"/>
          </a:xfrm>
          <a:prstGeom prst="rect">
            <a:avLst/>
          </a:prstGeom>
          <a:noFill/>
        </p:spPr>
        <p:txBody>
          <a:bodyPr wrap="square" rtlCol="1">
            <a:spAutoFit/>
          </a:bodyPr>
          <a:lstStyle/>
          <a:p>
            <a:pPr algn="ctr"/>
            <a:r>
              <a:rPr lang="he-IL" sz="2400" b="1" dirty="0" smtClean="0">
                <a:solidFill>
                  <a:schemeClr val="accent5">
                    <a:lumMod val="50000"/>
                  </a:schemeClr>
                </a:solidFill>
                <a:latin typeface="David" panose="020E0502060401010101" pitchFamily="34" charset="-79"/>
              </a:rPr>
              <a:t>הִתְאַפֵּק </a:t>
            </a:r>
            <a:endParaRPr lang="he-IL" sz="2400" b="1" dirty="0">
              <a:solidFill>
                <a:schemeClr val="accent5">
                  <a:lumMod val="50000"/>
                </a:schemeClr>
              </a:solidFill>
              <a:latin typeface="David" panose="020E0502060401010101" pitchFamily="34" charset="-79"/>
            </a:endParaRPr>
          </a:p>
        </p:txBody>
      </p:sp>
      <p:sp>
        <p:nvSpPr>
          <p:cNvPr id="33" name="TextBox 32"/>
          <p:cNvSpPr txBox="1"/>
          <p:nvPr/>
        </p:nvSpPr>
        <p:spPr>
          <a:xfrm>
            <a:off x="6732058" y="5590242"/>
            <a:ext cx="1247010" cy="577850"/>
          </a:xfrm>
          <a:prstGeom prst="rect">
            <a:avLst/>
          </a:prstGeom>
          <a:noFill/>
        </p:spPr>
        <p:txBody>
          <a:bodyPr wrap="square" rtlCol="1">
            <a:spAutoFit/>
          </a:bodyPr>
          <a:lstStyle/>
          <a:p>
            <a:pPr algn="ctr">
              <a:lnSpc>
                <a:spcPct val="150000"/>
              </a:lnSpc>
            </a:pPr>
            <a:r>
              <a:rPr lang="he-IL" sz="2400" b="1" dirty="0" smtClean="0">
                <a:solidFill>
                  <a:srgbClr val="00B0F0"/>
                </a:solidFill>
                <a:latin typeface="David" panose="020E0502060401010101" pitchFamily="34" charset="-79"/>
              </a:rPr>
              <a:t>מָצָא</a:t>
            </a:r>
          </a:p>
        </p:txBody>
      </p:sp>
      <p:sp>
        <p:nvSpPr>
          <p:cNvPr id="35" name="TextBox 34"/>
          <p:cNvSpPr txBox="1"/>
          <p:nvPr/>
        </p:nvSpPr>
        <p:spPr>
          <a:xfrm>
            <a:off x="436637" y="2027443"/>
            <a:ext cx="1007849" cy="577850"/>
          </a:xfrm>
          <a:prstGeom prst="rect">
            <a:avLst/>
          </a:prstGeom>
          <a:noFill/>
        </p:spPr>
        <p:txBody>
          <a:bodyPr wrap="square" rtlCol="1">
            <a:spAutoFit/>
          </a:bodyPr>
          <a:lstStyle/>
          <a:p>
            <a:pPr algn="ctr">
              <a:lnSpc>
                <a:spcPct val="150000"/>
              </a:lnSpc>
            </a:pPr>
            <a:r>
              <a:rPr lang="he-IL" sz="2400" b="1" dirty="0">
                <a:solidFill>
                  <a:srgbClr val="FFC000"/>
                </a:solidFill>
                <a:latin typeface="David" panose="020E0502060401010101" pitchFamily="34" charset="-79"/>
              </a:rPr>
              <a:t>הֵכִין</a:t>
            </a:r>
          </a:p>
        </p:txBody>
      </p:sp>
    </p:spTree>
    <p:extLst>
      <p:ext uri="{BB962C8B-B14F-4D97-AF65-F5344CB8AC3E}">
        <p14:creationId xmlns:p14="http://schemas.microsoft.com/office/powerpoint/2010/main" val="364180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18" grpId="0"/>
      <p:bldP spid="19" grpId="0"/>
      <p:bldP spid="20" grpId="0"/>
      <p:bldP spid="21" grpId="0"/>
      <p:bldP spid="22" grpId="0"/>
      <p:bldP spid="23" grpId="0"/>
      <p:bldP spid="24" grpId="0"/>
      <p:bldP spid="25" grpId="0"/>
      <p:bldP spid="33"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t>עַכְשָׁו</a:t>
            </a:r>
            <a:r>
              <a:rPr lang="he-IL" b="1" dirty="0"/>
              <a:t> לוֹמְדִים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972922" y="4607467"/>
            <a:ext cx="6096000" cy="369332"/>
          </a:xfrm>
          <a:prstGeom prst="rect">
            <a:avLst/>
          </a:prstGeom>
        </p:spPr>
        <p:txBody>
          <a:bodyPr>
            <a:spAutoFit/>
          </a:bodyPr>
          <a:lstStyle/>
          <a:p>
            <a:endParaRPr lang="he-IL" dirty="0"/>
          </a:p>
        </p:txBody>
      </p:sp>
      <p:sp>
        <p:nvSpPr>
          <p:cNvPr id="4" name="TextBox 3"/>
          <p:cNvSpPr txBox="1"/>
          <p:nvPr/>
        </p:nvSpPr>
        <p:spPr>
          <a:xfrm>
            <a:off x="3081590" y="3206000"/>
            <a:ext cx="5165979" cy="646331"/>
          </a:xfrm>
          <a:prstGeom prst="rect">
            <a:avLst/>
          </a:prstGeom>
          <a:noFill/>
          <a:ln w="38100">
            <a:noFill/>
          </a:ln>
        </p:spPr>
        <p:txBody>
          <a:bodyPr wrap="square" rtlCol="1">
            <a:spAutoFit/>
          </a:bodyPr>
          <a:lstStyle/>
          <a:p>
            <a:pPr algn="ctr"/>
            <a:r>
              <a:rPr lang="he-IL" sz="3600" dirty="0">
                <a:latin typeface="EFT_Kita Alef" panose="01000503000000020003" pitchFamily="2" charset="-79"/>
              </a:rPr>
              <a:t>מֶה עָשׂוּ סַבָּא וְסַבְתָּא?</a:t>
            </a:r>
          </a:p>
        </p:txBody>
      </p:sp>
    </p:spTree>
    <p:extLst>
      <p:ext uri="{BB962C8B-B14F-4D97-AF65-F5344CB8AC3E}">
        <p14:creationId xmlns:p14="http://schemas.microsoft.com/office/powerpoint/2010/main" val="245695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אליפסה 19"/>
          <p:cNvSpPr/>
          <p:nvPr/>
        </p:nvSpPr>
        <p:spPr>
          <a:xfrm>
            <a:off x="7185306" y="6215036"/>
            <a:ext cx="727619" cy="382281"/>
          </a:xfrm>
          <a:prstGeom prst="ellipse">
            <a:avLst/>
          </a:prstGeom>
          <a:noFill/>
          <a:ln w="12700">
            <a:solidFill>
              <a:srgbClr val="00B05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ln>
                <a:solidFill>
                  <a:srgbClr val="00B050"/>
                </a:solidFill>
              </a:ln>
              <a:solidFill>
                <a:srgbClr val="00B050"/>
              </a:solidFill>
            </a:endParaRPr>
          </a:p>
        </p:txBody>
      </p:sp>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4078" y="633680"/>
            <a:ext cx="8280000" cy="720000"/>
          </a:xfrm>
        </p:spPr>
        <p:txBody>
          <a:bodyPr>
            <a:normAutofit/>
          </a:bodyPr>
          <a:lstStyle/>
          <a:p>
            <a:r>
              <a:rPr lang="he-IL" b="1" dirty="0" err="1">
                <a:cs typeface="+mn-cs"/>
              </a:rPr>
              <a:t>עַכְשָׁו</a:t>
            </a:r>
            <a:r>
              <a:rPr lang="he-IL" b="1" dirty="0">
                <a:cs typeface="+mn-cs"/>
              </a:rPr>
              <a:t> </a:t>
            </a:r>
            <a:r>
              <a:rPr lang="he-IL" b="1" dirty="0" smtClean="0">
                <a:cs typeface="+mn-cs"/>
              </a:rPr>
              <a:t>לוֹמְדִים - </a:t>
            </a:r>
            <a:r>
              <a:rPr lang="he-IL" b="1" dirty="0" err="1" smtClean="0">
                <a:cs typeface="+mn-cs"/>
              </a:rPr>
              <a:t>פְּעֻלּוֹת</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תמונה 6"/>
          <p:cNvPicPr>
            <a:picLocks noChangeAspect="1"/>
          </p:cNvPicPr>
          <p:nvPr/>
        </p:nvPicPr>
        <p:blipFill rotWithShape="1">
          <a:blip r:embed="rId4"/>
          <a:srcRect t="51550" r="15463" b="11565"/>
          <a:stretch/>
        </p:blipFill>
        <p:spPr>
          <a:xfrm rot="16200000">
            <a:off x="1699533" y="791015"/>
            <a:ext cx="1773980" cy="1289769"/>
          </a:xfrm>
          <a:prstGeom prst="rect">
            <a:avLst/>
          </a:prstGeom>
          <a:ln w="38100">
            <a:solidFill>
              <a:srgbClr val="FFC000"/>
            </a:solidFill>
          </a:ln>
        </p:spPr>
      </p:pic>
      <p:pic>
        <p:nvPicPr>
          <p:cNvPr id="9" name="תמונה 8"/>
          <p:cNvPicPr>
            <a:picLocks noChangeAspect="1"/>
          </p:cNvPicPr>
          <p:nvPr/>
        </p:nvPicPr>
        <p:blipFill rotWithShape="1">
          <a:blip r:embed="rId4"/>
          <a:srcRect t="17032" r="15292" b="51948"/>
          <a:stretch/>
        </p:blipFill>
        <p:spPr>
          <a:xfrm rot="16200000">
            <a:off x="136037" y="802416"/>
            <a:ext cx="1744199" cy="1237191"/>
          </a:xfrm>
          <a:prstGeom prst="rect">
            <a:avLst/>
          </a:prstGeom>
          <a:ln w="38100">
            <a:solidFill>
              <a:srgbClr val="FFCC00"/>
            </a:solidFill>
          </a:ln>
        </p:spPr>
      </p:pic>
      <p:sp>
        <p:nvSpPr>
          <p:cNvPr id="36" name="אליפסה 35"/>
          <p:cNvSpPr/>
          <p:nvPr/>
        </p:nvSpPr>
        <p:spPr>
          <a:xfrm>
            <a:off x="7185306" y="5372304"/>
            <a:ext cx="631826" cy="382281"/>
          </a:xfrm>
          <a:prstGeom prst="ellipse">
            <a:avLst/>
          </a:prstGeom>
          <a:noFill/>
          <a:ln w="12700">
            <a:solidFill>
              <a:srgbClr val="00B05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ln>
                <a:solidFill>
                  <a:srgbClr val="00B050"/>
                </a:solidFill>
              </a:ln>
              <a:solidFill>
                <a:srgbClr val="00B050"/>
              </a:solidFill>
            </a:endParaRPr>
          </a:p>
        </p:txBody>
      </p:sp>
      <p:sp>
        <p:nvSpPr>
          <p:cNvPr id="34" name="אליפסה 33"/>
          <p:cNvSpPr/>
          <p:nvPr/>
        </p:nvSpPr>
        <p:spPr>
          <a:xfrm>
            <a:off x="7948179" y="6191924"/>
            <a:ext cx="746642" cy="394228"/>
          </a:xfrm>
          <a:prstGeom prst="ellipse">
            <a:avLst/>
          </a:prstGeom>
          <a:noFill/>
          <a:ln w="12700">
            <a:solidFill>
              <a:srgbClr val="00B05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ln>
                <a:solidFill>
                  <a:srgbClr val="00B050"/>
                </a:solidFill>
              </a:ln>
              <a:solidFill>
                <a:srgbClr val="00B050"/>
              </a:solidFill>
            </a:endParaRPr>
          </a:p>
        </p:txBody>
      </p:sp>
      <p:sp>
        <p:nvSpPr>
          <p:cNvPr id="35" name="אליפסה 34"/>
          <p:cNvSpPr/>
          <p:nvPr/>
        </p:nvSpPr>
        <p:spPr>
          <a:xfrm>
            <a:off x="7597012" y="5809642"/>
            <a:ext cx="631826" cy="382281"/>
          </a:xfrm>
          <a:prstGeom prst="ellipse">
            <a:avLst/>
          </a:prstGeom>
          <a:noFill/>
          <a:ln w="12700">
            <a:solidFill>
              <a:srgbClr val="00B05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ln>
                <a:solidFill>
                  <a:srgbClr val="00B050"/>
                </a:solidFill>
              </a:ln>
              <a:solidFill>
                <a:srgbClr val="00B050"/>
              </a:solidFill>
            </a:endParaRPr>
          </a:p>
        </p:txBody>
      </p:sp>
      <p:sp>
        <p:nvSpPr>
          <p:cNvPr id="31" name="TextBox 30"/>
          <p:cNvSpPr txBox="1"/>
          <p:nvPr/>
        </p:nvSpPr>
        <p:spPr>
          <a:xfrm>
            <a:off x="767053" y="6427604"/>
            <a:ext cx="3638939" cy="369332"/>
          </a:xfrm>
          <a:prstGeom prst="rect">
            <a:avLst/>
          </a:prstGeom>
          <a:noFill/>
        </p:spPr>
        <p:txBody>
          <a:bodyPr wrap="square" rtlCol="1">
            <a:spAutoFit/>
          </a:bodyPr>
          <a:lstStyle/>
          <a:p>
            <a:pPr algn="ctr"/>
            <a:r>
              <a:rPr lang="he-IL" dirty="0">
                <a:solidFill>
                  <a:schemeClr val="accent6">
                    <a:lumMod val="75000"/>
                  </a:schemeClr>
                </a:solidFill>
              </a:rPr>
              <a:t>מִתּוֹךְ סֵפֶר יַלְדוּתֵנוּ לְכִתָּה א'</a:t>
            </a:r>
          </a:p>
        </p:txBody>
      </p:sp>
      <p:sp>
        <p:nvSpPr>
          <p:cNvPr id="37" name="TextBox 36"/>
          <p:cNvSpPr txBox="1"/>
          <p:nvPr/>
        </p:nvSpPr>
        <p:spPr>
          <a:xfrm>
            <a:off x="2171545" y="1714710"/>
            <a:ext cx="6679898" cy="4893647"/>
          </a:xfrm>
          <a:prstGeom prst="rect">
            <a:avLst/>
          </a:prstGeom>
          <a:noFill/>
        </p:spPr>
        <p:txBody>
          <a:bodyPr wrap="square" rtlCol="1">
            <a:spAutoFit/>
          </a:bodyPr>
          <a:lstStyle/>
          <a:p>
            <a:pPr algn="r"/>
            <a:r>
              <a:rPr lang="he-IL" sz="2600" dirty="0">
                <a:latin typeface="David" panose="020E0502060401010101" pitchFamily="34" charset="-79"/>
              </a:rPr>
              <a:t>דָּפַק בַּדֶּלֶת, וְחִכָּה.</a:t>
            </a:r>
          </a:p>
          <a:p>
            <a:pPr algn="r"/>
            <a:r>
              <a:rPr lang="he-IL" sz="2600" dirty="0">
                <a:latin typeface="David" panose="020E0502060401010101" pitchFamily="34" charset="-79"/>
              </a:rPr>
              <a:t>"מִי שָׁם?" שָׁאַל סַבָּא.</a:t>
            </a:r>
          </a:p>
          <a:p>
            <a:pPr algn="r"/>
            <a:r>
              <a:rPr lang="he-IL" sz="2600" dirty="0">
                <a:latin typeface="David" panose="020E0502060401010101" pitchFamily="34" charset="-79"/>
              </a:rPr>
              <a:t>"אִישׁ זָקֵן וּמִסְכֵּן, פִּתְחוּ לִי!"</a:t>
            </a:r>
          </a:p>
          <a:p>
            <a:pPr algn="r"/>
            <a:r>
              <a:rPr lang="he-IL" sz="2600" dirty="0">
                <a:latin typeface="David" panose="020E0502060401010101" pitchFamily="34" charset="-79"/>
              </a:rPr>
              <a:t>עָנָה נָתָן בְּשִׁנּוּי קוֹל.</a:t>
            </a:r>
          </a:p>
          <a:p>
            <a:pPr algn="r"/>
            <a:r>
              <a:rPr lang="he-IL" sz="2600" dirty="0">
                <a:latin typeface="David" panose="020E0502060401010101" pitchFamily="34" charset="-79"/>
              </a:rPr>
              <a:t>"אִישׁ מִסְכֵּן, אֶפְתַּח לוֹ מִיָּד",</a:t>
            </a:r>
          </a:p>
          <a:p>
            <a:pPr algn="r"/>
            <a:r>
              <a:rPr lang="he-IL" sz="2600" dirty="0" smtClean="0">
                <a:latin typeface="David" panose="020E0502060401010101" pitchFamily="34" charset="-79"/>
              </a:rPr>
              <a:t>אָמְרָה סַבְתָּא</a:t>
            </a:r>
            <a:r>
              <a:rPr lang="he-IL" sz="2600" dirty="0">
                <a:latin typeface="David" panose="020E0502060401010101" pitchFamily="34" charset="-79"/>
              </a:rPr>
              <a:t>.</a:t>
            </a:r>
          </a:p>
          <a:p>
            <a:pPr algn="r"/>
            <a:r>
              <a:rPr lang="he-IL" sz="2600" dirty="0" smtClean="0">
                <a:latin typeface="David" panose="020E0502060401010101" pitchFamily="34" charset="-79"/>
              </a:rPr>
              <a:t>נָתָן </a:t>
            </a:r>
            <a:r>
              <a:rPr lang="he-IL" sz="2600" dirty="0">
                <a:latin typeface="David" panose="020E0502060401010101" pitchFamily="34" charset="-79"/>
              </a:rPr>
              <a:t>הִתְאַפֵּק בְּכָל </a:t>
            </a:r>
            <a:r>
              <a:rPr lang="he-IL" sz="2600" dirty="0" err="1">
                <a:latin typeface="David" panose="020E0502060401010101" pitchFamily="34" charset="-79"/>
              </a:rPr>
              <a:t>כֹּחוֹתָיו</a:t>
            </a:r>
            <a:r>
              <a:rPr lang="he-IL" sz="2600" dirty="0">
                <a:latin typeface="David" panose="020E0502060401010101" pitchFamily="34" charset="-79"/>
              </a:rPr>
              <a:t> כְּדֵי לֹא לִצְחֹק.</a:t>
            </a:r>
          </a:p>
          <a:p>
            <a:pPr algn="r"/>
            <a:r>
              <a:rPr lang="he-IL" sz="2600" dirty="0" smtClean="0">
                <a:latin typeface="David" panose="020E0502060401010101" pitchFamily="34" charset="-79"/>
              </a:rPr>
              <a:t>פָּתְחָה סַבְתָּא </a:t>
            </a:r>
            <a:r>
              <a:rPr lang="he-IL" sz="2600" dirty="0">
                <a:latin typeface="David" panose="020E0502060401010101" pitchFamily="34" charset="-79"/>
              </a:rPr>
              <a:t>אֶת הַדֶּלֶת.</a:t>
            </a:r>
          </a:p>
          <a:p>
            <a:pPr algn="r"/>
            <a:r>
              <a:rPr lang="he-IL" sz="2600" dirty="0">
                <a:latin typeface="David" panose="020E0502060401010101" pitchFamily="34" charset="-79"/>
              </a:rPr>
              <a:t>"שָׁלוֹם לָכֶם אֲנָשִׁים טוֹבִים", אָמַר נָתָן.</a:t>
            </a:r>
          </a:p>
          <a:p>
            <a:pPr algn="r"/>
            <a:r>
              <a:rPr lang="he-IL" sz="2600" dirty="0" smtClean="0">
                <a:latin typeface="David" panose="020E0502060401010101" pitchFamily="34" charset="-79"/>
              </a:rPr>
              <a:t>הַפַּעַם הִכִּירוּ </a:t>
            </a:r>
            <a:r>
              <a:rPr lang="he-IL" sz="2600" dirty="0">
                <a:latin typeface="David" panose="020E0502060401010101" pitchFamily="34" charset="-79"/>
              </a:rPr>
              <a:t>סַבָּא </a:t>
            </a:r>
            <a:r>
              <a:rPr lang="he-IL" sz="2600" dirty="0" smtClean="0">
                <a:latin typeface="David" panose="020E0502060401010101" pitchFamily="34" charset="-79"/>
              </a:rPr>
              <a:t>וְסַבְתָּא אֶת קוֹלוֹ.</a:t>
            </a:r>
          </a:p>
          <a:p>
            <a:pPr algn="r"/>
            <a:r>
              <a:rPr lang="he-IL" sz="2600" dirty="0" smtClean="0">
                <a:latin typeface="David" panose="020E0502060401010101" pitchFamily="34" charset="-79"/>
              </a:rPr>
              <a:t>הֵם </a:t>
            </a:r>
            <a:r>
              <a:rPr lang="he-IL" sz="2600" dirty="0">
                <a:latin typeface="David" panose="020E0502060401010101" pitchFamily="34" charset="-79"/>
              </a:rPr>
              <a:t>צָחֲקוּ מְאֹד.</a:t>
            </a:r>
          </a:p>
          <a:p>
            <a:pPr algn="r"/>
            <a:r>
              <a:rPr lang="he-IL" sz="2600" dirty="0">
                <a:latin typeface="David" panose="020E0502060401010101" pitchFamily="34" charset="-79"/>
              </a:rPr>
              <a:t>שָׂמְחוּ וְנָתְנוּ לְנָתָן מַמְתַּקִּים.</a:t>
            </a:r>
            <a:endParaRPr lang="he-IL" sz="2600" dirty="0" smtClean="0">
              <a:latin typeface="David" panose="020E0502060401010101" pitchFamily="34" charset="-79"/>
            </a:endParaRPr>
          </a:p>
        </p:txBody>
      </p:sp>
    </p:spTree>
    <p:extLst>
      <p:ext uri="{BB962C8B-B14F-4D97-AF65-F5344CB8AC3E}">
        <p14:creationId xmlns:p14="http://schemas.microsoft.com/office/powerpoint/2010/main" val="62008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6" grpId="0" animBg="1"/>
      <p:bldP spid="34"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85937" y="2342498"/>
            <a:ext cx="4700890" cy="1200329"/>
          </a:xfrm>
          <a:prstGeom prst="rect">
            <a:avLst/>
          </a:prstGeom>
          <a:noFill/>
          <a:ln w="38100">
            <a:noFill/>
          </a:ln>
        </p:spPr>
        <p:txBody>
          <a:bodyPr wrap="square" rtlCol="1">
            <a:spAutoFit/>
          </a:bodyPr>
          <a:lstStyle/>
          <a:p>
            <a:pPr algn="ctr"/>
            <a:r>
              <a:rPr lang="he-IL" sz="3600" dirty="0">
                <a:latin typeface="EFT_Kita Alef" panose="01000503000000020003" pitchFamily="2" charset="-79"/>
              </a:rPr>
              <a:t>מֶה עָשׂוּ סַבָּא וְסַבְתָּא?</a:t>
            </a:r>
          </a:p>
          <a:p>
            <a:pPr algn="ctr"/>
            <a:endParaRPr lang="he-IL" sz="3600" dirty="0">
              <a:latin typeface="EFT_Kita Alef" panose="01000503000000020003" pitchFamily="2" charset="-79"/>
            </a:endParaRPr>
          </a:p>
        </p:txBody>
      </p:sp>
      <p:sp>
        <p:nvSpPr>
          <p:cNvPr id="4" name="מלבן 3"/>
          <p:cNvSpPr/>
          <p:nvPr/>
        </p:nvSpPr>
        <p:spPr>
          <a:xfrm>
            <a:off x="5754318" y="4536263"/>
            <a:ext cx="1880707" cy="707886"/>
          </a:xfrm>
          <a:prstGeom prst="rect">
            <a:avLst/>
          </a:prstGeom>
        </p:spPr>
        <p:txBody>
          <a:bodyPr wrap="square">
            <a:spAutoFit/>
          </a:bodyPr>
          <a:lstStyle/>
          <a:p>
            <a:pPr algn="r"/>
            <a:r>
              <a:rPr lang="he-IL" sz="4000" dirty="0" smtClean="0">
                <a:solidFill>
                  <a:schemeClr val="accent5">
                    <a:lumMod val="75000"/>
                  </a:schemeClr>
                </a:solidFill>
                <a:latin typeface="David" panose="020E0502060401010101" pitchFamily="34" charset="-79"/>
              </a:rPr>
              <a:t>שָׂמְחוּ</a:t>
            </a:r>
            <a:endParaRPr lang="he-IL" dirty="0">
              <a:solidFill>
                <a:schemeClr val="accent5">
                  <a:lumMod val="75000"/>
                </a:schemeClr>
              </a:solidFill>
              <a:latin typeface="David" panose="020E0502060401010101" pitchFamily="34" charset="-79"/>
            </a:endParaRPr>
          </a:p>
        </p:txBody>
      </p:sp>
      <p:sp>
        <p:nvSpPr>
          <p:cNvPr id="26" name="מלבן 25"/>
          <p:cNvSpPr/>
          <p:nvPr/>
        </p:nvSpPr>
        <p:spPr>
          <a:xfrm>
            <a:off x="8764104" y="3792694"/>
            <a:ext cx="1880707" cy="707886"/>
          </a:xfrm>
          <a:prstGeom prst="rect">
            <a:avLst/>
          </a:prstGeom>
        </p:spPr>
        <p:txBody>
          <a:bodyPr wrap="square">
            <a:spAutoFit/>
          </a:bodyPr>
          <a:lstStyle/>
          <a:p>
            <a:pPr algn="r"/>
            <a:r>
              <a:rPr lang="he-IL" sz="4000" dirty="0" smtClean="0">
                <a:solidFill>
                  <a:srgbClr val="FFCC00"/>
                </a:solidFill>
                <a:latin typeface="David" panose="020E0502060401010101" pitchFamily="34" charset="-79"/>
              </a:rPr>
              <a:t>הִכִּירוּ</a:t>
            </a:r>
            <a:endParaRPr lang="he-IL" dirty="0">
              <a:solidFill>
                <a:srgbClr val="FFCC00"/>
              </a:solidFill>
              <a:latin typeface="David" panose="020E0502060401010101" pitchFamily="34" charset="-79"/>
            </a:endParaRPr>
          </a:p>
        </p:txBody>
      </p:sp>
      <p:sp>
        <p:nvSpPr>
          <p:cNvPr id="27" name="מלבן 26"/>
          <p:cNvSpPr/>
          <p:nvPr/>
        </p:nvSpPr>
        <p:spPr>
          <a:xfrm>
            <a:off x="2161904" y="5244149"/>
            <a:ext cx="1880707" cy="707886"/>
          </a:xfrm>
          <a:prstGeom prst="rect">
            <a:avLst/>
          </a:prstGeom>
        </p:spPr>
        <p:txBody>
          <a:bodyPr wrap="square">
            <a:spAutoFit/>
          </a:bodyPr>
          <a:lstStyle/>
          <a:p>
            <a:pPr algn="r"/>
            <a:r>
              <a:rPr lang="he-IL" sz="4000" dirty="0" smtClean="0">
                <a:solidFill>
                  <a:srgbClr val="00B050"/>
                </a:solidFill>
                <a:latin typeface="David" panose="020E0502060401010101" pitchFamily="34" charset="-79"/>
              </a:rPr>
              <a:t>צָחֲקוּ</a:t>
            </a:r>
            <a:endParaRPr lang="he-IL" dirty="0">
              <a:solidFill>
                <a:srgbClr val="00B050"/>
              </a:solidFill>
              <a:latin typeface="David" panose="020E0502060401010101" pitchFamily="34" charset="-79"/>
            </a:endParaRPr>
          </a:p>
        </p:txBody>
      </p:sp>
      <p:sp>
        <p:nvSpPr>
          <p:cNvPr id="28" name="מלבן 27"/>
          <p:cNvSpPr/>
          <p:nvPr/>
        </p:nvSpPr>
        <p:spPr>
          <a:xfrm>
            <a:off x="1588167" y="3591304"/>
            <a:ext cx="1231001" cy="707886"/>
          </a:xfrm>
          <a:prstGeom prst="rect">
            <a:avLst/>
          </a:prstGeom>
        </p:spPr>
        <p:txBody>
          <a:bodyPr wrap="square">
            <a:spAutoFit/>
          </a:bodyPr>
          <a:lstStyle/>
          <a:p>
            <a:pPr algn="r"/>
            <a:r>
              <a:rPr lang="he-IL" sz="4000" dirty="0" smtClean="0">
                <a:solidFill>
                  <a:schemeClr val="accent6">
                    <a:lumMod val="75000"/>
                  </a:schemeClr>
                </a:solidFill>
                <a:latin typeface="David" panose="020E0502060401010101" pitchFamily="34" charset="-79"/>
              </a:rPr>
              <a:t>נָתְנוּ</a:t>
            </a:r>
            <a:endParaRPr lang="he-IL" dirty="0">
              <a:solidFill>
                <a:schemeClr val="accent6">
                  <a:lumMod val="75000"/>
                </a:schemeClr>
              </a:solidFill>
              <a:latin typeface="David" panose="020E0502060401010101" pitchFamily="34" charset="-79"/>
            </a:endParaRPr>
          </a:p>
        </p:txBody>
      </p:sp>
      <p:sp>
        <p:nvSpPr>
          <p:cNvPr id="29"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err="1">
                <a:cs typeface="+mn-cs"/>
              </a:rPr>
              <a:t>עַכְשָׁו</a:t>
            </a:r>
            <a:r>
              <a:rPr lang="he-IL" b="1" dirty="0">
                <a:cs typeface="+mn-cs"/>
              </a:rPr>
              <a:t> </a:t>
            </a:r>
            <a:r>
              <a:rPr lang="he-IL" b="1" dirty="0" smtClean="0">
                <a:cs typeface="+mn-cs"/>
              </a:rPr>
              <a:t>כּוֹתְבִים - </a:t>
            </a:r>
            <a:r>
              <a:rPr lang="he-IL" b="1" dirty="0" err="1" smtClean="0">
                <a:cs typeface="+mn-cs"/>
              </a:rPr>
              <a:t>פְּעֻלּוֹת</a:t>
            </a:r>
            <a:endParaRPr lang="x-none" b="1" dirty="0">
              <a:cs typeface="+mn-cs"/>
            </a:endParaRPr>
          </a:p>
        </p:txBody>
      </p:sp>
    </p:spTree>
    <p:extLst>
      <p:ext uri="{BB962C8B-B14F-4D97-AF65-F5344CB8AC3E}">
        <p14:creationId xmlns:p14="http://schemas.microsoft.com/office/powerpoint/2010/main" val="248641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b="1" dirty="0" smtClean="0">
                <a:latin typeface="Arial" panose="020B0604020202020204" pitchFamily="34" charset="0"/>
                <a:cs typeface="Arial" panose="020B0604020202020204" pitchFamily="34" charset="0"/>
              </a:rPr>
              <a:t>מַה </a:t>
            </a:r>
            <a:r>
              <a:rPr lang="he-IL" b="1" dirty="0">
                <a:latin typeface="Arial" panose="020B0604020202020204" pitchFamily="34" charset="0"/>
                <a:cs typeface="Arial" panose="020B0604020202020204" pitchFamily="34" charset="0"/>
              </a:rPr>
              <a:t>לְהָבִיא </a:t>
            </a:r>
            <a:r>
              <a:rPr lang="he-IL" b="1" dirty="0" err="1">
                <a:latin typeface="Arial" panose="020B0604020202020204" pitchFamily="34" charset="0"/>
                <a:cs typeface="Arial" panose="020B0604020202020204" pitchFamily="34" charset="0"/>
              </a:rPr>
              <a:t>לַשִּׁעוּר</a:t>
            </a:r>
            <a:r>
              <a:rPr lang="he-IL" b="1" dirty="0">
                <a:latin typeface="Arial" panose="020B0604020202020204" pitchFamily="34" charset="0"/>
                <a:cs typeface="Arial" panose="020B0604020202020204" pitchFamily="34" charset="0"/>
              </a:rPr>
              <a:t>?</a:t>
            </a:r>
            <a:endParaRPr lang="x-none" b="1" dirty="0">
              <a:latin typeface="Arial" panose="020B0604020202020204" pitchFamily="34" charset="0"/>
              <a:cs typeface="Arial" panose="020B0604020202020204" pitchFamily="34" charset="0"/>
            </a:endParaRPr>
          </a:p>
        </p:txBody>
      </p:sp>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636969" y="3207014"/>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3896" y="2878048"/>
            <a:ext cx="1242417" cy="158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39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36551" y="3065773"/>
            <a:ext cx="6292267" cy="1446550"/>
          </a:xfrm>
          <a:prstGeom prst="rect">
            <a:avLst/>
          </a:prstGeom>
          <a:noFill/>
          <a:ln w="38100">
            <a:noFill/>
          </a:ln>
        </p:spPr>
        <p:txBody>
          <a:bodyPr wrap="square" rtlCol="1">
            <a:spAutoFit/>
          </a:bodyPr>
          <a:lstStyle/>
          <a:p>
            <a:pPr algn="ctr"/>
            <a:r>
              <a:rPr lang="he-IL" sz="4400" dirty="0" smtClean="0">
                <a:latin typeface="EFT_Kita Alef" panose="01000503000000020003" pitchFamily="2" charset="-79"/>
              </a:rPr>
              <a:t>מָה עוֹד עָשׂוּ </a:t>
            </a:r>
            <a:r>
              <a:rPr lang="he-IL" sz="4400" dirty="0">
                <a:latin typeface="EFT_Kita Alef" panose="01000503000000020003" pitchFamily="2" charset="-79"/>
              </a:rPr>
              <a:t>סַבָּא וְסַבְתָּא?</a:t>
            </a:r>
          </a:p>
          <a:p>
            <a:pPr algn="ctr"/>
            <a:endParaRPr lang="he-IL" sz="4400" dirty="0">
              <a:latin typeface="EFT_Kita Alef" panose="01000503000000020003" pitchFamily="2" charset="-79"/>
            </a:endParaRPr>
          </a:p>
        </p:txBody>
      </p:sp>
      <p:sp>
        <p:nvSpPr>
          <p:cNvPr id="29"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err="1">
                <a:cs typeface="+mn-cs"/>
              </a:rPr>
              <a:t>עַכְשָׁו</a:t>
            </a:r>
            <a:r>
              <a:rPr lang="he-IL" b="1" dirty="0">
                <a:cs typeface="+mn-cs"/>
              </a:rPr>
              <a:t> </a:t>
            </a:r>
            <a:r>
              <a:rPr lang="he-IL" b="1" dirty="0" smtClean="0">
                <a:cs typeface="+mn-cs"/>
              </a:rPr>
              <a:t>כּוֹתְבִים – מַמְשִיכִים אֶת הַסִפּוּר</a:t>
            </a:r>
            <a:endParaRPr lang="x-none" b="1" dirty="0">
              <a:cs typeface="+mn-cs"/>
            </a:endParaRPr>
          </a:p>
        </p:txBody>
      </p:sp>
      <p:pic>
        <p:nvPicPr>
          <p:cNvPr id="5" name="4min_final" descr="4min_final">
            <a:hlinkClick r:id="" action="ppaction://media"/>
            <a:extLst>
              <a:ext uri="{FF2B5EF4-FFF2-40B4-BE49-F238E27FC236}">
                <a16:creationId xmlns:a16="http://schemas.microsoft.com/office/drawing/2014/main" id="{9FD0FB6C-EFD6-3946-8B95-86886A2FB1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2437" y="289203"/>
            <a:ext cx="2129911" cy="759668"/>
          </a:xfrm>
          <a:prstGeom prst="rect">
            <a:avLst/>
          </a:prstGeom>
        </p:spPr>
      </p:pic>
    </p:spTree>
    <p:extLst>
      <p:ext uri="{BB962C8B-B14F-4D97-AF65-F5344CB8AC3E}">
        <p14:creationId xmlns:p14="http://schemas.microsoft.com/office/powerpoint/2010/main" val="408150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577700" y="1984116"/>
            <a:ext cx="4700890" cy="3416320"/>
          </a:xfrm>
          <a:prstGeom prst="rect">
            <a:avLst/>
          </a:prstGeom>
          <a:noFill/>
          <a:ln w="38100">
            <a:noFill/>
          </a:ln>
        </p:spPr>
        <p:txBody>
          <a:bodyPr wrap="square" rtlCol="1">
            <a:spAutoFit/>
          </a:bodyPr>
          <a:lstStyle/>
          <a:p>
            <a:pPr algn="r">
              <a:lnSpc>
                <a:spcPct val="150000"/>
              </a:lnSpc>
            </a:pPr>
            <a:r>
              <a:rPr lang="he-IL" sz="3600" b="1" dirty="0">
                <a:solidFill>
                  <a:schemeClr val="accent5">
                    <a:lumMod val="50000"/>
                  </a:schemeClr>
                </a:solidFill>
                <a:latin typeface="EFT_Kita Alef" panose="01000503000000020003" pitchFamily="2" charset="-79"/>
              </a:rPr>
              <a:t>הֵם </a:t>
            </a:r>
            <a:r>
              <a:rPr lang="he-IL" sz="3600" b="1" dirty="0">
                <a:solidFill>
                  <a:schemeClr val="accent2">
                    <a:lumMod val="75000"/>
                  </a:schemeClr>
                </a:solidFill>
                <a:latin typeface="EFT_Kita Alef" panose="01000503000000020003" pitchFamily="2" charset="-79"/>
              </a:rPr>
              <a:t>אָכְלוּ</a:t>
            </a:r>
            <a:r>
              <a:rPr lang="he-IL" sz="3600" b="1" dirty="0">
                <a:solidFill>
                  <a:schemeClr val="accent5">
                    <a:lumMod val="50000"/>
                  </a:schemeClr>
                </a:solidFill>
                <a:latin typeface="EFT_Kita Alef" panose="01000503000000020003" pitchFamily="2" charset="-79"/>
              </a:rPr>
              <a:t> אָזְנֵי הָמָן.</a:t>
            </a:r>
          </a:p>
          <a:p>
            <a:pPr algn="r">
              <a:lnSpc>
                <a:spcPct val="150000"/>
              </a:lnSpc>
            </a:pPr>
            <a:r>
              <a:rPr lang="he-IL" sz="3600" b="1" dirty="0">
                <a:solidFill>
                  <a:schemeClr val="accent5">
                    <a:lumMod val="50000"/>
                  </a:schemeClr>
                </a:solidFill>
                <a:latin typeface="EFT_Kita Alef" panose="01000503000000020003" pitchFamily="2" charset="-79"/>
              </a:rPr>
              <a:t>הֵם </a:t>
            </a:r>
            <a:r>
              <a:rPr lang="he-IL" sz="3600" b="1" dirty="0">
                <a:solidFill>
                  <a:schemeClr val="accent2">
                    <a:lumMod val="75000"/>
                  </a:schemeClr>
                </a:solidFill>
                <a:latin typeface="EFT_Kita Alef" panose="01000503000000020003" pitchFamily="2" charset="-79"/>
              </a:rPr>
              <a:t>קָרְאוּ</a:t>
            </a:r>
            <a:r>
              <a:rPr lang="he-IL" sz="3600" b="1" dirty="0">
                <a:solidFill>
                  <a:schemeClr val="accent5">
                    <a:lumMod val="50000"/>
                  </a:schemeClr>
                </a:solidFill>
                <a:latin typeface="EFT_Kita Alef" panose="01000503000000020003" pitchFamily="2" charset="-79"/>
              </a:rPr>
              <a:t> מְגִלַּת אֶסְתֵּר.</a:t>
            </a:r>
          </a:p>
          <a:p>
            <a:pPr algn="r">
              <a:lnSpc>
                <a:spcPct val="150000"/>
              </a:lnSpc>
            </a:pPr>
            <a:r>
              <a:rPr lang="he-IL" sz="3600" b="1" dirty="0">
                <a:solidFill>
                  <a:schemeClr val="accent5">
                    <a:lumMod val="50000"/>
                  </a:schemeClr>
                </a:solidFill>
                <a:latin typeface="EFT_Kita Alef" panose="01000503000000020003" pitchFamily="2" charset="-79"/>
              </a:rPr>
              <a:t>הֵם </a:t>
            </a:r>
            <a:r>
              <a:rPr lang="he-IL" sz="3600" b="1" dirty="0">
                <a:solidFill>
                  <a:schemeClr val="accent2">
                    <a:lumMod val="75000"/>
                  </a:schemeClr>
                </a:solidFill>
                <a:latin typeface="EFT_Kita Alef" panose="01000503000000020003" pitchFamily="2" charset="-79"/>
              </a:rPr>
              <a:t>שָׁלְחו</a:t>
            </a:r>
            <a:r>
              <a:rPr lang="he-IL" sz="3600" b="1" dirty="0">
                <a:solidFill>
                  <a:schemeClr val="accent5">
                    <a:lumMod val="50000"/>
                  </a:schemeClr>
                </a:solidFill>
                <a:latin typeface="EFT_Kita Alef" panose="01000503000000020003" pitchFamily="2" charset="-79"/>
              </a:rPr>
              <a:t>ּ מִשְׁלוֹחַ מָנוֹת.</a:t>
            </a:r>
          </a:p>
          <a:p>
            <a:pPr algn="r">
              <a:lnSpc>
                <a:spcPct val="150000"/>
              </a:lnSpc>
            </a:pPr>
            <a:r>
              <a:rPr lang="he-IL" sz="3600" b="1" dirty="0">
                <a:solidFill>
                  <a:schemeClr val="accent5">
                    <a:lumMod val="50000"/>
                  </a:schemeClr>
                </a:solidFill>
                <a:latin typeface="EFT_Kita Alef" panose="01000503000000020003" pitchFamily="2" charset="-79"/>
              </a:rPr>
              <a:t>הֵם </a:t>
            </a:r>
            <a:r>
              <a:rPr lang="he-IL" sz="3600" b="1" dirty="0">
                <a:solidFill>
                  <a:schemeClr val="accent2">
                    <a:lumMod val="75000"/>
                  </a:schemeClr>
                </a:solidFill>
                <a:latin typeface="EFT_Kita Alef" panose="01000503000000020003" pitchFamily="2" charset="-79"/>
              </a:rPr>
              <a:t>שָׁרוּ</a:t>
            </a:r>
            <a:r>
              <a:rPr lang="he-IL" sz="3600" b="1" dirty="0">
                <a:solidFill>
                  <a:schemeClr val="accent5">
                    <a:lumMod val="50000"/>
                  </a:schemeClr>
                </a:solidFill>
                <a:latin typeface="EFT_Kita Alef" panose="01000503000000020003" pitchFamily="2" charset="-79"/>
              </a:rPr>
              <a:t> </a:t>
            </a:r>
            <a:r>
              <a:rPr lang="he-IL" sz="3600" b="1" dirty="0" smtClean="0">
                <a:solidFill>
                  <a:schemeClr val="accent5">
                    <a:lumMod val="50000"/>
                  </a:schemeClr>
                </a:solidFill>
                <a:latin typeface="EFT_Kita Alef" panose="01000503000000020003" pitchFamily="2" charset="-79"/>
              </a:rPr>
              <a:t>שִירֵי פּוּרִים.</a:t>
            </a:r>
            <a:endParaRPr lang="he-IL" sz="3600" b="1" dirty="0">
              <a:solidFill>
                <a:schemeClr val="accent5">
                  <a:lumMod val="50000"/>
                </a:schemeClr>
              </a:solidFill>
              <a:latin typeface="EFT_Kita Alef" panose="01000503000000020003" pitchFamily="2" charset="-79"/>
            </a:endParaRPr>
          </a:p>
        </p:txBody>
      </p:sp>
      <p:sp>
        <p:nvSpPr>
          <p:cNvPr id="29"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err="1">
                <a:cs typeface="+mn-cs"/>
              </a:rPr>
              <a:t>עַכְשָׁו</a:t>
            </a:r>
            <a:r>
              <a:rPr lang="he-IL" b="1" dirty="0">
                <a:cs typeface="+mn-cs"/>
              </a:rPr>
              <a:t> </a:t>
            </a:r>
            <a:r>
              <a:rPr lang="he-IL" b="1" dirty="0" smtClean="0">
                <a:cs typeface="+mn-cs"/>
              </a:rPr>
              <a:t>כּוֹתְבִים - </a:t>
            </a:r>
            <a:r>
              <a:rPr lang="he-IL" b="1" dirty="0">
                <a:cs typeface="+mn-cs"/>
              </a:rPr>
              <a:t>מַמְשִיכִים אֶת הַסִפּוּר</a:t>
            </a:r>
            <a:endParaRPr lang="x-none" b="1" dirty="0">
              <a:cs typeface="+mn-cs"/>
            </a:endParaRPr>
          </a:p>
        </p:txBody>
      </p:sp>
      <p:pic>
        <p:nvPicPr>
          <p:cNvPr id="8"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64047">
            <a:off x="10463637" y="1871463"/>
            <a:ext cx="821831" cy="5253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edia.istockphoto.com/photos/purim-celebration-concept-over-wooden-mint-background-picture-id1097800032?b=1&amp;k=6&amp;m=1097800032&amp;s=170667a&amp;w=0&amp;h=N2aEIscG4cpNbbWBpdE7EQK7KP91JCVErzExjbUhrYQ="/>
          <p:cNvPicPr>
            <a:picLocks noChangeAspect="1" noChangeArrowheads="1"/>
          </p:cNvPicPr>
          <p:nvPr/>
        </p:nvPicPr>
        <p:blipFill rotWithShape="1">
          <a:blip r:embed="rId4">
            <a:extLst>
              <a:ext uri="{28A0092B-C50C-407E-A947-70E740481C1C}">
                <a14:useLocalDpi xmlns:a14="http://schemas.microsoft.com/office/drawing/2010/main" val="0"/>
              </a:ext>
            </a:extLst>
          </a:blip>
          <a:srcRect l="25824" r="30432" b="47394"/>
          <a:stretch/>
        </p:blipFill>
        <p:spPr bwMode="auto">
          <a:xfrm>
            <a:off x="861225" y="3649095"/>
            <a:ext cx="1594130" cy="1143000"/>
          </a:xfrm>
          <a:prstGeom prst="rect">
            <a:avLst/>
          </a:prstGeom>
          <a:noFill/>
          <a:ln w="1905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030" name="Picture 6" descr="https://media.istockphoto.com/photos/megilat-esther-picture-id540982614?b=1&amp;k=6&amp;m=540982614&amp;s=170667a&amp;w=0&amp;h=GA-HszNxrdXn7ZimJF8c7SXr0nJhopV8lPqw4pqgu8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616" y="2038859"/>
            <a:ext cx="1537184" cy="1023782"/>
          </a:xfrm>
          <a:prstGeom prst="rect">
            <a:avLst/>
          </a:prstGeom>
          <a:noFill/>
          <a:ln w="1905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032" name="Picture 8" descr="https://media.istockphoto.com/photos/music-picture-id817420656?b=1&amp;k=6&amp;m=817420656&amp;s=170667a&amp;w=0&amp;h=G9zJP5mNGgBmLpD2m5w9peHwJqzGgQYs1T7NXKlTbq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3172" y="2396999"/>
            <a:ext cx="1506711" cy="1003487"/>
          </a:xfrm>
          <a:prstGeom prst="rect">
            <a:avLst/>
          </a:prstGeom>
          <a:noFill/>
          <a:ln w="1905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036" name="Picture 12" descr="טבע דומם, זכוכית, שמפניה, סלסלת"/>
          <p:cNvPicPr>
            <a:picLocks noChangeAspect="1" noChangeArrowheads="1"/>
          </p:cNvPicPr>
          <p:nvPr/>
        </p:nvPicPr>
        <p:blipFill rotWithShape="1">
          <a:blip r:embed="rId7">
            <a:extLst>
              <a:ext uri="{28A0092B-C50C-407E-A947-70E740481C1C}">
                <a14:useLocalDpi xmlns:a14="http://schemas.microsoft.com/office/drawing/2010/main" val="0"/>
              </a:ext>
            </a:extLst>
          </a:blip>
          <a:srcRect l="16126"/>
          <a:stretch/>
        </p:blipFill>
        <p:spPr bwMode="auto">
          <a:xfrm>
            <a:off x="3263172" y="4183754"/>
            <a:ext cx="1506711" cy="1216682"/>
          </a:xfrm>
          <a:prstGeom prst="rect">
            <a:avLst/>
          </a:prstGeom>
          <a:noFill/>
          <a:ln w="19050">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97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cs typeface="+mn-cs"/>
              </a:rPr>
              <a:t>עַכְשָׁו</a:t>
            </a:r>
            <a:r>
              <a:rPr lang="he-IL" b="1" dirty="0">
                <a:cs typeface="+mn-cs"/>
              </a:rPr>
              <a:t> לוֹמְדִים</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48482" y="4792133"/>
            <a:ext cx="6096000" cy="369332"/>
          </a:xfrm>
          <a:prstGeom prst="rect">
            <a:avLst/>
          </a:prstGeom>
        </p:spPr>
        <p:txBody>
          <a:bodyPr>
            <a:spAutoFit/>
          </a:bodyPr>
          <a:lstStyle/>
          <a:p>
            <a:endParaRPr lang="he-IL" dirty="0"/>
          </a:p>
        </p:txBody>
      </p:sp>
      <p:sp>
        <p:nvSpPr>
          <p:cNvPr id="4" name="TextBox 3"/>
          <p:cNvSpPr txBox="1"/>
          <p:nvPr/>
        </p:nvSpPr>
        <p:spPr>
          <a:xfrm>
            <a:off x="3272583" y="2562487"/>
            <a:ext cx="2725616" cy="584775"/>
          </a:xfrm>
          <a:prstGeom prst="rect">
            <a:avLst/>
          </a:prstGeom>
          <a:noFill/>
        </p:spPr>
        <p:txBody>
          <a:bodyPr wrap="square" rtlCol="1">
            <a:spAutoFit/>
          </a:bodyPr>
          <a:lstStyle/>
          <a:p>
            <a:pPr algn="ctr"/>
            <a:r>
              <a:rPr lang="he-IL" sz="3200" b="1" dirty="0">
                <a:latin typeface="EFT_Kita Alef" panose="01000503000000020003" pitchFamily="2" charset="-79"/>
              </a:rPr>
              <a:t>הֵם</a:t>
            </a:r>
          </a:p>
        </p:txBody>
      </p:sp>
      <p:sp>
        <p:nvSpPr>
          <p:cNvPr id="11" name="TextBox 10"/>
          <p:cNvSpPr txBox="1"/>
          <p:nvPr/>
        </p:nvSpPr>
        <p:spPr>
          <a:xfrm>
            <a:off x="4946052" y="1816026"/>
            <a:ext cx="2725616" cy="584775"/>
          </a:xfrm>
          <a:prstGeom prst="rect">
            <a:avLst/>
          </a:prstGeom>
          <a:noFill/>
        </p:spPr>
        <p:txBody>
          <a:bodyPr wrap="square" rtlCol="1">
            <a:spAutoFit/>
          </a:bodyPr>
          <a:lstStyle/>
          <a:p>
            <a:pPr algn="ctr"/>
            <a:r>
              <a:rPr lang="he-IL" sz="3200" dirty="0">
                <a:solidFill>
                  <a:schemeClr val="accent6">
                    <a:lumMod val="75000"/>
                  </a:schemeClr>
                </a:solidFill>
                <a:latin typeface="EFT_Kita Alef" panose="01000503000000020003" pitchFamily="2" charset="-79"/>
              </a:rPr>
              <a:t>אֵיךְ נָכוֹן לוֹמַר</a:t>
            </a:r>
            <a:r>
              <a:rPr lang="he-IL" sz="3200" dirty="0" smtClean="0">
                <a:solidFill>
                  <a:schemeClr val="accent6">
                    <a:lumMod val="75000"/>
                  </a:schemeClr>
                </a:solidFill>
                <a:latin typeface="EFT_Kita Alef" panose="01000503000000020003" pitchFamily="2" charset="-79"/>
              </a:rPr>
              <a:t>?</a:t>
            </a:r>
            <a:endParaRPr lang="he-IL" sz="3200" dirty="0">
              <a:solidFill>
                <a:schemeClr val="accent6">
                  <a:lumMod val="75000"/>
                </a:schemeClr>
              </a:solidFill>
              <a:latin typeface="EFT_Kita Alef" panose="01000503000000020003" pitchFamily="2" charset="-79"/>
            </a:endParaRPr>
          </a:p>
        </p:txBody>
      </p:sp>
      <p:sp>
        <p:nvSpPr>
          <p:cNvPr id="12" name="TextBox 11"/>
          <p:cNvSpPr txBox="1"/>
          <p:nvPr/>
        </p:nvSpPr>
        <p:spPr>
          <a:xfrm>
            <a:off x="6944222" y="2562488"/>
            <a:ext cx="2725616" cy="584775"/>
          </a:xfrm>
          <a:prstGeom prst="rect">
            <a:avLst/>
          </a:prstGeom>
          <a:noFill/>
        </p:spPr>
        <p:txBody>
          <a:bodyPr wrap="square" rtlCol="1">
            <a:spAutoFit/>
          </a:bodyPr>
          <a:lstStyle/>
          <a:p>
            <a:pPr algn="ctr"/>
            <a:r>
              <a:rPr lang="he-IL" sz="3200" b="1" dirty="0">
                <a:latin typeface="EFT_Kita Alef" panose="01000503000000020003" pitchFamily="2" charset="-79"/>
              </a:rPr>
              <a:t>הוּא</a:t>
            </a:r>
          </a:p>
        </p:txBody>
      </p:sp>
      <p:sp>
        <p:nvSpPr>
          <p:cNvPr id="13" name="TextBox 12"/>
          <p:cNvSpPr txBox="1"/>
          <p:nvPr/>
        </p:nvSpPr>
        <p:spPr>
          <a:xfrm>
            <a:off x="3548482" y="3773205"/>
            <a:ext cx="2725616" cy="584775"/>
          </a:xfrm>
          <a:prstGeom prst="rect">
            <a:avLst/>
          </a:prstGeom>
          <a:noFill/>
        </p:spPr>
        <p:txBody>
          <a:bodyPr wrap="square" rtlCol="1">
            <a:spAutoFit/>
          </a:bodyPr>
          <a:lstStyle/>
          <a:p>
            <a:pPr algn="ctr"/>
            <a:r>
              <a:rPr lang="he-IL" sz="3200" dirty="0">
                <a:solidFill>
                  <a:srgbClr val="00B0F0"/>
                </a:solidFill>
                <a:latin typeface="EFT_Kita Alef" panose="01000503000000020003" pitchFamily="2" charset="-79"/>
              </a:rPr>
              <a:t>לָבְ</a:t>
            </a:r>
            <a:r>
              <a:rPr lang="he-IL" sz="3200" dirty="0">
                <a:solidFill>
                  <a:schemeClr val="accent6">
                    <a:lumMod val="75000"/>
                  </a:schemeClr>
                </a:solidFill>
                <a:latin typeface="EFT_Kita Alef" panose="01000503000000020003" pitchFamily="2" charset="-79"/>
              </a:rPr>
              <a:t>שׁוּ</a:t>
            </a:r>
            <a:endParaRPr lang="en-BZ" sz="3200" dirty="0">
              <a:solidFill>
                <a:schemeClr val="accent6">
                  <a:lumMod val="75000"/>
                </a:schemeClr>
              </a:solidFill>
              <a:latin typeface="EFT_Kita Alef" panose="01000503000000020003" pitchFamily="2" charset="-79"/>
            </a:endParaRPr>
          </a:p>
        </p:txBody>
      </p:sp>
      <p:sp>
        <p:nvSpPr>
          <p:cNvPr id="14" name="TextBox 13"/>
          <p:cNvSpPr txBox="1"/>
          <p:nvPr/>
        </p:nvSpPr>
        <p:spPr>
          <a:xfrm>
            <a:off x="6918866" y="3809566"/>
            <a:ext cx="2725616" cy="584775"/>
          </a:xfrm>
          <a:prstGeom prst="rect">
            <a:avLst/>
          </a:prstGeom>
          <a:noFill/>
        </p:spPr>
        <p:txBody>
          <a:bodyPr wrap="square" rtlCol="1">
            <a:spAutoFit/>
          </a:bodyPr>
          <a:lstStyle/>
          <a:p>
            <a:pPr algn="ctr"/>
            <a:r>
              <a:rPr lang="he-IL" sz="3200" dirty="0">
                <a:solidFill>
                  <a:schemeClr val="accent5">
                    <a:lumMod val="75000"/>
                  </a:schemeClr>
                </a:solidFill>
                <a:latin typeface="EFT_Kita Alef" panose="01000503000000020003" pitchFamily="2" charset="-79"/>
              </a:rPr>
              <a:t>לָבַ</a:t>
            </a:r>
            <a:r>
              <a:rPr lang="he-IL" sz="3200" dirty="0">
                <a:solidFill>
                  <a:schemeClr val="accent6">
                    <a:lumMod val="75000"/>
                  </a:schemeClr>
                </a:solidFill>
                <a:latin typeface="EFT_Kita Alef" panose="01000503000000020003" pitchFamily="2" charset="-79"/>
              </a:rPr>
              <a:t>שׁ</a:t>
            </a:r>
          </a:p>
        </p:txBody>
      </p:sp>
    </p:spTree>
    <p:extLst>
      <p:ext uri="{BB962C8B-B14F-4D97-AF65-F5344CB8AC3E}">
        <p14:creationId xmlns:p14="http://schemas.microsoft.com/office/powerpoint/2010/main" val="126811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cs typeface="+mn-cs"/>
              </a:rPr>
              <a:t>עַכְשָׁו</a:t>
            </a:r>
            <a:r>
              <a:rPr lang="he-IL" b="1" dirty="0">
                <a:cs typeface="+mn-cs"/>
              </a:rPr>
              <a:t> </a:t>
            </a:r>
            <a:r>
              <a:rPr lang="he-IL" b="1" dirty="0" smtClean="0">
                <a:cs typeface="+mn-cs"/>
              </a:rPr>
              <a:t>לוֹמְדִים- אוֹת סוֹפִית ך</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617846" y="4746839"/>
            <a:ext cx="6096000" cy="369332"/>
          </a:xfrm>
          <a:prstGeom prst="rect">
            <a:avLst/>
          </a:prstGeom>
        </p:spPr>
        <p:txBody>
          <a:bodyPr>
            <a:spAutoFit/>
          </a:bodyPr>
          <a:lstStyle/>
          <a:p>
            <a:endParaRPr lang="he-IL" dirty="0"/>
          </a:p>
        </p:txBody>
      </p:sp>
      <p:sp>
        <p:nvSpPr>
          <p:cNvPr id="4" name="TextBox 3"/>
          <p:cNvSpPr txBox="1"/>
          <p:nvPr/>
        </p:nvSpPr>
        <p:spPr>
          <a:xfrm>
            <a:off x="3272583" y="2562487"/>
            <a:ext cx="2725616" cy="584775"/>
          </a:xfrm>
          <a:prstGeom prst="rect">
            <a:avLst/>
          </a:prstGeom>
          <a:noFill/>
        </p:spPr>
        <p:txBody>
          <a:bodyPr wrap="square" rtlCol="1">
            <a:spAutoFit/>
          </a:bodyPr>
          <a:lstStyle/>
          <a:p>
            <a:pPr algn="ctr"/>
            <a:r>
              <a:rPr lang="he-IL" sz="3200" b="1" dirty="0">
                <a:latin typeface="EFT_Kita Alef" panose="01000503000000020003" pitchFamily="2" charset="-79"/>
              </a:rPr>
              <a:t>הֵם</a:t>
            </a:r>
          </a:p>
        </p:txBody>
      </p:sp>
      <p:sp>
        <p:nvSpPr>
          <p:cNvPr id="11" name="TextBox 10"/>
          <p:cNvSpPr txBox="1"/>
          <p:nvPr/>
        </p:nvSpPr>
        <p:spPr>
          <a:xfrm>
            <a:off x="4946052" y="1816026"/>
            <a:ext cx="2725616" cy="584775"/>
          </a:xfrm>
          <a:prstGeom prst="rect">
            <a:avLst/>
          </a:prstGeom>
          <a:noFill/>
        </p:spPr>
        <p:txBody>
          <a:bodyPr wrap="square" rtlCol="1">
            <a:spAutoFit/>
          </a:bodyPr>
          <a:lstStyle/>
          <a:p>
            <a:pPr algn="ctr"/>
            <a:r>
              <a:rPr lang="he-IL" sz="3200" dirty="0">
                <a:solidFill>
                  <a:schemeClr val="accent6">
                    <a:lumMod val="75000"/>
                  </a:schemeClr>
                </a:solidFill>
                <a:latin typeface="EFT_Kita Alef" panose="01000503000000020003" pitchFamily="2" charset="-79"/>
              </a:rPr>
              <a:t>אֵיךְ נָכוֹן לוֹמַר</a:t>
            </a:r>
            <a:r>
              <a:rPr lang="he-IL" sz="3200" dirty="0" smtClean="0">
                <a:solidFill>
                  <a:schemeClr val="accent6">
                    <a:lumMod val="75000"/>
                  </a:schemeClr>
                </a:solidFill>
                <a:latin typeface="EFT_Kita Alef" panose="01000503000000020003" pitchFamily="2" charset="-79"/>
              </a:rPr>
              <a:t>?</a:t>
            </a:r>
            <a:endParaRPr lang="he-IL" sz="3200" dirty="0">
              <a:solidFill>
                <a:schemeClr val="accent6">
                  <a:lumMod val="75000"/>
                </a:schemeClr>
              </a:solidFill>
              <a:latin typeface="EFT_Kita Alef" panose="01000503000000020003" pitchFamily="2" charset="-79"/>
            </a:endParaRPr>
          </a:p>
        </p:txBody>
      </p:sp>
      <p:sp>
        <p:nvSpPr>
          <p:cNvPr id="12" name="TextBox 11"/>
          <p:cNvSpPr txBox="1"/>
          <p:nvPr/>
        </p:nvSpPr>
        <p:spPr>
          <a:xfrm>
            <a:off x="6944222" y="2562488"/>
            <a:ext cx="2725616" cy="584775"/>
          </a:xfrm>
          <a:prstGeom prst="rect">
            <a:avLst/>
          </a:prstGeom>
          <a:noFill/>
        </p:spPr>
        <p:txBody>
          <a:bodyPr wrap="square" rtlCol="1">
            <a:spAutoFit/>
          </a:bodyPr>
          <a:lstStyle/>
          <a:p>
            <a:pPr algn="ctr"/>
            <a:r>
              <a:rPr lang="he-IL" sz="3200" b="1" dirty="0">
                <a:latin typeface="EFT_Kita Alef" panose="01000503000000020003" pitchFamily="2" charset="-79"/>
              </a:rPr>
              <a:t>הוּא</a:t>
            </a:r>
          </a:p>
        </p:txBody>
      </p:sp>
      <p:sp>
        <p:nvSpPr>
          <p:cNvPr id="13" name="TextBox 12"/>
          <p:cNvSpPr txBox="1"/>
          <p:nvPr/>
        </p:nvSpPr>
        <p:spPr>
          <a:xfrm>
            <a:off x="3492047" y="3778392"/>
            <a:ext cx="2725616" cy="584775"/>
          </a:xfrm>
          <a:prstGeom prst="rect">
            <a:avLst/>
          </a:prstGeom>
          <a:noFill/>
        </p:spPr>
        <p:txBody>
          <a:bodyPr wrap="square" rtlCol="1">
            <a:spAutoFit/>
          </a:bodyPr>
          <a:lstStyle/>
          <a:p>
            <a:pPr algn="ctr"/>
            <a:r>
              <a:rPr lang="he-IL" sz="3200" dirty="0">
                <a:solidFill>
                  <a:srgbClr val="00B0F0"/>
                </a:solidFill>
                <a:latin typeface="EFT_Kita Alef" panose="01000503000000020003" pitchFamily="2" charset="-79"/>
              </a:rPr>
              <a:t>הָלְ</a:t>
            </a:r>
            <a:r>
              <a:rPr lang="he-IL" sz="3200" dirty="0">
                <a:solidFill>
                  <a:schemeClr val="accent6">
                    <a:lumMod val="75000"/>
                  </a:schemeClr>
                </a:solidFill>
                <a:latin typeface="EFT_Kita Alef" panose="01000503000000020003" pitchFamily="2" charset="-79"/>
              </a:rPr>
              <a:t>כוּ</a:t>
            </a:r>
          </a:p>
        </p:txBody>
      </p:sp>
      <p:sp>
        <p:nvSpPr>
          <p:cNvPr id="14" name="TextBox 13"/>
          <p:cNvSpPr txBox="1"/>
          <p:nvPr/>
        </p:nvSpPr>
        <p:spPr>
          <a:xfrm>
            <a:off x="6918866" y="3809566"/>
            <a:ext cx="2725616" cy="584775"/>
          </a:xfrm>
          <a:prstGeom prst="rect">
            <a:avLst/>
          </a:prstGeom>
          <a:noFill/>
        </p:spPr>
        <p:txBody>
          <a:bodyPr wrap="square" rtlCol="1">
            <a:spAutoFit/>
          </a:bodyPr>
          <a:lstStyle/>
          <a:p>
            <a:pPr algn="ctr"/>
            <a:r>
              <a:rPr lang="he-IL" sz="3200" dirty="0" smtClean="0">
                <a:solidFill>
                  <a:schemeClr val="accent5">
                    <a:lumMod val="75000"/>
                  </a:schemeClr>
                </a:solidFill>
                <a:latin typeface="EFT_Kita Alef" panose="01000503000000020003" pitchFamily="2" charset="-79"/>
              </a:rPr>
              <a:t>הָל</a:t>
            </a:r>
            <a:r>
              <a:rPr lang="he-IL" sz="3200" dirty="0" smtClean="0">
                <a:solidFill>
                  <a:schemeClr val="accent6">
                    <a:lumMod val="75000"/>
                  </a:schemeClr>
                </a:solidFill>
                <a:latin typeface="EFT_Kita Alef" panose="01000503000000020003" pitchFamily="2" charset="-79"/>
              </a:rPr>
              <a:t>ַךְ</a:t>
            </a:r>
            <a:endParaRPr lang="he-IL" sz="3200" dirty="0">
              <a:solidFill>
                <a:schemeClr val="accent6">
                  <a:lumMod val="75000"/>
                </a:schemeClr>
              </a:solidFill>
              <a:latin typeface="EFT_Kita Alef" panose="01000503000000020003" pitchFamily="2" charset="-79"/>
            </a:endParaRPr>
          </a:p>
        </p:txBody>
      </p:sp>
    </p:spTree>
    <p:extLst>
      <p:ext uri="{BB962C8B-B14F-4D97-AF65-F5344CB8AC3E}">
        <p14:creationId xmlns:p14="http://schemas.microsoft.com/office/powerpoint/2010/main" val="20365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err="1">
                <a:cs typeface="+mn-cs"/>
              </a:rPr>
              <a:t>עַכְשָׁו</a:t>
            </a:r>
            <a:r>
              <a:rPr lang="he-IL" b="1" dirty="0">
                <a:cs typeface="+mn-cs"/>
              </a:rPr>
              <a:t> </a:t>
            </a:r>
            <a:r>
              <a:rPr lang="he-IL" b="1" dirty="0" smtClean="0">
                <a:cs typeface="+mn-cs"/>
              </a:rPr>
              <a:t>לוֹמְדִים – אוֹת סוֹפִית ן</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48482" y="4792133"/>
            <a:ext cx="6096000" cy="369332"/>
          </a:xfrm>
          <a:prstGeom prst="rect">
            <a:avLst/>
          </a:prstGeom>
        </p:spPr>
        <p:txBody>
          <a:bodyPr>
            <a:spAutoFit/>
          </a:bodyPr>
          <a:lstStyle/>
          <a:p>
            <a:endParaRPr lang="he-IL" dirty="0"/>
          </a:p>
        </p:txBody>
      </p:sp>
      <p:sp>
        <p:nvSpPr>
          <p:cNvPr id="4" name="TextBox 3"/>
          <p:cNvSpPr txBox="1"/>
          <p:nvPr/>
        </p:nvSpPr>
        <p:spPr>
          <a:xfrm>
            <a:off x="3272583" y="2562487"/>
            <a:ext cx="2725616" cy="584775"/>
          </a:xfrm>
          <a:prstGeom prst="rect">
            <a:avLst/>
          </a:prstGeom>
          <a:noFill/>
        </p:spPr>
        <p:txBody>
          <a:bodyPr wrap="square" rtlCol="1">
            <a:spAutoFit/>
          </a:bodyPr>
          <a:lstStyle/>
          <a:p>
            <a:pPr algn="ctr"/>
            <a:r>
              <a:rPr lang="he-IL" sz="3200" b="1" dirty="0">
                <a:latin typeface="EFT_Kita Alef" panose="01000503000000020003" pitchFamily="2" charset="-79"/>
              </a:rPr>
              <a:t>הֵם</a:t>
            </a:r>
          </a:p>
        </p:txBody>
      </p:sp>
      <p:sp>
        <p:nvSpPr>
          <p:cNvPr id="11" name="TextBox 10"/>
          <p:cNvSpPr txBox="1"/>
          <p:nvPr/>
        </p:nvSpPr>
        <p:spPr>
          <a:xfrm>
            <a:off x="4946052" y="1816026"/>
            <a:ext cx="2725616" cy="584775"/>
          </a:xfrm>
          <a:prstGeom prst="rect">
            <a:avLst/>
          </a:prstGeom>
          <a:noFill/>
        </p:spPr>
        <p:txBody>
          <a:bodyPr wrap="square" rtlCol="1">
            <a:spAutoFit/>
          </a:bodyPr>
          <a:lstStyle/>
          <a:p>
            <a:pPr algn="ctr"/>
            <a:r>
              <a:rPr lang="he-IL" sz="3200" dirty="0">
                <a:solidFill>
                  <a:schemeClr val="accent6">
                    <a:lumMod val="75000"/>
                  </a:schemeClr>
                </a:solidFill>
                <a:latin typeface="EFT_Kita Alef" panose="01000503000000020003" pitchFamily="2" charset="-79"/>
              </a:rPr>
              <a:t>אֵיךְ נָכוֹן לוֹמַר</a:t>
            </a:r>
            <a:r>
              <a:rPr lang="he-IL" sz="3200" dirty="0" smtClean="0">
                <a:solidFill>
                  <a:schemeClr val="accent6">
                    <a:lumMod val="75000"/>
                  </a:schemeClr>
                </a:solidFill>
                <a:latin typeface="EFT_Kita Alef" panose="01000503000000020003" pitchFamily="2" charset="-79"/>
              </a:rPr>
              <a:t>?</a:t>
            </a:r>
            <a:endParaRPr lang="he-IL" sz="3200" dirty="0">
              <a:solidFill>
                <a:schemeClr val="accent6">
                  <a:lumMod val="75000"/>
                </a:schemeClr>
              </a:solidFill>
              <a:latin typeface="EFT_Kita Alef" panose="01000503000000020003" pitchFamily="2" charset="-79"/>
            </a:endParaRPr>
          </a:p>
        </p:txBody>
      </p:sp>
      <p:sp>
        <p:nvSpPr>
          <p:cNvPr id="12" name="TextBox 11"/>
          <p:cNvSpPr txBox="1"/>
          <p:nvPr/>
        </p:nvSpPr>
        <p:spPr>
          <a:xfrm>
            <a:off x="6944222" y="2562488"/>
            <a:ext cx="2725616" cy="584775"/>
          </a:xfrm>
          <a:prstGeom prst="rect">
            <a:avLst/>
          </a:prstGeom>
          <a:noFill/>
        </p:spPr>
        <p:txBody>
          <a:bodyPr wrap="square" rtlCol="1">
            <a:spAutoFit/>
          </a:bodyPr>
          <a:lstStyle/>
          <a:p>
            <a:pPr algn="ctr"/>
            <a:r>
              <a:rPr lang="he-IL" sz="3200" b="1" dirty="0">
                <a:latin typeface="EFT_Kita Alef" panose="01000503000000020003" pitchFamily="2" charset="-79"/>
              </a:rPr>
              <a:t>הוּא</a:t>
            </a:r>
          </a:p>
        </p:txBody>
      </p:sp>
      <p:sp>
        <p:nvSpPr>
          <p:cNvPr id="13" name="TextBox 12"/>
          <p:cNvSpPr txBox="1"/>
          <p:nvPr/>
        </p:nvSpPr>
        <p:spPr>
          <a:xfrm>
            <a:off x="3272583" y="3773205"/>
            <a:ext cx="2725616" cy="584775"/>
          </a:xfrm>
          <a:prstGeom prst="rect">
            <a:avLst/>
          </a:prstGeom>
          <a:noFill/>
        </p:spPr>
        <p:txBody>
          <a:bodyPr wrap="square" rtlCol="1">
            <a:spAutoFit/>
          </a:bodyPr>
          <a:lstStyle/>
          <a:p>
            <a:pPr algn="ctr"/>
            <a:r>
              <a:rPr lang="he-IL" sz="3200" dirty="0">
                <a:solidFill>
                  <a:schemeClr val="accent5">
                    <a:lumMod val="75000"/>
                  </a:schemeClr>
                </a:solidFill>
                <a:latin typeface="EFT_Kita Alef" panose="01000503000000020003" pitchFamily="2" charset="-79"/>
              </a:rPr>
              <a:t>הֵכִי</a:t>
            </a:r>
            <a:r>
              <a:rPr lang="he-IL" sz="3200" dirty="0">
                <a:solidFill>
                  <a:schemeClr val="accent6">
                    <a:lumMod val="75000"/>
                  </a:schemeClr>
                </a:solidFill>
                <a:latin typeface="EFT_Kita Alef" panose="01000503000000020003" pitchFamily="2" charset="-79"/>
              </a:rPr>
              <a:t>נו</a:t>
            </a:r>
            <a:r>
              <a:rPr lang="he-IL" sz="3200" dirty="0">
                <a:solidFill>
                  <a:schemeClr val="accent5">
                    <a:lumMod val="75000"/>
                  </a:schemeClr>
                </a:solidFill>
                <a:latin typeface="EFT_Kita Alef" panose="01000503000000020003" pitchFamily="2" charset="-79"/>
              </a:rPr>
              <a:t>ּ</a:t>
            </a:r>
          </a:p>
        </p:txBody>
      </p:sp>
      <p:sp>
        <p:nvSpPr>
          <p:cNvPr id="14" name="TextBox 13"/>
          <p:cNvSpPr txBox="1"/>
          <p:nvPr/>
        </p:nvSpPr>
        <p:spPr>
          <a:xfrm>
            <a:off x="6918866" y="3809566"/>
            <a:ext cx="2725616" cy="584775"/>
          </a:xfrm>
          <a:prstGeom prst="rect">
            <a:avLst/>
          </a:prstGeom>
          <a:noFill/>
        </p:spPr>
        <p:txBody>
          <a:bodyPr wrap="square" rtlCol="1">
            <a:spAutoFit/>
          </a:bodyPr>
          <a:lstStyle/>
          <a:p>
            <a:pPr algn="ctr"/>
            <a:r>
              <a:rPr lang="he-IL" sz="3200" dirty="0" smtClean="0">
                <a:solidFill>
                  <a:schemeClr val="accent5">
                    <a:lumMod val="75000"/>
                  </a:schemeClr>
                </a:solidFill>
                <a:latin typeface="EFT_Kita Alef" panose="01000503000000020003" pitchFamily="2" charset="-79"/>
              </a:rPr>
              <a:t>הֵכִי</a:t>
            </a:r>
            <a:r>
              <a:rPr lang="he-IL" sz="3200" dirty="0" smtClean="0">
                <a:solidFill>
                  <a:schemeClr val="accent6">
                    <a:lumMod val="75000"/>
                  </a:schemeClr>
                </a:solidFill>
                <a:latin typeface="EFT_Kita Alef" panose="01000503000000020003" pitchFamily="2" charset="-79"/>
              </a:rPr>
              <a:t>ן</a:t>
            </a:r>
            <a:endParaRPr lang="he-IL" sz="3200" dirty="0">
              <a:solidFill>
                <a:schemeClr val="accent6">
                  <a:lumMod val="75000"/>
                </a:schemeClr>
              </a:solidFill>
              <a:latin typeface="EFT_Kita Alef" panose="01000503000000020003" pitchFamily="2" charset="-79"/>
            </a:endParaRPr>
          </a:p>
        </p:txBody>
      </p:sp>
    </p:spTree>
    <p:extLst>
      <p:ext uri="{BB962C8B-B14F-4D97-AF65-F5344CB8AC3E}">
        <p14:creationId xmlns:p14="http://schemas.microsoft.com/office/powerpoint/2010/main" val="159624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5"/>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a:cs typeface="+mn-cs"/>
              </a:rPr>
              <a:t>מְתַרְגְּלִים</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6"/>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792133"/>
            <a:ext cx="6096000" cy="369332"/>
          </a:xfrm>
          <a:prstGeom prst="rect">
            <a:avLst/>
          </a:prstGeom>
        </p:spPr>
        <p:txBody>
          <a:bodyPr>
            <a:spAutoFit/>
          </a:bodyPr>
          <a:lstStyle/>
          <a:p>
            <a:endParaRPr lang="he-IL" dirty="0"/>
          </a:p>
        </p:txBody>
      </p:sp>
      <p:sp>
        <p:nvSpPr>
          <p:cNvPr id="4" name="TextBox 3"/>
          <p:cNvSpPr txBox="1"/>
          <p:nvPr/>
        </p:nvSpPr>
        <p:spPr>
          <a:xfrm>
            <a:off x="-78232" y="2124608"/>
            <a:ext cx="3107892" cy="3323987"/>
          </a:xfrm>
          <a:prstGeom prst="rect">
            <a:avLst/>
          </a:prstGeom>
          <a:noFill/>
        </p:spPr>
        <p:txBody>
          <a:bodyPr wrap="square" rtlCol="1">
            <a:spAutoFit/>
          </a:bodyPr>
          <a:lstStyle/>
          <a:p>
            <a:pPr algn="ctr">
              <a:lnSpc>
                <a:spcPct val="150000"/>
              </a:lnSpc>
            </a:pPr>
            <a:r>
              <a:rPr lang="he-IL" sz="2800" dirty="0">
                <a:solidFill>
                  <a:schemeClr val="accent5">
                    <a:lumMod val="50000"/>
                  </a:schemeClr>
                </a:solidFill>
                <a:latin typeface="EFT_Kita Alef" panose="01000503000000020003" pitchFamily="2" charset="-79"/>
              </a:rPr>
              <a:t>מַחְסַן מִלִּים:</a:t>
            </a:r>
          </a:p>
          <a:p>
            <a:pPr algn="ctr">
              <a:lnSpc>
                <a:spcPct val="150000"/>
              </a:lnSpc>
            </a:pPr>
            <a:r>
              <a:rPr lang="he-IL" sz="2800" dirty="0">
                <a:solidFill>
                  <a:schemeClr val="accent5">
                    <a:lumMod val="50000"/>
                  </a:schemeClr>
                </a:solidFill>
                <a:latin typeface="EFT_Kita Alef" panose="01000503000000020003" pitchFamily="2" charset="-79"/>
              </a:rPr>
              <a:t>הוּא</a:t>
            </a:r>
          </a:p>
          <a:p>
            <a:pPr algn="ctr">
              <a:lnSpc>
                <a:spcPct val="150000"/>
              </a:lnSpc>
            </a:pPr>
            <a:r>
              <a:rPr lang="he-IL" sz="2800" dirty="0">
                <a:solidFill>
                  <a:schemeClr val="accent5">
                    <a:lumMod val="50000"/>
                  </a:schemeClr>
                </a:solidFill>
                <a:latin typeface="EFT_Kita Alef" panose="01000503000000020003" pitchFamily="2" charset="-79"/>
              </a:rPr>
              <a:t>הוּא</a:t>
            </a:r>
          </a:p>
          <a:p>
            <a:pPr algn="ctr">
              <a:lnSpc>
                <a:spcPct val="150000"/>
              </a:lnSpc>
            </a:pPr>
            <a:r>
              <a:rPr lang="he-IL" sz="2800" dirty="0">
                <a:solidFill>
                  <a:schemeClr val="accent5">
                    <a:lumMod val="50000"/>
                  </a:schemeClr>
                </a:solidFill>
                <a:latin typeface="EFT_Kita Alef" panose="01000503000000020003" pitchFamily="2" charset="-79"/>
              </a:rPr>
              <a:t> הֵם</a:t>
            </a:r>
          </a:p>
          <a:p>
            <a:pPr algn="ctr">
              <a:lnSpc>
                <a:spcPct val="150000"/>
              </a:lnSpc>
            </a:pPr>
            <a:r>
              <a:rPr lang="he-IL" sz="2800" dirty="0">
                <a:solidFill>
                  <a:schemeClr val="accent5">
                    <a:lumMod val="50000"/>
                  </a:schemeClr>
                </a:solidFill>
                <a:latin typeface="EFT_Kita Alef" panose="01000503000000020003" pitchFamily="2" charset="-79"/>
              </a:rPr>
              <a:t> הֵם</a:t>
            </a:r>
          </a:p>
        </p:txBody>
      </p:sp>
      <p:sp>
        <p:nvSpPr>
          <p:cNvPr id="11" name="TextBox 10"/>
          <p:cNvSpPr txBox="1"/>
          <p:nvPr/>
        </p:nvSpPr>
        <p:spPr>
          <a:xfrm>
            <a:off x="4511946" y="1608827"/>
            <a:ext cx="5104314" cy="584775"/>
          </a:xfrm>
          <a:prstGeom prst="rect">
            <a:avLst/>
          </a:prstGeom>
          <a:noFill/>
        </p:spPr>
        <p:txBody>
          <a:bodyPr wrap="square" rtlCol="1">
            <a:spAutoFit/>
          </a:bodyPr>
          <a:lstStyle/>
          <a:p>
            <a:pPr algn="ctr"/>
            <a:r>
              <a:rPr lang="he-IL" sz="3200" dirty="0">
                <a:solidFill>
                  <a:schemeClr val="accent6">
                    <a:lumMod val="75000"/>
                  </a:schemeClr>
                </a:solidFill>
                <a:latin typeface="EFT_Kita Alef" panose="01000503000000020003" pitchFamily="2" charset="-79"/>
              </a:rPr>
              <a:t>הַשְׁלִימוּ אֶת הַמִּלָּה הַחֲסֵרָה.</a:t>
            </a:r>
          </a:p>
        </p:txBody>
      </p:sp>
      <p:sp>
        <p:nvSpPr>
          <p:cNvPr id="12" name="TextBox 11"/>
          <p:cNvSpPr txBox="1"/>
          <p:nvPr/>
        </p:nvSpPr>
        <p:spPr>
          <a:xfrm>
            <a:off x="3029661" y="2461109"/>
            <a:ext cx="7265452" cy="3539430"/>
          </a:xfrm>
          <a:prstGeom prst="rect">
            <a:avLst/>
          </a:prstGeom>
          <a:noFill/>
        </p:spPr>
        <p:txBody>
          <a:bodyPr wrap="square" rtlCol="1">
            <a:spAutoFit/>
          </a:bodyPr>
          <a:lstStyle/>
          <a:p>
            <a:pPr marL="514350" indent="-514350" algn="r" rtl="1">
              <a:lnSpc>
                <a:spcPct val="150000"/>
              </a:lnSpc>
              <a:buClr>
                <a:schemeClr val="accent6">
                  <a:lumMod val="75000"/>
                </a:schemeClr>
              </a:buClr>
              <a:buFont typeface="+mj-lt"/>
              <a:buAutoNum type="arabicPeriod"/>
            </a:pPr>
            <a:r>
              <a:rPr lang="he-IL" sz="3200" dirty="0">
                <a:latin typeface="EFT_Kita Alef" panose="01000503000000020003" pitchFamily="2" charset="-79"/>
              </a:rPr>
              <a:t>____ צָחֲקוּ מְאֹד.</a:t>
            </a:r>
          </a:p>
          <a:p>
            <a:pPr marL="514350" indent="-514350" algn="r" rtl="1">
              <a:lnSpc>
                <a:spcPct val="150000"/>
              </a:lnSpc>
              <a:buClr>
                <a:schemeClr val="accent6">
                  <a:lumMod val="75000"/>
                </a:schemeClr>
              </a:buClr>
              <a:buFont typeface="+mj-lt"/>
              <a:buAutoNum type="arabicPeriod"/>
            </a:pPr>
            <a:r>
              <a:rPr lang="he-IL" sz="3200" dirty="0">
                <a:latin typeface="EFT_Kita Alef" panose="01000503000000020003" pitchFamily="2" charset="-79"/>
              </a:rPr>
              <a:t>____ הִתְחַפֵּשׂ לְסַבָּא זָקֵן.</a:t>
            </a:r>
          </a:p>
          <a:p>
            <a:pPr marL="514350" indent="-514350" algn="r" rtl="1">
              <a:lnSpc>
                <a:spcPct val="150000"/>
              </a:lnSpc>
              <a:buClr>
                <a:schemeClr val="accent6">
                  <a:lumMod val="75000"/>
                </a:schemeClr>
              </a:buClr>
              <a:buFont typeface="+mj-lt"/>
              <a:buAutoNum type="arabicPeriod"/>
            </a:pPr>
            <a:r>
              <a:rPr lang="he-IL" sz="3200" dirty="0">
                <a:latin typeface="EFT_Kita Alef" panose="01000503000000020003" pitchFamily="2" charset="-79"/>
              </a:rPr>
              <a:t>____ עָנָה </a:t>
            </a:r>
            <a:r>
              <a:rPr lang="he-IL" sz="3200" dirty="0" smtClean="0">
                <a:latin typeface="EFT_Kita Alef" panose="01000503000000020003" pitchFamily="2" charset="-79"/>
              </a:rPr>
              <a:t>בְּשִׁנּוּי </a:t>
            </a:r>
            <a:r>
              <a:rPr lang="he-IL" sz="3200" dirty="0">
                <a:latin typeface="EFT_Kita Alef" panose="01000503000000020003" pitchFamily="2" charset="-79"/>
              </a:rPr>
              <a:t>קוֹל</a:t>
            </a:r>
            <a:r>
              <a:rPr lang="he-IL" sz="3200" dirty="0" smtClean="0">
                <a:latin typeface="EFT_Kita Alef" panose="01000503000000020003" pitchFamily="2" charset="-79"/>
              </a:rPr>
              <a:t>.</a:t>
            </a:r>
          </a:p>
          <a:p>
            <a:pPr marL="514350" indent="-514350" algn="r" rtl="1">
              <a:lnSpc>
                <a:spcPct val="150000"/>
              </a:lnSpc>
              <a:buClr>
                <a:schemeClr val="accent6">
                  <a:lumMod val="75000"/>
                </a:schemeClr>
              </a:buClr>
              <a:buFont typeface="+mj-lt"/>
              <a:buAutoNum type="arabicPeriod"/>
            </a:pPr>
            <a:r>
              <a:rPr lang="he-IL" sz="3200" dirty="0" smtClean="0">
                <a:latin typeface="EFT_Kita Alef" panose="01000503000000020003" pitchFamily="2" charset="-79"/>
              </a:rPr>
              <a:t>____ </a:t>
            </a:r>
            <a:r>
              <a:rPr lang="he-IL" sz="3200" dirty="0">
                <a:latin typeface="EFT_Kita Alef" panose="01000503000000020003" pitchFamily="2" charset="-79"/>
              </a:rPr>
              <a:t>הִכִּירוּ אֶת קוֹלוֹ שֶׁל נָתָן.</a:t>
            </a:r>
          </a:p>
          <a:p>
            <a:pPr algn="r"/>
            <a:endParaRPr lang="he-IL" sz="3200" dirty="0"/>
          </a:p>
        </p:txBody>
      </p:sp>
      <p:pic>
        <p:nvPicPr>
          <p:cNvPr id="15"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664047">
            <a:off x="10371234" y="2314712"/>
            <a:ext cx="821831" cy="525393"/>
          </a:xfrm>
          <a:prstGeom prst="rect">
            <a:avLst/>
          </a:prstGeom>
          <a:noFill/>
          <a:extLst>
            <a:ext uri="{909E8E84-426E-40DD-AFC4-6F175D3DCCD1}">
              <a14:hiddenFill xmlns:a14="http://schemas.microsoft.com/office/drawing/2010/main">
                <a:solidFill>
                  <a:srgbClr val="FFFFFF"/>
                </a:solidFill>
              </a14:hiddenFill>
            </a:ext>
          </a:extLst>
        </p:spPr>
      </p:pic>
      <p:pic>
        <p:nvPicPr>
          <p:cNvPr id="13" name="4min_final" descr="4min_final">
            <a:hlinkClick r:id="" action="ppaction://media"/>
            <a:extLst>
              <a:ext uri="{FF2B5EF4-FFF2-40B4-BE49-F238E27FC236}">
                <a16:creationId xmlns:a16="http://schemas.microsoft.com/office/drawing/2014/main" id="{9FD0FB6C-EFD6-3946-8B95-86886A2FB1D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75885" y="274111"/>
            <a:ext cx="2271452" cy="810151"/>
          </a:xfrm>
          <a:prstGeom prst="rect">
            <a:avLst/>
          </a:prstGeom>
        </p:spPr>
      </p:pic>
    </p:spTree>
    <p:extLst>
      <p:ext uri="{BB962C8B-B14F-4D97-AF65-F5344CB8AC3E}">
        <p14:creationId xmlns:p14="http://schemas.microsoft.com/office/powerpoint/2010/main" val="106756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2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a:cs typeface="+mn-cs"/>
              </a:rPr>
              <a:t>מְתַרְגְּלִים</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מלבן 1">
            <a:extLst>
              <a:ext uri="{FF2B5EF4-FFF2-40B4-BE49-F238E27FC236}">
                <a16:creationId xmlns:a16="http://schemas.microsoft.com/office/drawing/2014/main" id="{1E9A9C7E-2281-4D0E-BDC3-4D6D5E40674C}"/>
              </a:ext>
            </a:extLst>
          </p:cNvPr>
          <p:cNvSpPr/>
          <p:nvPr/>
        </p:nvSpPr>
        <p:spPr>
          <a:xfrm>
            <a:off x="3520260" y="4792133"/>
            <a:ext cx="6096000" cy="369332"/>
          </a:xfrm>
          <a:prstGeom prst="rect">
            <a:avLst/>
          </a:prstGeom>
        </p:spPr>
        <p:txBody>
          <a:bodyPr>
            <a:spAutoFit/>
          </a:bodyPr>
          <a:lstStyle/>
          <a:p>
            <a:endParaRPr lang="he-IL" dirty="0"/>
          </a:p>
        </p:txBody>
      </p:sp>
      <p:sp>
        <p:nvSpPr>
          <p:cNvPr id="4" name="TextBox 3"/>
          <p:cNvSpPr txBox="1"/>
          <p:nvPr/>
        </p:nvSpPr>
        <p:spPr>
          <a:xfrm>
            <a:off x="7123020" y="4447585"/>
            <a:ext cx="846717" cy="523220"/>
          </a:xfrm>
          <a:prstGeom prst="rect">
            <a:avLst/>
          </a:prstGeom>
          <a:noFill/>
        </p:spPr>
        <p:txBody>
          <a:bodyPr wrap="square" rtlCol="1">
            <a:spAutoFit/>
          </a:bodyPr>
          <a:lstStyle/>
          <a:p>
            <a:pPr algn="ctr"/>
            <a:r>
              <a:rPr lang="he-IL" sz="2800" dirty="0" smtClean="0">
                <a:solidFill>
                  <a:schemeClr val="accent5">
                    <a:lumMod val="50000"/>
                  </a:schemeClr>
                </a:solidFill>
                <a:latin typeface="EFT_Kita Alef" panose="01000503000000020003" pitchFamily="2" charset="-79"/>
              </a:rPr>
              <a:t>הֵם</a:t>
            </a:r>
            <a:endParaRPr lang="he-IL" sz="2800" dirty="0">
              <a:solidFill>
                <a:schemeClr val="accent5">
                  <a:lumMod val="50000"/>
                </a:schemeClr>
              </a:solidFill>
              <a:latin typeface="EFT_Kita Alef" panose="01000503000000020003" pitchFamily="2" charset="-79"/>
            </a:endParaRPr>
          </a:p>
        </p:txBody>
      </p:sp>
      <p:sp>
        <p:nvSpPr>
          <p:cNvPr id="12" name="TextBox 11"/>
          <p:cNvSpPr txBox="1"/>
          <p:nvPr/>
        </p:nvSpPr>
        <p:spPr>
          <a:xfrm>
            <a:off x="625332" y="2199781"/>
            <a:ext cx="7849588" cy="3539430"/>
          </a:xfrm>
          <a:prstGeom prst="rect">
            <a:avLst/>
          </a:prstGeom>
          <a:noFill/>
        </p:spPr>
        <p:txBody>
          <a:bodyPr wrap="square" rtlCol="1">
            <a:spAutoFit/>
          </a:bodyPr>
          <a:lstStyle/>
          <a:p>
            <a:pPr marL="514350" indent="-514350" algn="r" rtl="1">
              <a:lnSpc>
                <a:spcPct val="150000"/>
              </a:lnSpc>
              <a:buClr>
                <a:schemeClr val="accent6">
                  <a:lumMod val="75000"/>
                </a:schemeClr>
              </a:buClr>
              <a:buFont typeface="+mj-lt"/>
              <a:buAutoNum type="arabicPeriod"/>
            </a:pPr>
            <a:r>
              <a:rPr lang="he-IL" sz="3200" dirty="0">
                <a:latin typeface="EFT_Kita Alef" panose="01000503000000020003" pitchFamily="2" charset="-79"/>
              </a:rPr>
              <a:t>____ צָחֲקוּ מְאֹד.</a:t>
            </a:r>
          </a:p>
          <a:p>
            <a:pPr marL="514350" indent="-514350" algn="r" rtl="1">
              <a:lnSpc>
                <a:spcPct val="150000"/>
              </a:lnSpc>
              <a:buClr>
                <a:schemeClr val="accent6">
                  <a:lumMod val="75000"/>
                </a:schemeClr>
              </a:buClr>
              <a:buFont typeface="+mj-lt"/>
              <a:buAutoNum type="arabicPeriod"/>
            </a:pPr>
            <a:r>
              <a:rPr lang="he-IL" sz="3200" dirty="0">
                <a:latin typeface="EFT_Kita Alef" panose="01000503000000020003" pitchFamily="2" charset="-79"/>
              </a:rPr>
              <a:t>____ </a:t>
            </a:r>
            <a:r>
              <a:rPr lang="he-IL" sz="3200" dirty="0" smtClean="0">
                <a:latin typeface="EFT_Kita Alef" panose="01000503000000020003" pitchFamily="2" charset="-79"/>
              </a:rPr>
              <a:t>הִתְחַפֵּש לְסַבָּא </a:t>
            </a:r>
            <a:r>
              <a:rPr lang="he-IL" sz="3200" dirty="0">
                <a:latin typeface="EFT_Kita Alef" panose="01000503000000020003" pitchFamily="2" charset="-79"/>
              </a:rPr>
              <a:t>זָקֵן.</a:t>
            </a:r>
          </a:p>
          <a:p>
            <a:pPr marL="514350" indent="-514350" algn="r" rtl="1">
              <a:lnSpc>
                <a:spcPct val="150000"/>
              </a:lnSpc>
              <a:buClr>
                <a:schemeClr val="accent6">
                  <a:lumMod val="75000"/>
                </a:schemeClr>
              </a:buClr>
              <a:buFont typeface="+mj-lt"/>
              <a:buAutoNum type="arabicPeriod"/>
            </a:pPr>
            <a:r>
              <a:rPr lang="he-IL" sz="3200" dirty="0">
                <a:latin typeface="EFT_Kita Alef" panose="01000503000000020003" pitchFamily="2" charset="-79"/>
              </a:rPr>
              <a:t>____ עָנָה בְּשִׁנּוּי קוֹל.</a:t>
            </a:r>
          </a:p>
          <a:p>
            <a:pPr marL="514350" indent="-514350" algn="r" rtl="1">
              <a:lnSpc>
                <a:spcPct val="150000"/>
              </a:lnSpc>
              <a:buClr>
                <a:schemeClr val="accent6">
                  <a:lumMod val="75000"/>
                </a:schemeClr>
              </a:buClr>
              <a:buFont typeface="+mj-lt"/>
              <a:buAutoNum type="arabicPeriod"/>
            </a:pPr>
            <a:r>
              <a:rPr lang="he-IL" sz="3200" dirty="0" smtClean="0">
                <a:latin typeface="EFT_Kita Alef" panose="01000503000000020003" pitchFamily="2" charset="-79"/>
              </a:rPr>
              <a:t>____ </a:t>
            </a:r>
            <a:r>
              <a:rPr lang="he-IL" sz="3200" dirty="0">
                <a:latin typeface="EFT_Kita Alef" panose="01000503000000020003" pitchFamily="2" charset="-79"/>
              </a:rPr>
              <a:t>הִכִּירוּ אֶת קוֹלוֹ שֶׁל נָתָן.</a:t>
            </a:r>
          </a:p>
          <a:p>
            <a:pPr algn="r"/>
            <a:endParaRPr lang="he-IL" sz="3200" dirty="0"/>
          </a:p>
        </p:txBody>
      </p:sp>
      <p:sp>
        <p:nvSpPr>
          <p:cNvPr id="13" name="TextBox 12"/>
          <p:cNvSpPr txBox="1"/>
          <p:nvPr/>
        </p:nvSpPr>
        <p:spPr>
          <a:xfrm>
            <a:off x="7123020" y="3707886"/>
            <a:ext cx="913514" cy="523220"/>
          </a:xfrm>
          <a:prstGeom prst="rect">
            <a:avLst/>
          </a:prstGeom>
          <a:noFill/>
        </p:spPr>
        <p:txBody>
          <a:bodyPr wrap="square" rtlCol="1">
            <a:spAutoFit/>
          </a:bodyPr>
          <a:lstStyle/>
          <a:p>
            <a:pPr algn="ctr"/>
            <a:r>
              <a:rPr lang="he-IL" sz="2800" dirty="0" smtClean="0">
                <a:solidFill>
                  <a:schemeClr val="accent5">
                    <a:lumMod val="50000"/>
                  </a:schemeClr>
                </a:solidFill>
                <a:latin typeface="EFT_Kita Alef" panose="01000503000000020003" pitchFamily="2" charset="-79"/>
              </a:rPr>
              <a:t>הוּא</a:t>
            </a:r>
            <a:endParaRPr lang="he-IL" sz="2800" dirty="0">
              <a:solidFill>
                <a:schemeClr val="accent5">
                  <a:lumMod val="50000"/>
                </a:schemeClr>
              </a:solidFill>
              <a:latin typeface="EFT_Kita Alef" panose="01000503000000020003" pitchFamily="2" charset="-79"/>
            </a:endParaRPr>
          </a:p>
        </p:txBody>
      </p:sp>
      <p:sp>
        <p:nvSpPr>
          <p:cNvPr id="14" name="TextBox 13"/>
          <p:cNvSpPr txBox="1"/>
          <p:nvPr/>
        </p:nvSpPr>
        <p:spPr>
          <a:xfrm>
            <a:off x="7123021" y="2958949"/>
            <a:ext cx="913514" cy="523220"/>
          </a:xfrm>
          <a:prstGeom prst="rect">
            <a:avLst/>
          </a:prstGeom>
          <a:noFill/>
        </p:spPr>
        <p:txBody>
          <a:bodyPr wrap="square" rtlCol="1">
            <a:spAutoFit/>
          </a:bodyPr>
          <a:lstStyle/>
          <a:p>
            <a:pPr algn="ctr"/>
            <a:r>
              <a:rPr lang="he-IL" sz="2800" dirty="0" smtClean="0">
                <a:solidFill>
                  <a:schemeClr val="accent5">
                    <a:lumMod val="50000"/>
                  </a:schemeClr>
                </a:solidFill>
                <a:latin typeface="EFT_Kita Alef" panose="01000503000000020003" pitchFamily="2" charset="-79"/>
              </a:rPr>
              <a:t>הוּא</a:t>
            </a:r>
            <a:endParaRPr lang="he-IL" sz="2800" dirty="0">
              <a:solidFill>
                <a:schemeClr val="accent5">
                  <a:lumMod val="50000"/>
                </a:schemeClr>
              </a:solidFill>
              <a:latin typeface="EFT_Kita Alef" panose="01000503000000020003" pitchFamily="2" charset="-79"/>
            </a:endParaRPr>
          </a:p>
        </p:txBody>
      </p:sp>
      <p:sp>
        <p:nvSpPr>
          <p:cNvPr id="16" name="TextBox 15"/>
          <p:cNvSpPr txBox="1"/>
          <p:nvPr/>
        </p:nvSpPr>
        <p:spPr>
          <a:xfrm>
            <a:off x="7221590" y="2253857"/>
            <a:ext cx="767619" cy="523220"/>
          </a:xfrm>
          <a:prstGeom prst="rect">
            <a:avLst/>
          </a:prstGeom>
          <a:noFill/>
        </p:spPr>
        <p:txBody>
          <a:bodyPr wrap="square" rtlCol="1">
            <a:spAutoFit/>
          </a:bodyPr>
          <a:lstStyle/>
          <a:p>
            <a:pPr algn="ctr"/>
            <a:r>
              <a:rPr lang="he-IL" sz="2800" dirty="0" smtClean="0">
                <a:solidFill>
                  <a:schemeClr val="accent5">
                    <a:lumMod val="50000"/>
                  </a:schemeClr>
                </a:solidFill>
                <a:latin typeface="EFT_Kita Alef" panose="01000503000000020003" pitchFamily="2" charset="-79"/>
              </a:rPr>
              <a:t>הֵם</a:t>
            </a:r>
            <a:endParaRPr lang="he-IL" sz="2800" dirty="0">
              <a:solidFill>
                <a:schemeClr val="accent5">
                  <a:lumMod val="50000"/>
                </a:schemeClr>
              </a:solidFill>
              <a:latin typeface="EFT_Kita Alef" panose="01000503000000020003" pitchFamily="2" charset="-79"/>
            </a:endParaRPr>
          </a:p>
        </p:txBody>
      </p:sp>
    </p:spTree>
    <p:extLst>
      <p:ext uri="{BB962C8B-B14F-4D97-AF65-F5344CB8AC3E}">
        <p14:creationId xmlns:p14="http://schemas.microsoft.com/office/powerpoint/2010/main" val="32712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err="1" smtClean="0">
                <a:cs typeface="+mn-cs"/>
              </a:rPr>
              <a:t>מְסַיְמִים</a:t>
            </a:r>
            <a:r>
              <a:rPr lang="he-IL" b="1" dirty="0" smtClean="0">
                <a:cs typeface="+mn-cs"/>
              </a:rPr>
              <a:t> </a:t>
            </a:r>
            <a:r>
              <a:rPr lang="he-IL" b="1" dirty="0">
                <a:cs typeface="+mn-cs"/>
              </a:rPr>
              <a:t>וּמְסַכְּמִים</a:t>
            </a:r>
            <a:endParaRPr lang="x-none" b="1"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2147668" y="2120595"/>
            <a:ext cx="8079535" cy="4347111"/>
          </a:xfrm>
        </p:spPr>
        <p:txBody>
          <a:bodyPr>
            <a:normAutofit/>
          </a:bodyPr>
          <a:lstStyle/>
          <a:p>
            <a:pPr marL="685800" indent="-685800" algn="r">
              <a:lnSpc>
                <a:spcPct val="150000"/>
              </a:lnSpc>
              <a:buClr>
                <a:srgbClr val="00B0F0"/>
              </a:buClr>
              <a:buFont typeface="Wingdings" panose="05000000000000000000" pitchFamily="2" charset="2"/>
              <a:buChar char="ü"/>
            </a:pPr>
            <a:r>
              <a:rPr lang="he-IL" sz="3200" dirty="0">
                <a:solidFill>
                  <a:schemeClr val="accent6">
                    <a:lumMod val="50000"/>
                  </a:schemeClr>
                </a:solidFill>
                <a:latin typeface="EFT_Kita Alef" panose="01000503000000020003" pitchFamily="2" charset="-79"/>
                <a:cs typeface="+mn-cs"/>
              </a:rPr>
              <a:t>קָרָאנוּ אֶת הַקֶּטַע "נָתָן מִתְחַפֵּשׂ".</a:t>
            </a:r>
          </a:p>
          <a:p>
            <a:pPr marL="685800" indent="-685800" algn="r">
              <a:lnSpc>
                <a:spcPct val="150000"/>
              </a:lnSpc>
              <a:buClr>
                <a:srgbClr val="00B0F0"/>
              </a:buClr>
              <a:buFont typeface="Wingdings" panose="05000000000000000000" pitchFamily="2" charset="2"/>
              <a:buChar char="ü"/>
            </a:pPr>
            <a:r>
              <a:rPr lang="he-IL" sz="3200" dirty="0">
                <a:solidFill>
                  <a:schemeClr val="accent6">
                    <a:lumMod val="50000"/>
                  </a:schemeClr>
                </a:solidFill>
                <a:latin typeface="EFT_Kita Alef" panose="01000503000000020003" pitchFamily="2" charset="-79"/>
                <a:cs typeface="+mn-cs"/>
              </a:rPr>
              <a:t>לָמַדְנוּ עַל </a:t>
            </a:r>
            <a:r>
              <a:rPr lang="he-IL" sz="3200" dirty="0" err="1">
                <a:solidFill>
                  <a:schemeClr val="accent6">
                    <a:lumMod val="50000"/>
                  </a:schemeClr>
                </a:solidFill>
                <a:latin typeface="EFT_Kita Alef" panose="01000503000000020003" pitchFamily="2" charset="-79"/>
                <a:cs typeface="+mn-cs"/>
              </a:rPr>
              <a:t>הַשִּׁמּוּש</a:t>
            </a:r>
            <a:r>
              <a:rPr lang="he-IL" sz="3200" dirty="0">
                <a:solidFill>
                  <a:schemeClr val="accent6">
                    <a:lumMod val="50000"/>
                  </a:schemeClr>
                </a:solidFill>
                <a:latin typeface="EFT_Kita Alef" panose="01000503000000020003" pitchFamily="2" charset="-79"/>
                <a:cs typeface="+mn-cs"/>
              </a:rPr>
              <a:t>ׁ </a:t>
            </a:r>
            <a:r>
              <a:rPr lang="he-IL" sz="3200" dirty="0" smtClean="0">
                <a:solidFill>
                  <a:schemeClr val="accent6">
                    <a:lumMod val="50000"/>
                  </a:schemeClr>
                </a:solidFill>
                <a:latin typeface="EFT_Kita Alef" panose="01000503000000020003" pitchFamily="2" charset="-79"/>
                <a:cs typeface="+mn-cs"/>
              </a:rPr>
              <a:t>בַּגוּפִים הוּא, </a:t>
            </a:r>
            <a:r>
              <a:rPr lang="he-IL" sz="3200" dirty="0">
                <a:solidFill>
                  <a:schemeClr val="accent6">
                    <a:lumMod val="50000"/>
                  </a:schemeClr>
                </a:solidFill>
                <a:latin typeface="EFT_Kita Alef" panose="01000503000000020003" pitchFamily="2" charset="-79"/>
                <a:cs typeface="+mn-cs"/>
              </a:rPr>
              <a:t>הֵם</a:t>
            </a:r>
            <a:r>
              <a:rPr lang="he-IL" sz="3200" dirty="0" smtClean="0">
                <a:solidFill>
                  <a:schemeClr val="accent6">
                    <a:lumMod val="50000"/>
                  </a:schemeClr>
                </a:solidFill>
                <a:latin typeface="EFT_Kita Alef" panose="01000503000000020003" pitchFamily="2" charset="-79"/>
                <a:cs typeface="+mn-cs"/>
              </a:rPr>
              <a:t>.</a:t>
            </a:r>
          </a:p>
          <a:p>
            <a:pPr marL="685800" indent="-685800" algn="r">
              <a:lnSpc>
                <a:spcPct val="150000"/>
              </a:lnSpc>
              <a:buClr>
                <a:srgbClr val="00B0F0"/>
              </a:buClr>
              <a:buFont typeface="Wingdings" panose="05000000000000000000" pitchFamily="2" charset="2"/>
              <a:buChar char="ü"/>
            </a:pPr>
            <a:r>
              <a:rPr lang="he-IL" sz="3200" dirty="0" smtClean="0">
                <a:solidFill>
                  <a:schemeClr val="accent6">
                    <a:lumMod val="50000"/>
                  </a:schemeClr>
                </a:solidFill>
                <a:latin typeface="EFT_Kita Alef" panose="01000503000000020003" pitchFamily="2" charset="-79"/>
                <a:cs typeface="+mn-cs"/>
              </a:rPr>
              <a:t>כתבנו מילים בשורוק וקובוץ</a:t>
            </a:r>
            <a:endParaRPr lang="he-IL" sz="3200" dirty="0">
              <a:solidFill>
                <a:schemeClr val="accent6">
                  <a:lumMod val="50000"/>
                </a:schemeClr>
              </a:solidFill>
              <a:latin typeface="EFT_Kita Alef" panose="01000503000000020003" pitchFamily="2" charset="-79"/>
              <a:cs typeface="+mn-cs"/>
            </a:endParaRPr>
          </a:p>
          <a:p>
            <a:pPr marL="685800" indent="-685800" algn="r">
              <a:lnSpc>
                <a:spcPct val="150000"/>
              </a:lnSpc>
              <a:buClr>
                <a:srgbClr val="00B0F0"/>
              </a:buClr>
              <a:buFont typeface="Wingdings" panose="05000000000000000000" pitchFamily="2" charset="2"/>
              <a:buChar char="ü"/>
            </a:pPr>
            <a:r>
              <a:rPr lang="he-IL" sz="3200" dirty="0">
                <a:solidFill>
                  <a:schemeClr val="accent6">
                    <a:lumMod val="50000"/>
                  </a:schemeClr>
                </a:solidFill>
                <a:latin typeface="EFT_Kita Alef" panose="01000503000000020003" pitchFamily="2" charset="-79"/>
                <a:cs typeface="+mn-cs"/>
              </a:rPr>
              <a:t>הִשְׁלַמְנוּ מִלִּים חֲסֵרוֹת בְּמִשְׁפָּטִים.</a:t>
            </a:r>
          </a:p>
          <a:p>
            <a:pPr marL="685800" indent="-685800" algn="r">
              <a:lnSpc>
                <a:spcPct val="150000"/>
              </a:lnSpc>
              <a:buClr>
                <a:srgbClr val="00B0F0"/>
              </a:buClr>
              <a:buFont typeface="Wingdings" panose="05000000000000000000" pitchFamily="2" charset="2"/>
              <a:buChar char="ü"/>
            </a:pPr>
            <a:endParaRPr lang="he-IL" sz="3200" dirty="0" smtClean="0">
              <a:solidFill>
                <a:schemeClr val="accent6">
                  <a:lumMod val="50000"/>
                </a:schemeClr>
              </a:solidFill>
              <a:latin typeface="EFT_Kita Alef" panose="01000503000000020003" pitchFamily="2" charset="-79"/>
              <a:cs typeface="+mn-cs"/>
            </a:endParaRPr>
          </a:p>
          <a:p>
            <a:pPr marL="685800" indent="-685800" algn="r">
              <a:lnSpc>
                <a:spcPct val="150000"/>
              </a:lnSpc>
              <a:buClr>
                <a:srgbClr val="00B0F0"/>
              </a:buClr>
              <a:buFont typeface="Wingdings" panose="05000000000000000000" pitchFamily="2" charset="2"/>
              <a:buChar char="ü"/>
            </a:pPr>
            <a:endParaRPr lang="he-IL" sz="3200" dirty="0">
              <a:solidFill>
                <a:schemeClr val="accent6">
                  <a:lumMod val="50000"/>
                </a:schemeClr>
              </a:solidFill>
              <a:latin typeface="EFT_Kita Alef" panose="01000503000000020003" pitchFamily="2" charset="-79"/>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081590" y="577570"/>
            <a:ext cx="1017545" cy="1070700"/>
          </a:xfrm>
          <a:prstGeom prst="rect">
            <a:avLst/>
          </a:prstGeom>
        </p:spPr>
      </p:pic>
      <p:pic>
        <p:nvPicPr>
          <p:cNvPr id="7" name="Picture 10">
            <a:extLst>
              <a:ext uri="{FF2B5EF4-FFF2-40B4-BE49-F238E27FC236}">
                <a16:creationId xmlns:a16="http://schemas.microsoft.com/office/drawing/2014/main" id="{9740CCC3-3441-6047-99F5-69246B9FE204}"/>
              </a:ext>
            </a:extLst>
          </p:cNvPr>
          <p:cNvPicPr>
            <a:picLocks noChangeAspect="1"/>
          </p:cNvPicPr>
          <p:nvPr/>
        </p:nvPicPr>
        <p:blipFill>
          <a:blip r:embed="rId4"/>
          <a:stretch>
            <a:fillRect/>
          </a:stretch>
        </p:blipFill>
        <p:spPr>
          <a:xfrm flipH="1">
            <a:off x="10227203" y="4424747"/>
            <a:ext cx="1695450" cy="2203596"/>
          </a:xfrm>
          <a:prstGeom prst="rect">
            <a:avLst/>
          </a:prstGeom>
        </p:spPr>
      </p:pic>
      <p:sp>
        <p:nvSpPr>
          <p:cNvPr id="2" name="מלבן 1">
            <a:extLst>
              <a:ext uri="{FF2B5EF4-FFF2-40B4-BE49-F238E27FC236}">
                <a16:creationId xmlns:a16="http://schemas.microsoft.com/office/drawing/2014/main" id="{4F1DC321-E625-478D-8B8D-CEC4806B3D65}"/>
              </a:ext>
            </a:extLst>
          </p:cNvPr>
          <p:cNvSpPr/>
          <p:nvPr/>
        </p:nvSpPr>
        <p:spPr>
          <a:xfrm>
            <a:off x="3048000" y="3105835"/>
            <a:ext cx="6096000" cy="369332"/>
          </a:xfrm>
          <a:prstGeom prst="rect">
            <a:avLst/>
          </a:prstGeom>
        </p:spPr>
        <p:txBody>
          <a:bodyPr>
            <a:spAutoFit/>
          </a:bodyPr>
          <a:lstStyle/>
          <a:p>
            <a:endParaRPr lang="he-IL" dirty="0"/>
          </a:p>
        </p:txBody>
      </p:sp>
    </p:spTree>
    <p:extLst>
      <p:ext uri="{BB962C8B-B14F-4D97-AF65-F5344CB8AC3E}">
        <p14:creationId xmlns:p14="http://schemas.microsoft.com/office/powerpoint/2010/main" val="61880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lstStyle/>
          <a:p>
            <a:r>
              <a:rPr lang="he-IL" b="1" dirty="0">
                <a:cs typeface="+mn-cs"/>
              </a:rPr>
              <a:t>מַמְשִׁיכִים לְתַרְגֵל</a:t>
            </a:r>
          </a:p>
        </p:txBody>
      </p:sp>
      <p:pic>
        <p:nvPicPr>
          <p:cNvPr id="5" name="Picture 14">
            <a:extLst>
              <a:ext uri="{FF2B5EF4-FFF2-40B4-BE49-F238E27FC236}">
                <a16:creationId xmlns:a16="http://schemas.microsoft.com/office/drawing/2014/main" id="{3DE8652E-46D5-2E40-9E4C-9ABF8CF4919C}"/>
              </a:ext>
            </a:extLst>
          </p:cNvPr>
          <p:cNvPicPr>
            <a:picLocks noChangeAspect="1"/>
          </p:cNvPicPr>
          <p:nvPr/>
        </p:nvPicPr>
        <p:blipFill>
          <a:blip r:embed="rId3"/>
          <a:stretch>
            <a:fillRect/>
          </a:stretch>
        </p:blipFill>
        <p:spPr>
          <a:xfrm flipH="1">
            <a:off x="10358049" y="5118100"/>
            <a:ext cx="1668299" cy="1739900"/>
          </a:xfrm>
          <a:prstGeom prst="rect">
            <a:avLst/>
          </a:prstGeom>
        </p:spPr>
      </p:pic>
      <p:sp>
        <p:nvSpPr>
          <p:cNvPr id="10" name="TextBox 9"/>
          <p:cNvSpPr txBox="1"/>
          <p:nvPr/>
        </p:nvSpPr>
        <p:spPr>
          <a:xfrm>
            <a:off x="4371900" y="1659115"/>
            <a:ext cx="3467736" cy="584775"/>
          </a:xfrm>
          <a:prstGeom prst="rect">
            <a:avLst/>
          </a:prstGeom>
          <a:noFill/>
        </p:spPr>
        <p:txBody>
          <a:bodyPr wrap="square" rtlCol="1">
            <a:spAutoFit/>
          </a:bodyPr>
          <a:lstStyle/>
          <a:p>
            <a:pPr algn="ctr"/>
            <a:r>
              <a:rPr lang="he-IL" sz="3200" dirty="0">
                <a:solidFill>
                  <a:schemeClr val="accent6">
                    <a:lumMod val="50000"/>
                  </a:schemeClr>
                </a:solidFill>
                <a:latin typeface="EFT_Kita Alef" panose="01000503000000020003" pitchFamily="2" charset="-79"/>
              </a:rPr>
              <a:t>מְשִׂימַת כְּתִיבָה</a:t>
            </a:r>
          </a:p>
        </p:txBody>
      </p:sp>
      <p:pic>
        <p:nvPicPr>
          <p:cNvPr id="18"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763574" flipH="1">
            <a:off x="8405397" y="2062415"/>
            <a:ext cx="1340682" cy="740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779058" y="2483171"/>
            <a:ext cx="8210230" cy="2677656"/>
          </a:xfrm>
          <a:prstGeom prst="rect">
            <a:avLst/>
          </a:prstGeom>
          <a:noFill/>
        </p:spPr>
        <p:txBody>
          <a:bodyPr wrap="square" rtlCol="1">
            <a:spAutoFit/>
          </a:bodyPr>
          <a:lstStyle/>
          <a:p>
            <a:pPr algn="ctr">
              <a:lnSpc>
                <a:spcPct val="150000"/>
              </a:lnSpc>
            </a:pPr>
            <a:r>
              <a:rPr lang="he-IL" sz="2800" dirty="0">
                <a:latin typeface="EFT_Kita Alef" panose="01000503000000020003" pitchFamily="2" charset="-79"/>
              </a:rPr>
              <a:t>סַפְּרוּ וְכִתְבוּ עַל הַתַּחְפֹּשֶׂת שֶׁלָּכֶם </a:t>
            </a:r>
          </a:p>
          <a:p>
            <a:pPr algn="ctr">
              <a:lnSpc>
                <a:spcPct val="150000"/>
              </a:lnSpc>
            </a:pPr>
            <a:r>
              <a:rPr lang="he-IL" sz="2800" dirty="0" smtClean="0">
                <a:latin typeface="EFT_Kita Alef" panose="01000503000000020003" pitchFamily="2" charset="-79"/>
              </a:rPr>
              <a:t>מֵהַשְָָׁנה </a:t>
            </a:r>
            <a:r>
              <a:rPr lang="he-IL" sz="2800" dirty="0">
                <a:latin typeface="EFT_Kita Alef" panose="01000503000000020003" pitchFamily="2" charset="-79"/>
              </a:rPr>
              <a:t>שֶׁעָבְרָה</a:t>
            </a:r>
            <a:r>
              <a:rPr lang="he-IL" sz="2800" dirty="0" smtClean="0">
                <a:latin typeface="EFT_Kita Alef" panose="01000503000000020003" pitchFamily="2" charset="-79"/>
              </a:rPr>
              <a:t>.</a:t>
            </a:r>
            <a:endParaRPr lang="he-IL" sz="2800" dirty="0">
              <a:latin typeface="EFT_Kita Alef" panose="01000503000000020003" pitchFamily="2" charset="-79"/>
            </a:endParaRPr>
          </a:p>
          <a:p>
            <a:pPr algn="ctr">
              <a:lnSpc>
                <a:spcPct val="150000"/>
              </a:lnSpc>
            </a:pPr>
            <a:r>
              <a:rPr lang="he-IL" sz="2800" dirty="0">
                <a:latin typeface="EFT_Kita Alef" panose="01000503000000020003" pitchFamily="2" charset="-79"/>
              </a:rPr>
              <a:t>לְמַה </a:t>
            </a:r>
            <a:r>
              <a:rPr lang="he-IL" sz="2800" dirty="0" smtClean="0">
                <a:latin typeface="EFT_Kita Alef" panose="01000503000000020003" pitchFamily="2" charset="-79"/>
              </a:rPr>
              <a:t>הִתְחַפַּשְׂתֶּם</a:t>
            </a:r>
            <a:r>
              <a:rPr lang="he-IL" sz="2800" dirty="0">
                <a:latin typeface="EFT_Kita Alef" panose="01000503000000020003" pitchFamily="2" charset="-79"/>
              </a:rPr>
              <a:t>? מַדּוּעַ בְּחַרְתֶּם </a:t>
            </a:r>
            <a:r>
              <a:rPr lang="he-IL" sz="2800" dirty="0" err="1">
                <a:latin typeface="EFT_Kita Alef" panose="01000503000000020003" pitchFamily="2" charset="-79"/>
              </a:rPr>
              <a:t>בַּתַּחְפֹּשֶׂת</a:t>
            </a:r>
            <a:r>
              <a:rPr lang="he-IL" sz="2800" dirty="0">
                <a:latin typeface="EFT_Kita Alef" panose="01000503000000020003" pitchFamily="2" charset="-79"/>
              </a:rPr>
              <a:t> הַזּוֹ? </a:t>
            </a:r>
            <a:endParaRPr lang="he-IL" sz="2800" dirty="0" smtClean="0">
              <a:latin typeface="EFT_Kita Alef" panose="01000503000000020003" pitchFamily="2" charset="-79"/>
            </a:endParaRPr>
          </a:p>
          <a:p>
            <a:pPr algn="ctr">
              <a:lnSpc>
                <a:spcPct val="150000"/>
              </a:lnSpc>
            </a:pPr>
            <a:r>
              <a:rPr lang="he-IL" sz="2800" dirty="0" smtClean="0">
                <a:latin typeface="EFT_Kita Alef" panose="01000503000000020003" pitchFamily="2" charset="-79"/>
              </a:rPr>
              <a:t>מַה </a:t>
            </a:r>
            <a:r>
              <a:rPr lang="he-IL" sz="2800" dirty="0">
                <a:latin typeface="EFT_Kita Alef" panose="01000503000000020003" pitchFamily="2" charset="-79"/>
              </a:rPr>
              <a:t>לְבַשְׁתֶּם? אֵיךְ הִרְגַּשְׁתֶּם? הָאִם הַחֲבֵרִים הִכִּירוּ אֶתְכֶם?</a:t>
            </a:r>
          </a:p>
        </p:txBody>
      </p:sp>
    </p:spTree>
    <p:extLst>
      <p:ext uri="{BB962C8B-B14F-4D97-AF65-F5344CB8AC3E}">
        <p14:creationId xmlns:p14="http://schemas.microsoft.com/office/powerpoint/2010/main" val="8559691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a:xfrm>
            <a:off x="840411" y="518257"/>
            <a:ext cx="10515600" cy="967732"/>
          </a:xfrm>
        </p:spPr>
        <p:txBody>
          <a:bodyPr>
            <a:normAutofit/>
          </a:bodyPr>
          <a:lstStyle/>
          <a:p>
            <a:r>
              <a:rPr lang="he-IL" dirty="0" smtClean="0"/>
              <a:t>מַה נִלְמַד </a:t>
            </a:r>
            <a:r>
              <a:rPr lang="he-IL" dirty="0"/>
              <a:t>הַיּוֹם?</a:t>
            </a:r>
            <a:endParaRPr lang="x-none" dirty="0"/>
          </a:p>
        </p:txBody>
      </p:sp>
      <p:pic>
        <p:nvPicPr>
          <p:cNvPr id="11" name="Picture 10">
            <a:extLst>
              <a:ext uri="{FF2B5EF4-FFF2-40B4-BE49-F238E27FC236}">
                <a16:creationId xmlns:a16="http://schemas.microsoft.com/office/drawing/2014/main" id="{52B4A9B5-C593-0942-BC3B-FDBEFA4BCF93}"/>
              </a:ext>
            </a:extLst>
          </p:cNvPr>
          <p:cNvPicPr>
            <a:picLocks noChangeAspect="1"/>
          </p:cNvPicPr>
          <p:nvPr/>
        </p:nvPicPr>
        <p:blipFill>
          <a:blip r:embed="rId3"/>
          <a:stretch>
            <a:fillRect/>
          </a:stretch>
        </p:blipFill>
        <p:spPr>
          <a:xfrm>
            <a:off x="10433576" y="5258651"/>
            <a:ext cx="1187970" cy="1350107"/>
          </a:xfrm>
          <a:prstGeom prst="rect">
            <a:avLst/>
          </a:prstGeom>
        </p:spPr>
      </p:pic>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4"/>
          <a:stretch>
            <a:fillRect/>
          </a:stretch>
        </p:blipFill>
        <p:spPr>
          <a:xfrm rot="8057618">
            <a:off x="290049" y="269606"/>
            <a:ext cx="1468977" cy="973310"/>
          </a:xfrm>
          <a:prstGeom prst="rect">
            <a:avLst/>
          </a:prstGeom>
        </p:spPr>
      </p:pic>
      <p:sp>
        <p:nvSpPr>
          <p:cNvPr id="12" name="Title 3">
            <a:extLst>
              <a:ext uri="{FF2B5EF4-FFF2-40B4-BE49-F238E27FC236}">
                <a16:creationId xmlns:a16="http://schemas.microsoft.com/office/drawing/2014/main" id="{34141684-0310-9045-8FE5-875F7B59C73A}"/>
              </a:ext>
            </a:extLst>
          </p:cNvPr>
          <p:cNvSpPr txBox="1">
            <a:spLocks/>
          </p:cNvSpPr>
          <p:nvPr/>
        </p:nvSpPr>
        <p:spPr>
          <a:xfrm>
            <a:off x="2636322" y="1621836"/>
            <a:ext cx="8719689" cy="2739150"/>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pPr marL="457200" indent="-457200">
              <a:lnSpc>
                <a:spcPct val="150000"/>
              </a:lnSpc>
              <a:buClr>
                <a:schemeClr val="accent6">
                  <a:lumMod val="75000"/>
                </a:schemeClr>
              </a:buClr>
              <a:buFont typeface="Wingdings" panose="05000000000000000000" pitchFamily="2" charset="2"/>
              <a:buChar char="ü"/>
            </a:pPr>
            <a:r>
              <a:rPr lang="he-IL" sz="3200" dirty="0">
                <a:solidFill>
                  <a:srgbClr val="0070C0"/>
                </a:solidFill>
                <a:latin typeface="EFT_Kita Alef" panose="01000503000000020003" pitchFamily="2" charset="-79"/>
                <a:cs typeface="+mn-cs"/>
              </a:rPr>
              <a:t>נִקְרָא אֶת הַקֶּטַע "נָתָן מִתְחַפֵּשׂ".</a:t>
            </a:r>
          </a:p>
          <a:p>
            <a:pPr marL="457200" indent="-457200">
              <a:lnSpc>
                <a:spcPct val="150000"/>
              </a:lnSpc>
              <a:buClr>
                <a:schemeClr val="accent6">
                  <a:lumMod val="75000"/>
                </a:schemeClr>
              </a:buClr>
              <a:buFont typeface="Wingdings" panose="05000000000000000000" pitchFamily="2" charset="2"/>
              <a:buChar char="ü"/>
            </a:pPr>
            <a:r>
              <a:rPr lang="he-IL" sz="3200" dirty="0" smtClean="0">
                <a:solidFill>
                  <a:srgbClr val="0070C0"/>
                </a:solidFill>
                <a:latin typeface="EFT_Kita Alef" panose="01000503000000020003" pitchFamily="2" charset="-79"/>
                <a:cs typeface="+mn-cs"/>
              </a:rPr>
              <a:t>נִלְמַד </a:t>
            </a:r>
            <a:r>
              <a:rPr lang="he-IL" sz="3200" dirty="0">
                <a:solidFill>
                  <a:srgbClr val="0070C0"/>
                </a:solidFill>
                <a:latin typeface="EFT_Kita Alef" panose="01000503000000020003" pitchFamily="2" charset="-79"/>
                <a:cs typeface="+mn-cs"/>
              </a:rPr>
              <a:t>עַל </a:t>
            </a:r>
            <a:r>
              <a:rPr lang="he-IL" sz="3200" dirty="0" err="1">
                <a:solidFill>
                  <a:srgbClr val="0070C0"/>
                </a:solidFill>
                <a:latin typeface="EFT_Kita Alef" panose="01000503000000020003" pitchFamily="2" charset="-79"/>
                <a:cs typeface="+mn-cs"/>
              </a:rPr>
              <a:t>הַשִּׁמּוּש</a:t>
            </a:r>
            <a:r>
              <a:rPr lang="he-IL" sz="3200" dirty="0">
                <a:solidFill>
                  <a:srgbClr val="0070C0"/>
                </a:solidFill>
                <a:latin typeface="EFT_Kita Alef" panose="01000503000000020003" pitchFamily="2" charset="-79"/>
                <a:cs typeface="+mn-cs"/>
              </a:rPr>
              <a:t>ׁ </a:t>
            </a:r>
            <a:r>
              <a:rPr lang="he-IL" sz="3200" dirty="0" smtClean="0">
                <a:solidFill>
                  <a:srgbClr val="0070C0"/>
                </a:solidFill>
                <a:latin typeface="EFT_Kita Alef" panose="01000503000000020003" pitchFamily="2" charset="-79"/>
                <a:cs typeface="+mn-cs"/>
              </a:rPr>
              <a:t>בַּמִּלִּים </a:t>
            </a:r>
            <a:r>
              <a:rPr lang="he-IL" sz="3200" dirty="0">
                <a:solidFill>
                  <a:srgbClr val="0070C0"/>
                </a:solidFill>
                <a:latin typeface="EFT_Kita Alef" panose="01000503000000020003" pitchFamily="2" charset="-79"/>
                <a:cs typeface="+mn-cs"/>
              </a:rPr>
              <a:t>הוּא, הֵם.</a:t>
            </a:r>
          </a:p>
          <a:p>
            <a:pPr marL="457200" indent="-457200">
              <a:lnSpc>
                <a:spcPct val="150000"/>
              </a:lnSpc>
              <a:buClr>
                <a:schemeClr val="accent6">
                  <a:lumMod val="75000"/>
                </a:schemeClr>
              </a:buClr>
              <a:buFont typeface="Wingdings" panose="05000000000000000000" pitchFamily="2" charset="2"/>
              <a:buChar char="ü"/>
            </a:pPr>
            <a:r>
              <a:rPr lang="he-IL" sz="3200" dirty="0">
                <a:solidFill>
                  <a:srgbClr val="0070C0"/>
                </a:solidFill>
                <a:latin typeface="EFT_Kita Alef" panose="01000503000000020003" pitchFamily="2" charset="-79"/>
                <a:cs typeface="+mn-cs"/>
              </a:rPr>
              <a:t>נְתַרְגֵּל קְרִיאָה וּכְתִיבָה שֶׁל מִלִּים עִם שׁוּרוּק וְקֻבּוּץ.</a:t>
            </a:r>
            <a:endParaRPr lang="he-IL" sz="3200" dirty="0" smtClean="0">
              <a:solidFill>
                <a:srgbClr val="0070C0"/>
              </a:solidFill>
              <a:latin typeface="EFT_Kita Alef" panose="01000503000000020003" pitchFamily="2" charset="-79"/>
              <a:cs typeface="+mn-cs"/>
            </a:endParaRPr>
          </a:p>
        </p:txBody>
      </p:sp>
    </p:spTree>
    <p:extLst>
      <p:ext uri="{BB962C8B-B14F-4D97-AF65-F5344CB8AC3E}">
        <p14:creationId xmlns:p14="http://schemas.microsoft.com/office/powerpoint/2010/main" val="38012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cs typeface="+mn-cs"/>
              </a:rPr>
              <a:t>מָה אֲנַחְנוּ כְּבָר יוֹדְעִים?</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15" name="Text Placeholder 5">
            <a:extLst>
              <a:ext uri="{FF2B5EF4-FFF2-40B4-BE49-F238E27FC236}">
                <a16:creationId xmlns:a16="http://schemas.microsoft.com/office/drawing/2014/main" id="{23447C36-6132-374D-A58E-2AEC5E22D03D}"/>
              </a:ext>
            </a:extLst>
          </p:cNvPr>
          <p:cNvSpPr txBox="1">
            <a:spLocks/>
          </p:cNvSpPr>
          <p:nvPr/>
        </p:nvSpPr>
        <p:spPr>
          <a:xfrm>
            <a:off x="8046253" y="3398542"/>
            <a:ext cx="2338563" cy="1038674"/>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endParaRPr lang="en-US" sz="6000" dirty="0">
              <a:latin typeface="EFT_Globus" panose="01000503000000020003" pitchFamily="2" charset="-79"/>
              <a:cs typeface="EFT_Globus" panose="01000503000000020003" pitchFamily="2" charset="-79"/>
            </a:endParaRPr>
          </a:p>
        </p:txBody>
      </p:sp>
      <p:sp>
        <p:nvSpPr>
          <p:cNvPr id="16" name="Text Placeholder 5">
            <a:extLst>
              <a:ext uri="{FF2B5EF4-FFF2-40B4-BE49-F238E27FC236}">
                <a16:creationId xmlns:a16="http://schemas.microsoft.com/office/drawing/2014/main" id="{23447C36-6132-374D-A58E-2AEC5E22D03D}"/>
              </a:ext>
            </a:extLst>
          </p:cNvPr>
          <p:cNvSpPr txBox="1">
            <a:spLocks/>
          </p:cNvSpPr>
          <p:nvPr/>
        </p:nvSpPr>
        <p:spPr>
          <a:xfrm>
            <a:off x="2178108" y="2151845"/>
            <a:ext cx="2338563" cy="1038674"/>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endParaRPr lang="en-US" sz="6000" dirty="0">
              <a:latin typeface="EFT_Globus" panose="01000503000000020003" pitchFamily="2" charset="-79"/>
              <a:cs typeface="EFT_Globus" panose="01000503000000020003" pitchFamily="2" charset="-79"/>
            </a:endParaRPr>
          </a:p>
        </p:txBody>
      </p:sp>
      <p:sp>
        <p:nvSpPr>
          <p:cNvPr id="11" name="Text Placeholder 5">
            <a:extLst>
              <a:ext uri="{FF2B5EF4-FFF2-40B4-BE49-F238E27FC236}">
                <a16:creationId xmlns:a16="http://schemas.microsoft.com/office/drawing/2014/main" id="{23447C36-6132-374D-A58E-2AEC5E22D03D}"/>
              </a:ext>
            </a:extLst>
          </p:cNvPr>
          <p:cNvSpPr txBox="1">
            <a:spLocks/>
          </p:cNvSpPr>
          <p:nvPr/>
        </p:nvSpPr>
        <p:spPr>
          <a:xfrm>
            <a:off x="1216461" y="2294149"/>
            <a:ext cx="7960312" cy="3026583"/>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1000"/>
              </a:spcBef>
              <a:buFont typeface="Arial" panose="020B0604020202020204" pitchFamily="34" charset="0"/>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Open Sans Hebrew" pitchFamily="2" charset="-79"/>
                <a:ea typeface="+mn-ea"/>
                <a:cs typeface="Open Sans Hebrew" pitchFamily="2" charset="-79"/>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Open Sans Hebrew" pitchFamily="2" charset="-79"/>
                <a:ea typeface="+mn-ea"/>
                <a:cs typeface="Open Sans Hebrew" pitchFamily="2" charset="-79"/>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r">
              <a:lnSpc>
                <a:spcPct val="150000"/>
              </a:lnSpc>
              <a:spcBef>
                <a:spcPts val="0"/>
              </a:spcBef>
              <a:buClr>
                <a:schemeClr val="accent6">
                  <a:lumMod val="75000"/>
                </a:schemeClr>
              </a:buClr>
              <a:buAutoNum type="arabicPeriod"/>
            </a:pPr>
            <a:r>
              <a:rPr lang="he-IL" sz="3200" dirty="0">
                <a:solidFill>
                  <a:srgbClr val="0070C0"/>
                </a:solidFill>
                <a:latin typeface="EFT_Kita Alef" panose="01000503000000020003" pitchFamily="2" charset="-79"/>
                <a:cs typeface="+mn-cs"/>
              </a:rPr>
              <a:t>לְאוּרִי יֵשׁ כַּדּוּר בַּיָּד.</a:t>
            </a:r>
          </a:p>
          <a:p>
            <a:pPr marL="742950" indent="-742950" algn="r">
              <a:lnSpc>
                <a:spcPct val="150000"/>
              </a:lnSpc>
              <a:spcBef>
                <a:spcPts val="0"/>
              </a:spcBef>
              <a:buClr>
                <a:schemeClr val="accent6">
                  <a:lumMod val="75000"/>
                </a:schemeClr>
              </a:buClr>
              <a:buAutoNum type="arabicPeriod"/>
            </a:pPr>
            <a:r>
              <a:rPr lang="he-IL" sz="3200" dirty="0">
                <a:solidFill>
                  <a:srgbClr val="0070C0"/>
                </a:solidFill>
                <a:latin typeface="EFT_Kita Alef" panose="01000503000000020003" pitchFamily="2" charset="-79"/>
                <a:cs typeface="+mn-cs"/>
              </a:rPr>
              <a:t>נַחוּם  מְגַדֵּל </a:t>
            </a:r>
            <a:r>
              <a:rPr lang="he-IL" sz="3200" dirty="0" err="1">
                <a:solidFill>
                  <a:srgbClr val="0070C0"/>
                </a:solidFill>
                <a:latin typeface="EFT_Kita Alef" panose="01000503000000020003" pitchFamily="2" charset="-79"/>
                <a:cs typeface="+mn-cs"/>
              </a:rPr>
              <a:t>דֻּבְדְּבָנִים</a:t>
            </a:r>
            <a:r>
              <a:rPr lang="he-IL" sz="3200" dirty="0">
                <a:solidFill>
                  <a:srgbClr val="0070C0"/>
                </a:solidFill>
                <a:latin typeface="EFT_Kita Alef" panose="01000503000000020003" pitchFamily="2" charset="-79"/>
                <a:cs typeface="+mn-cs"/>
              </a:rPr>
              <a:t> אֲדֻמִּים.</a:t>
            </a:r>
          </a:p>
          <a:p>
            <a:pPr marL="742950" indent="-742950" algn="r">
              <a:lnSpc>
                <a:spcPct val="150000"/>
              </a:lnSpc>
              <a:spcBef>
                <a:spcPts val="0"/>
              </a:spcBef>
              <a:buClr>
                <a:schemeClr val="accent6">
                  <a:lumMod val="75000"/>
                </a:schemeClr>
              </a:buClr>
              <a:buAutoNum type="arabicPeriod"/>
            </a:pPr>
            <a:r>
              <a:rPr lang="he-IL" sz="3200" dirty="0" smtClean="0">
                <a:solidFill>
                  <a:srgbClr val="0070C0"/>
                </a:solidFill>
                <a:latin typeface="EFT_Kita Alef" panose="01000503000000020003" pitchFamily="2" charset="-79"/>
                <a:cs typeface="+mn-cs"/>
              </a:rPr>
              <a:t>שָׁאוּל </a:t>
            </a:r>
            <a:r>
              <a:rPr lang="he-IL" sz="3200" dirty="0">
                <a:solidFill>
                  <a:srgbClr val="0070C0"/>
                </a:solidFill>
                <a:latin typeface="EFT_Kita Alef" panose="01000503000000020003" pitchFamily="2" charset="-79"/>
                <a:cs typeface="+mn-cs"/>
              </a:rPr>
              <a:t>קוֹטֵף יְרָקוֹת טְעִימִים .</a:t>
            </a:r>
            <a:endParaRPr lang="he-IL" sz="3200" dirty="0" smtClean="0">
              <a:solidFill>
                <a:srgbClr val="0070C0"/>
              </a:solidFill>
              <a:latin typeface="EFT_Kita Alef" panose="01000503000000020003" pitchFamily="2" charset="-79"/>
              <a:cs typeface="+mn-cs"/>
            </a:endParaRPr>
          </a:p>
          <a:p>
            <a:pPr marL="742950" indent="-742950" algn="r">
              <a:lnSpc>
                <a:spcPct val="150000"/>
              </a:lnSpc>
              <a:spcBef>
                <a:spcPts val="0"/>
              </a:spcBef>
              <a:buClr>
                <a:schemeClr val="accent6">
                  <a:lumMod val="75000"/>
                </a:schemeClr>
              </a:buClr>
              <a:buAutoNum type="arabicPeriod"/>
            </a:pPr>
            <a:endParaRPr lang="en-US" sz="4400" dirty="0">
              <a:solidFill>
                <a:srgbClr val="0070C0"/>
              </a:solidFill>
              <a:latin typeface="EFT_Globus" panose="01000503000000020003" pitchFamily="2" charset="-79"/>
              <a:cs typeface="EFT_Globus" panose="01000503000000020003" pitchFamily="2" charset="-79"/>
            </a:endParaRPr>
          </a:p>
        </p:txBody>
      </p:sp>
      <p:pic>
        <p:nvPicPr>
          <p:cNvPr id="17" name="Picture 4" descr="ילד, ילד, ילד, משחק, ספורט"/>
          <p:cNvPicPr>
            <a:picLocks noChangeAspect="1" noChangeArrowheads="1"/>
          </p:cNvPicPr>
          <p:nvPr/>
        </p:nvPicPr>
        <p:blipFill rotWithShape="1">
          <a:blip r:embed="rId4">
            <a:extLst>
              <a:ext uri="{28A0092B-C50C-407E-A947-70E740481C1C}">
                <a14:useLocalDpi xmlns:a14="http://schemas.microsoft.com/office/drawing/2010/main" val="0"/>
              </a:ext>
            </a:extLst>
          </a:blip>
          <a:srcRect l="31012" b="14719"/>
          <a:stretch/>
        </p:blipFill>
        <p:spPr bwMode="auto">
          <a:xfrm flipH="1">
            <a:off x="726876" y="520853"/>
            <a:ext cx="1599482" cy="1630993"/>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sp>
        <p:nvSpPr>
          <p:cNvPr id="18" name="אקורד 17"/>
          <p:cNvSpPr/>
          <p:nvPr/>
        </p:nvSpPr>
        <p:spPr>
          <a:xfrm rot="7944083">
            <a:off x="1280395" y="557020"/>
            <a:ext cx="362326" cy="332965"/>
          </a:xfrm>
          <a:prstGeom prst="chord">
            <a:avLst>
              <a:gd name="adj1" fmla="val 3483215"/>
              <a:gd name="adj2" fmla="val 13164365"/>
            </a:avLst>
          </a:prstGeom>
          <a:solidFill>
            <a:schemeClr val="bg2">
              <a:lumMod val="25000"/>
            </a:schemeClr>
          </a:solidFill>
          <a:ln>
            <a:solidFill>
              <a:schemeClr val="bg2">
                <a:lumMod val="25000"/>
              </a:schemeClr>
            </a:solidFill>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nvGrpSpPr>
          <p:cNvPr id="2" name="קבוצה 1"/>
          <p:cNvGrpSpPr/>
          <p:nvPr/>
        </p:nvGrpSpPr>
        <p:grpSpPr>
          <a:xfrm>
            <a:off x="748068" y="520851"/>
            <a:ext cx="1599482" cy="1630993"/>
            <a:chOff x="748068" y="520851"/>
            <a:chExt cx="1599482" cy="1630993"/>
          </a:xfrm>
        </p:grpSpPr>
        <p:pic>
          <p:nvPicPr>
            <p:cNvPr id="19" name="Picture 4" descr="ילד, ילד, ילד, משחק, ספורט"/>
            <p:cNvPicPr>
              <a:picLocks noChangeAspect="1" noChangeArrowheads="1"/>
            </p:cNvPicPr>
            <p:nvPr/>
          </p:nvPicPr>
          <p:blipFill rotWithShape="1">
            <a:blip r:embed="rId4">
              <a:extLst>
                <a:ext uri="{28A0092B-C50C-407E-A947-70E740481C1C}">
                  <a14:useLocalDpi xmlns:a14="http://schemas.microsoft.com/office/drawing/2010/main" val="0"/>
                </a:ext>
              </a:extLst>
            </a:blip>
            <a:srcRect l="31012" b="14719"/>
            <a:stretch/>
          </p:blipFill>
          <p:spPr bwMode="auto">
            <a:xfrm flipH="1">
              <a:off x="748068" y="520851"/>
              <a:ext cx="1599482" cy="1630993"/>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sp>
          <p:nvSpPr>
            <p:cNvPr id="20" name="אקורד 19"/>
            <p:cNvSpPr/>
            <p:nvPr/>
          </p:nvSpPr>
          <p:spPr>
            <a:xfrm rot="7944083">
              <a:off x="1325406" y="549420"/>
              <a:ext cx="321219" cy="286427"/>
            </a:xfrm>
            <a:prstGeom prst="chord">
              <a:avLst>
                <a:gd name="adj1" fmla="val 3317104"/>
                <a:gd name="adj2" fmla="val 13164365"/>
              </a:avLst>
            </a:prstGeom>
            <a:solidFill>
              <a:schemeClr val="bg2">
                <a:lumMod val="25000"/>
              </a:schemeClr>
            </a:solidFill>
            <a:ln>
              <a:solidFill>
                <a:schemeClr val="bg2">
                  <a:lumMod val="25000"/>
                </a:schemeClr>
              </a:solidFill>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117734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16" name="TextBox 15"/>
          <p:cNvSpPr txBox="1"/>
          <p:nvPr/>
        </p:nvSpPr>
        <p:spPr>
          <a:xfrm>
            <a:off x="7796419" y="2454718"/>
            <a:ext cx="1438660" cy="523220"/>
          </a:xfrm>
          <a:prstGeom prst="rect">
            <a:avLst/>
          </a:prstGeom>
          <a:noFill/>
        </p:spPr>
        <p:txBody>
          <a:bodyPr wrap="square" rtlCol="1">
            <a:spAutoFit/>
          </a:bodyPr>
          <a:lstStyle/>
          <a:p>
            <a:pPr algn="ctr"/>
            <a:r>
              <a:rPr lang="he-IL" sz="2800" dirty="0">
                <a:solidFill>
                  <a:schemeClr val="accent5">
                    <a:lumMod val="50000"/>
                  </a:schemeClr>
                </a:solidFill>
                <a:latin typeface="EFT_Kita Alef" panose="01000503000000020003" pitchFamily="2" charset="-79"/>
              </a:rPr>
              <a:t>פּוּרִים </a:t>
            </a:r>
          </a:p>
        </p:txBody>
      </p:sp>
      <p:sp>
        <p:nvSpPr>
          <p:cNvPr id="17" name="TextBox 16"/>
          <p:cNvSpPr txBox="1"/>
          <p:nvPr/>
        </p:nvSpPr>
        <p:spPr>
          <a:xfrm>
            <a:off x="9698754" y="2469059"/>
            <a:ext cx="1662835" cy="523220"/>
          </a:xfrm>
          <a:prstGeom prst="rect">
            <a:avLst/>
          </a:prstGeom>
          <a:noFill/>
        </p:spPr>
        <p:txBody>
          <a:bodyPr wrap="square" rtlCol="1">
            <a:spAutoFit/>
          </a:bodyPr>
          <a:lstStyle/>
          <a:p>
            <a:pPr algn="ctr"/>
            <a:r>
              <a:rPr lang="he-IL" sz="2800" dirty="0" smtClean="0">
                <a:solidFill>
                  <a:schemeClr val="accent5">
                    <a:lumMod val="50000"/>
                  </a:schemeClr>
                </a:solidFill>
                <a:latin typeface="EFT_Kita Alef" panose="01000503000000020003" pitchFamily="2" charset="-79"/>
              </a:rPr>
              <a:t>שָׁבוּעוֹת</a:t>
            </a:r>
          </a:p>
        </p:txBody>
      </p:sp>
      <p:sp>
        <p:nvSpPr>
          <p:cNvPr id="18" name="TextBox 17"/>
          <p:cNvSpPr txBox="1"/>
          <p:nvPr/>
        </p:nvSpPr>
        <p:spPr>
          <a:xfrm>
            <a:off x="1147761" y="2469057"/>
            <a:ext cx="1438660" cy="523220"/>
          </a:xfrm>
          <a:prstGeom prst="rect">
            <a:avLst/>
          </a:prstGeom>
          <a:noFill/>
        </p:spPr>
        <p:txBody>
          <a:bodyPr wrap="square" rtlCol="1">
            <a:spAutoFit/>
          </a:bodyPr>
          <a:lstStyle/>
          <a:p>
            <a:pPr algn="ctr"/>
            <a:r>
              <a:rPr lang="he-IL" sz="2800" dirty="0">
                <a:solidFill>
                  <a:schemeClr val="accent5">
                    <a:lumMod val="50000"/>
                  </a:schemeClr>
                </a:solidFill>
                <a:latin typeface="EFT_Kita Alef" panose="01000503000000020003" pitchFamily="2" charset="-79"/>
              </a:rPr>
              <a:t>חֲנֻכָּה</a:t>
            </a:r>
          </a:p>
        </p:txBody>
      </p:sp>
      <p:sp>
        <p:nvSpPr>
          <p:cNvPr id="19" name="TextBox 18"/>
          <p:cNvSpPr txBox="1"/>
          <p:nvPr/>
        </p:nvSpPr>
        <p:spPr>
          <a:xfrm>
            <a:off x="3057348" y="2452137"/>
            <a:ext cx="2187828" cy="523220"/>
          </a:xfrm>
          <a:prstGeom prst="rect">
            <a:avLst/>
          </a:prstGeom>
          <a:noFill/>
        </p:spPr>
        <p:txBody>
          <a:bodyPr wrap="square" rtlCol="1">
            <a:spAutoFit/>
          </a:bodyPr>
          <a:lstStyle/>
          <a:p>
            <a:pPr algn="ctr"/>
            <a:r>
              <a:rPr lang="he-IL" sz="2800" dirty="0">
                <a:solidFill>
                  <a:schemeClr val="accent5">
                    <a:lumMod val="50000"/>
                  </a:schemeClr>
                </a:solidFill>
                <a:latin typeface="EFT_Kita Alef" panose="01000503000000020003" pitchFamily="2" charset="-79"/>
              </a:rPr>
              <a:t>רֹאשׁ הַשָּׁנָה</a:t>
            </a:r>
          </a:p>
        </p:txBody>
      </p:sp>
      <p:sp>
        <p:nvSpPr>
          <p:cNvPr id="20" name="TextBox 19"/>
          <p:cNvSpPr txBox="1"/>
          <p:nvPr/>
        </p:nvSpPr>
        <p:spPr>
          <a:xfrm>
            <a:off x="5761322" y="2469058"/>
            <a:ext cx="1750791" cy="523220"/>
          </a:xfrm>
          <a:prstGeom prst="rect">
            <a:avLst/>
          </a:prstGeom>
          <a:noFill/>
        </p:spPr>
        <p:txBody>
          <a:bodyPr wrap="square" rtlCol="1">
            <a:spAutoFit/>
          </a:bodyPr>
          <a:lstStyle/>
          <a:p>
            <a:pPr algn="ctr"/>
            <a:r>
              <a:rPr lang="he-IL" sz="2800" dirty="0">
                <a:solidFill>
                  <a:schemeClr val="accent5">
                    <a:lumMod val="50000"/>
                  </a:schemeClr>
                </a:solidFill>
                <a:latin typeface="EFT_Kita Alef" panose="01000503000000020003" pitchFamily="2" charset="-79"/>
              </a:rPr>
              <a:t>סֻכּוֹת</a:t>
            </a:r>
          </a:p>
        </p:txBody>
      </p:sp>
      <p:pic>
        <p:nvPicPr>
          <p:cNvPr id="1026" name="Picture 2" descr="ברלינר, ארוחת בוקר, לחמניה, עוגה, קינוח"/>
          <p:cNvPicPr>
            <a:picLocks noChangeAspect="1" noChangeArrowheads="1"/>
          </p:cNvPicPr>
          <p:nvPr/>
        </p:nvPicPr>
        <p:blipFill rotWithShape="1">
          <a:blip r:embed="rId5">
            <a:extLst>
              <a:ext uri="{28A0092B-C50C-407E-A947-70E740481C1C}">
                <a14:useLocalDpi xmlns:a14="http://schemas.microsoft.com/office/drawing/2010/main" val="0"/>
              </a:ext>
            </a:extLst>
          </a:blip>
          <a:srcRect l="11488" t="15319" r="13279" b="14151"/>
          <a:stretch/>
        </p:blipFill>
        <p:spPr bwMode="auto">
          <a:xfrm>
            <a:off x="3169480" y="3985959"/>
            <a:ext cx="1828800" cy="1143000"/>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6" name="Picture 4" descr="https://media.istockphoto.com/photos/hamantaschen-cookies-picture-id104831745?b=1&amp;k=6&amp;m=104831745&amp;s=170667a&amp;w=0&amp;h=zzuwBKEvME2h43OXdW3zqCsfU_flNqvvbBzBhKqk_0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6493" y="3991253"/>
            <a:ext cx="1728977" cy="1143000"/>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30" name="Picture 6" descr="https://media.istockphoto.com/photos/autumn-picture-id603316856?b=1&amp;k=6&amp;m=603316856&amp;s=170667a&amp;w=0&amp;h=dYoKw6zl8sscgjHl-eT_wpJ9lJxb7OyF8EakNxPDhu4="/>
          <p:cNvPicPr>
            <a:picLocks noChangeAspect="1" noChangeArrowheads="1"/>
          </p:cNvPicPr>
          <p:nvPr/>
        </p:nvPicPr>
        <p:blipFill rotWithShape="1">
          <a:blip r:embed="rId7">
            <a:extLst>
              <a:ext uri="{28A0092B-C50C-407E-A947-70E740481C1C}">
                <a14:useLocalDpi xmlns:a14="http://schemas.microsoft.com/office/drawing/2010/main" val="0"/>
              </a:ext>
            </a:extLst>
          </a:blip>
          <a:srcRect t="28745" r="21742"/>
          <a:stretch/>
        </p:blipFill>
        <p:spPr bwMode="auto">
          <a:xfrm>
            <a:off x="852210" y="3985959"/>
            <a:ext cx="1902332" cy="1153589"/>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9" name="Picture 8" descr="https://media.istockphoto.com/photos/species-from-the-jewish-holiday-of-sukkoth-picture-id157504841?b=1&amp;k=6&amp;m=157504841&amp;s=170667a&amp;w=0&amp;h=30AzChLg-7kwqa4ZwrF28h72QNijuYCuTgNa109aFL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3683" y="4005696"/>
            <a:ext cx="1704132" cy="1133852"/>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34" name="Picture 10" descr="עוגת גבינה, קווארק, שמנת, עוגה"/>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60873" y="3985959"/>
            <a:ext cx="1678729" cy="1119153"/>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 name="כותרת 1"/>
          <p:cNvSpPr>
            <a:spLocks noGrp="1"/>
          </p:cNvSpPr>
          <p:nvPr>
            <p:ph type="title"/>
          </p:nvPr>
        </p:nvSpPr>
        <p:spPr/>
        <p:txBody>
          <a:bodyPr/>
          <a:lstStyle/>
          <a:p>
            <a:endParaRPr lang="he-IL"/>
          </a:p>
        </p:txBody>
      </p:sp>
      <p:sp>
        <p:nvSpPr>
          <p:cNvPr id="15" name="Title 4">
            <a:extLst>
              <a:ext uri="{FF2B5EF4-FFF2-40B4-BE49-F238E27FC236}">
                <a16:creationId xmlns:a16="http://schemas.microsoft.com/office/drawing/2014/main" id="{61AFFA1F-50A1-CC45-96F8-BD150ABF4A19}"/>
              </a:ext>
            </a:extLst>
          </p:cNvPr>
          <p:cNvSpPr txBox="1">
            <a:spLocks/>
          </p:cNvSpPr>
          <p:nvPr/>
        </p:nvSpPr>
        <p:spPr>
          <a:xfrm>
            <a:off x="3045255" y="685954"/>
            <a:ext cx="8280000" cy="720000"/>
          </a:xfrm>
          <a:prstGeom prst="rect">
            <a:avLst/>
          </a:prstGeom>
          <a:solidFill>
            <a:schemeClr val="accent1"/>
          </a:solidFill>
        </p:spPr>
        <p:txBody>
          <a:bodyPr vert="horz" lIns="91440" tIns="45720" rIns="91440" bIns="45720" rtlCol="0" anchor="b">
            <a:normAutofit/>
          </a:bodyPr>
          <a:lstStyle>
            <a:lvl1pPr algn="r" defTabSz="914400" rtl="1" eaLnBrk="1" latinLnBrk="0" hangingPunct="1">
              <a:lnSpc>
                <a:spcPct val="90000"/>
              </a:lnSpc>
              <a:spcBef>
                <a:spcPct val="0"/>
              </a:spcBef>
              <a:buNone/>
              <a:defRPr sz="4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he-IL" b="1" dirty="0" smtClean="0"/>
              <a:t>מ</a:t>
            </a:r>
            <a:r>
              <a:rPr lang="he-IL" b="1" dirty="0" smtClean="0">
                <a:cs typeface="+mn-cs"/>
              </a:rPr>
              <a:t>ַתְחִילִים בַּהֲנָאָה</a:t>
            </a:r>
            <a:endParaRPr lang="x-none" b="1" dirty="0">
              <a:cs typeface="+mn-cs"/>
            </a:endParaRPr>
          </a:p>
        </p:txBody>
      </p:sp>
    </p:spTree>
    <p:extLst>
      <p:ext uri="{BB962C8B-B14F-4D97-AF65-F5344CB8AC3E}">
        <p14:creationId xmlns:p14="http://schemas.microsoft.com/office/powerpoint/2010/main" val="364149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p:cNvPicPr>
            <a:picLocks noChangeAspect="1"/>
          </p:cNvPicPr>
          <p:nvPr/>
        </p:nvPicPr>
        <p:blipFill rotWithShape="1">
          <a:blip r:embed="rId3"/>
          <a:srcRect l="79893" t="73028" b="1602"/>
          <a:stretch/>
        </p:blipFill>
        <p:spPr>
          <a:xfrm>
            <a:off x="8247569" y="3508372"/>
            <a:ext cx="695710" cy="1726010"/>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smtClean="0"/>
              <a:t>מתחילים בהנאה</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16" name="TextBox 15"/>
          <p:cNvSpPr txBox="1"/>
          <p:nvPr/>
        </p:nvSpPr>
        <p:spPr>
          <a:xfrm>
            <a:off x="7876094" y="2419537"/>
            <a:ext cx="1438660" cy="523220"/>
          </a:xfrm>
          <a:prstGeom prst="rect">
            <a:avLst/>
          </a:prstGeom>
          <a:noFill/>
        </p:spPr>
        <p:txBody>
          <a:bodyPr wrap="square" rtlCol="1">
            <a:spAutoFit/>
          </a:bodyPr>
          <a:lstStyle/>
          <a:p>
            <a:pPr algn="ctr"/>
            <a:r>
              <a:rPr lang="he-IL" sz="2800" dirty="0">
                <a:solidFill>
                  <a:schemeClr val="accent5">
                    <a:lumMod val="50000"/>
                  </a:schemeClr>
                </a:solidFill>
                <a:latin typeface="EFT_Kita Alef" panose="01000503000000020003" pitchFamily="2" charset="-79"/>
              </a:rPr>
              <a:t>פּוּרִים </a:t>
            </a:r>
          </a:p>
        </p:txBody>
      </p:sp>
      <p:sp>
        <p:nvSpPr>
          <p:cNvPr id="17" name="TextBox 16"/>
          <p:cNvSpPr txBox="1"/>
          <p:nvPr/>
        </p:nvSpPr>
        <p:spPr>
          <a:xfrm>
            <a:off x="9698754" y="2469059"/>
            <a:ext cx="1593307" cy="523220"/>
          </a:xfrm>
          <a:prstGeom prst="rect">
            <a:avLst/>
          </a:prstGeom>
          <a:noFill/>
        </p:spPr>
        <p:txBody>
          <a:bodyPr wrap="square" rtlCol="1">
            <a:spAutoFit/>
          </a:bodyPr>
          <a:lstStyle/>
          <a:p>
            <a:pPr algn="ctr"/>
            <a:r>
              <a:rPr lang="he-IL" sz="2800" dirty="0" smtClean="0">
                <a:solidFill>
                  <a:schemeClr val="accent5">
                    <a:lumMod val="50000"/>
                  </a:schemeClr>
                </a:solidFill>
                <a:latin typeface="EFT_Kita Alef" panose="01000503000000020003" pitchFamily="2" charset="-79"/>
              </a:rPr>
              <a:t>שָׁבוּעוֹת</a:t>
            </a:r>
          </a:p>
        </p:txBody>
      </p:sp>
      <p:sp>
        <p:nvSpPr>
          <p:cNvPr id="18" name="TextBox 17"/>
          <p:cNvSpPr txBox="1"/>
          <p:nvPr/>
        </p:nvSpPr>
        <p:spPr>
          <a:xfrm>
            <a:off x="1147761" y="2469057"/>
            <a:ext cx="1438660" cy="523220"/>
          </a:xfrm>
          <a:prstGeom prst="rect">
            <a:avLst/>
          </a:prstGeom>
          <a:noFill/>
        </p:spPr>
        <p:txBody>
          <a:bodyPr wrap="square" rtlCol="1">
            <a:spAutoFit/>
          </a:bodyPr>
          <a:lstStyle/>
          <a:p>
            <a:pPr algn="ctr"/>
            <a:r>
              <a:rPr lang="he-IL" sz="2800" dirty="0">
                <a:solidFill>
                  <a:schemeClr val="accent5">
                    <a:lumMod val="50000"/>
                  </a:schemeClr>
                </a:solidFill>
                <a:latin typeface="EFT_Kita Alef" panose="01000503000000020003" pitchFamily="2" charset="-79"/>
              </a:rPr>
              <a:t>חֲנֻכָּה</a:t>
            </a:r>
          </a:p>
        </p:txBody>
      </p:sp>
      <p:sp>
        <p:nvSpPr>
          <p:cNvPr id="19" name="TextBox 18"/>
          <p:cNvSpPr txBox="1"/>
          <p:nvPr/>
        </p:nvSpPr>
        <p:spPr>
          <a:xfrm>
            <a:off x="3057348" y="2452137"/>
            <a:ext cx="2187828" cy="523220"/>
          </a:xfrm>
          <a:prstGeom prst="rect">
            <a:avLst/>
          </a:prstGeom>
          <a:noFill/>
        </p:spPr>
        <p:txBody>
          <a:bodyPr wrap="square" rtlCol="1">
            <a:spAutoFit/>
          </a:bodyPr>
          <a:lstStyle/>
          <a:p>
            <a:pPr algn="ctr"/>
            <a:r>
              <a:rPr lang="he-IL" sz="2800" dirty="0">
                <a:solidFill>
                  <a:schemeClr val="accent5">
                    <a:lumMod val="50000"/>
                  </a:schemeClr>
                </a:solidFill>
                <a:latin typeface="EFT_Kita Alef" panose="01000503000000020003" pitchFamily="2" charset="-79"/>
              </a:rPr>
              <a:t>רֹאשׁ הַשָּׁנָה</a:t>
            </a:r>
          </a:p>
        </p:txBody>
      </p:sp>
      <p:sp>
        <p:nvSpPr>
          <p:cNvPr id="20" name="TextBox 19"/>
          <p:cNvSpPr txBox="1"/>
          <p:nvPr/>
        </p:nvSpPr>
        <p:spPr>
          <a:xfrm>
            <a:off x="5912892" y="2452137"/>
            <a:ext cx="1750791" cy="523220"/>
          </a:xfrm>
          <a:prstGeom prst="rect">
            <a:avLst/>
          </a:prstGeom>
          <a:noFill/>
        </p:spPr>
        <p:txBody>
          <a:bodyPr wrap="square" rtlCol="1">
            <a:spAutoFit/>
          </a:bodyPr>
          <a:lstStyle/>
          <a:p>
            <a:pPr algn="ctr"/>
            <a:r>
              <a:rPr lang="he-IL" sz="2800" dirty="0">
                <a:solidFill>
                  <a:schemeClr val="accent5">
                    <a:lumMod val="50000"/>
                  </a:schemeClr>
                </a:solidFill>
                <a:latin typeface="EFT_Kita Alef" panose="01000503000000020003" pitchFamily="2" charset="-79"/>
              </a:rPr>
              <a:t>סֻכּוֹת</a:t>
            </a:r>
          </a:p>
        </p:txBody>
      </p:sp>
      <p:pic>
        <p:nvPicPr>
          <p:cNvPr id="1026" name="Picture 2" descr="ברלינר, ארוחת בוקר, לחמניה, עוגה, קינוח"/>
          <p:cNvPicPr>
            <a:picLocks noChangeAspect="1" noChangeArrowheads="1"/>
          </p:cNvPicPr>
          <p:nvPr/>
        </p:nvPicPr>
        <p:blipFill rotWithShape="1">
          <a:blip r:embed="rId5">
            <a:extLst>
              <a:ext uri="{28A0092B-C50C-407E-A947-70E740481C1C}">
                <a14:useLocalDpi xmlns:a14="http://schemas.microsoft.com/office/drawing/2010/main" val="0"/>
              </a:ext>
            </a:extLst>
          </a:blip>
          <a:srcRect l="11488" t="15319" r="13279" b="14151"/>
          <a:stretch/>
        </p:blipFill>
        <p:spPr bwMode="auto">
          <a:xfrm>
            <a:off x="3169480" y="3985959"/>
            <a:ext cx="1828800" cy="1143000"/>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6" name="Picture 4" descr="https://media.istockphoto.com/photos/hamantaschen-cookies-picture-id104831745?b=1&amp;k=6&amp;m=104831745&amp;s=170667a&amp;w=0&amp;h=zzuwBKEvME2h43OXdW3zqCsfU_flNqvvbBzBhKqk_0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6493" y="3991253"/>
            <a:ext cx="1728977" cy="1143000"/>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30" name="Picture 6" descr="https://media.istockphoto.com/photos/autumn-picture-id603316856?b=1&amp;k=6&amp;m=603316856&amp;s=170667a&amp;w=0&amp;h=dYoKw6zl8sscgjHl-eT_wpJ9lJxb7OyF8EakNxPDhu4="/>
          <p:cNvPicPr>
            <a:picLocks noChangeAspect="1" noChangeArrowheads="1"/>
          </p:cNvPicPr>
          <p:nvPr/>
        </p:nvPicPr>
        <p:blipFill rotWithShape="1">
          <a:blip r:embed="rId7">
            <a:extLst>
              <a:ext uri="{28A0092B-C50C-407E-A947-70E740481C1C}">
                <a14:useLocalDpi xmlns:a14="http://schemas.microsoft.com/office/drawing/2010/main" val="0"/>
              </a:ext>
            </a:extLst>
          </a:blip>
          <a:srcRect t="28745" r="21742"/>
          <a:stretch/>
        </p:blipFill>
        <p:spPr bwMode="auto">
          <a:xfrm>
            <a:off x="852210" y="3985959"/>
            <a:ext cx="1902332" cy="1153589"/>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9" name="Picture 8" descr="https://media.istockphoto.com/photos/species-from-the-jewish-holiday-of-sukkoth-picture-id157504841?b=1&amp;k=6&amp;m=157504841&amp;s=170667a&amp;w=0&amp;h=30AzChLg-7kwqa4ZwrF28h72QNijuYCuTgNa109aFL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3683" y="4005696"/>
            <a:ext cx="1704132" cy="1133852"/>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34" name="Picture 10" descr="עוגת גבינה, קווארק, שמנת, עוגה"/>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60873" y="3985959"/>
            <a:ext cx="1678729" cy="1119153"/>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cxnSp>
        <p:nvCxnSpPr>
          <p:cNvPr id="22" name="מחבר חץ ישר 21"/>
          <p:cNvCxnSpPr/>
          <p:nvPr/>
        </p:nvCxnSpPr>
        <p:spPr>
          <a:xfrm>
            <a:off x="10445261" y="3042139"/>
            <a:ext cx="0" cy="527538"/>
          </a:xfrm>
          <a:prstGeom prst="straightConnector1">
            <a:avLst/>
          </a:prstGeom>
          <a:ln w="38100">
            <a:solidFill>
              <a:srgbClr val="FFCC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מחבר חץ ישר 28"/>
          <p:cNvCxnSpPr/>
          <p:nvPr/>
        </p:nvCxnSpPr>
        <p:spPr>
          <a:xfrm flipH="1">
            <a:off x="6592416" y="2980857"/>
            <a:ext cx="1702183" cy="653296"/>
          </a:xfrm>
          <a:prstGeom prst="straightConnector1">
            <a:avLst/>
          </a:prstGeom>
          <a:ln w="38100">
            <a:solidFill>
              <a:srgbClr val="FFCC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מחבר חץ ישר 30"/>
          <p:cNvCxnSpPr/>
          <p:nvPr/>
        </p:nvCxnSpPr>
        <p:spPr>
          <a:xfrm flipH="1">
            <a:off x="1718787" y="3042139"/>
            <a:ext cx="1770185" cy="592014"/>
          </a:xfrm>
          <a:prstGeom prst="straightConnector1">
            <a:avLst/>
          </a:prstGeom>
          <a:ln w="38100">
            <a:solidFill>
              <a:srgbClr val="FFCC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מחבר חץ ישר 32"/>
          <p:cNvCxnSpPr/>
          <p:nvPr/>
        </p:nvCxnSpPr>
        <p:spPr>
          <a:xfrm>
            <a:off x="6593945" y="3057057"/>
            <a:ext cx="1787726" cy="577096"/>
          </a:xfrm>
          <a:prstGeom prst="straightConnector1">
            <a:avLst/>
          </a:prstGeom>
          <a:ln w="38100">
            <a:solidFill>
              <a:srgbClr val="FFCC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מחבר חץ ישר 36"/>
          <p:cNvCxnSpPr/>
          <p:nvPr/>
        </p:nvCxnSpPr>
        <p:spPr>
          <a:xfrm>
            <a:off x="1871542" y="3032898"/>
            <a:ext cx="1787726" cy="577096"/>
          </a:xfrm>
          <a:prstGeom prst="straightConnector1">
            <a:avLst/>
          </a:prstGeom>
          <a:ln w="38100">
            <a:solidFill>
              <a:srgbClr val="FFCC00"/>
            </a:solidFill>
            <a:tailEnd type="triangle"/>
          </a:ln>
        </p:spPr>
        <p:style>
          <a:lnRef idx="1">
            <a:schemeClr val="accent1"/>
          </a:lnRef>
          <a:fillRef idx="0">
            <a:schemeClr val="accent1"/>
          </a:fillRef>
          <a:effectRef idx="0">
            <a:schemeClr val="accent1"/>
          </a:effectRef>
          <a:fontRef idx="minor">
            <a:schemeClr val="tx1"/>
          </a:fontRef>
        </p:style>
      </p:cxnSp>
      <p:sp>
        <p:nvSpPr>
          <p:cNvPr id="21" name="Title 4">
            <a:extLst>
              <a:ext uri="{FF2B5EF4-FFF2-40B4-BE49-F238E27FC236}">
                <a16:creationId xmlns:a16="http://schemas.microsoft.com/office/drawing/2014/main" id="{61AFFA1F-50A1-CC45-96F8-BD150ABF4A19}"/>
              </a:ext>
            </a:extLst>
          </p:cNvPr>
          <p:cNvSpPr txBox="1">
            <a:spLocks/>
          </p:cNvSpPr>
          <p:nvPr/>
        </p:nvSpPr>
        <p:spPr>
          <a:xfrm>
            <a:off x="3012062" y="626667"/>
            <a:ext cx="8280000" cy="720000"/>
          </a:xfrm>
          <a:prstGeom prst="rect">
            <a:avLst/>
          </a:prstGeom>
          <a:solidFill>
            <a:schemeClr val="accent1"/>
          </a:solidFill>
        </p:spPr>
        <p:txBody>
          <a:bodyPr vert="horz" lIns="91440" tIns="45720" rIns="91440" bIns="45720" rtlCol="0" anchor="b">
            <a:normAutofit/>
          </a:bodyPr>
          <a:lstStyle>
            <a:lvl1pPr algn="r" defTabSz="914400" rtl="1" eaLnBrk="1" latinLnBrk="0" hangingPunct="1">
              <a:lnSpc>
                <a:spcPct val="90000"/>
              </a:lnSpc>
              <a:spcBef>
                <a:spcPct val="0"/>
              </a:spcBef>
              <a:buNone/>
              <a:defRPr sz="4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he-IL" b="1" dirty="0" smtClean="0">
                <a:cs typeface="+mn-cs"/>
              </a:rPr>
              <a:t>מַתְחִילִים בַּהֲנָאָה</a:t>
            </a:r>
            <a:endParaRPr lang="x-none" b="1" dirty="0">
              <a:cs typeface="+mn-cs"/>
            </a:endParaRPr>
          </a:p>
        </p:txBody>
      </p:sp>
    </p:spTree>
    <p:extLst>
      <p:ext uri="{BB962C8B-B14F-4D97-AF65-F5344CB8AC3E}">
        <p14:creationId xmlns:p14="http://schemas.microsoft.com/office/powerpoint/2010/main" val="312140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1769"/>
            <a:ext cx="8280000" cy="720000"/>
          </a:xfrm>
        </p:spPr>
        <p:txBody>
          <a:bodyPr>
            <a:normAutofit/>
          </a:bodyPr>
          <a:lstStyle/>
          <a:p>
            <a:r>
              <a:rPr lang="he-IL" b="1" dirty="0">
                <a:cs typeface="+mn-cs"/>
              </a:rPr>
              <a:t>מַתְחִילִים בַּהֲנָאָה</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1026" name="Picture 2" descr="ברלינר, ארוחת בוקר, לחמניה, עוגה, קינוח"/>
          <p:cNvPicPr>
            <a:picLocks noChangeAspect="1" noChangeArrowheads="1"/>
          </p:cNvPicPr>
          <p:nvPr/>
        </p:nvPicPr>
        <p:blipFill rotWithShape="1">
          <a:blip r:embed="rId4">
            <a:extLst>
              <a:ext uri="{28A0092B-C50C-407E-A947-70E740481C1C}">
                <a14:useLocalDpi xmlns:a14="http://schemas.microsoft.com/office/drawing/2010/main" val="0"/>
              </a:ext>
            </a:extLst>
          </a:blip>
          <a:srcRect l="11488" t="15319" r="13279" b="14151"/>
          <a:stretch/>
        </p:blipFill>
        <p:spPr bwMode="auto">
          <a:xfrm>
            <a:off x="3359876" y="2875594"/>
            <a:ext cx="1828800" cy="1143000"/>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6" name="Picture 4" descr="https://media.istockphoto.com/photos/hamantaschen-cookies-picture-id104831745?b=1&amp;k=6&amp;m=104831745&amp;s=170667a&amp;w=0&amp;h=zzuwBKEvME2h43OXdW3zqCsfU_flNqvvbBzBhKqk_0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945" y="2882624"/>
            <a:ext cx="1728977" cy="1143000"/>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30" name="Picture 6" descr="https://media.istockphoto.com/photos/autumn-picture-id603316856?b=1&amp;k=6&amp;m=603316856&amp;s=170667a&amp;w=0&amp;h=dYoKw6zl8sscgjHl-eT_wpJ9lJxb7OyF8EakNxPDhu4="/>
          <p:cNvPicPr>
            <a:picLocks noChangeAspect="1" noChangeArrowheads="1"/>
          </p:cNvPicPr>
          <p:nvPr/>
        </p:nvPicPr>
        <p:blipFill rotWithShape="1">
          <a:blip r:embed="rId6">
            <a:extLst>
              <a:ext uri="{28A0092B-C50C-407E-A947-70E740481C1C}">
                <a14:useLocalDpi xmlns:a14="http://schemas.microsoft.com/office/drawing/2010/main" val="0"/>
              </a:ext>
            </a:extLst>
          </a:blip>
          <a:srcRect t="28745" r="21742"/>
          <a:stretch/>
        </p:blipFill>
        <p:spPr bwMode="auto">
          <a:xfrm>
            <a:off x="844750" y="2899799"/>
            <a:ext cx="1902332" cy="1153589"/>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9" name="Picture 8" descr="https://media.istockphoto.com/photos/species-from-the-jewish-holiday-of-sukkoth-picture-id157504841?b=1&amp;k=6&amp;m=157504841&amp;s=170667a&amp;w=0&amp;h=30AzChLg-7kwqa4ZwrF28h72QNijuYCuTgNa109aFL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6419" y="2899799"/>
            <a:ext cx="1704132" cy="1133852"/>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34" name="Picture 10" descr="עוגת גבינה, קווארק, שמנת, עוגה"/>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1934" y="2875594"/>
            <a:ext cx="1678729" cy="1119153"/>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856522" y="4370465"/>
            <a:ext cx="1816002" cy="461665"/>
          </a:xfrm>
          <a:prstGeom prst="rect">
            <a:avLst/>
          </a:prstGeom>
          <a:noFill/>
        </p:spPr>
        <p:txBody>
          <a:bodyPr wrap="square" rtlCol="1">
            <a:spAutoFit/>
          </a:bodyPr>
          <a:lstStyle/>
          <a:p>
            <a:pPr algn="ctr"/>
            <a:r>
              <a:rPr lang="he-IL" sz="2400" b="1" dirty="0">
                <a:solidFill>
                  <a:schemeClr val="accent6">
                    <a:lumMod val="75000"/>
                  </a:schemeClr>
                </a:solidFill>
                <a:latin typeface="EFT_Kita Alef" panose="01000503000000020003" pitchFamily="2" charset="-79"/>
              </a:rPr>
              <a:t>עוּגַת </a:t>
            </a:r>
            <a:r>
              <a:rPr lang="he-IL" sz="2400" b="1" dirty="0" smtClean="0">
                <a:solidFill>
                  <a:schemeClr val="accent6">
                    <a:lumMod val="75000"/>
                  </a:schemeClr>
                </a:solidFill>
                <a:latin typeface="EFT_Kita Alef" panose="01000503000000020003" pitchFamily="2" charset="-79"/>
              </a:rPr>
              <a:t>גְּבִינָה</a:t>
            </a:r>
            <a:endParaRPr lang="he-IL" sz="2400" b="1" dirty="0">
              <a:solidFill>
                <a:schemeClr val="accent6">
                  <a:lumMod val="75000"/>
                </a:schemeClr>
              </a:solidFill>
              <a:latin typeface="EFT_Kita Alef" panose="01000503000000020003" pitchFamily="2" charset="-79"/>
            </a:endParaRPr>
          </a:p>
        </p:txBody>
      </p:sp>
      <p:sp>
        <p:nvSpPr>
          <p:cNvPr id="22" name="TextBox 21"/>
          <p:cNvSpPr txBox="1"/>
          <p:nvPr/>
        </p:nvSpPr>
        <p:spPr>
          <a:xfrm>
            <a:off x="3429174" y="4366825"/>
            <a:ext cx="1816002" cy="461665"/>
          </a:xfrm>
          <a:prstGeom prst="rect">
            <a:avLst/>
          </a:prstGeom>
          <a:noFill/>
        </p:spPr>
        <p:txBody>
          <a:bodyPr wrap="square" rtlCol="1">
            <a:spAutoFit/>
          </a:bodyPr>
          <a:lstStyle/>
          <a:p>
            <a:pPr algn="ctr"/>
            <a:r>
              <a:rPr lang="he-IL" sz="2400" b="1" dirty="0" err="1">
                <a:solidFill>
                  <a:schemeClr val="accent6">
                    <a:lumMod val="75000"/>
                  </a:schemeClr>
                </a:solidFill>
                <a:latin typeface="EFT_Kita Alef" panose="01000503000000020003" pitchFamily="2" charset="-79"/>
              </a:rPr>
              <a:t>סֻפְגָּנִיָּה</a:t>
            </a:r>
            <a:endParaRPr lang="he-IL" sz="2400" b="1" dirty="0">
              <a:solidFill>
                <a:schemeClr val="accent6">
                  <a:lumMod val="75000"/>
                </a:schemeClr>
              </a:solidFill>
              <a:latin typeface="EFT_Kita Alef" panose="01000503000000020003" pitchFamily="2" charset="-79"/>
            </a:endParaRPr>
          </a:p>
        </p:txBody>
      </p:sp>
      <p:sp>
        <p:nvSpPr>
          <p:cNvPr id="23" name="TextBox 22"/>
          <p:cNvSpPr txBox="1"/>
          <p:nvPr/>
        </p:nvSpPr>
        <p:spPr>
          <a:xfrm>
            <a:off x="5641940" y="4370465"/>
            <a:ext cx="1816002" cy="461665"/>
          </a:xfrm>
          <a:prstGeom prst="rect">
            <a:avLst/>
          </a:prstGeom>
          <a:noFill/>
        </p:spPr>
        <p:txBody>
          <a:bodyPr wrap="square" rtlCol="1">
            <a:spAutoFit/>
          </a:bodyPr>
          <a:lstStyle/>
          <a:p>
            <a:pPr algn="ctr"/>
            <a:r>
              <a:rPr lang="he-IL" sz="2400" b="1" dirty="0">
                <a:solidFill>
                  <a:schemeClr val="accent6">
                    <a:lumMod val="75000"/>
                  </a:schemeClr>
                </a:solidFill>
                <a:latin typeface="EFT_Kita Alef" panose="01000503000000020003" pitchFamily="2" charset="-79"/>
              </a:rPr>
              <a:t>אָזְנֵי הָמָן</a:t>
            </a:r>
          </a:p>
        </p:txBody>
      </p:sp>
      <p:sp>
        <p:nvSpPr>
          <p:cNvPr id="24" name="TextBox 23"/>
          <p:cNvSpPr txBox="1"/>
          <p:nvPr/>
        </p:nvSpPr>
        <p:spPr>
          <a:xfrm>
            <a:off x="7636724" y="4385755"/>
            <a:ext cx="2023522" cy="461665"/>
          </a:xfrm>
          <a:prstGeom prst="rect">
            <a:avLst/>
          </a:prstGeom>
          <a:noFill/>
        </p:spPr>
        <p:txBody>
          <a:bodyPr wrap="square" rtlCol="1">
            <a:spAutoFit/>
          </a:bodyPr>
          <a:lstStyle/>
          <a:p>
            <a:pPr algn="ctr"/>
            <a:r>
              <a:rPr lang="he-IL" sz="2400" b="1" dirty="0">
                <a:solidFill>
                  <a:schemeClr val="accent6">
                    <a:lumMod val="75000"/>
                  </a:schemeClr>
                </a:solidFill>
                <a:latin typeface="EFT_Kita Alef" panose="01000503000000020003" pitchFamily="2" charset="-79"/>
              </a:rPr>
              <a:t>אַרְבַּעַת הַמִּינִים</a:t>
            </a:r>
          </a:p>
        </p:txBody>
      </p:sp>
      <p:sp>
        <p:nvSpPr>
          <p:cNvPr id="25" name="TextBox 24"/>
          <p:cNvSpPr txBox="1"/>
          <p:nvPr/>
        </p:nvSpPr>
        <p:spPr>
          <a:xfrm>
            <a:off x="959090" y="4370465"/>
            <a:ext cx="1816002" cy="461665"/>
          </a:xfrm>
          <a:prstGeom prst="rect">
            <a:avLst/>
          </a:prstGeom>
          <a:noFill/>
        </p:spPr>
        <p:txBody>
          <a:bodyPr wrap="square" rtlCol="1">
            <a:spAutoFit/>
          </a:bodyPr>
          <a:lstStyle/>
          <a:p>
            <a:pPr algn="ctr"/>
            <a:r>
              <a:rPr lang="he-IL" sz="2400" b="1" dirty="0">
                <a:solidFill>
                  <a:schemeClr val="accent6">
                    <a:lumMod val="75000"/>
                  </a:schemeClr>
                </a:solidFill>
                <a:latin typeface="EFT_Kita Alef" panose="01000503000000020003" pitchFamily="2" charset="-79"/>
              </a:rPr>
              <a:t>תַּפּוּחַ בִּדְבַשׁ</a:t>
            </a:r>
          </a:p>
        </p:txBody>
      </p:sp>
      <p:sp>
        <p:nvSpPr>
          <p:cNvPr id="26" name="TextBox 25"/>
          <p:cNvSpPr txBox="1"/>
          <p:nvPr/>
        </p:nvSpPr>
        <p:spPr>
          <a:xfrm>
            <a:off x="5749103" y="2016598"/>
            <a:ext cx="1438660" cy="523220"/>
          </a:xfrm>
          <a:prstGeom prst="rect">
            <a:avLst/>
          </a:prstGeom>
          <a:noFill/>
        </p:spPr>
        <p:txBody>
          <a:bodyPr wrap="square" rtlCol="1">
            <a:spAutoFit/>
          </a:bodyPr>
          <a:lstStyle/>
          <a:p>
            <a:pPr algn="ctr"/>
            <a:r>
              <a:rPr lang="he-IL" sz="2800" dirty="0">
                <a:solidFill>
                  <a:schemeClr val="accent5">
                    <a:lumMod val="50000"/>
                  </a:schemeClr>
                </a:solidFill>
                <a:latin typeface="EFT_Kita Alef" panose="01000503000000020003" pitchFamily="2" charset="-79"/>
              </a:rPr>
              <a:t>פּוּרִים </a:t>
            </a:r>
          </a:p>
        </p:txBody>
      </p:sp>
      <p:sp>
        <p:nvSpPr>
          <p:cNvPr id="27" name="TextBox 26"/>
          <p:cNvSpPr txBox="1"/>
          <p:nvPr/>
        </p:nvSpPr>
        <p:spPr>
          <a:xfrm>
            <a:off x="9967684" y="1978621"/>
            <a:ext cx="1704840" cy="523220"/>
          </a:xfrm>
          <a:prstGeom prst="rect">
            <a:avLst/>
          </a:prstGeom>
          <a:noFill/>
        </p:spPr>
        <p:txBody>
          <a:bodyPr wrap="square" rtlCol="1">
            <a:spAutoFit/>
          </a:bodyPr>
          <a:lstStyle/>
          <a:p>
            <a:pPr algn="ctr"/>
            <a:r>
              <a:rPr lang="he-IL" sz="2800" dirty="0" smtClean="0">
                <a:solidFill>
                  <a:schemeClr val="accent5">
                    <a:lumMod val="50000"/>
                  </a:schemeClr>
                </a:solidFill>
                <a:latin typeface="EFT_Kita Alef" panose="01000503000000020003" pitchFamily="2" charset="-79"/>
              </a:rPr>
              <a:t>שָׁבוּעוֹת</a:t>
            </a:r>
          </a:p>
        </p:txBody>
      </p:sp>
      <p:sp>
        <p:nvSpPr>
          <p:cNvPr id="28" name="TextBox 27"/>
          <p:cNvSpPr txBox="1"/>
          <p:nvPr/>
        </p:nvSpPr>
        <p:spPr>
          <a:xfrm>
            <a:off x="3748446" y="1969976"/>
            <a:ext cx="1438660" cy="523220"/>
          </a:xfrm>
          <a:prstGeom prst="rect">
            <a:avLst/>
          </a:prstGeom>
          <a:noFill/>
        </p:spPr>
        <p:txBody>
          <a:bodyPr wrap="square" rtlCol="1">
            <a:spAutoFit/>
          </a:bodyPr>
          <a:lstStyle/>
          <a:p>
            <a:pPr algn="ctr"/>
            <a:r>
              <a:rPr lang="he-IL" sz="2800" dirty="0">
                <a:solidFill>
                  <a:schemeClr val="accent5">
                    <a:lumMod val="50000"/>
                  </a:schemeClr>
                </a:solidFill>
                <a:latin typeface="EFT_Kita Alef" panose="01000503000000020003" pitchFamily="2" charset="-79"/>
              </a:rPr>
              <a:t>חֲנֻכָּה</a:t>
            </a:r>
          </a:p>
        </p:txBody>
      </p:sp>
      <p:sp>
        <p:nvSpPr>
          <p:cNvPr id="29" name="TextBox 28"/>
          <p:cNvSpPr txBox="1"/>
          <p:nvPr/>
        </p:nvSpPr>
        <p:spPr>
          <a:xfrm>
            <a:off x="587264" y="1979952"/>
            <a:ext cx="2187828" cy="523220"/>
          </a:xfrm>
          <a:prstGeom prst="rect">
            <a:avLst/>
          </a:prstGeom>
          <a:noFill/>
        </p:spPr>
        <p:txBody>
          <a:bodyPr wrap="square" rtlCol="1">
            <a:spAutoFit/>
          </a:bodyPr>
          <a:lstStyle/>
          <a:p>
            <a:pPr algn="ctr"/>
            <a:r>
              <a:rPr lang="he-IL" sz="2800" dirty="0">
                <a:solidFill>
                  <a:schemeClr val="accent5">
                    <a:lumMod val="50000"/>
                  </a:schemeClr>
                </a:solidFill>
                <a:latin typeface="EFT_Kita Alef" panose="01000503000000020003" pitchFamily="2" charset="-79"/>
              </a:rPr>
              <a:t>רֹאשׁ הַשָּׁנָה</a:t>
            </a:r>
          </a:p>
        </p:txBody>
      </p:sp>
      <p:sp>
        <p:nvSpPr>
          <p:cNvPr id="30" name="TextBox 29"/>
          <p:cNvSpPr txBox="1"/>
          <p:nvPr/>
        </p:nvSpPr>
        <p:spPr>
          <a:xfrm>
            <a:off x="7749760" y="1978621"/>
            <a:ext cx="1750791" cy="523220"/>
          </a:xfrm>
          <a:prstGeom prst="rect">
            <a:avLst/>
          </a:prstGeom>
          <a:noFill/>
        </p:spPr>
        <p:txBody>
          <a:bodyPr wrap="square" rtlCol="1">
            <a:spAutoFit/>
          </a:bodyPr>
          <a:lstStyle/>
          <a:p>
            <a:pPr algn="ctr"/>
            <a:r>
              <a:rPr lang="he-IL" sz="2800" dirty="0">
                <a:solidFill>
                  <a:schemeClr val="accent5">
                    <a:lumMod val="50000"/>
                  </a:schemeClr>
                </a:solidFill>
                <a:latin typeface="EFT_Kita Alef" panose="01000503000000020003" pitchFamily="2" charset="-79"/>
              </a:rPr>
              <a:t>סֻכּוֹת</a:t>
            </a:r>
          </a:p>
        </p:txBody>
      </p:sp>
    </p:spTree>
    <p:extLst>
      <p:ext uri="{BB962C8B-B14F-4D97-AF65-F5344CB8AC3E}">
        <p14:creationId xmlns:p14="http://schemas.microsoft.com/office/powerpoint/2010/main" val="246101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4078" y="633680"/>
            <a:ext cx="8280000" cy="720000"/>
          </a:xfrm>
        </p:spPr>
        <p:txBody>
          <a:bodyPr>
            <a:normAutofit/>
          </a:bodyPr>
          <a:lstStyle/>
          <a:p>
            <a:r>
              <a:rPr lang="he-IL" b="1" dirty="0" err="1"/>
              <a:t>עַכְשָׁו</a:t>
            </a:r>
            <a:r>
              <a:rPr lang="he-IL" b="1" dirty="0"/>
              <a:t> לוֹמְדִים</a:t>
            </a:r>
            <a:endParaRPr lang="x-none" b="1"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4" name="מלבן 3"/>
          <p:cNvSpPr/>
          <p:nvPr/>
        </p:nvSpPr>
        <p:spPr>
          <a:xfrm>
            <a:off x="4117404" y="2822709"/>
            <a:ext cx="3722494" cy="1015663"/>
          </a:xfrm>
          <a:prstGeom prst="rect">
            <a:avLst/>
          </a:prstGeom>
        </p:spPr>
        <p:txBody>
          <a:bodyPr wrap="none">
            <a:spAutoFit/>
          </a:bodyPr>
          <a:lstStyle/>
          <a:p>
            <a:pPr algn="r"/>
            <a:r>
              <a:rPr lang="he-IL" sz="6000" dirty="0">
                <a:solidFill>
                  <a:schemeClr val="accent6">
                    <a:lumMod val="50000"/>
                  </a:schemeClr>
                </a:solidFill>
                <a:latin typeface="David" panose="020E0502060401010101" pitchFamily="34" charset="-79"/>
              </a:rPr>
              <a:t>נָתָן מִתְחַפֵּשׂ</a:t>
            </a:r>
          </a:p>
        </p:txBody>
      </p:sp>
    </p:spTree>
    <p:extLst>
      <p:ext uri="{BB962C8B-B14F-4D97-AF65-F5344CB8AC3E}">
        <p14:creationId xmlns:p14="http://schemas.microsoft.com/office/powerpoint/2010/main" val="199568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4078" y="633680"/>
            <a:ext cx="8280000" cy="720000"/>
          </a:xfrm>
        </p:spPr>
        <p:txBody>
          <a:bodyPr>
            <a:normAutofit/>
          </a:bodyPr>
          <a:lstStyle/>
          <a:p>
            <a:r>
              <a:rPr lang="he-IL" b="1" dirty="0" err="1">
                <a:cs typeface="+mn-cs"/>
              </a:rPr>
              <a:t>עַכְשָׁו</a:t>
            </a:r>
            <a:r>
              <a:rPr lang="he-IL" b="1" dirty="0">
                <a:cs typeface="+mn-cs"/>
              </a:rPr>
              <a:t> לוֹמְדִים</a:t>
            </a:r>
            <a:endParaRPr lang="x-none"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3" name="TextBox 2"/>
          <p:cNvSpPr txBox="1"/>
          <p:nvPr/>
        </p:nvSpPr>
        <p:spPr>
          <a:xfrm>
            <a:off x="4007224" y="2095626"/>
            <a:ext cx="7611035" cy="4401205"/>
          </a:xfrm>
          <a:prstGeom prst="rect">
            <a:avLst/>
          </a:prstGeom>
          <a:noFill/>
        </p:spPr>
        <p:txBody>
          <a:bodyPr wrap="square" rtlCol="1">
            <a:spAutoFit/>
          </a:bodyPr>
          <a:lstStyle/>
          <a:p>
            <a:pPr algn="r"/>
            <a:r>
              <a:rPr lang="he-IL" sz="2800" dirty="0">
                <a:latin typeface="David" panose="020E0502060401010101" pitchFamily="34" charset="-79"/>
              </a:rPr>
              <a:t>הִגִּיעַ פּוּרִים.</a:t>
            </a:r>
          </a:p>
          <a:p>
            <a:pPr algn="r"/>
            <a:r>
              <a:rPr lang="he-IL" sz="2800" dirty="0" smtClean="0">
                <a:latin typeface="David" panose="020E0502060401010101" pitchFamily="34" charset="-79"/>
              </a:rPr>
              <a:t>נָתָן </a:t>
            </a:r>
            <a:r>
              <a:rPr lang="he-IL" sz="2800" dirty="0">
                <a:latin typeface="David" panose="020E0502060401010101" pitchFamily="34" charset="-79"/>
              </a:rPr>
              <a:t>נִגַּשׁ אֶל הָאָרוֹן לְחַפֵּשׂ בְּגָדִים בָּהֶם יוּכַל לְהִתְחַפֵּשׂ.</a:t>
            </a:r>
          </a:p>
          <a:p>
            <a:pPr algn="r"/>
            <a:r>
              <a:rPr lang="he-IL" sz="2800" dirty="0">
                <a:latin typeface="David" panose="020E0502060401010101" pitchFamily="34" charset="-79"/>
              </a:rPr>
              <a:t>הִנֵּה מְעִילוֹ שֶׁל אַבָּא,</a:t>
            </a:r>
          </a:p>
          <a:p>
            <a:pPr algn="r"/>
            <a:r>
              <a:rPr lang="he-IL" sz="2800" dirty="0">
                <a:latin typeface="David" panose="020E0502060401010101" pitchFamily="34" charset="-79"/>
              </a:rPr>
              <a:t>גַּם מִגְבַּעַת יְשָׁנָה מָצָא.</a:t>
            </a:r>
          </a:p>
          <a:p>
            <a:pPr algn="r"/>
            <a:r>
              <a:rPr lang="he-IL" sz="2800" dirty="0">
                <a:latin typeface="David" panose="020E0502060401010101" pitchFamily="34" charset="-79"/>
              </a:rPr>
              <a:t>עוֹד מְעַט וְהַתִּלְבֹּשֶׁת מוּכָנָה.</a:t>
            </a:r>
          </a:p>
          <a:p>
            <a:pPr algn="r"/>
            <a:r>
              <a:rPr lang="he-IL" sz="2800" dirty="0">
                <a:latin typeface="David" panose="020E0502060401010101" pitchFamily="34" charset="-79"/>
              </a:rPr>
              <a:t>לָבַשׁ </a:t>
            </a:r>
            <a:r>
              <a:rPr lang="he-IL" sz="2800" dirty="0" smtClean="0">
                <a:latin typeface="David" panose="020E0502060401010101" pitchFamily="34" charset="-79"/>
              </a:rPr>
              <a:t>נָתָן </a:t>
            </a:r>
            <a:r>
              <a:rPr lang="he-IL" sz="2800" dirty="0">
                <a:latin typeface="David" panose="020E0502060401010101" pitchFamily="34" charset="-79"/>
              </a:rPr>
              <a:t>אֶת הַמְּעִיל.</a:t>
            </a:r>
          </a:p>
          <a:p>
            <a:pPr algn="r"/>
            <a:r>
              <a:rPr lang="he-IL" sz="2800" dirty="0">
                <a:latin typeface="David" panose="020E0502060401010101" pitchFamily="34" charset="-79"/>
              </a:rPr>
              <a:t>חָבַשׁ לְרֹאשׁוֹ אֶת הַמִּגְבַּעַת,</a:t>
            </a:r>
          </a:p>
          <a:p>
            <a:pPr algn="r"/>
            <a:r>
              <a:rPr lang="he-IL" sz="2800" dirty="0">
                <a:latin typeface="David" panose="020E0502060401010101" pitchFamily="34" charset="-79"/>
              </a:rPr>
              <a:t>כִּסָּה אֶת פָּנָיו בְּמַסֵּכָה,</a:t>
            </a:r>
          </a:p>
          <a:p>
            <a:pPr algn="r"/>
            <a:r>
              <a:rPr lang="he-IL" sz="2800" dirty="0">
                <a:latin typeface="David" panose="020E0502060401010101" pitchFamily="34" charset="-79"/>
              </a:rPr>
              <a:t>קָשַׁר לְסַנְטֵרוֹ זָקָן שֶׁהֵכִין בְּעַצְמוֹ,</a:t>
            </a:r>
          </a:p>
          <a:p>
            <a:pPr algn="r"/>
            <a:r>
              <a:rPr lang="he-IL" sz="2800" dirty="0">
                <a:latin typeface="David" panose="020E0502060401010101" pitchFamily="34" charset="-79"/>
              </a:rPr>
              <a:t>לָקַח בְּיָדוֹ מַקֵּל וְנִגַּשׂ אֶל הָרְאִי</a:t>
            </a:r>
            <a:r>
              <a:rPr lang="he-IL" sz="2800" dirty="0" smtClean="0">
                <a:latin typeface="David" panose="020E0502060401010101" pitchFamily="34" charset="-79"/>
              </a:rPr>
              <a:t>.</a:t>
            </a:r>
            <a:endParaRPr lang="he-IL" sz="2800" dirty="0">
              <a:latin typeface="David" panose="020E0502060401010101" pitchFamily="34" charset="-79"/>
            </a:endParaRPr>
          </a:p>
        </p:txBody>
      </p:sp>
      <p:sp>
        <p:nvSpPr>
          <p:cNvPr id="4" name="מלבן 3"/>
          <p:cNvSpPr/>
          <p:nvPr/>
        </p:nvSpPr>
        <p:spPr>
          <a:xfrm>
            <a:off x="6581961" y="1572406"/>
            <a:ext cx="1837362" cy="523220"/>
          </a:xfrm>
          <a:prstGeom prst="rect">
            <a:avLst/>
          </a:prstGeom>
        </p:spPr>
        <p:txBody>
          <a:bodyPr wrap="none">
            <a:spAutoFit/>
          </a:bodyPr>
          <a:lstStyle/>
          <a:p>
            <a:pPr algn="r"/>
            <a:r>
              <a:rPr lang="he-IL" sz="2800" dirty="0">
                <a:solidFill>
                  <a:schemeClr val="accent6">
                    <a:lumMod val="50000"/>
                  </a:schemeClr>
                </a:solidFill>
                <a:latin typeface="David" panose="020E0502060401010101" pitchFamily="34" charset="-79"/>
              </a:rPr>
              <a:t>נָתָן מִתְחַפֵּשׂ</a:t>
            </a:r>
          </a:p>
        </p:txBody>
      </p:sp>
      <p:pic>
        <p:nvPicPr>
          <p:cNvPr id="7" name="תמונה 6"/>
          <p:cNvPicPr>
            <a:picLocks noChangeAspect="1"/>
          </p:cNvPicPr>
          <p:nvPr/>
        </p:nvPicPr>
        <p:blipFill rotWithShape="1">
          <a:blip r:embed="rId4"/>
          <a:srcRect t="51550" r="15463" b="11565"/>
          <a:stretch/>
        </p:blipFill>
        <p:spPr>
          <a:xfrm rot="16200000">
            <a:off x="-243620" y="2594501"/>
            <a:ext cx="3655400" cy="2657653"/>
          </a:xfrm>
          <a:prstGeom prst="rect">
            <a:avLst/>
          </a:prstGeom>
          <a:ln w="38100">
            <a:solidFill>
              <a:srgbClr val="FFC000"/>
            </a:solidFill>
          </a:ln>
        </p:spPr>
      </p:pic>
      <p:sp>
        <p:nvSpPr>
          <p:cNvPr id="2" name="TextBox 1"/>
          <p:cNvSpPr txBox="1"/>
          <p:nvPr/>
        </p:nvSpPr>
        <p:spPr>
          <a:xfrm>
            <a:off x="851733" y="5984815"/>
            <a:ext cx="3638939" cy="369332"/>
          </a:xfrm>
          <a:prstGeom prst="rect">
            <a:avLst/>
          </a:prstGeom>
          <a:noFill/>
        </p:spPr>
        <p:txBody>
          <a:bodyPr wrap="square" rtlCol="1">
            <a:spAutoFit/>
          </a:bodyPr>
          <a:lstStyle/>
          <a:p>
            <a:pPr algn="ctr"/>
            <a:r>
              <a:rPr lang="he-IL" dirty="0">
                <a:solidFill>
                  <a:schemeClr val="accent6">
                    <a:lumMod val="75000"/>
                  </a:schemeClr>
                </a:solidFill>
              </a:rPr>
              <a:t>מִתּוֹךְ סֵפֶר יַלְדוּתֵנוּ לְכִתָּה א'</a:t>
            </a:r>
          </a:p>
        </p:txBody>
      </p:sp>
    </p:spTree>
    <p:extLst>
      <p:ext uri="{BB962C8B-B14F-4D97-AF65-F5344CB8AC3E}">
        <p14:creationId xmlns:p14="http://schemas.microsoft.com/office/powerpoint/2010/main" val="184026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5">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7927</TotalTime>
  <Words>2190</Words>
  <Application>Microsoft Office PowerPoint</Application>
  <PresentationFormat>מסך רחב</PresentationFormat>
  <Paragraphs>411</Paragraphs>
  <Slides>28</Slides>
  <Notes>28</Notes>
  <HiddenSlides>0</HiddenSlides>
  <MMClips>2</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28</vt:i4>
      </vt:variant>
    </vt:vector>
  </HeadingPairs>
  <TitlesOfParts>
    <vt:vector size="38" baseType="lpstr">
      <vt:lpstr>Alef</vt:lpstr>
      <vt:lpstr>Arial</vt:lpstr>
      <vt:lpstr>Calibri</vt:lpstr>
      <vt:lpstr>David</vt:lpstr>
      <vt:lpstr>EFT_Globus</vt:lpstr>
      <vt:lpstr>EFT_Kita Alef</vt:lpstr>
      <vt:lpstr>Open Sans</vt:lpstr>
      <vt:lpstr>Open Sans Hebrew</vt:lpstr>
      <vt:lpstr>Wingdings</vt:lpstr>
      <vt:lpstr>Office Theme</vt:lpstr>
      <vt:lpstr>מצגת של PowerPoint‏</vt:lpstr>
      <vt:lpstr>מַה לְהָבִיא לַשִּׁעוּר?</vt:lpstr>
      <vt:lpstr>מַה נִלְמַד הַיּוֹם?</vt:lpstr>
      <vt:lpstr>מָה אֲנַחְנוּ כְּבָר יוֹדְעִים?</vt:lpstr>
      <vt:lpstr>מצגת של PowerPoint‏</vt:lpstr>
      <vt:lpstr>מתחילים בהנאה</vt:lpstr>
      <vt:lpstr>מַתְחִילִים בַּהֲנָאָה</vt:lpstr>
      <vt:lpstr>עַכְשָׁו לוֹמְדִים</vt:lpstr>
      <vt:lpstr>עַכְשָׁו לוֹמְדִים</vt:lpstr>
      <vt:lpstr>עַכְשָׁו לוֹמְדִים</vt:lpstr>
      <vt:lpstr>עַכְשָׁו לוֹמְדִים</vt:lpstr>
      <vt:lpstr>עַכְשָׁו לוֹמְדִים</vt:lpstr>
      <vt:lpstr>עַכְשָׁו לוֹמְדִים</vt:lpstr>
      <vt:lpstr>עַכְשָׁו לוֹמְדִים</vt:lpstr>
      <vt:lpstr>עַכְשָׁו לוֹמְדִים - פְּעֻלּוֹת</vt:lpstr>
      <vt:lpstr>עַכְשָׁו לוֹמְדִים</vt:lpstr>
      <vt:lpstr>עַכְשָׁו לוֹמְדִים</vt:lpstr>
      <vt:lpstr>עַכְשָׁו לוֹמְדִים - פְּעֻלּוֹת</vt:lpstr>
      <vt:lpstr>עַכְשָׁו כּוֹתְבִים - פְּעֻלּוֹת</vt:lpstr>
      <vt:lpstr>עַכְשָׁו כּוֹתְבִים – מַמְשִיכִים אֶת הַסִפּוּר</vt:lpstr>
      <vt:lpstr>עַכְשָׁו כּוֹתְבִים - מַמְשִיכִים אֶת הַסִפּוּר</vt:lpstr>
      <vt:lpstr>עַכְשָׁו לוֹמְדִים</vt:lpstr>
      <vt:lpstr>עַכְשָׁו לוֹמְדִים- אוֹת סוֹפִית ך</vt:lpstr>
      <vt:lpstr>עַכְשָׁו לוֹמְדִים – אוֹת סוֹפִית ן</vt:lpstr>
      <vt:lpstr>מְתַרְגְּלִים</vt:lpstr>
      <vt:lpstr>מְתַרְגְּלִים</vt:lpstr>
      <vt:lpstr>מְסַיְמִים וּמְסַכְּמִים</vt:lpstr>
      <vt:lpstr>מַמְשִׁיכִים לְתַרְגֵל</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אירס צברי</dc:creator>
  <cp:lastModifiedBy>MOEUser</cp:lastModifiedBy>
  <cp:revision>896</cp:revision>
  <cp:lastPrinted>2020-03-21T20:26:39Z</cp:lastPrinted>
  <dcterms:created xsi:type="dcterms:W3CDTF">2020-03-18T18:27:18Z</dcterms:created>
  <dcterms:modified xsi:type="dcterms:W3CDTF">2020-07-29T08:43:21Z</dcterms:modified>
</cp:coreProperties>
</file>