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pptx" ContentType="application/vnd.openxmlformats-officedocument.presentationml.presentation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08"/>
  </p:notesMasterIdLst>
  <p:sldIdLst>
    <p:sldId id="527" r:id="rId2"/>
    <p:sldId id="261" r:id="rId3"/>
    <p:sldId id="262" r:id="rId4"/>
    <p:sldId id="310" r:id="rId5"/>
    <p:sldId id="528" r:id="rId6"/>
    <p:sldId id="529" r:id="rId7"/>
    <p:sldId id="265" r:id="rId8"/>
    <p:sldId id="287" r:id="rId9"/>
    <p:sldId id="288" r:id="rId10"/>
    <p:sldId id="315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525" r:id="rId22"/>
    <p:sldId id="289" r:id="rId23"/>
    <p:sldId id="342" r:id="rId24"/>
    <p:sldId id="343" r:id="rId25"/>
    <p:sldId id="345" r:id="rId26"/>
    <p:sldId id="347" r:id="rId27"/>
    <p:sldId id="346" r:id="rId28"/>
    <p:sldId id="348" r:id="rId29"/>
    <p:sldId id="350" r:id="rId30"/>
    <p:sldId id="351" r:id="rId31"/>
    <p:sldId id="353" r:id="rId32"/>
    <p:sldId id="352" r:id="rId33"/>
    <p:sldId id="355" r:id="rId34"/>
    <p:sldId id="530" r:id="rId35"/>
    <p:sldId id="531" r:id="rId36"/>
    <p:sldId id="532" r:id="rId37"/>
    <p:sldId id="354" r:id="rId38"/>
    <p:sldId id="356" r:id="rId39"/>
    <p:sldId id="299" r:id="rId40"/>
    <p:sldId id="358" r:id="rId41"/>
    <p:sldId id="359" r:id="rId42"/>
    <p:sldId id="300" r:id="rId43"/>
    <p:sldId id="301" r:id="rId44"/>
    <p:sldId id="526" r:id="rId45"/>
    <p:sldId id="369" r:id="rId46"/>
    <p:sldId id="368" r:id="rId47"/>
    <p:sldId id="365" r:id="rId48"/>
    <p:sldId id="533" r:id="rId49"/>
    <p:sldId id="534" r:id="rId50"/>
    <p:sldId id="364" r:id="rId51"/>
    <p:sldId id="363" r:id="rId52"/>
    <p:sldId id="360" r:id="rId53"/>
    <p:sldId id="362" r:id="rId54"/>
    <p:sldId id="361" r:id="rId55"/>
    <p:sldId id="370" r:id="rId56"/>
    <p:sldId id="371" r:id="rId57"/>
    <p:sldId id="372" r:id="rId58"/>
    <p:sldId id="373" r:id="rId59"/>
    <p:sldId id="374" r:id="rId60"/>
    <p:sldId id="375" r:id="rId61"/>
    <p:sldId id="376" r:id="rId62"/>
    <p:sldId id="377" r:id="rId63"/>
    <p:sldId id="378" r:id="rId64"/>
    <p:sldId id="379" r:id="rId65"/>
    <p:sldId id="380" r:id="rId66"/>
    <p:sldId id="381" r:id="rId67"/>
    <p:sldId id="382" r:id="rId68"/>
    <p:sldId id="498" r:id="rId69"/>
    <p:sldId id="499" r:id="rId70"/>
    <p:sldId id="500" r:id="rId71"/>
    <p:sldId id="501" r:id="rId72"/>
    <p:sldId id="502" r:id="rId73"/>
    <p:sldId id="503" r:id="rId74"/>
    <p:sldId id="504" r:id="rId75"/>
    <p:sldId id="505" r:id="rId76"/>
    <p:sldId id="506" r:id="rId77"/>
    <p:sldId id="507" r:id="rId78"/>
    <p:sldId id="496" r:id="rId79"/>
    <p:sldId id="516" r:id="rId80"/>
    <p:sldId id="515" r:id="rId81"/>
    <p:sldId id="514" r:id="rId82"/>
    <p:sldId id="513" r:id="rId83"/>
    <p:sldId id="512" r:id="rId84"/>
    <p:sldId id="511" r:id="rId85"/>
    <p:sldId id="510" r:id="rId86"/>
    <p:sldId id="509" r:id="rId87"/>
    <p:sldId id="508" r:id="rId88"/>
    <p:sldId id="461" r:id="rId89"/>
    <p:sldId id="462" r:id="rId90"/>
    <p:sldId id="463" r:id="rId91"/>
    <p:sldId id="464" r:id="rId92"/>
    <p:sldId id="465" r:id="rId93"/>
    <p:sldId id="466" r:id="rId94"/>
    <p:sldId id="467" r:id="rId95"/>
    <p:sldId id="470" r:id="rId96"/>
    <p:sldId id="495" r:id="rId97"/>
    <p:sldId id="311" r:id="rId98"/>
    <p:sldId id="517" r:id="rId99"/>
    <p:sldId id="519" r:id="rId100"/>
    <p:sldId id="522" r:id="rId101"/>
    <p:sldId id="521" r:id="rId102"/>
    <p:sldId id="520" r:id="rId103"/>
    <p:sldId id="313" r:id="rId104"/>
    <p:sldId id="536" r:id="rId105"/>
    <p:sldId id="523" r:id="rId106"/>
    <p:sldId id="535" r:id="rId107"/>
  </p:sldIdLst>
  <p:sldSz cx="12192000" cy="6858000"/>
  <p:notesSz cx="6858000" cy="9144000"/>
  <p:embeddedFontLst>
    <p:embeddedFont>
      <p:font typeface="Calibri" panose="020F0502020204030204" pitchFamily="34" charset="0"/>
      <p:regular r:id="rId109"/>
      <p:bold r:id="rId110"/>
      <p:italic r:id="rId111"/>
      <p:boldItalic r:id="rId112"/>
    </p:embeddedFont>
    <p:embeddedFont>
      <p:font typeface="Open Sans" panose="020B0604020202020204" charset="0"/>
      <p:regular r:id="rId113"/>
      <p:bold r:id="rId114"/>
      <p:italic r:id="rId115"/>
      <p:boldItalic r:id="rId1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7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6" autoAdjust="0"/>
    <p:restoredTop sz="90053" autoAdjust="0"/>
  </p:normalViewPr>
  <p:slideViewPr>
    <p:cSldViewPr snapToGrid="0">
      <p:cViewPr>
        <p:scale>
          <a:sx n="64" d="100"/>
          <a:sy n="64" d="100"/>
        </p:scale>
        <p:origin x="-924" y="-144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customschemas.google.com/relationships/presentationmetadata" Target="meta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4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font" Target="fonts/font5.fntdata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11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6.fntdata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2.fntdata"/><Relationship Id="rId115" Type="http://schemas.openxmlformats.org/officeDocument/2006/relationships/font" Target="fonts/font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89219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b="1" dirty="0"/>
              <a:t>משך השקף: 2 דקות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chemeClr val="dk1"/>
                </a:solidFill>
              </a:rPr>
              <a:t>הציגו את עצמכם ואת מהלך השיעור: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chemeClr val="dk1"/>
                </a:solidFill>
              </a:rPr>
              <a:t>מוזמנים לפנות בצורה אישית לתלמידים:</a:t>
            </a:r>
            <a:r>
              <a:rPr lang="x-none" sz="1200" dirty="0"/>
              <a:t/>
            </a:r>
            <a:br>
              <a:rPr lang="x-none" sz="1200" dirty="0"/>
            </a:br>
            <a:r>
              <a:rPr lang="x-none" sz="1200" dirty="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sz="1200" b="1" dirty="0" smtClean="0"/>
              <a:t>משך </a:t>
            </a:r>
            <a:r>
              <a:rPr lang="x-none" sz="1200" b="1" dirty="0"/>
              <a:t>השקף: דקה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dirty="0"/>
              <a:t>בשקף זה ודאו שכולם הצטיידו בעזרים הנדרשים </a:t>
            </a:r>
            <a:r>
              <a:rPr lang="x-none" sz="1200" dirty="0" smtClean="0"/>
              <a:t>מומלץ </a:t>
            </a:r>
            <a:r>
              <a:rPr lang="x-none" sz="1200" dirty="0"/>
              <a:t>שעזרים אלו יהיו גם אצלכם </a:t>
            </a:r>
            <a:r>
              <a:rPr lang="x-none" sz="1200"/>
              <a:t>עבור </a:t>
            </a:r>
            <a:r>
              <a:rPr lang="x-none" sz="1200" smtClean="0"/>
              <a:t>הדגמה</a:t>
            </a:r>
            <a:endParaRPr sz="1200" dirty="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sz="1200" dirty="0">
                <a:solidFill>
                  <a:srgbClr val="FF0000"/>
                </a:solidFill>
              </a:rPr>
              <a:t>זה הזמן להציג את </a:t>
            </a:r>
            <a:r>
              <a:rPr lang="x-none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כללי ההתנהגות בשיעור: בקשו מהלומדים </a:t>
            </a:r>
            <a:r>
              <a:rPr lang="x-none" sz="12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להרחיק </a:t>
            </a:r>
            <a:r>
              <a:rPr lang="x-none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אמצעים מסיחים, להתיישב בחדר שקט, להניח כוס מים לידם, ובעיקר להתמקד במפגש.</a:t>
            </a:r>
            <a:endParaRPr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 smtClean="0"/>
              <a:t>שלב זה</a:t>
            </a:r>
            <a:r>
              <a:rPr lang="he-IL" dirty="0" smtClean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  <a:endParaRPr lang="he-IL" dirty="0" smtClean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 smtClean="0">
                <a:solidFill>
                  <a:schemeClr val="dk1"/>
                </a:solidFill>
              </a:rPr>
              <a:t>בכיתות נמוכות מומלץ שהחיבור יהיה מינורי וכללי. </a:t>
            </a:r>
            <a:br>
              <a:rPr lang="he-IL" dirty="0" smtClean="0">
                <a:solidFill>
                  <a:schemeClr val="dk1"/>
                </a:solidFill>
              </a:rPr>
            </a:br>
            <a:r>
              <a:rPr lang="he-IL" dirty="0" smtClean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  <a:endParaRPr lang="he-IL" dirty="0" smtClean="0"/>
          </a:p>
          <a:p>
            <a:pPr marL="158750" lvl="0" indent="0" algn="r" rtl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he-IL" dirty="0" smtClean="0">
                <a:solidFill>
                  <a:srgbClr val="FF0000"/>
                </a:solidFill>
              </a:rPr>
              <a:t>דוגמה לטקסט שייאמר בעל פה: </a:t>
            </a:r>
            <a:endParaRPr lang="he-IL" dirty="0" smtClean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he-IL" dirty="0" smtClean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  <a:endParaRPr lang="he-IL" dirty="0" smtClean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he-IL" dirty="0" smtClean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  <a:endParaRPr lang="he-IL" dirty="0" smtClean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444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 dirty="0"/>
              <a:t>משך השקף: עד 2 דקות</a:t>
            </a:r>
            <a:endParaRPr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250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 dirty="0"/>
              <a:t>משך השקף: עד 2 דקות</a:t>
            </a:r>
            <a:endParaRPr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47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NUL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=""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=""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=""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2A4CB-A651-4F57-8707-E7861DDC5B28}" type="datetimeFigureOut">
              <a:rPr lang="he-IL" smtClean="0"/>
              <a:pPr/>
              <a:t>כ"ח/תמוז/תש"פ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3270-856E-437B-813F-84BCED4C027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3968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=""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1" r:id="rId3"/>
    <p:sldLayoutId id="2147483672" r:id="rId4"/>
    <p:sldLayoutId id="2147483673" r:id="rId5"/>
    <p:sldLayoutId id="2147483679" r:id="rId6"/>
    <p:sldLayoutId id="2147483674" r:id="rId7"/>
    <p:sldLayoutId id="2147483675" r:id="rId8"/>
    <p:sldLayoutId id="2147483676" r:id="rId9"/>
    <p:sldLayoutId id="2147483678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x-none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PowerPoint_Presentation1.ppt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4" name="מציין מיקום תוכן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563517"/>
              </p:ext>
            </p:extLst>
          </p:nvPr>
        </p:nvGraphicFramePr>
        <p:xfrm>
          <a:off x="3175" y="0"/>
          <a:ext cx="12187238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מצגת" r:id="rId4" imgW="5094720" imgH="2864993" progId="PowerPoint.Show.12">
                  <p:embed/>
                </p:oleObj>
              </mc:Choice>
              <mc:Fallback>
                <p:oleObj name="מצגת" r:id="rId4" imgW="5094720" imgH="286499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5" y="0"/>
                        <a:ext cx="12187238" cy="685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6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CC2482F4-4929-459F-8B28-C7922EC7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63126"/>
            <a:ext cx="968519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מתרגלים – חוקרים את כפולות ה- 9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C01D580B-69D9-4ACA-A815-5664692E5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872" y="1901728"/>
            <a:ext cx="4770662" cy="4063736"/>
          </a:xfrm>
          <a:prstGeom prst="rect">
            <a:avLst/>
          </a:prstGeom>
        </p:spPr>
      </p:pic>
      <p:pic>
        <p:nvPicPr>
          <p:cNvPr id="1843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0FC2B49C-C76C-49E7-A477-608262E49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86" y="4266755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DF124B24-9AF4-4875-858F-FF482706B01B}"/>
              </a:ext>
            </a:extLst>
          </p:cNvPr>
          <p:cNvSpPr txBox="1"/>
          <p:nvPr/>
        </p:nvSpPr>
        <p:spPr>
          <a:xfrm>
            <a:off x="4981795" y="1978476"/>
            <a:ext cx="6864545" cy="40934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/>
              <a:t>התבוננו בכפולות של 9</a:t>
            </a:r>
          </a:p>
          <a:p>
            <a:pPr algn="r"/>
            <a:endParaRPr lang="he-IL" sz="2400" dirty="0"/>
          </a:p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בלוח הכפל</a:t>
            </a:r>
            <a:r>
              <a:rPr lang="he-IL" sz="3600" dirty="0"/>
              <a:t>,</a:t>
            </a:r>
          </a:p>
          <a:p>
            <a:pPr algn="r"/>
            <a:endParaRPr lang="he-IL" sz="2000" dirty="0"/>
          </a:p>
          <a:p>
            <a:pPr algn="r"/>
            <a:r>
              <a:rPr lang="he-IL" sz="3600" dirty="0"/>
              <a:t>ומצאו מה מאפיין אותם?</a:t>
            </a:r>
          </a:p>
          <a:p>
            <a:pPr algn="r"/>
            <a:endParaRPr lang="he-IL" sz="3200" dirty="0"/>
          </a:p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רמז: </a:t>
            </a:r>
            <a:r>
              <a:rPr lang="he-IL" sz="3600" dirty="0"/>
              <a:t>בדקו את סכום הספרות.</a:t>
            </a:r>
          </a:p>
          <a:p>
            <a:pPr algn="r"/>
            <a:endParaRPr lang="he-IL" sz="3600" dirty="0"/>
          </a:p>
        </p:txBody>
      </p:sp>
      <p:sp>
        <p:nvSpPr>
          <p:cNvPr id="10" name="מלבן 9">
            <a:extLst>
              <a:ext uri="{FF2B5EF4-FFF2-40B4-BE49-F238E27FC236}">
                <a16:creationId xmlns="" xmlns:a16="http://schemas.microsoft.com/office/drawing/2014/main" id="{3BE170EC-22C8-4677-BD8B-476356484363}"/>
              </a:ext>
            </a:extLst>
          </p:cNvPr>
          <p:cNvSpPr/>
          <p:nvPr/>
        </p:nvSpPr>
        <p:spPr>
          <a:xfrm>
            <a:off x="5370308" y="1901728"/>
            <a:ext cx="448785" cy="4063736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3min_final" descr="3min_final">
            <a:hlinkClick r:id="" action="ppaction://media"/>
            <a:extLst>
              <a:ext uri="{FF2B5EF4-FFF2-40B4-BE49-F238E27FC236}">
                <a16:creationId xmlns=""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914" y="28188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D10FCD74-FE38-4CA3-9275-BFBF3838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="" xmlns:a16="http://schemas.microsoft.com/office/drawing/2014/main" id="{94E3B0F9-3546-4DCA-9AF8-632E1EFE0A4D}"/>
              </a:ext>
            </a:extLst>
          </p:cNvPr>
          <p:cNvSpPr/>
          <p:nvPr/>
        </p:nvSpPr>
        <p:spPr>
          <a:xfrm>
            <a:off x="5330674" y="240842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he-IL" sz="2800" b="1" dirty="0"/>
              <a:t>אפשרות א':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he-IL" sz="2800" b="1" dirty="0"/>
              <a:t>4</a:t>
            </a:r>
            <a:endParaRPr lang="en-US" sz="2800" b="1" dirty="0"/>
          </a:p>
          <a:p>
            <a:pPr lvl="0" algn="r"/>
            <a:endParaRPr lang="en-US" sz="2800" b="1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="" xmlns:a16="http://schemas.microsoft.com/office/drawing/2014/main" id="{C368D80F-5888-4296-8AEB-C367C50C4634}"/>
              </a:ext>
            </a:extLst>
          </p:cNvPr>
          <p:cNvSpPr txBox="1"/>
          <p:nvPr/>
        </p:nvSpPr>
        <p:spPr>
          <a:xfrm>
            <a:off x="5395757" y="5369040"/>
            <a:ext cx="2782529" cy="6194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21506" name="Picture 2" descr="רישומי עיפרון, אמנות עפרונות, בית ספר">
            <a:extLst>
              <a:ext uri="{FF2B5EF4-FFF2-40B4-BE49-F238E27FC236}">
                <a16:creationId xmlns="" xmlns:a16="http://schemas.microsoft.com/office/drawing/2014/main" id="{22AE9D11-1250-4C71-AFC5-32572D20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6254">
            <a:off x="48855" y="-549992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טבלה 6">
            <a:extLst>
              <a:ext uri="{FF2B5EF4-FFF2-40B4-BE49-F238E27FC236}">
                <a16:creationId xmlns="" xmlns:a16="http://schemas.microsoft.com/office/drawing/2014/main" id="{5493DF20-1D28-4D42-83D0-1BBB4E7CB8CA}"/>
              </a:ext>
            </a:extLst>
          </p:cNvPr>
          <p:cNvGraphicFramePr>
            <a:graphicFrameLocks noGrp="1"/>
          </p:cNvGraphicFramePr>
          <p:nvPr/>
        </p:nvGraphicFramePr>
        <p:xfrm>
          <a:off x="533645" y="2843372"/>
          <a:ext cx="5562355" cy="10363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893401">
                  <a:extLst>
                    <a:ext uri="{9D8B030D-6E8A-4147-A177-3AD203B41FA5}">
                      <a16:colId xmlns="" xmlns:a16="http://schemas.microsoft.com/office/drawing/2014/main" val="3765517259"/>
                    </a:ext>
                  </a:extLst>
                </a:gridCol>
                <a:gridCol w="722068">
                  <a:extLst>
                    <a:ext uri="{9D8B030D-6E8A-4147-A177-3AD203B41FA5}">
                      <a16:colId xmlns="" xmlns:a16="http://schemas.microsoft.com/office/drawing/2014/main" val="3453079710"/>
                    </a:ext>
                  </a:extLst>
                </a:gridCol>
                <a:gridCol w="746731">
                  <a:extLst>
                    <a:ext uri="{9D8B030D-6E8A-4147-A177-3AD203B41FA5}">
                      <a16:colId xmlns="" xmlns:a16="http://schemas.microsoft.com/office/drawing/2014/main" val="3657960323"/>
                    </a:ext>
                  </a:extLst>
                </a:gridCol>
                <a:gridCol w="1456693">
                  <a:extLst>
                    <a:ext uri="{9D8B030D-6E8A-4147-A177-3AD203B41FA5}">
                      <a16:colId xmlns="" xmlns:a16="http://schemas.microsoft.com/office/drawing/2014/main" val="2001750281"/>
                    </a:ext>
                  </a:extLst>
                </a:gridCol>
                <a:gridCol w="494991">
                  <a:extLst>
                    <a:ext uri="{9D8B030D-6E8A-4147-A177-3AD203B41FA5}">
                      <a16:colId xmlns="" xmlns:a16="http://schemas.microsoft.com/office/drawing/2014/main" val="1322600256"/>
                    </a:ext>
                  </a:extLst>
                </a:gridCol>
                <a:gridCol w="1248471">
                  <a:extLst>
                    <a:ext uri="{9D8B030D-6E8A-4147-A177-3AD203B41FA5}">
                      <a16:colId xmlns="" xmlns:a16="http://schemas.microsoft.com/office/drawing/2014/main" val="3640531810"/>
                    </a:ext>
                  </a:extLst>
                </a:gridCol>
              </a:tblGrid>
              <a:tr h="211228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b="1" dirty="0"/>
                        <a:t>=1+1+</a:t>
                      </a:r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0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he-IL" sz="2800" b="1" dirty="0"/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800" b="1" dirty="0"/>
                        <a:t>4</a:t>
                      </a:r>
                      <a:endParaRPr lang="en-US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84726857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800" b="1" dirty="0"/>
                        <a:t>=1+1+</a:t>
                      </a:r>
                      <a:r>
                        <a:rPr lang="he-IL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18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b="1" dirty="0"/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2800" b="1" dirty="0"/>
                        <a:t>4</a:t>
                      </a:r>
                      <a:endParaRPr lang="he-IL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26666483"/>
                  </a:ext>
                </a:extLst>
              </a:tr>
            </a:tbl>
          </a:graphicData>
        </a:graphic>
      </p:graphicFrame>
      <p:pic>
        <p:nvPicPr>
          <p:cNvPr id="16" name="תמונה 15">
            <a:extLst>
              <a:ext uri="{FF2B5EF4-FFF2-40B4-BE49-F238E27FC236}">
                <a16:creationId xmlns="" xmlns:a16="http://schemas.microsoft.com/office/drawing/2014/main" id="{DDE4DE85-1A69-4BE0-B2C9-BFF3B5BF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49" y="3017776"/>
            <a:ext cx="371888" cy="18899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7232319D-20FC-4835-A0D8-54A222A0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668" y="3574717"/>
            <a:ext cx="371888" cy="188992"/>
          </a:xfrm>
          <a:prstGeom prst="rect">
            <a:avLst/>
          </a:prstGeom>
        </p:spPr>
      </p:pic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18E95DEE-FFDF-48D3-A3B7-BD27A45A103D}"/>
              </a:ext>
            </a:extLst>
          </p:cNvPr>
          <p:cNvSpPr txBox="1"/>
          <p:nvPr/>
        </p:nvSpPr>
        <p:spPr>
          <a:xfrm>
            <a:off x="8588294" y="3040506"/>
            <a:ext cx="28808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</a:rPr>
              <a:t>אפשרות ב':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="" xmlns:a16="http://schemas.microsoft.com/office/drawing/2014/main" id="{D9D1286F-CBBD-4688-817F-EAA77394696E}"/>
              </a:ext>
            </a:extLst>
          </p:cNvPr>
          <p:cNvSpPr/>
          <p:nvPr/>
        </p:nvSpPr>
        <p:spPr>
          <a:xfrm>
            <a:off x="5275531" y="1679009"/>
            <a:ext cx="6386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  <a:latin typeface="arial" panose="020B0604020202020204" pitchFamily="34" charset="0"/>
              </a:rPr>
              <a:t>באילו אפשרויות המספרים מתחלקים ב-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3?</a:t>
            </a:r>
            <a:endParaRPr lang="he-IL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9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D10FCD74-FE38-4CA3-9275-BFBF3838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="" xmlns:a16="http://schemas.microsoft.com/office/drawing/2014/main" id="{94E3B0F9-3546-4DCA-9AF8-632E1EFE0A4D}"/>
              </a:ext>
            </a:extLst>
          </p:cNvPr>
          <p:cNvSpPr/>
          <p:nvPr/>
        </p:nvSpPr>
        <p:spPr>
          <a:xfrm>
            <a:off x="5330674" y="240842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he-IL" sz="2800" b="1" dirty="0"/>
              <a:t>אפשרות א':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he-IL" sz="2800" b="1" dirty="0"/>
              <a:t>4</a:t>
            </a:r>
            <a:endParaRPr lang="en-US" sz="2800" b="1" dirty="0"/>
          </a:p>
          <a:p>
            <a:pPr lvl="0" algn="r"/>
            <a:endParaRPr lang="en-US" sz="2800" b="1" dirty="0"/>
          </a:p>
        </p:txBody>
      </p:sp>
      <p:sp>
        <p:nvSpPr>
          <p:cNvPr id="9" name="תיבת טקסט 8">
            <a:extLst>
              <a:ext uri="{FF2B5EF4-FFF2-40B4-BE49-F238E27FC236}">
                <a16:creationId xmlns="" xmlns:a16="http://schemas.microsoft.com/office/drawing/2014/main" id="{670E0678-CBF2-4394-8949-B83F5BF4C2C6}"/>
              </a:ext>
            </a:extLst>
          </p:cNvPr>
          <p:cNvSpPr txBox="1"/>
          <p:nvPr/>
        </p:nvSpPr>
        <p:spPr>
          <a:xfrm>
            <a:off x="8440811" y="3733003"/>
            <a:ext cx="302833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</a:rPr>
              <a:t>אפשרות ג':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="" xmlns:a16="http://schemas.microsoft.com/office/drawing/2014/main" id="{C368D80F-5888-4296-8AEB-C367C50C4634}"/>
              </a:ext>
            </a:extLst>
          </p:cNvPr>
          <p:cNvSpPr txBox="1"/>
          <p:nvPr/>
        </p:nvSpPr>
        <p:spPr>
          <a:xfrm>
            <a:off x="5395757" y="5369040"/>
            <a:ext cx="2782529" cy="6194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21506" name="Picture 2" descr="רישומי עיפרון, אמנות עפרונות, בית ספר">
            <a:extLst>
              <a:ext uri="{FF2B5EF4-FFF2-40B4-BE49-F238E27FC236}">
                <a16:creationId xmlns="" xmlns:a16="http://schemas.microsoft.com/office/drawing/2014/main" id="{22AE9D11-1250-4C71-AFC5-32572D20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6254">
            <a:off x="48855" y="-549992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טבלה 6">
            <a:extLst>
              <a:ext uri="{FF2B5EF4-FFF2-40B4-BE49-F238E27FC236}">
                <a16:creationId xmlns="" xmlns:a16="http://schemas.microsoft.com/office/drawing/2014/main" id="{5493DF20-1D28-4D42-83D0-1BBB4E7CB8CA}"/>
              </a:ext>
            </a:extLst>
          </p:cNvPr>
          <p:cNvGraphicFramePr>
            <a:graphicFrameLocks noGrp="1"/>
          </p:cNvGraphicFramePr>
          <p:nvPr/>
        </p:nvGraphicFramePr>
        <p:xfrm>
          <a:off x="533645" y="2843372"/>
          <a:ext cx="5562355" cy="15544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893401">
                  <a:extLst>
                    <a:ext uri="{9D8B030D-6E8A-4147-A177-3AD203B41FA5}">
                      <a16:colId xmlns="" xmlns:a16="http://schemas.microsoft.com/office/drawing/2014/main" val="3765517259"/>
                    </a:ext>
                  </a:extLst>
                </a:gridCol>
                <a:gridCol w="722068">
                  <a:extLst>
                    <a:ext uri="{9D8B030D-6E8A-4147-A177-3AD203B41FA5}">
                      <a16:colId xmlns="" xmlns:a16="http://schemas.microsoft.com/office/drawing/2014/main" val="3453079710"/>
                    </a:ext>
                  </a:extLst>
                </a:gridCol>
                <a:gridCol w="746731">
                  <a:extLst>
                    <a:ext uri="{9D8B030D-6E8A-4147-A177-3AD203B41FA5}">
                      <a16:colId xmlns="" xmlns:a16="http://schemas.microsoft.com/office/drawing/2014/main" val="3657960323"/>
                    </a:ext>
                  </a:extLst>
                </a:gridCol>
                <a:gridCol w="1456693">
                  <a:extLst>
                    <a:ext uri="{9D8B030D-6E8A-4147-A177-3AD203B41FA5}">
                      <a16:colId xmlns="" xmlns:a16="http://schemas.microsoft.com/office/drawing/2014/main" val="2001750281"/>
                    </a:ext>
                  </a:extLst>
                </a:gridCol>
                <a:gridCol w="494991">
                  <a:extLst>
                    <a:ext uri="{9D8B030D-6E8A-4147-A177-3AD203B41FA5}">
                      <a16:colId xmlns="" xmlns:a16="http://schemas.microsoft.com/office/drawing/2014/main" val="1322600256"/>
                    </a:ext>
                  </a:extLst>
                </a:gridCol>
                <a:gridCol w="1248471">
                  <a:extLst>
                    <a:ext uri="{9D8B030D-6E8A-4147-A177-3AD203B41FA5}">
                      <a16:colId xmlns="" xmlns:a16="http://schemas.microsoft.com/office/drawing/2014/main" val="3640531810"/>
                    </a:ext>
                  </a:extLst>
                </a:gridCol>
              </a:tblGrid>
              <a:tr h="211228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b="1" dirty="0"/>
                        <a:t>=1+1+</a:t>
                      </a:r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0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he-IL" sz="2800" b="1" dirty="0"/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800" b="1" dirty="0"/>
                        <a:t>4</a:t>
                      </a:r>
                      <a:endParaRPr lang="en-US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84726857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800" b="1" dirty="0"/>
                        <a:t>=1+1+</a:t>
                      </a:r>
                      <a:r>
                        <a:rPr lang="he-IL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18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b="1" dirty="0"/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2800" b="1" dirty="0"/>
                        <a:t>4</a:t>
                      </a:r>
                      <a:endParaRPr lang="he-IL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26666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800" b="1" dirty="0"/>
                        <a:t>=1+2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800" b="1" dirty="0"/>
                        <a:t>=1+1+</a:t>
                      </a:r>
                      <a:r>
                        <a:rPr lang="he-IL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  <a:r>
                        <a:rPr lang="he-IL" sz="18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b="1" dirty="0">
                          <a:solidFill>
                            <a:schemeClr val="tx1"/>
                          </a:solidFill>
                        </a:rPr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6</a:t>
                      </a:r>
                      <a:r>
                        <a:rPr lang="he-IL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826698317"/>
                  </a:ext>
                </a:extLst>
              </a:tr>
            </a:tbl>
          </a:graphicData>
        </a:graphic>
      </p:graphicFrame>
      <p:pic>
        <p:nvPicPr>
          <p:cNvPr id="16" name="תמונה 15">
            <a:extLst>
              <a:ext uri="{FF2B5EF4-FFF2-40B4-BE49-F238E27FC236}">
                <a16:creationId xmlns="" xmlns:a16="http://schemas.microsoft.com/office/drawing/2014/main" id="{DDE4DE85-1A69-4BE0-B2C9-BFF3B5BF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49" y="3017776"/>
            <a:ext cx="371888" cy="18899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7232319D-20FC-4835-A0D8-54A222A0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668" y="3574717"/>
            <a:ext cx="371888" cy="18899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="" xmlns:a16="http://schemas.microsoft.com/office/drawing/2014/main" id="{C5445B30-E28D-44DB-A091-9CB55CE7C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88" y="4099699"/>
            <a:ext cx="371888" cy="188992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="" xmlns:a16="http://schemas.microsoft.com/office/drawing/2014/main" id="{4DDBA8D8-A500-4712-9844-3A0C38849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696" y="4020492"/>
            <a:ext cx="371888" cy="188992"/>
          </a:xfrm>
          <a:prstGeom prst="rect">
            <a:avLst/>
          </a:prstGeom>
        </p:spPr>
      </p:pic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18E95DEE-FFDF-48D3-A3B7-BD27A45A103D}"/>
              </a:ext>
            </a:extLst>
          </p:cNvPr>
          <p:cNvSpPr txBox="1"/>
          <p:nvPr/>
        </p:nvSpPr>
        <p:spPr>
          <a:xfrm>
            <a:off x="8588294" y="3040506"/>
            <a:ext cx="28808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</a:rPr>
              <a:t>אפשרות ב':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="" xmlns:a16="http://schemas.microsoft.com/office/drawing/2014/main" id="{F83EC7BD-4DC7-4426-852E-2D880F1B5A77}"/>
              </a:ext>
            </a:extLst>
          </p:cNvPr>
          <p:cNvSpPr/>
          <p:nvPr/>
        </p:nvSpPr>
        <p:spPr>
          <a:xfrm>
            <a:off x="5275531" y="1679009"/>
            <a:ext cx="6386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  <a:latin typeface="arial" panose="020B0604020202020204" pitchFamily="34" charset="0"/>
              </a:rPr>
              <a:t>באילו אפשרויות המספרים מתחלקים ב-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3?</a:t>
            </a:r>
            <a:endParaRPr lang="he-IL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D10FCD74-FE38-4CA3-9275-BFBF3838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="" xmlns:a16="http://schemas.microsoft.com/office/drawing/2014/main" id="{94E3B0F9-3546-4DCA-9AF8-632E1EFE0A4D}"/>
              </a:ext>
            </a:extLst>
          </p:cNvPr>
          <p:cNvSpPr/>
          <p:nvPr/>
        </p:nvSpPr>
        <p:spPr>
          <a:xfrm>
            <a:off x="5330674" y="240842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he-IL" sz="2800" b="1" dirty="0"/>
              <a:t>אפשרות א':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he-IL" sz="2800" b="1" dirty="0"/>
              <a:t>4</a:t>
            </a:r>
            <a:endParaRPr lang="en-US" sz="2800" b="1" dirty="0"/>
          </a:p>
          <a:p>
            <a:pPr lvl="0" algn="r"/>
            <a:endParaRPr lang="en-US" sz="2800" b="1" dirty="0"/>
          </a:p>
        </p:txBody>
      </p:sp>
      <p:sp>
        <p:nvSpPr>
          <p:cNvPr id="9" name="תיבת טקסט 8">
            <a:extLst>
              <a:ext uri="{FF2B5EF4-FFF2-40B4-BE49-F238E27FC236}">
                <a16:creationId xmlns="" xmlns:a16="http://schemas.microsoft.com/office/drawing/2014/main" id="{670E0678-CBF2-4394-8949-B83F5BF4C2C6}"/>
              </a:ext>
            </a:extLst>
          </p:cNvPr>
          <p:cNvSpPr txBox="1"/>
          <p:nvPr/>
        </p:nvSpPr>
        <p:spPr>
          <a:xfrm>
            <a:off x="8440811" y="3733003"/>
            <a:ext cx="302833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</a:rPr>
              <a:t>אפשרות ג':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="" xmlns:a16="http://schemas.microsoft.com/office/drawing/2014/main" id="{C368D80F-5888-4296-8AEB-C367C50C4634}"/>
              </a:ext>
            </a:extLst>
          </p:cNvPr>
          <p:cNvSpPr txBox="1"/>
          <p:nvPr/>
        </p:nvSpPr>
        <p:spPr>
          <a:xfrm>
            <a:off x="5395757" y="5369040"/>
            <a:ext cx="2782529" cy="6194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="" xmlns:a16="http://schemas.microsoft.com/office/drawing/2014/main" id="{3607D0CC-BC12-49A4-9CA2-FD82CE9655D7}"/>
              </a:ext>
            </a:extLst>
          </p:cNvPr>
          <p:cNvSpPr txBox="1"/>
          <p:nvPr/>
        </p:nvSpPr>
        <p:spPr>
          <a:xfrm>
            <a:off x="8673851" y="4501617"/>
            <a:ext cx="28808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</a:rPr>
              <a:t>אפשרות ד':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he-IL" sz="28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21506" name="Picture 2" descr="רישומי עיפרון, אמנות עפרונות, בית ספר">
            <a:extLst>
              <a:ext uri="{FF2B5EF4-FFF2-40B4-BE49-F238E27FC236}">
                <a16:creationId xmlns="" xmlns:a16="http://schemas.microsoft.com/office/drawing/2014/main" id="{22AE9D11-1250-4C71-AFC5-32572D20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6254">
            <a:off x="48855" y="-549992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טבלה 6">
            <a:extLst>
              <a:ext uri="{FF2B5EF4-FFF2-40B4-BE49-F238E27FC236}">
                <a16:creationId xmlns="" xmlns:a16="http://schemas.microsoft.com/office/drawing/2014/main" id="{5493DF20-1D28-4D42-83D0-1BBB4E7CB8CA}"/>
              </a:ext>
            </a:extLst>
          </p:cNvPr>
          <p:cNvGraphicFramePr>
            <a:graphicFrameLocks noGrp="1"/>
          </p:cNvGraphicFramePr>
          <p:nvPr/>
        </p:nvGraphicFramePr>
        <p:xfrm>
          <a:off x="533645" y="2843372"/>
          <a:ext cx="5562355" cy="20726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893401">
                  <a:extLst>
                    <a:ext uri="{9D8B030D-6E8A-4147-A177-3AD203B41FA5}">
                      <a16:colId xmlns="" xmlns:a16="http://schemas.microsoft.com/office/drawing/2014/main" val="3765517259"/>
                    </a:ext>
                  </a:extLst>
                </a:gridCol>
                <a:gridCol w="722068">
                  <a:extLst>
                    <a:ext uri="{9D8B030D-6E8A-4147-A177-3AD203B41FA5}">
                      <a16:colId xmlns="" xmlns:a16="http://schemas.microsoft.com/office/drawing/2014/main" val="3453079710"/>
                    </a:ext>
                  </a:extLst>
                </a:gridCol>
                <a:gridCol w="746731">
                  <a:extLst>
                    <a:ext uri="{9D8B030D-6E8A-4147-A177-3AD203B41FA5}">
                      <a16:colId xmlns="" xmlns:a16="http://schemas.microsoft.com/office/drawing/2014/main" val="3657960323"/>
                    </a:ext>
                  </a:extLst>
                </a:gridCol>
                <a:gridCol w="1456693">
                  <a:extLst>
                    <a:ext uri="{9D8B030D-6E8A-4147-A177-3AD203B41FA5}">
                      <a16:colId xmlns="" xmlns:a16="http://schemas.microsoft.com/office/drawing/2014/main" val="2001750281"/>
                    </a:ext>
                  </a:extLst>
                </a:gridCol>
                <a:gridCol w="494991">
                  <a:extLst>
                    <a:ext uri="{9D8B030D-6E8A-4147-A177-3AD203B41FA5}">
                      <a16:colId xmlns="" xmlns:a16="http://schemas.microsoft.com/office/drawing/2014/main" val="1322600256"/>
                    </a:ext>
                  </a:extLst>
                </a:gridCol>
                <a:gridCol w="1248471">
                  <a:extLst>
                    <a:ext uri="{9D8B030D-6E8A-4147-A177-3AD203B41FA5}">
                      <a16:colId xmlns="" xmlns:a16="http://schemas.microsoft.com/office/drawing/2014/main" val="3640531810"/>
                    </a:ext>
                  </a:extLst>
                </a:gridCol>
              </a:tblGrid>
              <a:tr h="211228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b="1" dirty="0"/>
                        <a:t>=1+1+</a:t>
                      </a:r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0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he-IL" sz="2800" b="1" dirty="0"/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800" b="1" dirty="0"/>
                        <a:t>4</a:t>
                      </a:r>
                      <a:endParaRPr lang="en-US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84726857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800" b="1" dirty="0"/>
                        <a:t>=1+1+</a:t>
                      </a:r>
                      <a:r>
                        <a:rPr lang="he-IL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18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b="1" dirty="0"/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2800" b="1" dirty="0"/>
                        <a:t>4</a:t>
                      </a:r>
                      <a:endParaRPr lang="he-IL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26666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800" b="1" dirty="0"/>
                        <a:t>=1+2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800" b="1" dirty="0"/>
                        <a:t>=1+1+</a:t>
                      </a:r>
                      <a:r>
                        <a:rPr lang="he-IL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  <a:r>
                        <a:rPr lang="he-IL" sz="18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b="1" dirty="0">
                          <a:solidFill>
                            <a:schemeClr val="tx1"/>
                          </a:solidFill>
                        </a:rPr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6</a:t>
                      </a:r>
                      <a:r>
                        <a:rPr lang="he-IL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826698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800" b="1" dirty="0"/>
                        <a:t>=1+5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800" b="1" dirty="0"/>
                        <a:t>=1+1+</a:t>
                      </a:r>
                      <a:r>
                        <a:rPr lang="he-IL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  <a:r>
                        <a:rPr lang="he-IL" sz="18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b="1" dirty="0">
                          <a:solidFill>
                            <a:schemeClr val="tx1"/>
                          </a:solidFill>
                        </a:rPr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9</a:t>
                      </a:r>
                      <a:r>
                        <a:rPr lang="he-IL" sz="28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91160277"/>
                  </a:ext>
                </a:extLst>
              </a:tr>
            </a:tbl>
          </a:graphicData>
        </a:graphic>
      </p:graphicFrame>
      <p:pic>
        <p:nvPicPr>
          <p:cNvPr id="16" name="תמונה 15">
            <a:extLst>
              <a:ext uri="{FF2B5EF4-FFF2-40B4-BE49-F238E27FC236}">
                <a16:creationId xmlns="" xmlns:a16="http://schemas.microsoft.com/office/drawing/2014/main" id="{DDE4DE85-1A69-4BE0-B2C9-BFF3B5BF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49" y="3017776"/>
            <a:ext cx="371888" cy="18899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7232319D-20FC-4835-A0D8-54A222A0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668" y="3574717"/>
            <a:ext cx="371888" cy="18899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="" xmlns:a16="http://schemas.microsoft.com/office/drawing/2014/main" id="{C5445B30-E28D-44DB-A091-9CB55CE7C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88" y="4099699"/>
            <a:ext cx="371888" cy="18899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="" xmlns:a16="http://schemas.microsoft.com/office/drawing/2014/main" id="{EC8922DF-071A-4EB0-8E06-A430A13EE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49" y="4592723"/>
            <a:ext cx="371888" cy="188992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="" xmlns:a16="http://schemas.microsoft.com/office/drawing/2014/main" id="{4DDBA8D8-A500-4712-9844-3A0C38849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696" y="4020492"/>
            <a:ext cx="371888" cy="188992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="" xmlns:a16="http://schemas.microsoft.com/office/drawing/2014/main" id="{2442C95B-F4EB-4F90-AFDB-C870D8435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696" y="4501617"/>
            <a:ext cx="371888" cy="188992"/>
          </a:xfrm>
          <a:prstGeom prst="rect">
            <a:avLst/>
          </a:prstGeom>
        </p:spPr>
      </p:pic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18E95DEE-FFDF-48D3-A3B7-BD27A45A103D}"/>
              </a:ext>
            </a:extLst>
          </p:cNvPr>
          <p:cNvSpPr txBox="1"/>
          <p:nvPr/>
        </p:nvSpPr>
        <p:spPr>
          <a:xfrm>
            <a:off x="8588294" y="3040506"/>
            <a:ext cx="28808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</a:rPr>
              <a:t>אפשרות ב':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מלבן 22">
            <a:extLst>
              <a:ext uri="{FF2B5EF4-FFF2-40B4-BE49-F238E27FC236}">
                <a16:creationId xmlns="" xmlns:a16="http://schemas.microsoft.com/office/drawing/2014/main" id="{E2262DB5-613B-47A1-A605-699C7253F2BB}"/>
              </a:ext>
            </a:extLst>
          </p:cNvPr>
          <p:cNvSpPr/>
          <p:nvPr/>
        </p:nvSpPr>
        <p:spPr>
          <a:xfrm>
            <a:off x="5275531" y="1679009"/>
            <a:ext cx="6386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  <a:latin typeface="arial" panose="020B0604020202020204" pitchFamily="34" charset="0"/>
              </a:rPr>
              <a:t>באילו אפשרויות המספרים מתחלקים ב-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3?</a:t>
            </a:r>
            <a:endParaRPr lang="he-IL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5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F7BDB7D8-0EFC-417E-B294-476D4A6E0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מסיימים ומסכמים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="" xmlns:a16="http://schemas.microsoft.com/office/drawing/2014/main" id="{E30B9727-51AA-4077-BA63-EBBC7B778166}"/>
              </a:ext>
            </a:extLst>
          </p:cNvPr>
          <p:cNvSpPr txBox="1"/>
          <p:nvPr/>
        </p:nvSpPr>
        <p:spPr>
          <a:xfrm>
            <a:off x="1699260" y="2769658"/>
            <a:ext cx="947141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/>
              <a:t>מספר מתחלק ב-9 אם סכום ספרותיו הוא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B299FFA1-9E97-4BEC-B5F7-A2FE97DCA9DE}"/>
              </a:ext>
            </a:extLst>
          </p:cNvPr>
          <p:cNvSpPr txBox="1"/>
          <p:nvPr/>
        </p:nvSpPr>
        <p:spPr>
          <a:xfrm>
            <a:off x="4541604" y="2000820"/>
            <a:ext cx="83209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/>
              <a:t>למדנו מהם סימני ההתחלקות ב-6 וב-9: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DC7CF4A0-5394-4072-B191-B2E6F0A3D80B}"/>
              </a:ext>
            </a:extLst>
          </p:cNvPr>
          <p:cNvSpPr/>
          <p:nvPr/>
        </p:nvSpPr>
        <p:spPr>
          <a:xfrm>
            <a:off x="814457" y="3788066"/>
            <a:ext cx="103562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מספר מתחלק ב-6</a:t>
            </a:r>
          </a:p>
          <a:p>
            <a:pPr algn="r"/>
            <a:r>
              <a:rPr lang="he-IL" sz="3200" dirty="0">
                <a:solidFill>
                  <a:srgbClr val="280D4E"/>
                </a:solidFill>
                <a:latin typeface="arial" panose="020B0604020202020204" pitchFamily="34" charset="0"/>
              </a:rPr>
              <a:t>אם הוא 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200" dirty="0">
                <a:solidFill>
                  <a:srgbClr val="280D4E"/>
                </a:solidFill>
                <a:latin typeface="arial" panose="020B0604020202020204" pitchFamily="34" charset="0"/>
              </a:rPr>
              <a:t>, כלומר ספרת היחידות: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הוא מתחלק ב- 3, </a:t>
            </a:r>
            <a:r>
              <a:rPr lang="he-IL" sz="28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8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0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smtClean="0"/>
              <a:t>תרגול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9114021" y="1797354"/>
            <a:ext cx="2669086" cy="4258672"/>
          </a:xfrm>
        </p:spPr>
        <p:txBody>
          <a:bodyPr>
            <a:normAutofit/>
          </a:bodyPr>
          <a:lstStyle/>
          <a:p>
            <a:r>
              <a:rPr lang="he-IL" sz="2800" dirty="0" smtClean="0"/>
              <a:t>בדקו כל מספר, האם הוא מתחלק ב-6 או ב-9. </a:t>
            </a:r>
          </a:p>
          <a:p>
            <a:endParaRPr lang="he-IL" sz="2800" dirty="0"/>
          </a:p>
          <a:p>
            <a:r>
              <a:rPr lang="he-IL" sz="2800" dirty="0" smtClean="0"/>
              <a:t>כתבו את האות המתאימה.</a:t>
            </a:r>
          </a:p>
        </p:txBody>
      </p:sp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414022"/>
              </p:ext>
            </p:extLst>
          </p:nvPr>
        </p:nvGraphicFramePr>
        <p:xfrm>
          <a:off x="4317167" y="1022538"/>
          <a:ext cx="4472004" cy="548449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68646">
                  <a:extLst>
                    <a:ext uri="{9D8B030D-6E8A-4147-A177-3AD203B41FA5}">
                      <a16:colId xmlns="" xmlns:a16="http://schemas.microsoft.com/office/drawing/2014/main" val="879643050"/>
                    </a:ext>
                  </a:extLst>
                </a:gridCol>
                <a:gridCol w="1214204">
                  <a:extLst>
                    <a:ext uri="{9D8B030D-6E8A-4147-A177-3AD203B41FA5}">
                      <a16:colId xmlns="" xmlns:a16="http://schemas.microsoft.com/office/drawing/2014/main" val="2597010523"/>
                    </a:ext>
                  </a:extLst>
                </a:gridCol>
                <a:gridCol w="1289154">
                  <a:extLst>
                    <a:ext uri="{9D8B030D-6E8A-4147-A177-3AD203B41FA5}">
                      <a16:colId xmlns="" xmlns:a16="http://schemas.microsoft.com/office/drawing/2014/main" val="2576305505"/>
                    </a:ext>
                  </a:extLst>
                </a:gridCol>
              </a:tblGrid>
              <a:tr h="626106">
                <a:tc>
                  <a:txBody>
                    <a:bodyPr/>
                    <a:lstStyle/>
                    <a:p>
                      <a:pPr algn="ctr" rtl="1"/>
                      <a:r>
                        <a:rPr lang="he-IL" sz="3200" dirty="0" smtClean="0">
                          <a:solidFill>
                            <a:srgbClr val="FF0000"/>
                          </a:solidFill>
                        </a:rPr>
                        <a:t>מספר</a:t>
                      </a:r>
                      <a:endParaRPr lang="he-IL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 smtClean="0">
                          <a:solidFill>
                            <a:srgbClr val="FF0000"/>
                          </a:solidFill>
                        </a:rPr>
                        <a:t>מתחלק </a:t>
                      </a:r>
                    </a:p>
                    <a:p>
                      <a:pPr algn="ctr" rtl="1"/>
                      <a:r>
                        <a:rPr lang="he-IL" sz="2000" dirty="0" smtClean="0">
                          <a:solidFill>
                            <a:srgbClr val="FF0000"/>
                          </a:solidFill>
                        </a:rPr>
                        <a:t>ב-6</a:t>
                      </a:r>
                      <a:endParaRPr lang="he-IL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 smtClean="0">
                          <a:solidFill>
                            <a:srgbClr val="FF0000"/>
                          </a:solidFill>
                        </a:rPr>
                        <a:t>מתחלק</a:t>
                      </a:r>
                    </a:p>
                    <a:p>
                      <a:pPr algn="ctr" rtl="1"/>
                      <a:r>
                        <a:rPr lang="he-IL" sz="2000" dirty="0" smtClean="0">
                          <a:solidFill>
                            <a:srgbClr val="FF0000"/>
                          </a:solidFill>
                        </a:rPr>
                        <a:t> ב-9</a:t>
                      </a:r>
                      <a:endParaRPr lang="he-IL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8215997"/>
                  </a:ext>
                </a:extLst>
              </a:tr>
              <a:tr h="452093"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348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ה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מ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1425217"/>
                  </a:ext>
                </a:extLst>
              </a:tr>
              <a:tr h="452093"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7,371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צ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ב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9581850"/>
                  </a:ext>
                </a:extLst>
              </a:tr>
              <a:tr h="452093"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408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נ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י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99064521"/>
                  </a:ext>
                </a:extLst>
              </a:tr>
              <a:tr h="452093"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1,374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ת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פ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91191100"/>
                  </a:ext>
                </a:extLst>
              </a:tr>
              <a:tr h="452093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8,793</a:t>
                      </a:r>
                      <a:endParaRPr lang="he-IL" sz="28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נ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ה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47879407"/>
                  </a:ext>
                </a:extLst>
              </a:tr>
              <a:tr h="638178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621</a:t>
                      </a:r>
                      <a:endParaRPr lang="he-IL" sz="28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פ</a:t>
                      </a:r>
                      <a:endParaRPr lang="he-IL" sz="28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נ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7510538"/>
                  </a:ext>
                </a:extLst>
              </a:tr>
              <a:tr h="452093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he-IL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282</a:t>
                      </a:r>
                      <a:endParaRPr lang="he-IL" sz="28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ל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ט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63500919"/>
                  </a:ext>
                </a:extLst>
              </a:tr>
              <a:tr h="452093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1,020</a:t>
                      </a:r>
                      <a:endParaRPr lang="he-IL" sz="28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מ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ד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911305"/>
                  </a:ext>
                </a:extLst>
              </a:tr>
              <a:tr h="452093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3,105</a:t>
                      </a:r>
                      <a:endParaRPr lang="he-IL" sz="28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ג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 smtClean="0"/>
                        <a:t>ד</a:t>
                      </a:r>
                      <a:endParaRPr lang="he-IL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10787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8214" y="2302329"/>
            <a:ext cx="336368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dirty="0" smtClean="0"/>
              <a:t>__ __ __ __</a:t>
            </a:r>
            <a:endParaRPr lang="en-US" sz="2400" dirty="0" smtClean="0"/>
          </a:p>
          <a:p>
            <a:pPr algn="r"/>
            <a:endParaRPr lang="he-IL" sz="2400" dirty="0" smtClean="0"/>
          </a:p>
          <a:p>
            <a:pPr algn="r"/>
            <a:r>
              <a:rPr lang="he-IL" sz="2400" dirty="0"/>
              <a:t> </a:t>
            </a:r>
            <a:r>
              <a:rPr lang="he-IL" sz="2400" dirty="0" smtClean="0"/>
              <a:t>            __ __ __ __ __</a:t>
            </a:r>
            <a:endParaRPr lang="he-IL" sz="2400" dirty="0"/>
          </a:p>
        </p:txBody>
      </p:sp>
      <p:pic>
        <p:nvPicPr>
          <p:cNvPr id="6" name="3min_final" descr="3min_final">
            <a:hlinkClick r:id="" action="ppaction://media"/>
            <a:extLst>
              <a:ext uri="{FF2B5EF4-FFF2-40B4-BE49-F238E27FC236}">
                <a16:creationId xmlns=""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572" y="1135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20211B37-F35F-4A82-9EBA-074C636F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ממשיכים לתרגל בכיתה או בבית</a:t>
            </a:r>
          </a:p>
        </p:txBody>
      </p:sp>
      <p:sp>
        <p:nvSpPr>
          <p:cNvPr id="9" name="מלבן 8">
            <a:extLst>
              <a:ext uri="{FF2B5EF4-FFF2-40B4-BE49-F238E27FC236}">
                <a16:creationId xmlns="" xmlns:a16="http://schemas.microsoft.com/office/drawing/2014/main" id="{4067FBCC-B7EF-42A8-A174-0D8A79BFA21B}"/>
              </a:ext>
            </a:extLst>
          </p:cNvPr>
          <p:cNvSpPr/>
          <p:nvPr/>
        </p:nvSpPr>
        <p:spPr>
          <a:xfrm>
            <a:off x="5698929" y="265632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he-IL" sz="3200" b="1" dirty="0">
                <a:solidFill>
                  <a:schemeClr val="tx1"/>
                </a:solidFill>
                <a:latin typeface="arial" panose="020B0604020202020204" pitchFamily="34" charset="0"/>
              </a:rPr>
              <a:t>מצאו האם יש </a:t>
            </a:r>
            <a:r>
              <a:rPr lang="he-IL" sz="32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קשר </a:t>
            </a:r>
            <a:r>
              <a:rPr lang="he-IL" sz="3200" b="1" dirty="0">
                <a:solidFill>
                  <a:schemeClr val="tx1"/>
                </a:solidFill>
                <a:latin typeface="arial" panose="020B0604020202020204" pitchFamily="34" charset="0"/>
              </a:rPr>
              <a:t>בין </a:t>
            </a:r>
          </a:p>
          <a:p>
            <a:pPr algn="r"/>
            <a:r>
              <a:rPr lang="he-IL" sz="3200" b="1" dirty="0">
                <a:solidFill>
                  <a:schemeClr val="tx1"/>
                </a:solidFill>
                <a:latin typeface="arial" panose="020B0604020202020204" pitchFamily="34" charset="0"/>
              </a:rPr>
              <a:t>של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he-IL" sz="3200" b="1" dirty="0">
                <a:solidFill>
                  <a:schemeClr val="tx1"/>
                </a:solidFill>
                <a:latin typeface="arial" panose="020B0604020202020204" pitchFamily="34" charset="0"/>
              </a:rPr>
              <a:t>הכפולות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he-IL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3, 6 ו- 9</a:t>
            </a:r>
            <a:r>
              <a:rPr lang="he-IL" sz="3200" b="1" dirty="0">
                <a:solidFill>
                  <a:schemeClr val="tx1"/>
                </a:solidFill>
                <a:latin typeface="arial" panose="020B0604020202020204" pitchFamily="34" charset="0"/>
              </a:rPr>
              <a:t> בלוח הכפל?</a:t>
            </a:r>
          </a:p>
          <a:p>
            <a:pPr algn="r"/>
            <a:endParaRPr lang="he-IL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r"/>
            <a:r>
              <a:rPr lang="he-IL" sz="3200" b="1" dirty="0">
                <a:solidFill>
                  <a:schemeClr val="tx1"/>
                </a:solidFill>
                <a:latin typeface="arial" panose="020B0604020202020204" pitchFamily="34" charset="0"/>
              </a:rPr>
              <a:t>את תשובתכם הגישו למורה.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="" xmlns:a16="http://schemas.microsoft.com/office/drawing/2014/main" id="{523323FC-ACAE-4A16-9F6E-4DB1565A3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872" y="1901728"/>
            <a:ext cx="4770662" cy="4063736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B846B932-479C-4C75-A4FF-39F063D026A5}"/>
              </a:ext>
            </a:extLst>
          </p:cNvPr>
          <p:cNvSpPr/>
          <p:nvPr/>
        </p:nvSpPr>
        <p:spPr>
          <a:xfrm>
            <a:off x="2778990" y="1880929"/>
            <a:ext cx="448785" cy="4063736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="" xmlns:a16="http://schemas.microsoft.com/office/drawing/2014/main" id="{F8893CD5-CE54-46C9-A8D3-66F396CD3D0F}"/>
              </a:ext>
            </a:extLst>
          </p:cNvPr>
          <p:cNvSpPr/>
          <p:nvPr/>
        </p:nvSpPr>
        <p:spPr>
          <a:xfrm>
            <a:off x="5322136" y="1880929"/>
            <a:ext cx="448785" cy="4063736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="" xmlns:a16="http://schemas.microsoft.com/office/drawing/2014/main" id="{CC68781D-1290-4BD4-AB66-14F32F857E7C}"/>
              </a:ext>
            </a:extLst>
          </p:cNvPr>
          <p:cNvSpPr/>
          <p:nvPr/>
        </p:nvSpPr>
        <p:spPr>
          <a:xfrm>
            <a:off x="4050563" y="1880929"/>
            <a:ext cx="448785" cy="4063736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9094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 dirty="0"/>
          </a:p>
        </p:txBody>
      </p:sp>
      <p:graphicFrame>
        <p:nvGraphicFramePr>
          <p:cNvPr id="6" name="אובייקט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446079"/>
              </p:ext>
            </p:extLst>
          </p:nvPr>
        </p:nvGraphicFramePr>
        <p:xfrm>
          <a:off x="-71647" y="0"/>
          <a:ext cx="12263647" cy="6896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מצגת" r:id="rId3" imgW="5520046" imgH="3104318" progId="PowerPoint.Show.12">
                  <p:embed/>
                </p:oleObj>
              </mc:Choice>
              <mc:Fallback>
                <p:oleObj name="מצגת" r:id="rId3" imgW="5520046" imgH="310431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1647" y="0"/>
                        <a:ext cx="12263647" cy="6896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01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367630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655324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13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434042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73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346082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62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697327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88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783586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1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598297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8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467376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55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652507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0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/>
              <a:t>מה נלמד היום?</a:t>
            </a:r>
            <a:endParaRPr dirty="0"/>
          </a:p>
        </p:txBody>
      </p:sp>
      <p:sp>
        <p:nvSpPr>
          <p:cNvPr id="249" name="Google Shape;249;p6"/>
          <p:cNvSpPr txBox="1">
            <a:spLocks noGrp="1"/>
          </p:cNvSpPr>
          <p:nvPr>
            <p:ph idx="1"/>
          </p:nvPr>
        </p:nvSpPr>
        <p:spPr>
          <a:xfrm>
            <a:off x="927100" y="210770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800"/>
              </a:spcBef>
              <a:buSzPts val="2800"/>
            </a:pPr>
            <a:r>
              <a:rPr lang="he-IL" sz="4000" b="1" dirty="0">
                <a:solidFill>
                  <a:schemeClr val="accent6">
                    <a:lumMod val="75000"/>
                  </a:schemeClr>
                </a:solidFill>
              </a:rPr>
              <a:t>נלמד מהם סימני ההתחלקות ב-6 וב-9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03353FEC-3F16-4C29-8549-DA8E9B20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712" y="2859833"/>
            <a:ext cx="2031167" cy="305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D0BD632E-D61C-4F06-B680-C91EB721C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82" y="3279331"/>
            <a:ext cx="1284405" cy="221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189134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76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940947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15697256-6098-409C-89E9-D1AB0089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07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2D8BCC33-7DC9-4B0C-B44B-EBAF456A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 – חוקרים את כפולות ה-9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="" xmlns:a16="http://schemas.microsoft.com/office/drawing/2014/main" id="{4A78A68B-2D77-4BC7-8375-73932CFD0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1" y="1874712"/>
            <a:ext cx="707197" cy="4413887"/>
          </a:xfrm>
          <a:prstGeom prst="rect">
            <a:avLst/>
          </a:prstGeom>
        </p:spPr>
      </p:pic>
      <p:pic>
        <p:nvPicPr>
          <p:cNvPr id="9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1C391C03-C6C2-4B9C-8FB0-6C77CD79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="" xmlns:a16="http://schemas.microsoft.com/office/drawing/2014/main" id="{7540587B-5CFF-45B5-889C-577F245351DB}"/>
              </a:ext>
            </a:extLst>
          </p:cNvPr>
          <p:cNvSpPr txBox="1"/>
          <p:nvPr/>
        </p:nvSpPr>
        <p:spPr>
          <a:xfrm>
            <a:off x="4229099" y="2330175"/>
            <a:ext cx="7063614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b="1" dirty="0">
                <a:solidFill>
                  <a:schemeClr val="accent6">
                    <a:lumMod val="75000"/>
                  </a:schemeClr>
                </a:solidFill>
              </a:rPr>
              <a:t>נכון, צדקתם!</a:t>
            </a:r>
          </a:p>
          <a:p>
            <a:pPr algn="r"/>
            <a:endParaRPr lang="he-IL" sz="4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he-IL" sz="4000" b="1" dirty="0"/>
              <a:t>סכום הספרות של כפולות ה-9 הוא </a:t>
            </a:r>
            <a:r>
              <a:rPr lang="he-IL" sz="60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=""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="" xmlns:a16="http://schemas.microsoft.com/office/drawing/2014/main" id="{A184AE67-EFE9-46DB-8708-3A04D0867030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" name="מחבר חץ ישר 3">
            <a:extLst>
              <a:ext uri="{FF2B5EF4-FFF2-40B4-BE49-F238E27FC236}">
                <a16:creationId xmlns=""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170490" y="67115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75A4D309-EAAB-47AF-92DA-BC5E69B6BE34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90B88E0A-1185-4DC4-AD75-55869D87B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">
            <a:extLst>
              <a:ext uri="{FF2B5EF4-FFF2-40B4-BE49-F238E27FC236}">
                <a16:creationId xmlns="" xmlns:a16="http://schemas.microsoft.com/office/drawing/2014/main" id="{2D2ADDF7-6AA9-4089-B658-7D3D7B609851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 smtClean="0"/>
              <a:t>9 = </a:t>
            </a:r>
            <a:r>
              <a:rPr lang="en-US" sz="3600" dirty="0"/>
              <a:t>9 </a:t>
            </a:r>
            <a:endParaRPr lang="he-IL" sz="3600" dirty="0"/>
          </a:p>
        </p:txBody>
      </p:sp>
      <p:sp>
        <p:nvSpPr>
          <p:cNvPr id="26" name="Right Brace 3">
            <a:extLst>
              <a:ext uri="{FF2B5EF4-FFF2-40B4-BE49-F238E27FC236}">
                <a16:creationId xmlns="" xmlns:a16="http://schemas.microsoft.com/office/drawing/2014/main" id="{37FA567F-E9E2-4483-A500-AEBCDE350F5A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TextBox 4">
            <a:extLst>
              <a:ext uri="{FF2B5EF4-FFF2-40B4-BE49-F238E27FC236}">
                <a16:creationId xmlns="" xmlns:a16="http://schemas.microsoft.com/office/drawing/2014/main" id="{CFDEEE78-6D44-4BE9-B609-B2B2E7061CE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9</a:t>
            </a:r>
          </a:p>
        </p:txBody>
      </p:sp>
    </p:spTree>
    <p:extLst>
      <p:ext uri="{BB962C8B-B14F-4D97-AF65-F5344CB8AC3E}">
        <p14:creationId xmlns:p14="http://schemas.microsoft.com/office/powerpoint/2010/main" val="25837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=""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18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=""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8DBE7509-46D0-4292-9F74-C36EE5B78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="" xmlns:a16="http://schemas.microsoft.com/office/drawing/2014/main" id="{4092C450-FD0A-403C-9792-A44FA5305714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1+8=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CEFE6233-5CA2-4590-B521-0449854381CB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365220E2-5109-4336-AD95-D132F985F917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18</a:t>
            </a:r>
          </a:p>
        </p:txBody>
      </p:sp>
    </p:spTree>
    <p:extLst>
      <p:ext uri="{BB962C8B-B14F-4D97-AF65-F5344CB8AC3E}">
        <p14:creationId xmlns:p14="http://schemas.microsoft.com/office/powerpoint/2010/main" val="145680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=""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27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=""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=""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7828EE21-AD91-456E-ABDE-B4E67397B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="" xmlns:a16="http://schemas.microsoft.com/office/drawing/2014/main" id="{DC35A55D-D338-45B0-9285-B9E7827F8304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2+7=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AA298E48-7A1E-4AB5-817E-4971AE7BC793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1E2E66BF-1741-4477-9D50-3F8EA18EA18F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27</a:t>
            </a:r>
          </a:p>
        </p:txBody>
      </p:sp>
    </p:spTree>
    <p:extLst>
      <p:ext uri="{BB962C8B-B14F-4D97-AF65-F5344CB8AC3E}">
        <p14:creationId xmlns:p14="http://schemas.microsoft.com/office/powerpoint/2010/main" val="423519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3+6=9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=""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36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=""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=""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="" xmlns:a16="http://schemas.microsoft.com/office/drawing/2014/main" id="{5E1A953B-069C-4274-94E3-528CE558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3358005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2AE247A6-9A33-4FB0-9AE4-BF1306A56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="" xmlns:a16="http://schemas.microsoft.com/office/drawing/2014/main" id="{74CA3657-B439-4312-AAAC-72C513F85513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3+6=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F9A1605B-2839-456C-A21D-83AF2AD6F1EC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35BE0582-DD8F-4CCB-B9B7-C3BDF4A8D998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36</a:t>
            </a:r>
          </a:p>
        </p:txBody>
      </p:sp>
    </p:spTree>
    <p:extLst>
      <p:ext uri="{BB962C8B-B14F-4D97-AF65-F5344CB8AC3E}">
        <p14:creationId xmlns:p14="http://schemas.microsoft.com/office/powerpoint/2010/main" val="64137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3+6=9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4+5=9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=""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45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=""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=""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="" xmlns:a16="http://schemas.microsoft.com/office/drawing/2014/main" id="{5E1A953B-069C-4274-94E3-528CE558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3358005"/>
            <a:ext cx="371888" cy="18899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="" xmlns:a16="http://schemas.microsoft.com/office/drawing/2014/main" id="{0066FFF3-7EED-4E50-A03E-6063E896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63" y="38780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B4FD8EF7-C666-499E-998A-F5506AFB2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="" xmlns:a16="http://schemas.microsoft.com/office/drawing/2014/main" id="{AA12B017-1E58-471E-94B5-A219032D507F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4+5=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62FA314D-6019-4F7B-9D31-195AC98BA12D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1712734C-CD3E-4DC4-8FF0-EBDB27DC0A43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45</a:t>
            </a:r>
          </a:p>
        </p:txBody>
      </p:sp>
    </p:spTree>
    <p:extLst>
      <p:ext uri="{BB962C8B-B14F-4D97-AF65-F5344CB8AC3E}">
        <p14:creationId xmlns:p14="http://schemas.microsoft.com/office/powerpoint/2010/main" val="119784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3+6=9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4+5=9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5+4=9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=""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54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=""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=""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="" xmlns:a16="http://schemas.microsoft.com/office/drawing/2014/main" id="{5E1A953B-069C-4274-94E3-528CE558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3358005"/>
            <a:ext cx="371888" cy="18899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="" xmlns:a16="http://schemas.microsoft.com/office/drawing/2014/main" id="{0066FFF3-7EED-4E50-A03E-6063E896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63" y="3878091"/>
            <a:ext cx="371888" cy="18899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="" xmlns:a16="http://schemas.microsoft.com/office/drawing/2014/main" id="{6275FC88-5946-4E86-87C7-E6CB6270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4298222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A3D5CC7F-D751-4867-98BE-F61CFF09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="" xmlns:a16="http://schemas.microsoft.com/office/drawing/2014/main" id="{5D778F48-DC8E-4FA5-87B2-8B60F9D75D6D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5+4=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15522169-21CF-4FB3-8F09-42FAB0D1E8AF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20593A18-9A21-473C-A11D-F59E0F69C40B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54</a:t>
            </a:r>
          </a:p>
        </p:txBody>
      </p:sp>
    </p:spTree>
    <p:extLst>
      <p:ext uri="{BB962C8B-B14F-4D97-AF65-F5344CB8AC3E}">
        <p14:creationId xmlns:p14="http://schemas.microsoft.com/office/powerpoint/2010/main" val="24124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3+6=9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4+5=9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5+4=9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6+3=9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=""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63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=""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=""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="" xmlns:a16="http://schemas.microsoft.com/office/drawing/2014/main" id="{5E1A953B-069C-4274-94E3-528CE558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3358005"/>
            <a:ext cx="371888" cy="18899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="" xmlns:a16="http://schemas.microsoft.com/office/drawing/2014/main" id="{0066FFF3-7EED-4E50-A03E-6063E896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63" y="3878091"/>
            <a:ext cx="371888" cy="18899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="" xmlns:a16="http://schemas.microsoft.com/office/drawing/2014/main" id="{6275FC88-5946-4E86-87C7-E6CB6270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4298222"/>
            <a:ext cx="371888" cy="18899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91" y="4672144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41338D09-D40D-443C-B57D-8C80B9260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="" xmlns:a16="http://schemas.microsoft.com/office/drawing/2014/main" id="{CBF4D055-02C6-45D4-8960-5C61F0E0D079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6+3=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12CBB71F-4278-43D2-B1C2-D408484AAF6C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3E6FE125-C8F0-4626-B860-AF754DE7FB7F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63</a:t>
            </a:r>
          </a:p>
        </p:txBody>
      </p:sp>
    </p:spTree>
    <p:extLst>
      <p:ext uri="{BB962C8B-B14F-4D97-AF65-F5344CB8AC3E}">
        <p14:creationId xmlns:p14="http://schemas.microsoft.com/office/powerpoint/2010/main" val="277661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/>
              <a:t>מה להביא לשיעור?</a:t>
            </a:r>
            <a:endParaRPr/>
          </a:p>
        </p:txBody>
      </p:sp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5208195" y="3229770"/>
            <a:ext cx="1771057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7" descr="https://lh4.googleusercontent.com/8FRkycPXoj7UiB9dvl8WfvE_rPOmNvworJ3hEUUExH908Pyx1w8Shtg70_9YIyrxXZu2Q5tvXMslWX6PBLNTleMKYZ5Wgwd4UNNj4iBwA-K5B6WNBJ5WFRNSOF3busg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8068" y="2616342"/>
            <a:ext cx="1191396" cy="196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66" y="2616342"/>
            <a:ext cx="1496153" cy="1891552"/>
          </a:xfrm>
          <a:prstGeom prst="rect">
            <a:avLst/>
          </a:prstGeom>
        </p:spPr>
      </p:pic>
      <p:pic>
        <p:nvPicPr>
          <p:cNvPr id="7" name="1min_final" descr="1min_final">
            <a:hlinkClick r:id="" action="ppaction://media"/>
            <a:extLst>
              <a:ext uri="{FF2B5EF4-FFF2-40B4-BE49-F238E27FC236}">
                <a16:creationId xmlns=""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331" y="478305"/>
            <a:ext cx="1540938" cy="549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3+6=9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4+5=9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5+4=9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6+3=9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7+2=9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=""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72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=""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=""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="" xmlns:a16="http://schemas.microsoft.com/office/drawing/2014/main" id="{5E1A953B-069C-4274-94E3-528CE558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3358005"/>
            <a:ext cx="371888" cy="18899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="" xmlns:a16="http://schemas.microsoft.com/office/drawing/2014/main" id="{0066FFF3-7EED-4E50-A03E-6063E896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63" y="3878091"/>
            <a:ext cx="371888" cy="18899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="" xmlns:a16="http://schemas.microsoft.com/office/drawing/2014/main" id="{6275FC88-5946-4E86-87C7-E6CB6270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4298222"/>
            <a:ext cx="371888" cy="18899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91" y="4672144"/>
            <a:ext cx="371888" cy="18899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="" xmlns:a16="http://schemas.microsoft.com/office/drawing/2014/main" id="{41359093-26BC-443F-88DB-44FEAE59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5097734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ECAE56AF-09EC-4198-AC50-0D739A167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="" xmlns:a16="http://schemas.microsoft.com/office/drawing/2014/main" id="{A11674CF-34C4-44E2-A95A-0A647CC2026F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7+2=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DE60EB6C-C9C9-4979-91C2-F2B5439F74DA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86A1408C-3222-4116-8DB6-5E0BC0DE4DC3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72</a:t>
            </a:r>
          </a:p>
        </p:txBody>
      </p:sp>
    </p:spTree>
    <p:extLst>
      <p:ext uri="{BB962C8B-B14F-4D97-AF65-F5344CB8AC3E}">
        <p14:creationId xmlns:p14="http://schemas.microsoft.com/office/powerpoint/2010/main" val="167983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3+6=9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4+5=9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5+4=9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6+3=9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7+2=9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8+1=9</a:t>
            </a: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=""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81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=""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=""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="" xmlns:a16="http://schemas.microsoft.com/office/drawing/2014/main" id="{5E1A953B-069C-4274-94E3-528CE558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3358005"/>
            <a:ext cx="371888" cy="18899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="" xmlns:a16="http://schemas.microsoft.com/office/drawing/2014/main" id="{0066FFF3-7EED-4E50-A03E-6063E896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63" y="3878091"/>
            <a:ext cx="371888" cy="18899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="" xmlns:a16="http://schemas.microsoft.com/office/drawing/2014/main" id="{6275FC88-5946-4E86-87C7-E6CB6270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4298222"/>
            <a:ext cx="371888" cy="18899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91" y="4672144"/>
            <a:ext cx="371888" cy="18899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="" xmlns:a16="http://schemas.microsoft.com/office/drawing/2014/main" id="{41359093-26BC-443F-88DB-44FEAE59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5097734"/>
            <a:ext cx="371888" cy="18899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="" xmlns:a16="http://schemas.microsoft.com/office/drawing/2014/main" id="{9FE8B4A8-4DD5-4001-AC40-0297EB417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91" y="5524619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808CB1F7-673B-48A3-B1B2-D0FC6C51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="" xmlns:a16="http://schemas.microsoft.com/office/drawing/2014/main" id="{9F7FCB61-FDF1-4EA6-A5C8-F6FC214D31BE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8+1=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53C0DA4F-6467-439B-A10E-CE2ED3674C4C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8E8A8203-BB7B-4B0A-ABB0-3FBD6FAAF1A9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81</a:t>
            </a:r>
          </a:p>
        </p:txBody>
      </p:sp>
    </p:spTree>
    <p:extLst>
      <p:ext uri="{BB962C8B-B14F-4D97-AF65-F5344CB8AC3E}">
        <p14:creationId xmlns:p14="http://schemas.microsoft.com/office/powerpoint/2010/main" val="335300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0085A679-0CB1-4132-A869-3A3164B23674}"/>
              </a:ext>
            </a:extLst>
          </p:cNvPr>
          <p:cNvSpPr txBox="1"/>
          <p:nvPr/>
        </p:nvSpPr>
        <p:spPr>
          <a:xfrm>
            <a:off x="3418140" y="1031158"/>
            <a:ext cx="1998410" cy="56938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9=1+8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2+7=9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3+6=9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4+5=9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5+4=9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6+3=9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7+2=9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8+1=9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9+0=9</a:t>
            </a:r>
            <a:endParaRPr lang="he-IL" sz="2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e-IL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="" xmlns:a16="http://schemas.microsoft.com/office/drawing/2014/main" id="{3FEF2C2E-4955-4A74-A314-FEF63A328B33}"/>
              </a:ext>
            </a:extLst>
          </p:cNvPr>
          <p:cNvSpPr txBox="1"/>
          <p:nvPr/>
        </p:nvSpPr>
        <p:spPr>
          <a:xfrm>
            <a:off x="1929790" y="1891714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90</a:t>
            </a:r>
          </a:p>
        </p:txBody>
      </p:sp>
      <p:cxnSp>
        <p:nvCxnSpPr>
          <p:cNvPr id="4" name="מחבר חץ ישר 3">
            <a:extLst>
              <a:ext uri="{FF2B5EF4-FFF2-40B4-BE49-F238E27FC236}">
                <a16:creationId xmlns="" xmlns:a16="http://schemas.microsoft.com/office/drawing/2014/main" id="{8034B35B-05C9-45CB-BB26-1BE925AE02AA}"/>
              </a:ext>
            </a:extLst>
          </p:cNvPr>
          <p:cNvCxnSpPr/>
          <p:nvPr/>
        </p:nvCxnSpPr>
        <p:spPr>
          <a:xfrm>
            <a:off x="2897440" y="2165965"/>
            <a:ext cx="2730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תמונה 6">
            <a:extLst>
              <a:ext uri="{FF2B5EF4-FFF2-40B4-BE49-F238E27FC236}">
                <a16:creationId xmlns="" xmlns:a16="http://schemas.microsoft.com/office/drawing/2014/main" id="{C48A0F92-6A0A-46EB-B246-3B912B31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22" y="2559804"/>
            <a:ext cx="371888" cy="18899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="" xmlns:a16="http://schemas.microsoft.com/office/drawing/2014/main" id="{CEBAFD92-DB82-45E5-965F-3A51A014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2979935"/>
            <a:ext cx="371888" cy="18899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="" xmlns:a16="http://schemas.microsoft.com/office/drawing/2014/main" id="{5E1A953B-069C-4274-94E3-528CE558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21" y="3358005"/>
            <a:ext cx="371888" cy="188992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="" xmlns:a16="http://schemas.microsoft.com/office/drawing/2014/main" id="{0066FFF3-7EED-4E50-A03E-6063E896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63" y="3878091"/>
            <a:ext cx="371888" cy="18899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="" xmlns:a16="http://schemas.microsoft.com/office/drawing/2014/main" id="{6275FC88-5946-4E86-87C7-E6CB6270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4298222"/>
            <a:ext cx="371888" cy="18899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91" y="4672144"/>
            <a:ext cx="371888" cy="18899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="" xmlns:a16="http://schemas.microsoft.com/office/drawing/2014/main" id="{41359093-26BC-443F-88DB-44FEAE59E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427" y="5097734"/>
            <a:ext cx="371888" cy="18899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="" xmlns:a16="http://schemas.microsoft.com/office/drawing/2014/main" id="{9FE8B4A8-4DD5-4001-AC40-0297EB417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91" y="5524619"/>
            <a:ext cx="371888" cy="188992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="" xmlns:a16="http://schemas.microsoft.com/office/drawing/2014/main" id="{FE771536-BE31-4A84-882B-412DF0E04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384" y="5950209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ה-9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7221590" y="2153265"/>
            <a:ext cx="4482485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/>
              <a:t>מספר מתחלק ב-9 אם סכום ספרותיו הוא </a:t>
            </a:r>
            <a:r>
              <a:rPr lang="he-IL" sz="5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487925" y="1837285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B2A08C18-6A50-4A3E-97B6-B5B445EC5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">
            <a:extLst>
              <a:ext uri="{FF2B5EF4-FFF2-40B4-BE49-F238E27FC236}">
                <a16:creationId xmlns="" xmlns:a16="http://schemas.microsoft.com/office/drawing/2014/main" id="{01170407-E0BF-484C-8C75-C00393B28E9B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9+0=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90</a:t>
            </a:r>
          </a:p>
        </p:txBody>
      </p:sp>
    </p:spTree>
    <p:extLst>
      <p:ext uri="{BB962C8B-B14F-4D97-AF65-F5344CB8AC3E}">
        <p14:creationId xmlns:p14="http://schemas.microsoft.com/office/powerpoint/2010/main" val="36194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מסכמים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="" xmlns:a16="http://schemas.microsoft.com/office/drawing/2014/main" id="{536226F4-CA34-4C30-9D04-D8EE0F4FCD4A}"/>
              </a:ext>
            </a:extLst>
          </p:cNvPr>
          <p:cNvSpPr txBox="1"/>
          <p:nvPr/>
        </p:nvSpPr>
        <p:spPr>
          <a:xfrm>
            <a:off x="4620986" y="2888009"/>
            <a:ext cx="6599090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400" b="1" dirty="0"/>
              <a:t>מספר מתחלק ב-9 </a:t>
            </a:r>
          </a:p>
          <a:p>
            <a:pPr algn="r"/>
            <a:r>
              <a:rPr lang="he-IL" sz="4400" b="1" dirty="0"/>
              <a:t>אם סכום ספרותיו הוא </a:t>
            </a:r>
            <a:r>
              <a:rPr lang="he-IL" sz="66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he-IL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2953539" y="1897156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/>
              <a:t>9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27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45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63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72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81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90</a:t>
            </a:r>
          </a:p>
        </p:txBody>
      </p:sp>
      <p:pic>
        <p:nvPicPr>
          <p:cNvPr id="25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34707C91-3919-4703-A51B-715832B4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7" y="2807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8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685291" y="1879827"/>
            <a:ext cx="10885543" cy="3844925"/>
          </a:xfrm>
        </p:spPr>
        <p:txBody>
          <a:bodyPr/>
          <a:lstStyle/>
          <a:p>
            <a:r>
              <a:rPr lang="he-IL" sz="4000" b="1" dirty="0" smtClean="0"/>
              <a:t>הכלל זה נכון בכל המספרים:</a:t>
            </a:r>
          </a:p>
          <a:p>
            <a:r>
              <a:rPr lang="he-IL" dirty="0" smtClean="0"/>
              <a:t>לדוגמא-  34,695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2893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685291" y="1879827"/>
            <a:ext cx="10885543" cy="3844925"/>
          </a:xfrm>
        </p:spPr>
        <p:txBody>
          <a:bodyPr/>
          <a:lstStyle/>
          <a:p>
            <a:r>
              <a:rPr lang="he-IL" sz="4000" b="1" dirty="0" smtClean="0"/>
              <a:t>הכלל הוא בכל המספרים:</a:t>
            </a:r>
          </a:p>
          <a:p>
            <a:r>
              <a:rPr lang="he-IL" dirty="0" smtClean="0"/>
              <a:t>לדוגמא- 34,695</a:t>
            </a:r>
          </a:p>
          <a:p>
            <a:r>
              <a:rPr lang="he-IL" dirty="0" smtClean="0"/>
              <a:t>27 = 5 +</a:t>
            </a:r>
            <a:r>
              <a:rPr lang="en-US" dirty="0" smtClean="0"/>
              <a:t> </a:t>
            </a:r>
            <a:r>
              <a:rPr lang="he-IL" dirty="0" smtClean="0"/>
              <a:t> 9 + 6 +4 + 3</a:t>
            </a:r>
          </a:p>
          <a:p>
            <a:endParaRPr lang="he-IL" dirty="0" smtClean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661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685291" y="1879827"/>
            <a:ext cx="10885543" cy="3844925"/>
          </a:xfrm>
        </p:spPr>
        <p:txBody>
          <a:bodyPr/>
          <a:lstStyle/>
          <a:p>
            <a:r>
              <a:rPr lang="he-IL" sz="4000" b="1" dirty="0" smtClean="0"/>
              <a:t>הכלל הוא בכל המספרים:</a:t>
            </a:r>
          </a:p>
          <a:p>
            <a:r>
              <a:rPr lang="he-IL" dirty="0" smtClean="0"/>
              <a:t>לדוגמא- 34,695</a:t>
            </a:r>
          </a:p>
          <a:p>
            <a:r>
              <a:rPr lang="he-IL" dirty="0" smtClean="0"/>
              <a:t>27 = 5 +</a:t>
            </a:r>
            <a:r>
              <a:rPr lang="en-US" dirty="0" smtClean="0"/>
              <a:t> </a:t>
            </a:r>
            <a:r>
              <a:rPr lang="he-IL" dirty="0" smtClean="0"/>
              <a:t> 9 + 6 +4 + 3</a:t>
            </a:r>
          </a:p>
          <a:p>
            <a:r>
              <a:rPr lang="he-IL" dirty="0"/>
              <a:t> </a:t>
            </a:r>
            <a:r>
              <a:rPr lang="he-IL" dirty="0" smtClean="0"/>
              <a:t>     9 = 7 + 2</a:t>
            </a:r>
          </a:p>
          <a:p>
            <a:endParaRPr lang="he-IL" dirty="0" smtClean="0"/>
          </a:p>
          <a:p>
            <a:endParaRPr lang="he-IL" dirty="0" smtClean="0"/>
          </a:p>
          <a:p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7739743" y="4957309"/>
            <a:ext cx="504552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>
                <a:solidFill>
                  <a:srgbClr val="FF0000"/>
                </a:solidFill>
              </a:rPr>
              <a:t>34,695  מתחלק ב- 9</a:t>
            </a:r>
          </a:p>
          <a:p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272948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898151AA-700E-4B23-808B-109179402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מתרגלים</a:t>
            </a:r>
          </a:p>
        </p:txBody>
      </p:sp>
      <p:pic>
        <p:nvPicPr>
          <p:cNvPr id="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CE8FDBBF-90C4-46C2-825C-94F0D9786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04" y="2920555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תיבת טקסט 4">
            <a:extLst>
              <a:ext uri="{FF2B5EF4-FFF2-40B4-BE49-F238E27FC236}">
                <a16:creationId xmlns="" xmlns:a16="http://schemas.microsoft.com/office/drawing/2014/main" id="{A2A9B846-C65A-4C94-A969-DF64DEC1B553}"/>
              </a:ext>
            </a:extLst>
          </p:cNvPr>
          <p:cNvSpPr txBox="1"/>
          <p:nvPr/>
        </p:nvSpPr>
        <p:spPr>
          <a:xfrm>
            <a:off x="8866862" y="2405346"/>
            <a:ext cx="1409079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he-IL" sz="3200" dirty="0"/>
          </a:p>
          <a:p>
            <a:pPr algn="r"/>
            <a:endParaRPr lang="he-IL" sz="3600" b="1" dirty="0"/>
          </a:p>
          <a:p>
            <a:pPr algn="r"/>
            <a:endParaRPr lang="he-IL" sz="3600" b="1" dirty="0"/>
          </a:p>
          <a:p>
            <a:pPr algn="r"/>
            <a:r>
              <a:rPr lang="he-IL" sz="4400" b="1" dirty="0"/>
              <a:t>7</a:t>
            </a:r>
            <a:r>
              <a:rPr lang="he-IL" sz="4400" b="1" dirty="0">
                <a:solidFill>
                  <a:schemeClr val="accent6">
                    <a:lumMod val="75000"/>
                  </a:schemeClr>
                </a:solidFill>
              </a:rPr>
              <a:t>_</a:t>
            </a:r>
            <a:r>
              <a:rPr lang="he-IL" sz="4400" b="1" dirty="0"/>
              <a:t>1</a:t>
            </a:r>
            <a:endParaRPr lang="he-IL" sz="3600" b="1" dirty="0"/>
          </a:p>
        </p:txBody>
      </p:sp>
      <p:pic>
        <p:nvPicPr>
          <p:cNvPr id="6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7E2EAB2F-D50B-44CE-B8BE-68568D9E7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6658" y="2427513"/>
            <a:ext cx="1409079" cy="238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תיבת טקסט 7">
            <a:extLst>
              <a:ext uri="{FF2B5EF4-FFF2-40B4-BE49-F238E27FC236}">
                <a16:creationId xmlns="" xmlns:a16="http://schemas.microsoft.com/office/drawing/2014/main" id="{1BC4EDE7-B43C-41BF-9614-D189078F1CAA}"/>
              </a:ext>
            </a:extLst>
          </p:cNvPr>
          <p:cNvSpPr txBox="1"/>
          <p:nvPr/>
        </p:nvSpPr>
        <p:spPr>
          <a:xfrm>
            <a:off x="7908511" y="5066589"/>
            <a:ext cx="5674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מהן האפשרויות?</a:t>
            </a:r>
          </a:p>
        </p:txBody>
      </p:sp>
      <p:sp>
        <p:nvSpPr>
          <p:cNvPr id="9" name="מציין מיקום טקסט 2">
            <a:extLst>
              <a:ext uri="{FF2B5EF4-FFF2-40B4-BE49-F238E27FC236}">
                <a16:creationId xmlns="" xmlns:a16="http://schemas.microsoft.com/office/drawing/2014/main" id="{F5F3A54E-C96C-4BB5-90CD-01AF9D92B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872" y="2080343"/>
            <a:ext cx="10885543" cy="1847451"/>
          </a:xfrm>
        </p:spPr>
        <p:txBody>
          <a:bodyPr>
            <a:normAutofit fontScale="92500" lnSpcReduction="20000"/>
          </a:bodyPr>
          <a:lstStyle/>
          <a:p>
            <a:r>
              <a:rPr lang="he-IL" dirty="0"/>
              <a:t>לפניכם מספר,</a:t>
            </a:r>
          </a:p>
          <a:p>
            <a:r>
              <a:rPr lang="he-IL" dirty="0"/>
              <a:t>העתיקו אותו למחברת</a:t>
            </a:r>
          </a:p>
          <a:p>
            <a:r>
              <a:rPr lang="he-IL" dirty="0"/>
              <a:t>והשלימו את הספרות החסרות,</a:t>
            </a:r>
          </a:p>
          <a:p>
            <a:r>
              <a:rPr lang="he-IL" dirty="0"/>
              <a:t>כך שהמספר יתחלק ב-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he-IL" dirty="0"/>
              <a:t>. </a:t>
            </a:r>
          </a:p>
          <a:p>
            <a:endParaRPr lang="he-IL" dirty="0"/>
          </a:p>
          <a:p>
            <a:endParaRPr lang="he-IL" dirty="0"/>
          </a:p>
        </p:txBody>
      </p:sp>
      <p:pic>
        <p:nvPicPr>
          <p:cNvPr id="10" name="3min_final" descr="3min_final">
            <a:hlinkClick r:id="" action="ppaction://media"/>
            <a:extLst>
              <a:ext uri="{FF2B5EF4-FFF2-40B4-BE49-F238E27FC236}">
                <a16:creationId xmlns=""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558" y="4735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8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1D50EF3-771F-4870-A334-7740F2E5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="" xmlns:a16="http://schemas.microsoft.com/office/drawing/2014/main" id="{2DBEEC4E-86FB-456D-9BE0-7509E8AE193E}"/>
              </a:ext>
            </a:extLst>
          </p:cNvPr>
          <p:cNvSpPr/>
          <p:nvPr/>
        </p:nvSpPr>
        <p:spPr>
          <a:xfrm>
            <a:off x="3146997" y="3429000"/>
            <a:ext cx="4591665" cy="1313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e-IL" sz="3200" dirty="0"/>
              <a:t> </a:t>
            </a:r>
          </a:p>
          <a:p>
            <a:pPr lvl="0" algn="r">
              <a:lnSpc>
                <a:spcPct val="150000"/>
              </a:lnSpc>
            </a:pPr>
            <a:r>
              <a:rPr lang="he-IL" sz="3200" b="1" dirty="0"/>
              <a:t> </a:t>
            </a:r>
            <a:r>
              <a:rPr lang="he-IL" sz="3600" b="1" dirty="0"/>
              <a:t>הספרה החסרה 1</a:t>
            </a:r>
            <a:endParaRPr lang="he-IL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="" xmlns:a16="http://schemas.microsoft.com/office/drawing/2014/main" id="{41C8B092-9C77-4FCD-AEDE-BB4AE120A3E3}"/>
              </a:ext>
            </a:extLst>
          </p:cNvPr>
          <p:cNvSpPr/>
          <p:nvPr/>
        </p:nvSpPr>
        <p:spPr>
          <a:xfrm>
            <a:off x="4529554" y="2056627"/>
            <a:ext cx="2598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נכון, צדקתם!</a:t>
            </a:r>
          </a:p>
        </p:txBody>
      </p:sp>
      <p:pic>
        <p:nvPicPr>
          <p:cNvPr id="9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A7D5E0E2-E678-4A46-931E-0016329DA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9539AA66-A6A0-4457-98A1-64118520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תיבת טקסט 10">
            <a:extLst>
              <a:ext uri="{FF2B5EF4-FFF2-40B4-BE49-F238E27FC236}">
                <a16:creationId xmlns="" xmlns:a16="http://schemas.microsoft.com/office/drawing/2014/main" id="{A6B509B7-F3B4-45CA-8463-A93689AD8AFB}"/>
              </a:ext>
            </a:extLst>
          </p:cNvPr>
          <p:cNvSpPr txBox="1"/>
          <p:nvPr/>
        </p:nvSpPr>
        <p:spPr>
          <a:xfrm>
            <a:off x="5124408" y="1508086"/>
            <a:ext cx="1409079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he-IL" sz="3200" dirty="0"/>
          </a:p>
          <a:p>
            <a:pPr algn="r"/>
            <a:endParaRPr lang="he-IL" sz="3600" b="1" dirty="0"/>
          </a:p>
          <a:p>
            <a:pPr algn="r"/>
            <a:endParaRPr lang="he-IL" sz="3600" b="1" dirty="0"/>
          </a:p>
          <a:p>
            <a:pPr algn="r"/>
            <a:r>
              <a:rPr lang="he-IL" sz="4400" b="1" dirty="0"/>
              <a:t>7</a:t>
            </a:r>
            <a:r>
              <a:rPr lang="he-IL" sz="4400" b="1" dirty="0">
                <a:solidFill>
                  <a:schemeClr val="accent6">
                    <a:lumMod val="75000"/>
                  </a:schemeClr>
                </a:solidFill>
              </a:rPr>
              <a:t>_</a:t>
            </a:r>
            <a:r>
              <a:rPr lang="he-IL" sz="4400" b="1" dirty="0"/>
              <a:t>1</a:t>
            </a:r>
            <a:endParaRPr lang="he-IL" sz="3600" b="1" dirty="0"/>
          </a:p>
        </p:txBody>
      </p:sp>
    </p:spTree>
    <p:extLst>
      <p:ext uri="{BB962C8B-B14F-4D97-AF65-F5344CB8AC3E}">
        <p14:creationId xmlns:p14="http://schemas.microsoft.com/office/powerpoint/2010/main" val="112719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1D50EF3-771F-4870-A334-7740F2E5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="" xmlns:a16="http://schemas.microsoft.com/office/drawing/2014/main" id="{2DBEEC4E-86FB-456D-9BE0-7509E8AE193E}"/>
              </a:ext>
            </a:extLst>
          </p:cNvPr>
          <p:cNvSpPr/>
          <p:nvPr/>
        </p:nvSpPr>
        <p:spPr>
          <a:xfrm>
            <a:off x="5671459" y="2375491"/>
            <a:ext cx="5587944" cy="1028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e-IL" sz="2400" dirty="0"/>
              <a:t> </a:t>
            </a:r>
          </a:p>
          <a:p>
            <a:pPr lvl="0" algn="r">
              <a:lnSpc>
                <a:spcPct val="150000"/>
              </a:lnSpc>
            </a:pPr>
            <a:r>
              <a:rPr lang="he-IL" sz="2400" b="1" dirty="0"/>
              <a:t> </a:t>
            </a:r>
            <a:r>
              <a:rPr lang="he-IL" sz="2800" b="1" dirty="0"/>
              <a:t>סכום</a:t>
            </a:r>
            <a:r>
              <a:rPr lang="he-IL" sz="2400" b="1" dirty="0"/>
              <a:t> </a:t>
            </a:r>
            <a:r>
              <a:rPr lang="he-IL" sz="2800" b="1" dirty="0"/>
              <a:t>הספרות 1 ו-7  הוא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he-IL" sz="2800" b="1" dirty="0"/>
              <a:t> 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8E0EE6EC-4C0F-4CF0-A83C-A8B9C05FBCE6}"/>
              </a:ext>
            </a:extLst>
          </p:cNvPr>
          <p:cNvSpPr txBox="1"/>
          <p:nvPr/>
        </p:nvSpPr>
        <p:spPr>
          <a:xfrm>
            <a:off x="2595717" y="2703871"/>
            <a:ext cx="17009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8=1+7</a:t>
            </a:r>
          </a:p>
        </p:txBody>
      </p:sp>
      <p:pic>
        <p:nvPicPr>
          <p:cNvPr id="9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FAD42109-2FED-4280-8772-DC3F844D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FD80F34-F93F-4699-9441-6E6E4AE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תיבת טקסט 10">
            <a:extLst>
              <a:ext uri="{FF2B5EF4-FFF2-40B4-BE49-F238E27FC236}">
                <a16:creationId xmlns="" xmlns:a16="http://schemas.microsoft.com/office/drawing/2014/main" id="{13A15A79-5950-40A4-9C9C-588C7D57B772}"/>
              </a:ext>
            </a:extLst>
          </p:cNvPr>
          <p:cNvSpPr txBox="1"/>
          <p:nvPr/>
        </p:nvSpPr>
        <p:spPr>
          <a:xfrm>
            <a:off x="8670011" y="323146"/>
            <a:ext cx="1409079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he-IL" sz="3200" dirty="0"/>
          </a:p>
          <a:p>
            <a:pPr algn="r"/>
            <a:endParaRPr lang="he-IL" sz="3600" b="1" dirty="0"/>
          </a:p>
          <a:p>
            <a:pPr algn="r"/>
            <a:endParaRPr lang="he-IL" sz="3600" b="1" dirty="0"/>
          </a:p>
          <a:p>
            <a:pPr algn="r"/>
            <a:r>
              <a:rPr lang="he-IL" sz="4400" b="1" dirty="0"/>
              <a:t>7</a:t>
            </a:r>
            <a:r>
              <a:rPr lang="he-IL" sz="4400" b="1" dirty="0">
                <a:solidFill>
                  <a:schemeClr val="accent6">
                    <a:lumMod val="75000"/>
                  </a:schemeClr>
                </a:solidFill>
              </a:rPr>
              <a:t>_</a:t>
            </a:r>
            <a:r>
              <a:rPr lang="he-IL" sz="4400" b="1" dirty="0"/>
              <a:t>1</a:t>
            </a:r>
            <a:endParaRPr lang="he-IL" sz="3600" b="1" dirty="0"/>
          </a:p>
        </p:txBody>
      </p:sp>
    </p:spTree>
    <p:extLst>
      <p:ext uri="{BB962C8B-B14F-4D97-AF65-F5344CB8AC3E}">
        <p14:creationId xmlns:p14="http://schemas.microsoft.com/office/powerpoint/2010/main" val="282216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644A6791-F98E-4FBB-B025-66EF881F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תזכורת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="" xmlns:a16="http://schemas.microsoft.com/office/drawing/2014/main" id="{6C50689F-3F89-4B5B-AFCE-F651073946B3}"/>
              </a:ext>
            </a:extLst>
          </p:cNvPr>
          <p:cNvSpPr/>
          <p:nvPr/>
        </p:nvSpPr>
        <p:spPr>
          <a:xfrm>
            <a:off x="518160" y="2346797"/>
            <a:ext cx="11026140" cy="2132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4000" b="1" dirty="0">
                <a:latin typeface="almoni-tzar"/>
              </a:rPr>
              <a:t>סימני התחלקות כשמם, מאפשרים להחליט האם מספר מסוים מתחלק במספר אחר,</a:t>
            </a:r>
          </a:p>
          <a:p>
            <a:pPr algn="r">
              <a:lnSpc>
                <a:spcPct val="150000"/>
              </a:lnSpc>
            </a:pPr>
            <a:r>
              <a:rPr lang="he-IL" sz="4000" b="1" dirty="0">
                <a:solidFill>
                  <a:schemeClr val="accent6">
                    <a:lumMod val="75000"/>
                  </a:schemeClr>
                </a:solidFill>
              </a:rPr>
              <a:t>מבלי לבצע את פעולת החילוק.</a:t>
            </a:r>
            <a:endParaRPr lang="he-IL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410" name="Picture 2" descr="פרת משה רבנו, נקודות, חרקים, כתמים, שש, אדום">
            <a:extLst>
              <a:ext uri="{FF2B5EF4-FFF2-40B4-BE49-F238E27FC236}">
                <a16:creationId xmlns="" xmlns:a16="http://schemas.microsoft.com/office/drawing/2014/main" id="{0A53F2E7-C139-4ACD-B4BF-417C15F81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31" y="557419"/>
            <a:ext cx="1491491" cy="156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2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1D50EF3-771F-4870-A334-7740F2E5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="" xmlns:a16="http://schemas.microsoft.com/office/drawing/2014/main" id="{2DBEEC4E-86FB-456D-9BE0-7509E8AE193E}"/>
              </a:ext>
            </a:extLst>
          </p:cNvPr>
          <p:cNvSpPr/>
          <p:nvPr/>
        </p:nvSpPr>
        <p:spPr>
          <a:xfrm>
            <a:off x="5364480" y="2375491"/>
            <a:ext cx="589492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e-IL" sz="2400" dirty="0"/>
              <a:t> </a:t>
            </a:r>
          </a:p>
          <a:p>
            <a:pPr lvl="0" algn="r">
              <a:lnSpc>
                <a:spcPct val="150000"/>
              </a:lnSpc>
            </a:pPr>
            <a:r>
              <a:rPr lang="he-IL" sz="2400" b="1" dirty="0"/>
              <a:t> </a:t>
            </a:r>
            <a:r>
              <a:rPr lang="he-IL" sz="2800" b="1" dirty="0"/>
              <a:t>סכום</a:t>
            </a:r>
            <a:r>
              <a:rPr lang="he-IL" sz="2400" b="1" dirty="0"/>
              <a:t> </a:t>
            </a:r>
            <a:r>
              <a:rPr lang="he-IL" sz="2800" b="1" dirty="0"/>
              <a:t>הספרות 1 ו-7  הוא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he-IL" sz="2800" b="1" dirty="0"/>
              <a:t> </a:t>
            </a:r>
          </a:p>
          <a:p>
            <a:pPr lvl="0" algn="r">
              <a:lnSpc>
                <a:spcPct val="150000"/>
              </a:lnSpc>
            </a:pPr>
            <a:r>
              <a:rPr lang="he-IL" sz="2800" b="1" dirty="0"/>
              <a:t>כדי להשלים כך שסכום ספרותיו יהיה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he-IL" sz="2800" b="1" dirty="0"/>
              <a:t> </a:t>
            </a:r>
          </a:p>
          <a:p>
            <a:pPr lvl="0" algn="r">
              <a:lnSpc>
                <a:spcPct val="150000"/>
              </a:lnSpc>
            </a:pPr>
            <a:r>
              <a:rPr lang="he-IL" sz="2800" b="1" dirty="0"/>
              <a:t>עלינו להוסיף את הספרה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r"/>
            <a:endParaRPr lang="en-US" sz="2400" dirty="0"/>
          </a:p>
        </p:txBody>
      </p:sp>
      <p:sp>
        <p:nvSpPr>
          <p:cNvPr id="5" name="תיבת טקסט 4">
            <a:extLst>
              <a:ext uri="{FF2B5EF4-FFF2-40B4-BE49-F238E27FC236}">
                <a16:creationId xmlns="" xmlns:a16="http://schemas.microsoft.com/office/drawing/2014/main" id="{6FA32D49-A1AF-4A09-9137-4E8D6A2C2660}"/>
              </a:ext>
            </a:extLst>
          </p:cNvPr>
          <p:cNvSpPr txBox="1"/>
          <p:nvPr/>
        </p:nvSpPr>
        <p:spPr>
          <a:xfrm>
            <a:off x="2784110" y="3379549"/>
            <a:ext cx="283836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9=__+7+1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8E0EE6EC-4C0F-4CF0-A83C-A8B9C05FBCE6}"/>
              </a:ext>
            </a:extLst>
          </p:cNvPr>
          <p:cNvSpPr txBox="1"/>
          <p:nvPr/>
        </p:nvSpPr>
        <p:spPr>
          <a:xfrm>
            <a:off x="2595717" y="2703871"/>
            <a:ext cx="17009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8=1+7</a:t>
            </a:r>
          </a:p>
        </p:txBody>
      </p:sp>
      <p:pic>
        <p:nvPicPr>
          <p:cNvPr id="9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FAD42109-2FED-4280-8772-DC3F844D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FD80F34-F93F-4699-9441-6E6E4AE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תיבת טקסט 10">
            <a:extLst>
              <a:ext uri="{FF2B5EF4-FFF2-40B4-BE49-F238E27FC236}">
                <a16:creationId xmlns="" xmlns:a16="http://schemas.microsoft.com/office/drawing/2014/main" id="{13A15A79-5950-40A4-9C9C-588C7D57B772}"/>
              </a:ext>
            </a:extLst>
          </p:cNvPr>
          <p:cNvSpPr txBox="1"/>
          <p:nvPr/>
        </p:nvSpPr>
        <p:spPr>
          <a:xfrm>
            <a:off x="8670011" y="323146"/>
            <a:ext cx="1409079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he-IL" sz="3200" dirty="0"/>
          </a:p>
          <a:p>
            <a:pPr algn="r"/>
            <a:endParaRPr lang="he-IL" sz="3600" b="1" dirty="0"/>
          </a:p>
          <a:p>
            <a:pPr algn="r"/>
            <a:endParaRPr lang="he-IL" sz="3600" b="1" dirty="0"/>
          </a:p>
          <a:p>
            <a:pPr algn="r"/>
            <a:r>
              <a:rPr lang="he-IL" sz="4400" b="1" dirty="0"/>
              <a:t>7</a:t>
            </a:r>
            <a:r>
              <a:rPr lang="he-IL" sz="4400" b="1" dirty="0">
                <a:solidFill>
                  <a:schemeClr val="accent6">
                    <a:lumMod val="75000"/>
                  </a:schemeClr>
                </a:solidFill>
              </a:rPr>
              <a:t>_</a:t>
            </a:r>
            <a:r>
              <a:rPr lang="he-IL" sz="4400" b="1" dirty="0"/>
              <a:t>1</a:t>
            </a:r>
            <a:endParaRPr lang="he-IL" sz="3600" b="1" dirty="0"/>
          </a:p>
        </p:txBody>
      </p:sp>
    </p:spTree>
    <p:extLst>
      <p:ext uri="{BB962C8B-B14F-4D97-AF65-F5344CB8AC3E}">
        <p14:creationId xmlns:p14="http://schemas.microsoft.com/office/powerpoint/2010/main" val="384079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1D50EF3-771F-4870-A334-7740F2E55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="" xmlns:a16="http://schemas.microsoft.com/office/drawing/2014/main" id="{2DBEEC4E-86FB-456D-9BE0-7509E8AE193E}"/>
              </a:ext>
            </a:extLst>
          </p:cNvPr>
          <p:cNvSpPr/>
          <p:nvPr/>
        </p:nvSpPr>
        <p:spPr>
          <a:xfrm>
            <a:off x="5448300" y="2375491"/>
            <a:ext cx="581110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e-IL" sz="2400" dirty="0"/>
              <a:t> </a:t>
            </a:r>
          </a:p>
          <a:p>
            <a:pPr lvl="0" algn="r">
              <a:lnSpc>
                <a:spcPct val="150000"/>
              </a:lnSpc>
            </a:pPr>
            <a:r>
              <a:rPr lang="he-IL" sz="2400" b="1" dirty="0"/>
              <a:t> </a:t>
            </a:r>
            <a:r>
              <a:rPr lang="he-IL" sz="2800" b="1" dirty="0"/>
              <a:t>סכום</a:t>
            </a:r>
            <a:r>
              <a:rPr lang="he-IL" sz="2400" b="1" dirty="0"/>
              <a:t> </a:t>
            </a:r>
            <a:r>
              <a:rPr lang="he-IL" sz="2800" b="1" dirty="0"/>
              <a:t>הספרות 1 ו-7  הוא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he-IL" sz="2800" b="1" dirty="0"/>
              <a:t> </a:t>
            </a:r>
          </a:p>
          <a:p>
            <a:pPr algn="r">
              <a:lnSpc>
                <a:spcPct val="150000"/>
              </a:lnSpc>
            </a:pPr>
            <a:r>
              <a:rPr lang="he-IL" sz="2800" b="1" dirty="0"/>
              <a:t>כדי להשלים כך שסכום ספרותיו יהיה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he-IL" sz="2800" b="1" dirty="0"/>
              <a:t> </a:t>
            </a:r>
          </a:p>
          <a:p>
            <a:pPr lvl="0" algn="r">
              <a:lnSpc>
                <a:spcPct val="150000"/>
              </a:lnSpc>
            </a:pPr>
            <a:r>
              <a:rPr lang="he-IL" sz="2800" b="1" dirty="0"/>
              <a:t>עלינו להוסיף את הספרה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r"/>
            <a:endParaRPr lang="he-IL" sz="2400" dirty="0"/>
          </a:p>
        </p:txBody>
      </p:sp>
      <p:sp>
        <p:nvSpPr>
          <p:cNvPr id="5" name="תיבת טקסט 4">
            <a:extLst>
              <a:ext uri="{FF2B5EF4-FFF2-40B4-BE49-F238E27FC236}">
                <a16:creationId xmlns="" xmlns:a16="http://schemas.microsoft.com/office/drawing/2014/main" id="{6FA32D49-A1AF-4A09-9137-4E8D6A2C2660}"/>
              </a:ext>
            </a:extLst>
          </p:cNvPr>
          <p:cNvSpPr txBox="1"/>
          <p:nvPr/>
        </p:nvSpPr>
        <p:spPr>
          <a:xfrm>
            <a:off x="2784110" y="3379549"/>
            <a:ext cx="283836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9=__+7+1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8E0EE6EC-4C0F-4CF0-A83C-A8B9C05FBCE6}"/>
              </a:ext>
            </a:extLst>
          </p:cNvPr>
          <p:cNvSpPr txBox="1"/>
          <p:nvPr/>
        </p:nvSpPr>
        <p:spPr>
          <a:xfrm>
            <a:off x="2595717" y="2703871"/>
            <a:ext cx="17009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8=1+7</a:t>
            </a:r>
          </a:p>
        </p:txBody>
      </p:sp>
      <p:pic>
        <p:nvPicPr>
          <p:cNvPr id="9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FAD42109-2FED-4280-8772-DC3F844D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FD80F34-F93F-4699-9441-6E6E4AE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תיבת טקסט 10">
            <a:extLst>
              <a:ext uri="{FF2B5EF4-FFF2-40B4-BE49-F238E27FC236}">
                <a16:creationId xmlns="" xmlns:a16="http://schemas.microsoft.com/office/drawing/2014/main" id="{13A15A79-5950-40A4-9C9C-588C7D57B772}"/>
              </a:ext>
            </a:extLst>
          </p:cNvPr>
          <p:cNvSpPr txBox="1"/>
          <p:nvPr/>
        </p:nvSpPr>
        <p:spPr>
          <a:xfrm>
            <a:off x="8670011" y="323146"/>
            <a:ext cx="1409079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he-IL" sz="3200" dirty="0"/>
          </a:p>
          <a:p>
            <a:pPr algn="r"/>
            <a:endParaRPr lang="he-IL" sz="3600" b="1" dirty="0"/>
          </a:p>
          <a:p>
            <a:pPr algn="r"/>
            <a:endParaRPr lang="he-IL" sz="3600" b="1" dirty="0"/>
          </a:p>
          <a:p>
            <a:pPr algn="r"/>
            <a:r>
              <a:rPr lang="he-IL" sz="4400" b="1" dirty="0"/>
              <a:t>7</a:t>
            </a:r>
            <a:r>
              <a:rPr lang="he-IL" sz="4400" b="1" dirty="0">
                <a:solidFill>
                  <a:schemeClr val="accent6">
                    <a:lumMod val="75000"/>
                  </a:schemeClr>
                </a:solidFill>
              </a:rPr>
              <a:t>_</a:t>
            </a:r>
            <a:r>
              <a:rPr lang="he-IL" sz="4400" b="1" dirty="0"/>
              <a:t>1</a:t>
            </a:r>
            <a:endParaRPr lang="he-IL" sz="3600" b="1" dirty="0"/>
          </a:p>
        </p:txBody>
      </p:sp>
      <p:sp>
        <p:nvSpPr>
          <p:cNvPr id="3" name="מלבן 2">
            <a:extLst>
              <a:ext uri="{FF2B5EF4-FFF2-40B4-BE49-F238E27FC236}">
                <a16:creationId xmlns="" xmlns:a16="http://schemas.microsoft.com/office/drawing/2014/main" id="{DEC3B866-C50D-4278-9686-297661DB08B5}"/>
              </a:ext>
            </a:extLst>
          </p:cNvPr>
          <p:cNvSpPr/>
          <p:nvPr/>
        </p:nvSpPr>
        <p:spPr>
          <a:xfrm>
            <a:off x="1700669" y="4376039"/>
            <a:ext cx="36048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e-IL" sz="3200" b="1" dirty="0"/>
              <a:t>המספר הוא </a:t>
            </a:r>
            <a:r>
              <a:rPr lang="he-IL" sz="4400" b="1" dirty="0">
                <a:solidFill>
                  <a:schemeClr val="accent6">
                    <a:lumMod val="75000"/>
                  </a:schemeClr>
                </a:solidFill>
              </a:rPr>
              <a:t>117</a:t>
            </a:r>
            <a:endParaRPr lang="he-IL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="" xmlns:a16="http://schemas.microsoft.com/office/drawing/2014/main" id="{67DDB48C-EB5F-43CA-BED1-C97C5E3D4B12}"/>
              </a:ext>
            </a:extLst>
          </p:cNvPr>
          <p:cNvSpPr/>
          <p:nvPr/>
        </p:nvSpPr>
        <p:spPr>
          <a:xfrm>
            <a:off x="888547" y="5330146"/>
            <a:ext cx="9467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he-IL" sz="2400" b="1" dirty="0"/>
              <a:t>ניתן לבדוק באמצעות פעולת החילוק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="" xmlns:a16="http://schemas.microsoft.com/office/drawing/2014/main" id="{4700F963-5959-4D4E-B176-5AF497BA021B}"/>
              </a:ext>
            </a:extLst>
          </p:cNvPr>
          <p:cNvSpPr/>
          <p:nvPr/>
        </p:nvSpPr>
        <p:spPr>
          <a:xfrm>
            <a:off x="4126549" y="5339385"/>
            <a:ext cx="1495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117:9=13</a:t>
            </a:r>
          </a:p>
        </p:txBody>
      </p:sp>
    </p:spTree>
    <p:extLst>
      <p:ext uri="{BB962C8B-B14F-4D97-AF65-F5344CB8AC3E}">
        <p14:creationId xmlns:p14="http://schemas.microsoft.com/office/powerpoint/2010/main" val="160471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F89FD60E-68D1-4F66-B44E-4DE4FAF9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מתרגלים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="" xmlns:a16="http://schemas.microsoft.com/office/drawing/2014/main" id="{B9816E09-D181-412F-9F61-9C4D79F9F0D3}"/>
              </a:ext>
            </a:extLst>
          </p:cNvPr>
          <p:cNvSpPr/>
          <p:nvPr/>
        </p:nvSpPr>
        <p:spPr>
          <a:xfrm>
            <a:off x="8582354" y="4235581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A5E0DA26-5973-4496-8C1B-47819A233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04" y="2920555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E5154D4A-120E-4403-B336-183473E22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6658" y="2427513"/>
            <a:ext cx="1409079" cy="238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תיבת טקסט 10">
            <a:extLst>
              <a:ext uri="{FF2B5EF4-FFF2-40B4-BE49-F238E27FC236}">
                <a16:creationId xmlns="" xmlns:a16="http://schemas.microsoft.com/office/drawing/2014/main" id="{21066444-424B-42C6-B19B-A093F9C10A9A}"/>
              </a:ext>
            </a:extLst>
          </p:cNvPr>
          <p:cNvSpPr txBox="1"/>
          <p:nvPr/>
        </p:nvSpPr>
        <p:spPr>
          <a:xfrm>
            <a:off x="7979269" y="5066589"/>
            <a:ext cx="5674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מהן האפשרויות?</a:t>
            </a:r>
          </a:p>
        </p:txBody>
      </p:sp>
      <p:sp>
        <p:nvSpPr>
          <p:cNvPr id="12" name="מציין מיקום טקסט 2">
            <a:extLst>
              <a:ext uri="{FF2B5EF4-FFF2-40B4-BE49-F238E27FC236}">
                <a16:creationId xmlns="" xmlns:a16="http://schemas.microsoft.com/office/drawing/2014/main" id="{126DEF79-4F72-4A42-9067-DEC4091830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3872" y="2080343"/>
            <a:ext cx="10885543" cy="1847451"/>
          </a:xfrm>
        </p:spPr>
        <p:txBody>
          <a:bodyPr>
            <a:normAutofit fontScale="92500" lnSpcReduction="20000"/>
          </a:bodyPr>
          <a:lstStyle/>
          <a:p>
            <a:r>
              <a:rPr lang="he-IL" dirty="0"/>
              <a:t>לפניכם מספר,</a:t>
            </a:r>
          </a:p>
          <a:p>
            <a:r>
              <a:rPr lang="he-IL" dirty="0"/>
              <a:t>העתיקו אותו למחברת</a:t>
            </a:r>
          </a:p>
          <a:p>
            <a:r>
              <a:rPr lang="he-IL" dirty="0"/>
              <a:t>והשלימו את הספרות החסרות,</a:t>
            </a:r>
          </a:p>
          <a:p>
            <a:r>
              <a:rPr lang="he-IL" dirty="0"/>
              <a:t>כך שהמספר יתחלק ב-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he-IL" dirty="0"/>
              <a:t>. </a:t>
            </a:r>
          </a:p>
          <a:p>
            <a:endParaRPr lang="he-IL" dirty="0"/>
          </a:p>
          <a:p>
            <a:endParaRPr lang="he-IL" dirty="0"/>
          </a:p>
        </p:txBody>
      </p:sp>
      <p:pic>
        <p:nvPicPr>
          <p:cNvPr id="10" name="5min_final" descr="5min_final">
            <a:hlinkClick r:id="" action="ppaction://media"/>
            <a:extLst>
              <a:ext uri="{FF2B5EF4-FFF2-40B4-BE49-F238E27FC236}">
                <a16:creationId xmlns="" xmlns:a16="http://schemas.microsoft.com/office/drawing/2014/main" id="{975630C5-E5B6-C548-9002-3A338B01C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872" y="39194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117475" y="2974200"/>
            <a:ext cx="3765754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r>
              <a:rPr lang="he-IL" sz="2800" b="1" dirty="0"/>
              <a:t>נציג דוגמה</a:t>
            </a:r>
          </a:p>
          <a:p>
            <a:pPr algn="r"/>
            <a:endParaRPr lang="he-IL" sz="2800" b="1" dirty="0"/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=""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=""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3570870" y="2005306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מלבן 11">
            <a:extLst>
              <a:ext uri="{FF2B5EF4-FFF2-40B4-BE49-F238E27FC236}">
                <a16:creationId xmlns="" xmlns:a16="http://schemas.microsoft.com/office/drawing/2014/main" id="{8558669F-F5ED-4CF2-8ACA-CCB7B4639B0B}"/>
              </a:ext>
            </a:extLst>
          </p:cNvPr>
          <p:cNvSpPr/>
          <p:nvPr/>
        </p:nvSpPr>
        <p:spPr>
          <a:xfrm>
            <a:off x="3773630" y="3146824"/>
            <a:ext cx="17283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800" b="1" kern="1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1,</a:t>
            </a:r>
            <a:r>
              <a:rPr lang="he-IL" sz="4800" b="1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01</a:t>
            </a:r>
            <a:r>
              <a:rPr lang="he-IL" sz="4800" b="1" kern="1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endParaRPr lang="he-IL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="" xmlns:a16="http://schemas.microsoft.com/office/drawing/2014/main" id="{391F5172-75E1-4AF5-8340-EAF608D5322A}"/>
              </a:ext>
            </a:extLst>
          </p:cNvPr>
          <p:cNvSpPr/>
          <p:nvPr/>
        </p:nvSpPr>
        <p:spPr>
          <a:xfrm>
            <a:off x="2667510" y="499376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7+0+1+1= 9 </a:t>
            </a:r>
            <a:endParaRPr lang="he-IL" sz="3600" dirty="0"/>
          </a:p>
        </p:txBody>
      </p:sp>
      <p:sp>
        <p:nvSpPr>
          <p:cNvPr id="16" name="Right Brace 3">
            <a:extLst>
              <a:ext uri="{FF2B5EF4-FFF2-40B4-BE49-F238E27FC236}">
                <a16:creationId xmlns="" xmlns:a16="http://schemas.microsoft.com/office/drawing/2014/main" id="{F406F9C3-AD3F-4517-8795-C6E21325C6C3}"/>
              </a:ext>
            </a:extLst>
          </p:cNvPr>
          <p:cNvSpPr/>
          <p:nvPr/>
        </p:nvSpPr>
        <p:spPr>
          <a:xfrm rot="5400000" flipH="1">
            <a:off x="4421767" y="286168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4">
            <a:extLst>
              <a:ext uri="{FF2B5EF4-FFF2-40B4-BE49-F238E27FC236}">
                <a16:creationId xmlns="" xmlns:a16="http://schemas.microsoft.com/office/drawing/2014/main" id="{8C3ED229-375C-4594-B494-DE420AADAC51}"/>
              </a:ext>
            </a:extLst>
          </p:cNvPr>
          <p:cNvSpPr txBox="1"/>
          <p:nvPr/>
        </p:nvSpPr>
        <p:spPr>
          <a:xfrm>
            <a:off x="2667511" y="397782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</a:t>
            </a:r>
            <a:r>
              <a:rPr lang="he-IL" sz="2800" b="1" dirty="0" smtClean="0"/>
              <a:t>1,017</a:t>
            </a:r>
            <a:endParaRPr lang="he-IL" sz="2800" b="1" dirty="0"/>
          </a:p>
        </p:txBody>
      </p:sp>
      <p:sp>
        <p:nvSpPr>
          <p:cNvPr id="13" name="מלבן 12">
            <a:extLst>
              <a:ext uri="{FF2B5EF4-FFF2-40B4-BE49-F238E27FC236}">
                <a16:creationId xmlns="" xmlns:a16="http://schemas.microsoft.com/office/drawing/2014/main" id="{8558669F-F5ED-4CF2-8ACA-CCB7B4639B0B}"/>
              </a:ext>
            </a:extLst>
          </p:cNvPr>
          <p:cNvSpPr/>
          <p:nvPr/>
        </p:nvSpPr>
        <p:spPr>
          <a:xfrm>
            <a:off x="8693973" y="4723379"/>
            <a:ext cx="17283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800" b="1" kern="1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1,</a:t>
            </a:r>
            <a:r>
              <a:rPr lang="he-IL" sz="4800" b="1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lang="he-IL" sz="4800" b="1" kern="1200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endParaRPr lang="he-IL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 animBg="1"/>
      <p:bldP spid="16" grpId="0" animBg="1"/>
      <p:bldP spid="17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=""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=""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=""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/>
        </p:nvGraphicFramePr>
        <p:xfrm>
          <a:off x="3018722" y="1854935"/>
          <a:ext cx="1852426" cy="3962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=""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=""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0817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87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=""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=""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=""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020087"/>
              </p:ext>
            </p:extLst>
          </p:nvPr>
        </p:nvGraphicFramePr>
        <p:xfrm>
          <a:off x="3018722" y="1854935"/>
          <a:ext cx="1852426" cy="7924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=""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=""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02351060"/>
                  </a:ext>
                </a:extLst>
              </a:tr>
            </a:tbl>
          </a:graphicData>
        </a:graphic>
      </p:graphicFrame>
      <p:sp>
        <p:nvSpPr>
          <p:cNvPr id="3" name="סוגר מסולסל שמאלי 2"/>
          <p:cNvSpPr/>
          <p:nvPr/>
        </p:nvSpPr>
        <p:spPr>
          <a:xfrm>
            <a:off x="2677886" y="1868405"/>
            <a:ext cx="340836" cy="77901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101045" y="1989565"/>
            <a:ext cx="25768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9</a:t>
            </a:r>
            <a:endParaRPr lang="he-IL" dirty="0"/>
          </a:p>
        </p:txBody>
      </p:sp>
      <p:sp>
        <p:nvSpPr>
          <p:cNvPr id="12" name="TextBox 11"/>
          <p:cNvSpPr txBox="1"/>
          <p:nvPr/>
        </p:nvSpPr>
        <p:spPr>
          <a:xfrm>
            <a:off x="4972193" y="2812212"/>
            <a:ext cx="29471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8 = 7 +</a:t>
            </a:r>
            <a:r>
              <a:rPr lang="he-IL" sz="2800" dirty="0"/>
              <a:t> </a:t>
            </a:r>
            <a:r>
              <a:rPr lang="he-IL" sz="2800" dirty="0" smtClean="0"/>
              <a:t>1</a:t>
            </a:r>
            <a:endParaRPr lang="he-IL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972193" y="3425826"/>
            <a:ext cx="19525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18 =  ? + 8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7997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=""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=""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=""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18196"/>
              </p:ext>
            </p:extLst>
          </p:nvPr>
        </p:nvGraphicFramePr>
        <p:xfrm>
          <a:off x="3018722" y="1854935"/>
          <a:ext cx="1852426" cy="11887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=""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=""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5863718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1045" y="1989565"/>
            <a:ext cx="25768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9</a:t>
            </a:r>
            <a:endParaRPr lang="he-IL" dirty="0"/>
          </a:p>
        </p:txBody>
      </p:sp>
      <p:sp>
        <p:nvSpPr>
          <p:cNvPr id="14" name="סוגר מסולסל שמאלי 13"/>
          <p:cNvSpPr/>
          <p:nvPr/>
        </p:nvSpPr>
        <p:spPr>
          <a:xfrm>
            <a:off x="2677886" y="1868405"/>
            <a:ext cx="340836" cy="77901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0" y="2633945"/>
            <a:ext cx="29176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18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931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=""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=""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=""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162467"/>
              </p:ext>
            </p:extLst>
          </p:nvPr>
        </p:nvGraphicFramePr>
        <p:xfrm>
          <a:off x="3018722" y="1854935"/>
          <a:ext cx="1852426" cy="23774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=""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=""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58383346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532394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1045" y="1989565"/>
            <a:ext cx="25768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9</a:t>
            </a:r>
            <a:endParaRPr lang="he-IL" dirty="0"/>
          </a:p>
        </p:txBody>
      </p:sp>
      <p:sp>
        <p:nvSpPr>
          <p:cNvPr id="14" name="סוגר מסולסל שמאלי 13"/>
          <p:cNvSpPr/>
          <p:nvPr/>
        </p:nvSpPr>
        <p:spPr>
          <a:xfrm>
            <a:off x="2677886" y="1868405"/>
            <a:ext cx="340836" cy="77901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0" y="2633945"/>
            <a:ext cx="29176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18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8670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=""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=""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=""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959185"/>
              </p:ext>
            </p:extLst>
          </p:nvPr>
        </p:nvGraphicFramePr>
        <p:xfrm>
          <a:off x="3018722" y="1854935"/>
          <a:ext cx="1852426" cy="23774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=""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=""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58383346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532394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1045" y="1989565"/>
            <a:ext cx="25768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9</a:t>
            </a:r>
            <a:endParaRPr lang="he-IL" dirty="0"/>
          </a:p>
        </p:txBody>
      </p:sp>
      <p:sp>
        <p:nvSpPr>
          <p:cNvPr id="14" name="סוגר מסולסל שמאלי 13"/>
          <p:cNvSpPr/>
          <p:nvPr/>
        </p:nvSpPr>
        <p:spPr>
          <a:xfrm>
            <a:off x="2677886" y="1868405"/>
            <a:ext cx="340836" cy="77901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0" y="2633945"/>
            <a:ext cx="29176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18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729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=""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=""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=""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699597"/>
              </p:ext>
            </p:extLst>
          </p:nvPr>
        </p:nvGraphicFramePr>
        <p:xfrm>
          <a:off x="3018722" y="1854935"/>
          <a:ext cx="1852426" cy="23774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=""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=""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58383346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532394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1045" y="1989565"/>
            <a:ext cx="25768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9</a:t>
            </a:r>
            <a:endParaRPr lang="he-IL" dirty="0"/>
          </a:p>
        </p:txBody>
      </p:sp>
      <p:sp>
        <p:nvSpPr>
          <p:cNvPr id="14" name="סוגר מסולסל שמאלי 13"/>
          <p:cNvSpPr/>
          <p:nvPr/>
        </p:nvSpPr>
        <p:spPr>
          <a:xfrm>
            <a:off x="2677886" y="1868405"/>
            <a:ext cx="340836" cy="77901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0" y="2633945"/>
            <a:ext cx="29176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18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6637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sp>
        <p:nvSpPr>
          <p:cNvPr id="287" name="Google Shape;287;p10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סימני ההתחלקות ב-2, 5 ו-10</a:t>
            </a:r>
            <a:r>
              <a:rPr lang="he-IL" dirty="0" smtClean="0"/>
              <a:t>.</a:t>
            </a:r>
            <a:endParaRPr lang="he-IL" dirty="0"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2341036"/>
            <a:ext cx="5775158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 smtClean="0"/>
              <a:t>-סימן התחלקות ב-  </a:t>
            </a:r>
            <a:r>
              <a:rPr lang="he-IL" sz="2800" b="1" dirty="0" smtClean="0">
                <a:solidFill>
                  <a:srgbClr val="FF0000"/>
                </a:solidFill>
              </a:rPr>
              <a:t>2</a:t>
            </a:r>
            <a:r>
              <a:rPr lang="he-IL" sz="2800" dirty="0" smtClean="0"/>
              <a:t> </a:t>
            </a:r>
          </a:p>
          <a:p>
            <a:pPr algn="r"/>
            <a:r>
              <a:rPr lang="he-IL" sz="2800" dirty="0" smtClean="0"/>
              <a:t>כל מספר שספרת היחידות שלו היא זוגית (0,2,4,6,8)</a:t>
            </a:r>
          </a:p>
          <a:p>
            <a:pPr algn="r"/>
            <a:r>
              <a:rPr lang="he-IL" sz="2800" dirty="0" smtClean="0"/>
              <a:t>-סימן התחלקות ב- </a:t>
            </a:r>
            <a:r>
              <a:rPr lang="he-IL" sz="2800" b="1" dirty="0">
                <a:solidFill>
                  <a:srgbClr val="FF0000"/>
                </a:solidFill>
              </a:rPr>
              <a:t>5</a:t>
            </a:r>
          </a:p>
          <a:p>
            <a:pPr algn="r"/>
            <a:r>
              <a:rPr lang="he-IL" sz="2800" dirty="0" smtClean="0"/>
              <a:t>כל מספר שספרת היחידות שלו היא 0 , 5</a:t>
            </a:r>
          </a:p>
          <a:p>
            <a:pPr algn="r"/>
            <a:r>
              <a:rPr lang="he-IL" sz="2800" dirty="0" smtClean="0"/>
              <a:t>-סימן התחלקות ב-</a:t>
            </a:r>
            <a:r>
              <a:rPr lang="he-IL" sz="2800" b="1" dirty="0">
                <a:solidFill>
                  <a:srgbClr val="FF0000"/>
                </a:solidFill>
              </a:rPr>
              <a:t>10</a:t>
            </a:r>
          </a:p>
          <a:p>
            <a:pPr algn="r"/>
            <a:r>
              <a:rPr lang="he-IL" sz="2800" dirty="0" smtClean="0"/>
              <a:t>כל מספר שספרת היחידות שלו 0 </a:t>
            </a:r>
            <a:r>
              <a:rPr lang="he-IL" sz="2800" b="1" dirty="0" smtClean="0">
                <a:solidFill>
                  <a:srgbClr val="FF0000"/>
                </a:solidFill>
              </a:rPr>
              <a:t> </a:t>
            </a:r>
            <a:endParaRPr lang="he-I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2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=""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=""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=""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497625"/>
              </p:ext>
            </p:extLst>
          </p:nvPr>
        </p:nvGraphicFramePr>
        <p:xfrm>
          <a:off x="3018722" y="1854935"/>
          <a:ext cx="1852426" cy="27736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=""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=""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58383346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53239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31185299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1045" y="1989565"/>
            <a:ext cx="25768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9</a:t>
            </a:r>
            <a:endParaRPr lang="he-IL" dirty="0"/>
          </a:p>
        </p:txBody>
      </p:sp>
      <p:sp>
        <p:nvSpPr>
          <p:cNvPr id="14" name="סוגר מסולסל שמאלי 13"/>
          <p:cNvSpPr/>
          <p:nvPr/>
        </p:nvSpPr>
        <p:spPr>
          <a:xfrm>
            <a:off x="2677886" y="1868405"/>
            <a:ext cx="340836" cy="77901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0" y="2633945"/>
            <a:ext cx="29176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18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7392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=""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=""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=""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600573"/>
              </p:ext>
            </p:extLst>
          </p:nvPr>
        </p:nvGraphicFramePr>
        <p:xfrm>
          <a:off x="3018722" y="1854935"/>
          <a:ext cx="1852426" cy="31699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=""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=""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58383346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53239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31185299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961303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1045" y="1989565"/>
            <a:ext cx="25768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9</a:t>
            </a:r>
            <a:endParaRPr lang="he-IL" dirty="0"/>
          </a:p>
        </p:txBody>
      </p:sp>
      <p:sp>
        <p:nvSpPr>
          <p:cNvPr id="14" name="סוגר מסולסל שמאלי 13"/>
          <p:cNvSpPr/>
          <p:nvPr/>
        </p:nvSpPr>
        <p:spPr>
          <a:xfrm>
            <a:off x="2677886" y="1868405"/>
            <a:ext cx="340836" cy="77901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0" y="2633945"/>
            <a:ext cx="29176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18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62160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=""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=""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=""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80907"/>
              </p:ext>
            </p:extLst>
          </p:nvPr>
        </p:nvGraphicFramePr>
        <p:xfrm>
          <a:off x="3018722" y="1854935"/>
          <a:ext cx="1852426" cy="35661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=""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=""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58383346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53239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31185299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9613031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52984533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1045" y="1989565"/>
            <a:ext cx="25768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9</a:t>
            </a:r>
            <a:endParaRPr lang="he-IL" dirty="0"/>
          </a:p>
        </p:txBody>
      </p:sp>
      <p:sp>
        <p:nvSpPr>
          <p:cNvPr id="14" name="סוגר מסולסל שמאלי 13"/>
          <p:cNvSpPr/>
          <p:nvPr/>
        </p:nvSpPr>
        <p:spPr>
          <a:xfrm>
            <a:off x="2677886" y="1868405"/>
            <a:ext cx="340836" cy="77901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0" y="2633945"/>
            <a:ext cx="29176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18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9530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7022281" y="4039440"/>
            <a:ext cx="3765754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  <a:p>
            <a:pPr algn="r"/>
            <a:r>
              <a:rPr lang="he-IL" sz="2800" b="1" dirty="0"/>
              <a:t>נסדר את כל האפשרויות מהמספר הקטן לגדול.</a:t>
            </a:r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="" xmlns:a16="http://schemas.microsoft.com/office/drawing/2014/main" id="{9A733310-0676-42DB-A292-277384A45698}"/>
              </a:ext>
            </a:extLst>
          </p:cNvPr>
          <p:cNvSpPr txBox="1"/>
          <p:nvPr/>
        </p:nvSpPr>
        <p:spPr>
          <a:xfrm>
            <a:off x="7117475" y="2064508"/>
            <a:ext cx="44598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אילו אפשרויות מצאתם?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=""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836258" y="3092385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=""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/>
        </p:nvGraphicFramePr>
        <p:xfrm>
          <a:off x="3018722" y="1854935"/>
          <a:ext cx="1852426" cy="39624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=""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=""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0235106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58383346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53239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31185299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9613031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52984533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694226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1045" y="1989565"/>
            <a:ext cx="25768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9</a:t>
            </a:r>
            <a:endParaRPr lang="he-IL" dirty="0"/>
          </a:p>
        </p:txBody>
      </p:sp>
      <p:sp>
        <p:nvSpPr>
          <p:cNvPr id="14" name="סוגר מסולסל שמאלי 13"/>
          <p:cNvSpPr/>
          <p:nvPr/>
        </p:nvSpPr>
        <p:spPr>
          <a:xfrm>
            <a:off x="2677886" y="1868405"/>
            <a:ext cx="340836" cy="77901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0" y="2633945"/>
            <a:ext cx="29176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18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726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70380CA7-E087-4DAC-BAF5-BDDBBD3D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נסכם פתרון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4DC517BE-77CF-4340-A8DE-64B8F2F13933}"/>
              </a:ext>
            </a:extLst>
          </p:cNvPr>
          <p:cNvSpPr txBox="1"/>
          <p:nvPr/>
        </p:nvSpPr>
        <p:spPr>
          <a:xfrm>
            <a:off x="6622231" y="3817190"/>
            <a:ext cx="376575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b="1" dirty="0"/>
              <a:t>יש 11 אפשרויות שונות.</a:t>
            </a:r>
          </a:p>
          <a:p>
            <a:pPr algn="r"/>
            <a:endParaRPr lang="he-IL" sz="2800" b="1" dirty="0"/>
          </a:p>
        </p:txBody>
      </p:sp>
      <p:pic>
        <p:nvPicPr>
          <p:cNvPr id="8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E944609D-9B3D-452B-86B4-87263AF5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669" y="395380"/>
            <a:ext cx="644715" cy="111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1DF75FE-8751-456F-B525-3316DC9B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19" y="35061"/>
            <a:ext cx="1083561" cy="18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מלבן 10">
            <a:extLst>
              <a:ext uri="{FF2B5EF4-FFF2-40B4-BE49-F238E27FC236}">
                <a16:creationId xmlns="" xmlns:a16="http://schemas.microsoft.com/office/drawing/2014/main" id="{1E032251-C035-4BD6-9A46-CF174DF21F2E}"/>
              </a:ext>
            </a:extLst>
          </p:cNvPr>
          <p:cNvSpPr/>
          <p:nvPr/>
        </p:nvSpPr>
        <p:spPr>
          <a:xfrm>
            <a:off x="8169508" y="2442650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lang="he-IL" sz="2800" b="1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__  __,</a:t>
            </a:r>
            <a:r>
              <a:rPr lang="he-IL" sz="2800" b="1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  <a:endParaRPr lang="he-IL" b="1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3" name="טבלה 3">
            <a:extLst>
              <a:ext uri="{FF2B5EF4-FFF2-40B4-BE49-F238E27FC236}">
                <a16:creationId xmlns="" xmlns:a16="http://schemas.microsoft.com/office/drawing/2014/main" id="{430C9E51-DD03-4AA7-B8D7-D78C8515F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699093"/>
              </p:ext>
            </p:extLst>
          </p:nvPr>
        </p:nvGraphicFramePr>
        <p:xfrm>
          <a:off x="3018722" y="1854935"/>
          <a:ext cx="1852426" cy="43586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11897">
                  <a:extLst>
                    <a:ext uri="{9D8B030D-6E8A-4147-A177-3AD203B41FA5}">
                      <a16:colId xmlns="" xmlns:a16="http://schemas.microsoft.com/office/drawing/2014/main" val="3667513768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399929723"/>
                    </a:ext>
                  </a:extLst>
                </a:gridCol>
                <a:gridCol w="349250">
                  <a:extLst>
                    <a:ext uri="{9D8B030D-6E8A-4147-A177-3AD203B41FA5}">
                      <a16:colId xmlns="" xmlns:a16="http://schemas.microsoft.com/office/drawing/2014/main" val="1388022004"/>
                    </a:ext>
                  </a:extLst>
                </a:gridCol>
                <a:gridCol w="442029">
                  <a:extLst>
                    <a:ext uri="{9D8B030D-6E8A-4147-A177-3AD203B41FA5}">
                      <a16:colId xmlns="" xmlns:a16="http://schemas.microsoft.com/office/drawing/2014/main" val="2933334008"/>
                    </a:ext>
                  </a:extLst>
                </a:gridCol>
              </a:tblGrid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08172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02351060"/>
                  </a:ext>
                </a:extLst>
              </a:tr>
              <a:tr h="320528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5863718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48245473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1,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258383346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525323945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31185299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9613031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529845330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6942264"/>
                  </a:ext>
                </a:extLst>
              </a:tr>
              <a:tr h="341583"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he-I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he-IL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1,</a:t>
                      </a:r>
                      <a:endParaRPr kumimoji="0" lang="he-IL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44959141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01045" y="1989565"/>
            <a:ext cx="25768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9</a:t>
            </a:r>
            <a:endParaRPr lang="he-IL" dirty="0"/>
          </a:p>
        </p:txBody>
      </p:sp>
      <p:sp>
        <p:nvSpPr>
          <p:cNvPr id="16" name="סוגר מסולסל שמאלי 15"/>
          <p:cNvSpPr/>
          <p:nvPr/>
        </p:nvSpPr>
        <p:spPr>
          <a:xfrm>
            <a:off x="2677886" y="1868405"/>
            <a:ext cx="340836" cy="77901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16"/>
          <p:cNvSpPr txBox="1"/>
          <p:nvPr/>
        </p:nvSpPr>
        <p:spPr>
          <a:xfrm>
            <a:off x="0" y="2633945"/>
            <a:ext cx="29176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smtClean="0"/>
              <a:t>סכום הספרות= 18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668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CC2482F4-4929-459F-8B28-C7922EC7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63126"/>
            <a:ext cx="968519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– חוקרים את כפולות ה- 6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C01D580B-69D9-4ACA-A815-5664692E5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872" y="1901728"/>
            <a:ext cx="4770662" cy="4063736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4D245139-046C-44F9-988F-D36871F319AE}"/>
              </a:ext>
            </a:extLst>
          </p:cNvPr>
          <p:cNvSpPr txBox="1"/>
          <p:nvPr/>
        </p:nvSpPr>
        <p:spPr>
          <a:xfrm>
            <a:off x="7674735" y="2566768"/>
            <a:ext cx="36015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/>
              <a:t>לפניכם לוח הכפל</a:t>
            </a:r>
          </a:p>
        </p:txBody>
      </p:sp>
      <p:pic>
        <p:nvPicPr>
          <p:cNvPr id="6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41AAEBDC-4976-4281-B49D-9EAA11D85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32" y="3213099"/>
            <a:ext cx="2031167" cy="305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20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CC2482F4-4929-459F-8B28-C7922EC7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63126"/>
            <a:ext cx="968519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מתרגלים – חוקרים את כפולות ה- 6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C01D580B-69D9-4ACA-A815-5664692E5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872" y="1901728"/>
            <a:ext cx="4770662" cy="4063736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DF124B24-9AF4-4875-858F-FF482706B01B}"/>
              </a:ext>
            </a:extLst>
          </p:cNvPr>
          <p:cNvSpPr txBox="1"/>
          <p:nvPr/>
        </p:nvSpPr>
        <p:spPr>
          <a:xfrm>
            <a:off x="4981795" y="1978476"/>
            <a:ext cx="6864545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/>
              <a:t>התבוננו בכפולות של 6</a:t>
            </a:r>
          </a:p>
          <a:p>
            <a:pPr algn="r"/>
            <a:endParaRPr lang="he-IL" sz="2400" dirty="0"/>
          </a:p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בלוח הכפל</a:t>
            </a:r>
            <a:r>
              <a:rPr lang="he-IL" sz="3600" dirty="0"/>
              <a:t>,</a:t>
            </a:r>
          </a:p>
          <a:p>
            <a:pPr algn="r"/>
            <a:endParaRPr lang="he-IL" sz="2000" dirty="0"/>
          </a:p>
          <a:p>
            <a:pPr algn="r"/>
            <a:r>
              <a:rPr lang="he-IL" sz="3600" dirty="0"/>
              <a:t>ומצאו מה מאפיין אותם?</a:t>
            </a:r>
          </a:p>
          <a:p>
            <a:pPr algn="r"/>
            <a:endParaRPr lang="he-IL" sz="3200" dirty="0"/>
          </a:p>
          <a:p>
            <a:pPr algn="r"/>
            <a:endParaRPr lang="he-IL" sz="3600" dirty="0"/>
          </a:p>
        </p:txBody>
      </p:sp>
      <p:sp>
        <p:nvSpPr>
          <p:cNvPr id="10" name="מלבן 9">
            <a:extLst>
              <a:ext uri="{FF2B5EF4-FFF2-40B4-BE49-F238E27FC236}">
                <a16:creationId xmlns="" xmlns:a16="http://schemas.microsoft.com/office/drawing/2014/main" id="{3BE170EC-22C8-4677-BD8B-476356484363}"/>
              </a:ext>
            </a:extLst>
          </p:cNvPr>
          <p:cNvSpPr/>
          <p:nvPr/>
        </p:nvSpPr>
        <p:spPr>
          <a:xfrm>
            <a:off x="4063860" y="1901728"/>
            <a:ext cx="448785" cy="4063736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555F0470-D028-457E-BB92-0B62B4687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08" y="-368300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3min_final" descr="3min_final">
            <a:hlinkClick r:id="" action="ppaction://media"/>
            <a:extLst>
              <a:ext uri="{FF2B5EF4-FFF2-40B4-BE49-F238E27FC236}">
                <a16:creationId xmlns=""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3872" y="155337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6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778962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76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522495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57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256646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2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sp>
        <p:nvSpPr>
          <p:cNvPr id="287" name="Google Shape;287;p10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סימני ההתחלקות ב-2, 5 ו-10.</a:t>
            </a: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סימן ההתחלקות ב-3</a:t>
            </a:r>
            <a:r>
              <a:rPr lang="he-IL" dirty="0" smtClean="0"/>
              <a:t>.  </a:t>
            </a:r>
            <a:endParaRPr lang="he-IL" dirty="0"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13348" y="3480026"/>
            <a:ext cx="5775158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 smtClean="0"/>
              <a:t>סימן התחלקות ב-  </a:t>
            </a:r>
            <a:r>
              <a:rPr lang="he-IL" sz="2800" b="1" dirty="0" smtClean="0">
                <a:solidFill>
                  <a:srgbClr val="FF0000"/>
                </a:solidFill>
              </a:rPr>
              <a:t>3 </a:t>
            </a:r>
            <a:r>
              <a:rPr lang="he-IL" sz="2800" dirty="0" smtClean="0"/>
              <a:t> </a:t>
            </a:r>
          </a:p>
          <a:p>
            <a:pPr algn="r"/>
            <a:r>
              <a:rPr lang="he-IL" sz="2800" dirty="0" smtClean="0"/>
              <a:t>מחברים את סכום הספרות של המספר, אם יתקבל סכום המתחלק ב-3  - המספר מתחלק ב-3.</a:t>
            </a:r>
            <a:endParaRPr lang="he-IL" sz="2800" dirty="0"/>
          </a:p>
          <a:p>
            <a:pPr algn="r"/>
            <a:endParaRPr lang="he-IL" sz="2800" dirty="0" smtClean="0"/>
          </a:p>
        </p:txBody>
      </p:sp>
    </p:spTree>
    <p:extLst>
      <p:ext uri="{BB962C8B-B14F-4D97-AF65-F5344CB8AC3E}">
        <p14:creationId xmlns:p14="http://schemas.microsoft.com/office/powerpoint/2010/main" val="6944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653470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0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050804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8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16640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4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857547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692634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88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56282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37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טבלה 2">
            <a:extLst>
              <a:ext uri="{FF2B5EF4-FFF2-40B4-BE49-F238E27FC236}">
                <a16:creationId xmlns="" xmlns:a16="http://schemas.microsoft.com/office/drawing/2014/main" id="{B0277486-3444-4A68-AE48-81F05891A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762952"/>
              </p:ext>
            </p:extLst>
          </p:nvPr>
        </p:nvGraphicFramePr>
        <p:xfrm>
          <a:off x="3031397" y="494487"/>
          <a:ext cx="6677891" cy="566727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7081">
                  <a:extLst>
                    <a:ext uri="{9D8B030D-6E8A-4147-A177-3AD203B41FA5}">
                      <a16:colId xmlns="" xmlns:a16="http://schemas.microsoft.com/office/drawing/2014/main" val="414164616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6615692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3350860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49972118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970472222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074045849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96748834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524181546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51792668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2242039740"/>
                    </a:ext>
                  </a:extLst>
                </a:gridCol>
                <a:gridCol w="607081">
                  <a:extLst>
                    <a:ext uri="{9D8B030D-6E8A-4147-A177-3AD203B41FA5}">
                      <a16:colId xmlns="" xmlns:a16="http://schemas.microsoft.com/office/drawing/2014/main" val="1832550226"/>
                    </a:ext>
                  </a:extLst>
                </a:gridCol>
              </a:tblGrid>
              <a:tr h="51520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solidFill>
                            <a:schemeClr val="tx1"/>
                          </a:solidFill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b="0" dirty="0">
                          <a:solidFill>
                            <a:schemeClr val="tx1"/>
                          </a:solidFill>
                          <a:cs typeface="+mn-cs"/>
                        </a:rPr>
                        <a:t>X</a:t>
                      </a:r>
                      <a:endParaRPr lang="he-IL" sz="2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581766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3295284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8577111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109958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36074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691833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53402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1223529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2587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408797"/>
                  </a:ext>
                </a:extLst>
              </a:tr>
              <a:tr h="51520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he-IL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he-IL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1439886"/>
                  </a:ext>
                </a:extLst>
              </a:tr>
            </a:tbl>
          </a:graphicData>
        </a:graphic>
      </p:graphicFrame>
      <p:pic>
        <p:nvPicPr>
          <p:cNvPr id="5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C2F5E3ED-D91D-4B35-9B47-6CA1AE12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2" y="926645"/>
            <a:ext cx="1596278" cy="240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73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2D8BCC33-7DC9-4B0C-B44B-EBAF456A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 – חוקרים את כפולות ה-6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="" xmlns:a16="http://schemas.microsoft.com/office/drawing/2014/main" id="{7540587B-5CFF-45B5-889C-577F245351DB}"/>
              </a:ext>
            </a:extLst>
          </p:cNvPr>
          <p:cNvSpPr txBox="1"/>
          <p:nvPr/>
        </p:nvSpPr>
        <p:spPr>
          <a:xfrm>
            <a:off x="3672840" y="1979655"/>
            <a:ext cx="7924673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b="1" dirty="0">
                <a:solidFill>
                  <a:schemeClr val="accent6">
                    <a:lumMod val="75000"/>
                  </a:schemeClr>
                </a:solidFill>
              </a:rPr>
              <a:t>נכון, צדקתם!</a:t>
            </a:r>
          </a:p>
          <a:p>
            <a:pPr algn="r"/>
            <a:endParaRPr lang="he-IL" sz="4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he-IL" sz="4000" dirty="0">
                <a:solidFill>
                  <a:srgbClr val="280D4E"/>
                </a:solidFill>
                <a:latin typeface="arial" panose="020B0604020202020204" pitchFamily="34" charset="0"/>
              </a:rPr>
              <a:t>ספרת היחידות זוגית: </a:t>
            </a:r>
            <a:r>
              <a:rPr lang="he-IL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r"/>
            <a:r>
              <a:rPr lang="he-IL" sz="4000" dirty="0">
                <a:solidFill>
                  <a:schemeClr val="tx1"/>
                </a:solidFill>
                <a:latin typeface="arial" panose="020B0604020202020204" pitchFamily="34" charset="0"/>
              </a:rPr>
              <a:t>הכפולות מתחלקות ב- </a:t>
            </a:r>
            <a:r>
              <a:rPr lang="he-IL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he-IL" sz="40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r"/>
            <a:endParaRPr lang="he-IL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0F8E7707-0035-45D3-B599-6AD458F83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7" y="1727749"/>
            <a:ext cx="542925" cy="4562475"/>
          </a:xfrm>
          <a:prstGeom prst="rect">
            <a:avLst/>
          </a:prstGeom>
        </p:spPr>
      </p:pic>
      <p:sp>
        <p:nvSpPr>
          <p:cNvPr id="11" name="מלבן 10">
            <a:extLst>
              <a:ext uri="{FF2B5EF4-FFF2-40B4-BE49-F238E27FC236}">
                <a16:creationId xmlns="" xmlns:a16="http://schemas.microsoft.com/office/drawing/2014/main" id="{766AC1DD-50F6-40F9-97F8-8431ED8B662C}"/>
              </a:ext>
            </a:extLst>
          </p:cNvPr>
          <p:cNvSpPr/>
          <p:nvPr/>
        </p:nvSpPr>
        <p:spPr>
          <a:xfrm>
            <a:off x="2394783" y="1651995"/>
            <a:ext cx="620631" cy="4566371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BEC04978-2EAA-4FBB-B4AF-BD73D0FE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7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=""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3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=""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sp>
        <p:nvSpPr>
          <p:cNvPr id="287" name="Google Shape;287;p10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סימני ההתחלקות ב-2, 5 ו-10.</a:t>
            </a: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סימן ההתחלקות ב-3.</a:t>
            </a: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לוח הכפל.</a:t>
            </a:r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תמונה 4">
            <a:extLst>
              <a:ext uri="{FF2B5EF4-FFF2-40B4-BE49-F238E27FC236}">
                <a16:creationId xmlns="" xmlns:a16="http://schemas.microsoft.com/office/drawing/2014/main" id="{C01D580B-69D9-4ACA-A815-5664692E5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20" y="3320244"/>
            <a:ext cx="3259126" cy="2776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=""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=""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=""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14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=""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=""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=""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=""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B6484610-FBCD-4C23-B15D-AE1951713DEB}"/>
              </a:ext>
            </a:extLst>
          </p:cNvPr>
          <p:cNvSpPr txBox="1"/>
          <p:nvPr/>
        </p:nvSpPr>
        <p:spPr>
          <a:xfrm>
            <a:off x="1063557" y="1727749"/>
            <a:ext cx="792520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sz="2800" b="1" dirty="0">
                <a:solidFill>
                  <a:schemeClr val="tx1"/>
                </a:solidFill>
              </a:rPr>
              <a:t> 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2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3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4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5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  <a:p>
            <a:r>
              <a:rPr lang="he-IL" sz="2800" b="1" dirty="0">
                <a:solidFill>
                  <a:schemeClr val="tx1"/>
                </a:solidFill>
              </a:rPr>
              <a:t>6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="" xmlns:a16="http://schemas.microsoft.com/office/drawing/2014/main" id="{7BC2AAC8-F531-4D10-9A2A-2A7043F5AA40}"/>
              </a:ext>
            </a:extLst>
          </p:cNvPr>
          <p:cNvSpPr/>
          <p:nvPr/>
        </p:nvSpPr>
        <p:spPr>
          <a:xfrm>
            <a:off x="2829590" y="2666002"/>
            <a:ext cx="89591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תחילה נבדוק: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אם המספר </a:t>
            </a:r>
            <a:r>
              <a:rPr lang="he-I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6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2400" b="1" dirty="0">
                <a:solidFill>
                  <a:schemeClr val="accent1">
                    <a:lumMod val="50000"/>
                  </a:schemeClr>
                </a:solidFill>
              </a:rPr>
              <a:t>ואם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הוא מתחלק ב- 3,</a:t>
            </a:r>
          </a:p>
          <a:p>
            <a:pPr algn="r"/>
            <a:r>
              <a:rPr lang="he-IL" sz="2400" b="1" u="sng" dirty="0">
                <a:solidFill>
                  <a:schemeClr val="bg2">
                    <a:lumMod val="50000"/>
                  </a:schemeClr>
                </a:solidFill>
              </a:rPr>
              <a:t>כלומר סכום הספרות 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="" xmlns:a16="http://schemas.microsoft.com/office/drawing/2014/main" id="{D7A75B77-A67C-4D70-BF88-CB30AC27AFEC}"/>
              </a:ext>
            </a:extLst>
          </p:cNvPr>
          <p:cNvSpPr/>
          <p:nvPr/>
        </p:nvSpPr>
        <p:spPr>
          <a:xfrm>
            <a:off x="3274303" y="1704053"/>
            <a:ext cx="6708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solidFill>
                  <a:schemeClr val="accent1">
                    <a:lumMod val="50000"/>
                  </a:schemeClr>
                </a:solidFill>
              </a:rPr>
              <a:t>נלמד לבדוק את סימני ההתחלקות ב- </a:t>
            </a:r>
            <a:r>
              <a:rPr lang="he-IL" sz="48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he-I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6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6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מלבן 32">
            <a:extLst>
              <a:ext uri="{FF2B5EF4-FFF2-40B4-BE49-F238E27FC236}">
                <a16:creationId xmlns="" xmlns:a16="http://schemas.microsoft.com/office/drawing/2014/main" id="{6A4DBD4A-4238-4A34-B393-FED20055C0B7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4" name="טבלה 3">
            <a:extLst>
              <a:ext uri="{FF2B5EF4-FFF2-40B4-BE49-F238E27FC236}">
                <a16:creationId xmlns=""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154845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=""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=""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=""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=""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=""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63074039"/>
                  </a:ext>
                </a:extLst>
              </a:tr>
            </a:tbl>
          </a:graphicData>
        </a:graphic>
      </p:graphicFrame>
      <p:sp>
        <p:nvSpPr>
          <p:cNvPr id="47" name="Rounded Rectangle 2">
            <a:extLst>
              <a:ext uri="{FF2B5EF4-FFF2-40B4-BE49-F238E27FC236}">
                <a16:creationId xmlns="" xmlns:a16="http://schemas.microsoft.com/office/drawing/2014/main" id="{8A56C839-5110-4AA0-81CE-8E18EC2AF550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6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37705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12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=""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971386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=""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=""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=""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=""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=""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=""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sp>
        <p:nvSpPr>
          <p:cNvPr id="47" name="Rounded Rectangle 2">
            <a:extLst>
              <a:ext uri="{FF2B5EF4-FFF2-40B4-BE49-F238E27FC236}">
                <a16:creationId xmlns="" xmlns:a16="http://schemas.microsoft.com/office/drawing/2014/main" id="{8A56C839-5110-4AA0-81CE-8E18EC2AF550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1+2= 3 </a:t>
            </a:r>
            <a:endParaRPr lang="he-IL" sz="3600" dirty="0"/>
          </a:p>
        </p:txBody>
      </p:sp>
      <p:sp>
        <p:nvSpPr>
          <p:cNvPr id="12" name="מלבן 11">
            <a:extLst>
              <a:ext uri="{FF2B5EF4-FFF2-40B4-BE49-F238E27FC236}">
                <a16:creationId xmlns="" xmlns:a16="http://schemas.microsoft.com/office/drawing/2014/main" id="{9BDFA29B-FDB1-4F47-9FDB-7798E975405B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chinuch.org/thumb/phpThumb.php?src=../clip_arts/boat_1.jpg&amp;w=80&amp;h=121&amp;f=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318">
            <a:off x="127107" y="3644429"/>
            <a:ext cx="3691297" cy="286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090C3A86-9586-4B30-87D6-6EC14F70D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840" y="663126"/>
            <a:ext cx="921275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- סימן ההתחלקות ב-9 וב-6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="" xmlns:a16="http://schemas.microsoft.com/office/drawing/2014/main" id="{80BD8BFE-CA0E-45A2-BB5B-2D0A0D64689A}"/>
              </a:ext>
            </a:extLst>
          </p:cNvPr>
          <p:cNvSpPr/>
          <p:nvPr/>
        </p:nvSpPr>
        <p:spPr>
          <a:xfrm>
            <a:off x="3751211" y="2268420"/>
            <a:ext cx="754195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60000"/>
              </a:lnSpc>
              <a:buClr>
                <a:srgbClr val="424242"/>
              </a:buClr>
              <a:buSzPts val="3600"/>
            </a:pPr>
            <a:r>
              <a:rPr lang="he-IL" sz="3600" kern="1200" smtClean="0">
                <a:solidFill>
                  <a:srgbClr val="42424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מהם סימני ההתחלקות ב- </a:t>
            </a:r>
            <a:r>
              <a:rPr lang="he-IL" sz="4000" b="1" kern="120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lang="he-IL" sz="3600" kern="1200" smtClean="0">
                <a:solidFill>
                  <a:srgbClr val="42424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ו-</a:t>
            </a:r>
            <a:r>
              <a:rPr lang="he-IL" sz="4000" b="1" kern="120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lang="he-IL" sz="3600" kern="1200" smtClean="0">
                <a:solidFill>
                  <a:srgbClr val="42424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0" algn="r" rtl="1">
              <a:lnSpc>
                <a:spcPct val="90000"/>
              </a:lnSpc>
              <a:buClr>
                <a:srgbClr val="424242"/>
              </a:buClr>
              <a:buSzPts val="3600"/>
            </a:pPr>
            <a:endParaRPr lang="he-IL" sz="4000" kern="1200" smtClean="0">
              <a:solidFill>
                <a:srgbClr val="424242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lvl="0" algn="r" rtl="1">
              <a:lnSpc>
                <a:spcPct val="90000"/>
              </a:lnSpc>
              <a:buClr>
                <a:srgbClr val="424242"/>
              </a:buClr>
              <a:buSzPts val="3600"/>
            </a:pPr>
            <a:endParaRPr lang="he-IL" sz="4000" kern="1200" smtClean="0">
              <a:solidFill>
                <a:srgbClr val="424242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lvl="0" algn="r" rtl="1">
              <a:lnSpc>
                <a:spcPct val="90000"/>
              </a:lnSpc>
              <a:buClr>
                <a:srgbClr val="424242"/>
              </a:buClr>
              <a:buSzPts val="3600"/>
            </a:pPr>
            <a:r>
              <a:rPr lang="he-IL" sz="4000" kern="1200" smtClean="0">
                <a:solidFill>
                  <a:srgbClr val="424242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בואו נצלול למעמקי המספרים.</a:t>
            </a:r>
            <a:endParaRPr lang="he-IL" sz="1600" dirty="0"/>
          </a:p>
        </p:txBody>
      </p:sp>
      <p:sp>
        <p:nvSpPr>
          <p:cNvPr id="3" name="מלבן 2">
            <a:extLst>
              <a:ext uri="{FF2B5EF4-FFF2-40B4-BE49-F238E27FC236}">
                <a16:creationId xmlns="" xmlns:a16="http://schemas.microsoft.com/office/drawing/2014/main" id="{BAA4E924-5EC3-4214-8B41-E08878F5F282}"/>
              </a:ext>
            </a:extLst>
          </p:cNvPr>
          <p:cNvSpPr/>
          <p:nvPr/>
        </p:nvSpPr>
        <p:spPr>
          <a:xfrm rot="10800000" flipV="1">
            <a:off x="2391765" y="5491025"/>
            <a:ext cx="730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b="1" kern="1200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he-IL" sz="2800" dirty="0">
              <a:solidFill>
                <a:srgbClr val="FFFF00"/>
              </a:solidFill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="" xmlns:a16="http://schemas.microsoft.com/office/drawing/2014/main" id="{A427B807-952F-4C65-931A-A18A6C8AC4B7}"/>
              </a:ext>
            </a:extLst>
          </p:cNvPr>
          <p:cNvSpPr/>
          <p:nvPr/>
        </p:nvSpPr>
        <p:spPr>
          <a:xfrm>
            <a:off x="2930187" y="54805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kern="1200" dirty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9</a:t>
            </a:r>
            <a:endParaRPr lang="he-IL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4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18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=""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112241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=""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=""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=""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=""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=""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=""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=""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sp>
        <p:nvSpPr>
          <p:cNvPr id="47" name="Rounded Rectangle 2">
            <a:extLst>
              <a:ext uri="{FF2B5EF4-FFF2-40B4-BE49-F238E27FC236}">
                <a16:creationId xmlns="" xmlns:a16="http://schemas.microsoft.com/office/drawing/2014/main" id="{8A56C839-5110-4AA0-81CE-8E18EC2AF550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1+8= 9 </a:t>
            </a:r>
            <a:endParaRPr lang="he-IL" sz="3600" dirty="0"/>
          </a:p>
        </p:txBody>
      </p:sp>
      <p:sp>
        <p:nvSpPr>
          <p:cNvPr id="13" name="מלבן 12">
            <a:extLst>
              <a:ext uri="{FF2B5EF4-FFF2-40B4-BE49-F238E27FC236}">
                <a16:creationId xmlns="" xmlns:a16="http://schemas.microsoft.com/office/drawing/2014/main" id="{EAAB39B2-8968-440B-8D61-9828D5C62A93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24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=""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906491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=""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=""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=""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=""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=""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=2+4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=""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=""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="" xmlns:a16="http://schemas.microsoft.com/office/drawing/2014/main" id="{41AD09CD-7DB1-46A8-AF02-4C2014C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3300610"/>
            <a:ext cx="371888" cy="188992"/>
          </a:xfrm>
          <a:prstGeom prst="rect">
            <a:avLst/>
          </a:prstGeom>
        </p:spPr>
      </p:pic>
      <p:sp>
        <p:nvSpPr>
          <p:cNvPr id="47" name="Rounded Rectangle 2">
            <a:extLst>
              <a:ext uri="{FF2B5EF4-FFF2-40B4-BE49-F238E27FC236}">
                <a16:creationId xmlns="" xmlns:a16="http://schemas.microsoft.com/office/drawing/2014/main" id="{8A56C839-5110-4AA0-81CE-8E18EC2AF550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2+4= 6 </a:t>
            </a:r>
            <a:endParaRPr lang="he-IL" sz="3600" dirty="0"/>
          </a:p>
        </p:txBody>
      </p:sp>
      <p:sp>
        <p:nvSpPr>
          <p:cNvPr id="14" name="מלבן 13">
            <a:extLst>
              <a:ext uri="{FF2B5EF4-FFF2-40B4-BE49-F238E27FC236}">
                <a16:creationId xmlns="" xmlns:a16="http://schemas.microsoft.com/office/drawing/2014/main" id="{0CD800D1-FCF0-4293-ADA4-3C2144E0A335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1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30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=""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670474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=""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=""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=""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=""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=""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=2+4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=""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=""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="" xmlns:a16="http://schemas.microsoft.com/office/drawing/2014/main" id="{41AD09CD-7DB1-46A8-AF02-4C2014C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3300610"/>
            <a:ext cx="371888" cy="188992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="" xmlns:a16="http://schemas.microsoft.com/office/drawing/2014/main" id="{C728849E-ADC5-4251-94F1-D308B0A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3746804"/>
            <a:ext cx="371888" cy="188992"/>
          </a:xfrm>
          <a:prstGeom prst="rect">
            <a:avLst/>
          </a:prstGeom>
        </p:spPr>
      </p:pic>
      <p:sp>
        <p:nvSpPr>
          <p:cNvPr id="47" name="Rounded Rectangle 2">
            <a:extLst>
              <a:ext uri="{FF2B5EF4-FFF2-40B4-BE49-F238E27FC236}">
                <a16:creationId xmlns="" xmlns:a16="http://schemas.microsoft.com/office/drawing/2014/main" id="{8A56C839-5110-4AA0-81CE-8E18EC2AF550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3+0= 3 </a:t>
            </a:r>
            <a:endParaRPr lang="he-IL" sz="3600" dirty="0"/>
          </a:p>
        </p:txBody>
      </p:sp>
      <p:sp>
        <p:nvSpPr>
          <p:cNvPr id="15" name="מלבן 14">
            <a:extLst>
              <a:ext uri="{FF2B5EF4-FFF2-40B4-BE49-F238E27FC236}">
                <a16:creationId xmlns="" xmlns:a16="http://schemas.microsoft.com/office/drawing/2014/main" id="{67412B3F-046A-449A-8526-84D08D1708D0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36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=""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980142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=""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=""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=""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=""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=""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=2+4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=""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=""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="" xmlns:a16="http://schemas.microsoft.com/office/drawing/2014/main" id="{41AD09CD-7DB1-46A8-AF02-4C2014C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3300610"/>
            <a:ext cx="371888" cy="188992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="" xmlns:a16="http://schemas.microsoft.com/office/drawing/2014/main" id="{C728849E-ADC5-4251-94F1-D308B0A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3746804"/>
            <a:ext cx="371888" cy="188992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="" xmlns:a16="http://schemas.microsoft.com/office/drawing/2014/main" id="{17E98A18-B472-419A-B90B-C421ADDB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192998"/>
            <a:ext cx="371888" cy="188992"/>
          </a:xfrm>
          <a:prstGeom prst="rect">
            <a:avLst/>
          </a:prstGeom>
        </p:spPr>
      </p:pic>
      <p:sp>
        <p:nvSpPr>
          <p:cNvPr id="47" name="Rounded Rectangle 2">
            <a:extLst>
              <a:ext uri="{FF2B5EF4-FFF2-40B4-BE49-F238E27FC236}">
                <a16:creationId xmlns="" xmlns:a16="http://schemas.microsoft.com/office/drawing/2014/main" id="{8A56C839-5110-4AA0-81CE-8E18EC2AF550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3+6= 9 </a:t>
            </a:r>
            <a:endParaRPr lang="he-IL" sz="3600" dirty="0"/>
          </a:p>
        </p:txBody>
      </p:sp>
      <p:sp>
        <p:nvSpPr>
          <p:cNvPr id="16" name="מלבן 15">
            <a:extLst>
              <a:ext uri="{FF2B5EF4-FFF2-40B4-BE49-F238E27FC236}">
                <a16:creationId xmlns="" xmlns:a16="http://schemas.microsoft.com/office/drawing/2014/main" id="{30818118-E0A3-4F4B-9603-4A523FBA4CDE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9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42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=""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770483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=""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=""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=""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=""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=""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=2+4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=4+2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=""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=""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="" xmlns:a16="http://schemas.microsoft.com/office/drawing/2014/main" id="{41AD09CD-7DB1-46A8-AF02-4C2014C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3300610"/>
            <a:ext cx="371888" cy="188992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="" xmlns:a16="http://schemas.microsoft.com/office/drawing/2014/main" id="{C728849E-ADC5-4251-94F1-D308B0A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3746804"/>
            <a:ext cx="371888" cy="188992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="" xmlns:a16="http://schemas.microsoft.com/office/drawing/2014/main" id="{17E98A18-B472-419A-B90B-C421ADDB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192998"/>
            <a:ext cx="371888" cy="188992"/>
          </a:xfrm>
          <a:prstGeom prst="rect">
            <a:avLst/>
          </a:prstGeom>
        </p:spPr>
      </p:pic>
      <p:pic>
        <p:nvPicPr>
          <p:cNvPr id="43" name="תמונה 42">
            <a:extLst>
              <a:ext uri="{FF2B5EF4-FFF2-40B4-BE49-F238E27FC236}">
                <a16:creationId xmlns="" xmlns:a16="http://schemas.microsoft.com/office/drawing/2014/main" id="{D32E8F9F-417E-4EBA-8EE4-2697D402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637021"/>
            <a:ext cx="371888" cy="188992"/>
          </a:xfrm>
          <a:prstGeom prst="rect">
            <a:avLst/>
          </a:prstGeom>
        </p:spPr>
      </p:pic>
      <p:sp>
        <p:nvSpPr>
          <p:cNvPr id="47" name="Rounded Rectangle 2">
            <a:extLst>
              <a:ext uri="{FF2B5EF4-FFF2-40B4-BE49-F238E27FC236}">
                <a16:creationId xmlns="" xmlns:a16="http://schemas.microsoft.com/office/drawing/2014/main" id="{8A56C839-5110-4AA0-81CE-8E18EC2AF550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4+2= 6 </a:t>
            </a:r>
            <a:endParaRPr lang="he-IL" sz="3600" dirty="0"/>
          </a:p>
        </p:txBody>
      </p:sp>
      <p:sp>
        <p:nvSpPr>
          <p:cNvPr id="18" name="מלבן 17">
            <a:extLst>
              <a:ext uri="{FF2B5EF4-FFF2-40B4-BE49-F238E27FC236}">
                <a16:creationId xmlns="" xmlns:a16="http://schemas.microsoft.com/office/drawing/2014/main" id="{72A8EEE6-06BD-4F49-8618-BC54C8E43850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5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6" name="Rounded Rectangle 2">
            <a:extLst>
              <a:ext uri="{FF2B5EF4-FFF2-40B4-BE49-F238E27FC236}">
                <a16:creationId xmlns="" xmlns:a16="http://schemas.microsoft.com/office/drawing/2014/main" id="{01170407-E0BF-484C-8C75-C00393B28E9B}"/>
              </a:ext>
            </a:extLst>
          </p:cNvPr>
          <p:cNvSpPr/>
          <p:nvPr/>
        </p:nvSpPr>
        <p:spPr>
          <a:xfrm>
            <a:off x="7595110" y="4974712"/>
            <a:ext cx="3926511" cy="11242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4+8= 12</a:t>
            </a:r>
          </a:p>
          <a:p>
            <a:pPr algn="ctr"/>
            <a:r>
              <a:rPr lang="en-US" sz="3600" dirty="0"/>
              <a:t>1+2=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3600" dirty="0"/>
              <a:t>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48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=""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906422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=""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=""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=""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=""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=""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 </a:t>
                      </a:r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=2+4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=4+2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=4+8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=""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=""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="" xmlns:a16="http://schemas.microsoft.com/office/drawing/2014/main" id="{41AD09CD-7DB1-46A8-AF02-4C2014C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3300610"/>
            <a:ext cx="371888" cy="188992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="" xmlns:a16="http://schemas.microsoft.com/office/drawing/2014/main" id="{C728849E-ADC5-4251-94F1-D308B0A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3746804"/>
            <a:ext cx="371888" cy="188992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="" xmlns:a16="http://schemas.microsoft.com/office/drawing/2014/main" id="{17E98A18-B472-419A-B90B-C421ADDB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192998"/>
            <a:ext cx="371888" cy="188992"/>
          </a:xfrm>
          <a:prstGeom prst="rect">
            <a:avLst/>
          </a:prstGeom>
        </p:spPr>
      </p:pic>
      <p:pic>
        <p:nvPicPr>
          <p:cNvPr id="43" name="תמונה 42">
            <a:extLst>
              <a:ext uri="{FF2B5EF4-FFF2-40B4-BE49-F238E27FC236}">
                <a16:creationId xmlns="" xmlns:a16="http://schemas.microsoft.com/office/drawing/2014/main" id="{D32E8F9F-417E-4EBA-8EE4-2697D402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637021"/>
            <a:ext cx="371888" cy="188992"/>
          </a:xfrm>
          <a:prstGeom prst="rect">
            <a:avLst/>
          </a:prstGeom>
        </p:spPr>
      </p:pic>
      <p:pic>
        <p:nvPicPr>
          <p:cNvPr id="44" name="תמונה 43">
            <a:extLst>
              <a:ext uri="{FF2B5EF4-FFF2-40B4-BE49-F238E27FC236}">
                <a16:creationId xmlns="" xmlns:a16="http://schemas.microsoft.com/office/drawing/2014/main" id="{B46DC662-C50B-487C-82B1-5C37658A5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26" y="5083951"/>
            <a:ext cx="371888" cy="18899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="" xmlns:a16="http://schemas.microsoft.com/office/drawing/2014/main" id="{55E1B964-9CEF-494E-9554-00CE125F5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02" y="5146818"/>
            <a:ext cx="371888" cy="188992"/>
          </a:xfrm>
          <a:prstGeom prst="rect">
            <a:avLst/>
          </a:prstGeom>
        </p:spPr>
      </p:pic>
      <p:sp>
        <p:nvSpPr>
          <p:cNvPr id="19" name="מלבן 18">
            <a:extLst>
              <a:ext uri="{FF2B5EF4-FFF2-40B4-BE49-F238E27FC236}">
                <a16:creationId xmlns="" xmlns:a16="http://schemas.microsoft.com/office/drawing/2014/main" id="{F453B0CF-8783-425A-8E3A-D4973170D8F6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9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עכשיו לומדים – חוקרים את כפולות ה-6</a:t>
            </a:r>
          </a:p>
        </p:txBody>
      </p:sp>
      <p:sp>
        <p:nvSpPr>
          <p:cNvPr id="26" name="Rounded Rectangle 2">
            <a:extLst>
              <a:ext uri="{FF2B5EF4-FFF2-40B4-BE49-F238E27FC236}">
                <a16:creationId xmlns="" xmlns:a16="http://schemas.microsoft.com/office/drawing/2014/main" id="{01170407-E0BF-484C-8C75-C00393B28E9B}"/>
              </a:ext>
            </a:extLst>
          </p:cNvPr>
          <p:cNvSpPr/>
          <p:nvPr/>
        </p:nvSpPr>
        <p:spPr>
          <a:xfrm>
            <a:off x="7595110" y="4974712"/>
            <a:ext cx="3926511" cy="11212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5+4= 9 </a:t>
            </a:r>
            <a:endParaRPr lang="he-IL" sz="3600" dirty="0"/>
          </a:p>
        </p:txBody>
      </p:sp>
      <p:sp>
        <p:nvSpPr>
          <p:cNvPr id="27" name="Right Brace 3">
            <a:extLst>
              <a:ext uri="{FF2B5EF4-FFF2-40B4-BE49-F238E27FC236}">
                <a16:creationId xmlns="" xmlns:a16="http://schemas.microsoft.com/office/drawing/2014/main" id="{FFD0E4D1-5198-4800-A874-71EE97785911}"/>
              </a:ext>
            </a:extLst>
          </p:cNvPr>
          <p:cNvSpPr/>
          <p:nvPr/>
        </p:nvSpPr>
        <p:spPr>
          <a:xfrm rot="5400000" flipH="1">
            <a:off x="9349367" y="2842633"/>
            <a:ext cx="402974" cy="3658507"/>
          </a:xfrm>
          <a:prstGeom prst="rightBrace">
            <a:avLst>
              <a:gd name="adj1" fmla="val 259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TextBox 4">
            <a:extLst>
              <a:ext uri="{FF2B5EF4-FFF2-40B4-BE49-F238E27FC236}">
                <a16:creationId xmlns="" xmlns:a16="http://schemas.microsoft.com/office/drawing/2014/main" id="{019C725A-8E6F-4F5A-9F7E-DBB8B3C197AA}"/>
              </a:ext>
            </a:extLst>
          </p:cNvPr>
          <p:cNvSpPr txBox="1"/>
          <p:nvPr/>
        </p:nvSpPr>
        <p:spPr>
          <a:xfrm>
            <a:off x="7595111" y="3958771"/>
            <a:ext cx="42966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/>
              <a:t>סכום הספרות </a:t>
            </a:r>
            <a:r>
              <a:rPr lang="he-IL" sz="2800" dirty="0"/>
              <a:t>במספר 54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=""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721723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=""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=""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=""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=""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=""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=2+4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=4+2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=4+8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=5+4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=""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=""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="" xmlns:a16="http://schemas.microsoft.com/office/drawing/2014/main" id="{41AD09CD-7DB1-46A8-AF02-4C2014C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3300610"/>
            <a:ext cx="371888" cy="188992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="" xmlns:a16="http://schemas.microsoft.com/office/drawing/2014/main" id="{C728849E-ADC5-4251-94F1-D308B0A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3746804"/>
            <a:ext cx="371888" cy="188992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="" xmlns:a16="http://schemas.microsoft.com/office/drawing/2014/main" id="{17E98A18-B472-419A-B90B-C421ADDB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192998"/>
            <a:ext cx="371888" cy="188992"/>
          </a:xfrm>
          <a:prstGeom prst="rect">
            <a:avLst/>
          </a:prstGeom>
        </p:spPr>
      </p:pic>
      <p:pic>
        <p:nvPicPr>
          <p:cNvPr id="43" name="תמונה 42">
            <a:extLst>
              <a:ext uri="{FF2B5EF4-FFF2-40B4-BE49-F238E27FC236}">
                <a16:creationId xmlns="" xmlns:a16="http://schemas.microsoft.com/office/drawing/2014/main" id="{D32E8F9F-417E-4EBA-8EE4-2697D402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637021"/>
            <a:ext cx="371888" cy="188992"/>
          </a:xfrm>
          <a:prstGeom prst="rect">
            <a:avLst/>
          </a:prstGeom>
        </p:spPr>
      </p:pic>
      <p:pic>
        <p:nvPicPr>
          <p:cNvPr id="44" name="תמונה 43">
            <a:extLst>
              <a:ext uri="{FF2B5EF4-FFF2-40B4-BE49-F238E27FC236}">
                <a16:creationId xmlns="" xmlns:a16="http://schemas.microsoft.com/office/drawing/2014/main" id="{B46DC662-C50B-487C-82B1-5C37658A5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26" y="5083951"/>
            <a:ext cx="371888" cy="188992"/>
          </a:xfrm>
          <a:prstGeom prst="rect">
            <a:avLst/>
          </a:prstGeom>
        </p:spPr>
      </p:pic>
      <p:pic>
        <p:nvPicPr>
          <p:cNvPr id="45" name="תמונה 44">
            <a:extLst>
              <a:ext uri="{FF2B5EF4-FFF2-40B4-BE49-F238E27FC236}">
                <a16:creationId xmlns="" xmlns:a16="http://schemas.microsoft.com/office/drawing/2014/main" id="{4D659685-6B25-499B-B239-8A8AB5BF5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618" y="5591483"/>
            <a:ext cx="371888" cy="18899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="" xmlns:a16="http://schemas.microsoft.com/office/drawing/2014/main" id="{A1321810-CE1B-4D80-B9FB-067F45E59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02" y="5146818"/>
            <a:ext cx="371888" cy="188992"/>
          </a:xfrm>
          <a:prstGeom prst="rect">
            <a:avLst/>
          </a:prstGeom>
        </p:spPr>
      </p:pic>
      <p:sp>
        <p:nvSpPr>
          <p:cNvPr id="20" name="מלבן 19">
            <a:extLst>
              <a:ext uri="{FF2B5EF4-FFF2-40B4-BE49-F238E27FC236}">
                <a16:creationId xmlns="" xmlns:a16="http://schemas.microsoft.com/office/drawing/2014/main" id="{437EF7A1-534C-4A37-B647-48FA81EAD83F}"/>
              </a:ext>
            </a:extLst>
          </p:cNvPr>
          <p:cNvSpPr/>
          <p:nvPr/>
        </p:nvSpPr>
        <p:spPr>
          <a:xfrm>
            <a:off x="2752831" y="1721595"/>
            <a:ext cx="89591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בדקנו האם המספר </a:t>
            </a:r>
            <a:r>
              <a:rPr lang="he-IL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24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נבדוק: האם </a:t>
            </a:r>
            <a:r>
              <a:rPr lang="he-IL" sz="3200" b="1" u="sng" dirty="0">
                <a:solidFill>
                  <a:schemeClr val="bg2">
                    <a:lumMod val="50000"/>
                  </a:schemeClr>
                </a:solidFill>
              </a:rPr>
              <a:t>סכום הספרות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>
            <a:extLst>
              <a:ext uri="{FF2B5EF4-FFF2-40B4-BE49-F238E27FC236}">
                <a16:creationId xmlns="" xmlns:a16="http://schemas.microsoft.com/office/drawing/2014/main" id="{CB5640F9-6EA5-44B2-9293-B6DF881DB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1899491"/>
            <a:ext cx="371888" cy="188992"/>
          </a:xfrm>
          <a:prstGeom prst="rect">
            <a:avLst/>
          </a:prstGeom>
        </p:spPr>
      </p:pic>
      <p:sp>
        <p:nvSpPr>
          <p:cNvPr id="21" name="כותרת 20">
            <a:extLst>
              <a:ext uri="{FF2B5EF4-FFF2-40B4-BE49-F238E27FC236}">
                <a16:creationId xmlns="" xmlns:a16="http://schemas.microsoft.com/office/drawing/2014/main" id="{421372D2-A613-4C9D-B036-F30325887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23" name="כותרת 1">
            <a:extLst>
              <a:ext uri="{FF2B5EF4-FFF2-40B4-BE49-F238E27FC236}">
                <a16:creationId xmlns="" xmlns:a16="http://schemas.microsoft.com/office/drawing/2014/main" id="{E0815A6B-DCBF-4340-A2EB-BE4A56B75B49}"/>
              </a:ext>
            </a:extLst>
          </p:cNvPr>
          <p:cNvSpPr txBox="1">
            <a:spLocks/>
          </p:cNvSpPr>
          <p:nvPr/>
        </p:nvSpPr>
        <p:spPr>
          <a:xfrm>
            <a:off x="3057066" y="634868"/>
            <a:ext cx="8280000" cy="7200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x-none" sz="4400" b="0" i="0" u="none" strike="noStrike" kern="1200" cap="none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/>
              <a:t>מסכמים –את כפולות ה-6</a:t>
            </a:r>
          </a:p>
        </p:txBody>
      </p:sp>
      <p:pic>
        <p:nvPicPr>
          <p:cNvPr id="29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28B41A1D-85CB-4026-8394-CF140C35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טבלה 3">
            <a:extLst>
              <a:ext uri="{FF2B5EF4-FFF2-40B4-BE49-F238E27FC236}">
                <a16:creationId xmlns="" xmlns:a16="http://schemas.microsoft.com/office/drawing/2014/main" id="{CF4CDC10-60ED-4C2E-800A-F0746CEB1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533421"/>
              </p:ext>
            </p:extLst>
          </p:nvPr>
        </p:nvGraphicFramePr>
        <p:xfrm>
          <a:off x="479981" y="1779416"/>
          <a:ext cx="4296625" cy="45720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17694">
                  <a:extLst>
                    <a:ext uri="{9D8B030D-6E8A-4147-A177-3AD203B41FA5}">
                      <a16:colId xmlns="" xmlns:a16="http://schemas.microsoft.com/office/drawing/2014/main" val="622726229"/>
                    </a:ext>
                  </a:extLst>
                </a:gridCol>
                <a:gridCol w="555854">
                  <a:extLst>
                    <a:ext uri="{9D8B030D-6E8A-4147-A177-3AD203B41FA5}">
                      <a16:colId xmlns="" xmlns:a16="http://schemas.microsoft.com/office/drawing/2014/main" val="1087310202"/>
                    </a:ext>
                  </a:extLst>
                </a:gridCol>
                <a:gridCol w="1101762">
                  <a:extLst>
                    <a:ext uri="{9D8B030D-6E8A-4147-A177-3AD203B41FA5}">
                      <a16:colId xmlns="" xmlns:a16="http://schemas.microsoft.com/office/drawing/2014/main" val="3998527523"/>
                    </a:ext>
                  </a:extLst>
                </a:gridCol>
                <a:gridCol w="708869">
                  <a:extLst>
                    <a:ext uri="{9D8B030D-6E8A-4147-A177-3AD203B41FA5}">
                      <a16:colId xmlns="" xmlns:a16="http://schemas.microsoft.com/office/drawing/2014/main" val="331404448"/>
                    </a:ext>
                  </a:extLst>
                </a:gridCol>
                <a:gridCol w="812446">
                  <a:extLst>
                    <a:ext uri="{9D8B030D-6E8A-4147-A177-3AD203B41FA5}">
                      <a16:colId xmlns="" xmlns:a16="http://schemas.microsoft.com/office/drawing/2014/main" val="1731487614"/>
                    </a:ext>
                  </a:extLst>
                </a:gridCol>
              </a:tblGrid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8599173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3678644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=1+8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782414419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=2+4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2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5609110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92161381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=3+6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3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744155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sz="2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=4+2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383113352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he-IL" sz="2400" dirty="0"/>
                        <a:t>=1+2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12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=4+8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4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93225875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=5+4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5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93484008"/>
                  </a:ext>
                </a:extLst>
              </a:tr>
              <a:tr h="377224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400" dirty="0"/>
                        <a:t>=6+0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400" b="1" dirty="0"/>
                        <a:t>6</a:t>
                      </a:r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63074039"/>
                  </a:ext>
                </a:extLst>
              </a:tr>
            </a:tbl>
          </a:graphicData>
        </a:graphic>
      </p:graphicFrame>
      <p:pic>
        <p:nvPicPr>
          <p:cNvPr id="38" name="תמונה 37">
            <a:extLst>
              <a:ext uri="{FF2B5EF4-FFF2-40B4-BE49-F238E27FC236}">
                <a16:creationId xmlns="" xmlns:a16="http://schemas.microsoft.com/office/drawing/2014/main" id="{54F6C0CF-062B-48BF-89CA-8768DFAAD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363600"/>
            <a:ext cx="371888" cy="188992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="" xmlns:a16="http://schemas.microsoft.com/office/drawing/2014/main" id="{9AE8B06B-9BCB-4A65-A150-55A3CBC1B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2827709"/>
            <a:ext cx="371888" cy="188992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="" xmlns:a16="http://schemas.microsoft.com/office/drawing/2014/main" id="{41AD09CD-7DB1-46A8-AF02-4C2014C9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93" y="3300610"/>
            <a:ext cx="371888" cy="188992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="" xmlns:a16="http://schemas.microsoft.com/office/drawing/2014/main" id="{C728849E-ADC5-4251-94F1-D308B0A1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3746804"/>
            <a:ext cx="371888" cy="188992"/>
          </a:xfrm>
          <a:prstGeom prst="rect">
            <a:avLst/>
          </a:prstGeom>
        </p:spPr>
      </p:pic>
      <p:pic>
        <p:nvPicPr>
          <p:cNvPr id="42" name="תמונה 41">
            <a:extLst>
              <a:ext uri="{FF2B5EF4-FFF2-40B4-BE49-F238E27FC236}">
                <a16:creationId xmlns="" xmlns:a16="http://schemas.microsoft.com/office/drawing/2014/main" id="{17E98A18-B472-419A-B90B-C421ADDB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192998"/>
            <a:ext cx="371888" cy="188992"/>
          </a:xfrm>
          <a:prstGeom prst="rect">
            <a:avLst/>
          </a:prstGeom>
        </p:spPr>
      </p:pic>
      <p:pic>
        <p:nvPicPr>
          <p:cNvPr id="43" name="תמונה 42">
            <a:extLst>
              <a:ext uri="{FF2B5EF4-FFF2-40B4-BE49-F238E27FC236}">
                <a16:creationId xmlns="" xmlns:a16="http://schemas.microsoft.com/office/drawing/2014/main" id="{D32E8F9F-417E-4EBA-8EE4-2697D402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4637021"/>
            <a:ext cx="371888" cy="188992"/>
          </a:xfrm>
          <a:prstGeom prst="rect">
            <a:avLst/>
          </a:prstGeom>
        </p:spPr>
      </p:pic>
      <p:pic>
        <p:nvPicPr>
          <p:cNvPr id="44" name="תמונה 43">
            <a:extLst>
              <a:ext uri="{FF2B5EF4-FFF2-40B4-BE49-F238E27FC236}">
                <a16:creationId xmlns="" xmlns:a16="http://schemas.microsoft.com/office/drawing/2014/main" id="{B46DC662-C50B-487C-82B1-5C37658A5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526" y="5083951"/>
            <a:ext cx="371888" cy="188992"/>
          </a:xfrm>
          <a:prstGeom prst="rect">
            <a:avLst/>
          </a:prstGeom>
        </p:spPr>
      </p:pic>
      <p:pic>
        <p:nvPicPr>
          <p:cNvPr id="45" name="תמונה 44">
            <a:extLst>
              <a:ext uri="{FF2B5EF4-FFF2-40B4-BE49-F238E27FC236}">
                <a16:creationId xmlns="" xmlns:a16="http://schemas.microsoft.com/office/drawing/2014/main" id="{4D659685-6B25-499B-B239-8A8AB5BF5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618" y="5591483"/>
            <a:ext cx="371888" cy="188992"/>
          </a:xfrm>
          <a:prstGeom prst="rect">
            <a:avLst/>
          </a:prstGeom>
        </p:spPr>
      </p:pic>
      <p:pic>
        <p:nvPicPr>
          <p:cNvPr id="46" name="תמונה 45">
            <a:extLst>
              <a:ext uri="{FF2B5EF4-FFF2-40B4-BE49-F238E27FC236}">
                <a16:creationId xmlns="" xmlns:a16="http://schemas.microsoft.com/office/drawing/2014/main" id="{872B1378-4560-491C-BF97-F9366C2FD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905" y="6038413"/>
            <a:ext cx="371888" cy="188992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="" xmlns:a16="http://schemas.microsoft.com/office/drawing/2014/main" id="{AAD343CE-43D3-4D9A-AA2B-D01505448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02" y="5146818"/>
            <a:ext cx="371888" cy="188992"/>
          </a:xfrm>
          <a:prstGeom prst="rect">
            <a:avLst/>
          </a:prstGeom>
        </p:spPr>
      </p:pic>
      <p:sp>
        <p:nvSpPr>
          <p:cNvPr id="24" name="תיבת טקסט 23">
            <a:extLst>
              <a:ext uri="{FF2B5EF4-FFF2-40B4-BE49-F238E27FC236}">
                <a16:creationId xmlns="" xmlns:a16="http://schemas.microsoft.com/office/drawing/2014/main" id="{3FEA5443-DB85-4721-A3E5-E0D4685CCB23}"/>
              </a:ext>
            </a:extLst>
          </p:cNvPr>
          <p:cNvSpPr txBox="1"/>
          <p:nvPr/>
        </p:nvSpPr>
        <p:spPr>
          <a:xfrm>
            <a:off x="5149428" y="1784923"/>
            <a:ext cx="83209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/>
              <a:t>למדנו מהם סימני ההתחלקות ב-6:</a:t>
            </a:r>
          </a:p>
        </p:txBody>
      </p:sp>
      <p:sp>
        <p:nvSpPr>
          <p:cNvPr id="25" name="מלבן 24">
            <a:extLst>
              <a:ext uri="{FF2B5EF4-FFF2-40B4-BE49-F238E27FC236}">
                <a16:creationId xmlns="" xmlns:a16="http://schemas.microsoft.com/office/drawing/2014/main" id="{5643D50D-DDE5-4430-BD0F-41E10DB4F733}"/>
              </a:ext>
            </a:extLst>
          </p:cNvPr>
          <p:cNvSpPr/>
          <p:nvPr/>
        </p:nvSpPr>
        <p:spPr>
          <a:xfrm>
            <a:off x="2717472" y="2552592"/>
            <a:ext cx="89591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200" dirty="0">
                <a:solidFill>
                  <a:srgbClr val="280D4E"/>
                </a:solidFill>
                <a:latin typeface="arial" panose="020B0604020202020204" pitchFamily="34" charset="0"/>
              </a:rPr>
              <a:t>אם הוא </a:t>
            </a:r>
            <a:r>
              <a:rPr lang="he-IL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ז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וגי</a:t>
            </a:r>
            <a:r>
              <a:rPr lang="he-IL" sz="3200" dirty="0">
                <a:solidFill>
                  <a:srgbClr val="280D4E"/>
                </a:solidFill>
                <a:latin typeface="arial" panose="020B0604020202020204" pitchFamily="34" charset="0"/>
              </a:rPr>
              <a:t>,</a:t>
            </a:r>
          </a:p>
          <a:p>
            <a:pPr algn="r"/>
            <a:r>
              <a:rPr lang="he-IL" sz="3200" dirty="0">
                <a:solidFill>
                  <a:srgbClr val="280D4E"/>
                </a:solidFill>
                <a:latin typeface="arial" panose="020B0604020202020204" pitchFamily="34" charset="0"/>
              </a:rPr>
              <a:t>כלומר ספרת היחידות: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0, 2, 4, 6 או 8</a:t>
            </a:r>
            <a:r>
              <a:rPr lang="he-IL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1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ואם</a:t>
            </a:r>
          </a:p>
          <a:p>
            <a:pPr algn="r"/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he-IL" sz="3200" b="1" dirty="0">
                <a:solidFill>
                  <a:schemeClr val="bg2">
                    <a:lumMod val="50000"/>
                  </a:schemeClr>
                </a:solidFill>
              </a:rPr>
              <a:t>סכום הספרות הסופי 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במספר</a:t>
            </a:r>
            <a:r>
              <a:rPr lang="he-IL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3 , 6 או 9 </a:t>
            </a:r>
          </a:p>
          <a:p>
            <a:pPr algn="r"/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כלומר המספר מתחלק ב-</a:t>
            </a:r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he-IL" sz="32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=""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עכשיו מתרגלים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="" xmlns:a16="http://schemas.microsoft.com/office/drawing/2014/main" id="{077D7505-C1D9-487C-BF43-F7CB589D1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837567"/>
              </p:ext>
            </p:extLst>
          </p:nvPr>
        </p:nvGraphicFramePr>
        <p:xfrm>
          <a:off x="2435433" y="172878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=""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=""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2744123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=""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5721927" y="1760439"/>
            <a:ext cx="6273205" cy="98438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3200" dirty="0"/>
              <a:t>מיינו את המספרים בטבלה </a:t>
            </a:r>
          </a:p>
          <a:p>
            <a:pPr indent="-50800">
              <a:buSzPts val="2800"/>
            </a:pPr>
            <a:r>
              <a:rPr lang="he-IL" sz="3200" dirty="0"/>
              <a:t>לפי סימני - ההתחלקות שלמדנו. </a:t>
            </a:r>
          </a:p>
          <a:p>
            <a:pPr indent="-50800">
              <a:buSzPts val="2800"/>
            </a:pPr>
            <a:endParaRPr lang="he-IL" sz="3200" dirty="0"/>
          </a:p>
          <a:p>
            <a:endParaRPr lang="x-none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="" xmlns:a16="http://schemas.microsoft.com/office/drawing/2014/main" id="{94E7BA21-47A8-47F5-8D79-5F409027A17F}"/>
              </a:ext>
            </a:extLst>
          </p:cNvPr>
          <p:cNvSpPr txBox="1"/>
          <p:nvPr/>
        </p:nvSpPr>
        <p:spPr>
          <a:xfrm>
            <a:off x="9189720" y="2939518"/>
            <a:ext cx="1741138" cy="267765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המספרים:</a:t>
            </a:r>
          </a:p>
          <a:p>
            <a:pPr algn="ctr"/>
            <a:r>
              <a:rPr lang="en-US" sz="2400" b="1" dirty="0"/>
              <a:t>9 </a:t>
            </a:r>
          </a:p>
          <a:p>
            <a:pPr algn="ctr"/>
            <a:r>
              <a:rPr lang="en-US" sz="2400" b="1" dirty="0"/>
              <a:t>15</a:t>
            </a:r>
          </a:p>
          <a:p>
            <a:pPr algn="ctr"/>
            <a:r>
              <a:rPr lang="en-US" sz="2400" b="1" dirty="0"/>
              <a:t>12</a:t>
            </a:r>
          </a:p>
          <a:p>
            <a:pPr algn="ctr"/>
            <a:r>
              <a:rPr lang="en-US" sz="2400" b="1" dirty="0"/>
              <a:t>21</a:t>
            </a:r>
          </a:p>
          <a:p>
            <a:pPr algn="ctr"/>
            <a:r>
              <a:rPr lang="en-US" sz="2400" b="1" dirty="0"/>
              <a:t>40</a:t>
            </a:r>
          </a:p>
          <a:p>
            <a:pPr algn="ctr"/>
            <a:r>
              <a:rPr lang="en-US" sz="2400" b="1" dirty="0"/>
              <a:t>30</a:t>
            </a:r>
            <a:endParaRPr lang="he-IL" sz="2800" b="1" dirty="0"/>
          </a:p>
        </p:txBody>
      </p:sp>
      <p:pic>
        <p:nvPicPr>
          <p:cNvPr id="8" name="3min_final" descr="3min_final">
            <a:hlinkClick r:id="" action="ppaction://media"/>
            <a:extLst>
              <a:ext uri="{FF2B5EF4-FFF2-40B4-BE49-F238E27FC236}">
                <a16:creationId xmlns=""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235" y="3883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=""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="" xmlns:a16="http://schemas.microsoft.com/office/drawing/2014/main" id="{077D7505-C1D9-487C-BF43-F7CB589D1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011574"/>
              </p:ext>
            </p:extLst>
          </p:nvPr>
        </p:nvGraphicFramePr>
        <p:xfrm>
          <a:off x="2435433" y="172878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=""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=""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2744123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=""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5721927" y="1760439"/>
            <a:ext cx="6273205" cy="98438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3200" dirty="0"/>
              <a:t>מיינו את המספרים בטבלה </a:t>
            </a:r>
          </a:p>
          <a:p>
            <a:pPr indent="-50800">
              <a:buSzPts val="2800"/>
            </a:pPr>
            <a:r>
              <a:rPr lang="he-IL" sz="3200" dirty="0"/>
              <a:t>לפי סימני - ההתחלקות שלמדנו. </a:t>
            </a:r>
          </a:p>
          <a:p>
            <a:pPr indent="-50800">
              <a:buSzPts val="2800"/>
            </a:pPr>
            <a:endParaRPr lang="he-IL" sz="3200" dirty="0"/>
          </a:p>
          <a:p>
            <a:endParaRPr lang="x-none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="" xmlns:a16="http://schemas.microsoft.com/office/drawing/2014/main" id="{94E7BA21-47A8-47F5-8D79-5F409027A17F}"/>
              </a:ext>
            </a:extLst>
          </p:cNvPr>
          <p:cNvSpPr txBox="1"/>
          <p:nvPr/>
        </p:nvSpPr>
        <p:spPr>
          <a:xfrm>
            <a:off x="9189720" y="2939518"/>
            <a:ext cx="1741138" cy="267765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המספרים: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15</a:t>
            </a:r>
          </a:p>
          <a:p>
            <a:pPr algn="ctr"/>
            <a:r>
              <a:rPr lang="en-US" sz="2400" b="1" dirty="0"/>
              <a:t>12</a:t>
            </a:r>
          </a:p>
          <a:p>
            <a:pPr algn="ctr"/>
            <a:r>
              <a:rPr lang="en-US" sz="2400" b="1" dirty="0"/>
              <a:t>21</a:t>
            </a:r>
          </a:p>
          <a:p>
            <a:pPr algn="ctr"/>
            <a:r>
              <a:rPr lang="en-US" sz="2400" b="1" dirty="0"/>
              <a:t>40</a:t>
            </a:r>
          </a:p>
          <a:p>
            <a:pPr algn="ctr"/>
            <a:r>
              <a:rPr lang="en-US" sz="2400" b="1" dirty="0"/>
              <a:t>30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117157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CC2482F4-4929-459F-8B28-C7922EC78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63126"/>
            <a:ext cx="9685190" cy="720000"/>
          </a:xfrm>
        </p:spPr>
        <p:txBody>
          <a:bodyPr>
            <a:normAutofit fontScale="90000"/>
          </a:bodyPr>
          <a:lstStyle/>
          <a:p>
            <a:r>
              <a:rPr lang="he-IL" dirty="0"/>
              <a:t>עכשיו לומדים – חוקרים את כפולות ה- 9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C01D580B-69D9-4ACA-A815-5664692E5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872" y="1901728"/>
            <a:ext cx="4770662" cy="4063736"/>
          </a:xfrm>
          <a:prstGeom prst="rect">
            <a:avLst/>
          </a:prstGeom>
        </p:spPr>
      </p:pic>
      <p:pic>
        <p:nvPicPr>
          <p:cNvPr id="18434" name="Picture 2" descr="ספירה, מתמטיקה, תשע, מספרים, מספרים">
            <a:extLst>
              <a:ext uri="{FF2B5EF4-FFF2-40B4-BE49-F238E27FC236}">
                <a16:creationId xmlns="" xmlns:a16="http://schemas.microsoft.com/office/drawing/2014/main" id="{0FC2B49C-C76C-49E7-A477-608262E49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647" y="3989169"/>
            <a:ext cx="838397" cy="144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4D245139-046C-44F9-988F-D36871F319AE}"/>
              </a:ext>
            </a:extLst>
          </p:cNvPr>
          <p:cNvSpPr txBox="1"/>
          <p:nvPr/>
        </p:nvSpPr>
        <p:spPr>
          <a:xfrm>
            <a:off x="7674735" y="2566768"/>
            <a:ext cx="36015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dirty="0"/>
              <a:t>לפניכם לוח הכפל</a:t>
            </a:r>
          </a:p>
        </p:txBody>
      </p:sp>
    </p:spTree>
    <p:extLst>
      <p:ext uri="{BB962C8B-B14F-4D97-AF65-F5344CB8AC3E}">
        <p14:creationId xmlns:p14="http://schemas.microsoft.com/office/powerpoint/2010/main" val="21958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=""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="" xmlns:a16="http://schemas.microsoft.com/office/drawing/2014/main" id="{077D7505-C1D9-487C-BF43-F7CB589D1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778654"/>
              </p:ext>
            </p:extLst>
          </p:nvPr>
        </p:nvGraphicFramePr>
        <p:xfrm>
          <a:off x="2435433" y="172878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=""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=""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/>
                        <a:t>15</a:t>
                      </a:r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2744123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=""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5721927" y="1760439"/>
            <a:ext cx="6273205" cy="98438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3200" dirty="0"/>
              <a:t>מיינו את המספרים בטבלה </a:t>
            </a:r>
          </a:p>
          <a:p>
            <a:pPr indent="-50800">
              <a:buSzPts val="2800"/>
            </a:pPr>
            <a:r>
              <a:rPr lang="he-IL" sz="3200" dirty="0"/>
              <a:t>לפי סימני - ההתחלקות שלמדנו. </a:t>
            </a:r>
          </a:p>
          <a:p>
            <a:pPr indent="-50800">
              <a:buSzPts val="2800"/>
            </a:pPr>
            <a:endParaRPr lang="he-IL" sz="3200" dirty="0"/>
          </a:p>
          <a:p>
            <a:endParaRPr lang="x-none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="" xmlns:a16="http://schemas.microsoft.com/office/drawing/2014/main" id="{94E7BA21-47A8-47F5-8D79-5F409027A17F}"/>
              </a:ext>
            </a:extLst>
          </p:cNvPr>
          <p:cNvSpPr txBox="1"/>
          <p:nvPr/>
        </p:nvSpPr>
        <p:spPr>
          <a:xfrm>
            <a:off x="9189720" y="2939518"/>
            <a:ext cx="1741138" cy="267765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המספרים:</a:t>
            </a:r>
          </a:p>
          <a:p>
            <a:pPr algn="ctr"/>
            <a:r>
              <a:rPr lang="en-US" sz="2400" b="1" dirty="0"/>
              <a:t>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15</a:t>
            </a:r>
          </a:p>
          <a:p>
            <a:pPr algn="ctr"/>
            <a:r>
              <a:rPr lang="en-US" sz="2400" b="1" dirty="0"/>
              <a:t>12</a:t>
            </a:r>
          </a:p>
          <a:p>
            <a:pPr algn="ctr"/>
            <a:r>
              <a:rPr lang="en-US" sz="2400" b="1" dirty="0"/>
              <a:t>21</a:t>
            </a:r>
          </a:p>
          <a:p>
            <a:pPr algn="ctr"/>
            <a:r>
              <a:rPr lang="en-US" sz="2400" b="1" dirty="0"/>
              <a:t>40</a:t>
            </a:r>
          </a:p>
          <a:p>
            <a:pPr algn="ctr"/>
            <a:r>
              <a:rPr lang="en-US" sz="2400" b="1" dirty="0"/>
              <a:t>30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45062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=""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="" xmlns:a16="http://schemas.microsoft.com/office/drawing/2014/main" id="{077D7505-C1D9-487C-BF43-F7CB589D1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230155"/>
              </p:ext>
            </p:extLst>
          </p:nvPr>
        </p:nvGraphicFramePr>
        <p:xfrm>
          <a:off x="2435433" y="172878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=""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=""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/>
                        <a:t>15</a:t>
                      </a:r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2744123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=""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5721927" y="1760439"/>
            <a:ext cx="6273205" cy="98438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3200" dirty="0"/>
              <a:t>מיינו את המספרים בטבלה </a:t>
            </a:r>
          </a:p>
          <a:p>
            <a:pPr indent="-50800">
              <a:buSzPts val="2800"/>
            </a:pPr>
            <a:r>
              <a:rPr lang="he-IL" sz="3200" dirty="0"/>
              <a:t>לפי סימני - ההתחלקות שלמדנו. </a:t>
            </a:r>
          </a:p>
          <a:p>
            <a:pPr indent="-50800">
              <a:buSzPts val="2800"/>
            </a:pPr>
            <a:endParaRPr lang="he-IL" sz="3200" dirty="0"/>
          </a:p>
          <a:p>
            <a:endParaRPr lang="x-none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="" xmlns:a16="http://schemas.microsoft.com/office/drawing/2014/main" id="{94E7BA21-47A8-47F5-8D79-5F409027A17F}"/>
              </a:ext>
            </a:extLst>
          </p:cNvPr>
          <p:cNvSpPr txBox="1"/>
          <p:nvPr/>
        </p:nvSpPr>
        <p:spPr>
          <a:xfrm>
            <a:off x="9189720" y="2939518"/>
            <a:ext cx="1741138" cy="230832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המספרים:</a:t>
            </a:r>
          </a:p>
          <a:p>
            <a:pPr algn="ctr"/>
            <a:r>
              <a:rPr lang="en-US" sz="2400" b="1" dirty="0"/>
              <a:t>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12</a:t>
            </a:r>
          </a:p>
          <a:p>
            <a:pPr algn="ctr"/>
            <a:r>
              <a:rPr lang="en-US" sz="2400" b="1" dirty="0"/>
              <a:t>21</a:t>
            </a:r>
          </a:p>
          <a:p>
            <a:pPr algn="ctr"/>
            <a:r>
              <a:rPr lang="en-US" sz="2400" b="1" dirty="0"/>
              <a:t>40</a:t>
            </a:r>
          </a:p>
          <a:p>
            <a:pPr algn="ctr"/>
            <a:r>
              <a:rPr lang="en-US" sz="2400" b="1" dirty="0"/>
              <a:t>30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378416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=""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="" xmlns:a16="http://schemas.microsoft.com/office/drawing/2014/main" id="{077D7505-C1D9-487C-BF43-F7CB589D1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954730"/>
              </p:ext>
            </p:extLst>
          </p:nvPr>
        </p:nvGraphicFramePr>
        <p:xfrm>
          <a:off x="2435433" y="172878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=""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=""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/>
                        <a:t>15</a:t>
                      </a:r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2744123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=""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5721927" y="1760439"/>
            <a:ext cx="6273205" cy="98438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3200" dirty="0"/>
              <a:t>מיינו את המספרים בטבלה </a:t>
            </a:r>
          </a:p>
          <a:p>
            <a:pPr indent="-50800">
              <a:buSzPts val="2800"/>
            </a:pPr>
            <a:r>
              <a:rPr lang="he-IL" sz="3200" dirty="0"/>
              <a:t>לפי סימני - ההתחלקות שלמדנו. </a:t>
            </a:r>
          </a:p>
          <a:p>
            <a:pPr indent="-50800">
              <a:buSzPts val="2800"/>
            </a:pPr>
            <a:endParaRPr lang="he-IL" sz="3200" dirty="0"/>
          </a:p>
          <a:p>
            <a:endParaRPr lang="x-none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="" xmlns:a16="http://schemas.microsoft.com/office/drawing/2014/main" id="{94E7BA21-47A8-47F5-8D79-5F409027A17F}"/>
              </a:ext>
            </a:extLst>
          </p:cNvPr>
          <p:cNvSpPr txBox="1"/>
          <p:nvPr/>
        </p:nvSpPr>
        <p:spPr>
          <a:xfrm>
            <a:off x="9189720" y="2939518"/>
            <a:ext cx="1741138" cy="193899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המספרים:</a:t>
            </a:r>
          </a:p>
          <a:p>
            <a:pPr algn="ctr"/>
            <a:r>
              <a:rPr lang="en-US" sz="2400" b="1" dirty="0"/>
              <a:t>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21</a:t>
            </a:r>
          </a:p>
          <a:p>
            <a:pPr algn="ctr"/>
            <a:r>
              <a:rPr lang="en-US" sz="2400" b="1" dirty="0"/>
              <a:t>40</a:t>
            </a:r>
          </a:p>
          <a:p>
            <a:pPr algn="ctr"/>
            <a:r>
              <a:rPr lang="en-US" sz="2400" b="1" dirty="0"/>
              <a:t>30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40780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=""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="" xmlns:a16="http://schemas.microsoft.com/office/drawing/2014/main" id="{077D7505-C1D9-487C-BF43-F7CB589D1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04707"/>
              </p:ext>
            </p:extLst>
          </p:nvPr>
        </p:nvGraphicFramePr>
        <p:xfrm>
          <a:off x="2435433" y="172878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=""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=""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/>
                        <a:t>15</a:t>
                      </a:r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2744123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=""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5721927" y="1760439"/>
            <a:ext cx="6273205" cy="98438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3200" dirty="0"/>
              <a:t>מיינו את המספרים בטבלה </a:t>
            </a:r>
          </a:p>
          <a:p>
            <a:pPr indent="-50800">
              <a:buSzPts val="2800"/>
            </a:pPr>
            <a:r>
              <a:rPr lang="he-IL" sz="3200" dirty="0"/>
              <a:t>לפי סימני - ההתחלקות שלמדנו. </a:t>
            </a:r>
          </a:p>
          <a:p>
            <a:pPr indent="-50800">
              <a:buSzPts val="2800"/>
            </a:pPr>
            <a:endParaRPr lang="he-IL" sz="3200" dirty="0"/>
          </a:p>
          <a:p>
            <a:endParaRPr lang="x-none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="" xmlns:a16="http://schemas.microsoft.com/office/drawing/2014/main" id="{94E7BA21-47A8-47F5-8D79-5F409027A17F}"/>
              </a:ext>
            </a:extLst>
          </p:cNvPr>
          <p:cNvSpPr txBox="1"/>
          <p:nvPr/>
        </p:nvSpPr>
        <p:spPr>
          <a:xfrm>
            <a:off x="9189720" y="2939518"/>
            <a:ext cx="1741138" cy="156966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המספרים:</a:t>
            </a:r>
          </a:p>
          <a:p>
            <a:pPr algn="ctr"/>
            <a:r>
              <a:rPr lang="en-US" sz="2400" b="1" dirty="0"/>
              <a:t>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40</a:t>
            </a:r>
          </a:p>
          <a:p>
            <a:pPr algn="ctr"/>
            <a:r>
              <a:rPr lang="en-US" sz="2400" b="1" dirty="0"/>
              <a:t>30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224145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=""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="" xmlns:a16="http://schemas.microsoft.com/office/drawing/2014/main" id="{077D7505-C1D9-487C-BF43-F7CB589D1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780403"/>
              </p:ext>
            </p:extLst>
          </p:nvPr>
        </p:nvGraphicFramePr>
        <p:xfrm>
          <a:off x="2435433" y="172878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=""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=""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/>
                        <a:t>15</a:t>
                      </a:r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2744123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=""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5721927" y="1760439"/>
            <a:ext cx="6273205" cy="984389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3200" dirty="0"/>
              <a:t>מיינו את המספרים בטבלה </a:t>
            </a:r>
          </a:p>
          <a:p>
            <a:pPr indent="-50800">
              <a:buSzPts val="2800"/>
            </a:pPr>
            <a:r>
              <a:rPr lang="he-IL" sz="3200" dirty="0"/>
              <a:t>לפי סימני - ההתחלקות שלמדנו. </a:t>
            </a:r>
          </a:p>
          <a:p>
            <a:pPr indent="-50800">
              <a:buSzPts val="2800"/>
            </a:pPr>
            <a:endParaRPr lang="he-IL" sz="3200" dirty="0"/>
          </a:p>
          <a:p>
            <a:endParaRPr lang="x-none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="" xmlns:a16="http://schemas.microsoft.com/office/drawing/2014/main" id="{94E7BA21-47A8-47F5-8D79-5F409027A17F}"/>
              </a:ext>
            </a:extLst>
          </p:cNvPr>
          <p:cNvSpPr txBox="1"/>
          <p:nvPr/>
        </p:nvSpPr>
        <p:spPr>
          <a:xfrm>
            <a:off x="9189720" y="2939518"/>
            <a:ext cx="1741138" cy="120032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accent6">
                    <a:lumMod val="75000"/>
                  </a:schemeClr>
                </a:solidFill>
              </a:rPr>
              <a:t>המספרים:</a:t>
            </a:r>
          </a:p>
          <a:p>
            <a:pPr algn="ctr"/>
            <a:r>
              <a:rPr lang="en-US" sz="2400" b="1" dirty="0"/>
              <a:t>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30</a:t>
            </a:r>
            <a:endParaRPr lang="he-IL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=""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ממשיכים לתרגל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="" xmlns:a16="http://schemas.microsoft.com/office/drawing/2014/main" id="{D7BD0AC3-BFD4-41F4-876C-FC9EE9A4B86F}"/>
              </a:ext>
            </a:extLst>
          </p:cNvPr>
          <p:cNvSpPr txBox="1">
            <a:spLocks/>
          </p:cNvSpPr>
          <p:nvPr/>
        </p:nvSpPr>
        <p:spPr>
          <a:xfrm>
            <a:off x="4863985" y="1859908"/>
            <a:ext cx="6886055" cy="268709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50800">
              <a:buSzPts val="2800"/>
            </a:pPr>
            <a:r>
              <a:rPr lang="he-IL" sz="12800" dirty="0"/>
              <a:t>ענו במחברת:</a:t>
            </a:r>
          </a:p>
          <a:p>
            <a:pPr indent="-50800">
              <a:buSzPts val="2800"/>
            </a:pPr>
            <a:endParaRPr lang="he-IL" sz="12800" dirty="0"/>
          </a:p>
          <a:p>
            <a:pPr indent="-50800">
              <a:buSzPts val="2800"/>
            </a:pPr>
            <a:r>
              <a:rPr lang="he-IL" sz="12800" dirty="0"/>
              <a:t>הסבירו מדוע המספרים</a:t>
            </a:r>
          </a:p>
          <a:p>
            <a:pPr indent="-50800">
              <a:buSzPts val="2800"/>
            </a:pPr>
            <a:endParaRPr lang="he-IL" sz="12800" dirty="0"/>
          </a:p>
          <a:p>
            <a:pPr indent="-50800" algn="ctr">
              <a:buSzPts val="2800"/>
            </a:pPr>
            <a:r>
              <a:rPr lang="he-IL" sz="14400" b="1" dirty="0">
                <a:solidFill>
                  <a:schemeClr val="accent6">
                    <a:lumMod val="75000"/>
                  </a:schemeClr>
                </a:solidFill>
              </a:rPr>
              <a:t>12 ו-30 </a:t>
            </a:r>
          </a:p>
          <a:p>
            <a:pPr indent="-50800">
              <a:buSzPts val="2800"/>
            </a:pPr>
            <a:endParaRPr lang="he-IL" sz="5600" dirty="0"/>
          </a:p>
          <a:p>
            <a:pPr indent="-50800">
              <a:lnSpc>
                <a:spcPct val="120000"/>
              </a:lnSpc>
              <a:buSzPts val="2800"/>
            </a:pPr>
            <a:r>
              <a:rPr lang="he-IL" sz="12800" dirty="0"/>
              <a:t>נמצאים בעמודה של מספרים</a:t>
            </a:r>
          </a:p>
          <a:p>
            <a:pPr indent="-50800">
              <a:lnSpc>
                <a:spcPct val="120000"/>
              </a:lnSpc>
              <a:buSzPts val="2800"/>
            </a:pPr>
            <a:r>
              <a:rPr lang="he-IL" sz="12800" dirty="0"/>
              <a:t>המתחלקים ב- </a:t>
            </a:r>
            <a:r>
              <a:rPr lang="he-IL" sz="12800" b="1" dirty="0"/>
              <a:t>2</a:t>
            </a:r>
            <a:r>
              <a:rPr lang="he-IL" sz="12800" dirty="0"/>
              <a:t>, </a:t>
            </a:r>
          </a:p>
          <a:p>
            <a:pPr indent="-50800">
              <a:lnSpc>
                <a:spcPct val="120000"/>
              </a:lnSpc>
              <a:buSzPts val="2800"/>
            </a:pPr>
            <a:r>
              <a:rPr lang="he-IL" sz="12800" dirty="0"/>
              <a:t>וגם בעמודה של המספרים </a:t>
            </a:r>
          </a:p>
          <a:p>
            <a:pPr indent="-50800">
              <a:lnSpc>
                <a:spcPct val="120000"/>
              </a:lnSpc>
              <a:buSzPts val="2800"/>
            </a:pPr>
            <a:r>
              <a:rPr lang="he-IL" sz="12800" dirty="0"/>
              <a:t>המתחלקים ב- </a:t>
            </a:r>
            <a:r>
              <a:rPr lang="he-IL" sz="12800" b="1" dirty="0"/>
              <a:t>3</a:t>
            </a:r>
            <a:r>
              <a:rPr lang="he-IL" sz="12800" dirty="0"/>
              <a:t>.</a:t>
            </a:r>
          </a:p>
          <a:p>
            <a:pPr indent="-50800">
              <a:buSzPts val="2800"/>
            </a:pPr>
            <a:r>
              <a:rPr lang="he-IL" sz="1100" dirty="0"/>
              <a:t>  </a:t>
            </a:r>
          </a:p>
        </p:txBody>
      </p:sp>
      <p:graphicFrame>
        <p:nvGraphicFramePr>
          <p:cNvPr id="7" name="טבלה 6">
            <a:extLst>
              <a:ext uri="{FF2B5EF4-FFF2-40B4-BE49-F238E27FC236}">
                <a16:creationId xmlns="" xmlns:a16="http://schemas.microsoft.com/office/drawing/2014/main" id="{74AD4775-9CAE-4DF6-B5C9-5DA51B919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860577"/>
              </p:ext>
            </p:extLst>
          </p:nvPr>
        </p:nvGraphicFramePr>
        <p:xfrm>
          <a:off x="2420193" y="2079300"/>
          <a:ext cx="3319427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=""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="" xmlns:a16="http://schemas.microsoft.com/office/drawing/2014/main" val="2779170058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/>
                        <a:t>15</a:t>
                      </a:r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744123"/>
                  </a:ext>
                </a:extLst>
              </a:tr>
            </a:tbl>
          </a:graphicData>
        </a:graphic>
      </p:graphicFrame>
      <p:pic>
        <p:nvPicPr>
          <p:cNvPr id="6" name="3min_final" descr="3min_final">
            <a:hlinkClick r:id="" action="ppaction://media"/>
            <a:extLst>
              <a:ext uri="{FF2B5EF4-FFF2-40B4-BE49-F238E27FC236}">
                <a16:creationId xmlns=""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357" y="38832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5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="" xmlns:a16="http://schemas.microsoft.com/office/drawing/2014/main" id="{AF8C15D3-D1D4-42F0-A29E-4E0CC2F4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="" xmlns:a16="http://schemas.microsoft.com/office/drawing/2014/main" id="{A3709015-851C-4BEB-812A-70C1F6C17018}"/>
              </a:ext>
            </a:extLst>
          </p:cNvPr>
          <p:cNvSpPr txBox="1"/>
          <p:nvPr/>
        </p:nvSpPr>
        <p:spPr>
          <a:xfrm>
            <a:off x="6096000" y="2307131"/>
            <a:ext cx="5599431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נכון, צדקתם!</a:t>
            </a:r>
          </a:p>
          <a:p>
            <a:pPr algn="r"/>
            <a:endParaRPr lang="he-IL" sz="3200" dirty="0"/>
          </a:p>
          <a:p>
            <a:pPr algn="r"/>
            <a:r>
              <a:rPr lang="he-IL" sz="3200" dirty="0"/>
              <a:t>מספרים המתחלקים</a:t>
            </a:r>
          </a:p>
          <a:p>
            <a:pPr algn="r"/>
            <a:endParaRPr lang="he-IL" sz="3200" dirty="0"/>
          </a:p>
          <a:p>
            <a:pPr algn="r"/>
            <a:r>
              <a:rPr lang="he-IL" sz="3200" dirty="0"/>
              <a:t>גם ב-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2 וגם ב-3</a:t>
            </a:r>
            <a:r>
              <a:rPr lang="he-IL" sz="3200" dirty="0"/>
              <a:t>, </a:t>
            </a:r>
          </a:p>
          <a:p>
            <a:pPr algn="r"/>
            <a:r>
              <a:rPr lang="he-IL" sz="3200" dirty="0"/>
              <a:t>הם מתחלקים ב-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6. </a:t>
            </a:r>
          </a:p>
        </p:txBody>
      </p:sp>
      <p:graphicFrame>
        <p:nvGraphicFramePr>
          <p:cNvPr id="6" name="טבלה 5">
            <a:extLst>
              <a:ext uri="{FF2B5EF4-FFF2-40B4-BE49-F238E27FC236}">
                <a16:creationId xmlns="" xmlns:a16="http://schemas.microsoft.com/office/drawing/2014/main" id="{2B31111A-D3E9-41D3-BA68-1989D7236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544959"/>
              </p:ext>
            </p:extLst>
          </p:nvPr>
        </p:nvGraphicFramePr>
        <p:xfrm>
          <a:off x="810809" y="2079300"/>
          <a:ext cx="4928811" cy="350265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10043">
                  <a:extLst>
                    <a:ext uri="{9D8B030D-6E8A-4147-A177-3AD203B41FA5}">
                      <a16:colId xmlns="" xmlns:a16="http://schemas.microsoft.com/office/drawing/2014/main" val="2672173733"/>
                    </a:ext>
                  </a:extLst>
                </a:gridCol>
                <a:gridCol w="1609384">
                  <a:extLst>
                    <a:ext uri="{9D8B030D-6E8A-4147-A177-3AD203B41FA5}">
                      <a16:colId xmlns="" xmlns:a16="http://schemas.microsoft.com/office/drawing/2014/main" val="2779170058"/>
                    </a:ext>
                  </a:extLst>
                </a:gridCol>
                <a:gridCol w="1609384">
                  <a:extLst>
                    <a:ext uri="{9D8B030D-6E8A-4147-A177-3AD203B41FA5}">
                      <a16:colId xmlns="" xmlns:a16="http://schemas.microsoft.com/office/drawing/2014/main" val="3298320246"/>
                    </a:ext>
                  </a:extLst>
                </a:gridCol>
              </a:tblGrid>
              <a:tr h="4767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מתחלקים </a:t>
                      </a:r>
                    </a:p>
                    <a:p>
                      <a:pPr algn="ctr" rtl="1"/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ב- 2 וגם ב- 3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0059894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4293658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/>
                        <a:t>15</a:t>
                      </a:r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24037545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12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0535549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4395732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he-IL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61820503"/>
                  </a:ext>
                </a:extLst>
              </a:tr>
              <a:tr h="466935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744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5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33A27954-660A-4C64-BA54-CC1FD93C2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ממשיכים לתרגל</a:t>
            </a:r>
          </a:p>
        </p:txBody>
      </p:sp>
      <p:pic>
        <p:nvPicPr>
          <p:cNvPr id="20482" name="Picture 2" descr="עיפרון, שמח, קופץ, בית ספר, כתיבה">
            <a:extLst>
              <a:ext uri="{FF2B5EF4-FFF2-40B4-BE49-F238E27FC236}">
                <a16:creationId xmlns="" xmlns:a16="http://schemas.microsoft.com/office/drawing/2014/main" id="{C5BB4AAF-0667-406B-9DDC-893B86976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99" y="2052081"/>
            <a:ext cx="1663683" cy="260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="" xmlns:a16="http://schemas.microsoft.com/office/drawing/2014/main" id="{77F1774B-D343-4DE3-937C-585E1C3DD3E3}"/>
              </a:ext>
            </a:extLst>
          </p:cNvPr>
          <p:cNvSpPr txBox="1"/>
          <p:nvPr/>
        </p:nvSpPr>
        <p:spPr>
          <a:xfrm>
            <a:off x="3805011" y="4205455"/>
            <a:ext cx="5674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מהן האפשרויות?</a:t>
            </a:r>
          </a:p>
        </p:txBody>
      </p:sp>
      <p:sp>
        <p:nvSpPr>
          <p:cNvPr id="8" name="מציין מיקום טקסט 2">
            <a:extLst>
              <a:ext uri="{FF2B5EF4-FFF2-40B4-BE49-F238E27FC236}">
                <a16:creationId xmlns="" xmlns:a16="http://schemas.microsoft.com/office/drawing/2014/main" id="{DFFB0CEB-B991-45A5-A4F3-573EDFBB94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117" y="1965811"/>
            <a:ext cx="10885543" cy="1847451"/>
          </a:xfrm>
        </p:spPr>
        <p:txBody>
          <a:bodyPr>
            <a:normAutofit fontScale="92500" lnSpcReduction="20000"/>
          </a:bodyPr>
          <a:lstStyle/>
          <a:p>
            <a:r>
              <a:rPr lang="he-IL" dirty="0"/>
              <a:t>לפניכם מספרים,</a:t>
            </a:r>
          </a:p>
          <a:p>
            <a:r>
              <a:rPr lang="he-IL" dirty="0"/>
              <a:t>העתיקו אותם למחברת</a:t>
            </a:r>
          </a:p>
          <a:p>
            <a:r>
              <a:rPr lang="he-IL" dirty="0"/>
              <a:t>והשלימו את הספרות החסרות,</a:t>
            </a:r>
          </a:p>
          <a:p>
            <a:r>
              <a:rPr lang="he-IL" dirty="0"/>
              <a:t>כך שהמספרים יתחלקו ב-</a:t>
            </a:r>
            <a:r>
              <a:rPr lang="he-IL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he-IL" dirty="0"/>
              <a:t>. </a:t>
            </a:r>
          </a:p>
          <a:p>
            <a:endParaRPr lang="he-IL" dirty="0"/>
          </a:p>
          <a:p>
            <a:endParaRPr lang="he-IL" dirty="0"/>
          </a:p>
        </p:txBody>
      </p:sp>
      <p:sp>
        <p:nvSpPr>
          <p:cNvPr id="3" name="מלבן 2">
            <a:extLst>
              <a:ext uri="{FF2B5EF4-FFF2-40B4-BE49-F238E27FC236}">
                <a16:creationId xmlns="" xmlns:a16="http://schemas.microsoft.com/office/drawing/2014/main" id="{BADBD2A8-1E6A-4510-9E8B-1377E5078C98}"/>
              </a:ext>
            </a:extLst>
          </p:cNvPr>
          <p:cNvSpPr/>
          <p:nvPr/>
        </p:nvSpPr>
        <p:spPr>
          <a:xfrm>
            <a:off x="2398727" y="3956056"/>
            <a:ext cx="78074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/>
              <a:t>4__1,1</a:t>
            </a:r>
            <a:endParaRPr lang="en-US" sz="3600" b="1" dirty="0"/>
          </a:p>
          <a:p>
            <a:pPr algn="r"/>
            <a:endParaRPr lang="en-US" sz="3600" b="1" dirty="0"/>
          </a:p>
          <a:p>
            <a:pPr algn="r"/>
            <a:r>
              <a:rPr lang="he-IL" sz="3600" b="1" dirty="0"/>
              <a:t>4__1,1</a:t>
            </a:r>
          </a:p>
        </p:txBody>
      </p:sp>
      <p:pic>
        <p:nvPicPr>
          <p:cNvPr id="10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18BC2EDD-BC75-40E3-80F3-62CF42E5D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min_final" descr="3min_final">
            <a:hlinkClick r:id="" action="ppaction://media"/>
            <a:extLst>
              <a:ext uri="{FF2B5EF4-FFF2-40B4-BE49-F238E27FC236}">
                <a16:creationId xmlns=""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1868" y="28651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506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33A27954-660A-4C64-BA54-CC1FD93C2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pic>
        <p:nvPicPr>
          <p:cNvPr id="20482" name="Picture 2" descr="עיפרון, שמח, קופץ, בית ספר, כתיבה">
            <a:extLst>
              <a:ext uri="{FF2B5EF4-FFF2-40B4-BE49-F238E27FC236}">
                <a16:creationId xmlns="" xmlns:a16="http://schemas.microsoft.com/office/drawing/2014/main" id="{C5BB4AAF-0667-406B-9DDC-893B86976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399" y="2052081"/>
            <a:ext cx="1663683" cy="260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>
            <a:extLst>
              <a:ext uri="{FF2B5EF4-FFF2-40B4-BE49-F238E27FC236}">
                <a16:creationId xmlns="" xmlns:a16="http://schemas.microsoft.com/office/drawing/2014/main" id="{BADBD2A8-1E6A-4510-9E8B-1377E5078C98}"/>
              </a:ext>
            </a:extLst>
          </p:cNvPr>
          <p:cNvSpPr/>
          <p:nvPr/>
        </p:nvSpPr>
        <p:spPr>
          <a:xfrm>
            <a:off x="-3665978" y="2997961"/>
            <a:ext cx="78074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he-IL" sz="3600" b="1" dirty="0"/>
              <a:t>__1,1</a:t>
            </a:r>
            <a:endParaRPr lang="en-US" sz="3600" b="1" dirty="0"/>
          </a:p>
          <a:p>
            <a:pPr algn="r"/>
            <a:endParaRPr lang="en-US" sz="3600" b="1" dirty="0"/>
          </a:p>
          <a:p>
            <a:pPr algn="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he-IL" sz="3600" b="1" dirty="0"/>
              <a:t>__1,1</a:t>
            </a:r>
          </a:p>
        </p:txBody>
      </p:sp>
      <p:pic>
        <p:nvPicPr>
          <p:cNvPr id="10" name="Picture 2" descr="מתמטיקה, שכר, ספרות, מספר, ארבע">
            <a:extLst>
              <a:ext uri="{FF2B5EF4-FFF2-40B4-BE49-F238E27FC236}">
                <a16:creationId xmlns="" xmlns:a16="http://schemas.microsoft.com/office/drawing/2014/main" id="{18BC2EDD-BC75-40E3-80F3-62CF42E5D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6" y="-55517"/>
            <a:ext cx="1185348" cy="17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="" xmlns:a16="http://schemas.microsoft.com/office/drawing/2014/main" id="{61292F88-1A14-4A53-B768-3F866FCC7026}"/>
              </a:ext>
            </a:extLst>
          </p:cNvPr>
          <p:cNvSpPr txBox="1"/>
          <p:nvPr/>
        </p:nvSpPr>
        <p:spPr>
          <a:xfrm>
            <a:off x="3899490" y="1852037"/>
            <a:ext cx="7924673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נכון, צדקתם!</a:t>
            </a:r>
          </a:p>
          <a:p>
            <a:pPr algn="r"/>
            <a:endParaRPr lang="he-IL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he-IL" sz="3200" dirty="0">
                <a:solidFill>
                  <a:srgbClr val="280D4E"/>
                </a:solidFill>
                <a:latin typeface="arial" panose="020B0604020202020204" pitchFamily="34" charset="0"/>
              </a:rPr>
              <a:t>ספרת היחידות זוגית: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4</a:t>
            </a:r>
            <a:endParaRPr lang="he-IL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r"/>
            <a:endParaRPr lang="he-IL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לפיכך נותר לנו לבדוק,</a:t>
            </a:r>
            <a:endParaRPr lang="he-IL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r"/>
            <a:endParaRPr lang="he-IL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r"/>
            <a:r>
              <a:rPr lang="he-IL" sz="3200" dirty="0">
                <a:solidFill>
                  <a:schemeClr val="tx1"/>
                </a:solidFill>
                <a:latin typeface="arial" panose="020B0604020202020204" pitchFamily="34" charset="0"/>
              </a:rPr>
              <a:t>באילו אפשרויות המספרים מתחלקים ב- </a:t>
            </a:r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</a:t>
            </a:r>
            <a:r>
              <a:rPr lang="he-IL" sz="32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endParaRPr lang="he-IL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r"/>
            <a:endParaRPr lang="he-IL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82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="" xmlns:a16="http://schemas.microsoft.com/office/drawing/2014/main" id="{D10FCD74-FE38-4CA3-9275-BFBF3838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פתרון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="" xmlns:a16="http://schemas.microsoft.com/office/drawing/2014/main" id="{94E3B0F9-3546-4DCA-9AF8-632E1EFE0A4D}"/>
              </a:ext>
            </a:extLst>
          </p:cNvPr>
          <p:cNvSpPr/>
          <p:nvPr/>
        </p:nvSpPr>
        <p:spPr>
          <a:xfrm>
            <a:off x="5330674" y="240842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he-IL" sz="2800" b="1" dirty="0"/>
              <a:t>אפשרות א': 1,1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he-IL" sz="2800" b="1" dirty="0"/>
              <a:t>4</a:t>
            </a:r>
            <a:endParaRPr lang="en-US" sz="2800" b="1" dirty="0"/>
          </a:p>
          <a:p>
            <a:pPr lvl="0" algn="r"/>
            <a:endParaRPr lang="en-US" sz="2800" b="1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="" xmlns:a16="http://schemas.microsoft.com/office/drawing/2014/main" id="{C368D80F-5888-4296-8AEB-C367C50C4634}"/>
              </a:ext>
            </a:extLst>
          </p:cNvPr>
          <p:cNvSpPr txBox="1"/>
          <p:nvPr/>
        </p:nvSpPr>
        <p:spPr>
          <a:xfrm>
            <a:off x="5395757" y="5369040"/>
            <a:ext cx="2782529" cy="6194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21506" name="Picture 2" descr="רישומי עיפרון, אמנות עפרונות, בית ספר">
            <a:extLst>
              <a:ext uri="{FF2B5EF4-FFF2-40B4-BE49-F238E27FC236}">
                <a16:creationId xmlns="" xmlns:a16="http://schemas.microsoft.com/office/drawing/2014/main" id="{22AE9D11-1250-4C71-AFC5-32572D20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26254">
            <a:off x="48855" y="-549992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טבלה 6">
            <a:extLst>
              <a:ext uri="{FF2B5EF4-FFF2-40B4-BE49-F238E27FC236}">
                <a16:creationId xmlns="" xmlns:a16="http://schemas.microsoft.com/office/drawing/2014/main" id="{5493DF20-1D28-4D42-83D0-1BBB4E7CB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526632"/>
              </p:ext>
            </p:extLst>
          </p:nvPr>
        </p:nvGraphicFramePr>
        <p:xfrm>
          <a:off x="533645" y="2843372"/>
          <a:ext cx="5562355" cy="10363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893401">
                  <a:extLst>
                    <a:ext uri="{9D8B030D-6E8A-4147-A177-3AD203B41FA5}">
                      <a16:colId xmlns="" xmlns:a16="http://schemas.microsoft.com/office/drawing/2014/main" val="3765517259"/>
                    </a:ext>
                  </a:extLst>
                </a:gridCol>
                <a:gridCol w="722068">
                  <a:extLst>
                    <a:ext uri="{9D8B030D-6E8A-4147-A177-3AD203B41FA5}">
                      <a16:colId xmlns="" xmlns:a16="http://schemas.microsoft.com/office/drawing/2014/main" val="3453079710"/>
                    </a:ext>
                  </a:extLst>
                </a:gridCol>
                <a:gridCol w="746731">
                  <a:extLst>
                    <a:ext uri="{9D8B030D-6E8A-4147-A177-3AD203B41FA5}">
                      <a16:colId xmlns="" xmlns:a16="http://schemas.microsoft.com/office/drawing/2014/main" val="3657960323"/>
                    </a:ext>
                  </a:extLst>
                </a:gridCol>
                <a:gridCol w="1456693">
                  <a:extLst>
                    <a:ext uri="{9D8B030D-6E8A-4147-A177-3AD203B41FA5}">
                      <a16:colId xmlns="" xmlns:a16="http://schemas.microsoft.com/office/drawing/2014/main" val="2001750281"/>
                    </a:ext>
                  </a:extLst>
                </a:gridCol>
                <a:gridCol w="494991">
                  <a:extLst>
                    <a:ext uri="{9D8B030D-6E8A-4147-A177-3AD203B41FA5}">
                      <a16:colId xmlns="" xmlns:a16="http://schemas.microsoft.com/office/drawing/2014/main" val="1322600256"/>
                    </a:ext>
                  </a:extLst>
                </a:gridCol>
                <a:gridCol w="1248471">
                  <a:extLst>
                    <a:ext uri="{9D8B030D-6E8A-4147-A177-3AD203B41FA5}">
                      <a16:colId xmlns="" xmlns:a16="http://schemas.microsoft.com/office/drawing/2014/main" val="3640531810"/>
                    </a:ext>
                  </a:extLst>
                </a:gridCol>
              </a:tblGrid>
              <a:tr h="211228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2000" b="1" dirty="0"/>
                        <a:t>=1+1+</a:t>
                      </a:r>
                      <a:r>
                        <a:rPr lang="he-IL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000" b="1" dirty="0"/>
                        <a:t>+4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he-IL" sz="2800" b="1" dirty="0"/>
                        <a:t>1,1</a:t>
                      </a:r>
                      <a:r>
                        <a:rPr lang="he-IL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</a:t>
                      </a:r>
                      <a:r>
                        <a:rPr lang="he-IL" sz="2800" b="1" dirty="0"/>
                        <a:t>4</a:t>
                      </a:r>
                      <a:endParaRPr lang="en-US" sz="2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84726857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he-IL" sz="18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he-IL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26666483"/>
                  </a:ext>
                </a:extLst>
              </a:tr>
            </a:tbl>
          </a:graphicData>
        </a:graphic>
      </p:graphicFrame>
      <p:sp>
        <p:nvSpPr>
          <p:cNvPr id="14" name="מלבן 13">
            <a:extLst>
              <a:ext uri="{FF2B5EF4-FFF2-40B4-BE49-F238E27FC236}">
                <a16:creationId xmlns="" xmlns:a16="http://schemas.microsoft.com/office/drawing/2014/main" id="{241B5845-3F45-40C9-85F9-3693C360FBD9}"/>
              </a:ext>
            </a:extLst>
          </p:cNvPr>
          <p:cNvSpPr/>
          <p:nvPr/>
        </p:nvSpPr>
        <p:spPr>
          <a:xfrm>
            <a:off x="5275531" y="1679009"/>
            <a:ext cx="6386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e-IL" sz="2800" b="1" dirty="0">
                <a:solidFill>
                  <a:schemeClr val="tx1"/>
                </a:solidFill>
                <a:latin typeface="arial" panose="020B0604020202020204" pitchFamily="34" charset="0"/>
              </a:rPr>
              <a:t>באילו אפשרויות המספרים מתחלקים ב- </a:t>
            </a:r>
            <a:r>
              <a:rPr lang="he-IL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3?</a:t>
            </a:r>
            <a:endParaRPr lang="he-IL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תמונה 15">
            <a:extLst>
              <a:ext uri="{FF2B5EF4-FFF2-40B4-BE49-F238E27FC236}">
                <a16:creationId xmlns="" xmlns:a16="http://schemas.microsoft.com/office/drawing/2014/main" id="{DDE4DE85-1A69-4BE0-B2C9-BFF3B5BF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49" y="3017776"/>
            <a:ext cx="371888" cy="1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3565</TotalTime>
  <Words>6051</Words>
  <Application>Microsoft Office PowerPoint</Application>
  <PresentationFormat>מותאם אישית</PresentationFormat>
  <Paragraphs>4084</Paragraphs>
  <Slides>106</Slides>
  <Notes>6</Notes>
  <HiddenSlides>0</HiddenSlides>
  <MMClips>9</MMClips>
  <ScaleCrop>false</ScaleCrop>
  <HeadingPairs>
    <vt:vector size="8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106</vt:i4>
      </vt:variant>
    </vt:vector>
  </HeadingPairs>
  <TitlesOfParts>
    <vt:vector size="112" baseType="lpstr">
      <vt:lpstr>Arial</vt:lpstr>
      <vt:lpstr>almoni-tzar</vt:lpstr>
      <vt:lpstr>Calibri</vt:lpstr>
      <vt:lpstr>Open Sans</vt:lpstr>
      <vt:lpstr>Office Theme</vt:lpstr>
      <vt:lpstr>מצגת</vt:lpstr>
      <vt:lpstr>מצגת של PowerPoint</vt:lpstr>
      <vt:lpstr>מה נלמד היום?</vt:lpstr>
      <vt:lpstr>מה להביא לשיעור?</vt:lpstr>
      <vt:lpstr>תזכורת</vt:lpstr>
      <vt:lpstr>מה אנחנו כבר יודעים?</vt:lpstr>
      <vt:lpstr>מה אנחנו כבר יודעים?</vt:lpstr>
      <vt:lpstr>מה אנחנו כבר יודעים?</vt:lpstr>
      <vt:lpstr>עכשיו לומדים - סימן ההתחלקות ב-9 וב-6</vt:lpstr>
      <vt:lpstr>עכשיו לומדים – חוקרים את כפולות ה- 9</vt:lpstr>
      <vt:lpstr>מתרגלים – חוקרים את כפולות ה- 9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פתרון – חוקרים את כפולות ה-9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עכשיו מתרגלים</vt:lpstr>
      <vt:lpstr>פתרון</vt:lpstr>
      <vt:lpstr>פתרון</vt:lpstr>
      <vt:lpstr>פתרון</vt:lpstr>
      <vt:lpstr>פתרון</vt:lpstr>
      <vt:lpstr>עכשיו מתרגלים</vt:lpstr>
      <vt:lpstr>פתרון</vt:lpstr>
      <vt:lpstr>פתרון</vt:lpstr>
      <vt:lpstr>פתרון</vt:lpstr>
      <vt:lpstr>פתרון</vt:lpstr>
      <vt:lpstr>פתרון</vt:lpstr>
      <vt:lpstr>פתרון</vt:lpstr>
      <vt:lpstr>פתרון</vt:lpstr>
      <vt:lpstr>פתרון</vt:lpstr>
      <vt:lpstr>פתרון</vt:lpstr>
      <vt:lpstr>פתרון</vt:lpstr>
      <vt:lpstr>פתרון</vt:lpstr>
      <vt:lpstr>נסכם פתרון</vt:lpstr>
      <vt:lpstr>עכשיו לומדים – חוקרים את כפולות ה- 6</vt:lpstr>
      <vt:lpstr>מתרגלים – חוקרים את כפולות ה- 6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פתרון – חוקרים את כפולות ה-6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עכשיו מתרגלים</vt:lpstr>
      <vt:lpstr>פתרון</vt:lpstr>
      <vt:lpstr>פתרון</vt:lpstr>
      <vt:lpstr>פתרון</vt:lpstr>
      <vt:lpstr>פתרון</vt:lpstr>
      <vt:lpstr>פתרון</vt:lpstr>
      <vt:lpstr>פתרון</vt:lpstr>
      <vt:lpstr>ממשיכים לתרגל</vt:lpstr>
      <vt:lpstr>פתרון</vt:lpstr>
      <vt:lpstr>ממשיכים לתרגל</vt:lpstr>
      <vt:lpstr>פתרון</vt:lpstr>
      <vt:lpstr>פתרון</vt:lpstr>
      <vt:lpstr>פתרון</vt:lpstr>
      <vt:lpstr>פתרון</vt:lpstr>
      <vt:lpstr>פתרון</vt:lpstr>
      <vt:lpstr>מסיימים ומסכמים</vt:lpstr>
      <vt:lpstr>תרגול</vt:lpstr>
      <vt:lpstr>ממשיכים לתרגל בכיתה או בבית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רבקה קלטוביץ</cp:lastModifiedBy>
  <cp:revision>149</cp:revision>
  <dcterms:created xsi:type="dcterms:W3CDTF">2020-03-11T07:11:19Z</dcterms:created>
  <dcterms:modified xsi:type="dcterms:W3CDTF">2020-07-20T10:31:52Z</dcterms:modified>
</cp:coreProperties>
</file>