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77" r:id="rId2"/>
    <p:sldId id="269" r:id="rId3"/>
    <p:sldId id="321" r:id="rId4"/>
    <p:sldId id="322" r:id="rId5"/>
    <p:sldId id="268" r:id="rId6"/>
    <p:sldId id="286" r:id="rId7"/>
    <p:sldId id="324" r:id="rId8"/>
    <p:sldId id="359" r:id="rId9"/>
    <p:sldId id="381" r:id="rId10"/>
    <p:sldId id="382" r:id="rId11"/>
    <p:sldId id="325" r:id="rId12"/>
    <p:sldId id="355" r:id="rId13"/>
    <p:sldId id="379" r:id="rId14"/>
    <p:sldId id="380" r:id="rId15"/>
    <p:sldId id="326" r:id="rId16"/>
    <p:sldId id="327" r:id="rId17"/>
    <p:sldId id="330" r:id="rId18"/>
    <p:sldId id="358" r:id="rId19"/>
    <p:sldId id="383" r:id="rId20"/>
    <p:sldId id="331" r:id="rId21"/>
    <p:sldId id="332" r:id="rId22"/>
    <p:sldId id="335" r:id="rId23"/>
    <p:sldId id="363" r:id="rId24"/>
    <p:sldId id="336" r:id="rId25"/>
    <p:sldId id="337" r:id="rId26"/>
    <p:sldId id="395" r:id="rId27"/>
    <p:sldId id="393" r:id="rId28"/>
    <p:sldId id="394" r:id="rId29"/>
    <p:sldId id="384" r:id="rId30"/>
    <p:sldId id="385" r:id="rId31"/>
    <p:sldId id="386" r:id="rId32"/>
    <p:sldId id="388" r:id="rId33"/>
    <p:sldId id="389" r:id="rId34"/>
    <p:sldId id="390" r:id="rId35"/>
    <p:sldId id="391" r:id="rId36"/>
    <p:sldId id="392" r:id="rId37"/>
    <p:sldId id="341" r:id="rId38"/>
    <p:sldId id="396" r:id="rId3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lim" initials="K" lastIdx="16" clrIdx="0"/>
  <p:cmAuthor id="1" name="גלית ניב" initials="גנ" lastIdx="14" clrIdx="1"/>
  <p:cmAuthor id="2" name="נגה" initials="m" lastIdx="14" clrIdx="2"/>
  <p:cmAuthor id="3" name="אפרת" initials="E"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729"/>
    <a:srgbClr val="0066FF"/>
    <a:srgbClr val="FFFFFF"/>
    <a:srgbClr val="4285E3"/>
    <a:srgbClr val="EBEBEB"/>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4" autoAdjust="0"/>
    <p:restoredTop sz="83944" autoAdjust="0"/>
  </p:normalViewPr>
  <p:slideViewPr>
    <p:cSldViewPr snapToGrid="0" snapToObjects="1" showGuides="1">
      <p:cViewPr varScale="1">
        <p:scale>
          <a:sx n="61" d="100"/>
          <a:sy n="61" d="100"/>
        </p:scale>
        <p:origin x="870" y="78"/>
      </p:cViewPr>
      <p:guideLst>
        <p:guide orient="horz" pos="2024"/>
        <p:guide pos="3863"/>
      </p:guideLst>
    </p:cSldViewPr>
  </p:slideViewPr>
  <p:notesTextViewPr>
    <p:cViewPr>
      <p:scale>
        <a:sx n="1" d="1"/>
        <a:sy n="1" d="1"/>
      </p:scale>
      <p:origin x="0" y="0"/>
    </p:cViewPr>
  </p:notesText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20/05/2020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smtClean="0"/>
              <a:t>כאשר השיניים נושרות מתחילה צמיחה של הסדרה </a:t>
            </a:r>
            <a:r>
              <a:rPr lang="he-IL" b="0" dirty="0" err="1" smtClean="0"/>
              <a:t>השניה</a:t>
            </a:r>
            <a:endParaRPr lang="he-IL" b="0" dirty="0" smtClean="0"/>
          </a:p>
          <a:p>
            <a:pPr algn="r"/>
            <a:r>
              <a:rPr lang="he-IL" sz="1200" b="0" i="0" kern="1200" dirty="0" smtClean="0">
                <a:solidFill>
                  <a:schemeClr val="tx1"/>
                </a:solidFill>
                <a:effectLst/>
                <a:latin typeface="+mn-lt"/>
                <a:ea typeface="+mn-ea"/>
                <a:cs typeface="+mn-cs"/>
              </a:rPr>
              <a:t>השיניים</a:t>
            </a:r>
            <a:r>
              <a:rPr lang="he-IL" sz="1200" b="0" i="0" kern="1200" baseline="0" dirty="0" smtClean="0">
                <a:solidFill>
                  <a:schemeClr val="tx1"/>
                </a:solidFill>
                <a:effectLst/>
                <a:latin typeface="+mn-lt"/>
                <a:ea typeface="+mn-ea"/>
                <a:cs typeface="+mn-cs"/>
              </a:rPr>
              <a:t> החדשות נקראות שיניים קבועות</a:t>
            </a:r>
          </a:p>
          <a:p>
            <a:pPr algn="r"/>
            <a:r>
              <a:rPr lang="he-IL" sz="1200" b="0" i="0" kern="1200" baseline="0" dirty="0" smtClean="0">
                <a:solidFill>
                  <a:schemeClr val="tx1"/>
                </a:solidFill>
                <a:effectLst/>
                <a:latin typeface="+mn-lt"/>
                <a:ea typeface="+mn-ea"/>
                <a:cs typeface="+mn-cs"/>
              </a:rPr>
              <a:t>כעת נכיר את סוגי השיניים ואת תפקודן</a:t>
            </a:r>
            <a:endParaRPr lang="he-IL" sz="1200" b="0" i="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1570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נתחיל בהיכרות עם השיניים החותכות.</a:t>
            </a:r>
          </a:p>
          <a:p>
            <a:pPr algn="r"/>
            <a:r>
              <a:rPr lang="he-IL" dirty="0" smtClean="0"/>
              <a:t>התבוננו</a:t>
            </a:r>
            <a:r>
              <a:rPr lang="he-IL" baseline="0" dirty="0" smtClean="0"/>
              <a:t> באיור.</a:t>
            </a:r>
          </a:p>
          <a:p>
            <a:pPr algn="r"/>
            <a:r>
              <a:rPr lang="he-IL" baseline="0" dirty="0" smtClean="0"/>
              <a:t>ראו את השיניים הצבועות בסגול. אלה השיניים החותכות. ספרו – כמה שיניים חותכות יש בכל לסת? היכן הן נמצאות בפה?</a:t>
            </a:r>
          </a:p>
          <a:p>
            <a:pPr algn="r"/>
            <a:r>
              <a:rPr lang="he-IL" baseline="0" dirty="0" smtClean="0"/>
              <a:t>כעת השתמשו שוב במראה ומצאו בפה את השיניים החותכות שלכם. כמה שיניים ספרתם?</a:t>
            </a:r>
          </a:p>
          <a:p>
            <a:pPr algn="r"/>
            <a:endParaRPr lang="he-IL" dirty="0"/>
          </a:p>
          <a:p>
            <a:pPr algn="r"/>
            <a:r>
              <a:rPr lang="en-US" dirty="0"/>
              <a:t>  </a:t>
            </a:r>
            <a:endParaRPr lang="he-IL" b="1"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1710482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שערו מה תפקיד השיניים החותכות? </a:t>
            </a:r>
          </a:p>
          <a:p>
            <a:r>
              <a:rPr lang="he-IL" dirty="0" smtClean="0"/>
              <a:t>כתבו</a:t>
            </a:r>
            <a:r>
              <a:rPr lang="he-IL" baseline="0" dirty="0" smtClean="0"/>
              <a:t> את תשובתכם במחברת</a:t>
            </a:r>
          </a:p>
          <a:p>
            <a:r>
              <a:rPr lang="he-IL" baseline="0" dirty="0" smtClean="0"/>
              <a:t>מיד נעבור להתנסות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67640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כדי לענות על השאלה לגבי תפקיד השיניים החותכות נתחיל בהתנסות. בחלק הראשון של ההתנסות חתכו בעזרת סכין מספר חתיכות של לחם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792276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בסוף הפעילות אבקש לא להשליך לפח את פרוסת הלחם ולשלבה בארוחה הבאה שלכם.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792276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בזכות המבנה הצר והחד של השיניים  הן עושות פעולה של חיתוך ראשוני של המזון על מנת להקל על בליעתו. זוהי דוגמא להתאמה בין מבנה של </a:t>
            </a:r>
            <a:r>
              <a:rPr lang="he-IL" baseline="0" dirty="0" smtClean="0"/>
              <a:t>חלק </a:t>
            </a:r>
            <a:r>
              <a:rPr lang="he-IL" baseline="0" dirty="0"/>
              <a:t>בגוף </a:t>
            </a:r>
            <a:r>
              <a:rPr lang="he-IL" baseline="0" dirty="0" err="1"/>
              <a:t>לתיפקודו</a:t>
            </a:r>
            <a:r>
              <a:rPr lang="he-IL" baseline="0" dirty="0"/>
              <a:t>.</a:t>
            </a:r>
          </a:p>
          <a:p>
            <a:pPr algn="r"/>
            <a:r>
              <a:rPr lang="he-IL" baseline="0" dirty="0"/>
              <a:t>לשיניים החותכות תפקידים נוספים: הן אחראיות על המראה האסתטי שלנו וכן מסייעות </a:t>
            </a:r>
            <a:r>
              <a:rPr lang="he-IL" baseline="0" dirty="0" smtClean="0"/>
              <a:t>בדיבור. יש אותיות כמו ש' וצ' שלא ניתן לבטא אותן ברור ללא השיניים הקדמיות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389185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נספור יחד את השיניים הטוחנות בעזרת הדגם (בדגם שלנו יש רק 4 בכל צד ולא חמש. הטוחנת החמישית היא שן בינה המתפתחת בגיל מאוחר יותר)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802946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439674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43967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121748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אילו</a:t>
            </a:r>
            <a:r>
              <a:rPr lang="he-IL" baseline="0" dirty="0" smtClean="0"/>
              <a:t> הדברים שנצטרך היום לשיעור שלנו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451543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kern="1200" dirty="0">
                <a:solidFill>
                  <a:schemeClr val="tx1"/>
                </a:solidFill>
                <a:effectLst/>
                <a:latin typeface="+mn-lt"/>
                <a:ea typeface="+mn-ea"/>
                <a:cs typeface="+mn-cs"/>
              </a:rPr>
              <a:t>תפקידן של הטוחנות הוא ללעוס את המזון, לגרוס ולטחון אותו לחלקים עוד יותר קטנים כדי שניתן יהיה לבלוע אותם בקלות.</a:t>
            </a:r>
          </a:p>
          <a:p>
            <a:pPr algn="r"/>
            <a:r>
              <a:rPr lang="he-IL" sz="1200" b="0" i="0" kern="1200" dirty="0">
                <a:solidFill>
                  <a:schemeClr val="tx1"/>
                </a:solidFill>
                <a:effectLst/>
                <a:latin typeface="+mn-lt"/>
                <a:ea typeface="+mn-ea"/>
                <a:cs typeface="+mn-cs"/>
              </a:rPr>
              <a:t>הן בנויות באופן כזה שיש להם שטח גדול שבא במגע עם האוכל ויכול להפוך אותו במהירות לעיסה הקלה לבליעה.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89172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להראות בדגם את הניבים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321820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kern="1200" dirty="0">
                <a:solidFill>
                  <a:schemeClr val="tx1"/>
                </a:solidFill>
                <a:effectLst/>
                <a:latin typeface="+mn-lt"/>
                <a:ea typeface="+mn-ea"/>
                <a:cs typeface="+mn-cs"/>
              </a:rPr>
              <a:t>תפקידן של השיניים החותכות והניבים חשוב מאוד כי אנחנו משתמשים בשיניים אלה לנגיסה הראשונה של המזון. כאשר השיניים החותכות הן אלה שחותכות את המזון והניבים מבתרים וקורעים אותו לגזרים קטנים.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kern="1200" dirty="0" smtClean="0">
                <a:solidFill>
                  <a:schemeClr val="tx1"/>
                </a:solidFill>
                <a:effectLst/>
                <a:latin typeface="+mn-lt"/>
                <a:ea typeface="+mn-ea"/>
                <a:cs typeface="+mn-cs"/>
              </a:rPr>
              <a:t>העתיקו את הטבלה למחברת והשלימו את המילים</a:t>
            </a:r>
            <a:r>
              <a:rPr lang="he-IL" sz="1200" b="0" i="0" kern="1200" baseline="0" dirty="0" smtClean="0">
                <a:solidFill>
                  <a:schemeClr val="tx1"/>
                </a:solidFill>
                <a:effectLst/>
                <a:latin typeface="+mn-lt"/>
                <a:ea typeface="+mn-ea"/>
                <a:cs typeface="+mn-cs"/>
              </a:rPr>
              <a:t> החסרות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kern="1200" dirty="0" smtClean="0">
                <a:solidFill>
                  <a:schemeClr val="tx1"/>
                </a:solidFill>
                <a:effectLst/>
                <a:latin typeface="+mn-lt"/>
                <a:ea typeface="+mn-ea"/>
                <a:cs typeface="+mn-cs"/>
              </a:rPr>
              <a:t>בואו נראה אם הצלחתם להשלים את</a:t>
            </a:r>
            <a:r>
              <a:rPr lang="he-IL" sz="1200" b="0" i="0" kern="1200" baseline="0" dirty="0" smtClean="0">
                <a:solidFill>
                  <a:schemeClr val="tx1"/>
                </a:solidFill>
                <a:effectLst/>
                <a:latin typeface="+mn-lt"/>
                <a:ea typeface="+mn-ea"/>
                <a:cs typeface="+mn-cs"/>
              </a:rPr>
              <a:t> הטבלה. (להקריא את התשובות באדום)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וכעת</a:t>
            </a:r>
            <a:r>
              <a:rPr lang="he-IL" baseline="0" dirty="0" smtClean="0"/>
              <a:t> נחוד חידות ונראה אם אתם כבר מכירים את השיניים</a:t>
            </a:r>
          </a:p>
          <a:p>
            <a:pPr algn="r"/>
            <a:r>
              <a:rPr lang="he-IL" baseline="0" dirty="0" smtClean="0"/>
              <a:t>התבוננו בשן המסומנת, איזו שן זו?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מה תפקיד השן הזאת?</a:t>
            </a:r>
          </a:p>
          <a:p>
            <a:pPr marL="0" marR="0" indent="0" algn="r" defTabSz="914400" rtl="0" eaLnBrk="1" fontAlgn="auto" latinLnBrk="0" hangingPunct="1">
              <a:lnSpc>
                <a:spcPct val="100000"/>
              </a:lnSpc>
              <a:spcBef>
                <a:spcPts val="0"/>
              </a:spcBef>
              <a:spcAft>
                <a:spcPts val="0"/>
              </a:spcAft>
              <a:buClrTx/>
              <a:buSzTx/>
              <a:buFontTx/>
              <a:buNone/>
              <a:tabLst/>
              <a:defRPr/>
            </a:pPr>
            <a:r>
              <a:rPr lang="he-IL" baseline="0" dirty="0" smtClean="0"/>
              <a:t>להמתין רגע ולומר – כמובן – תפקידי לחתוך את המזון לפני בליעתו</a:t>
            </a:r>
            <a:endParaRPr lang="he-IL"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באיזה</a:t>
            </a:r>
            <a:r>
              <a:rPr lang="he-IL" baseline="0" dirty="0" smtClean="0"/>
              <a:t> גיל בערך נושרות השיניים הטוחנות?</a:t>
            </a:r>
          </a:p>
          <a:p>
            <a:pPr marL="0" marR="0" indent="0" algn="r" defTabSz="914400" rtl="0" eaLnBrk="1" fontAlgn="auto" latinLnBrk="0" hangingPunct="1">
              <a:lnSpc>
                <a:spcPct val="100000"/>
              </a:lnSpc>
              <a:spcBef>
                <a:spcPts val="0"/>
              </a:spcBef>
              <a:spcAft>
                <a:spcPts val="0"/>
              </a:spcAft>
              <a:buClrTx/>
              <a:buSzTx/>
              <a:buFontTx/>
              <a:buNone/>
              <a:tabLst/>
              <a:defRPr/>
            </a:pPr>
            <a:r>
              <a:rPr lang="he-IL" baseline="0" dirty="0" smtClean="0"/>
              <a:t>להמתין רגע ולומר – נכון מאוד, בערך בגיל 6.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ואיזו שן זו? מצליחים לזהות?</a:t>
            </a:r>
          </a:p>
          <a:p>
            <a:pPr algn="r"/>
            <a:r>
              <a:rPr lang="he-IL" baseline="0" dirty="0" smtClean="0"/>
              <a:t>להמתין רגע ולומר – נכון מאוד, זהו הניב שנמצא בלסת העליונה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fontAlgn="base">
              <a:buNone/>
            </a:pPr>
            <a:r>
              <a:rPr lang="he-IL" dirty="0"/>
              <a:t>אז מה אתם חושבים ילדים? השיניים שלכם באמת נראות אותו דבר? </a:t>
            </a:r>
          </a:p>
          <a:p>
            <a:pPr marL="158750" indent="0" algn="r" rtl="1" fontAlgn="base">
              <a:buNone/>
            </a:pPr>
            <a:r>
              <a:rPr lang="he-IL" dirty="0"/>
              <a:t>זה יהיה נושא השיעור שלנו היום ובסופו אני בטוחה כי תהיה לכם תשובה לשאלה.</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8523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מה תפקיד הניב?</a:t>
            </a:r>
          </a:p>
          <a:p>
            <a:pPr marL="0" marR="0" indent="0" algn="r" defTabSz="914400" rtl="0" eaLnBrk="1" fontAlgn="auto" latinLnBrk="0" hangingPunct="1">
              <a:lnSpc>
                <a:spcPct val="100000"/>
              </a:lnSpc>
              <a:spcBef>
                <a:spcPts val="0"/>
              </a:spcBef>
              <a:spcAft>
                <a:spcPts val="0"/>
              </a:spcAft>
              <a:buClrTx/>
              <a:buSzTx/>
              <a:buFontTx/>
              <a:buNone/>
              <a:tabLst/>
              <a:defRPr/>
            </a:pPr>
            <a:r>
              <a:rPr lang="he-IL" baseline="0" dirty="0" smtClean="0"/>
              <a:t>להמתין רגע ולומר – כמובן – תפקיד הניב לקרוע את המזון. זוכרים את ההתנסות עם הקיסם?</a:t>
            </a:r>
            <a:endParaRPr lang="he-IL"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כמה שיניים חותכות יש לנו בפה? שימו לב באיור מסומנת רק חותכת אחת</a:t>
            </a:r>
          </a:p>
          <a:p>
            <a:pPr marL="0" marR="0" indent="0" algn="r" defTabSz="914400" rtl="0" eaLnBrk="1" fontAlgn="auto" latinLnBrk="0" hangingPunct="1">
              <a:lnSpc>
                <a:spcPct val="100000"/>
              </a:lnSpc>
              <a:spcBef>
                <a:spcPts val="0"/>
              </a:spcBef>
              <a:spcAft>
                <a:spcPts val="0"/>
              </a:spcAft>
              <a:buClrTx/>
              <a:buSzTx/>
              <a:buFontTx/>
              <a:buNone/>
              <a:tabLst/>
              <a:defRPr/>
            </a:pPr>
            <a:r>
              <a:rPr lang="he-IL" baseline="0" dirty="0" smtClean="0"/>
              <a:t>להמתין רגע ולענות – כמובן – 8 שיניים. 4 בכל לסת</a:t>
            </a:r>
            <a:endParaRPr lang="he-IL"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וכמה ניבים? </a:t>
            </a:r>
          </a:p>
          <a:p>
            <a:pPr marL="0" marR="0" indent="0" algn="r" defTabSz="914400" rtl="0" eaLnBrk="1" fontAlgn="auto" latinLnBrk="0" hangingPunct="1">
              <a:lnSpc>
                <a:spcPct val="100000"/>
              </a:lnSpc>
              <a:spcBef>
                <a:spcPts val="0"/>
              </a:spcBef>
              <a:spcAft>
                <a:spcPts val="0"/>
              </a:spcAft>
              <a:buClrTx/>
              <a:buSzTx/>
              <a:buFontTx/>
              <a:buNone/>
              <a:tabLst/>
              <a:defRPr/>
            </a:pPr>
            <a:r>
              <a:rPr lang="he-IL" baseline="0" dirty="0" smtClean="0"/>
              <a:t>להמתין רגע ולענות – אתם </a:t>
            </a:r>
            <a:r>
              <a:rPr lang="he-IL" baseline="0" dirty="0" err="1" smtClean="0"/>
              <a:t>מצויינים</a:t>
            </a:r>
            <a:r>
              <a:rPr lang="he-IL" baseline="0" dirty="0" smtClean="0"/>
              <a:t>! יש לנו ארבעה ניבים בסך </a:t>
            </a:r>
            <a:r>
              <a:rPr lang="he-IL" baseline="0" dirty="0" err="1" smtClean="0"/>
              <a:t>הכל</a:t>
            </a:r>
            <a:r>
              <a:rPr lang="he-IL" baseline="0" dirty="0" smtClean="0"/>
              <a:t> – שניים בלסת העליונה ושניים בתחתונה</a:t>
            </a:r>
            <a:endParaRPr lang="he-IL"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ואחרונה חביבה – איזו שן זאת?</a:t>
            </a:r>
          </a:p>
          <a:p>
            <a:pPr algn="r"/>
            <a:r>
              <a:rPr lang="he-IL" baseline="0" dirty="0" smtClean="0"/>
              <a:t>להמתין רגע ולומר – נכון מאוד, זוהי טוחנת. זוכרים את המבנה שלה: שטוח ורחב כמו אבן</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55750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301045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נחזור לנושא שלנו. האם השיניים שלנו דומות או שונות? ובמה הן שונות משיניים של בעלי חיים אחרים?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23626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176211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t>נתחיל בהיכרות עם השיניים שלנו.</a:t>
            </a:r>
          </a:p>
          <a:p>
            <a:pPr marL="0" lvl="0" indent="0" algn="r" rtl="1">
              <a:spcBef>
                <a:spcPts val="0"/>
              </a:spcBef>
              <a:spcAft>
                <a:spcPts val="0"/>
              </a:spcAft>
              <a:buNone/>
            </a:pPr>
            <a:r>
              <a:rPr lang="he-IL" b="0" dirty="0"/>
              <a:t>נערוך תצפית עליהן בעזרת מראה</a:t>
            </a:r>
            <a:r>
              <a:rPr lang="he-IL" b="0" dirty="0" smtClean="0"/>
              <a:t>..</a:t>
            </a:r>
            <a:endParaRPr lang="he-IL" b="0" dirty="0"/>
          </a:p>
          <a:p>
            <a:pPr marL="0" lvl="0" indent="0" algn="r" rtl="1">
              <a:spcBef>
                <a:spcPts val="0"/>
              </a:spcBef>
              <a:spcAft>
                <a:spcPts val="0"/>
              </a:spcAft>
              <a:buNone/>
            </a:pPr>
            <a:r>
              <a:rPr lang="he-IL" b="0" dirty="0"/>
              <a:t>התבוננו בעזרת מראה בתוך הפה.</a:t>
            </a:r>
          </a:p>
          <a:p>
            <a:pPr marL="0" lvl="0" indent="0" algn="r" rtl="1">
              <a:spcBef>
                <a:spcPts val="0"/>
              </a:spcBef>
              <a:spcAft>
                <a:spcPts val="0"/>
              </a:spcAft>
              <a:buNone/>
            </a:pPr>
            <a:r>
              <a:rPr lang="he-IL" b="0" dirty="0" smtClean="0"/>
              <a:t>לקרוא את </a:t>
            </a:r>
            <a:r>
              <a:rPr lang="he-IL" b="0" dirty="0"/>
              <a:t>המשימה</a:t>
            </a:r>
            <a:r>
              <a:rPr lang="he-IL" b="0" dirty="0" smtClean="0"/>
              <a:t>.</a:t>
            </a:r>
          </a:p>
          <a:p>
            <a:pPr marL="0" lvl="0" indent="0" algn="r" rtl="1">
              <a:spcBef>
                <a:spcPts val="0"/>
              </a:spcBef>
              <a:spcAft>
                <a:spcPts val="0"/>
              </a:spcAft>
              <a:buNone/>
            </a:pPr>
            <a:r>
              <a:rPr lang="he-IL" b="0" dirty="0" smtClean="0"/>
              <a:t>ענו על התשובות במחברת</a:t>
            </a:r>
            <a:endParaRPr lang="he-IL" b="0" dirty="0"/>
          </a:p>
          <a:p>
            <a:pPr marL="0" lvl="0" indent="0" algn="r" rtl="1">
              <a:spcBef>
                <a:spcPts val="0"/>
              </a:spcBef>
              <a:spcAft>
                <a:spcPts val="0"/>
              </a:spcAft>
              <a:buNone/>
            </a:pPr>
            <a:endParaRPr lang="he-IL" b="0" dirty="0"/>
          </a:p>
          <a:p>
            <a:pPr marL="0" lvl="0" indent="0" algn="r" rtl="1">
              <a:spcBef>
                <a:spcPts val="0"/>
              </a:spcBef>
              <a:spcAft>
                <a:spcPts val="0"/>
              </a:spcAft>
              <a:buNone/>
            </a:pPr>
            <a:endParaRPr lang="he-IL" dirty="0">
              <a:solidFill>
                <a:schemeClr val="dk1"/>
              </a:solidFill>
            </a:endParaRPr>
          </a:p>
          <a:p>
            <a:pPr marL="0" lvl="0" indent="0" algn="r" rtl="1">
              <a:spcBef>
                <a:spcPts val="0"/>
              </a:spcBef>
              <a:spcAft>
                <a:spcPts val="0"/>
              </a:spcAft>
              <a:buNone/>
            </a:pPr>
            <a:endParaRPr lang="he-IL" dirty="0">
              <a:solidFill>
                <a:schemeClr val="dk1"/>
              </a:solidFill>
            </a:endParaRPr>
          </a:p>
          <a:p>
            <a:pPr marL="0" lvl="0" indent="0" algn="r" rtl="1">
              <a:spcBef>
                <a:spcPts val="0"/>
              </a:spcBef>
              <a:spcAft>
                <a:spcPts val="0"/>
              </a:spcAft>
              <a:buNone/>
            </a:pPr>
            <a:endParaRPr lang="he-IL" dirty="0">
              <a:solidFill>
                <a:srgbClr val="FF0000"/>
              </a:solidFill>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9416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אז בוודאי ראיתם במראה שיש לנו שתי לסתות.</a:t>
            </a:r>
            <a:r>
              <a:rPr lang="he-IL" baseline="0" dirty="0" smtClean="0"/>
              <a:t> לסת היא עצם בתוך הפה. יש לנו לסת עליונה ולסת תחתונה. כל השיניים שלנו נמצאות בתוך הלסתות. הנה – תראו גם את הדגם הזה. ודאי ראיתם דגם שיניים כזה אצל רופא השיניים או אצל השיננית. הוא מדגים להו את מבנה הפה והשיניים..</a:t>
            </a:r>
          </a:p>
          <a:p>
            <a:pPr algn="r"/>
            <a:r>
              <a:rPr lang="he-IL" baseline="0" dirty="0" smtClean="0"/>
              <a:t>האם כל השיניים שלכם באותה הצורה ובאותו הגודל? ודאי שלא, הן שונות. ודאי ראיתם זאת במראה וכעת אתם רואים את זה בדגם. מיד נלמד אילו סוגים שונים של שיניים יש לנו</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71747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תינוקות נולדים כמובן ללא שיניים</a:t>
            </a:r>
          </a:p>
          <a:p>
            <a:pPr algn="r"/>
            <a:r>
              <a:rPr lang="he-IL" dirty="0" smtClean="0"/>
              <a:t>בקיעת השיניים אצל בני האדם מתחילה סביב גיל שישה חודשים, ומסתיימת בגיל שנתיים שלוש</a:t>
            </a:r>
          </a:p>
          <a:p>
            <a:pPr algn="r"/>
            <a:r>
              <a:rPr lang="he-IL" dirty="0" smtClean="0"/>
              <a:t>השיניים התחתונות בוקעות לפני העליונות.</a:t>
            </a:r>
          </a:p>
          <a:p>
            <a:pPr algn="r"/>
            <a:r>
              <a:rPr lang="he-IL" dirty="0" smtClean="0"/>
              <a:t>בדרך כלל לילד בוקעות 20 שיני חלב בכל הפה.</a:t>
            </a:r>
          </a:p>
          <a:p>
            <a:pPr algn="r"/>
            <a:r>
              <a:rPr lang="he-IL" dirty="0" smtClean="0"/>
              <a:t>10 למעלה ו10 למטה </a:t>
            </a:r>
            <a:endParaRPr lang="en-US" dirty="0" smtClean="0"/>
          </a:p>
          <a:p>
            <a:pPr algn="r"/>
            <a:r>
              <a:rPr lang="he-IL" sz="1200" b="0" i="0" kern="1200" dirty="0" smtClean="0">
                <a:solidFill>
                  <a:schemeClr val="tx1"/>
                </a:solidFill>
                <a:effectLst/>
                <a:latin typeface="+mn-lt"/>
                <a:ea typeface="+mn-ea"/>
                <a:cs typeface="+mn-cs"/>
              </a:rPr>
              <a:t>במהלך </a:t>
            </a:r>
            <a:r>
              <a:rPr lang="he-IL" sz="1200" b="0" i="0" kern="1200" dirty="0">
                <a:solidFill>
                  <a:schemeClr val="tx1"/>
                </a:solidFill>
                <a:effectLst/>
                <a:latin typeface="+mn-lt"/>
                <a:ea typeface="+mn-ea"/>
                <a:cs typeface="+mn-cs"/>
              </a:rPr>
              <a:t>החיים שלנו אנו מחליפים שתי סדרות של שיניים. </a:t>
            </a:r>
            <a:r>
              <a:rPr lang="he-IL" sz="1200" b="0" i="0" kern="1200" dirty="0" smtClean="0">
                <a:solidFill>
                  <a:schemeClr val="tx1"/>
                </a:solidFill>
                <a:effectLst/>
                <a:latin typeface="+mn-lt"/>
                <a:ea typeface="+mn-ea"/>
                <a:cs typeface="+mn-cs"/>
              </a:rPr>
              <a:t>הסדרה הראשונה</a:t>
            </a:r>
            <a:r>
              <a:rPr lang="he-IL" sz="1200" b="0" i="0" kern="1200" baseline="0" dirty="0" smtClean="0">
                <a:solidFill>
                  <a:schemeClr val="tx1"/>
                </a:solidFill>
                <a:effectLst/>
                <a:latin typeface="+mn-lt"/>
                <a:ea typeface="+mn-ea"/>
                <a:cs typeface="+mn-cs"/>
              </a:rPr>
              <a:t> נקראת</a:t>
            </a:r>
            <a:r>
              <a:rPr lang="he-IL" sz="1200" b="0" i="0" kern="1200" dirty="0" smtClean="0">
                <a:solidFill>
                  <a:schemeClr val="tx1"/>
                </a:solidFill>
                <a:effectLst/>
                <a:latin typeface="+mn-lt"/>
                <a:ea typeface="+mn-ea"/>
                <a:cs typeface="+mn-cs"/>
              </a:rPr>
              <a:t> </a:t>
            </a:r>
            <a:r>
              <a:rPr lang="he-IL" sz="1200" b="1" i="0" kern="1200" dirty="0">
                <a:solidFill>
                  <a:schemeClr val="tx1"/>
                </a:solidFill>
                <a:effectLst/>
                <a:latin typeface="+mn-lt"/>
                <a:ea typeface="+mn-ea"/>
                <a:cs typeface="+mn-cs"/>
              </a:rPr>
              <a:t>שיני חלב</a:t>
            </a:r>
            <a:r>
              <a:rPr lang="he-IL" sz="1200" b="1" i="0" kern="1200" dirty="0" smtClean="0">
                <a:solidFill>
                  <a:schemeClr val="tx1"/>
                </a:solidFill>
                <a:effectLst/>
                <a:latin typeface="+mn-lt"/>
                <a:ea typeface="+mn-ea"/>
                <a:cs typeface="+mn-cs"/>
              </a:rPr>
              <a:t>.</a:t>
            </a:r>
            <a:endParaRPr lang="he-IL" sz="1200" b="1" i="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21570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בערך בגיל 6-7 מתחילות לנשור</a:t>
            </a:r>
            <a:r>
              <a:rPr lang="he-IL" baseline="0" dirty="0" smtClean="0"/>
              <a:t> שיני החלב ושיניים קבועות צומחות במקומן.</a:t>
            </a:r>
          </a:p>
          <a:p>
            <a:pPr algn="r"/>
            <a:r>
              <a:rPr lang="he-IL" dirty="0" smtClean="0"/>
              <a:t>האם גם לכם נשרו כבר השיניים? מעניין כמה שיניים כבר נשרו לכם. האם כבר צמחו לכם חדשות במקומן? </a:t>
            </a:r>
          </a:p>
          <a:p>
            <a:pPr algn="r"/>
            <a:r>
              <a:rPr lang="en-US" dirty="0" smtClean="0"/>
              <a:t>?</a:t>
            </a:r>
            <a:r>
              <a:rPr lang="he-IL" dirty="0" smtClean="0"/>
              <a:t>זוכרים אילו השיניים הראשונות שנשרו לכם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1717476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09"/>
            <a:ext cx="10953750" cy="1903413"/>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1336409" y="356936"/>
            <a:ext cx="10550791" cy="506326"/>
            <a:chOff x="1336409" y="356936"/>
            <a:chExt cx="10550791"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1336409"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7209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1313047" y="356936"/>
            <a:ext cx="10574153" cy="506326"/>
            <a:chOff x="1313047" y="356936"/>
            <a:chExt cx="1057415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131304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131304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7694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11255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74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 id="2147483670" r:id="rId10"/>
    <p:sldLayoutId id="2147483671" r:id="rId11"/>
    <p:sldLayoutId id="2147483668" r:id="rId12"/>
    <p:sldLayoutId id="2147483665" r:id="rId13"/>
    <p:sldLayoutId id="2147483657" r:id="rId14"/>
    <p:sldLayoutId id="2147483664" r:id="rId15"/>
    <p:sldLayoutId id="2147483661" r:id="rId16"/>
    <p:sldLayoutId id="2147483649" r:id="rId17"/>
    <p:sldLayoutId id="2147483663" r:id="rId18"/>
    <p:sldLayoutId id="2147483674" r:id="rId19"/>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Open Sans Hebrew" pitchFamily="2" charset="-79"/>
          <a:ea typeface="+mn-ea"/>
          <a:cs typeface="Open Sans Hebrew" pitchFamily="2" charset="-79"/>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0.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0.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emf"/><Relationship Id="rId5" Type="http://schemas.openxmlformats.org/officeDocument/2006/relationships/image" Target="../media/image26.emf"/><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40.emf"/><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סוּגֵי הַשִּׁנַּיִם וְתִפְקוּדָן</a:t>
            </a:r>
            <a:endParaRPr lang="he-IL" sz="40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a:t>
            </a:r>
            <a:r>
              <a:rPr lang="he-IL" sz="3200" b="1" dirty="0" smtClean="0">
                <a:sym typeface="Calibri"/>
              </a:rPr>
              <a:t>: נחמה </a:t>
            </a:r>
            <a:r>
              <a:rPr lang="he-IL" sz="3200" b="1" dirty="0" err="1" smtClean="0">
                <a:sym typeface="Calibri"/>
              </a:rPr>
              <a:t>בראמי</a:t>
            </a:r>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spcBef>
                <a:spcPts val="0"/>
              </a:spcBef>
              <a:spcAft>
                <a:spcPts val="0"/>
              </a:spcAft>
              <a:buClr>
                <a:srgbClr val="FFFFFF"/>
              </a:buClr>
              <a:buSzPts val="6000"/>
            </a:pPr>
            <a:r>
              <a:rPr lang="he-IL" altLang="he-IL" sz="6000" dirty="0">
                <a:solidFill>
                  <a:srgbClr val="FFFFFF"/>
                </a:solidFill>
                <a:latin typeface="Calibri"/>
                <a:sym typeface="Calibri"/>
              </a:rPr>
              <a:t>שִׁעוּר </a:t>
            </a:r>
            <a:r>
              <a:rPr lang="he-IL" altLang="he-IL" sz="6000" dirty="0">
                <a:solidFill>
                  <a:srgbClr val="FFFFFF"/>
                </a:solidFill>
                <a:sym typeface="Calibri"/>
              </a:rPr>
              <a:t>מַדָּעִים </a:t>
            </a:r>
            <a:r>
              <a:rPr lang="he-IL" altLang="he-IL" sz="6000" dirty="0">
                <a:solidFill>
                  <a:srgbClr val="FFFFFF"/>
                </a:solidFill>
                <a:latin typeface="Calibri"/>
                <a:sym typeface="Calibri"/>
              </a:rPr>
              <a:t>לְכִתָה </a:t>
            </a:r>
            <a:r>
              <a:rPr lang="he-IL" altLang="he-IL" sz="6000" dirty="0" smtClean="0">
                <a:solidFill>
                  <a:srgbClr val="FFFFFF"/>
                </a:solidFill>
                <a:latin typeface="Calibri"/>
                <a:sym typeface="Calibri"/>
              </a:rPr>
              <a:t>ב</a:t>
            </a:r>
            <a:r>
              <a:rPr lang="he-IL" sz="6000" dirty="0">
                <a:solidFill>
                  <a:srgbClr val="FFFFFF"/>
                </a:solidFill>
                <a:latin typeface="Calibri"/>
                <a:sym typeface="Calibri"/>
              </a:rPr>
              <a:t>'</a:t>
            </a: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23236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כותרת 1"/>
          <p:cNvSpPr>
            <a:spLocks noGrp="1"/>
          </p:cNvSpPr>
          <p:nvPr>
            <p:ph type="title"/>
          </p:nvPr>
        </p:nvSpPr>
        <p:spPr>
          <a:xfrm>
            <a:off x="2919046" y="663126"/>
            <a:ext cx="8442544" cy="720000"/>
          </a:xfrm>
        </p:spPr>
        <p:txBody>
          <a:bodyPr>
            <a:normAutofit/>
          </a:bodyPr>
          <a:lstStyle/>
          <a:p>
            <a:r>
              <a:rPr lang="he-IL" b="1" dirty="0"/>
              <a:t>שִׁנַּיִם קְבוּעוֹת</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461" y="3374073"/>
            <a:ext cx="5440176" cy="273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3509930" y="2025015"/>
            <a:ext cx="5593198" cy="584775"/>
          </a:xfrm>
          <a:prstGeom prst="rect">
            <a:avLst/>
          </a:prstGeom>
        </p:spPr>
        <p:txBody>
          <a:bodyPr wrap="none">
            <a:spAutoFit/>
          </a:bodyPr>
          <a:lstStyle/>
          <a:p>
            <a:pPr algn="ctr"/>
            <a:r>
              <a:rPr lang="he-IL" sz="3200" dirty="0"/>
              <a:t>לִמְבֻגָּרִים יֵשׁ 32 שִׁנַּיִם קְבוּעוֹת בַּפֶּה</a:t>
            </a:r>
          </a:p>
        </p:txBody>
      </p:sp>
    </p:spTree>
    <p:extLst>
      <p:ext uri="{BB962C8B-B14F-4D97-AF65-F5344CB8AC3E}">
        <p14:creationId xmlns:p14="http://schemas.microsoft.com/office/powerpoint/2010/main" val="420682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2243138" y="2014538"/>
            <a:ext cx="9572625" cy="4424362"/>
          </a:xfrm>
        </p:spPr>
        <p:txBody>
          <a:bodyPr>
            <a:normAutofit/>
          </a:bodyPr>
          <a:lstStyle/>
          <a:p>
            <a:pPr algn="r"/>
            <a:r>
              <a:rPr lang="he-IL" sz="2800" b="1" dirty="0">
                <a:solidFill>
                  <a:schemeClr val="accent1">
                    <a:lumMod val="75000"/>
                  </a:schemeClr>
                </a:solidFill>
              </a:rPr>
              <a:t>1</a:t>
            </a:r>
            <a:r>
              <a:rPr lang="he-IL" dirty="0"/>
              <a:t>. </a:t>
            </a:r>
            <a:r>
              <a:rPr lang="he-IL" sz="2800" dirty="0"/>
              <a:t>בָּאִיּוּר שֶׁלפניכם מֻדְגָּשׁוֹת הַשִּׁנַּיִם הַחוֹתְכוֹת.</a:t>
            </a:r>
          </a:p>
          <a:p>
            <a:pPr algn="r"/>
            <a:r>
              <a:rPr lang="he-IL" sz="2800" b="1" dirty="0">
                <a:solidFill>
                  <a:schemeClr val="accent1">
                    <a:lumMod val="75000"/>
                  </a:schemeClr>
                </a:solidFill>
              </a:rPr>
              <a:t>א</a:t>
            </a:r>
            <a:r>
              <a:rPr lang="he-IL" sz="2800" dirty="0"/>
              <a:t> . כַּמָּה שִׁנַּיִם חוֹתְכוֹת יֵשׁ לָנוּ בְּכָל לֶסֶת?</a:t>
            </a:r>
          </a:p>
          <a:p>
            <a:pPr algn="r"/>
            <a:r>
              <a:rPr lang="he-IL" sz="2800" b="1" dirty="0">
                <a:solidFill>
                  <a:schemeClr val="accent1">
                    <a:lumMod val="75000"/>
                  </a:schemeClr>
                </a:solidFill>
              </a:rPr>
              <a:t>ב</a:t>
            </a:r>
            <a:r>
              <a:rPr lang="he-IL" sz="2800" dirty="0"/>
              <a:t>. הֵיכָן הֵן מְמֻקָּמוֹת בַּפֶּה?</a:t>
            </a:r>
          </a:p>
          <a:p>
            <a:pPr algn="r"/>
            <a:endParaRPr lang="he-IL" sz="2800" dirty="0"/>
          </a:p>
          <a:p>
            <a:pPr algn="r"/>
            <a:r>
              <a:rPr lang="he-IL" sz="2800" dirty="0"/>
              <a:t> </a:t>
            </a:r>
            <a:r>
              <a:rPr lang="he-IL" sz="2800" b="1" dirty="0">
                <a:solidFill>
                  <a:schemeClr val="accent1">
                    <a:lumMod val="75000"/>
                  </a:schemeClr>
                </a:solidFill>
              </a:rPr>
              <a:t>2</a:t>
            </a:r>
            <a:r>
              <a:rPr lang="he-IL" sz="2800" dirty="0"/>
              <a:t>.הֵעָזְרוּ בַּמַּרְאָה וּמִצְאוּ בְּתוֹך הַפֶּה אֶת הַשִּׁנַּיִם הַחוֹתְכוֹת שלכם.</a:t>
            </a:r>
          </a:p>
          <a:p>
            <a:pPr algn="r"/>
            <a:r>
              <a:rPr lang="he-IL" sz="2800" b="1" dirty="0">
                <a:solidFill>
                  <a:schemeClr val="accent1">
                    <a:lumMod val="75000"/>
                  </a:schemeClr>
                </a:solidFill>
              </a:rPr>
              <a:t>א</a:t>
            </a:r>
            <a:r>
              <a:rPr lang="he-IL" sz="2800" dirty="0"/>
              <a:t>. כַּמָּה שִׁנַּיִם חוֹתְכוֹת גִּלִיתֶּם בְּכָל לֶסֶת?</a:t>
            </a:r>
          </a:p>
          <a:p>
            <a:pPr algn="r"/>
            <a:r>
              <a:rPr lang="he-IL" sz="2800" b="1" dirty="0">
                <a:solidFill>
                  <a:schemeClr val="accent1">
                    <a:lumMod val="75000"/>
                  </a:schemeClr>
                </a:solidFill>
              </a:rPr>
              <a:t>ב</a:t>
            </a:r>
            <a:r>
              <a:rPr lang="he-IL" sz="2800" dirty="0"/>
              <a:t>. הֵיכָן הֵן מְמֻקָּמוֹת בַּפֶּה?</a:t>
            </a:r>
          </a:p>
        </p:txBody>
      </p:sp>
      <p:sp>
        <p:nvSpPr>
          <p:cNvPr id="3" name="כותרת 2"/>
          <p:cNvSpPr>
            <a:spLocks noGrp="1"/>
          </p:cNvSpPr>
          <p:nvPr>
            <p:ph type="title"/>
          </p:nvPr>
        </p:nvSpPr>
        <p:spPr>
          <a:xfrm>
            <a:off x="5143500" y="663126"/>
            <a:ext cx="6218090" cy="720000"/>
          </a:xfrm>
        </p:spPr>
        <p:txBody>
          <a:bodyPr/>
          <a:lstStyle/>
          <a:p>
            <a:r>
              <a:rPr lang="he-IL" b="1" dirty="0"/>
              <a:t>הַשִּׁנַּיִם הַחוֹתְכוֹת</a:t>
            </a:r>
          </a:p>
        </p:txBody>
      </p:sp>
      <p:pic>
        <p:nvPicPr>
          <p:cNvPr id="8205"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61590" y="791369"/>
            <a:ext cx="722242" cy="59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2" y="414337"/>
            <a:ext cx="216217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311392"/>
            <a:ext cx="2298224" cy="23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מלבן 9"/>
          <p:cNvSpPr/>
          <p:nvPr/>
        </p:nvSpPr>
        <p:spPr>
          <a:xfrm>
            <a:off x="-1149478"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pic>
        <p:nvPicPr>
          <p:cNvPr id="11"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77032" y="6164099"/>
            <a:ext cx="1540938" cy="549601"/>
          </a:xfrm>
          <a:prstGeom prst="rect">
            <a:avLst/>
          </a:prstGeom>
        </p:spPr>
      </p:pic>
    </p:spTree>
    <p:extLst>
      <p:ext uri="{BB962C8B-B14F-4D97-AF65-F5344CB8AC3E}">
        <p14:creationId xmlns:p14="http://schemas.microsoft.com/office/powerpoint/2010/main" val="154861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85E45FC3-3258-49AD-A09C-553591B968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626" y="5493959"/>
            <a:ext cx="8891855" cy="1216131"/>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5292" r="7374" b="18489"/>
          <a:stretch/>
        </p:blipFill>
        <p:spPr bwMode="auto">
          <a:xfrm>
            <a:off x="2714771" y="1798318"/>
            <a:ext cx="7335569" cy="369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קבוצה 9">
            <a:extLst>
              <a:ext uri="{FF2B5EF4-FFF2-40B4-BE49-F238E27FC236}">
                <a16:creationId xmlns:a16="http://schemas.microsoft.com/office/drawing/2014/main" id="{14EAA6C2-42E1-4A76-8DAC-6B7A5A117C82}"/>
              </a:ext>
            </a:extLst>
          </p:cNvPr>
          <p:cNvGrpSpPr/>
          <p:nvPr/>
        </p:nvGrpSpPr>
        <p:grpSpPr>
          <a:xfrm>
            <a:off x="4878412" y="2087879"/>
            <a:ext cx="3008286" cy="2971799"/>
            <a:chOff x="5090495" y="2356335"/>
            <a:chExt cx="1817080" cy="2110158"/>
          </a:xfrm>
        </p:grpSpPr>
        <p:sp>
          <p:nvSpPr>
            <p:cNvPr id="8" name="סוגר מסולסל ימני 7">
              <a:extLst>
                <a:ext uri="{FF2B5EF4-FFF2-40B4-BE49-F238E27FC236}">
                  <a16:creationId xmlns:a16="http://schemas.microsoft.com/office/drawing/2014/main" id="{211CFC59-6252-4005-BCCB-DAAB72F5512A}"/>
                </a:ext>
              </a:extLst>
            </p:cNvPr>
            <p:cNvSpPr/>
            <p:nvPr/>
          </p:nvSpPr>
          <p:spPr>
            <a:xfrm rot="16200000">
              <a:off x="5571142" y="1875688"/>
              <a:ext cx="855785" cy="1817080"/>
            </a:xfrm>
            <a:prstGeom prst="rightBrace">
              <a:avLst>
                <a:gd name="adj1" fmla="val 31621"/>
                <a:gd name="adj2" fmla="val 48065"/>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9" name="סוגר מסולסל ימני 8">
              <a:extLst>
                <a:ext uri="{FF2B5EF4-FFF2-40B4-BE49-F238E27FC236}">
                  <a16:creationId xmlns:a16="http://schemas.microsoft.com/office/drawing/2014/main" id="{6722E9B0-48F0-4363-9A9A-A3E63CA11A22}"/>
                </a:ext>
              </a:extLst>
            </p:cNvPr>
            <p:cNvSpPr/>
            <p:nvPr/>
          </p:nvSpPr>
          <p:spPr>
            <a:xfrm rot="5400000">
              <a:off x="5732447" y="3516786"/>
              <a:ext cx="539536" cy="1359877"/>
            </a:xfrm>
            <a:prstGeom prst="rightBrace">
              <a:avLst>
                <a:gd name="adj1" fmla="val 31621"/>
                <a:gd name="adj2" fmla="val 48927"/>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spTree>
    <p:extLst>
      <p:ext uri="{BB962C8B-B14F-4D97-AF65-F5344CB8AC3E}">
        <p14:creationId xmlns:p14="http://schemas.microsoft.com/office/powerpoint/2010/main" val="407010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5292" r="7374" b="18489"/>
          <a:stretch/>
        </p:blipFill>
        <p:spPr bwMode="auto">
          <a:xfrm>
            <a:off x="2714771" y="1798318"/>
            <a:ext cx="7335569" cy="369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קבוצה 9">
            <a:extLst>
              <a:ext uri="{FF2B5EF4-FFF2-40B4-BE49-F238E27FC236}">
                <a16:creationId xmlns:a16="http://schemas.microsoft.com/office/drawing/2014/main" id="{14EAA6C2-42E1-4A76-8DAC-6B7A5A117C82}"/>
              </a:ext>
            </a:extLst>
          </p:cNvPr>
          <p:cNvGrpSpPr/>
          <p:nvPr/>
        </p:nvGrpSpPr>
        <p:grpSpPr>
          <a:xfrm>
            <a:off x="4878412" y="2087879"/>
            <a:ext cx="3008286" cy="2971799"/>
            <a:chOff x="5090495" y="2356335"/>
            <a:chExt cx="1817080" cy="2110158"/>
          </a:xfrm>
        </p:grpSpPr>
        <p:sp>
          <p:nvSpPr>
            <p:cNvPr id="8" name="סוגר מסולסל ימני 7">
              <a:extLst>
                <a:ext uri="{FF2B5EF4-FFF2-40B4-BE49-F238E27FC236}">
                  <a16:creationId xmlns:a16="http://schemas.microsoft.com/office/drawing/2014/main" id="{211CFC59-6252-4005-BCCB-DAAB72F5512A}"/>
                </a:ext>
              </a:extLst>
            </p:cNvPr>
            <p:cNvSpPr/>
            <p:nvPr/>
          </p:nvSpPr>
          <p:spPr>
            <a:xfrm rot="16200000">
              <a:off x="5571142" y="1875688"/>
              <a:ext cx="855785" cy="1817080"/>
            </a:xfrm>
            <a:prstGeom prst="rightBrace">
              <a:avLst>
                <a:gd name="adj1" fmla="val 31621"/>
                <a:gd name="adj2" fmla="val 48065"/>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9" name="סוגר מסולסל ימני 8">
              <a:extLst>
                <a:ext uri="{FF2B5EF4-FFF2-40B4-BE49-F238E27FC236}">
                  <a16:creationId xmlns:a16="http://schemas.microsoft.com/office/drawing/2014/main" id="{6722E9B0-48F0-4363-9A9A-A3E63CA11A22}"/>
                </a:ext>
              </a:extLst>
            </p:cNvPr>
            <p:cNvSpPr/>
            <p:nvPr/>
          </p:nvSpPr>
          <p:spPr>
            <a:xfrm rot="5400000">
              <a:off x="5732447" y="3516786"/>
              <a:ext cx="539536" cy="1359877"/>
            </a:xfrm>
            <a:prstGeom prst="rightBrace">
              <a:avLst>
                <a:gd name="adj1" fmla="val 31621"/>
                <a:gd name="adj2" fmla="val 48927"/>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sp>
        <p:nvSpPr>
          <p:cNvPr id="2" name="TextBox 1"/>
          <p:cNvSpPr txBox="1"/>
          <p:nvPr/>
        </p:nvSpPr>
        <p:spPr>
          <a:xfrm>
            <a:off x="3185160" y="5684520"/>
            <a:ext cx="6736080" cy="1077218"/>
          </a:xfrm>
          <a:prstGeom prst="rect">
            <a:avLst/>
          </a:prstGeom>
          <a:noFill/>
        </p:spPr>
        <p:txBody>
          <a:bodyPr wrap="square" rtlCol="1">
            <a:spAutoFit/>
          </a:bodyPr>
          <a:lstStyle/>
          <a:p>
            <a:pPr algn="ctr"/>
            <a:r>
              <a:rPr lang="he-IL" sz="3200" b="1" dirty="0">
                <a:solidFill>
                  <a:schemeClr val="accent2"/>
                </a:solidFill>
              </a:rPr>
              <a:t>שַׁעֲרוּ: </a:t>
            </a:r>
            <a:r>
              <a:rPr lang="he-IL" sz="3200" b="1" dirty="0">
                <a:solidFill>
                  <a:schemeClr val="tx2"/>
                </a:solidFill>
              </a:rPr>
              <a:t>מָה תַּפְקִיד הַשִּׁנַּיִם הַחוֹתְכוֹת?</a:t>
            </a:r>
          </a:p>
          <a:p>
            <a:pPr algn="ctr"/>
            <a:r>
              <a:rPr lang="he-IL" sz="3200" b="1" dirty="0" smtClean="0">
                <a:solidFill>
                  <a:schemeClr val="tx2"/>
                </a:solidFill>
              </a:rPr>
              <a:t>כּתְבוּ </a:t>
            </a:r>
            <a:r>
              <a:rPr lang="he-IL" sz="3200" b="1" dirty="0">
                <a:solidFill>
                  <a:schemeClr val="tx2"/>
                </a:solidFill>
              </a:rPr>
              <a:t>אֶת תְּשׁוּבַתְכֶם בַּמַּחְבֶּרֶת</a:t>
            </a:r>
          </a:p>
        </p:txBody>
      </p:sp>
    </p:spTree>
    <p:extLst>
      <p:ext uri="{BB962C8B-B14F-4D97-AF65-F5344CB8AC3E}">
        <p14:creationId xmlns:p14="http://schemas.microsoft.com/office/powerpoint/2010/main" val="3784568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671638" y="1647825"/>
            <a:ext cx="9572625" cy="4410075"/>
          </a:xfrm>
        </p:spPr>
        <p:txBody>
          <a:bodyPr>
            <a:normAutofit/>
          </a:bodyPr>
          <a:lstStyle/>
          <a:p>
            <a:pPr algn="r"/>
            <a:r>
              <a:rPr lang="he-IL" sz="2800" b="1" dirty="0"/>
              <a:t>צִיּוּד</a:t>
            </a:r>
            <a:r>
              <a:rPr lang="he-IL" sz="2800" dirty="0"/>
              <a:t>: פְּרוּסַת </a:t>
            </a:r>
            <a:r>
              <a:rPr lang="he-IL" sz="2800" dirty="0" smtClean="0"/>
              <a:t>לֶחֶם, סַכִּין חַד פַּעֲמִית, צלחת </a:t>
            </a:r>
          </a:p>
          <a:p>
            <a:pPr algn="r"/>
            <a:r>
              <a:rPr lang="he-IL" sz="2800" dirty="0" smtClean="0"/>
              <a:t>                      </a:t>
            </a:r>
          </a:p>
          <a:p>
            <a:pPr algn="r"/>
            <a:r>
              <a:rPr lang="he-IL" sz="2800" b="1" dirty="0" smtClean="0">
                <a:solidFill>
                  <a:schemeClr val="accent1"/>
                </a:solidFill>
              </a:rPr>
              <a:t>1</a:t>
            </a:r>
            <a:r>
              <a:rPr lang="he-IL" sz="2800" dirty="0">
                <a:solidFill>
                  <a:schemeClr val="accent1"/>
                </a:solidFill>
              </a:rPr>
              <a:t>.</a:t>
            </a:r>
            <a:r>
              <a:rPr lang="he-IL" sz="3200" dirty="0"/>
              <a:t> </a:t>
            </a:r>
            <a:r>
              <a:rPr lang="he-IL" sz="2800" dirty="0"/>
              <a:t>חִתְכוּ פְּרוּסַת לֶחֶם לַחֲתִיכוֹת   </a:t>
            </a:r>
          </a:p>
          <a:p>
            <a:pPr algn="r"/>
            <a:r>
              <a:rPr lang="he-IL" sz="2800" dirty="0"/>
              <a:t>    בְּעֶזְרַת סַכִּין חַד פַּעֲמִית</a:t>
            </a:r>
            <a:r>
              <a:rPr lang="he-IL" sz="2800" dirty="0" smtClean="0"/>
              <a:t>. </a:t>
            </a:r>
          </a:p>
          <a:p>
            <a:pPr algn="r"/>
            <a:r>
              <a:rPr lang="he-IL" sz="2800" dirty="0" smtClean="0"/>
              <a:t>    </a:t>
            </a:r>
            <a:r>
              <a:rPr lang="he-IL" sz="2800" dirty="0"/>
              <a:t>מָה קָרָה לַלֶּחֶם?</a:t>
            </a:r>
          </a:p>
          <a:p>
            <a:pPr algn="r"/>
            <a:endParaRPr lang="he-IL" sz="2800" dirty="0"/>
          </a:p>
          <a:p>
            <a:pPr algn="r"/>
            <a:endParaRPr lang="he-IL" sz="3200" dirty="0"/>
          </a:p>
          <a:p>
            <a:endParaRPr lang="he-IL" dirty="0"/>
          </a:p>
        </p:txBody>
      </p:sp>
      <p:sp>
        <p:nvSpPr>
          <p:cNvPr id="3" name="כותרת 2"/>
          <p:cNvSpPr>
            <a:spLocks noGrp="1"/>
          </p:cNvSpPr>
          <p:nvPr>
            <p:ph type="title"/>
          </p:nvPr>
        </p:nvSpPr>
        <p:spPr>
          <a:xfrm>
            <a:off x="1671638" y="663126"/>
            <a:ext cx="9872758" cy="720000"/>
          </a:xfrm>
        </p:spPr>
        <p:txBody>
          <a:bodyPr>
            <a:normAutofit/>
          </a:bodyPr>
          <a:lstStyle/>
          <a:p>
            <a:r>
              <a:rPr lang="he-IL" b="1" dirty="0"/>
              <a:t>מִתְנַסִּים: מָה תַּפְקִיד הַשִּׁנַּיִם הַחוֹתְכוֹת?</a:t>
            </a:r>
          </a:p>
        </p:txBody>
      </p:sp>
      <p:pic>
        <p:nvPicPr>
          <p:cNvPr id="1024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012" y="1730299"/>
            <a:ext cx="1247999" cy="126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430" y="3796864"/>
            <a:ext cx="2763163" cy="25287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תמונה 7">
            <a:extLst>
              <a:ext uri="{FF2B5EF4-FFF2-40B4-BE49-F238E27FC236}">
                <a16:creationId xmlns:a16="http://schemas.microsoft.com/office/drawing/2014/main" id="{38DA70D4-81CF-406D-AAE7-8162BC31D02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43786" r="41053"/>
          <a:stretch/>
        </p:blipFill>
        <p:spPr>
          <a:xfrm rot="5400000" flipH="1">
            <a:off x="2435956" y="968393"/>
            <a:ext cx="562248" cy="2086061"/>
          </a:xfrm>
          <a:prstGeom prst="rect">
            <a:avLst/>
          </a:prstGeom>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7072" y="1671096"/>
            <a:ext cx="1849359" cy="100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מלבן 11"/>
          <p:cNvSpPr/>
          <p:nvPr/>
        </p:nvSpPr>
        <p:spPr>
          <a:xfrm>
            <a:off x="-1149478"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pic>
        <p:nvPicPr>
          <p:cNvPr id="14"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5063" y="6107045"/>
            <a:ext cx="1540938" cy="549601"/>
          </a:xfrm>
          <a:prstGeom prst="rect">
            <a:avLst/>
          </a:prstGeom>
        </p:spPr>
      </p:pic>
    </p:spTree>
    <p:extLst>
      <p:ext uri="{BB962C8B-B14F-4D97-AF65-F5344CB8AC3E}">
        <p14:creationId xmlns:p14="http://schemas.microsoft.com/office/powerpoint/2010/main" val="385061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971771" y="2278284"/>
            <a:ext cx="9572625" cy="4410075"/>
          </a:xfrm>
        </p:spPr>
        <p:txBody>
          <a:bodyPr>
            <a:normAutofit/>
          </a:bodyPr>
          <a:lstStyle/>
          <a:p>
            <a:pPr algn="r"/>
            <a:r>
              <a:rPr lang="he-IL" sz="2800" dirty="0" smtClean="0"/>
              <a:t>                      </a:t>
            </a:r>
            <a:endParaRPr lang="he-IL" sz="2800" dirty="0"/>
          </a:p>
          <a:p>
            <a:pPr algn="r"/>
            <a:endParaRPr lang="he-IL" sz="2800" dirty="0"/>
          </a:p>
          <a:p>
            <a:pPr algn="r"/>
            <a:r>
              <a:rPr lang="he-IL" sz="2800" b="1" dirty="0">
                <a:solidFill>
                  <a:schemeClr val="accent1"/>
                </a:solidFill>
              </a:rPr>
              <a:t>2. </a:t>
            </a:r>
            <a:r>
              <a:rPr lang="he-IL" sz="2800" dirty="0"/>
              <a:t>נִגְסוּ </a:t>
            </a:r>
            <a:r>
              <a:rPr lang="he-IL" sz="2800" dirty="0" smtClean="0"/>
              <a:t>מפְּרוּסַת הלֶחֶם </a:t>
            </a:r>
            <a:r>
              <a:rPr lang="he-IL" sz="2800" dirty="0"/>
              <a:t>בְּעֶזְרַת הַשִּׁנַּיִם הַחוֹתְכוֹת.</a:t>
            </a:r>
          </a:p>
          <a:p>
            <a:pPr algn="r"/>
            <a:r>
              <a:rPr lang="he-IL" sz="2800" dirty="0"/>
              <a:t>     מָה קָרָה לַלֶּחֶם?</a:t>
            </a:r>
          </a:p>
          <a:p>
            <a:pPr algn="r"/>
            <a:endParaRPr lang="he-IL" sz="3200" dirty="0"/>
          </a:p>
          <a:p>
            <a:endParaRPr lang="he-IL" dirty="0"/>
          </a:p>
        </p:txBody>
      </p:sp>
      <p:sp>
        <p:nvSpPr>
          <p:cNvPr id="3" name="כותרת 2"/>
          <p:cNvSpPr>
            <a:spLocks noGrp="1"/>
          </p:cNvSpPr>
          <p:nvPr>
            <p:ph type="title"/>
          </p:nvPr>
        </p:nvSpPr>
        <p:spPr>
          <a:xfrm>
            <a:off x="1671638" y="663126"/>
            <a:ext cx="9872758" cy="720000"/>
          </a:xfrm>
        </p:spPr>
        <p:txBody>
          <a:bodyPr>
            <a:normAutofit/>
          </a:bodyPr>
          <a:lstStyle/>
          <a:p>
            <a:r>
              <a:rPr lang="he-IL" b="1" dirty="0"/>
              <a:t>מִתְנַסִּים: מָה תַּפְקִיד הַשִּׁנַּיִם הַחוֹתְכוֹת?</a:t>
            </a:r>
          </a:p>
        </p:txBody>
      </p:sp>
      <p:pic>
        <p:nvPicPr>
          <p:cNvPr id="1024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012" y="1730299"/>
            <a:ext cx="1247999" cy="126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430" y="4159584"/>
            <a:ext cx="2763163" cy="25287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הסבר ענן 6"/>
          <p:cNvSpPr/>
          <p:nvPr/>
        </p:nvSpPr>
        <p:spPr>
          <a:xfrm>
            <a:off x="2484353" y="1743121"/>
            <a:ext cx="3870959" cy="1875643"/>
          </a:xfrm>
          <a:prstGeom prst="cloudCallout">
            <a:avLst>
              <a:gd name="adj1" fmla="val -73584"/>
              <a:gd name="adj2" fmla="val 98029"/>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lumMod val="50000"/>
                  </a:schemeClr>
                </a:solidFill>
              </a:rPr>
              <a:t>זָכְרוּ לִטֹּל </a:t>
            </a:r>
            <a:r>
              <a:rPr lang="he-IL" sz="2400" dirty="0" err="1">
                <a:solidFill>
                  <a:schemeClr val="tx1">
                    <a:lumMod val="50000"/>
                  </a:schemeClr>
                </a:solidFill>
              </a:rPr>
              <a:t>יָדַיִם</a:t>
            </a:r>
            <a:r>
              <a:rPr lang="he-IL" sz="2400" dirty="0">
                <a:solidFill>
                  <a:schemeClr val="tx1">
                    <a:lumMod val="50000"/>
                  </a:schemeClr>
                </a:solidFill>
              </a:rPr>
              <a:t> וּלְבָרֵךְ לִפְנֵי </a:t>
            </a:r>
            <a:r>
              <a:rPr lang="he-IL" sz="2400" dirty="0" smtClean="0">
                <a:solidFill>
                  <a:schemeClr val="tx1">
                    <a:lumMod val="50000"/>
                  </a:schemeClr>
                </a:solidFill>
              </a:rPr>
              <a:t>הַהִתְנַסּוּת</a:t>
            </a:r>
            <a:endParaRPr lang="he-IL" sz="2400" dirty="0"/>
          </a:p>
        </p:txBody>
      </p:sp>
      <p:pic>
        <p:nvPicPr>
          <p:cNvPr id="11"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95463" y="6029305"/>
            <a:ext cx="1540938" cy="549601"/>
          </a:xfrm>
          <a:prstGeom prst="rect">
            <a:avLst/>
          </a:prstGeom>
        </p:spPr>
      </p:pic>
    </p:spTree>
    <p:extLst>
      <p:ext uri="{BB962C8B-B14F-4D97-AF65-F5344CB8AC3E}">
        <p14:creationId xmlns:p14="http://schemas.microsoft.com/office/powerpoint/2010/main" val="167639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859280" y="1986403"/>
            <a:ext cx="9907655" cy="4652962"/>
          </a:xfrm>
        </p:spPr>
        <p:txBody>
          <a:bodyPr>
            <a:normAutofit fontScale="40000" lnSpcReduction="20000"/>
          </a:bodyPr>
          <a:lstStyle/>
          <a:p>
            <a:pPr algn="r">
              <a:lnSpc>
                <a:spcPct val="150000"/>
              </a:lnSpc>
            </a:pPr>
            <a:r>
              <a:rPr lang="he-IL" sz="11200" dirty="0"/>
              <a:t>הַשִּׁנַּיִם הַחוֹתְכוֹת צָרוֹת וְחַדּוֹת</a:t>
            </a:r>
          </a:p>
          <a:p>
            <a:pPr algn="r">
              <a:lnSpc>
                <a:spcPct val="150000"/>
              </a:lnSpc>
            </a:pPr>
            <a:r>
              <a:rPr lang="he-IL" sz="11200" dirty="0"/>
              <a:t>הֵן דּוֹמוֹת לְסַכִּין חַדָּה </a:t>
            </a:r>
          </a:p>
          <a:p>
            <a:pPr algn="r">
              <a:lnSpc>
                <a:spcPct val="150000"/>
              </a:lnSpc>
            </a:pPr>
            <a:r>
              <a:rPr lang="he-IL" sz="11200" dirty="0"/>
              <a:t>בְּעֶזְרַת הַשִּׁנַּיִם הַחוֹתְכוֹת אֶפְשָׁר </a:t>
            </a:r>
            <a:r>
              <a:rPr lang="he-IL" sz="11200" dirty="0" err="1"/>
              <a:t>לִנְגֹּס</a:t>
            </a:r>
            <a:r>
              <a:rPr lang="he-IL" sz="11200" dirty="0"/>
              <a:t> </a:t>
            </a:r>
            <a:endParaRPr lang="he-IL" sz="11200" dirty="0" smtClean="0"/>
          </a:p>
          <a:p>
            <a:pPr algn="r">
              <a:lnSpc>
                <a:spcPct val="150000"/>
              </a:lnSpc>
            </a:pPr>
            <a:r>
              <a:rPr lang="he-IL" sz="11200" dirty="0" smtClean="0"/>
              <a:t>חֲתִיכוֹת </a:t>
            </a:r>
            <a:r>
              <a:rPr lang="he-IL" sz="11200" dirty="0"/>
              <a:t>קְטַנּוֹת </a:t>
            </a:r>
            <a:r>
              <a:rPr lang="he-IL" sz="11200" dirty="0" smtClean="0"/>
              <a:t>מֵהַמָּזוֹן</a:t>
            </a:r>
            <a:endParaRPr lang="he-IL" sz="3200" dirty="0"/>
          </a:p>
          <a:p>
            <a:pPr algn="r">
              <a:lnSpc>
                <a:spcPct val="150000"/>
              </a:lnSpc>
            </a:pPr>
            <a:r>
              <a:rPr lang="he-IL" sz="3200" dirty="0"/>
              <a:t>.</a:t>
            </a:r>
            <a:endParaRPr lang="he-IL" dirty="0"/>
          </a:p>
        </p:txBody>
      </p:sp>
      <p:sp>
        <p:nvSpPr>
          <p:cNvPr id="7" name="כותרת 2"/>
          <p:cNvSpPr>
            <a:spLocks noGrp="1"/>
          </p:cNvSpPr>
          <p:nvPr>
            <p:ph type="title"/>
          </p:nvPr>
        </p:nvSpPr>
        <p:spPr>
          <a:xfrm>
            <a:off x="1671638" y="663126"/>
            <a:ext cx="9872758" cy="720000"/>
          </a:xfrm>
        </p:spPr>
        <p:txBody>
          <a:bodyPr>
            <a:normAutofit/>
          </a:bodyPr>
          <a:lstStyle/>
          <a:p>
            <a:r>
              <a:rPr lang="he-IL" b="1" dirty="0"/>
              <a:t>מִבְנֶה </a:t>
            </a:r>
            <a:r>
              <a:rPr lang="he-IL" b="1" dirty="0" smtClean="0"/>
              <a:t>הַשִּׁנַּיִם הַחוֹתְכוֹת</a:t>
            </a:r>
            <a:endParaRPr lang="he-IL" b="1"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 y="1986403"/>
            <a:ext cx="2833687" cy="213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636" t="21694" r="24400"/>
          <a:stretch/>
        </p:blipFill>
        <p:spPr bwMode="auto">
          <a:xfrm>
            <a:off x="625792" y="4216730"/>
            <a:ext cx="2466975" cy="200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878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671638" y="1907382"/>
            <a:ext cx="10129837" cy="4126707"/>
          </a:xfrm>
        </p:spPr>
        <p:txBody>
          <a:bodyPr>
            <a:normAutofit/>
          </a:bodyPr>
          <a:lstStyle/>
          <a:p>
            <a:pPr algn="r">
              <a:lnSpc>
                <a:spcPct val="120000"/>
              </a:lnSpc>
            </a:pPr>
            <a:r>
              <a:rPr lang="he-IL" sz="2800" b="1" dirty="0">
                <a:solidFill>
                  <a:schemeClr val="accent1"/>
                </a:solidFill>
              </a:rPr>
              <a:t>1</a:t>
            </a:r>
            <a:r>
              <a:rPr lang="he-IL" sz="3000" dirty="0">
                <a:solidFill>
                  <a:schemeClr val="accent1"/>
                </a:solidFill>
              </a:rPr>
              <a:t>.</a:t>
            </a:r>
            <a:r>
              <a:rPr lang="he-IL" sz="3000" dirty="0"/>
              <a:t> בָּאִיּוּר שֶׁלפניכם מֻדְגָּשׁוֹת </a:t>
            </a:r>
            <a:r>
              <a:rPr lang="he-IL" sz="3000" b="1" dirty="0"/>
              <a:t>הַשִּׁנַּיִם הַטּוֹחֲנוֹת</a:t>
            </a:r>
            <a:r>
              <a:rPr lang="he-IL" sz="3000" dirty="0"/>
              <a:t>.</a:t>
            </a:r>
          </a:p>
          <a:p>
            <a:pPr algn="r">
              <a:lnSpc>
                <a:spcPct val="120000"/>
              </a:lnSpc>
            </a:pPr>
            <a:r>
              <a:rPr lang="he-IL" sz="2800" b="1" dirty="0">
                <a:solidFill>
                  <a:schemeClr val="accent1"/>
                </a:solidFill>
              </a:rPr>
              <a:t>א.</a:t>
            </a:r>
            <a:r>
              <a:rPr lang="he-IL" sz="3000" dirty="0"/>
              <a:t> כַּמָּה שִׁנַּיִם טוֹחֲנוֹת יֵשׁ לָנוּ בְּכָל לֶסֶת?</a:t>
            </a:r>
          </a:p>
          <a:p>
            <a:pPr algn="r">
              <a:lnSpc>
                <a:spcPct val="120000"/>
              </a:lnSpc>
            </a:pPr>
            <a:r>
              <a:rPr lang="he-IL" sz="2800" b="1" dirty="0">
                <a:solidFill>
                  <a:schemeClr val="accent1"/>
                </a:solidFill>
              </a:rPr>
              <a:t>ב.</a:t>
            </a:r>
            <a:r>
              <a:rPr lang="he-IL" sz="3000" dirty="0"/>
              <a:t> הֵיכָן הֵן מְמֻקָּמוֹת בַּפֶּה?</a:t>
            </a:r>
          </a:p>
          <a:p>
            <a:pPr algn="r">
              <a:lnSpc>
                <a:spcPct val="120000"/>
              </a:lnSpc>
            </a:pPr>
            <a:endParaRPr lang="he-IL" sz="3000" dirty="0"/>
          </a:p>
          <a:p>
            <a:pPr algn="r">
              <a:lnSpc>
                <a:spcPct val="120000"/>
              </a:lnSpc>
            </a:pPr>
            <a:r>
              <a:rPr lang="he-IL" sz="2800" b="1" dirty="0">
                <a:solidFill>
                  <a:schemeClr val="accent1"/>
                </a:solidFill>
              </a:rPr>
              <a:t>2</a:t>
            </a:r>
            <a:r>
              <a:rPr lang="he-IL" sz="3000" b="1" dirty="0">
                <a:solidFill>
                  <a:schemeClr val="accent1"/>
                </a:solidFill>
              </a:rPr>
              <a:t>. </a:t>
            </a:r>
            <a:r>
              <a:rPr lang="he-IL" sz="3000" dirty="0"/>
              <a:t>הֵעָזְרוּ בַּמַּרְאָה וּמִצְאוּ בְּתוֹך הַפֶּה אֶת </a:t>
            </a:r>
            <a:r>
              <a:rPr lang="he-IL" sz="3000" b="1" dirty="0"/>
              <a:t>הַשִּׁנַּיִם הַטּוֹחֲנוֹת </a:t>
            </a:r>
            <a:r>
              <a:rPr lang="he-IL" sz="3000" dirty="0"/>
              <a:t>שלכם.</a:t>
            </a:r>
          </a:p>
          <a:p>
            <a:pPr algn="r">
              <a:lnSpc>
                <a:spcPct val="120000"/>
              </a:lnSpc>
            </a:pPr>
            <a:r>
              <a:rPr lang="he-IL" sz="2800" b="1" dirty="0">
                <a:solidFill>
                  <a:schemeClr val="accent1"/>
                </a:solidFill>
              </a:rPr>
              <a:t>א</a:t>
            </a:r>
            <a:r>
              <a:rPr lang="he-IL" sz="3000" dirty="0">
                <a:solidFill>
                  <a:schemeClr val="accent1"/>
                </a:solidFill>
              </a:rPr>
              <a:t>.</a:t>
            </a:r>
            <a:r>
              <a:rPr lang="he-IL" sz="3000" dirty="0"/>
              <a:t> כ</a:t>
            </a:r>
            <a:r>
              <a:rPr lang="he-IL" sz="3000" dirty="0">
                <a:solidFill>
                  <a:srgbClr val="424242"/>
                </a:solidFill>
              </a:rPr>
              <a:t>ַמָּה</a:t>
            </a:r>
            <a:r>
              <a:rPr lang="he-IL" sz="3000" dirty="0"/>
              <a:t> שִׁנַּיִם טוֹחֲנוֹת גִּלִיתֶּם בְּכָל לֶסֶת?</a:t>
            </a:r>
          </a:p>
          <a:p>
            <a:pPr algn="r">
              <a:lnSpc>
                <a:spcPct val="120000"/>
              </a:lnSpc>
            </a:pPr>
            <a:endParaRPr lang="he-IL" sz="3000" dirty="0"/>
          </a:p>
        </p:txBody>
      </p:sp>
      <p:sp>
        <p:nvSpPr>
          <p:cNvPr id="3" name="כותרת 2"/>
          <p:cNvSpPr>
            <a:spLocks noGrp="1"/>
          </p:cNvSpPr>
          <p:nvPr>
            <p:ph type="title"/>
          </p:nvPr>
        </p:nvSpPr>
        <p:spPr/>
        <p:txBody>
          <a:bodyPr/>
          <a:lstStyle/>
          <a:p>
            <a:r>
              <a:rPr lang="he-IL" b="1" dirty="0"/>
              <a:t>הַשִּׁנַּיִם הַטּוֹחֲנוֹת</a:t>
            </a:r>
          </a:p>
        </p:txBody>
      </p:sp>
      <p:pic>
        <p:nvPicPr>
          <p:cNvPr id="1331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61590" y="758118"/>
            <a:ext cx="711877" cy="58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 y="1612552"/>
            <a:ext cx="220027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מלבן 7"/>
          <p:cNvSpPr/>
          <p:nvPr/>
        </p:nvSpPr>
        <p:spPr>
          <a:xfrm>
            <a:off x="-1204723"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pic>
        <p:nvPicPr>
          <p:cNvPr id="9"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13152" y="6109724"/>
            <a:ext cx="1540938" cy="549601"/>
          </a:xfrm>
          <a:prstGeom prst="rect">
            <a:avLst/>
          </a:prstGeom>
        </p:spPr>
      </p:pic>
    </p:spTree>
    <p:extLst>
      <p:ext uri="{BB962C8B-B14F-4D97-AF65-F5344CB8AC3E}">
        <p14:creationId xmlns:p14="http://schemas.microsoft.com/office/powerpoint/2010/main" val="142111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b="1" dirty="0"/>
              <a:t>הַשִּׁנַּיִם הַטּוֹחֲנוֹת</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5111" y="2043113"/>
            <a:ext cx="3542343" cy="3060088"/>
          </a:xfrm>
          <a:prstGeom prst="rect">
            <a:avLst/>
          </a:prstGeom>
          <a:noFill/>
          <a:ln w="381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1590" y="758118"/>
            <a:ext cx="711877" cy="58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לבן 6"/>
          <p:cNvSpPr/>
          <p:nvPr/>
        </p:nvSpPr>
        <p:spPr>
          <a:xfrm>
            <a:off x="2400300" y="5763188"/>
            <a:ext cx="7391400" cy="707886"/>
          </a:xfrm>
          <a:prstGeom prst="rect">
            <a:avLst/>
          </a:prstGeom>
          <a:ln w="38100">
            <a:solidFill>
              <a:srgbClr val="FF0000"/>
            </a:solidFill>
          </a:ln>
        </p:spPr>
        <p:txBody>
          <a:bodyPr wrap="square">
            <a:spAutoFit/>
          </a:bodyPr>
          <a:lstStyle/>
          <a:p>
            <a:pPr algn="r"/>
            <a:r>
              <a:rPr lang="he-IL" sz="2000" dirty="0"/>
              <a:t>יֵשׁ לָנוּ 10 שִׁנַּיִם טוֹחֲנוֹת בְּכָל לֶסֶת. 20 שִׁנַּיִם טוֹחֲנוֹת בְּסַךְ הַכֹּל.</a:t>
            </a:r>
          </a:p>
          <a:p>
            <a:pPr algn="r"/>
            <a:r>
              <a:rPr lang="he-IL" sz="2000" dirty="0"/>
              <a:t>הֵן מְמֻקָּמוֹת בַּחֵלֶק הָאֲחוֹרִי שֶׁל הַפֶּה</a:t>
            </a:r>
            <a:r>
              <a:rPr lang="he-IL" dirty="0"/>
              <a:t>.</a:t>
            </a:r>
          </a:p>
        </p:txBody>
      </p:sp>
      <p:pic>
        <p:nvPicPr>
          <p:cNvPr id="6" name="תמונה 5">
            <a:extLst>
              <a:ext uri="{FF2B5EF4-FFF2-40B4-BE49-F238E27FC236}">
                <a16:creationId xmlns:a16="http://schemas.microsoft.com/office/drawing/2014/main" id="{C4CCBCA5-6BCB-4468-BB3B-94E1ABD43007}"/>
              </a:ext>
            </a:extLst>
          </p:cNvPr>
          <p:cNvPicPr>
            <a:picLocks noChangeAspect="1"/>
          </p:cNvPicPr>
          <p:nvPr/>
        </p:nvPicPr>
        <p:blipFill>
          <a:blip r:embed="rId5"/>
          <a:stretch>
            <a:fillRect/>
          </a:stretch>
        </p:blipFill>
        <p:spPr>
          <a:xfrm>
            <a:off x="5517792" y="1887232"/>
            <a:ext cx="4762500" cy="3371850"/>
          </a:xfrm>
          <a:prstGeom prst="rect">
            <a:avLst/>
          </a:prstGeom>
        </p:spPr>
      </p:pic>
    </p:spTree>
    <p:extLst>
      <p:ext uri="{BB962C8B-B14F-4D97-AF65-F5344CB8AC3E}">
        <p14:creationId xmlns:p14="http://schemas.microsoft.com/office/powerpoint/2010/main" val="277932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b="1" dirty="0"/>
              <a:t>הַשִּׁנַּיִם הַטּוֹחֲנוֹת</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5111" y="2043113"/>
            <a:ext cx="3542343" cy="3060088"/>
          </a:xfrm>
          <a:prstGeom prst="rect">
            <a:avLst/>
          </a:prstGeom>
          <a:noFill/>
          <a:ln w="381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1590" y="758118"/>
            <a:ext cx="711877" cy="58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C4CCBCA5-6BCB-4468-BB3B-94E1ABD43007}"/>
              </a:ext>
            </a:extLst>
          </p:cNvPr>
          <p:cNvPicPr>
            <a:picLocks noChangeAspect="1"/>
          </p:cNvPicPr>
          <p:nvPr/>
        </p:nvPicPr>
        <p:blipFill>
          <a:blip r:embed="rId5"/>
          <a:stretch>
            <a:fillRect/>
          </a:stretch>
        </p:blipFill>
        <p:spPr>
          <a:xfrm>
            <a:off x="5517792" y="1887232"/>
            <a:ext cx="4762500" cy="3371850"/>
          </a:xfrm>
          <a:prstGeom prst="rect">
            <a:avLst/>
          </a:prstGeom>
        </p:spPr>
      </p:pic>
      <p:sp>
        <p:nvSpPr>
          <p:cNvPr id="8" name="TextBox 7"/>
          <p:cNvSpPr txBox="1"/>
          <p:nvPr/>
        </p:nvSpPr>
        <p:spPr>
          <a:xfrm>
            <a:off x="3185160" y="5684520"/>
            <a:ext cx="6736080" cy="1077218"/>
          </a:xfrm>
          <a:prstGeom prst="rect">
            <a:avLst/>
          </a:prstGeom>
          <a:noFill/>
        </p:spPr>
        <p:txBody>
          <a:bodyPr wrap="square" rtlCol="1">
            <a:spAutoFit/>
          </a:bodyPr>
          <a:lstStyle/>
          <a:p>
            <a:pPr algn="ctr"/>
            <a:r>
              <a:rPr lang="he-IL" sz="3200" b="1" dirty="0" smtClean="0">
                <a:solidFill>
                  <a:schemeClr val="accent2"/>
                </a:solidFill>
              </a:rPr>
              <a:t>שערו: </a:t>
            </a:r>
            <a:r>
              <a:rPr lang="he-IL" sz="3200" b="1" dirty="0" smtClean="0">
                <a:solidFill>
                  <a:schemeClr val="tx2"/>
                </a:solidFill>
              </a:rPr>
              <a:t>מה תפקיד השיניים הטוחנות?</a:t>
            </a:r>
          </a:p>
          <a:p>
            <a:pPr algn="ctr"/>
            <a:r>
              <a:rPr lang="he-IL" sz="3200" b="1" dirty="0" smtClean="0">
                <a:solidFill>
                  <a:schemeClr val="tx2"/>
                </a:solidFill>
              </a:rPr>
              <a:t>כתבו את תשובתכם במחברת</a:t>
            </a:r>
            <a:endParaRPr lang="he-IL" sz="3200" b="1" dirty="0">
              <a:solidFill>
                <a:schemeClr val="tx2"/>
              </a:solidFill>
            </a:endParaRPr>
          </a:p>
        </p:txBody>
      </p:sp>
    </p:spTree>
    <p:extLst>
      <p:ext uri="{BB962C8B-B14F-4D97-AF65-F5344CB8AC3E}">
        <p14:creationId xmlns:p14="http://schemas.microsoft.com/office/powerpoint/2010/main" val="1053245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b="1" dirty="0"/>
              <a:t>מָה לְהָבִיא </a:t>
            </a:r>
            <a:r>
              <a:rPr lang="he-IL" b="1" dirty="0" err="1"/>
              <a:t>לַשִּׁעוּר</a:t>
            </a:r>
            <a:r>
              <a:rPr lang="he-IL" b="1" dirty="0"/>
              <a:t>?</a:t>
            </a:r>
            <a:endParaRPr lang="x-none" b="1" dirty="0"/>
          </a:p>
        </p:txBody>
      </p:sp>
      <p:pic>
        <p:nvPicPr>
          <p:cNvPr id="4098"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191656" y="1733135"/>
            <a:ext cx="1452563" cy="151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9361534" y="3287915"/>
            <a:ext cx="1112805" cy="523220"/>
          </a:xfrm>
          <a:prstGeom prst="rect">
            <a:avLst/>
          </a:prstGeom>
        </p:spPr>
        <p:txBody>
          <a:bodyPr wrap="none">
            <a:spAutoFit/>
          </a:bodyPr>
          <a:lstStyle/>
          <a:p>
            <a:r>
              <a:rPr lang="he-IL" sz="2800" b="1" dirty="0"/>
              <a:t>מַרְאָה</a:t>
            </a:r>
            <a:r>
              <a:rPr lang="he-IL" sz="2400" b="1" dirty="0"/>
              <a:t> </a:t>
            </a:r>
          </a:p>
        </p:txBody>
      </p:sp>
      <p:sp>
        <p:nvSpPr>
          <p:cNvPr id="7" name="מלבן 6"/>
          <p:cNvSpPr/>
          <p:nvPr/>
        </p:nvSpPr>
        <p:spPr>
          <a:xfrm>
            <a:off x="4796861" y="3226360"/>
            <a:ext cx="2121093" cy="584775"/>
          </a:xfrm>
          <a:prstGeom prst="rect">
            <a:avLst/>
          </a:prstGeom>
        </p:spPr>
        <p:txBody>
          <a:bodyPr wrap="none">
            <a:spAutoFit/>
          </a:bodyPr>
          <a:lstStyle/>
          <a:p>
            <a:r>
              <a:rPr lang="he-IL" sz="3200" b="1" dirty="0"/>
              <a:t>פְּרוּסַת לֶחֶם</a:t>
            </a:r>
          </a:p>
        </p:txBody>
      </p:sp>
      <p:pic>
        <p:nvPicPr>
          <p:cNvPr id="4107" name="Picture 1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48636" y="1577412"/>
            <a:ext cx="1909896" cy="164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מלבן 8"/>
          <p:cNvSpPr/>
          <p:nvPr/>
        </p:nvSpPr>
        <p:spPr>
          <a:xfrm>
            <a:off x="3931685" y="5238252"/>
            <a:ext cx="2364750" cy="523220"/>
          </a:xfrm>
          <a:prstGeom prst="rect">
            <a:avLst/>
          </a:prstGeom>
        </p:spPr>
        <p:txBody>
          <a:bodyPr wrap="none">
            <a:spAutoFit/>
          </a:bodyPr>
          <a:lstStyle/>
          <a:p>
            <a:r>
              <a:rPr lang="he-IL" sz="2800" b="1" dirty="0"/>
              <a:t>סַכִּין חַד פַּעֲמִית</a:t>
            </a:r>
          </a:p>
        </p:txBody>
      </p:sp>
      <p:sp>
        <p:nvSpPr>
          <p:cNvPr id="13" name="מלבן 12"/>
          <p:cNvSpPr/>
          <p:nvPr/>
        </p:nvSpPr>
        <p:spPr>
          <a:xfrm>
            <a:off x="8899070" y="5462651"/>
            <a:ext cx="2037737" cy="523220"/>
          </a:xfrm>
          <a:prstGeom prst="rect">
            <a:avLst/>
          </a:prstGeom>
        </p:spPr>
        <p:txBody>
          <a:bodyPr wrap="none">
            <a:spAutoFit/>
          </a:bodyPr>
          <a:lstStyle/>
          <a:p>
            <a:r>
              <a:rPr lang="he-IL" sz="2800" b="1" dirty="0"/>
              <a:t>קֵיסָמִי שיניים</a:t>
            </a:r>
          </a:p>
        </p:txBody>
      </p:sp>
      <p:pic>
        <p:nvPicPr>
          <p:cNvPr id="5122" name="Picture 2" descr="Wooden toothpicks on white background">
            <a:extLst>
              <a:ext uri="{FF2B5EF4-FFF2-40B4-BE49-F238E27FC236}">
                <a16:creationId xmlns:a16="http://schemas.microsoft.com/office/drawing/2014/main" id="{46302398-3C2E-40F2-9E3A-FA02DE6818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88888" y="4364094"/>
            <a:ext cx="1386309" cy="967644"/>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38DA70D4-81CF-406D-AAE7-8162BC31D02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3786" r="41053"/>
          <a:stretch/>
        </p:blipFill>
        <p:spPr>
          <a:xfrm rot="5400000" flipH="1">
            <a:off x="4832936" y="3804885"/>
            <a:ext cx="562248" cy="2086061"/>
          </a:xfrm>
          <a:prstGeom prst="rect">
            <a:avLst/>
          </a:prstGeom>
        </p:spPr>
      </p:pic>
      <p:sp>
        <p:nvSpPr>
          <p:cNvPr id="16" name="מלבן 15"/>
          <p:cNvSpPr/>
          <p:nvPr/>
        </p:nvSpPr>
        <p:spPr>
          <a:xfrm>
            <a:off x="1630445" y="3504642"/>
            <a:ext cx="1127232" cy="584775"/>
          </a:xfrm>
          <a:prstGeom prst="rect">
            <a:avLst/>
          </a:prstGeom>
        </p:spPr>
        <p:txBody>
          <a:bodyPr wrap="none">
            <a:spAutoFit/>
          </a:bodyPr>
          <a:lstStyle/>
          <a:p>
            <a:r>
              <a:rPr lang="he-IL" sz="3200" b="1" dirty="0"/>
              <a:t>צַלַּחַת</a:t>
            </a: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858" y="1892454"/>
            <a:ext cx="28956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6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384153" y="2867025"/>
            <a:ext cx="9977437" cy="3990975"/>
          </a:xfrm>
        </p:spPr>
        <p:txBody>
          <a:bodyPr>
            <a:normAutofit/>
          </a:bodyPr>
          <a:lstStyle/>
          <a:p>
            <a:pPr algn="r"/>
            <a:r>
              <a:rPr lang="he-IL" sz="2800" dirty="0"/>
              <a:t> קחו חתיכת לחם נוספת והפעם </a:t>
            </a:r>
            <a:r>
              <a:rPr lang="he-IL" sz="2800" dirty="0" smtClean="0"/>
              <a:t>לַעֲסוּ אותה בְּעֶזְרַת </a:t>
            </a:r>
            <a:r>
              <a:rPr lang="he-IL" sz="2800" dirty="0"/>
              <a:t>הַשִּׁנַּיִם הַטּוֹחֲנוֹת.</a:t>
            </a:r>
          </a:p>
          <a:p>
            <a:pPr algn="r"/>
            <a:r>
              <a:rPr lang="he-IL" sz="2800" dirty="0"/>
              <a:t>    מָה קָרָה לַלֶּחֶם?</a:t>
            </a:r>
          </a:p>
          <a:p>
            <a:pPr algn="r"/>
            <a:endParaRPr lang="he-IL" dirty="0"/>
          </a:p>
        </p:txBody>
      </p:sp>
      <p:sp>
        <p:nvSpPr>
          <p:cNvPr id="3" name="כותרת 2"/>
          <p:cNvSpPr>
            <a:spLocks noGrp="1"/>
          </p:cNvSpPr>
          <p:nvPr>
            <p:ph type="title"/>
          </p:nvPr>
        </p:nvSpPr>
        <p:spPr/>
        <p:txBody>
          <a:bodyPr>
            <a:normAutofit/>
          </a:bodyPr>
          <a:lstStyle/>
          <a:p>
            <a:r>
              <a:rPr lang="he-IL" b="1" dirty="0"/>
              <a:t>מִתְנַסִּים: מָה תַּפְקִיד הַשִּׁנַּיִם הַטּוֹחֲנוֹת?</a:t>
            </a:r>
            <a:endParaRPr lang="he-IL" dirty="0"/>
          </a:p>
        </p:txBody>
      </p:sp>
      <p:pic>
        <p:nvPicPr>
          <p:cNvPr id="10"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61589" y="777709"/>
            <a:ext cx="655488" cy="60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4"/>
          <p:cNvSpPr/>
          <p:nvPr/>
        </p:nvSpPr>
        <p:spPr>
          <a:xfrm>
            <a:off x="9194777" y="1696104"/>
            <a:ext cx="2720617" cy="830997"/>
          </a:xfrm>
          <a:prstGeom prst="rect">
            <a:avLst/>
          </a:prstGeom>
        </p:spPr>
        <p:txBody>
          <a:bodyPr wrap="none">
            <a:spAutoFit/>
          </a:bodyPr>
          <a:lstStyle/>
          <a:p>
            <a:r>
              <a:rPr lang="he-IL" sz="2800" b="1" dirty="0"/>
              <a:t>צִיּוּד</a:t>
            </a:r>
            <a:r>
              <a:rPr lang="he-IL" sz="2800" dirty="0"/>
              <a:t>: </a:t>
            </a:r>
            <a:r>
              <a:rPr lang="he-IL" sz="2800" dirty="0" smtClean="0"/>
              <a:t>חתיכת  לֶחֶם</a:t>
            </a:r>
            <a:endParaRPr lang="he-IL" sz="2800" dirty="0"/>
          </a:p>
          <a:p>
            <a:endParaRPr lang="he-IL" sz="2000" dirty="0"/>
          </a:p>
        </p:txBody>
      </p:sp>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0652" y="5617825"/>
            <a:ext cx="1540938" cy="549601"/>
          </a:xfrm>
          <a:prstGeom prst="rect">
            <a:avLst/>
          </a:prstGeom>
        </p:spPr>
      </p:pic>
    </p:spTree>
    <p:extLst>
      <p:ext uri="{BB962C8B-B14F-4D97-AF65-F5344CB8AC3E}">
        <p14:creationId xmlns:p14="http://schemas.microsoft.com/office/powerpoint/2010/main" val="9342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5305425" y="2388394"/>
            <a:ext cx="6486525" cy="2657726"/>
          </a:xfrm>
          <a:ln w="38100">
            <a:solidFill>
              <a:srgbClr val="0066FF"/>
            </a:solidFill>
          </a:ln>
        </p:spPr>
        <p:txBody>
          <a:bodyPr>
            <a:normAutofit/>
          </a:bodyPr>
          <a:lstStyle/>
          <a:p>
            <a:pPr algn="r">
              <a:lnSpc>
                <a:spcPct val="150000"/>
              </a:lnSpc>
            </a:pPr>
            <a:r>
              <a:rPr lang="he-IL" sz="2800" dirty="0"/>
              <a:t>הַשִּׁנַּיִם הַטּוֹחֲנוֹת שְׁטוּחוֹת וְעָבוֹת כמו הָאֲבָנִים . </a:t>
            </a:r>
          </a:p>
          <a:p>
            <a:pPr algn="r">
              <a:lnSpc>
                <a:spcPct val="150000"/>
              </a:lnSpc>
            </a:pPr>
            <a:r>
              <a:rPr lang="he-IL" sz="2800" dirty="0"/>
              <a:t>בְּעֶזְרָתָן אֶפְשָׁר לִטְחֹן אֶת הַמָּזוֹן.</a:t>
            </a:r>
          </a:p>
          <a:p>
            <a:pPr algn="r">
              <a:lnSpc>
                <a:spcPct val="150000"/>
              </a:lnSpc>
            </a:pPr>
            <a:r>
              <a:rPr lang="he-IL" sz="2800" dirty="0"/>
              <a:t>הַשִּׁנַּיִם הַטּוֹחֲנוֹת מֻתְאָמוֹת לְתַפְקִידָן.</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9022" y="1595439"/>
            <a:ext cx="3270107" cy="188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035" y="3476625"/>
            <a:ext cx="2438399" cy="282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1204723"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sp>
        <p:nvSpPr>
          <p:cNvPr id="11" name="כותרת 2"/>
          <p:cNvSpPr>
            <a:spLocks noGrp="1"/>
          </p:cNvSpPr>
          <p:nvPr>
            <p:ph type="title"/>
          </p:nvPr>
        </p:nvSpPr>
        <p:spPr>
          <a:xfrm>
            <a:off x="1671638" y="663126"/>
            <a:ext cx="9872758" cy="720000"/>
          </a:xfrm>
        </p:spPr>
        <p:txBody>
          <a:bodyPr>
            <a:normAutofit/>
          </a:bodyPr>
          <a:lstStyle/>
          <a:p>
            <a:r>
              <a:rPr lang="he-IL" b="1" dirty="0" smtClean="0"/>
              <a:t>מבנה </a:t>
            </a:r>
            <a:r>
              <a:rPr lang="he-IL" b="1" dirty="0"/>
              <a:t>הַשִּׁנַּיִם הַטּוֹחֲנוֹת</a:t>
            </a:r>
          </a:p>
        </p:txBody>
      </p:sp>
    </p:spTree>
    <p:extLst>
      <p:ext uri="{BB962C8B-B14F-4D97-AF65-F5344CB8AC3E}">
        <p14:creationId xmlns:p14="http://schemas.microsoft.com/office/powerpoint/2010/main" val="1275329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671638" y="1928814"/>
            <a:ext cx="9572625" cy="3776662"/>
          </a:xfrm>
        </p:spPr>
        <p:txBody>
          <a:bodyPr>
            <a:normAutofit/>
          </a:bodyPr>
          <a:lstStyle/>
          <a:p>
            <a:pPr lvl="0" algn="r">
              <a:lnSpc>
                <a:spcPct val="90000"/>
              </a:lnSpc>
              <a:buClr>
                <a:srgbClr val="FB2265"/>
              </a:buClr>
            </a:pPr>
            <a:r>
              <a:rPr lang="he-IL" sz="2800" b="1" dirty="0">
                <a:solidFill>
                  <a:srgbClr val="1152C9">
                    <a:lumMod val="75000"/>
                  </a:srgbClr>
                </a:solidFill>
              </a:rPr>
              <a:t>1</a:t>
            </a:r>
            <a:r>
              <a:rPr lang="he-IL" sz="2800" dirty="0">
                <a:solidFill>
                  <a:srgbClr val="424242"/>
                </a:solidFill>
              </a:rPr>
              <a:t>. בָּאִיּוּר שלפניכם מֻּדְגָּשִׁים הַנִּיבִים.</a:t>
            </a:r>
          </a:p>
          <a:p>
            <a:pPr lvl="0" algn="r">
              <a:lnSpc>
                <a:spcPct val="90000"/>
              </a:lnSpc>
              <a:buClr>
                <a:srgbClr val="FB2265"/>
              </a:buClr>
            </a:pPr>
            <a:r>
              <a:rPr lang="he-IL" sz="2800" b="1" dirty="0">
                <a:solidFill>
                  <a:srgbClr val="1152C9">
                    <a:lumMod val="75000"/>
                  </a:srgbClr>
                </a:solidFill>
              </a:rPr>
              <a:t>א</a:t>
            </a:r>
            <a:r>
              <a:rPr lang="he-IL" sz="2800" dirty="0">
                <a:solidFill>
                  <a:srgbClr val="424242"/>
                </a:solidFill>
              </a:rPr>
              <a:t> . כַּמָּה נִיבִים יֵשׁ לָנוּ בְּכָל לֶסֶת?</a:t>
            </a:r>
          </a:p>
          <a:p>
            <a:pPr lvl="0" algn="r">
              <a:lnSpc>
                <a:spcPct val="90000"/>
              </a:lnSpc>
              <a:buClr>
                <a:srgbClr val="FB2265"/>
              </a:buClr>
            </a:pPr>
            <a:r>
              <a:rPr lang="he-IL" sz="2800" b="1" dirty="0">
                <a:solidFill>
                  <a:srgbClr val="1152C9">
                    <a:lumMod val="75000"/>
                  </a:srgbClr>
                </a:solidFill>
              </a:rPr>
              <a:t>ב</a:t>
            </a:r>
            <a:r>
              <a:rPr lang="he-IL" sz="2800" dirty="0">
                <a:solidFill>
                  <a:srgbClr val="424242"/>
                </a:solidFill>
              </a:rPr>
              <a:t>. הֵיכָן הֵם מְמֻקָּמִים בַּפֶּה? </a:t>
            </a:r>
          </a:p>
          <a:p>
            <a:pPr lvl="0" algn="r">
              <a:lnSpc>
                <a:spcPct val="90000"/>
              </a:lnSpc>
              <a:buClr>
                <a:srgbClr val="FB2265"/>
              </a:buClr>
            </a:pPr>
            <a:endParaRPr lang="he-IL" sz="2800" dirty="0">
              <a:solidFill>
                <a:srgbClr val="424242"/>
              </a:solidFill>
            </a:endParaRPr>
          </a:p>
          <a:p>
            <a:pPr lvl="0" algn="r">
              <a:lnSpc>
                <a:spcPct val="90000"/>
              </a:lnSpc>
              <a:buClr>
                <a:srgbClr val="FB2265"/>
              </a:buClr>
            </a:pPr>
            <a:r>
              <a:rPr lang="he-IL" sz="2800" dirty="0">
                <a:solidFill>
                  <a:srgbClr val="424242"/>
                </a:solidFill>
              </a:rPr>
              <a:t> </a:t>
            </a:r>
            <a:r>
              <a:rPr lang="he-IL" sz="2800" b="1" dirty="0">
                <a:solidFill>
                  <a:srgbClr val="1152C9">
                    <a:lumMod val="75000"/>
                  </a:srgbClr>
                </a:solidFill>
              </a:rPr>
              <a:t>2</a:t>
            </a:r>
            <a:r>
              <a:rPr lang="he-IL" sz="2800" dirty="0">
                <a:solidFill>
                  <a:srgbClr val="424242"/>
                </a:solidFill>
              </a:rPr>
              <a:t>.הֵעָזְרוּ בַּמַּרְאָה וּמִצְאוּ בְּתוֹך הַפֶּה אֶת הַנִּיבִים.</a:t>
            </a:r>
          </a:p>
          <a:p>
            <a:pPr lvl="0" algn="r">
              <a:lnSpc>
                <a:spcPct val="90000"/>
              </a:lnSpc>
              <a:buClr>
                <a:srgbClr val="FB2265"/>
              </a:buClr>
            </a:pPr>
            <a:r>
              <a:rPr lang="he-IL" sz="2800" b="1" dirty="0">
                <a:solidFill>
                  <a:srgbClr val="1152C9">
                    <a:lumMod val="75000"/>
                  </a:srgbClr>
                </a:solidFill>
              </a:rPr>
              <a:t>א</a:t>
            </a:r>
            <a:r>
              <a:rPr lang="he-IL" sz="2800" dirty="0">
                <a:solidFill>
                  <a:srgbClr val="424242"/>
                </a:solidFill>
              </a:rPr>
              <a:t>. כַּמָּה נִיבִים גִּלִיתֶּם בְּכָל לֶסֶת?</a:t>
            </a:r>
          </a:p>
          <a:p>
            <a:pPr lvl="0" algn="r">
              <a:lnSpc>
                <a:spcPct val="90000"/>
              </a:lnSpc>
              <a:buClr>
                <a:srgbClr val="FB2265"/>
              </a:buClr>
            </a:pPr>
            <a:r>
              <a:rPr lang="he-IL" sz="2800" b="1" dirty="0">
                <a:solidFill>
                  <a:srgbClr val="1152C9">
                    <a:lumMod val="75000"/>
                  </a:srgbClr>
                </a:solidFill>
              </a:rPr>
              <a:t>ב</a:t>
            </a:r>
            <a:r>
              <a:rPr lang="he-IL" sz="2800" dirty="0">
                <a:solidFill>
                  <a:srgbClr val="424242"/>
                </a:solidFill>
              </a:rPr>
              <a:t>. הֵיכָן הֵם מְמֻקָּמִים בַּפֶּה? </a:t>
            </a:r>
          </a:p>
          <a:p>
            <a:pPr lvl="0" algn="r">
              <a:lnSpc>
                <a:spcPct val="90000"/>
              </a:lnSpc>
              <a:buClr>
                <a:srgbClr val="FB2265"/>
              </a:buClr>
            </a:pPr>
            <a:endParaRPr lang="he-IL" sz="2800" dirty="0">
              <a:solidFill>
                <a:srgbClr val="424242"/>
              </a:solidFill>
            </a:endParaRPr>
          </a:p>
          <a:p>
            <a:endParaRPr lang="he-IL" dirty="0"/>
          </a:p>
        </p:txBody>
      </p:sp>
      <p:sp>
        <p:nvSpPr>
          <p:cNvPr id="3" name="כותרת 2"/>
          <p:cNvSpPr>
            <a:spLocks noGrp="1"/>
          </p:cNvSpPr>
          <p:nvPr>
            <p:ph type="title"/>
          </p:nvPr>
        </p:nvSpPr>
        <p:spPr/>
        <p:txBody>
          <a:bodyPr/>
          <a:lstStyle/>
          <a:p>
            <a:r>
              <a:rPr lang="he-IL" b="1" dirty="0"/>
              <a:t>הַנִּיבִים</a:t>
            </a:r>
          </a:p>
        </p:txBody>
      </p:sp>
      <p:pic>
        <p:nvPicPr>
          <p:cNvPr id="1945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61590" y="797339"/>
            <a:ext cx="712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663" y="2233613"/>
            <a:ext cx="20478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מלבן 7"/>
          <p:cNvSpPr/>
          <p:nvPr/>
        </p:nvSpPr>
        <p:spPr>
          <a:xfrm>
            <a:off x="-940880" y="6242446"/>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pic>
        <p:nvPicPr>
          <p:cNvPr id="10"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5112" y="6000622"/>
            <a:ext cx="1540938" cy="549601"/>
          </a:xfrm>
          <a:prstGeom prst="rect">
            <a:avLst/>
          </a:prstGeom>
        </p:spPr>
      </p:pic>
    </p:spTree>
    <p:extLst>
      <p:ext uri="{BB962C8B-B14F-4D97-AF65-F5344CB8AC3E}">
        <p14:creationId xmlns:p14="http://schemas.microsoft.com/office/powerpoint/2010/main" val="406148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b="1" dirty="0"/>
              <a:t>הַנִּיבִים</a:t>
            </a:r>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61590" y="797339"/>
            <a:ext cx="712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8763" y="1934927"/>
            <a:ext cx="3732726" cy="3135641"/>
          </a:xfrm>
          <a:prstGeom prst="rect">
            <a:avLst/>
          </a:prstGeom>
          <a:noFill/>
          <a:ln w="381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2491921" y="5513253"/>
            <a:ext cx="7586409" cy="1106970"/>
          </a:xfrm>
          <a:prstGeom prst="rect">
            <a:avLst/>
          </a:prstGeom>
          <a:ln w="38100">
            <a:solidFill>
              <a:srgbClr val="FF0000"/>
            </a:solidFill>
          </a:ln>
        </p:spPr>
        <p:txBody>
          <a:bodyPr wrap="square">
            <a:spAutoFit/>
          </a:bodyPr>
          <a:lstStyle/>
          <a:p>
            <a:pPr algn="r" rtl="1">
              <a:lnSpc>
                <a:spcPct val="90000"/>
              </a:lnSpc>
              <a:spcBef>
                <a:spcPts val="1000"/>
              </a:spcBef>
              <a:buClr>
                <a:srgbClr val="FB2265"/>
              </a:buClr>
            </a:pPr>
            <a:r>
              <a:rPr lang="he-IL" sz="3200" dirty="0">
                <a:solidFill>
                  <a:srgbClr val="424242"/>
                </a:solidFill>
                <a:latin typeface="Calibri" panose="020F0502020204030204" pitchFamily="34" charset="0"/>
                <a:cs typeface="Calibri" panose="020F0502020204030204" pitchFamily="34" charset="0"/>
              </a:rPr>
              <a:t>יֵשׁ בַּפֶּה 2 נִיבִים</a:t>
            </a:r>
            <a:r>
              <a:rPr lang="he-IL" sz="3200" dirty="0">
                <a:solidFill>
                  <a:srgbClr val="424242"/>
                </a:solidFill>
              </a:rPr>
              <a:t> בְּכָל לֶסֶת</a:t>
            </a:r>
            <a:r>
              <a:rPr lang="he-IL" sz="3200" dirty="0">
                <a:solidFill>
                  <a:srgbClr val="424242"/>
                </a:solidFill>
                <a:latin typeface="Calibri" panose="020F0502020204030204" pitchFamily="34" charset="0"/>
                <a:cs typeface="Calibri" panose="020F0502020204030204" pitchFamily="34" charset="0"/>
              </a:rPr>
              <a:t> בְּסַךְ הַכֹּל  4 נִיבִים. </a:t>
            </a:r>
          </a:p>
          <a:p>
            <a:pPr algn="r" rtl="1">
              <a:lnSpc>
                <a:spcPct val="90000"/>
              </a:lnSpc>
              <a:spcBef>
                <a:spcPts val="1000"/>
              </a:spcBef>
              <a:buClr>
                <a:srgbClr val="FB2265"/>
              </a:buClr>
            </a:pPr>
            <a:r>
              <a:rPr lang="he-IL" sz="3200" dirty="0">
                <a:solidFill>
                  <a:srgbClr val="424242"/>
                </a:solidFill>
                <a:latin typeface="Calibri" panose="020F0502020204030204" pitchFamily="34" charset="0"/>
                <a:cs typeface="Calibri" panose="020F0502020204030204" pitchFamily="34" charset="0"/>
              </a:rPr>
              <a:t>הַנִּיבִים נִמְצָאִים מִשְּׁנֵי צִדֵּי הַשִּׁנַּיִם הַחוֹתְכוֹת.</a:t>
            </a:r>
          </a:p>
        </p:txBody>
      </p:sp>
      <p:cxnSp>
        <p:nvCxnSpPr>
          <p:cNvPr id="24" name="מחבר חץ ישר 23">
            <a:extLst>
              <a:ext uri="{FF2B5EF4-FFF2-40B4-BE49-F238E27FC236}">
                <a16:creationId xmlns:a16="http://schemas.microsoft.com/office/drawing/2014/main" id="{35E31AE8-01A2-4445-8EA4-9C0F11E00848}"/>
              </a:ext>
            </a:extLst>
          </p:cNvPr>
          <p:cNvCxnSpPr>
            <a:cxnSpLocks/>
          </p:cNvCxnSpPr>
          <p:nvPr/>
        </p:nvCxnSpPr>
        <p:spPr>
          <a:xfrm flipV="1">
            <a:off x="3425244" y="4739640"/>
            <a:ext cx="2274516" cy="1203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5400675" y="2963633"/>
            <a:ext cx="6143626" cy="3844925"/>
          </a:xfrm>
        </p:spPr>
        <p:txBody>
          <a:bodyPr>
            <a:normAutofit/>
          </a:bodyPr>
          <a:lstStyle/>
          <a:p>
            <a:pPr algn="r"/>
            <a:r>
              <a:rPr lang="he-IL" sz="2800" b="1" dirty="0">
                <a:solidFill>
                  <a:schemeClr val="accent1">
                    <a:lumMod val="75000"/>
                  </a:schemeClr>
                </a:solidFill>
              </a:rPr>
              <a:t>1.</a:t>
            </a:r>
            <a:r>
              <a:rPr lang="he-IL" sz="2800" dirty="0"/>
              <a:t> נָסוּ לִקְרֹעַ חֲתִיכַת לֶחֶם בְּעֶזְרַת קֵיסָם.</a:t>
            </a:r>
          </a:p>
          <a:p>
            <a:pPr algn="r"/>
            <a:r>
              <a:rPr lang="he-IL" sz="2800" dirty="0"/>
              <a:t>       מָה קָרָה לַלֶּחֶם?</a:t>
            </a:r>
          </a:p>
          <a:p>
            <a:pPr algn="r"/>
            <a:endParaRPr lang="he-IL" sz="2800" dirty="0"/>
          </a:p>
          <a:p>
            <a:pPr algn="r"/>
            <a:r>
              <a:rPr lang="he-IL" sz="2800" b="1" dirty="0">
                <a:solidFill>
                  <a:schemeClr val="accent1">
                    <a:lumMod val="75000"/>
                  </a:schemeClr>
                </a:solidFill>
              </a:rPr>
              <a:t>2</a:t>
            </a:r>
            <a:r>
              <a:rPr lang="he-IL" sz="2800" dirty="0">
                <a:solidFill>
                  <a:schemeClr val="accent1">
                    <a:lumMod val="75000"/>
                  </a:schemeClr>
                </a:solidFill>
              </a:rPr>
              <a:t>.</a:t>
            </a:r>
            <a:r>
              <a:rPr lang="he-IL" sz="2800" dirty="0"/>
              <a:t> נָסוּ לִקְרֹעַ חֲתִיכַת לֶחֶם בְּעֶזְרַת הַנִּיב.</a:t>
            </a:r>
          </a:p>
          <a:p>
            <a:pPr algn="r"/>
            <a:r>
              <a:rPr lang="he-IL" sz="2800" dirty="0"/>
              <a:t>     מָה קָרָה לַלֶּחֶם?</a:t>
            </a:r>
          </a:p>
          <a:p>
            <a:pPr algn="r"/>
            <a:endParaRPr lang="he-IL" sz="2800" dirty="0"/>
          </a:p>
        </p:txBody>
      </p:sp>
      <p:sp>
        <p:nvSpPr>
          <p:cNvPr id="3" name="כותרת 2"/>
          <p:cNvSpPr>
            <a:spLocks noGrp="1"/>
          </p:cNvSpPr>
          <p:nvPr>
            <p:ph type="title"/>
          </p:nvPr>
        </p:nvSpPr>
        <p:spPr/>
        <p:txBody>
          <a:bodyPr/>
          <a:lstStyle/>
          <a:p>
            <a:r>
              <a:rPr lang="he-IL" b="1" dirty="0"/>
              <a:t>מִתְנַסִּים: מַהוּ תַּפְקִיד הַנִּיבִים?</a:t>
            </a:r>
          </a:p>
        </p:txBody>
      </p:sp>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1590" y="779876"/>
            <a:ext cx="65246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28221" y="2970116"/>
            <a:ext cx="1583936" cy="172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לבן 4"/>
          <p:cNvSpPr/>
          <p:nvPr/>
        </p:nvSpPr>
        <p:spPr>
          <a:xfrm>
            <a:off x="7151546" y="2047814"/>
            <a:ext cx="3716082" cy="461665"/>
          </a:xfrm>
          <a:prstGeom prst="rect">
            <a:avLst/>
          </a:prstGeom>
        </p:spPr>
        <p:txBody>
          <a:bodyPr wrap="none">
            <a:spAutoFit/>
          </a:bodyPr>
          <a:lstStyle/>
          <a:p>
            <a:r>
              <a:rPr lang="he-IL" sz="2400" b="1" dirty="0"/>
              <a:t>צִיּוּד</a:t>
            </a:r>
            <a:r>
              <a:rPr lang="he-IL" sz="2400" dirty="0"/>
              <a:t>: </a:t>
            </a:r>
            <a:r>
              <a:rPr lang="he-IL" sz="2400" dirty="0" smtClean="0"/>
              <a:t>חתיכת </a:t>
            </a:r>
            <a:r>
              <a:rPr lang="he-IL" sz="2400" dirty="0"/>
              <a:t>לֶחֶם, קֵיסָם שִׁנַּיִם</a:t>
            </a:r>
          </a:p>
        </p:txBody>
      </p:sp>
      <p:pic>
        <p:nvPicPr>
          <p:cNvPr id="7" name="תמונה 6">
            <a:extLst>
              <a:ext uri="{FF2B5EF4-FFF2-40B4-BE49-F238E27FC236}">
                <a16:creationId xmlns:a16="http://schemas.microsoft.com/office/drawing/2014/main" id="{DA29CD7C-8E82-4579-8735-C120AF4E2A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590" y="2963633"/>
            <a:ext cx="2537446" cy="1771137"/>
          </a:xfrm>
          <a:prstGeom prst="rect">
            <a:avLst/>
          </a:prstGeom>
        </p:spPr>
      </p:pic>
      <p:pic>
        <p:nvPicPr>
          <p:cNvPr id="8"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2098" y="5754985"/>
            <a:ext cx="1540938" cy="549601"/>
          </a:xfrm>
          <a:prstGeom prst="rect">
            <a:avLst/>
          </a:prstGeom>
        </p:spPr>
      </p:pic>
    </p:spTree>
    <p:extLst>
      <p:ext uri="{BB962C8B-B14F-4D97-AF65-F5344CB8AC3E}">
        <p14:creationId xmlns:p14="http://schemas.microsoft.com/office/powerpoint/2010/main" val="35051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5117474" y="2239116"/>
            <a:ext cx="6665765" cy="3167062"/>
          </a:xfrm>
          <a:ln w="38100">
            <a:solidFill>
              <a:srgbClr val="0066FF"/>
            </a:solidFill>
          </a:ln>
        </p:spPr>
        <p:txBody>
          <a:bodyPr>
            <a:normAutofit/>
          </a:bodyPr>
          <a:lstStyle/>
          <a:p>
            <a:pPr algn="r">
              <a:lnSpc>
                <a:spcPct val="150000"/>
              </a:lnSpc>
            </a:pPr>
            <a:r>
              <a:rPr lang="he-IL" sz="2800" dirty="0"/>
              <a:t>בְּעֶזְרַת הַנִּיבִים וְהַקֵּיסָם קָרַעְנוּ חֲתִיכוֹת מִן הַלחם.</a:t>
            </a:r>
          </a:p>
          <a:p>
            <a:pPr algn="r">
              <a:lnSpc>
                <a:spcPct val="150000"/>
              </a:lnSpc>
            </a:pPr>
            <a:r>
              <a:rPr lang="he-IL" sz="2800" dirty="0"/>
              <a:t>הַנִּיבִים מְחֻדָּדִים ובְּעֶזְרָתָם אֶפְשָׁר לַחְתֹּךְ וְלִקְרֹעַ חֲתִיכוֹת מִמָּזוֹן קָשֶׁה.</a:t>
            </a:r>
          </a:p>
        </p:txBody>
      </p:sp>
      <p:pic>
        <p:nvPicPr>
          <p:cNvPr id="8" name="תמונה 7">
            <a:extLst>
              <a:ext uri="{FF2B5EF4-FFF2-40B4-BE49-F238E27FC236}">
                <a16:creationId xmlns:a16="http://schemas.microsoft.com/office/drawing/2014/main" id="{0A1EF6F4-911D-4F62-BFE6-D1DEFE14FD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0286" t="7667" r="39857" b="55615"/>
          <a:stretch/>
        </p:blipFill>
        <p:spPr>
          <a:xfrm>
            <a:off x="725450" y="2025757"/>
            <a:ext cx="3263173" cy="2104284"/>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373" y="4425103"/>
            <a:ext cx="14763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1204723"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sp>
        <p:nvSpPr>
          <p:cNvPr id="7" name="כותרת 2"/>
          <p:cNvSpPr>
            <a:spLocks noGrp="1"/>
          </p:cNvSpPr>
          <p:nvPr>
            <p:ph type="title"/>
          </p:nvPr>
        </p:nvSpPr>
        <p:spPr>
          <a:xfrm>
            <a:off x="1671638" y="663126"/>
            <a:ext cx="9872758" cy="720000"/>
          </a:xfrm>
        </p:spPr>
        <p:txBody>
          <a:bodyPr>
            <a:normAutofit/>
          </a:bodyPr>
          <a:lstStyle/>
          <a:p>
            <a:r>
              <a:rPr lang="he-IL" b="1" dirty="0"/>
              <a:t>מִבְנֵה הַנִּיבִים</a:t>
            </a:r>
          </a:p>
        </p:txBody>
      </p:sp>
    </p:spTree>
    <p:extLst>
      <p:ext uri="{BB962C8B-B14F-4D97-AF65-F5344CB8AC3E}">
        <p14:creationId xmlns:p14="http://schemas.microsoft.com/office/powerpoint/2010/main" val="4128853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5117474" y="2239116"/>
            <a:ext cx="6665765" cy="3167062"/>
          </a:xfrm>
          <a:ln w="38100">
            <a:solidFill>
              <a:srgbClr val="0066FF"/>
            </a:solidFill>
          </a:ln>
        </p:spPr>
        <p:txBody>
          <a:bodyPr>
            <a:normAutofit/>
          </a:bodyPr>
          <a:lstStyle/>
          <a:p>
            <a:pPr algn="r">
              <a:lnSpc>
                <a:spcPct val="150000"/>
              </a:lnSpc>
            </a:pPr>
            <a:r>
              <a:rPr lang="he-IL" sz="2800" dirty="0"/>
              <a:t>אִם נִשְׁאֲרוּ לָכֶם חֲתִיכוֹת </a:t>
            </a:r>
            <a:r>
              <a:rPr lang="he-IL" sz="2800" dirty="0" smtClean="0"/>
              <a:t>לחם</a:t>
            </a:r>
            <a:r>
              <a:rPr lang="he-IL" sz="2800" dirty="0"/>
              <a:t>, מִרְחוּ עֲלֵיהֶם מִמְרָח שֶׁאַתֶּם אוֹהֲבִים וְאִכְלוּ </a:t>
            </a:r>
            <a:r>
              <a:rPr lang="he-IL" sz="2800" dirty="0" smtClean="0"/>
              <a:t>אוֹתָן.</a:t>
            </a:r>
            <a:endParaRPr lang="he-IL" sz="2800" dirty="0"/>
          </a:p>
          <a:p>
            <a:pPr algn="r">
              <a:lnSpc>
                <a:spcPct val="150000"/>
              </a:lnSpc>
            </a:pPr>
            <a:r>
              <a:rPr lang="he-IL" sz="2800" dirty="0"/>
              <a:t>אִם אֵינְכֶם רוֹצִים לֶאֱכֹל, תְּנוּ אֶת הַלֶּחֶם שֶׁנּוֹתַר לְבַעֲלֵי חַיִּים</a:t>
            </a:r>
          </a:p>
        </p:txBody>
      </p:sp>
      <p:sp>
        <p:nvSpPr>
          <p:cNvPr id="7" name="כותרת 2"/>
          <p:cNvSpPr>
            <a:spLocks noGrp="1"/>
          </p:cNvSpPr>
          <p:nvPr>
            <p:ph type="title"/>
          </p:nvPr>
        </p:nvSpPr>
        <p:spPr>
          <a:xfrm>
            <a:off x="1671638" y="663126"/>
            <a:ext cx="9872758" cy="720000"/>
          </a:xfrm>
        </p:spPr>
        <p:txBody>
          <a:bodyPr>
            <a:normAutofit/>
          </a:bodyPr>
          <a:lstStyle/>
          <a:p>
            <a:r>
              <a:rPr lang="he-IL" b="1" dirty="0"/>
              <a:t>בַּל תַּשְׁחִית</a:t>
            </a:r>
          </a:p>
        </p:txBody>
      </p:sp>
      <p:sp>
        <p:nvSpPr>
          <p:cNvPr id="9" name="הסבר ענן 8"/>
          <p:cNvSpPr/>
          <p:nvPr/>
        </p:nvSpPr>
        <p:spPr>
          <a:xfrm>
            <a:off x="2997517" y="4468356"/>
            <a:ext cx="3870959" cy="1875643"/>
          </a:xfrm>
          <a:prstGeom prst="cloudCallout">
            <a:avLst>
              <a:gd name="adj1" fmla="val -93269"/>
              <a:gd name="adj2" fmla="val 55778"/>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lumMod val="50000"/>
                  </a:schemeClr>
                </a:solidFill>
              </a:rPr>
              <a:t>זָכְרוּ לְבָרֵךְ בִּרְכַּת הַמָּזוֹן אִם אֲכַלְתֶּם שִׁעוּר </a:t>
            </a:r>
            <a:r>
              <a:rPr lang="he-IL" sz="2400" dirty="0" smtClean="0"/>
              <a:t>"</a:t>
            </a:r>
            <a:endParaRPr lang="he-IL" sz="2400"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2" y="1737961"/>
            <a:ext cx="3645218" cy="273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מחבר ישר 3"/>
          <p:cNvCxnSpPr/>
          <p:nvPr/>
        </p:nvCxnSpPr>
        <p:spPr>
          <a:xfrm flipH="1">
            <a:off x="530542" y="1493520"/>
            <a:ext cx="4071938" cy="31089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flipH="1" flipV="1">
            <a:off x="655320" y="1737961"/>
            <a:ext cx="3672840" cy="27303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29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מְסַכְּמִים בַּטַּבְלָה</a:t>
            </a:r>
          </a:p>
        </p:txBody>
      </p:sp>
      <p:pic>
        <p:nvPicPr>
          <p:cNvPr id="2355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303" t="14792" r="70381" b="24375"/>
          <a:stretch/>
        </p:blipFill>
        <p:spPr bwMode="auto">
          <a:xfrm>
            <a:off x="0" y="0"/>
            <a:ext cx="1684117" cy="692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5"/>
          <p:cNvSpPr/>
          <p:nvPr/>
        </p:nvSpPr>
        <p:spPr>
          <a:xfrm>
            <a:off x="-1296163" y="6532006"/>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graphicFrame>
        <p:nvGraphicFramePr>
          <p:cNvPr id="4" name="טבלה 3"/>
          <p:cNvGraphicFramePr>
            <a:graphicFrameLocks noGrp="1"/>
          </p:cNvGraphicFramePr>
          <p:nvPr>
            <p:extLst>
              <p:ext uri="{D42A27DB-BD31-4B8C-83A1-F6EECF244321}">
                <p14:modId xmlns:p14="http://schemas.microsoft.com/office/powerpoint/2010/main" val="1428307436"/>
              </p:ext>
            </p:extLst>
          </p:nvPr>
        </p:nvGraphicFramePr>
        <p:xfrm>
          <a:off x="2545080" y="2011681"/>
          <a:ext cx="9144000" cy="4148041"/>
        </p:xfrm>
        <a:graphic>
          <a:graphicData uri="http://schemas.openxmlformats.org/drawingml/2006/table">
            <a:tbl>
              <a:tblPr rtl="1"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219199">
                <a:tc>
                  <a:txBody>
                    <a:bodyPr/>
                    <a:lstStyle/>
                    <a:p>
                      <a:pPr algn="ctr" rtl="1"/>
                      <a:r>
                        <a:rPr lang="he-IL" sz="3200" dirty="0" smtClean="0"/>
                        <a:t>סוּג הַשֵּׁן</a:t>
                      </a:r>
                      <a:endParaRPr lang="he-IL" sz="3200" dirty="0"/>
                    </a:p>
                  </a:txBody>
                  <a:tcPr/>
                </a:tc>
                <a:tc>
                  <a:txBody>
                    <a:bodyPr/>
                    <a:lstStyle/>
                    <a:p>
                      <a:pPr algn="ctr" rtl="1"/>
                      <a:r>
                        <a:rPr lang="he-IL" sz="3200" dirty="0" smtClean="0"/>
                        <a:t>הֵיכָן נִמְצֵאת בַּפֶּה?</a:t>
                      </a:r>
                      <a:endParaRPr lang="he-IL" sz="3200" dirty="0"/>
                    </a:p>
                  </a:txBody>
                  <a:tcPr/>
                </a:tc>
                <a:tc>
                  <a:txBody>
                    <a:bodyPr/>
                    <a:lstStyle/>
                    <a:p>
                      <a:pPr algn="ctr" rtl="1"/>
                      <a:r>
                        <a:rPr lang="he-IL" sz="3200" dirty="0" smtClean="0"/>
                        <a:t>מָה צוּרָתָהּ?</a:t>
                      </a:r>
                      <a:endParaRPr lang="he-IL" sz="3200" dirty="0"/>
                    </a:p>
                  </a:txBody>
                  <a:tcPr/>
                </a:tc>
                <a:tc>
                  <a:txBody>
                    <a:bodyPr/>
                    <a:lstStyle/>
                    <a:p>
                      <a:pPr algn="ctr" rtl="1"/>
                      <a:r>
                        <a:rPr lang="he-IL" sz="3200" dirty="0" smtClean="0"/>
                        <a:t>מָה תִּפְקוּדָהּ?</a:t>
                      </a:r>
                      <a:endParaRPr lang="he-IL" sz="3200" dirty="0"/>
                    </a:p>
                  </a:txBody>
                  <a:tcPr/>
                </a:tc>
                <a:extLst>
                  <a:ext uri="{0D108BD9-81ED-4DB2-BD59-A6C34878D82A}">
                    <a16:rowId xmlns:a16="http://schemas.microsoft.com/office/drawing/2014/main" val="10000"/>
                  </a:ext>
                </a:extLst>
              </a:tr>
              <a:tr h="795242">
                <a:tc>
                  <a:txBody>
                    <a:bodyPr/>
                    <a:lstStyle/>
                    <a:p>
                      <a:pPr algn="ctr" rtl="1"/>
                      <a:r>
                        <a:rPr lang="he-IL" sz="3200" dirty="0" smtClean="0"/>
                        <a:t>שֵׁן חוֹתֶכֶת</a:t>
                      </a:r>
                      <a:endParaRPr lang="he-IL" sz="3200" dirty="0"/>
                    </a:p>
                  </a:txBody>
                  <a:tcPr/>
                </a:tc>
                <a:tc>
                  <a:txBody>
                    <a:bodyPr/>
                    <a:lstStyle/>
                    <a:p>
                      <a:pPr algn="ctr" rtl="1"/>
                      <a:endParaRPr lang="he-IL" sz="3200"/>
                    </a:p>
                  </a:txBody>
                  <a:tcPr/>
                </a:tc>
                <a:tc>
                  <a:txBody>
                    <a:bodyPr/>
                    <a:lstStyle/>
                    <a:p>
                      <a:pPr algn="ctr" rtl="1"/>
                      <a:endParaRPr lang="he-IL" sz="3200" dirty="0"/>
                    </a:p>
                  </a:txBody>
                  <a:tcPr/>
                </a:tc>
                <a:tc>
                  <a:txBody>
                    <a:bodyPr/>
                    <a:lstStyle/>
                    <a:p>
                      <a:pPr algn="ctr" rtl="1"/>
                      <a:r>
                        <a:rPr lang="he-IL" sz="3200" dirty="0" smtClean="0"/>
                        <a:t>לַחְתֹּךְ אֶת הַמָּזוֹן</a:t>
                      </a:r>
                      <a:endParaRPr lang="he-IL" sz="3200" dirty="0"/>
                    </a:p>
                  </a:txBody>
                  <a:tcPr/>
                </a:tc>
                <a:extLst>
                  <a:ext uri="{0D108BD9-81ED-4DB2-BD59-A6C34878D82A}">
                    <a16:rowId xmlns:a16="http://schemas.microsoft.com/office/drawing/2014/main" val="10001"/>
                  </a:ext>
                </a:extLst>
              </a:tr>
              <a:tr h="795242">
                <a:tc>
                  <a:txBody>
                    <a:bodyPr/>
                    <a:lstStyle/>
                    <a:p>
                      <a:pPr algn="ctr" rtl="1"/>
                      <a:r>
                        <a:rPr lang="he-IL" sz="3200" dirty="0" smtClean="0"/>
                        <a:t>נִיב</a:t>
                      </a:r>
                      <a:endParaRPr lang="he-IL" sz="3200" dirty="0"/>
                    </a:p>
                  </a:txBody>
                  <a:tcPr/>
                </a:tc>
                <a:tc>
                  <a:txBody>
                    <a:bodyPr/>
                    <a:lstStyle/>
                    <a:p>
                      <a:pPr algn="ctr" rtl="1"/>
                      <a:r>
                        <a:rPr lang="he-IL" sz="3200" dirty="0" smtClean="0"/>
                        <a:t>מִשְּׁנֵי צִדֵּי הַחוֹתְכוֹת</a:t>
                      </a:r>
                      <a:endParaRPr lang="he-IL" sz="3200" dirty="0"/>
                    </a:p>
                  </a:txBody>
                  <a:tcPr/>
                </a:tc>
                <a:tc>
                  <a:txBody>
                    <a:bodyPr/>
                    <a:lstStyle/>
                    <a:p>
                      <a:pPr algn="ctr" rtl="1"/>
                      <a:endParaRPr lang="he-IL" sz="3200"/>
                    </a:p>
                  </a:txBody>
                  <a:tcPr/>
                </a:tc>
                <a:tc>
                  <a:txBody>
                    <a:bodyPr/>
                    <a:lstStyle/>
                    <a:p>
                      <a:pPr algn="ctr" rtl="1"/>
                      <a:endParaRPr lang="he-IL" sz="3200"/>
                    </a:p>
                  </a:txBody>
                  <a:tcPr/>
                </a:tc>
                <a:extLst>
                  <a:ext uri="{0D108BD9-81ED-4DB2-BD59-A6C34878D82A}">
                    <a16:rowId xmlns:a16="http://schemas.microsoft.com/office/drawing/2014/main" val="10002"/>
                  </a:ext>
                </a:extLst>
              </a:tr>
              <a:tr h="795242">
                <a:tc>
                  <a:txBody>
                    <a:bodyPr/>
                    <a:lstStyle/>
                    <a:p>
                      <a:pPr algn="ctr" rtl="1"/>
                      <a:r>
                        <a:rPr lang="he-IL" sz="3200" dirty="0" smtClean="0"/>
                        <a:t>שֵׁן טוֹחֶנֶת</a:t>
                      </a:r>
                      <a:endParaRPr lang="he-IL" sz="3200" dirty="0"/>
                    </a:p>
                  </a:txBody>
                  <a:tcPr/>
                </a:tc>
                <a:tc>
                  <a:txBody>
                    <a:bodyPr/>
                    <a:lstStyle/>
                    <a:p>
                      <a:pPr algn="ctr" rtl="1"/>
                      <a:endParaRPr lang="he-IL" sz="3200"/>
                    </a:p>
                  </a:txBody>
                  <a:tcPr/>
                </a:tc>
                <a:tc>
                  <a:txBody>
                    <a:bodyPr/>
                    <a:lstStyle/>
                    <a:p>
                      <a:pPr algn="ctr" rtl="1"/>
                      <a:r>
                        <a:rPr lang="he-IL" sz="3200" dirty="0" smtClean="0"/>
                        <a:t>שְׁטוּחָה וְעָבֶה</a:t>
                      </a:r>
                      <a:endParaRPr lang="he-IL" sz="3200" dirty="0"/>
                    </a:p>
                  </a:txBody>
                  <a:tcPr/>
                </a:tc>
                <a:tc>
                  <a:txBody>
                    <a:bodyPr/>
                    <a:lstStyle/>
                    <a:p>
                      <a:pPr algn="ctr" rtl="1"/>
                      <a:endParaRPr lang="he-IL" sz="3200" dirty="0"/>
                    </a:p>
                  </a:txBody>
                  <a:tcPr/>
                </a:tc>
                <a:extLst>
                  <a:ext uri="{0D108BD9-81ED-4DB2-BD59-A6C34878D82A}">
                    <a16:rowId xmlns:a16="http://schemas.microsoft.com/office/drawing/2014/main" val="10003"/>
                  </a:ext>
                </a:extLst>
              </a:tr>
            </a:tbl>
          </a:graphicData>
        </a:graphic>
      </p:graphicFrame>
      <p:pic>
        <p:nvPicPr>
          <p:cNvPr id="11"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43081" y="6257205"/>
            <a:ext cx="1540938" cy="549601"/>
          </a:xfrm>
          <a:prstGeom prst="rect">
            <a:avLst/>
          </a:prstGeom>
        </p:spPr>
      </p:pic>
    </p:spTree>
    <p:extLst>
      <p:ext uri="{BB962C8B-B14F-4D97-AF65-F5344CB8AC3E}">
        <p14:creationId xmlns:p14="http://schemas.microsoft.com/office/powerpoint/2010/main" val="23495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smtClean="0"/>
              <a:t>מְסַכְּמִים </a:t>
            </a:r>
            <a:r>
              <a:rPr lang="he-IL" b="1" dirty="0"/>
              <a:t>בַּטַּבְלָה</a:t>
            </a:r>
          </a:p>
        </p:txBody>
      </p:sp>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t="14792" r="70381" b="24375"/>
          <a:stretch/>
        </p:blipFill>
        <p:spPr bwMode="auto">
          <a:xfrm>
            <a:off x="0" y="0"/>
            <a:ext cx="1684117" cy="692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5"/>
          <p:cNvSpPr/>
          <p:nvPr/>
        </p:nvSpPr>
        <p:spPr>
          <a:xfrm>
            <a:off x="-1296163" y="6532006"/>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graphicFrame>
        <p:nvGraphicFramePr>
          <p:cNvPr id="4" name="טבלה 3"/>
          <p:cNvGraphicFramePr>
            <a:graphicFrameLocks noGrp="1"/>
          </p:cNvGraphicFramePr>
          <p:nvPr>
            <p:extLst>
              <p:ext uri="{D42A27DB-BD31-4B8C-83A1-F6EECF244321}">
                <p14:modId xmlns:p14="http://schemas.microsoft.com/office/powerpoint/2010/main" val="2333748854"/>
              </p:ext>
            </p:extLst>
          </p:nvPr>
        </p:nvGraphicFramePr>
        <p:xfrm>
          <a:off x="1874520" y="2011681"/>
          <a:ext cx="9814560" cy="4419599"/>
        </p:xfrm>
        <a:graphic>
          <a:graphicData uri="http://schemas.openxmlformats.org/drawingml/2006/table">
            <a:tbl>
              <a:tblPr rtl="1" firstRow="1" bandRow="1">
                <a:tableStyleId>{5C22544A-7EE6-4342-B048-85BDC9FD1C3A}</a:tableStyleId>
              </a:tblPr>
              <a:tblGrid>
                <a:gridCol w="2453640">
                  <a:extLst>
                    <a:ext uri="{9D8B030D-6E8A-4147-A177-3AD203B41FA5}">
                      <a16:colId xmlns:a16="http://schemas.microsoft.com/office/drawing/2014/main" val="20000"/>
                    </a:ext>
                  </a:extLst>
                </a:gridCol>
                <a:gridCol w="2453640">
                  <a:extLst>
                    <a:ext uri="{9D8B030D-6E8A-4147-A177-3AD203B41FA5}">
                      <a16:colId xmlns:a16="http://schemas.microsoft.com/office/drawing/2014/main" val="20001"/>
                    </a:ext>
                  </a:extLst>
                </a:gridCol>
                <a:gridCol w="2453640">
                  <a:extLst>
                    <a:ext uri="{9D8B030D-6E8A-4147-A177-3AD203B41FA5}">
                      <a16:colId xmlns:a16="http://schemas.microsoft.com/office/drawing/2014/main" val="20002"/>
                    </a:ext>
                  </a:extLst>
                </a:gridCol>
                <a:gridCol w="2453640">
                  <a:extLst>
                    <a:ext uri="{9D8B030D-6E8A-4147-A177-3AD203B41FA5}">
                      <a16:colId xmlns:a16="http://schemas.microsoft.com/office/drawing/2014/main" val="20003"/>
                    </a:ext>
                  </a:extLst>
                </a:gridCol>
              </a:tblGrid>
              <a:tr h="1219199">
                <a:tc>
                  <a:txBody>
                    <a:bodyPr/>
                    <a:lstStyle/>
                    <a:p>
                      <a:pPr algn="ctr" rtl="1"/>
                      <a:r>
                        <a:rPr lang="he-IL" sz="3200" dirty="0" smtClean="0"/>
                        <a:t>סוּג הַשֵּׁן</a:t>
                      </a:r>
                      <a:endParaRPr lang="he-IL" sz="3200" dirty="0"/>
                    </a:p>
                  </a:txBody>
                  <a:tcPr/>
                </a:tc>
                <a:tc>
                  <a:txBody>
                    <a:bodyPr/>
                    <a:lstStyle/>
                    <a:p>
                      <a:pPr algn="ctr" rtl="1"/>
                      <a:r>
                        <a:rPr lang="he-IL" sz="3200" dirty="0" smtClean="0"/>
                        <a:t>הֵיכָן נִמְצֵאת בַּפֶּה?</a:t>
                      </a:r>
                      <a:endParaRPr lang="he-IL" sz="3200" dirty="0"/>
                    </a:p>
                  </a:txBody>
                  <a:tcPr/>
                </a:tc>
                <a:tc>
                  <a:txBody>
                    <a:bodyPr/>
                    <a:lstStyle/>
                    <a:p>
                      <a:pPr algn="ctr" rtl="1"/>
                      <a:r>
                        <a:rPr lang="he-IL" sz="3200" dirty="0" smtClean="0"/>
                        <a:t>מָה צוּרָתָהּ?</a:t>
                      </a:r>
                      <a:endParaRPr lang="he-IL" sz="3200" dirty="0"/>
                    </a:p>
                  </a:txBody>
                  <a:tcPr/>
                </a:tc>
                <a:tc>
                  <a:txBody>
                    <a:bodyPr/>
                    <a:lstStyle/>
                    <a:p>
                      <a:pPr algn="ctr" rtl="1"/>
                      <a:r>
                        <a:rPr lang="he-IL" sz="3200" dirty="0" smtClean="0"/>
                        <a:t>מָה תִּפְקוּדָהּ?</a:t>
                      </a:r>
                      <a:endParaRPr lang="he-IL" sz="3200" dirty="0"/>
                    </a:p>
                  </a:txBody>
                  <a:tcPr/>
                </a:tc>
                <a:extLst>
                  <a:ext uri="{0D108BD9-81ED-4DB2-BD59-A6C34878D82A}">
                    <a16:rowId xmlns:a16="http://schemas.microsoft.com/office/drawing/2014/main" val="10000"/>
                  </a:ext>
                </a:extLst>
              </a:tr>
              <a:tr h="795242">
                <a:tc>
                  <a:txBody>
                    <a:bodyPr/>
                    <a:lstStyle/>
                    <a:p>
                      <a:pPr algn="ctr" rtl="1"/>
                      <a:r>
                        <a:rPr lang="he-IL" sz="3200" dirty="0" smtClean="0"/>
                        <a:t>שֵׁן חוֹתֶכֶת</a:t>
                      </a:r>
                      <a:endParaRPr lang="he-IL" sz="3200" dirty="0"/>
                    </a:p>
                  </a:txBody>
                  <a:tcPr/>
                </a:tc>
                <a:tc>
                  <a:txBody>
                    <a:bodyPr/>
                    <a:lstStyle/>
                    <a:p>
                      <a:pPr algn="ctr" rtl="1"/>
                      <a:r>
                        <a:rPr lang="he-IL" sz="3200" dirty="0" smtClean="0">
                          <a:solidFill>
                            <a:schemeClr val="accent2"/>
                          </a:solidFill>
                        </a:rPr>
                        <a:t>בְּקִדְמַת הַפֶּה</a:t>
                      </a:r>
                      <a:endParaRPr lang="he-IL" sz="3200" dirty="0">
                        <a:solidFill>
                          <a:schemeClr val="accent2"/>
                        </a:solidFill>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dirty="0" smtClean="0">
                          <a:solidFill>
                            <a:schemeClr val="accent2"/>
                          </a:solidFill>
                        </a:rPr>
                        <a:t>חַדָּה וְצָרָה</a:t>
                      </a:r>
                      <a:endParaRPr lang="he-IL" sz="3200" dirty="0"/>
                    </a:p>
                  </a:txBody>
                  <a:tcPr/>
                </a:tc>
                <a:tc>
                  <a:txBody>
                    <a:bodyPr/>
                    <a:lstStyle/>
                    <a:p>
                      <a:pPr algn="ctr" rtl="1"/>
                      <a:r>
                        <a:rPr lang="he-IL" sz="3200" dirty="0" smtClean="0"/>
                        <a:t>לַחְתֹּךְ אֶת הַמָּזוֹן</a:t>
                      </a:r>
                      <a:endParaRPr lang="he-IL" sz="3200" dirty="0"/>
                    </a:p>
                  </a:txBody>
                  <a:tcPr/>
                </a:tc>
                <a:extLst>
                  <a:ext uri="{0D108BD9-81ED-4DB2-BD59-A6C34878D82A}">
                    <a16:rowId xmlns:a16="http://schemas.microsoft.com/office/drawing/2014/main" val="10001"/>
                  </a:ext>
                </a:extLst>
              </a:tr>
              <a:tr h="795242">
                <a:tc>
                  <a:txBody>
                    <a:bodyPr/>
                    <a:lstStyle/>
                    <a:p>
                      <a:pPr algn="ctr" rtl="1"/>
                      <a:r>
                        <a:rPr lang="he-IL" sz="3200" dirty="0" smtClean="0"/>
                        <a:t>נִיב</a:t>
                      </a:r>
                      <a:endParaRPr lang="he-IL" sz="3200" dirty="0"/>
                    </a:p>
                  </a:txBody>
                  <a:tcPr/>
                </a:tc>
                <a:tc>
                  <a:txBody>
                    <a:bodyPr/>
                    <a:lstStyle/>
                    <a:p>
                      <a:pPr algn="ctr" rtl="1"/>
                      <a:r>
                        <a:rPr lang="he-IL" sz="3200" dirty="0" smtClean="0"/>
                        <a:t>מִשְּׁנֵי צִדֵּי הַחוֹתְכוֹת</a:t>
                      </a:r>
                      <a:endParaRPr lang="he-IL" sz="3200"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dirty="0" smtClean="0">
                          <a:solidFill>
                            <a:schemeClr val="accent2"/>
                          </a:solidFill>
                        </a:rPr>
                        <a:t>חַדָּה וּשְׁפִּיצִית</a:t>
                      </a:r>
                      <a:endParaRPr lang="he-IL" sz="3200"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dirty="0" smtClean="0">
                          <a:solidFill>
                            <a:schemeClr val="accent2"/>
                          </a:solidFill>
                        </a:rPr>
                        <a:t>לִקְרֹעַ אֶת הַמָּזוֹן</a:t>
                      </a:r>
                      <a:endParaRPr lang="he-IL" sz="3200" dirty="0"/>
                    </a:p>
                  </a:txBody>
                  <a:tcPr/>
                </a:tc>
                <a:extLst>
                  <a:ext uri="{0D108BD9-81ED-4DB2-BD59-A6C34878D82A}">
                    <a16:rowId xmlns:a16="http://schemas.microsoft.com/office/drawing/2014/main" val="10002"/>
                  </a:ext>
                </a:extLst>
              </a:tr>
              <a:tr h="795242">
                <a:tc>
                  <a:txBody>
                    <a:bodyPr/>
                    <a:lstStyle/>
                    <a:p>
                      <a:pPr algn="ctr" rtl="1"/>
                      <a:r>
                        <a:rPr lang="he-IL" sz="3200" dirty="0" smtClean="0"/>
                        <a:t>שֵׁן טוֹחֶנֶת</a:t>
                      </a:r>
                      <a:endParaRPr lang="he-IL" sz="3200"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dirty="0" smtClean="0">
                          <a:solidFill>
                            <a:schemeClr val="accent2"/>
                          </a:solidFill>
                        </a:rPr>
                        <a:t>בַּצַּד הַפְּנִימִי שֶׁל  הַפֶּה</a:t>
                      </a:r>
                      <a:endParaRPr lang="he-IL" sz="3200" dirty="0"/>
                    </a:p>
                  </a:txBody>
                  <a:tcPr/>
                </a:tc>
                <a:tc>
                  <a:txBody>
                    <a:bodyPr/>
                    <a:lstStyle/>
                    <a:p>
                      <a:pPr algn="ctr" rtl="1"/>
                      <a:r>
                        <a:rPr lang="he-IL" sz="3200" dirty="0" smtClean="0"/>
                        <a:t>שְׁטוּחָה וְעָבֶה</a:t>
                      </a:r>
                      <a:endParaRPr lang="he-IL" sz="3200"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dirty="0" smtClean="0">
                          <a:solidFill>
                            <a:schemeClr val="accent2"/>
                          </a:solidFill>
                        </a:rPr>
                        <a:t>לִטְחֹן אֶת הַמָּזוֹן</a:t>
                      </a:r>
                      <a:endParaRPr lang="he-IL" sz="32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0301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97" t="45000" r="30542" b="9167"/>
          <a:stretch/>
        </p:blipFill>
        <p:spPr bwMode="auto">
          <a:xfrm>
            <a:off x="762000" y="1977166"/>
            <a:ext cx="7101840" cy="448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עם פינות אלכסוניות חתוכות 3"/>
          <p:cNvSpPr/>
          <p:nvPr/>
        </p:nvSpPr>
        <p:spPr>
          <a:xfrm>
            <a:off x="8122920" y="1767840"/>
            <a:ext cx="3688080" cy="158496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t>מִי אֲנִי?</a:t>
            </a:r>
          </a:p>
        </p:txBody>
      </p:sp>
    </p:spTree>
    <p:extLst>
      <p:ext uri="{BB962C8B-B14F-4D97-AF65-F5344CB8AC3E}">
        <p14:creationId xmlns:p14="http://schemas.microsoft.com/office/powerpoint/2010/main" val="257263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80" y="1925053"/>
            <a:ext cx="3892867" cy="469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לבן 2"/>
          <p:cNvSpPr/>
          <p:nvPr/>
        </p:nvSpPr>
        <p:spPr>
          <a:xfrm>
            <a:off x="4605425" y="2267545"/>
            <a:ext cx="6254980" cy="3046988"/>
          </a:xfrm>
          <a:prstGeom prst="rect">
            <a:avLst/>
          </a:prstGeom>
        </p:spPr>
        <p:txBody>
          <a:bodyPr wrap="square">
            <a:spAutoFit/>
          </a:bodyPr>
          <a:lstStyle/>
          <a:p>
            <a:pPr algn="r">
              <a:lnSpc>
                <a:spcPct val="150000"/>
              </a:lnSpc>
            </a:pPr>
            <a:r>
              <a:rPr lang="he-IL" sz="3200" b="1" dirty="0">
                <a:solidFill>
                  <a:schemeClr val="accent1"/>
                </a:solidFill>
                <a:latin typeface="MF_FrankRuhl-Regular"/>
              </a:rPr>
              <a:t>הַבֹּקֶר כְּשֶׁצִּחְצַחְתִּי שִׁנַּיִם</a:t>
            </a:r>
          </a:p>
          <a:p>
            <a:pPr algn="r">
              <a:lnSpc>
                <a:spcPct val="150000"/>
              </a:lnSpc>
            </a:pPr>
            <a:r>
              <a:rPr lang="he-IL" sz="3200" b="1" dirty="0">
                <a:solidFill>
                  <a:schemeClr val="accent1"/>
                </a:solidFill>
                <a:latin typeface="MF_FrankRuhl-Regular"/>
              </a:rPr>
              <a:t>הִתְבּוֹנַנְתִּי בָּהֶן הֵיטֵב</a:t>
            </a:r>
          </a:p>
          <a:p>
            <a:pPr algn="r">
              <a:lnSpc>
                <a:spcPct val="150000"/>
              </a:lnSpc>
            </a:pPr>
            <a:r>
              <a:rPr lang="he-IL" sz="3200" b="1" dirty="0">
                <a:solidFill>
                  <a:schemeClr val="accent1"/>
                </a:solidFill>
                <a:latin typeface="MF_FrankRuhl-Regular"/>
              </a:rPr>
              <a:t>שַׂמְתִּי לֵב שֶׁהַשָּׁנִים שֶׁלִּי דּוֹמוֹת זוֹ לְזוֹ,</a:t>
            </a:r>
          </a:p>
          <a:p>
            <a:pPr algn="r">
              <a:lnSpc>
                <a:spcPct val="150000"/>
              </a:lnSpc>
            </a:pPr>
            <a:r>
              <a:rPr lang="he-IL" sz="3200" b="1" dirty="0">
                <a:solidFill>
                  <a:schemeClr val="accent1"/>
                </a:solidFill>
                <a:latin typeface="MF_FrankRuhl-Regular"/>
              </a:rPr>
              <a:t>אַךְ הֵן לֹא לְגַמְרֵי זֵהוֹת.</a:t>
            </a:r>
            <a:r>
              <a:rPr lang="he-IL" sz="2000" dirty="0" smtClean="0">
                <a:solidFill>
                  <a:schemeClr val="accent1"/>
                </a:solidFill>
                <a:latin typeface="MF_FrankRuhl-Regular"/>
              </a:rPr>
              <a:t>.</a:t>
            </a:r>
            <a:endParaRPr lang="he-IL" sz="2000" dirty="0">
              <a:solidFill>
                <a:schemeClr val="accent1"/>
              </a:solidFill>
            </a:endParaRPr>
          </a:p>
        </p:txBody>
      </p:sp>
      <p:sp>
        <p:nvSpPr>
          <p:cNvPr id="2" name="מלבן 1"/>
          <p:cNvSpPr/>
          <p:nvPr/>
        </p:nvSpPr>
        <p:spPr>
          <a:xfrm>
            <a:off x="0" y="6450548"/>
            <a:ext cx="5225035" cy="307777"/>
          </a:xfrm>
          <a:prstGeom prst="rect">
            <a:avLst/>
          </a:prstGeom>
        </p:spPr>
        <p:txBody>
          <a:bodyPr wrap="square">
            <a:spAutoFit/>
          </a:bodyPr>
          <a:lstStyle/>
          <a:p>
            <a:pPr algn="r"/>
            <a:r>
              <a:rPr lang="he-IL" sz="1400" b="1" dirty="0" smtClean="0">
                <a:solidFill>
                  <a:schemeClr val="tx1">
                    <a:lumMod val="50000"/>
                  </a:schemeClr>
                </a:solidFill>
              </a:rPr>
              <a:t>התמונות 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sp>
        <p:nvSpPr>
          <p:cNvPr id="4" name="הסבר ענן 3"/>
          <p:cNvSpPr/>
          <p:nvPr/>
        </p:nvSpPr>
        <p:spPr>
          <a:xfrm>
            <a:off x="3455874" y="792479"/>
            <a:ext cx="3021125" cy="1475065"/>
          </a:xfrm>
          <a:prstGeom prst="cloudCallout">
            <a:avLst>
              <a:gd name="adj1" fmla="val -73584"/>
              <a:gd name="adj2" fmla="val 98029"/>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2400" dirty="0">
                <a:solidFill>
                  <a:schemeClr val="tx1">
                    <a:lumMod val="50000"/>
                  </a:schemeClr>
                </a:solidFill>
              </a:rPr>
              <a:t>השיניים שלי נראות לי בְּדִיּוּק אוֹתוֹ </a:t>
            </a:r>
            <a:r>
              <a:rPr lang="he-IL" sz="2400" dirty="0" err="1">
                <a:solidFill>
                  <a:schemeClr val="tx1">
                    <a:lumMod val="50000"/>
                  </a:schemeClr>
                </a:solidFill>
              </a:rPr>
              <a:t>הַדָּבָר</a:t>
            </a:r>
            <a:r>
              <a:rPr lang="he-IL" sz="2400" dirty="0" err="1"/>
              <a:t>ו</a:t>
            </a:r>
            <a:r>
              <a:rPr lang="he-IL" sz="2400" dirty="0"/>
              <a:t>ֹ"</a:t>
            </a:r>
          </a:p>
        </p:txBody>
      </p:sp>
    </p:spTree>
    <p:extLst>
      <p:ext uri="{BB962C8B-B14F-4D97-AF65-F5344CB8AC3E}">
        <p14:creationId xmlns:p14="http://schemas.microsoft.com/office/powerpoint/2010/main" val="1972873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97" t="45000" r="30542" b="9167"/>
          <a:stretch/>
        </p:blipFill>
        <p:spPr bwMode="auto">
          <a:xfrm>
            <a:off x="762000" y="1977166"/>
            <a:ext cx="7101840" cy="448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עם פינות אלכסוניות חתוכות 3"/>
          <p:cNvSpPr/>
          <p:nvPr/>
        </p:nvSpPr>
        <p:spPr>
          <a:xfrm>
            <a:off x="8122920" y="1767840"/>
            <a:ext cx="3688080" cy="1584960"/>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3200" dirty="0"/>
              <a:t>מָה תַּפְקִידִי?</a:t>
            </a:r>
          </a:p>
        </p:txBody>
      </p:sp>
    </p:spTree>
    <p:extLst>
      <p:ext uri="{BB962C8B-B14F-4D97-AF65-F5344CB8AC3E}">
        <p14:creationId xmlns:p14="http://schemas.microsoft.com/office/powerpoint/2010/main" val="1434071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200" dirty="0"/>
              <a:t>בְּאֵיזֶה גִּיל בְּעֵרֶךְ אֲנִי נוֹשֶׁרֶת?</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66" t="44166" r="31010" b="8750"/>
          <a:stretch/>
        </p:blipFill>
        <p:spPr bwMode="auto">
          <a:xfrm>
            <a:off x="601913" y="2042160"/>
            <a:ext cx="7131106"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181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t>מִי אֲנִי?</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23" t="44167" r="30776" b="9584"/>
          <a:stretch/>
        </p:blipFill>
        <p:spPr bwMode="auto">
          <a:xfrm>
            <a:off x="681037" y="1767840"/>
            <a:ext cx="683397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83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3200" dirty="0"/>
              <a:t>מָה תַּפְקִידִי?</a:t>
            </a:r>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88" t="44375" r="30425" b="8750"/>
          <a:stretch/>
        </p:blipFill>
        <p:spPr bwMode="auto">
          <a:xfrm>
            <a:off x="1165860" y="2032879"/>
            <a:ext cx="6652260" cy="407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317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3200" dirty="0"/>
              <a:t>כַּמָּה שִׁנַּיִם חוֹתְכוֹת יֵשׁ בַּפֶּה?</a:t>
            </a: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74" t="45625" r="31127" b="9167"/>
          <a:stretch/>
        </p:blipFill>
        <p:spPr bwMode="auto">
          <a:xfrm>
            <a:off x="625333" y="1833552"/>
            <a:ext cx="7192787" cy="438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594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3200" dirty="0"/>
              <a:t>כַּמָּה נִיבִים יֵשׁ בַּפֶּה?</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88" t="43125" r="31245" b="7917"/>
          <a:stretch/>
        </p:blipFill>
        <p:spPr bwMode="auto">
          <a:xfrm>
            <a:off x="1325880" y="1981200"/>
            <a:ext cx="6210138" cy="405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273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2"/>
          <p:cNvSpPr>
            <a:spLocks noGrp="1"/>
          </p:cNvSpPr>
          <p:nvPr>
            <p:ph type="title"/>
          </p:nvPr>
        </p:nvSpPr>
        <p:spPr>
          <a:xfrm>
            <a:off x="1671638" y="663126"/>
            <a:ext cx="9872758" cy="720000"/>
          </a:xfrm>
        </p:spPr>
        <p:txBody>
          <a:bodyPr>
            <a:normAutofit/>
          </a:bodyPr>
          <a:lstStyle/>
          <a:p>
            <a:r>
              <a:rPr lang="he-IL" b="1" dirty="0"/>
              <a:t>חִידוֹן: מַכִּירִים אֶת הַשִּׁנַּיִם</a:t>
            </a:r>
          </a:p>
        </p:txBody>
      </p:sp>
      <p:sp>
        <p:nvSpPr>
          <p:cNvPr id="4" name="מלבן עם פינות אלכסוניות חתוכות 3"/>
          <p:cNvSpPr/>
          <p:nvPr/>
        </p:nvSpPr>
        <p:spPr>
          <a:xfrm>
            <a:off x="8122920" y="1767840"/>
            <a:ext cx="3688080" cy="158496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t>מִי אֲנִי?</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85" t="43333" r="30776" b="7917"/>
          <a:stretch/>
        </p:blipFill>
        <p:spPr bwMode="auto">
          <a:xfrm>
            <a:off x="899160" y="1965960"/>
            <a:ext cx="6915964" cy="437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564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950721" y="1944833"/>
            <a:ext cx="10068096" cy="5181599"/>
          </a:xfrm>
        </p:spPr>
        <p:txBody>
          <a:bodyPr>
            <a:normAutofit fontScale="32500" lnSpcReduction="20000"/>
          </a:bodyPr>
          <a:lstStyle/>
          <a:p>
            <a:pPr marL="1143000" indent="-1143000" algn="r">
              <a:lnSpc>
                <a:spcPct val="150000"/>
              </a:lnSpc>
              <a:buFont typeface="Wingdings" panose="05000000000000000000" pitchFamily="2" charset="2"/>
              <a:buChar char="Ø"/>
            </a:pPr>
            <a:r>
              <a:rPr lang="he-IL" sz="9600" dirty="0"/>
              <a:t>יֵשׁ לָנוּ </a:t>
            </a:r>
            <a:r>
              <a:rPr lang="he-IL" sz="9600" b="1" dirty="0"/>
              <a:t>סוּגִים שׁוֹנִים </a:t>
            </a:r>
            <a:r>
              <a:rPr lang="he-IL" sz="9600" dirty="0"/>
              <a:t>שֶׁל </a:t>
            </a:r>
            <a:r>
              <a:rPr lang="he-IL" sz="9600" dirty="0" smtClean="0"/>
              <a:t>שִׁנַּיִם: חותכות, ניבים וטוחנות.</a:t>
            </a:r>
            <a:endParaRPr lang="he-IL" sz="9600" dirty="0"/>
          </a:p>
          <a:p>
            <a:pPr marL="1143000" indent="-1143000" algn="r">
              <a:lnSpc>
                <a:spcPct val="150000"/>
              </a:lnSpc>
              <a:buFont typeface="Wingdings" panose="05000000000000000000" pitchFamily="2" charset="2"/>
              <a:buChar char="Ø"/>
            </a:pPr>
            <a:r>
              <a:rPr lang="he-IL" sz="9600" dirty="0"/>
              <a:t>סוּגֵי הַשִּׁנַּיִם שׁוֹנִים בַּגֹּדֶל וּבַצּוּרָה.</a:t>
            </a:r>
          </a:p>
          <a:p>
            <a:pPr marL="1143000" indent="-1143000" algn="r">
              <a:lnSpc>
                <a:spcPct val="150000"/>
              </a:lnSpc>
              <a:buFont typeface="Wingdings" panose="05000000000000000000" pitchFamily="2" charset="2"/>
              <a:buChar char="Ø"/>
            </a:pPr>
            <a:r>
              <a:rPr lang="he-IL" sz="9600" dirty="0"/>
              <a:t>כָּל סוּג שֵׁן מְבַצֵּעַ פְּעֻלָּה אַחֶרֶת.</a:t>
            </a:r>
          </a:p>
          <a:p>
            <a:pPr marL="1143000" indent="-1143000" algn="r">
              <a:lnSpc>
                <a:spcPct val="150000"/>
              </a:lnSpc>
              <a:buFont typeface="Wingdings" panose="05000000000000000000" pitchFamily="2" charset="2"/>
              <a:buChar char="Ø"/>
            </a:pPr>
            <a:r>
              <a:rPr lang="he-IL" sz="9600" dirty="0"/>
              <a:t>צוּרַת הַשֵּׁן וְגֹדְלָה מַתְאִימִים </a:t>
            </a:r>
            <a:r>
              <a:rPr lang="he-IL" sz="9600" dirty="0" err="1"/>
              <a:t>לַפְּעֻלָּה</a:t>
            </a:r>
            <a:r>
              <a:rPr lang="he-IL" sz="9600" dirty="0"/>
              <a:t> שֶׁהִיא עוֹשָׂה.</a:t>
            </a:r>
          </a:p>
          <a:p>
            <a:pPr marL="1143000" indent="-1143000" algn="r">
              <a:lnSpc>
                <a:spcPct val="150000"/>
              </a:lnSpc>
              <a:buFont typeface="Wingdings" panose="05000000000000000000" pitchFamily="2" charset="2"/>
              <a:buChar char="Ø"/>
            </a:pPr>
            <a:r>
              <a:rPr lang="he-IL" sz="9600" dirty="0"/>
              <a:t>הַשִּׁנַּיִם מְכִינוֹת אֶת הַמָּזוֹן לַבְּלִיעָה.</a:t>
            </a:r>
          </a:p>
          <a:p>
            <a:pPr algn="r">
              <a:lnSpc>
                <a:spcPct val="150000"/>
              </a:lnSpc>
            </a:pPr>
            <a:r>
              <a:rPr lang="he-IL" sz="11200" b="1" dirty="0" smtClean="0">
                <a:solidFill>
                  <a:srgbClr val="FF0000"/>
                </a:solidFill>
              </a:rPr>
              <a:t> </a:t>
            </a: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a:p>
            <a:pPr algn="r">
              <a:lnSpc>
                <a:spcPct val="150000"/>
              </a:lnSpc>
            </a:pPr>
            <a:endParaRPr lang="he-IL" sz="8600" b="1" dirty="0">
              <a:solidFill>
                <a:srgbClr val="FF0000"/>
              </a:solidFill>
            </a:endParaRPr>
          </a:p>
        </p:txBody>
      </p:sp>
      <p:sp>
        <p:nvSpPr>
          <p:cNvPr id="3" name="כותרת 2"/>
          <p:cNvSpPr>
            <a:spLocks noGrp="1"/>
          </p:cNvSpPr>
          <p:nvPr>
            <p:ph type="title"/>
          </p:nvPr>
        </p:nvSpPr>
        <p:spPr/>
        <p:txBody>
          <a:bodyPr/>
          <a:lstStyle/>
          <a:p>
            <a:r>
              <a:rPr lang="he-IL" b="1" dirty="0"/>
              <a:t>מה למדנו?</a:t>
            </a:r>
          </a:p>
        </p:txBody>
      </p:sp>
    </p:spTree>
    <p:extLst>
      <p:ext uri="{BB962C8B-B14F-4D97-AF65-F5344CB8AC3E}">
        <p14:creationId xmlns:p14="http://schemas.microsoft.com/office/powerpoint/2010/main" val="40230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50E382-46BD-EC4A-9255-342AEA607793}"/>
              </a:ext>
            </a:extLst>
          </p:cNvPr>
          <p:cNvSpPr txBox="1"/>
          <p:nvPr/>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grpSp>
        <p:nvGrpSpPr>
          <p:cNvPr id="3" name="Group 34">
            <a:extLst>
              <a:ext uri="{FF2B5EF4-FFF2-40B4-BE49-F238E27FC236}">
                <a16:creationId xmlns:a16="http://schemas.microsoft.com/office/drawing/2014/main" id="{9CC1E3B8-6F51-6E4F-A503-AD965CF82D0A}"/>
              </a:ext>
            </a:extLst>
          </p:cNvPr>
          <p:cNvGrpSpPr/>
          <p:nvPr/>
        </p:nvGrpSpPr>
        <p:grpSpPr>
          <a:xfrm>
            <a:off x="-110840" y="110839"/>
            <a:ext cx="1530097" cy="1525930"/>
            <a:chOff x="8374611" y="4283110"/>
            <a:chExt cx="2300578" cy="2294314"/>
          </a:xfrm>
        </p:grpSpPr>
        <p:pic>
          <p:nvPicPr>
            <p:cNvPr id="4"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2"/>
            <a:srcRect l="62938"/>
            <a:stretch/>
          </p:blipFill>
          <p:spPr>
            <a:xfrm>
              <a:off x="8873684" y="4283110"/>
              <a:ext cx="1227785" cy="1519621"/>
            </a:xfrm>
            <a:prstGeom prst="rect">
              <a:avLst/>
            </a:prstGeom>
          </p:spPr>
        </p:pic>
        <p:sp>
          <p:nvSpPr>
            <p:cNvPr id="5"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6" name="TextBox 5">
            <a:extLst>
              <a:ext uri="{FF2B5EF4-FFF2-40B4-BE49-F238E27FC236}">
                <a16:creationId xmlns:a16="http://schemas.microsoft.com/office/drawing/2014/main" id="{0A92D1B0-6B63-F440-9F8D-BFFEC1F100C2}"/>
              </a:ext>
            </a:extLst>
          </p:cNvPr>
          <p:cNvSpPr txBox="1"/>
          <p:nvPr/>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דּוֹמוֹת אוֹ שׁוֹנוֹת?</a:t>
            </a:r>
          </a:p>
        </p:txBody>
      </p:sp>
      <p:sp>
        <p:nvSpPr>
          <p:cNvPr id="5" name="מלבן 4"/>
          <p:cNvSpPr/>
          <p:nvPr/>
        </p:nvSpPr>
        <p:spPr>
          <a:xfrm>
            <a:off x="5514176" y="5467963"/>
            <a:ext cx="4962525" cy="954107"/>
          </a:xfrm>
          <a:prstGeom prst="rect">
            <a:avLst/>
          </a:prstGeom>
        </p:spPr>
        <p:txBody>
          <a:bodyPr wrap="square">
            <a:spAutoFit/>
          </a:bodyPr>
          <a:lstStyle/>
          <a:p>
            <a:pPr algn="r"/>
            <a:r>
              <a:rPr lang="he-IL" sz="2800" dirty="0"/>
              <a:t>מָה אַתֶּם חוֹשְׁבִים?</a:t>
            </a:r>
          </a:p>
          <a:p>
            <a:pPr algn="r"/>
            <a:r>
              <a:rPr lang="he-IL" sz="2800" dirty="0"/>
              <a:t>הַאִם הַשִּׁנַּיִם שֶׁלָּנוּ דּוֹמוֹת אוֹ שׁוֹנוֹת?</a:t>
            </a:r>
          </a:p>
        </p:txBody>
      </p:sp>
      <p:pic>
        <p:nvPicPr>
          <p:cNvPr id="8"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38698" y="5243894"/>
            <a:ext cx="1339648" cy="1614105"/>
          </a:xfrm>
          <a:prstGeom prst="rect">
            <a:avLst/>
          </a:prstGeom>
          <a:noFill/>
          <a:ln w="381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84" y="1953577"/>
            <a:ext cx="5058728" cy="366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מלבן 9"/>
          <p:cNvSpPr/>
          <p:nvPr/>
        </p:nvSpPr>
        <p:spPr>
          <a:xfrm>
            <a:off x="0" y="6450548"/>
            <a:ext cx="5225035" cy="307777"/>
          </a:xfrm>
          <a:prstGeom prst="rect">
            <a:avLst/>
          </a:prstGeom>
        </p:spPr>
        <p:txBody>
          <a:bodyPr wrap="square">
            <a:spAutoFit/>
          </a:bodyPr>
          <a:lstStyle/>
          <a:p>
            <a:pPr algn="r"/>
            <a:r>
              <a:rPr lang="he-IL" sz="1400" b="1" dirty="0" smtClean="0">
                <a:solidFill>
                  <a:schemeClr val="tx1">
                    <a:lumMod val="50000"/>
                  </a:schemeClr>
                </a:solidFill>
              </a:rPr>
              <a:t>התמונות 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spTree>
    <p:extLst>
      <p:ext uri="{BB962C8B-B14F-4D97-AF65-F5344CB8AC3E}">
        <p14:creationId xmlns:p14="http://schemas.microsoft.com/office/powerpoint/2010/main" val="163808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1249680" y="682930"/>
            <a:ext cx="10830334" cy="5492139"/>
          </a:xfrm>
        </p:spPr>
        <p:txBody>
          <a:bodyPr>
            <a:normAutofit/>
          </a:bodyPr>
          <a:lstStyle/>
          <a:p>
            <a:pPr marL="0" lvl="0" indent="0">
              <a:buClr>
                <a:srgbClr val="FB2265"/>
              </a:buClr>
              <a:buNone/>
            </a:pPr>
            <a:r>
              <a:rPr lang="he-IL" sz="3600" b="1" dirty="0">
                <a:solidFill>
                  <a:srgbClr val="424242"/>
                </a:solidFill>
              </a:rPr>
              <a:t>מָה תדעו היום בסוף השיעור?</a:t>
            </a:r>
          </a:p>
          <a:p>
            <a:pPr marL="0" lvl="0" indent="0">
              <a:buClr>
                <a:srgbClr val="FB2265"/>
              </a:buClr>
              <a:buNone/>
            </a:pPr>
            <a:endParaRPr lang="he-IL" sz="3100" dirty="0">
              <a:solidFill>
                <a:srgbClr val="424242"/>
              </a:solidFill>
            </a:endParaRPr>
          </a:p>
          <a:p>
            <a:pPr marL="457200" lvl="0" indent="-457200">
              <a:buClr>
                <a:srgbClr val="FB2265"/>
              </a:buClr>
            </a:pPr>
            <a:r>
              <a:rPr lang="he-IL" dirty="0">
                <a:solidFill>
                  <a:srgbClr val="424242"/>
                </a:solidFill>
              </a:rPr>
              <a:t>הַאִם הַשִּׁנַּיִם שֶׁלָּנוּ דּוֹמוֹת אוֹ </a:t>
            </a:r>
            <a:r>
              <a:rPr lang="he-IL" dirty="0" smtClean="0">
                <a:solidFill>
                  <a:srgbClr val="424242"/>
                </a:solidFill>
              </a:rPr>
              <a:t>שׁוֹנוֹת?</a:t>
            </a:r>
            <a:endParaRPr lang="he-IL" dirty="0">
              <a:solidFill>
                <a:srgbClr val="424242"/>
              </a:solidFill>
            </a:endParaRPr>
          </a:p>
          <a:p>
            <a:pPr marL="457200" lvl="0" indent="-457200">
              <a:buClr>
                <a:srgbClr val="FB2265"/>
              </a:buClr>
            </a:pPr>
            <a:r>
              <a:rPr lang="he-IL" dirty="0">
                <a:solidFill>
                  <a:srgbClr val="424242"/>
                </a:solidFill>
              </a:rPr>
              <a:t>אלו סוּגֵי שִּׁנַּיִם יש </a:t>
            </a:r>
            <a:r>
              <a:rPr lang="he-IL" dirty="0" smtClean="0">
                <a:solidFill>
                  <a:srgbClr val="424242"/>
                </a:solidFill>
              </a:rPr>
              <a:t>בַּפֶּה?</a:t>
            </a:r>
            <a:endParaRPr lang="he-IL" dirty="0">
              <a:solidFill>
                <a:srgbClr val="424242"/>
              </a:solidFill>
            </a:endParaRPr>
          </a:p>
          <a:p>
            <a:pPr marL="457200" lvl="0" indent="-457200">
              <a:buClr>
                <a:srgbClr val="FB2265"/>
              </a:buClr>
            </a:pPr>
            <a:r>
              <a:rPr lang="he-IL" dirty="0">
                <a:solidFill>
                  <a:srgbClr val="424242"/>
                </a:solidFill>
              </a:rPr>
              <a:t>מֵהֶם תַּפְקִידֵי הַשִּׁנַּיִם </a:t>
            </a:r>
            <a:r>
              <a:rPr lang="he-IL" dirty="0" smtClean="0">
                <a:solidFill>
                  <a:srgbClr val="424242"/>
                </a:solidFill>
              </a:rPr>
              <a:t>בַּפֶּה?</a:t>
            </a:r>
            <a:endParaRPr lang="he-IL" dirty="0">
              <a:solidFill>
                <a:srgbClr val="424242"/>
              </a:solidFill>
            </a:endParaRPr>
          </a:p>
          <a:p>
            <a:pPr marL="457200" lvl="0" indent="-457200">
              <a:buClr>
                <a:srgbClr val="FB2265"/>
              </a:buClr>
            </a:pPr>
            <a:r>
              <a:rPr lang="he-IL" dirty="0" smtClean="0">
                <a:solidFill>
                  <a:srgbClr val="424242"/>
                </a:solidFill>
              </a:rPr>
              <a:t>מה </a:t>
            </a:r>
            <a:r>
              <a:rPr lang="he-IL" dirty="0">
                <a:solidFill>
                  <a:srgbClr val="424242"/>
                </a:solidFill>
              </a:rPr>
              <a:t>הקשר בין </a:t>
            </a:r>
            <a:r>
              <a:rPr lang="he-IL" dirty="0" smtClean="0">
                <a:solidFill>
                  <a:srgbClr val="424242"/>
                </a:solidFill>
              </a:rPr>
              <a:t>מבנה השיניים סוג המזון?</a:t>
            </a:r>
          </a:p>
          <a:p>
            <a:pPr marL="457200" indent="-457200">
              <a:buClr>
                <a:srgbClr val="FB2265"/>
              </a:buClr>
            </a:pPr>
            <a:r>
              <a:rPr lang="he-IL" dirty="0">
                <a:solidFill>
                  <a:srgbClr val="424242"/>
                </a:solidFill>
              </a:rPr>
              <a:t>נַעֲרֹךְ התנסויות ותַצְפִּיוֹת </a:t>
            </a:r>
            <a:r>
              <a:rPr lang="he-IL" dirty="0"/>
              <a:t>ונָסִיק</a:t>
            </a:r>
            <a:r>
              <a:rPr lang="he-IL" dirty="0">
                <a:solidFill>
                  <a:srgbClr val="424242"/>
                </a:solidFill>
              </a:rPr>
              <a:t> מַסְקָנוֹת.</a:t>
            </a:r>
          </a:p>
          <a:p>
            <a:pPr marL="0" lvl="0" indent="0">
              <a:buClr>
                <a:srgbClr val="FB2265"/>
              </a:buClr>
              <a:buNone/>
            </a:pPr>
            <a:endParaRPr lang="he-IL" dirty="0">
              <a:solidFill>
                <a:srgbClr val="424242"/>
              </a:solidFill>
            </a:endParaRPr>
          </a:p>
        </p:txBody>
      </p:sp>
    </p:spTree>
    <p:extLst>
      <p:ext uri="{BB962C8B-B14F-4D97-AF65-F5344CB8AC3E}">
        <p14:creationId xmlns:p14="http://schemas.microsoft.com/office/powerpoint/2010/main" val="27994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852741" y="663126"/>
            <a:ext cx="8280000" cy="720000"/>
          </a:xfrm>
        </p:spPr>
        <p:txBody>
          <a:bodyPr>
            <a:normAutofit/>
          </a:bodyPr>
          <a:lstStyle/>
          <a:p>
            <a:r>
              <a:rPr lang="he-IL" b="1" dirty="0"/>
              <a:t>תַּצְפִּית: מַכִּירִים אֶת הַשִּׁנַּיִם שֶׁלָּנוּ</a:t>
            </a:r>
            <a:endParaRPr lang="x-none" b="1"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1928813"/>
            <a:ext cx="9572625" cy="4291012"/>
          </a:xfrm>
        </p:spPr>
        <p:txBody>
          <a:bodyPr/>
          <a:lstStyle/>
          <a:p>
            <a:pPr lvl="0" algn="r">
              <a:spcBef>
                <a:spcPts val="0"/>
              </a:spcBef>
            </a:pPr>
            <a:r>
              <a:rPr lang="he-IL" dirty="0"/>
              <a:t>           </a:t>
            </a:r>
          </a:p>
          <a:p>
            <a:pPr lvl="0" algn="r">
              <a:spcBef>
                <a:spcPts val="0"/>
              </a:spcBef>
            </a:pPr>
            <a:endParaRPr lang="he-IL" dirty="0"/>
          </a:p>
          <a:p>
            <a:pPr lvl="0" algn="r">
              <a:spcBef>
                <a:spcPts val="0"/>
              </a:spcBef>
            </a:pPr>
            <a:r>
              <a:rPr lang="he-IL" dirty="0"/>
              <a:t>                   </a:t>
            </a:r>
          </a:p>
        </p:txBody>
      </p:sp>
      <p:sp>
        <p:nvSpPr>
          <p:cNvPr id="2" name="מלבן 1"/>
          <p:cNvSpPr/>
          <p:nvPr/>
        </p:nvSpPr>
        <p:spPr>
          <a:xfrm>
            <a:off x="2472641" y="2272186"/>
            <a:ext cx="7595284" cy="3890489"/>
          </a:xfrm>
          <a:prstGeom prst="rect">
            <a:avLst/>
          </a:prstGeom>
        </p:spPr>
        <p:txBody>
          <a:bodyPr wrap="square">
            <a:spAutoFit/>
          </a:bodyPr>
          <a:lstStyle/>
          <a:p>
            <a:pPr algn="r">
              <a:lnSpc>
                <a:spcPct val="150000"/>
              </a:lnSpc>
            </a:pPr>
            <a:r>
              <a:rPr lang="he-IL" sz="2800" dirty="0"/>
              <a:t>הִתְבּוֹנְנוּ בְּתוֹךְ הַפֶּה בְּעֶזְרַת מַרְאָה:</a:t>
            </a:r>
          </a:p>
          <a:p>
            <a:pPr algn="r">
              <a:lnSpc>
                <a:spcPct val="150000"/>
              </a:lnSpc>
            </a:pPr>
            <a:r>
              <a:rPr lang="he-IL" sz="2800" b="1" dirty="0">
                <a:solidFill>
                  <a:schemeClr val="accent1">
                    <a:lumMod val="75000"/>
                  </a:schemeClr>
                </a:solidFill>
              </a:rPr>
              <a:t>1</a:t>
            </a:r>
            <a:r>
              <a:rPr lang="he-IL" sz="2800" dirty="0"/>
              <a:t>. בְּאֵיזֶה חֵלֶק בַּפֶּה נִמְצָאוֹת הַשִּׁנַּיִם?</a:t>
            </a:r>
          </a:p>
          <a:p>
            <a:pPr algn="r" rtl="1">
              <a:lnSpc>
                <a:spcPct val="150000"/>
              </a:lnSpc>
            </a:pPr>
            <a:r>
              <a:rPr lang="he-IL" sz="2800" b="1" dirty="0">
                <a:solidFill>
                  <a:schemeClr val="accent1">
                    <a:lumMod val="75000"/>
                  </a:schemeClr>
                </a:solidFill>
              </a:rPr>
              <a:t>2</a:t>
            </a:r>
            <a:r>
              <a:rPr lang="he-IL" sz="2800" dirty="0"/>
              <a:t>. הַאִם לְכָל הַשִּׁנַּיִם יֵשׁ בְּדִיּוּק אוֹתָהּ </a:t>
            </a:r>
            <a:r>
              <a:rPr lang="he-IL" sz="2800" b="1" dirty="0"/>
              <a:t>צוּרָה</a:t>
            </a:r>
            <a:r>
              <a:rPr lang="he-IL" sz="2800" dirty="0"/>
              <a:t>?</a:t>
            </a:r>
          </a:p>
          <a:p>
            <a:pPr algn="r" rtl="1">
              <a:lnSpc>
                <a:spcPct val="150000"/>
              </a:lnSpc>
            </a:pPr>
            <a:r>
              <a:rPr lang="he-IL" sz="2800" b="1" dirty="0">
                <a:solidFill>
                  <a:schemeClr val="accent1">
                    <a:lumMod val="75000"/>
                  </a:schemeClr>
                </a:solidFill>
              </a:rPr>
              <a:t>3</a:t>
            </a:r>
            <a:r>
              <a:rPr lang="he-IL" sz="2800" dirty="0"/>
              <a:t>. הַאִם לְכָל הַשִּׁנַּיִם בְּדִיּוּק אוֹתוֹ </a:t>
            </a:r>
            <a:r>
              <a:rPr lang="he-IL" sz="2800" b="1" dirty="0"/>
              <a:t>גֹּדֶל</a:t>
            </a:r>
            <a:r>
              <a:rPr lang="he-IL" sz="2800" dirty="0"/>
              <a:t>?</a:t>
            </a:r>
          </a:p>
          <a:p>
            <a:pPr algn="r">
              <a:lnSpc>
                <a:spcPct val="150000"/>
              </a:lnSpc>
            </a:pPr>
            <a:r>
              <a:rPr lang="he-IL" sz="2800" b="1" dirty="0">
                <a:solidFill>
                  <a:schemeClr val="accent1">
                    <a:lumMod val="75000"/>
                  </a:schemeClr>
                </a:solidFill>
              </a:rPr>
              <a:t>4</a:t>
            </a:r>
            <a:r>
              <a:rPr lang="he-IL" sz="2800" dirty="0"/>
              <a:t>. בְּמָה דּוֹמוֹת הַשִּׁנַּיִם זוֹ לָזוֹ?</a:t>
            </a:r>
          </a:p>
          <a:p>
            <a:pPr algn="r">
              <a:lnSpc>
                <a:spcPct val="150000"/>
              </a:lnSpc>
            </a:pPr>
            <a:r>
              <a:rPr lang="he-IL" sz="2800" b="1" dirty="0">
                <a:solidFill>
                  <a:schemeClr val="accent1">
                    <a:lumMod val="75000"/>
                  </a:schemeClr>
                </a:solidFill>
              </a:rPr>
              <a:t>5</a:t>
            </a:r>
            <a:r>
              <a:rPr lang="he-IL" sz="2800" dirty="0"/>
              <a:t> . בְּמָה שׁוֹנוֹת הַשִּׁנַּיִם זוֹ מִזּוֹ?</a:t>
            </a: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44263" y="740559"/>
            <a:ext cx="808535" cy="5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8049818" y="1819275"/>
            <a:ext cx="1598515" cy="461665"/>
          </a:xfrm>
          <a:prstGeom prst="rect">
            <a:avLst/>
          </a:prstGeom>
        </p:spPr>
        <p:txBody>
          <a:bodyPr wrap="none">
            <a:spAutoFit/>
          </a:bodyPr>
          <a:lstStyle/>
          <a:p>
            <a:r>
              <a:rPr lang="he-IL" sz="2400" b="1" dirty="0"/>
              <a:t>צִיּוּד:</a:t>
            </a:r>
            <a:r>
              <a:rPr lang="he-IL" sz="2400" dirty="0"/>
              <a:t> מַרְאֶָה</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798"/>
          <a:stretch/>
        </p:blipFill>
        <p:spPr bwMode="auto">
          <a:xfrm>
            <a:off x="468631" y="2456257"/>
            <a:ext cx="3381375" cy="352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2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20" y="2506357"/>
            <a:ext cx="3523617" cy="298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2919046" y="663126"/>
            <a:ext cx="8442544" cy="720000"/>
          </a:xfrm>
        </p:spPr>
        <p:txBody>
          <a:bodyPr>
            <a:normAutofit/>
          </a:bodyPr>
          <a:lstStyle/>
          <a:p>
            <a:r>
              <a:rPr lang="he-IL" b="1" dirty="0"/>
              <a:t>מָה לָמַדְנוּ מֵהַתַּצְפִּית בְּעֶזְרַת הַמַּרְאֶה?</a:t>
            </a:r>
          </a:p>
        </p:txBody>
      </p:sp>
      <p:sp>
        <p:nvSpPr>
          <p:cNvPr id="3" name="מציין מיקום טקסט 2"/>
          <p:cNvSpPr>
            <a:spLocks noGrp="1"/>
          </p:cNvSpPr>
          <p:nvPr>
            <p:ph type="body" sz="quarter" idx="10"/>
          </p:nvPr>
        </p:nvSpPr>
        <p:spPr>
          <a:xfrm>
            <a:off x="4410075" y="1604963"/>
            <a:ext cx="7119938" cy="4491037"/>
          </a:xfrm>
        </p:spPr>
        <p:txBody>
          <a:bodyPr>
            <a:normAutofit lnSpcReduction="10000"/>
          </a:bodyPr>
          <a:lstStyle/>
          <a:p>
            <a:pPr marL="457200" indent="-457200" algn="r">
              <a:lnSpc>
                <a:spcPct val="150000"/>
              </a:lnSpc>
              <a:buFont typeface="Arial" panose="020B0604020202020204" pitchFamily="34" charset="0"/>
              <a:buChar char="•"/>
            </a:pPr>
            <a:r>
              <a:rPr lang="he-IL" sz="2800" dirty="0" smtClean="0"/>
              <a:t>בפה יש שתי עצמות </a:t>
            </a:r>
            <a:r>
              <a:rPr lang="he-IL" sz="2800" dirty="0"/>
              <a:t>– בַּחֵלֶק הַתַּחְתּוֹן </a:t>
            </a:r>
            <a:r>
              <a:rPr lang="he-IL" sz="2800" dirty="0" smtClean="0"/>
              <a:t>והָעֶלְיוֹן. כל עצם נקראת </a:t>
            </a:r>
            <a:r>
              <a:rPr lang="he-IL" sz="2800" b="1" dirty="0" smtClean="0"/>
              <a:t>לסת.</a:t>
            </a:r>
          </a:p>
          <a:p>
            <a:pPr marL="457200" indent="-457200" algn="r">
              <a:lnSpc>
                <a:spcPct val="150000"/>
              </a:lnSpc>
              <a:buFont typeface="Arial" panose="020B0604020202020204" pitchFamily="34" charset="0"/>
              <a:buChar char="•"/>
            </a:pPr>
            <a:r>
              <a:rPr lang="he-IL" sz="2800" dirty="0" smtClean="0"/>
              <a:t> השיניים קְבוּעוֹת בשתי לסתות: </a:t>
            </a:r>
          </a:p>
          <a:p>
            <a:pPr algn="r">
              <a:lnSpc>
                <a:spcPct val="150000"/>
              </a:lnSpc>
            </a:pPr>
            <a:r>
              <a:rPr lang="he-IL" sz="2800" dirty="0" smtClean="0"/>
              <a:t>      לֶּסֶת העֶלְיוֹנָה ולֶּסֶת התַּחְתּוֹנָה</a:t>
            </a:r>
            <a:r>
              <a:rPr lang="he-IL" sz="2800" dirty="0"/>
              <a:t>.</a:t>
            </a:r>
          </a:p>
          <a:p>
            <a:pPr marL="457200" indent="-457200" algn="r">
              <a:lnSpc>
                <a:spcPct val="160000"/>
              </a:lnSpc>
              <a:buFont typeface="Arial" panose="020B0604020202020204" pitchFamily="34" charset="0"/>
              <a:buChar char="•"/>
            </a:pPr>
            <a:r>
              <a:rPr lang="he-IL" sz="2800" dirty="0" smtClean="0"/>
              <a:t>הַשִּׁנַּיִם </a:t>
            </a:r>
            <a:r>
              <a:rPr lang="he-IL" sz="2800" dirty="0"/>
              <a:t>שֶׁלָּנוּ הֵן </a:t>
            </a:r>
            <a:r>
              <a:rPr lang="he-IL" sz="2800" b="1" dirty="0"/>
              <a:t>בְּצוּרוֹת שׁוֹנוֹת</a:t>
            </a:r>
            <a:r>
              <a:rPr lang="he-IL" sz="2800" dirty="0"/>
              <a:t>. </a:t>
            </a:r>
          </a:p>
          <a:p>
            <a:pPr marL="457200" indent="-457200" algn="r">
              <a:lnSpc>
                <a:spcPct val="160000"/>
              </a:lnSpc>
              <a:buFont typeface="Arial" panose="020B0604020202020204" pitchFamily="34" charset="0"/>
              <a:buChar char="•"/>
            </a:pPr>
            <a:r>
              <a:rPr lang="he-IL" sz="2800" dirty="0"/>
              <a:t>הַשִּׁנַּיִם שֶׁלָּנוּ הֵן </a:t>
            </a:r>
            <a:r>
              <a:rPr lang="he-IL" sz="2800" b="1" dirty="0"/>
              <a:t>בִּגְדָלִים שׁוֹנִים</a:t>
            </a:r>
            <a:r>
              <a:rPr lang="he-IL" sz="2800" dirty="0"/>
              <a:t>. </a:t>
            </a:r>
          </a:p>
        </p:txBody>
      </p:sp>
      <p:sp>
        <p:nvSpPr>
          <p:cNvPr id="6" name="TextBox 5"/>
          <p:cNvSpPr txBox="1"/>
          <p:nvPr/>
        </p:nvSpPr>
        <p:spPr>
          <a:xfrm>
            <a:off x="167640" y="2055495"/>
            <a:ext cx="1203960" cy="1077218"/>
          </a:xfrm>
          <a:prstGeom prst="rect">
            <a:avLst/>
          </a:prstGeom>
          <a:noFill/>
        </p:spPr>
        <p:txBody>
          <a:bodyPr wrap="square" rtlCol="1">
            <a:spAutoFit/>
          </a:bodyPr>
          <a:lstStyle/>
          <a:p>
            <a:pPr algn="ctr"/>
            <a:r>
              <a:rPr lang="he-IL" sz="3200" dirty="0"/>
              <a:t>לֶסֶת עֶלְיוֹנָה</a:t>
            </a:r>
          </a:p>
        </p:txBody>
      </p:sp>
      <p:sp>
        <p:nvSpPr>
          <p:cNvPr id="10" name="TextBox 9"/>
          <p:cNvSpPr txBox="1"/>
          <p:nvPr/>
        </p:nvSpPr>
        <p:spPr>
          <a:xfrm>
            <a:off x="167640" y="4001006"/>
            <a:ext cx="1498868" cy="1077218"/>
          </a:xfrm>
          <a:prstGeom prst="rect">
            <a:avLst/>
          </a:prstGeom>
          <a:noFill/>
        </p:spPr>
        <p:txBody>
          <a:bodyPr wrap="square" rtlCol="1">
            <a:spAutoFit/>
          </a:bodyPr>
          <a:lstStyle/>
          <a:p>
            <a:pPr algn="ctr"/>
            <a:r>
              <a:rPr lang="he-IL" sz="3200" dirty="0"/>
              <a:t>לֶסֶת תַּחְתּוֹנָה</a:t>
            </a:r>
          </a:p>
        </p:txBody>
      </p:sp>
      <p:cxnSp>
        <p:nvCxnSpPr>
          <p:cNvPr id="8" name="מחבר חץ ישר 7"/>
          <p:cNvCxnSpPr/>
          <p:nvPr/>
        </p:nvCxnSpPr>
        <p:spPr>
          <a:xfrm>
            <a:off x="167640" y="3132713"/>
            <a:ext cx="1524000" cy="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a:off x="320040" y="5078224"/>
            <a:ext cx="1524000" cy="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0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120" y="2822783"/>
            <a:ext cx="4193964" cy="2790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כותרת 1"/>
          <p:cNvSpPr>
            <a:spLocks noGrp="1"/>
          </p:cNvSpPr>
          <p:nvPr>
            <p:ph type="title"/>
          </p:nvPr>
        </p:nvSpPr>
        <p:spPr>
          <a:xfrm>
            <a:off x="2919046" y="663126"/>
            <a:ext cx="8442544" cy="720000"/>
          </a:xfrm>
        </p:spPr>
        <p:txBody>
          <a:bodyPr>
            <a:normAutofit/>
          </a:bodyPr>
          <a:lstStyle/>
          <a:p>
            <a:r>
              <a:rPr lang="he-IL" b="1" dirty="0"/>
              <a:t>צְמִיחַת שִׁנֵּי חָלָב</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69" y="3242869"/>
            <a:ext cx="4985767" cy="207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08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19046" y="663126"/>
            <a:ext cx="8442544" cy="720000"/>
          </a:xfrm>
        </p:spPr>
        <p:txBody>
          <a:bodyPr>
            <a:normAutofit/>
          </a:bodyPr>
          <a:lstStyle/>
          <a:p>
            <a:r>
              <a:rPr lang="he-IL" b="1" dirty="0"/>
              <a:t>נְשִׁירַת שִׁנַּיִם</a:t>
            </a:r>
          </a:p>
        </p:txBody>
      </p:sp>
      <p:pic>
        <p:nvPicPr>
          <p:cNvPr id="11" name="תמונה 10" descr="תמונה שמכילה מקורה, אדם, סגור, מברשת שיניים&#10;&#10;התיאור נוצר באופן אוטומטי">
            <a:extLst>
              <a:ext uri="{FF2B5EF4-FFF2-40B4-BE49-F238E27FC236}">
                <a16:creationId xmlns:a16="http://schemas.microsoft.com/office/drawing/2014/main" id="{3060B0EA-B23F-4654-A38F-4DBE860849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060" r="19876" b="44449"/>
          <a:stretch/>
        </p:blipFill>
        <p:spPr>
          <a:xfrm>
            <a:off x="4925961" y="3716774"/>
            <a:ext cx="6690361" cy="2970106"/>
          </a:xfrm>
          <a:custGeom>
            <a:avLst/>
            <a:gdLst/>
            <a:ahLst/>
            <a:cxnLst/>
            <a:rect l="l" t="t" r="r" b="b"/>
            <a:pathLst>
              <a:path w="8009991" h="2970106">
                <a:moveTo>
                  <a:pt x="1376648" y="0"/>
                </a:moveTo>
                <a:lnTo>
                  <a:pt x="8009991" y="0"/>
                </a:lnTo>
                <a:lnTo>
                  <a:pt x="8009991" y="2970106"/>
                </a:lnTo>
                <a:lnTo>
                  <a:pt x="0" y="2970106"/>
                </a:lnTo>
                <a:close/>
              </a:path>
            </a:pathLst>
          </a:custGeom>
        </p:spPr>
      </p:pic>
      <p:sp>
        <p:nvSpPr>
          <p:cNvPr id="5" name="מלבן 4"/>
          <p:cNvSpPr/>
          <p:nvPr/>
        </p:nvSpPr>
        <p:spPr>
          <a:xfrm>
            <a:off x="6690442" y="1842135"/>
            <a:ext cx="5112297" cy="1569660"/>
          </a:xfrm>
          <a:prstGeom prst="rect">
            <a:avLst/>
          </a:prstGeom>
        </p:spPr>
        <p:txBody>
          <a:bodyPr wrap="none">
            <a:spAutoFit/>
          </a:bodyPr>
          <a:lstStyle/>
          <a:p>
            <a:pPr algn="ctr"/>
            <a:r>
              <a:rPr lang="he-IL" sz="3200" dirty="0"/>
              <a:t>הַאִם כְּבָר נָשְׁרוּ לָכֶם שִׁנַּיִם?</a:t>
            </a:r>
          </a:p>
          <a:p>
            <a:pPr algn="ctr"/>
            <a:r>
              <a:rPr lang="he-IL" sz="3200" dirty="0"/>
              <a:t>כַּמָּה שִׁנַּיִם נָשְׁרוּ לָכֶם?</a:t>
            </a:r>
          </a:p>
          <a:p>
            <a:pPr algn="ctr"/>
            <a:r>
              <a:rPr lang="he-IL" sz="3200" dirty="0"/>
              <a:t>הַאִם כְּבָר צָמְחוּ שִׁנַּיִם קְבוּעוֹת?</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 y="3691281"/>
            <a:ext cx="54483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הסבר מלבני 6"/>
          <p:cNvSpPr/>
          <p:nvPr/>
        </p:nvSpPr>
        <p:spPr>
          <a:xfrm>
            <a:off x="3246120" y="1842135"/>
            <a:ext cx="2468880" cy="1312545"/>
          </a:xfrm>
          <a:prstGeom prst="wedgeRectCallout">
            <a:avLst>
              <a:gd name="adj1" fmla="val -26389"/>
              <a:gd name="adj2" fmla="val 132166"/>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אֲנִי מַמָּשׁ חוֹשֵׁשׁ שֶׁאֶשְׁאַר בְּלִי שִׁנַּיִם בִּכְלָל</a:t>
            </a:r>
          </a:p>
        </p:txBody>
      </p:sp>
      <p:sp>
        <p:nvSpPr>
          <p:cNvPr id="16" name="הסבר מלבני 15"/>
          <p:cNvSpPr/>
          <p:nvPr/>
        </p:nvSpPr>
        <p:spPr>
          <a:xfrm>
            <a:off x="228600" y="1994535"/>
            <a:ext cx="2468880" cy="1312545"/>
          </a:xfrm>
          <a:prstGeom prst="wedgeRectCallout">
            <a:avLst>
              <a:gd name="adj1" fmla="val 2006"/>
              <a:gd name="adj2" fmla="val 101977"/>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t>אַל תִּדְאַג! שִׁנַּיִם קְבוּעוֹת צוֹמְחוֹת בִּמְקוֹמָן</a:t>
            </a:r>
          </a:p>
        </p:txBody>
      </p:sp>
      <p:sp>
        <p:nvSpPr>
          <p:cNvPr id="17" name="מלבן 16"/>
          <p:cNvSpPr/>
          <p:nvPr/>
        </p:nvSpPr>
        <p:spPr>
          <a:xfrm>
            <a:off x="-1149478" y="6550223"/>
            <a:ext cx="5225035" cy="307777"/>
          </a:xfrm>
          <a:prstGeom prst="rect">
            <a:avLst/>
          </a:prstGeom>
        </p:spPr>
        <p:txBody>
          <a:bodyPr wrap="square">
            <a:spAutoFit/>
          </a:bodyPr>
          <a:lstStyle/>
          <a:p>
            <a:pPr algn="r"/>
            <a:r>
              <a:rPr lang="he-IL" sz="1400" b="1" dirty="0" smtClean="0">
                <a:solidFill>
                  <a:schemeClr val="tx1">
                    <a:lumMod val="50000"/>
                  </a:schemeClr>
                </a:solidFill>
              </a:rPr>
              <a:t>מתוך הספר "מעשה בראשית" לכיתה ב, </a:t>
            </a:r>
            <a:r>
              <a:rPr lang="he-IL" sz="1400" b="1" dirty="0">
                <a:solidFill>
                  <a:schemeClr val="tx1">
                    <a:lumMod val="50000"/>
                  </a:schemeClr>
                </a:solidFill>
              </a:rPr>
              <a:t>הוצאת </a:t>
            </a:r>
            <a:r>
              <a:rPr lang="he-IL" sz="1400" b="1" dirty="0" smtClean="0">
                <a:solidFill>
                  <a:schemeClr val="tx1">
                    <a:lumMod val="50000"/>
                  </a:schemeClr>
                </a:solidFill>
              </a:rPr>
              <a:t>רמות </a:t>
            </a:r>
            <a:endParaRPr lang="he-IL" sz="1400" b="1" dirty="0">
              <a:solidFill>
                <a:schemeClr val="tx1">
                  <a:lumMod val="50000"/>
                </a:schemeClr>
              </a:solidFill>
            </a:endParaRPr>
          </a:p>
        </p:txBody>
      </p:sp>
    </p:spTree>
    <p:extLst>
      <p:ext uri="{BB962C8B-B14F-4D97-AF65-F5344CB8AC3E}">
        <p14:creationId xmlns:p14="http://schemas.microsoft.com/office/powerpoint/2010/main" val="91509271"/>
      </p:ext>
    </p:extLst>
  </p:cSld>
  <p:clrMapOvr>
    <a:masterClrMapping/>
  </p:clrMapOvr>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2577</TotalTime>
  <Words>1811</Words>
  <Application>Microsoft Office PowerPoint</Application>
  <PresentationFormat>מסך רחב</PresentationFormat>
  <Paragraphs>542</Paragraphs>
  <Slides>38</Slides>
  <Notes>34</Notes>
  <HiddenSlides>0</HiddenSlides>
  <MMClips>8</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38</vt:i4>
      </vt:variant>
    </vt:vector>
  </HeadingPairs>
  <TitlesOfParts>
    <vt:vector size="45" baseType="lpstr">
      <vt:lpstr>Arial</vt:lpstr>
      <vt:lpstr>Calibri</vt:lpstr>
      <vt:lpstr>MF_FrankRuhl-Regular</vt:lpstr>
      <vt:lpstr>Open Sans</vt:lpstr>
      <vt:lpstr>Open Sans Hebrew</vt:lpstr>
      <vt:lpstr>Wingdings</vt:lpstr>
      <vt:lpstr>Office Theme</vt:lpstr>
      <vt:lpstr>מצגת של PowerPoint‏</vt:lpstr>
      <vt:lpstr>מָה לְהָבִיא לַשִּׁעוּר?</vt:lpstr>
      <vt:lpstr>מצגת של PowerPoint‏</vt:lpstr>
      <vt:lpstr>דּוֹמוֹת אוֹ שׁוֹנוֹת?</vt:lpstr>
      <vt:lpstr>מצגת של PowerPoint‏</vt:lpstr>
      <vt:lpstr>תַּצְפִּית: מַכִּירִים אֶת הַשִּׁנַּיִם שֶׁלָּנוּ</vt:lpstr>
      <vt:lpstr>מָה לָמַדְנוּ מֵהַתַּצְפִּית בְּעֶזְרַת הַמַּרְאֶה?</vt:lpstr>
      <vt:lpstr>צְמִיחַת שִׁנֵּי חָלָב</vt:lpstr>
      <vt:lpstr>נְשִׁירַת שִׁנַּיִם</vt:lpstr>
      <vt:lpstr>שִׁנַּיִם קְבוּעוֹת</vt:lpstr>
      <vt:lpstr>הַשִּׁנַּיִם הַחוֹתְכוֹת</vt:lpstr>
      <vt:lpstr>מצגת של PowerPoint‏</vt:lpstr>
      <vt:lpstr>מצגת של PowerPoint‏</vt:lpstr>
      <vt:lpstr>מִתְנַסִּים: מָה תַּפְקִיד הַשִּׁנַּיִם הַחוֹתְכוֹת?</vt:lpstr>
      <vt:lpstr>מִתְנַסִּים: מָה תַּפְקִיד הַשִּׁנַּיִם הַחוֹתְכוֹת?</vt:lpstr>
      <vt:lpstr>מִבְנֶה הַשִּׁנַּיִם הַחוֹתְכוֹת</vt:lpstr>
      <vt:lpstr>הַשִּׁנַּיִם הַטּוֹחֲנוֹת</vt:lpstr>
      <vt:lpstr>הַשִּׁנַּיִם הַטּוֹחֲנוֹת</vt:lpstr>
      <vt:lpstr>הַשִּׁנַּיִם הַטּוֹחֲנוֹת</vt:lpstr>
      <vt:lpstr>מִתְנַסִּים: מָה תַּפְקִיד הַשִּׁנַּיִם הַטּוֹחֲנוֹת?</vt:lpstr>
      <vt:lpstr>מבנה הַשִּׁנַּיִם הַטּוֹחֲנוֹת</vt:lpstr>
      <vt:lpstr>הַנִּיבִים</vt:lpstr>
      <vt:lpstr>הַנִּיבִים</vt:lpstr>
      <vt:lpstr>מִתְנַסִּים: מַהוּ תַּפְקִיד הַנִּיבִים?</vt:lpstr>
      <vt:lpstr>מִבְנֵה הַנִּיבִים</vt:lpstr>
      <vt:lpstr>בַּל תַּשְׁחִית</vt:lpstr>
      <vt:lpstr>מְסַכְּמִים בַּטַּבְלָה</vt:lpstr>
      <vt:lpstr>מְסַכְּמִים בַּטַּבְלָה</vt:lpstr>
      <vt:lpstr>חִידוֹן: מַכִּירִים אֶת הַשִּׁנַּיִם</vt:lpstr>
      <vt:lpstr>חִידוֹן: מַכִּירִים אֶת הַשִּׁנַּיִם</vt:lpstr>
      <vt:lpstr>חִידוֹן: מַכִּירִים אֶת הַשִּׁנַּיִם</vt:lpstr>
      <vt:lpstr>חִידוֹן: מַכִּירִים אֶת הַשִּׁנַּיִם</vt:lpstr>
      <vt:lpstr>חִידוֹן: מַכִּירִים אֶת הַשִּׁנַּיִם</vt:lpstr>
      <vt:lpstr>חִידוֹן: מַכִּירִים אֶת הַשִּׁנַּיִם</vt:lpstr>
      <vt:lpstr>חִידוֹן: מַכִּירִים אֶת הַשִּׁנַּיִם</vt:lpstr>
      <vt:lpstr>חִידוֹן: מַכִּירִים אֶת הַשִּׁנַּיִם</vt:lpstr>
      <vt:lpstr>מה למדנו?</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גלית ניב</dc:creator>
  <cp:lastModifiedBy>Sharon Arbiv</cp:lastModifiedBy>
  <cp:revision>41</cp:revision>
  <dcterms:created xsi:type="dcterms:W3CDTF">2020-04-14T06:40:55Z</dcterms:created>
  <dcterms:modified xsi:type="dcterms:W3CDTF">2020-05-20T20:38:14Z</dcterms:modified>
</cp:coreProperties>
</file>