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81" d="100"/>
          <a:sy n="81" d="100"/>
        </p:scale>
        <p:origin x="-30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B667C2D-DD49-47C3-A1AA-199F515FB39D}" type="datetimeFigureOut">
              <a:rPr lang="he-IL" smtClean="0"/>
              <a:t>כ"ז/תמוז/תש"פ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4A91A9E-5F20-47AF-AA80-26550CE3AAC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6894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x-none">
                <a:solidFill>
                  <a:prstClr val="black"/>
                </a:solidFill>
              </a:rPr>
              <a:pPr algn="r"/>
              <a:t>1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8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9441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3900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81629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6497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5607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4307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8425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6820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he-IL" b="1" dirty="0" smtClean="0"/>
              <a:t>– </a:t>
            </a:r>
            <a:r>
              <a:rPr lang="he-IL" b="1" dirty="0"/>
              <a:t>פה אנחנו מאפשרים ומציגים שתי אפשרויות לפתרון 1. זוגות של מספרים המשלימים לעשרות שלמות.  2. כפל מספר אמצעי בחמש.???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5253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he-IL" b="1" dirty="0" smtClean="0"/>
              <a:t>– </a:t>
            </a:r>
            <a:r>
              <a:rPr lang="he-IL" b="1" dirty="0"/>
              <a:t>פה אנחנו מאפשרים ומציגים שתי אפשרויות לפתרון 1. זוגות של מספרים המשלימים לעשרות שלמות.  2. כפל מספר אמצעי בחמש.???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8389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נתחיל ב….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נמשיך בלגלות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נתנסה ב…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התרגול / התנסות)</a:t>
            </a: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נסכם 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367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he-IL" b="1" dirty="0" smtClean="0"/>
              <a:t>– </a:t>
            </a:r>
            <a:r>
              <a:rPr lang="he-IL" b="1" dirty="0"/>
              <a:t>פה אנחנו מאפשרים ומציגים שתי אפשרויות לפתרון 1. זוגות של מספרים המשלימים לעשרות שלמות.  2. כפל מספר אמצעי בחמש.???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7541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1892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dirty="0" smtClean="0"/>
              <a:t>דרך אחת לפתור את השאלה</a:t>
            </a:r>
            <a:r>
              <a:rPr lang="he-IL" baseline="0" dirty="0" smtClean="0"/>
              <a:t> היא לחלק לכל זר מספר שווה של פרחים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מהזר השני להעביר פרח לזר הרביעי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ומהזר הראשון להעביר שני פרחים לזר החמישי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בואו נבדוק – בזר הראשון יש 5 </a:t>
            </a:r>
            <a:r>
              <a:rPr lang="he-IL" baseline="0" dirty="0" err="1" smtClean="0"/>
              <a:t>חמרחים</a:t>
            </a:r>
            <a:r>
              <a:rPr lang="he-IL" baseline="0" dirty="0" smtClean="0"/>
              <a:t>, בשני 6 פרחים, בשלישי 7 פרחים, ברביעי שמונה פרחים ובזר החמישי יש 9 פרחים.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האם יש 35 פרחים?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baseline="0" dirty="0" smtClean="0"/>
              <a:t>אנחנו כבר יודעים שלא חייבים לחבר את חמשת המספרים אלא אפשר </a:t>
            </a:r>
            <a:r>
              <a:rPr lang="he-IL" baseline="0" dirty="0" err="1" smtClean="0"/>
              <a:t>לכפןל</a:t>
            </a:r>
            <a:r>
              <a:rPr lang="he-IL" baseline="0" dirty="0" smtClean="0"/>
              <a:t> פי 5 את המספר האמצעי </a:t>
            </a:r>
            <a:endParaRPr lang="en-US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0006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1569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38971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1158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5941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(כרמית – להוסיף – "למדנו איך אפשר לחשב סכום  5 מספרים עוקבים ביותר מדרך אחת , ובקלות.)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 smtClean="0"/>
              <a:t>סיכום </a:t>
            </a:r>
            <a:r>
              <a:rPr lang="he-IL" dirty="0"/>
              <a:t>ויציאה לתרגול. שלב זה יכלול סיכום של התוכן הנלמד תוך מענה על שאלות כמו: מה עשינו פה היום? מה </a:t>
            </a:r>
            <a:r>
              <a:rPr lang="he-IL" dirty="0" smtClean="0"/>
              <a:t>למדנו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4087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כרמית -  להוסיף ?...חשבו ובדקו האם נוכל בדרך זו לחשב סכום של שלושה \ </a:t>
            </a:r>
            <a:r>
              <a:rPr lang="he-IL" b="1" dirty="0" err="1"/>
              <a:t>ארבעהמספרים</a:t>
            </a:r>
            <a:r>
              <a:rPr lang="he-IL" b="1" dirty="0"/>
              <a:t>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               להוסיף מצאו 5 מספרים עוקבים שסכומם 45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4534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lvl="0" algn="r" rtl="1"/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0420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 smtClean="0">
                <a:solidFill>
                  <a:srgbClr val="FF0000"/>
                </a:solidFill>
              </a:rPr>
              <a:t>זה </a:t>
            </a:r>
            <a:r>
              <a:rPr lang="he-IL" sz="1200" dirty="0">
                <a:solidFill>
                  <a:srgbClr val="FF0000"/>
                </a:solidFill>
              </a:rPr>
              <a:t>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</a:t>
            </a:r>
            <a:r>
              <a:rPr lang="he-IL" sz="12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להרחיק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99725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כרמית -  להוסיף ?...חשבו ובדקו האם נוכל בדרך זו לחשב סכום של שלושה \ </a:t>
            </a:r>
            <a:r>
              <a:rPr lang="he-IL" b="1" dirty="0" err="1"/>
              <a:t>ארבעהמספרים</a:t>
            </a:r>
            <a:r>
              <a:rPr lang="he-IL" b="1" dirty="0"/>
              <a:t>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               להוסיף מצאו 5 מספרים עוקבים שסכומם 45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45781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כרמית -  להוסיף ?...חשבו ובדקו האם נוכל בדרך זו לחשב סכום של שלושה \ </a:t>
            </a:r>
            <a:r>
              <a:rPr lang="he-IL" b="1" dirty="0" err="1"/>
              <a:t>ארבעהמספרים</a:t>
            </a:r>
            <a:r>
              <a:rPr lang="he-IL" b="1" dirty="0"/>
              <a:t>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               להוסיף מצאו 5 מספרים עוקבים שסכומם 45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63420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כרמית -  להוסיף ?...חשבו ובדקו האם נוכל בדרך זו לחשב סכום של שלושה \ </a:t>
            </a:r>
            <a:r>
              <a:rPr lang="he-IL" b="1" dirty="0" err="1"/>
              <a:t>ארבעהמספרים</a:t>
            </a:r>
            <a:r>
              <a:rPr lang="he-IL" b="1" dirty="0"/>
              <a:t>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               להוסיף מצאו 5 מספרים עוקבים שסכומם 45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97741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כרמית -  להוסיף ?...חשבו ובדקו האם נוכל בדרך זו לחשב סכום של שלושה \ </a:t>
            </a:r>
            <a:r>
              <a:rPr lang="he-IL" b="1" dirty="0" err="1"/>
              <a:t>ארבעהמספרים</a:t>
            </a:r>
            <a:r>
              <a:rPr lang="he-IL" b="1" dirty="0"/>
              <a:t>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               להוסיף מצאו 5 מספרים עוקבים שסכומם 45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987646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כרמית -  להוסיף ?...חשבו ובדקו האם נוכל בדרך זו לחשב סכום של שלושה \ </a:t>
            </a:r>
            <a:r>
              <a:rPr lang="he-IL" b="1" dirty="0" err="1"/>
              <a:t>ארבעהמספרים</a:t>
            </a:r>
            <a:r>
              <a:rPr lang="he-IL" b="1" dirty="0"/>
              <a:t>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               להוסיף מצאו 5 מספרים עוקבים שסכומם 45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12859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כרמית -  להוסיף ?...חשבו ובדקו האם נוכל בדרך זו לחשב סכום של שלושה \ </a:t>
            </a:r>
            <a:r>
              <a:rPr lang="he-IL" b="1" dirty="0" err="1"/>
              <a:t>ארבעהמספרים</a:t>
            </a:r>
            <a:r>
              <a:rPr lang="he-IL" b="1" dirty="0"/>
              <a:t>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               להוסיף מצאו 5 מספרים עוקבים שסכומם 45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271352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כרמית -  להוסיף ?...חשבו ובדקו האם נוכל בדרך זו לחשב סכום של שלושה \ </a:t>
            </a:r>
            <a:r>
              <a:rPr lang="he-IL" b="1" dirty="0" err="1"/>
              <a:t>ארבעהמספרים</a:t>
            </a:r>
            <a:r>
              <a:rPr lang="he-IL" b="1" dirty="0"/>
              <a:t>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               להוסיף מצאו 5 מספרים עוקבים שסכומם 45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11737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כרמית -  להוסיף ?...חשבו ובדקו האם נוכל בדרך זו לחשב סכום של שלושה \ </a:t>
            </a:r>
            <a:r>
              <a:rPr lang="he-IL" b="1" dirty="0" err="1"/>
              <a:t>ארבעהמספרים</a:t>
            </a:r>
            <a:r>
              <a:rPr lang="he-IL" b="1" dirty="0"/>
              <a:t>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               להוסיף מצאו 5 מספרים עוקבים שסכומם 45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36475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415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אתם בוודאי יודעים לפתור תרגילי חיבור.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err="1"/>
              <a:t>פיתרו</a:t>
            </a:r>
            <a:r>
              <a:rPr lang="he-IL" dirty="0"/>
              <a:t> את התרגיל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 smtClean="0"/>
              <a:t>( </a:t>
            </a:r>
            <a:r>
              <a:rPr lang="he-IL" b="1" dirty="0"/>
              <a:t>– להוסיף הדרך של </a:t>
            </a:r>
            <a:r>
              <a:rPr lang="he-IL" b="1" dirty="0" smtClean="0"/>
              <a:t>דוד </a:t>
            </a:r>
            <a:r>
              <a:rPr lang="he-IL" b="1" dirty="0"/>
              <a:t>והדרך של </a:t>
            </a:r>
            <a:r>
              <a:rPr lang="he-IL" b="1" dirty="0" smtClean="0"/>
              <a:t>מאיר.)</a:t>
            </a: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(כרמית – להוסיף שקף עם תרגילים שקל לי לפתור\ אני יודע לפתור בעל פה.  יש לנו צורך לפתרון בעל פה , או מהיר  הצורך בדרך יעילה לחישוב מהיר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 חיבור לעשרות שלמות  )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כרמית – לדבר על חוק החילוף והקיבוץ של פעולת החיבור?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04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אתם בוודאי יודעים לפתור תרגילי חיבור.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err="1"/>
              <a:t>פיתרו</a:t>
            </a:r>
            <a:r>
              <a:rPr lang="he-IL" dirty="0"/>
              <a:t> את התרגיל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 smtClean="0"/>
              <a:t>( </a:t>
            </a:r>
            <a:r>
              <a:rPr lang="he-IL" b="1" dirty="0"/>
              <a:t>– להוסיף הדרך של </a:t>
            </a:r>
            <a:r>
              <a:rPr lang="he-IL" b="1" dirty="0" smtClean="0"/>
              <a:t>דוד </a:t>
            </a:r>
            <a:r>
              <a:rPr lang="he-IL" b="1" dirty="0"/>
              <a:t>והדרך של </a:t>
            </a:r>
            <a:r>
              <a:rPr lang="he-IL" b="1" dirty="0" smtClean="0"/>
              <a:t>מאיר.)</a:t>
            </a: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(כרמית – להוסיף שקף עם תרגילים שקל לי לפתור\ אני יודע לפתור בעל פה.  יש לנו צורך לפתרון בעל פה , או מהיר  הצורך בדרך יעילה לחישוב מהיר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 חיבור לעשרות שלמות  )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כרמית – לדבר על חוק החילוף והקיבוץ של פעולת החיבור?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508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err="1"/>
              <a:t>פיתרו</a:t>
            </a:r>
            <a:r>
              <a:rPr lang="he-IL" dirty="0"/>
              <a:t> את התרגיל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(</a:t>
            </a:r>
            <a:r>
              <a:rPr lang="he-IL" b="1" dirty="0"/>
              <a:t>כרמית - מצאו יותר מדרך אחת לפתרון. (שוב להשתמש בשמות תלמידים))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(כרמית – חשוב לקרוא את התרגיל, לזהות את הפעולה +\- לעיתים יש יותר מפעולה אחת ואז יש לנו סדר פעולות חשבון)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7765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 err="1"/>
              <a:t>פיתרו</a:t>
            </a:r>
            <a:r>
              <a:rPr lang="he-IL" dirty="0"/>
              <a:t> את התרגיל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(</a:t>
            </a:r>
            <a:r>
              <a:rPr lang="he-IL" b="1" dirty="0"/>
              <a:t>כרמית - מצאו יותר מדרך אחת לפתרון. (שוב להשתמש בשמות תלמידים))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(כרמית – חשוב לקרוא את התרגיל, לזהות את הפעולה +\- לעיתים יש יותר מפעולה אחת ואז יש לנו סדר פעולות חשבון)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1772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השיעור שלנו יעסוק בדרכים למציאת סכום של חמישה מספרים עוקבים.</a:t>
            </a:r>
          </a:p>
          <a:p>
            <a:pPr algn="r" rtl="1"/>
            <a:r>
              <a:rPr lang="he-IL" dirty="0"/>
              <a:t>אתם זוכרים מהם מספרים עוקבים?</a:t>
            </a:r>
          </a:p>
          <a:p>
            <a:pPr algn="r" rtl="1"/>
            <a:r>
              <a:rPr lang="he-IL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מספר עוקב הינו מספר הגדול ב1  מהמספר הקודם לו.    </a:t>
            </a:r>
            <a:r>
              <a:rPr lang="he-IL" sz="2000" b="1" i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כרמית – להוסיף מספר   בעל פה מס שלמים</a:t>
            </a:r>
          </a:p>
          <a:p>
            <a:pPr algn="r" rtl="1"/>
            <a:r>
              <a:rPr lang="he-I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למשל </a:t>
            </a:r>
            <a:r>
              <a:rPr lang="he-IL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9 הוא העוקב ל-8</a:t>
            </a:r>
          </a:p>
          <a:p>
            <a:pPr algn="r" rtl="1"/>
            <a:r>
              <a:rPr lang="he-IL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 הוא העוקב ל-99</a:t>
            </a:r>
          </a:p>
          <a:p>
            <a:pPr algn="r" rtl="1"/>
            <a:r>
              <a:rPr lang="he-IL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מי העוקב ל 24?</a:t>
            </a:r>
            <a:r>
              <a:rPr lang="he-IL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האם 23</a:t>
            </a:r>
          </a:p>
          <a:p>
            <a:pPr algn="r" rtl="1"/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4288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dirty="0"/>
              <a:t>האם</a:t>
            </a:r>
            <a:r>
              <a:rPr lang="he-IL" baseline="0" dirty="0"/>
              <a:t> אלו חמישה מספרים עוקבים? לכתוב בכל אחד מה הטעות.</a:t>
            </a:r>
          </a:p>
          <a:p>
            <a:pPr algn="r" rtl="1"/>
            <a:endParaRPr lang="he-IL" baseline="0" dirty="0"/>
          </a:p>
          <a:p>
            <a:pPr algn="r" rtl="1"/>
            <a:r>
              <a:rPr lang="he-IL" b="1" baseline="0" dirty="0"/>
              <a:t>(כרמית – הייתי כותבת  חום מס עוקבים שלא מסודרים מהקטן לגדול.</a:t>
            </a:r>
          </a:p>
          <a:p>
            <a:pPr algn="r" rtl="1"/>
            <a:r>
              <a:rPr lang="he-IL" b="1" baseline="0" dirty="0"/>
              <a:t>הכחול הם מס עוקבים אבל לא חמישה.</a:t>
            </a:r>
          </a:p>
          <a:p>
            <a:pPr algn="r" rtl="1"/>
            <a:r>
              <a:rPr lang="he-IL" b="1" baseline="0" dirty="0"/>
              <a:t>ירוק – 5 מס חסר מס עוקה.   הדגש על </a:t>
            </a:r>
            <a:r>
              <a:rPr lang="he-IL" b="1" baseline="0" dirty="0" err="1"/>
              <a:t>ההו</a:t>
            </a:r>
            <a:r>
              <a:rPr lang="he-IL" b="1" baseline="0" dirty="0"/>
              <a:t> ראה   - 5 מספרי , עוקבים , מהקטן לגדול.         גם סדרה של מספרים תלת ספרתיים)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5746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A960-F62E-4979-A650-3E2E9C75DFC1}" type="datetimeFigureOut">
              <a:rPr lang="he-IL" smtClean="0"/>
              <a:t>כ"ז/תמוז/תש"פ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40D1-1E56-47A9-BCA0-A87809A031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0784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A960-F62E-4979-A650-3E2E9C75DFC1}" type="datetimeFigureOut">
              <a:rPr lang="he-IL" smtClean="0"/>
              <a:t>כ"ז/תמוז/תש"פ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40D1-1E56-47A9-BCA0-A87809A031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6965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A960-F62E-4979-A650-3E2E9C75DFC1}" type="datetimeFigureOut">
              <a:rPr lang="he-IL" smtClean="0"/>
              <a:t>כ"ז/תמוז/תש"פ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40D1-1E56-47A9-BCA0-A87809A031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5571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079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8472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237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A960-F62E-4979-A650-3E2E9C75DFC1}" type="datetimeFigureOut">
              <a:rPr lang="he-IL" smtClean="0"/>
              <a:t>כ"ז/תמוז/תש"פ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40D1-1E56-47A9-BCA0-A87809A031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7502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A960-F62E-4979-A650-3E2E9C75DFC1}" type="datetimeFigureOut">
              <a:rPr lang="he-IL" smtClean="0"/>
              <a:t>כ"ז/תמוז/תש"פ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40D1-1E56-47A9-BCA0-A87809A031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2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A960-F62E-4979-A650-3E2E9C75DFC1}" type="datetimeFigureOut">
              <a:rPr lang="he-IL" smtClean="0"/>
              <a:t>כ"ז/תמוז/תש"פ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40D1-1E56-47A9-BCA0-A87809A031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497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A960-F62E-4979-A650-3E2E9C75DFC1}" type="datetimeFigureOut">
              <a:rPr lang="he-IL" smtClean="0"/>
              <a:t>כ"ז/תמוז/תש"פ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40D1-1E56-47A9-BCA0-A87809A031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3336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A960-F62E-4979-A650-3E2E9C75DFC1}" type="datetimeFigureOut">
              <a:rPr lang="he-IL" smtClean="0"/>
              <a:t>כ"ז/תמוז/תש"פ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40D1-1E56-47A9-BCA0-A87809A031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010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A960-F62E-4979-A650-3E2E9C75DFC1}" type="datetimeFigureOut">
              <a:rPr lang="he-IL" smtClean="0"/>
              <a:t>כ"ז/תמוז/תש"פ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40D1-1E56-47A9-BCA0-A87809A031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015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A960-F62E-4979-A650-3E2E9C75DFC1}" type="datetimeFigureOut">
              <a:rPr lang="he-IL" smtClean="0"/>
              <a:t>כ"ז/תמוז/תש"פ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40D1-1E56-47A9-BCA0-A87809A031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057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A960-F62E-4979-A650-3E2E9C75DFC1}" type="datetimeFigureOut">
              <a:rPr lang="he-IL" smtClean="0"/>
              <a:t>כ"ז/תמוז/תש"פ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40D1-1E56-47A9-BCA0-A87809A031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713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2A960-F62E-4979-A650-3E2E9C75DFC1}" type="datetimeFigureOut">
              <a:rPr lang="he-IL" smtClean="0"/>
              <a:t>כ"ז/תמוז/תש"פ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040D1-1E56-47A9-BCA0-A87809A031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026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4.wdp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1.wdp"/><Relationship Id="rId12" Type="http://schemas.openxmlformats.org/officeDocument/2006/relationships/image" Target="../media/image29.png"/><Relationship Id="rId17" Type="http://schemas.microsoft.com/office/2007/relationships/hdphoto" Target="../media/hdphoto16.wdp"/><Relationship Id="rId2" Type="http://schemas.openxmlformats.org/officeDocument/2006/relationships/video" Target="../media/media1.mp4"/><Relationship Id="rId16" Type="http://schemas.openxmlformats.org/officeDocument/2006/relationships/image" Target="../media/image31.png"/><Relationship Id="rId20" Type="http://schemas.openxmlformats.org/officeDocument/2006/relationships/image" Target="../media/image14.png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microsoft.com/office/2007/relationships/hdphoto" Target="../media/hdphoto15.wdp"/><Relationship Id="rId10" Type="http://schemas.openxmlformats.org/officeDocument/2006/relationships/image" Target="../media/image28.png"/><Relationship Id="rId19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microsoft.com/office/2007/relationships/hdphoto" Target="../media/hdphoto12.wdp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8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microsoft.com/office/2007/relationships/hdphoto" Target="../media/hdphoto18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19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microsoft.com/office/2007/relationships/hdphoto" Target="../media/hdphoto18.wdp"/><Relationship Id="rId4" Type="http://schemas.openxmlformats.org/officeDocument/2006/relationships/image" Target="../media/image40.png"/><Relationship Id="rId9" Type="http://schemas.microsoft.com/office/2007/relationships/hdphoto" Target="../media/hdphoto2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7.wdp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microsoft.com/office/2007/relationships/hdphoto" Target="../media/hdphoto9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 smtClean="0"/>
              <a:t>מערכת שיעורים למגזר החרדי</a:t>
            </a:r>
            <a:endParaRPr lang="he-IL" sz="3200" b="1" dirty="0"/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he-IL" dirty="0"/>
              <a:t>נושא השיעור: סכום חמישה מספרים עוקבים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he-IL" dirty="0">
                <a:sym typeface="Calibri"/>
              </a:rPr>
              <a:t>עם המורה: </a:t>
            </a:r>
            <a:r>
              <a:rPr lang="he-IL" dirty="0" smtClean="0">
                <a:sym typeface="Calibri"/>
              </a:rPr>
              <a:t>מיכל שוורץ</a:t>
            </a:r>
          </a:p>
          <a:p>
            <a:r>
              <a:rPr lang="he-IL" dirty="0" smtClean="0">
                <a:sym typeface="Calibri"/>
              </a:rPr>
              <a:t>מצגת: כרמית ביטון</a:t>
            </a:r>
            <a:endParaRPr lang="he-IL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8" y="3024451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B2265"/>
              </a:buClr>
            </a:pPr>
            <a:r>
              <a:rPr lang="he-IL" dirty="0" smtClean="0">
                <a:solidFill>
                  <a:srgbClr val="FFFFFF"/>
                </a:solidFill>
              </a:rPr>
              <a:t>שיעור חשבון  לכיתות ג-ד</a:t>
            </a: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חמישה מספרים עוקבים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1590" y="1989438"/>
            <a:ext cx="8791386" cy="10926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spcBef>
                <a:spcPts val="600"/>
              </a:spcBef>
            </a:pPr>
            <a:r>
              <a:rPr lang="he-IL" sz="3200" dirty="0"/>
              <a:t>כִּתְ</a:t>
            </a:r>
            <a:r>
              <a:rPr lang="he-IL" sz="3200" dirty="0" err="1"/>
              <a:t>בוּ </a:t>
            </a:r>
            <a:r>
              <a:rPr lang="he-IL" sz="3200" dirty="0"/>
              <a:t>חמישה מספרים עוקבים </a:t>
            </a:r>
          </a:p>
          <a:p>
            <a:pPr algn="r" rtl="1">
              <a:spcBef>
                <a:spcPts val="600"/>
              </a:spcBef>
            </a:pPr>
            <a:endParaRPr lang="he-IL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5741" y="1839532"/>
            <a:ext cx="5209274" cy="89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xmlns="" id="{6D6FB18C-D3FA-6248-893F-D6FC7B30F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615" y="3883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7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חמישה מספרים עוקבים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1590" y="1945868"/>
            <a:ext cx="8791386" cy="10926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spcBef>
                <a:spcPts val="600"/>
              </a:spcBef>
            </a:pPr>
            <a:r>
              <a:rPr lang="he-IL" sz="3200" dirty="0"/>
              <a:t>כִּתְ</a:t>
            </a:r>
            <a:r>
              <a:rPr lang="he-IL" sz="3200" dirty="0" err="1"/>
              <a:t>בוּ </a:t>
            </a:r>
            <a:r>
              <a:rPr lang="he-IL" sz="3200" dirty="0"/>
              <a:t>חמישה מספרים עוקבים </a:t>
            </a:r>
          </a:p>
          <a:p>
            <a:pPr algn="r" rtl="1">
              <a:spcBef>
                <a:spcPts val="600"/>
              </a:spcBef>
            </a:pPr>
            <a:endParaRPr lang="he-IL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5741" y="1839532"/>
            <a:ext cx="5209274" cy="89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81590" y="3581256"/>
            <a:ext cx="87913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spcBef>
                <a:spcPts val="600"/>
              </a:spcBef>
            </a:pPr>
            <a:r>
              <a:rPr lang="he-IL" sz="3200" dirty="0"/>
              <a:t>חשבו את סכום המספרים שכתבתם.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4458" y="1839532"/>
            <a:ext cx="5790557" cy="110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341" y="486623"/>
            <a:ext cx="1998199" cy="71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חמישה מספרים עוקבים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1590" y="1945868"/>
            <a:ext cx="8791386" cy="10926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spcBef>
                <a:spcPts val="600"/>
              </a:spcBef>
            </a:pPr>
            <a:r>
              <a:rPr lang="he-IL" sz="3200" dirty="0"/>
              <a:t>כִּתְ</a:t>
            </a:r>
            <a:r>
              <a:rPr lang="he-IL" sz="3200" dirty="0" err="1"/>
              <a:t>בוּ </a:t>
            </a:r>
            <a:r>
              <a:rPr lang="he-IL" sz="3200" dirty="0"/>
              <a:t>חמישה מספרים עוקבים </a:t>
            </a:r>
          </a:p>
          <a:p>
            <a:pPr algn="r" rtl="1">
              <a:spcBef>
                <a:spcPts val="600"/>
              </a:spcBef>
            </a:pPr>
            <a:endParaRPr lang="he-IL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5741" y="1839532"/>
            <a:ext cx="5209274" cy="89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81590" y="3581256"/>
            <a:ext cx="87913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spcBef>
                <a:spcPts val="600"/>
              </a:spcBef>
            </a:pPr>
            <a:r>
              <a:rPr lang="he-IL" sz="3200" dirty="0"/>
              <a:t>חשבו את סכום המספרים שכתבתם.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4458" y="1839532"/>
            <a:ext cx="5790557" cy="110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81590" y="5081606"/>
            <a:ext cx="87913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spcBef>
                <a:spcPts val="600"/>
              </a:spcBef>
            </a:pPr>
            <a:r>
              <a:rPr lang="he-IL" sz="3200" dirty="0"/>
              <a:t>כִּפְּלוּ </a:t>
            </a:r>
            <a:r>
              <a:rPr lang="he-IL" sz="3200" dirty="0" err="1"/>
              <a:t>פי</a:t>
            </a:r>
            <a:r>
              <a:rPr lang="he-IL" sz="3200" dirty="0"/>
              <a:t> 5 את המספר האמצעי שברשימת המספרים.</a:t>
            </a:r>
          </a:p>
        </p:txBody>
      </p:sp>
      <p:sp>
        <p:nvSpPr>
          <p:cNvPr id="3" name="חץ: למעלה 2">
            <a:extLst>
              <a:ext uri="{FF2B5EF4-FFF2-40B4-BE49-F238E27FC236}">
                <a16:creationId xmlns:a16="http://schemas.microsoft.com/office/drawing/2014/main" xmlns="" id="{E2FB4E82-6D18-4F18-8897-FEFB802FBF67}"/>
              </a:ext>
            </a:extLst>
          </p:cNvPr>
          <p:cNvSpPr/>
          <p:nvPr/>
        </p:nvSpPr>
        <p:spPr>
          <a:xfrm>
            <a:off x="3303767" y="2829334"/>
            <a:ext cx="341906" cy="5232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341" y="486623"/>
            <a:ext cx="1998199" cy="71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6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2169604C-88FE-438B-9072-ED208D181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09582"/>
          </a:xfrm>
        </p:spPr>
        <p:txBody>
          <a:bodyPr>
            <a:normAutofit/>
          </a:bodyPr>
          <a:lstStyle/>
          <a:p>
            <a:r>
              <a:rPr lang="he-IL" dirty="0"/>
              <a:t> אנחנו חוקרים...</a:t>
            </a:r>
            <a:br>
              <a:rPr lang="he-IL" dirty="0"/>
            </a:br>
            <a:r>
              <a:rPr lang="he-IL" sz="4000" dirty="0"/>
              <a:t>נסו למצוא קשר בין</a:t>
            </a:r>
            <a:r>
              <a:rPr lang="he-IL" sz="4000" b="1" dirty="0"/>
              <a:t> 5 </a:t>
            </a:r>
            <a:r>
              <a:rPr lang="he-IL" sz="4000" dirty="0"/>
              <a:t>המספרים העוקבים לבין סכומם.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2B9084E0-4324-48DC-B026-7381E61D0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420" y="2302398"/>
            <a:ext cx="4134709" cy="71208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xmlns="" id="{98307005-F9ED-44B2-AA5F-0BE98A3E8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3535" y="2274989"/>
            <a:ext cx="877288" cy="82517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xmlns="" id="{2457B580-B4CC-46FB-871C-9721D897F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3070" y="3671448"/>
            <a:ext cx="795913" cy="57884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xmlns="" id="{792F119D-FB2C-4418-B9E2-7C2AC8DBA3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421" y="3634307"/>
            <a:ext cx="5248275" cy="587044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xmlns="" id="{8B0DDE5E-086D-467C-9507-D7403CD90E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2854" y="3566320"/>
            <a:ext cx="1019175" cy="73342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xmlns="" id="{D0C004FE-1E70-4C43-AFE9-6241B16527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420" y="5005085"/>
            <a:ext cx="5248274" cy="69532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xmlns="" id="{4D4D4B61-1246-446A-AFF9-AC2FE4B93F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0919" y="2368856"/>
            <a:ext cx="792549" cy="57917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xmlns="" id="{495BBD21-A082-4EB4-9CB4-36DEB45C42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1429" y="4974263"/>
            <a:ext cx="990600" cy="619125"/>
          </a:xfrm>
          <a:prstGeom prst="rect">
            <a:avLst/>
          </a:prstGeom>
        </p:spPr>
      </p:pic>
      <p:pic>
        <p:nvPicPr>
          <p:cNvPr id="18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1341" y="135882"/>
            <a:ext cx="2128213" cy="759063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xmlns="" id="{4D4D4B61-1246-446A-AFF9-AC2FE4B93F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8274" y="5063162"/>
            <a:ext cx="792549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0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4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סכום חמישה מספרים עוקבים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1025612" y="1928813"/>
            <a:ext cx="10218652" cy="3844925"/>
          </a:xfrm>
        </p:spPr>
        <p:txBody>
          <a:bodyPr/>
          <a:lstStyle/>
          <a:p>
            <a:r>
              <a:rPr lang="he-IL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האם זה במקרה? </a:t>
            </a:r>
          </a:p>
          <a:p>
            <a:r>
              <a:rPr lang="he-IL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האם תמיד הסכום של חמישה מספרים עוקבים שווה למכפלת המספר האמצעי ב-5?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3838" y="4032294"/>
            <a:ext cx="92027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764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1153" y="1678263"/>
            <a:ext cx="7113587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67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1153" y="1678263"/>
            <a:ext cx="7113587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1153" y="2726013"/>
            <a:ext cx="680878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54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1153" y="1678263"/>
            <a:ext cx="7113587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1153" y="2726013"/>
            <a:ext cx="6761163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42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1153" y="1678263"/>
            <a:ext cx="7113587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1153" y="2726013"/>
            <a:ext cx="6799263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46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1153" y="1678263"/>
            <a:ext cx="7113587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1153" y="2726013"/>
            <a:ext cx="680878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1153" y="2754588"/>
            <a:ext cx="6761163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63053" y="2726013"/>
            <a:ext cx="6799263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94445" y="1838283"/>
            <a:ext cx="2838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78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היום?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/>
              <a:t>היום נלמד לחשב סכום חמישה מספרים עוקבים 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/>
              <a:t>נתרגל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/>
              <a:t>סיכום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/>
              <a:t>משימת המשך.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383957"/>
            <a:ext cx="10515600" cy="3126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מהו סכום המספרים העוקבים</a:t>
            </a:r>
          </a:p>
          <a:p>
            <a:pPr marL="0" indent="0">
              <a:buNone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pPr>
              <a:buNone/>
            </a:pP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869" y="1905000"/>
            <a:ext cx="6191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30sec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4394" y="317115"/>
            <a:ext cx="1927564" cy="6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0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383957"/>
            <a:ext cx="10515600" cy="3126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מהו סכום המספרים העוקבים</a:t>
            </a:r>
          </a:p>
          <a:p>
            <a:pPr marL="0" indent="0">
              <a:buNone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pPr>
              <a:buNone/>
            </a:pP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869" y="1905000"/>
            <a:ext cx="6191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73311" y="1933703"/>
            <a:ext cx="3371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קשת 2"/>
          <p:cNvSpPr/>
          <p:nvPr/>
        </p:nvSpPr>
        <p:spPr>
          <a:xfrm rot="9077598">
            <a:off x="1065842" y="-306628"/>
            <a:ext cx="5465348" cy="5108746"/>
          </a:xfrm>
          <a:prstGeom prst="arc">
            <a:avLst>
              <a:gd name="adj1" fmla="val 13475229"/>
              <a:gd name="adj2" fmla="val 485418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/>
          <p:cNvSpPr txBox="1"/>
          <p:nvPr/>
        </p:nvSpPr>
        <p:spPr>
          <a:xfrm>
            <a:off x="3414374" y="4872424"/>
            <a:ext cx="14202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 smtClean="0">
                <a:solidFill>
                  <a:schemeClr val="accent6">
                    <a:lumMod val="75000"/>
                  </a:schemeClr>
                </a:solidFill>
              </a:rPr>
              <a:t>20</a:t>
            </a:r>
            <a:endParaRPr lang="he-IL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קשת 6"/>
          <p:cNvSpPr/>
          <p:nvPr/>
        </p:nvSpPr>
        <p:spPr>
          <a:xfrm rot="8105541">
            <a:off x="1788611" y="-276347"/>
            <a:ext cx="3104548" cy="3869353"/>
          </a:xfrm>
          <a:prstGeom prst="arc">
            <a:avLst>
              <a:gd name="adj1" fmla="val 15331806"/>
              <a:gd name="adj2" fmla="val 73538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3239698" y="3476475"/>
            <a:ext cx="14202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 smtClean="0">
                <a:solidFill>
                  <a:srgbClr val="00B050"/>
                </a:solidFill>
              </a:rPr>
              <a:t>20</a:t>
            </a:r>
            <a:endParaRPr lang="he-IL" sz="4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7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383957"/>
            <a:ext cx="10515600" cy="3126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מהו סכום המספרים העוקבים</a:t>
            </a:r>
          </a:p>
          <a:p>
            <a:pPr marL="0" indent="0">
              <a:buNone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pPr>
              <a:buNone/>
            </a:pP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869" y="1905000"/>
            <a:ext cx="6191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73311" y="1933703"/>
            <a:ext cx="3371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35871" y="3280410"/>
            <a:ext cx="3086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קשת 2"/>
          <p:cNvSpPr/>
          <p:nvPr/>
        </p:nvSpPr>
        <p:spPr>
          <a:xfrm rot="9077598">
            <a:off x="1065842" y="-306628"/>
            <a:ext cx="5465348" cy="5108746"/>
          </a:xfrm>
          <a:prstGeom prst="arc">
            <a:avLst>
              <a:gd name="adj1" fmla="val 13475229"/>
              <a:gd name="adj2" fmla="val 485418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/>
          <p:cNvSpPr txBox="1"/>
          <p:nvPr/>
        </p:nvSpPr>
        <p:spPr>
          <a:xfrm>
            <a:off x="3414374" y="4872424"/>
            <a:ext cx="14202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 smtClean="0">
                <a:solidFill>
                  <a:schemeClr val="accent6">
                    <a:lumMod val="75000"/>
                  </a:schemeClr>
                </a:solidFill>
              </a:rPr>
              <a:t>20</a:t>
            </a:r>
            <a:endParaRPr lang="he-IL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קשת 6"/>
          <p:cNvSpPr/>
          <p:nvPr/>
        </p:nvSpPr>
        <p:spPr>
          <a:xfrm rot="8105541">
            <a:off x="1788611" y="-276347"/>
            <a:ext cx="3104548" cy="3869353"/>
          </a:xfrm>
          <a:prstGeom prst="arc">
            <a:avLst>
              <a:gd name="adj1" fmla="val 15331806"/>
              <a:gd name="adj2" fmla="val 73538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3239698" y="3476475"/>
            <a:ext cx="14202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 smtClean="0">
                <a:solidFill>
                  <a:srgbClr val="00B050"/>
                </a:solidFill>
              </a:rPr>
              <a:t>20</a:t>
            </a:r>
            <a:endParaRPr lang="he-IL" sz="4400" dirty="0">
              <a:solidFill>
                <a:srgbClr val="00B050"/>
              </a:solidFill>
            </a:endParaRPr>
          </a:p>
        </p:txBody>
      </p:sp>
      <p:sp>
        <p:nvSpPr>
          <p:cNvPr id="8" name="אליפסה 7"/>
          <p:cNvSpPr/>
          <p:nvPr/>
        </p:nvSpPr>
        <p:spPr>
          <a:xfrm>
            <a:off x="3015574" y="1675181"/>
            <a:ext cx="1034825" cy="11728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3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3" y="195738"/>
            <a:ext cx="10515600" cy="1325563"/>
          </a:xfrm>
        </p:spPr>
        <p:txBody>
          <a:bodyPr/>
          <a:lstStyle/>
          <a:p>
            <a:r>
              <a:rPr lang="he-IL" dirty="0">
                <a:cs typeface="+mn-cs"/>
              </a:rPr>
              <a:t>תרגול</a:t>
            </a:r>
            <a:endParaRPr lang="x-none" dirty="0"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313" y="1270480"/>
            <a:ext cx="11557000" cy="3126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>
                <a:latin typeface="Arial" pitchFamily="34" charset="0"/>
                <a:cs typeface="Arial" pitchFamily="34" charset="0"/>
              </a:rPr>
              <a:t>בחנות פרחים, המוכרת מסדרת 35 פרחים ב-5 זרים </a:t>
            </a:r>
            <a:endParaRPr lang="he-IL" sz="3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e-IL" sz="3200" dirty="0" smtClean="0">
                <a:latin typeface="Arial" pitchFamily="34" charset="0"/>
                <a:cs typeface="Arial" pitchFamily="34" charset="0"/>
              </a:rPr>
              <a:t>כך </a:t>
            </a:r>
            <a:r>
              <a:rPr lang="he-IL" sz="3200" dirty="0">
                <a:latin typeface="Arial" pitchFamily="34" charset="0"/>
                <a:cs typeface="Arial" pitchFamily="34" charset="0"/>
              </a:rPr>
              <a:t>שבכל זר </a:t>
            </a:r>
            <a:r>
              <a:rPr lang="he-IL" sz="3200" b="1" dirty="0">
                <a:latin typeface="Arial" pitchFamily="34" charset="0"/>
                <a:cs typeface="Arial" pitchFamily="34" charset="0"/>
              </a:rPr>
              <a:t>יש פרח אחד יותר מהזר </a:t>
            </a:r>
            <a:r>
              <a:rPr lang="he-IL" sz="3200" b="1" dirty="0" smtClean="0">
                <a:latin typeface="Arial" pitchFamily="34" charset="0"/>
                <a:cs typeface="Arial" pitchFamily="34" charset="0"/>
              </a:rPr>
              <a:t>הקודם</a:t>
            </a:r>
            <a:r>
              <a:rPr lang="he-IL" sz="3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he-IL" sz="3200" dirty="0" smtClean="0">
                <a:latin typeface="Arial" pitchFamily="34" charset="0"/>
                <a:cs typeface="Arial" pitchFamily="34" charset="0"/>
              </a:rPr>
              <a:t>כמה </a:t>
            </a:r>
            <a:r>
              <a:rPr lang="he-IL" sz="3200" dirty="0">
                <a:latin typeface="Arial" pitchFamily="34" charset="0"/>
                <a:cs typeface="Arial" pitchFamily="34" charset="0"/>
              </a:rPr>
              <a:t>פרחים יש בכל זר?</a:t>
            </a:r>
          </a:p>
          <a:p>
            <a:pPr marL="0" indent="0">
              <a:buNone/>
            </a:pPr>
            <a:r>
              <a:rPr lang="he-IL" sz="3200" dirty="0"/>
              <a:t/>
            </a:r>
            <a:br>
              <a:rPr lang="he-IL" sz="3200" dirty="0"/>
            </a:br>
            <a:endParaRPr lang="he-IL" sz="3200" dirty="0"/>
          </a:p>
          <a:p>
            <a:pPr>
              <a:buNone/>
            </a:pPr>
            <a:endParaRPr lang="x-none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940" y="3541885"/>
            <a:ext cx="5526128" cy="317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4629" y="219837"/>
            <a:ext cx="2285898" cy="81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3" y="195738"/>
            <a:ext cx="10515600" cy="1325563"/>
          </a:xfrm>
        </p:spPr>
        <p:txBody>
          <a:bodyPr/>
          <a:lstStyle/>
          <a:p>
            <a:r>
              <a:rPr lang="he-IL" dirty="0">
                <a:cs typeface="+mn-cs"/>
              </a:rPr>
              <a:t>תרגול</a:t>
            </a:r>
            <a:endParaRPr lang="x-none" dirty="0"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313" y="1270480"/>
            <a:ext cx="11557000" cy="3126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>
                <a:latin typeface="Arial" pitchFamily="34" charset="0"/>
                <a:cs typeface="Arial" pitchFamily="34" charset="0"/>
              </a:rPr>
              <a:t>בחנות פרחים, המוכרת מסדרת 35 פרחים ב-5 זרים </a:t>
            </a:r>
            <a:endParaRPr lang="he-IL" sz="3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e-IL" sz="3200" dirty="0" smtClean="0">
                <a:latin typeface="Arial" pitchFamily="34" charset="0"/>
                <a:cs typeface="Arial" pitchFamily="34" charset="0"/>
              </a:rPr>
              <a:t>כך </a:t>
            </a:r>
            <a:r>
              <a:rPr lang="he-IL" sz="3200" dirty="0">
                <a:latin typeface="Arial" pitchFamily="34" charset="0"/>
                <a:cs typeface="Arial" pitchFamily="34" charset="0"/>
              </a:rPr>
              <a:t>שבכל זר </a:t>
            </a:r>
            <a:r>
              <a:rPr lang="he-IL" sz="3200" b="1" dirty="0">
                <a:latin typeface="Arial" pitchFamily="34" charset="0"/>
                <a:cs typeface="Arial" pitchFamily="34" charset="0"/>
              </a:rPr>
              <a:t>יש פרח אחד יותר מהזר </a:t>
            </a:r>
            <a:r>
              <a:rPr lang="he-IL" sz="3200" b="1" dirty="0" smtClean="0">
                <a:latin typeface="Arial" pitchFamily="34" charset="0"/>
                <a:cs typeface="Arial" pitchFamily="34" charset="0"/>
              </a:rPr>
              <a:t>הקודם</a:t>
            </a:r>
            <a:r>
              <a:rPr lang="he-IL" sz="3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he-IL" sz="3200" dirty="0" smtClean="0">
                <a:latin typeface="Arial" pitchFamily="34" charset="0"/>
                <a:cs typeface="Arial" pitchFamily="34" charset="0"/>
              </a:rPr>
              <a:t>כמה </a:t>
            </a:r>
            <a:r>
              <a:rPr lang="he-IL" sz="3200" dirty="0">
                <a:latin typeface="Arial" pitchFamily="34" charset="0"/>
                <a:cs typeface="Arial" pitchFamily="34" charset="0"/>
              </a:rPr>
              <a:t>פרחים יש בכל זר?</a:t>
            </a:r>
          </a:p>
          <a:p>
            <a:pPr marL="0" indent="0">
              <a:buNone/>
            </a:pPr>
            <a:r>
              <a:rPr lang="he-IL" sz="3200" dirty="0"/>
              <a:t/>
            </a:r>
            <a:br>
              <a:rPr lang="he-IL" sz="3200" dirty="0"/>
            </a:br>
            <a:endParaRPr lang="he-IL" sz="3200" dirty="0"/>
          </a:p>
          <a:p>
            <a:pPr>
              <a:buNone/>
            </a:pPr>
            <a:endParaRPr lang="x-none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944" y="2444790"/>
            <a:ext cx="4438135" cy="432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57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3" y="195738"/>
            <a:ext cx="10515600" cy="1325563"/>
          </a:xfrm>
        </p:spPr>
        <p:txBody>
          <a:bodyPr/>
          <a:lstStyle/>
          <a:p>
            <a:r>
              <a:rPr lang="he-IL" dirty="0">
                <a:cs typeface="+mn-cs"/>
              </a:rPr>
              <a:t>תרגול</a:t>
            </a:r>
            <a:endParaRPr lang="x-none" dirty="0"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313" y="1270480"/>
            <a:ext cx="11557000" cy="3126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>
                <a:latin typeface="Arial" pitchFamily="34" charset="0"/>
                <a:cs typeface="Arial" pitchFamily="34" charset="0"/>
              </a:rPr>
              <a:t>בחנות פרחים, המוכרת מסדרת 35 פרחים ב-5 זרים </a:t>
            </a:r>
            <a:endParaRPr lang="he-IL" sz="3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e-IL" sz="3200" dirty="0" smtClean="0">
                <a:latin typeface="Arial" pitchFamily="34" charset="0"/>
                <a:cs typeface="Arial" pitchFamily="34" charset="0"/>
              </a:rPr>
              <a:t>כך </a:t>
            </a:r>
            <a:r>
              <a:rPr lang="he-IL" sz="3200" dirty="0">
                <a:latin typeface="Arial" pitchFamily="34" charset="0"/>
                <a:cs typeface="Arial" pitchFamily="34" charset="0"/>
              </a:rPr>
              <a:t>שבכל זר </a:t>
            </a:r>
            <a:r>
              <a:rPr lang="he-IL" sz="3200" b="1" dirty="0">
                <a:latin typeface="Arial" pitchFamily="34" charset="0"/>
                <a:cs typeface="Arial" pitchFamily="34" charset="0"/>
              </a:rPr>
              <a:t>יש פרח אחד יותר מהזר </a:t>
            </a:r>
            <a:r>
              <a:rPr lang="he-IL" sz="3200" b="1" dirty="0" smtClean="0">
                <a:latin typeface="Arial" pitchFamily="34" charset="0"/>
                <a:cs typeface="Arial" pitchFamily="34" charset="0"/>
              </a:rPr>
              <a:t>הקודם</a:t>
            </a:r>
            <a:r>
              <a:rPr lang="he-IL" sz="3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he-IL" sz="3200" dirty="0" smtClean="0">
                <a:latin typeface="Arial" pitchFamily="34" charset="0"/>
                <a:cs typeface="Arial" pitchFamily="34" charset="0"/>
              </a:rPr>
              <a:t>כמה </a:t>
            </a:r>
            <a:r>
              <a:rPr lang="he-IL" sz="3200" dirty="0">
                <a:latin typeface="Arial" pitchFamily="34" charset="0"/>
                <a:cs typeface="Arial" pitchFamily="34" charset="0"/>
              </a:rPr>
              <a:t>פרחים יש בכל זר?</a:t>
            </a:r>
          </a:p>
          <a:p>
            <a:pPr marL="0" indent="0">
              <a:buNone/>
            </a:pPr>
            <a:r>
              <a:rPr lang="he-IL" sz="3200" dirty="0"/>
              <a:t/>
            </a:r>
            <a:br>
              <a:rPr lang="he-IL" sz="3200" dirty="0"/>
            </a:br>
            <a:endParaRPr lang="he-IL" sz="3200" dirty="0"/>
          </a:p>
          <a:p>
            <a:pPr>
              <a:buNone/>
            </a:pPr>
            <a:endParaRPr lang="x-none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313" y="2355372"/>
            <a:ext cx="4460681" cy="436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02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3" y="195738"/>
            <a:ext cx="10515600" cy="1325563"/>
          </a:xfrm>
        </p:spPr>
        <p:txBody>
          <a:bodyPr/>
          <a:lstStyle/>
          <a:p>
            <a:r>
              <a:rPr lang="he-IL" dirty="0">
                <a:cs typeface="+mn-cs"/>
              </a:rPr>
              <a:t>תרגול</a:t>
            </a:r>
            <a:endParaRPr lang="x-none" dirty="0"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313" y="1270480"/>
            <a:ext cx="11557000" cy="3126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>
                <a:latin typeface="Arial" pitchFamily="34" charset="0"/>
                <a:cs typeface="Arial" pitchFamily="34" charset="0"/>
              </a:rPr>
              <a:t>בחנות פרחים, המוכרת מסדרת 35 פרחים ב-5 זרים </a:t>
            </a:r>
            <a:endParaRPr lang="he-IL" sz="3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e-IL" sz="3200" dirty="0" smtClean="0">
                <a:latin typeface="Arial" pitchFamily="34" charset="0"/>
                <a:cs typeface="Arial" pitchFamily="34" charset="0"/>
              </a:rPr>
              <a:t>כך </a:t>
            </a:r>
            <a:r>
              <a:rPr lang="he-IL" sz="3200" dirty="0">
                <a:latin typeface="Arial" pitchFamily="34" charset="0"/>
                <a:cs typeface="Arial" pitchFamily="34" charset="0"/>
              </a:rPr>
              <a:t>שבכל זר </a:t>
            </a:r>
            <a:r>
              <a:rPr lang="he-IL" sz="3200" b="1" dirty="0">
                <a:latin typeface="Arial" pitchFamily="34" charset="0"/>
                <a:cs typeface="Arial" pitchFamily="34" charset="0"/>
              </a:rPr>
              <a:t>יש פרח אחד יותר מהזר </a:t>
            </a:r>
            <a:r>
              <a:rPr lang="he-IL" sz="3200" b="1" dirty="0" smtClean="0">
                <a:latin typeface="Arial" pitchFamily="34" charset="0"/>
                <a:cs typeface="Arial" pitchFamily="34" charset="0"/>
              </a:rPr>
              <a:t>הקודם</a:t>
            </a:r>
            <a:r>
              <a:rPr lang="he-IL" sz="3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he-IL" sz="3200" dirty="0" smtClean="0">
                <a:latin typeface="Arial" pitchFamily="34" charset="0"/>
                <a:cs typeface="Arial" pitchFamily="34" charset="0"/>
              </a:rPr>
              <a:t>כמה </a:t>
            </a:r>
            <a:r>
              <a:rPr lang="he-IL" sz="3200" dirty="0">
                <a:latin typeface="Arial" pitchFamily="34" charset="0"/>
                <a:cs typeface="Arial" pitchFamily="34" charset="0"/>
              </a:rPr>
              <a:t>פרחים יש בכל זר?</a:t>
            </a:r>
          </a:p>
          <a:p>
            <a:pPr marL="0" indent="0">
              <a:buNone/>
            </a:pPr>
            <a:r>
              <a:rPr lang="he-IL" sz="3200" dirty="0"/>
              <a:t/>
            </a:r>
            <a:br>
              <a:rPr lang="he-IL" sz="3200" dirty="0"/>
            </a:br>
            <a:endParaRPr lang="he-IL" sz="3200" dirty="0"/>
          </a:p>
          <a:p>
            <a:pPr>
              <a:buNone/>
            </a:pPr>
            <a:endParaRPr lang="x-none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313" y="2330248"/>
            <a:ext cx="4480845" cy="436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953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3" y="195738"/>
            <a:ext cx="10515600" cy="1325563"/>
          </a:xfrm>
        </p:spPr>
        <p:txBody>
          <a:bodyPr/>
          <a:lstStyle/>
          <a:p>
            <a:r>
              <a:rPr lang="he-IL" dirty="0">
                <a:cs typeface="+mn-cs"/>
              </a:rPr>
              <a:t>תרגול</a:t>
            </a:r>
            <a:endParaRPr lang="x-none" dirty="0"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313" y="1270480"/>
            <a:ext cx="11557000" cy="3126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>
                <a:latin typeface="Arial" pitchFamily="34" charset="0"/>
                <a:cs typeface="Arial" pitchFamily="34" charset="0"/>
              </a:rPr>
              <a:t>בחנות פרחים, המוכרת מסדרת 35 פרחים ב-5 זרים </a:t>
            </a:r>
            <a:endParaRPr lang="he-IL" sz="3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e-IL" sz="3200" dirty="0" smtClean="0">
                <a:latin typeface="Arial" pitchFamily="34" charset="0"/>
                <a:cs typeface="Arial" pitchFamily="34" charset="0"/>
              </a:rPr>
              <a:t>כך </a:t>
            </a:r>
            <a:r>
              <a:rPr lang="he-IL" sz="3200" dirty="0">
                <a:latin typeface="Arial" pitchFamily="34" charset="0"/>
                <a:cs typeface="Arial" pitchFamily="34" charset="0"/>
              </a:rPr>
              <a:t>שבכל זר </a:t>
            </a:r>
            <a:r>
              <a:rPr lang="he-IL" sz="3200" b="1" dirty="0">
                <a:latin typeface="Arial" pitchFamily="34" charset="0"/>
                <a:cs typeface="Arial" pitchFamily="34" charset="0"/>
              </a:rPr>
              <a:t>יש פרח אחד יותר מהזר </a:t>
            </a:r>
            <a:r>
              <a:rPr lang="he-IL" sz="3200" b="1" dirty="0" smtClean="0">
                <a:latin typeface="Arial" pitchFamily="34" charset="0"/>
                <a:cs typeface="Arial" pitchFamily="34" charset="0"/>
              </a:rPr>
              <a:t>הקודם</a:t>
            </a:r>
            <a:r>
              <a:rPr lang="he-IL" sz="3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he-IL" sz="3200" dirty="0" smtClean="0">
                <a:latin typeface="Arial" pitchFamily="34" charset="0"/>
                <a:cs typeface="Arial" pitchFamily="34" charset="0"/>
              </a:rPr>
              <a:t>כמה </a:t>
            </a:r>
            <a:r>
              <a:rPr lang="he-IL" sz="3200" dirty="0">
                <a:latin typeface="Arial" pitchFamily="34" charset="0"/>
                <a:cs typeface="Arial" pitchFamily="34" charset="0"/>
              </a:rPr>
              <a:t>פרחים יש בכל זר?</a:t>
            </a:r>
          </a:p>
          <a:p>
            <a:pPr marL="0" indent="0">
              <a:buNone/>
            </a:pPr>
            <a:r>
              <a:rPr lang="he-IL" sz="3200" dirty="0"/>
              <a:t/>
            </a:r>
            <a:br>
              <a:rPr lang="he-IL" sz="3200" dirty="0"/>
            </a:br>
            <a:endParaRPr lang="he-IL" sz="3200" dirty="0"/>
          </a:p>
          <a:p>
            <a:pPr>
              <a:buNone/>
            </a:pPr>
            <a:endParaRPr lang="x-none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313" y="2330248"/>
            <a:ext cx="4480845" cy="436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9825" y="3691066"/>
            <a:ext cx="51339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06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3" y="195738"/>
            <a:ext cx="10515600" cy="1325563"/>
          </a:xfrm>
        </p:spPr>
        <p:txBody>
          <a:bodyPr/>
          <a:lstStyle/>
          <a:p>
            <a:r>
              <a:rPr lang="he-IL" dirty="0">
                <a:cs typeface="+mn-cs"/>
              </a:rPr>
              <a:t>תרגול</a:t>
            </a:r>
            <a:endParaRPr lang="x-none" dirty="0"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313" y="1270480"/>
            <a:ext cx="11557000" cy="3126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 dirty="0">
                <a:latin typeface="Arial" pitchFamily="34" charset="0"/>
                <a:cs typeface="Arial" pitchFamily="34" charset="0"/>
              </a:rPr>
              <a:t>בחנות פרחים, המוכרת מסדרת 35 פרחים ב-5 זרים </a:t>
            </a:r>
            <a:endParaRPr lang="he-IL" sz="3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e-IL" sz="3200" dirty="0" smtClean="0">
                <a:latin typeface="Arial" pitchFamily="34" charset="0"/>
                <a:cs typeface="Arial" pitchFamily="34" charset="0"/>
              </a:rPr>
              <a:t>כך </a:t>
            </a:r>
            <a:r>
              <a:rPr lang="he-IL" sz="3200" dirty="0">
                <a:latin typeface="Arial" pitchFamily="34" charset="0"/>
                <a:cs typeface="Arial" pitchFamily="34" charset="0"/>
              </a:rPr>
              <a:t>שבכל זר </a:t>
            </a:r>
            <a:r>
              <a:rPr lang="he-IL" sz="3200" b="1" dirty="0">
                <a:latin typeface="Arial" pitchFamily="34" charset="0"/>
                <a:cs typeface="Arial" pitchFamily="34" charset="0"/>
              </a:rPr>
              <a:t>יש פרח אחד יותר מהזר </a:t>
            </a:r>
            <a:r>
              <a:rPr lang="he-IL" sz="3200" b="1" dirty="0" smtClean="0">
                <a:latin typeface="Arial" pitchFamily="34" charset="0"/>
                <a:cs typeface="Arial" pitchFamily="34" charset="0"/>
              </a:rPr>
              <a:t>הקודם</a:t>
            </a:r>
            <a:r>
              <a:rPr lang="he-IL" sz="3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he-IL" sz="3200" dirty="0" smtClean="0">
                <a:latin typeface="Arial" pitchFamily="34" charset="0"/>
                <a:cs typeface="Arial" pitchFamily="34" charset="0"/>
              </a:rPr>
              <a:t>כמה </a:t>
            </a:r>
            <a:r>
              <a:rPr lang="he-IL" sz="3200" dirty="0">
                <a:latin typeface="Arial" pitchFamily="34" charset="0"/>
                <a:cs typeface="Arial" pitchFamily="34" charset="0"/>
              </a:rPr>
              <a:t>פרחים יש בכל זר?</a:t>
            </a:r>
          </a:p>
          <a:p>
            <a:pPr marL="0" indent="0">
              <a:buNone/>
            </a:pPr>
            <a:r>
              <a:rPr lang="he-IL" sz="3200" dirty="0"/>
              <a:t/>
            </a:r>
            <a:br>
              <a:rPr lang="he-IL" sz="3200" dirty="0"/>
            </a:br>
            <a:endParaRPr lang="he-IL" sz="3200" dirty="0"/>
          </a:p>
          <a:p>
            <a:pPr>
              <a:buNone/>
            </a:pPr>
            <a:endParaRPr lang="x-none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313" y="2330248"/>
            <a:ext cx="4480845" cy="436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9825" y="3691066"/>
            <a:ext cx="51339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5001" y="4737014"/>
            <a:ext cx="28765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60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124" y="2032690"/>
            <a:ext cx="10651139" cy="3844925"/>
          </a:xfrm>
        </p:spPr>
        <p:txBody>
          <a:bodyPr>
            <a:normAutofit/>
          </a:bodyPr>
          <a:lstStyle/>
          <a:p>
            <a:pPr lvl="0" algn="r"/>
            <a:r>
              <a:rPr lang="he-IL" dirty="0"/>
              <a:t>למדנו איך אפשר לחשב סכום של חמישה מספרים עוקבים.</a:t>
            </a:r>
          </a:p>
          <a:p>
            <a:pPr lvl="0" algn="r"/>
            <a:endParaRPr lang="he-IL" dirty="0"/>
          </a:p>
          <a:p>
            <a:pPr lvl="0" algn="r"/>
            <a:r>
              <a:rPr lang="he-IL" dirty="0"/>
              <a:t>חיברנו חמישה מספרים עוקבים ומצאנו שכדי לחשב את סכומם, אפשר לכפול ב-5 את המספר האמצעי.</a:t>
            </a:r>
          </a:p>
          <a:p>
            <a:pPr lvl="0" algn="r"/>
            <a:r>
              <a:rPr lang="en-US" dirty="0"/>
              <a:t/>
            </a:r>
            <a:br>
              <a:rPr lang="en-US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4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להביא לשיעור?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xmlns="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055" y="1608344"/>
            <a:ext cx="1853171" cy="287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xmlns="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67801">
            <a:off x="2602389" y="2598412"/>
            <a:ext cx="2854410" cy="119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xmlns="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357" y="47830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8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663126"/>
            <a:ext cx="8679350" cy="720000"/>
          </a:xfrm>
        </p:spPr>
        <p:txBody>
          <a:bodyPr>
            <a:normAutofit/>
          </a:bodyPr>
          <a:lstStyle/>
          <a:p>
            <a:r>
              <a:rPr lang="he-IL" dirty="0"/>
              <a:t>ממשיכים </a:t>
            </a:r>
            <a:r>
              <a:rPr lang="he-IL" dirty="0" smtClean="0"/>
              <a:t>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607" y="1733826"/>
            <a:ext cx="10799763" cy="5221287"/>
          </a:xfrm>
        </p:spPr>
        <p:txBody>
          <a:bodyPr>
            <a:normAutofit/>
          </a:bodyPr>
          <a:lstStyle/>
          <a:p>
            <a:pPr marL="742950" indent="-742950" algn="r">
              <a:buAutoNum type="arabicPeriod"/>
            </a:pPr>
            <a:r>
              <a:rPr lang="en-US" dirty="0" smtClean="0"/>
              <a:t>18 + 19 + 20 + 21 + 22 = ?                   </a:t>
            </a:r>
            <a:endParaRPr lang="he-IL" dirty="0" smtClean="0"/>
          </a:p>
          <a:p>
            <a:pPr algn="r"/>
            <a:r>
              <a:rPr lang="he-IL" dirty="0" smtClean="0"/>
              <a:t> </a:t>
            </a:r>
            <a:endParaRPr lang="he-IL" dirty="0"/>
          </a:p>
          <a:p>
            <a:pPr algn="r"/>
            <a:r>
              <a:rPr lang="he-IL" dirty="0" smtClean="0"/>
              <a:t>2. מצאו </a:t>
            </a:r>
            <a:r>
              <a:rPr lang="he-IL" dirty="0"/>
              <a:t>חמישה  מספרים עוקבים </a:t>
            </a:r>
            <a:r>
              <a:rPr lang="he-IL" dirty="0" smtClean="0"/>
              <a:t>שסכומם </a:t>
            </a:r>
            <a:r>
              <a:rPr lang="he-IL" dirty="0"/>
              <a:t>45.</a:t>
            </a:r>
          </a:p>
          <a:p>
            <a:pPr marL="742950" indent="-742950" algn="r"/>
            <a:r>
              <a:rPr lang="he-IL" dirty="0"/>
              <a:t>       </a:t>
            </a:r>
            <a:r>
              <a:rPr lang="he-IL" dirty="0" smtClean="0"/>
              <a:t> 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xmlns="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168" y="274111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663126"/>
            <a:ext cx="8679350" cy="720000"/>
          </a:xfrm>
        </p:spPr>
        <p:txBody>
          <a:bodyPr>
            <a:normAutofit/>
          </a:bodyPr>
          <a:lstStyle/>
          <a:p>
            <a:r>
              <a:rPr lang="he-IL" dirty="0"/>
              <a:t>ממשיכים </a:t>
            </a:r>
            <a:r>
              <a:rPr lang="he-IL" dirty="0" smtClean="0"/>
              <a:t>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607" y="1733826"/>
            <a:ext cx="10799763" cy="5221287"/>
          </a:xfrm>
        </p:spPr>
        <p:txBody>
          <a:bodyPr>
            <a:normAutofit/>
          </a:bodyPr>
          <a:lstStyle/>
          <a:p>
            <a:pPr marL="742950" indent="-742950" algn="r">
              <a:buAutoNum type="arabicPeriod"/>
            </a:pPr>
            <a:r>
              <a:rPr lang="en-US" dirty="0" smtClean="0"/>
              <a:t>18 + 19 + 20 + 21 + 22 =                    </a:t>
            </a:r>
            <a:endParaRPr lang="he-IL" dirty="0" smtClean="0"/>
          </a:p>
          <a:p>
            <a:pPr algn="r"/>
            <a:r>
              <a:rPr lang="he-IL" dirty="0" smtClean="0"/>
              <a:t>         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82519" y="1651159"/>
            <a:ext cx="237354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 smtClean="0"/>
              <a:t>20X5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3405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663126"/>
            <a:ext cx="8679350" cy="720000"/>
          </a:xfrm>
        </p:spPr>
        <p:txBody>
          <a:bodyPr>
            <a:normAutofit/>
          </a:bodyPr>
          <a:lstStyle/>
          <a:p>
            <a:r>
              <a:rPr lang="he-IL" dirty="0"/>
              <a:t>ממשיכים </a:t>
            </a:r>
            <a:r>
              <a:rPr lang="he-IL" dirty="0" smtClean="0"/>
              <a:t>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607" y="1733826"/>
            <a:ext cx="10799763" cy="5221287"/>
          </a:xfrm>
        </p:spPr>
        <p:txBody>
          <a:bodyPr>
            <a:normAutofit/>
          </a:bodyPr>
          <a:lstStyle/>
          <a:p>
            <a:pPr marL="742950" indent="-742950" algn="r">
              <a:buAutoNum type="arabicPeriod"/>
            </a:pPr>
            <a:r>
              <a:rPr lang="en-US" dirty="0" smtClean="0"/>
              <a:t>18 + 19 + 20 + 21 + 22 =                    </a:t>
            </a:r>
            <a:endParaRPr lang="he-IL" dirty="0" smtClean="0"/>
          </a:p>
          <a:p>
            <a:pPr algn="r"/>
            <a:r>
              <a:rPr lang="he-IL" dirty="0" smtClean="0"/>
              <a:t>         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82519" y="1651159"/>
            <a:ext cx="237354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 smtClean="0"/>
              <a:t>20X5</a:t>
            </a:r>
            <a:endParaRPr lang="he-IL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9727660" y="1636551"/>
            <a:ext cx="1361872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=100</a:t>
            </a:r>
            <a:endParaRPr lang="he-IL" sz="4000" dirty="0"/>
          </a:p>
          <a:p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7061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663126"/>
            <a:ext cx="8679350" cy="720000"/>
          </a:xfrm>
        </p:spPr>
        <p:txBody>
          <a:bodyPr>
            <a:normAutofit/>
          </a:bodyPr>
          <a:lstStyle/>
          <a:p>
            <a:r>
              <a:rPr lang="he-IL" dirty="0"/>
              <a:t>ממשיכים </a:t>
            </a:r>
            <a:r>
              <a:rPr lang="he-IL" dirty="0" smtClean="0"/>
              <a:t>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607" y="1733826"/>
            <a:ext cx="10799763" cy="5221287"/>
          </a:xfrm>
        </p:spPr>
        <p:txBody>
          <a:bodyPr>
            <a:normAutofit/>
          </a:bodyPr>
          <a:lstStyle/>
          <a:p>
            <a:pPr marL="742950" indent="-742950" algn="r">
              <a:buAutoNum type="arabicPeriod"/>
            </a:pPr>
            <a:r>
              <a:rPr lang="en-US" dirty="0" smtClean="0"/>
              <a:t>18 + 19 + 20 + 21 + 22 = 20X5=100      </a:t>
            </a:r>
            <a:endParaRPr lang="he-IL" dirty="0" smtClean="0"/>
          </a:p>
          <a:p>
            <a:pPr algn="r"/>
            <a:r>
              <a:rPr lang="he-IL" dirty="0" smtClean="0"/>
              <a:t> </a:t>
            </a:r>
          </a:p>
          <a:p>
            <a:pPr algn="r"/>
            <a:r>
              <a:rPr lang="he-IL" dirty="0" smtClean="0"/>
              <a:t>2. מצאו חמישה  מספרים עוקבים שסכומם 45.</a:t>
            </a:r>
          </a:p>
          <a:p>
            <a:pPr marL="742950" indent="-742950" algn="r"/>
            <a:r>
              <a:rPr lang="he-IL" dirty="0" smtClean="0"/>
              <a:t>        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6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663126"/>
            <a:ext cx="8679350" cy="720000"/>
          </a:xfrm>
        </p:spPr>
        <p:txBody>
          <a:bodyPr>
            <a:normAutofit/>
          </a:bodyPr>
          <a:lstStyle/>
          <a:p>
            <a:r>
              <a:rPr lang="he-IL" dirty="0"/>
              <a:t>ממשיכים </a:t>
            </a:r>
            <a:r>
              <a:rPr lang="he-IL" dirty="0" smtClean="0"/>
              <a:t>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607" y="1733826"/>
            <a:ext cx="10799763" cy="5221287"/>
          </a:xfrm>
        </p:spPr>
        <p:txBody>
          <a:bodyPr>
            <a:normAutofit/>
          </a:bodyPr>
          <a:lstStyle/>
          <a:p>
            <a:pPr marL="742950" indent="-742950" algn="r">
              <a:buAutoNum type="arabicPeriod"/>
            </a:pPr>
            <a:r>
              <a:rPr lang="en-US" dirty="0" smtClean="0"/>
              <a:t>18 + 19 + 20 + 21 + 22 = 20X5=100      </a:t>
            </a:r>
            <a:endParaRPr lang="he-IL" dirty="0" smtClean="0"/>
          </a:p>
          <a:p>
            <a:pPr algn="r"/>
            <a:r>
              <a:rPr lang="he-IL" dirty="0" smtClean="0"/>
              <a:t> </a:t>
            </a:r>
          </a:p>
          <a:p>
            <a:pPr algn="r"/>
            <a:r>
              <a:rPr lang="he-IL" dirty="0" smtClean="0"/>
              <a:t>2. מצאו חמישה  מספרים עוקבים שסכומם 45.</a:t>
            </a:r>
          </a:p>
          <a:p>
            <a:pPr algn="r"/>
            <a:r>
              <a:rPr lang="he-IL" dirty="0"/>
              <a:t> </a:t>
            </a:r>
            <a:r>
              <a:rPr lang="he-IL" dirty="0" smtClean="0"/>
              <a:t>                      45:5     </a:t>
            </a:r>
          </a:p>
          <a:p>
            <a:pPr marL="742950" indent="-742950" algn="r"/>
            <a:r>
              <a:rPr lang="he-IL" dirty="0" smtClean="0"/>
              <a:t>        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6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663126"/>
            <a:ext cx="8679350" cy="720000"/>
          </a:xfrm>
        </p:spPr>
        <p:txBody>
          <a:bodyPr>
            <a:normAutofit/>
          </a:bodyPr>
          <a:lstStyle/>
          <a:p>
            <a:r>
              <a:rPr lang="he-IL" dirty="0"/>
              <a:t>ממשיכים </a:t>
            </a:r>
            <a:r>
              <a:rPr lang="he-IL" dirty="0" smtClean="0"/>
              <a:t>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607" y="1733826"/>
            <a:ext cx="10799763" cy="5221287"/>
          </a:xfrm>
        </p:spPr>
        <p:txBody>
          <a:bodyPr>
            <a:normAutofit/>
          </a:bodyPr>
          <a:lstStyle/>
          <a:p>
            <a:pPr marL="742950" indent="-742950" algn="r">
              <a:buAutoNum type="arabicPeriod"/>
            </a:pPr>
            <a:r>
              <a:rPr lang="en-US" dirty="0" smtClean="0"/>
              <a:t>18 + 19 + 20 + 21 + 22 = 20X5=100      </a:t>
            </a:r>
            <a:endParaRPr lang="he-IL" dirty="0" smtClean="0"/>
          </a:p>
          <a:p>
            <a:pPr algn="r"/>
            <a:r>
              <a:rPr lang="he-IL" dirty="0" smtClean="0"/>
              <a:t> </a:t>
            </a:r>
          </a:p>
          <a:p>
            <a:pPr algn="r"/>
            <a:r>
              <a:rPr lang="he-IL" dirty="0" smtClean="0"/>
              <a:t>2. מצאו חמישה  מספרים עוקבים שסכומם 45.</a:t>
            </a:r>
          </a:p>
          <a:p>
            <a:pPr algn="r"/>
            <a:r>
              <a:rPr lang="he-IL" dirty="0"/>
              <a:t> </a:t>
            </a:r>
            <a:r>
              <a:rPr lang="he-IL" dirty="0" smtClean="0"/>
              <a:t>                 9= 45:5   </a:t>
            </a:r>
          </a:p>
          <a:p>
            <a:pPr marL="742950" indent="-742950" algn="r"/>
            <a:r>
              <a:rPr lang="he-IL" dirty="0" smtClean="0"/>
              <a:t>        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0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663126"/>
            <a:ext cx="8679350" cy="720000"/>
          </a:xfrm>
        </p:spPr>
        <p:txBody>
          <a:bodyPr>
            <a:normAutofit/>
          </a:bodyPr>
          <a:lstStyle/>
          <a:p>
            <a:r>
              <a:rPr lang="he-IL" dirty="0"/>
              <a:t>ממשיכים </a:t>
            </a:r>
            <a:r>
              <a:rPr lang="he-IL" dirty="0" smtClean="0"/>
              <a:t>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607" y="1733826"/>
            <a:ext cx="10799763" cy="5221287"/>
          </a:xfrm>
        </p:spPr>
        <p:txBody>
          <a:bodyPr>
            <a:normAutofit/>
          </a:bodyPr>
          <a:lstStyle/>
          <a:p>
            <a:pPr marL="742950" indent="-742950" algn="r">
              <a:buAutoNum type="arabicPeriod"/>
            </a:pPr>
            <a:r>
              <a:rPr lang="en-US" dirty="0" smtClean="0"/>
              <a:t>18 + 19 + 20 + 21 + 22 = 20X5=100      </a:t>
            </a:r>
            <a:endParaRPr lang="he-IL" dirty="0" smtClean="0"/>
          </a:p>
          <a:p>
            <a:pPr algn="r"/>
            <a:r>
              <a:rPr lang="he-IL" dirty="0" smtClean="0"/>
              <a:t> </a:t>
            </a:r>
          </a:p>
          <a:p>
            <a:pPr algn="r"/>
            <a:r>
              <a:rPr lang="he-IL" dirty="0" smtClean="0"/>
              <a:t>2. מצאו חמישה  מספרים עוקבים שסכומם 45.</a:t>
            </a:r>
          </a:p>
          <a:p>
            <a:pPr algn="r"/>
            <a:r>
              <a:rPr lang="he-IL" dirty="0"/>
              <a:t> </a:t>
            </a:r>
            <a:r>
              <a:rPr lang="he-IL" dirty="0" smtClean="0"/>
              <a:t>                    9= 45:5   </a:t>
            </a:r>
          </a:p>
          <a:p>
            <a:pPr algn="r"/>
            <a:r>
              <a:rPr lang="he-IL" dirty="0"/>
              <a:t> </a:t>
            </a:r>
            <a:r>
              <a:rPr lang="he-IL" dirty="0" smtClean="0"/>
              <a:t>                    </a:t>
            </a:r>
          </a:p>
          <a:p>
            <a:pPr algn="r"/>
            <a:r>
              <a:rPr lang="he-IL" dirty="0"/>
              <a:t> </a:t>
            </a:r>
            <a:r>
              <a:rPr lang="he-IL" dirty="0" smtClean="0"/>
              <a:t>                         9</a:t>
            </a:r>
          </a:p>
          <a:p>
            <a:pPr marL="742950" indent="-742950" algn="r"/>
            <a:r>
              <a:rPr lang="he-IL" dirty="0" smtClean="0"/>
              <a:t>        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3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663126"/>
            <a:ext cx="8679350" cy="720000"/>
          </a:xfrm>
        </p:spPr>
        <p:txBody>
          <a:bodyPr>
            <a:normAutofit/>
          </a:bodyPr>
          <a:lstStyle/>
          <a:p>
            <a:r>
              <a:rPr lang="he-IL" dirty="0"/>
              <a:t>ממשיכים </a:t>
            </a:r>
            <a:r>
              <a:rPr lang="he-IL" dirty="0" smtClean="0"/>
              <a:t>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607" y="1733826"/>
            <a:ext cx="10799763" cy="5221287"/>
          </a:xfrm>
        </p:spPr>
        <p:txBody>
          <a:bodyPr>
            <a:normAutofit/>
          </a:bodyPr>
          <a:lstStyle/>
          <a:p>
            <a:pPr marL="742950" indent="-742950" algn="r">
              <a:buAutoNum type="arabicPeriod"/>
            </a:pPr>
            <a:r>
              <a:rPr lang="en-US" dirty="0" smtClean="0"/>
              <a:t>18 + 19 + 20 + 21 + 22 = 20X5=100      </a:t>
            </a:r>
            <a:endParaRPr lang="he-IL" dirty="0" smtClean="0"/>
          </a:p>
          <a:p>
            <a:pPr algn="r"/>
            <a:r>
              <a:rPr lang="he-IL" dirty="0" smtClean="0"/>
              <a:t> </a:t>
            </a:r>
          </a:p>
          <a:p>
            <a:pPr algn="r"/>
            <a:r>
              <a:rPr lang="he-IL" dirty="0" smtClean="0"/>
              <a:t>2. מצאו חמישה  מספרים עוקבים שסכומם 45.</a:t>
            </a:r>
          </a:p>
          <a:p>
            <a:pPr algn="r"/>
            <a:r>
              <a:rPr lang="he-IL" dirty="0"/>
              <a:t> </a:t>
            </a:r>
            <a:r>
              <a:rPr lang="he-IL" dirty="0" smtClean="0"/>
              <a:t>                 9= 45:5   </a:t>
            </a:r>
          </a:p>
          <a:p>
            <a:pPr algn="r"/>
            <a:r>
              <a:rPr lang="he-IL" dirty="0"/>
              <a:t> </a:t>
            </a:r>
            <a:r>
              <a:rPr lang="he-IL" dirty="0" smtClean="0"/>
              <a:t>                    </a:t>
            </a:r>
          </a:p>
          <a:p>
            <a:pPr algn="r"/>
            <a:r>
              <a:rPr lang="he-IL" dirty="0"/>
              <a:t> </a:t>
            </a:r>
            <a:r>
              <a:rPr lang="he-IL" dirty="0" smtClean="0"/>
              <a:t>                  10 , 9 , 8</a:t>
            </a:r>
          </a:p>
          <a:p>
            <a:pPr marL="742950" indent="-742950" algn="r"/>
            <a:r>
              <a:rPr lang="he-IL" dirty="0" smtClean="0"/>
              <a:t>        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663126"/>
            <a:ext cx="8679350" cy="720000"/>
          </a:xfrm>
        </p:spPr>
        <p:txBody>
          <a:bodyPr>
            <a:normAutofit/>
          </a:bodyPr>
          <a:lstStyle/>
          <a:p>
            <a:r>
              <a:rPr lang="he-IL" dirty="0"/>
              <a:t>ממשיכים </a:t>
            </a:r>
            <a:r>
              <a:rPr lang="he-IL" dirty="0" smtClean="0"/>
              <a:t>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607" y="1733826"/>
            <a:ext cx="10799763" cy="5221287"/>
          </a:xfrm>
        </p:spPr>
        <p:txBody>
          <a:bodyPr>
            <a:normAutofit/>
          </a:bodyPr>
          <a:lstStyle/>
          <a:p>
            <a:pPr marL="742950" indent="-742950" algn="r">
              <a:buAutoNum type="arabicPeriod"/>
            </a:pPr>
            <a:r>
              <a:rPr lang="en-US" dirty="0" smtClean="0"/>
              <a:t>18 + 19 + 20 + 21 + 22 = 20X5=100      </a:t>
            </a:r>
            <a:endParaRPr lang="he-IL" dirty="0" smtClean="0"/>
          </a:p>
          <a:p>
            <a:pPr algn="r"/>
            <a:r>
              <a:rPr lang="he-IL" dirty="0" smtClean="0"/>
              <a:t> </a:t>
            </a:r>
          </a:p>
          <a:p>
            <a:pPr algn="r"/>
            <a:r>
              <a:rPr lang="he-IL" dirty="0" smtClean="0"/>
              <a:t>2. מצאו חמישה  מספרים עוקבים שסכומם 45.</a:t>
            </a:r>
          </a:p>
          <a:p>
            <a:pPr algn="r"/>
            <a:r>
              <a:rPr lang="he-IL" dirty="0"/>
              <a:t> </a:t>
            </a:r>
            <a:r>
              <a:rPr lang="he-IL" dirty="0" smtClean="0"/>
              <a:t>                 9= 45:5   </a:t>
            </a:r>
          </a:p>
          <a:p>
            <a:pPr algn="r"/>
            <a:r>
              <a:rPr lang="he-IL" dirty="0"/>
              <a:t> </a:t>
            </a:r>
            <a:r>
              <a:rPr lang="he-IL" dirty="0" smtClean="0"/>
              <a:t>                    </a:t>
            </a:r>
          </a:p>
          <a:p>
            <a:pPr algn="r"/>
            <a:r>
              <a:rPr lang="he-IL" dirty="0"/>
              <a:t> </a:t>
            </a:r>
            <a:r>
              <a:rPr lang="he-IL" dirty="0" smtClean="0"/>
              <a:t>         11  , 10 , 9 , 8 , 7</a:t>
            </a:r>
          </a:p>
          <a:p>
            <a:pPr marL="742950" indent="-742950" algn="r"/>
            <a:r>
              <a:rPr lang="he-IL" dirty="0" smtClean="0"/>
              <a:t>        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663126"/>
            <a:ext cx="8679350" cy="720000"/>
          </a:xfrm>
        </p:spPr>
        <p:txBody>
          <a:bodyPr>
            <a:normAutofit/>
          </a:bodyPr>
          <a:lstStyle/>
          <a:p>
            <a:r>
              <a:rPr lang="he-IL" dirty="0" smtClean="0"/>
              <a:t>תרגול המשך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607" y="1733826"/>
            <a:ext cx="10799763" cy="5221287"/>
          </a:xfrm>
        </p:spPr>
        <p:txBody>
          <a:bodyPr>
            <a:normAutofit/>
          </a:bodyPr>
          <a:lstStyle/>
          <a:p>
            <a:pPr algn="r"/>
            <a:r>
              <a:rPr lang="he-IL" dirty="0" smtClean="0"/>
              <a:t>העתיקו למחברות ופתרו</a:t>
            </a:r>
          </a:p>
          <a:p>
            <a:pPr algn="r"/>
            <a:r>
              <a:rPr lang="he-IL" dirty="0" smtClean="0"/>
              <a:t>1.      מצאו </a:t>
            </a:r>
            <a:r>
              <a:rPr lang="he-IL" dirty="0"/>
              <a:t>קבוצת מספרים עוקבים נוספת שסכומם 45</a:t>
            </a:r>
            <a:r>
              <a:rPr lang="he-IL" dirty="0" smtClean="0"/>
              <a:t>. </a:t>
            </a:r>
          </a:p>
          <a:p>
            <a:pPr marL="742950" indent="-742950" algn="r"/>
            <a:r>
              <a:rPr lang="he-IL" dirty="0"/>
              <a:t> </a:t>
            </a:r>
            <a:r>
              <a:rPr lang="he-IL" dirty="0" smtClean="0"/>
              <a:t>           כמה מספרים בסדרה שמצאתם? (4, 3)</a:t>
            </a:r>
            <a:endParaRPr lang="he-IL" dirty="0"/>
          </a:p>
          <a:p>
            <a:pPr algn="r"/>
            <a:endParaRPr lang="he-IL" dirty="0"/>
          </a:p>
          <a:p>
            <a:pPr algn="r"/>
            <a:r>
              <a:rPr lang="he-IL" dirty="0" smtClean="0"/>
              <a:t>2.  יעל </a:t>
            </a:r>
            <a:r>
              <a:rPr lang="he-IL" dirty="0"/>
              <a:t>סידרה 40 ספרים על חמישה מדפים, </a:t>
            </a:r>
          </a:p>
          <a:p>
            <a:pPr algn="r"/>
            <a:r>
              <a:rPr lang="he-IL" dirty="0"/>
              <a:t>     כך שעל כל מדף </a:t>
            </a:r>
            <a:r>
              <a:rPr lang="he-IL" b="1" dirty="0"/>
              <a:t>ספר אחד יותר מאשר המדף הקודם</a:t>
            </a:r>
            <a:r>
              <a:rPr lang="he-IL" dirty="0"/>
              <a:t>. </a:t>
            </a:r>
            <a:endParaRPr lang="he-IL" dirty="0" smtClean="0"/>
          </a:p>
          <a:p>
            <a:pPr algn="r"/>
            <a:r>
              <a:rPr lang="he-IL" dirty="0"/>
              <a:t> </a:t>
            </a:r>
            <a:r>
              <a:rPr lang="he-IL" dirty="0" smtClean="0"/>
              <a:t>    כמה </a:t>
            </a:r>
            <a:r>
              <a:rPr lang="he-IL" dirty="0"/>
              <a:t>ספרים על כל מדף?</a:t>
            </a:r>
          </a:p>
          <a:p>
            <a:pPr marL="742950" indent="-742950" algn="r">
              <a:buAutoNum type="arabicPeriod"/>
            </a:pP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xmlns="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437" y="3883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0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13850" y="1647315"/>
            <a:ext cx="5813261" cy="87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53631"/>
          <a:stretch/>
        </p:blipFill>
        <p:spPr bwMode="auto">
          <a:xfrm>
            <a:off x="6388905" y="4024672"/>
            <a:ext cx="5419725" cy="83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43370"/>
          <a:stretch/>
        </p:blipFill>
        <p:spPr bwMode="auto">
          <a:xfrm>
            <a:off x="258665" y="3966493"/>
            <a:ext cx="5476875" cy="101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341" y="531109"/>
            <a:ext cx="2758973" cy="984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9779" y="1690245"/>
            <a:ext cx="10205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smtClean="0"/>
              <a:t>דוד</a:t>
            </a:r>
            <a:endParaRPr lang="he-IL" dirty="0"/>
          </a:p>
        </p:txBody>
      </p:sp>
      <p:sp>
        <p:nvSpPr>
          <p:cNvPr id="11" name="TextBox 10"/>
          <p:cNvSpPr txBox="1"/>
          <p:nvPr/>
        </p:nvSpPr>
        <p:spPr>
          <a:xfrm>
            <a:off x="9780144" y="2086630"/>
            <a:ext cx="10205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smtClean="0"/>
              <a:t>מאיר</a:t>
            </a:r>
            <a:endParaRPr lang="he-IL" dirty="0"/>
          </a:p>
        </p:txBody>
      </p:sp>
      <p:pic>
        <p:nvPicPr>
          <p:cNvPr id="1026" name="Picture 2" descr="http://www.chinuch.org/thumb/phpThumb.php?src=../clip_arts/2_boys_holding_sign.png&amp;w=80&amp;h=121&amp;f=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89"/>
          <a:stretch/>
        </p:blipFill>
        <p:spPr bwMode="auto">
          <a:xfrm>
            <a:off x="216232" y="1515144"/>
            <a:ext cx="1078964" cy="259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chinuch.org/thumb/phpThumb.php?src=../clip_arts/2_boys_holding_sign.png&amp;w=80&amp;h=121&amp;f=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8"/>
          <a:stretch/>
        </p:blipFill>
        <p:spPr bwMode="auto">
          <a:xfrm>
            <a:off x="10797701" y="1383125"/>
            <a:ext cx="1053437" cy="296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מחבר ישר 8"/>
          <p:cNvCxnSpPr/>
          <p:nvPr/>
        </p:nvCxnSpPr>
        <p:spPr>
          <a:xfrm>
            <a:off x="5953328" y="3793787"/>
            <a:ext cx="0" cy="23735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48009"/>
          <a:stretch/>
        </p:blipFill>
        <p:spPr bwMode="auto">
          <a:xfrm>
            <a:off x="216232" y="5067736"/>
            <a:ext cx="5476875" cy="93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46611"/>
          <a:stretch/>
        </p:blipFill>
        <p:spPr bwMode="auto">
          <a:xfrm>
            <a:off x="6388904" y="4948208"/>
            <a:ext cx="5419725" cy="96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456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493328" y="2115483"/>
            <a:ext cx="5090160" cy="634326"/>
          </a:xfrm>
          <a:solidFill>
            <a:srgbClr val="1152C9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40832" y="3152765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Tx/>
              <a:buNone/>
              <a:tabLst/>
              <a:defRPr/>
            </a:pPr>
            <a:r>
              <a:rPr kumimoji="0" lang="he-IL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בהצלחה</a:t>
            </a: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Google Shape;239;p5"/>
          <p:cNvSpPr txBox="1">
            <a:spLocks/>
          </p:cNvSpPr>
          <p:nvPr/>
        </p:nvSpPr>
        <p:spPr>
          <a:xfrm>
            <a:off x="2222639" y="4453734"/>
            <a:ext cx="6704545" cy="411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תודה על ההקשבה</a:t>
            </a:r>
          </a:p>
        </p:txBody>
      </p:sp>
    </p:spTree>
    <p:extLst>
      <p:ext uri="{BB962C8B-B14F-4D97-AF65-F5344CB8AC3E}">
        <p14:creationId xmlns:p14="http://schemas.microsoft.com/office/powerpoint/2010/main" val="39922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33454" y="2127343"/>
            <a:ext cx="5813261" cy="87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69779" y="1690245"/>
            <a:ext cx="10205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smtClean="0"/>
              <a:t>דוד</a:t>
            </a:r>
            <a:endParaRPr lang="he-IL" dirty="0"/>
          </a:p>
        </p:txBody>
      </p:sp>
      <p:sp>
        <p:nvSpPr>
          <p:cNvPr id="11" name="TextBox 10"/>
          <p:cNvSpPr txBox="1"/>
          <p:nvPr/>
        </p:nvSpPr>
        <p:spPr>
          <a:xfrm>
            <a:off x="9780144" y="2086630"/>
            <a:ext cx="10205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smtClean="0"/>
              <a:t>מאיר</a:t>
            </a:r>
            <a:endParaRPr lang="he-IL" dirty="0"/>
          </a:p>
        </p:txBody>
      </p:sp>
      <p:pic>
        <p:nvPicPr>
          <p:cNvPr id="1026" name="Picture 2" descr="http://www.chinuch.org/thumb/phpThumb.php?src=../clip_arts/2_boys_holding_sign.png&amp;w=80&amp;h=121&amp;f=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89"/>
          <a:stretch/>
        </p:blipFill>
        <p:spPr bwMode="auto">
          <a:xfrm>
            <a:off x="216232" y="1515144"/>
            <a:ext cx="1078964" cy="259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chinuch.org/thumb/phpThumb.php?src=../clip_arts/2_boys_holding_sign.png&amp;w=80&amp;h=121&amp;f=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8"/>
          <a:stretch/>
        </p:blipFill>
        <p:spPr bwMode="auto">
          <a:xfrm>
            <a:off x="10797701" y="1383125"/>
            <a:ext cx="1053437" cy="296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26735" y="2141089"/>
            <a:ext cx="165370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 smtClean="0">
                <a:solidFill>
                  <a:schemeClr val="accent1">
                    <a:lumMod val="75000"/>
                  </a:schemeClr>
                </a:solidFill>
              </a:rPr>
              <a:t>60 =</a:t>
            </a:r>
            <a:endParaRPr lang="he-IL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4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20984" y="1971675"/>
            <a:ext cx="7014876" cy="114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341" y="531109"/>
            <a:ext cx="2758973" cy="9840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2194" y="1809130"/>
            <a:ext cx="10205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smtClean="0"/>
              <a:t>דוד</a:t>
            </a:r>
            <a:endParaRPr lang="he-IL" dirty="0"/>
          </a:p>
        </p:txBody>
      </p:sp>
      <p:pic>
        <p:nvPicPr>
          <p:cNvPr id="18" name="Picture 2" descr="http://www.chinuch.org/thumb/phpThumb.php?src=../clip_arts/2_boys_holding_sign.png&amp;w=80&amp;h=121&amp;f=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89"/>
          <a:stretch/>
        </p:blipFill>
        <p:spPr bwMode="auto">
          <a:xfrm>
            <a:off x="38647" y="1634029"/>
            <a:ext cx="1078964" cy="259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279219" y="2029612"/>
            <a:ext cx="10205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smtClean="0"/>
              <a:t>מאיר</a:t>
            </a:r>
            <a:endParaRPr lang="he-IL" dirty="0"/>
          </a:p>
        </p:txBody>
      </p:sp>
      <p:pic>
        <p:nvPicPr>
          <p:cNvPr id="20" name="Picture 2" descr="http://www.chinuch.org/thumb/phpThumb.php?src=../clip_arts/2_boys_holding_sign.png&amp;w=80&amp;h=121&amp;f=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8"/>
          <a:stretch/>
        </p:blipFill>
        <p:spPr bwMode="auto">
          <a:xfrm>
            <a:off x="11138563" y="1310053"/>
            <a:ext cx="1053437" cy="296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19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09913" y="1971675"/>
            <a:ext cx="59721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29058" y="4503323"/>
            <a:ext cx="54483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0064" y="4360609"/>
            <a:ext cx="54292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892194" y="1809130"/>
            <a:ext cx="10205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smtClean="0"/>
              <a:t>דוד</a:t>
            </a:r>
            <a:endParaRPr lang="he-IL" dirty="0"/>
          </a:p>
        </p:txBody>
      </p:sp>
      <p:pic>
        <p:nvPicPr>
          <p:cNvPr id="18" name="Picture 2" descr="http://www.chinuch.org/thumb/phpThumb.php?src=../clip_arts/2_boys_holding_sign.png&amp;w=80&amp;h=121&amp;f=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89"/>
          <a:stretch/>
        </p:blipFill>
        <p:spPr bwMode="auto">
          <a:xfrm>
            <a:off x="38647" y="1634029"/>
            <a:ext cx="1078964" cy="259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279219" y="2029612"/>
            <a:ext cx="10205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smtClean="0"/>
              <a:t>מאיר</a:t>
            </a:r>
            <a:endParaRPr lang="he-IL" dirty="0"/>
          </a:p>
        </p:txBody>
      </p:sp>
      <p:pic>
        <p:nvPicPr>
          <p:cNvPr id="20" name="Picture 2" descr="http://www.chinuch.org/thumb/phpThumb.php?src=../clip_arts/2_boys_holding_sign.png&amp;w=80&amp;h=121&amp;f=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8"/>
          <a:stretch/>
        </p:blipFill>
        <p:spPr bwMode="auto">
          <a:xfrm>
            <a:off x="11138563" y="1310053"/>
            <a:ext cx="1053437" cy="296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מחבר ישר 11"/>
          <p:cNvCxnSpPr/>
          <p:nvPr/>
        </p:nvCxnSpPr>
        <p:spPr>
          <a:xfrm>
            <a:off x="5953328" y="4503323"/>
            <a:ext cx="0" cy="16640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04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1222" y="1692585"/>
            <a:ext cx="91316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b="1" dirty="0">
                <a:solidFill>
                  <a:schemeClr val="accent1"/>
                </a:solidFill>
              </a:rPr>
              <a:t>מספרים עוקבים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81010" y="2743196"/>
            <a:ext cx="37719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b="1" dirty="0">
                <a:solidFill>
                  <a:schemeClr val="accent1"/>
                </a:solidFill>
              </a:rPr>
              <a:t>מי העוקב של 6?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81010" y="3764675"/>
            <a:ext cx="37719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b="1" dirty="0">
                <a:solidFill>
                  <a:schemeClr val="accent2"/>
                </a:solidFill>
              </a:rPr>
              <a:t>מי העוקב של 99?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81010" y="4740267"/>
            <a:ext cx="38695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b="1" dirty="0">
                <a:solidFill>
                  <a:srgbClr val="00B050"/>
                </a:solidFill>
              </a:rPr>
              <a:t>מי העוקב של 24?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06057" y="3776867"/>
            <a:ext cx="40409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b="1" dirty="0">
                <a:solidFill>
                  <a:schemeClr val="accent3">
                    <a:lumMod val="50000"/>
                  </a:schemeClr>
                </a:solidFill>
              </a:rPr>
              <a:t>34 הוא העוקב של ?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45239" y="2789083"/>
            <a:ext cx="8526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85185" y="3776867"/>
            <a:ext cx="15310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accent2"/>
                </a:solidFill>
              </a:rPr>
              <a:t>100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21590" y="4740266"/>
            <a:ext cx="8526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00B050"/>
                </a:solidFill>
              </a:rPr>
              <a:t>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1237" y="3776867"/>
            <a:ext cx="8526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accent3">
                    <a:lumMod val="50000"/>
                  </a:schemeClr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5263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חמישה מספרים עוקבים ?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9100" y="3749370"/>
            <a:ext cx="39909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13943" y="1646758"/>
            <a:ext cx="10373049" cy="10926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spcBef>
                <a:spcPts val="600"/>
              </a:spcBef>
            </a:pPr>
            <a:r>
              <a:rPr lang="he-IL" sz="2800" b="1" dirty="0"/>
              <a:t>המורה ביקשה לכתוב </a:t>
            </a:r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חמישה מספרים עוקבים</a:t>
            </a:r>
            <a:r>
              <a:rPr lang="he-IL" sz="2800" b="1" dirty="0"/>
              <a:t>, </a:t>
            </a:r>
            <a:r>
              <a:rPr lang="he-IL" sz="3200" b="1" dirty="0">
                <a:solidFill>
                  <a:schemeClr val="accent2">
                    <a:lumMod val="50000"/>
                  </a:schemeClr>
                </a:solidFill>
              </a:rPr>
              <a:t>מהקטן לגדול.</a:t>
            </a:r>
          </a:p>
          <a:p>
            <a:pPr algn="r" rtl="1">
              <a:spcBef>
                <a:spcPts val="600"/>
              </a:spcBef>
            </a:pPr>
            <a:r>
              <a:rPr lang="he-IL" sz="2800" b="1" dirty="0"/>
              <a:t>הסבירו את הטעויות: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72477" y="5103684"/>
            <a:ext cx="50006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62777" y="3749370"/>
            <a:ext cx="4953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1342" y="252651"/>
            <a:ext cx="2153842" cy="76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1781</Words>
  <Application>Microsoft Office PowerPoint</Application>
  <PresentationFormat>מותאם אישית</PresentationFormat>
  <Paragraphs>344</Paragraphs>
  <Slides>40</Slides>
  <Notes>38</Notes>
  <HiddenSlides>0</HiddenSlides>
  <MMClips>12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40</vt:i4>
      </vt:variant>
    </vt:vector>
  </HeadingPairs>
  <TitlesOfParts>
    <vt:vector size="41" baseType="lpstr">
      <vt:lpstr>ערכת נושא Office</vt:lpstr>
      <vt:lpstr>מצגת של PowerPoint</vt:lpstr>
      <vt:lpstr>מה נלמד היום?</vt:lpstr>
      <vt:lpstr>מה להביא לשיעור?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חמישה מספרים עוקבים ?</vt:lpstr>
      <vt:lpstr>חמישה מספרים עוקבים</vt:lpstr>
      <vt:lpstr>חמישה מספרים עוקבים</vt:lpstr>
      <vt:lpstr>חמישה מספרים עוקבים</vt:lpstr>
      <vt:lpstr> אנחנו חוקרים... נסו למצוא קשר בין 5 המספרים העוקבים לבין סכומם.</vt:lpstr>
      <vt:lpstr>סכום חמישה מספרים עוקבים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תרגול</vt:lpstr>
      <vt:lpstr>תרגול</vt:lpstr>
      <vt:lpstr>תרגול</vt:lpstr>
      <vt:lpstr>תרגול</vt:lpstr>
      <vt:lpstr>תרגול</vt:lpstr>
      <vt:lpstr>תרגול</vt:lpstr>
      <vt:lpstr>תרגול</vt:lpstr>
      <vt:lpstr>תרגול</vt:lpstr>
      <vt:lpstr>תרגול</vt:lpstr>
      <vt:lpstr>מסיימים ומסכמים</vt:lpstr>
      <vt:lpstr>ממשיכים לתרגל</vt:lpstr>
      <vt:lpstr>ממשיכים לתרגל</vt:lpstr>
      <vt:lpstr>ממשיכים לתרגל</vt:lpstr>
      <vt:lpstr>ממשיכים לתרגל</vt:lpstr>
      <vt:lpstr>ממשיכים לתרגל</vt:lpstr>
      <vt:lpstr>ממשיכים לתרגל</vt:lpstr>
      <vt:lpstr>ממשיכים לתרגל</vt:lpstr>
      <vt:lpstr>ממשיכים לתרגל</vt:lpstr>
      <vt:lpstr>ממשיכים לתרגל</vt:lpstr>
      <vt:lpstr>תרגול המשך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USER</dc:creator>
  <cp:lastModifiedBy>רבקה קלטוביץ</cp:lastModifiedBy>
  <cp:revision>2</cp:revision>
  <dcterms:created xsi:type="dcterms:W3CDTF">2020-07-15T11:02:37Z</dcterms:created>
  <dcterms:modified xsi:type="dcterms:W3CDTF">2020-07-19T12:14:50Z</dcterms:modified>
</cp:coreProperties>
</file>