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15" r:id="rId2"/>
    <p:sldId id="268" r:id="rId3"/>
    <p:sldId id="269" r:id="rId4"/>
    <p:sldId id="288" r:id="rId5"/>
    <p:sldId id="303" r:id="rId6"/>
    <p:sldId id="304" r:id="rId7"/>
    <p:sldId id="305" r:id="rId8"/>
    <p:sldId id="306" r:id="rId9"/>
    <p:sldId id="307" r:id="rId10"/>
    <p:sldId id="308" r:id="rId11"/>
    <p:sldId id="312" r:id="rId12"/>
    <p:sldId id="313" r:id="rId13"/>
    <p:sldId id="314" r:id="rId14"/>
    <p:sldId id="309" r:id="rId15"/>
    <p:sldId id="310" r:id="rId16"/>
    <p:sldId id="298" r:id="rId17"/>
    <p:sldId id="292" r:id="rId18"/>
    <p:sldId id="320" r:id="rId19"/>
    <p:sldId id="318" r:id="rId20"/>
    <p:sldId id="319" r:id="rId21"/>
    <p:sldId id="317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B2C"/>
    <a:srgbClr val="65176D"/>
    <a:srgbClr val="00642D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82940" autoAdjust="0"/>
  </p:normalViewPr>
  <p:slideViewPr>
    <p:cSldViewPr snapToGrid="0" snapToObjects="1" showGuides="1">
      <p:cViewPr>
        <p:scale>
          <a:sx n="67" d="100"/>
          <a:sy n="67" d="100"/>
        </p:scale>
        <p:origin x="-984" y="34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15/07/2020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x-none">
                <a:solidFill>
                  <a:prstClr val="black"/>
                </a:solidFill>
              </a:rPr>
              <a:pPr algn="r"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30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 smtClean="0"/>
              <a:t>בואו נתבונן על רביעיית</a:t>
            </a:r>
            <a:r>
              <a:rPr lang="he-IL" baseline="0" dirty="0" smtClean="0"/>
              <a:t> מספרים......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r>
              <a:rPr lang="he-IL" baseline="0" dirty="0" smtClean="0"/>
              <a:t>ולכן סכום כל שני מספרים באלכסונים של רביעייה יהיה שווה זה לזה.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5153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סימנתי ריבוע המורכב מארבעה מספרים.</a:t>
            </a:r>
          </a:p>
          <a:p>
            <a:pPr algn="r" rtl="1"/>
            <a:r>
              <a:rPr lang="he-IL" baseline="0" dirty="0" smtClean="0"/>
              <a:t>בואו נחבר את שני המספרים בכל אלכסון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4480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סימנתי ריבוע המורכב מארבעה מספרים.</a:t>
            </a:r>
          </a:p>
          <a:p>
            <a:pPr algn="r" rtl="1"/>
            <a:r>
              <a:rPr lang="he-IL" baseline="0" dirty="0" smtClean="0"/>
              <a:t>בואו נחבר את שני המספרים בכל אלכסון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4162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סימנתי ריבוע המורכב מארבעה מספרים.</a:t>
            </a:r>
          </a:p>
          <a:p>
            <a:pPr algn="r" rtl="1"/>
            <a:r>
              <a:rPr lang="he-IL" baseline="0" dirty="0" smtClean="0"/>
              <a:t>בואו נחבר את שני המספרים בכל אלכסון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8345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1535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את המספר החסר במשבצת 10 בטור הראשון לא קשה להשלים – המספר הוא 10</a:t>
            </a:r>
          </a:p>
          <a:p>
            <a:pPr algn="r" rtl="1"/>
            <a:r>
              <a:rPr lang="he-IL" baseline="0" dirty="0" smtClean="0"/>
              <a:t>ומה בשורה 1 טור 10?</a:t>
            </a:r>
          </a:p>
          <a:p>
            <a:pPr algn="r" rtl="1"/>
            <a:r>
              <a:rPr lang="he-IL" baseline="0" dirty="0" smtClean="0"/>
              <a:t>דרך אחת היא להמשיך את המספרים בקפיצות של 3 = 19, 22, 25, 28</a:t>
            </a:r>
          </a:p>
          <a:p>
            <a:pPr algn="r" rtl="1"/>
            <a:r>
              <a:rPr lang="he-IL" baseline="0" dirty="0" smtClean="0"/>
              <a:t>האם יש דרך קלה יותר?</a:t>
            </a:r>
          </a:p>
          <a:p>
            <a:pPr algn="r" rtl="1"/>
            <a:r>
              <a:rPr lang="he-IL" dirty="0" smtClean="0"/>
              <a:t>אנחנו</a:t>
            </a:r>
            <a:r>
              <a:rPr lang="he-IL" baseline="0" dirty="0" smtClean="0"/>
              <a:t> יודעים שמהמספר 19, יש עוד 3 קפיצות של 3, ולכן אפשר לחשב באמצעות התרגיל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6769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 smtClean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יש</a:t>
            </a:r>
            <a:r>
              <a:rPr lang="he-IL" baseline="0" dirty="0" smtClean="0"/>
              <a:t> עוד קשרים נוספים, אך הזמן לא מאפשר לנו למצוא אותו ביחד.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בשקף הבא יש שאלות נוספות. </a:t>
            </a:r>
            <a:endParaRPr lang="he-IL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 smtClean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 smtClean="0"/>
          </a:p>
          <a:p>
            <a:pPr marL="158750" indent="0" algn="r" rtl="1">
              <a:buNone/>
            </a:pPr>
            <a:r>
              <a:rPr lang="he-IL" dirty="0" smtClean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 smtClean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 smtClean="0"/>
          </a:p>
          <a:p>
            <a:pPr marL="158750" indent="0" algn="r" rtl="1">
              <a:buNone/>
            </a:pPr>
            <a:r>
              <a:rPr lang="he-IL" dirty="0" smtClean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7774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8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 smtClean="0"/>
              <a:t>משך השקף: 2 דקות</a:t>
            </a:r>
          </a:p>
          <a:p>
            <a:pPr marL="158750" indent="0" algn="r" rtl="1">
              <a:buNone/>
            </a:pPr>
            <a:endParaRPr lang="he-IL" sz="1200" dirty="0" smtClean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 smtClean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 smtClean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 smtClean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 smtClean="0"/>
              <a:t/>
            </a:r>
            <a:br>
              <a:rPr lang="he-IL" sz="1200" dirty="0" smtClean="0"/>
            </a:br>
            <a:r>
              <a:rPr lang="he-IL" sz="1200" dirty="0" smtClean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 smtClean="0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 smtClean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 smtClean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 smtClean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 smtClean="0">
                <a:solidFill>
                  <a:schemeClr val="tx1"/>
                </a:solidFill>
              </a:rPr>
            </a:br>
            <a:r>
              <a:rPr lang="he-IL" sz="1200" dirty="0" smtClean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 smtClean="0"/>
              <a:t>למחוק</a:t>
            </a:r>
            <a:r>
              <a:rPr lang="he-IL" baseline="0" dirty="0" smtClean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 smtClean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 smtClean="0"/>
              <a:t>משך השקף: דקה</a:t>
            </a:r>
          </a:p>
          <a:p>
            <a:pPr marL="158750" indent="0" algn="r" rtl="1">
              <a:buNone/>
            </a:pPr>
            <a:endParaRPr lang="he-IL" sz="1200" dirty="0" smtClean="0"/>
          </a:p>
          <a:p>
            <a:pPr marL="158750" indent="0" algn="r" rtl="1">
              <a:buNone/>
            </a:pPr>
            <a:r>
              <a:rPr lang="he-IL" sz="1200" dirty="0" smtClean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 smtClean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להרחיק אמצעים מסיחים, להתיישב בחדר שקט, להניח כוס מים לידם, ובעיקר להתמקד במפגש.</a:t>
            </a:r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העתיקו</a:t>
            </a:r>
            <a:r>
              <a:rPr lang="he-IL" baseline="0" dirty="0" smtClean="0"/>
              <a:t> את לוח המספרים למחברת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בזמן ההעתקה, נסו למצוא את החוקיות שעל-פיה בנוי הלוח ונסו למצוא את ארבעת המספרים החסרים.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לתת 5 דקות להעתקה והשלמה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מצאתם את החוקיות של כל שורה?  בואו נבדוק ביחד.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נתחיל שהמספר הכתוב במשבצת הנמצאת בשורה הראשונה ובטור הראשון – 1. המספר במשבצת שלידו באותה השורה הוא 4. מה ההפרש ביניהם? האם זה ההפרש בין כל שני מספרים סמוכים בשורה? בואו נבדוק עוד כמה דוגמאות. (לעשות ביחד – לבחור משורה 3 ומשורה 6).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ההפרש בין כל שני מספרים סמוכים בשורה הוא 3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ומה בטורים? בוודאי שמתם לב שהמספרים הכתובים בכל טור הם מספרים עוקבים. ההפרש בין כל שני מספרים סמוכים בטור הוא 1.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ועכשיו, לאחר שהבנו את החוקיות שבלוח, נוכל להשלים את המספרים החסרים.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מה המספר החסר במשבצת הנמצאת בשורה הראשונה ובטור השביעי ? אנחנו יודעים שהוא צריך להיות גדול בשלוש מהמספר שלשמאלו, .  16 ועוד 3 הם 19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המספר החסר במשבצת הנמצאת בשורה השנייה ובטור הרביעי הוא מספר הגדול בשלושה מ-8. אפשר לבדוק אם צדקנו, גם באמצעות בדיקה של הטורים. האם 11 הוא העוקב ל-10? האם הוא הקודם ל-12?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ומה בשורה הרביעית? בואו ננסה להשלים לפי החוקיות שבטורים. איזה מספר שלם נמצא בין 9 ל-11?   נבדוק אם החוקיות בשורה: האם 10 גדול ב-3 מהמספר שלשמאלו-7? האם הוא קטן ב- 3 מהמספר שמימינו, 13?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ובדרך דומה נוכל להשלים את המספר החסר בשורה השישית – 21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baseline="0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 smtClean="0"/>
              <a:t>עכשיו,</a:t>
            </a:r>
            <a:r>
              <a:rPr lang="he-IL" baseline="0" dirty="0" smtClean="0"/>
              <a:t> אחרי שהשלמנו את המספרים החסרים לפי החוקיות שמצאנו בשורות והחוקיות שמצאנו בטורים, נחקור היבטים נוספים בלוח המספרים.</a:t>
            </a:r>
          </a:p>
          <a:p>
            <a:pPr algn="r" rtl="1"/>
            <a:endParaRPr lang="he-IL" baseline="0" dirty="0" smtClean="0"/>
          </a:p>
          <a:p>
            <a:pPr algn="r" rtl="1"/>
            <a:r>
              <a:rPr lang="he-IL" baseline="0" dirty="0" smtClean="0"/>
              <a:t>להקריא את ההוראות ולתת 2-3 דקות לפתרון.</a:t>
            </a:r>
          </a:p>
          <a:p>
            <a:pPr algn="r" rtl="1"/>
            <a:endParaRPr lang="he-IL" baseline="0" dirty="0" smtClean="0"/>
          </a:p>
          <a:p>
            <a:pPr algn="r" rtl="1"/>
            <a:r>
              <a:rPr lang="he-IL" baseline="0" dirty="0" smtClean="0"/>
              <a:t>מצאתם זוגות כאלו? </a:t>
            </a:r>
          </a:p>
          <a:p>
            <a:pPr algn="r" rtl="1"/>
            <a:endParaRPr lang="he-IL" baseline="0" dirty="0" smtClean="0"/>
          </a:p>
          <a:p>
            <a:pPr algn="r" rtl="1"/>
            <a:r>
              <a:rPr lang="he-I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הסבירו, בעזרת החוקיות של הלוח, איך התקבלו המספרים השווים.</a:t>
            </a:r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5697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 baseline="0" dirty="0" smtClean="0"/>
          </a:p>
          <a:p>
            <a:pPr algn="r" rtl="1"/>
            <a:r>
              <a:rPr lang="he-IL" dirty="0" smtClean="0"/>
              <a:t>סימנתי על הלוח שלושה זוגות של מספרים שווים.</a:t>
            </a:r>
          </a:p>
          <a:p>
            <a:pPr algn="r" rtl="1"/>
            <a:r>
              <a:rPr lang="he-IL" dirty="0" smtClean="0"/>
              <a:t>שמתם</a:t>
            </a:r>
            <a:r>
              <a:rPr lang="he-IL" baseline="0" dirty="0" smtClean="0"/>
              <a:t> לב למיקום של כל זוג? מהמשבצת האדומה העליונה (שורה שתיים – טור 2) כדי לעבור ממספר אחד למספר השווה לו צריך לרדת שלוש משבצות ואז לזוז משבצת אחת שמאלה (לשורה 5 טור 1)</a:t>
            </a:r>
          </a:p>
          <a:p>
            <a:pPr algn="r" rtl="1"/>
            <a:r>
              <a:rPr lang="he-IL" baseline="0" dirty="0" smtClean="0"/>
              <a:t>תוכלו להסביר מדוע? </a:t>
            </a:r>
            <a:r>
              <a:rPr lang="he-IL" b="1" baseline="0" dirty="0" smtClean="0"/>
              <a:t>האם להרחיב? זה מורכב מדי?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2150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נעבור למשימה נוספת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3957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סימנתי ריבוע המורכב מארבעה מספרים.</a:t>
            </a:r>
          </a:p>
          <a:p>
            <a:pPr algn="r" rtl="1"/>
            <a:r>
              <a:rPr lang="he-IL" baseline="0" dirty="0" smtClean="0"/>
              <a:t>בואו נחבר את שני המספרים בכל אלכסון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4899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baseline="0" dirty="0" smtClean="0"/>
              <a:t>האם זה במקרה?</a:t>
            </a:r>
          </a:p>
          <a:p>
            <a:pPr algn="r" rtl="1"/>
            <a:r>
              <a:rPr lang="he-IL" baseline="0" dirty="0" smtClean="0"/>
              <a:t>בואו נבדוק רביעייה נוספת. לחבר </a:t>
            </a:r>
            <a:r>
              <a:rPr lang="he-IL" baseline="0" dirty="0" err="1" smtClean="0"/>
              <a:t>בעל_פה</a:t>
            </a:r>
            <a:r>
              <a:rPr lang="he-IL" baseline="0" dirty="0" smtClean="0"/>
              <a:t> (אפשר להראות על הלוח – חיבור ע"י השלמה לעשרות שלמות)</a:t>
            </a:r>
          </a:p>
          <a:p>
            <a:pPr algn="r" rtl="1"/>
            <a:endParaRPr lang="he-IL" baseline="0" dirty="0" smtClean="0"/>
          </a:p>
          <a:p>
            <a:pPr algn="r" rtl="1"/>
            <a:endParaRPr lang="he-IL" baseline="0" dirty="0" smtClean="0"/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500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=""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=""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=""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=""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4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=""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=""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6" r:id="rId17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 smtClean="0"/>
              <a:t>מערכת שיעורים למגזר החרדי</a:t>
            </a:r>
            <a:endParaRPr lang="he-IL" sz="3200" b="1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</a:t>
            </a:r>
            <a:r>
              <a:rPr lang="he-IL" dirty="0" smtClean="0"/>
              <a:t>לוח המספרים</a:t>
            </a:r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e-IL" dirty="0">
                <a:sym typeface="Calibri"/>
              </a:rPr>
              <a:t>עם המורה: </a:t>
            </a:r>
            <a:r>
              <a:rPr lang="he-IL" dirty="0" smtClean="0">
                <a:sym typeface="Calibri"/>
              </a:rPr>
              <a:t>מיכל שוורץ</a:t>
            </a:r>
          </a:p>
          <a:p>
            <a:r>
              <a:rPr lang="he-IL" dirty="0" smtClean="0">
                <a:sym typeface="Calibri"/>
              </a:rPr>
              <a:t>מצגת: רחלי גבאי</a:t>
            </a:r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B2265"/>
              </a:buClr>
            </a:pPr>
            <a:r>
              <a:rPr lang="he-IL" dirty="0" smtClean="0">
                <a:solidFill>
                  <a:srgbClr val="FFFFFF"/>
                </a:solidFill>
              </a:rPr>
              <a:t>שיעור חשבון  לכיתה ג-ד</a:t>
            </a: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512" y="1718837"/>
            <a:ext cx="5643304" cy="513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4162" y="2334140"/>
            <a:ext cx="35337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99095" y="4732638"/>
            <a:ext cx="31471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+ 9 = 6 + 8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9095" y="5589646"/>
            <a:ext cx="37029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D25B2C"/>
                </a:solidFill>
              </a:rPr>
              <a:t>19 + 23 = 20 + 22</a:t>
            </a:r>
            <a:endParaRPr lang="he-IL" sz="4000" b="1" dirty="0">
              <a:solidFill>
                <a:srgbClr val="D25B2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369712" y="1505598"/>
            <a:ext cx="5563048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he-IL" sz="2400" dirty="0" smtClean="0"/>
              <a:t>הקיפו בלוח מלבן שיש בו שש משבצות         (2 משבצות </a:t>
            </a:r>
            <a:r>
              <a:rPr lang="en-US" sz="2400" dirty="0" smtClean="0"/>
              <a:t>X</a:t>
            </a:r>
            <a:r>
              <a:rPr lang="he-IL" sz="2400" dirty="0" smtClean="0"/>
              <a:t> 3 משבצות). </a:t>
            </a:r>
          </a:p>
          <a:p>
            <a:pPr lvl="0" algn="r" rtl="1"/>
            <a:r>
              <a:rPr lang="he-IL" sz="2400" dirty="0" smtClean="0"/>
              <a:t>חברו את שני המספרים הנמצאים בפינות נגדיות.</a:t>
            </a:r>
            <a:endParaRPr lang="en-US" sz="2400" dirty="0" smtClean="0"/>
          </a:p>
          <a:p>
            <a:pPr algn="r" rtl="1"/>
            <a:r>
              <a:rPr lang="he-IL" sz="2400" dirty="0" smtClean="0"/>
              <a:t>מה תוכלו לומר על סכום המספרים?</a:t>
            </a:r>
          </a:p>
          <a:p>
            <a:pPr algn="r" rtl="1"/>
            <a:endParaRPr lang="he-IL" sz="2400" dirty="0" smtClean="0"/>
          </a:p>
          <a:p>
            <a:pPr lvl="0" algn="r" rtl="1"/>
            <a:r>
              <a:rPr lang="he-IL" sz="2400" dirty="0" smtClean="0"/>
              <a:t>האם התכונה שמצאתם נכונה לכל מלבן דומה בעל שש משבצות בלוח?</a:t>
            </a:r>
            <a:endParaRPr lang="en-US" sz="2400" dirty="0" smtClean="0"/>
          </a:p>
          <a:p>
            <a:pPr algn="r" rtl="1"/>
            <a:r>
              <a:rPr lang="he-IL" sz="2400" dirty="0" smtClean="0"/>
              <a:t>אם כן,  הסבירו מדוע. אם לא, הסבירו מדוע היא קיימת בריבוע שבחרתם</a:t>
            </a:r>
            <a:r>
              <a:rPr lang="he-IL" sz="2000" dirty="0" smtClean="0"/>
              <a:t>.</a:t>
            </a:r>
            <a:endParaRPr lang="en-US" sz="20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1243" y="5070673"/>
            <a:ext cx="1655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+ 12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733" y="5070673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= 17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1243" y="5643211"/>
            <a:ext cx="14498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6 + 11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8804" y="5643211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= 17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5654" y="5289268"/>
            <a:ext cx="3406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+ 12 = 6 + 11</a:t>
            </a:r>
            <a:endParaRPr lang="he-IL" sz="4000" b="1" dirty="0">
              <a:solidFill>
                <a:srgbClr val="65176D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04086"/>
            <a:ext cx="5590674" cy="505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132" y="331364"/>
            <a:ext cx="2302782" cy="821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369712" y="1505598"/>
            <a:ext cx="5563048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he-IL" sz="2400" dirty="0" smtClean="0"/>
              <a:t>הקיפו בלוח מלבן שיש בו שש משבצות         (2 משבצות </a:t>
            </a:r>
            <a:r>
              <a:rPr lang="en-US" sz="2400" dirty="0" smtClean="0"/>
              <a:t>X</a:t>
            </a:r>
            <a:r>
              <a:rPr lang="he-IL" sz="2400" dirty="0" smtClean="0"/>
              <a:t> 3 משבצות). </a:t>
            </a:r>
          </a:p>
          <a:p>
            <a:pPr lvl="0" algn="r" rtl="1"/>
            <a:r>
              <a:rPr lang="he-IL" sz="2400" dirty="0" smtClean="0"/>
              <a:t>חברו את שני המספרים הנמצאים בפינות נגדיות.</a:t>
            </a:r>
            <a:endParaRPr lang="en-US" sz="2400" dirty="0" smtClean="0"/>
          </a:p>
          <a:p>
            <a:pPr algn="r" rtl="1"/>
            <a:r>
              <a:rPr lang="he-IL" sz="2400" dirty="0" smtClean="0"/>
              <a:t>מה תוכלו לומר על סכום המספרים?</a:t>
            </a:r>
          </a:p>
          <a:p>
            <a:pPr algn="r" rtl="1"/>
            <a:endParaRPr lang="he-IL" sz="2400" dirty="0" smtClean="0"/>
          </a:p>
          <a:p>
            <a:pPr lvl="0" algn="r" rtl="1"/>
            <a:r>
              <a:rPr lang="he-IL" sz="2400" dirty="0" smtClean="0"/>
              <a:t>האם התכונה שמצאתם נכונה לכל מלבן דומה בעל שש משבצות בלוח?</a:t>
            </a:r>
            <a:endParaRPr lang="en-US" sz="2400" dirty="0" smtClean="0"/>
          </a:p>
          <a:p>
            <a:pPr algn="r" rtl="1"/>
            <a:r>
              <a:rPr lang="he-IL" sz="2400" dirty="0" smtClean="0"/>
              <a:t>אם כן,  הסבירו מדוע. אם לא, הסבירו מדוע היא לא קיימת במלבן שבחרתם</a:t>
            </a:r>
            <a:r>
              <a:rPr lang="he-IL" sz="2000" dirty="0" smtClean="0"/>
              <a:t>.</a:t>
            </a:r>
            <a:endParaRPr lang="en-US" sz="20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2324" y="5070673"/>
            <a:ext cx="19647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17 + 24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733" y="5070673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= 41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2325" y="5643211"/>
            <a:ext cx="17587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18 + 23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8804" y="5643211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= 41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5654" y="5289268"/>
            <a:ext cx="3406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+ 12 = 6 + 11</a:t>
            </a:r>
            <a:endParaRPr lang="he-IL" sz="4000" b="1" dirty="0">
              <a:solidFill>
                <a:srgbClr val="65176D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3724"/>
            <a:ext cx="5622324" cy="503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456140" y="5997154"/>
            <a:ext cx="3703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17 + 24 = 18 + 23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785654" y="5289268"/>
            <a:ext cx="3406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+ 12 = 6 + 11</a:t>
            </a:r>
            <a:endParaRPr lang="he-IL" sz="4000" b="1" dirty="0">
              <a:solidFill>
                <a:srgbClr val="65176D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3724"/>
            <a:ext cx="5622324" cy="503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456140" y="5997154"/>
            <a:ext cx="3703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17 + 24 = 18 + 23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0392" y="2227563"/>
            <a:ext cx="40671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77232" y="1690264"/>
            <a:ext cx="5563048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איזה מספר יהיה כתוב במשבצת ה-  10בטור הראשון? </a:t>
            </a:r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הסבירו כיצד מצאתם.</a:t>
            </a:r>
            <a:endParaRPr lang="en-US" sz="24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endParaRPr lang="he-IL" sz="24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איזה מספר יהיה כתוב במשבצת ה- 10 בשורה הראשונה? </a:t>
            </a:r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הסבירו כיצד מצאתם.</a:t>
            </a:r>
            <a:endParaRPr lang="en-US" sz="24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14" y="1698539"/>
            <a:ext cx="5486400" cy="50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132" y="331364"/>
            <a:ext cx="2302782" cy="821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77232" y="1690264"/>
            <a:ext cx="5563048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איזה מספר יהיה כתוב במשבצת ה- 10בטור הראשון? </a:t>
            </a:r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הסבירו כיצד מצאתם.</a:t>
            </a:r>
            <a:endParaRPr lang="en-US" sz="24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endParaRPr lang="he-IL" sz="24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איזה מספר יהיה כתוב במשבצת ה- 10בשורה הראשונה? </a:t>
            </a:r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he-IL" sz="2400" dirty="0" smtClean="0"/>
              <a:t>הסבירו כיצד מצאתם.</a:t>
            </a:r>
            <a:endParaRPr lang="en-US" sz="24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391"/>
            <a:ext cx="6277232" cy="679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1914" y="6291524"/>
            <a:ext cx="1346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10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2368" y="494270"/>
            <a:ext cx="1346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28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5882" y="5449330"/>
            <a:ext cx="32951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/>
              <a:t>19 + 3 x 3 = 28</a:t>
            </a:r>
            <a:endParaRPr lang="he-IL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7230" y="4469981"/>
            <a:ext cx="1346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chemeClr val="tx1">
                    <a:lumMod val="50000"/>
                  </a:schemeClr>
                </a:solidFill>
              </a:rPr>
              <a:t>7</a:t>
            </a:r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230" y="5776841"/>
            <a:ext cx="1346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chemeClr val="tx1">
                    <a:lumMod val="50000"/>
                  </a:schemeClr>
                </a:solidFill>
              </a:rPr>
              <a:t>9</a:t>
            </a:r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30" y="5123411"/>
            <a:ext cx="1346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chemeClr val="tx1">
                    <a:lumMod val="50000"/>
                  </a:schemeClr>
                </a:solidFill>
              </a:rPr>
              <a:t>8</a:t>
            </a:r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2584" y="2032690"/>
            <a:ext cx="4781679" cy="3844925"/>
          </a:xfrm>
        </p:spPr>
        <p:txBody>
          <a:bodyPr/>
          <a:lstStyle/>
          <a:p>
            <a:pPr lvl="0"/>
            <a:r>
              <a:rPr lang="he-IL" dirty="0" smtClean="0"/>
              <a:t>חקרנו לוח מספרים ומצאנו קשרים בין המספרים שבלוח.</a:t>
            </a:r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=""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73" y="1690264"/>
            <a:ext cx="3009817" cy="2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7846" y="2862597"/>
            <a:ext cx="2803237" cy="25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56855" y="4116586"/>
            <a:ext cx="2743200" cy="251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5391" y="1928813"/>
            <a:ext cx="7400089" cy="4929187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he-IL" sz="5100" dirty="0" smtClean="0"/>
              <a:t>אם נמשיך את הלוח ימינה ולמטה, יתקבל במקום מסוים הריבוע הבא.</a:t>
            </a:r>
          </a:p>
          <a:p>
            <a:pPr algn="r"/>
            <a:endParaRPr lang="he-IL" sz="5100" dirty="0" smtClean="0"/>
          </a:p>
          <a:p>
            <a:pPr algn="r"/>
            <a:endParaRPr lang="he-IL" sz="5100" dirty="0" smtClean="0"/>
          </a:p>
          <a:p>
            <a:pPr algn="r"/>
            <a:endParaRPr lang="he-IL" sz="5100" dirty="0" smtClean="0"/>
          </a:p>
          <a:p>
            <a:pPr algn="r"/>
            <a:endParaRPr lang="he-IL" sz="5100" dirty="0" smtClean="0"/>
          </a:p>
          <a:p>
            <a:pPr algn="r"/>
            <a:endParaRPr lang="en-US" sz="5100" dirty="0" smtClean="0"/>
          </a:p>
          <a:p>
            <a:pPr lvl="0" algn="r"/>
            <a:r>
              <a:rPr lang="he-IL" sz="5100" dirty="0" smtClean="0"/>
              <a:t>א) השלימו את המספר במשבצת האפורה, והסבירו כיצד חישבתם.</a:t>
            </a:r>
            <a:endParaRPr lang="en-US" sz="5100" dirty="0" smtClean="0"/>
          </a:p>
          <a:p>
            <a:pPr lvl="0" algn="r"/>
            <a:r>
              <a:rPr lang="he-IL" sz="5100" dirty="0" smtClean="0"/>
              <a:t>ב) באילו משבצות (טור/שורה) נמצא הריבוע?</a:t>
            </a:r>
            <a:endParaRPr lang="en-US" sz="5100" dirty="0" smtClean="0"/>
          </a:p>
          <a:p>
            <a:pPr algn="r"/>
            <a:endParaRPr lang="en-US" dirty="0" smtClean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14" y="1768948"/>
            <a:ext cx="4610677" cy="425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5779" y="2343820"/>
            <a:ext cx="2253104" cy="254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=""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576" y="534661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5391" y="1928813"/>
            <a:ext cx="7400089" cy="4929187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he-IL" sz="5100" dirty="0" smtClean="0"/>
              <a:t>אם נמשיך את הלוח ימינה ולמטה, יתקבל במקום מסוים הריבוע הבא.</a:t>
            </a:r>
          </a:p>
          <a:p>
            <a:pPr algn="r"/>
            <a:endParaRPr lang="he-IL" sz="5100" dirty="0" smtClean="0"/>
          </a:p>
          <a:p>
            <a:pPr algn="r"/>
            <a:endParaRPr lang="he-IL" sz="5100" dirty="0" smtClean="0"/>
          </a:p>
          <a:p>
            <a:pPr algn="r"/>
            <a:endParaRPr lang="he-IL" sz="5100" dirty="0" smtClean="0"/>
          </a:p>
          <a:p>
            <a:pPr algn="r"/>
            <a:endParaRPr lang="he-IL" sz="5100" dirty="0" smtClean="0"/>
          </a:p>
          <a:p>
            <a:pPr algn="r"/>
            <a:r>
              <a:rPr lang="he-IL" sz="5100" dirty="0" smtClean="0"/>
              <a:t>  </a:t>
            </a:r>
          </a:p>
          <a:p>
            <a:pPr algn="r"/>
            <a:endParaRPr lang="he-IL" sz="5100" dirty="0"/>
          </a:p>
          <a:p>
            <a:pPr algn="r"/>
            <a:endParaRPr lang="en-US" sz="5100" dirty="0" smtClean="0"/>
          </a:p>
          <a:p>
            <a:pPr lvl="0" algn="r"/>
            <a:r>
              <a:rPr lang="he-IL" sz="5100" dirty="0" smtClean="0"/>
              <a:t>א) השלימו את המספר במשבצת האפורה, והסבירו כיצד חישבתם.</a:t>
            </a:r>
            <a:endParaRPr lang="en-US" sz="5100" dirty="0" smtClean="0"/>
          </a:p>
          <a:p>
            <a:pPr lvl="0" algn="r"/>
            <a:r>
              <a:rPr lang="he-IL" sz="5100" dirty="0" smtClean="0"/>
              <a:t>ב) באילו משבצות (טור/שורה) נמצא הריבוע?</a:t>
            </a:r>
            <a:endParaRPr lang="en-US" sz="5100" dirty="0" smtClean="0"/>
          </a:p>
          <a:p>
            <a:pPr algn="r"/>
            <a:endParaRPr lang="en-US" dirty="0" smtClean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14" y="1768948"/>
            <a:ext cx="4610677" cy="425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84243"/>
              </p:ext>
            </p:extLst>
          </p:nvPr>
        </p:nvGraphicFramePr>
        <p:xfrm>
          <a:off x="5077211" y="2632538"/>
          <a:ext cx="2856168" cy="253563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14042">
                  <a:extLst>
                    <a:ext uri="{9D8B030D-6E8A-4147-A177-3AD203B41FA5}">
                      <a16:colId xmlns="" xmlns:a16="http://schemas.microsoft.com/office/drawing/2014/main" val="4275919538"/>
                    </a:ext>
                  </a:extLst>
                </a:gridCol>
                <a:gridCol w="714042">
                  <a:extLst>
                    <a:ext uri="{9D8B030D-6E8A-4147-A177-3AD203B41FA5}">
                      <a16:colId xmlns="" xmlns:a16="http://schemas.microsoft.com/office/drawing/2014/main" val="3361774459"/>
                    </a:ext>
                  </a:extLst>
                </a:gridCol>
                <a:gridCol w="714042">
                  <a:extLst>
                    <a:ext uri="{9D8B030D-6E8A-4147-A177-3AD203B41FA5}">
                      <a16:colId xmlns="" xmlns:a16="http://schemas.microsoft.com/office/drawing/2014/main" val="368563502"/>
                    </a:ext>
                  </a:extLst>
                </a:gridCol>
                <a:gridCol w="714042">
                  <a:extLst>
                    <a:ext uri="{9D8B030D-6E8A-4147-A177-3AD203B41FA5}">
                      <a16:colId xmlns="" xmlns:a16="http://schemas.microsoft.com/office/drawing/2014/main" val="472109862"/>
                    </a:ext>
                  </a:extLst>
                </a:gridCol>
              </a:tblGrid>
              <a:tr h="633909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טור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טור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טור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3989850"/>
                  </a:ext>
                </a:extLst>
              </a:tr>
              <a:tr h="633909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שורה</a:t>
                      </a:r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13252"/>
                  </a:ext>
                </a:extLst>
              </a:tr>
              <a:tr h="633909">
                <a:tc>
                  <a:txBody>
                    <a:bodyPr/>
                    <a:lstStyle/>
                    <a:p>
                      <a:pPr rtl="1"/>
                      <a:endParaRPr lang="he-I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שורה</a:t>
                      </a:r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8604117"/>
                  </a:ext>
                </a:extLst>
              </a:tr>
              <a:tr h="633909">
                <a:tc>
                  <a:txBody>
                    <a:bodyPr/>
                    <a:lstStyle/>
                    <a:p>
                      <a:pPr rtl="1"/>
                      <a:r>
                        <a:rPr lang="he-IL" sz="3200" dirty="0" smtClean="0"/>
                        <a:t>65</a:t>
                      </a:r>
                      <a:endParaRPr lang="he-I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שורה</a:t>
                      </a:r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61654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70021" y="3897727"/>
            <a:ext cx="8729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61</a:t>
            </a:r>
            <a:endParaRPr lang="he-IL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584461" y="3334180"/>
            <a:ext cx="78786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60</a:t>
            </a:r>
            <a:endParaRPr lang="he-IL" sz="3200" dirty="0"/>
          </a:p>
          <a:p>
            <a:endParaRPr lang="he-IL" dirty="0"/>
          </a:p>
        </p:txBody>
      </p:sp>
      <p:sp>
        <p:nvSpPr>
          <p:cNvPr id="12" name="TextBox 11"/>
          <p:cNvSpPr txBox="1"/>
          <p:nvPr/>
        </p:nvSpPr>
        <p:spPr>
          <a:xfrm>
            <a:off x="7278820" y="3934344"/>
            <a:ext cx="78786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64</a:t>
            </a:r>
          </a:p>
          <a:p>
            <a:endParaRPr lang="he-IL" dirty="0"/>
          </a:p>
        </p:txBody>
      </p:sp>
      <p:sp>
        <p:nvSpPr>
          <p:cNvPr id="13" name="TextBox 12"/>
          <p:cNvSpPr txBox="1"/>
          <p:nvPr/>
        </p:nvSpPr>
        <p:spPr>
          <a:xfrm>
            <a:off x="3595252" y="5987419"/>
            <a:ext cx="296391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>
                <a:solidFill>
                  <a:schemeClr val="accent1">
                    <a:lumMod val="75000"/>
                  </a:schemeClr>
                </a:solidFill>
              </a:rPr>
              <a:t>אתגר לחשיבה!!</a:t>
            </a:r>
            <a:endParaRPr lang="he-IL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תרגול מתקדם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57888" y="1711717"/>
            <a:ext cx="6152175" cy="4956712"/>
          </a:xfrm>
        </p:spPr>
        <p:txBody>
          <a:bodyPr>
            <a:normAutofit/>
          </a:bodyPr>
          <a:lstStyle/>
          <a:p>
            <a:r>
              <a:rPr lang="he-IL" sz="2800" dirty="0" smtClean="0"/>
              <a:t>אחרי </a:t>
            </a:r>
            <a:r>
              <a:rPr lang="he-IL" sz="2800" dirty="0" smtClean="0"/>
              <a:t>שהכרתם </a:t>
            </a:r>
            <a:r>
              <a:rPr lang="he-IL" sz="2800" dirty="0" smtClean="0"/>
              <a:t>את הרעיון של לוח מספרים,</a:t>
            </a:r>
          </a:p>
          <a:p>
            <a:r>
              <a:rPr lang="he-IL" sz="2800" dirty="0" smtClean="0"/>
              <a:t>אתם יכולים לבנות בעצמכם לוח מספרים.</a:t>
            </a:r>
          </a:p>
          <a:p>
            <a:r>
              <a:rPr lang="he-IL" sz="2800" dirty="0" smtClean="0"/>
              <a:t>להחליט על החוקיות בין הטורים, וחוקיות בין השורות.</a:t>
            </a:r>
          </a:p>
          <a:p>
            <a:r>
              <a:rPr lang="he-IL" sz="2800" dirty="0" smtClean="0"/>
              <a:t>ולבדוק האם גם בלוח החדש מתקיימים אותם החוקים כמו בלוח שחקרנו </a:t>
            </a:r>
            <a:r>
              <a:rPr lang="he-IL" sz="2800" dirty="0" smtClean="0"/>
              <a:t>יחד?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2800" dirty="0" smtClean="0"/>
              <a:t>מרחקים שווים בין זוג מספרים זהה.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2800" dirty="0" smtClean="0"/>
              <a:t>בריבוע </a:t>
            </a:r>
            <a:r>
              <a:rPr lang="he-IL" sz="2800" dirty="0" smtClean="0"/>
              <a:t>של 4 מספרים סכום האלכסונים שווה.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2800" dirty="0" smtClean="0"/>
              <a:t>במלבן </a:t>
            </a:r>
            <a:r>
              <a:rPr lang="he-IL" sz="2800" dirty="0" smtClean="0"/>
              <a:t>של 6 מספרים 3 </a:t>
            </a:r>
            <a:r>
              <a:rPr lang="en-US" sz="2800" dirty="0" smtClean="0"/>
              <a:t>X</a:t>
            </a:r>
            <a:r>
              <a:rPr lang="he-IL" sz="2800" dirty="0" smtClean="0"/>
              <a:t> </a:t>
            </a:r>
            <a:r>
              <a:rPr lang="he-IL" sz="2800" smtClean="0"/>
              <a:t>2 </a:t>
            </a:r>
            <a:r>
              <a:rPr lang="he-IL" sz="2800" smtClean="0"/>
              <a:t>   - סכום </a:t>
            </a:r>
            <a:r>
              <a:rPr lang="he-IL" sz="2800" dirty="0" smtClean="0"/>
              <a:t>המספרים בפינות הנגדיות שווה.</a:t>
            </a:r>
          </a:p>
          <a:p>
            <a:pPr marL="457200" indent="-457200">
              <a:buFontTx/>
              <a:buChar char="-"/>
            </a:pPr>
            <a:endParaRPr lang="he-IL" sz="2800" dirty="0" smtClean="0"/>
          </a:p>
          <a:p>
            <a:pPr marL="457200" indent="-457200">
              <a:buFontTx/>
              <a:buChar char="-"/>
            </a:pPr>
            <a:endParaRPr lang="he-IL" sz="2800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02273"/>
              </p:ext>
            </p:extLst>
          </p:nvPr>
        </p:nvGraphicFramePr>
        <p:xfrm>
          <a:off x="353261" y="334535"/>
          <a:ext cx="5456658" cy="599373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09443">
                  <a:extLst>
                    <a:ext uri="{9D8B030D-6E8A-4147-A177-3AD203B41FA5}">
                      <a16:colId xmlns="" xmlns:a16="http://schemas.microsoft.com/office/drawing/2014/main" val="4246884979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1322641027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3422486725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2589028500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397398045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2052924472"/>
                    </a:ext>
                  </a:extLst>
                </a:gridCol>
              </a:tblGrid>
              <a:tr h="75547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5</a:t>
                      </a:r>
                    </a:p>
                    <a:p>
                      <a:pPr rtl="1"/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4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3</a:t>
                      </a:r>
                    </a:p>
                    <a:p>
                      <a:pPr rtl="1"/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2</a:t>
                      </a:r>
                    </a:p>
                    <a:p>
                      <a:pPr rtl="1"/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1</a:t>
                      </a:r>
                      <a:endParaRPr lang="he-IL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2041668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dirty="0" smtClean="0"/>
                        <a:t>שורה 1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7978638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2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1596559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3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7537039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4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4261347"/>
                  </a:ext>
                </a:extLst>
              </a:tr>
              <a:tr h="70543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5</a:t>
                      </a:r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6532115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6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8605533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7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6209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9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 smtClean="0"/>
              <a:t>נחקור לוח מספרים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 smtClean="0"/>
              <a:t>נסכם את השיעור </a:t>
            </a:r>
            <a:r>
              <a:rPr lang="he-IL" dirty="0"/>
              <a:t>בקצרה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 smtClean="0"/>
              <a:t>נפתור משימת המשך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תרגול מתקדם</a:t>
            </a:r>
            <a:endParaRPr lang="he-IL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089100"/>
              </p:ext>
            </p:extLst>
          </p:nvPr>
        </p:nvGraphicFramePr>
        <p:xfrm>
          <a:off x="2628109" y="334535"/>
          <a:ext cx="5456658" cy="599373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09443">
                  <a:extLst>
                    <a:ext uri="{9D8B030D-6E8A-4147-A177-3AD203B41FA5}">
                      <a16:colId xmlns="" xmlns:a16="http://schemas.microsoft.com/office/drawing/2014/main" val="4246884979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1322641027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3422486725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2589028500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397398045"/>
                    </a:ext>
                  </a:extLst>
                </a:gridCol>
                <a:gridCol w="909443">
                  <a:extLst>
                    <a:ext uri="{9D8B030D-6E8A-4147-A177-3AD203B41FA5}">
                      <a16:colId xmlns="" xmlns:a16="http://schemas.microsoft.com/office/drawing/2014/main" val="2052924472"/>
                    </a:ext>
                  </a:extLst>
                </a:gridCol>
              </a:tblGrid>
              <a:tr h="75547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5</a:t>
                      </a:r>
                    </a:p>
                    <a:p>
                      <a:pPr rtl="1"/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4</a:t>
                      </a:r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3</a:t>
                      </a:r>
                    </a:p>
                    <a:p>
                      <a:pPr rtl="1"/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2</a:t>
                      </a:r>
                    </a:p>
                    <a:p>
                      <a:pPr rtl="1"/>
                      <a:endParaRPr lang="he-IL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dirty="0" smtClean="0">
                          <a:solidFill>
                            <a:schemeClr val="tx1"/>
                          </a:solidFill>
                        </a:rPr>
                        <a:t>טור 1</a:t>
                      </a:r>
                      <a:endParaRPr lang="he-IL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2041668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dirty="0" smtClean="0"/>
                        <a:t>שורה 1</a:t>
                      </a:r>
                      <a:endParaRPr lang="he-I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7978638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2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1596559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3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7537039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4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4261347"/>
                  </a:ext>
                </a:extLst>
              </a:tr>
              <a:tr h="70543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5</a:t>
                      </a:r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6532115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6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8605533"/>
                  </a:ext>
                </a:extLst>
              </a:tr>
              <a:tr h="755472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/>
                        <a:t>שורה 7</a:t>
                      </a:r>
                    </a:p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6209888"/>
                  </a:ext>
                </a:extLst>
              </a:tr>
            </a:tbl>
          </a:graphicData>
        </a:graphic>
      </p:graphicFrame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8764858" y="1928813"/>
            <a:ext cx="3427141" cy="4226659"/>
          </a:xfrm>
        </p:spPr>
        <p:txBody>
          <a:bodyPr>
            <a:normAutofit/>
          </a:bodyPr>
          <a:lstStyle/>
          <a:p>
            <a:r>
              <a:rPr lang="he-IL" b="1" dirty="0" smtClean="0"/>
              <a:t>הלוח שלכם</a:t>
            </a:r>
          </a:p>
          <a:p>
            <a:r>
              <a:rPr lang="he-IL" dirty="0" smtClean="0"/>
              <a:t>חוקיות בין טור לטור</a:t>
            </a:r>
          </a:p>
          <a:p>
            <a:r>
              <a:rPr lang="he-IL" dirty="0" smtClean="0"/>
              <a:t>___________</a:t>
            </a:r>
          </a:p>
          <a:p>
            <a:r>
              <a:rPr lang="he-IL" dirty="0" smtClean="0"/>
              <a:t>חוקיות בין שורה לשורה</a:t>
            </a:r>
          </a:p>
          <a:p>
            <a:r>
              <a:rPr lang="he-IL" dirty="0" smtClean="0"/>
              <a:t>_________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-159834" y="4666010"/>
            <a:ext cx="2787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בהצלחה!</a:t>
            </a:r>
            <a:endParaRPr lang="he-I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2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  <a:endParaRPr kumimoji="0" lang="he-IL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4424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=""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3663" y="322595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=""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16" y="2548054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152;p22">
            <a:extLst>
              <a:ext uri="{FF2B5EF4-FFF2-40B4-BE49-F238E27FC236}">
                <a16:creationId xmlns="" xmlns:a16="http://schemas.microsoft.com/office/drawing/2014/main" id="{F32ABF80-CA64-4A98-9188-4444117BED8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47271" y="2139607"/>
            <a:ext cx="1565175" cy="23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00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702" y="687385"/>
            <a:ext cx="1959939" cy="6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1227" y="1630016"/>
            <a:ext cx="5650303" cy="510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אליפסה 11"/>
          <p:cNvSpPr/>
          <p:nvPr/>
        </p:nvSpPr>
        <p:spPr>
          <a:xfrm>
            <a:off x="6845854" y="2038865"/>
            <a:ext cx="969558" cy="864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950439" y="2187144"/>
            <a:ext cx="8649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19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9" name="אליפסה 8"/>
          <p:cNvSpPr/>
          <p:nvPr/>
        </p:nvSpPr>
        <p:spPr>
          <a:xfrm>
            <a:off x="4834357" y="2693772"/>
            <a:ext cx="969558" cy="864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4938942" y="2879124"/>
            <a:ext cx="8649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11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4150612" y="4151870"/>
            <a:ext cx="969558" cy="864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4202904" y="4364052"/>
            <a:ext cx="8649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10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021" y="5758249"/>
            <a:ext cx="8649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21</a:t>
            </a:r>
            <a:endParaRPr lang="he-IL" sz="2800" b="1" dirty="0">
              <a:solidFill>
                <a:srgbClr val="FF0000"/>
              </a:solidFill>
            </a:endParaRPr>
          </a:p>
        </p:txBody>
      </p:sp>
      <p:pic>
        <p:nvPicPr>
          <p:cNvPr id="18" name="5min_final" descr="5min_final">
            <a:hlinkClick r:id="" action="ppaction://media"/>
            <a:extLst>
              <a:ext uri="{FF2B5EF4-FFF2-40B4-BE49-F238E27FC236}">
                <a16:creationId xmlns=""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386" y="548912"/>
            <a:ext cx="2018692" cy="720000"/>
          </a:xfrm>
          <a:prstGeom prst="rect">
            <a:avLst/>
          </a:prstGeom>
        </p:spPr>
      </p:pic>
      <p:sp>
        <p:nvSpPr>
          <p:cNvPr id="19" name="אליפסה 11"/>
          <p:cNvSpPr/>
          <p:nvPr/>
        </p:nvSpPr>
        <p:spPr>
          <a:xfrm>
            <a:off x="6007877" y="5665604"/>
            <a:ext cx="969558" cy="864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2" grpId="0" animBg="1"/>
      <p:bldP spid="13" grpId="0"/>
      <p:bldP spid="9" grpId="0" animBg="1"/>
      <p:bldP spid="14" grpId="0"/>
      <p:bldP spid="10" grpId="0" animBg="1"/>
      <p:bldP spid="15" grpId="0"/>
      <p:bldP spid="16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77232" y="2291104"/>
            <a:ext cx="5563048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he-I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מצאו בלוח שתי משבצות שיש בהן שני מספרים שווים, והשלימו את מקום המשבצות בלוח: 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he-I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משבצת אחת נמצאת בשורה _____  בטור ______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he-I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משבצת שנייה נמצאת בשורה _____  בטור ______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he-I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מצאו זוג נוסף:</a:t>
            </a:r>
          </a:p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אחת נמצאת בשורה _____  בטור ______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שנייה נמצאת בשורה _____  בטור </a:t>
            </a:r>
            <a:r>
              <a:rPr lang="he-IL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______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14" y="1698539"/>
            <a:ext cx="5486400" cy="50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532" y="488723"/>
            <a:ext cx="2224194" cy="793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77232" y="1666210"/>
            <a:ext cx="556304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he-I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מצאו בלוח שתי משבצות שיש בהן שני מספרים שווים, והשלימו את מקום המשבצות בלוח: 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5967665" y="6106294"/>
            <a:ext cx="596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000" dirty="0" smtClean="0"/>
              <a:t>הסבירו, בעזרת החוקיות של הלוח, איך התקבלו המספרים השווים</a:t>
            </a:r>
          </a:p>
        </p:txBody>
      </p:sp>
      <p:sp>
        <p:nvSpPr>
          <p:cNvPr id="7" name="מלבן 6"/>
          <p:cNvSpPr/>
          <p:nvPr/>
        </p:nvSpPr>
        <p:spPr>
          <a:xfrm>
            <a:off x="7364626" y="2618366"/>
            <a:ext cx="4475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אחת נמצאת בשורה 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בטור 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שנייה נמצאת בשורה 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 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בטור 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7364626" y="3617998"/>
            <a:ext cx="4475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אחת נמצאת בשורה </a:t>
            </a:r>
            <a:r>
              <a:rPr lang="he-IL" sz="2000" b="1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he-IL" sz="2000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בטור </a:t>
            </a:r>
            <a:r>
              <a:rPr lang="he-IL" sz="2000" b="1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</a:p>
          <a:p>
            <a:pPr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שנייה נמצאת בשורה </a:t>
            </a:r>
            <a:r>
              <a:rPr lang="he-IL" sz="2000" b="1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בטור </a:t>
            </a:r>
            <a:r>
              <a:rPr lang="he-IL" sz="2000" b="1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n-US" sz="20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457107" y="4941437"/>
            <a:ext cx="4475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אחת נמצאת בשורה</a:t>
            </a:r>
            <a:r>
              <a:rPr lang="he-IL" sz="2000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e-IL" sz="20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he-IL" sz="2000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בטור </a:t>
            </a:r>
            <a:r>
              <a:rPr lang="he-IL" sz="20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</a:p>
          <a:p>
            <a:pPr algn="r" rtl="1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משבצת שנייה נמצאת בשורה </a:t>
            </a:r>
            <a:r>
              <a:rPr lang="he-IL" sz="20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e-IL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בטור </a:t>
            </a:r>
            <a:r>
              <a:rPr lang="he-IL" sz="20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endParaRPr lang="en-US" sz="20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r" rtl="1" eaLnBrk="0" fontAlgn="base" hangingPunct="0"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281" y="1666210"/>
            <a:ext cx="5622323" cy="51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904" y="474209"/>
            <a:ext cx="2142807" cy="764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369712" y="1690264"/>
            <a:ext cx="5563048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he-IL" sz="2400" dirty="0" smtClean="0"/>
              <a:t>הקיפו בלוח ריבוע שיש בו ארבע משבצות. </a:t>
            </a:r>
          </a:p>
          <a:p>
            <a:pPr lvl="0" algn="r" rtl="1"/>
            <a:r>
              <a:rPr lang="he-IL" sz="2400" dirty="0" smtClean="0"/>
              <a:t>חברו את שני המספרים בכל אלכסון.</a:t>
            </a:r>
            <a:endParaRPr lang="en-US" sz="2400" dirty="0" smtClean="0"/>
          </a:p>
          <a:p>
            <a:pPr algn="r" rtl="1"/>
            <a:r>
              <a:rPr lang="he-IL" sz="2400" dirty="0" smtClean="0"/>
              <a:t>מה תוכלו לומר על סכום המספרים בשני האלכסונים?</a:t>
            </a:r>
          </a:p>
          <a:p>
            <a:pPr algn="r" rtl="1"/>
            <a:endParaRPr lang="he-IL" sz="2400" dirty="0" smtClean="0"/>
          </a:p>
          <a:p>
            <a:pPr lvl="0" algn="r" rtl="1"/>
            <a:r>
              <a:rPr lang="he-IL" sz="2400" dirty="0" smtClean="0"/>
              <a:t>האם התכונה שמצאתם נכונה לכל ריבוע בעל ארבע משבצות בלוח?</a:t>
            </a:r>
            <a:endParaRPr lang="en-US" sz="2400" dirty="0" smtClean="0"/>
          </a:p>
          <a:p>
            <a:pPr algn="r" rtl="1"/>
            <a:r>
              <a:rPr lang="he-IL" sz="2400" dirty="0" smtClean="0"/>
              <a:t>אם כן,  הסבירו מדוע. אם לא, הסבירו מדוע היא קיימת בריבוע שבחרתם</a:t>
            </a:r>
            <a:r>
              <a:rPr lang="he-IL" sz="2000" dirty="0" smtClean="0"/>
              <a:t>.</a:t>
            </a:r>
            <a:endParaRPr lang="en-US" sz="20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14" y="1698539"/>
            <a:ext cx="5486400" cy="50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132" y="331364"/>
            <a:ext cx="2302782" cy="821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369712" y="1690264"/>
            <a:ext cx="5563048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he-IL" sz="2400" dirty="0" smtClean="0"/>
              <a:t>הקיפו בלוח ריבוע שיש בו ארבע משבצות. </a:t>
            </a:r>
          </a:p>
          <a:p>
            <a:pPr lvl="0" algn="r" rtl="1"/>
            <a:r>
              <a:rPr lang="he-IL" sz="2400" dirty="0" smtClean="0"/>
              <a:t>חברו את שני המספרים בכל אלכסון.</a:t>
            </a:r>
            <a:endParaRPr lang="en-US" sz="2400" dirty="0" smtClean="0"/>
          </a:p>
          <a:p>
            <a:pPr algn="r" rtl="1"/>
            <a:r>
              <a:rPr lang="he-IL" sz="2400" dirty="0" smtClean="0"/>
              <a:t>מה תוכלו לומר על סכום המספרים בשני האלכסונים?</a:t>
            </a:r>
          </a:p>
          <a:p>
            <a:pPr algn="r" rtl="1"/>
            <a:endParaRPr lang="he-IL" sz="2400" dirty="0" smtClean="0"/>
          </a:p>
          <a:p>
            <a:pPr lvl="0" algn="r" rtl="1"/>
            <a:r>
              <a:rPr lang="he-IL" sz="2400" dirty="0" smtClean="0"/>
              <a:t>האם התכונה שמצאתם נכונה לכל ריבוע בעל ארבע משבצות בלוח?</a:t>
            </a:r>
            <a:endParaRPr lang="en-US" sz="2400" dirty="0" smtClean="0"/>
          </a:p>
          <a:p>
            <a:pPr algn="r" rtl="1"/>
            <a:r>
              <a:rPr lang="he-IL" sz="2400" dirty="0" smtClean="0"/>
              <a:t>אם כן,  הסבירו מדוע. אם לא, הסבירו מדוע </a:t>
            </a:r>
            <a:r>
              <a:rPr lang="he-IL" sz="2400" smtClean="0"/>
              <a:t>היא  לא קיימת </a:t>
            </a:r>
            <a:r>
              <a:rPr lang="he-IL" sz="2400" dirty="0" smtClean="0"/>
              <a:t>בריבוע שבחרתם</a:t>
            </a:r>
            <a:r>
              <a:rPr lang="he-IL" sz="2000" dirty="0" smtClean="0"/>
              <a:t>.</a:t>
            </a:r>
            <a:endParaRPr lang="en-US" sz="20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94" y="1714977"/>
            <a:ext cx="5545910" cy="498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7863" y="5070673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+ 9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733" y="5070673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= 14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6693" y="5643211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6 + 8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8804" y="5643211"/>
            <a:ext cx="1254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= 14</a:t>
            </a:r>
            <a:endParaRPr lang="he-IL" sz="4000" b="1" dirty="0">
              <a:solidFill>
                <a:srgbClr val="65176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5654" y="5289268"/>
            <a:ext cx="31471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+ 9 = 6 + 8</a:t>
            </a:r>
            <a:endParaRPr lang="he-IL" sz="4000" b="1" dirty="0">
              <a:solidFill>
                <a:srgbClr val="65176D"/>
              </a:solidFill>
            </a:endParaRPr>
          </a:p>
        </p:txBody>
      </p:sp>
      <p:cxnSp>
        <p:nvCxnSpPr>
          <p:cNvPr id="3" name="מחבר ישר 2"/>
          <p:cNvCxnSpPr/>
          <p:nvPr/>
        </p:nvCxnSpPr>
        <p:spPr>
          <a:xfrm flipH="1">
            <a:off x="1478604" y="3015574"/>
            <a:ext cx="797668" cy="817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מחבר ישר 4"/>
          <p:cNvCxnSpPr/>
          <p:nvPr/>
        </p:nvCxnSpPr>
        <p:spPr>
          <a:xfrm>
            <a:off x="1478604" y="3015574"/>
            <a:ext cx="797668" cy="817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369712" y="1690264"/>
            <a:ext cx="5563048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he-IL" sz="2400" dirty="0" smtClean="0"/>
              <a:t>הקיפו בלוח ריבוע שיש בו ארבע משבצות. </a:t>
            </a:r>
          </a:p>
          <a:p>
            <a:pPr lvl="0" algn="r" rtl="1"/>
            <a:r>
              <a:rPr lang="he-IL" sz="2400" dirty="0" smtClean="0"/>
              <a:t>חברו את שני המספרים בכל אלכסון.</a:t>
            </a:r>
            <a:endParaRPr lang="en-US" sz="2400" dirty="0" smtClean="0"/>
          </a:p>
          <a:p>
            <a:pPr algn="r" rtl="1"/>
            <a:r>
              <a:rPr lang="he-IL" sz="2400" dirty="0" smtClean="0"/>
              <a:t>מה תוכלו לומר על סכום המספרים בשני האלכסונים?</a:t>
            </a:r>
          </a:p>
          <a:p>
            <a:pPr algn="r" rtl="1"/>
            <a:endParaRPr lang="he-IL" sz="2400" dirty="0" smtClean="0"/>
          </a:p>
          <a:p>
            <a:pPr lvl="0" algn="r" rtl="1"/>
            <a:r>
              <a:rPr lang="he-IL" sz="2400" dirty="0" smtClean="0"/>
              <a:t>האם התכונה שמצאתם נכונה לכל ריבוע בעל ארבע משבצות בלוח?</a:t>
            </a:r>
            <a:endParaRPr lang="en-US" sz="2400" dirty="0" smtClean="0"/>
          </a:p>
          <a:p>
            <a:pPr algn="r" rtl="1"/>
            <a:r>
              <a:rPr lang="he-IL" sz="2400" dirty="0" smtClean="0"/>
              <a:t>אם כן,  הסבירו מדוע. אם לא, הסבירו מדוע היא קיימת בריבוע שבחרתם</a:t>
            </a:r>
            <a:r>
              <a:rPr lang="he-IL" sz="2000" dirty="0" smtClean="0"/>
              <a:t>.</a:t>
            </a:r>
            <a:endParaRPr lang="en-US" sz="2000" dirty="0" smtClean="0"/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he-IL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444" y="1690264"/>
            <a:ext cx="5071172" cy="46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489096" y="5943589"/>
            <a:ext cx="37029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D25B2C"/>
                </a:solidFill>
              </a:rPr>
              <a:t>19 + 23 = 20 + 22</a:t>
            </a:r>
            <a:endParaRPr lang="he-IL" sz="4000" b="1" dirty="0">
              <a:solidFill>
                <a:srgbClr val="D25B2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5543" y="5235703"/>
            <a:ext cx="3396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D25B2C"/>
                </a:solidFill>
              </a:rPr>
              <a:t>19 + 23 = 42</a:t>
            </a:r>
            <a:endParaRPr lang="he-IL" sz="4000" b="1" dirty="0">
              <a:solidFill>
                <a:srgbClr val="D25B2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5543" y="5943589"/>
            <a:ext cx="31471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D25B2C"/>
                </a:solidFill>
              </a:rPr>
              <a:t>20 + 22 = 42</a:t>
            </a:r>
            <a:endParaRPr lang="he-IL" sz="4000" b="1" dirty="0">
              <a:solidFill>
                <a:srgbClr val="D25B2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72648" y="5235703"/>
            <a:ext cx="31471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smtClean="0">
                <a:solidFill>
                  <a:srgbClr val="65176D"/>
                </a:solidFill>
              </a:rPr>
              <a:t>5 + 9 = 6 + 8</a:t>
            </a:r>
            <a:endParaRPr lang="he-IL" sz="4000" b="1" dirty="0">
              <a:solidFill>
                <a:srgbClr val="65176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1528</Words>
  <Application>Microsoft Office PowerPoint</Application>
  <PresentationFormat>מותאם אישית</PresentationFormat>
  <Paragraphs>293</Paragraphs>
  <Slides>21</Slides>
  <Notes>19</Notes>
  <HiddenSlides>0</HiddenSlides>
  <MMClips>8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2" baseType="lpstr">
      <vt:lpstr>Office Theme</vt:lpstr>
      <vt:lpstr>מצגת של PowerPoint</vt:lpstr>
      <vt:lpstr>מה נלמד היום?</vt:lpstr>
      <vt:lpstr>מה להביא לשיעור?</vt:lpstr>
      <vt:lpstr>עכשיו לומדים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מסיימים ומסכמים</vt:lpstr>
      <vt:lpstr>ממשיכים לתרגל</vt:lpstr>
      <vt:lpstr>ממשיכים לתרגל</vt:lpstr>
      <vt:lpstr>תרגול מתקדם</vt:lpstr>
      <vt:lpstr>תרגול מתקדם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רבקה קלטוביץ</cp:lastModifiedBy>
  <cp:revision>142</cp:revision>
  <dcterms:created xsi:type="dcterms:W3CDTF">2020-03-11T07:11:19Z</dcterms:created>
  <dcterms:modified xsi:type="dcterms:W3CDTF">2020-07-15T07:00:19Z</dcterms:modified>
</cp:coreProperties>
</file>