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71"/>
  </p:notesMasterIdLst>
  <p:sldIdLst>
    <p:sldId id="351" r:id="rId2"/>
    <p:sldId id="261" r:id="rId3"/>
    <p:sldId id="324" r:id="rId4"/>
    <p:sldId id="342" r:id="rId5"/>
    <p:sldId id="350" r:id="rId6"/>
    <p:sldId id="265" r:id="rId7"/>
    <p:sldId id="334" r:id="rId8"/>
    <p:sldId id="346" r:id="rId9"/>
    <p:sldId id="345" r:id="rId10"/>
    <p:sldId id="318" r:id="rId11"/>
    <p:sldId id="340" r:id="rId12"/>
    <p:sldId id="348" r:id="rId13"/>
    <p:sldId id="347" r:id="rId14"/>
    <p:sldId id="280" r:id="rId15"/>
    <p:sldId id="353" r:id="rId16"/>
    <p:sldId id="352" r:id="rId17"/>
    <p:sldId id="354" r:id="rId18"/>
    <p:sldId id="359" r:id="rId19"/>
    <p:sldId id="355" r:id="rId20"/>
    <p:sldId id="360" r:id="rId21"/>
    <p:sldId id="356" r:id="rId22"/>
    <p:sldId id="357" r:id="rId23"/>
    <p:sldId id="358" r:id="rId24"/>
    <p:sldId id="361" r:id="rId25"/>
    <p:sldId id="362" r:id="rId26"/>
    <p:sldId id="363" r:id="rId27"/>
    <p:sldId id="372" r:id="rId28"/>
    <p:sldId id="373" r:id="rId29"/>
    <p:sldId id="374" r:id="rId30"/>
    <p:sldId id="375" r:id="rId31"/>
    <p:sldId id="376" r:id="rId32"/>
    <p:sldId id="313" r:id="rId33"/>
    <p:sldId id="315" r:id="rId34"/>
    <p:sldId id="314" r:id="rId35"/>
    <p:sldId id="312" r:id="rId36"/>
    <p:sldId id="364" r:id="rId37"/>
    <p:sldId id="365" r:id="rId38"/>
    <p:sldId id="366" r:id="rId39"/>
    <p:sldId id="367" r:id="rId40"/>
    <p:sldId id="369" r:id="rId41"/>
    <p:sldId id="368" r:id="rId42"/>
    <p:sldId id="370" r:id="rId43"/>
    <p:sldId id="287" r:id="rId44"/>
    <p:sldId id="292" r:id="rId45"/>
    <p:sldId id="293" r:id="rId46"/>
    <p:sldId id="297" r:id="rId47"/>
    <p:sldId id="330" r:id="rId48"/>
    <p:sldId id="316" r:id="rId49"/>
    <p:sldId id="295" r:id="rId50"/>
    <p:sldId id="296" r:id="rId51"/>
    <p:sldId id="304" r:id="rId52"/>
    <p:sldId id="323" r:id="rId53"/>
    <p:sldId id="317" r:id="rId54"/>
    <p:sldId id="298" r:id="rId55"/>
    <p:sldId id="327" r:id="rId56"/>
    <p:sldId id="328" r:id="rId57"/>
    <p:sldId id="331" r:id="rId58"/>
    <p:sldId id="299" r:id="rId59"/>
    <p:sldId id="300" r:id="rId60"/>
    <p:sldId id="332" r:id="rId61"/>
    <p:sldId id="301" r:id="rId62"/>
    <p:sldId id="302" r:id="rId63"/>
    <p:sldId id="308" r:id="rId64"/>
    <p:sldId id="303" r:id="rId65"/>
    <p:sldId id="349" r:id="rId66"/>
    <p:sldId id="343" r:id="rId67"/>
    <p:sldId id="271" r:id="rId68"/>
    <p:sldId id="272" r:id="rId69"/>
    <p:sldId id="371" r:id="rId70"/>
  </p:sldIdLst>
  <p:sldSz cx="12192000" cy="6858000"/>
  <p:notesSz cx="6858000" cy="9144000"/>
  <p:embeddedFontLst>
    <p:embeddedFont>
      <p:font typeface="David" panose="020E0502060401010101" pitchFamily="34" charset="-79"/>
      <p:regular r:id="rId72"/>
      <p:bold r:id="rId73"/>
    </p:embeddedFont>
    <p:embeddedFont>
      <p:font typeface="Open Sans" panose="020B0604020202020204" charset="0"/>
      <p:regular r:id="rId74"/>
      <p:bold r:id="rId75"/>
      <p:italic r:id="rId76"/>
      <p:boldItalic r:id="rId77"/>
    </p:embeddedFont>
    <p:embeddedFont>
      <p:font typeface="Cambria Math" panose="02040503050406030204" pitchFamily="18" charset="0"/>
      <p:regular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Guttman Yad-Brush" panose="02010401010101010101" pitchFamily="2" charset="-79"/>
      <p:regular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4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2" autoAdjust="0"/>
    <p:restoredTop sz="87211" autoAdjust="0"/>
  </p:normalViewPr>
  <p:slideViewPr>
    <p:cSldViewPr snapToGrid="0">
      <p:cViewPr>
        <p:scale>
          <a:sx n="59" d="100"/>
          <a:sy n="59" d="100"/>
        </p:scale>
        <p:origin x="-930" y="-186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2307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 dirty="0"/>
              <a:t>משך השקף: 2 דקות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sz="1200" dirty="0" smtClean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sz="1200" dirty="0" smtClean="0">
                <a:solidFill>
                  <a:schemeClr val="dk1"/>
                </a:solidFill>
              </a:rPr>
              <a:t>מוזמנים לפנות בצורה אישית לתלמידים:</a:t>
            </a:r>
            <a:r>
              <a:rPr lang="he-IL" sz="1200" dirty="0" smtClean="0"/>
              <a:t/>
            </a:r>
            <a:br>
              <a:rPr lang="he-IL" sz="1200" dirty="0" smtClean="0"/>
            </a:br>
            <a:r>
              <a:rPr lang="he-IL" sz="1200" dirty="0" smtClean="0">
                <a:solidFill>
                  <a:srgbClr val="2F5496"/>
                </a:solidFill>
              </a:rPr>
              <a:t>דוגמה לטקסט שייאמר בעל פה: "בשיעור הזה נלמד על_________. </a:t>
            </a:r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b="1" dirty="0"/>
              <a:t>רצף מספרי השקפים הבאים 11-15 מכיל בתוכו: הקניית ידע, תרגול ופתרון, תרגול ופתרון נוספים. משך זמן כל הרצף הוא 20 סה"כ</a:t>
            </a:r>
            <a:r>
              <a:rPr lang="x-none" b="1" dirty="0" smtClean="0"/>
              <a:t>.</a:t>
            </a:r>
            <a:endParaRPr b="1"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740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092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709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678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954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413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0390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 כ-2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/>
              <a:t>הציגו את ההגדרה של הזווית הישרה.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/>
              <a:t>ציינו בפני התלמידים כי ניתן לבדוק האם זווית היא ישרה באמצעות פינה מלבנית של דף או בעזרת סרגל משולש.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/>
              <a:t>תוכלו לציין כי ניתן ליצור פינה מלבנית באמצעות קיפול הדף. קיפול ראשון. ולאחר מכן לבצע קיפול שני בהתאם לקיפול הראשון. מומלץ שהמורה תציג זאת בפני התלמידים.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0" dirty="0"/>
              <a:t>הציגו זאת באמצעות האנימציה.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8291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8691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758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1" dirty="0"/>
              <a:t>משך השקף: דקה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36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521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613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275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368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2985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856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920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b="1" dirty="0"/>
              <a:t>משך השקף: עד 5 דקות</a:t>
            </a: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dirty="0"/>
              <a:t>סיכום ויציאה לתרגול. </a:t>
            </a: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342" name="Google Shape;34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משך השקף: עד 2 דקות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735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משך השקף: עד 2 דקות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33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 dirty="0"/>
              <a:t>משך השקף: עד 2 דקות</a:t>
            </a: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dirty="0"/>
              <a:t>שלב זה</a:t>
            </a:r>
            <a:r>
              <a:rPr lang="x-none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>
                <a:solidFill>
                  <a:schemeClr val="dk1"/>
                </a:solidFill>
              </a:rPr>
              <a:t>בכיתות נמוכות מומלץ שהחיבור יהיה מינורי וכללי. </a:t>
            </a:r>
            <a:br>
              <a:rPr lang="x-none" dirty="0">
                <a:solidFill>
                  <a:schemeClr val="dk1"/>
                </a:solidFill>
              </a:rPr>
            </a:br>
            <a:r>
              <a:rPr lang="x-none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  <a:endParaRPr dirty="0"/>
          </a:p>
          <a:p>
            <a:pPr marL="158750" lvl="0" indent="0" algn="r" rtl="1"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FF0000"/>
                </a:solidFill>
              </a:rPr>
              <a:t>דוגמה לטקסט שייאמר בעל פה: 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b="1" dirty="0"/>
              <a:t>רצף מספרי השקפים הבאים 11-15 מכיל בתוכו: הקניית ידע, תרגול ופתרון, תרגול ופתרון נוספים. משך זמן כל הרצף הוא 20 סה"כ.</a:t>
            </a:r>
            <a:endParaRPr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61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b="1" dirty="0"/>
              <a:t>רצף מספרי השקפים הבאים 11-15 מכיל בתוכו: הקניית ידע, תרגול ופתרון, תרגול ופתרון נוספים. משך זמן כל הרצף הוא 20 סה"כ.</a:t>
            </a:r>
            <a:endParaRPr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 dirty="0"/>
              <a:t>הקניה: </a:t>
            </a:r>
            <a:r>
              <a:rPr lang="x-none" dirty="0"/>
              <a:t>התייחסות למטרת למידה אחת מרכזית </a:t>
            </a:r>
            <a:r>
              <a:rPr lang="x-none" dirty="0" smtClean="0"/>
              <a:t>וממוקדת</a:t>
            </a: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74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7230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92" name="Google Shape;292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9115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xmlns="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xmlns="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xmlns="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4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7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3736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627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347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5438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35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007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8644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0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34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xmlns="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71" r:id="rId3"/>
    <p:sldLayoutId id="2147483672" r:id="rId4"/>
    <p:sldLayoutId id="2147483673" r:id="rId5"/>
    <p:sldLayoutId id="2147483679" r:id="rId6"/>
    <p:sldLayoutId id="2147483674" r:id="rId7"/>
    <p:sldLayoutId id="2147483675" r:id="rId8"/>
    <p:sldLayoutId id="2147483676" r:id="rId9"/>
    <p:sldLayoutId id="2147483678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1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17" Type="http://schemas.openxmlformats.org/officeDocument/2006/relationships/image" Target="../media/image33.png"/><Relationship Id="rId2" Type="http://schemas.openxmlformats.org/officeDocument/2006/relationships/video" Target="../media/media3.mp4"/><Relationship Id="rId16" Type="http://schemas.microsoft.com/office/2007/relationships/hdphoto" Target="../media/hdphoto11.wdp"/><Relationship Id="rId1" Type="http://schemas.microsoft.com/office/2007/relationships/media" Target="../media/media3.mp4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8.wdp"/><Relationship Id="rId19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Relationship Id="rId14" Type="http://schemas.microsoft.com/office/2007/relationships/hdphoto" Target="../media/hdphoto10.wdp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10.wdp"/><Relationship Id="rId2" Type="http://schemas.openxmlformats.org/officeDocument/2006/relationships/image" Target="../media/image34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0.png"/><Relationship Id="rId14" Type="http://schemas.microsoft.com/office/2007/relationships/hdphoto" Target="../media/hdphoto11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1.png"/><Relationship Id="rId18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microsoft.com/office/2007/relationships/hdphoto" Target="../media/hdphoto9.wdp"/><Relationship Id="rId17" Type="http://schemas.openxmlformats.org/officeDocument/2006/relationships/image" Target="../media/image33.png"/><Relationship Id="rId2" Type="http://schemas.openxmlformats.org/officeDocument/2006/relationships/video" Target="../media/media3.mp4"/><Relationship Id="rId16" Type="http://schemas.microsoft.com/office/2007/relationships/hdphoto" Target="../media/hdphoto11.wdp"/><Relationship Id="rId1" Type="http://schemas.microsoft.com/office/2007/relationships/media" Target="../media/media3.mp4"/><Relationship Id="rId6" Type="http://schemas.microsoft.com/office/2007/relationships/hdphoto" Target="../media/hdphoto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microsoft.com/office/2007/relationships/hdphoto" Target="../media/hdphoto8.wdp"/><Relationship Id="rId19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Relationship Id="rId14" Type="http://schemas.microsoft.com/office/2007/relationships/hdphoto" Target="../media/hdphoto10.wdp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10.wdp"/><Relationship Id="rId2" Type="http://schemas.openxmlformats.org/officeDocument/2006/relationships/image" Target="../media/image34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0.png"/><Relationship Id="rId14" Type="http://schemas.microsoft.com/office/2007/relationships/hdphoto" Target="../media/hdphoto11.wdp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1.wdp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9.wdp"/><Relationship Id="rId1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10.wdp"/><Relationship Id="rId17" Type="http://schemas.openxmlformats.org/officeDocument/2006/relationships/image" Target="../media/image40.png"/><Relationship Id="rId2" Type="http://schemas.openxmlformats.org/officeDocument/2006/relationships/image" Target="../media/image34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0.png"/><Relationship Id="rId14" Type="http://schemas.microsoft.com/office/2007/relationships/hdphoto" Target="../media/hdphoto11.wdp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4" name="אובייקט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420810"/>
              </p:ext>
            </p:extLst>
          </p:nvPr>
        </p:nvGraphicFramePr>
        <p:xfrm>
          <a:off x="-208812" y="-90151"/>
          <a:ext cx="12354773" cy="6948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מצגת" r:id="rId3" imgW="5602284" imgH="3151756" progId="PowerPoint.Show.12">
                  <p:embed/>
                </p:oleObj>
              </mc:Choice>
              <mc:Fallback>
                <p:oleObj name="מצגת" r:id="rId3" imgW="5602284" imgH="3151756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08812" y="-90151"/>
                        <a:ext cx="12354773" cy="6948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מלבן 4"/>
          <p:cNvSpPr/>
          <p:nvPr/>
        </p:nvSpPr>
        <p:spPr>
          <a:xfrm>
            <a:off x="199088" y="6363593"/>
            <a:ext cx="4796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נא הצטיידו </a:t>
            </a:r>
            <a:r>
              <a:rPr lang="he-IL" u="sng" dirty="0"/>
              <a:t>במחברת, עפרון, צבעים וסרגל</a:t>
            </a:r>
            <a:r>
              <a:rPr lang="he-IL" u="sng" dirty="0" smtClean="0"/>
              <a:t>. קשיות שתיה ב-3 צבעים</a:t>
            </a:r>
            <a:endParaRPr lang="he-IL" u="sng" dirty="0"/>
          </a:p>
        </p:txBody>
      </p:sp>
    </p:spTree>
    <p:extLst>
      <p:ext uri="{BB962C8B-B14F-4D97-AF65-F5344CB8AC3E}">
        <p14:creationId xmlns:p14="http://schemas.microsoft.com/office/powerpoint/2010/main" val="427175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476047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צלעות</a:t>
            </a:r>
            <a:endParaRPr lang="en-US"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E9D095-656A-4257-BF70-30CEFB7007A5}"/>
              </a:ext>
            </a:extLst>
          </p:cNvPr>
          <p:cNvSpPr txBox="1"/>
          <p:nvPr/>
        </p:nvSpPr>
        <p:spPr>
          <a:xfrm>
            <a:off x="128581" y="3587142"/>
            <a:ext cx="537540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>משולש שווה-צלעות: שלוש צלעות שוות.</a:t>
            </a:r>
          </a:p>
        </p:txBody>
      </p:sp>
      <p:sp>
        <p:nvSpPr>
          <p:cNvPr id="23" name="משולש שווה-שוקיים 2">
            <a:extLst>
              <a:ext uri="{FF2B5EF4-FFF2-40B4-BE49-F238E27FC236}">
                <a16:creationId xmlns:a16="http://schemas.microsoft.com/office/drawing/2014/main" xmlns="" id="{81594349-04C0-4577-BE87-F96B9EBAAE23}"/>
              </a:ext>
            </a:extLst>
          </p:cNvPr>
          <p:cNvSpPr/>
          <p:nvPr/>
        </p:nvSpPr>
        <p:spPr>
          <a:xfrm>
            <a:off x="7484314" y="3111049"/>
            <a:ext cx="2343455" cy="2158017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4" name="מחבר ישר 32">
            <a:extLst>
              <a:ext uri="{FF2B5EF4-FFF2-40B4-BE49-F238E27FC236}">
                <a16:creationId xmlns:a16="http://schemas.microsoft.com/office/drawing/2014/main" xmlns="" id="{71CB4A7D-D5DE-42CA-AB55-1E5DA9C3575A}"/>
              </a:ext>
            </a:extLst>
          </p:cNvPr>
          <p:cNvCxnSpPr/>
          <p:nvPr/>
        </p:nvCxnSpPr>
        <p:spPr>
          <a:xfrm>
            <a:off x="8639059" y="3111049"/>
            <a:ext cx="1171727" cy="21877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מחבר ישר 36">
            <a:extLst>
              <a:ext uri="{FF2B5EF4-FFF2-40B4-BE49-F238E27FC236}">
                <a16:creationId xmlns:a16="http://schemas.microsoft.com/office/drawing/2014/main" xmlns="" id="{05138DF6-DE6A-48BA-AB3E-2DD712C0F4ED}"/>
              </a:ext>
            </a:extLst>
          </p:cNvPr>
          <p:cNvCxnSpPr>
            <a:cxnSpLocks/>
          </p:cNvCxnSpPr>
          <p:nvPr/>
        </p:nvCxnSpPr>
        <p:spPr>
          <a:xfrm flipH="1">
            <a:off x="7467331" y="3111049"/>
            <a:ext cx="1171728" cy="2158017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מחבר ישר 38">
            <a:extLst>
              <a:ext uri="{FF2B5EF4-FFF2-40B4-BE49-F238E27FC236}">
                <a16:creationId xmlns:a16="http://schemas.microsoft.com/office/drawing/2014/main" xmlns="" id="{4B846E0D-F9B3-4BF8-B11E-1A96A2760558}"/>
              </a:ext>
            </a:extLst>
          </p:cNvPr>
          <p:cNvCxnSpPr/>
          <p:nvPr/>
        </p:nvCxnSpPr>
        <p:spPr>
          <a:xfrm>
            <a:off x="7467331" y="5237747"/>
            <a:ext cx="2343455" cy="3131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569831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צלעות</a:t>
            </a:r>
            <a:endParaRPr lang="en-US"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משולש ישר-זווית 9">
            <a:extLst>
              <a:ext uri="{FF2B5EF4-FFF2-40B4-BE49-F238E27FC236}">
                <a16:creationId xmlns:a16="http://schemas.microsoft.com/office/drawing/2014/main" xmlns="" id="{D4F2ECAB-4EE3-43C3-AE0D-833AB10D5FD0}"/>
              </a:ext>
            </a:extLst>
          </p:cNvPr>
          <p:cNvSpPr/>
          <p:nvPr/>
        </p:nvSpPr>
        <p:spPr>
          <a:xfrm>
            <a:off x="7739847" y="2941665"/>
            <a:ext cx="1288473" cy="2563091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286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569831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צלעות</a:t>
            </a:r>
            <a:endParaRPr lang="en-US"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משולש ישר-זווית 9">
            <a:extLst>
              <a:ext uri="{FF2B5EF4-FFF2-40B4-BE49-F238E27FC236}">
                <a16:creationId xmlns:a16="http://schemas.microsoft.com/office/drawing/2014/main" xmlns="" id="{D4F2ECAB-4EE3-43C3-AE0D-833AB10D5FD0}"/>
              </a:ext>
            </a:extLst>
          </p:cNvPr>
          <p:cNvSpPr/>
          <p:nvPr/>
        </p:nvSpPr>
        <p:spPr>
          <a:xfrm>
            <a:off x="7739847" y="2941665"/>
            <a:ext cx="1288473" cy="2563091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1" name="מחבר ישר 36">
            <a:extLst>
              <a:ext uri="{FF2B5EF4-FFF2-40B4-BE49-F238E27FC236}">
                <a16:creationId xmlns:a16="http://schemas.microsoft.com/office/drawing/2014/main" xmlns="" id="{5587F89C-99FD-4A0D-A6FD-9BA8DBFD1E70}"/>
              </a:ext>
            </a:extLst>
          </p:cNvPr>
          <p:cNvCxnSpPr>
            <a:cxnSpLocks/>
          </p:cNvCxnSpPr>
          <p:nvPr/>
        </p:nvCxnSpPr>
        <p:spPr>
          <a:xfrm>
            <a:off x="7739847" y="2941665"/>
            <a:ext cx="0" cy="256309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מחבר ישר 36">
            <a:extLst>
              <a:ext uri="{FF2B5EF4-FFF2-40B4-BE49-F238E27FC236}">
                <a16:creationId xmlns:a16="http://schemas.microsoft.com/office/drawing/2014/main" xmlns="" id="{CC5C5445-4B99-4D28-AED6-90F830D1DCBD}"/>
              </a:ext>
            </a:extLst>
          </p:cNvPr>
          <p:cNvCxnSpPr>
            <a:cxnSpLocks/>
          </p:cNvCxnSpPr>
          <p:nvPr/>
        </p:nvCxnSpPr>
        <p:spPr>
          <a:xfrm flipH="1" flipV="1">
            <a:off x="7739847" y="2941665"/>
            <a:ext cx="1288473" cy="256309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מחבר ישר 36">
            <a:extLst>
              <a:ext uri="{FF2B5EF4-FFF2-40B4-BE49-F238E27FC236}">
                <a16:creationId xmlns:a16="http://schemas.microsoft.com/office/drawing/2014/main" xmlns="" id="{414B4A5B-F44F-4E4A-A7BC-BDC275FFC470}"/>
              </a:ext>
            </a:extLst>
          </p:cNvPr>
          <p:cNvCxnSpPr>
            <a:cxnSpLocks/>
          </p:cNvCxnSpPr>
          <p:nvPr/>
        </p:nvCxnSpPr>
        <p:spPr>
          <a:xfrm flipH="1">
            <a:off x="7739848" y="5504756"/>
            <a:ext cx="1288472" cy="0"/>
          </a:xfrm>
          <a:prstGeom prst="line">
            <a:avLst/>
          </a:prstGeom>
          <a:ln w="57150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1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569831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צלעות</a:t>
            </a:r>
            <a:endParaRPr lang="en-US"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E9D095-656A-4257-BF70-30CEFB7007A5}"/>
              </a:ext>
            </a:extLst>
          </p:cNvPr>
          <p:cNvSpPr txBox="1"/>
          <p:nvPr/>
        </p:nvSpPr>
        <p:spPr>
          <a:xfrm>
            <a:off x="128581" y="3587142"/>
            <a:ext cx="537540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>משולש שונה-צלעות: שלוש צלעות שונות.</a:t>
            </a:r>
          </a:p>
        </p:txBody>
      </p:sp>
      <p:sp>
        <p:nvSpPr>
          <p:cNvPr id="10" name="משולש ישר-זווית 9">
            <a:extLst>
              <a:ext uri="{FF2B5EF4-FFF2-40B4-BE49-F238E27FC236}">
                <a16:creationId xmlns:a16="http://schemas.microsoft.com/office/drawing/2014/main" xmlns="" id="{D4F2ECAB-4EE3-43C3-AE0D-833AB10D5FD0}"/>
              </a:ext>
            </a:extLst>
          </p:cNvPr>
          <p:cNvSpPr/>
          <p:nvPr/>
        </p:nvSpPr>
        <p:spPr>
          <a:xfrm>
            <a:off x="7739847" y="2941665"/>
            <a:ext cx="1288473" cy="2563091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1" name="מחבר ישר 36">
            <a:extLst>
              <a:ext uri="{FF2B5EF4-FFF2-40B4-BE49-F238E27FC236}">
                <a16:creationId xmlns:a16="http://schemas.microsoft.com/office/drawing/2014/main" xmlns="" id="{5587F89C-99FD-4A0D-A6FD-9BA8DBFD1E70}"/>
              </a:ext>
            </a:extLst>
          </p:cNvPr>
          <p:cNvCxnSpPr>
            <a:cxnSpLocks/>
          </p:cNvCxnSpPr>
          <p:nvPr/>
        </p:nvCxnSpPr>
        <p:spPr>
          <a:xfrm>
            <a:off x="7739847" y="2941665"/>
            <a:ext cx="0" cy="256309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מחבר ישר 36">
            <a:extLst>
              <a:ext uri="{FF2B5EF4-FFF2-40B4-BE49-F238E27FC236}">
                <a16:creationId xmlns:a16="http://schemas.microsoft.com/office/drawing/2014/main" xmlns="" id="{CC5C5445-4B99-4D28-AED6-90F830D1DCBD}"/>
              </a:ext>
            </a:extLst>
          </p:cNvPr>
          <p:cNvCxnSpPr>
            <a:cxnSpLocks/>
          </p:cNvCxnSpPr>
          <p:nvPr/>
        </p:nvCxnSpPr>
        <p:spPr>
          <a:xfrm flipH="1" flipV="1">
            <a:off x="7739847" y="2941665"/>
            <a:ext cx="1288473" cy="256309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מחבר ישר 36">
            <a:extLst>
              <a:ext uri="{FF2B5EF4-FFF2-40B4-BE49-F238E27FC236}">
                <a16:creationId xmlns:a16="http://schemas.microsoft.com/office/drawing/2014/main" xmlns="" id="{414B4A5B-F44F-4E4A-A7BC-BDC275FFC470}"/>
              </a:ext>
            </a:extLst>
          </p:cNvPr>
          <p:cNvCxnSpPr>
            <a:cxnSpLocks/>
          </p:cNvCxnSpPr>
          <p:nvPr/>
        </p:nvCxnSpPr>
        <p:spPr>
          <a:xfrm flipH="1">
            <a:off x="7739848" y="5504756"/>
            <a:ext cx="1288472" cy="0"/>
          </a:xfrm>
          <a:prstGeom prst="line">
            <a:avLst/>
          </a:prstGeom>
          <a:ln w="57150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4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300104" y="1610344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ctr">
              <a:lnSpc>
                <a:spcPct val="90000"/>
              </a:lnSpc>
              <a:buClr>
                <a:srgbClr val="424242"/>
              </a:buClr>
              <a:buSzPts val="3600"/>
            </a:pPr>
            <a:r>
              <a:rPr lang="he-IL" sz="5400" b="1" dirty="0" smtClean="0">
                <a:solidFill>
                  <a:srgbClr val="424242"/>
                </a:solidFill>
                <a:latin typeface="+mj-lt"/>
                <a:cs typeface="David" panose="020E0502060401010101" pitchFamily="34" charset="-79"/>
              </a:rPr>
              <a:t>סיכום: מיון סוגי משולשים לפי צלעות</a:t>
            </a:r>
            <a:endParaRPr dirty="0">
              <a:latin typeface="+mj-lt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768119" y="5455269"/>
            <a:ext cx="359347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b="1" kern="1200" dirty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  <a:t>משולש שווה-שוקיים: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  <a:t/>
            </a:r>
            <a:b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</a:br>
            <a:r>
              <a:rPr lang="he-IL" sz="2400" b="1" kern="1200" dirty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  <a:t>לפחות שתי צלעות שוות</a:t>
            </a:r>
            <a:r>
              <a:rPr lang="en-US" sz="2400" b="1" dirty="0">
                <a:latin typeface="+mn-lt"/>
                <a:cs typeface="David" panose="020E0502060401010101" pitchFamily="34" charset="-79"/>
              </a:rPr>
              <a:t/>
            </a:r>
            <a:br>
              <a:rPr lang="en-US" sz="2400" b="1" dirty="0">
                <a:latin typeface="+mn-lt"/>
                <a:cs typeface="David" panose="020E0502060401010101" pitchFamily="34" charset="-79"/>
              </a:rPr>
            </a:br>
            <a:endParaRPr lang="he-IL" sz="2400" b="1" dirty="0">
              <a:latin typeface="+mn-lt"/>
              <a:cs typeface="David" panose="020E0502060401010101" pitchFamily="34" charset="-79"/>
            </a:endParaRPr>
          </a:p>
        </p:txBody>
      </p:sp>
      <p:sp>
        <p:nvSpPr>
          <p:cNvPr id="16" name="משולש שווה-שוקיים 15"/>
          <p:cNvSpPr/>
          <p:nvPr/>
        </p:nvSpPr>
        <p:spPr>
          <a:xfrm rot="10206780">
            <a:off x="9180998" y="2684918"/>
            <a:ext cx="1080116" cy="2645435"/>
          </a:xfrm>
          <a:prstGeom prst="triangle">
            <a:avLst>
              <a:gd name="adj" fmla="val 47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7" name="קבוצה 26"/>
          <p:cNvGrpSpPr/>
          <p:nvPr/>
        </p:nvGrpSpPr>
        <p:grpSpPr>
          <a:xfrm>
            <a:off x="8953796" y="2703586"/>
            <a:ext cx="1091482" cy="2634668"/>
            <a:chOff x="8953796" y="2703586"/>
            <a:chExt cx="1091482" cy="2634668"/>
          </a:xfrm>
        </p:grpSpPr>
        <p:cxnSp>
          <p:nvCxnSpPr>
            <p:cNvPr id="17" name="מחבר ישר 36">
              <a:extLst>
                <a:ext uri="{FF2B5EF4-FFF2-40B4-BE49-F238E27FC236}">
                  <a16:creationId xmlns:a16="http://schemas.microsoft.com/office/drawing/2014/main" xmlns="" id="{3A557184-D79F-40C4-BDB0-E111121E9025}"/>
                </a:ext>
              </a:extLst>
            </p:cNvPr>
            <p:cNvCxnSpPr>
              <a:cxnSpLocks/>
              <a:endCxn id="16" idx="4"/>
            </p:cNvCxnSpPr>
            <p:nvPr/>
          </p:nvCxnSpPr>
          <p:spPr>
            <a:xfrm rot="21006780" flipH="1">
              <a:off x="8953796" y="2703586"/>
              <a:ext cx="1091482" cy="1"/>
            </a:xfrm>
            <a:prstGeom prst="line">
              <a:avLst/>
            </a:prstGeom>
            <a:ln w="5715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מחבר ישר 17"/>
            <p:cNvCxnSpPr>
              <a:cxnSpLocks/>
            </p:cNvCxnSpPr>
            <p:nvPr/>
          </p:nvCxnSpPr>
          <p:spPr>
            <a:xfrm flipH="1" flipV="1">
              <a:off x="8961902" y="2827060"/>
              <a:ext cx="1017727" cy="2507934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מחבר ישר 18"/>
            <p:cNvCxnSpPr/>
            <p:nvPr/>
          </p:nvCxnSpPr>
          <p:spPr>
            <a:xfrm flipV="1">
              <a:off x="9960922" y="2728846"/>
              <a:ext cx="57546" cy="2609408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משולש שווה-שוקיים 2">
            <a:extLst>
              <a:ext uri="{FF2B5EF4-FFF2-40B4-BE49-F238E27FC236}">
                <a16:creationId xmlns:a16="http://schemas.microsoft.com/office/drawing/2014/main" xmlns="" id="{81594349-04C0-4577-BE87-F96B9EBAAE23}"/>
              </a:ext>
            </a:extLst>
          </p:cNvPr>
          <p:cNvSpPr/>
          <p:nvPr/>
        </p:nvSpPr>
        <p:spPr>
          <a:xfrm>
            <a:off x="4981143" y="2772266"/>
            <a:ext cx="2343455" cy="2158017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2" name="מחבר ישר 32">
            <a:extLst>
              <a:ext uri="{FF2B5EF4-FFF2-40B4-BE49-F238E27FC236}">
                <a16:creationId xmlns:a16="http://schemas.microsoft.com/office/drawing/2014/main" xmlns="" id="{71CB4A7D-D5DE-42CA-AB55-1E5DA9C3575A}"/>
              </a:ext>
            </a:extLst>
          </p:cNvPr>
          <p:cNvCxnSpPr/>
          <p:nvPr/>
        </p:nvCxnSpPr>
        <p:spPr>
          <a:xfrm>
            <a:off x="6172290" y="2742563"/>
            <a:ext cx="1171727" cy="218772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מחבר ישר 36">
            <a:extLst>
              <a:ext uri="{FF2B5EF4-FFF2-40B4-BE49-F238E27FC236}">
                <a16:creationId xmlns:a16="http://schemas.microsoft.com/office/drawing/2014/main" xmlns="" id="{05138DF6-DE6A-48BA-AB3E-2DD712C0F4ED}"/>
              </a:ext>
            </a:extLst>
          </p:cNvPr>
          <p:cNvCxnSpPr>
            <a:cxnSpLocks/>
          </p:cNvCxnSpPr>
          <p:nvPr/>
        </p:nvCxnSpPr>
        <p:spPr>
          <a:xfrm flipH="1">
            <a:off x="5000562" y="2742563"/>
            <a:ext cx="1171728" cy="2158017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מחבר ישר 38">
            <a:extLst>
              <a:ext uri="{FF2B5EF4-FFF2-40B4-BE49-F238E27FC236}">
                <a16:creationId xmlns:a16="http://schemas.microsoft.com/office/drawing/2014/main" xmlns="" id="{4B846E0D-F9B3-4BF8-B11E-1A96A2760558}"/>
              </a:ext>
            </a:extLst>
          </p:cNvPr>
          <p:cNvCxnSpPr/>
          <p:nvPr/>
        </p:nvCxnSpPr>
        <p:spPr>
          <a:xfrm>
            <a:off x="5000562" y="4937199"/>
            <a:ext cx="2343455" cy="3131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5E9D095-656A-4257-BF70-30CEFB7007A5}"/>
              </a:ext>
            </a:extLst>
          </p:cNvPr>
          <p:cNvSpPr txBox="1"/>
          <p:nvPr/>
        </p:nvSpPr>
        <p:spPr>
          <a:xfrm>
            <a:off x="2043335" y="5219588"/>
            <a:ext cx="5375403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>משולש</a:t>
            </a:r>
            <a:r>
              <a:rPr lang="he-IL" sz="4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> </a:t>
            </a:r>
            <a:r>
              <a:rPr lang="he-IL" sz="2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>שווה-צלעות: 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/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</a:br>
            <a:r>
              <a:rPr lang="he-IL" sz="2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>שלוש צלעות שוות</a:t>
            </a:r>
          </a:p>
        </p:txBody>
      </p:sp>
      <p:sp>
        <p:nvSpPr>
          <p:cNvPr id="32" name="משולש ישר-זווית 31">
            <a:extLst>
              <a:ext uri="{FF2B5EF4-FFF2-40B4-BE49-F238E27FC236}">
                <a16:creationId xmlns:a16="http://schemas.microsoft.com/office/drawing/2014/main" xmlns="" id="{D4F2ECAB-4EE3-43C3-AE0D-833AB10D5FD0}"/>
              </a:ext>
            </a:extLst>
          </p:cNvPr>
          <p:cNvSpPr/>
          <p:nvPr/>
        </p:nvSpPr>
        <p:spPr>
          <a:xfrm>
            <a:off x="1476054" y="2360276"/>
            <a:ext cx="1288473" cy="2563091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33" name="מחבר ישר 36">
            <a:extLst>
              <a:ext uri="{FF2B5EF4-FFF2-40B4-BE49-F238E27FC236}">
                <a16:creationId xmlns:a16="http://schemas.microsoft.com/office/drawing/2014/main" xmlns="" id="{5587F89C-99FD-4A0D-A6FD-9BA8DBFD1E70}"/>
              </a:ext>
            </a:extLst>
          </p:cNvPr>
          <p:cNvCxnSpPr>
            <a:cxnSpLocks/>
          </p:cNvCxnSpPr>
          <p:nvPr/>
        </p:nvCxnSpPr>
        <p:spPr>
          <a:xfrm>
            <a:off x="1476054" y="2360276"/>
            <a:ext cx="0" cy="256309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מחבר ישר 36">
            <a:extLst>
              <a:ext uri="{FF2B5EF4-FFF2-40B4-BE49-F238E27FC236}">
                <a16:creationId xmlns:a16="http://schemas.microsoft.com/office/drawing/2014/main" xmlns="" id="{CC5C5445-4B99-4D28-AED6-90F830D1DCBD}"/>
              </a:ext>
            </a:extLst>
          </p:cNvPr>
          <p:cNvCxnSpPr>
            <a:cxnSpLocks/>
          </p:cNvCxnSpPr>
          <p:nvPr/>
        </p:nvCxnSpPr>
        <p:spPr>
          <a:xfrm flipH="1" flipV="1">
            <a:off x="1476054" y="2360276"/>
            <a:ext cx="1288473" cy="256309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מחבר ישר 36">
            <a:extLst>
              <a:ext uri="{FF2B5EF4-FFF2-40B4-BE49-F238E27FC236}">
                <a16:creationId xmlns:a16="http://schemas.microsoft.com/office/drawing/2014/main" xmlns="" id="{414B4A5B-F44F-4E4A-A7BC-BDC275FFC470}"/>
              </a:ext>
            </a:extLst>
          </p:cNvPr>
          <p:cNvCxnSpPr>
            <a:cxnSpLocks/>
          </p:cNvCxnSpPr>
          <p:nvPr/>
        </p:nvCxnSpPr>
        <p:spPr>
          <a:xfrm flipH="1">
            <a:off x="1476055" y="4923367"/>
            <a:ext cx="1288472" cy="0"/>
          </a:xfrm>
          <a:prstGeom prst="line">
            <a:avLst/>
          </a:prstGeom>
          <a:ln w="57150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F2F5B01-D8B9-402B-82FC-3D6E5D3AFCF7}"/>
              </a:ext>
            </a:extLst>
          </p:cNvPr>
          <p:cNvSpPr txBox="1"/>
          <p:nvPr/>
        </p:nvSpPr>
        <p:spPr>
          <a:xfrm>
            <a:off x="-1723574" y="5212672"/>
            <a:ext cx="5107782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b="1" kern="1200" dirty="0" smtClean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  <a:t>משולש</a:t>
            </a:r>
            <a:r>
              <a:rPr lang="he-IL" sz="4400" b="1" kern="1200" dirty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  <a:t> </a:t>
            </a:r>
            <a:r>
              <a:rPr lang="he-IL" sz="2400" b="1" kern="1200" dirty="0" smtClean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  <a:t>שונה-צלעות</a:t>
            </a:r>
            <a:r>
              <a:rPr lang="he-IL" sz="2400" b="1" kern="1200" dirty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  <a:t>:</a:t>
            </a:r>
          </a:p>
          <a:p>
            <a:pPr algn="r"/>
            <a:r>
              <a:rPr lang="he-IL" sz="2400" b="1" kern="1200" dirty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  <a:t> אין צלעות שוות</a:t>
            </a:r>
          </a:p>
        </p:txBody>
      </p:sp>
    </p:spTree>
    <p:extLst>
      <p:ext uri="{BB962C8B-B14F-4D97-AF65-F5344CB8AC3E}">
        <p14:creationId xmlns:p14="http://schemas.microsoft.com/office/powerpoint/2010/main" val="42453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 smtClean="0"/>
              <a:t>אתם יכולים לקחת את הקשיות ולחתוך אותן: </a:t>
            </a:r>
          </a:p>
          <a:p>
            <a:r>
              <a:rPr lang="he-IL" dirty="0" smtClean="0"/>
              <a:t>מצבע אחד חתכו 3 קשיות בגודל זהה.</a:t>
            </a:r>
            <a:endParaRPr lang="he-IL" dirty="0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10" name="פחית 9"/>
          <p:cNvSpPr/>
          <p:nvPr/>
        </p:nvSpPr>
        <p:spPr>
          <a:xfrm rot="5400000" flipH="1">
            <a:off x="3120148" y="3646656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פחית 11"/>
          <p:cNvSpPr/>
          <p:nvPr/>
        </p:nvSpPr>
        <p:spPr>
          <a:xfrm rot="5400000" flipH="1">
            <a:off x="3120147" y="3141019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פחית 12"/>
          <p:cNvSpPr/>
          <p:nvPr/>
        </p:nvSpPr>
        <p:spPr>
          <a:xfrm rot="5400000" flipH="1">
            <a:off x="3120146" y="2635381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xmlns="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789" y="56545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0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 smtClean="0"/>
              <a:t>אתם יכולים לקחת את הקשיות ולחתוך אותן:</a:t>
            </a:r>
          </a:p>
          <a:p>
            <a:r>
              <a:rPr lang="he-IL" dirty="0"/>
              <a:t>מצבע אחד חתכו 3 קשיות בגודל זהה.</a:t>
            </a:r>
          </a:p>
          <a:p>
            <a:r>
              <a:rPr lang="he-IL" dirty="0" smtClean="0"/>
              <a:t> ועוד 2 קשיות בצבעים שונים ובגדלים שונים.</a:t>
            </a:r>
            <a:endParaRPr lang="he-IL" dirty="0"/>
          </a:p>
        </p:txBody>
      </p:sp>
      <p:sp>
        <p:nvSpPr>
          <p:cNvPr id="7" name="פחית 6"/>
          <p:cNvSpPr/>
          <p:nvPr/>
        </p:nvSpPr>
        <p:spPr>
          <a:xfrm rot="5400000" flipH="1">
            <a:off x="3963033" y="832111"/>
            <a:ext cx="221216" cy="6565004"/>
          </a:xfrm>
          <a:prstGeom prst="ca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11" name="פחית 10"/>
          <p:cNvSpPr/>
          <p:nvPr/>
        </p:nvSpPr>
        <p:spPr>
          <a:xfrm rot="5400000" flipH="1">
            <a:off x="4049005" y="3263034"/>
            <a:ext cx="270729" cy="2609384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פחית 11"/>
          <p:cNvSpPr/>
          <p:nvPr/>
        </p:nvSpPr>
        <p:spPr>
          <a:xfrm rot="5400000" flipH="1">
            <a:off x="3120148" y="3646656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פחית 12"/>
          <p:cNvSpPr/>
          <p:nvPr/>
        </p:nvSpPr>
        <p:spPr>
          <a:xfrm rot="5400000" flipH="1">
            <a:off x="3120147" y="3141019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פחית 13"/>
          <p:cNvSpPr/>
          <p:nvPr/>
        </p:nvSpPr>
        <p:spPr>
          <a:xfrm rot="5400000" flipH="1">
            <a:off x="3120146" y="2635381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xmlns="" id="{00A04C22-1037-854E-9BBD-DDF7C136F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789" y="56545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0732" y="1884133"/>
            <a:ext cx="10885543" cy="3844925"/>
          </a:xfrm>
        </p:spPr>
        <p:txBody>
          <a:bodyPr/>
          <a:lstStyle/>
          <a:p>
            <a:r>
              <a:rPr lang="he-IL" dirty="0" smtClean="0"/>
              <a:t>בנו מ-3 קשיות בגודל שווה משולש</a:t>
            </a:r>
            <a:endParaRPr lang="he-IL" dirty="0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17" name="פחית 16"/>
          <p:cNvSpPr/>
          <p:nvPr/>
        </p:nvSpPr>
        <p:spPr>
          <a:xfrm rot="5400000" flipH="1">
            <a:off x="4158253" y="1776343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פחית 17"/>
          <p:cNvSpPr/>
          <p:nvPr/>
        </p:nvSpPr>
        <p:spPr>
          <a:xfrm rot="5400000" flipH="1">
            <a:off x="4158252" y="3019158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פחית 18"/>
          <p:cNvSpPr/>
          <p:nvPr/>
        </p:nvSpPr>
        <p:spPr>
          <a:xfrm rot="5400000" flipH="1">
            <a:off x="4158251" y="2436339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19" y="64150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0732" y="1884133"/>
            <a:ext cx="10885543" cy="3844925"/>
          </a:xfrm>
        </p:spPr>
        <p:txBody>
          <a:bodyPr/>
          <a:lstStyle/>
          <a:p>
            <a:r>
              <a:rPr lang="he-IL" dirty="0"/>
              <a:t>בנו מ-3 קשיות בגודל שווה משולש</a:t>
            </a:r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12" name="פחית 11"/>
          <p:cNvSpPr/>
          <p:nvPr/>
        </p:nvSpPr>
        <p:spPr>
          <a:xfrm rot="5400000" flipH="1">
            <a:off x="5208671" y="3646656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פחית 14"/>
          <p:cNvSpPr/>
          <p:nvPr/>
        </p:nvSpPr>
        <p:spPr>
          <a:xfrm rot="1740000" flipH="1">
            <a:off x="4158253" y="1776343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פחית 15"/>
          <p:cNvSpPr/>
          <p:nvPr/>
        </p:nvSpPr>
        <p:spPr>
          <a:xfrm rot="8940000" flipH="1">
            <a:off x="6193176" y="1776343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657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0732" y="1884133"/>
            <a:ext cx="10885543" cy="3844925"/>
          </a:xfrm>
        </p:spPr>
        <p:txBody>
          <a:bodyPr>
            <a:normAutofit lnSpcReduction="10000"/>
          </a:bodyPr>
          <a:lstStyle/>
          <a:p>
            <a:r>
              <a:rPr lang="he-IL" dirty="0"/>
              <a:t>בנו מ-3 קשיות בגודל שווה משולש</a:t>
            </a:r>
          </a:p>
          <a:p>
            <a:endParaRPr lang="he-IL" dirty="0"/>
          </a:p>
          <a:p>
            <a:endParaRPr lang="he-IL" dirty="0" smtClean="0"/>
          </a:p>
          <a:p>
            <a:endParaRPr lang="he-IL" dirty="0"/>
          </a:p>
          <a:p>
            <a:endParaRPr lang="he-IL" dirty="0" smtClean="0"/>
          </a:p>
          <a:p>
            <a:endParaRPr lang="he-IL" dirty="0"/>
          </a:p>
          <a:p>
            <a:r>
              <a:rPr lang="he-IL" dirty="0" smtClean="0"/>
              <a:t>זהו משולש שווה צלעות</a:t>
            </a:r>
            <a:endParaRPr lang="he-IL" dirty="0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12" name="פחית 11"/>
          <p:cNvSpPr/>
          <p:nvPr/>
        </p:nvSpPr>
        <p:spPr>
          <a:xfrm rot="5400000" flipH="1">
            <a:off x="5208671" y="3646656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פחית 14"/>
          <p:cNvSpPr/>
          <p:nvPr/>
        </p:nvSpPr>
        <p:spPr>
          <a:xfrm rot="1740000" flipH="1">
            <a:off x="4158253" y="1776343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פחית 15"/>
          <p:cNvSpPr/>
          <p:nvPr/>
        </p:nvSpPr>
        <p:spPr>
          <a:xfrm rot="8940000" flipH="1">
            <a:off x="6193176" y="1776343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40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מה נלמד היום?</a:t>
            </a:r>
            <a:endParaRPr dirty="0"/>
          </a:p>
        </p:txBody>
      </p:sp>
      <p:sp>
        <p:nvSpPr>
          <p:cNvPr id="249" name="Google Shape;249;p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</a:pPr>
            <a:r>
              <a:rPr lang="he-IL" sz="4000" dirty="0">
                <a:latin typeface="+mj-lt"/>
              </a:rPr>
              <a:t>נכיר את משפחת המשולשים: </a:t>
            </a:r>
            <a:r>
              <a:rPr lang="en-US" sz="4000" dirty="0">
                <a:latin typeface="+mj-lt"/>
              </a:rPr>
              <a:t/>
            </a:r>
            <a:br>
              <a:rPr lang="en-US" sz="4000" dirty="0">
                <a:latin typeface="+mj-lt"/>
              </a:rPr>
            </a:br>
            <a:endParaRPr sz="4000" dirty="0">
              <a:latin typeface="+mj-lt"/>
            </a:endParaRPr>
          </a:p>
        </p:txBody>
      </p:sp>
      <p:pic>
        <p:nvPicPr>
          <p:cNvPr id="250" name="Google Shape;2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9650" y="4493659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9;p6"/>
          <p:cNvSpPr txBox="1">
            <a:spLocks/>
          </p:cNvSpPr>
          <p:nvPr/>
        </p:nvSpPr>
        <p:spPr>
          <a:xfrm>
            <a:off x="838200" y="231799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/>
              <a:defRPr lang="en-US" sz="28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spcBef>
                <a:spcPts val="800"/>
              </a:spcBef>
              <a:buSzPts val="2800"/>
              <a:buFont typeface="Arial"/>
              <a:buChar char="•"/>
            </a:pPr>
            <a:r>
              <a:rPr lang="he-IL" dirty="0" smtClean="0"/>
              <a:t>נלמד למיין סוגי משולשים.</a:t>
            </a:r>
          </a:p>
          <a:p>
            <a:pPr>
              <a:lnSpc>
                <a:spcPct val="150000"/>
              </a:lnSpc>
              <a:spcBef>
                <a:spcPts val="800"/>
              </a:spcBef>
              <a:buSzPts val="2800"/>
              <a:buFont typeface="Arial"/>
              <a:buChar char="•"/>
            </a:pPr>
            <a:r>
              <a:rPr lang="he-IL" dirty="0" smtClean="0"/>
              <a:t>ניצור משולשים משלנו.</a:t>
            </a:r>
          </a:p>
          <a:p>
            <a:pPr indent="-279400">
              <a:lnSpc>
                <a:spcPct val="150000"/>
              </a:lnSpc>
              <a:spcBef>
                <a:spcPts val="800"/>
              </a:spcBef>
              <a:buSzPts val="2800"/>
            </a:pPr>
            <a:endParaRPr lang="he-I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0732" y="1884133"/>
            <a:ext cx="10885543" cy="3844925"/>
          </a:xfrm>
        </p:spPr>
        <p:txBody>
          <a:bodyPr/>
          <a:lstStyle/>
          <a:p>
            <a:r>
              <a:rPr lang="he-IL" dirty="0" smtClean="0"/>
              <a:t>בנו מ-2 קשיות בגודל שווה </a:t>
            </a:r>
          </a:p>
          <a:p>
            <a:r>
              <a:rPr lang="he-IL" dirty="0" smtClean="0"/>
              <a:t>ועוד אחת שונה משולש</a:t>
            </a:r>
            <a:endParaRPr lang="he-IL" dirty="0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9" name="פחית 8"/>
          <p:cNvSpPr/>
          <p:nvPr/>
        </p:nvSpPr>
        <p:spPr>
          <a:xfrm rot="5400000" flipH="1">
            <a:off x="4593446" y="4003145"/>
            <a:ext cx="270729" cy="2609384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פחית 9"/>
          <p:cNvSpPr/>
          <p:nvPr/>
        </p:nvSpPr>
        <p:spPr>
          <a:xfrm rot="5400000" flipH="1">
            <a:off x="4721142" y="2451427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פחית 10"/>
          <p:cNvSpPr/>
          <p:nvPr/>
        </p:nvSpPr>
        <p:spPr>
          <a:xfrm rot="5400000" flipH="1">
            <a:off x="4721141" y="1821696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19" y="64150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0732" y="1884133"/>
            <a:ext cx="10885543" cy="3844925"/>
          </a:xfrm>
        </p:spPr>
        <p:txBody>
          <a:bodyPr/>
          <a:lstStyle/>
          <a:p>
            <a:r>
              <a:rPr lang="he-IL" dirty="0" smtClean="0"/>
              <a:t>בנו מ-2 קשיות בגודל שווה </a:t>
            </a:r>
          </a:p>
          <a:p>
            <a:r>
              <a:rPr lang="he-IL" dirty="0" smtClean="0"/>
              <a:t>ועוד אחת שונה משולש</a:t>
            </a:r>
            <a:endParaRPr lang="he-IL" dirty="0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9" name="פחית 8"/>
          <p:cNvSpPr/>
          <p:nvPr/>
        </p:nvSpPr>
        <p:spPr>
          <a:xfrm rot="5400000" flipH="1">
            <a:off x="4059989" y="4781254"/>
            <a:ext cx="270729" cy="2609384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פחית 9"/>
          <p:cNvSpPr/>
          <p:nvPr/>
        </p:nvSpPr>
        <p:spPr>
          <a:xfrm rot="9900000" flipH="1">
            <a:off x="4721143" y="1758400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פחית 12"/>
          <p:cNvSpPr/>
          <p:nvPr/>
        </p:nvSpPr>
        <p:spPr>
          <a:xfrm rot="11700000">
            <a:off x="3460864" y="1758400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41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0732" y="1884133"/>
            <a:ext cx="10885543" cy="3844925"/>
          </a:xfrm>
        </p:spPr>
        <p:txBody>
          <a:bodyPr/>
          <a:lstStyle/>
          <a:p>
            <a:r>
              <a:rPr lang="he-IL" dirty="0" smtClean="0"/>
              <a:t>בנו מ-2 קשיות בגודל שווה </a:t>
            </a:r>
          </a:p>
          <a:p>
            <a:r>
              <a:rPr lang="he-IL" dirty="0" smtClean="0"/>
              <a:t>ועוד אחת שונה משולש</a:t>
            </a:r>
          </a:p>
          <a:p>
            <a:endParaRPr lang="he-IL" dirty="0"/>
          </a:p>
          <a:p>
            <a:endParaRPr lang="he-IL" dirty="0" smtClean="0"/>
          </a:p>
          <a:p>
            <a:endParaRPr lang="he-IL" dirty="0"/>
          </a:p>
          <a:p>
            <a:r>
              <a:rPr lang="he-IL" dirty="0" smtClean="0"/>
              <a:t>זהו משולש שווה שוקיים</a:t>
            </a:r>
            <a:endParaRPr lang="he-IL" dirty="0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9" name="פחית 8"/>
          <p:cNvSpPr/>
          <p:nvPr/>
        </p:nvSpPr>
        <p:spPr>
          <a:xfrm rot="5400000" flipH="1">
            <a:off x="4059989" y="4781254"/>
            <a:ext cx="270729" cy="2609384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פחית 9"/>
          <p:cNvSpPr/>
          <p:nvPr/>
        </p:nvSpPr>
        <p:spPr>
          <a:xfrm rot="9900000" flipH="1">
            <a:off x="4721143" y="1758400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פחית 12"/>
          <p:cNvSpPr/>
          <p:nvPr/>
        </p:nvSpPr>
        <p:spPr>
          <a:xfrm rot="11700000">
            <a:off x="3460864" y="1758400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995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0732" y="1884133"/>
            <a:ext cx="10885543" cy="3844925"/>
          </a:xfrm>
        </p:spPr>
        <p:txBody>
          <a:bodyPr>
            <a:normAutofit/>
          </a:bodyPr>
          <a:lstStyle/>
          <a:p>
            <a:r>
              <a:rPr lang="he-IL" dirty="0" smtClean="0"/>
              <a:t>בנו מ- 3 קשיות בגדלים שונים </a:t>
            </a:r>
          </a:p>
          <a:p>
            <a:r>
              <a:rPr lang="he-IL" dirty="0" smtClean="0"/>
              <a:t>וצבעים שונים משולש</a:t>
            </a:r>
          </a:p>
          <a:p>
            <a:endParaRPr lang="he-IL" dirty="0"/>
          </a:p>
          <a:p>
            <a:endParaRPr lang="he-IL" dirty="0" smtClean="0"/>
          </a:p>
          <a:p>
            <a:endParaRPr lang="he-IL" dirty="0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9" name="פחית 8"/>
          <p:cNvSpPr/>
          <p:nvPr/>
        </p:nvSpPr>
        <p:spPr>
          <a:xfrm rot="5400000" flipH="1">
            <a:off x="4059989" y="4781254"/>
            <a:ext cx="270729" cy="2609384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פחית 9"/>
          <p:cNvSpPr/>
          <p:nvPr/>
        </p:nvSpPr>
        <p:spPr>
          <a:xfrm rot="5400000" flipH="1">
            <a:off x="4721143" y="1758400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פחית 10"/>
          <p:cNvSpPr/>
          <p:nvPr/>
        </p:nvSpPr>
        <p:spPr>
          <a:xfrm rot="5400000" flipH="1">
            <a:off x="4084745" y="1753836"/>
            <a:ext cx="221216" cy="6565004"/>
          </a:xfrm>
          <a:prstGeom prst="ca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19" y="64150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0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0732" y="1884133"/>
            <a:ext cx="10885543" cy="3844925"/>
          </a:xfrm>
        </p:spPr>
        <p:txBody>
          <a:bodyPr>
            <a:normAutofit/>
          </a:bodyPr>
          <a:lstStyle/>
          <a:p>
            <a:r>
              <a:rPr lang="he-IL" dirty="0" smtClean="0"/>
              <a:t>בנו מ- 3 קשיות בגדלים שונים </a:t>
            </a:r>
          </a:p>
          <a:p>
            <a:r>
              <a:rPr lang="he-IL" dirty="0" smtClean="0"/>
              <a:t>וצבעים שונים משולש</a:t>
            </a:r>
          </a:p>
          <a:p>
            <a:endParaRPr lang="he-IL" dirty="0"/>
          </a:p>
          <a:p>
            <a:endParaRPr lang="he-IL" dirty="0" smtClean="0"/>
          </a:p>
          <a:p>
            <a:endParaRPr lang="he-IL" dirty="0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9" name="פחית 8"/>
          <p:cNvSpPr/>
          <p:nvPr/>
        </p:nvSpPr>
        <p:spPr>
          <a:xfrm rot="7080000" flipH="1">
            <a:off x="6399819" y="3496484"/>
            <a:ext cx="270729" cy="2609384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פחית 9"/>
          <p:cNvSpPr/>
          <p:nvPr/>
        </p:nvSpPr>
        <p:spPr>
          <a:xfrm rot="4380000" flipH="1">
            <a:off x="3238224" y="2611898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פחית 10"/>
          <p:cNvSpPr/>
          <p:nvPr/>
        </p:nvSpPr>
        <p:spPr>
          <a:xfrm rot="5400000" flipH="1">
            <a:off x="4412291" y="2335948"/>
            <a:ext cx="221216" cy="6565004"/>
          </a:xfrm>
          <a:prstGeom prst="ca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56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תרגול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590732" y="1884133"/>
            <a:ext cx="10885543" cy="3844925"/>
          </a:xfrm>
        </p:spPr>
        <p:txBody>
          <a:bodyPr>
            <a:normAutofit/>
          </a:bodyPr>
          <a:lstStyle/>
          <a:p>
            <a:r>
              <a:rPr lang="he-IL" dirty="0" smtClean="0"/>
              <a:t>בנו מ- 3 קשיות בגדלים שונים </a:t>
            </a:r>
          </a:p>
          <a:p>
            <a:r>
              <a:rPr lang="he-IL" dirty="0" smtClean="0"/>
              <a:t>וצבעים שונים משולש</a:t>
            </a:r>
          </a:p>
          <a:p>
            <a:endParaRPr lang="he-IL" dirty="0"/>
          </a:p>
          <a:p>
            <a:endParaRPr lang="he-IL" dirty="0" smtClean="0"/>
          </a:p>
          <a:p>
            <a:endParaRPr lang="he-IL" dirty="0" smtClean="0"/>
          </a:p>
          <a:p>
            <a:r>
              <a:rPr lang="he-IL" dirty="0" smtClean="0"/>
              <a:t>זהו משולש שונה צלעות</a:t>
            </a:r>
          </a:p>
          <a:p>
            <a:endParaRPr lang="he-IL" dirty="0"/>
          </a:p>
          <a:p>
            <a:endParaRPr lang="he-IL" dirty="0" smtClean="0"/>
          </a:p>
          <a:p>
            <a:endParaRPr lang="he-IL" dirty="0"/>
          </a:p>
        </p:txBody>
      </p:sp>
      <p:sp>
        <p:nvSpPr>
          <p:cNvPr id="8" name="מציין מיקום טקסט 2"/>
          <p:cNvSpPr txBox="1">
            <a:spLocks/>
          </p:cNvSpPr>
          <p:nvPr/>
        </p:nvSpPr>
        <p:spPr>
          <a:xfrm>
            <a:off x="358719" y="3270188"/>
            <a:ext cx="10885543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lang="en-US" sz="3600" b="0" i="0" u="none" strike="noStrike" kern="1200" cap="none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he-IL" dirty="0"/>
          </a:p>
        </p:txBody>
      </p:sp>
      <p:sp>
        <p:nvSpPr>
          <p:cNvPr id="9" name="פחית 8"/>
          <p:cNvSpPr/>
          <p:nvPr/>
        </p:nvSpPr>
        <p:spPr>
          <a:xfrm rot="7080000" flipH="1">
            <a:off x="6399819" y="3496484"/>
            <a:ext cx="270729" cy="2609384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פחית 9"/>
          <p:cNvSpPr/>
          <p:nvPr/>
        </p:nvSpPr>
        <p:spPr>
          <a:xfrm rot="4380000" flipH="1">
            <a:off x="3238224" y="2611898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פחית 10"/>
          <p:cNvSpPr/>
          <p:nvPr/>
        </p:nvSpPr>
        <p:spPr>
          <a:xfrm rot="5400000" flipH="1">
            <a:off x="4412291" y="2335948"/>
            <a:ext cx="221216" cy="6565004"/>
          </a:xfrm>
          <a:prstGeom prst="ca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957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476047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זוויות</a:t>
            </a:r>
            <a:endParaRPr lang="en-US"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6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476047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 smtClean="0">
                <a:latin typeface="David" panose="020E0502060401010101" pitchFamily="34" charset="-79"/>
              </a:rPr>
              <a:t>תזכורת סוגי </a:t>
            </a:r>
            <a:r>
              <a:rPr lang="he-IL" sz="4000" b="1" dirty="0" err="1" smtClean="0">
                <a:latin typeface="David" panose="020E0502060401010101" pitchFamily="34" charset="-79"/>
              </a:rPr>
              <a:t>זויות</a:t>
            </a:r>
            <a:endParaRPr lang="en-US" sz="40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4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xfrm>
            <a:off x="3222267" y="595682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 smtClean="0"/>
              <a:t>תזכורת</a:t>
            </a:r>
            <a:endParaRPr dirty="0"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476047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 smtClean="0">
                <a:latin typeface="David" panose="020E0502060401010101" pitchFamily="34" charset="-79"/>
              </a:rPr>
              <a:t>תזכורת סוגי </a:t>
            </a:r>
            <a:r>
              <a:rPr lang="he-IL" sz="4000" b="1" dirty="0" err="1" smtClean="0">
                <a:latin typeface="David" panose="020E0502060401010101" pitchFamily="34" charset="-79"/>
              </a:rPr>
              <a:t>זויות</a:t>
            </a:r>
            <a:endParaRPr lang="en-US" sz="40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מחבר ישר 9"/>
          <p:cNvCxnSpPr/>
          <p:nvPr/>
        </p:nvCxnSpPr>
        <p:spPr>
          <a:xfrm flipV="1">
            <a:off x="10483403" y="3205528"/>
            <a:ext cx="0" cy="17772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/>
          <p:cNvCxnSpPr/>
          <p:nvPr/>
        </p:nvCxnSpPr>
        <p:spPr>
          <a:xfrm flipH="1">
            <a:off x="8831448" y="4982812"/>
            <a:ext cx="16519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 flipH="1">
            <a:off x="10114059" y="4632112"/>
            <a:ext cx="3693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מחבר ישר 19"/>
          <p:cNvCxnSpPr/>
          <p:nvPr/>
        </p:nvCxnSpPr>
        <p:spPr>
          <a:xfrm>
            <a:off x="10113374" y="4632112"/>
            <a:ext cx="0" cy="3392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31448" y="5322627"/>
            <a:ext cx="1651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err="1" smtClean="0"/>
              <a:t>זוית</a:t>
            </a:r>
            <a:r>
              <a:rPr lang="he-IL" sz="2800" dirty="0" smtClean="0"/>
              <a:t> ישרה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7190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תזכורת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=""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29949" y="1690368"/>
                <a:ext cx="10831641" cy="5394774"/>
              </a:xfrm>
            </p:spPr>
            <p:txBody>
              <a:bodyPr>
                <a:noAutofit/>
              </a:bodyPr>
              <a:lstStyle/>
              <a:p>
                <a:pPr algn="r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he-IL" sz="2800" b="1" dirty="0"/>
                  <a:t>זווית </a:t>
                </a:r>
                <a:r>
                  <a:rPr lang="he-IL" sz="2800" b="1" dirty="0" smtClean="0"/>
                  <a:t>ישרה </a:t>
                </a:r>
                <a:r>
                  <a:rPr lang="he-IL" sz="2800" dirty="0" smtClean="0"/>
                  <a:t>-</a:t>
                </a:r>
                <a:r>
                  <a:rPr lang="he-IL" sz="2800" b="1" dirty="0" smtClean="0"/>
                  <a:t> </a:t>
                </a:r>
                <a:r>
                  <a:rPr lang="he-IL" sz="2800" dirty="0" smtClean="0"/>
                  <a:t>זווית </a:t>
                </a:r>
                <a:r>
                  <a:rPr lang="he-IL" sz="2800" dirty="0"/>
                  <a:t>בה הקרניים מאונכות זו לזו. זווית ישרה שווה ל- 90</a:t>
                </a:r>
                <a14:m>
                  <m:oMath xmlns:m="http://schemas.openxmlformats.org/officeDocument/2006/math">
                    <m:r>
                      <a:rPr lang="he-IL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he-IL" sz="2800" dirty="0" smtClean="0"/>
                  <a:t>. </a:t>
                </a:r>
                <a:endParaRPr lang="en-US" sz="2800" dirty="0"/>
              </a:p>
              <a:p>
                <a:pPr algn="r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he-IL" sz="2800" dirty="0"/>
                  <a:t>בדיקה האם זווית היא ישרה </a:t>
                </a:r>
                <a:r>
                  <a:rPr lang="he-IL" sz="2800" dirty="0" smtClean="0"/>
                  <a:t>ניתן לבצע בעזרת </a:t>
                </a:r>
                <a:r>
                  <a:rPr lang="he-IL" sz="2800" dirty="0"/>
                  <a:t>סרגל משולש </a:t>
                </a:r>
                <a:r>
                  <a:rPr lang="he-IL" sz="2800" dirty="0" smtClean="0"/>
                  <a:t>או פינה </a:t>
                </a:r>
                <a:r>
                  <a:rPr lang="he-IL" sz="2800" dirty="0"/>
                  <a:t>של </a:t>
                </a:r>
                <a:r>
                  <a:rPr lang="he-IL" sz="2800" dirty="0" smtClean="0"/>
                  <a:t>דף.</a:t>
                </a:r>
                <a:endParaRPr lang="he-IL" sz="2800" dirty="0"/>
              </a:p>
              <a:p>
                <a:pPr algn="r">
                  <a:lnSpc>
                    <a:spcPct val="170000"/>
                  </a:lnSpc>
                  <a:spcBef>
                    <a:spcPts val="0"/>
                  </a:spcBef>
                </a:pPr>
                <a:endParaRPr lang="he-IL" sz="2800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29949" y="1690368"/>
                <a:ext cx="10831641" cy="5394774"/>
              </a:xfrm>
              <a:blipFill>
                <a:blip r:embed="rId3"/>
                <a:stretch>
                  <a:fillRect r="-112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="" xmlns:a16="http://schemas.microsoft.com/office/drawing/2014/main" id="{56D6A07D-2324-40E2-B63E-EB7DB965E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158" y="3429000"/>
            <a:ext cx="4151842" cy="2905464"/>
          </a:xfrm>
          <a:prstGeom prst="rect">
            <a:avLst/>
          </a:prstGeom>
        </p:spPr>
      </p:pic>
      <p:cxnSp>
        <p:nvCxnSpPr>
          <p:cNvPr id="10" name="מחבר ישר 9">
            <a:extLst>
              <a:ext uri="{FF2B5EF4-FFF2-40B4-BE49-F238E27FC236}">
                <a16:creationId xmlns="" xmlns:a16="http://schemas.microsoft.com/office/drawing/2014/main" id="{960BADE6-44BE-483D-9040-46019B83A380}"/>
              </a:ext>
            </a:extLst>
          </p:cNvPr>
          <p:cNvCxnSpPr>
            <a:cxnSpLocks/>
          </p:cNvCxnSpPr>
          <p:nvPr/>
        </p:nvCxnSpPr>
        <p:spPr>
          <a:xfrm>
            <a:off x="4221480" y="5913120"/>
            <a:ext cx="81724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="" xmlns:a16="http://schemas.microsoft.com/office/drawing/2014/main" id="{0A707F76-6CEC-4EB2-9367-C1EAEF2ABDAC}"/>
              </a:ext>
            </a:extLst>
          </p:cNvPr>
          <p:cNvCxnSpPr>
            <a:cxnSpLocks/>
          </p:cNvCxnSpPr>
          <p:nvPr/>
        </p:nvCxnSpPr>
        <p:spPr>
          <a:xfrm flipV="1">
            <a:off x="2778442" y="3736181"/>
            <a:ext cx="0" cy="55404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מלבן 14">
            <a:extLst>
              <a:ext uri="{FF2B5EF4-FFF2-40B4-BE49-F238E27FC236}">
                <a16:creationId xmlns="" xmlns:a16="http://schemas.microsoft.com/office/drawing/2014/main" id="{73F0CAFA-ACB4-418D-87B5-D67E7BB5043D}"/>
              </a:ext>
            </a:extLst>
          </p:cNvPr>
          <p:cNvSpPr/>
          <p:nvPr/>
        </p:nvSpPr>
        <p:spPr>
          <a:xfrm>
            <a:off x="8487237" y="4439401"/>
            <a:ext cx="839404" cy="662273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3" name="תמונה 22">
            <a:extLst>
              <a:ext uri="{FF2B5EF4-FFF2-40B4-BE49-F238E27FC236}">
                <a16:creationId xmlns="" xmlns:a16="http://schemas.microsoft.com/office/drawing/2014/main" id="{54B031C8-50BD-42A5-8514-ED3919C47E3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00" b="89867" l="6739" r="94609">
                        <a14:foregroundMark x1="87601" y1="7200" x2="7008" y2="9333"/>
                        <a14:foregroundMark x1="91105" y1="3467" x2="7008" y2="4800"/>
                        <a14:foregroundMark x1="93531" y1="2400" x2="93531" y2="2400"/>
                        <a14:foregroundMark x1="94609" y1="3467" x2="88679" y2="720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8427726" y="3575822"/>
            <a:ext cx="1606546" cy="162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6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416 L -0.46797 0.117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64" y="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16 L -0.46693 0.1182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/>
              <a:t>מה להביא לשיעור?</a:t>
            </a:r>
            <a:endParaRPr dirty="0"/>
          </a:p>
        </p:txBody>
      </p:sp>
      <p:pic>
        <p:nvPicPr>
          <p:cNvPr id="262" name="Google Shape;262;p7" descr="https://lh6.googleusercontent.com/f8H2475EYmyL0rhH4-e4ujiAahiTeUa9jS4FAnHL3KK4sEOOF3cWvgCYZ1bpJw4tDcDKTArugZ_4iGscDG3mD7tx620B0N8bRGSeR-V1W5m9k2098IkeP6hpnFdGXW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650" y="3482417"/>
            <a:ext cx="2289297" cy="167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תוצאת תמונה עבור קשית שתיה">
            <a:extLst>
              <a:ext uri="{FF2B5EF4-FFF2-40B4-BE49-F238E27FC236}">
                <a16:creationId xmlns:a16="http://schemas.microsoft.com/office/drawing/2014/main" xmlns="" id="{A9C3372D-957C-4FF9-B421-A12C2ECC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27" y="3861287"/>
            <a:ext cx="1357810" cy="17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94083" y="2060544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7903177" y="2551305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13712" y="1977615"/>
            <a:ext cx="1191396" cy="19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A9E18B80-D978-44BE-861F-4B00DB3F78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75" b="89931" l="3869" r="992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723207" y="2515639"/>
            <a:ext cx="2216361" cy="474934"/>
          </a:xfrm>
          <a:prstGeom prst="rect">
            <a:avLst/>
          </a:prstGeom>
        </p:spPr>
      </p:pic>
      <p:pic>
        <p:nvPicPr>
          <p:cNvPr id="13" name="Picture 2" descr="קשית שתייה זכוכית | Re-Feel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04" y="1690688"/>
            <a:ext cx="2205215" cy="220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0037" y="478305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 smtClean="0"/>
              <a:t>תזכורת</a:t>
            </a:r>
            <a:endParaRPr dirty="0"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476047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 smtClean="0">
                <a:latin typeface="David" panose="020E0502060401010101" pitchFamily="34" charset="-79"/>
              </a:rPr>
              <a:t>תזכורת סוגי </a:t>
            </a:r>
            <a:r>
              <a:rPr lang="he-IL" sz="4000" b="1" dirty="0" err="1" smtClean="0">
                <a:latin typeface="David" panose="020E0502060401010101" pitchFamily="34" charset="-79"/>
              </a:rPr>
              <a:t>זויות</a:t>
            </a:r>
            <a:endParaRPr lang="en-US" sz="40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מחבר ישר 2"/>
          <p:cNvCxnSpPr/>
          <p:nvPr/>
        </p:nvCxnSpPr>
        <p:spPr>
          <a:xfrm flipH="1">
            <a:off x="5569635" y="4982812"/>
            <a:ext cx="16519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 flipH="1">
            <a:off x="5569635" y="3360074"/>
            <a:ext cx="1281926" cy="16227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/>
          <p:cNvCxnSpPr/>
          <p:nvPr/>
        </p:nvCxnSpPr>
        <p:spPr>
          <a:xfrm flipV="1">
            <a:off x="10483403" y="3205528"/>
            <a:ext cx="0" cy="17772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/>
          <p:cNvCxnSpPr/>
          <p:nvPr/>
        </p:nvCxnSpPr>
        <p:spPr>
          <a:xfrm flipH="1">
            <a:off x="8831448" y="4982812"/>
            <a:ext cx="16519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 flipH="1">
            <a:off x="10114059" y="4632112"/>
            <a:ext cx="3693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מחבר ישר 19"/>
          <p:cNvCxnSpPr/>
          <p:nvPr/>
        </p:nvCxnSpPr>
        <p:spPr>
          <a:xfrm>
            <a:off x="10113374" y="4632112"/>
            <a:ext cx="0" cy="3392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קשת 14"/>
          <p:cNvSpPr/>
          <p:nvPr/>
        </p:nvSpPr>
        <p:spPr>
          <a:xfrm rot="19696176">
            <a:off x="5949032" y="4399878"/>
            <a:ext cx="420809" cy="656434"/>
          </a:xfrm>
          <a:prstGeom prst="arc">
            <a:avLst>
              <a:gd name="adj1" fmla="val 16141422"/>
              <a:gd name="adj2" fmla="val 515037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8831448" y="5322627"/>
            <a:ext cx="1651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err="1" smtClean="0"/>
              <a:t>זוית</a:t>
            </a:r>
            <a:r>
              <a:rPr lang="he-IL" sz="2800" dirty="0" smtClean="0"/>
              <a:t> ישרה</a:t>
            </a:r>
            <a:endParaRPr lang="he-IL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245230" y="5264362"/>
            <a:ext cx="270803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err="1" smtClean="0"/>
              <a:t>זוית</a:t>
            </a:r>
            <a:r>
              <a:rPr lang="he-IL" sz="2800" dirty="0" smtClean="0"/>
              <a:t> חדה</a:t>
            </a:r>
          </a:p>
          <a:p>
            <a:pPr algn="ctr"/>
            <a:r>
              <a:rPr lang="he-IL" sz="2800" dirty="0" smtClean="0"/>
              <a:t>קטנה </a:t>
            </a:r>
            <a:r>
              <a:rPr lang="he-IL" sz="2800" dirty="0" err="1" smtClean="0"/>
              <a:t>מזוית</a:t>
            </a:r>
            <a:r>
              <a:rPr lang="he-IL" sz="2800" dirty="0" smtClean="0"/>
              <a:t> ישרה</a:t>
            </a:r>
            <a:endParaRPr lang="he-IL" sz="2800" dirty="0"/>
          </a:p>
        </p:txBody>
      </p:sp>
      <p:sp>
        <p:nvSpPr>
          <p:cNvPr id="4" name="מלבן 3"/>
          <p:cNvSpPr/>
          <p:nvPr/>
        </p:nvSpPr>
        <p:spPr>
          <a:xfrm>
            <a:off x="10694466" y="1770408"/>
            <a:ext cx="1334248" cy="7737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41992 0.35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3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4" grpId="1" animBg="1"/>
      <p:bldP spid="4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he-IL" dirty="0" smtClean="0"/>
              <a:t>תזכורת</a:t>
            </a:r>
            <a:endParaRPr dirty="0"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476047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4000" b="1" dirty="0" smtClean="0">
                <a:latin typeface="David" panose="020E0502060401010101" pitchFamily="34" charset="-79"/>
              </a:rPr>
              <a:t>תזכורת סוגי </a:t>
            </a:r>
            <a:r>
              <a:rPr lang="he-IL" sz="4000" b="1" dirty="0" err="1" smtClean="0">
                <a:latin typeface="David" panose="020E0502060401010101" pitchFamily="34" charset="-79"/>
              </a:rPr>
              <a:t>זויות</a:t>
            </a:r>
            <a:endParaRPr lang="en-US" sz="40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מחבר ישר 2"/>
          <p:cNvCxnSpPr/>
          <p:nvPr/>
        </p:nvCxnSpPr>
        <p:spPr>
          <a:xfrm flipH="1">
            <a:off x="5569635" y="4982812"/>
            <a:ext cx="16519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 flipH="1">
            <a:off x="5569635" y="3360074"/>
            <a:ext cx="1281926" cy="16227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/>
          <p:cNvCxnSpPr/>
          <p:nvPr/>
        </p:nvCxnSpPr>
        <p:spPr>
          <a:xfrm flipV="1">
            <a:off x="10483403" y="3205528"/>
            <a:ext cx="0" cy="17772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/>
          <p:cNvCxnSpPr/>
          <p:nvPr/>
        </p:nvCxnSpPr>
        <p:spPr>
          <a:xfrm flipH="1">
            <a:off x="8831448" y="4982812"/>
            <a:ext cx="16519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 flipH="1">
            <a:off x="10114059" y="4632112"/>
            <a:ext cx="3693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מחבר ישר 19"/>
          <p:cNvCxnSpPr/>
          <p:nvPr/>
        </p:nvCxnSpPr>
        <p:spPr>
          <a:xfrm>
            <a:off x="10113374" y="4632112"/>
            <a:ext cx="0" cy="3392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קשת 18"/>
          <p:cNvSpPr/>
          <p:nvPr/>
        </p:nvSpPr>
        <p:spPr>
          <a:xfrm rot="14251340">
            <a:off x="2794041" y="4412534"/>
            <a:ext cx="575100" cy="734197"/>
          </a:xfrm>
          <a:prstGeom prst="arc">
            <a:avLst>
              <a:gd name="adj1" fmla="val 16141422"/>
              <a:gd name="adj2" fmla="val 515037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4" name="מחבר ישר 23"/>
          <p:cNvCxnSpPr/>
          <p:nvPr/>
        </p:nvCxnSpPr>
        <p:spPr>
          <a:xfrm flipH="1">
            <a:off x="1429635" y="4971362"/>
            <a:ext cx="16519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/>
          <p:cNvCxnSpPr/>
          <p:nvPr/>
        </p:nvCxnSpPr>
        <p:spPr>
          <a:xfrm flipV="1">
            <a:off x="3083463" y="3735593"/>
            <a:ext cx="889908" cy="12472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קשת 14"/>
          <p:cNvSpPr/>
          <p:nvPr/>
        </p:nvSpPr>
        <p:spPr>
          <a:xfrm rot="19696176">
            <a:off x="5949032" y="4399878"/>
            <a:ext cx="420809" cy="656434"/>
          </a:xfrm>
          <a:prstGeom prst="arc">
            <a:avLst>
              <a:gd name="adj1" fmla="val 16141422"/>
              <a:gd name="adj2" fmla="val 5150375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8831448" y="5322627"/>
            <a:ext cx="1651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dirty="0" err="1" smtClean="0"/>
              <a:t>זוית</a:t>
            </a:r>
            <a:r>
              <a:rPr lang="he-IL" sz="2800" dirty="0" smtClean="0"/>
              <a:t> ישרה</a:t>
            </a:r>
            <a:endParaRPr lang="he-IL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03386" y="5261416"/>
            <a:ext cx="326998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err="1" smtClean="0"/>
              <a:t>זוית</a:t>
            </a:r>
            <a:r>
              <a:rPr lang="he-IL" sz="2800" dirty="0" smtClean="0"/>
              <a:t> קהה</a:t>
            </a:r>
          </a:p>
          <a:p>
            <a:pPr algn="ctr"/>
            <a:r>
              <a:rPr lang="he-IL" sz="2800" dirty="0" smtClean="0"/>
              <a:t>גדולה </a:t>
            </a:r>
            <a:r>
              <a:rPr lang="he-IL" sz="2800" dirty="0" err="1" smtClean="0"/>
              <a:t>מזוית</a:t>
            </a:r>
            <a:r>
              <a:rPr lang="he-IL" sz="2800" dirty="0" smtClean="0"/>
              <a:t> ישרה</a:t>
            </a:r>
            <a:endParaRPr lang="he-IL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273202" y="5368793"/>
            <a:ext cx="270803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dirty="0" err="1" smtClean="0"/>
              <a:t>זוית</a:t>
            </a:r>
            <a:r>
              <a:rPr lang="he-IL" sz="2800" dirty="0" smtClean="0"/>
              <a:t> חדה</a:t>
            </a:r>
          </a:p>
          <a:p>
            <a:pPr algn="ctr"/>
            <a:r>
              <a:rPr lang="he-IL" sz="2800" dirty="0" smtClean="0"/>
              <a:t>קטנה </a:t>
            </a:r>
            <a:r>
              <a:rPr lang="he-IL" sz="2800" dirty="0" err="1" smtClean="0"/>
              <a:t>מזוית</a:t>
            </a:r>
            <a:r>
              <a:rPr lang="he-IL" sz="2800" dirty="0" smtClean="0"/>
              <a:t> ישרה</a:t>
            </a:r>
            <a:endParaRPr lang="he-IL" sz="2800" dirty="0"/>
          </a:p>
        </p:txBody>
      </p:sp>
      <p:sp>
        <p:nvSpPr>
          <p:cNvPr id="21" name="מלבן 20"/>
          <p:cNvSpPr/>
          <p:nvPr/>
        </p:nvSpPr>
        <p:spPr>
          <a:xfrm>
            <a:off x="10694466" y="1770408"/>
            <a:ext cx="1334248" cy="7737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27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73424 0.35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19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 animBg="1"/>
      <p:bldP spid="21" grpId="1" animBg="1"/>
      <p:bldP spid="21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476047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זוויות</a:t>
            </a:r>
            <a:endParaRPr lang="en-US"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703386" y="3559109"/>
            <a:ext cx="723608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משולש קהה-זווית:</a:t>
            </a:r>
          </a:p>
          <a:p>
            <a:pPr algn="ctr"/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זווית קהה אחת ושתי זוויות </a:t>
            </a:r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חדות.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4" name="קבוצה 3"/>
          <p:cNvGrpSpPr/>
          <p:nvPr/>
        </p:nvGrpSpPr>
        <p:grpSpPr>
          <a:xfrm>
            <a:off x="7862784" y="2862720"/>
            <a:ext cx="3334801" cy="2780017"/>
            <a:chOff x="7862784" y="2862720"/>
            <a:chExt cx="3334801" cy="2780017"/>
          </a:xfrm>
        </p:grpSpPr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2784" y="2862720"/>
              <a:ext cx="3334801" cy="2780017"/>
            </a:xfrm>
            <a:prstGeom prst="rect">
              <a:avLst/>
            </a:prstGeom>
          </p:spPr>
        </p:pic>
        <p:sp>
          <p:nvSpPr>
            <p:cNvPr id="2" name="קשת 1"/>
            <p:cNvSpPr/>
            <p:nvPr/>
          </p:nvSpPr>
          <p:spPr>
            <a:xfrm>
              <a:off x="8370277" y="4349262"/>
              <a:ext cx="468923" cy="785446"/>
            </a:xfrm>
            <a:prstGeom prst="arc">
              <a:avLst>
                <a:gd name="adj1" fmla="val 15311463"/>
                <a:gd name="adj2" fmla="val 198385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1136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476047" y="1733826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זוויות</a:t>
            </a:r>
            <a:endParaRPr lang="en-US"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11016" y="3559109"/>
            <a:ext cx="7728456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משולש ישר-זווית:</a:t>
            </a:r>
          </a:p>
          <a:p>
            <a:pPr algn="ctr"/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זווית ישרה אחת ושתי זוויות </a:t>
            </a:r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חדות.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שולש ישר-זווית 8"/>
          <p:cNvSpPr/>
          <p:nvPr/>
        </p:nvSpPr>
        <p:spPr>
          <a:xfrm>
            <a:off x="9221647" y="2790812"/>
            <a:ext cx="1690862" cy="2563091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 rot="3453456">
            <a:off x="10038327" y="3692614"/>
            <a:ext cx="7342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יתר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8445484" y="3726200"/>
            <a:ext cx="7342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ניצב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99932" y="5484003"/>
            <a:ext cx="7342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ניצב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24EB8740-0932-47ED-AAE6-FE3C3BABC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9012685" y="5007753"/>
            <a:ext cx="485775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עכשיו לומדים</a:t>
            </a:r>
            <a:endParaRPr dirty="0"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476047" y="1743701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זוויות</a:t>
            </a:r>
            <a:endParaRPr lang="en-US"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-270387" y="3523940"/>
            <a:ext cx="7008243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משולש חד-זוויות: </a:t>
            </a:r>
            <a:r>
              <a:rPr lang="en-US" sz="4400" b="1" dirty="0"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sz="4400" b="1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4400" b="1" dirty="0">
                <a:latin typeface="David" panose="020E0502060401010101" pitchFamily="34" charset="-79"/>
                <a:cs typeface="David" panose="020E0502060401010101" pitchFamily="34" charset="-79"/>
              </a:rPr>
              <a:t>שלוש זוויות </a:t>
            </a:r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חדות.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משולש שווה-שוקיים 6"/>
          <p:cNvSpPr/>
          <p:nvPr/>
        </p:nvSpPr>
        <p:spPr>
          <a:xfrm>
            <a:off x="8478803" y="2717128"/>
            <a:ext cx="2343455" cy="189807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455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335667" y="1599320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600"/>
            </a:pPr>
            <a:r>
              <a:rPr lang="he-IL" sz="5400" b="1" dirty="0">
                <a:latin typeface="David" panose="020E0502060401010101" pitchFamily="34" charset="-79"/>
              </a:rPr>
              <a:t>סיכום: 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זוויות</a:t>
            </a:r>
            <a:endParaRPr lang="en-US"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משולש שווה-שוקיים 2"/>
          <p:cNvSpPr/>
          <p:nvPr/>
        </p:nvSpPr>
        <p:spPr>
          <a:xfrm>
            <a:off x="999855" y="2769800"/>
            <a:ext cx="2343455" cy="189807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שולש ישר-זווית 3"/>
          <p:cNvSpPr/>
          <p:nvPr/>
        </p:nvSpPr>
        <p:spPr>
          <a:xfrm>
            <a:off x="5278165" y="2318735"/>
            <a:ext cx="1690862" cy="2563091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8199127" y="5395450"/>
            <a:ext cx="36341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משולש קהה-זווית</a:t>
            </a:r>
          </a:p>
          <a:p>
            <a:pPr algn="r"/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זווית קהה אחת ושתי זוויות חדות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934" y="5522744"/>
            <a:ext cx="233661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משולש חד-זוויות שלוש זוויות חדות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3292" y="5522744"/>
            <a:ext cx="42217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משולש ישר-זווית</a:t>
            </a:r>
          </a:p>
          <a:p>
            <a:pPr algn="ctr"/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זווית ישרה אחת ושתי זוויות חדות</a:t>
            </a:r>
          </a:p>
        </p:txBody>
      </p:sp>
      <p:sp>
        <p:nvSpPr>
          <p:cNvPr id="12" name="TextBox 11"/>
          <p:cNvSpPr txBox="1"/>
          <p:nvPr/>
        </p:nvSpPr>
        <p:spPr>
          <a:xfrm rot="3453456">
            <a:off x="6009153" y="3210173"/>
            <a:ext cx="7342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יתר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4636546" y="3382986"/>
            <a:ext cx="7342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ניצב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4149" y="4960325"/>
            <a:ext cx="7342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ניצב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EB8740-0932-47ED-AAE6-FE3C3BABC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075922" y="4532165"/>
            <a:ext cx="485775" cy="47625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109" y="2664228"/>
            <a:ext cx="333480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64263" y="73932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תרגול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 smtClean="0"/>
              <a:t>בנו מהקשיות משולש קהה </a:t>
            </a:r>
            <a:r>
              <a:rPr lang="he-IL" dirty="0" err="1" smtClean="0"/>
              <a:t>זוית</a:t>
            </a:r>
            <a:endParaRPr lang="he-IL" dirty="0"/>
          </a:p>
        </p:txBody>
      </p:sp>
      <p:pic>
        <p:nvPicPr>
          <p:cNvPr id="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19" y="64150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5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64263" y="73932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תרגול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 smtClean="0"/>
              <a:t>בנו מהקשיות משולש קהה </a:t>
            </a:r>
            <a:r>
              <a:rPr lang="he-IL" dirty="0" err="1" smtClean="0"/>
              <a:t>זוית</a:t>
            </a:r>
            <a:endParaRPr lang="he-IL" dirty="0"/>
          </a:p>
        </p:txBody>
      </p:sp>
      <p:sp>
        <p:nvSpPr>
          <p:cNvPr id="9" name="פחית 8"/>
          <p:cNvSpPr/>
          <p:nvPr/>
        </p:nvSpPr>
        <p:spPr>
          <a:xfrm rot="12840000" flipH="1">
            <a:off x="5975678" y="2546582"/>
            <a:ext cx="270729" cy="2609384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פחית 9"/>
          <p:cNvSpPr/>
          <p:nvPr/>
        </p:nvSpPr>
        <p:spPr>
          <a:xfrm rot="4140000" flipH="1">
            <a:off x="3654378" y="505891"/>
            <a:ext cx="221216" cy="6565004"/>
          </a:xfrm>
          <a:prstGeom prst="ca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פחית 10"/>
          <p:cNvSpPr/>
          <p:nvPr/>
        </p:nvSpPr>
        <p:spPr>
          <a:xfrm rot="5400000" flipH="1">
            <a:off x="2920946" y="2454556"/>
            <a:ext cx="269628" cy="4957256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קשת 11"/>
          <p:cNvSpPr/>
          <p:nvPr/>
        </p:nvSpPr>
        <p:spPr>
          <a:xfrm rot="20782166">
            <a:off x="4476750" y="4324350"/>
            <a:ext cx="1057638" cy="474020"/>
          </a:xfrm>
          <a:prstGeom prst="arc">
            <a:avLst>
              <a:gd name="adj1" fmla="val 10091182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75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64263" y="73932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תרגול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 smtClean="0"/>
              <a:t>בנו מהקשיות משולש ישר </a:t>
            </a:r>
            <a:r>
              <a:rPr lang="he-IL" dirty="0" err="1" smtClean="0"/>
              <a:t>זוית</a:t>
            </a:r>
            <a:endParaRPr lang="he-IL" dirty="0"/>
          </a:p>
        </p:txBody>
      </p:sp>
      <p:pic>
        <p:nvPicPr>
          <p:cNvPr id="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19" y="64150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64263" y="73932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תרגול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 smtClean="0"/>
              <a:t>בנו מהקשיות משולש ישר </a:t>
            </a:r>
            <a:r>
              <a:rPr lang="he-IL" dirty="0" err="1" smtClean="0"/>
              <a:t>זוית</a:t>
            </a:r>
            <a:endParaRPr lang="he-IL" dirty="0"/>
          </a:p>
        </p:txBody>
      </p:sp>
      <p:sp>
        <p:nvSpPr>
          <p:cNvPr id="4" name="פחית 3"/>
          <p:cNvSpPr/>
          <p:nvPr/>
        </p:nvSpPr>
        <p:spPr>
          <a:xfrm rot="2700000" flipH="1">
            <a:off x="3118981" y="39576"/>
            <a:ext cx="255148" cy="6455707"/>
          </a:xfrm>
          <a:prstGeom prst="ca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פחית 5"/>
          <p:cNvSpPr/>
          <p:nvPr/>
        </p:nvSpPr>
        <p:spPr>
          <a:xfrm rot="5400000" flipH="1">
            <a:off x="3120147" y="3141019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פחית 6"/>
          <p:cNvSpPr/>
          <p:nvPr/>
        </p:nvSpPr>
        <p:spPr>
          <a:xfrm rot="10800000" flipH="1">
            <a:off x="5373638" y="1013938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חצי מסגרת 7"/>
          <p:cNvSpPr/>
          <p:nvPr/>
        </p:nvSpPr>
        <p:spPr>
          <a:xfrm>
            <a:off x="4769232" y="4719658"/>
            <a:ext cx="604405" cy="591247"/>
          </a:xfrm>
          <a:prstGeom prst="halfFrame">
            <a:avLst>
              <a:gd name="adj1" fmla="val 9229"/>
              <a:gd name="adj2" fmla="val 5786"/>
            </a:avLst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x-none" dirty="0"/>
              <a:t>מתחילים </a:t>
            </a:r>
            <a:r>
              <a:rPr lang="he-IL" dirty="0" smtClean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618854" y="1553429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אלי וצבי </a:t>
            </a:r>
            <a:r>
              <a:rPr lang="he-IL" sz="3400" dirty="0">
                <a:latin typeface="+mj-lt"/>
              </a:rPr>
              <a:t>התווכחו ביניהם מהו </a:t>
            </a:r>
            <a:r>
              <a:rPr lang="he-IL" sz="3400" dirty="0" smtClean="0">
                <a:latin typeface="+mj-lt"/>
              </a:rPr>
              <a:t>סוג המשולש?</a:t>
            </a:r>
            <a:endParaRPr lang="he-IL" sz="3400" dirty="0">
              <a:latin typeface="+mj-lt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אלי </a:t>
            </a:r>
            <a:r>
              <a:rPr lang="he-IL" sz="3400" dirty="0">
                <a:latin typeface="+mj-lt"/>
              </a:rPr>
              <a:t>טען שכדי לדעת </a:t>
            </a:r>
            <a:r>
              <a:rPr lang="he-IL" sz="3400" dirty="0" smtClean="0">
                <a:latin typeface="+mj-lt"/>
              </a:rPr>
              <a:t>את סוג המשולש </a:t>
            </a:r>
            <a:r>
              <a:rPr lang="he-IL" sz="3400" dirty="0">
                <a:latin typeface="+mj-lt"/>
              </a:rPr>
              <a:t>יש לבדוק את הצלעות.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צבי </a:t>
            </a:r>
            <a:r>
              <a:rPr lang="he-IL" sz="3400" dirty="0">
                <a:latin typeface="+mj-lt"/>
              </a:rPr>
              <a:t>טען שכדי לדעת </a:t>
            </a:r>
            <a:r>
              <a:rPr lang="he-IL" sz="3400" dirty="0" smtClean="0">
                <a:latin typeface="+mj-lt"/>
              </a:rPr>
              <a:t>את סוג המשולש </a:t>
            </a:r>
            <a:r>
              <a:rPr lang="he-IL" sz="3400" dirty="0">
                <a:latin typeface="+mj-lt"/>
              </a:rPr>
              <a:t>יש לבדוק את הזוויות.</a:t>
            </a:r>
            <a:r>
              <a:rPr lang="en-US" sz="3400" dirty="0">
                <a:latin typeface="+mj-lt"/>
              </a:rPr>
              <a:t/>
            </a:r>
            <a:br>
              <a:rPr lang="en-US" sz="3400" dirty="0">
                <a:latin typeface="+mj-lt"/>
              </a:rPr>
            </a:br>
            <a:r>
              <a:rPr lang="he-IL" sz="3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מי מהילדים צודק? טל? רז? או אולי שניהם? </a:t>
            </a:r>
            <a:endParaRPr sz="3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5" b="94237" l="10000" r="95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01985">
            <a:off x="6284010" y="3898695"/>
            <a:ext cx="2786419" cy="2348553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3907324" y="3686784"/>
            <a:ext cx="8106400" cy="59448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87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64263" y="73932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תרגול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dirty="0" smtClean="0"/>
              <a:t>בנו מהקשיות משולש חד </a:t>
            </a:r>
            <a:r>
              <a:rPr lang="he-IL" dirty="0" err="1" smtClean="0"/>
              <a:t>זוית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8255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964263" y="739326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תרגול 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>
          <a:xfrm>
            <a:off x="426072" y="1958020"/>
            <a:ext cx="10885543" cy="3844925"/>
          </a:xfrm>
        </p:spPr>
        <p:txBody>
          <a:bodyPr/>
          <a:lstStyle/>
          <a:p>
            <a:r>
              <a:rPr lang="he-IL" dirty="0" smtClean="0"/>
              <a:t>בנו מהקשיות משולש חד </a:t>
            </a:r>
            <a:r>
              <a:rPr lang="he-IL" dirty="0" err="1" smtClean="0"/>
              <a:t>זוית</a:t>
            </a:r>
            <a:endParaRPr lang="he-IL" dirty="0"/>
          </a:p>
        </p:txBody>
      </p:sp>
      <p:sp>
        <p:nvSpPr>
          <p:cNvPr id="9" name="פחית 8"/>
          <p:cNvSpPr/>
          <p:nvPr/>
        </p:nvSpPr>
        <p:spPr>
          <a:xfrm rot="5400000" flipH="1">
            <a:off x="3523043" y="4670250"/>
            <a:ext cx="270729" cy="2609384"/>
          </a:xfrm>
          <a:prstGeom prst="can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פחית 9"/>
          <p:cNvSpPr/>
          <p:nvPr/>
        </p:nvSpPr>
        <p:spPr>
          <a:xfrm rot="9900000" flipH="1">
            <a:off x="4184197" y="1647396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פחית 10"/>
          <p:cNvSpPr/>
          <p:nvPr/>
        </p:nvSpPr>
        <p:spPr>
          <a:xfrm rot="11700000">
            <a:off x="2923918" y="1647396"/>
            <a:ext cx="252818" cy="4506981"/>
          </a:xfrm>
          <a:prstGeom prst="ca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קשת 4"/>
          <p:cNvSpPr/>
          <p:nvPr/>
        </p:nvSpPr>
        <p:spPr>
          <a:xfrm>
            <a:off x="2596446" y="5345613"/>
            <a:ext cx="495300" cy="951297"/>
          </a:xfrm>
          <a:prstGeom prst="arc">
            <a:avLst>
              <a:gd name="adj1" fmla="val 15523671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קשת 11"/>
          <p:cNvSpPr/>
          <p:nvPr/>
        </p:nvSpPr>
        <p:spPr>
          <a:xfrm rot="14570445" flipH="1">
            <a:off x="3637460" y="2078110"/>
            <a:ext cx="350133" cy="682479"/>
          </a:xfrm>
          <a:prstGeom prst="arc">
            <a:avLst>
              <a:gd name="adj1" fmla="val 15365919"/>
              <a:gd name="adj2" fmla="val 33927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קשת 12"/>
          <p:cNvSpPr/>
          <p:nvPr/>
        </p:nvSpPr>
        <p:spPr>
          <a:xfrm flipH="1">
            <a:off x="4196052" y="5345613"/>
            <a:ext cx="604548" cy="989397"/>
          </a:xfrm>
          <a:prstGeom prst="arc">
            <a:avLst>
              <a:gd name="adj1" fmla="val 15523671"/>
              <a:gd name="adj2" fmla="val 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xmlns="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719" y="641504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x-none" dirty="0"/>
              <a:t>עכשיו לומדים</a:t>
            </a:r>
            <a:endParaRPr lang="he-IL" dirty="0"/>
          </a:p>
        </p:txBody>
      </p:sp>
      <p:sp>
        <p:nvSpPr>
          <p:cNvPr id="9" name="משולש שווה-שוקיים 8"/>
          <p:cNvSpPr/>
          <p:nvPr/>
        </p:nvSpPr>
        <p:spPr>
          <a:xfrm rot="19230039">
            <a:off x="4542067" y="3600515"/>
            <a:ext cx="2343455" cy="189807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שולש ישר-זווית 10"/>
          <p:cNvSpPr/>
          <p:nvPr/>
        </p:nvSpPr>
        <p:spPr>
          <a:xfrm rot="3070520">
            <a:off x="2236158" y="3446585"/>
            <a:ext cx="1690862" cy="2563091"/>
          </a:xfrm>
          <a:prstGeom prst="rt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28860">
            <a:off x="7778140" y="3338122"/>
            <a:ext cx="3334801" cy="27800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1369" y="1944532"/>
            <a:ext cx="596118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המשולשים של יוסי</a:t>
            </a:r>
            <a:endParaRPr lang="he-IL" sz="4800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8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511300" y="838200"/>
            <a:ext cx="9872871" cy="4038600"/>
          </a:xfrm>
        </p:spPr>
        <p:txBody>
          <a:bodyPr/>
          <a:lstStyle/>
          <a:p>
            <a:pPr marL="45720"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יום אחד </a:t>
            </a:r>
            <a:r>
              <a:rPr lang="he-IL" sz="4800" dirty="0" smtClean="0">
                <a:latin typeface="David" panose="020E0502060401010101" pitchFamily="34" charset="-79"/>
              </a:rPr>
              <a:t>החליט יוסי</a:t>
            </a:r>
          </a:p>
          <a:p>
            <a:pPr marL="45720" indent="0"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למיין </a:t>
            </a:r>
            <a:r>
              <a:rPr lang="he-IL" sz="4800" dirty="0">
                <a:latin typeface="David" panose="020E0502060401010101" pitchFamily="34" charset="-79"/>
              </a:rPr>
              <a:t>את </a:t>
            </a:r>
            <a:r>
              <a:rPr lang="he-IL" sz="4800" dirty="0" smtClean="0">
                <a:latin typeface="David" panose="020E0502060401010101" pitchFamily="34" charset="-79"/>
              </a:rPr>
              <a:t>סוגי המשולשים </a:t>
            </a:r>
            <a:r>
              <a:rPr lang="he-IL" sz="4800" dirty="0">
                <a:latin typeface="David" panose="020E0502060401010101" pitchFamily="34" charset="-79"/>
              </a:rPr>
              <a:t>שבתוך השקית.</a:t>
            </a:r>
          </a:p>
          <a:p>
            <a:pPr marL="45720" indent="0">
              <a:buNone/>
            </a:pP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7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2769" y="2857500"/>
            <a:ext cx="3007440" cy="30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5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336030" y="249961"/>
            <a:ext cx="9872871" cy="160157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יוסי הכין </a:t>
            </a:r>
            <a:r>
              <a:rPr lang="he-IL" sz="4800" dirty="0">
                <a:latin typeface="David" panose="020E0502060401010101" pitchFamily="34" charset="-79"/>
              </a:rPr>
              <a:t>פתקים עם שמות</a:t>
            </a:r>
          </a:p>
          <a:p>
            <a:pPr marL="45720" indent="0"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והגדיר </a:t>
            </a:r>
            <a:r>
              <a:rPr lang="he-IL" sz="4800" dirty="0">
                <a:latin typeface="David" panose="020E0502060401010101" pitchFamily="34" charset="-79"/>
              </a:rPr>
              <a:t>את </a:t>
            </a:r>
            <a:r>
              <a:rPr lang="he-IL" sz="4800" dirty="0" smtClean="0">
                <a:latin typeface="David" panose="020E0502060401010101" pitchFamily="34" charset="-79"/>
              </a:rPr>
              <a:t>סוגי המשולשים </a:t>
            </a:r>
            <a:r>
              <a:rPr lang="he-IL" sz="4800" dirty="0">
                <a:latin typeface="David" panose="020E0502060401010101" pitchFamily="34" charset="-79"/>
              </a:rPr>
              <a:t>לפי הצלעות:</a:t>
            </a: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grpSp>
        <p:nvGrpSpPr>
          <p:cNvPr id="29" name="קבוצה 28">
            <a:extLst>
              <a:ext uri="{FF2B5EF4-FFF2-40B4-BE49-F238E27FC236}">
                <a16:creationId xmlns:a16="http://schemas.microsoft.com/office/drawing/2014/main" xmlns="" id="{32D56038-0EB5-4CB6-A063-764A7C0CFB2D}"/>
              </a:ext>
            </a:extLst>
          </p:cNvPr>
          <p:cNvGrpSpPr/>
          <p:nvPr/>
        </p:nvGrpSpPr>
        <p:grpSpPr>
          <a:xfrm>
            <a:off x="5537323" y="4092032"/>
            <a:ext cx="6393068" cy="2062711"/>
            <a:chOff x="5533741" y="4092032"/>
            <a:chExt cx="6349757" cy="20627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83EEBF2-7AF2-44CC-AD49-AD20A6A4C0C1}"/>
                </a:ext>
              </a:extLst>
            </p:cNvPr>
            <p:cNvSpPr txBox="1"/>
            <p:nvPr/>
          </p:nvSpPr>
          <p:spPr>
            <a:xfrm>
              <a:off x="7296713" y="5123387"/>
              <a:ext cx="4586785" cy="7232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45720" indent="0">
                <a:buNone/>
              </a:pPr>
              <a:r>
                <a:rPr lang="he-IL" sz="4100" dirty="0">
                  <a:latin typeface="David" panose="020E0502060401010101" pitchFamily="34" charset="-79"/>
                  <a:cs typeface="+mn-cs"/>
                </a:rPr>
                <a:t>משולש שונה-צלעות</a:t>
              </a:r>
            </a:p>
          </p:txBody>
        </p:sp>
        <p:sp>
          <p:nvSpPr>
            <p:cNvPr id="27" name="משולש שווה-שוקיים 26">
              <a:extLst>
                <a:ext uri="{FF2B5EF4-FFF2-40B4-BE49-F238E27FC236}">
                  <a16:creationId xmlns:a16="http://schemas.microsoft.com/office/drawing/2014/main" xmlns="" id="{B5E824BB-ACA1-42EB-A500-71BF0E008C7D}"/>
                </a:ext>
              </a:extLst>
            </p:cNvPr>
            <p:cNvSpPr/>
            <p:nvPr/>
          </p:nvSpPr>
          <p:spPr>
            <a:xfrm rot="19118916">
              <a:off x="5533741" y="4092032"/>
              <a:ext cx="771929" cy="2062711"/>
            </a:xfrm>
            <a:prstGeom prst="triangle">
              <a:avLst>
                <a:gd name="adj" fmla="val 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xmlns="" id="{DB6599C2-A198-43F8-A716-7AAF19255B86}"/>
              </a:ext>
            </a:extLst>
          </p:cNvPr>
          <p:cNvGrpSpPr/>
          <p:nvPr/>
        </p:nvGrpSpPr>
        <p:grpSpPr>
          <a:xfrm>
            <a:off x="5925921" y="3240159"/>
            <a:ext cx="5920362" cy="1487050"/>
            <a:chOff x="5925921" y="3240159"/>
            <a:chExt cx="5920362" cy="14870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24C26CB-174E-4511-A596-A1803CA25F91}"/>
                </a:ext>
              </a:extLst>
            </p:cNvPr>
            <p:cNvSpPr txBox="1"/>
            <p:nvPr/>
          </p:nvSpPr>
          <p:spPr>
            <a:xfrm>
              <a:off x="7259498" y="3660045"/>
              <a:ext cx="4586785" cy="7232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45720" indent="0">
                <a:buNone/>
              </a:pPr>
              <a:r>
                <a:rPr lang="he-IL" sz="4100" dirty="0">
                  <a:latin typeface="David" panose="020E0502060401010101" pitchFamily="34" charset="-79"/>
                  <a:cs typeface="+mn-cs"/>
                </a:rPr>
                <a:t>משולש שווה-שוקיים</a:t>
              </a:r>
            </a:p>
          </p:txBody>
        </p:sp>
        <p:sp>
          <p:nvSpPr>
            <p:cNvPr id="4" name="משולש שווה-שוקיים 3">
              <a:extLst>
                <a:ext uri="{FF2B5EF4-FFF2-40B4-BE49-F238E27FC236}">
                  <a16:creationId xmlns:a16="http://schemas.microsoft.com/office/drawing/2014/main" xmlns="" id="{CD794157-C0AA-4E48-8742-9557F75B9496}"/>
                </a:ext>
              </a:extLst>
            </p:cNvPr>
            <p:cNvSpPr/>
            <p:nvPr/>
          </p:nvSpPr>
          <p:spPr>
            <a:xfrm>
              <a:off x="5925921" y="3240159"/>
              <a:ext cx="776863" cy="1487050"/>
            </a:xfrm>
            <a:prstGeom prst="triangl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xmlns="" id="{EC7BC671-692E-4470-B17C-F082F0DD93F4}"/>
              </a:ext>
            </a:extLst>
          </p:cNvPr>
          <p:cNvGrpSpPr/>
          <p:nvPr/>
        </p:nvGrpSpPr>
        <p:grpSpPr>
          <a:xfrm>
            <a:off x="5002047" y="2096875"/>
            <a:ext cx="6807022" cy="968612"/>
            <a:chOff x="5002047" y="2096875"/>
            <a:chExt cx="6807022" cy="9686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F6C0EB3-2A56-4085-A860-2F869DB8C636}"/>
                </a:ext>
              </a:extLst>
            </p:cNvPr>
            <p:cNvSpPr txBox="1"/>
            <p:nvPr/>
          </p:nvSpPr>
          <p:spPr>
            <a:xfrm>
              <a:off x="7296713" y="2096875"/>
              <a:ext cx="4512356" cy="7232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45720" indent="0">
                <a:buNone/>
              </a:pPr>
              <a:r>
                <a:rPr lang="he-IL" sz="4100" dirty="0">
                  <a:latin typeface="David" panose="020E0502060401010101" pitchFamily="34" charset="-79"/>
                  <a:cs typeface="+mn-cs"/>
                </a:rPr>
                <a:t>משולש שווה-צלעות</a:t>
              </a:r>
            </a:p>
          </p:txBody>
        </p:sp>
        <p:sp>
          <p:nvSpPr>
            <p:cNvPr id="5" name="משולש שווה-שוקיים 4">
              <a:extLst>
                <a:ext uri="{FF2B5EF4-FFF2-40B4-BE49-F238E27FC236}">
                  <a16:creationId xmlns:a16="http://schemas.microsoft.com/office/drawing/2014/main" xmlns="" id="{1D775823-0014-47FA-9019-0C11D54417DD}"/>
                </a:ext>
              </a:extLst>
            </p:cNvPr>
            <p:cNvSpPr/>
            <p:nvPr/>
          </p:nvSpPr>
          <p:spPr>
            <a:xfrm>
              <a:off x="5002047" y="2096875"/>
              <a:ext cx="1167618" cy="968612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מחבר ישר 6">
            <a:extLst>
              <a:ext uri="{FF2B5EF4-FFF2-40B4-BE49-F238E27FC236}">
                <a16:creationId xmlns:a16="http://schemas.microsoft.com/office/drawing/2014/main" xmlns="" id="{E6C1C2AD-8B49-47AF-8C25-80411DEEF666}"/>
              </a:ext>
            </a:extLst>
          </p:cNvPr>
          <p:cNvCxnSpPr/>
          <p:nvPr/>
        </p:nvCxnSpPr>
        <p:spPr>
          <a:xfrm>
            <a:off x="5925921" y="4727209"/>
            <a:ext cx="74558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xmlns="" id="{2D3E23BD-72BC-44C9-9015-AA5989F79CC8}"/>
              </a:ext>
            </a:extLst>
          </p:cNvPr>
          <p:cNvCxnSpPr>
            <a:cxnSpLocks/>
            <a:stCxn id="27" idx="0"/>
          </p:cNvCxnSpPr>
          <p:nvPr/>
        </p:nvCxnSpPr>
        <p:spPr>
          <a:xfrm>
            <a:off x="4952820" y="4605915"/>
            <a:ext cx="1948458" cy="104029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xmlns="" id="{4EC0AB80-DE2C-4AFA-A0B4-8C0F62C3B684}"/>
              </a:ext>
            </a:extLst>
          </p:cNvPr>
          <p:cNvCxnSpPr>
            <a:cxnSpLocks/>
            <a:stCxn id="27" idx="2"/>
            <a:endCxn id="27" idx="4"/>
          </p:cNvCxnSpPr>
          <p:nvPr/>
        </p:nvCxnSpPr>
        <p:spPr>
          <a:xfrm flipV="1">
            <a:off x="6315602" y="5640860"/>
            <a:ext cx="583418" cy="51347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Formas geométrica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54494" r="5668" b="4647"/>
          <a:stretch/>
        </p:blipFill>
        <p:spPr bwMode="auto">
          <a:xfrm rot="20169753">
            <a:off x="1243387" y="4605454"/>
            <a:ext cx="1167774" cy="13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ormas geométricas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54494" r="5668" b="4647"/>
          <a:stretch/>
        </p:blipFill>
        <p:spPr bwMode="auto">
          <a:xfrm rot="1168871">
            <a:off x="273860" y="3881384"/>
            <a:ext cx="1492113" cy="171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2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511300" y="838200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יוסי החל </a:t>
            </a:r>
            <a:r>
              <a:rPr lang="he-IL" sz="4800" dirty="0">
                <a:latin typeface="David" panose="020E0502060401010101" pitchFamily="34" charset="-79"/>
              </a:rPr>
              <a:t>מיד לעבוד</a:t>
            </a:r>
          </a:p>
          <a:p>
            <a:pPr marL="45720" indent="0"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השתמש </a:t>
            </a:r>
            <a:r>
              <a:rPr lang="he-IL" sz="4800" dirty="0">
                <a:latin typeface="David" panose="020E0502060401010101" pitchFamily="34" charset="-79"/>
              </a:rPr>
              <a:t>בסרגל </a:t>
            </a:r>
            <a:r>
              <a:rPr lang="he-IL" sz="4800" dirty="0" smtClean="0">
                <a:latin typeface="David" panose="020E0502060401010101" pitchFamily="34" charset="-79"/>
              </a:rPr>
              <a:t>והחל </a:t>
            </a:r>
            <a:r>
              <a:rPr lang="he-IL" sz="4800" dirty="0">
                <a:latin typeface="David" panose="020E0502060401010101" pitchFamily="34" charset="-79"/>
              </a:rPr>
              <a:t>למדוד,</a:t>
            </a:r>
          </a:p>
          <a:p>
            <a:pPr marL="45720"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אולי תוכלו גם </a:t>
            </a:r>
            <a:r>
              <a:rPr lang="he-IL" sz="4800" dirty="0" smtClean="0">
                <a:latin typeface="David" panose="020E0502060401010101" pitchFamily="34" charset="-79"/>
              </a:rPr>
              <a:t>אתם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לעזור </a:t>
            </a:r>
            <a:r>
              <a:rPr lang="he-IL" sz="4800" dirty="0" smtClean="0">
                <a:latin typeface="David" panose="020E0502060401010101" pitchFamily="34" charset="-79"/>
              </a:rPr>
              <a:t>ליוסי </a:t>
            </a:r>
            <a:r>
              <a:rPr lang="he-IL" sz="4800" dirty="0">
                <a:latin typeface="David" panose="020E0502060401010101" pitchFamily="34" charset="-79"/>
              </a:rPr>
              <a:t>במיון </a:t>
            </a:r>
            <a:r>
              <a:rPr lang="he-IL" sz="4800" dirty="0" smtClean="0">
                <a:latin typeface="David" panose="020E0502060401010101" pitchFamily="34" charset="-79"/>
              </a:rPr>
              <a:t>סוגי המשולשים</a:t>
            </a:r>
            <a:r>
              <a:rPr lang="he-IL" sz="4800" dirty="0">
                <a:latin typeface="David" panose="020E0502060401010101" pitchFamily="34" charset="-79"/>
              </a:rPr>
              <a:t>?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Picture 6" descr="Formas geométrica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54494" r="5668" b="4647"/>
          <a:stretch/>
        </p:blipFill>
        <p:spPr bwMode="auto">
          <a:xfrm rot="21025129">
            <a:off x="273860" y="3881384"/>
            <a:ext cx="1492113" cy="171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ormas geométrica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54494" r="5668" b="4647"/>
          <a:stretch/>
        </p:blipFill>
        <p:spPr bwMode="auto">
          <a:xfrm rot="1168871">
            <a:off x="273859" y="1037954"/>
            <a:ext cx="1492113" cy="171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0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A188CE-0FDF-49BB-939C-FCE60285E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9702" y1="64069" x2="39702" y2="64069"/>
                        <a14:foregroundMark x1="39702" y1="59957" x2="39702" y2="59957"/>
                        <a14:foregroundMark x1="40447" y1="59957" x2="40447" y2="59957"/>
                        <a14:foregroundMark x1="47146" y1="59957" x2="47146" y2="59957"/>
                        <a14:foregroundMark x1="47146" y1="59307" x2="47146" y2="59307"/>
                        <a14:foregroundMark x1="45906" y1="52165" x2="45906" y2="52165"/>
                        <a14:foregroundMark x1="46650" y1="53247" x2="46650" y2="53247"/>
                        <a14:foregroundMark x1="42432" y1="56926" x2="42432" y2="56926"/>
                        <a14:foregroundMark x1="42432" y1="57576" x2="42432" y2="57576"/>
                        <a14:foregroundMark x1="41191" y1="57576" x2="41191" y2="57576"/>
                        <a14:foregroundMark x1="41687" y1="70779" x2="41687" y2="70779"/>
                        <a14:foregroundMark x1="38213" y1="63420" x2="38213" y2="63420"/>
                        <a14:foregroundMark x1="38213" y1="63420" x2="38213" y2="63420"/>
                        <a14:foregroundMark x1="36973" y1="57576" x2="36973" y2="57576"/>
                        <a14:foregroundMark x1="43176" y1="54545" x2="43176" y2="54545"/>
                        <a14:foregroundMark x1="41687" y1="65368" x2="41687" y2="65368"/>
                        <a14:foregroundMark x1="41687" y1="65368" x2="41687" y2="65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98" y="346294"/>
            <a:ext cx="1766010" cy="2797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9ACD9E-7C31-4323-9327-866CE2C5FD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2272">
                        <a14:foregroundMark x1="65105" y1="38255" x2="65105" y2="38255"/>
                        <a14:foregroundMark x1="62998" y1="33333" x2="62998" y2="33333"/>
                        <a14:foregroundMark x1="61358" y1="33333" x2="61358" y2="33333"/>
                        <a14:foregroundMark x1="60890" y1="39150" x2="60890" y2="39150"/>
                        <a14:foregroundMark x1="59485" y1="38926" x2="59485" y2="38926"/>
                        <a14:foregroundMark x1="60656" y1="38255" x2="60656" y2="38255"/>
                        <a14:foregroundMark x1="60890" y1="37584" x2="60890" y2="37584"/>
                        <a14:foregroundMark x1="48244" y1="36242" x2="48244" y2="36242"/>
                        <a14:foregroundMark x1="55504" y1="37360" x2="55504" y2="37360"/>
                        <a14:foregroundMark x1="56440" y1="36242" x2="56440" y2="36242"/>
                        <a14:foregroundMark x1="56909" y1="36018" x2="56909" y2="36018"/>
                        <a14:foregroundMark x1="59251" y1="34228" x2="59251" y2="34228"/>
                        <a14:foregroundMark x1="59251" y1="34004" x2="59251" y2="34004"/>
                        <a14:foregroundMark x1="63700" y1="35347" x2="63700" y2="35347"/>
                        <a14:foregroundMark x1="63700" y1="35570" x2="63700" y2="37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6937" y="664911"/>
            <a:ext cx="2440227" cy="2554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A7C64A3-3178-49D6-B4C1-DEAD0CD60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1" b="100000" l="1298" r="99048">
                        <a14:foregroundMark x1="43685" y1="43900" x2="43685" y2="43900"/>
                        <a14:foregroundMark x1="43685" y1="43366" x2="43685" y2="43366"/>
                        <a14:foregroundMark x1="43685" y1="43366" x2="43685" y2="43366"/>
                        <a14:foregroundMark x1="41522" y1="42208" x2="41522" y2="42208"/>
                        <a14:foregroundMark x1="41522" y1="42208" x2="41522" y2="42208"/>
                        <a14:foregroundMark x1="37716" y1="44702" x2="37716" y2="44702"/>
                        <a14:foregroundMark x1="38235" y1="47818" x2="38235" y2="47818"/>
                        <a14:foregroundMark x1="39619" y1="49154" x2="39619" y2="49154"/>
                        <a14:foregroundMark x1="38581" y1="49777" x2="38581" y2="49777"/>
                        <a14:foregroundMark x1="38581" y1="47551" x2="38581" y2="47551"/>
                        <a14:foregroundMark x1="39619" y1="45325" x2="39619" y2="45325"/>
                        <a14:foregroundMark x1="41003" y1="46661" x2="41003" y2="46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159" y="412509"/>
            <a:ext cx="2527036" cy="2454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A21585F-FBF9-4AEB-BAC8-A6021A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2" b="97678" l="0" r="100000">
                        <a14:foregroundMark x1="48148" y1="57910" x2="48148" y2="57910"/>
                        <a14:foregroundMark x1="47475" y1="55007" x2="47475" y2="55007"/>
                        <a14:foregroundMark x1="43098" y1="56749" x2="43098" y2="56749"/>
                        <a14:foregroundMark x1="41077" y1="59071" x2="41077" y2="59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8190" y="412509"/>
            <a:ext cx="2184752" cy="5068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0135B21-CFA4-4022-B62D-FACF7E20D9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52" b="97030" l="2178" r="99208">
                        <a14:foregroundMark x1="66337" y1="36040" x2="66337" y2="36040"/>
                        <a14:foregroundMark x1="60198" y1="36040" x2="60198" y2="36040"/>
                        <a14:foregroundMark x1="60792" y1="36238" x2="60792" y2="36238"/>
                        <a14:foregroundMark x1="59802" y1="39604" x2="59802" y2="39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635" y="2867407"/>
            <a:ext cx="2871990" cy="28719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C26E102-9A21-4C99-927F-526EE28135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10" b="100000" l="4244" r="93888">
                        <a14:foregroundMark x1="67402" y1="36758" x2="67402" y2="36758"/>
                        <a14:foregroundMark x1="70119" y1="39041" x2="70119" y2="39041"/>
                        <a14:foregroundMark x1="69779" y1="43379" x2="69779" y2="43379"/>
                        <a14:foregroundMark x1="68421" y1="46575" x2="68421" y2="46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008" y="3901152"/>
            <a:ext cx="3170029" cy="23573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97B309-7C9D-4A65-B0C2-3FCB98B60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761" r="98406">
                        <a14:foregroundMark x1="57371" y1="61360" x2="57371" y2="61360"/>
                        <a14:foregroundMark x1="47012" y1="60286" x2="47012" y2="6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59" y="3219433"/>
            <a:ext cx="2536542" cy="28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907499-327F-458E-B8DA-CF9EC33415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74"/>
          <a:stretch/>
        </p:blipFill>
        <p:spPr>
          <a:xfrm>
            <a:off x="4706633" y="418286"/>
            <a:ext cx="6874368" cy="6313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2D6819-1BF0-42CA-9180-11664EE1AEEB}"/>
              </a:ext>
            </a:extLst>
          </p:cNvPr>
          <p:cNvSpPr txBox="1"/>
          <p:nvPr/>
        </p:nvSpPr>
        <p:spPr>
          <a:xfrm>
            <a:off x="9100197" y="706334"/>
            <a:ext cx="209162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8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מספר המשולש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0271C5-C499-4780-9BA3-17DD5D493A00}"/>
              </a:ext>
            </a:extLst>
          </p:cNvPr>
          <p:cNvSpPr txBox="1"/>
          <p:nvPr/>
        </p:nvSpPr>
        <p:spPr>
          <a:xfrm>
            <a:off x="5450790" y="626348"/>
            <a:ext cx="269302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 smtClean="0">
                <a:latin typeface="Guttman Yad-Brush" panose="02010401010101010101" pitchFamily="2" charset="-79"/>
                <a:cs typeface="Guttman Yad-Brush" panose="02010401010101010101" pitchFamily="2" charset="-79"/>
              </a:rPr>
              <a:t>סוג </a:t>
            </a:r>
            <a:r>
              <a:rPr lang="he-IL" sz="18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המשולש לפי הצלעות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E8C371-E396-4AF5-9AA6-313DBA4093D3}"/>
              </a:ext>
            </a:extLst>
          </p:cNvPr>
          <p:cNvSpPr txBox="1"/>
          <p:nvPr/>
        </p:nvSpPr>
        <p:spPr>
          <a:xfrm>
            <a:off x="9702497" y="1171144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6EA261-1D0C-4EDD-9E43-629A22C2CFB6}"/>
              </a:ext>
            </a:extLst>
          </p:cNvPr>
          <p:cNvSpPr txBox="1"/>
          <p:nvPr/>
        </p:nvSpPr>
        <p:spPr>
          <a:xfrm>
            <a:off x="9731242" y="2788948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217EE3-CBD4-469C-B9E4-5FFFC64CD855}"/>
              </a:ext>
            </a:extLst>
          </p:cNvPr>
          <p:cNvSpPr txBox="1"/>
          <p:nvPr/>
        </p:nvSpPr>
        <p:spPr>
          <a:xfrm>
            <a:off x="9731242" y="1961970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5077B0-3CE9-4E8F-BFF5-72DF75BF12E4}"/>
              </a:ext>
            </a:extLst>
          </p:cNvPr>
          <p:cNvSpPr txBox="1"/>
          <p:nvPr/>
        </p:nvSpPr>
        <p:spPr>
          <a:xfrm>
            <a:off x="9759988" y="3650507"/>
            <a:ext cx="2491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A53405-1C55-4510-B9F9-330D467057EC}"/>
              </a:ext>
            </a:extLst>
          </p:cNvPr>
          <p:cNvSpPr txBox="1"/>
          <p:nvPr/>
        </p:nvSpPr>
        <p:spPr>
          <a:xfrm>
            <a:off x="9759988" y="4488265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38BE05-8372-4EF2-B8CF-685F985610CE}"/>
              </a:ext>
            </a:extLst>
          </p:cNvPr>
          <p:cNvSpPr txBox="1"/>
          <p:nvPr/>
        </p:nvSpPr>
        <p:spPr>
          <a:xfrm>
            <a:off x="9759988" y="5280255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647B79-AA56-4A29-9E7C-EE84C4DC6E2C}"/>
              </a:ext>
            </a:extLst>
          </p:cNvPr>
          <p:cNvSpPr txBox="1"/>
          <p:nvPr/>
        </p:nvSpPr>
        <p:spPr>
          <a:xfrm>
            <a:off x="9759988" y="6086721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7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DE28B75-8E14-4BB8-A3A0-73E93225522A}"/>
              </a:ext>
            </a:extLst>
          </p:cNvPr>
          <p:cNvCxnSpPr/>
          <p:nvPr/>
        </p:nvCxnSpPr>
        <p:spPr>
          <a:xfrm flipH="1">
            <a:off x="5705418" y="1171144"/>
            <a:ext cx="54864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FC58E3-7EDF-46CB-B178-C36A0E72D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702" y1="64069" x2="39702" y2="64069"/>
                        <a14:foregroundMark x1="39702" y1="59957" x2="39702" y2="59957"/>
                        <a14:foregroundMark x1="40447" y1="59957" x2="40447" y2="59957"/>
                        <a14:foregroundMark x1="47146" y1="59957" x2="47146" y2="59957"/>
                        <a14:foregroundMark x1="47146" y1="59307" x2="47146" y2="59307"/>
                        <a14:foregroundMark x1="45906" y1="52165" x2="45906" y2="52165"/>
                        <a14:foregroundMark x1="46650" y1="53247" x2="46650" y2="53247"/>
                        <a14:foregroundMark x1="42432" y1="56926" x2="42432" y2="56926"/>
                        <a14:foregroundMark x1="42432" y1="57576" x2="42432" y2="57576"/>
                        <a14:foregroundMark x1="41191" y1="57576" x2="41191" y2="57576"/>
                        <a14:foregroundMark x1="41687" y1="70779" x2="41687" y2="70779"/>
                        <a14:foregroundMark x1="38213" y1="63420" x2="38213" y2="63420"/>
                        <a14:foregroundMark x1="38213" y1="63420" x2="38213" y2="63420"/>
                        <a14:foregroundMark x1="36973" y1="57576" x2="36973" y2="57576"/>
                        <a14:foregroundMark x1="43176" y1="54545" x2="43176" y2="54545"/>
                        <a14:foregroundMark x1="41687" y1="65368" x2="41687" y2="65368"/>
                        <a14:foregroundMark x1="41687" y1="65368" x2="41687" y2="65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3817" y="1105730"/>
            <a:ext cx="798283" cy="9151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0B8602-C3C9-4ED8-A122-F051EBA26F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2272">
                        <a14:foregroundMark x1="65105" y1="38255" x2="65105" y2="38255"/>
                        <a14:foregroundMark x1="62998" y1="33333" x2="62998" y2="33333"/>
                        <a14:foregroundMark x1="61358" y1="33333" x2="61358" y2="33333"/>
                        <a14:foregroundMark x1="60890" y1="39150" x2="60890" y2="39150"/>
                        <a14:foregroundMark x1="59485" y1="38926" x2="59485" y2="38926"/>
                        <a14:foregroundMark x1="60656" y1="38255" x2="60656" y2="38255"/>
                        <a14:foregroundMark x1="60890" y1="37584" x2="60890" y2="37584"/>
                        <a14:foregroundMark x1="48244" y1="36242" x2="48244" y2="36242"/>
                        <a14:foregroundMark x1="55504" y1="37360" x2="55504" y2="37360"/>
                        <a14:foregroundMark x1="56440" y1="36242" x2="56440" y2="36242"/>
                        <a14:foregroundMark x1="56909" y1="36018" x2="56909" y2="36018"/>
                        <a14:foregroundMark x1="59251" y1="34228" x2="59251" y2="34228"/>
                        <a14:foregroundMark x1="59251" y1="34004" x2="59251" y2="34004"/>
                        <a14:foregroundMark x1="63700" y1="35347" x2="63700" y2="35347"/>
                        <a14:foregroundMark x1="63700" y1="35570" x2="63700" y2="37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697" y="2086297"/>
            <a:ext cx="798283" cy="8356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BCE7573-0345-46BB-8BDB-C77E3AD48A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1" b="100000" l="1298" r="99048">
                        <a14:foregroundMark x1="43685" y1="43900" x2="43685" y2="43900"/>
                        <a14:foregroundMark x1="43685" y1="43366" x2="43685" y2="43366"/>
                        <a14:foregroundMark x1="43685" y1="43366" x2="43685" y2="43366"/>
                        <a14:foregroundMark x1="41522" y1="42208" x2="41522" y2="42208"/>
                        <a14:foregroundMark x1="41522" y1="42208" x2="41522" y2="42208"/>
                        <a14:foregroundMark x1="37716" y1="44702" x2="37716" y2="44702"/>
                        <a14:foregroundMark x1="38235" y1="47818" x2="38235" y2="47818"/>
                        <a14:foregroundMark x1="39619" y1="49154" x2="39619" y2="49154"/>
                        <a14:foregroundMark x1="38581" y1="49777" x2="38581" y2="49777"/>
                        <a14:foregroundMark x1="38581" y1="47551" x2="38581" y2="47551"/>
                        <a14:foregroundMark x1="39619" y1="45325" x2="39619" y2="45325"/>
                        <a14:foregroundMark x1="41003" y1="46661" x2="41003" y2="46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940" y="2812197"/>
            <a:ext cx="992632" cy="964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0253763-E5AD-49C4-925E-8B8FEDB6F2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2" b="97678" l="0" r="100000">
                        <a14:foregroundMark x1="48148" y1="57910" x2="48148" y2="57910"/>
                        <a14:foregroundMark x1="47475" y1="55007" x2="47475" y2="55007"/>
                        <a14:foregroundMark x1="43098" y1="56749" x2="43098" y2="56749"/>
                        <a14:foregroundMark x1="41077" y1="59071" x2="41077" y2="59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191935">
            <a:off x="8322710" y="3222273"/>
            <a:ext cx="687138" cy="1594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1C540D-43D4-4710-A7BA-D01BC52EF6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52" b="97030" l="2178" r="99208">
                        <a14:foregroundMark x1="66337" y1="36040" x2="66337" y2="36040"/>
                        <a14:foregroundMark x1="60198" y1="36040" x2="60198" y2="36040"/>
                        <a14:foregroundMark x1="60792" y1="36238" x2="60792" y2="36238"/>
                        <a14:foregroundMark x1="59802" y1="39604" x2="59802" y2="39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14738">
            <a:off x="8139635" y="4318093"/>
            <a:ext cx="1200602" cy="12006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006ACD7-FCE6-48B8-99D1-2E38B32643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10" b="100000" l="4244" r="93888">
                        <a14:foregroundMark x1="67402" y1="36758" x2="67402" y2="36758"/>
                        <a14:foregroundMark x1="70119" y1="39041" x2="70119" y2="39041"/>
                        <a14:foregroundMark x1="69779" y1="43379" x2="69779" y2="43379"/>
                        <a14:foregroundMark x1="68421" y1="46575" x2="68421" y2="46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862" y="5267559"/>
            <a:ext cx="971761" cy="722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1A9AFDE-6001-4496-85D7-FF32B5963F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761" r="98406">
                        <a14:foregroundMark x1="57371" y1="61360" x2="57371" y2="61360"/>
                        <a14:foregroundMark x1="47012" y1="60286" x2="47012" y2="6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708" y="5964230"/>
            <a:ext cx="773252" cy="8610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2DBABCC-3220-4AC1-9B2F-7C0E128B1FCB}"/>
              </a:ext>
            </a:extLst>
          </p:cNvPr>
          <p:cNvSpPr txBox="1"/>
          <p:nvPr/>
        </p:nvSpPr>
        <p:spPr>
          <a:xfrm>
            <a:off x="5404268" y="1427105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 smtClean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</a:t>
            </a:r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שונה צלעות</a:t>
            </a: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xmlns="" id="{462C7268-03D2-4640-96FF-5B85B4F23A86}"/>
              </a:ext>
            </a:extLst>
          </p:cNvPr>
          <p:cNvCxnSpPr/>
          <p:nvPr/>
        </p:nvCxnSpPr>
        <p:spPr>
          <a:xfrm flipH="1">
            <a:off x="5705418" y="2055826"/>
            <a:ext cx="54864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xmlns="" id="{7DB5156A-8579-41E6-9BC5-B2223714A5B4}"/>
              </a:ext>
            </a:extLst>
          </p:cNvPr>
          <p:cNvCxnSpPr/>
          <p:nvPr/>
        </p:nvCxnSpPr>
        <p:spPr>
          <a:xfrm flipH="1">
            <a:off x="5705418" y="2921970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4">
            <a:extLst>
              <a:ext uri="{FF2B5EF4-FFF2-40B4-BE49-F238E27FC236}">
                <a16:creationId xmlns:a16="http://schemas.microsoft.com/office/drawing/2014/main" xmlns="" id="{29301778-86B1-4291-A37B-40530112938F}"/>
              </a:ext>
            </a:extLst>
          </p:cNvPr>
          <p:cNvCxnSpPr/>
          <p:nvPr/>
        </p:nvCxnSpPr>
        <p:spPr>
          <a:xfrm flipH="1">
            <a:off x="5644662" y="3697892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4">
            <a:extLst>
              <a:ext uri="{FF2B5EF4-FFF2-40B4-BE49-F238E27FC236}">
                <a16:creationId xmlns:a16="http://schemas.microsoft.com/office/drawing/2014/main" xmlns="" id="{0C785578-F378-42CC-B35C-E34F9CF81130}"/>
              </a:ext>
            </a:extLst>
          </p:cNvPr>
          <p:cNvCxnSpPr/>
          <p:nvPr/>
        </p:nvCxnSpPr>
        <p:spPr>
          <a:xfrm flipH="1">
            <a:off x="5705418" y="5267237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4">
            <a:extLst>
              <a:ext uri="{FF2B5EF4-FFF2-40B4-BE49-F238E27FC236}">
                <a16:creationId xmlns:a16="http://schemas.microsoft.com/office/drawing/2014/main" xmlns="" id="{4617DEE5-AADB-4E0F-A8A4-FD36A59DBBBE}"/>
              </a:ext>
            </a:extLst>
          </p:cNvPr>
          <p:cNvCxnSpPr/>
          <p:nvPr/>
        </p:nvCxnSpPr>
        <p:spPr>
          <a:xfrm flipH="1">
            <a:off x="5705418" y="4488265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4">
            <a:extLst>
              <a:ext uri="{FF2B5EF4-FFF2-40B4-BE49-F238E27FC236}">
                <a16:creationId xmlns:a16="http://schemas.microsoft.com/office/drawing/2014/main" xmlns="" id="{2ED38B56-9249-472E-9289-B6E464D526DC}"/>
              </a:ext>
            </a:extLst>
          </p:cNvPr>
          <p:cNvCxnSpPr/>
          <p:nvPr/>
        </p:nvCxnSpPr>
        <p:spPr>
          <a:xfrm flipH="1">
            <a:off x="5705418" y="5994891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E4DEE992-BAD7-4277-A0C8-D257F8131D2F}"/>
              </a:ext>
            </a:extLst>
          </p:cNvPr>
          <p:cNvSpPr txBox="1"/>
          <p:nvPr/>
        </p:nvSpPr>
        <p:spPr>
          <a:xfrm>
            <a:off x="666827" y="1468169"/>
            <a:ext cx="298138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מיון </a:t>
            </a:r>
            <a:r>
              <a:rPr lang="he-IL" sz="3600" dirty="0" smtClean="0">
                <a:latin typeface="Guttman Yad-Brush" panose="02010401010101010101" pitchFamily="2" charset="-79"/>
                <a:cs typeface="Guttman Yad-Brush" panose="02010401010101010101" pitchFamily="2" charset="-79"/>
              </a:rPr>
              <a:t>סוגי משולשים </a:t>
            </a:r>
            <a:endParaRPr lang="he-IL" sz="3600" dirty="0"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  <a:p>
            <a:pPr algn="r"/>
            <a:r>
              <a:rPr lang="he-IL" sz="3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לפי צלעות</a:t>
            </a:r>
          </a:p>
        </p:txBody>
      </p:sp>
      <p:pic>
        <p:nvPicPr>
          <p:cNvPr id="29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xmlns="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7682" y="341399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6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907499-327F-458E-B8DA-CF9EC3341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74"/>
          <a:stretch/>
        </p:blipFill>
        <p:spPr>
          <a:xfrm>
            <a:off x="4706633" y="418286"/>
            <a:ext cx="6874368" cy="6313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2D6819-1BF0-42CA-9180-11664EE1AEEB}"/>
              </a:ext>
            </a:extLst>
          </p:cNvPr>
          <p:cNvSpPr txBox="1"/>
          <p:nvPr/>
        </p:nvSpPr>
        <p:spPr>
          <a:xfrm>
            <a:off x="9100197" y="706334"/>
            <a:ext cx="209162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8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מספר המשולש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0271C5-C499-4780-9BA3-17DD5D493A00}"/>
              </a:ext>
            </a:extLst>
          </p:cNvPr>
          <p:cNvSpPr txBox="1"/>
          <p:nvPr/>
        </p:nvSpPr>
        <p:spPr>
          <a:xfrm>
            <a:off x="5450790" y="626348"/>
            <a:ext cx="269302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 smtClean="0">
                <a:latin typeface="Guttman Yad-Brush" panose="02010401010101010101" pitchFamily="2" charset="-79"/>
                <a:cs typeface="Guttman Yad-Brush" panose="02010401010101010101" pitchFamily="2" charset="-79"/>
              </a:rPr>
              <a:t>סוג </a:t>
            </a:r>
            <a:r>
              <a:rPr lang="he-IL" sz="18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המשולש לפי הצלעות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E8C371-E396-4AF5-9AA6-313DBA4093D3}"/>
              </a:ext>
            </a:extLst>
          </p:cNvPr>
          <p:cNvSpPr txBox="1"/>
          <p:nvPr/>
        </p:nvSpPr>
        <p:spPr>
          <a:xfrm>
            <a:off x="9702497" y="1171144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6EA261-1D0C-4EDD-9E43-629A22C2CFB6}"/>
              </a:ext>
            </a:extLst>
          </p:cNvPr>
          <p:cNvSpPr txBox="1"/>
          <p:nvPr/>
        </p:nvSpPr>
        <p:spPr>
          <a:xfrm>
            <a:off x="9731242" y="2788948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217EE3-CBD4-469C-B9E4-5FFFC64CD855}"/>
              </a:ext>
            </a:extLst>
          </p:cNvPr>
          <p:cNvSpPr txBox="1"/>
          <p:nvPr/>
        </p:nvSpPr>
        <p:spPr>
          <a:xfrm>
            <a:off x="9731242" y="1961970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5077B0-3CE9-4E8F-BFF5-72DF75BF12E4}"/>
              </a:ext>
            </a:extLst>
          </p:cNvPr>
          <p:cNvSpPr txBox="1"/>
          <p:nvPr/>
        </p:nvSpPr>
        <p:spPr>
          <a:xfrm>
            <a:off x="9759988" y="3650507"/>
            <a:ext cx="2491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A53405-1C55-4510-B9F9-330D467057EC}"/>
              </a:ext>
            </a:extLst>
          </p:cNvPr>
          <p:cNvSpPr txBox="1"/>
          <p:nvPr/>
        </p:nvSpPr>
        <p:spPr>
          <a:xfrm>
            <a:off x="9759988" y="4488265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38BE05-8372-4EF2-B8CF-685F985610CE}"/>
              </a:ext>
            </a:extLst>
          </p:cNvPr>
          <p:cNvSpPr txBox="1"/>
          <p:nvPr/>
        </p:nvSpPr>
        <p:spPr>
          <a:xfrm>
            <a:off x="9759988" y="5280255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647B79-AA56-4A29-9E7C-EE84C4DC6E2C}"/>
              </a:ext>
            </a:extLst>
          </p:cNvPr>
          <p:cNvSpPr txBox="1"/>
          <p:nvPr/>
        </p:nvSpPr>
        <p:spPr>
          <a:xfrm>
            <a:off x="9759988" y="6086721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7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DE28B75-8E14-4BB8-A3A0-73E93225522A}"/>
              </a:ext>
            </a:extLst>
          </p:cNvPr>
          <p:cNvCxnSpPr/>
          <p:nvPr/>
        </p:nvCxnSpPr>
        <p:spPr>
          <a:xfrm flipH="1">
            <a:off x="5705418" y="1171144"/>
            <a:ext cx="54864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4FC58E3-7EDF-46CB-B178-C36A0E72D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702" y1="64069" x2="39702" y2="64069"/>
                        <a14:foregroundMark x1="39702" y1="59957" x2="39702" y2="59957"/>
                        <a14:foregroundMark x1="40447" y1="59957" x2="40447" y2="59957"/>
                        <a14:foregroundMark x1="47146" y1="59957" x2="47146" y2="59957"/>
                        <a14:foregroundMark x1="47146" y1="59307" x2="47146" y2="59307"/>
                        <a14:foregroundMark x1="45906" y1="52165" x2="45906" y2="52165"/>
                        <a14:foregroundMark x1="46650" y1="53247" x2="46650" y2="53247"/>
                        <a14:foregroundMark x1="42432" y1="56926" x2="42432" y2="56926"/>
                        <a14:foregroundMark x1="42432" y1="57576" x2="42432" y2="57576"/>
                        <a14:foregroundMark x1="41191" y1="57576" x2="41191" y2="57576"/>
                        <a14:foregroundMark x1="41687" y1="70779" x2="41687" y2="70779"/>
                        <a14:foregroundMark x1="38213" y1="63420" x2="38213" y2="63420"/>
                        <a14:foregroundMark x1="38213" y1="63420" x2="38213" y2="63420"/>
                        <a14:foregroundMark x1="36973" y1="57576" x2="36973" y2="57576"/>
                        <a14:foregroundMark x1="43176" y1="54545" x2="43176" y2="54545"/>
                        <a14:foregroundMark x1="41687" y1="65368" x2="41687" y2="65368"/>
                        <a14:foregroundMark x1="41687" y1="65368" x2="41687" y2="65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3817" y="1105730"/>
            <a:ext cx="798283" cy="9151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00B8602-C3C9-4ED8-A122-F051EBA26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2272">
                        <a14:foregroundMark x1="65105" y1="38255" x2="65105" y2="38255"/>
                        <a14:foregroundMark x1="62998" y1="33333" x2="62998" y2="33333"/>
                        <a14:foregroundMark x1="61358" y1="33333" x2="61358" y2="33333"/>
                        <a14:foregroundMark x1="60890" y1="39150" x2="60890" y2="39150"/>
                        <a14:foregroundMark x1="59485" y1="38926" x2="59485" y2="38926"/>
                        <a14:foregroundMark x1="60656" y1="38255" x2="60656" y2="38255"/>
                        <a14:foregroundMark x1="60890" y1="37584" x2="60890" y2="37584"/>
                        <a14:foregroundMark x1="48244" y1="36242" x2="48244" y2="36242"/>
                        <a14:foregroundMark x1="55504" y1="37360" x2="55504" y2="37360"/>
                        <a14:foregroundMark x1="56440" y1="36242" x2="56440" y2="36242"/>
                        <a14:foregroundMark x1="56909" y1="36018" x2="56909" y2="36018"/>
                        <a14:foregroundMark x1="59251" y1="34228" x2="59251" y2="34228"/>
                        <a14:foregroundMark x1="59251" y1="34004" x2="59251" y2="34004"/>
                        <a14:foregroundMark x1="63700" y1="35347" x2="63700" y2="35347"/>
                        <a14:foregroundMark x1="63700" y1="35570" x2="63700" y2="37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697" y="2086297"/>
            <a:ext cx="798283" cy="8356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BCE7573-0345-46BB-8BDB-C77E3AD48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21" b="100000" l="1298" r="99048">
                        <a14:foregroundMark x1="43685" y1="43900" x2="43685" y2="43900"/>
                        <a14:foregroundMark x1="43685" y1="43366" x2="43685" y2="43366"/>
                        <a14:foregroundMark x1="43685" y1="43366" x2="43685" y2="43366"/>
                        <a14:foregroundMark x1="41522" y1="42208" x2="41522" y2="42208"/>
                        <a14:foregroundMark x1="41522" y1="42208" x2="41522" y2="42208"/>
                        <a14:foregroundMark x1="37716" y1="44702" x2="37716" y2="44702"/>
                        <a14:foregroundMark x1="38235" y1="47818" x2="38235" y2="47818"/>
                        <a14:foregroundMark x1="39619" y1="49154" x2="39619" y2="49154"/>
                        <a14:foregroundMark x1="38581" y1="49777" x2="38581" y2="49777"/>
                        <a14:foregroundMark x1="38581" y1="47551" x2="38581" y2="47551"/>
                        <a14:foregroundMark x1="39619" y1="45325" x2="39619" y2="45325"/>
                        <a14:foregroundMark x1="41003" y1="46661" x2="41003" y2="46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940" y="2812197"/>
            <a:ext cx="992632" cy="9642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0253763-E5AD-49C4-925E-8B8FEDB6F2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32" b="97678" l="0" r="100000">
                        <a14:foregroundMark x1="48148" y1="57910" x2="48148" y2="57910"/>
                        <a14:foregroundMark x1="47475" y1="55007" x2="47475" y2="55007"/>
                        <a14:foregroundMark x1="43098" y1="56749" x2="43098" y2="56749"/>
                        <a14:foregroundMark x1="41077" y1="59071" x2="41077" y2="59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191935">
            <a:off x="8322710" y="3222273"/>
            <a:ext cx="687138" cy="1594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C1C540D-43D4-4710-A7BA-D01BC52EF6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52" b="97030" l="2178" r="99208">
                        <a14:foregroundMark x1="66337" y1="36040" x2="66337" y2="36040"/>
                        <a14:foregroundMark x1="60198" y1="36040" x2="60198" y2="36040"/>
                        <a14:foregroundMark x1="60792" y1="36238" x2="60792" y2="36238"/>
                        <a14:foregroundMark x1="59802" y1="39604" x2="59802" y2="39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14738">
            <a:off x="8139635" y="4318093"/>
            <a:ext cx="1200602" cy="12006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006ACD7-FCE6-48B8-99D1-2E38B32643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10" b="100000" l="4244" r="93888">
                        <a14:foregroundMark x1="67402" y1="36758" x2="67402" y2="36758"/>
                        <a14:foregroundMark x1="70119" y1="39041" x2="70119" y2="39041"/>
                        <a14:foregroundMark x1="69779" y1="43379" x2="69779" y2="43379"/>
                        <a14:foregroundMark x1="68421" y1="46575" x2="68421" y2="46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862" y="5267559"/>
            <a:ext cx="971761" cy="722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1A9AFDE-6001-4496-85D7-FF32B5963F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761" r="98406">
                        <a14:foregroundMark x1="57371" y1="61360" x2="57371" y2="61360"/>
                        <a14:foregroundMark x1="47012" y1="60286" x2="47012" y2="6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708" y="5964230"/>
            <a:ext cx="773252" cy="8610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2DBABCC-3220-4AC1-9B2F-7C0E128B1FCB}"/>
              </a:ext>
            </a:extLst>
          </p:cNvPr>
          <p:cNvSpPr txBox="1"/>
          <p:nvPr/>
        </p:nvSpPr>
        <p:spPr>
          <a:xfrm>
            <a:off x="5404268" y="1427105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שונה צלעות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65D78EA-8A9F-4CDE-B1E6-23D9EB300B47}"/>
              </a:ext>
            </a:extLst>
          </p:cNvPr>
          <p:cNvSpPr txBox="1"/>
          <p:nvPr/>
        </p:nvSpPr>
        <p:spPr>
          <a:xfrm>
            <a:off x="5511885" y="4623617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שווה שוקיים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5A9F08C-3720-4C09-B847-8C17C603367A}"/>
              </a:ext>
            </a:extLst>
          </p:cNvPr>
          <p:cNvSpPr txBox="1"/>
          <p:nvPr/>
        </p:nvSpPr>
        <p:spPr>
          <a:xfrm>
            <a:off x="5447810" y="3079466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שווה צלעות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B2B899-8B4F-40CB-A312-71D855DF6CD0}"/>
              </a:ext>
            </a:extLst>
          </p:cNvPr>
          <p:cNvSpPr txBox="1"/>
          <p:nvPr/>
        </p:nvSpPr>
        <p:spPr>
          <a:xfrm>
            <a:off x="5468405" y="3846113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שונה צלעות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E4693B0-6A64-4EF2-B572-F8D924D1D4BD}"/>
              </a:ext>
            </a:extLst>
          </p:cNvPr>
          <p:cNvSpPr txBox="1"/>
          <p:nvPr/>
        </p:nvSpPr>
        <p:spPr>
          <a:xfrm>
            <a:off x="5497451" y="2216770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שווה שוקיים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EBC0265-CDB9-421A-8556-37F75AEFBD79}"/>
              </a:ext>
            </a:extLst>
          </p:cNvPr>
          <p:cNvSpPr txBox="1"/>
          <p:nvPr/>
        </p:nvSpPr>
        <p:spPr>
          <a:xfrm>
            <a:off x="5526090" y="5331731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שונה צלעות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AE99592-3A6E-4349-AD26-C54180002D76}"/>
              </a:ext>
            </a:extLst>
          </p:cNvPr>
          <p:cNvSpPr txBox="1"/>
          <p:nvPr/>
        </p:nvSpPr>
        <p:spPr>
          <a:xfrm>
            <a:off x="5526548" y="6155269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שווה שוקיים</a:t>
            </a:r>
          </a:p>
        </p:txBody>
      </p:sp>
      <p:cxnSp>
        <p:nvCxnSpPr>
          <p:cNvPr id="31" name="Straight Connector 14">
            <a:extLst>
              <a:ext uri="{FF2B5EF4-FFF2-40B4-BE49-F238E27FC236}">
                <a16:creationId xmlns:a16="http://schemas.microsoft.com/office/drawing/2014/main" xmlns="" id="{462C7268-03D2-4640-96FF-5B85B4F23A86}"/>
              </a:ext>
            </a:extLst>
          </p:cNvPr>
          <p:cNvCxnSpPr/>
          <p:nvPr/>
        </p:nvCxnSpPr>
        <p:spPr>
          <a:xfrm flipH="1">
            <a:off x="5705418" y="2055826"/>
            <a:ext cx="54864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4">
            <a:extLst>
              <a:ext uri="{FF2B5EF4-FFF2-40B4-BE49-F238E27FC236}">
                <a16:creationId xmlns:a16="http://schemas.microsoft.com/office/drawing/2014/main" xmlns="" id="{7DB5156A-8579-41E6-9BC5-B2223714A5B4}"/>
              </a:ext>
            </a:extLst>
          </p:cNvPr>
          <p:cNvCxnSpPr/>
          <p:nvPr/>
        </p:nvCxnSpPr>
        <p:spPr>
          <a:xfrm flipH="1">
            <a:off x="5705418" y="2921970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4">
            <a:extLst>
              <a:ext uri="{FF2B5EF4-FFF2-40B4-BE49-F238E27FC236}">
                <a16:creationId xmlns:a16="http://schemas.microsoft.com/office/drawing/2014/main" xmlns="" id="{29301778-86B1-4291-A37B-40530112938F}"/>
              </a:ext>
            </a:extLst>
          </p:cNvPr>
          <p:cNvCxnSpPr/>
          <p:nvPr/>
        </p:nvCxnSpPr>
        <p:spPr>
          <a:xfrm flipH="1">
            <a:off x="5644662" y="3697892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4">
            <a:extLst>
              <a:ext uri="{FF2B5EF4-FFF2-40B4-BE49-F238E27FC236}">
                <a16:creationId xmlns:a16="http://schemas.microsoft.com/office/drawing/2014/main" xmlns="" id="{0C785578-F378-42CC-B35C-E34F9CF81130}"/>
              </a:ext>
            </a:extLst>
          </p:cNvPr>
          <p:cNvCxnSpPr/>
          <p:nvPr/>
        </p:nvCxnSpPr>
        <p:spPr>
          <a:xfrm flipH="1">
            <a:off x="5705418" y="5267237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4">
            <a:extLst>
              <a:ext uri="{FF2B5EF4-FFF2-40B4-BE49-F238E27FC236}">
                <a16:creationId xmlns:a16="http://schemas.microsoft.com/office/drawing/2014/main" xmlns="" id="{4617DEE5-AADB-4E0F-A8A4-FD36A59DBBBE}"/>
              </a:ext>
            </a:extLst>
          </p:cNvPr>
          <p:cNvCxnSpPr/>
          <p:nvPr/>
        </p:nvCxnSpPr>
        <p:spPr>
          <a:xfrm flipH="1">
            <a:off x="5705418" y="4488265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4">
            <a:extLst>
              <a:ext uri="{FF2B5EF4-FFF2-40B4-BE49-F238E27FC236}">
                <a16:creationId xmlns:a16="http://schemas.microsoft.com/office/drawing/2014/main" xmlns="" id="{2ED38B56-9249-472E-9289-B6E464D526DC}"/>
              </a:ext>
            </a:extLst>
          </p:cNvPr>
          <p:cNvCxnSpPr/>
          <p:nvPr/>
        </p:nvCxnSpPr>
        <p:spPr>
          <a:xfrm flipH="1">
            <a:off x="5705418" y="5994891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תיבת טקסט 3">
            <a:extLst>
              <a:ext uri="{FF2B5EF4-FFF2-40B4-BE49-F238E27FC236}">
                <a16:creationId xmlns:a16="http://schemas.microsoft.com/office/drawing/2014/main" xmlns="" id="{E4DEE992-BAD7-4277-A0C8-D257F8131D2F}"/>
              </a:ext>
            </a:extLst>
          </p:cNvPr>
          <p:cNvSpPr txBox="1"/>
          <p:nvPr/>
        </p:nvSpPr>
        <p:spPr>
          <a:xfrm>
            <a:off x="666827" y="1468169"/>
            <a:ext cx="298138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מיון </a:t>
            </a:r>
            <a:r>
              <a:rPr lang="he-IL" sz="3600" dirty="0" smtClean="0">
                <a:latin typeface="Guttman Yad-Brush" panose="02010401010101010101" pitchFamily="2" charset="-79"/>
                <a:cs typeface="Guttman Yad-Brush" panose="02010401010101010101" pitchFamily="2" charset="-79"/>
              </a:rPr>
              <a:t>סוגי משולשים </a:t>
            </a:r>
            <a:endParaRPr lang="he-IL" sz="3600" dirty="0"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  <a:p>
            <a:pPr algn="r"/>
            <a:r>
              <a:rPr lang="he-IL" sz="3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לפי צלעות</a:t>
            </a:r>
          </a:p>
        </p:txBody>
      </p:sp>
    </p:spTree>
    <p:extLst>
      <p:ext uri="{BB962C8B-B14F-4D97-AF65-F5344CB8AC3E}">
        <p14:creationId xmlns:p14="http://schemas.microsoft.com/office/powerpoint/2010/main" val="318513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641928" y="588818"/>
            <a:ext cx="9872871" cy="5397500"/>
          </a:xfrm>
        </p:spPr>
        <p:txBody>
          <a:bodyPr>
            <a:normAutofit fontScale="70000" lnSpcReduction="20000"/>
          </a:bodyPr>
          <a:lstStyle/>
          <a:p>
            <a:pPr marL="45720" indent="0">
              <a:lnSpc>
                <a:spcPct val="160000"/>
              </a:lnSpc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יוסי סיפר לחברו נתן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על מיון </a:t>
            </a:r>
            <a:r>
              <a:rPr lang="he-IL" sz="4800" dirty="0" smtClean="0">
                <a:latin typeface="David" panose="020E0502060401010101" pitchFamily="34" charset="-79"/>
              </a:rPr>
              <a:t>סוגי המשולשים </a:t>
            </a:r>
            <a:r>
              <a:rPr lang="he-IL" sz="4800" dirty="0">
                <a:latin typeface="David" panose="020E0502060401010101" pitchFamily="34" charset="-79"/>
              </a:rPr>
              <a:t>שהיו בשקית</a:t>
            </a:r>
            <a:r>
              <a:rPr lang="en-US" sz="4800" dirty="0">
                <a:latin typeface="David" panose="020E0502060401010101" pitchFamily="34" charset="-79"/>
              </a:rPr>
              <a:t>.</a:t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 smtClean="0">
                <a:latin typeface="David" panose="020E0502060401010101" pitchFamily="34" charset="-79"/>
              </a:rPr>
              <a:t>אז נתן שאל</a:t>
            </a:r>
            <a:r>
              <a:rPr lang="en-US" sz="4800" dirty="0" smtClean="0">
                <a:latin typeface="David" panose="020E0502060401010101" pitchFamily="34" charset="-79"/>
              </a:rPr>
              <a:t>: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"מיינת רק </a:t>
            </a:r>
            <a:r>
              <a:rPr lang="he-IL" sz="4800" dirty="0" smtClean="0">
                <a:latin typeface="David" panose="020E0502060401010101" pitchFamily="34" charset="-79"/>
              </a:rPr>
              <a:t>לפי </a:t>
            </a:r>
            <a:r>
              <a:rPr lang="he-IL" sz="4800" dirty="0">
                <a:latin typeface="David" panose="020E0502060401010101" pitchFamily="34" charset="-79"/>
              </a:rPr>
              <a:t>הצלעות?" </a:t>
            </a:r>
            <a:endParaRPr lang="he-IL" sz="4800" dirty="0" smtClean="0">
              <a:latin typeface="David" panose="020E0502060401010101" pitchFamily="34" charset="-79"/>
            </a:endParaRPr>
          </a:p>
          <a:p>
            <a:pPr marL="45720" indent="0">
              <a:lnSpc>
                <a:spcPct val="160000"/>
              </a:lnSpc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יוסי: כן.</a:t>
            </a:r>
          </a:p>
          <a:p>
            <a:pPr marL="45720" indent="0">
              <a:lnSpc>
                <a:spcPct val="160000"/>
              </a:lnSpc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נתן: "ניתן </a:t>
            </a:r>
            <a:r>
              <a:rPr lang="he-IL" sz="4800" dirty="0">
                <a:latin typeface="David" panose="020E0502060401010101" pitchFamily="34" charset="-79"/>
              </a:rPr>
              <a:t>למיין גם </a:t>
            </a:r>
            <a:r>
              <a:rPr lang="he-IL" sz="4800" dirty="0" smtClean="0">
                <a:latin typeface="David" panose="020E0502060401010101" pitchFamily="34" charset="-79"/>
              </a:rPr>
              <a:t>לפי </a:t>
            </a:r>
            <a:r>
              <a:rPr lang="he-IL" sz="4800" dirty="0">
                <a:latin typeface="David" panose="020E0502060401010101" pitchFamily="34" charset="-79"/>
              </a:rPr>
              <a:t>זוויות"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2" name="הסבר אליפטי 1"/>
          <p:cNvSpPr/>
          <p:nvPr/>
        </p:nvSpPr>
        <p:spPr>
          <a:xfrm>
            <a:off x="1487183" y="310392"/>
            <a:ext cx="1326356" cy="556851"/>
          </a:xfrm>
          <a:prstGeom prst="wedgeEllipseCallout">
            <a:avLst>
              <a:gd name="adj1" fmla="val -47895"/>
              <a:gd name="adj2" fmla="val 13279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600" dirty="0" err="1" smtClean="0">
                <a:solidFill>
                  <a:schemeClr val="tx1"/>
                </a:solidFill>
              </a:rPr>
              <a:t>חחחחח</a:t>
            </a:r>
            <a:endParaRPr lang="he-IL" sz="1600" dirty="0">
              <a:solidFill>
                <a:schemeClr val="tx1"/>
              </a:solidFill>
            </a:endParaRPr>
          </a:p>
        </p:txBody>
      </p:sp>
      <p:pic>
        <p:nvPicPr>
          <p:cNvPr id="6" name="Picture 6" descr="Formas geométrica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54494" r="5668" b="4647"/>
          <a:stretch/>
        </p:blipFill>
        <p:spPr bwMode="auto">
          <a:xfrm rot="20169753">
            <a:off x="1160028" y="4820238"/>
            <a:ext cx="1261109" cy="13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ormas geométrica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54494" r="5668" b="4647"/>
          <a:stretch/>
        </p:blipFill>
        <p:spPr bwMode="auto">
          <a:xfrm rot="391496">
            <a:off x="583636" y="1302004"/>
            <a:ext cx="1167774" cy="134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ormas geométrica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54494" r="5668" b="4647"/>
          <a:stretch/>
        </p:blipFill>
        <p:spPr bwMode="auto">
          <a:xfrm rot="1204202">
            <a:off x="223870" y="4247458"/>
            <a:ext cx="1167774" cy="16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90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x-none" dirty="0"/>
              <a:t>מתחילים </a:t>
            </a:r>
            <a:r>
              <a:rPr lang="he-IL" dirty="0" smtClean="0"/>
              <a:t>בהנאה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618854" y="1553429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אלי וצבי התווכחו </a:t>
            </a:r>
            <a:r>
              <a:rPr lang="he-IL" sz="3400" dirty="0">
                <a:latin typeface="+mj-lt"/>
              </a:rPr>
              <a:t>ביניהם מהו </a:t>
            </a:r>
            <a:r>
              <a:rPr lang="he-IL" sz="3400" dirty="0" smtClean="0">
                <a:latin typeface="+mj-lt"/>
              </a:rPr>
              <a:t>סוג המשולש?</a:t>
            </a:r>
            <a:endParaRPr lang="he-IL" sz="3400" dirty="0">
              <a:latin typeface="+mj-lt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אלי </a:t>
            </a:r>
            <a:r>
              <a:rPr lang="he-IL" sz="3400" dirty="0">
                <a:latin typeface="+mj-lt"/>
              </a:rPr>
              <a:t>טען שכדי לדעת </a:t>
            </a:r>
            <a:r>
              <a:rPr lang="he-IL" sz="3400" dirty="0" smtClean="0">
                <a:latin typeface="+mj-lt"/>
              </a:rPr>
              <a:t>את סוג המשולש </a:t>
            </a:r>
            <a:r>
              <a:rPr lang="he-IL" sz="3400" dirty="0">
                <a:latin typeface="+mj-lt"/>
              </a:rPr>
              <a:t>יש לבדוק את הצלעות.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צבי </a:t>
            </a:r>
            <a:r>
              <a:rPr lang="he-IL" sz="3400" dirty="0">
                <a:latin typeface="+mj-lt"/>
              </a:rPr>
              <a:t>טען שכדי לדעת </a:t>
            </a:r>
            <a:r>
              <a:rPr lang="he-IL" sz="3400" dirty="0" smtClean="0">
                <a:latin typeface="+mj-lt"/>
              </a:rPr>
              <a:t>את סוג המשולש </a:t>
            </a:r>
            <a:r>
              <a:rPr lang="he-IL" sz="3400" dirty="0">
                <a:latin typeface="+mj-lt"/>
              </a:rPr>
              <a:t>יש לבדוק את הזוויות.</a:t>
            </a:r>
            <a:r>
              <a:rPr lang="en-US" sz="3400" dirty="0">
                <a:latin typeface="+mj-lt"/>
              </a:rPr>
              <a:t/>
            </a:r>
            <a:br>
              <a:rPr lang="en-US" sz="3400" dirty="0">
                <a:latin typeface="+mj-lt"/>
              </a:rPr>
            </a:br>
            <a:r>
              <a:rPr lang="he-IL" sz="3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מי מהילדים צודק? </a:t>
            </a:r>
            <a:r>
              <a:rPr lang="he-IL" sz="3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אלי? צבי? </a:t>
            </a:r>
            <a:r>
              <a:rPr lang="he-IL" sz="3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או אולי שניהם? </a:t>
            </a:r>
            <a:endParaRPr sz="3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5" b="94237" l="10000" r="95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01985">
            <a:off x="6284010" y="3898695"/>
            <a:ext cx="2786419" cy="23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-374993" y="326081"/>
            <a:ext cx="12104077" cy="500841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e-IL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וכך כל אחר הצהרים ועד שעות הערביים, 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he-IL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מיינו </a:t>
            </a:r>
            <a:r>
              <a:rPr lang="he-IL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נתן ויוסי </a:t>
            </a:r>
            <a:r>
              <a:rPr lang="he-IL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את כל </a:t>
            </a:r>
            <a:r>
              <a:rPr lang="he-IL" sz="44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סוגי המשולשים </a:t>
            </a:r>
            <a:r>
              <a:rPr lang="he-IL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לפי הזוויות:</a:t>
            </a: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lang="en-US" sz="4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4FD221-D91A-4679-B5D6-4354529890A9}"/>
              </a:ext>
            </a:extLst>
          </p:cNvPr>
          <p:cNvSpPr txBox="1"/>
          <p:nvPr/>
        </p:nvSpPr>
        <p:spPr>
          <a:xfrm>
            <a:off x="7236676" y="2414792"/>
            <a:ext cx="43180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/>
              <a:t>משולש ישר זווית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3FC955-7803-443D-B375-4D013F5A21DF}"/>
              </a:ext>
            </a:extLst>
          </p:cNvPr>
          <p:cNvSpPr txBox="1"/>
          <p:nvPr/>
        </p:nvSpPr>
        <p:spPr>
          <a:xfrm>
            <a:off x="7236675" y="3612212"/>
            <a:ext cx="43180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/>
              <a:t>משולש קהה זווית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2ADBDA-7FFC-48CC-8711-867256548B10}"/>
              </a:ext>
            </a:extLst>
          </p:cNvPr>
          <p:cNvSpPr txBox="1"/>
          <p:nvPr/>
        </p:nvSpPr>
        <p:spPr>
          <a:xfrm>
            <a:off x="7361368" y="5126788"/>
            <a:ext cx="431801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/>
              <a:t>משולש חד זוויות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xmlns="" id="{3E11C402-9289-4F77-8385-6B2C68328BAB}"/>
              </a:ext>
            </a:extLst>
          </p:cNvPr>
          <p:cNvGrpSpPr/>
          <p:nvPr/>
        </p:nvGrpSpPr>
        <p:grpSpPr>
          <a:xfrm>
            <a:off x="5222179" y="1763868"/>
            <a:ext cx="1582616" cy="1395046"/>
            <a:chOff x="4945134" y="2614246"/>
            <a:chExt cx="1582616" cy="1395046"/>
          </a:xfrm>
        </p:grpSpPr>
        <p:sp>
          <p:nvSpPr>
            <p:cNvPr id="2" name="משולש ישר-זווית 1">
              <a:extLst>
                <a:ext uri="{FF2B5EF4-FFF2-40B4-BE49-F238E27FC236}">
                  <a16:creationId xmlns:a16="http://schemas.microsoft.com/office/drawing/2014/main" xmlns="" id="{F20122DD-175C-485B-8353-6C7AFC6D5449}"/>
                </a:ext>
              </a:extLst>
            </p:cNvPr>
            <p:cNvSpPr/>
            <p:nvPr/>
          </p:nvSpPr>
          <p:spPr>
            <a:xfrm>
              <a:off x="4945134" y="2614246"/>
              <a:ext cx="1582616" cy="1395046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לבן 4">
              <a:extLst>
                <a:ext uri="{FF2B5EF4-FFF2-40B4-BE49-F238E27FC236}">
                  <a16:creationId xmlns:a16="http://schemas.microsoft.com/office/drawing/2014/main" xmlns="" id="{7B6736EC-8407-4958-9674-3DE45569229C}"/>
                </a:ext>
              </a:extLst>
            </p:cNvPr>
            <p:cNvSpPr/>
            <p:nvPr/>
          </p:nvSpPr>
          <p:spPr>
            <a:xfrm>
              <a:off x="4955324" y="3704492"/>
              <a:ext cx="249722" cy="2930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6" name="תמונה 15">
            <a:extLst>
              <a:ext uri="{FF2B5EF4-FFF2-40B4-BE49-F238E27FC236}">
                <a16:creationId xmlns:a16="http://schemas.microsoft.com/office/drawing/2014/main" xmlns="" id="{ACD94793-E4F1-49B7-B718-1CEB9C37D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517" y="2874969"/>
            <a:ext cx="2603218" cy="1853345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xmlns="" id="{6D736DC2-9B54-4C77-A92B-82603E5BA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390" y="4828992"/>
            <a:ext cx="1103472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3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4C4B13-B2D1-4ADF-A37B-DB1043DC5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9702" y1="64069" x2="39702" y2="64069"/>
                        <a14:foregroundMark x1="39702" y1="59957" x2="39702" y2="59957"/>
                        <a14:foregroundMark x1="40447" y1="59957" x2="40447" y2="59957"/>
                        <a14:foregroundMark x1="47146" y1="59957" x2="47146" y2="59957"/>
                        <a14:foregroundMark x1="47146" y1="59307" x2="47146" y2="59307"/>
                        <a14:foregroundMark x1="45906" y1="52165" x2="45906" y2="52165"/>
                        <a14:foregroundMark x1="46650" y1="53247" x2="46650" y2="53247"/>
                        <a14:foregroundMark x1="42432" y1="56926" x2="42432" y2="56926"/>
                        <a14:foregroundMark x1="42432" y1="57576" x2="42432" y2="57576"/>
                        <a14:foregroundMark x1="41191" y1="57576" x2="41191" y2="57576"/>
                        <a14:foregroundMark x1="41687" y1="70779" x2="41687" y2="70779"/>
                        <a14:foregroundMark x1="38213" y1="63420" x2="38213" y2="63420"/>
                        <a14:foregroundMark x1="38213" y1="63420" x2="38213" y2="63420"/>
                        <a14:foregroundMark x1="36973" y1="57576" x2="36973" y2="57576"/>
                        <a14:foregroundMark x1="43176" y1="54545" x2="43176" y2="54545"/>
                        <a14:foregroundMark x1="41687" y1="65368" x2="41687" y2="65368"/>
                        <a14:foregroundMark x1="41687" y1="65368" x2="41687" y2="65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501" y="346293"/>
            <a:ext cx="2506224" cy="2873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F8F9E9-0F5F-4A50-98A5-3EB758360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2272">
                        <a14:foregroundMark x1="65105" y1="38255" x2="65105" y2="38255"/>
                        <a14:foregroundMark x1="62998" y1="33333" x2="62998" y2="33333"/>
                        <a14:foregroundMark x1="61358" y1="33333" x2="61358" y2="33333"/>
                        <a14:foregroundMark x1="60890" y1="39150" x2="60890" y2="39150"/>
                        <a14:foregroundMark x1="59485" y1="38926" x2="59485" y2="38926"/>
                        <a14:foregroundMark x1="60656" y1="38255" x2="60656" y2="38255"/>
                        <a14:foregroundMark x1="60890" y1="37584" x2="60890" y2="37584"/>
                        <a14:foregroundMark x1="48244" y1="36242" x2="48244" y2="36242"/>
                        <a14:foregroundMark x1="55504" y1="37360" x2="55504" y2="37360"/>
                        <a14:foregroundMark x1="56440" y1="36242" x2="56440" y2="36242"/>
                        <a14:foregroundMark x1="56909" y1="36018" x2="56909" y2="36018"/>
                        <a14:foregroundMark x1="59251" y1="34228" x2="59251" y2="34228"/>
                        <a14:foregroundMark x1="59251" y1="34004" x2="59251" y2="34004"/>
                        <a14:foregroundMark x1="63700" y1="35347" x2="63700" y2="35347"/>
                        <a14:foregroundMark x1="63700" y1="35570" x2="63700" y2="37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6937" y="664911"/>
            <a:ext cx="2440227" cy="2554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2D7A84-0D97-4A09-A20A-40756AEB3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1" b="100000" l="1298" r="99048">
                        <a14:foregroundMark x1="43685" y1="43900" x2="43685" y2="43900"/>
                        <a14:foregroundMark x1="43685" y1="43366" x2="43685" y2="43366"/>
                        <a14:foregroundMark x1="43685" y1="43366" x2="43685" y2="43366"/>
                        <a14:foregroundMark x1="41522" y1="42208" x2="41522" y2="42208"/>
                        <a14:foregroundMark x1="41522" y1="42208" x2="41522" y2="42208"/>
                        <a14:foregroundMark x1="37716" y1="44702" x2="37716" y2="44702"/>
                        <a14:foregroundMark x1="38235" y1="47818" x2="38235" y2="47818"/>
                        <a14:foregroundMark x1="39619" y1="49154" x2="39619" y2="49154"/>
                        <a14:foregroundMark x1="38581" y1="49777" x2="38581" y2="49777"/>
                        <a14:foregroundMark x1="38581" y1="47551" x2="38581" y2="47551"/>
                        <a14:foregroundMark x1="39619" y1="45325" x2="39619" y2="45325"/>
                        <a14:foregroundMark x1="41003" y1="46661" x2="41003" y2="46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159" y="412509"/>
            <a:ext cx="2527036" cy="2454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8409BF-ED1D-4815-990D-7131CF6F7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2" b="97678" l="0" r="100000">
                        <a14:foregroundMark x1="48148" y1="57910" x2="48148" y2="57910"/>
                        <a14:foregroundMark x1="47475" y1="55007" x2="47475" y2="55007"/>
                        <a14:foregroundMark x1="43098" y1="56749" x2="43098" y2="56749"/>
                        <a14:foregroundMark x1="41077" y1="59071" x2="41077" y2="59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8190" y="412509"/>
            <a:ext cx="2184752" cy="5068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720329D-9F5D-4075-B724-D7F7503832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52" b="97030" l="2178" r="99208">
                        <a14:foregroundMark x1="66337" y1="36040" x2="66337" y2="36040"/>
                        <a14:foregroundMark x1="60198" y1="36040" x2="60198" y2="36040"/>
                        <a14:foregroundMark x1="60792" y1="36238" x2="60792" y2="36238"/>
                        <a14:foregroundMark x1="59802" y1="39604" x2="59802" y2="39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635" y="2867407"/>
            <a:ext cx="2871990" cy="2871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92490E-1FC0-4CBC-9B04-5A6FA77DB8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10" b="100000" l="4244" r="93888">
                        <a14:foregroundMark x1="67402" y1="36758" x2="67402" y2="36758"/>
                        <a14:foregroundMark x1="70119" y1="39041" x2="70119" y2="39041"/>
                        <a14:foregroundMark x1="69779" y1="43379" x2="69779" y2="43379"/>
                        <a14:foregroundMark x1="68421" y1="46575" x2="68421" y2="46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008" y="3901152"/>
            <a:ext cx="3170029" cy="2357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B3CA3B-71AA-4314-928E-240133DC3A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761" r="98406">
                        <a14:foregroundMark x1="57371" y1="61360" x2="57371" y2="61360"/>
                        <a14:foregroundMark x1="47012" y1="60286" x2="47012" y2="6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59" y="3219433"/>
            <a:ext cx="2536542" cy="28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7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130D35-DEAD-4953-BD5B-E3143F380E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74"/>
          <a:stretch/>
        </p:blipFill>
        <p:spPr>
          <a:xfrm>
            <a:off x="4706633" y="360440"/>
            <a:ext cx="6874368" cy="6313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9BF10C-188B-4BA7-B013-C509B091A1B8}"/>
              </a:ext>
            </a:extLst>
          </p:cNvPr>
          <p:cNvSpPr txBox="1"/>
          <p:nvPr/>
        </p:nvSpPr>
        <p:spPr>
          <a:xfrm>
            <a:off x="9100197" y="706334"/>
            <a:ext cx="209162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8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מספר המשולש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D01C6E-BC96-4DED-A735-AC2E9916E23E}"/>
              </a:ext>
            </a:extLst>
          </p:cNvPr>
          <p:cNvSpPr txBox="1"/>
          <p:nvPr/>
        </p:nvSpPr>
        <p:spPr>
          <a:xfrm>
            <a:off x="5404268" y="618204"/>
            <a:ext cx="26462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 smtClean="0">
                <a:latin typeface="Guttman Yad-Brush" panose="02010401010101010101" pitchFamily="2" charset="-79"/>
                <a:cs typeface="Guttman Yad-Brush" panose="02010401010101010101" pitchFamily="2" charset="-79"/>
              </a:rPr>
              <a:t>סוג </a:t>
            </a:r>
            <a:r>
              <a:rPr lang="he-IL" sz="18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המשולש לפי הזוויות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5E5AA0-423D-4829-A3E5-C719CB26311D}"/>
              </a:ext>
            </a:extLst>
          </p:cNvPr>
          <p:cNvSpPr txBox="1"/>
          <p:nvPr/>
        </p:nvSpPr>
        <p:spPr>
          <a:xfrm>
            <a:off x="9702497" y="1171144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0629FD-82FE-4AA8-A3A4-0662ED766CB9}"/>
              </a:ext>
            </a:extLst>
          </p:cNvPr>
          <p:cNvSpPr txBox="1"/>
          <p:nvPr/>
        </p:nvSpPr>
        <p:spPr>
          <a:xfrm>
            <a:off x="9731242" y="2788948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E08F6B-E7FC-409F-A0FC-1CECF155206C}"/>
              </a:ext>
            </a:extLst>
          </p:cNvPr>
          <p:cNvSpPr txBox="1"/>
          <p:nvPr/>
        </p:nvSpPr>
        <p:spPr>
          <a:xfrm>
            <a:off x="9731242" y="1961970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201413-5A2E-46BB-86E2-FB1041081911}"/>
              </a:ext>
            </a:extLst>
          </p:cNvPr>
          <p:cNvSpPr txBox="1"/>
          <p:nvPr/>
        </p:nvSpPr>
        <p:spPr>
          <a:xfrm>
            <a:off x="9759988" y="3650507"/>
            <a:ext cx="2491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60D43C-879A-4D09-A978-9202D1AB1184}"/>
              </a:ext>
            </a:extLst>
          </p:cNvPr>
          <p:cNvSpPr txBox="1"/>
          <p:nvPr/>
        </p:nvSpPr>
        <p:spPr>
          <a:xfrm>
            <a:off x="9759988" y="4488265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3982EC-C39C-4BA3-A114-8604EB26A3A4}"/>
              </a:ext>
            </a:extLst>
          </p:cNvPr>
          <p:cNvSpPr txBox="1"/>
          <p:nvPr/>
        </p:nvSpPr>
        <p:spPr>
          <a:xfrm>
            <a:off x="9759988" y="5280255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2DFE57-F79C-41AF-A554-513ABE1F9CDA}"/>
              </a:ext>
            </a:extLst>
          </p:cNvPr>
          <p:cNvSpPr txBox="1"/>
          <p:nvPr/>
        </p:nvSpPr>
        <p:spPr>
          <a:xfrm>
            <a:off x="9759988" y="6086721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7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27F0FE2-4AD5-4154-97F9-CD47DA0BAC2E}"/>
              </a:ext>
            </a:extLst>
          </p:cNvPr>
          <p:cNvCxnSpPr/>
          <p:nvPr/>
        </p:nvCxnSpPr>
        <p:spPr>
          <a:xfrm flipH="1">
            <a:off x="5705418" y="1171144"/>
            <a:ext cx="54864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32A0C0-AF00-4AA2-B8C7-C04EACF7A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702" y1="64069" x2="39702" y2="64069"/>
                        <a14:foregroundMark x1="39702" y1="59957" x2="39702" y2="59957"/>
                        <a14:foregroundMark x1="40447" y1="59957" x2="40447" y2="59957"/>
                        <a14:foregroundMark x1="47146" y1="59957" x2="47146" y2="59957"/>
                        <a14:foregroundMark x1="47146" y1="59307" x2="47146" y2="59307"/>
                        <a14:foregroundMark x1="45906" y1="52165" x2="45906" y2="52165"/>
                        <a14:foregroundMark x1="46650" y1="53247" x2="46650" y2="53247"/>
                        <a14:foregroundMark x1="42432" y1="56926" x2="42432" y2="56926"/>
                        <a14:foregroundMark x1="42432" y1="57576" x2="42432" y2="57576"/>
                        <a14:foregroundMark x1="41191" y1="57576" x2="41191" y2="57576"/>
                        <a14:foregroundMark x1="41687" y1="70779" x2="41687" y2="70779"/>
                        <a14:foregroundMark x1="38213" y1="63420" x2="38213" y2="63420"/>
                        <a14:foregroundMark x1="38213" y1="63420" x2="38213" y2="63420"/>
                        <a14:foregroundMark x1="36973" y1="57576" x2="36973" y2="57576"/>
                        <a14:foregroundMark x1="43176" y1="54545" x2="43176" y2="54545"/>
                        <a14:foregroundMark x1="41687" y1="65368" x2="41687" y2="65368"/>
                        <a14:foregroundMark x1="41687" y1="65368" x2="41687" y2="65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3817" y="1101520"/>
            <a:ext cx="798283" cy="9151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010F05-7A6E-459B-AA19-40ECA74FBE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2272">
                        <a14:foregroundMark x1="65105" y1="38255" x2="65105" y2="38255"/>
                        <a14:foregroundMark x1="62998" y1="33333" x2="62998" y2="33333"/>
                        <a14:foregroundMark x1="61358" y1="33333" x2="61358" y2="33333"/>
                        <a14:foregroundMark x1="60890" y1="39150" x2="60890" y2="39150"/>
                        <a14:foregroundMark x1="59485" y1="38926" x2="59485" y2="38926"/>
                        <a14:foregroundMark x1="60656" y1="38255" x2="60656" y2="38255"/>
                        <a14:foregroundMark x1="60890" y1="37584" x2="60890" y2="37584"/>
                        <a14:foregroundMark x1="48244" y1="36242" x2="48244" y2="36242"/>
                        <a14:foregroundMark x1="55504" y1="37360" x2="55504" y2="37360"/>
                        <a14:foregroundMark x1="56440" y1="36242" x2="56440" y2="36242"/>
                        <a14:foregroundMark x1="56909" y1="36018" x2="56909" y2="36018"/>
                        <a14:foregroundMark x1="59251" y1="34228" x2="59251" y2="34228"/>
                        <a14:foregroundMark x1="59251" y1="34004" x2="59251" y2="34004"/>
                        <a14:foregroundMark x1="63700" y1="35347" x2="63700" y2="35347"/>
                        <a14:foregroundMark x1="63700" y1="35570" x2="63700" y2="37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697" y="2038955"/>
            <a:ext cx="798283" cy="8356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D3E311A-1CE3-468D-9815-947EFAF0B4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21" b="100000" l="1298" r="99048">
                        <a14:foregroundMark x1="43685" y1="43900" x2="43685" y2="43900"/>
                        <a14:foregroundMark x1="43685" y1="43366" x2="43685" y2="43366"/>
                        <a14:foregroundMark x1="43685" y1="43366" x2="43685" y2="43366"/>
                        <a14:foregroundMark x1="41522" y1="42208" x2="41522" y2="42208"/>
                        <a14:foregroundMark x1="41522" y1="42208" x2="41522" y2="42208"/>
                        <a14:foregroundMark x1="37716" y1="44702" x2="37716" y2="44702"/>
                        <a14:foregroundMark x1="38235" y1="47818" x2="38235" y2="47818"/>
                        <a14:foregroundMark x1="39619" y1="49154" x2="39619" y2="49154"/>
                        <a14:foregroundMark x1="38581" y1="49777" x2="38581" y2="49777"/>
                        <a14:foregroundMark x1="38581" y1="47551" x2="38581" y2="47551"/>
                        <a14:foregroundMark x1="39619" y1="45325" x2="39619" y2="45325"/>
                        <a14:foregroundMark x1="41003" y1="46661" x2="41003" y2="46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768" y="2878869"/>
            <a:ext cx="923502" cy="897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0B8FD8-7EA5-4F97-8F61-ED1288914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2" b="97678" l="0" r="100000">
                        <a14:foregroundMark x1="48148" y1="57910" x2="48148" y2="57910"/>
                        <a14:foregroundMark x1="47475" y1="55007" x2="47475" y2="55007"/>
                        <a14:foregroundMark x1="43098" y1="56749" x2="43098" y2="56749"/>
                        <a14:foregroundMark x1="41077" y1="59071" x2="41077" y2="59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676898">
            <a:off x="8389015" y="3423863"/>
            <a:ext cx="584481" cy="1355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50F9586-09C4-44B1-B58B-D34345389B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52" b="97030" l="2178" r="99208">
                        <a14:foregroundMark x1="66337" y1="36040" x2="66337" y2="36040"/>
                        <a14:foregroundMark x1="60198" y1="36040" x2="60198" y2="36040"/>
                        <a14:foregroundMark x1="60792" y1="36238" x2="60792" y2="36238"/>
                        <a14:foregroundMark x1="59802" y1="39604" x2="59802" y2="39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46310">
            <a:off x="8199360" y="4558620"/>
            <a:ext cx="1043209" cy="10432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86AFBB1-410A-4294-B605-E122EEAD10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10" b="100000" l="4244" r="93888">
                        <a14:foregroundMark x1="67402" y1="36758" x2="67402" y2="36758"/>
                        <a14:foregroundMark x1="70119" y1="39041" x2="70119" y2="39041"/>
                        <a14:foregroundMark x1="69779" y1="43379" x2="69779" y2="43379"/>
                        <a14:foregroundMark x1="68421" y1="46575" x2="68421" y2="46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07154">
            <a:off x="8023217" y="5342767"/>
            <a:ext cx="1149132" cy="854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FFADD37-FE41-49A2-9596-600FEE5F0C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761" r="98406">
                        <a14:foregroundMark x1="57371" y1="61360" x2="57371" y2="61360"/>
                        <a14:foregroundMark x1="47012" y1="60286" x2="47012" y2="6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63033">
            <a:off x="8416383" y="5891775"/>
            <a:ext cx="862102" cy="9261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FC7B99-7BDE-45C3-AD38-A790D97AA359}"/>
              </a:ext>
            </a:extLst>
          </p:cNvPr>
          <p:cNvSpPr txBox="1"/>
          <p:nvPr/>
        </p:nvSpPr>
        <p:spPr>
          <a:xfrm>
            <a:off x="5404268" y="1427105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חד זוויות</a:t>
            </a:r>
          </a:p>
        </p:txBody>
      </p:sp>
      <p:cxnSp>
        <p:nvCxnSpPr>
          <p:cNvPr id="31" name="Straight Connector 15">
            <a:extLst>
              <a:ext uri="{FF2B5EF4-FFF2-40B4-BE49-F238E27FC236}">
                <a16:creationId xmlns:a16="http://schemas.microsoft.com/office/drawing/2014/main" xmlns="" id="{64E26F1D-01DF-4DD8-9F18-3A797DC36279}"/>
              </a:ext>
            </a:extLst>
          </p:cNvPr>
          <p:cNvCxnSpPr/>
          <p:nvPr/>
        </p:nvCxnSpPr>
        <p:spPr>
          <a:xfrm flipH="1">
            <a:off x="5714193" y="2038651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5">
            <a:extLst>
              <a:ext uri="{FF2B5EF4-FFF2-40B4-BE49-F238E27FC236}">
                <a16:creationId xmlns:a16="http://schemas.microsoft.com/office/drawing/2014/main" xmlns="" id="{FDD3F62F-8DD5-4B24-A659-E77F1D73D034}"/>
              </a:ext>
            </a:extLst>
          </p:cNvPr>
          <p:cNvCxnSpPr/>
          <p:nvPr/>
        </p:nvCxnSpPr>
        <p:spPr>
          <a:xfrm flipH="1">
            <a:off x="5705418" y="2909083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5">
            <a:extLst>
              <a:ext uri="{FF2B5EF4-FFF2-40B4-BE49-F238E27FC236}">
                <a16:creationId xmlns:a16="http://schemas.microsoft.com/office/drawing/2014/main" xmlns="" id="{BE12E486-C52D-4B51-9D5A-108BEE4431D9}"/>
              </a:ext>
            </a:extLst>
          </p:cNvPr>
          <p:cNvCxnSpPr/>
          <p:nvPr/>
        </p:nvCxnSpPr>
        <p:spPr>
          <a:xfrm flipH="1">
            <a:off x="5628621" y="3691605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5">
            <a:extLst>
              <a:ext uri="{FF2B5EF4-FFF2-40B4-BE49-F238E27FC236}">
                <a16:creationId xmlns:a16="http://schemas.microsoft.com/office/drawing/2014/main" xmlns="" id="{9C069454-5FD2-4DC1-ACA3-449D6E593399}"/>
              </a:ext>
            </a:extLst>
          </p:cNvPr>
          <p:cNvCxnSpPr/>
          <p:nvPr/>
        </p:nvCxnSpPr>
        <p:spPr>
          <a:xfrm flipH="1">
            <a:off x="5628621" y="4528131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5">
            <a:extLst>
              <a:ext uri="{FF2B5EF4-FFF2-40B4-BE49-F238E27FC236}">
                <a16:creationId xmlns:a16="http://schemas.microsoft.com/office/drawing/2014/main" xmlns="" id="{E50568B7-AD7F-4702-82AC-931A56665E34}"/>
              </a:ext>
            </a:extLst>
          </p:cNvPr>
          <p:cNvCxnSpPr/>
          <p:nvPr/>
        </p:nvCxnSpPr>
        <p:spPr>
          <a:xfrm flipH="1">
            <a:off x="5526090" y="5331731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xmlns="" id="{1A03C76A-29EC-44F6-AAF0-12D3DC6E2FC7}"/>
              </a:ext>
            </a:extLst>
          </p:cNvPr>
          <p:cNvCxnSpPr/>
          <p:nvPr/>
        </p:nvCxnSpPr>
        <p:spPr>
          <a:xfrm flipH="1">
            <a:off x="5447810" y="6012475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xmlns="" id="{D1A46E77-CE37-40F8-9D0A-093C8F7E8167}"/>
              </a:ext>
            </a:extLst>
          </p:cNvPr>
          <p:cNvSpPr txBox="1"/>
          <p:nvPr/>
        </p:nvSpPr>
        <p:spPr>
          <a:xfrm>
            <a:off x="666827" y="1468169"/>
            <a:ext cx="298138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מיון </a:t>
            </a:r>
            <a:r>
              <a:rPr lang="he-IL" sz="3600" dirty="0" smtClean="0">
                <a:latin typeface="Guttman Yad-Brush" panose="02010401010101010101" pitchFamily="2" charset="-79"/>
                <a:cs typeface="Guttman Yad-Brush" panose="02010401010101010101" pitchFamily="2" charset="-79"/>
              </a:rPr>
              <a:t>סוגי משולשים </a:t>
            </a:r>
            <a:endParaRPr lang="he-IL" sz="3600" dirty="0"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  <a:p>
            <a:pPr algn="r"/>
            <a:r>
              <a:rPr lang="he-IL" sz="3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לפי הזוויות</a:t>
            </a:r>
          </a:p>
        </p:txBody>
      </p:sp>
      <p:pic>
        <p:nvPicPr>
          <p:cNvPr id="29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xmlns="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7682" y="341399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8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130D35-DEAD-4953-BD5B-E3143F380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74"/>
          <a:stretch/>
        </p:blipFill>
        <p:spPr>
          <a:xfrm>
            <a:off x="4706633" y="360440"/>
            <a:ext cx="6874368" cy="6313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D9BF10C-188B-4BA7-B013-C509B091A1B8}"/>
              </a:ext>
            </a:extLst>
          </p:cNvPr>
          <p:cNvSpPr txBox="1"/>
          <p:nvPr/>
        </p:nvSpPr>
        <p:spPr>
          <a:xfrm>
            <a:off x="9100197" y="706334"/>
            <a:ext cx="209162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8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מספר המשולש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D01C6E-BC96-4DED-A735-AC2E9916E23E}"/>
              </a:ext>
            </a:extLst>
          </p:cNvPr>
          <p:cNvSpPr txBox="1"/>
          <p:nvPr/>
        </p:nvSpPr>
        <p:spPr>
          <a:xfrm>
            <a:off x="5404268" y="618204"/>
            <a:ext cx="26462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800" dirty="0" smtClean="0">
                <a:latin typeface="Guttman Yad-Brush" panose="02010401010101010101" pitchFamily="2" charset="-79"/>
                <a:cs typeface="Guttman Yad-Brush" panose="02010401010101010101" pitchFamily="2" charset="-79"/>
              </a:rPr>
              <a:t>סוג </a:t>
            </a:r>
            <a:r>
              <a:rPr lang="he-IL" sz="18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המשולש לפי הזוויות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5E5AA0-423D-4829-A3E5-C719CB26311D}"/>
              </a:ext>
            </a:extLst>
          </p:cNvPr>
          <p:cNvSpPr txBox="1"/>
          <p:nvPr/>
        </p:nvSpPr>
        <p:spPr>
          <a:xfrm>
            <a:off x="9702497" y="1171144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0629FD-82FE-4AA8-A3A4-0662ED766CB9}"/>
              </a:ext>
            </a:extLst>
          </p:cNvPr>
          <p:cNvSpPr txBox="1"/>
          <p:nvPr/>
        </p:nvSpPr>
        <p:spPr>
          <a:xfrm>
            <a:off x="9731242" y="2788948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1E08F6B-E7FC-409F-A0FC-1CECF155206C}"/>
              </a:ext>
            </a:extLst>
          </p:cNvPr>
          <p:cNvSpPr txBox="1"/>
          <p:nvPr/>
        </p:nvSpPr>
        <p:spPr>
          <a:xfrm>
            <a:off x="9731242" y="1961970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D201413-5A2E-46BB-86E2-FB1041081911}"/>
              </a:ext>
            </a:extLst>
          </p:cNvPr>
          <p:cNvSpPr txBox="1"/>
          <p:nvPr/>
        </p:nvSpPr>
        <p:spPr>
          <a:xfrm>
            <a:off x="9759988" y="3650507"/>
            <a:ext cx="2491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60D43C-879A-4D09-A978-9202D1AB1184}"/>
              </a:ext>
            </a:extLst>
          </p:cNvPr>
          <p:cNvSpPr txBox="1"/>
          <p:nvPr/>
        </p:nvSpPr>
        <p:spPr>
          <a:xfrm>
            <a:off x="9759988" y="4488265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3982EC-C39C-4BA3-A114-8604EB26A3A4}"/>
              </a:ext>
            </a:extLst>
          </p:cNvPr>
          <p:cNvSpPr txBox="1"/>
          <p:nvPr/>
        </p:nvSpPr>
        <p:spPr>
          <a:xfrm>
            <a:off x="9759988" y="5280255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2DFE57-F79C-41AF-A554-513ABE1F9CDA}"/>
              </a:ext>
            </a:extLst>
          </p:cNvPr>
          <p:cNvSpPr txBox="1"/>
          <p:nvPr/>
        </p:nvSpPr>
        <p:spPr>
          <a:xfrm>
            <a:off x="9759988" y="6086721"/>
            <a:ext cx="3066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7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27F0FE2-4AD5-4154-97F9-CD47DA0BAC2E}"/>
              </a:ext>
            </a:extLst>
          </p:cNvPr>
          <p:cNvCxnSpPr/>
          <p:nvPr/>
        </p:nvCxnSpPr>
        <p:spPr>
          <a:xfrm flipH="1">
            <a:off x="5705418" y="1171144"/>
            <a:ext cx="548640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32A0C0-AF00-4AA2-B8C7-C04EACF7A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702" y1="64069" x2="39702" y2="64069"/>
                        <a14:foregroundMark x1="39702" y1="59957" x2="39702" y2="59957"/>
                        <a14:foregroundMark x1="40447" y1="59957" x2="40447" y2="59957"/>
                        <a14:foregroundMark x1="47146" y1="59957" x2="47146" y2="59957"/>
                        <a14:foregroundMark x1="47146" y1="59307" x2="47146" y2="59307"/>
                        <a14:foregroundMark x1="45906" y1="52165" x2="45906" y2="52165"/>
                        <a14:foregroundMark x1="46650" y1="53247" x2="46650" y2="53247"/>
                        <a14:foregroundMark x1="42432" y1="56926" x2="42432" y2="56926"/>
                        <a14:foregroundMark x1="42432" y1="57576" x2="42432" y2="57576"/>
                        <a14:foregroundMark x1="41191" y1="57576" x2="41191" y2="57576"/>
                        <a14:foregroundMark x1="41687" y1="70779" x2="41687" y2="70779"/>
                        <a14:foregroundMark x1="38213" y1="63420" x2="38213" y2="63420"/>
                        <a14:foregroundMark x1="38213" y1="63420" x2="38213" y2="63420"/>
                        <a14:foregroundMark x1="36973" y1="57576" x2="36973" y2="57576"/>
                        <a14:foregroundMark x1="43176" y1="54545" x2="43176" y2="54545"/>
                        <a14:foregroundMark x1="41687" y1="65368" x2="41687" y2="65368"/>
                        <a14:foregroundMark x1="41687" y1="65368" x2="41687" y2="65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3817" y="1101520"/>
            <a:ext cx="798283" cy="9151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010F05-7A6E-459B-AA19-40ECA74FB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2272">
                        <a14:foregroundMark x1="65105" y1="38255" x2="65105" y2="38255"/>
                        <a14:foregroundMark x1="62998" y1="33333" x2="62998" y2="33333"/>
                        <a14:foregroundMark x1="61358" y1="33333" x2="61358" y2="33333"/>
                        <a14:foregroundMark x1="60890" y1="39150" x2="60890" y2="39150"/>
                        <a14:foregroundMark x1="59485" y1="38926" x2="59485" y2="38926"/>
                        <a14:foregroundMark x1="60656" y1="38255" x2="60656" y2="38255"/>
                        <a14:foregroundMark x1="60890" y1="37584" x2="60890" y2="37584"/>
                        <a14:foregroundMark x1="48244" y1="36242" x2="48244" y2="36242"/>
                        <a14:foregroundMark x1="55504" y1="37360" x2="55504" y2="37360"/>
                        <a14:foregroundMark x1="56440" y1="36242" x2="56440" y2="36242"/>
                        <a14:foregroundMark x1="56909" y1="36018" x2="56909" y2="36018"/>
                        <a14:foregroundMark x1="59251" y1="34228" x2="59251" y2="34228"/>
                        <a14:foregroundMark x1="59251" y1="34004" x2="59251" y2="34004"/>
                        <a14:foregroundMark x1="63700" y1="35347" x2="63700" y2="35347"/>
                        <a14:foregroundMark x1="63700" y1="35570" x2="63700" y2="37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7697" y="2038955"/>
            <a:ext cx="798283" cy="8356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D3E311A-1CE3-468D-9815-947EFAF0B4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21" b="100000" l="1298" r="99048">
                        <a14:foregroundMark x1="43685" y1="43900" x2="43685" y2="43900"/>
                        <a14:foregroundMark x1="43685" y1="43366" x2="43685" y2="43366"/>
                        <a14:foregroundMark x1="43685" y1="43366" x2="43685" y2="43366"/>
                        <a14:foregroundMark x1="41522" y1="42208" x2="41522" y2="42208"/>
                        <a14:foregroundMark x1="41522" y1="42208" x2="41522" y2="42208"/>
                        <a14:foregroundMark x1="37716" y1="44702" x2="37716" y2="44702"/>
                        <a14:foregroundMark x1="38235" y1="47818" x2="38235" y2="47818"/>
                        <a14:foregroundMark x1="39619" y1="49154" x2="39619" y2="49154"/>
                        <a14:foregroundMark x1="38581" y1="49777" x2="38581" y2="49777"/>
                        <a14:foregroundMark x1="38581" y1="47551" x2="38581" y2="47551"/>
                        <a14:foregroundMark x1="39619" y1="45325" x2="39619" y2="45325"/>
                        <a14:foregroundMark x1="41003" y1="46661" x2="41003" y2="46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768" y="2878869"/>
            <a:ext cx="923502" cy="8971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0B8FD8-7EA5-4F97-8F61-ED12889144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32" b="97678" l="0" r="100000">
                        <a14:foregroundMark x1="48148" y1="57910" x2="48148" y2="57910"/>
                        <a14:foregroundMark x1="47475" y1="55007" x2="47475" y2="55007"/>
                        <a14:foregroundMark x1="43098" y1="56749" x2="43098" y2="56749"/>
                        <a14:foregroundMark x1="41077" y1="59071" x2="41077" y2="59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676898">
            <a:off x="8389015" y="3423863"/>
            <a:ext cx="584481" cy="1355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50F9586-09C4-44B1-B58B-D34345389B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52" b="97030" l="2178" r="99208">
                        <a14:foregroundMark x1="66337" y1="36040" x2="66337" y2="36040"/>
                        <a14:foregroundMark x1="60198" y1="36040" x2="60198" y2="36040"/>
                        <a14:foregroundMark x1="60792" y1="36238" x2="60792" y2="36238"/>
                        <a14:foregroundMark x1="59802" y1="39604" x2="59802" y2="39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46310">
            <a:off x="8199360" y="4558620"/>
            <a:ext cx="1043209" cy="10432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86AFBB1-410A-4294-B605-E122EEAD10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10" b="100000" l="4244" r="93888">
                        <a14:foregroundMark x1="67402" y1="36758" x2="67402" y2="36758"/>
                        <a14:foregroundMark x1="70119" y1="39041" x2="70119" y2="39041"/>
                        <a14:foregroundMark x1="69779" y1="43379" x2="69779" y2="43379"/>
                        <a14:foregroundMark x1="68421" y1="46575" x2="68421" y2="46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07154">
            <a:off x="8023217" y="5342767"/>
            <a:ext cx="1149132" cy="854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FFADD37-FE41-49A2-9596-600FEE5F0C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761" r="98406">
                        <a14:foregroundMark x1="57371" y1="61360" x2="57371" y2="61360"/>
                        <a14:foregroundMark x1="47012" y1="60286" x2="47012" y2="6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63033">
            <a:off x="8416383" y="5891775"/>
            <a:ext cx="862102" cy="9261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FC7B99-7BDE-45C3-AD38-A790D97AA359}"/>
              </a:ext>
            </a:extLst>
          </p:cNvPr>
          <p:cNvSpPr txBox="1"/>
          <p:nvPr/>
        </p:nvSpPr>
        <p:spPr>
          <a:xfrm>
            <a:off x="5404268" y="1427105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חד זוויות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B627706-3D0A-499F-993A-0B7F404E14AE}"/>
              </a:ext>
            </a:extLst>
          </p:cNvPr>
          <p:cNvSpPr txBox="1"/>
          <p:nvPr/>
        </p:nvSpPr>
        <p:spPr>
          <a:xfrm>
            <a:off x="5511885" y="4623617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קהה זווית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9F9BF14-DBE7-47A0-A02A-68034C5364B3}"/>
              </a:ext>
            </a:extLst>
          </p:cNvPr>
          <p:cNvSpPr txBox="1"/>
          <p:nvPr/>
        </p:nvSpPr>
        <p:spPr>
          <a:xfrm>
            <a:off x="5447810" y="3079466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חד זוויות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9CE978A-9386-48D9-9843-709E2113FFE9}"/>
              </a:ext>
            </a:extLst>
          </p:cNvPr>
          <p:cNvSpPr txBox="1"/>
          <p:nvPr/>
        </p:nvSpPr>
        <p:spPr>
          <a:xfrm>
            <a:off x="5468405" y="3846113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קהה זווית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A65AF89-F6F4-493B-B48D-464A2C6D9E24}"/>
              </a:ext>
            </a:extLst>
          </p:cNvPr>
          <p:cNvSpPr txBox="1"/>
          <p:nvPr/>
        </p:nvSpPr>
        <p:spPr>
          <a:xfrm>
            <a:off x="5497451" y="2216770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ישר זווית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B4024E4-5276-4A54-A4B2-A7C7D0411B4A}"/>
              </a:ext>
            </a:extLst>
          </p:cNvPr>
          <p:cNvSpPr txBox="1"/>
          <p:nvPr/>
        </p:nvSpPr>
        <p:spPr>
          <a:xfrm>
            <a:off x="5526090" y="5331731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ישר זווית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9B19F85-8569-478D-AB33-001FC83927DF}"/>
              </a:ext>
            </a:extLst>
          </p:cNvPr>
          <p:cNvSpPr txBox="1"/>
          <p:nvPr/>
        </p:nvSpPr>
        <p:spPr>
          <a:xfrm>
            <a:off x="5526548" y="6155269"/>
            <a:ext cx="260266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חד זוויות</a:t>
            </a:r>
          </a:p>
        </p:txBody>
      </p:sp>
      <p:cxnSp>
        <p:nvCxnSpPr>
          <p:cNvPr id="31" name="Straight Connector 15">
            <a:extLst>
              <a:ext uri="{FF2B5EF4-FFF2-40B4-BE49-F238E27FC236}">
                <a16:creationId xmlns:a16="http://schemas.microsoft.com/office/drawing/2014/main" xmlns="" id="{64E26F1D-01DF-4DD8-9F18-3A797DC36279}"/>
              </a:ext>
            </a:extLst>
          </p:cNvPr>
          <p:cNvCxnSpPr/>
          <p:nvPr/>
        </p:nvCxnSpPr>
        <p:spPr>
          <a:xfrm flipH="1">
            <a:off x="5714193" y="2038651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5">
            <a:extLst>
              <a:ext uri="{FF2B5EF4-FFF2-40B4-BE49-F238E27FC236}">
                <a16:creationId xmlns:a16="http://schemas.microsoft.com/office/drawing/2014/main" xmlns="" id="{FDD3F62F-8DD5-4B24-A659-E77F1D73D034}"/>
              </a:ext>
            </a:extLst>
          </p:cNvPr>
          <p:cNvCxnSpPr/>
          <p:nvPr/>
        </p:nvCxnSpPr>
        <p:spPr>
          <a:xfrm flipH="1">
            <a:off x="5705418" y="2909083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5">
            <a:extLst>
              <a:ext uri="{FF2B5EF4-FFF2-40B4-BE49-F238E27FC236}">
                <a16:creationId xmlns:a16="http://schemas.microsoft.com/office/drawing/2014/main" xmlns="" id="{BE12E486-C52D-4B51-9D5A-108BEE4431D9}"/>
              </a:ext>
            </a:extLst>
          </p:cNvPr>
          <p:cNvCxnSpPr/>
          <p:nvPr/>
        </p:nvCxnSpPr>
        <p:spPr>
          <a:xfrm flipH="1">
            <a:off x="5628621" y="3691605"/>
            <a:ext cx="5486400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5">
            <a:extLst>
              <a:ext uri="{FF2B5EF4-FFF2-40B4-BE49-F238E27FC236}">
                <a16:creationId xmlns:a16="http://schemas.microsoft.com/office/drawing/2014/main" xmlns="" id="{9C069454-5FD2-4DC1-ACA3-449D6E593399}"/>
              </a:ext>
            </a:extLst>
          </p:cNvPr>
          <p:cNvCxnSpPr/>
          <p:nvPr/>
        </p:nvCxnSpPr>
        <p:spPr>
          <a:xfrm flipH="1" flipV="1">
            <a:off x="5628621" y="4528131"/>
            <a:ext cx="5571972" cy="1044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xmlns="" id="{1A03C76A-29EC-44F6-AAF0-12D3DC6E2FC7}"/>
              </a:ext>
            </a:extLst>
          </p:cNvPr>
          <p:cNvCxnSpPr/>
          <p:nvPr/>
        </p:nvCxnSpPr>
        <p:spPr>
          <a:xfrm flipH="1" flipV="1">
            <a:off x="5447810" y="6085258"/>
            <a:ext cx="5667211" cy="1463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xmlns="" id="{D1A46E77-CE37-40F8-9D0A-093C8F7E8167}"/>
              </a:ext>
            </a:extLst>
          </p:cNvPr>
          <p:cNvSpPr txBox="1"/>
          <p:nvPr/>
        </p:nvSpPr>
        <p:spPr>
          <a:xfrm>
            <a:off x="666827" y="1468169"/>
            <a:ext cx="298138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מיון </a:t>
            </a:r>
            <a:r>
              <a:rPr lang="he-IL" sz="3600" dirty="0" smtClean="0">
                <a:latin typeface="Guttman Yad-Brush" panose="02010401010101010101" pitchFamily="2" charset="-79"/>
                <a:cs typeface="Guttman Yad-Brush" panose="02010401010101010101" pitchFamily="2" charset="-79"/>
              </a:rPr>
              <a:t>סוגי משולשים </a:t>
            </a:r>
            <a:endParaRPr lang="he-IL" sz="3600" dirty="0">
              <a:latin typeface="Guttman Yad-Brush" panose="02010401010101010101" pitchFamily="2" charset="-79"/>
              <a:cs typeface="Guttman Yad-Brush" panose="02010401010101010101" pitchFamily="2" charset="-79"/>
            </a:endParaRPr>
          </a:p>
          <a:p>
            <a:pPr algn="r"/>
            <a:r>
              <a:rPr lang="he-IL" sz="3600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לפי הזוויות</a:t>
            </a:r>
          </a:p>
        </p:txBody>
      </p:sp>
      <p:cxnSp>
        <p:nvCxnSpPr>
          <p:cNvPr id="38" name="Straight Connector 15">
            <a:extLst>
              <a:ext uri="{FF2B5EF4-FFF2-40B4-BE49-F238E27FC236}">
                <a16:creationId xmlns:a16="http://schemas.microsoft.com/office/drawing/2014/main" xmlns="" id="{9C069454-5FD2-4DC1-ACA3-449D6E593399}"/>
              </a:ext>
            </a:extLst>
          </p:cNvPr>
          <p:cNvCxnSpPr/>
          <p:nvPr/>
        </p:nvCxnSpPr>
        <p:spPr>
          <a:xfrm flipH="1" flipV="1">
            <a:off x="5526090" y="5276244"/>
            <a:ext cx="5665728" cy="4011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1">
            <a:extLst>
              <a:ext uri="{FF2B5EF4-FFF2-40B4-BE49-F238E27FC236}">
                <a16:creationId xmlns:a16="http://schemas.microsoft.com/office/drawing/2014/main" xmlns="" id="{72CA7AB8-F7EA-48C7-8790-68984A567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0" b="97297" l="0" r="100000">
                        <a14:foregroundMark x1="44625" y1="54595" x2="44625" y2="54595"/>
                        <a14:foregroundMark x1="52769" y1="50811" x2="52769" y2="50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1002" y="4112062"/>
            <a:ext cx="1897101" cy="1741482"/>
          </a:xfrm>
          <a:prstGeom prst="rect">
            <a:avLst/>
          </a:prstGeom>
        </p:spPr>
      </p:pic>
      <p:sp>
        <p:nvSpPr>
          <p:cNvPr id="8" name="הסבר מלבני מעוגל 5">
            <a:extLst>
              <a:ext uri="{FF2B5EF4-FFF2-40B4-BE49-F238E27FC236}">
                <a16:creationId xmlns:a16="http://schemas.microsoft.com/office/drawing/2014/main" xmlns="" id="{00EA21DF-6C71-4E1F-B786-E00A5F2E976C}"/>
              </a:ext>
            </a:extLst>
          </p:cNvPr>
          <p:cNvSpPr/>
          <p:nvPr/>
        </p:nvSpPr>
        <p:spPr>
          <a:xfrm>
            <a:off x="173084" y="2907214"/>
            <a:ext cx="1750291" cy="1811482"/>
          </a:xfrm>
          <a:prstGeom prst="wedgeRoundRectCallout">
            <a:avLst>
              <a:gd name="adj1" fmla="val 46885"/>
              <a:gd name="adj2" fmla="val 8169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לאן אני שייך?</a:t>
            </a:r>
            <a:r>
              <a:rPr lang="en-US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האם אני משולש?</a:t>
            </a:r>
          </a:p>
        </p:txBody>
      </p:sp>
      <p:sp>
        <p:nvSpPr>
          <p:cNvPr id="2" name="מציין מיקום תוכן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35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90946" y="838199"/>
            <a:ext cx="11093226" cy="5708073"/>
          </a:xfrm>
        </p:spPr>
        <p:txBody>
          <a:bodyPr>
            <a:normAutofit fontScale="77500" lnSpcReduction="20000"/>
          </a:bodyPr>
          <a:lstStyle/>
          <a:p>
            <a:pPr marL="45720" indent="0">
              <a:lnSpc>
                <a:spcPct val="170000"/>
              </a:lnSpc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הם </a:t>
            </a:r>
            <a:r>
              <a:rPr lang="he-IL" sz="4800" dirty="0">
                <a:latin typeface="David" panose="020E0502060401010101" pitchFamily="34" charset="-79"/>
              </a:rPr>
              <a:t>נהנו </a:t>
            </a:r>
            <a:r>
              <a:rPr lang="he-IL" sz="4800" dirty="0" smtClean="0">
                <a:latin typeface="David" panose="020E0502060401010101" pitchFamily="34" charset="-79"/>
              </a:rPr>
              <a:t>מאוד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 smtClean="0">
                <a:latin typeface="David" panose="020E0502060401010101" pitchFamily="34" charset="-79"/>
              </a:rPr>
              <a:t>למדו, התקדמו </a:t>
            </a:r>
            <a:r>
              <a:rPr lang="he-IL" sz="4800" dirty="0">
                <a:latin typeface="David" panose="020E0502060401010101" pitchFamily="34" charset="-79"/>
              </a:rPr>
              <a:t>ואת כל </a:t>
            </a:r>
            <a:r>
              <a:rPr lang="he-IL" sz="4800" dirty="0" smtClean="0">
                <a:latin typeface="David" panose="020E0502060401010101" pitchFamily="34" charset="-79"/>
              </a:rPr>
              <a:t>סוגי המשולשים </a:t>
            </a:r>
            <a:r>
              <a:rPr lang="he-IL" sz="4800" dirty="0">
                <a:latin typeface="David" panose="020E0502060401010101" pitchFamily="34" charset="-79"/>
              </a:rPr>
              <a:t>מיינו.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אך כאשר רצו להחזיר את </a:t>
            </a:r>
            <a:r>
              <a:rPr lang="he-IL" sz="4800" dirty="0" smtClean="0">
                <a:latin typeface="David" panose="020E0502060401010101" pitchFamily="34" charset="-79"/>
              </a:rPr>
              <a:t>המשולשים </a:t>
            </a:r>
            <a:r>
              <a:rPr lang="he-IL" sz="4800" dirty="0">
                <a:latin typeface="David" panose="020E0502060401010101" pitchFamily="34" charset="-79"/>
              </a:rPr>
              <a:t>למקומם</a:t>
            </a:r>
            <a:r>
              <a:rPr lang="en-US" sz="4800" dirty="0">
                <a:latin typeface="David" panose="020E0502060401010101" pitchFamily="34" charset="-79"/>
              </a:rPr>
              <a:t>,</a:t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שמעו בכי </a:t>
            </a:r>
            <a:r>
              <a:rPr lang="he-IL" sz="4800" dirty="0" smtClean="0">
                <a:latin typeface="David" panose="020E0502060401010101" pitchFamily="34" charset="-79"/>
              </a:rPr>
              <a:t>חלש</a:t>
            </a:r>
            <a:r>
              <a:rPr lang="en-US" sz="4800" dirty="0">
                <a:latin typeface="David" panose="020E0502060401010101" pitchFamily="34" charset="-79"/>
              </a:rPr>
              <a:t>.</a:t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 smtClean="0">
                <a:latin typeface="David" panose="020E0502060401010101" pitchFamily="34" charset="-79"/>
              </a:rPr>
              <a:t>מי בוכה ועל מה המהומה</a:t>
            </a:r>
            <a:r>
              <a:rPr lang="en-US" sz="4800" dirty="0" smtClean="0">
                <a:latin typeface="David" panose="020E0502060401010101" pitchFamily="34" charset="-79"/>
              </a:rPr>
              <a:t>?</a:t>
            </a:r>
            <a:br>
              <a:rPr lang="en-US" sz="4800" dirty="0" smtClean="0">
                <a:latin typeface="David" panose="020E0502060401010101" pitchFamily="34" charset="-79"/>
              </a:rPr>
            </a:br>
            <a:r>
              <a:rPr lang="he-IL" sz="4800" dirty="0" smtClean="0">
                <a:latin typeface="David" panose="020E0502060401010101" pitchFamily="34" charset="-79"/>
              </a:rPr>
              <a:t>בחדר השתררה דממה.</a:t>
            </a:r>
          </a:p>
          <a:p>
            <a:pPr marL="45720" indent="0">
              <a:buNone/>
            </a:pPr>
            <a:endParaRPr lang="he-IL" sz="4800" dirty="0" smtClean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7" name="תמונה 1">
            <a:extLst>
              <a:ext uri="{FF2B5EF4-FFF2-40B4-BE49-F238E27FC236}">
                <a16:creationId xmlns:a16="http://schemas.microsoft.com/office/drawing/2014/main" xmlns="" id="{72CA7AB8-F7EA-48C7-8790-68984A567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0" b="97297" l="0" r="100000">
                        <a14:foregroundMark x1="44625" y1="54595" x2="44625" y2="54595"/>
                        <a14:foregroundMark x1="52769" y1="50811" x2="52769" y2="50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1002" y="4112062"/>
            <a:ext cx="1897101" cy="1741482"/>
          </a:xfrm>
          <a:prstGeom prst="rect">
            <a:avLst/>
          </a:prstGeom>
        </p:spPr>
      </p:pic>
      <p:sp>
        <p:nvSpPr>
          <p:cNvPr id="8" name="הסבר מלבני מעוגל 5">
            <a:extLst>
              <a:ext uri="{FF2B5EF4-FFF2-40B4-BE49-F238E27FC236}">
                <a16:creationId xmlns:a16="http://schemas.microsoft.com/office/drawing/2014/main" xmlns="" id="{00EA21DF-6C71-4E1F-B786-E00A5F2E976C}"/>
              </a:ext>
            </a:extLst>
          </p:cNvPr>
          <p:cNvSpPr/>
          <p:nvPr/>
        </p:nvSpPr>
        <p:spPr>
          <a:xfrm>
            <a:off x="173084" y="2907214"/>
            <a:ext cx="1750291" cy="1811482"/>
          </a:xfrm>
          <a:prstGeom prst="wedgeRoundRectCallout">
            <a:avLst>
              <a:gd name="adj1" fmla="val 46885"/>
              <a:gd name="adj2" fmla="val 8169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לאן אני שייך?</a:t>
            </a:r>
            <a:r>
              <a:rPr lang="en-US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האם אני משולש?</a:t>
            </a:r>
          </a:p>
        </p:txBody>
      </p:sp>
      <p:sp>
        <p:nvSpPr>
          <p:cNvPr id="2" name="מלבן 1"/>
          <p:cNvSpPr/>
          <p:nvPr/>
        </p:nvSpPr>
        <p:spPr>
          <a:xfrm>
            <a:off x="3629465" y="4403187"/>
            <a:ext cx="8106400" cy="158964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88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90946" y="838199"/>
            <a:ext cx="11093226" cy="5708073"/>
          </a:xfrm>
        </p:spPr>
        <p:txBody>
          <a:bodyPr>
            <a:normAutofit fontScale="77500" lnSpcReduction="20000"/>
          </a:bodyPr>
          <a:lstStyle/>
          <a:p>
            <a:pPr marL="45720" indent="0">
              <a:lnSpc>
                <a:spcPct val="170000"/>
              </a:lnSpc>
              <a:buNone/>
            </a:pPr>
            <a:r>
              <a:rPr lang="he-IL" sz="4800" dirty="0">
                <a:latin typeface="David" panose="020E0502060401010101" pitchFamily="34" charset="-79"/>
              </a:rPr>
              <a:t>הם נהנו מאוד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 smtClean="0">
                <a:latin typeface="David" panose="020E0502060401010101" pitchFamily="34" charset="-79"/>
              </a:rPr>
              <a:t>למדו, </a:t>
            </a:r>
            <a:r>
              <a:rPr lang="he-IL" sz="4800" dirty="0">
                <a:latin typeface="David" panose="020E0502060401010101" pitchFamily="34" charset="-79"/>
              </a:rPr>
              <a:t>התקדמו ואת כל </a:t>
            </a:r>
            <a:r>
              <a:rPr lang="he-IL" sz="4800" dirty="0" smtClean="0">
                <a:latin typeface="David" panose="020E0502060401010101" pitchFamily="34" charset="-79"/>
              </a:rPr>
              <a:t>סוגי המשולשים </a:t>
            </a:r>
            <a:r>
              <a:rPr lang="he-IL" sz="4800" dirty="0">
                <a:latin typeface="David" panose="020E0502060401010101" pitchFamily="34" charset="-79"/>
              </a:rPr>
              <a:t>מיינו.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אך כאשר רצו להחזיר את </a:t>
            </a:r>
            <a:r>
              <a:rPr lang="he-IL" sz="4800" dirty="0" smtClean="0">
                <a:latin typeface="David" panose="020E0502060401010101" pitchFamily="34" charset="-79"/>
              </a:rPr>
              <a:t>המשולשים </a:t>
            </a:r>
            <a:r>
              <a:rPr lang="he-IL" sz="4800" dirty="0">
                <a:latin typeface="David" panose="020E0502060401010101" pitchFamily="34" charset="-79"/>
              </a:rPr>
              <a:t>למקומם</a:t>
            </a:r>
            <a:r>
              <a:rPr lang="en-US" sz="4800" dirty="0">
                <a:latin typeface="David" panose="020E0502060401010101" pitchFamily="34" charset="-79"/>
              </a:rPr>
              <a:t>,</a:t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שמעו בכי </a:t>
            </a:r>
            <a:r>
              <a:rPr lang="he-IL" sz="4800" dirty="0" smtClean="0">
                <a:latin typeface="David" panose="020E0502060401010101" pitchFamily="34" charset="-79"/>
              </a:rPr>
              <a:t>חלש</a:t>
            </a:r>
            <a:r>
              <a:rPr lang="en-US" sz="4800" dirty="0" smtClean="0">
                <a:latin typeface="David" panose="020E0502060401010101" pitchFamily="34" charset="-79"/>
              </a:rPr>
              <a:t>.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מי בוכה ועל מה המהומה</a:t>
            </a:r>
            <a:r>
              <a:rPr lang="en-US" sz="4800" dirty="0">
                <a:latin typeface="David" panose="020E0502060401010101" pitchFamily="34" charset="-79"/>
              </a:rPr>
              <a:t>?</a:t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בחדר השתררה דממה.</a:t>
            </a: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7" name="תמונה 1">
            <a:extLst>
              <a:ext uri="{FF2B5EF4-FFF2-40B4-BE49-F238E27FC236}">
                <a16:creationId xmlns:a16="http://schemas.microsoft.com/office/drawing/2014/main" xmlns="" id="{72CA7AB8-F7EA-48C7-8790-68984A567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0" b="97297" l="0" r="100000">
                        <a14:foregroundMark x1="44625" y1="54595" x2="44625" y2="54595"/>
                        <a14:foregroundMark x1="52769" y1="50811" x2="52769" y2="50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1002" y="4112062"/>
            <a:ext cx="1897101" cy="1741482"/>
          </a:xfrm>
          <a:prstGeom prst="rect">
            <a:avLst/>
          </a:prstGeom>
        </p:spPr>
      </p:pic>
      <p:sp>
        <p:nvSpPr>
          <p:cNvPr id="8" name="הסבר מלבני מעוגל 5">
            <a:extLst>
              <a:ext uri="{FF2B5EF4-FFF2-40B4-BE49-F238E27FC236}">
                <a16:creationId xmlns:a16="http://schemas.microsoft.com/office/drawing/2014/main" xmlns="" id="{00EA21DF-6C71-4E1F-B786-E00A5F2E976C}"/>
              </a:ext>
            </a:extLst>
          </p:cNvPr>
          <p:cNvSpPr/>
          <p:nvPr/>
        </p:nvSpPr>
        <p:spPr>
          <a:xfrm>
            <a:off x="173084" y="2907214"/>
            <a:ext cx="1750291" cy="1811482"/>
          </a:xfrm>
          <a:prstGeom prst="wedgeRoundRectCallout">
            <a:avLst>
              <a:gd name="adj1" fmla="val 46885"/>
              <a:gd name="adj2" fmla="val 8169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לאן אני שייך?</a:t>
            </a:r>
            <a:r>
              <a:rPr lang="en-US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he-IL" sz="2000" b="1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האם אני משולש?</a:t>
            </a:r>
          </a:p>
        </p:txBody>
      </p:sp>
    </p:spTree>
    <p:extLst>
      <p:ext uri="{BB962C8B-B14F-4D97-AF65-F5344CB8AC3E}">
        <p14:creationId xmlns:p14="http://schemas.microsoft.com/office/powerpoint/2010/main" val="297587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812501" y="400397"/>
            <a:ext cx="5554178" cy="4038600"/>
          </a:xfrm>
        </p:spPr>
        <p:txBody>
          <a:bodyPr>
            <a:noAutofit/>
          </a:bodyPr>
          <a:lstStyle/>
          <a:p>
            <a:pPr marL="45720" indent="0">
              <a:lnSpc>
                <a:spcPct val="170000"/>
              </a:lnSpc>
              <a:buNone/>
            </a:pPr>
            <a:r>
              <a:rPr lang="he-IL" sz="3000" dirty="0" smtClean="0">
                <a:latin typeface="David" panose="020E0502060401010101" pitchFamily="34" charset="-79"/>
              </a:rPr>
              <a:t>יוסי ראה </a:t>
            </a:r>
            <a:r>
              <a:rPr lang="he-IL" sz="3000" dirty="0">
                <a:latin typeface="David" panose="020E0502060401010101" pitchFamily="34" charset="-79"/>
              </a:rPr>
              <a:t>משולש קטן ונחמד,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עומד בצד נרגש ומבויש.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"מה קרה לך"? </a:t>
            </a:r>
            <a:r>
              <a:rPr lang="he-IL" sz="3000" dirty="0" smtClean="0">
                <a:latin typeface="David" panose="020E0502060401010101" pitchFamily="34" charset="-79"/>
              </a:rPr>
              <a:t>שאל יוסי,</a:t>
            </a:r>
            <a:endParaRPr lang="he-IL" sz="3000" dirty="0">
              <a:latin typeface="David" panose="020E0502060401010101" pitchFamily="34" charset="-79"/>
            </a:endParaRP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"למה אתה לא בתוך השקית?"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המשולש הסתכל על </a:t>
            </a:r>
            <a:r>
              <a:rPr lang="he-IL" sz="3000" dirty="0" err="1" smtClean="0">
                <a:latin typeface="David" panose="020E0502060401010101" pitchFamily="34" charset="-79"/>
              </a:rPr>
              <a:t>יוסית</a:t>
            </a:r>
            <a:r>
              <a:rPr lang="he-IL" sz="3000" dirty="0" smtClean="0">
                <a:latin typeface="David" panose="020E0502060401010101" pitchFamily="34" charset="-79"/>
              </a:rPr>
              <a:t> </a:t>
            </a:r>
            <a:r>
              <a:rPr lang="he-IL" sz="3000" dirty="0">
                <a:latin typeface="David" panose="020E0502060401010101" pitchFamily="34" charset="-79"/>
              </a:rPr>
              <a:t>בחשש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"לא יודע לאיזו שקית אני שייך? </a:t>
            </a:r>
            <a:r>
              <a:rPr lang="en-US" sz="3000" dirty="0">
                <a:latin typeface="David" panose="020E0502060401010101" pitchFamily="34" charset="-79"/>
              </a:rPr>
              <a:t>"</a:t>
            </a:r>
            <a:br>
              <a:rPr lang="en-US" sz="3000" dirty="0">
                <a:latin typeface="David" panose="020E0502060401010101" pitchFamily="34" charset="-79"/>
              </a:rPr>
            </a:br>
            <a:r>
              <a:rPr lang="he-IL" sz="3000" dirty="0">
                <a:latin typeface="David" panose="020E0502060401010101" pitchFamily="34" charset="-79"/>
              </a:rPr>
              <a:t>אמר בקול נרגש.</a:t>
            </a:r>
          </a:p>
          <a:p>
            <a:pPr marL="45720" indent="0">
              <a:lnSpc>
                <a:spcPct val="170000"/>
              </a:lnSpc>
              <a:buNone/>
            </a:pPr>
            <a:endParaRPr lang="he-IL" sz="3000" dirty="0">
              <a:latin typeface="David" panose="020E0502060401010101" pitchFamily="34" charset="-79"/>
            </a:endParaRPr>
          </a:p>
          <a:p>
            <a:pPr marL="45720" indent="0">
              <a:lnSpc>
                <a:spcPct val="170000"/>
              </a:lnSpc>
              <a:buNone/>
            </a:pPr>
            <a:endParaRPr lang="he-IL" sz="3000" dirty="0">
              <a:latin typeface="David" panose="020E0502060401010101" pitchFamily="34" charset="-79"/>
            </a:endParaRPr>
          </a:p>
          <a:p>
            <a:pPr marL="45720" indent="0">
              <a:lnSpc>
                <a:spcPct val="170000"/>
              </a:lnSpc>
              <a:buNone/>
            </a:pPr>
            <a:endParaRPr lang="he-IL" sz="3000" dirty="0">
              <a:latin typeface="David" panose="020E0502060401010101" pitchFamily="34" charset="-79"/>
            </a:endParaRPr>
          </a:p>
          <a:p>
            <a:pPr marL="45720" indent="0">
              <a:lnSpc>
                <a:spcPct val="170000"/>
              </a:lnSpc>
              <a:buNone/>
            </a:pPr>
            <a:endParaRPr lang="he-IL" sz="3000" dirty="0">
              <a:latin typeface="David" panose="020E0502060401010101" pitchFamily="34" charset="-79"/>
            </a:endParaRPr>
          </a:p>
          <a:p>
            <a:pPr>
              <a:lnSpc>
                <a:spcPct val="170000"/>
              </a:lnSpc>
            </a:pPr>
            <a:endParaRPr lang="he-IL" sz="3000" dirty="0"/>
          </a:p>
          <a:p>
            <a:pPr>
              <a:lnSpc>
                <a:spcPct val="170000"/>
              </a:lnSpc>
            </a:pPr>
            <a:endParaRPr lang="he-IL" sz="3000" dirty="0"/>
          </a:p>
          <a:p>
            <a:pPr>
              <a:lnSpc>
                <a:spcPct val="170000"/>
              </a:lnSpc>
            </a:pPr>
            <a:endParaRPr lang="he-IL" sz="3000" dirty="0"/>
          </a:p>
        </p:txBody>
      </p:sp>
      <p:sp>
        <p:nvSpPr>
          <p:cNvPr id="4" name="הסבר אליפטי 3"/>
          <p:cNvSpPr/>
          <p:nvPr/>
        </p:nvSpPr>
        <p:spPr>
          <a:xfrm rot="1895216">
            <a:off x="2064284" y="1881018"/>
            <a:ext cx="2043254" cy="1077358"/>
          </a:xfrm>
          <a:prstGeom prst="wedgeEllipseCallout">
            <a:avLst>
              <a:gd name="adj1" fmla="val -35594"/>
              <a:gd name="adj2" fmla="val 1053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</a:rPr>
              <a:t>מה קרה???</a:t>
            </a:r>
          </a:p>
        </p:txBody>
      </p:sp>
      <p:pic>
        <p:nvPicPr>
          <p:cNvPr id="5" name="תמונה 1">
            <a:extLst>
              <a:ext uri="{FF2B5EF4-FFF2-40B4-BE49-F238E27FC236}">
                <a16:creationId xmlns:a16="http://schemas.microsoft.com/office/drawing/2014/main" xmlns="" id="{14DC29F9-3148-4DF8-ACA6-6F62DD605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0" b="97297" l="0" r="100000">
                        <a14:foregroundMark x1="44625" y1="54595" x2="44625" y2="54595"/>
                        <a14:foregroundMark x1="52769" y1="50811" x2="52769" y2="50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9200" y="3628752"/>
            <a:ext cx="1897101" cy="1741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BED835-881F-4C7E-B5F3-70577429EB0D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38" l="9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36" y="5121556"/>
            <a:ext cx="306012" cy="598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E87281-4AC6-4931-A453-A0E743BDB9D4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38" l="9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30" y="4822142"/>
            <a:ext cx="306012" cy="598829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5650523" y="3628753"/>
            <a:ext cx="6085342" cy="236408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Picture 6" descr="Formas geométricas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54494" r="5668" b="4647"/>
          <a:stretch/>
        </p:blipFill>
        <p:spPr bwMode="auto">
          <a:xfrm rot="391496">
            <a:off x="640842" y="2127656"/>
            <a:ext cx="1653320" cy="35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812501" y="400397"/>
            <a:ext cx="5554178" cy="4038600"/>
          </a:xfrm>
        </p:spPr>
        <p:txBody>
          <a:bodyPr>
            <a:noAutofit/>
          </a:bodyPr>
          <a:lstStyle/>
          <a:p>
            <a:pPr marL="45720" indent="0">
              <a:lnSpc>
                <a:spcPct val="170000"/>
              </a:lnSpc>
              <a:buNone/>
            </a:pPr>
            <a:r>
              <a:rPr lang="he-IL" sz="3000" dirty="0" smtClean="0">
                <a:latin typeface="David" panose="020E0502060401010101" pitchFamily="34" charset="-79"/>
              </a:rPr>
              <a:t>יוסי ראה </a:t>
            </a:r>
            <a:r>
              <a:rPr lang="he-IL" sz="3000" dirty="0">
                <a:latin typeface="David" panose="020E0502060401010101" pitchFamily="34" charset="-79"/>
              </a:rPr>
              <a:t>משולש קטן ונחמד,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עומד בצד נרגש ומבויש.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"מה קרה לך"? </a:t>
            </a:r>
            <a:r>
              <a:rPr lang="he-IL" sz="3000" dirty="0" smtClean="0">
                <a:latin typeface="David" panose="020E0502060401010101" pitchFamily="34" charset="-79"/>
              </a:rPr>
              <a:t>שאל יוסי,</a:t>
            </a:r>
            <a:endParaRPr lang="he-IL" sz="3000" dirty="0">
              <a:latin typeface="David" panose="020E0502060401010101" pitchFamily="34" charset="-79"/>
            </a:endParaRP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"למה אתה לא בתוך השקית?"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המשולש הסתכל על </a:t>
            </a:r>
            <a:r>
              <a:rPr lang="he-IL" sz="3000" dirty="0" smtClean="0">
                <a:latin typeface="David" panose="020E0502060401010101" pitchFamily="34" charset="-79"/>
              </a:rPr>
              <a:t>יוסי </a:t>
            </a:r>
            <a:r>
              <a:rPr lang="he-IL" sz="3000" dirty="0">
                <a:latin typeface="David" panose="020E0502060401010101" pitchFamily="34" charset="-79"/>
              </a:rPr>
              <a:t>בחשש</a:t>
            </a: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>
                <a:latin typeface="David" panose="020E0502060401010101" pitchFamily="34" charset="-79"/>
              </a:rPr>
              <a:t>"לא יודע לאיזו שקית אני שייך</a:t>
            </a:r>
            <a:r>
              <a:rPr lang="he-IL" sz="3000" dirty="0" smtClean="0">
                <a:latin typeface="David" panose="020E0502060401010101" pitchFamily="34" charset="-79"/>
              </a:rPr>
              <a:t>?" </a:t>
            </a:r>
            <a:endParaRPr lang="en-US" sz="3000" dirty="0" smtClean="0">
              <a:latin typeface="David" panose="020E0502060401010101" pitchFamily="34" charset="-79"/>
            </a:endParaRPr>
          </a:p>
          <a:p>
            <a:pPr marL="45720" indent="0">
              <a:lnSpc>
                <a:spcPct val="170000"/>
              </a:lnSpc>
              <a:buNone/>
            </a:pPr>
            <a:r>
              <a:rPr lang="he-IL" sz="3000" dirty="0" smtClean="0">
                <a:latin typeface="David" panose="020E0502060401010101" pitchFamily="34" charset="-79"/>
              </a:rPr>
              <a:t>אמר </a:t>
            </a:r>
            <a:r>
              <a:rPr lang="he-IL" sz="3000" dirty="0">
                <a:latin typeface="David" panose="020E0502060401010101" pitchFamily="34" charset="-79"/>
              </a:rPr>
              <a:t>בקול נרגש.</a:t>
            </a:r>
          </a:p>
          <a:p>
            <a:pPr marL="45720" indent="0">
              <a:lnSpc>
                <a:spcPct val="170000"/>
              </a:lnSpc>
              <a:buNone/>
            </a:pPr>
            <a:endParaRPr lang="he-IL" sz="3000" dirty="0">
              <a:latin typeface="David" panose="020E0502060401010101" pitchFamily="34" charset="-79"/>
            </a:endParaRPr>
          </a:p>
          <a:p>
            <a:pPr marL="45720" indent="0">
              <a:lnSpc>
                <a:spcPct val="170000"/>
              </a:lnSpc>
              <a:buNone/>
            </a:pPr>
            <a:endParaRPr lang="he-IL" sz="3000" dirty="0">
              <a:latin typeface="David" panose="020E0502060401010101" pitchFamily="34" charset="-79"/>
            </a:endParaRPr>
          </a:p>
          <a:p>
            <a:pPr marL="45720" indent="0">
              <a:lnSpc>
                <a:spcPct val="170000"/>
              </a:lnSpc>
              <a:buNone/>
            </a:pPr>
            <a:endParaRPr lang="he-IL" sz="3000" dirty="0">
              <a:latin typeface="David" panose="020E0502060401010101" pitchFamily="34" charset="-79"/>
            </a:endParaRPr>
          </a:p>
          <a:p>
            <a:pPr marL="45720" indent="0">
              <a:lnSpc>
                <a:spcPct val="170000"/>
              </a:lnSpc>
              <a:buNone/>
            </a:pPr>
            <a:endParaRPr lang="he-IL" sz="3000" dirty="0">
              <a:latin typeface="David" panose="020E0502060401010101" pitchFamily="34" charset="-79"/>
            </a:endParaRPr>
          </a:p>
          <a:p>
            <a:pPr>
              <a:lnSpc>
                <a:spcPct val="170000"/>
              </a:lnSpc>
            </a:pPr>
            <a:endParaRPr lang="he-IL" sz="3000" dirty="0"/>
          </a:p>
          <a:p>
            <a:pPr>
              <a:lnSpc>
                <a:spcPct val="170000"/>
              </a:lnSpc>
            </a:pPr>
            <a:endParaRPr lang="he-IL" sz="3000" dirty="0"/>
          </a:p>
          <a:p>
            <a:pPr>
              <a:lnSpc>
                <a:spcPct val="170000"/>
              </a:lnSpc>
            </a:pPr>
            <a:endParaRPr lang="he-IL" sz="3000" dirty="0"/>
          </a:p>
        </p:txBody>
      </p:sp>
      <p:sp>
        <p:nvSpPr>
          <p:cNvPr id="4" name="הסבר אליפטי 3"/>
          <p:cNvSpPr/>
          <p:nvPr/>
        </p:nvSpPr>
        <p:spPr>
          <a:xfrm rot="1895216">
            <a:off x="2064284" y="1881018"/>
            <a:ext cx="2043254" cy="1077358"/>
          </a:xfrm>
          <a:prstGeom prst="wedgeEllipseCallout">
            <a:avLst>
              <a:gd name="adj1" fmla="val -35594"/>
              <a:gd name="adj2" fmla="val 1053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tx1"/>
                </a:solidFill>
              </a:rPr>
              <a:t>מה קרה???</a:t>
            </a:r>
          </a:p>
        </p:txBody>
      </p:sp>
      <p:pic>
        <p:nvPicPr>
          <p:cNvPr id="5" name="תמונה 1">
            <a:extLst>
              <a:ext uri="{FF2B5EF4-FFF2-40B4-BE49-F238E27FC236}">
                <a16:creationId xmlns:a16="http://schemas.microsoft.com/office/drawing/2014/main" xmlns="" id="{14DC29F9-3148-4DF8-ACA6-6F62DD605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0" b="97297" l="0" r="100000">
                        <a14:foregroundMark x1="44625" y1="54595" x2="44625" y2="54595"/>
                        <a14:foregroundMark x1="52769" y1="50811" x2="52769" y2="50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9200" y="3628752"/>
            <a:ext cx="1897101" cy="1741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BED835-881F-4C7E-B5F3-70577429EB0D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38" l="9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36" y="5121556"/>
            <a:ext cx="306012" cy="598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2E87281-4AC6-4931-A453-A0E743BDB9D4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38" l="969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30" y="4822142"/>
            <a:ext cx="306012" cy="598829"/>
          </a:xfrm>
          <a:prstGeom prst="rect">
            <a:avLst/>
          </a:prstGeom>
        </p:spPr>
      </p:pic>
      <p:pic>
        <p:nvPicPr>
          <p:cNvPr id="9" name="Picture 6" descr="Formas geométricas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2" t="54494" r="5668" b="4647"/>
          <a:stretch/>
        </p:blipFill>
        <p:spPr bwMode="auto">
          <a:xfrm rot="391496">
            <a:off x="640842" y="2127656"/>
            <a:ext cx="1653320" cy="359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34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721592" y="534390"/>
            <a:ext cx="10662580" cy="5058888"/>
          </a:xfrm>
        </p:spPr>
        <p:txBody>
          <a:bodyPr>
            <a:normAutofit fontScale="92500" lnSpcReduction="20000"/>
          </a:bodyPr>
          <a:lstStyle/>
          <a:p>
            <a:pPr marL="45720" indent="0">
              <a:lnSpc>
                <a:spcPct val="160000"/>
              </a:lnSpc>
              <a:buNone/>
            </a:pPr>
            <a:r>
              <a:rPr lang="he-IL" sz="4800" dirty="0">
                <a:latin typeface="David" panose="020E0502060401010101" pitchFamily="34" charset="-79"/>
              </a:rPr>
              <a:t>והמשולש הקטן המשיך והסביר:</a:t>
            </a:r>
          </a:p>
          <a:p>
            <a:pPr marL="45720" indent="0">
              <a:lnSpc>
                <a:spcPct val="160000"/>
              </a:lnSpc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"יש </a:t>
            </a:r>
            <a:r>
              <a:rPr lang="he-IL" sz="4800" dirty="0">
                <a:latin typeface="David" panose="020E0502060401010101" pitchFamily="34" charset="-79"/>
              </a:rPr>
              <a:t>לי שלוש זוויות חדות,  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r>
              <a:rPr lang="he-IL" sz="4800" dirty="0">
                <a:latin typeface="David" panose="020E0502060401010101" pitchFamily="34" charset="-79"/>
              </a:rPr>
              <a:t>וכל הצלעות שלי שוות....</a:t>
            </a:r>
          </a:p>
          <a:p>
            <a:pPr marL="45720" indent="0">
              <a:lnSpc>
                <a:spcPct val="160000"/>
              </a:lnSpc>
              <a:buNone/>
            </a:pPr>
            <a:r>
              <a:rPr lang="he-IL" sz="4800" dirty="0">
                <a:latin typeface="David" panose="020E0502060401010101" pitchFamily="34" charset="-79"/>
              </a:rPr>
              <a:t>באיזו שקית עלי להיות</a:t>
            </a:r>
            <a:r>
              <a:rPr lang="he-IL" sz="4800" dirty="0" smtClean="0">
                <a:latin typeface="David" panose="020E0502060401010101" pitchFamily="34" charset="-79"/>
              </a:rPr>
              <a:t>?</a:t>
            </a:r>
            <a:r>
              <a:rPr lang="he-IL" sz="4800" dirty="0">
                <a:latin typeface="David" panose="020E0502060401010101" pitchFamily="34" charset="-79"/>
              </a:rPr>
              <a:t>"</a:t>
            </a:r>
            <a:r>
              <a:rPr lang="en-US" sz="4800" dirty="0">
                <a:latin typeface="David" panose="020E0502060401010101" pitchFamily="34" charset="-79"/>
              </a:rPr>
              <a:t/>
            </a:r>
            <a:br>
              <a:rPr lang="en-US" sz="4800" dirty="0">
                <a:latin typeface="David" panose="020E0502060401010101" pitchFamily="34" charset="-79"/>
              </a:rPr>
            </a:b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pic>
        <p:nvPicPr>
          <p:cNvPr id="4" name="תמונה 1">
            <a:extLst>
              <a:ext uri="{FF2B5EF4-FFF2-40B4-BE49-F238E27FC236}">
                <a16:creationId xmlns:a16="http://schemas.microsoft.com/office/drawing/2014/main" xmlns="" id="{A0D6B855-F46A-4A71-96D5-66A85685A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0" b="97297" l="0" r="100000">
                        <a14:foregroundMark x1="44625" y1="54595" x2="44625" y2="54595"/>
                        <a14:foregroundMark x1="52769" y1="50811" x2="52769" y2="508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07088">
            <a:off x="1070262" y="4243642"/>
            <a:ext cx="1522384" cy="139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מה אנחנו כבר יודעים?</a:t>
            </a:r>
            <a:endParaRPr dirty="0"/>
          </a:p>
        </p:txBody>
      </p:sp>
      <p:sp>
        <p:nvSpPr>
          <p:cNvPr id="287" name="Google Shape;287;p10"/>
          <p:cNvSpPr txBox="1">
            <a:spLocks noGrp="1"/>
          </p:cNvSpPr>
          <p:nvPr>
            <p:ph type="body" sz="quarter" idx="10"/>
          </p:nvPr>
        </p:nvSpPr>
        <p:spPr>
          <a:xfrm>
            <a:off x="358720" y="1733827"/>
            <a:ext cx="11445353" cy="403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71500" lvl="0" indent="-5715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/>
              <a:t>מצולע הוא קו שבור סגור.</a:t>
            </a:r>
          </a:p>
          <a:p>
            <a:pPr marL="571500" lvl="0" indent="-57150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 smtClean="0"/>
              <a:t>סוג </a:t>
            </a:r>
            <a:r>
              <a:rPr lang="he-IL" dirty="0"/>
              <a:t>המצולע נקבע לפי מספר הצלעות ומספר הקדקודים.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/>
          </a:p>
        </p:txBody>
      </p:sp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משולש שווה-שוקיים 1"/>
          <p:cNvSpPr/>
          <p:nvPr/>
        </p:nvSpPr>
        <p:spPr>
          <a:xfrm>
            <a:off x="2148194" y="3611770"/>
            <a:ext cx="1866791" cy="14317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 rot="3409247">
            <a:off x="3285424" y="3970496"/>
            <a:ext cx="7342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צלע</a:t>
            </a:r>
          </a:p>
        </p:txBody>
      </p:sp>
      <p:sp>
        <p:nvSpPr>
          <p:cNvPr id="7" name="TextBox 6"/>
          <p:cNvSpPr txBox="1"/>
          <p:nvPr/>
        </p:nvSpPr>
        <p:spPr>
          <a:xfrm rot="18229984">
            <a:off x="2238779" y="3804997"/>
            <a:ext cx="7342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צלע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55060" y="5027611"/>
            <a:ext cx="73429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צלע</a:t>
            </a:r>
          </a:p>
        </p:txBody>
      </p:sp>
      <p:sp>
        <p:nvSpPr>
          <p:cNvPr id="4" name="טרפז 3"/>
          <p:cNvSpPr/>
          <p:nvPr/>
        </p:nvSpPr>
        <p:spPr>
          <a:xfrm rot="19820154">
            <a:off x="4791686" y="3517090"/>
            <a:ext cx="1472825" cy="1504863"/>
          </a:xfrm>
          <a:prstGeom prst="trapezoi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מחומש משוכלל 4"/>
          <p:cNvSpPr/>
          <p:nvPr/>
        </p:nvSpPr>
        <p:spPr>
          <a:xfrm rot="20891874">
            <a:off x="7351723" y="3624521"/>
            <a:ext cx="1581631" cy="1456796"/>
          </a:xfrm>
          <a:prstGeom prst="pent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שושה 8"/>
          <p:cNvSpPr/>
          <p:nvPr/>
        </p:nvSpPr>
        <p:spPr>
          <a:xfrm>
            <a:off x="9784356" y="3962471"/>
            <a:ext cx="1339072" cy="1110983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הסבר אליפטי 9"/>
          <p:cNvSpPr/>
          <p:nvPr/>
        </p:nvSpPr>
        <p:spPr>
          <a:xfrm>
            <a:off x="10359074" y="2862914"/>
            <a:ext cx="1339072" cy="748856"/>
          </a:xfrm>
          <a:prstGeom prst="wedgeEllipseCallout">
            <a:avLst>
              <a:gd name="adj1" fmla="val -20833"/>
              <a:gd name="adj2" fmla="val 843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chemeClr val="tx1"/>
                </a:solidFill>
              </a:rPr>
              <a:t>משושה</a:t>
            </a:r>
          </a:p>
        </p:txBody>
      </p:sp>
      <p:sp>
        <p:nvSpPr>
          <p:cNvPr id="14" name="הסבר אליפטי 13"/>
          <p:cNvSpPr/>
          <p:nvPr/>
        </p:nvSpPr>
        <p:spPr>
          <a:xfrm>
            <a:off x="8216666" y="2876813"/>
            <a:ext cx="1371599" cy="748856"/>
          </a:xfrm>
          <a:prstGeom prst="wedgeEllipseCallout">
            <a:avLst>
              <a:gd name="adj1" fmla="val -20833"/>
              <a:gd name="adj2" fmla="val 843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chemeClr val="tx1"/>
                </a:solidFill>
              </a:rPr>
              <a:t>מחומש</a:t>
            </a:r>
          </a:p>
        </p:txBody>
      </p:sp>
      <p:sp>
        <p:nvSpPr>
          <p:cNvPr id="16" name="הסבר אליפטי 15"/>
          <p:cNvSpPr/>
          <p:nvPr/>
        </p:nvSpPr>
        <p:spPr>
          <a:xfrm>
            <a:off x="3212547" y="2866134"/>
            <a:ext cx="1371599" cy="748856"/>
          </a:xfrm>
          <a:prstGeom prst="wedgeEllipseCallout">
            <a:avLst>
              <a:gd name="adj1" fmla="val -39015"/>
              <a:gd name="adj2" fmla="val 751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chemeClr val="tx1"/>
                </a:solidFill>
              </a:rPr>
              <a:t>משולש</a:t>
            </a:r>
          </a:p>
        </p:txBody>
      </p:sp>
      <p:sp>
        <p:nvSpPr>
          <p:cNvPr id="12" name="מלבן 11"/>
          <p:cNvSpPr/>
          <p:nvPr/>
        </p:nvSpPr>
        <p:spPr>
          <a:xfrm>
            <a:off x="1232748" y="5575159"/>
            <a:ext cx="1036063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r" rtl="1">
              <a:lnSpc>
                <a:spcPct val="90000"/>
              </a:lnSpc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sz="3600" dirty="0"/>
              <a:t>מצולע בעל שלוש צלעות ושלושה קדקודים הוא משולש.</a:t>
            </a:r>
          </a:p>
        </p:txBody>
      </p:sp>
      <p:sp>
        <p:nvSpPr>
          <p:cNvPr id="18" name="הסבר אליפטי 13">
            <a:extLst>
              <a:ext uri="{FF2B5EF4-FFF2-40B4-BE49-F238E27FC236}">
                <a16:creationId xmlns:a16="http://schemas.microsoft.com/office/drawing/2014/main" xmlns="" id="{AAB77CA8-FBD0-496A-818D-A0215F1671D2}"/>
              </a:ext>
            </a:extLst>
          </p:cNvPr>
          <p:cNvSpPr/>
          <p:nvPr/>
        </p:nvSpPr>
        <p:spPr>
          <a:xfrm>
            <a:off x="5660665" y="2803094"/>
            <a:ext cx="1371599" cy="748856"/>
          </a:xfrm>
          <a:prstGeom prst="wedgeEllipseCallout">
            <a:avLst>
              <a:gd name="adj1" fmla="val -20833"/>
              <a:gd name="adj2" fmla="val 8435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>
                <a:solidFill>
                  <a:schemeClr val="tx1"/>
                </a:solidFill>
              </a:rPr>
              <a:t>מרובע</a:t>
            </a:r>
          </a:p>
        </p:txBody>
      </p:sp>
      <p:sp>
        <p:nvSpPr>
          <p:cNvPr id="6" name="אליפסה 5"/>
          <p:cNvSpPr/>
          <p:nvPr/>
        </p:nvSpPr>
        <p:spPr>
          <a:xfrm>
            <a:off x="3901424" y="4914476"/>
            <a:ext cx="152441" cy="1729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19" name="אליפסה 18"/>
          <p:cNvSpPr/>
          <p:nvPr/>
        </p:nvSpPr>
        <p:spPr>
          <a:xfrm>
            <a:off x="2140675" y="4900246"/>
            <a:ext cx="152441" cy="1729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20" name="אליפסה 19"/>
          <p:cNvSpPr/>
          <p:nvPr/>
        </p:nvSpPr>
        <p:spPr>
          <a:xfrm>
            <a:off x="2995281" y="3594090"/>
            <a:ext cx="190242" cy="1677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7860" y="4240688"/>
            <a:ext cx="114035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 err="1">
                <a:latin typeface="David" panose="020E0502060401010101" pitchFamily="34" charset="-79"/>
                <a:cs typeface="David" panose="020E0502060401010101" pitchFamily="34" charset="-79"/>
              </a:rPr>
              <a:t>קודקוד</a:t>
            </a:r>
            <a:endParaRPr lang="he-IL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cxnSp>
        <p:nvCxnSpPr>
          <p:cNvPr id="13" name="מחבר חץ ישר 12"/>
          <p:cNvCxnSpPr/>
          <p:nvPr/>
        </p:nvCxnSpPr>
        <p:spPr>
          <a:xfrm>
            <a:off x="1535723" y="4587321"/>
            <a:ext cx="515815" cy="274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4" grpId="0" animBg="1"/>
      <p:bldP spid="5" grpId="0" animBg="1"/>
      <p:bldP spid="9" grpId="0" animBg="1"/>
      <p:bldP spid="10" grpId="0" animBg="1"/>
      <p:bldP spid="14" grpId="0" animBg="1"/>
      <p:bldP spid="16" grpId="0" animBg="1"/>
      <p:bldP spid="18" grpId="0" animBg="1"/>
      <p:bldP spid="6" grpId="0" animBg="1"/>
      <p:bldP spid="19" grpId="0" animBg="1"/>
      <p:bldP spid="20" grpId="0" animBg="1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62313" y="1139350"/>
            <a:ext cx="9872871" cy="4038600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מיד </a:t>
            </a:r>
            <a:r>
              <a:rPr lang="he-IL" sz="4800" dirty="0" smtClean="0">
                <a:latin typeface="David" panose="020E0502060401010101" pitchFamily="34" charset="-79"/>
              </a:rPr>
              <a:t>הבין יוסי </a:t>
            </a:r>
            <a:r>
              <a:rPr lang="he-IL" sz="4800" dirty="0">
                <a:latin typeface="David" panose="020E0502060401010101" pitchFamily="34" charset="-79"/>
              </a:rPr>
              <a:t>את הבעיה!</a:t>
            </a:r>
          </a:p>
          <a:p>
            <a:pPr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"נכון המשולש הקטן צודק" היא אמרה.</a:t>
            </a:r>
          </a:p>
          <a:p>
            <a:pPr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"לכל משולש אפשר לתת שני שמות,</a:t>
            </a:r>
          </a:p>
          <a:p>
            <a:pPr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לפי הצלעות ולפי הזוויות.</a:t>
            </a:r>
          </a:p>
          <a:p>
            <a:pPr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מחר מיד כשאחזור מבית הספר</a:t>
            </a:r>
          </a:p>
          <a:p>
            <a:pPr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נשב כרמית ואני לעשות כאן סדר".</a:t>
            </a:r>
          </a:p>
          <a:p>
            <a:pPr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1863969" y="1770185"/>
            <a:ext cx="9437077" cy="422265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785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062313" y="1139350"/>
            <a:ext cx="9872871" cy="4038600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מיד </a:t>
            </a:r>
            <a:r>
              <a:rPr lang="he-IL" sz="4800" dirty="0" smtClean="0">
                <a:latin typeface="David" panose="020E0502060401010101" pitchFamily="34" charset="-79"/>
              </a:rPr>
              <a:t>הבין יוסי </a:t>
            </a:r>
            <a:r>
              <a:rPr lang="he-IL" sz="4800" dirty="0">
                <a:latin typeface="David" panose="020E0502060401010101" pitchFamily="34" charset="-79"/>
              </a:rPr>
              <a:t>את הבעיה!</a:t>
            </a:r>
          </a:p>
          <a:p>
            <a:pPr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"נכון המשולש הקטן צודק" </a:t>
            </a:r>
            <a:r>
              <a:rPr lang="he-IL" sz="4800" dirty="0" smtClean="0">
                <a:latin typeface="David" panose="020E0502060401010101" pitchFamily="34" charset="-79"/>
              </a:rPr>
              <a:t>הוא אמר.</a:t>
            </a:r>
            <a:endParaRPr lang="he-IL" sz="4800" dirty="0">
              <a:latin typeface="David" panose="020E0502060401010101" pitchFamily="34" charset="-79"/>
            </a:endParaRPr>
          </a:p>
          <a:p>
            <a:pPr indent="0">
              <a:buNone/>
            </a:pPr>
            <a:r>
              <a:rPr lang="he-IL" sz="4800" dirty="0" smtClean="0">
                <a:latin typeface="David" panose="020E0502060401010101" pitchFamily="34" charset="-79"/>
              </a:rPr>
              <a:t>"כל </a:t>
            </a:r>
            <a:r>
              <a:rPr lang="he-IL" sz="4800" dirty="0">
                <a:latin typeface="David" panose="020E0502060401010101" pitchFamily="34" charset="-79"/>
              </a:rPr>
              <a:t>משולש </a:t>
            </a:r>
            <a:r>
              <a:rPr lang="he-IL" sz="4800" dirty="0" smtClean="0">
                <a:latin typeface="David" panose="020E0502060401010101" pitchFamily="34" charset="-79"/>
              </a:rPr>
              <a:t>נמיין לשני סוגים:</a:t>
            </a:r>
            <a:endParaRPr lang="he-IL" sz="4800" dirty="0">
              <a:latin typeface="David" panose="020E0502060401010101" pitchFamily="34" charset="-79"/>
            </a:endParaRPr>
          </a:p>
          <a:p>
            <a:pPr indent="0">
              <a:buNone/>
            </a:pPr>
            <a:r>
              <a:rPr lang="he-IL" sz="4800" dirty="0">
                <a:latin typeface="David" panose="020E0502060401010101" pitchFamily="34" charset="-79"/>
              </a:rPr>
              <a:t>לפי הצלעות ולפי </a:t>
            </a:r>
            <a:r>
              <a:rPr lang="he-IL" sz="4800" dirty="0" smtClean="0">
                <a:latin typeface="David" panose="020E0502060401010101" pitchFamily="34" charset="-79"/>
              </a:rPr>
              <a:t>הזוויות".</a:t>
            </a:r>
            <a:endParaRPr lang="he-IL" sz="4800" dirty="0">
              <a:latin typeface="David" panose="020E0502060401010101" pitchFamily="34" charset="-79"/>
            </a:endParaRPr>
          </a:p>
          <a:p>
            <a:pPr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633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9F2E68A-6053-4A36-B27C-898EA4A5C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9702" y1="64069" x2="39702" y2="64069"/>
                        <a14:foregroundMark x1="39702" y1="59957" x2="39702" y2="59957"/>
                        <a14:foregroundMark x1="40447" y1="59957" x2="40447" y2="59957"/>
                        <a14:foregroundMark x1="47146" y1="59957" x2="47146" y2="59957"/>
                        <a14:foregroundMark x1="47146" y1="59307" x2="47146" y2="59307"/>
                        <a14:foregroundMark x1="45906" y1="52165" x2="45906" y2="52165"/>
                        <a14:foregroundMark x1="46650" y1="53247" x2="46650" y2="53247"/>
                        <a14:foregroundMark x1="42432" y1="56926" x2="42432" y2="56926"/>
                        <a14:foregroundMark x1="42432" y1="57576" x2="42432" y2="57576"/>
                        <a14:foregroundMark x1="41191" y1="57576" x2="41191" y2="57576"/>
                        <a14:foregroundMark x1="41687" y1="70779" x2="41687" y2="70779"/>
                        <a14:foregroundMark x1="38213" y1="63420" x2="38213" y2="63420"/>
                        <a14:foregroundMark x1="38213" y1="63420" x2="38213" y2="63420"/>
                        <a14:foregroundMark x1="36973" y1="57576" x2="36973" y2="57576"/>
                        <a14:foregroundMark x1="43176" y1="54545" x2="43176" y2="54545"/>
                        <a14:foregroundMark x1="41687" y1="65368" x2="41687" y2="65368"/>
                        <a14:foregroundMark x1="41687" y1="65368" x2="41687" y2="65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497" y="346294"/>
            <a:ext cx="2440227" cy="2797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E4F3B3-F2E3-446F-8727-2CAA111EF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2272">
                        <a14:foregroundMark x1="65105" y1="38255" x2="65105" y2="38255"/>
                        <a14:foregroundMark x1="62998" y1="33333" x2="62998" y2="33333"/>
                        <a14:foregroundMark x1="61358" y1="33333" x2="61358" y2="33333"/>
                        <a14:foregroundMark x1="60890" y1="39150" x2="60890" y2="39150"/>
                        <a14:foregroundMark x1="59485" y1="38926" x2="59485" y2="38926"/>
                        <a14:foregroundMark x1="60656" y1="38255" x2="60656" y2="38255"/>
                        <a14:foregroundMark x1="60890" y1="37584" x2="60890" y2="37584"/>
                        <a14:foregroundMark x1="48244" y1="36242" x2="48244" y2="36242"/>
                        <a14:foregroundMark x1="55504" y1="37360" x2="55504" y2="37360"/>
                        <a14:foregroundMark x1="56440" y1="36242" x2="56440" y2="36242"/>
                        <a14:foregroundMark x1="56909" y1="36018" x2="56909" y2="36018"/>
                        <a14:foregroundMark x1="59251" y1="34228" x2="59251" y2="34228"/>
                        <a14:foregroundMark x1="59251" y1="34004" x2="59251" y2="34004"/>
                        <a14:foregroundMark x1="63700" y1="35347" x2="63700" y2="35347"/>
                        <a14:foregroundMark x1="63700" y1="35570" x2="63700" y2="37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6937" y="664911"/>
            <a:ext cx="2440227" cy="2554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9796CF-F49A-4B6B-AA2D-FFFD3A2BB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21" b="100000" l="1298" r="99048">
                        <a14:foregroundMark x1="43685" y1="43900" x2="43685" y2="43900"/>
                        <a14:foregroundMark x1="43685" y1="43366" x2="43685" y2="43366"/>
                        <a14:foregroundMark x1="43685" y1="43366" x2="43685" y2="43366"/>
                        <a14:foregroundMark x1="41522" y1="42208" x2="41522" y2="42208"/>
                        <a14:foregroundMark x1="41522" y1="42208" x2="41522" y2="42208"/>
                        <a14:foregroundMark x1="37716" y1="44702" x2="37716" y2="44702"/>
                        <a14:foregroundMark x1="38235" y1="47818" x2="38235" y2="47818"/>
                        <a14:foregroundMark x1="39619" y1="49154" x2="39619" y2="49154"/>
                        <a14:foregroundMark x1="38581" y1="49777" x2="38581" y2="49777"/>
                        <a14:foregroundMark x1="38581" y1="47551" x2="38581" y2="47551"/>
                        <a14:foregroundMark x1="39619" y1="45325" x2="39619" y2="45325"/>
                        <a14:foregroundMark x1="41003" y1="46661" x2="41003" y2="46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159" y="412509"/>
            <a:ext cx="2527036" cy="2454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C272CB-C0F2-4A8F-9E93-29403045D3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32" b="97678" l="0" r="100000">
                        <a14:foregroundMark x1="48148" y1="57910" x2="48148" y2="57910"/>
                        <a14:foregroundMark x1="47475" y1="55007" x2="47475" y2="55007"/>
                        <a14:foregroundMark x1="43098" y1="56749" x2="43098" y2="56749"/>
                        <a14:foregroundMark x1="41077" y1="59071" x2="41077" y2="59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8190" y="412509"/>
            <a:ext cx="2184752" cy="50683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B7DF75-11BB-46BF-AB80-04FAEF7EA7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52" b="97030" l="2178" r="99208">
                        <a14:foregroundMark x1="66337" y1="36040" x2="66337" y2="36040"/>
                        <a14:foregroundMark x1="60198" y1="36040" x2="60198" y2="36040"/>
                        <a14:foregroundMark x1="60792" y1="36238" x2="60792" y2="36238"/>
                        <a14:foregroundMark x1="59802" y1="39604" x2="59802" y2="39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8635" y="2867407"/>
            <a:ext cx="2871990" cy="2871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06A9D85-B2AB-4472-86BA-9AA0BDFE13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10" b="100000" l="4244" r="93888">
                        <a14:foregroundMark x1="67402" y1="36758" x2="67402" y2="36758"/>
                        <a14:foregroundMark x1="70119" y1="39041" x2="70119" y2="39041"/>
                        <a14:foregroundMark x1="69779" y1="43379" x2="69779" y2="43379"/>
                        <a14:foregroundMark x1="68421" y1="46575" x2="68421" y2="46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1008" y="3901152"/>
            <a:ext cx="3170029" cy="2357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A940458-D5C8-4A2B-936F-1AB8CD1690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761" r="98406">
                        <a14:foregroundMark x1="57371" y1="61360" x2="57371" y2="61360"/>
                        <a14:foregroundMark x1="47012" y1="60286" x2="47012" y2="6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059" y="3219433"/>
            <a:ext cx="2536542" cy="282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279E62-7652-408E-AF1E-E46E81795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74"/>
          <a:stretch/>
        </p:blipFill>
        <p:spPr>
          <a:xfrm>
            <a:off x="5308740" y="324307"/>
            <a:ext cx="6264340" cy="5901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6CDEF0-C43F-486E-A9C7-C7332E3F14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25" b="17215"/>
          <a:stretch/>
        </p:blipFill>
        <p:spPr>
          <a:xfrm>
            <a:off x="0" y="429237"/>
            <a:ext cx="6603391" cy="5796295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xmlns="" id="{D6A69C37-12C9-4B78-A389-5D335CEAC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337635"/>
              </p:ext>
            </p:extLst>
          </p:nvPr>
        </p:nvGraphicFramePr>
        <p:xfrm>
          <a:off x="2048426" y="730617"/>
          <a:ext cx="8128000" cy="484632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17464724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40869367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90615858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38063050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he-IL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8385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he-IL" dirty="0"/>
                    </a:p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26416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he-IL" dirty="0"/>
                    </a:p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2103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he-IL" dirty="0"/>
                    </a:p>
                    <a:p>
                      <a:pPr rtl="1"/>
                      <a:endParaRPr lang="en-US" dirty="0"/>
                    </a:p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79402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F2CC5D-1DBC-4A80-8F31-1952AE0A1EAE}"/>
              </a:ext>
            </a:extLst>
          </p:cNvPr>
          <p:cNvSpPr txBox="1"/>
          <p:nvPr/>
        </p:nvSpPr>
        <p:spPr>
          <a:xfrm>
            <a:off x="8700488" y="1519701"/>
            <a:ext cx="174119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מיון לפי צלעות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5706BE19-C80C-4934-A62A-808742983AAC}"/>
              </a:ext>
            </a:extLst>
          </p:cNvPr>
          <p:cNvCxnSpPr>
            <a:cxnSpLocks/>
          </p:cNvCxnSpPr>
          <p:nvPr/>
        </p:nvCxnSpPr>
        <p:spPr>
          <a:xfrm flipH="1">
            <a:off x="8209888" y="767753"/>
            <a:ext cx="1948624" cy="105972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2D6DFA3-CAEF-4F18-BB9A-0134B6B90688}"/>
              </a:ext>
            </a:extLst>
          </p:cNvPr>
          <p:cNvSpPr txBox="1"/>
          <p:nvPr/>
        </p:nvSpPr>
        <p:spPr>
          <a:xfrm>
            <a:off x="8069716" y="854519"/>
            <a:ext cx="174119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Guttman Yad-Brush" panose="02010401010101010101" pitchFamily="2" charset="-79"/>
                <a:cs typeface="Guttman Yad-Brush" panose="02010401010101010101" pitchFamily="2" charset="-79"/>
              </a:rPr>
              <a:t>מיון לפי זוויות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0359D84-C804-487E-83D0-34056075873A}"/>
              </a:ext>
            </a:extLst>
          </p:cNvPr>
          <p:cNvSpPr txBox="1"/>
          <p:nvPr/>
        </p:nvSpPr>
        <p:spPr>
          <a:xfrm>
            <a:off x="2170893" y="1208646"/>
            <a:ext cx="174119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C0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קהה זווית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374B0E-FB6B-4295-8572-3A13C4462CE5}"/>
              </a:ext>
            </a:extLst>
          </p:cNvPr>
          <p:cNvSpPr txBox="1"/>
          <p:nvPr/>
        </p:nvSpPr>
        <p:spPr>
          <a:xfrm>
            <a:off x="4257708" y="1162296"/>
            <a:ext cx="174119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C0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ישר זווית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439EE0-68DF-4F55-983C-D36C0924EEA4}"/>
              </a:ext>
            </a:extLst>
          </p:cNvPr>
          <p:cNvSpPr txBox="1"/>
          <p:nvPr/>
        </p:nvSpPr>
        <p:spPr>
          <a:xfrm>
            <a:off x="6468695" y="1149076"/>
            <a:ext cx="174119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C0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חד זוויות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F95B02-A6CC-4016-BE42-A9DFF581DBE8}"/>
              </a:ext>
            </a:extLst>
          </p:cNvPr>
          <p:cNvSpPr txBox="1"/>
          <p:nvPr/>
        </p:nvSpPr>
        <p:spPr>
          <a:xfrm>
            <a:off x="8242923" y="2334966"/>
            <a:ext cx="188337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C0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שווה צלעות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328079-91BB-47BD-A25B-DDE7ED484ACB}"/>
              </a:ext>
            </a:extLst>
          </p:cNvPr>
          <p:cNvSpPr txBox="1"/>
          <p:nvPr/>
        </p:nvSpPr>
        <p:spPr>
          <a:xfrm>
            <a:off x="8275137" y="3538869"/>
            <a:ext cx="188337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C0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שווה שוקיים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664322B-4042-428C-A8E0-70EF67C335C0}"/>
              </a:ext>
            </a:extLst>
          </p:cNvPr>
          <p:cNvSpPr txBox="1"/>
          <p:nvPr/>
        </p:nvSpPr>
        <p:spPr>
          <a:xfrm>
            <a:off x="8312826" y="4755224"/>
            <a:ext cx="18636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rgbClr val="C0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משולש שונה צלעות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94C9D9A-82D8-4128-B37C-4053DEA2D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9702" y1="64069" x2="39702" y2="64069"/>
                        <a14:foregroundMark x1="39702" y1="59957" x2="39702" y2="59957"/>
                        <a14:foregroundMark x1="40447" y1="59957" x2="40447" y2="59957"/>
                        <a14:foregroundMark x1="47146" y1="59957" x2="47146" y2="59957"/>
                        <a14:foregroundMark x1="47146" y1="59307" x2="47146" y2="59307"/>
                        <a14:foregroundMark x1="45906" y1="52165" x2="45906" y2="52165"/>
                        <a14:foregroundMark x1="46650" y1="53247" x2="46650" y2="53247"/>
                        <a14:foregroundMark x1="42432" y1="56926" x2="42432" y2="56926"/>
                        <a14:foregroundMark x1="42432" y1="57576" x2="42432" y2="57576"/>
                        <a14:foregroundMark x1="41191" y1="57576" x2="41191" y2="57576"/>
                        <a14:foregroundMark x1="41687" y1="70779" x2="41687" y2="70779"/>
                        <a14:foregroundMark x1="38213" y1="63420" x2="38213" y2="63420"/>
                        <a14:foregroundMark x1="38213" y1="63420" x2="38213" y2="63420"/>
                        <a14:foregroundMark x1="36973" y1="57576" x2="36973" y2="57576"/>
                        <a14:foregroundMark x1="43176" y1="54545" x2="43176" y2="54545"/>
                        <a14:foregroundMark x1="41687" y1="65368" x2="41687" y2="65368"/>
                        <a14:foregroundMark x1="41687" y1="65368" x2="41687" y2="65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0980" y="4390708"/>
            <a:ext cx="798283" cy="9151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BDAD65E-44B7-4728-9C7C-27C2613FA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2272">
                        <a14:foregroundMark x1="65105" y1="38255" x2="65105" y2="38255"/>
                        <a14:foregroundMark x1="62998" y1="33333" x2="62998" y2="33333"/>
                        <a14:foregroundMark x1="61358" y1="33333" x2="61358" y2="33333"/>
                        <a14:foregroundMark x1="60890" y1="39150" x2="60890" y2="39150"/>
                        <a14:foregroundMark x1="59485" y1="38926" x2="59485" y2="38926"/>
                        <a14:foregroundMark x1="60656" y1="38255" x2="60656" y2="38255"/>
                        <a14:foregroundMark x1="60890" y1="37584" x2="60890" y2="37584"/>
                        <a14:foregroundMark x1="48244" y1="36242" x2="48244" y2="36242"/>
                        <a14:foregroundMark x1="55504" y1="37360" x2="55504" y2="37360"/>
                        <a14:foregroundMark x1="56440" y1="36242" x2="56440" y2="36242"/>
                        <a14:foregroundMark x1="56909" y1="36018" x2="56909" y2="36018"/>
                        <a14:foregroundMark x1="59251" y1="34228" x2="59251" y2="34228"/>
                        <a14:foregroundMark x1="59251" y1="34004" x2="59251" y2="34004"/>
                        <a14:foregroundMark x1="63700" y1="35347" x2="63700" y2="35347"/>
                        <a14:foregroundMark x1="63700" y1="35570" x2="63700" y2="37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1999" y="3274920"/>
            <a:ext cx="798283" cy="8356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B4C88D7-634D-4137-AF7D-98890D67A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21" b="100000" l="1298" r="99048">
                        <a14:foregroundMark x1="43685" y1="43900" x2="43685" y2="43900"/>
                        <a14:foregroundMark x1="43685" y1="43366" x2="43685" y2="43366"/>
                        <a14:foregroundMark x1="43685" y1="43366" x2="43685" y2="43366"/>
                        <a14:foregroundMark x1="41522" y1="42208" x2="41522" y2="42208"/>
                        <a14:foregroundMark x1="41522" y1="42208" x2="41522" y2="42208"/>
                        <a14:foregroundMark x1="37716" y1="44702" x2="37716" y2="44702"/>
                        <a14:foregroundMark x1="38235" y1="47818" x2="38235" y2="47818"/>
                        <a14:foregroundMark x1="39619" y1="49154" x2="39619" y2="49154"/>
                        <a14:foregroundMark x1="38581" y1="49777" x2="38581" y2="49777"/>
                        <a14:foregroundMark x1="38581" y1="47551" x2="38581" y2="47551"/>
                        <a14:foregroundMark x1="39619" y1="45325" x2="39619" y2="45325"/>
                        <a14:foregroundMark x1="41003" y1="46661" x2="41003" y2="46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019" y="1943904"/>
            <a:ext cx="1121926" cy="10898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0123D7C-41C9-4DBF-835D-404976DC2E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32" b="97678" l="0" r="100000">
                        <a14:foregroundMark x1="48148" y1="57910" x2="48148" y2="57910"/>
                        <a14:foregroundMark x1="47475" y1="55007" x2="47475" y2="55007"/>
                        <a14:foregroundMark x1="43098" y1="56749" x2="43098" y2="56749"/>
                        <a14:foregroundMark x1="41077" y1="59071" x2="41077" y2="59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574651">
            <a:off x="2607516" y="3912874"/>
            <a:ext cx="726206" cy="1684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0B89FE3-A4DB-49B0-A875-BF3AE459BD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52" b="97030" l="2178" r="99208">
                        <a14:foregroundMark x1="66337" y1="36040" x2="66337" y2="36040"/>
                        <a14:foregroundMark x1="60198" y1="36040" x2="60198" y2="36040"/>
                        <a14:foregroundMark x1="60792" y1="36238" x2="60792" y2="36238"/>
                        <a14:foregroundMark x1="59802" y1="39604" x2="59802" y2="396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5201" y="2976290"/>
            <a:ext cx="1200602" cy="12006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CA81F09-6B7D-4971-9D23-14B29D507B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10" b="100000" l="4244" r="93888">
                        <a14:foregroundMark x1="67402" y1="36758" x2="67402" y2="36758"/>
                        <a14:foregroundMark x1="70119" y1="39041" x2="70119" y2="39041"/>
                        <a14:foregroundMark x1="69779" y1="43379" x2="69779" y2="43379"/>
                        <a14:foregroundMark x1="68421" y1="46575" x2="68421" y2="46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3266" y="4465332"/>
            <a:ext cx="1288555" cy="958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4618BAC-ED1C-462F-819F-3E3C69BDAD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761" r="98406">
                        <a14:foregroundMark x1="57371" y1="61360" x2="57371" y2="61360"/>
                        <a14:foregroundMark x1="47012" y1="60286" x2="47012" y2="60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6711" y="3043062"/>
            <a:ext cx="997925" cy="11112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BB31846-065E-4E3F-B202-33023D565A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02773" y="1966695"/>
            <a:ext cx="1066454" cy="1066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B40804F-9863-4C52-8B9A-4BA7A8A8C5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94251" y="1936617"/>
            <a:ext cx="1066454" cy="1066454"/>
          </a:xfrm>
          <a:prstGeom prst="rect">
            <a:avLst/>
          </a:prstGeom>
        </p:spPr>
      </p:pic>
      <p:sp>
        <p:nvSpPr>
          <p:cNvPr id="26" name="כותרת 1"/>
          <p:cNvSpPr>
            <a:spLocks noGrp="1"/>
          </p:cNvSpPr>
          <p:nvPr>
            <p:ph type="title"/>
          </p:nvPr>
        </p:nvSpPr>
        <p:spPr>
          <a:xfrm>
            <a:off x="-709646" y="-30331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he-IL" dirty="0" smtClean="0"/>
              <a:t>מיון סוגי משולשים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5628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984738" y="838200"/>
            <a:ext cx="10399433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e-IL" sz="4800" dirty="0">
                <a:latin typeface="+mj-lt"/>
              </a:rPr>
              <a:t>ומאז כל ילד </a:t>
            </a:r>
            <a:r>
              <a:rPr lang="he-IL" sz="4800" dirty="0" smtClean="0">
                <a:latin typeface="+mj-lt"/>
              </a:rPr>
              <a:t>מבין</a:t>
            </a:r>
            <a:r>
              <a:rPr lang="he-IL" sz="4800" dirty="0">
                <a:latin typeface="+mj-lt"/>
              </a:rPr>
              <a:t>...</a:t>
            </a:r>
          </a:p>
          <a:p>
            <a:pPr marL="45720" indent="0">
              <a:buNone/>
            </a:pPr>
            <a:r>
              <a:rPr lang="he-IL" sz="4800" dirty="0">
                <a:latin typeface="+mj-lt"/>
              </a:rPr>
              <a:t>"משפחת המשולשים היא משפחה </a:t>
            </a:r>
            <a:r>
              <a:rPr lang="he-IL" sz="4800" dirty="0" smtClean="0">
                <a:latin typeface="+mj-lt"/>
              </a:rPr>
              <a:t>מיוחדת".</a:t>
            </a:r>
            <a:endParaRPr lang="he-IL" sz="4800" dirty="0">
              <a:latin typeface="+mj-lt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pPr marL="45720" indent="0">
              <a:buNone/>
            </a:pPr>
            <a:endParaRPr lang="he-IL" sz="4800" dirty="0">
              <a:latin typeface="David" panose="020E0502060401010101" pitchFamily="34" charset="-79"/>
            </a:endParaRPr>
          </a:p>
          <a:p>
            <a:endParaRPr lang="he-IL" dirty="0"/>
          </a:p>
          <a:p>
            <a:endParaRPr lang="he-IL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6285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x-none" dirty="0"/>
              <a:t>פתרון</a:t>
            </a:r>
            <a:r>
              <a:rPr lang="he-IL" dirty="0"/>
              <a:t>: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618854" y="1553429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אלי וצבי </a:t>
            </a:r>
            <a:r>
              <a:rPr lang="he-IL" sz="3400" dirty="0">
                <a:latin typeface="+mj-lt"/>
              </a:rPr>
              <a:t>התווכחו ביניהם מהו </a:t>
            </a:r>
            <a:r>
              <a:rPr lang="he-IL" sz="3400" dirty="0" smtClean="0">
                <a:latin typeface="+mj-lt"/>
              </a:rPr>
              <a:t>סוג המשולש?</a:t>
            </a:r>
            <a:endParaRPr lang="he-IL" sz="3400" dirty="0">
              <a:latin typeface="+mj-lt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אלי </a:t>
            </a:r>
            <a:r>
              <a:rPr lang="he-IL" sz="3400" dirty="0">
                <a:latin typeface="+mj-lt"/>
              </a:rPr>
              <a:t>טען שכדי לדעת </a:t>
            </a:r>
            <a:r>
              <a:rPr lang="he-IL" sz="3400" dirty="0" smtClean="0">
                <a:latin typeface="+mj-lt"/>
              </a:rPr>
              <a:t>את סוג המשולש </a:t>
            </a:r>
            <a:r>
              <a:rPr lang="he-IL" sz="3400" dirty="0">
                <a:latin typeface="+mj-lt"/>
              </a:rPr>
              <a:t>יש לבדוק את הצלעות.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צבי טען </a:t>
            </a:r>
            <a:r>
              <a:rPr lang="he-IL" sz="3400" dirty="0">
                <a:latin typeface="+mj-lt"/>
              </a:rPr>
              <a:t>שכדי לדעת </a:t>
            </a:r>
            <a:r>
              <a:rPr lang="he-IL" sz="3400" dirty="0" smtClean="0">
                <a:latin typeface="+mj-lt"/>
              </a:rPr>
              <a:t>את סוג המשולש </a:t>
            </a:r>
            <a:r>
              <a:rPr lang="he-IL" sz="3400" dirty="0">
                <a:latin typeface="+mj-lt"/>
              </a:rPr>
              <a:t>יש לבדוק את הזוויות.</a:t>
            </a:r>
            <a:r>
              <a:rPr lang="en-US" sz="3400" dirty="0">
                <a:latin typeface="+mj-lt"/>
              </a:rPr>
              <a:t/>
            </a:r>
            <a:br>
              <a:rPr lang="en-US" sz="3400" dirty="0">
                <a:latin typeface="+mj-lt"/>
              </a:rPr>
            </a:br>
            <a:r>
              <a:rPr lang="he-IL" sz="3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מי מהילדים צודק? </a:t>
            </a:r>
            <a:r>
              <a:rPr lang="he-IL" sz="3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אלי? צבי? </a:t>
            </a:r>
            <a:r>
              <a:rPr lang="he-IL" sz="3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או אולי שניהם? </a:t>
            </a:r>
            <a:endParaRPr sz="3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5" b="94237" l="10000" r="95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01985">
            <a:off x="6284010" y="3898695"/>
            <a:ext cx="2786419" cy="234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3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400"/>
            </a:pPr>
            <a:r>
              <a:rPr lang="x-none" dirty="0"/>
              <a:t>פתרון</a:t>
            </a:r>
            <a:r>
              <a:rPr lang="he-IL" dirty="0"/>
              <a:t>: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sz="quarter" idx="10"/>
          </p:nvPr>
        </p:nvSpPr>
        <p:spPr>
          <a:xfrm>
            <a:off x="618854" y="1553429"/>
            <a:ext cx="11394870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dirty="0" smtClean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אלי וצבי </a:t>
            </a:r>
            <a:r>
              <a:rPr lang="he-IL" sz="3400" dirty="0">
                <a:latin typeface="+mj-lt"/>
              </a:rPr>
              <a:t>התווכחו ביניהם מהו </a:t>
            </a:r>
            <a:r>
              <a:rPr lang="he-IL" sz="3400" dirty="0" smtClean="0">
                <a:latin typeface="+mj-lt"/>
              </a:rPr>
              <a:t>סוג המשולש?</a:t>
            </a:r>
            <a:endParaRPr lang="he-IL" sz="3400" dirty="0">
              <a:latin typeface="+mj-lt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אלי </a:t>
            </a:r>
            <a:r>
              <a:rPr lang="he-IL" sz="3400" dirty="0">
                <a:latin typeface="+mj-lt"/>
              </a:rPr>
              <a:t>טען שכדי לדעת מהו </a:t>
            </a:r>
            <a:r>
              <a:rPr lang="he-IL" sz="3400" dirty="0" smtClean="0">
                <a:latin typeface="+mj-lt"/>
              </a:rPr>
              <a:t>סוג המשולש </a:t>
            </a:r>
            <a:r>
              <a:rPr lang="he-IL" sz="3400" dirty="0">
                <a:latin typeface="+mj-lt"/>
              </a:rPr>
              <a:t>יש לבדוק את הצלעות.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3400" dirty="0" smtClean="0">
                <a:latin typeface="+mj-lt"/>
              </a:rPr>
              <a:t>צבי </a:t>
            </a:r>
            <a:r>
              <a:rPr lang="he-IL" sz="3400" dirty="0">
                <a:latin typeface="+mj-lt"/>
              </a:rPr>
              <a:t>טען שכדי לדעת מהו </a:t>
            </a:r>
            <a:r>
              <a:rPr lang="he-IL" sz="3400" dirty="0" smtClean="0">
                <a:latin typeface="+mj-lt"/>
              </a:rPr>
              <a:t>סוג המשולש </a:t>
            </a:r>
            <a:r>
              <a:rPr lang="he-IL" sz="3400" dirty="0">
                <a:latin typeface="+mj-lt"/>
              </a:rPr>
              <a:t>יש לבדוק את הזוויות.</a:t>
            </a:r>
            <a:r>
              <a:rPr lang="en-US" sz="3400" dirty="0">
                <a:latin typeface="+mj-lt"/>
              </a:rPr>
              <a:t/>
            </a:r>
            <a:br>
              <a:rPr lang="en-US" sz="3400" dirty="0">
                <a:latin typeface="+mj-lt"/>
              </a:rPr>
            </a:br>
            <a:r>
              <a:rPr lang="he-IL" sz="3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מי מהילדים צודק? </a:t>
            </a:r>
            <a:r>
              <a:rPr lang="he-IL" sz="3400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אלי? צבי? </a:t>
            </a:r>
            <a:r>
              <a:rPr lang="he-IL" sz="34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או אולי שניהם? </a:t>
            </a:r>
            <a:endParaRPr sz="34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5" b="94237" l="10000" r="95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01985">
            <a:off x="5622081" y="3999224"/>
            <a:ext cx="2786419" cy="234855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43354" y="4781258"/>
            <a:ext cx="3190485" cy="1234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7" name="Picture 2" descr="C:\Users\user\Downloads\idea (1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83" y="4180460"/>
            <a:ext cx="806879" cy="7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69963" y="5031035"/>
            <a:ext cx="2756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ts val="2800"/>
            </a:pPr>
            <a:r>
              <a:rPr lang="he-IL" sz="3600" dirty="0" smtClean="0">
                <a:solidFill>
                  <a:schemeClr val="bg1"/>
                </a:solidFill>
              </a:rPr>
              <a:t>שניהם צודקים</a:t>
            </a:r>
            <a:endParaRPr lang="he-I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7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מסיימים ומסכמים</a:t>
            </a:r>
            <a:endParaRPr dirty="0"/>
          </a:p>
        </p:txBody>
      </p:sp>
      <p:sp>
        <p:nvSpPr>
          <p:cNvPr id="335" name="Google Shape;335;p16"/>
          <p:cNvSpPr txBox="1">
            <a:spLocks noGrp="1"/>
          </p:cNvSpPr>
          <p:nvPr>
            <p:ph type="body" sz="quarter" idx="10"/>
          </p:nvPr>
        </p:nvSpPr>
        <p:spPr>
          <a:xfrm>
            <a:off x="-549912" y="1858475"/>
            <a:ext cx="1069973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</a:rPr>
              <a:t>מיינו את סוגי המשולשים: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לפי הצלעות, </a:t>
            </a:r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</a:rPr>
              <a:t>לפי הזוויות ולפי הצלעות והזוויות יחד.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לא קיים משולש שווה-צלעות </a:t>
            </a:r>
            <a:r>
              <a:rPr lang="he-IL" dirty="0">
                <a:latin typeface="Arial" panose="020B0604020202020204" pitchFamily="34" charset="0"/>
              </a:rPr>
              <a:t>ישר-זווית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לא קיים משולש שווה-צלעות קהה-זווית.</a:t>
            </a:r>
          </a:p>
          <a:p>
            <a:pPr marL="571500" indent="-57150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ts val="3600"/>
              <a:buFont typeface="Arial" panose="020B0604020202020204" pitchFamily="34" charset="0"/>
              <a:buChar char="•"/>
            </a:pP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משולש שווה-צלעות הוא תמיד </a:t>
            </a:r>
            <a:r>
              <a:rPr lang="he-IL" dirty="0" smtClean="0">
                <a:latin typeface="Arial" panose="020B0604020202020204" pitchFamily="34" charset="0"/>
                <a:cs typeface="Arial" panose="020B0604020202020204" pitchFamily="34" charset="0"/>
              </a:rPr>
              <a:t>חד-זוויות</a:t>
            </a:r>
            <a:r>
              <a:rPr lang="he-IL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36" name="Google Shape;33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227203" y="4424747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ממשיכים לתרגל</a:t>
            </a:r>
            <a:endParaRPr dirty="0"/>
          </a:p>
        </p:txBody>
      </p:sp>
      <p:sp>
        <p:nvSpPr>
          <p:cNvPr id="345" name="Google Shape;345;p17"/>
          <p:cNvSpPr txBox="1">
            <a:spLocks noGrp="1"/>
          </p:cNvSpPr>
          <p:nvPr>
            <p:ph type="body" sz="quarter" idx="10"/>
          </p:nvPr>
        </p:nvSpPr>
        <p:spPr>
          <a:xfrm>
            <a:off x="272817" y="1796084"/>
            <a:ext cx="11158685" cy="1629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r" rt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12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גזרו קשיות באורכים שונים.</a:t>
            </a:r>
          </a:p>
          <a:p>
            <a:pPr marL="0" lvl="0" indent="0" algn="r" rt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128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צרו </a:t>
            </a:r>
            <a:r>
              <a:rPr lang="he-IL" sz="12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מהקשיות את כל </a:t>
            </a:r>
            <a:r>
              <a:rPr lang="he-IL" sz="128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סוגי המשולשים </a:t>
            </a:r>
            <a:r>
              <a:rPr lang="he-IL" sz="12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שלמדנו היום </a:t>
            </a:r>
            <a:r>
              <a:rPr lang="he-IL" sz="128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בשיעור. </a:t>
            </a:r>
            <a:r>
              <a:rPr lang="en-US" sz="12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lang="en-US" sz="12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lang="he-IL" sz="12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וכתבו את </a:t>
            </a:r>
            <a:r>
              <a:rPr lang="he-IL" sz="128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סוגי המשולשים </a:t>
            </a:r>
            <a:r>
              <a:rPr lang="he-IL" sz="12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(לפי צלעות ולפי זוויות</a:t>
            </a:r>
            <a:r>
              <a:rPr lang="he-IL" sz="128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).</a:t>
            </a:r>
            <a:endParaRPr lang="he-IL" sz="128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lvl="0" indent="0" algn="r" rtl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lang="he-IL" sz="128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dirty="0"/>
              <a:t>                       </a:t>
            </a:r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dirty="0"/>
          </a:p>
        </p:txBody>
      </p:sp>
      <p:pic>
        <p:nvPicPr>
          <p:cNvPr id="346" name="Google Shape;34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תוצאת תמונה עבור קשית שתיה">
            <a:extLst>
              <a:ext uri="{FF2B5EF4-FFF2-40B4-BE49-F238E27FC236}">
                <a16:creationId xmlns:a16="http://schemas.microsoft.com/office/drawing/2014/main" xmlns="" id="{9F7759DE-3520-4B64-B2C0-A9E56191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683"/>
            <a:ext cx="1085743" cy="14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תוצאת תמונה עבור קשית פלסטיק">
            <a:extLst>
              <a:ext uri="{FF2B5EF4-FFF2-40B4-BE49-F238E27FC236}">
                <a16:creationId xmlns:a16="http://schemas.microsoft.com/office/drawing/2014/main" xmlns="" id="{62AE78AF-7349-4630-924A-64DDA8208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2" y="1790155"/>
            <a:ext cx="1055250" cy="132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>
            <a:extLst>
              <a:ext uri="{FF2B5EF4-FFF2-40B4-BE49-F238E27FC236}">
                <a16:creationId xmlns:a16="http://schemas.microsoft.com/office/drawing/2014/main" xmlns="" id="{0D639752-4166-4D6D-9D0C-EABD6B8D09EB}"/>
              </a:ext>
            </a:extLst>
          </p:cNvPr>
          <p:cNvGrpSpPr/>
          <p:nvPr/>
        </p:nvGrpSpPr>
        <p:grpSpPr>
          <a:xfrm>
            <a:off x="3532961" y="4066505"/>
            <a:ext cx="7828629" cy="2223861"/>
            <a:chOff x="2409134" y="3914104"/>
            <a:chExt cx="7828629" cy="2223861"/>
          </a:xfrm>
        </p:grpSpPr>
        <p:pic>
          <p:nvPicPr>
            <p:cNvPr id="2" name="תמונה 1">
              <a:extLst>
                <a:ext uri="{FF2B5EF4-FFF2-40B4-BE49-F238E27FC236}">
                  <a16:creationId xmlns:a16="http://schemas.microsoft.com/office/drawing/2014/main" xmlns="" id="{6FCD9F8E-CA5E-4336-B247-1B06CABFC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9134" y="3914104"/>
              <a:ext cx="3232011" cy="2223861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xmlns="" id="{927FB612-9525-4873-B973-9A6F7BA73C76}"/>
                </a:ext>
              </a:extLst>
            </p:cNvPr>
            <p:cNvSpPr txBox="1"/>
            <p:nvPr/>
          </p:nvSpPr>
          <p:spPr>
            <a:xfrm>
              <a:off x="5187461" y="4625926"/>
              <a:ext cx="505030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e-IL" sz="3200" dirty="0"/>
                <a:t>הנה </a:t>
              </a:r>
              <a:r>
                <a:rPr lang="he-IL" sz="3200"/>
                <a:t>דוגמה </a:t>
              </a:r>
              <a:r>
                <a:rPr lang="he-IL" sz="3200" smtClean="0"/>
                <a:t>:</a:t>
              </a:r>
              <a:endParaRPr lang="he-IL" sz="3200" dirty="0"/>
            </a:p>
            <a:p>
              <a:pPr algn="r"/>
              <a:endParaRPr lang="en-US" dirty="0"/>
            </a:p>
          </p:txBody>
        </p:sp>
      </p:grpSp>
      <p:pic>
        <p:nvPicPr>
          <p:cNvPr id="10" name="Google Shape;262;p7" descr="https://lh6.googleusercontent.com/f8H2475EYmyL0rhH4-e4ujiAahiTeUa9jS4FAnHL3KK4sEOOF3cWvgCYZ1bpJw4tDcDKTArugZ_4iGscDG3mD7tx620B0N8bRGSeR-V1W5m9k2098IkeP6hpnFdGXW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547" y="3109993"/>
            <a:ext cx="1267120" cy="1159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e-IL"/>
          </a:p>
        </p:txBody>
      </p:sp>
      <p:graphicFrame>
        <p:nvGraphicFramePr>
          <p:cNvPr id="4" name="אובייקט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824725"/>
              </p:ext>
            </p:extLst>
          </p:nvPr>
        </p:nvGraphicFramePr>
        <p:xfrm>
          <a:off x="0" y="0"/>
          <a:ext cx="1219447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מצגת" r:id="rId3" imgW="6094639" imgH="3427400" progId="PowerPoint.Show.12">
                  <p:embed/>
                </p:oleObj>
              </mc:Choice>
              <mc:Fallback>
                <p:oleObj name="מצגת" r:id="rId3" imgW="6094639" imgH="342740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447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99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188122" y="1696010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צלעות</a:t>
            </a:r>
            <a:endParaRPr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משולש שווה-שוקיים 1"/>
          <p:cNvSpPr/>
          <p:nvPr/>
        </p:nvSpPr>
        <p:spPr>
          <a:xfrm rot="10206780">
            <a:off x="9162293" y="2717945"/>
            <a:ext cx="1080116" cy="2645435"/>
          </a:xfrm>
          <a:prstGeom prst="triangle">
            <a:avLst>
              <a:gd name="adj" fmla="val 47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52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188122" y="1696010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צלעות</a:t>
            </a:r>
            <a:endParaRPr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משולש שווה-שוקיים 1"/>
          <p:cNvSpPr/>
          <p:nvPr/>
        </p:nvSpPr>
        <p:spPr>
          <a:xfrm rot="10206780">
            <a:off x="9162293" y="2717945"/>
            <a:ext cx="1080116" cy="2645435"/>
          </a:xfrm>
          <a:prstGeom prst="triangle">
            <a:avLst>
              <a:gd name="adj" fmla="val 47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6" name="מחבר ישר 25"/>
          <p:cNvCxnSpPr>
            <a:cxnSpLocks/>
          </p:cNvCxnSpPr>
          <p:nvPr/>
        </p:nvCxnSpPr>
        <p:spPr>
          <a:xfrm rot="21006780" flipH="1" flipV="1">
            <a:off x="9184773" y="2758309"/>
            <a:ext cx="571986" cy="264543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מחבר ישר 29"/>
          <p:cNvCxnSpPr>
            <a:stCxn id="2" idx="0"/>
            <a:endCxn id="2" idx="2"/>
          </p:cNvCxnSpPr>
          <p:nvPr/>
        </p:nvCxnSpPr>
        <p:spPr>
          <a:xfrm rot="21006780" flipV="1">
            <a:off x="9730032" y="2668838"/>
            <a:ext cx="508130" cy="264543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מחבר ישר 36">
            <a:extLst>
              <a:ext uri="{FF2B5EF4-FFF2-40B4-BE49-F238E27FC236}">
                <a16:creationId xmlns:a16="http://schemas.microsoft.com/office/drawing/2014/main" xmlns="" id="{3A557184-D79F-40C4-BDB0-E111121E9025}"/>
              </a:ext>
            </a:extLst>
          </p:cNvPr>
          <p:cNvCxnSpPr>
            <a:cxnSpLocks/>
            <a:endCxn id="2" idx="4"/>
          </p:cNvCxnSpPr>
          <p:nvPr/>
        </p:nvCxnSpPr>
        <p:spPr>
          <a:xfrm rot="21006780" flipH="1">
            <a:off x="8935091" y="2736613"/>
            <a:ext cx="1091482" cy="1"/>
          </a:xfrm>
          <a:prstGeom prst="line">
            <a:avLst/>
          </a:prstGeom>
          <a:ln w="57150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מחבר ישר 15"/>
          <p:cNvCxnSpPr>
            <a:cxnSpLocks/>
          </p:cNvCxnSpPr>
          <p:nvPr/>
        </p:nvCxnSpPr>
        <p:spPr>
          <a:xfrm flipH="1" flipV="1">
            <a:off x="8961902" y="2827060"/>
            <a:ext cx="1017727" cy="250793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8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עכשיו לומדים</a:t>
            </a:r>
            <a:endParaRPr/>
          </a:p>
        </p:txBody>
      </p:sp>
      <p:sp>
        <p:nvSpPr>
          <p:cNvPr id="295" name="Google Shape;295;p11"/>
          <p:cNvSpPr txBox="1">
            <a:spLocks noGrp="1"/>
          </p:cNvSpPr>
          <p:nvPr>
            <p:ph type="body" sz="quarter" idx="10"/>
          </p:nvPr>
        </p:nvSpPr>
        <p:spPr>
          <a:xfrm>
            <a:off x="188122" y="1696010"/>
            <a:ext cx="10885543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he-IL" sz="5400" b="1" dirty="0">
                <a:latin typeface="David" panose="020E0502060401010101" pitchFamily="34" charset="-79"/>
              </a:rPr>
              <a:t>מיון </a:t>
            </a:r>
            <a:r>
              <a:rPr lang="he-IL" sz="5400" b="1" dirty="0" smtClean="0">
                <a:latin typeface="David" panose="020E0502060401010101" pitchFamily="34" charset="-79"/>
              </a:rPr>
              <a:t>סוגי משולשים לפי </a:t>
            </a:r>
            <a:r>
              <a:rPr lang="he-IL" sz="5400" b="1" dirty="0">
                <a:latin typeface="David" panose="020E0502060401010101" pitchFamily="34" charset="-79"/>
              </a:rPr>
              <a:t>צלעות</a:t>
            </a:r>
            <a:endParaRPr sz="5400" b="1" dirty="0">
              <a:latin typeface="David" panose="020E0502060401010101" pitchFamily="34" charset="-79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93183" y="3417277"/>
            <a:ext cx="6677448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b="1" kern="1200" dirty="0">
                <a:solidFill>
                  <a:schemeClr val="tx1"/>
                </a:solidFill>
                <a:latin typeface="+mn-lt"/>
                <a:ea typeface="+mn-ea"/>
                <a:cs typeface="David" panose="020E0502060401010101" pitchFamily="34" charset="-79"/>
              </a:rPr>
              <a:t>משולש</a:t>
            </a:r>
            <a:r>
              <a:rPr lang="he-IL" sz="4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> שווה-שוקיים:</a:t>
            </a:r>
          </a:p>
          <a:p>
            <a:pPr algn="r"/>
            <a:r>
              <a:rPr lang="he-IL" sz="4400" b="1" kern="1200" dirty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>לפחות שתי צלעות </a:t>
            </a:r>
            <a:r>
              <a:rPr lang="he-IL" sz="4400" b="1" kern="1200" dirty="0" smtClean="0">
                <a:solidFill>
                  <a:schemeClr val="tx1"/>
                </a:solidFill>
                <a:latin typeface="+mj-lt"/>
                <a:ea typeface="+mn-ea"/>
                <a:cs typeface="David" panose="020E0502060401010101" pitchFamily="34" charset="-79"/>
              </a:rPr>
              <a:t>שוות.</a:t>
            </a:r>
            <a:r>
              <a:rPr lang="en-US" sz="4400" b="1" dirty="0">
                <a:latin typeface="+mj-lt"/>
                <a:cs typeface="David" panose="020E0502060401010101" pitchFamily="34" charset="-79"/>
              </a:rPr>
              <a:t/>
            </a:r>
            <a:br>
              <a:rPr lang="en-US" sz="4400" b="1" dirty="0">
                <a:latin typeface="+mj-lt"/>
                <a:cs typeface="David" panose="020E0502060401010101" pitchFamily="34" charset="-79"/>
              </a:rPr>
            </a:br>
            <a:endParaRPr lang="he-IL" sz="4400" b="1" dirty="0">
              <a:latin typeface="+mj-lt"/>
              <a:cs typeface="David" panose="020E0502060401010101" pitchFamily="34" charset="-79"/>
            </a:endParaRPr>
          </a:p>
        </p:txBody>
      </p:sp>
      <p:sp>
        <p:nvSpPr>
          <p:cNvPr id="2" name="משולש שווה-שוקיים 1"/>
          <p:cNvSpPr/>
          <p:nvPr/>
        </p:nvSpPr>
        <p:spPr>
          <a:xfrm rot="10206780">
            <a:off x="9162293" y="2717945"/>
            <a:ext cx="1080116" cy="2645435"/>
          </a:xfrm>
          <a:prstGeom prst="triangle">
            <a:avLst>
              <a:gd name="adj" fmla="val 47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6" name="מחבר ישר 25"/>
          <p:cNvCxnSpPr>
            <a:cxnSpLocks/>
          </p:cNvCxnSpPr>
          <p:nvPr/>
        </p:nvCxnSpPr>
        <p:spPr>
          <a:xfrm rot="21006780" flipH="1" flipV="1">
            <a:off x="9184773" y="2758309"/>
            <a:ext cx="571986" cy="264543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מחבר ישר 29"/>
          <p:cNvCxnSpPr>
            <a:stCxn id="2" idx="0"/>
            <a:endCxn id="2" idx="2"/>
          </p:cNvCxnSpPr>
          <p:nvPr/>
        </p:nvCxnSpPr>
        <p:spPr>
          <a:xfrm rot="21006780" flipV="1">
            <a:off x="9730032" y="2668838"/>
            <a:ext cx="508130" cy="264543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מחבר ישר 36">
            <a:extLst>
              <a:ext uri="{FF2B5EF4-FFF2-40B4-BE49-F238E27FC236}">
                <a16:creationId xmlns:a16="http://schemas.microsoft.com/office/drawing/2014/main" xmlns="" id="{3A557184-D79F-40C4-BDB0-E111121E9025}"/>
              </a:ext>
            </a:extLst>
          </p:cNvPr>
          <p:cNvCxnSpPr>
            <a:cxnSpLocks/>
            <a:endCxn id="2" idx="4"/>
          </p:cNvCxnSpPr>
          <p:nvPr/>
        </p:nvCxnSpPr>
        <p:spPr>
          <a:xfrm rot="21006780" flipH="1">
            <a:off x="8935091" y="2736613"/>
            <a:ext cx="1091482" cy="1"/>
          </a:xfrm>
          <a:prstGeom prst="line">
            <a:avLst/>
          </a:prstGeom>
          <a:ln w="57150"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מחבר ישר 15"/>
          <p:cNvCxnSpPr>
            <a:cxnSpLocks/>
          </p:cNvCxnSpPr>
          <p:nvPr/>
        </p:nvCxnSpPr>
        <p:spPr>
          <a:xfrm flipH="1" flipV="1">
            <a:off x="8961902" y="2827060"/>
            <a:ext cx="1017727" cy="250793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0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2862</TotalTime>
  <Words>1346</Words>
  <Application>Microsoft Office PowerPoint</Application>
  <PresentationFormat>מותאם אישית</PresentationFormat>
  <Paragraphs>438</Paragraphs>
  <Slides>69</Slides>
  <Notes>28</Notes>
  <HiddenSlides>0</HiddenSlides>
  <MMClips>11</MMClips>
  <ScaleCrop>false</ScaleCrop>
  <HeadingPairs>
    <vt:vector size="8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69</vt:i4>
      </vt:variant>
    </vt:vector>
  </HeadingPairs>
  <TitlesOfParts>
    <vt:vector size="77" baseType="lpstr">
      <vt:lpstr>Arial</vt:lpstr>
      <vt:lpstr>David</vt:lpstr>
      <vt:lpstr>Open Sans</vt:lpstr>
      <vt:lpstr>Cambria Math</vt:lpstr>
      <vt:lpstr>Calibri</vt:lpstr>
      <vt:lpstr>Guttman Yad-Brush</vt:lpstr>
      <vt:lpstr>Office Theme</vt:lpstr>
      <vt:lpstr>מצגת</vt:lpstr>
      <vt:lpstr>מצגת של PowerPoint</vt:lpstr>
      <vt:lpstr>מה נלמד היום?</vt:lpstr>
      <vt:lpstr>מה להביא לשיעור?</vt:lpstr>
      <vt:lpstr>מתחילים בהנאה</vt:lpstr>
      <vt:lpstr>מתחילים בהנאה</vt:lpstr>
      <vt:lpstr>מה אנחנו כבר יודעים?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תרגול</vt:lpstr>
      <vt:lpstr>תרגול</vt:lpstr>
      <vt:lpstr>תרגול</vt:lpstr>
      <vt:lpstr>תרגול</vt:lpstr>
      <vt:lpstr>תרגול</vt:lpstr>
      <vt:lpstr>תרגול</vt:lpstr>
      <vt:lpstr>תרגול</vt:lpstr>
      <vt:lpstr>תרגול</vt:lpstr>
      <vt:lpstr>תרגול</vt:lpstr>
      <vt:lpstr>תרגול</vt:lpstr>
      <vt:lpstr>תרגול</vt:lpstr>
      <vt:lpstr>עכשיו לומדים</vt:lpstr>
      <vt:lpstr>עכשיו לומדים</vt:lpstr>
      <vt:lpstr>תזכורת</vt:lpstr>
      <vt:lpstr>תזכורת</vt:lpstr>
      <vt:lpstr>תזכורת</vt:lpstr>
      <vt:lpstr>תזכורת</vt:lpstr>
      <vt:lpstr>עכשיו לומדים</vt:lpstr>
      <vt:lpstr>עכשיו לומדים</vt:lpstr>
      <vt:lpstr>עכשיו לומדים</vt:lpstr>
      <vt:lpstr>עכשיו לומדים</vt:lpstr>
      <vt:lpstr>תרגול </vt:lpstr>
      <vt:lpstr>תרגול </vt:lpstr>
      <vt:lpstr>תרגול </vt:lpstr>
      <vt:lpstr>תרגול </vt:lpstr>
      <vt:lpstr>תרגול </vt:lpstr>
      <vt:lpstr>תרגול </vt:lpstr>
      <vt:lpstr>עכשיו לומדים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מיון סוגי משולשים</vt:lpstr>
      <vt:lpstr>מצגת של PowerPoint</vt:lpstr>
      <vt:lpstr>פתרון:</vt:lpstr>
      <vt:lpstr>פתרון:</vt:lpstr>
      <vt:lpstr>מסיימים ומסכמים</vt:lpstr>
      <vt:lpstr>ממשיכים לתרגל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רבקה קלטוביץ</cp:lastModifiedBy>
  <cp:revision>171</cp:revision>
  <dcterms:created xsi:type="dcterms:W3CDTF">2020-03-11T07:11:19Z</dcterms:created>
  <dcterms:modified xsi:type="dcterms:W3CDTF">2020-07-19T09:33:30Z</dcterms:modified>
</cp:coreProperties>
</file>