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9"/>
  </p:notesMasterIdLst>
  <p:sldIdLst>
    <p:sldId id="260" r:id="rId2"/>
    <p:sldId id="268" r:id="rId3"/>
    <p:sldId id="269" r:id="rId4"/>
    <p:sldId id="275" r:id="rId5"/>
    <p:sldId id="270" r:id="rId6"/>
    <p:sldId id="301" r:id="rId7"/>
    <p:sldId id="302" r:id="rId8"/>
    <p:sldId id="272" r:id="rId9"/>
    <p:sldId id="273" r:id="rId10"/>
    <p:sldId id="274" r:id="rId11"/>
    <p:sldId id="276" r:id="rId12"/>
    <p:sldId id="277" r:id="rId13"/>
    <p:sldId id="305" r:id="rId14"/>
    <p:sldId id="284" r:id="rId15"/>
    <p:sldId id="304" r:id="rId16"/>
    <p:sldId id="296" r:id="rId17"/>
    <p:sldId id="299" r:id="rId18"/>
    <p:sldId id="287" r:id="rId19"/>
    <p:sldId id="286" r:id="rId20"/>
    <p:sldId id="283" r:id="rId21"/>
    <p:sldId id="317" r:id="rId22"/>
    <p:sldId id="307" r:id="rId23"/>
    <p:sldId id="288" r:id="rId24"/>
    <p:sldId id="308" r:id="rId25"/>
    <p:sldId id="309" r:id="rId26"/>
    <p:sldId id="290" r:id="rId27"/>
    <p:sldId id="315" r:id="rId28"/>
    <p:sldId id="291" r:id="rId29"/>
    <p:sldId id="292" r:id="rId30"/>
    <p:sldId id="316" r:id="rId31"/>
    <p:sldId id="311" r:id="rId32"/>
    <p:sldId id="312" r:id="rId33"/>
    <p:sldId id="313" r:id="rId34"/>
    <p:sldId id="314" r:id="rId35"/>
    <p:sldId id="293" r:id="rId36"/>
    <p:sldId id="310" r:id="rId37"/>
    <p:sldId id="281" r:id="rId38"/>
  </p:sldIdLst>
  <p:sldSz cx="12192000" cy="6858000"/>
  <p:notesSz cx="6797675" cy="9926638"/>
  <p:embeddedFontLs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נחמה דינה בראמי" initials="נדב" lastIdx="17" clrIdx="0"/>
  <p:cmAuthor id="2" name="אפרת" initials="E"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285E3"/>
    <a:srgbClr val="EBEBEB"/>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89" autoAdjust="0"/>
    <p:restoredTop sz="86387" autoAdjust="0"/>
  </p:normalViewPr>
  <p:slideViewPr>
    <p:cSldViewPr snapToGrid="0" snapToObjects="1" showGuides="1">
      <p:cViewPr varScale="1">
        <p:scale>
          <a:sx n="60" d="100"/>
          <a:sy n="60" d="100"/>
        </p:scale>
        <p:origin x="1296" y="66"/>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FEB0428-3D81-B14A-B943-4C2208D448E3}" type="datetimeFigureOut">
              <a:rPr lang="x-none" smtClean="0"/>
              <a:t>כ"ה/אייר/תש"פ</a:t>
            </a:fld>
            <a:endParaRPr lang="x-non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488626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נכון מאוד. המצב המצוי היה הרעש החזק</a:t>
            </a:r>
            <a:r>
              <a:rPr lang="he-IL" baseline="0" dirty="0"/>
              <a:t> מאוד שנוצר כתוצאה מיציאת הרכבת מהמנהרה. חשבו כעת מה יהיה המצב הרצוי?</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1944509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נכון</a:t>
            </a:r>
            <a:r>
              <a:rPr lang="he-IL" baseline="0" dirty="0"/>
              <a:t> מאוד! היה צורך ברכבת שלא תייצר רעש מוגזם ותעמוד בתקני הרעש המקובלים. כעת בואו ננסח את הבעיה החדשה של המהנדסים. זכרו: בהגדרת הבעיה מתייחסים ל</a:t>
            </a:r>
            <a:r>
              <a:rPr lang="he-IL" b="1" baseline="0" dirty="0"/>
              <a:t>פער</a:t>
            </a:r>
            <a:r>
              <a:rPr lang="he-IL" baseline="0" dirty="0"/>
              <a:t> שנוצר בין המצב המצוי למצב הרצוי.  ומנסחים את הבעיה כשאלה- כיצד?:</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2543722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בואו נצפה בניסוח הבעיה. (להקריא).</a:t>
            </a:r>
            <a:r>
              <a:rPr lang="he-IL" baseline="0" dirty="0"/>
              <a:t> תוכלו לראות שבניסוח הבעיה יש התייחסות לפער בין המצב המצוי (מסומן באדום) למצב הרצוי (מסומן בירוק)</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1756122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להקריא</a:t>
            </a:r>
            <a:r>
              <a:rPr lang="he-IL" baseline="0" dirty="0"/>
              <a:t> ואז לומר. בואו נצפה בסרטון ונקשיב לקולות. נסו לחשוב כיצד הייתם משנים את מבנה הרכבת בהתאם למבנה השלדג</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2022641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המהנדסים שינו את צורת הרכבת לאחר התצפית בשלדג. התבוננו</a:t>
            </a:r>
            <a:r>
              <a:rPr lang="he-IL" baseline="0" dirty="0"/>
              <a:t> בתמונה הרכבת המשופרת בצד שמאל לעומת צורתה המקורית בצד ימין. האם אתם מבחינים בהבדל?  איזה שכלול בוצע ברכבת?</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798224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מיד נכיר דוגמה נוספת למוצר שפותח בעקבות התבוננות בטבע. אך לפני כן נסו לשער, איזה מוצר...</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3339255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40864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להקריא ולשאול: מה המצב המצוי ומה המצב הרצוי המתואר בקטע?</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247301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כמובן</a:t>
            </a:r>
            <a:r>
              <a:rPr lang="he-IL" baseline="0" dirty="0"/>
              <a:t> שצדקתם!</a:t>
            </a:r>
          </a:p>
          <a:p>
            <a:pPr algn="r"/>
            <a:r>
              <a:rPr lang="he-IL" baseline="0" dirty="0"/>
              <a:t>המצב המצוי מתאר מצב של פליטת חומרים רעילים לסביבה ואנחנו כמובן מעוניינים במצב של דבק חזק ועמיד וידידותי לסביבה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1453069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נסו לנסח את הבעיה החדשה במחברת</a:t>
            </a:r>
            <a:r>
              <a:rPr lang="he-IL" baseline="0" dirty="0"/>
              <a:t> </a:t>
            </a:r>
            <a:r>
              <a:rPr lang="he-IL" dirty="0"/>
              <a:t>. אני מזכירה</a:t>
            </a:r>
            <a:r>
              <a:rPr lang="he-IL" baseline="0" dirty="0"/>
              <a:t> לכם שבניסוח הבעיה יש התייחסות לפער בין המצב המצוי (מסומן באדום) למצב הרצוי (מסומן בירוק)</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1756122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br>
              <a:rPr lang="he-IL" sz="1200" dirty="0"/>
            </a:br>
            <a:r>
              <a:rPr lang="he-IL" sz="1200" dirty="0"/>
              <a:t>התבוננו בתמונות:                                            </a:t>
            </a:r>
            <a:br>
              <a:rPr lang="he-IL" sz="1200" dirty="0"/>
            </a:br>
            <a:r>
              <a:rPr lang="he-IL" sz="1200" dirty="0"/>
              <a:t>איך לדעתכם מרגיש כל אחד מהנוסעים שבתמונות?</a:t>
            </a:r>
            <a:br>
              <a:rPr lang="he-IL" sz="1200" dirty="0"/>
            </a:br>
            <a:r>
              <a:rPr lang="he-IL" sz="1200" dirty="0"/>
              <a:t>באיזה מן הכבישים הייתם מעדיפים לנסוע?</a:t>
            </a:r>
            <a:br>
              <a:rPr lang="he-IL" sz="1200" dirty="0"/>
            </a:br>
            <a:r>
              <a:rPr lang="he-IL" sz="1200" dirty="0"/>
              <a:t>והאם יכול להיות ששתי התמונות מאותו המקום?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883823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הנה הבעיה החדשה. להקריא. וכעת נחזור לשממית שלנו</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1756122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להקריא</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26</a:t>
            </a:fld>
            <a:endParaRPr lang="x-none"/>
          </a:p>
        </p:txBody>
      </p:sp>
    </p:spTree>
    <p:extLst>
      <p:ext uri="{BB962C8B-B14F-4D97-AF65-F5344CB8AC3E}">
        <p14:creationId xmlns:p14="http://schemas.microsoft.com/office/powerpoint/2010/main" val="2596013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ענו</a:t>
            </a:r>
            <a:r>
              <a:rPr lang="he-IL" baseline="0" dirty="0"/>
              <a:t> על השאלות במחברת</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29</a:t>
            </a:fld>
            <a:endParaRPr lang="x-none"/>
          </a:p>
        </p:txBody>
      </p:sp>
    </p:spTree>
    <p:extLst>
      <p:ext uri="{BB962C8B-B14F-4D97-AF65-F5344CB8AC3E}">
        <p14:creationId xmlns:p14="http://schemas.microsoft.com/office/powerpoint/2010/main" val="1961912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31</a:t>
            </a:fld>
            <a:endParaRPr lang="x-none"/>
          </a:p>
        </p:txBody>
      </p:sp>
    </p:spTree>
    <p:extLst>
      <p:ext uri="{BB962C8B-B14F-4D97-AF65-F5344CB8AC3E}">
        <p14:creationId xmlns:p14="http://schemas.microsoft.com/office/powerpoint/2010/main" val="2734645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ctr"/>
            <a:r>
              <a:rPr lang="he-IL" sz="1200" dirty="0">
                <a:solidFill>
                  <a:schemeClr val="accent1">
                    <a:lumMod val="75000"/>
                  </a:schemeClr>
                </a:solidFill>
              </a:rPr>
              <a:t>אני מזמינה אתכם להתבונן בעולמנו ולנסות ולמצוא </a:t>
            </a:r>
          </a:p>
          <a:p>
            <a:pPr algn="ctr"/>
            <a:r>
              <a:rPr lang="he-IL" sz="1200" dirty="0">
                <a:solidFill>
                  <a:schemeClr val="accent1">
                    <a:lumMod val="75000"/>
                  </a:schemeClr>
                </a:solidFill>
              </a:rPr>
              <a:t>גם אתם פתרונות לבעיות שונות.  </a:t>
            </a:r>
          </a:p>
          <a:p>
            <a:pPr algn="ctr"/>
            <a:r>
              <a:rPr lang="he-IL" sz="1200" dirty="0">
                <a:solidFill>
                  <a:schemeClr val="accent2">
                    <a:lumMod val="75000"/>
                  </a:schemeClr>
                </a:solidFill>
              </a:rPr>
              <a:t>ולא לשכוח להתפעל, ליהנות מהעולם, לשמור עליו ולא לשכוח גם להודות על כל הטוב. כפי שכתב הרמב"ם:</a:t>
            </a: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35</a:t>
            </a:fld>
            <a:endParaRPr lang="x-none"/>
          </a:p>
        </p:txBody>
      </p:sp>
    </p:spTree>
    <p:extLst>
      <p:ext uri="{BB962C8B-B14F-4D97-AF65-F5344CB8AC3E}">
        <p14:creationId xmlns:p14="http://schemas.microsoft.com/office/powerpoint/2010/main" val="2280203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t>אז מה למדנו</a:t>
            </a:r>
            <a:r>
              <a:rPr lang="he-IL" baseline="0" dirty="0"/>
              <a:t> היום?</a:t>
            </a:r>
          </a:p>
          <a:p>
            <a:pPr marL="0" lvl="0" indent="0" algn="r" rtl="1">
              <a:spcBef>
                <a:spcPts val="0"/>
              </a:spcBef>
              <a:spcAft>
                <a:spcPts val="0"/>
              </a:spcAft>
              <a:buNone/>
            </a:pPr>
            <a:r>
              <a:rPr lang="he-IL" baseline="0" dirty="0"/>
              <a:t>להקריא ולומר בסוף משפט: אז בואו לא נשכח לשמור על סביבות החיים שלנו.</a:t>
            </a:r>
          </a:p>
          <a:p>
            <a:pPr marL="0" lvl="0" indent="0" algn="r" rtl="1">
              <a:spcBef>
                <a:spcPts val="0"/>
              </a:spcBef>
              <a:spcAft>
                <a:spcPts val="0"/>
              </a:spcAft>
              <a:buNone/>
            </a:pPr>
            <a:r>
              <a:rPr lang="he-IL" baseline="0"/>
              <a:t>להתראות בשיעור הבא</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36</a:t>
            </a:fld>
            <a:endParaRPr lang="x-none"/>
          </a:p>
        </p:txBody>
      </p:sp>
    </p:spTree>
    <p:extLst>
      <p:ext uri="{BB962C8B-B14F-4D97-AF65-F5344CB8AC3E}">
        <p14:creationId xmlns:p14="http://schemas.microsoft.com/office/powerpoint/2010/main" val="365793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בעיר </a:t>
            </a:r>
            <a:r>
              <a:rPr lang="he-IL" dirty="0" err="1"/>
              <a:t>פוינטון</a:t>
            </a:r>
            <a:r>
              <a:rPr lang="he-IL" dirty="0"/>
              <a:t> </a:t>
            </a:r>
            <a:r>
              <a:rPr lang="en-US" dirty="0"/>
              <a:t>Poynton)</a:t>
            </a:r>
            <a:endParaRPr lang="he-IL" dirty="0"/>
          </a:p>
          <a:p>
            <a:pPr algn="r"/>
            <a:r>
              <a:rPr lang="he-IL" dirty="0"/>
              <a:t>שבאנגליה הייתה תנועת מכוניות צפופה. </a:t>
            </a:r>
          </a:p>
          <a:p>
            <a:pPr algn="r"/>
            <a:r>
              <a:rPr lang="he-IL" dirty="0"/>
              <a:t>נהגים רבים השתמשו בצופר כדי לסמן לנהגים אחרים, ורעש רב ליווה את תנועת המכוניות. </a:t>
            </a:r>
          </a:p>
          <a:p>
            <a:pPr algn="r"/>
            <a:r>
              <a:rPr lang="he-IL" dirty="0"/>
              <a:t>התמונה</a:t>
            </a:r>
            <a:r>
              <a:rPr lang="he-IL" baseline="0" dirty="0"/>
              <a:t> מתארת את העומס הרב - ה</a:t>
            </a:r>
            <a:r>
              <a:rPr lang="he-IL" dirty="0"/>
              <a:t>תנועה הייתה עמוסה במשך שעות היום ותאונות רבות נגרמו בעיר. </a:t>
            </a:r>
          </a:p>
          <a:p>
            <a:pPr algn="r"/>
            <a:r>
              <a:rPr lang="he-IL" dirty="0"/>
              <a:t>על מנת להקל על עומס התנועה מהנדסי התנועה הרחיבו את נתיבי התנועה, הוסיפו רמזורים ותמרורים. </a:t>
            </a:r>
          </a:p>
          <a:p>
            <a:pPr algn="r"/>
            <a:r>
              <a:rPr lang="he-IL" dirty="0"/>
              <a:t>למרות זאת, עומסי התנועה והתאונות לא הפסיקו. תושבי העיר התקשו לחצות את נתיבי התנועה הרחבים, וצד אחד של העיר "נותק" מצידה האחר. </a:t>
            </a:r>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505534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חשבו</a:t>
            </a:r>
            <a:r>
              <a:rPr lang="he-IL" baseline="0" dirty="0"/>
              <a:t> וענו במחברת. להקריא את השאלות</a:t>
            </a:r>
          </a:p>
          <a:p>
            <a:pPr algn="r"/>
            <a:r>
              <a:rPr lang="en-US" baseline="0" dirty="0"/>
              <a:t> </a:t>
            </a:r>
            <a:r>
              <a:rPr lang="he-IL" baseline="0" dirty="0"/>
              <a:t>קושי הוא למעשה מצב לא תקין שדורש שינוי</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505534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להמשיך</a:t>
            </a:r>
            <a:r>
              <a:rPr lang="he-IL" baseline="0" dirty="0"/>
              <a:t> להקריא את הסיפור ואז לשאול..</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505534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indent="0" algn="r">
              <a:buNone/>
            </a:pPr>
            <a:r>
              <a:rPr lang="he-IL" dirty="0"/>
              <a:t>1. ש</a:t>
            </a:r>
            <a:r>
              <a:rPr lang="he-IL" sz="1200" b="1" dirty="0"/>
              <a:t>נחילי נמלים נעים במהירות וביעילות מבלי ליצור "פקקי תנועה". </a:t>
            </a:r>
          </a:p>
          <a:p>
            <a:pPr marL="0" indent="0" algn="r">
              <a:buNone/>
            </a:pPr>
            <a:r>
              <a:rPr lang="he-IL" sz="1200" dirty="0"/>
              <a:t>הן נעות מבלי להתנגש זו בזו וללא נמלה שתכוון את תנועתן. </a:t>
            </a:r>
          </a:p>
          <a:p>
            <a:pPr algn="r"/>
            <a:r>
              <a:rPr lang="he-IL" dirty="0"/>
              <a:t>2. עומס התנועה שבעיר פונטון והתאונות שנגרמות עקב כך.</a:t>
            </a:r>
          </a:p>
          <a:p>
            <a:pPr algn="r"/>
            <a:r>
              <a:rPr lang="he-IL" dirty="0"/>
              <a:t>3. מער</a:t>
            </a:r>
            <a:r>
              <a:rPr lang="he-IL" sz="1200" dirty="0"/>
              <a:t>כת תחבורה חדשה שנחנכה בעיר </a:t>
            </a:r>
            <a:r>
              <a:rPr lang="he-IL" sz="1200" dirty="0" err="1"/>
              <a:t>פוינטון</a:t>
            </a:r>
            <a:r>
              <a:rPr lang="he-IL" sz="1200" dirty="0"/>
              <a:t> בשנת 2012.  שהתבססה על עקרונות תנועת הנחיל: הליכה בנתיב קבוע ובמהירות קבועה.</a:t>
            </a:r>
            <a:endParaRPr lang="he-IL" dirty="0"/>
          </a:p>
          <a:p>
            <a:pPr algn="r"/>
            <a:r>
              <a:rPr lang="he-IL" dirty="0"/>
              <a:t>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3400018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1" dirty="0"/>
              <a:t>כעת נכיר שתי בעיות נוספות שמציאת הפתרון  התבססה על התבוננות בבריאה </a:t>
            </a:r>
            <a:br>
              <a:rPr lang="he-IL" sz="1200" b="1" dirty="0"/>
            </a:br>
            <a:r>
              <a:rPr lang="en-US" sz="1200" b="1" dirty="0"/>
              <a:t> </a:t>
            </a:r>
            <a:r>
              <a:rPr lang="he-IL" sz="1200" b="1" dirty="0"/>
              <a:t>והובילה לבניית מוצר</a:t>
            </a:r>
          </a:p>
          <a:p>
            <a:pPr algn="r"/>
            <a:r>
              <a:rPr lang="he-IL" sz="1200" b="1" dirty="0"/>
              <a:t>נתחיל עם הדוגמה הראשונה – איזה מוצר... סקרנים לדעת</a:t>
            </a:r>
            <a:r>
              <a:rPr lang="he-IL" sz="1200" b="1" baseline="0" dirty="0"/>
              <a:t> כיצד? בואו נתחיל בסיפור</a:t>
            </a:r>
            <a:br>
              <a:rPr lang="he-IL" sz="1200" b="1" dirty="0"/>
            </a:b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3818398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1" dirty="0"/>
              <a:t>התשובה</a:t>
            </a:r>
            <a:r>
              <a:rPr lang="he-IL" sz="1200" b="1" baseline="0" dirty="0"/>
              <a:t> הנכונה היא רכבת. רוצים לדעת כיצד? שמעו את סיפור המקרה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3818398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להקריא את הסיפור</a:t>
            </a:r>
          </a:p>
          <a:p>
            <a:pPr algn="r"/>
            <a:r>
              <a:rPr lang="he-IL" dirty="0"/>
              <a:t>ואז לשאול. עיינו שוב בקטע שקראנו זה עתה. מה היה המצב המצוי?</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19445092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D3F5E7-9570-CB48-AE95-15E23DB4E0ED}"/>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9" name="Picture 18">
            <a:extLst>
              <a:ext uri="{FF2B5EF4-FFF2-40B4-BE49-F238E27FC236}">
                <a16:creationId xmlns:a16="http://schemas.microsoft.com/office/drawing/2014/main" id="{C37C3AE3-8A3A-6F4C-BDEA-D0F74E286323}"/>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0" name="Picture 19">
            <a:extLst>
              <a:ext uri="{FF2B5EF4-FFF2-40B4-BE49-F238E27FC236}">
                <a16:creationId xmlns:a16="http://schemas.microsoft.com/office/drawing/2014/main" id="{F7DA0ACC-AD37-394A-BBD5-F3DDF6DC4C43}"/>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2" name="Straight Connector 21">
            <a:extLst>
              <a:ext uri="{FF2B5EF4-FFF2-40B4-BE49-F238E27FC236}">
                <a16:creationId xmlns:a16="http://schemas.microsoft.com/office/drawing/2014/main" id="{6402BFFB-4B13-124B-81F5-2F78B7F80473}"/>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E484577-483E-7242-917A-00D38BA8736E}"/>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4" name="Straight Connector 23">
            <a:extLst>
              <a:ext uri="{FF2B5EF4-FFF2-40B4-BE49-F238E27FC236}">
                <a16:creationId xmlns:a16="http://schemas.microsoft.com/office/drawing/2014/main" id="{F7764D93-0F65-9B4D-B215-60B665F73BD2}"/>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DBA308-BCDE-054D-8D29-1334C40E70E5}"/>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9CC1E3B8-6F51-6E4F-A503-AD965CF82D0A}"/>
              </a:ext>
            </a:extLst>
          </p:cNvPr>
          <p:cNvGrpSpPr/>
          <p:nvPr userDrawn="1"/>
        </p:nvGrpSpPr>
        <p:grpSpPr>
          <a:xfrm>
            <a:off x="-110840" y="110839"/>
            <a:ext cx="1530097" cy="1525930"/>
            <a:chOff x="8374611" y="4283110"/>
            <a:chExt cx="2300578" cy="2294314"/>
          </a:xfrm>
        </p:grpSpPr>
        <p:pic>
          <p:nvPicPr>
            <p:cNvPr id="36" name="Picture 35">
              <a:extLst>
                <a:ext uri="{FF2B5EF4-FFF2-40B4-BE49-F238E27FC236}">
                  <a16:creationId xmlns:a16="http://schemas.microsoft.com/office/drawing/2014/main" id="{269DA8D3-076A-4742-AC7A-9EB5E69C7E1E}"/>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7" name="Rectangle 36">
              <a:extLst>
                <a:ext uri="{FF2B5EF4-FFF2-40B4-BE49-F238E27FC236}">
                  <a16:creationId xmlns:a16="http://schemas.microsoft.com/office/drawing/2014/main" id="{4F361B1A-C9AC-6944-8861-226D06E2FC9C}"/>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
        <p:nvSpPr>
          <p:cNvPr id="38" name="TextBox 37">
            <a:extLst>
              <a:ext uri="{FF2B5EF4-FFF2-40B4-BE49-F238E27FC236}">
                <a16:creationId xmlns:a16="http://schemas.microsoft.com/office/drawing/2014/main" id="{4050E382-46BD-EC4A-9255-342AEA607793}"/>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45824BB1-2435-734E-9266-80D63D1B886A}"/>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0" name="Rectangle 39">
            <a:extLst>
              <a:ext uri="{FF2B5EF4-FFF2-40B4-BE49-F238E27FC236}">
                <a16:creationId xmlns:a16="http://schemas.microsoft.com/office/drawing/2014/main" id="{4476D12D-01A7-2349-AE0C-06DFFC8E4DB0}"/>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1" name="Rectangle 40">
            <a:extLst>
              <a:ext uri="{FF2B5EF4-FFF2-40B4-BE49-F238E27FC236}">
                <a16:creationId xmlns:a16="http://schemas.microsoft.com/office/drawing/2014/main" id="{19C6A9FB-5F47-9545-B448-B2E7B3B286C7}"/>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2" name="TextBox 1">
            <a:extLst>
              <a:ext uri="{FF2B5EF4-FFF2-40B4-BE49-F238E27FC236}">
                <a16:creationId xmlns:a16="http://schemas.microsoft.com/office/drawing/2014/main" id="{0A92D1B0-6B63-F440-9F8D-BFFEC1F100C2}"/>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x-none"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939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כותרת ראשית">
  <p:cSld name="2_כותרת ראשית">
    <p:spTree>
      <p:nvGrpSpPr>
        <p:cNvPr id="1" name="Shape 15"/>
        <p:cNvGrpSpPr/>
        <p:nvPr/>
      </p:nvGrpSpPr>
      <p:grpSpPr>
        <a:xfrm>
          <a:off x="0" y="0"/>
          <a:ext cx="0" cy="0"/>
          <a:chOff x="0" y="0"/>
          <a:chExt cx="0" cy="0"/>
        </a:xfrm>
      </p:grpSpPr>
      <p:pic>
        <p:nvPicPr>
          <p:cNvPr id="16" name="Google Shape;16;p26"/>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7" name="Google Shape;17;p26"/>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18" name="Google Shape;18;p26"/>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19" name="Google Shape;19;p26"/>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26"/>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1" name="Google Shape;21;p26"/>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2" name="Google Shape;22;p26"/>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3" name="Google Shape;23;p26"/>
          <p:cNvCxnSpPr/>
          <p:nvPr/>
        </p:nvCxnSpPr>
        <p:spPr>
          <a:xfrm>
            <a:off x="2090531" y="4989650"/>
            <a:ext cx="5065642" cy="0"/>
          </a:xfrm>
          <a:prstGeom prst="straightConnector1">
            <a:avLst/>
          </a:prstGeom>
          <a:noFill/>
          <a:ln w="38100" cap="flat" cmpd="sng">
            <a:solidFill>
              <a:srgbClr val="FFC000"/>
            </a:solidFill>
            <a:prstDash val="solid"/>
            <a:miter lim="800000"/>
            <a:headEnd type="none" w="sm" len="sm"/>
            <a:tailEnd type="none" w="sm" len="sm"/>
          </a:ln>
        </p:spPr>
      </p:cxnSp>
      <p:sp>
        <p:nvSpPr>
          <p:cNvPr id="24" name="Google Shape;24;p26"/>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5" name="Google Shape;25;p26"/>
          <p:cNvGrpSpPr/>
          <p:nvPr/>
        </p:nvGrpSpPr>
        <p:grpSpPr>
          <a:xfrm>
            <a:off x="-110840" y="110839"/>
            <a:ext cx="1530097" cy="1525930"/>
            <a:chOff x="8374611" y="4283110"/>
            <a:chExt cx="2300578" cy="2294314"/>
          </a:xfrm>
        </p:grpSpPr>
        <p:pic>
          <p:nvPicPr>
            <p:cNvPr id="26" name="Google Shape;26;p26"/>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7" name="Google Shape;27;p26"/>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pic>
        <p:nvPicPr>
          <p:cNvPr id="28" name="Google Shape;28;p26"/>
          <p:cNvPicPr preferRelativeResize="0"/>
          <p:nvPr/>
        </p:nvPicPr>
        <p:blipFill rotWithShape="1">
          <a:blip r:embed="rId5">
            <a:alphaModFix/>
          </a:blip>
          <a:srcRect/>
          <a:stretch/>
        </p:blipFill>
        <p:spPr>
          <a:xfrm>
            <a:off x="3332187" y="886221"/>
            <a:ext cx="9150178" cy="2791691"/>
          </a:xfrm>
          <a:prstGeom prst="rect">
            <a:avLst/>
          </a:prstGeom>
          <a:noFill/>
          <a:ln>
            <a:noFill/>
          </a:ln>
        </p:spPr>
      </p:pic>
      <p:sp>
        <p:nvSpPr>
          <p:cNvPr id="29" name="Google Shape;29;p26"/>
          <p:cNvSpPr txBox="1">
            <a:spLocks noGrp="1"/>
          </p:cNvSpPr>
          <p:nvPr>
            <p:ph type="body" idx="2"/>
          </p:nvPr>
        </p:nvSpPr>
        <p:spPr>
          <a:xfrm>
            <a:off x="2030833" y="4419771"/>
            <a:ext cx="6411268" cy="649357"/>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6"/>
          <p:cNvSpPr txBox="1">
            <a:spLocks noGrp="1"/>
          </p:cNvSpPr>
          <p:nvPr>
            <p:ph type="body" idx="3"/>
          </p:nvPr>
        </p:nvSpPr>
        <p:spPr>
          <a:xfrm>
            <a:off x="416891" y="6148563"/>
            <a:ext cx="5099050" cy="560533"/>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2800"/>
              <a:buNone/>
              <a:defRPr>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8513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3" r:id="rId17"/>
    <p:sldLayoutId id="2147483676" r:id="rId18"/>
  </p:sldLayoutIdLst>
  <p:txStyles>
    <p:titleStyle>
      <a:lvl1pPr algn="r" defTabSz="914400" rtl="1"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8.xml"/><Relationship Id="rId7" Type="http://schemas.openxmlformats.org/officeDocument/2006/relationships/image" Target="../media/image1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xml"/><Relationship Id="rId7" Type="http://schemas.openxmlformats.org/officeDocument/2006/relationships/image" Target="../media/image2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lt1"/>
              </a:buClr>
              <a:buSzPts val="6000"/>
              <a:buNone/>
            </a:pPr>
            <a:r>
              <a:rPr lang="x-none" dirty="0"/>
              <a:t>שיעור </a:t>
            </a:r>
            <a:r>
              <a:rPr lang="he-IL" dirty="0"/>
              <a:t>מדעים לכיתות ד-ו</a:t>
            </a:r>
            <a:endParaRPr dirty="0"/>
          </a:p>
          <a:p>
            <a:pPr marL="0" lvl="0" indent="0" algn="r" rtl="1">
              <a:lnSpc>
                <a:spcPct val="90000"/>
              </a:lnSpc>
              <a:spcBef>
                <a:spcPts val="800"/>
              </a:spcBef>
              <a:spcAft>
                <a:spcPts val="0"/>
              </a:spcAft>
              <a:buClr>
                <a:schemeClr val="lt1"/>
              </a:buClr>
              <a:buSzPts val="6000"/>
              <a:buNone/>
            </a:pPr>
            <a:endParaRPr dirty="0"/>
          </a:p>
        </p:txBody>
      </p:sp>
      <p:sp>
        <p:nvSpPr>
          <p:cNvPr id="239" name="Google Shape;239;p5"/>
          <p:cNvSpPr txBox="1">
            <a:spLocks noGrp="1"/>
          </p:cNvSpPr>
          <p:nvPr>
            <p:ph type="body" idx="2"/>
          </p:nvPr>
        </p:nvSpPr>
        <p:spPr>
          <a:xfrm>
            <a:off x="2030833" y="4419771"/>
            <a:ext cx="8575268" cy="649357"/>
          </a:xfrm>
          <a:prstGeom prst="rect">
            <a:avLst/>
          </a:prstGeom>
          <a:noFill/>
          <a:ln>
            <a:noFill/>
          </a:ln>
        </p:spPr>
        <p:txBody>
          <a:bodyPr spcFirstLastPara="1" wrap="square" lIns="91425" tIns="45700" rIns="91425" bIns="45700" anchor="t" anchorCtr="0">
            <a:normAutofit fontScale="85000" lnSpcReduction="10000"/>
          </a:bodyPr>
          <a:lstStyle/>
          <a:p>
            <a:pPr marL="0" lvl="0" indent="0" algn="r">
              <a:spcBef>
                <a:spcPts val="0"/>
              </a:spcBef>
            </a:pPr>
            <a:r>
              <a:rPr lang="x-none" b="1" dirty="0"/>
              <a:t>נושא השיעור</a:t>
            </a:r>
            <a:r>
              <a:rPr lang="he-IL" b="1" dirty="0"/>
              <a:t> : תכנון מוצרים מתוך התבוננות בבריאה - </a:t>
            </a:r>
            <a:r>
              <a:rPr lang="he-IL" b="1" dirty="0" err="1"/>
              <a:t>ביומימיקרי</a:t>
            </a:r>
            <a:endParaRPr b="1" dirty="0"/>
          </a:p>
        </p:txBody>
      </p:sp>
      <p:sp>
        <p:nvSpPr>
          <p:cNvPr id="240" name="Google Shape;240;p5"/>
          <p:cNvSpPr txBox="1">
            <a:spLocks noGrp="1"/>
          </p:cNvSpPr>
          <p:nvPr>
            <p:ph type="body" idx="3"/>
          </p:nvPr>
        </p:nvSpPr>
        <p:spPr>
          <a:xfrm>
            <a:off x="416890" y="6148563"/>
            <a:ext cx="11363629" cy="560533"/>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lt1"/>
              </a:buClr>
              <a:buSzPts val="2800"/>
              <a:buNone/>
            </a:pPr>
            <a:r>
              <a:rPr lang="he-IL" dirty="0"/>
              <a:t>.</a:t>
            </a:r>
            <a:endParaRPr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42" name="Google Shape;242;p5"/>
          <p:cNvSpPr txBox="1"/>
          <p:nvPr/>
        </p:nvSpPr>
        <p:spPr>
          <a:xfrm>
            <a:off x="2030833" y="5069128"/>
            <a:ext cx="5147207" cy="649357"/>
          </a:xfrm>
          <a:prstGeom prst="rect">
            <a:avLst/>
          </a:prstGeom>
          <a:noFill/>
          <a:ln>
            <a:noFill/>
          </a:ln>
        </p:spPr>
        <p:txBody>
          <a:bodyPr spcFirstLastPara="1" wrap="square" lIns="91425" tIns="45700" rIns="91425" bIns="45700" anchor="t" anchorCtr="0">
            <a:normAutofit/>
          </a:bodyPr>
          <a:lstStyle/>
          <a:p>
            <a:pPr marL="0" marR="0" lvl="0" indent="0" algn="r" rtl="1">
              <a:lnSpc>
                <a:spcPct val="90000"/>
              </a:lnSpc>
              <a:spcBef>
                <a:spcPts val="0"/>
              </a:spcBef>
              <a:spcAft>
                <a:spcPts val="0"/>
              </a:spcAft>
              <a:buClr>
                <a:schemeClr val="lt1"/>
              </a:buClr>
              <a:buSzPts val="3200"/>
              <a:buFont typeface="Calibri"/>
              <a:buNone/>
            </a:pPr>
            <a:r>
              <a:rPr lang="he-IL" sz="3200" b="0" i="0" u="none" strike="noStrike" cap="none" dirty="0">
                <a:solidFill>
                  <a:schemeClr val="lt1"/>
                </a:solidFill>
                <a:latin typeface="Calibri"/>
                <a:ea typeface="Calibri"/>
                <a:cs typeface="Calibri"/>
                <a:sym typeface="Calibri"/>
              </a:rPr>
              <a:t>               </a:t>
            </a:r>
            <a:r>
              <a:rPr lang="x-none" sz="3200" b="0" i="0" u="none" strike="noStrike" cap="none" dirty="0">
                <a:solidFill>
                  <a:schemeClr val="lt1"/>
                </a:solidFill>
                <a:latin typeface="Calibri"/>
                <a:ea typeface="Calibri"/>
                <a:cs typeface="Calibri"/>
                <a:sym typeface="Calibri"/>
              </a:rPr>
              <a:t>עם המור</a:t>
            </a:r>
            <a:r>
              <a:rPr lang="he-IL" sz="3200" b="0" i="0" u="none" strike="noStrike" cap="none" dirty="0">
                <a:solidFill>
                  <a:schemeClr val="lt1"/>
                </a:solidFill>
                <a:latin typeface="Calibri"/>
                <a:ea typeface="Calibri"/>
                <a:cs typeface="Calibri"/>
                <a:sym typeface="Calibri"/>
              </a:rPr>
              <a:t>ה:</a:t>
            </a:r>
            <a:r>
              <a:rPr lang="x-none" sz="3200" b="0" i="0" u="none" strike="noStrike" cap="none" dirty="0">
                <a:solidFill>
                  <a:schemeClr val="lt1"/>
                </a:solidFill>
                <a:latin typeface="Calibri"/>
                <a:ea typeface="Calibri"/>
                <a:cs typeface="Calibri"/>
                <a:sym typeface="Calibri"/>
              </a:rPr>
              <a:t> </a:t>
            </a:r>
            <a:r>
              <a:rPr lang="he-IL" sz="3200" dirty="0">
                <a:solidFill>
                  <a:schemeClr val="lt1"/>
                </a:solidFill>
                <a:latin typeface="Calibri"/>
                <a:ea typeface="Calibri"/>
                <a:cs typeface="Calibri"/>
                <a:sym typeface="Calibri"/>
              </a:rPr>
              <a:t>נחמה </a:t>
            </a:r>
            <a:r>
              <a:rPr lang="he-IL" sz="3200" dirty="0" err="1">
                <a:solidFill>
                  <a:schemeClr val="lt1"/>
                </a:solidFill>
                <a:latin typeface="Calibri"/>
                <a:ea typeface="Calibri"/>
                <a:cs typeface="Calibri"/>
                <a:sym typeface="Calibri"/>
              </a:rPr>
              <a:t>בראמי</a:t>
            </a:r>
            <a:endParaRPr sz="3200" b="0" i="0" u="none" strike="noStrike" cap="none" dirty="0">
              <a:solidFill>
                <a:schemeClr val="lt1"/>
              </a:solidFill>
              <a:latin typeface="Calibri"/>
              <a:ea typeface="Calibri"/>
              <a:cs typeface="Calibri"/>
              <a:sym typeface="Calibri"/>
            </a:endParaRPr>
          </a:p>
        </p:txBody>
      </p:sp>
      <p:sp>
        <p:nvSpPr>
          <p:cNvPr id="7" name="Google Shape;238;p5"/>
          <p:cNvSpPr txBox="1">
            <a:spLocks noGrp="1"/>
          </p:cNvSpPr>
          <p:nvPr/>
        </p:nvSpPr>
        <p:spPr>
          <a:xfrm>
            <a:off x="5515941" y="2139379"/>
            <a:ext cx="5090160" cy="634326"/>
          </a:xfrm>
          <a:prstGeom prst="rect">
            <a:avLst/>
          </a:prstGeom>
          <a:solidFill>
            <a:srgbClr val="0033CC"/>
          </a:solidFill>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r>
              <a:rPr lang="he-IL" sz="3200" b="1" dirty="0"/>
              <a:t>מערכת שיעורים למגזר החרדי</a:t>
            </a:r>
          </a:p>
        </p:txBody>
      </p:sp>
      <p:sp>
        <p:nvSpPr>
          <p:cNvPr id="2" name="תיבת טקסט 1">
            <a:extLst>
              <a:ext uri="{FF2B5EF4-FFF2-40B4-BE49-F238E27FC236}">
                <a16:creationId xmlns:a16="http://schemas.microsoft.com/office/drawing/2014/main" id="{C5EE2ED7-A90D-435F-8111-54A3EF649871}"/>
              </a:ext>
            </a:extLst>
          </p:cNvPr>
          <p:cNvSpPr txBox="1"/>
          <p:nvPr/>
        </p:nvSpPr>
        <p:spPr>
          <a:xfrm flipH="1">
            <a:off x="11261558" y="112295"/>
            <a:ext cx="689811" cy="369332"/>
          </a:xfrm>
          <a:prstGeom prst="rect">
            <a:avLst/>
          </a:prstGeom>
          <a:noFill/>
        </p:spPr>
        <p:txBody>
          <a:bodyPr wrap="square" rtlCol="1">
            <a:spAutoFit/>
          </a:bodyPr>
          <a:lstStyle/>
          <a:p>
            <a:r>
              <a:rPr lang="he-IL" dirty="0"/>
              <a:t>בס"ד</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02480-D5F1-6D42-95FA-F1A46927CA18}"/>
              </a:ext>
            </a:extLst>
          </p:cNvPr>
          <p:cNvSpPr>
            <a:spLocks noGrp="1"/>
          </p:cNvSpPr>
          <p:nvPr>
            <p:ph type="title"/>
          </p:nvPr>
        </p:nvSpPr>
        <p:spPr/>
        <p:txBody>
          <a:bodyPr>
            <a:normAutofit/>
          </a:bodyPr>
          <a:lstStyle/>
          <a:p>
            <a:r>
              <a:rPr lang="he-IL" dirty="0"/>
              <a:t>נחשוב ונענה:</a:t>
            </a:r>
            <a:endParaRPr lang="x-none" dirty="0"/>
          </a:p>
        </p:txBody>
      </p:sp>
      <p:pic>
        <p:nvPicPr>
          <p:cNvPr id="14" name="Picture 13">
            <a:extLst>
              <a:ext uri="{FF2B5EF4-FFF2-40B4-BE49-F238E27FC236}">
                <a16:creationId xmlns:a16="http://schemas.microsoft.com/office/drawing/2014/main" id="{9B2D5F4B-86D3-B242-A021-5A17D9360872}"/>
              </a:ext>
            </a:extLst>
          </p:cNvPr>
          <p:cNvPicPr>
            <a:picLocks noChangeAspect="1"/>
          </p:cNvPicPr>
          <p:nvPr/>
        </p:nvPicPr>
        <p:blipFill>
          <a:blip r:embed="rId5"/>
          <a:stretch>
            <a:fillRect/>
          </a:stretch>
        </p:blipFill>
        <p:spPr>
          <a:xfrm>
            <a:off x="-95925" y="455612"/>
            <a:ext cx="1367342" cy="1473201"/>
          </a:xfrm>
          <a:prstGeom prst="rect">
            <a:avLst/>
          </a:prstGeom>
        </p:spPr>
      </p:pic>
      <p:sp>
        <p:nvSpPr>
          <p:cNvPr id="6" name="מלבן 5">
            <a:extLst>
              <a:ext uri="{FF2B5EF4-FFF2-40B4-BE49-F238E27FC236}">
                <a16:creationId xmlns:a16="http://schemas.microsoft.com/office/drawing/2014/main" id="{5D048CAF-E09D-4807-840E-8B28CA1ABA3A}"/>
              </a:ext>
            </a:extLst>
          </p:cNvPr>
          <p:cNvSpPr/>
          <p:nvPr/>
        </p:nvSpPr>
        <p:spPr>
          <a:xfrm>
            <a:off x="4548824" y="1659285"/>
            <a:ext cx="7465017" cy="3539430"/>
          </a:xfrm>
          <a:prstGeom prst="rect">
            <a:avLst/>
          </a:prstGeom>
        </p:spPr>
        <p:txBody>
          <a:bodyPr wrap="square">
            <a:spAutoFit/>
          </a:bodyPr>
          <a:lstStyle/>
          <a:p>
            <a:pPr marL="342900" indent="-342900" algn="r" rtl="1">
              <a:buFont typeface="Courier New" panose="02070309020205020404" pitchFamily="49" charset="0"/>
              <a:buChar char="o"/>
            </a:pPr>
            <a:r>
              <a:rPr lang="he-IL" sz="3200" dirty="0"/>
              <a:t>מה הפתיע את המהנדס כאשר צפה</a:t>
            </a:r>
          </a:p>
          <a:p>
            <a:pPr algn="r" rtl="1"/>
            <a:r>
              <a:rPr lang="he-IL" sz="3200" dirty="0"/>
              <a:t>    בשיירות הנמלים? </a:t>
            </a:r>
          </a:p>
          <a:p>
            <a:pPr marL="342900" indent="-342900" algn="r" rtl="1">
              <a:buFont typeface="Courier New" panose="02070309020205020404" pitchFamily="49" charset="0"/>
              <a:buChar char="o"/>
            </a:pPr>
            <a:r>
              <a:rPr lang="he-IL" sz="3200" dirty="0"/>
              <a:t>איזו בעיה הזכירה לו תופעת תנועת</a:t>
            </a:r>
          </a:p>
          <a:p>
            <a:pPr algn="r" rtl="1"/>
            <a:r>
              <a:rPr lang="he-IL" sz="3200" dirty="0"/>
              <a:t>    הנמלים בשיירה? </a:t>
            </a:r>
          </a:p>
          <a:p>
            <a:pPr marL="342900" indent="-342900" algn="r" rtl="1">
              <a:buFont typeface="Courier New" panose="02070309020205020404" pitchFamily="49" charset="0"/>
              <a:buChar char="o"/>
            </a:pPr>
            <a:r>
              <a:rPr lang="he-IL" sz="3200" dirty="0"/>
              <a:t>איזה פתרון טכנולוגי נבנה בעקבות ההשראה שקבל המהנדס מההתנהגות של שיירות  הנמלים? </a:t>
            </a:r>
          </a:p>
        </p:txBody>
      </p:sp>
      <p:pic>
        <p:nvPicPr>
          <p:cNvPr id="8" name="תמונה 7">
            <a:extLst>
              <a:ext uri="{FF2B5EF4-FFF2-40B4-BE49-F238E27FC236}">
                <a16:creationId xmlns:a16="http://schemas.microsoft.com/office/drawing/2014/main" id="{504AE45A-E4EA-462B-8E82-28D216C5FBF8}"/>
              </a:ext>
            </a:extLst>
          </p:cNvPr>
          <p:cNvPicPr>
            <a:picLocks noChangeAspect="1"/>
          </p:cNvPicPr>
          <p:nvPr/>
        </p:nvPicPr>
        <p:blipFill rotWithShape="1">
          <a:blip r:embed="rId6"/>
          <a:srcRect l="24597" t="33188" r="29914" b="21629"/>
          <a:stretch/>
        </p:blipFill>
        <p:spPr>
          <a:xfrm>
            <a:off x="434462" y="137931"/>
            <a:ext cx="3618415" cy="2490390"/>
          </a:xfrm>
          <a:prstGeom prst="rect">
            <a:avLst/>
          </a:prstGeom>
        </p:spPr>
      </p:pic>
      <p:sp>
        <p:nvSpPr>
          <p:cNvPr id="9" name="מלבן 8">
            <a:extLst>
              <a:ext uri="{FF2B5EF4-FFF2-40B4-BE49-F238E27FC236}">
                <a16:creationId xmlns:a16="http://schemas.microsoft.com/office/drawing/2014/main" id="{BE990F6F-94E4-4FBF-9C0E-39F37C9CF176}"/>
              </a:ext>
            </a:extLst>
          </p:cNvPr>
          <p:cNvSpPr/>
          <p:nvPr/>
        </p:nvSpPr>
        <p:spPr>
          <a:xfrm>
            <a:off x="1100890" y="5288340"/>
            <a:ext cx="10431181" cy="1569660"/>
          </a:xfrm>
          <a:prstGeom prst="rect">
            <a:avLst/>
          </a:prstGeom>
          <a:ln>
            <a:solidFill>
              <a:schemeClr val="accent1">
                <a:lumMod val="50000"/>
              </a:schemeClr>
            </a:solidFill>
          </a:ln>
        </p:spPr>
        <p:txBody>
          <a:bodyPr wrap="square">
            <a:spAutoFit/>
          </a:bodyPr>
          <a:lstStyle/>
          <a:p>
            <a:pPr algn="ctr"/>
            <a:r>
              <a:rPr lang="he-IL" sz="3200" dirty="0"/>
              <a:t>בכדי לפתור את הבעיה של עומס התנועה בעיר </a:t>
            </a:r>
            <a:r>
              <a:rPr lang="he-IL" sz="3200" dirty="0" err="1"/>
              <a:t>פוינטון</a:t>
            </a:r>
            <a:r>
              <a:rPr lang="he-IL" sz="3200" dirty="0"/>
              <a:t> המהנדס חקר את אופן תנועת הנמלים – ומתוך התבוננות זו בנפלאות הבריאה מצא פתרון לבעיית  עומס תנועה.</a:t>
            </a:r>
          </a:p>
        </p:txBody>
      </p:sp>
      <p:pic>
        <p:nvPicPr>
          <p:cNvPr id="7" name="Picture 2">
            <a:extLst>
              <a:ext uri="{FF2B5EF4-FFF2-40B4-BE49-F238E27FC236}">
                <a16:creationId xmlns:a16="http://schemas.microsoft.com/office/drawing/2014/main" id="{CC6FC555-EA59-450D-AF08-8564C59ADA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516" y="2719628"/>
            <a:ext cx="3602361" cy="2388522"/>
          </a:xfrm>
          <a:prstGeom prst="rect">
            <a:avLst/>
          </a:prstGeom>
          <a:noFill/>
          <a:extLst>
            <a:ext uri="{909E8E84-426E-40DD-AFC4-6F175D3DCCD1}">
              <a14:hiddenFill xmlns:a14="http://schemas.microsoft.com/office/drawing/2010/main">
                <a:solidFill>
                  <a:srgbClr val="FFFFFF"/>
                </a:solidFill>
              </a14:hiddenFill>
            </a:ext>
          </a:extLst>
        </p:spPr>
      </p:pic>
      <p:pic>
        <p:nvPicPr>
          <p:cNvPr id="10" name="2min_final" descr="2min_final">
            <a:hlinkClick r:id="" action="ppaction://media"/>
            <a:extLst>
              <a:ext uri="{FF2B5EF4-FFF2-40B4-BE49-F238E27FC236}">
                <a16:creationId xmlns:a16="http://schemas.microsoft.com/office/drawing/2014/main" id="{A12EF8B5-1962-41EA-94B6-45E6AE08437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302143" y="4558549"/>
            <a:ext cx="1540938" cy="549601"/>
          </a:xfrm>
          <a:prstGeom prst="rect">
            <a:avLst/>
          </a:prstGeom>
        </p:spPr>
      </p:pic>
    </p:spTree>
    <p:extLst>
      <p:ext uri="{BB962C8B-B14F-4D97-AF65-F5344CB8AC3E}">
        <p14:creationId xmlns:p14="http://schemas.microsoft.com/office/powerpoint/2010/main" val="222333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F56BD9-8566-407F-807D-B20AAD93D861}"/>
              </a:ext>
            </a:extLst>
          </p:cNvPr>
          <p:cNvSpPr>
            <a:spLocks noGrp="1"/>
          </p:cNvSpPr>
          <p:nvPr>
            <p:ph type="title"/>
          </p:nvPr>
        </p:nvSpPr>
        <p:spPr/>
        <p:txBody>
          <a:bodyPr/>
          <a:lstStyle/>
          <a:p>
            <a:r>
              <a:rPr lang="he-IL" dirty="0"/>
              <a:t>מהי </a:t>
            </a:r>
            <a:r>
              <a:rPr lang="he-IL" dirty="0" err="1"/>
              <a:t>ביומימיקרי</a:t>
            </a:r>
            <a:r>
              <a:rPr lang="he-IL" dirty="0"/>
              <a:t>?</a:t>
            </a:r>
          </a:p>
        </p:txBody>
      </p:sp>
      <p:sp>
        <p:nvSpPr>
          <p:cNvPr id="7" name="Content Placeholder 6">
            <a:extLst>
              <a:ext uri="{FF2B5EF4-FFF2-40B4-BE49-F238E27FC236}">
                <a16:creationId xmlns:a16="http://schemas.microsoft.com/office/drawing/2014/main" id="{7A8771E9-E487-8A41-89E3-F90793E32144}"/>
              </a:ext>
            </a:extLst>
          </p:cNvPr>
          <p:cNvSpPr>
            <a:spLocks noGrp="1"/>
          </p:cNvSpPr>
          <p:nvPr>
            <p:ph type="body" sz="quarter" idx="10"/>
          </p:nvPr>
        </p:nvSpPr>
        <p:spPr>
          <a:xfrm>
            <a:off x="1454662" y="2349949"/>
            <a:ext cx="9572625" cy="3844925"/>
          </a:xfrm>
        </p:spPr>
        <p:txBody>
          <a:bodyPr>
            <a:normAutofit/>
          </a:bodyPr>
          <a:lstStyle/>
          <a:p>
            <a:pPr algn="just">
              <a:spcAft>
                <a:spcPts val="1000"/>
              </a:spcAft>
            </a:pPr>
            <a:r>
              <a:rPr lang="he-IL" sz="4000" b="1" dirty="0" err="1">
                <a:solidFill>
                  <a:srgbClr val="0D0D0D"/>
                </a:solidFill>
                <a:ea typeface="Calibri" panose="020F0502020204030204" pitchFamily="34" charset="0"/>
              </a:rPr>
              <a:t>ביומימיקרי</a:t>
            </a:r>
            <a:r>
              <a:rPr lang="he-IL" sz="4000" dirty="0">
                <a:solidFill>
                  <a:srgbClr val="0D0D0D"/>
                </a:solidFill>
                <a:ea typeface="Calibri" panose="020F0502020204030204" pitchFamily="34" charset="0"/>
              </a:rPr>
              <a:t> – צמד מילים: ביו- חיים, מימיקה- חיקוי, </a:t>
            </a:r>
          </a:p>
          <a:p>
            <a:pPr algn="just">
              <a:spcAft>
                <a:spcPts val="1000"/>
              </a:spcAft>
            </a:pPr>
            <a:r>
              <a:rPr lang="he-IL" sz="4000" b="1" dirty="0" err="1">
                <a:solidFill>
                  <a:srgbClr val="0D0D0D"/>
                </a:solidFill>
                <a:ea typeface="Calibri" panose="020F0502020204030204" pitchFamily="34" charset="0"/>
              </a:rPr>
              <a:t>ביומימיקרי</a:t>
            </a:r>
            <a:r>
              <a:rPr lang="he-IL" sz="4000" b="1" dirty="0">
                <a:solidFill>
                  <a:srgbClr val="0D0D0D"/>
                </a:solidFill>
                <a:ea typeface="Calibri" panose="020F0502020204030204" pitchFamily="34" charset="0"/>
              </a:rPr>
              <a:t> </a:t>
            </a:r>
            <a:r>
              <a:rPr lang="he-IL" sz="4000" dirty="0">
                <a:solidFill>
                  <a:srgbClr val="0D0D0D"/>
                </a:solidFill>
                <a:ea typeface="Calibri" panose="020F0502020204030204" pitchFamily="34" charset="0"/>
              </a:rPr>
              <a:t>מתבסס על התבוננות בבריאה על מנת </a:t>
            </a:r>
            <a:r>
              <a:rPr lang="he-IL" sz="4000" b="1" dirty="0">
                <a:solidFill>
                  <a:srgbClr val="0D0D0D"/>
                </a:solidFill>
                <a:ea typeface="Calibri" panose="020F0502020204030204" pitchFamily="34" charset="0"/>
              </a:rPr>
              <a:t>לחקותו ולמצוא פתרון בעיה אנושית </a:t>
            </a:r>
            <a:r>
              <a:rPr lang="he-IL" sz="4000" dirty="0">
                <a:solidFill>
                  <a:srgbClr val="0D0D0D"/>
                </a:solidFill>
                <a:ea typeface="Calibri" panose="020F0502020204030204" pitchFamily="34" charset="0"/>
              </a:rPr>
              <a:t>תוך שימור הסביבה כבת קיימא. </a:t>
            </a:r>
            <a:endParaRPr lang="he-IL" sz="4000" b="1" dirty="0">
              <a:solidFill>
                <a:srgbClr val="0D0D0D"/>
              </a:solidFill>
              <a:ea typeface="Calibri" panose="020F0502020204030204" pitchFamily="34" charset="0"/>
            </a:endParaRPr>
          </a:p>
          <a:p>
            <a:pPr algn="just"/>
            <a:endParaRPr lang="he-IL" sz="2400" dirty="0">
              <a:solidFill>
                <a:srgbClr val="0D0D0D"/>
              </a:solidFill>
              <a:ea typeface="Calibri" panose="020F0502020204030204" pitchFamily="34" charset="0"/>
            </a:endParaRPr>
          </a:p>
        </p:txBody>
      </p:sp>
    </p:spTree>
    <p:extLst>
      <p:ext uri="{BB962C8B-B14F-4D97-AF65-F5344CB8AC3E}">
        <p14:creationId xmlns:p14="http://schemas.microsoft.com/office/powerpoint/2010/main" val="175145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E8AA57-9398-DE48-A1CD-D1DFFB3368A2}"/>
              </a:ext>
            </a:extLst>
          </p:cNvPr>
          <p:cNvSpPr>
            <a:spLocks noGrp="1"/>
          </p:cNvSpPr>
          <p:nvPr>
            <p:ph type="title"/>
          </p:nvPr>
        </p:nvSpPr>
        <p:spPr/>
        <p:txBody>
          <a:bodyPr>
            <a:noAutofit/>
          </a:bodyPr>
          <a:lstStyle/>
          <a:p>
            <a:pPr algn="ctr"/>
            <a:r>
              <a:rPr lang="he-IL" sz="3600" b="1" dirty="0"/>
              <a:t>מהתבוננות בטבע לתכנון מוצרים</a:t>
            </a:r>
            <a:endParaRPr lang="x-none" sz="3600" b="1" dirty="0"/>
          </a:p>
        </p:txBody>
      </p:sp>
      <p:pic>
        <p:nvPicPr>
          <p:cNvPr id="4" name="תמונה 3">
            <a:extLst>
              <a:ext uri="{FF2B5EF4-FFF2-40B4-BE49-F238E27FC236}">
                <a16:creationId xmlns:a16="http://schemas.microsoft.com/office/drawing/2014/main" id="{263BC9A6-8F74-4345-A28C-76891B489ADC}"/>
              </a:ext>
            </a:extLst>
          </p:cNvPr>
          <p:cNvPicPr/>
          <p:nvPr/>
        </p:nvPicPr>
        <p:blipFill rotWithShape="1">
          <a:blip r:embed="rId5" cstate="print">
            <a:extLst>
              <a:ext uri="{28A0092B-C50C-407E-A947-70E740481C1C}">
                <a14:useLocalDpi xmlns:a14="http://schemas.microsoft.com/office/drawing/2010/main" val="0"/>
              </a:ext>
            </a:extLst>
          </a:blip>
          <a:srcRect l="50617" t="40879" r="24008" b="18109"/>
          <a:stretch/>
        </p:blipFill>
        <p:spPr bwMode="auto">
          <a:xfrm>
            <a:off x="1754419" y="3119437"/>
            <a:ext cx="3246188" cy="2695853"/>
          </a:xfrm>
          <a:prstGeom prst="rect">
            <a:avLst/>
          </a:prstGeom>
          <a:extLst>
            <a:ext uri="{53640926-AAD7-44D8-BBD7-CCE9431645EC}">
              <a14:shadowObscured xmlns:a14="http://schemas.microsoft.com/office/drawing/2010/main"/>
            </a:ext>
          </a:extLst>
        </p:spPr>
      </p:pic>
      <p:sp>
        <p:nvSpPr>
          <p:cNvPr id="6" name="תיבת טקסט 5">
            <a:extLst>
              <a:ext uri="{FF2B5EF4-FFF2-40B4-BE49-F238E27FC236}">
                <a16:creationId xmlns:a16="http://schemas.microsoft.com/office/drawing/2014/main" id="{6A34F828-81F3-4F57-A659-44067B2A9B16}"/>
              </a:ext>
            </a:extLst>
          </p:cNvPr>
          <p:cNvSpPr txBox="1"/>
          <p:nvPr/>
        </p:nvSpPr>
        <p:spPr>
          <a:xfrm>
            <a:off x="950534" y="1681714"/>
            <a:ext cx="10290931" cy="5016758"/>
          </a:xfrm>
          <a:prstGeom prst="rect">
            <a:avLst/>
          </a:prstGeom>
          <a:noFill/>
        </p:spPr>
        <p:txBody>
          <a:bodyPr wrap="square" rtlCol="1">
            <a:spAutoFit/>
          </a:bodyPr>
          <a:lstStyle/>
          <a:p>
            <a:pPr algn="r"/>
            <a:r>
              <a:rPr lang="he-IL" sz="3200" dirty="0">
                <a:latin typeface="Calibri" panose="020F0502020204030204" pitchFamily="34" charset="0"/>
                <a:cs typeface="Calibri" panose="020F0502020204030204" pitchFamily="34" charset="0"/>
              </a:rPr>
              <a:t>איזה מוצר מבין המוצרים הבאים פותח לדעתכם בעקבות ההתבוננות במבנה ותפקוד השלדג הגמדי?</a:t>
            </a:r>
          </a:p>
          <a:p>
            <a:pPr algn="r"/>
            <a:endParaRPr lang="he-IL" sz="3200" dirty="0">
              <a:latin typeface="Calibri" panose="020F0502020204030204" pitchFamily="34" charset="0"/>
              <a:cs typeface="Calibri" panose="020F0502020204030204" pitchFamily="34" charset="0"/>
            </a:endParaRPr>
          </a:p>
          <a:p>
            <a:pPr algn="r"/>
            <a:r>
              <a:rPr lang="he-IL" sz="3200" dirty="0">
                <a:latin typeface="Calibri" panose="020F0502020204030204" pitchFamily="34" charset="0"/>
                <a:cs typeface="Calibri" panose="020F0502020204030204" pitchFamily="34" charset="0"/>
              </a:rPr>
              <a:t>א. משרוקית  </a:t>
            </a:r>
            <a:r>
              <a:rPr lang="en-US" sz="3200" dirty="0">
                <a:latin typeface="Calibri" panose="020F0502020204030204" pitchFamily="34" charset="0"/>
                <a:cs typeface="Calibri" panose="020F0502020204030204" pitchFamily="34" charset="0"/>
              </a:rPr>
              <a:t> </a:t>
            </a:r>
            <a:endParaRPr lang="he-IL" sz="3200" dirty="0">
              <a:latin typeface="Calibri" panose="020F0502020204030204" pitchFamily="34" charset="0"/>
              <a:cs typeface="Calibri" panose="020F0502020204030204" pitchFamily="34" charset="0"/>
            </a:endParaRPr>
          </a:p>
          <a:p>
            <a:pPr algn="r"/>
            <a:endParaRPr lang="he-IL" sz="3200" dirty="0">
              <a:latin typeface="Calibri" panose="020F0502020204030204" pitchFamily="34" charset="0"/>
              <a:cs typeface="Calibri" panose="020F0502020204030204" pitchFamily="34" charset="0"/>
            </a:endParaRPr>
          </a:p>
          <a:p>
            <a:pPr algn="r"/>
            <a:r>
              <a:rPr lang="he-IL" sz="3200" dirty="0">
                <a:latin typeface="Calibri" panose="020F0502020204030204" pitchFamily="34" charset="0"/>
                <a:cs typeface="Calibri" panose="020F0502020204030204" pitchFamily="34" charset="0"/>
              </a:rPr>
              <a:t>ב. רכבת </a:t>
            </a:r>
          </a:p>
          <a:p>
            <a:pPr algn="r"/>
            <a:endParaRPr lang="he-IL" sz="3200" dirty="0">
              <a:latin typeface="Calibri" panose="020F0502020204030204" pitchFamily="34" charset="0"/>
              <a:cs typeface="Calibri" panose="020F0502020204030204" pitchFamily="34" charset="0"/>
            </a:endParaRPr>
          </a:p>
          <a:p>
            <a:pPr algn="r"/>
            <a:r>
              <a:rPr lang="he-IL" sz="3200" dirty="0">
                <a:latin typeface="Calibri" panose="020F0502020204030204" pitchFamily="34" charset="0"/>
                <a:cs typeface="Calibri" panose="020F0502020204030204" pitchFamily="34" charset="0"/>
              </a:rPr>
              <a:t>ג. משקפת</a:t>
            </a:r>
          </a:p>
          <a:p>
            <a:pPr algn="r"/>
            <a:endParaRPr lang="he-IL" sz="3200" dirty="0">
              <a:latin typeface="Calibri" panose="020F0502020204030204" pitchFamily="34" charset="0"/>
              <a:cs typeface="Calibri" panose="020F0502020204030204" pitchFamily="34" charset="0"/>
            </a:endParaRPr>
          </a:p>
          <a:p>
            <a:pPr algn="r"/>
            <a:r>
              <a:rPr lang="he-IL" sz="3200" dirty="0">
                <a:latin typeface="Calibri" panose="020F0502020204030204" pitchFamily="34" charset="0"/>
                <a:cs typeface="Calibri" panose="020F0502020204030204" pitchFamily="34" charset="0"/>
              </a:rPr>
              <a:t>ד. כוס מאורכת </a:t>
            </a:r>
          </a:p>
        </p:txBody>
      </p:sp>
      <p:pic>
        <p:nvPicPr>
          <p:cNvPr id="5" name="30sec_final" descr="30sec_final">
            <a:hlinkClick r:id="" action="ppaction://media"/>
            <a:extLst>
              <a:ext uri="{FF2B5EF4-FFF2-40B4-BE49-F238E27FC236}">
                <a16:creationId xmlns:a16="http://schemas.microsoft.com/office/drawing/2014/main" id="{E7856F21-B448-49E6-AD35-069760FD43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flipV="1">
            <a:off x="2493287" y="5923653"/>
            <a:ext cx="1540938" cy="542441"/>
          </a:xfrm>
          <a:prstGeom prst="rect">
            <a:avLst/>
          </a:prstGeom>
        </p:spPr>
      </p:pic>
    </p:spTree>
    <p:extLst>
      <p:ext uri="{BB962C8B-B14F-4D97-AF65-F5344CB8AC3E}">
        <p14:creationId xmlns:p14="http://schemas.microsoft.com/office/powerpoint/2010/main" val="18358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E8AA57-9398-DE48-A1CD-D1DFFB3368A2}"/>
              </a:ext>
            </a:extLst>
          </p:cNvPr>
          <p:cNvSpPr>
            <a:spLocks noGrp="1"/>
          </p:cNvSpPr>
          <p:nvPr>
            <p:ph type="title"/>
          </p:nvPr>
        </p:nvSpPr>
        <p:spPr/>
        <p:txBody>
          <a:bodyPr>
            <a:noAutofit/>
          </a:bodyPr>
          <a:lstStyle/>
          <a:p>
            <a:pPr algn="ctr"/>
            <a:r>
              <a:rPr lang="he-IL" sz="3600" b="1" dirty="0"/>
              <a:t>מהתבוננות בטבע לתכנון מוצרים</a:t>
            </a:r>
            <a:endParaRPr lang="x-none" sz="3600" b="1" dirty="0"/>
          </a:p>
        </p:txBody>
      </p:sp>
      <p:sp>
        <p:nvSpPr>
          <p:cNvPr id="6" name="תיבת טקסט 5">
            <a:extLst>
              <a:ext uri="{FF2B5EF4-FFF2-40B4-BE49-F238E27FC236}">
                <a16:creationId xmlns:a16="http://schemas.microsoft.com/office/drawing/2014/main" id="{6A34F828-81F3-4F57-A659-44067B2A9B16}"/>
              </a:ext>
            </a:extLst>
          </p:cNvPr>
          <p:cNvSpPr txBox="1"/>
          <p:nvPr/>
        </p:nvSpPr>
        <p:spPr>
          <a:xfrm>
            <a:off x="891160" y="1688181"/>
            <a:ext cx="10074122" cy="5016758"/>
          </a:xfrm>
          <a:prstGeom prst="rect">
            <a:avLst/>
          </a:prstGeom>
          <a:noFill/>
        </p:spPr>
        <p:txBody>
          <a:bodyPr wrap="square" rtlCol="1">
            <a:spAutoFit/>
          </a:bodyPr>
          <a:lstStyle/>
          <a:p>
            <a:pPr algn="r"/>
            <a:r>
              <a:rPr lang="he-IL" sz="3200" dirty="0">
                <a:latin typeface="Calibri" panose="020F0502020204030204" pitchFamily="34" charset="0"/>
                <a:cs typeface="Calibri" panose="020F0502020204030204" pitchFamily="34" charset="0"/>
              </a:rPr>
              <a:t>איזה מוצר מבין המוצרים הבאים פותח לדעתכם בעקבות ההתבוננות במבנה ותפקוד השלדג הגמדי?</a:t>
            </a:r>
          </a:p>
          <a:p>
            <a:pPr algn="r"/>
            <a:endParaRPr lang="he-IL" sz="3200" dirty="0">
              <a:latin typeface="Calibri" panose="020F0502020204030204" pitchFamily="34" charset="0"/>
              <a:cs typeface="Calibri" panose="020F0502020204030204" pitchFamily="34" charset="0"/>
            </a:endParaRPr>
          </a:p>
          <a:p>
            <a:pPr algn="r"/>
            <a:r>
              <a:rPr lang="he-IL" sz="3200" dirty="0">
                <a:latin typeface="Calibri" panose="020F0502020204030204" pitchFamily="34" charset="0"/>
                <a:cs typeface="Calibri" panose="020F0502020204030204" pitchFamily="34" charset="0"/>
              </a:rPr>
              <a:t>א. משרוקית  </a:t>
            </a:r>
            <a:r>
              <a:rPr lang="en-US" sz="3200" dirty="0">
                <a:latin typeface="Calibri" panose="020F0502020204030204" pitchFamily="34" charset="0"/>
                <a:cs typeface="Calibri" panose="020F0502020204030204" pitchFamily="34" charset="0"/>
              </a:rPr>
              <a:t> </a:t>
            </a:r>
            <a:endParaRPr lang="he-IL" sz="3200" dirty="0">
              <a:latin typeface="Calibri" panose="020F0502020204030204" pitchFamily="34" charset="0"/>
              <a:cs typeface="Calibri" panose="020F0502020204030204" pitchFamily="34" charset="0"/>
            </a:endParaRPr>
          </a:p>
          <a:p>
            <a:pPr algn="r"/>
            <a:endParaRPr lang="he-IL" sz="3200" dirty="0">
              <a:latin typeface="Calibri" panose="020F0502020204030204" pitchFamily="34" charset="0"/>
              <a:cs typeface="Calibri" panose="020F0502020204030204" pitchFamily="34" charset="0"/>
            </a:endParaRPr>
          </a:p>
          <a:p>
            <a:pPr algn="r"/>
            <a:r>
              <a:rPr lang="he-IL" sz="3200" b="1" dirty="0">
                <a:solidFill>
                  <a:schemeClr val="accent2"/>
                </a:solidFill>
                <a:latin typeface="Calibri" panose="020F0502020204030204" pitchFamily="34" charset="0"/>
                <a:cs typeface="Calibri" panose="020F0502020204030204" pitchFamily="34" charset="0"/>
              </a:rPr>
              <a:t>ב. רכבת </a:t>
            </a:r>
          </a:p>
          <a:p>
            <a:pPr algn="r"/>
            <a:endParaRPr lang="he-IL" sz="3200" dirty="0">
              <a:latin typeface="Calibri" panose="020F0502020204030204" pitchFamily="34" charset="0"/>
              <a:cs typeface="Calibri" panose="020F0502020204030204" pitchFamily="34" charset="0"/>
            </a:endParaRPr>
          </a:p>
          <a:p>
            <a:pPr algn="r"/>
            <a:r>
              <a:rPr lang="he-IL" sz="3200" dirty="0">
                <a:latin typeface="Calibri" panose="020F0502020204030204" pitchFamily="34" charset="0"/>
                <a:cs typeface="Calibri" panose="020F0502020204030204" pitchFamily="34" charset="0"/>
              </a:rPr>
              <a:t>ג. משקפת</a:t>
            </a:r>
          </a:p>
          <a:p>
            <a:pPr algn="r"/>
            <a:endParaRPr lang="he-IL" sz="3200" dirty="0">
              <a:latin typeface="Calibri" panose="020F0502020204030204" pitchFamily="34" charset="0"/>
              <a:cs typeface="Calibri" panose="020F0502020204030204" pitchFamily="34" charset="0"/>
            </a:endParaRPr>
          </a:p>
          <a:p>
            <a:pPr algn="r"/>
            <a:r>
              <a:rPr lang="he-IL" sz="3200" dirty="0">
                <a:latin typeface="Calibri" panose="020F0502020204030204" pitchFamily="34" charset="0"/>
                <a:cs typeface="Calibri" panose="020F0502020204030204" pitchFamily="34" charset="0"/>
              </a:rPr>
              <a:t>ד. כוס מאורכת </a:t>
            </a:r>
          </a:p>
        </p:txBody>
      </p:sp>
      <p:pic>
        <p:nvPicPr>
          <p:cNvPr id="7" name="תמונה 6">
            <a:extLst>
              <a:ext uri="{FF2B5EF4-FFF2-40B4-BE49-F238E27FC236}">
                <a16:creationId xmlns:a16="http://schemas.microsoft.com/office/drawing/2014/main" id="{1D3B7CD9-2CD9-4511-BD61-4965BE6CC3C3}"/>
              </a:ext>
            </a:extLst>
          </p:cNvPr>
          <p:cNvPicPr/>
          <p:nvPr/>
        </p:nvPicPr>
        <p:blipFill rotWithShape="1">
          <a:blip r:embed="rId3" cstate="print">
            <a:extLst>
              <a:ext uri="{28A0092B-C50C-407E-A947-70E740481C1C}">
                <a14:useLocalDpi xmlns:a14="http://schemas.microsoft.com/office/drawing/2010/main" val="0"/>
              </a:ext>
            </a:extLst>
          </a:blip>
          <a:srcRect l="50617" t="40879" r="24008" b="18109"/>
          <a:stretch/>
        </p:blipFill>
        <p:spPr bwMode="auto">
          <a:xfrm>
            <a:off x="1226718" y="3089265"/>
            <a:ext cx="3246188" cy="2695853"/>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93033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0B74D7B3-32A2-42EF-AA3A-54D35FE8EA68}"/>
              </a:ext>
            </a:extLst>
          </p:cNvPr>
          <p:cNvSpPr>
            <a:spLocks noGrp="1"/>
          </p:cNvSpPr>
          <p:nvPr>
            <p:ph type="title"/>
          </p:nvPr>
        </p:nvSpPr>
        <p:spPr>
          <a:xfrm>
            <a:off x="2317950" y="448172"/>
            <a:ext cx="8280000" cy="720000"/>
          </a:xfrm>
        </p:spPr>
        <p:txBody>
          <a:bodyPr>
            <a:normAutofit fontScale="90000"/>
          </a:bodyPr>
          <a:lstStyle/>
          <a:p>
            <a:r>
              <a:rPr lang="he-IL" b="1" dirty="0"/>
              <a:t>סיפור מקרה : פיתוח הרכבת המהירה בעולם</a:t>
            </a:r>
            <a:endParaRPr lang="he-IL" dirty="0"/>
          </a:p>
        </p:txBody>
      </p:sp>
      <p:sp>
        <p:nvSpPr>
          <p:cNvPr id="3" name="מציין מיקום טקסט 2">
            <a:extLst>
              <a:ext uri="{FF2B5EF4-FFF2-40B4-BE49-F238E27FC236}">
                <a16:creationId xmlns:a16="http://schemas.microsoft.com/office/drawing/2014/main" id="{D8E61618-80B7-4978-9DBE-E26D6B2A979A}"/>
              </a:ext>
            </a:extLst>
          </p:cNvPr>
          <p:cNvSpPr>
            <a:spLocks noGrp="1"/>
          </p:cNvSpPr>
          <p:nvPr>
            <p:ph type="body" sz="quarter" idx="10"/>
          </p:nvPr>
        </p:nvSpPr>
        <p:spPr>
          <a:xfrm>
            <a:off x="1379350" y="1853748"/>
            <a:ext cx="10221376" cy="3844925"/>
          </a:xfrm>
        </p:spPr>
        <p:txBody>
          <a:bodyPr>
            <a:normAutofit/>
          </a:bodyPr>
          <a:lstStyle/>
          <a:p>
            <a:pPr algn="just"/>
            <a:r>
              <a:rPr lang="he-IL" sz="3200" dirty="0"/>
              <a:t>לפני כ 60 שנה מהנדסים ביפן פיתחו את הרכבת המהירה ביותר בעולם. מהירותה הייתה 320 קמ"ש. המהנדסים היו מרוצים מאוד מההצלחה של בניית הרכבת המהירה. </a:t>
            </a:r>
          </a:p>
          <a:p>
            <a:pPr algn="just"/>
            <a:r>
              <a:rPr lang="he-IL" sz="3200" dirty="0"/>
              <a:t>אך השמחה התחלפה באכזבה גדולה כשהתברר שביציאה של הרכבת ממנהרה נוצר רעש מחריש אוזניים (בום חזק) שנשמע במרחק של קילומטרים רבים מהמנהרה. </a:t>
            </a:r>
          </a:p>
          <a:p>
            <a:pPr algn="just"/>
            <a:r>
              <a:rPr lang="he-IL" sz="3200" dirty="0"/>
              <a:t>הרעש  לא עמד בתקני הרעש המקובלים.</a:t>
            </a:r>
          </a:p>
        </p:txBody>
      </p:sp>
      <p:pic>
        <p:nvPicPr>
          <p:cNvPr id="4" name="תמונה 3">
            <a:extLst>
              <a:ext uri="{FF2B5EF4-FFF2-40B4-BE49-F238E27FC236}">
                <a16:creationId xmlns:a16="http://schemas.microsoft.com/office/drawing/2014/main" id="{34924119-D167-4C8E-B57B-BB13A904C973}"/>
              </a:ext>
            </a:extLst>
          </p:cNvPr>
          <p:cNvPicPr>
            <a:picLocks noChangeAspect="1"/>
          </p:cNvPicPr>
          <p:nvPr/>
        </p:nvPicPr>
        <p:blipFill rotWithShape="1">
          <a:blip r:embed="rId3"/>
          <a:srcRect l="24943" t="37062" r="49094" b="35618"/>
          <a:stretch/>
        </p:blipFill>
        <p:spPr>
          <a:xfrm>
            <a:off x="389139" y="4367021"/>
            <a:ext cx="4501756" cy="2343745"/>
          </a:xfrm>
          <a:prstGeom prst="rect">
            <a:avLst/>
          </a:prstGeom>
        </p:spPr>
      </p:pic>
      <p:sp>
        <p:nvSpPr>
          <p:cNvPr id="2" name="מלבן 1"/>
          <p:cNvSpPr/>
          <p:nvPr/>
        </p:nvSpPr>
        <p:spPr>
          <a:xfrm>
            <a:off x="7301106" y="5406286"/>
            <a:ext cx="3801041" cy="584775"/>
          </a:xfrm>
          <a:prstGeom prst="rect">
            <a:avLst/>
          </a:prstGeom>
        </p:spPr>
        <p:txBody>
          <a:bodyPr wrap="none">
            <a:spAutoFit/>
          </a:bodyPr>
          <a:lstStyle/>
          <a:p>
            <a:r>
              <a:rPr lang="he-IL" sz="3200" b="1" dirty="0">
                <a:solidFill>
                  <a:srgbClr val="FF0000"/>
                </a:solidFill>
              </a:rPr>
              <a:t>מה היה המצב המצוי?</a:t>
            </a:r>
          </a:p>
        </p:txBody>
      </p:sp>
    </p:spTree>
    <p:extLst>
      <p:ext uri="{BB962C8B-B14F-4D97-AF65-F5344CB8AC3E}">
        <p14:creationId xmlns:p14="http://schemas.microsoft.com/office/powerpoint/2010/main" val="378563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D1E1774-97ED-47A4-876C-ACD69D34A14A}"/>
              </a:ext>
            </a:extLst>
          </p:cNvPr>
          <p:cNvSpPr>
            <a:spLocks noGrp="1"/>
          </p:cNvSpPr>
          <p:nvPr>
            <p:ph type="title"/>
          </p:nvPr>
        </p:nvSpPr>
        <p:spPr/>
        <p:txBody>
          <a:bodyPr>
            <a:normAutofit fontScale="90000"/>
          </a:bodyPr>
          <a:lstStyle/>
          <a:p>
            <a:r>
              <a:rPr lang="he-IL" b="1" dirty="0"/>
              <a:t>סיפור מקרה : פיתוח הרכבת המהירה בעולם</a:t>
            </a:r>
            <a:endParaRPr lang="he-IL" dirty="0"/>
          </a:p>
        </p:txBody>
      </p:sp>
      <p:sp>
        <p:nvSpPr>
          <p:cNvPr id="3" name="מציין מיקום טקסט 2">
            <a:extLst>
              <a:ext uri="{FF2B5EF4-FFF2-40B4-BE49-F238E27FC236}">
                <a16:creationId xmlns:a16="http://schemas.microsoft.com/office/drawing/2014/main" id="{D8E61618-80B7-4978-9DBE-E26D6B2A979A}"/>
              </a:ext>
            </a:extLst>
          </p:cNvPr>
          <p:cNvSpPr>
            <a:spLocks noGrp="1"/>
          </p:cNvSpPr>
          <p:nvPr>
            <p:ph type="body" sz="quarter" idx="10"/>
          </p:nvPr>
        </p:nvSpPr>
        <p:spPr/>
        <p:txBody>
          <a:bodyPr>
            <a:normAutofit/>
          </a:bodyPr>
          <a:lstStyle/>
          <a:p>
            <a:pPr algn="just"/>
            <a:r>
              <a:rPr lang="he-IL" sz="3200" dirty="0"/>
              <a:t>לפני כ 60 שנה מהנדסים ביפן פיתחו את הרכבת המהירה ביותר בעולם. מהירותה הייתה 320 קמ"ש. המהנדסים היו מרוצים מאוד מההצלחה של בניית הרכבת המהירה. </a:t>
            </a:r>
          </a:p>
          <a:p>
            <a:pPr algn="just"/>
            <a:r>
              <a:rPr lang="he-IL" sz="3200" dirty="0"/>
              <a:t>אך השמחה התחלפה באכזבה גדולה כשהתברר </a:t>
            </a:r>
            <a:r>
              <a:rPr lang="he-IL" sz="3200" dirty="0">
                <a:solidFill>
                  <a:schemeClr val="accent1">
                    <a:lumMod val="50000"/>
                  </a:schemeClr>
                </a:solidFill>
              </a:rPr>
              <a:t>שביציאה של הרכבת ממנהרה נוצר </a:t>
            </a:r>
            <a:r>
              <a:rPr lang="he-IL" sz="3200" dirty="0">
                <a:solidFill>
                  <a:srgbClr val="FF0000"/>
                </a:solidFill>
              </a:rPr>
              <a:t>רעש מחריש אוזניים (בום חזק) שנשמע במרחק של קילומטרים רבים מהמנהרה. </a:t>
            </a:r>
          </a:p>
          <a:p>
            <a:pPr algn="just"/>
            <a:r>
              <a:rPr lang="he-IL" sz="3200" dirty="0"/>
              <a:t>הרעש לא עמד בתקני הרעש המקובלים.</a:t>
            </a:r>
          </a:p>
        </p:txBody>
      </p:sp>
      <p:pic>
        <p:nvPicPr>
          <p:cNvPr id="4" name="תמונה 3">
            <a:extLst>
              <a:ext uri="{FF2B5EF4-FFF2-40B4-BE49-F238E27FC236}">
                <a16:creationId xmlns:a16="http://schemas.microsoft.com/office/drawing/2014/main" id="{34924119-D167-4C8E-B57B-BB13A904C973}"/>
              </a:ext>
            </a:extLst>
          </p:cNvPr>
          <p:cNvPicPr>
            <a:picLocks noChangeAspect="1"/>
          </p:cNvPicPr>
          <p:nvPr/>
        </p:nvPicPr>
        <p:blipFill rotWithShape="1">
          <a:blip r:embed="rId3"/>
          <a:srcRect l="24943" t="37062" r="49094" b="35618"/>
          <a:stretch/>
        </p:blipFill>
        <p:spPr>
          <a:xfrm>
            <a:off x="386949" y="4442086"/>
            <a:ext cx="4501756" cy="2663304"/>
          </a:xfrm>
          <a:prstGeom prst="rect">
            <a:avLst/>
          </a:prstGeom>
        </p:spPr>
      </p:pic>
    </p:spTree>
    <p:extLst>
      <p:ext uri="{BB962C8B-B14F-4D97-AF65-F5344CB8AC3E}">
        <p14:creationId xmlns:p14="http://schemas.microsoft.com/office/powerpoint/2010/main" val="2146611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00727375-C5EE-41E8-8B6D-351C1247977A}"/>
              </a:ext>
            </a:extLst>
          </p:cNvPr>
          <p:cNvSpPr>
            <a:spLocks noGrp="1"/>
          </p:cNvSpPr>
          <p:nvPr>
            <p:ph type="body" sz="quarter" idx="10"/>
          </p:nvPr>
        </p:nvSpPr>
        <p:spPr/>
        <p:txBody>
          <a:bodyPr/>
          <a:lstStyle/>
          <a:p>
            <a:r>
              <a:rPr lang="he-IL" sz="3600" dirty="0">
                <a:solidFill>
                  <a:srgbClr val="FF0000"/>
                </a:solidFill>
              </a:rPr>
              <a:t>המצב המצוי:</a:t>
            </a:r>
          </a:p>
          <a:p>
            <a:r>
              <a:rPr lang="he-IL" sz="3600" dirty="0"/>
              <a:t>הרכבת מייצרת רעש מוגזם ביציאתה מהמנהרה</a:t>
            </a:r>
          </a:p>
          <a:p>
            <a:endParaRPr lang="he-IL" sz="3600" dirty="0"/>
          </a:p>
          <a:p>
            <a:endParaRPr lang="he-IL" sz="3600" dirty="0"/>
          </a:p>
          <a:p>
            <a:endParaRPr lang="he-IL" sz="3600" dirty="0"/>
          </a:p>
          <a:p>
            <a:r>
              <a:rPr lang="he-IL" sz="3600" dirty="0">
                <a:solidFill>
                  <a:srgbClr val="00B050"/>
                </a:solidFill>
              </a:rPr>
              <a:t>המצב הרצוי:</a:t>
            </a:r>
          </a:p>
          <a:p>
            <a:r>
              <a:rPr lang="he-IL" sz="3600" dirty="0"/>
              <a:t>רכבת מהירה שתעמוד בתקני הרעש המקובלים</a:t>
            </a:r>
          </a:p>
          <a:p>
            <a:endParaRPr lang="he-IL" sz="3600" dirty="0"/>
          </a:p>
          <a:p>
            <a:endParaRPr lang="he-IL" sz="3600" dirty="0"/>
          </a:p>
        </p:txBody>
      </p:sp>
      <p:pic>
        <p:nvPicPr>
          <p:cNvPr id="4" name="תמונה 3">
            <a:extLst>
              <a:ext uri="{FF2B5EF4-FFF2-40B4-BE49-F238E27FC236}">
                <a16:creationId xmlns:a16="http://schemas.microsoft.com/office/drawing/2014/main" id="{34924119-D167-4C8E-B57B-BB13A904C973}"/>
              </a:ext>
            </a:extLst>
          </p:cNvPr>
          <p:cNvPicPr>
            <a:picLocks noChangeAspect="1"/>
          </p:cNvPicPr>
          <p:nvPr/>
        </p:nvPicPr>
        <p:blipFill rotWithShape="1">
          <a:blip r:embed="rId3"/>
          <a:srcRect l="24943" t="37062" r="49094" b="35618"/>
          <a:stretch/>
        </p:blipFill>
        <p:spPr>
          <a:xfrm>
            <a:off x="561830" y="2118676"/>
            <a:ext cx="3602398" cy="2131231"/>
          </a:xfrm>
          <a:prstGeom prst="rect">
            <a:avLst/>
          </a:prstGeom>
        </p:spPr>
      </p:pic>
    </p:spTree>
    <p:extLst>
      <p:ext uri="{BB962C8B-B14F-4D97-AF65-F5344CB8AC3E}">
        <p14:creationId xmlns:p14="http://schemas.microsoft.com/office/powerpoint/2010/main" val="1773769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DC6DEDEA-E5B0-4A64-A86F-FA4B11D908EB}"/>
              </a:ext>
            </a:extLst>
          </p:cNvPr>
          <p:cNvSpPr>
            <a:spLocks noGrp="1"/>
          </p:cNvSpPr>
          <p:nvPr>
            <p:ph type="title"/>
          </p:nvPr>
        </p:nvSpPr>
        <p:spPr/>
        <p:txBody>
          <a:bodyPr>
            <a:normAutofit/>
          </a:bodyPr>
          <a:lstStyle/>
          <a:p>
            <a:r>
              <a:rPr lang="he-IL" dirty="0"/>
              <a:t>מנסחים את הבעיה</a:t>
            </a:r>
          </a:p>
        </p:txBody>
      </p:sp>
      <p:sp>
        <p:nvSpPr>
          <p:cNvPr id="2" name="מלבן 1"/>
          <p:cNvSpPr/>
          <p:nvPr/>
        </p:nvSpPr>
        <p:spPr>
          <a:xfrm>
            <a:off x="1816443" y="2409569"/>
            <a:ext cx="8760941" cy="1754326"/>
          </a:xfrm>
          <a:prstGeom prst="rect">
            <a:avLst/>
          </a:prstGeom>
        </p:spPr>
        <p:txBody>
          <a:bodyPr wrap="square">
            <a:spAutoFit/>
          </a:bodyPr>
          <a:lstStyle/>
          <a:p>
            <a:pPr algn="ctr"/>
            <a:r>
              <a:rPr lang="he-IL" sz="3600" b="1" dirty="0"/>
              <a:t>כיצד נוכל לשפר את מבנה הרכבת המהירה שכאשר תצא מהמנהרה </a:t>
            </a:r>
            <a:r>
              <a:rPr lang="he-IL" sz="3600" b="1" dirty="0">
                <a:solidFill>
                  <a:srgbClr val="FF0000"/>
                </a:solidFill>
              </a:rPr>
              <a:t>לא תפלוט רעש רב </a:t>
            </a:r>
            <a:r>
              <a:rPr lang="he-IL" sz="3600" b="1" dirty="0">
                <a:solidFill>
                  <a:srgbClr val="00B050"/>
                </a:solidFill>
              </a:rPr>
              <a:t>ותעמוד בתקני הרעש המקובלים?    </a:t>
            </a:r>
          </a:p>
        </p:txBody>
      </p:sp>
    </p:spTree>
    <p:extLst>
      <p:ext uri="{BB962C8B-B14F-4D97-AF65-F5344CB8AC3E}">
        <p14:creationId xmlns:p14="http://schemas.microsoft.com/office/powerpoint/2010/main" val="451776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1DBC1B6A-17FE-474A-96EF-2BA4E36B2E09}"/>
              </a:ext>
            </a:extLst>
          </p:cNvPr>
          <p:cNvSpPr>
            <a:spLocks noGrp="1"/>
          </p:cNvSpPr>
          <p:nvPr>
            <p:ph type="title"/>
          </p:nvPr>
        </p:nvSpPr>
        <p:spPr/>
        <p:txBody>
          <a:bodyPr/>
          <a:lstStyle/>
          <a:p>
            <a:r>
              <a:rPr lang="he-IL" dirty="0"/>
              <a:t>המשך סיפור המעשה</a:t>
            </a:r>
          </a:p>
        </p:txBody>
      </p:sp>
      <p:sp>
        <p:nvSpPr>
          <p:cNvPr id="3" name="מציין מיקום טקסט 2">
            <a:extLst>
              <a:ext uri="{FF2B5EF4-FFF2-40B4-BE49-F238E27FC236}">
                <a16:creationId xmlns:a16="http://schemas.microsoft.com/office/drawing/2014/main" id="{34E8B70F-0BA0-42F1-A9B9-389C5D1560D0}"/>
              </a:ext>
            </a:extLst>
          </p:cNvPr>
          <p:cNvSpPr>
            <a:spLocks noGrp="1"/>
          </p:cNvSpPr>
          <p:nvPr>
            <p:ph type="body" sz="quarter" idx="10"/>
          </p:nvPr>
        </p:nvSpPr>
        <p:spPr>
          <a:xfrm>
            <a:off x="743920" y="1928813"/>
            <a:ext cx="10500344" cy="4600575"/>
          </a:xfrm>
        </p:spPr>
        <p:txBody>
          <a:bodyPr>
            <a:normAutofit/>
          </a:bodyPr>
          <a:lstStyle/>
          <a:p>
            <a:r>
              <a:rPr lang="he-IL" sz="3200" dirty="0">
                <a:solidFill>
                  <a:schemeClr val="accent4">
                    <a:lumMod val="50000"/>
                  </a:schemeClr>
                </a:solidFill>
              </a:rPr>
              <a:t>אחד המהנדסים של הרכבת המהירה שהיה חובב ציפורים הבחין באחד מטיוליו  בשלדג גמדי הצולל אל תוך המים כדי לצוד דגים.  </a:t>
            </a:r>
            <a:br>
              <a:rPr lang="he-IL" sz="3200" dirty="0">
                <a:solidFill>
                  <a:schemeClr val="accent4">
                    <a:lumMod val="50000"/>
                  </a:schemeClr>
                </a:solidFill>
              </a:rPr>
            </a:br>
            <a:br>
              <a:rPr lang="he-IL" sz="3200" dirty="0">
                <a:solidFill>
                  <a:schemeClr val="accent4">
                    <a:lumMod val="50000"/>
                  </a:schemeClr>
                </a:solidFill>
              </a:rPr>
            </a:br>
            <a:r>
              <a:rPr lang="he-IL" sz="3200" dirty="0">
                <a:solidFill>
                  <a:schemeClr val="accent4">
                    <a:lumMod val="50000"/>
                  </a:schemeClr>
                </a:solidFill>
              </a:rPr>
              <a:t>הוא שם לב שהשלדג מצליח לעבור מסביבת האוויר לסביבת המים באופן שקט </a:t>
            </a:r>
            <a:r>
              <a:rPr lang="he-IL" sz="3200" b="1" dirty="0">
                <a:solidFill>
                  <a:srgbClr val="00B050"/>
                </a:solidFill>
              </a:rPr>
              <a:t>בלי לייצר רעש והתזות מים</a:t>
            </a:r>
            <a:r>
              <a:rPr lang="he-IL" sz="3200" dirty="0">
                <a:solidFill>
                  <a:schemeClr val="accent4">
                    <a:lumMod val="50000"/>
                  </a:schemeClr>
                </a:solidFill>
              </a:rPr>
              <a:t>. </a:t>
            </a:r>
          </a:p>
        </p:txBody>
      </p:sp>
    </p:spTree>
    <p:extLst>
      <p:ext uri="{BB962C8B-B14F-4D97-AF65-F5344CB8AC3E}">
        <p14:creationId xmlns:p14="http://schemas.microsoft.com/office/powerpoint/2010/main" val="1973342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C84FD4D6-FCE5-4462-B7EC-C1227FECAE64}"/>
              </a:ext>
            </a:extLst>
          </p:cNvPr>
          <p:cNvSpPr>
            <a:spLocks noGrp="1"/>
          </p:cNvSpPr>
          <p:nvPr>
            <p:ph type="body" sz="quarter" idx="10"/>
          </p:nvPr>
        </p:nvSpPr>
        <p:spPr>
          <a:xfrm>
            <a:off x="619125" y="3418041"/>
            <a:ext cx="10953750" cy="687492"/>
          </a:xfrm>
        </p:spPr>
        <p:txBody>
          <a:bodyPr/>
          <a:lstStyle/>
          <a:p>
            <a:r>
              <a:rPr lang="he-IL" sz="4000" b="1" dirty="0"/>
              <a:t>נחשוב ונענה:</a:t>
            </a:r>
          </a:p>
          <a:p>
            <a:pPr marL="457200" indent="-457200">
              <a:buFont typeface="Courier New" panose="02070309020205020404" pitchFamily="49" charset="0"/>
              <a:buChar char="o"/>
            </a:pPr>
            <a:r>
              <a:rPr lang="he-IL" sz="3200" dirty="0"/>
              <a:t>איזה פתרון טכנולוגי נבנה בעקבות ההשראה שקבל המהנדס מהתנהגותו ומבנה המקור של השלדג הגמדי? </a:t>
            </a:r>
          </a:p>
          <a:p>
            <a:pPr marL="457200" indent="-457200">
              <a:buFont typeface="Courier New" panose="02070309020205020404" pitchFamily="49" charset="0"/>
              <a:buChar char="o"/>
            </a:pPr>
            <a:r>
              <a:rPr lang="he-IL" sz="3200" dirty="0"/>
              <a:t>מהו השכלול שבוצע ברכבת בעקבות השראה זו?  </a:t>
            </a:r>
          </a:p>
          <a:p>
            <a:endParaRPr lang="he-IL" sz="3200" dirty="0"/>
          </a:p>
        </p:txBody>
      </p:sp>
      <p:pic>
        <p:nvPicPr>
          <p:cNvPr id="5" name="תמונה 4">
            <a:extLst>
              <a:ext uri="{FF2B5EF4-FFF2-40B4-BE49-F238E27FC236}">
                <a16:creationId xmlns:a16="http://schemas.microsoft.com/office/drawing/2014/main" id="{3D525FA3-A886-4E99-8DDD-F65DD1A1AAD8}"/>
              </a:ext>
            </a:extLst>
          </p:cNvPr>
          <p:cNvPicPr>
            <a:picLocks noChangeAspect="1"/>
          </p:cNvPicPr>
          <p:nvPr/>
        </p:nvPicPr>
        <p:blipFill rotWithShape="1">
          <a:blip r:embed="rId3"/>
          <a:srcRect l="24597" t="36340" r="49214" b="36340"/>
          <a:stretch/>
        </p:blipFill>
        <p:spPr>
          <a:xfrm>
            <a:off x="6753978" y="214203"/>
            <a:ext cx="4541039" cy="2663304"/>
          </a:xfrm>
          <a:prstGeom prst="rect">
            <a:avLst/>
          </a:prstGeom>
        </p:spPr>
      </p:pic>
      <p:pic>
        <p:nvPicPr>
          <p:cNvPr id="2" name="תמונה 1">
            <a:extLst>
              <a:ext uri="{FF2B5EF4-FFF2-40B4-BE49-F238E27FC236}">
                <a16:creationId xmlns:a16="http://schemas.microsoft.com/office/drawing/2014/main" id="{2758F8A5-4A35-47ED-861D-BDB329384A09}"/>
              </a:ext>
            </a:extLst>
          </p:cNvPr>
          <p:cNvPicPr>
            <a:picLocks noChangeAspect="1"/>
          </p:cNvPicPr>
          <p:nvPr/>
        </p:nvPicPr>
        <p:blipFill>
          <a:blip r:embed="rId4"/>
          <a:stretch>
            <a:fillRect/>
          </a:stretch>
        </p:blipFill>
        <p:spPr>
          <a:xfrm>
            <a:off x="1551933" y="214203"/>
            <a:ext cx="4871610" cy="2744946"/>
          </a:xfrm>
          <a:prstGeom prst="rect">
            <a:avLst/>
          </a:prstGeom>
        </p:spPr>
      </p:pic>
    </p:spTree>
    <p:extLst>
      <p:ext uri="{BB962C8B-B14F-4D97-AF65-F5344CB8AC3E}">
        <p14:creationId xmlns:p14="http://schemas.microsoft.com/office/powerpoint/2010/main" val="1276519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נלמד היום?</a:t>
            </a: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type="body" sz="quarter" idx="10"/>
          </p:nvPr>
        </p:nvSpPr>
        <p:spPr>
          <a:xfrm>
            <a:off x="1788965" y="2349949"/>
            <a:ext cx="9572625" cy="3844925"/>
          </a:xfrm>
        </p:spPr>
        <p:txBody>
          <a:bodyPr>
            <a:normAutofit lnSpcReduction="10000"/>
          </a:bodyPr>
          <a:lstStyle/>
          <a:p>
            <a:pPr marL="0" indent="0">
              <a:buNone/>
            </a:pPr>
            <a:r>
              <a:rPr lang="he-IL" sz="3200" dirty="0"/>
              <a:t>נכיר שני מוצרים שפותחו בעקבות ההתבוננות בבריאה.</a:t>
            </a:r>
          </a:p>
          <a:p>
            <a:pPr marL="0" indent="0">
              <a:buNone/>
            </a:pPr>
            <a:r>
              <a:rPr lang="he-IL" sz="3200" dirty="0"/>
              <a:t>נבין את משמעות המושג "</a:t>
            </a:r>
            <a:r>
              <a:rPr lang="he-IL" sz="3200" dirty="0" err="1"/>
              <a:t>ביומימיקרי</a:t>
            </a:r>
            <a:r>
              <a:rPr lang="he-IL" sz="3200" dirty="0"/>
              <a:t>"</a:t>
            </a:r>
          </a:p>
          <a:p>
            <a:pPr marL="0" indent="0">
              <a:buNone/>
            </a:pPr>
            <a:r>
              <a:rPr lang="he-IL" sz="3200" dirty="0"/>
              <a:t>נזהה ונגדיר: צורך, בעיה, מצב מצוי, מצב רצוי.</a:t>
            </a:r>
          </a:p>
          <a:p>
            <a:pPr marL="0" indent="0">
              <a:buNone/>
            </a:pPr>
            <a:endParaRPr lang="he-IL" dirty="0"/>
          </a:p>
          <a:p>
            <a:pPr marL="0" indent="0">
              <a:buNone/>
            </a:pPr>
            <a:endParaRPr lang="he-IL" dirty="0"/>
          </a:p>
          <a:p>
            <a:pPr marL="0" indent="0" algn="ctr">
              <a:buNone/>
            </a:pPr>
            <a:r>
              <a:rPr lang="he-IL" sz="2400" b="1" dirty="0"/>
              <a:t>תכני השיעור והתמונות מעובדים מתוך דגם ההוראה 'לך אל העכביש' – מרכז מורים ארצי למדע, ומתוך אתר </a:t>
            </a:r>
            <a:r>
              <a:rPr lang="he-IL" sz="2400" b="1" dirty="0" err="1"/>
              <a:t>ביומימקרי</a:t>
            </a:r>
            <a:r>
              <a:rPr lang="he-IL" sz="2400" b="1" dirty="0"/>
              <a:t> הישראלי</a:t>
            </a:r>
          </a:p>
          <a:p>
            <a:pPr marL="0" indent="0" algn="ctr">
              <a:buNone/>
            </a:pPr>
            <a:r>
              <a:rPr lang="he-IL" sz="2400" b="1" dirty="0"/>
              <a:t> </a:t>
            </a:r>
            <a:endParaRPr lang="x-none" sz="2000" b="1" dirty="0"/>
          </a:p>
        </p:txBody>
      </p:sp>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2"/>
          <a:stretch>
            <a:fillRect/>
          </a:stretch>
        </p:blipFill>
        <p:spPr>
          <a:xfrm rot="8057618">
            <a:off x="290049" y="269606"/>
            <a:ext cx="1468977" cy="973310"/>
          </a:xfrm>
          <a:prstGeom prst="rect">
            <a:avLst/>
          </a:prstGeom>
        </p:spPr>
      </p:pic>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3"/>
          <a:stretch>
            <a:fillRect/>
          </a:stretch>
        </p:blipFill>
        <p:spPr>
          <a:xfrm>
            <a:off x="10833322" y="5810250"/>
            <a:ext cx="2082800" cy="2095500"/>
          </a:xfrm>
          <a:prstGeom prst="rect">
            <a:avLst/>
          </a:prstGeom>
        </p:spPr>
      </p:pic>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83BCEE1-785F-4461-B5A7-3CBD1AF37448}"/>
              </a:ext>
            </a:extLst>
          </p:cNvPr>
          <p:cNvSpPr>
            <a:spLocks noGrp="1"/>
          </p:cNvSpPr>
          <p:nvPr>
            <p:ph type="title"/>
          </p:nvPr>
        </p:nvSpPr>
        <p:spPr>
          <a:xfrm>
            <a:off x="2317950" y="386910"/>
            <a:ext cx="8280000" cy="720000"/>
          </a:xfrm>
        </p:spPr>
        <p:txBody>
          <a:bodyPr>
            <a:normAutofit/>
          </a:bodyPr>
          <a:lstStyle/>
          <a:p>
            <a:pPr algn="ctr"/>
            <a:r>
              <a:rPr lang="he-IL" dirty="0"/>
              <a:t>מהתבוננות בבריאה לתכנון מוצרים</a:t>
            </a:r>
          </a:p>
        </p:txBody>
      </p:sp>
      <p:sp>
        <p:nvSpPr>
          <p:cNvPr id="3" name="מציין מיקום טקסט 2">
            <a:extLst>
              <a:ext uri="{FF2B5EF4-FFF2-40B4-BE49-F238E27FC236}">
                <a16:creationId xmlns:a16="http://schemas.microsoft.com/office/drawing/2014/main" id="{0CA9EEFA-2C42-400B-A444-C0A436FF632B}"/>
              </a:ext>
            </a:extLst>
          </p:cNvPr>
          <p:cNvSpPr>
            <a:spLocks noGrp="1"/>
          </p:cNvSpPr>
          <p:nvPr>
            <p:ph type="body" sz="quarter" idx="10"/>
          </p:nvPr>
        </p:nvSpPr>
        <p:spPr>
          <a:xfrm>
            <a:off x="1547651" y="2238707"/>
            <a:ext cx="9572625" cy="3844925"/>
          </a:xfrm>
        </p:spPr>
        <p:txBody>
          <a:bodyPr>
            <a:normAutofit lnSpcReduction="10000"/>
          </a:bodyPr>
          <a:lstStyle/>
          <a:p>
            <a:pPr algn="r"/>
            <a:r>
              <a:rPr lang="he-IL" sz="3200" dirty="0"/>
              <a:t>איזה מוצר מבין המוצרים הבאים פותח לדעתכם </a:t>
            </a:r>
          </a:p>
          <a:p>
            <a:pPr algn="r"/>
            <a:r>
              <a:rPr lang="he-IL" sz="3200" dirty="0"/>
              <a:t>בעקבות ההתבוננות במבנה ותפקוד השממית?</a:t>
            </a:r>
          </a:p>
          <a:p>
            <a:pPr algn="r"/>
            <a:endParaRPr lang="he-IL" sz="3200" dirty="0"/>
          </a:p>
          <a:p>
            <a:pPr algn="r"/>
            <a:r>
              <a:rPr lang="he-IL" sz="3200" dirty="0"/>
              <a:t>א. חוט גמיש</a:t>
            </a:r>
          </a:p>
          <a:p>
            <a:pPr algn="r"/>
            <a:r>
              <a:rPr lang="he-IL" sz="3200" dirty="0"/>
              <a:t>ב. חומר משנה צבע</a:t>
            </a:r>
          </a:p>
          <a:p>
            <a:pPr algn="r"/>
            <a:r>
              <a:rPr lang="he-IL" sz="3200" dirty="0"/>
              <a:t>ג. </a:t>
            </a:r>
            <a:r>
              <a:rPr lang="he-IL" sz="3200" dirty="0" err="1"/>
              <a:t>סקוטצ</a:t>
            </a:r>
            <a:r>
              <a:rPr lang="he-IL" sz="3200" dirty="0"/>
              <a:t>'</a:t>
            </a:r>
          </a:p>
          <a:p>
            <a:pPr algn="r"/>
            <a:r>
              <a:rPr lang="he-IL" sz="3200" dirty="0"/>
              <a:t>ד. דבק  </a:t>
            </a:r>
          </a:p>
        </p:txBody>
      </p:sp>
      <p:pic>
        <p:nvPicPr>
          <p:cNvPr id="4" name="מציין מיקום תוכן 5">
            <a:extLst>
              <a:ext uri="{FF2B5EF4-FFF2-40B4-BE49-F238E27FC236}">
                <a16:creationId xmlns:a16="http://schemas.microsoft.com/office/drawing/2014/main" id="{FD1B83B2-CE2F-48D6-8EAF-8F844536E5B7}"/>
              </a:ext>
            </a:extLst>
          </p:cNvPr>
          <p:cNvPicPr>
            <a:picLocks noChangeAspect="1"/>
          </p:cNvPicPr>
          <p:nvPr/>
        </p:nvPicPr>
        <p:blipFill rotWithShape="1">
          <a:blip r:embed="rId5"/>
          <a:srcRect r="51743" b="19127"/>
          <a:stretch/>
        </p:blipFill>
        <p:spPr>
          <a:xfrm>
            <a:off x="2265497" y="3429000"/>
            <a:ext cx="2780885" cy="2018243"/>
          </a:xfrm>
          <a:prstGeom prst="rect">
            <a:avLst/>
          </a:prstGeom>
        </p:spPr>
      </p:pic>
      <p:sp>
        <p:nvSpPr>
          <p:cNvPr id="5" name="Title 2">
            <a:extLst>
              <a:ext uri="{FF2B5EF4-FFF2-40B4-BE49-F238E27FC236}">
                <a16:creationId xmlns:a16="http://schemas.microsoft.com/office/drawing/2014/main" id="{35E8AA57-9398-DE48-A1CD-D1DFFB3368A2}"/>
              </a:ext>
            </a:extLst>
          </p:cNvPr>
          <p:cNvSpPr txBox="1">
            <a:spLocks/>
          </p:cNvSpPr>
          <p:nvPr/>
        </p:nvSpPr>
        <p:spPr>
          <a:xfrm>
            <a:off x="-199921" y="15149"/>
            <a:ext cx="11921443" cy="1548159"/>
          </a:xfrm>
          <a:prstGeom prst="rect">
            <a:avLst/>
          </a:prstGeom>
        </p:spPr>
        <p:txBody>
          <a:bodyPr vert="horz" lIns="91440" tIns="45720" rIns="91440" bIns="45720" rtlCol="0" anchor="ctr">
            <a:noAutofit/>
          </a:bodyPr>
          <a:lstStyle>
            <a:lvl1pPr algn="r" defTabSz="914400" rtl="1"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pPr algn="ctr"/>
            <a:endParaRPr lang="x-none" sz="3600" b="1" dirty="0"/>
          </a:p>
        </p:txBody>
      </p:sp>
      <p:pic>
        <p:nvPicPr>
          <p:cNvPr id="6" name="30sec_final" descr="30sec_final">
            <a:hlinkClick r:id="" action="ppaction://media"/>
            <a:extLst>
              <a:ext uri="{FF2B5EF4-FFF2-40B4-BE49-F238E27FC236}">
                <a16:creationId xmlns:a16="http://schemas.microsoft.com/office/drawing/2014/main" id="{044EC5B6-5839-4302-98A9-43189156406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85470" y="5921489"/>
            <a:ext cx="1540938" cy="549601"/>
          </a:xfrm>
          <a:prstGeom prst="rect">
            <a:avLst/>
          </a:prstGeom>
        </p:spPr>
      </p:pic>
    </p:spTree>
    <p:extLst>
      <p:ext uri="{BB962C8B-B14F-4D97-AF65-F5344CB8AC3E}">
        <p14:creationId xmlns:p14="http://schemas.microsoft.com/office/powerpoint/2010/main" val="423988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83BCEE1-785F-4461-B5A7-3CBD1AF37448}"/>
              </a:ext>
            </a:extLst>
          </p:cNvPr>
          <p:cNvSpPr>
            <a:spLocks noGrp="1"/>
          </p:cNvSpPr>
          <p:nvPr>
            <p:ph type="title"/>
          </p:nvPr>
        </p:nvSpPr>
        <p:spPr>
          <a:xfrm>
            <a:off x="2317950" y="386910"/>
            <a:ext cx="8280000" cy="720000"/>
          </a:xfrm>
        </p:spPr>
        <p:txBody>
          <a:bodyPr>
            <a:normAutofit/>
          </a:bodyPr>
          <a:lstStyle/>
          <a:p>
            <a:pPr algn="ctr"/>
            <a:r>
              <a:rPr lang="he-IL" dirty="0"/>
              <a:t>מהתבוננות בבריאה לתכנון מוצרים</a:t>
            </a:r>
          </a:p>
        </p:txBody>
      </p:sp>
      <p:sp>
        <p:nvSpPr>
          <p:cNvPr id="3" name="מציין מיקום טקסט 2">
            <a:extLst>
              <a:ext uri="{FF2B5EF4-FFF2-40B4-BE49-F238E27FC236}">
                <a16:creationId xmlns:a16="http://schemas.microsoft.com/office/drawing/2014/main" id="{0CA9EEFA-2C42-400B-A444-C0A436FF632B}"/>
              </a:ext>
            </a:extLst>
          </p:cNvPr>
          <p:cNvSpPr>
            <a:spLocks noGrp="1"/>
          </p:cNvSpPr>
          <p:nvPr>
            <p:ph type="body" sz="quarter" idx="10"/>
          </p:nvPr>
        </p:nvSpPr>
        <p:spPr>
          <a:xfrm>
            <a:off x="1671637" y="1928813"/>
            <a:ext cx="9572625" cy="3844925"/>
          </a:xfrm>
        </p:spPr>
        <p:txBody>
          <a:bodyPr>
            <a:normAutofit lnSpcReduction="10000"/>
          </a:bodyPr>
          <a:lstStyle/>
          <a:p>
            <a:pPr algn="r"/>
            <a:r>
              <a:rPr lang="he-IL" sz="3200" dirty="0"/>
              <a:t>איזה מוצר מבין המוצרים הבאים פותח לדעתכם </a:t>
            </a:r>
          </a:p>
          <a:p>
            <a:pPr algn="r"/>
            <a:r>
              <a:rPr lang="he-IL" sz="3200" dirty="0"/>
              <a:t>בעקבות ההתבוננות במבנה ותפקוד השממית?</a:t>
            </a:r>
          </a:p>
          <a:p>
            <a:pPr algn="r"/>
            <a:endParaRPr lang="he-IL" sz="3200" dirty="0"/>
          </a:p>
          <a:p>
            <a:pPr algn="r"/>
            <a:r>
              <a:rPr lang="he-IL" sz="3200" dirty="0"/>
              <a:t>א. חוט גמיש</a:t>
            </a:r>
          </a:p>
          <a:p>
            <a:pPr algn="r"/>
            <a:r>
              <a:rPr lang="he-IL" sz="3200" dirty="0"/>
              <a:t>ב. חומר משנה צבע</a:t>
            </a:r>
          </a:p>
          <a:p>
            <a:pPr algn="r"/>
            <a:r>
              <a:rPr lang="he-IL" sz="3200" dirty="0"/>
              <a:t>ג. </a:t>
            </a:r>
            <a:r>
              <a:rPr lang="he-IL" sz="3200" dirty="0" err="1"/>
              <a:t>סקוטצ</a:t>
            </a:r>
            <a:r>
              <a:rPr lang="he-IL" sz="3200" dirty="0"/>
              <a:t>'</a:t>
            </a:r>
          </a:p>
          <a:p>
            <a:pPr algn="r"/>
            <a:r>
              <a:rPr lang="he-IL" sz="3200" dirty="0">
                <a:solidFill>
                  <a:srgbClr val="FF0000"/>
                </a:solidFill>
              </a:rPr>
              <a:t>ד. דבק  </a:t>
            </a:r>
          </a:p>
        </p:txBody>
      </p:sp>
      <p:pic>
        <p:nvPicPr>
          <p:cNvPr id="4" name="מציין מיקום תוכן 5">
            <a:extLst>
              <a:ext uri="{FF2B5EF4-FFF2-40B4-BE49-F238E27FC236}">
                <a16:creationId xmlns:a16="http://schemas.microsoft.com/office/drawing/2014/main" id="{FD1B83B2-CE2F-48D6-8EAF-8F844536E5B7}"/>
              </a:ext>
            </a:extLst>
          </p:cNvPr>
          <p:cNvPicPr>
            <a:picLocks noChangeAspect="1"/>
          </p:cNvPicPr>
          <p:nvPr/>
        </p:nvPicPr>
        <p:blipFill rotWithShape="1">
          <a:blip r:embed="rId3"/>
          <a:srcRect r="51743" b="19127"/>
          <a:stretch/>
        </p:blipFill>
        <p:spPr>
          <a:xfrm>
            <a:off x="2265497" y="3429000"/>
            <a:ext cx="2780885" cy="2018243"/>
          </a:xfrm>
          <a:prstGeom prst="rect">
            <a:avLst/>
          </a:prstGeom>
        </p:spPr>
      </p:pic>
      <p:sp>
        <p:nvSpPr>
          <p:cNvPr id="5" name="Title 2">
            <a:extLst>
              <a:ext uri="{FF2B5EF4-FFF2-40B4-BE49-F238E27FC236}">
                <a16:creationId xmlns:a16="http://schemas.microsoft.com/office/drawing/2014/main" id="{35E8AA57-9398-DE48-A1CD-D1DFFB3368A2}"/>
              </a:ext>
            </a:extLst>
          </p:cNvPr>
          <p:cNvSpPr txBox="1">
            <a:spLocks/>
          </p:cNvSpPr>
          <p:nvPr/>
        </p:nvSpPr>
        <p:spPr>
          <a:xfrm>
            <a:off x="-199921" y="15149"/>
            <a:ext cx="11921443" cy="1548159"/>
          </a:xfrm>
          <a:prstGeom prst="rect">
            <a:avLst/>
          </a:prstGeom>
        </p:spPr>
        <p:txBody>
          <a:bodyPr vert="horz" lIns="91440" tIns="45720" rIns="91440" bIns="45720" rtlCol="0" anchor="ctr">
            <a:noAutofit/>
          </a:bodyPr>
          <a:lstStyle>
            <a:lvl1pPr algn="r" defTabSz="914400" rtl="1"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pPr algn="ctr"/>
            <a:endParaRPr lang="x-none" sz="3600" b="1" dirty="0"/>
          </a:p>
        </p:txBody>
      </p:sp>
    </p:spTree>
    <p:extLst>
      <p:ext uri="{BB962C8B-B14F-4D97-AF65-F5344CB8AC3E}">
        <p14:creationId xmlns:p14="http://schemas.microsoft.com/office/powerpoint/2010/main" val="3819745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5A455E4-B0DD-4C94-A7E6-D879E12B48EE}"/>
              </a:ext>
            </a:extLst>
          </p:cNvPr>
          <p:cNvSpPr>
            <a:spLocks noGrp="1"/>
          </p:cNvSpPr>
          <p:nvPr>
            <p:ph type="title"/>
          </p:nvPr>
        </p:nvSpPr>
        <p:spPr/>
        <p:txBody>
          <a:bodyPr/>
          <a:lstStyle/>
          <a:p>
            <a:r>
              <a:rPr lang="he-IL" dirty="0"/>
              <a:t>סיפור מקרה: פיתוח דבק</a:t>
            </a:r>
          </a:p>
        </p:txBody>
      </p:sp>
      <p:sp>
        <p:nvSpPr>
          <p:cNvPr id="3" name="מציין מיקום טקסט 2">
            <a:extLst>
              <a:ext uri="{FF2B5EF4-FFF2-40B4-BE49-F238E27FC236}">
                <a16:creationId xmlns:a16="http://schemas.microsoft.com/office/drawing/2014/main" id="{3D46B5AC-C6F6-4615-829A-CD11FABCDB7F}"/>
              </a:ext>
            </a:extLst>
          </p:cNvPr>
          <p:cNvSpPr>
            <a:spLocks noGrp="1"/>
          </p:cNvSpPr>
          <p:nvPr>
            <p:ph type="body" sz="quarter" idx="10"/>
          </p:nvPr>
        </p:nvSpPr>
        <p:spPr>
          <a:xfrm>
            <a:off x="805912" y="1928813"/>
            <a:ext cx="10438351" cy="3844925"/>
          </a:xfrm>
        </p:spPr>
        <p:txBody>
          <a:bodyPr>
            <a:normAutofit lnSpcReduction="10000"/>
          </a:bodyPr>
          <a:lstStyle/>
          <a:p>
            <a:pPr algn="r"/>
            <a:endParaRPr lang="he-IL" sz="3200" dirty="0"/>
          </a:p>
          <a:p>
            <a:pPr algn="r"/>
            <a:r>
              <a:rPr lang="he-IL" sz="3200" dirty="0"/>
              <a:t>דבק הוא חומר המאפשר להצמיד גופים מוצקים זה לזה.  יש כיום סוגי דבקים רבים. אבל רוב הדבקים פולטים חומרים רעילים לסביבה ובכך מזהמים אותה. </a:t>
            </a:r>
            <a:br>
              <a:rPr lang="he-IL" sz="3200" dirty="0"/>
            </a:br>
            <a:br>
              <a:rPr lang="he-IL" sz="3200" dirty="0"/>
            </a:br>
            <a:r>
              <a:rPr lang="he-IL" sz="3200" dirty="0"/>
              <a:t>לאור זאת, יש צורך בפיתוח דבקים המשלבים חומרים ידידותיים לסביבה ולמשתמשים בהם. יחד עם זאת, חשוב שהדבקים יהיו חזקים, עמידים בתנאים שונים, יעילים לאורך זמן, ידידותיים לסביבה וניתנים להסרה בקלות.</a:t>
            </a:r>
          </a:p>
        </p:txBody>
      </p:sp>
    </p:spTree>
    <p:extLst>
      <p:ext uri="{BB962C8B-B14F-4D97-AF65-F5344CB8AC3E}">
        <p14:creationId xmlns:p14="http://schemas.microsoft.com/office/powerpoint/2010/main" val="2638794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770404B-7C5D-48C7-8A62-FB7480DC6C02}"/>
              </a:ext>
            </a:extLst>
          </p:cNvPr>
          <p:cNvSpPr>
            <a:spLocks noGrp="1"/>
          </p:cNvSpPr>
          <p:nvPr>
            <p:ph type="title"/>
          </p:nvPr>
        </p:nvSpPr>
        <p:spPr/>
        <p:txBody>
          <a:bodyPr>
            <a:normAutofit/>
          </a:bodyPr>
          <a:lstStyle/>
          <a:p>
            <a:r>
              <a:rPr lang="he-IL" b="1" dirty="0"/>
              <a:t>סיפור מקרה : פיתוח דבק</a:t>
            </a:r>
            <a:endParaRPr lang="he-IL" dirty="0"/>
          </a:p>
        </p:txBody>
      </p:sp>
      <p:sp>
        <p:nvSpPr>
          <p:cNvPr id="3" name="מציין מיקום טקסט 2">
            <a:extLst>
              <a:ext uri="{FF2B5EF4-FFF2-40B4-BE49-F238E27FC236}">
                <a16:creationId xmlns:a16="http://schemas.microsoft.com/office/drawing/2014/main" id="{3D46B5AC-C6F6-4615-829A-CD11FABCDB7F}"/>
              </a:ext>
            </a:extLst>
          </p:cNvPr>
          <p:cNvSpPr>
            <a:spLocks noGrp="1"/>
          </p:cNvSpPr>
          <p:nvPr>
            <p:ph type="body" sz="quarter" idx="10"/>
          </p:nvPr>
        </p:nvSpPr>
        <p:spPr>
          <a:xfrm>
            <a:off x="1788965" y="1835823"/>
            <a:ext cx="9572625" cy="3844925"/>
          </a:xfrm>
        </p:spPr>
        <p:txBody>
          <a:bodyPr>
            <a:normAutofit lnSpcReduction="10000"/>
          </a:bodyPr>
          <a:lstStyle/>
          <a:p>
            <a:endParaRPr lang="he-IL" sz="3200" dirty="0"/>
          </a:p>
          <a:p>
            <a:r>
              <a:rPr lang="he-IL" sz="3200" dirty="0"/>
              <a:t>דבק הוא חומר המאפשר להצמיד גופים מוצקים זה לזה.  יש כיום סוגי דבקים רבים. אבל רוב הדבקים </a:t>
            </a:r>
            <a:r>
              <a:rPr lang="he-IL" sz="3200" dirty="0">
                <a:solidFill>
                  <a:schemeClr val="accent2"/>
                </a:solidFill>
              </a:rPr>
              <a:t>פולטים חומרים רעילים לסביבה ובכך מזהמים אותה. </a:t>
            </a:r>
            <a:br>
              <a:rPr lang="he-IL" sz="3200" dirty="0"/>
            </a:br>
            <a:br>
              <a:rPr lang="he-IL" sz="3200" dirty="0"/>
            </a:br>
            <a:r>
              <a:rPr lang="he-IL" sz="3200" dirty="0"/>
              <a:t>לאור זאת, יש צורך בפיתוח דבקים המשלבים </a:t>
            </a:r>
            <a:r>
              <a:rPr lang="he-IL" sz="3200" dirty="0">
                <a:solidFill>
                  <a:srgbClr val="00B050"/>
                </a:solidFill>
              </a:rPr>
              <a:t>חומרים ידידותיים לסביבה ולמשתמשים בהם</a:t>
            </a:r>
            <a:r>
              <a:rPr lang="he-IL" sz="3200" dirty="0"/>
              <a:t>. יחד עם זאת, חשוב שהדבקים יהיו </a:t>
            </a:r>
            <a:r>
              <a:rPr lang="he-IL" sz="3200" dirty="0">
                <a:solidFill>
                  <a:srgbClr val="00B050"/>
                </a:solidFill>
              </a:rPr>
              <a:t>חזקים, עמידים בתנאים שונים, יעילים לאורך זמן, ידידותיים לסביבה וניתנים להסרה בקלות.</a:t>
            </a:r>
          </a:p>
        </p:txBody>
      </p:sp>
    </p:spTree>
    <p:extLst>
      <p:ext uri="{BB962C8B-B14F-4D97-AF65-F5344CB8AC3E}">
        <p14:creationId xmlns:p14="http://schemas.microsoft.com/office/powerpoint/2010/main" val="950044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DC6DEDEA-E5B0-4A64-A86F-FA4B11D908EB}"/>
              </a:ext>
            </a:extLst>
          </p:cNvPr>
          <p:cNvSpPr>
            <a:spLocks noGrp="1"/>
          </p:cNvSpPr>
          <p:nvPr>
            <p:ph type="title"/>
          </p:nvPr>
        </p:nvSpPr>
        <p:spPr/>
        <p:txBody>
          <a:bodyPr>
            <a:normAutofit/>
          </a:bodyPr>
          <a:lstStyle/>
          <a:p>
            <a:r>
              <a:rPr lang="he-IL" dirty="0"/>
              <a:t>מנסחים את הבעיה</a:t>
            </a:r>
          </a:p>
        </p:txBody>
      </p:sp>
      <p:sp>
        <p:nvSpPr>
          <p:cNvPr id="7" name="מציין מיקום טקסט 2">
            <a:extLst>
              <a:ext uri="{FF2B5EF4-FFF2-40B4-BE49-F238E27FC236}">
                <a16:creationId xmlns:a16="http://schemas.microsoft.com/office/drawing/2014/main" id="{3D46B5AC-C6F6-4615-829A-CD11FABCDB7F}"/>
              </a:ext>
            </a:extLst>
          </p:cNvPr>
          <p:cNvSpPr>
            <a:spLocks noGrp="1"/>
          </p:cNvSpPr>
          <p:nvPr>
            <p:ph type="body" sz="quarter" idx="10"/>
          </p:nvPr>
        </p:nvSpPr>
        <p:spPr>
          <a:xfrm>
            <a:off x="898902" y="1711837"/>
            <a:ext cx="10345361" cy="3844925"/>
          </a:xfrm>
        </p:spPr>
        <p:txBody>
          <a:bodyPr>
            <a:normAutofit lnSpcReduction="10000"/>
          </a:bodyPr>
          <a:lstStyle/>
          <a:p>
            <a:pPr algn="r"/>
            <a:endParaRPr lang="he-IL" sz="3200" dirty="0"/>
          </a:p>
          <a:p>
            <a:pPr algn="r"/>
            <a:r>
              <a:rPr lang="he-IL" sz="3200" dirty="0"/>
              <a:t>דבק הוא חומר המאפשר להצמיד גופים מוצקים זה לזה.  יש כיום סוגי דבקים רבים. אבל רוב הדבקים </a:t>
            </a:r>
            <a:r>
              <a:rPr lang="he-IL" sz="3200" dirty="0">
                <a:solidFill>
                  <a:schemeClr val="accent2"/>
                </a:solidFill>
              </a:rPr>
              <a:t>פולטים חומרים רעילים לסביבה ובכך מזהמים אותה. </a:t>
            </a:r>
            <a:br>
              <a:rPr lang="he-IL" sz="3200" dirty="0"/>
            </a:br>
            <a:br>
              <a:rPr lang="he-IL" sz="3200" dirty="0"/>
            </a:br>
            <a:r>
              <a:rPr lang="he-IL" sz="3200" dirty="0"/>
              <a:t>לאור זאת, יש צורך בפיתוח דבקים המשלבים </a:t>
            </a:r>
            <a:r>
              <a:rPr lang="he-IL" sz="3200" dirty="0">
                <a:solidFill>
                  <a:srgbClr val="00B050"/>
                </a:solidFill>
              </a:rPr>
              <a:t>חומרים ידידותיים לסביבה ולמשתמשים בהם</a:t>
            </a:r>
            <a:r>
              <a:rPr lang="he-IL" sz="3200" dirty="0"/>
              <a:t>. יחד עם זאת, חשוב שהדבקים יהיו </a:t>
            </a:r>
            <a:r>
              <a:rPr lang="he-IL" sz="3200" dirty="0">
                <a:solidFill>
                  <a:srgbClr val="00B050"/>
                </a:solidFill>
              </a:rPr>
              <a:t>חזקים, עמידים בתנאים שונים, יעילים לאורך זמן, ידידותיים לסביבה וניתנים להסרה בקלות.</a:t>
            </a:r>
          </a:p>
        </p:txBody>
      </p:sp>
      <p:pic>
        <p:nvPicPr>
          <p:cNvPr id="4" name="30sec_final" descr="30sec_final">
            <a:hlinkClick r:id="" action="ppaction://media"/>
            <a:extLst>
              <a:ext uri="{FF2B5EF4-FFF2-40B4-BE49-F238E27FC236}">
                <a16:creationId xmlns:a16="http://schemas.microsoft.com/office/drawing/2014/main" id="{34773667-EEA5-43E0-B22C-FF8009B870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5470" y="5921489"/>
            <a:ext cx="1540938" cy="549601"/>
          </a:xfrm>
          <a:prstGeom prst="rect">
            <a:avLst/>
          </a:prstGeom>
        </p:spPr>
      </p:pic>
    </p:spTree>
    <p:extLst>
      <p:ext uri="{BB962C8B-B14F-4D97-AF65-F5344CB8AC3E}">
        <p14:creationId xmlns:p14="http://schemas.microsoft.com/office/powerpoint/2010/main" val="181825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DC6DEDEA-E5B0-4A64-A86F-FA4B11D908EB}"/>
              </a:ext>
            </a:extLst>
          </p:cNvPr>
          <p:cNvSpPr>
            <a:spLocks noGrp="1"/>
          </p:cNvSpPr>
          <p:nvPr>
            <p:ph type="title"/>
          </p:nvPr>
        </p:nvSpPr>
        <p:spPr/>
        <p:txBody>
          <a:bodyPr>
            <a:normAutofit/>
          </a:bodyPr>
          <a:lstStyle/>
          <a:p>
            <a:r>
              <a:rPr lang="he-IL" dirty="0"/>
              <a:t>מנסחים את הבעיה</a:t>
            </a:r>
          </a:p>
        </p:txBody>
      </p:sp>
      <p:sp>
        <p:nvSpPr>
          <p:cNvPr id="7" name="מציין מיקום טקסט 2">
            <a:extLst>
              <a:ext uri="{FF2B5EF4-FFF2-40B4-BE49-F238E27FC236}">
                <a16:creationId xmlns:a16="http://schemas.microsoft.com/office/drawing/2014/main" id="{3D46B5AC-C6F6-4615-829A-CD11FABCDB7F}"/>
              </a:ext>
            </a:extLst>
          </p:cNvPr>
          <p:cNvSpPr>
            <a:spLocks noGrp="1"/>
          </p:cNvSpPr>
          <p:nvPr>
            <p:ph type="body" sz="quarter" idx="10"/>
          </p:nvPr>
        </p:nvSpPr>
        <p:spPr/>
        <p:txBody>
          <a:bodyPr>
            <a:normAutofit/>
          </a:bodyPr>
          <a:lstStyle/>
          <a:p>
            <a:endParaRPr lang="he-IL" sz="3200" dirty="0"/>
          </a:p>
          <a:p>
            <a:r>
              <a:rPr lang="he-IL" sz="3200" dirty="0"/>
              <a:t>כיצד ניצור דבק </a:t>
            </a:r>
            <a:r>
              <a:rPr lang="he-IL" sz="3200" dirty="0">
                <a:solidFill>
                  <a:schemeClr val="accent2"/>
                </a:solidFill>
              </a:rPr>
              <a:t>שאינו פולט חומרים רעילים לסביבה</a:t>
            </a:r>
            <a:r>
              <a:rPr lang="he-IL" sz="3200" dirty="0"/>
              <a:t>, </a:t>
            </a:r>
            <a:r>
              <a:rPr lang="he-IL" sz="3200" dirty="0">
                <a:solidFill>
                  <a:srgbClr val="00B050"/>
                </a:solidFill>
              </a:rPr>
              <a:t>ועמיד בתנאים שונים ויעיל לאורך זמן?</a:t>
            </a:r>
          </a:p>
        </p:txBody>
      </p:sp>
    </p:spTree>
    <p:extLst>
      <p:ext uri="{BB962C8B-B14F-4D97-AF65-F5344CB8AC3E}">
        <p14:creationId xmlns:p14="http://schemas.microsoft.com/office/powerpoint/2010/main" val="772017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DF8BAEC4-C0BF-4AA6-AC9A-B2D9E7E5821A}"/>
              </a:ext>
            </a:extLst>
          </p:cNvPr>
          <p:cNvSpPr>
            <a:spLocks noGrp="1"/>
          </p:cNvSpPr>
          <p:nvPr>
            <p:ph type="body" sz="quarter" idx="10"/>
          </p:nvPr>
        </p:nvSpPr>
        <p:spPr>
          <a:xfrm>
            <a:off x="426793" y="317964"/>
            <a:ext cx="10953750" cy="687492"/>
          </a:xfrm>
        </p:spPr>
        <p:txBody>
          <a:bodyPr/>
          <a:lstStyle/>
          <a:p>
            <a:pPr>
              <a:lnSpc>
                <a:spcPct val="150000"/>
              </a:lnSpc>
            </a:pPr>
            <a:r>
              <a:rPr lang="he-IL" sz="3200" dirty="0"/>
              <a:t>אחד המהנדסים, חובב זוחלים, הבחין באחד מטיוליו בשממית שתלויה על זכוכית באמצעות אצבע אחת. הוא ראה שהשממית מסוגלת להידבק למשטחים חלקים ותלולים ולנתק את רגלה מהמשטח בשבריר שנייה בלי להפעיל כוח. הוא הופתע מיכולתה להיצמד למשטחים והחל לחקור את רגלי השממית. </a:t>
            </a:r>
          </a:p>
          <a:p>
            <a:pPr>
              <a:lnSpc>
                <a:spcPct val="150000"/>
              </a:lnSpc>
            </a:pPr>
            <a:endParaRPr lang="he-IL" sz="2000" dirty="0"/>
          </a:p>
          <a:p>
            <a:pPr>
              <a:lnSpc>
                <a:spcPct val="150000"/>
              </a:lnSpc>
            </a:pPr>
            <a:endParaRPr lang="he-IL" sz="2000" dirty="0"/>
          </a:p>
          <a:p>
            <a:pPr>
              <a:lnSpc>
                <a:spcPct val="150000"/>
              </a:lnSpc>
            </a:pPr>
            <a:endParaRPr lang="he-IL" sz="2000" dirty="0"/>
          </a:p>
          <a:p>
            <a:pPr>
              <a:lnSpc>
                <a:spcPct val="150000"/>
              </a:lnSpc>
            </a:pPr>
            <a:endParaRPr lang="he-IL" sz="900" dirty="0"/>
          </a:p>
          <a:p>
            <a:pPr>
              <a:lnSpc>
                <a:spcPct val="150000"/>
              </a:lnSpc>
            </a:pPr>
            <a:endParaRPr lang="he-IL" sz="2000" dirty="0"/>
          </a:p>
        </p:txBody>
      </p:sp>
      <p:pic>
        <p:nvPicPr>
          <p:cNvPr id="4" name="מציין מיקום תוכן 5">
            <a:extLst>
              <a:ext uri="{FF2B5EF4-FFF2-40B4-BE49-F238E27FC236}">
                <a16:creationId xmlns:a16="http://schemas.microsoft.com/office/drawing/2014/main" id="{17A82B72-728E-4FBC-8E65-D41731B751E0}"/>
              </a:ext>
            </a:extLst>
          </p:cNvPr>
          <p:cNvPicPr>
            <a:picLocks noChangeAspect="1"/>
          </p:cNvPicPr>
          <p:nvPr/>
        </p:nvPicPr>
        <p:blipFill rotWithShape="1">
          <a:blip r:embed="rId3"/>
          <a:srcRect l="74676" t="1" b="42803"/>
          <a:stretch/>
        </p:blipFill>
        <p:spPr>
          <a:xfrm>
            <a:off x="6338618" y="3751646"/>
            <a:ext cx="1977514" cy="1934194"/>
          </a:xfrm>
          <a:prstGeom prst="rect">
            <a:avLst/>
          </a:prstGeom>
        </p:spPr>
      </p:pic>
      <p:pic>
        <p:nvPicPr>
          <p:cNvPr id="5" name="מציין מיקום תוכן 5">
            <a:extLst>
              <a:ext uri="{FF2B5EF4-FFF2-40B4-BE49-F238E27FC236}">
                <a16:creationId xmlns:a16="http://schemas.microsoft.com/office/drawing/2014/main" id="{17A82B72-728E-4FBC-8E65-D41731B751E0}"/>
              </a:ext>
            </a:extLst>
          </p:cNvPr>
          <p:cNvPicPr>
            <a:picLocks noChangeAspect="1"/>
          </p:cNvPicPr>
          <p:nvPr/>
        </p:nvPicPr>
        <p:blipFill rotWithShape="1">
          <a:blip r:embed="rId3"/>
          <a:srcRect r="53191" b="19599"/>
          <a:stretch/>
        </p:blipFill>
        <p:spPr>
          <a:xfrm>
            <a:off x="3530329" y="3751646"/>
            <a:ext cx="2697407" cy="2006462"/>
          </a:xfrm>
          <a:prstGeom prst="rect">
            <a:avLst/>
          </a:prstGeom>
        </p:spPr>
      </p:pic>
    </p:spTree>
    <p:extLst>
      <p:ext uri="{BB962C8B-B14F-4D97-AF65-F5344CB8AC3E}">
        <p14:creationId xmlns:p14="http://schemas.microsoft.com/office/powerpoint/2010/main" val="2827010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599DD64C-7F69-468D-A800-6DEA8AF27269}"/>
              </a:ext>
            </a:extLst>
          </p:cNvPr>
          <p:cNvSpPr>
            <a:spLocks noGrp="1"/>
          </p:cNvSpPr>
          <p:nvPr>
            <p:ph type="body" sz="quarter" idx="10"/>
          </p:nvPr>
        </p:nvSpPr>
        <p:spPr>
          <a:xfrm>
            <a:off x="3549111" y="1080164"/>
            <a:ext cx="7869587" cy="687492"/>
          </a:xfrm>
        </p:spPr>
        <p:txBody>
          <a:bodyPr/>
          <a:lstStyle/>
          <a:p>
            <a:pPr algn="just"/>
            <a:r>
              <a:rPr lang="he-IL" sz="3200" dirty="0"/>
              <a:t>שממית היא סוג של לטאה. היא חיה במערות, בתים, מתחת לאבנים ומתחת לקליפות עצים. </a:t>
            </a:r>
          </a:p>
          <a:p>
            <a:pPr algn="just"/>
            <a:r>
              <a:rPr lang="he-IL" sz="3200" dirty="0"/>
              <a:t>כשבדק המהנדס את קצות אצבעותיה של השממית הבחין במעין "</a:t>
            </a:r>
            <a:r>
              <a:rPr lang="he-IL" sz="3200" b="1" dirty="0"/>
              <a:t>כריות הדבקה</a:t>
            </a:r>
            <a:r>
              <a:rPr lang="he-IL" sz="3200" dirty="0"/>
              <a:t>" שבאמצעותן היא נצמדת למצע שעליו היא מטפסת בקלות. </a:t>
            </a:r>
          </a:p>
          <a:p>
            <a:pPr algn="just"/>
            <a:r>
              <a:rPr lang="he-IL" sz="3200" dirty="0"/>
              <a:t>בעזרת המיקרוסקופ הוא גילה שעל כריות ההדבקה יש מיליוני שערות זעירות שמתפצלות בקצוות לזיפים זעירים שמסוגלים להתכופף ולחדור לשקעים הזעירים הנמצאים על פני השטח של המצע.   </a:t>
            </a:r>
          </a:p>
          <a:p>
            <a:pPr algn="just"/>
            <a:endParaRPr lang="he-IL" sz="3200" dirty="0"/>
          </a:p>
        </p:txBody>
      </p:sp>
      <p:pic>
        <p:nvPicPr>
          <p:cNvPr id="4" name="מציין מיקום תוכן 5">
            <a:extLst>
              <a:ext uri="{FF2B5EF4-FFF2-40B4-BE49-F238E27FC236}">
                <a16:creationId xmlns:a16="http://schemas.microsoft.com/office/drawing/2014/main" id="{2B0673D8-3BF6-4E08-94F5-ABA22F79A95D}"/>
              </a:ext>
            </a:extLst>
          </p:cNvPr>
          <p:cNvPicPr>
            <a:picLocks noChangeAspect="1"/>
          </p:cNvPicPr>
          <p:nvPr/>
        </p:nvPicPr>
        <p:blipFill rotWithShape="1">
          <a:blip r:embed="rId2"/>
          <a:srcRect l="74676" t="1" b="42803"/>
          <a:stretch/>
        </p:blipFill>
        <p:spPr>
          <a:xfrm>
            <a:off x="232475" y="585463"/>
            <a:ext cx="2907223" cy="2843537"/>
          </a:xfrm>
          <a:prstGeom prst="rect">
            <a:avLst/>
          </a:prstGeom>
        </p:spPr>
      </p:pic>
      <p:pic>
        <p:nvPicPr>
          <p:cNvPr id="5" name="Picture 2" descr="גקסקין - מהו הדבק החדשני בעולם? - אנציקלופדיית אאוריקה">
            <a:extLst>
              <a:ext uri="{FF2B5EF4-FFF2-40B4-BE49-F238E27FC236}">
                <a16:creationId xmlns:a16="http://schemas.microsoft.com/office/drawing/2014/main" id="{770194E7-8E23-4F2D-BC90-B4B8A0076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88" y="3741619"/>
            <a:ext cx="2907223" cy="2177611"/>
          </a:xfrm>
          <a:prstGeom prst="rect">
            <a:avLst/>
          </a:prstGeom>
          <a:noFill/>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B6ACC986-B711-480C-8B61-A8B8F5C282AE}"/>
              </a:ext>
            </a:extLst>
          </p:cNvPr>
          <p:cNvSpPr txBox="1"/>
          <p:nvPr/>
        </p:nvSpPr>
        <p:spPr>
          <a:xfrm>
            <a:off x="473666" y="5877360"/>
            <a:ext cx="1943690" cy="276999"/>
          </a:xfrm>
          <a:prstGeom prst="rect">
            <a:avLst/>
          </a:prstGeom>
          <a:noFill/>
        </p:spPr>
        <p:txBody>
          <a:bodyPr wrap="square" rtlCol="1">
            <a:spAutoFit/>
          </a:bodyPr>
          <a:lstStyle/>
          <a:p>
            <a:r>
              <a:rPr lang="he-IL" sz="1200" dirty="0"/>
              <a:t>מקור: אנציקלופדית אאוריקה</a:t>
            </a:r>
          </a:p>
        </p:txBody>
      </p:sp>
    </p:spTree>
    <p:extLst>
      <p:ext uri="{BB962C8B-B14F-4D97-AF65-F5344CB8AC3E}">
        <p14:creationId xmlns:p14="http://schemas.microsoft.com/office/powerpoint/2010/main" val="3529150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94D664D8-08E5-402D-A334-E34144C90DB9}"/>
              </a:ext>
            </a:extLst>
          </p:cNvPr>
          <p:cNvSpPr>
            <a:spLocks noGrp="1"/>
          </p:cNvSpPr>
          <p:nvPr>
            <p:ph type="body" sz="quarter" idx="10"/>
          </p:nvPr>
        </p:nvSpPr>
        <p:spPr>
          <a:xfrm>
            <a:off x="426793" y="23695"/>
            <a:ext cx="10953750" cy="687492"/>
          </a:xfrm>
        </p:spPr>
        <p:txBody>
          <a:bodyPr/>
          <a:lstStyle/>
          <a:p>
            <a:r>
              <a:rPr lang="he-IL" sz="3200" dirty="0">
                <a:solidFill>
                  <a:schemeClr val="accent1">
                    <a:lumMod val="75000"/>
                  </a:schemeClr>
                </a:solidFill>
              </a:rPr>
              <a:t>מתוך התבוננות בבריאה אודות מנגנון ההצמדה של השממית פותח חומר הצמדה אשר עשוי משערות המחקות במבנה שלהן את השערות המצויות בכריות ההדבקה של השממית. </a:t>
            </a:r>
          </a:p>
          <a:p>
            <a:r>
              <a:rPr lang="he-IL" sz="3200" b="1" dirty="0">
                <a:solidFill>
                  <a:srgbClr val="00B050"/>
                </a:solidFill>
              </a:rPr>
              <a:t>חומר הצמדה זה ניתן לשימוש חוזר, אינו פולט רעלים ואינו משאיר סימני הדבקה. </a:t>
            </a:r>
          </a:p>
          <a:p>
            <a:r>
              <a:rPr lang="he-IL" sz="3200" dirty="0"/>
              <a:t> לחומר הצמדה זה שימושים רבים כמו, למשל: בצמיגים של מכוניות לאחיזה טובה יותר בכביש וברובוטים המהלכים על קירות. </a:t>
            </a:r>
          </a:p>
          <a:p>
            <a:endParaRPr lang="he-IL" sz="3200" dirty="0"/>
          </a:p>
          <a:p>
            <a:endParaRPr lang="he-IL" sz="3200" dirty="0"/>
          </a:p>
          <a:p>
            <a:endParaRPr lang="he-IL" sz="3200" dirty="0"/>
          </a:p>
          <a:p>
            <a:endParaRPr lang="he-IL" sz="3200" dirty="0"/>
          </a:p>
        </p:txBody>
      </p:sp>
      <p:pic>
        <p:nvPicPr>
          <p:cNvPr id="1026" name="Picture 2" descr="גקסקין - מהו הדבק החדשני בעולם? - אנציקלופדיית אאוריקה">
            <a:extLst>
              <a:ext uri="{FF2B5EF4-FFF2-40B4-BE49-F238E27FC236}">
                <a16:creationId xmlns:a16="http://schemas.microsoft.com/office/drawing/2014/main" id="{159F15D7-08FB-4D95-A552-CA5889DE1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44" y="3787317"/>
            <a:ext cx="3742251" cy="2803076"/>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7CC58064-A1CC-4AE2-B0C6-6D187A1F9C11}"/>
              </a:ext>
            </a:extLst>
          </p:cNvPr>
          <p:cNvSpPr txBox="1"/>
          <p:nvPr/>
        </p:nvSpPr>
        <p:spPr>
          <a:xfrm>
            <a:off x="1326073" y="6548898"/>
            <a:ext cx="1943690" cy="276999"/>
          </a:xfrm>
          <a:prstGeom prst="rect">
            <a:avLst/>
          </a:prstGeom>
          <a:noFill/>
        </p:spPr>
        <p:txBody>
          <a:bodyPr wrap="square" rtlCol="1">
            <a:spAutoFit/>
          </a:bodyPr>
          <a:lstStyle/>
          <a:p>
            <a:r>
              <a:rPr lang="he-IL" sz="1200" dirty="0"/>
              <a:t>מקור: אנציקלופדית אאוריקה</a:t>
            </a:r>
          </a:p>
        </p:txBody>
      </p:sp>
      <p:sp>
        <p:nvSpPr>
          <p:cNvPr id="5" name="תיבת טקסט 4">
            <a:extLst>
              <a:ext uri="{FF2B5EF4-FFF2-40B4-BE49-F238E27FC236}">
                <a16:creationId xmlns:a16="http://schemas.microsoft.com/office/drawing/2014/main" id="{7574418F-D161-40D4-9E5A-9E8EC01B6E6C}"/>
              </a:ext>
            </a:extLst>
          </p:cNvPr>
          <p:cNvSpPr txBox="1"/>
          <p:nvPr/>
        </p:nvSpPr>
        <p:spPr>
          <a:xfrm>
            <a:off x="4412681" y="3787317"/>
            <a:ext cx="7155051" cy="3046988"/>
          </a:xfrm>
          <a:prstGeom prst="rect">
            <a:avLst/>
          </a:prstGeom>
          <a:noFill/>
          <a:ln>
            <a:solidFill>
              <a:schemeClr val="bg2">
                <a:lumMod val="25000"/>
              </a:schemeClr>
            </a:solidFill>
          </a:ln>
        </p:spPr>
        <p:txBody>
          <a:bodyPr wrap="square" rtlCol="1">
            <a:spAutoFit/>
          </a:bodyPr>
          <a:lstStyle/>
          <a:p>
            <a:pPr algn="ctr"/>
            <a:r>
              <a:rPr lang="he-IL" sz="32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cs typeface="Calibri" panose="020F0502020204030204" pitchFamily="34" charset="0"/>
              </a:rPr>
              <a:t>מה רבו מעשיך!</a:t>
            </a:r>
          </a:p>
          <a:p>
            <a:pPr algn="ctr"/>
            <a:r>
              <a:rPr lang="he-IL" sz="3200" dirty="0">
                <a:latin typeface="Calibri" panose="020F0502020204030204" pitchFamily="34" charset="0"/>
                <a:cs typeface="Calibri" panose="020F0502020204030204" pitchFamily="34" charset="0"/>
              </a:rPr>
              <a:t>מתוך 6.5 מיליון השערות שבכף רגל השממית, רק 2500 שערות דרושות להחזקת גוף השממית במאונך.  אם כל 6.5 מיליון השערות שברגלה היו מחוברות בו זמנית, הן היו יכולות לשאת משקל של 130 ק"ג.</a:t>
            </a:r>
          </a:p>
        </p:txBody>
      </p:sp>
    </p:spTree>
    <p:extLst>
      <p:ext uri="{BB962C8B-B14F-4D97-AF65-F5344CB8AC3E}">
        <p14:creationId xmlns:p14="http://schemas.microsoft.com/office/powerpoint/2010/main" val="2291756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349EAB2-3175-4610-8A21-F6E89B5C453B}"/>
              </a:ext>
            </a:extLst>
          </p:cNvPr>
          <p:cNvSpPr>
            <a:spLocks noGrp="1"/>
          </p:cNvSpPr>
          <p:nvPr>
            <p:ph type="title"/>
          </p:nvPr>
        </p:nvSpPr>
        <p:spPr/>
        <p:txBody>
          <a:bodyPr/>
          <a:lstStyle/>
          <a:p>
            <a:r>
              <a:rPr lang="he-IL" dirty="0"/>
              <a:t>נחשוב ונענה</a:t>
            </a:r>
          </a:p>
        </p:txBody>
      </p:sp>
      <p:sp>
        <p:nvSpPr>
          <p:cNvPr id="3" name="מציין מיקום טקסט 2">
            <a:extLst>
              <a:ext uri="{FF2B5EF4-FFF2-40B4-BE49-F238E27FC236}">
                <a16:creationId xmlns:a16="http://schemas.microsoft.com/office/drawing/2014/main" id="{FE226A52-F3AF-446C-A4CB-3A43CD9AD7B8}"/>
              </a:ext>
            </a:extLst>
          </p:cNvPr>
          <p:cNvSpPr>
            <a:spLocks noGrp="1"/>
          </p:cNvSpPr>
          <p:nvPr>
            <p:ph type="body" sz="quarter" idx="10"/>
          </p:nvPr>
        </p:nvSpPr>
        <p:spPr/>
        <p:txBody>
          <a:bodyPr/>
          <a:lstStyle/>
          <a:p>
            <a:pPr marL="342900" indent="-342900" algn="r">
              <a:buFont typeface="Courier New" panose="02070309020205020404" pitchFamily="49" charset="0"/>
              <a:buChar char="o"/>
            </a:pPr>
            <a:r>
              <a:rPr lang="he-IL" sz="3200" dirty="0"/>
              <a:t>מה הפתיע את המהנדס כאשר צפה בשממית? </a:t>
            </a:r>
          </a:p>
          <a:p>
            <a:pPr marL="342900" indent="-342900" algn="r">
              <a:buFont typeface="Courier New" panose="02070309020205020404" pitchFamily="49" charset="0"/>
              <a:buChar char="o"/>
            </a:pPr>
            <a:r>
              <a:rPr lang="he-IL" sz="3200" dirty="0"/>
              <a:t> איזו בעיה הזכירה לו ההתבוננות בהיצמדות השממית לזכוכית?  </a:t>
            </a:r>
          </a:p>
          <a:p>
            <a:pPr marL="342900" indent="-342900" algn="r">
              <a:buFont typeface="Courier New" panose="02070309020205020404" pitchFamily="49" charset="0"/>
              <a:buChar char="o"/>
            </a:pPr>
            <a:r>
              <a:rPr lang="he-IL" sz="3200" dirty="0"/>
              <a:t> איזה פתרון טכנולוגי נבנה מהתבוננות בהתנהגותה ובמבנה רגליה של השממית? </a:t>
            </a:r>
          </a:p>
        </p:txBody>
      </p:sp>
      <p:pic>
        <p:nvPicPr>
          <p:cNvPr id="4" name="2min_final" descr="2min_final">
            <a:hlinkClick r:id="" action="ppaction://media"/>
            <a:extLst>
              <a:ext uri="{FF2B5EF4-FFF2-40B4-BE49-F238E27FC236}">
                <a16:creationId xmlns:a16="http://schemas.microsoft.com/office/drawing/2014/main" id="{8FC35213-5BB8-4310-9CAD-625ADB7585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01679" y="4658051"/>
            <a:ext cx="1540938" cy="549601"/>
          </a:xfrm>
          <a:prstGeom prst="rect">
            <a:avLst/>
          </a:prstGeom>
        </p:spPr>
      </p:pic>
    </p:spTree>
    <p:extLst>
      <p:ext uri="{BB962C8B-B14F-4D97-AF65-F5344CB8AC3E}">
        <p14:creationId xmlns:p14="http://schemas.microsoft.com/office/powerpoint/2010/main" val="232959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x-none" dirty="0"/>
          </a:p>
        </p:txBody>
      </p:sp>
      <p:pic>
        <p:nvPicPr>
          <p:cNvPr id="9"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2D1859B1-AD8D-4117-A436-683BB1A6C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8507" y="2269215"/>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DC298623-E221-4837-9891-074C7FCD1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51316" y="2784321"/>
            <a:ext cx="1771057" cy="7408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https://lh4.googleusercontent.com/8FRkycPXoj7UiB9dvl8WfvE_rPOmNvworJ3hEUUExH908Pyx1w8Shtg70_9YIyrxXZu2Q5tvXMslWX6PBLNTleMKYZ5Wgwd4UNNj4iBwA-K5B6WNBJ5WFRNSOF3busg5">
            <a:extLst>
              <a:ext uri="{FF2B5EF4-FFF2-40B4-BE49-F238E27FC236}">
                <a16:creationId xmlns:a16="http://schemas.microsoft.com/office/drawing/2014/main" id="{1E92D24F-7436-458D-9CCA-7F16F30B1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3786" y="2106418"/>
            <a:ext cx="1191396" cy="196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1D961CF6-FC1F-4392-8F55-326BE2B6CEF5}"/>
              </a:ext>
            </a:extLst>
          </p:cNvPr>
          <p:cNvSpPr>
            <a:spLocks noGrp="1"/>
          </p:cNvSpPr>
          <p:nvPr>
            <p:ph type="body" sz="quarter" idx="10"/>
          </p:nvPr>
        </p:nvSpPr>
        <p:spPr>
          <a:xfrm>
            <a:off x="500032" y="337990"/>
            <a:ext cx="10953750" cy="687492"/>
          </a:xfrm>
        </p:spPr>
        <p:txBody>
          <a:bodyPr/>
          <a:lstStyle/>
          <a:p>
            <a:pPr marL="571500" indent="-571500">
              <a:buFont typeface="Arial" panose="020B0604020202020204" pitchFamily="34" charset="0"/>
              <a:buChar char="•"/>
            </a:pPr>
            <a:r>
              <a:rPr lang="he-IL" sz="3200" dirty="0"/>
              <a:t>מה הפתיע את המהנדס כאשר צפה בשממית ?</a:t>
            </a:r>
          </a:p>
          <a:p>
            <a:r>
              <a:rPr lang="he-IL" sz="3200" dirty="0">
                <a:solidFill>
                  <a:schemeClr val="accent3">
                    <a:lumMod val="75000"/>
                  </a:schemeClr>
                </a:solidFill>
              </a:rPr>
              <a:t>המהנדס הופתע מיכולתה של השממית להיצמד למשטחים כמו הזכוכית ולהתנתק מהם מבלי להפעיל </a:t>
            </a:r>
            <a:r>
              <a:rPr lang="he-IL" sz="3200" dirty="0" err="1">
                <a:solidFill>
                  <a:schemeClr val="accent3">
                    <a:lumMod val="75000"/>
                  </a:schemeClr>
                </a:solidFill>
              </a:rPr>
              <a:t>כח</a:t>
            </a:r>
            <a:r>
              <a:rPr lang="he-IL" sz="3200" dirty="0">
                <a:solidFill>
                  <a:schemeClr val="accent3">
                    <a:lumMod val="75000"/>
                  </a:schemeClr>
                </a:solidFill>
              </a:rPr>
              <a:t>.</a:t>
            </a:r>
          </a:p>
          <a:p>
            <a:pPr marL="571500" indent="-571500">
              <a:buFont typeface="Arial" panose="020B0604020202020204" pitchFamily="34" charset="0"/>
              <a:buChar char="•"/>
            </a:pPr>
            <a:r>
              <a:rPr lang="he-IL" sz="3200" dirty="0"/>
              <a:t>איזו בעיה הזכירה לו ההתבוננות בהיצמדות השממית לזכוכית?</a:t>
            </a:r>
            <a:endParaRPr lang="he-IL" sz="3200" dirty="0">
              <a:solidFill>
                <a:schemeClr val="accent1">
                  <a:lumMod val="60000"/>
                  <a:lumOff val="40000"/>
                </a:schemeClr>
              </a:solidFill>
            </a:endParaRPr>
          </a:p>
          <a:p>
            <a:r>
              <a:rPr lang="he-IL" sz="3200" dirty="0">
                <a:solidFill>
                  <a:schemeClr val="accent1">
                    <a:lumMod val="60000"/>
                    <a:lumOff val="40000"/>
                  </a:schemeClr>
                </a:solidFill>
              </a:rPr>
              <a:t>ההתבוננות הזכירה למהנדס את הבעיה כיצד ליצור דבק שאינו פולט חומרים רעילים לסביבה, ועמיד בתנאים שונים ויעיל לאורך זמן?</a:t>
            </a:r>
          </a:p>
          <a:p>
            <a:pPr marL="571500" indent="-571500">
              <a:buFont typeface="Arial" panose="020B0604020202020204" pitchFamily="34" charset="0"/>
              <a:buChar char="•"/>
            </a:pPr>
            <a:r>
              <a:rPr lang="he-IL" sz="3200" dirty="0"/>
              <a:t>איזו בעיה הזכירה לו ההתבוננות בהיצמדות השממית לזכוכית?</a:t>
            </a:r>
            <a:endParaRPr lang="he-IL" sz="3200" dirty="0">
              <a:solidFill>
                <a:schemeClr val="accent2">
                  <a:lumMod val="75000"/>
                </a:schemeClr>
              </a:solidFill>
            </a:endParaRPr>
          </a:p>
          <a:p>
            <a:r>
              <a:rPr lang="he-IL" sz="3200" dirty="0">
                <a:solidFill>
                  <a:schemeClr val="accent2">
                    <a:lumMod val="75000"/>
                  </a:schemeClr>
                </a:solidFill>
              </a:rPr>
              <a:t>הפתרון הטכנולוגי שפותח הוא חומר הצמדה- דבק אשר עשוי משערות המחקות במבנה שלהן את השערות המצויות בכריות ההדבקה של השממית. שניתן לשימוש חוזר, אינו פולט רעלים ואינו משאיר סימני הדבקה. </a:t>
            </a:r>
          </a:p>
          <a:p>
            <a:endParaRPr lang="he-IL" sz="3600" dirty="0"/>
          </a:p>
          <a:p>
            <a:endParaRPr lang="he-IL" sz="3600" dirty="0"/>
          </a:p>
          <a:p>
            <a:endParaRPr lang="he-IL" sz="3600" dirty="0"/>
          </a:p>
        </p:txBody>
      </p:sp>
    </p:spTree>
    <p:extLst>
      <p:ext uri="{BB962C8B-B14F-4D97-AF65-F5344CB8AC3E}">
        <p14:creationId xmlns:p14="http://schemas.microsoft.com/office/powerpoint/2010/main" val="1653014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D225D76B-A764-482F-8231-F5753B4CD268}"/>
              </a:ext>
            </a:extLst>
          </p:cNvPr>
          <p:cNvSpPr txBox="1"/>
          <p:nvPr/>
        </p:nvSpPr>
        <p:spPr>
          <a:xfrm>
            <a:off x="7870753" y="4802817"/>
            <a:ext cx="3819482" cy="2062103"/>
          </a:xfrm>
          <a:prstGeom prst="rect">
            <a:avLst/>
          </a:prstGeom>
          <a:solidFill>
            <a:schemeClr val="accent5">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latin typeface="+mj-lt"/>
              </a:rPr>
              <a:t>מערכות אוטומטיות ברכבים לשמירת הבטיחות ולמניעת תאונות</a:t>
            </a:r>
          </a:p>
        </p:txBody>
      </p:sp>
      <p:sp>
        <p:nvSpPr>
          <p:cNvPr id="7" name="תיבת טקסט 6">
            <a:extLst>
              <a:ext uri="{FF2B5EF4-FFF2-40B4-BE49-F238E27FC236}">
                <a16:creationId xmlns:a16="http://schemas.microsoft.com/office/drawing/2014/main" id="{8DFA1AAC-7698-4223-B7B8-3700C761550A}"/>
              </a:ext>
            </a:extLst>
          </p:cNvPr>
          <p:cNvSpPr txBox="1"/>
          <p:nvPr/>
        </p:nvSpPr>
        <p:spPr>
          <a:xfrm>
            <a:off x="-31114" y="761940"/>
            <a:ext cx="3181077"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mj-lt"/>
              </a:rPr>
              <a:t>דגים חיים בלהקות נעים מבלי להתנגש</a:t>
            </a:r>
          </a:p>
        </p:txBody>
      </p:sp>
      <p:pic>
        <p:nvPicPr>
          <p:cNvPr id="5" name="תמונה 4">
            <a:extLst>
              <a:ext uri="{FF2B5EF4-FFF2-40B4-BE49-F238E27FC236}">
                <a16:creationId xmlns:a16="http://schemas.microsoft.com/office/drawing/2014/main" id="{538AD1CE-D7E2-46E7-9AE0-65F622E89E94}"/>
              </a:ext>
            </a:extLst>
          </p:cNvPr>
          <p:cNvPicPr>
            <a:picLocks noChangeAspect="1"/>
          </p:cNvPicPr>
          <p:nvPr/>
        </p:nvPicPr>
        <p:blipFill>
          <a:blip r:embed="rId5"/>
          <a:stretch>
            <a:fillRect/>
          </a:stretch>
        </p:blipFill>
        <p:spPr>
          <a:xfrm>
            <a:off x="7870753" y="2320656"/>
            <a:ext cx="4078558" cy="2009775"/>
          </a:xfrm>
          <a:prstGeom prst="rect">
            <a:avLst/>
          </a:prstGeom>
        </p:spPr>
      </p:pic>
      <p:sp>
        <p:nvSpPr>
          <p:cNvPr id="9" name="תיבת טקסט 8">
            <a:extLst>
              <a:ext uri="{FF2B5EF4-FFF2-40B4-BE49-F238E27FC236}">
                <a16:creationId xmlns:a16="http://schemas.microsoft.com/office/drawing/2014/main" id="{1379E54C-1E7C-48A7-A690-8227EA657F8F}"/>
              </a:ext>
            </a:extLst>
          </p:cNvPr>
          <p:cNvSpPr txBox="1"/>
          <p:nvPr/>
        </p:nvSpPr>
        <p:spPr>
          <a:xfrm>
            <a:off x="7870753" y="750996"/>
            <a:ext cx="4031945"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mj-lt"/>
              </a:rPr>
              <a:t>צדפה כחולה מייצרת דבק חזק בעזרתו היא דבוקה לסלע</a:t>
            </a:r>
          </a:p>
        </p:txBody>
      </p:sp>
      <p:sp>
        <p:nvSpPr>
          <p:cNvPr id="10" name="תיבת טקסט 9">
            <a:extLst>
              <a:ext uri="{FF2B5EF4-FFF2-40B4-BE49-F238E27FC236}">
                <a16:creationId xmlns:a16="http://schemas.microsoft.com/office/drawing/2014/main" id="{AB6EFAA7-36B7-435B-976F-B7D911D13155}"/>
              </a:ext>
            </a:extLst>
          </p:cNvPr>
          <p:cNvSpPr txBox="1"/>
          <p:nvPr/>
        </p:nvSpPr>
        <p:spPr>
          <a:xfrm>
            <a:off x="0" y="4795896"/>
            <a:ext cx="3556752" cy="2062103"/>
          </a:xfrm>
          <a:prstGeom prst="rect">
            <a:avLst/>
          </a:prstGeom>
          <a:solidFill>
            <a:schemeClr val="accent5">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latin typeface="+mj-lt"/>
              </a:rPr>
              <a:t>תכנון מבנים עם מערכות לוויסות טמפרטורה, החוסכים באנרגיה בכ-90%</a:t>
            </a:r>
          </a:p>
        </p:txBody>
      </p:sp>
      <p:pic>
        <p:nvPicPr>
          <p:cNvPr id="6" name="תמונה 5">
            <a:extLst>
              <a:ext uri="{FF2B5EF4-FFF2-40B4-BE49-F238E27FC236}">
                <a16:creationId xmlns:a16="http://schemas.microsoft.com/office/drawing/2014/main" id="{102CD5D5-15A7-49EF-8700-98D1D2C14A08}"/>
              </a:ext>
            </a:extLst>
          </p:cNvPr>
          <p:cNvPicPr>
            <a:picLocks noChangeAspect="1"/>
          </p:cNvPicPr>
          <p:nvPr/>
        </p:nvPicPr>
        <p:blipFill>
          <a:blip r:embed="rId6"/>
          <a:stretch>
            <a:fillRect/>
          </a:stretch>
        </p:blipFill>
        <p:spPr>
          <a:xfrm>
            <a:off x="3312969" y="2850842"/>
            <a:ext cx="4394780" cy="1690162"/>
          </a:xfrm>
          <a:prstGeom prst="rect">
            <a:avLst/>
          </a:prstGeom>
        </p:spPr>
      </p:pic>
      <p:sp>
        <p:nvSpPr>
          <p:cNvPr id="12" name="תיבת טקסט 11">
            <a:extLst>
              <a:ext uri="{FF2B5EF4-FFF2-40B4-BE49-F238E27FC236}">
                <a16:creationId xmlns:a16="http://schemas.microsoft.com/office/drawing/2014/main" id="{65ADE8DC-F146-43AD-A9F6-59C04D48D60A}"/>
              </a:ext>
            </a:extLst>
          </p:cNvPr>
          <p:cNvSpPr txBox="1"/>
          <p:nvPr/>
        </p:nvSpPr>
        <p:spPr>
          <a:xfrm>
            <a:off x="3312968" y="754369"/>
            <a:ext cx="4394780" cy="2062103"/>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mj-lt"/>
              </a:rPr>
              <a:t>טרמיטים החיים במדבריות, בונים קינים המגיעם לגובה 7 מטר, הקנים כוללים מערכות אוורור וקירור </a:t>
            </a:r>
          </a:p>
        </p:txBody>
      </p:sp>
      <p:sp>
        <p:nvSpPr>
          <p:cNvPr id="13" name="תיבת טקסט 12">
            <a:extLst>
              <a:ext uri="{FF2B5EF4-FFF2-40B4-BE49-F238E27FC236}">
                <a16:creationId xmlns:a16="http://schemas.microsoft.com/office/drawing/2014/main" id="{028A5A2F-C79D-4F6C-ABF9-B957506F7D34}"/>
              </a:ext>
            </a:extLst>
          </p:cNvPr>
          <p:cNvSpPr txBox="1"/>
          <p:nvPr/>
        </p:nvSpPr>
        <p:spPr>
          <a:xfrm>
            <a:off x="3857126" y="5288340"/>
            <a:ext cx="3819483" cy="1569660"/>
          </a:xfrm>
          <a:prstGeom prst="rect">
            <a:avLst/>
          </a:prstGeom>
          <a:solidFill>
            <a:schemeClr val="accent5">
              <a:lumMod val="60000"/>
              <a:lumOff val="40000"/>
            </a:schemeClr>
          </a:solidFill>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latin typeface="+mj-lt"/>
              </a:rPr>
              <a:t>דבק המותאם לשימוש בסביבה מימית ואינו מכיל חומרים רעילים</a:t>
            </a:r>
          </a:p>
        </p:txBody>
      </p:sp>
      <p:sp>
        <p:nvSpPr>
          <p:cNvPr id="14" name="כותרת 13">
            <a:extLst>
              <a:ext uri="{FF2B5EF4-FFF2-40B4-BE49-F238E27FC236}">
                <a16:creationId xmlns:a16="http://schemas.microsoft.com/office/drawing/2014/main" id="{18B84891-7F9A-4ADF-86DC-F114141F9BA0}"/>
              </a:ext>
            </a:extLst>
          </p:cNvPr>
          <p:cNvSpPr>
            <a:spLocks noGrp="1"/>
          </p:cNvSpPr>
          <p:nvPr>
            <p:ph type="title"/>
          </p:nvPr>
        </p:nvSpPr>
        <p:spPr>
          <a:xfrm>
            <a:off x="573437" y="0"/>
            <a:ext cx="11329261" cy="720000"/>
          </a:xfrm>
        </p:spPr>
        <p:txBody>
          <a:bodyPr>
            <a:noAutofit/>
          </a:bodyPr>
          <a:lstStyle/>
          <a:p>
            <a:r>
              <a:rPr lang="he-IL" sz="3200" b="1" dirty="0"/>
              <a:t>פעילות סיכום: נסו להתאים בין תפקודו של היצור החי  לפיתוח שנלמד ממנו</a:t>
            </a:r>
            <a:endParaRPr lang="he-IL" sz="3200" dirty="0"/>
          </a:p>
        </p:txBody>
      </p:sp>
      <p:pic>
        <p:nvPicPr>
          <p:cNvPr id="5122" name="Picture 2" descr="School of white and gray fish | Pikrepo">
            <a:extLst>
              <a:ext uri="{FF2B5EF4-FFF2-40B4-BE49-F238E27FC236}">
                <a16:creationId xmlns:a16="http://schemas.microsoft.com/office/drawing/2014/main" id="{021EA7E7-8B7A-4867-932E-468600A48C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900483"/>
            <a:ext cx="3149963" cy="2371594"/>
          </a:xfrm>
          <a:prstGeom prst="rect">
            <a:avLst/>
          </a:prstGeom>
          <a:noFill/>
          <a:extLst>
            <a:ext uri="{909E8E84-426E-40DD-AFC4-6F175D3DCCD1}">
              <a14:hiddenFill xmlns:a14="http://schemas.microsoft.com/office/drawing/2010/main">
                <a:solidFill>
                  <a:srgbClr val="FFFFFF"/>
                </a:solidFill>
              </a14:hiddenFill>
            </a:ext>
          </a:extLst>
        </p:spPr>
      </p:pic>
      <p:pic>
        <p:nvPicPr>
          <p:cNvPr id="17" name="2min_final" descr="2min_final">
            <a:hlinkClick r:id="" action="ppaction://media"/>
            <a:extLst>
              <a:ext uri="{FF2B5EF4-FFF2-40B4-BE49-F238E27FC236}">
                <a16:creationId xmlns:a16="http://schemas.microsoft.com/office/drawing/2014/main" id="{B1FE64CC-3CD0-4FEF-95B1-26A0B789926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55062" y="4639871"/>
            <a:ext cx="1540938" cy="549601"/>
          </a:xfrm>
          <a:prstGeom prst="rect">
            <a:avLst/>
          </a:prstGeom>
        </p:spPr>
      </p:pic>
    </p:spTree>
    <p:extLst>
      <p:ext uri="{BB962C8B-B14F-4D97-AF65-F5344CB8AC3E}">
        <p14:creationId xmlns:p14="http://schemas.microsoft.com/office/powerpoint/2010/main" val="215412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תיבת טקסט 9">
            <a:extLst>
              <a:ext uri="{FF2B5EF4-FFF2-40B4-BE49-F238E27FC236}">
                <a16:creationId xmlns:a16="http://schemas.microsoft.com/office/drawing/2014/main" id="{AB6EFAA7-36B7-435B-976F-B7D911D13155}"/>
              </a:ext>
            </a:extLst>
          </p:cNvPr>
          <p:cNvSpPr txBox="1"/>
          <p:nvPr/>
        </p:nvSpPr>
        <p:spPr>
          <a:xfrm>
            <a:off x="137354" y="2319714"/>
            <a:ext cx="3688897" cy="2062103"/>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latin typeface="+mj-lt"/>
              </a:rPr>
              <a:t>תכנון מבנים עם מערכות לוויסות טמפרטורה, החוסכים באנרגיה בכ-90%</a:t>
            </a:r>
          </a:p>
        </p:txBody>
      </p:sp>
      <p:pic>
        <p:nvPicPr>
          <p:cNvPr id="6" name="תמונה 5">
            <a:extLst>
              <a:ext uri="{FF2B5EF4-FFF2-40B4-BE49-F238E27FC236}">
                <a16:creationId xmlns:a16="http://schemas.microsoft.com/office/drawing/2014/main" id="{102CD5D5-15A7-49EF-8700-98D1D2C14A08}"/>
              </a:ext>
            </a:extLst>
          </p:cNvPr>
          <p:cNvPicPr>
            <a:picLocks noChangeAspect="1"/>
          </p:cNvPicPr>
          <p:nvPr/>
        </p:nvPicPr>
        <p:blipFill>
          <a:blip r:embed="rId2"/>
          <a:stretch>
            <a:fillRect/>
          </a:stretch>
        </p:blipFill>
        <p:spPr>
          <a:xfrm>
            <a:off x="6626045" y="2454679"/>
            <a:ext cx="3688898" cy="3369225"/>
          </a:xfrm>
          <a:prstGeom prst="rect">
            <a:avLst/>
          </a:prstGeom>
        </p:spPr>
      </p:pic>
      <p:sp>
        <p:nvSpPr>
          <p:cNvPr id="12" name="תיבת טקסט 11">
            <a:extLst>
              <a:ext uri="{FF2B5EF4-FFF2-40B4-BE49-F238E27FC236}">
                <a16:creationId xmlns:a16="http://schemas.microsoft.com/office/drawing/2014/main" id="{65ADE8DC-F146-43AD-A9F6-59C04D48D60A}"/>
              </a:ext>
            </a:extLst>
          </p:cNvPr>
          <p:cNvSpPr txBox="1"/>
          <p:nvPr/>
        </p:nvSpPr>
        <p:spPr>
          <a:xfrm>
            <a:off x="5300895" y="796220"/>
            <a:ext cx="6339199"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mj-lt"/>
              </a:rPr>
              <a:t>טרמיטים (חרקים) החיים במדבריות, בונים קינים המגיעם לגובה 7 מטר, הקנים כוללים מערכות אוורור וקירור </a:t>
            </a:r>
          </a:p>
        </p:txBody>
      </p:sp>
      <p:sp>
        <p:nvSpPr>
          <p:cNvPr id="14" name="חץ: ימינה 13">
            <a:extLst>
              <a:ext uri="{FF2B5EF4-FFF2-40B4-BE49-F238E27FC236}">
                <a16:creationId xmlns:a16="http://schemas.microsoft.com/office/drawing/2014/main" id="{7014E4CB-286E-4FAA-B311-38F10E852138}"/>
              </a:ext>
            </a:extLst>
          </p:cNvPr>
          <p:cNvSpPr/>
          <p:nvPr/>
        </p:nvSpPr>
        <p:spPr>
          <a:xfrm flipH="1">
            <a:off x="4125238" y="2847165"/>
            <a:ext cx="1175657" cy="996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198837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38AD1CE-D7E2-46E7-9AE0-65F622E89E94}"/>
              </a:ext>
            </a:extLst>
          </p:cNvPr>
          <p:cNvPicPr>
            <a:picLocks noChangeAspect="1"/>
          </p:cNvPicPr>
          <p:nvPr/>
        </p:nvPicPr>
        <p:blipFill>
          <a:blip r:embed="rId2"/>
          <a:stretch>
            <a:fillRect/>
          </a:stretch>
        </p:blipFill>
        <p:spPr>
          <a:xfrm>
            <a:off x="7298872" y="2339223"/>
            <a:ext cx="3828870" cy="2692973"/>
          </a:xfrm>
          <a:prstGeom prst="rect">
            <a:avLst/>
          </a:prstGeom>
        </p:spPr>
      </p:pic>
      <p:sp>
        <p:nvSpPr>
          <p:cNvPr id="9" name="תיבת טקסט 8">
            <a:extLst>
              <a:ext uri="{FF2B5EF4-FFF2-40B4-BE49-F238E27FC236}">
                <a16:creationId xmlns:a16="http://schemas.microsoft.com/office/drawing/2014/main" id="{1379E54C-1E7C-48A7-A690-8227EA657F8F}"/>
              </a:ext>
            </a:extLst>
          </p:cNvPr>
          <p:cNvSpPr txBox="1"/>
          <p:nvPr/>
        </p:nvSpPr>
        <p:spPr>
          <a:xfrm>
            <a:off x="7298872" y="552940"/>
            <a:ext cx="3828870"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mj-lt"/>
              </a:rPr>
              <a:t>צדפה כחולה מייצרת דבק חזק בעזרתו היא דבוקה לסלע</a:t>
            </a:r>
          </a:p>
        </p:txBody>
      </p:sp>
      <p:sp>
        <p:nvSpPr>
          <p:cNvPr id="13" name="תיבת טקסט 12">
            <a:extLst>
              <a:ext uri="{FF2B5EF4-FFF2-40B4-BE49-F238E27FC236}">
                <a16:creationId xmlns:a16="http://schemas.microsoft.com/office/drawing/2014/main" id="{028A5A2F-C79D-4F6C-ABF9-B957506F7D34}"/>
              </a:ext>
            </a:extLst>
          </p:cNvPr>
          <p:cNvSpPr txBox="1"/>
          <p:nvPr/>
        </p:nvSpPr>
        <p:spPr>
          <a:xfrm>
            <a:off x="1517885" y="2122600"/>
            <a:ext cx="2857500" cy="2062103"/>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a:latin typeface="+mj-lt"/>
              </a:rPr>
              <a:t>דבק המותאם לשימוש בסביבה מימית ואינו מכיל חומרים רעילים</a:t>
            </a:r>
          </a:p>
        </p:txBody>
      </p:sp>
      <p:sp>
        <p:nvSpPr>
          <p:cNvPr id="14" name="חץ: ימינה 13">
            <a:extLst>
              <a:ext uri="{FF2B5EF4-FFF2-40B4-BE49-F238E27FC236}">
                <a16:creationId xmlns:a16="http://schemas.microsoft.com/office/drawing/2014/main" id="{EF558A31-ACAA-4693-B94F-76315BA1ADD2}"/>
              </a:ext>
            </a:extLst>
          </p:cNvPr>
          <p:cNvSpPr/>
          <p:nvPr/>
        </p:nvSpPr>
        <p:spPr>
          <a:xfrm flipH="1">
            <a:off x="5081087" y="2800349"/>
            <a:ext cx="1175657" cy="996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80850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D225D76B-A764-482F-8231-F5753B4CD268}"/>
              </a:ext>
            </a:extLst>
          </p:cNvPr>
          <p:cNvSpPr txBox="1"/>
          <p:nvPr/>
        </p:nvSpPr>
        <p:spPr>
          <a:xfrm>
            <a:off x="1343684" y="1241847"/>
            <a:ext cx="2857500"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mj-lt"/>
              </a:rPr>
              <a:t>מערכות אוטומטיות ברכבים לשמירת הבטיחות ולמניעת תאונות</a:t>
            </a:r>
          </a:p>
        </p:txBody>
      </p:sp>
      <p:sp>
        <p:nvSpPr>
          <p:cNvPr id="7" name="תיבת טקסט 6">
            <a:extLst>
              <a:ext uri="{FF2B5EF4-FFF2-40B4-BE49-F238E27FC236}">
                <a16:creationId xmlns:a16="http://schemas.microsoft.com/office/drawing/2014/main" id="{8DFA1AAC-7698-4223-B7B8-3700C761550A}"/>
              </a:ext>
            </a:extLst>
          </p:cNvPr>
          <p:cNvSpPr txBox="1"/>
          <p:nvPr/>
        </p:nvSpPr>
        <p:spPr>
          <a:xfrm>
            <a:off x="6739141" y="757383"/>
            <a:ext cx="4645984"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a:latin typeface="+mj-lt"/>
              </a:rPr>
              <a:t>דגים חיים בלהקות נעים </a:t>
            </a:r>
          </a:p>
          <a:p>
            <a:pPr algn="ctr"/>
            <a:r>
              <a:rPr lang="he-IL" sz="3200" dirty="0">
                <a:latin typeface="+mj-lt"/>
              </a:rPr>
              <a:t>מבלי להתנגש בדגים האחרים</a:t>
            </a:r>
          </a:p>
        </p:txBody>
      </p:sp>
      <p:sp>
        <p:nvSpPr>
          <p:cNvPr id="2" name="חץ: ימינה 1">
            <a:extLst>
              <a:ext uri="{FF2B5EF4-FFF2-40B4-BE49-F238E27FC236}">
                <a16:creationId xmlns:a16="http://schemas.microsoft.com/office/drawing/2014/main" id="{2A1434A5-7297-4E79-81C8-DC85D7F67CC3}"/>
              </a:ext>
            </a:extLst>
          </p:cNvPr>
          <p:cNvSpPr/>
          <p:nvPr/>
        </p:nvSpPr>
        <p:spPr>
          <a:xfrm flipH="1">
            <a:off x="5081087" y="2800349"/>
            <a:ext cx="1175657" cy="996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Picture 2" descr="School of white and gray fish | Pikrepo">
            <a:extLst>
              <a:ext uri="{FF2B5EF4-FFF2-40B4-BE49-F238E27FC236}">
                <a16:creationId xmlns:a16="http://schemas.microsoft.com/office/drawing/2014/main" id="{509E37AA-4BD2-484C-A473-2FD344D41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9142" y="2519119"/>
            <a:ext cx="4645984" cy="3497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677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DE88CB20-61FF-4B5A-A654-CA231DE9EA28}"/>
              </a:ext>
            </a:extLst>
          </p:cNvPr>
          <p:cNvSpPr>
            <a:spLocks noGrp="1"/>
          </p:cNvSpPr>
          <p:nvPr>
            <p:ph type="body" sz="quarter" idx="10"/>
          </p:nvPr>
        </p:nvSpPr>
        <p:spPr>
          <a:xfrm>
            <a:off x="727613" y="651175"/>
            <a:ext cx="10953750" cy="687492"/>
          </a:xfrm>
        </p:spPr>
        <p:txBody>
          <a:bodyPr/>
          <a:lstStyle/>
          <a:p>
            <a:pPr algn="ctr"/>
            <a:r>
              <a:rPr lang="he-IL" sz="6000" dirty="0">
                <a:solidFill>
                  <a:schemeClr val="accent2">
                    <a:lumMod val="75000"/>
                  </a:schemeClr>
                </a:solidFill>
                <a:ea typeface="Calibri" panose="020F0502020204030204" pitchFamily="34" charset="0"/>
                <a:cs typeface="AAy_Botanika" pitchFamily="2" charset="-79"/>
              </a:rPr>
              <a:t>"</a:t>
            </a:r>
            <a:r>
              <a:rPr lang="he-IL" sz="6000" dirty="0">
                <a:solidFill>
                  <a:schemeClr val="accent2">
                    <a:lumMod val="75000"/>
                  </a:schemeClr>
                </a:solidFill>
                <a:latin typeface="Arial" panose="020B0604020202020204" pitchFamily="34" charset="0"/>
                <a:ea typeface="Calibri" panose="020F0502020204030204" pitchFamily="34" charset="0"/>
                <a:cs typeface="AAy_Botanika" pitchFamily="2" charset="-79"/>
              </a:rPr>
              <a:t>.. בשעה</a:t>
            </a:r>
            <a:r>
              <a:rPr lang="en-US" sz="6000" dirty="0">
                <a:solidFill>
                  <a:schemeClr val="accent2">
                    <a:lumMod val="75000"/>
                  </a:schemeClr>
                </a:solidFill>
                <a:latin typeface="Arial" panose="020B0604020202020204" pitchFamily="34" charset="0"/>
                <a:ea typeface="Calibri" panose="020F0502020204030204" pitchFamily="34" charset="0"/>
                <a:cs typeface="AAy_Botanika" pitchFamily="2" charset="-79"/>
              </a:rPr>
              <a:t> </a:t>
            </a:r>
            <a:r>
              <a:rPr lang="he-IL" sz="6000" dirty="0">
                <a:solidFill>
                  <a:schemeClr val="accent2">
                    <a:lumMod val="75000"/>
                  </a:schemeClr>
                </a:solidFill>
                <a:latin typeface="Arial" panose="020B0604020202020204" pitchFamily="34" charset="0"/>
                <a:ea typeface="Calibri" panose="020F0502020204030204" pitchFamily="34" charset="0"/>
                <a:cs typeface="AAy_Botanika" pitchFamily="2" charset="-79"/>
              </a:rPr>
              <a:t>שיתבונן האדם </a:t>
            </a:r>
          </a:p>
          <a:p>
            <a:pPr algn="ctr"/>
            <a:r>
              <a:rPr lang="he-IL" sz="6000" dirty="0">
                <a:solidFill>
                  <a:schemeClr val="accent2">
                    <a:lumMod val="75000"/>
                  </a:schemeClr>
                </a:solidFill>
                <a:latin typeface="Arial" panose="020B0604020202020204" pitchFamily="34" charset="0"/>
                <a:ea typeface="Calibri" panose="020F0502020204030204" pitchFamily="34" charset="0"/>
                <a:cs typeface="AAy_Botanika" pitchFamily="2" charset="-79"/>
              </a:rPr>
              <a:t>במעשיו וברואיו הנפלאים הגדולים,</a:t>
            </a:r>
          </a:p>
          <a:p>
            <a:pPr algn="ctr"/>
            <a:r>
              <a:rPr lang="he-IL" sz="6000" dirty="0">
                <a:solidFill>
                  <a:schemeClr val="accent2">
                    <a:lumMod val="75000"/>
                  </a:schemeClr>
                </a:solidFill>
                <a:latin typeface="Arial" panose="020B0604020202020204" pitchFamily="34" charset="0"/>
                <a:ea typeface="Calibri" panose="020F0502020204030204" pitchFamily="34" charset="0"/>
                <a:cs typeface="AAy_Botanika" pitchFamily="2" charset="-79"/>
              </a:rPr>
              <a:t> ויראה מהם </a:t>
            </a:r>
            <a:r>
              <a:rPr lang="he-IL" sz="6000" dirty="0" err="1">
                <a:solidFill>
                  <a:schemeClr val="accent2">
                    <a:lumMod val="75000"/>
                  </a:schemeClr>
                </a:solidFill>
                <a:latin typeface="Arial" panose="020B0604020202020204" pitchFamily="34" charset="0"/>
                <a:ea typeface="Calibri" panose="020F0502020204030204" pitchFamily="34" charset="0"/>
                <a:cs typeface="AAy_Botanika" pitchFamily="2" charset="-79"/>
              </a:rPr>
              <a:t>חכמתו</a:t>
            </a:r>
            <a:r>
              <a:rPr lang="he-IL" sz="6000" dirty="0">
                <a:solidFill>
                  <a:schemeClr val="accent2">
                    <a:lumMod val="75000"/>
                  </a:schemeClr>
                </a:solidFill>
                <a:latin typeface="Arial" panose="020B0604020202020204" pitchFamily="34" charset="0"/>
                <a:ea typeface="Calibri" panose="020F0502020204030204" pitchFamily="34" charset="0"/>
                <a:cs typeface="AAy_Botanika" pitchFamily="2" charset="-79"/>
              </a:rPr>
              <a:t> .. </a:t>
            </a:r>
          </a:p>
          <a:p>
            <a:pPr algn="ctr"/>
            <a:r>
              <a:rPr lang="he-IL" sz="6000" dirty="0">
                <a:solidFill>
                  <a:schemeClr val="accent2">
                    <a:lumMod val="75000"/>
                  </a:schemeClr>
                </a:solidFill>
                <a:latin typeface="Arial" panose="020B0604020202020204" pitchFamily="34" charset="0"/>
                <a:ea typeface="Calibri" panose="020F0502020204030204" pitchFamily="34" charset="0"/>
                <a:cs typeface="AAy_Botanika" pitchFamily="2" charset="-79"/>
              </a:rPr>
              <a:t>מיד הוא אוהב ומשבח ... </a:t>
            </a:r>
          </a:p>
          <a:p>
            <a:pPr algn="ctr"/>
            <a:r>
              <a:rPr lang="he-IL" sz="6000" dirty="0">
                <a:solidFill>
                  <a:schemeClr val="accent2">
                    <a:lumMod val="75000"/>
                  </a:schemeClr>
                </a:solidFill>
                <a:latin typeface="Arial" panose="020B0604020202020204" pitchFamily="34" charset="0"/>
                <a:ea typeface="Calibri" panose="020F0502020204030204" pitchFamily="34" charset="0"/>
                <a:cs typeface="AAy_Botanika" pitchFamily="2" charset="-79"/>
              </a:rPr>
              <a:t>לידע ה' הגדול</a:t>
            </a:r>
            <a:r>
              <a:rPr lang="en-US" sz="6000" dirty="0">
                <a:solidFill>
                  <a:schemeClr val="accent2">
                    <a:lumMod val="75000"/>
                  </a:schemeClr>
                </a:solidFill>
                <a:latin typeface="Arial" panose="020B0604020202020204" pitchFamily="34" charset="0"/>
                <a:ea typeface="Calibri" panose="020F0502020204030204" pitchFamily="34" charset="0"/>
                <a:cs typeface="AAy_Botanika" pitchFamily="2" charset="-79"/>
              </a:rPr>
              <a:t>...</a:t>
            </a:r>
            <a:r>
              <a:rPr lang="he-IL" sz="6000" dirty="0">
                <a:solidFill>
                  <a:schemeClr val="accent2">
                    <a:lumMod val="75000"/>
                  </a:schemeClr>
                </a:solidFill>
                <a:ea typeface="Calibri" panose="020F0502020204030204" pitchFamily="34" charset="0"/>
                <a:cs typeface="AAy_Botanika" pitchFamily="2" charset="-79"/>
              </a:rPr>
              <a:t>" </a:t>
            </a:r>
          </a:p>
          <a:p>
            <a:pPr algn="ctr"/>
            <a:r>
              <a:rPr lang="he-IL" sz="6000" dirty="0">
                <a:solidFill>
                  <a:schemeClr val="accent2">
                    <a:lumMod val="75000"/>
                  </a:schemeClr>
                </a:solidFill>
                <a:ea typeface="Calibri" panose="020F0502020204030204" pitchFamily="34" charset="0"/>
                <a:cs typeface="AAy_Botanika" pitchFamily="2" charset="-79"/>
              </a:rPr>
              <a:t> </a:t>
            </a:r>
            <a:r>
              <a:rPr lang="he-IL" sz="4400" dirty="0">
                <a:solidFill>
                  <a:schemeClr val="accent2">
                    <a:lumMod val="75000"/>
                  </a:schemeClr>
                </a:solidFill>
                <a:ea typeface="Calibri" panose="020F0502020204030204" pitchFamily="34" charset="0"/>
                <a:cs typeface="AAy_Botanika" pitchFamily="2" charset="-79"/>
              </a:rPr>
              <a:t>(הרמב"ם)</a:t>
            </a:r>
          </a:p>
          <a:p>
            <a:r>
              <a:rPr lang="he-IL" sz="6600" dirty="0">
                <a:cs typeface="AAy_Botanika" pitchFamily="2" charset="-79"/>
              </a:rPr>
              <a:t> </a:t>
            </a:r>
          </a:p>
          <a:p>
            <a:endParaRPr lang="he-IL" sz="6600" dirty="0">
              <a:cs typeface="AAy_Botanika" pitchFamily="2" charset="-79"/>
            </a:endParaRPr>
          </a:p>
        </p:txBody>
      </p:sp>
    </p:spTree>
    <p:extLst>
      <p:ext uri="{BB962C8B-B14F-4D97-AF65-F5344CB8AC3E}">
        <p14:creationId xmlns:p14="http://schemas.microsoft.com/office/powerpoint/2010/main" val="2635779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pPr algn="ctr"/>
            <a:r>
              <a:rPr lang="he-IL" b="1" dirty="0"/>
              <a:t>סיכום השיעור</a:t>
            </a:r>
            <a:endParaRPr lang="x-none" b="1" dirty="0"/>
          </a:p>
        </p:txBody>
      </p:sp>
      <p:pic>
        <p:nvPicPr>
          <p:cNvPr id="43" name="Picture 7">
            <a:extLst>
              <a:ext uri="{FF2B5EF4-FFF2-40B4-BE49-F238E27FC236}">
                <a16:creationId xmlns:a16="http://schemas.microsoft.com/office/drawing/2014/main" id="{1016805B-847F-B044-A135-079AF54E9C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1846" y="127776"/>
            <a:ext cx="1017545" cy="1070700"/>
          </a:xfrm>
          <a:prstGeom prst="rect">
            <a:avLst/>
          </a:prstGeom>
        </p:spPr>
      </p:pic>
      <p:sp>
        <p:nvSpPr>
          <p:cNvPr id="2" name="AutoShape 5" descr="חורש ים-תיכוני – ויקיפדיה"/>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3" name="TextBox 12"/>
          <p:cNvSpPr txBox="1"/>
          <p:nvPr/>
        </p:nvSpPr>
        <p:spPr>
          <a:xfrm>
            <a:off x="1734672" y="2322549"/>
            <a:ext cx="8750192"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marL="457200" indent="-457200" algn="r" rtl="1">
              <a:buFont typeface="Arial" panose="020B0604020202020204" pitchFamily="34" charset="0"/>
              <a:buChar char="•"/>
            </a:pPr>
            <a:r>
              <a:rPr lang="he-IL" sz="3200" b="1" dirty="0"/>
              <a:t>למדנו להתבונן בטבע הבריאה</a:t>
            </a:r>
          </a:p>
          <a:p>
            <a:pPr marL="457200" indent="-457200" algn="r" rtl="1">
              <a:buFont typeface="Arial" panose="020B0604020202020204" pitchFamily="34" charset="0"/>
              <a:buChar char="•"/>
            </a:pPr>
            <a:r>
              <a:rPr lang="he-IL" sz="3200" b="1" dirty="0"/>
              <a:t>הכרנו את המושג: </a:t>
            </a:r>
            <a:r>
              <a:rPr lang="he-IL" sz="3200" b="1" dirty="0" err="1"/>
              <a:t>ביומימיקרי</a:t>
            </a:r>
            <a:endParaRPr lang="he-IL" sz="3200" b="1" dirty="0"/>
          </a:p>
          <a:p>
            <a:pPr marL="457200" indent="-457200" algn="r" rtl="1">
              <a:buFont typeface="Arial" panose="020B0604020202020204" pitchFamily="34" charset="0"/>
              <a:buChar char="•"/>
            </a:pPr>
            <a:r>
              <a:rPr lang="he-IL" sz="3200" b="1" dirty="0"/>
              <a:t>הכרנו שני מוצרים שפותחו בעקבות ההתבוננות בבריאה: רכבת, סקוטש</a:t>
            </a:r>
          </a:p>
          <a:p>
            <a:pPr marL="457200" indent="-457200" algn="r" rtl="1">
              <a:buFont typeface="Arial" panose="020B0604020202020204" pitchFamily="34" charset="0"/>
              <a:buChar char="•"/>
            </a:pPr>
            <a:r>
              <a:rPr lang="he-IL" sz="3200" b="1" dirty="0"/>
              <a:t>למדנו מושגים חשובים לתכנון מוצרים: צורך, מצב מצוי, מצב רצוי וניסוח בעיה</a:t>
            </a:r>
          </a:p>
        </p:txBody>
      </p:sp>
    </p:spTree>
    <p:extLst>
      <p:ext uri="{BB962C8B-B14F-4D97-AF65-F5344CB8AC3E}">
        <p14:creationId xmlns:p14="http://schemas.microsoft.com/office/powerpoint/2010/main" val="415721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308EFFFC-1B53-4D17-9347-ED26A00A0141}"/>
              </a:ext>
            </a:extLst>
          </p:cNvPr>
          <p:cNvSpPr txBox="1"/>
          <p:nvPr/>
        </p:nvSpPr>
        <p:spPr>
          <a:xfrm>
            <a:off x="4868779" y="6408457"/>
            <a:ext cx="2398790" cy="361311"/>
          </a:xfrm>
          <a:prstGeom prst="rect">
            <a:avLst/>
          </a:prstGeom>
          <a:solidFill>
            <a:srgbClr val="00B0F0"/>
          </a:solidFill>
        </p:spPr>
        <p:txBody>
          <a:bodyPr wrap="square" rtlCol="1">
            <a:spAutoFit/>
          </a:bodyPr>
          <a:lstStyle/>
          <a:p>
            <a:endParaRPr lang="he-IL" dirty="0"/>
          </a:p>
        </p:txBody>
      </p:sp>
    </p:spTree>
    <p:extLst>
      <p:ext uri="{BB962C8B-B14F-4D97-AF65-F5344CB8AC3E}">
        <p14:creationId xmlns:p14="http://schemas.microsoft.com/office/powerpoint/2010/main" val="66197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p:txBody>
          <a:bodyPr>
            <a:noAutofit/>
          </a:bodyPr>
          <a:lstStyle/>
          <a:p>
            <a:pPr algn="ctr"/>
            <a:r>
              <a:rPr lang="he-IL" sz="4800" b="1" dirty="0"/>
              <a:t>מתבוננים וחושבים</a:t>
            </a:r>
            <a:endParaRPr lang="x-none" sz="4800" b="1" dirty="0"/>
          </a:p>
        </p:txBody>
      </p:sp>
      <p:pic>
        <p:nvPicPr>
          <p:cNvPr id="8" name="מציין מיקום תוכן 7">
            <a:extLst>
              <a:ext uri="{FF2B5EF4-FFF2-40B4-BE49-F238E27FC236}">
                <a16:creationId xmlns:a16="http://schemas.microsoft.com/office/drawing/2014/main" id="{E5246B0B-F735-4D2A-A214-87B7FF26C047}"/>
              </a:ext>
            </a:extLst>
          </p:cNvPr>
          <p:cNvPicPr>
            <a:picLocks noGrp="1" noChangeAspect="1"/>
          </p:cNvPicPr>
          <p:nvPr>
            <p:ph sz="half" idx="4294967295"/>
          </p:nvPr>
        </p:nvPicPr>
        <p:blipFill rotWithShape="1">
          <a:blip r:embed="rId3"/>
          <a:srcRect l="24597" t="33188" r="29914" b="21629"/>
          <a:stretch/>
        </p:blipFill>
        <p:spPr>
          <a:xfrm>
            <a:off x="1162373" y="1881636"/>
            <a:ext cx="4700588" cy="4313238"/>
          </a:xfrm>
          <a:prstGeom prst="rect">
            <a:avLst/>
          </a:prstGeom>
        </p:spPr>
      </p:pic>
      <p:pic>
        <p:nvPicPr>
          <p:cNvPr id="14" name="Picture 13">
            <a:extLst>
              <a:ext uri="{FF2B5EF4-FFF2-40B4-BE49-F238E27FC236}">
                <a16:creationId xmlns:a16="http://schemas.microsoft.com/office/drawing/2014/main" id="{9C07790E-541B-E34D-8665-C440593C5AC4}"/>
              </a:ext>
            </a:extLst>
          </p:cNvPr>
          <p:cNvPicPr>
            <a:picLocks noChangeAspect="1"/>
          </p:cNvPicPr>
          <p:nvPr/>
        </p:nvPicPr>
        <p:blipFill>
          <a:blip r:embed="rId4"/>
          <a:stretch>
            <a:fillRect/>
          </a:stretch>
        </p:blipFill>
        <p:spPr>
          <a:xfrm>
            <a:off x="146779" y="365125"/>
            <a:ext cx="1382841" cy="726282"/>
          </a:xfrm>
          <a:prstGeom prst="rect">
            <a:avLst/>
          </a:prstGeom>
        </p:spPr>
      </p:pic>
      <p:pic>
        <p:nvPicPr>
          <p:cNvPr id="7" name="תמונה 6" descr="תמונה שמכילה צילום מסך&#10;&#10;התיאור נוצר באופן אוטומטי">
            <a:extLst>
              <a:ext uri="{FF2B5EF4-FFF2-40B4-BE49-F238E27FC236}">
                <a16:creationId xmlns:a16="http://schemas.microsoft.com/office/drawing/2014/main" id="{032A285E-80D5-4F1E-BAF9-EA5DBC70D0C5}"/>
              </a:ext>
            </a:extLst>
          </p:cNvPr>
          <p:cNvPicPr>
            <a:picLocks noChangeAspect="1"/>
          </p:cNvPicPr>
          <p:nvPr/>
        </p:nvPicPr>
        <p:blipFill rotWithShape="1">
          <a:blip r:embed="rId5"/>
          <a:srcRect l="24006" t="42644" r="48228" b="11122"/>
          <a:stretch/>
        </p:blipFill>
        <p:spPr>
          <a:xfrm>
            <a:off x="6457950" y="1928813"/>
            <a:ext cx="4699040" cy="4305977"/>
          </a:xfrm>
          <a:prstGeom prst="rect">
            <a:avLst/>
          </a:prstGeom>
        </p:spPr>
      </p:pic>
    </p:spTree>
    <p:extLst>
      <p:ext uri="{BB962C8B-B14F-4D97-AF65-F5344CB8AC3E}">
        <p14:creationId xmlns:p14="http://schemas.microsoft.com/office/powerpoint/2010/main" val="337585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988541" y="663126"/>
            <a:ext cx="10373049" cy="720000"/>
          </a:xfrm>
        </p:spPr>
        <p:txBody>
          <a:bodyPr>
            <a:normAutofit/>
          </a:bodyPr>
          <a:lstStyle/>
          <a:p>
            <a:r>
              <a:rPr lang="he-IL" dirty="0"/>
              <a:t>סיפור המקרה  - עומס התנועה בעיר </a:t>
            </a:r>
            <a:r>
              <a:rPr lang="he-IL" dirty="0" err="1"/>
              <a:t>פוינטון</a:t>
            </a:r>
            <a:r>
              <a:rPr lang="he-IL" dirty="0"/>
              <a:t> </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7" name="תמונה 6" descr="תמונה שמכילה צילום מסך&#10;&#10;התיאור נוצר באופן אוטומטי">
            <a:extLst>
              <a:ext uri="{FF2B5EF4-FFF2-40B4-BE49-F238E27FC236}">
                <a16:creationId xmlns:a16="http://schemas.microsoft.com/office/drawing/2014/main" id="{032A285E-80D5-4F1E-BAF9-EA5DBC70D0C5}"/>
              </a:ext>
            </a:extLst>
          </p:cNvPr>
          <p:cNvPicPr>
            <a:picLocks noChangeAspect="1"/>
          </p:cNvPicPr>
          <p:nvPr/>
        </p:nvPicPr>
        <p:blipFill rotWithShape="1">
          <a:blip r:embed="rId4"/>
          <a:srcRect l="24006" t="42644" r="48228" b="11122"/>
          <a:stretch/>
        </p:blipFill>
        <p:spPr>
          <a:xfrm>
            <a:off x="5920498" y="1771408"/>
            <a:ext cx="5441092" cy="4985958"/>
          </a:xfrm>
          <a:prstGeom prst="rect">
            <a:avLst/>
          </a:prstGeom>
        </p:spPr>
      </p:pic>
      <p:sp>
        <p:nvSpPr>
          <p:cNvPr id="2" name="TextBox 1"/>
          <p:cNvSpPr txBox="1"/>
          <p:nvPr/>
        </p:nvSpPr>
        <p:spPr>
          <a:xfrm>
            <a:off x="234778" y="2063578"/>
            <a:ext cx="4955061" cy="5016758"/>
          </a:xfrm>
          <a:prstGeom prst="rect">
            <a:avLst/>
          </a:prstGeom>
          <a:noFill/>
        </p:spPr>
        <p:txBody>
          <a:bodyPr wrap="square" rtlCol="1">
            <a:spAutoFit/>
          </a:bodyPr>
          <a:lstStyle/>
          <a:p>
            <a:pPr algn="r"/>
            <a:r>
              <a:rPr lang="he-IL" sz="3200" dirty="0"/>
              <a:t>בעיר </a:t>
            </a:r>
            <a:r>
              <a:rPr lang="he-IL" sz="3200" dirty="0" err="1"/>
              <a:t>פוינטון</a:t>
            </a:r>
            <a:r>
              <a:rPr lang="he-IL" sz="3200" dirty="0"/>
              <a:t> שבאנגליה הייתה תנועת מכוניות צפופה. </a:t>
            </a:r>
          </a:p>
          <a:p>
            <a:pPr algn="r"/>
            <a:r>
              <a:rPr lang="he-IL" sz="3200" dirty="0"/>
              <a:t>נהגים רבים השתמשו בצופר כדי לסמן לנהגים אחרים, ורעש רב ליווה את תנועת המכוניות. </a:t>
            </a:r>
          </a:p>
          <a:p>
            <a:pPr algn="r"/>
            <a:r>
              <a:rPr lang="he-IL" sz="3200" dirty="0"/>
              <a:t>התנועה הייתה עמוסה במשך שעות היום ותאונות רבות נגרמו בעיר. </a:t>
            </a:r>
          </a:p>
          <a:p>
            <a:pPr algn="r"/>
            <a:endParaRPr lang="he-IL" sz="3200" dirty="0"/>
          </a:p>
          <a:p>
            <a:endParaRPr lang="he-IL" sz="3200" dirty="0"/>
          </a:p>
        </p:txBody>
      </p:sp>
    </p:spTree>
    <p:extLst>
      <p:ext uri="{BB962C8B-B14F-4D97-AF65-F5344CB8AC3E}">
        <p14:creationId xmlns:p14="http://schemas.microsoft.com/office/powerpoint/2010/main" val="27790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988541" y="663126"/>
            <a:ext cx="10373049" cy="720000"/>
          </a:xfrm>
        </p:spPr>
        <p:txBody>
          <a:bodyPr>
            <a:normAutofit/>
          </a:bodyPr>
          <a:lstStyle/>
          <a:p>
            <a:r>
              <a:rPr lang="he-IL" dirty="0"/>
              <a:t>נחשוב ונענה</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5"/>
          <a:stretch>
            <a:fillRect/>
          </a:stretch>
        </p:blipFill>
        <p:spPr>
          <a:xfrm>
            <a:off x="3617846" y="13562"/>
            <a:ext cx="1017545" cy="1070700"/>
          </a:xfrm>
          <a:prstGeom prst="rect">
            <a:avLst/>
          </a:prstGeom>
        </p:spPr>
      </p:pic>
      <p:sp>
        <p:nvSpPr>
          <p:cNvPr id="2" name="מלבן 1"/>
          <p:cNvSpPr/>
          <p:nvPr/>
        </p:nvSpPr>
        <p:spPr>
          <a:xfrm>
            <a:off x="3292628" y="2070176"/>
            <a:ext cx="8068962" cy="2062103"/>
          </a:xfrm>
          <a:prstGeom prst="rect">
            <a:avLst/>
          </a:prstGeom>
        </p:spPr>
        <p:txBody>
          <a:bodyPr wrap="square">
            <a:spAutoFit/>
          </a:bodyPr>
          <a:lstStyle/>
          <a:p>
            <a:pPr algn="r" rtl="1">
              <a:buFont typeface="Courier New" panose="02070309020205020404" pitchFamily="49" charset="0"/>
              <a:buChar char="o"/>
            </a:pPr>
            <a:r>
              <a:rPr lang="he-IL" sz="3200" dirty="0"/>
              <a:t>מה היה ה</a:t>
            </a:r>
            <a:r>
              <a:rPr lang="he-IL" sz="3200" dirty="0">
                <a:solidFill>
                  <a:srgbClr val="FF0000"/>
                </a:solidFill>
              </a:rPr>
              <a:t>קושי</a:t>
            </a:r>
            <a:r>
              <a:rPr lang="he-IL" sz="3200" dirty="0"/>
              <a:t> בעיר </a:t>
            </a:r>
            <a:r>
              <a:rPr lang="he-IL" sz="3200" dirty="0" err="1"/>
              <a:t>פוינטון</a:t>
            </a:r>
            <a:r>
              <a:rPr lang="he-IL" sz="3200" dirty="0"/>
              <a:t>? </a:t>
            </a:r>
          </a:p>
          <a:p>
            <a:pPr algn="r" rtl="1">
              <a:buFont typeface="Courier New" panose="02070309020205020404" pitchFamily="49" charset="0"/>
              <a:buChar char="o"/>
            </a:pPr>
            <a:r>
              <a:rPr lang="he-IL" sz="3200" dirty="0"/>
              <a:t>מה היה ה</a:t>
            </a:r>
            <a:r>
              <a:rPr lang="he-IL" sz="3200" dirty="0">
                <a:solidFill>
                  <a:srgbClr val="FF0000"/>
                </a:solidFill>
              </a:rPr>
              <a:t>צורך </a:t>
            </a:r>
            <a:r>
              <a:rPr lang="he-IL" sz="3200" dirty="0"/>
              <a:t>שעלה אצל האנשים? </a:t>
            </a:r>
          </a:p>
          <a:p>
            <a:pPr algn="r" rtl="1">
              <a:buFont typeface="Courier New" panose="02070309020205020404" pitchFamily="49" charset="0"/>
              <a:buChar char="o"/>
            </a:pPr>
            <a:r>
              <a:rPr lang="he-IL" sz="3200" dirty="0"/>
              <a:t>מה היה </a:t>
            </a:r>
            <a:r>
              <a:rPr lang="he-IL" sz="3200" dirty="0">
                <a:solidFill>
                  <a:srgbClr val="FF0000"/>
                </a:solidFill>
              </a:rPr>
              <a:t>המצב המצוי </a:t>
            </a:r>
            <a:r>
              <a:rPr lang="he-IL" sz="3200" dirty="0"/>
              <a:t>ומה היה </a:t>
            </a:r>
            <a:r>
              <a:rPr lang="he-IL" sz="3200" dirty="0">
                <a:solidFill>
                  <a:srgbClr val="FF0000"/>
                </a:solidFill>
              </a:rPr>
              <a:t>המצב הרצוי</a:t>
            </a:r>
            <a:r>
              <a:rPr lang="he-IL" sz="3200" dirty="0"/>
              <a:t>? </a:t>
            </a:r>
          </a:p>
          <a:p>
            <a:pPr algn="r" rtl="1"/>
            <a:endParaRPr lang="he-IL" sz="3200" dirty="0"/>
          </a:p>
        </p:txBody>
      </p:sp>
      <p:pic>
        <p:nvPicPr>
          <p:cNvPr id="9" name="2min_final" descr="2min_final">
            <a:hlinkClick r:id="" action="ppaction://media"/>
            <a:extLst>
              <a:ext uri="{FF2B5EF4-FFF2-40B4-BE49-F238E27FC236}">
                <a16:creationId xmlns:a16="http://schemas.microsoft.com/office/drawing/2014/main" id="{A0D3AD3D-A8D2-430D-8C24-5E3EFF948F6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89940" y="4335578"/>
            <a:ext cx="1540938" cy="549601"/>
          </a:xfrm>
          <a:prstGeom prst="rect">
            <a:avLst/>
          </a:prstGeom>
        </p:spPr>
      </p:pic>
    </p:spTree>
    <p:extLst>
      <p:ext uri="{BB962C8B-B14F-4D97-AF65-F5344CB8AC3E}">
        <p14:creationId xmlns:p14="http://schemas.microsoft.com/office/powerpoint/2010/main" val="379170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a:xfrm>
            <a:off x="988541" y="663126"/>
            <a:ext cx="10373049" cy="720000"/>
          </a:xfrm>
        </p:spPr>
        <p:txBody>
          <a:bodyPr>
            <a:normAutofit/>
          </a:bodyPr>
          <a:lstStyle/>
          <a:p>
            <a:r>
              <a:rPr lang="he-IL" dirty="0"/>
              <a:t>המשך סיפור המקרה  - עומס התנועה בעיר </a:t>
            </a:r>
            <a:r>
              <a:rPr lang="he-IL" dirty="0" err="1"/>
              <a:t>פוינטון</a:t>
            </a:r>
            <a:r>
              <a:rPr lang="he-IL" dirty="0"/>
              <a:t> </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7" name="תמונה 6" descr="תמונה שמכילה צילום מסך&#10;&#10;התיאור נוצר באופן אוטומטי">
            <a:extLst>
              <a:ext uri="{FF2B5EF4-FFF2-40B4-BE49-F238E27FC236}">
                <a16:creationId xmlns:a16="http://schemas.microsoft.com/office/drawing/2014/main" id="{032A285E-80D5-4F1E-BAF9-EA5DBC70D0C5}"/>
              </a:ext>
            </a:extLst>
          </p:cNvPr>
          <p:cNvPicPr>
            <a:picLocks noChangeAspect="1"/>
          </p:cNvPicPr>
          <p:nvPr/>
        </p:nvPicPr>
        <p:blipFill rotWithShape="1">
          <a:blip r:embed="rId4"/>
          <a:srcRect l="24006" t="42644" r="48228" b="11122"/>
          <a:stretch/>
        </p:blipFill>
        <p:spPr>
          <a:xfrm>
            <a:off x="6292008" y="1771408"/>
            <a:ext cx="5441092" cy="4985958"/>
          </a:xfrm>
          <a:prstGeom prst="rect">
            <a:avLst/>
          </a:prstGeom>
        </p:spPr>
      </p:pic>
      <p:sp>
        <p:nvSpPr>
          <p:cNvPr id="2" name="TextBox 1"/>
          <p:cNvSpPr txBox="1"/>
          <p:nvPr/>
        </p:nvSpPr>
        <p:spPr>
          <a:xfrm>
            <a:off x="136886" y="1556281"/>
            <a:ext cx="5920498" cy="5293757"/>
          </a:xfrm>
          <a:prstGeom prst="rect">
            <a:avLst/>
          </a:prstGeom>
          <a:noFill/>
        </p:spPr>
        <p:txBody>
          <a:bodyPr wrap="square" rtlCol="1">
            <a:spAutoFit/>
          </a:bodyPr>
          <a:lstStyle/>
          <a:p>
            <a:pPr algn="just" rtl="1"/>
            <a:r>
              <a:rPr lang="he-IL" sz="3200" dirty="0"/>
              <a:t>על מנת להקל על עומס התנועה מהנדסי התנועה הרחיבו את נתיבי התנועה, הוסיפו רמזורים ותמרורים. </a:t>
            </a:r>
          </a:p>
          <a:p>
            <a:pPr algn="just" rtl="1"/>
            <a:endParaRPr lang="he-IL" sz="1200" dirty="0"/>
          </a:p>
          <a:p>
            <a:pPr algn="just" rtl="1"/>
            <a:r>
              <a:rPr lang="he-IL" sz="3200" dirty="0"/>
              <a:t>למרות זאת, עומסי התנועה והתאונות לא הפסיקו. תושבי העיר התקשו לחצות את נתיבי התנועה הרחבים, וצד אחד של העיר "נותק" מצידה האחר. </a:t>
            </a:r>
          </a:p>
          <a:p>
            <a:pPr algn="just" rtl="1"/>
            <a:endParaRPr lang="he-IL" sz="3200" dirty="0"/>
          </a:p>
          <a:p>
            <a:pPr algn="just" rtl="1"/>
            <a:endParaRPr lang="he-IL" sz="3200" dirty="0"/>
          </a:p>
        </p:txBody>
      </p:sp>
      <p:sp>
        <p:nvSpPr>
          <p:cNvPr id="3" name="מלבן 2"/>
          <p:cNvSpPr/>
          <p:nvPr/>
        </p:nvSpPr>
        <p:spPr>
          <a:xfrm>
            <a:off x="110751" y="5697652"/>
            <a:ext cx="5698996" cy="584775"/>
          </a:xfrm>
          <a:prstGeom prst="rect">
            <a:avLst/>
          </a:prstGeom>
        </p:spPr>
        <p:txBody>
          <a:bodyPr wrap="none">
            <a:spAutoFit/>
          </a:bodyPr>
          <a:lstStyle/>
          <a:p>
            <a:r>
              <a:rPr lang="he-IL" sz="3200" b="1" dirty="0">
                <a:solidFill>
                  <a:srgbClr val="FF0000"/>
                </a:solidFill>
              </a:rPr>
              <a:t>מהי הבעיה החדשה שהתעוררה? </a:t>
            </a:r>
          </a:p>
        </p:txBody>
      </p:sp>
    </p:spTree>
    <p:extLst>
      <p:ext uri="{BB962C8B-B14F-4D97-AF65-F5344CB8AC3E}">
        <p14:creationId xmlns:p14="http://schemas.microsoft.com/office/powerpoint/2010/main" val="352887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FF60-FB0B-8D4E-8DBB-19BB3EA041F3}"/>
              </a:ext>
            </a:extLst>
          </p:cNvPr>
          <p:cNvSpPr>
            <a:spLocks noGrp="1"/>
          </p:cNvSpPr>
          <p:nvPr>
            <p:ph type="title"/>
          </p:nvPr>
        </p:nvSpPr>
        <p:spPr/>
        <p:txBody>
          <a:bodyPr>
            <a:normAutofit fontScale="90000"/>
          </a:bodyPr>
          <a:lstStyle/>
          <a:p>
            <a:r>
              <a:rPr lang="he-IL" dirty="0"/>
              <a:t>" לֵךְ אֶל נְמָלָה עָצֵל רְאֵה דְרָכֶיהָ וַחֲכָם"</a:t>
            </a:r>
            <a:r>
              <a:rPr lang="he-IL" sz="2400" dirty="0"/>
              <a:t>.(משלי ו)</a:t>
            </a:r>
            <a:endParaRPr lang="x-none" sz="1100" dirty="0"/>
          </a:p>
        </p:txBody>
      </p:sp>
      <p:sp>
        <p:nvSpPr>
          <p:cNvPr id="6" name="Content Placeholder 5">
            <a:extLst>
              <a:ext uri="{FF2B5EF4-FFF2-40B4-BE49-F238E27FC236}">
                <a16:creationId xmlns:a16="http://schemas.microsoft.com/office/drawing/2014/main" id="{EB557EDA-6BEC-E447-AE03-B6B0F979325F}"/>
              </a:ext>
            </a:extLst>
          </p:cNvPr>
          <p:cNvSpPr>
            <a:spLocks noGrp="1"/>
          </p:cNvSpPr>
          <p:nvPr>
            <p:ph type="body" sz="quarter" idx="10"/>
          </p:nvPr>
        </p:nvSpPr>
        <p:spPr>
          <a:xfrm>
            <a:off x="256046" y="1928813"/>
            <a:ext cx="10988218" cy="4772818"/>
          </a:xfrm>
        </p:spPr>
        <p:txBody>
          <a:bodyPr>
            <a:normAutofit/>
          </a:bodyPr>
          <a:lstStyle/>
          <a:p>
            <a:pPr marL="0" indent="0">
              <a:buNone/>
            </a:pPr>
            <a:r>
              <a:rPr lang="he-IL" sz="3200" dirty="0"/>
              <a:t>במסע החיפוש לפתרון בעיית עומס התנועה הבחין אחד המהנדסים כי </a:t>
            </a:r>
            <a:r>
              <a:rPr lang="he-IL" sz="3200" b="1" dirty="0"/>
              <a:t>נחילי נמלים נעים במהירות וביעילות מבלי ליצור "פקקי תנועה". </a:t>
            </a:r>
          </a:p>
          <a:p>
            <a:pPr marL="0" indent="0">
              <a:buNone/>
            </a:pPr>
            <a:r>
              <a:rPr lang="he-IL" sz="3200" b="1" dirty="0"/>
              <a:t> </a:t>
            </a:r>
            <a:r>
              <a:rPr lang="he-IL" sz="3200" dirty="0"/>
              <a:t>הן נעות מבלי להתנגש זו בזו וללא נמלה שתכוון את תנועתן. </a:t>
            </a:r>
          </a:p>
          <a:p>
            <a:pPr marL="0" indent="0">
              <a:buNone/>
            </a:pPr>
            <a:r>
              <a:rPr lang="he-IL" sz="3200" dirty="0"/>
              <a:t>הוא הבחין כי הנמלים שומרות על מספר כללים פשוטים: הליכה בנתיב קבוע שסומן על ידי הורמון ריח (</a:t>
            </a:r>
            <a:r>
              <a:rPr lang="he-IL" sz="3200" dirty="0" err="1"/>
              <a:t>פרומון</a:t>
            </a:r>
            <a:r>
              <a:rPr lang="he-IL" sz="3200" dirty="0"/>
              <a:t>) ובמהירות קבועה.</a:t>
            </a:r>
          </a:p>
          <a:p>
            <a:pPr marL="0" indent="0">
              <a:buNone/>
            </a:pPr>
            <a:r>
              <a:rPr lang="he-IL" sz="3200" dirty="0"/>
              <a:t>המהנדס תהה: </a:t>
            </a:r>
            <a:r>
              <a:rPr lang="he-IL" sz="3200" b="1" dirty="0"/>
              <a:t>האם תנועת הנמלים יכולה להוות השראה לתכנון מערכות תחבורה מתקדמות? </a:t>
            </a:r>
          </a:p>
          <a:p>
            <a:pPr marL="0" indent="0">
              <a:buNone/>
            </a:pPr>
            <a:r>
              <a:rPr lang="he-IL" sz="3200" dirty="0"/>
              <a:t>ואכן, תנועת הנמלים שימשה השראה למערכת תחבורה חדשה שנחנכה בעיר </a:t>
            </a:r>
            <a:r>
              <a:rPr lang="he-IL" sz="3200" dirty="0" err="1"/>
              <a:t>פוינטון</a:t>
            </a:r>
            <a:r>
              <a:rPr lang="he-IL" sz="3200" dirty="0"/>
              <a:t> בשנת 2012. </a:t>
            </a:r>
          </a:p>
          <a:p>
            <a:pPr marL="0" indent="0">
              <a:buNone/>
            </a:pPr>
            <a:endParaRPr lang="he-IL" sz="3200" b="1" dirty="0"/>
          </a:p>
          <a:p>
            <a:pPr marL="0" indent="0">
              <a:buNone/>
            </a:pPr>
            <a:endParaRPr lang="he-IL" sz="3200" b="1" dirty="0"/>
          </a:p>
        </p:txBody>
      </p:sp>
      <p:cxnSp>
        <p:nvCxnSpPr>
          <p:cNvPr id="25" name="Straight Connector 24">
            <a:extLst>
              <a:ext uri="{FF2B5EF4-FFF2-40B4-BE49-F238E27FC236}">
                <a16:creationId xmlns:a16="http://schemas.microsoft.com/office/drawing/2014/main" id="{EB95FEF2-BA1B-6E4E-A234-9E35936750F9}"/>
              </a:ext>
            </a:extLst>
          </p:cNvPr>
          <p:cNvCxnSpPr/>
          <p:nvPr/>
        </p:nvCxnSpPr>
        <p:spPr>
          <a:xfrm>
            <a:off x="-2552700" y="6435725"/>
            <a:ext cx="49911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C175C622-4FA8-40AC-9DBF-F973AF23C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45" y="156368"/>
            <a:ext cx="2628900"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03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p:txBody>
          <a:bodyPr/>
          <a:lstStyle/>
          <a:p>
            <a:pPr algn="ctr"/>
            <a:r>
              <a:rPr lang="he-IL" dirty="0"/>
              <a:t>הפתרון מבוסס על תנועת נחיל הנמלים</a:t>
            </a:r>
            <a:endParaRPr lang="x-none" dirty="0"/>
          </a:p>
        </p:txBody>
      </p:sp>
      <p:pic>
        <p:nvPicPr>
          <p:cNvPr id="8" name="Picture 7">
            <a:extLst>
              <a:ext uri="{FF2B5EF4-FFF2-40B4-BE49-F238E27FC236}">
                <a16:creationId xmlns:a16="http://schemas.microsoft.com/office/drawing/2014/main" id="{ACF7C45D-D894-C14C-88EF-52AE66F1F6A4}"/>
              </a:ext>
            </a:extLst>
          </p:cNvPr>
          <p:cNvPicPr>
            <a:picLocks noChangeAspect="1"/>
          </p:cNvPicPr>
          <p:nvPr/>
        </p:nvPicPr>
        <p:blipFill>
          <a:blip r:embed="rId2"/>
          <a:stretch>
            <a:fillRect/>
          </a:stretch>
        </p:blipFill>
        <p:spPr>
          <a:xfrm>
            <a:off x="10833322" y="5810250"/>
            <a:ext cx="2082800" cy="2095500"/>
          </a:xfrm>
          <a:prstGeom prst="rect">
            <a:avLst/>
          </a:prstGeom>
        </p:spPr>
      </p:pic>
      <p:pic>
        <p:nvPicPr>
          <p:cNvPr id="6" name="תמונה 5">
            <a:extLst>
              <a:ext uri="{FF2B5EF4-FFF2-40B4-BE49-F238E27FC236}">
                <a16:creationId xmlns:a16="http://schemas.microsoft.com/office/drawing/2014/main" id="{7479E0FE-A355-4278-A193-0AB91547A2F6}"/>
              </a:ext>
            </a:extLst>
          </p:cNvPr>
          <p:cNvPicPr>
            <a:picLocks noChangeAspect="1"/>
          </p:cNvPicPr>
          <p:nvPr/>
        </p:nvPicPr>
        <p:blipFill rotWithShape="1">
          <a:blip r:embed="rId3"/>
          <a:srcRect l="24597" t="33188" r="29914" b="21629"/>
          <a:stretch/>
        </p:blipFill>
        <p:spPr>
          <a:xfrm>
            <a:off x="4928079" y="1533241"/>
            <a:ext cx="6786126" cy="4524315"/>
          </a:xfrm>
          <a:prstGeom prst="rect">
            <a:avLst/>
          </a:prstGeom>
        </p:spPr>
      </p:pic>
      <p:sp>
        <p:nvSpPr>
          <p:cNvPr id="4" name="מלבן 3"/>
          <p:cNvSpPr/>
          <p:nvPr/>
        </p:nvSpPr>
        <p:spPr>
          <a:xfrm>
            <a:off x="477795" y="1764722"/>
            <a:ext cx="4233690" cy="4524315"/>
          </a:xfrm>
          <a:prstGeom prst="rect">
            <a:avLst/>
          </a:prstGeom>
        </p:spPr>
        <p:txBody>
          <a:bodyPr wrap="square">
            <a:spAutoFit/>
          </a:bodyPr>
          <a:lstStyle/>
          <a:p>
            <a:pPr algn="r" rtl="1"/>
            <a:r>
              <a:rPr lang="he-IL" sz="3200" b="1" dirty="0"/>
              <a:t>תנועת כלי הרכב תמיד באותו צד ובמהירות קבועה. </a:t>
            </a:r>
          </a:p>
          <a:p>
            <a:pPr algn="r" rtl="1"/>
            <a:endParaRPr lang="he-IL" sz="3200" b="1" dirty="0"/>
          </a:p>
          <a:p>
            <a:pPr algn="r" rtl="1"/>
            <a:r>
              <a:rPr lang="he-IL" sz="3200" b="1" dirty="0"/>
              <a:t>בוטלו רמזורים, תמרורים ונתיבי תנועה רבים. </a:t>
            </a:r>
          </a:p>
          <a:p>
            <a:pPr algn="r" rtl="1"/>
            <a:endParaRPr lang="he-IL" sz="3200" b="1" dirty="0"/>
          </a:p>
          <a:p>
            <a:pPr algn="r" rtl="1"/>
            <a:r>
              <a:rPr lang="he-IL" sz="3200" b="1" dirty="0"/>
              <a:t>השאירו רק נתיב אחד בכל צד. </a:t>
            </a:r>
          </a:p>
        </p:txBody>
      </p:sp>
    </p:spTree>
    <p:extLst>
      <p:ext uri="{BB962C8B-B14F-4D97-AF65-F5344CB8AC3E}">
        <p14:creationId xmlns:p14="http://schemas.microsoft.com/office/powerpoint/2010/main" val="170722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KitaBavir">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FEF1BB"/>
      </a:hlink>
      <a:folHlink>
        <a:srgbClr val="6D6E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2998</TotalTime>
  <Words>1973</Words>
  <Application>Microsoft Office PowerPoint</Application>
  <PresentationFormat>מסך רחב</PresentationFormat>
  <Paragraphs>240</Paragraphs>
  <Slides>37</Slides>
  <Notes>25</Notes>
  <HiddenSlides>0</HiddenSlides>
  <MMClips>7</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37</vt:i4>
      </vt:variant>
    </vt:vector>
  </HeadingPairs>
  <TitlesOfParts>
    <vt:vector size="42" baseType="lpstr">
      <vt:lpstr>Calibri</vt:lpstr>
      <vt:lpstr>Arial</vt:lpstr>
      <vt:lpstr>Courier New</vt:lpstr>
      <vt:lpstr>Calibri Light</vt:lpstr>
      <vt:lpstr>Office Theme</vt:lpstr>
      <vt:lpstr>מצגת של PowerPoint‏</vt:lpstr>
      <vt:lpstr>מה נלמד היום?</vt:lpstr>
      <vt:lpstr>מה להביא לשיעור?</vt:lpstr>
      <vt:lpstr>מתבוננים וחושבים</vt:lpstr>
      <vt:lpstr>סיפור המקרה  - עומס התנועה בעיר פוינטון </vt:lpstr>
      <vt:lpstr>נחשוב ונענה</vt:lpstr>
      <vt:lpstr>המשך סיפור המקרה  - עומס התנועה בעיר פוינטון </vt:lpstr>
      <vt:lpstr>" לֵךְ אֶל נְמָלָה עָצֵל רְאֵה דְרָכֶיהָ וַחֲכָם".(משלי ו)</vt:lpstr>
      <vt:lpstr>הפתרון מבוסס על תנועת נחיל הנמלים</vt:lpstr>
      <vt:lpstr>נחשוב ונענה:</vt:lpstr>
      <vt:lpstr>מהי ביומימיקרי?</vt:lpstr>
      <vt:lpstr>מהתבוננות בטבע לתכנון מוצרים</vt:lpstr>
      <vt:lpstr>מהתבוננות בטבע לתכנון מוצרים</vt:lpstr>
      <vt:lpstr>סיפור מקרה : פיתוח הרכבת המהירה בעולם</vt:lpstr>
      <vt:lpstr>סיפור מקרה : פיתוח הרכבת המהירה בעולם</vt:lpstr>
      <vt:lpstr>מצגת של PowerPoint‏</vt:lpstr>
      <vt:lpstr>מנסחים את הבעיה</vt:lpstr>
      <vt:lpstr>המשך סיפור המעשה</vt:lpstr>
      <vt:lpstr>מצגת של PowerPoint‏</vt:lpstr>
      <vt:lpstr>מהתבוננות בבריאה לתכנון מוצרים</vt:lpstr>
      <vt:lpstr>מהתבוננות בבריאה לתכנון מוצרים</vt:lpstr>
      <vt:lpstr>סיפור מקרה: פיתוח דבק</vt:lpstr>
      <vt:lpstr>סיפור מקרה : פיתוח דבק</vt:lpstr>
      <vt:lpstr>מנסחים את הבעיה</vt:lpstr>
      <vt:lpstr>מנסחים את הבעיה</vt:lpstr>
      <vt:lpstr>מצגת של PowerPoint‏</vt:lpstr>
      <vt:lpstr>מצגת של PowerPoint‏</vt:lpstr>
      <vt:lpstr>מצגת של PowerPoint‏</vt:lpstr>
      <vt:lpstr>נחשוב ונענה</vt:lpstr>
      <vt:lpstr>מצגת של PowerPoint‏</vt:lpstr>
      <vt:lpstr>פעילות סיכום: נסו להתאים בין תפקודו של היצור החי  לפיתוח שנלמד ממנו</vt:lpstr>
      <vt:lpstr>מצגת של PowerPoint‏</vt:lpstr>
      <vt:lpstr>מצגת של PowerPoint‏</vt:lpstr>
      <vt:lpstr>מצגת של PowerPoint‏</vt:lpstr>
      <vt:lpstr>מצגת של PowerPoint‏</vt:lpstr>
      <vt:lpstr>סיכום השיעור</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נחמה דינה בראמי</cp:lastModifiedBy>
  <cp:revision>124</cp:revision>
  <cp:lastPrinted>2020-05-19T06:00:05Z</cp:lastPrinted>
  <dcterms:created xsi:type="dcterms:W3CDTF">2020-03-11T07:11:19Z</dcterms:created>
  <dcterms:modified xsi:type="dcterms:W3CDTF">2020-05-19T18:48:39Z</dcterms:modified>
</cp:coreProperties>
</file>