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385" r:id="rId2"/>
    <p:sldId id="375" r:id="rId3"/>
    <p:sldId id="598" r:id="rId4"/>
    <p:sldId id="419" r:id="rId5"/>
    <p:sldId id="599" r:id="rId6"/>
    <p:sldId id="549" r:id="rId7"/>
    <p:sldId id="579" r:id="rId8"/>
    <p:sldId id="581" r:id="rId9"/>
    <p:sldId id="503" r:id="rId10"/>
    <p:sldId id="604" r:id="rId11"/>
    <p:sldId id="558" r:id="rId12"/>
    <p:sldId id="582" r:id="rId13"/>
    <p:sldId id="616" r:id="rId14"/>
    <p:sldId id="513" r:id="rId15"/>
    <p:sldId id="619" r:id="rId16"/>
    <p:sldId id="620" r:id="rId17"/>
    <p:sldId id="617" r:id="rId18"/>
    <p:sldId id="618" r:id="rId19"/>
    <p:sldId id="561" r:id="rId20"/>
    <p:sldId id="562" r:id="rId21"/>
    <p:sldId id="595" r:id="rId22"/>
    <p:sldId id="621" r:id="rId23"/>
    <p:sldId id="563" r:id="rId24"/>
    <p:sldId id="623" r:id="rId25"/>
    <p:sldId id="624" r:id="rId26"/>
    <p:sldId id="625" r:id="rId27"/>
    <p:sldId id="565" r:id="rId28"/>
    <p:sldId id="564" r:id="rId29"/>
    <p:sldId id="627" r:id="rId30"/>
    <p:sldId id="628" r:id="rId31"/>
    <p:sldId id="629" r:id="rId32"/>
    <p:sldId id="566" r:id="rId33"/>
    <p:sldId id="567" r:id="rId34"/>
    <p:sldId id="589" r:id="rId35"/>
    <p:sldId id="590" r:id="rId36"/>
    <p:sldId id="588" r:id="rId37"/>
    <p:sldId id="568" r:id="rId38"/>
    <p:sldId id="570" r:id="rId39"/>
    <p:sldId id="630" r:id="rId40"/>
    <p:sldId id="571" r:id="rId41"/>
    <p:sldId id="606" r:id="rId42"/>
    <p:sldId id="631" r:id="rId43"/>
    <p:sldId id="632" r:id="rId44"/>
    <p:sldId id="600" r:id="rId45"/>
    <p:sldId id="601" r:id="rId46"/>
    <p:sldId id="574" r:id="rId47"/>
    <p:sldId id="633" r:id="rId48"/>
    <p:sldId id="634" r:id="rId49"/>
    <p:sldId id="635" r:id="rId50"/>
    <p:sldId id="593" r:id="rId51"/>
    <p:sldId id="636" r:id="rId52"/>
    <p:sldId id="637" r:id="rId53"/>
    <p:sldId id="638" r:id="rId54"/>
    <p:sldId id="597" r:id="rId55"/>
    <p:sldId id="596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David" panose="020E0502060401010101" pitchFamily="34" charset="-79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8" roundtripDataSignature="AMtx7migPMszHxDdxnXXV2fRhwXjI5sI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פרת" initials="E" lastIdx="49" clrIdx="0"/>
  <p:cmAuthor id="1" name="Windows User" initials="WU" lastIdx="35" clrIdx="1"/>
  <p:cmAuthor id="2" name="sbhtk" initials="s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2B4"/>
    <a:srgbClr val="1B6D17"/>
    <a:srgbClr val="115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סגנון בהיר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סגנון ערכת נושא 2 - הדגשה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9" autoAdjust="0"/>
    <p:restoredTop sz="87435" autoAdjust="0"/>
  </p:normalViewPr>
  <p:slideViewPr>
    <p:cSldViewPr snapToGrid="0">
      <p:cViewPr varScale="1">
        <p:scale>
          <a:sx n="53" d="100"/>
          <a:sy n="53" d="100"/>
        </p:scale>
        <p:origin x="78" y="318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-316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78" Type="http://customschemas.google.com/relationships/presentationmetadata" Target="meta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8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AC7DA-E6A7-4F6E-9682-E426C09C20DB}" type="doc">
      <dgm:prSet loTypeId="urn:microsoft.com/office/officeart/2005/8/layout/hierarchy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5D70C5CE-A928-4015-8BC7-97E78F83855E}">
      <dgm:prSet phldrT="[טקסט]"/>
      <dgm:spPr/>
      <dgm:t>
        <a:bodyPr/>
        <a:lstStyle/>
        <a:p>
          <a:pPr rtl="1"/>
          <a:r>
            <a:rPr lang="he-IL" dirty="0" smtClean="0"/>
            <a:t>עיכול מכני</a:t>
          </a:r>
          <a:endParaRPr lang="he-IL" dirty="0"/>
        </a:p>
      </dgm:t>
    </dgm:pt>
    <dgm:pt modelId="{ADBB8123-ED44-42F6-9EE0-366A5F39517D}" type="par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4E06FF5F-8722-4404-8072-F55A5FC297C0}" type="sib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B350B00E-8D5D-45D6-8729-8A71C696D809}">
      <dgm:prSet phldrT="[טקסט]"/>
      <dgm:spPr/>
      <dgm:t>
        <a:bodyPr/>
        <a:lstStyle/>
        <a:p>
          <a:pPr rtl="1"/>
          <a:r>
            <a:rPr lang="he-IL" dirty="0" smtClean="0"/>
            <a:t>?</a:t>
          </a:r>
          <a:endParaRPr lang="he-IL" dirty="0"/>
        </a:p>
      </dgm:t>
    </dgm:pt>
    <dgm:pt modelId="{4BF84002-0137-439E-A12B-F91E6B971FA0}" type="par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840D8386-8F6E-4DD7-B9A1-2450BE466D82}" type="sib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6306F0CB-A39D-4CEA-B3A8-CA2242F451D9}">
      <dgm:prSet phldrT="[טקסט]"/>
      <dgm:spPr/>
      <dgm:t>
        <a:bodyPr/>
        <a:lstStyle/>
        <a:p>
          <a:pPr rtl="1"/>
          <a:r>
            <a:rPr lang="he-IL" dirty="0" smtClean="0"/>
            <a:t>עיכול כימי</a:t>
          </a:r>
          <a:endParaRPr lang="he-IL" dirty="0"/>
        </a:p>
      </dgm:t>
    </dgm:pt>
    <dgm:pt modelId="{7966DF7B-8677-4D9F-9B5D-D639ACB5EEC2}" type="par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CDE85860-7D03-46F2-9E22-7D3FCCDF695D}" type="sib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6D8D494C-C343-46D8-A0E0-9EC4ED1CC5B3}">
      <dgm:prSet phldrT="[טקסט]"/>
      <dgm:spPr/>
      <dgm:t>
        <a:bodyPr/>
        <a:lstStyle/>
        <a:p>
          <a:pPr rtl="1"/>
          <a:r>
            <a:rPr lang="he-IL" dirty="0" smtClean="0"/>
            <a:t>?</a:t>
          </a:r>
          <a:endParaRPr lang="he-IL" dirty="0"/>
        </a:p>
      </dgm:t>
    </dgm:pt>
    <dgm:pt modelId="{E874BEBC-88EF-48BF-9784-749D606CF2A4}" type="par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A18B7D21-4E39-41EB-945D-2F25DB0EAFF6}" type="sib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88FAE263-F406-4FEB-ACB6-5DB85A9A77CD}" type="pres">
      <dgm:prSet presAssocID="{EACAC7DA-E6A7-4F6E-9682-E426C09C20DB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10E48066-5A39-4B5B-9D8D-DA4B7FF37003}" type="pres">
      <dgm:prSet presAssocID="{5D70C5CE-A928-4015-8BC7-97E78F83855E}" presName="root" presStyleCnt="0"/>
      <dgm:spPr/>
    </dgm:pt>
    <dgm:pt modelId="{15D62865-EA94-45A7-A4BA-F831A0D01CE7}" type="pres">
      <dgm:prSet presAssocID="{5D70C5CE-A928-4015-8BC7-97E78F83855E}" presName="rootComposite" presStyleCnt="0"/>
      <dgm:spPr/>
    </dgm:pt>
    <dgm:pt modelId="{8D95E53D-BE25-47DA-890F-BE18BA5DF778}" type="pres">
      <dgm:prSet presAssocID="{5D70C5CE-A928-4015-8BC7-97E78F83855E}" presName="rootText" presStyleLbl="node1" presStyleIdx="0" presStyleCnt="2"/>
      <dgm:spPr/>
      <dgm:t>
        <a:bodyPr/>
        <a:lstStyle/>
        <a:p>
          <a:pPr rtl="1"/>
          <a:endParaRPr lang="he-IL"/>
        </a:p>
      </dgm:t>
    </dgm:pt>
    <dgm:pt modelId="{8F5CB85C-D24A-4C36-B9AB-96C58CEE9A98}" type="pres">
      <dgm:prSet presAssocID="{5D70C5CE-A928-4015-8BC7-97E78F83855E}" presName="rootConnector" presStyleLbl="node1" presStyleIdx="0" presStyleCnt="2"/>
      <dgm:spPr/>
      <dgm:t>
        <a:bodyPr/>
        <a:lstStyle/>
        <a:p>
          <a:pPr rtl="1"/>
          <a:endParaRPr lang="he-IL"/>
        </a:p>
      </dgm:t>
    </dgm:pt>
    <dgm:pt modelId="{1199D376-4B3C-4BAD-A983-92A337B14367}" type="pres">
      <dgm:prSet presAssocID="{5D70C5CE-A928-4015-8BC7-97E78F83855E}" presName="childShape" presStyleCnt="0"/>
      <dgm:spPr/>
    </dgm:pt>
    <dgm:pt modelId="{77FF1977-DA8E-456E-8CF6-900EB7D4B781}" type="pres">
      <dgm:prSet presAssocID="{4BF84002-0137-439E-A12B-F91E6B971FA0}" presName="Name13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066C42B2-C93C-4A67-B12E-CAFBC6E302E7}" type="pres">
      <dgm:prSet presAssocID="{B350B00E-8D5D-45D6-8729-8A71C696D809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40A52E0-EA03-41E9-9B8E-AA39BB990DE6}" type="pres">
      <dgm:prSet presAssocID="{6306F0CB-A39D-4CEA-B3A8-CA2242F451D9}" presName="root" presStyleCnt="0"/>
      <dgm:spPr/>
    </dgm:pt>
    <dgm:pt modelId="{F2D40A13-AE2D-4BC8-8099-6D231D9137E2}" type="pres">
      <dgm:prSet presAssocID="{6306F0CB-A39D-4CEA-B3A8-CA2242F451D9}" presName="rootComposite" presStyleCnt="0"/>
      <dgm:spPr/>
    </dgm:pt>
    <dgm:pt modelId="{E9E88822-668F-400A-84FE-EB45F4FBE37C}" type="pres">
      <dgm:prSet presAssocID="{6306F0CB-A39D-4CEA-B3A8-CA2242F451D9}" presName="rootText" presStyleLbl="node1" presStyleIdx="1" presStyleCnt="2"/>
      <dgm:spPr/>
      <dgm:t>
        <a:bodyPr/>
        <a:lstStyle/>
        <a:p>
          <a:pPr rtl="1"/>
          <a:endParaRPr lang="he-IL"/>
        </a:p>
      </dgm:t>
    </dgm:pt>
    <dgm:pt modelId="{AF199DBE-84E9-4B4C-AC75-8A338920B9C7}" type="pres">
      <dgm:prSet presAssocID="{6306F0CB-A39D-4CEA-B3A8-CA2242F451D9}" presName="rootConnector" presStyleLbl="node1" presStyleIdx="1" presStyleCnt="2"/>
      <dgm:spPr/>
      <dgm:t>
        <a:bodyPr/>
        <a:lstStyle/>
        <a:p>
          <a:pPr rtl="1"/>
          <a:endParaRPr lang="he-IL"/>
        </a:p>
      </dgm:t>
    </dgm:pt>
    <dgm:pt modelId="{47DC8D46-6116-45AF-A0A0-1F7CBAD56C93}" type="pres">
      <dgm:prSet presAssocID="{6306F0CB-A39D-4CEA-B3A8-CA2242F451D9}" presName="childShape" presStyleCnt="0"/>
      <dgm:spPr/>
    </dgm:pt>
    <dgm:pt modelId="{F0602A4A-DEC4-4B71-87FE-209EAA694BD2}" type="pres">
      <dgm:prSet presAssocID="{E874BEBC-88EF-48BF-9784-749D606CF2A4}" presName="Name13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2279859C-A493-4349-8652-7119EB3F675F}" type="pres">
      <dgm:prSet presAssocID="{6D8D494C-C343-46D8-A0E0-9EC4ED1CC5B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BFB6794-E372-42E8-9D58-D5047571B6F7}" type="presOf" srcId="{EACAC7DA-E6A7-4F6E-9682-E426C09C20DB}" destId="{88FAE263-F406-4FEB-ACB6-5DB85A9A77CD}" srcOrd="0" destOrd="0" presId="urn:microsoft.com/office/officeart/2005/8/layout/hierarchy3"/>
    <dgm:cxn modelId="{873E1ECE-FA4E-4C35-B16D-25A783BCB91E}" srcId="{EACAC7DA-E6A7-4F6E-9682-E426C09C20DB}" destId="{5D70C5CE-A928-4015-8BC7-97E78F83855E}" srcOrd="0" destOrd="0" parTransId="{ADBB8123-ED44-42F6-9EE0-366A5F39517D}" sibTransId="{4E06FF5F-8722-4404-8072-F55A5FC297C0}"/>
    <dgm:cxn modelId="{92996B00-DA0E-4BA3-B6F0-503F6BF49D1B}" type="presOf" srcId="{B350B00E-8D5D-45D6-8729-8A71C696D809}" destId="{066C42B2-C93C-4A67-B12E-CAFBC6E302E7}" srcOrd="0" destOrd="0" presId="urn:microsoft.com/office/officeart/2005/8/layout/hierarchy3"/>
    <dgm:cxn modelId="{0841EAF0-F678-48A0-9552-1753F094BA5D}" type="presOf" srcId="{E874BEBC-88EF-48BF-9784-749D606CF2A4}" destId="{F0602A4A-DEC4-4B71-87FE-209EAA694BD2}" srcOrd="0" destOrd="0" presId="urn:microsoft.com/office/officeart/2005/8/layout/hierarchy3"/>
    <dgm:cxn modelId="{BE1F1A80-E3A3-498C-BC84-C2F66D04C49A}" type="presOf" srcId="{5D70C5CE-A928-4015-8BC7-97E78F83855E}" destId="{8F5CB85C-D24A-4C36-B9AB-96C58CEE9A98}" srcOrd="1" destOrd="0" presId="urn:microsoft.com/office/officeart/2005/8/layout/hierarchy3"/>
    <dgm:cxn modelId="{05E53068-886E-4A21-A675-0205C292107E}" srcId="{5D70C5CE-A928-4015-8BC7-97E78F83855E}" destId="{B350B00E-8D5D-45D6-8729-8A71C696D809}" srcOrd="0" destOrd="0" parTransId="{4BF84002-0137-439E-A12B-F91E6B971FA0}" sibTransId="{840D8386-8F6E-4DD7-B9A1-2450BE466D82}"/>
    <dgm:cxn modelId="{CAA483DB-0723-448C-B8A9-10A208EE2CA6}" type="presOf" srcId="{6306F0CB-A39D-4CEA-B3A8-CA2242F451D9}" destId="{AF199DBE-84E9-4B4C-AC75-8A338920B9C7}" srcOrd="1" destOrd="0" presId="urn:microsoft.com/office/officeart/2005/8/layout/hierarchy3"/>
    <dgm:cxn modelId="{937DA55C-636C-40D2-96A8-49477698D002}" type="presOf" srcId="{4BF84002-0137-439E-A12B-F91E6B971FA0}" destId="{77FF1977-DA8E-456E-8CF6-900EB7D4B781}" srcOrd="0" destOrd="0" presId="urn:microsoft.com/office/officeart/2005/8/layout/hierarchy3"/>
    <dgm:cxn modelId="{7256DA5B-8CE3-4453-AB23-97423DADD47E}" type="presOf" srcId="{6306F0CB-A39D-4CEA-B3A8-CA2242F451D9}" destId="{E9E88822-668F-400A-84FE-EB45F4FBE37C}" srcOrd="0" destOrd="0" presId="urn:microsoft.com/office/officeart/2005/8/layout/hierarchy3"/>
    <dgm:cxn modelId="{BE27FF12-BE5E-4878-8469-57076ABFE3B1}" type="presOf" srcId="{6D8D494C-C343-46D8-A0E0-9EC4ED1CC5B3}" destId="{2279859C-A493-4349-8652-7119EB3F675F}" srcOrd="0" destOrd="0" presId="urn:microsoft.com/office/officeart/2005/8/layout/hierarchy3"/>
    <dgm:cxn modelId="{3A97A003-5825-469D-8DB6-7F809BAEB365}" srcId="{EACAC7DA-E6A7-4F6E-9682-E426C09C20DB}" destId="{6306F0CB-A39D-4CEA-B3A8-CA2242F451D9}" srcOrd="1" destOrd="0" parTransId="{7966DF7B-8677-4D9F-9B5D-D639ACB5EEC2}" sibTransId="{CDE85860-7D03-46F2-9E22-7D3FCCDF695D}"/>
    <dgm:cxn modelId="{EDF121B1-9C9A-401E-9027-5F17E945E489}" srcId="{6306F0CB-A39D-4CEA-B3A8-CA2242F451D9}" destId="{6D8D494C-C343-46D8-A0E0-9EC4ED1CC5B3}" srcOrd="0" destOrd="0" parTransId="{E874BEBC-88EF-48BF-9784-749D606CF2A4}" sibTransId="{A18B7D21-4E39-41EB-945D-2F25DB0EAFF6}"/>
    <dgm:cxn modelId="{2335A1AE-EBCA-43F5-A20B-3317E5EF5017}" type="presOf" srcId="{5D70C5CE-A928-4015-8BC7-97E78F83855E}" destId="{8D95E53D-BE25-47DA-890F-BE18BA5DF778}" srcOrd="0" destOrd="0" presId="urn:microsoft.com/office/officeart/2005/8/layout/hierarchy3"/>
    <dgm:cxn modelId="{413771BD-A6F2-4EC0-89A1-761DFAB8600A}" type="presParOf" srcId="{88FAE263-F406-4FEB-ACB6-5DB85A9A77CD}" destId="{10E48066-5A39-4B5B-9D8D-DA4B7FF37003}" srcOrd="0" destOrd="0" presId="urn:microsoft.com/office/officeart/2005/8/layout/hierarchy3"/>
    <dgm:cxn modelId="{D0D6893D-EF50-4416-8197-B2B0C133609D}" type="presParOf" srcId="{10E48066-5A39-4B5B-9D8D-DA4B7FF37003}" destId="{15D62865-EA94-45A7-A4BA-F831A0D01CE7}" srcOrd="0" destOrd="0" presId="urn:microsoft.com/office/officeart/2005/8/layout/hierarchy3"/>
    <dgm:cxn modelId="{6DBE0767-34A4-445D-86BF-A0CF8A3E7F8D}" type="presParOf" srcId="{15D62865-EA94-45A7-A4BA-F831A0D01CE7}" destId="{8D95E53D-BE25-47DA-890F-BE18BA5DF778}" srcOrd="0" destOrd="0" presId="urn:microsoft.com/office/officeart/2005/8/layout/hierarchy3"/>
    <dgm:cxn modelId="{CFF864DB-C50D-492F-B845-537E702CEA3E}" type="presParOf" srcId="{15D62865-EA94-45A7-A4BA-F831A0D01CE7}" destId="{8F5CB85C-D24A-4C36-B9AB-96C58CEE9A98}" srcOrd="1" destOrd="0" presId="urn:microsoft.com/office/officeart/2005/8/layout/hierarchy3"/>
    <dgm:cxn modelId="{9B904A11-E2BB-4DE5-87CB-98E4D18FFB30}" type="presParOf" srcId="{10E48066-5A39-4B5B-9D8D-DA4B7FF37003}" destId="{1199D376-4B3C-4BAD-A983-92A337B14367}" srcOrd="1" destOrd="0" presId="urn:microsoft.com/office/officeart/2005/8/layout/hierarchy3"/>
    <dgm:cxn modelId="{FC09767F-68E4-4E7B-9B44-BFCBAC36D0AC}" type="presParOf" srcId="{1199D376-4B3C-4BAD-A983-92A337B14367}" destId="{77FF1977-DA8E-456E-8CF6-900EB7D4B781}" srcOrd="0" destOrd="0" presId="urn:microsoft.com/office/officeart/2005/8/layout/hierarchy3"/>
    <dgm:cxn modelId="{1D41510A-DC04-49BA-B512-6F2398455615}" type="presParOf" srcId="{1199D376-4B3C-4BAD-A983-92A337B14367}" destId="{066C42B2-C93C-4A67-B12E-CAFBC6E302E7}" srcOrd="1" destOrd="0" presId="urn:microsoft.com/office/officeart/2005/8/layout/hierarchy3"/>
    <dgm:cxn modelId="{D78DBD4B-AFB7-4845-AD2B-377705511905}" type="presParOf" srcId="{88FAE263-F406-4FEB-ACB6-5DB85A9A77CD}" destId="{840A52E0-EA03-41E9-9B8E-AA39BB990DE6}" srcOrd="1" destOrd="0" presId="urn:microsoft.com/office/officeart/2005/8/layout/hierarchy3"/>
    <dgm:cxn modelId="{4617F243-A43C-4470-861A-C1A8B54F4B4F}" type="presParOf" srcId="{840A52E0-EA03-41E9-9B8E-AA39BB990DE6}" destId="{F2D40A13-AE2D-4BC8-8099-6D231D9137E2}" srcOrd="0" destOrd="0" presId="urn:microsoft.com/office/officeart/2005/8/layout/hierarchy3"/>
    <dgm:cxn modelId="{D55CCE66-BFEA-46B6-A979-B8E617541978}" type="presParOf" srcId="{F2D40A13-AE2D-4BC8-8099-6D231D9137E2}" destId="{E9E88822-668F-400A-84FE-EB45F4FBE37C}" srcOrd="0" destOrd="0" presId="urn:microsoft.com/office/officeart/2005/8/layout/hierarchy3"/>
    <dgm:cxn modelId="{9AF19608-E84C-4DE9-81D1-C2B4E3184C89}" type="presParOf" srcId="{F2D40A13-AE2D-4BC8-8099-6D231D9137E2}" destId="{AF199DBE-84E9-4B4C-AC75-8A338920B9C7}" srcOrd="1" destOrd="0" presId="urn:microsoft.com/office/officeart/2005/8/layout/hierarchy3"/>
    <dgm:cxn modelId="{557BCC35-07F2-4716-8095-5F71D1F37226}" type="presParOf" srcId="{840A52E0-EA03-41E9-9B8E-AA39BB990DE6}" destId="{47DC8D46-6116-45AF-A0A0-1F7CBAD56C93}" srcOrd="1" destOrd="0" presId="urn:microsoft.com/office/officeart/2005/8/layout/hierarchy3"/>
    <dgm:cxn modelId="{1E05116F-0448-4163-833E-64C0F5039FF7}" type="presParOf" srcId="{47DC8D46-6116-45AF-A0A0-1F7CBAD56C93}" destId="{F0602A4A-DEC4-4B71-87FE-209EAA694BD2}" srcOrd="0" destOrd="0" presId="urn:microsoft.com/office/officeart/2005/8/layout/hierarchy3"/>
    <dgm:cxn modelId="{7FA06D90-7533-467C-8477-A1F5441973DB}" type="presParOf" srcId="{47DC8D46-6116-45AF-A0A0-1F7CBAD56C93}" destId="{2279859C-A493-4349-8652-7119EB3F67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CAC7DA-E6A7-4F6E-9682-E426C09C20DB}" type="doc">
      <dgm:prSet loTypeId="urn:microsoft.com/office/officeart/2005/8/layout/hierarchy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5D70C5CE-A928-4015-8BC7-97E78F83855E}">
      <dgm:prSet phldrT="[טקסט]"/>
      <dgm:spPr/>
      <dgm:t>
        <a:bodyPr/>
        <a:lstStyle/>
        <a:p>
          <a:pPr rtl="1"/>
          <a:r>
            <a:rPr lang="he-IL" dirty="0" smtClean="0"/>
            <a:t>פירוק מכני</a:t>
          </a:r>
          <a:endParaRPr lang="he-IL" dirty="0"/>
        </a:p>
      </dgm:t>
    </dgm:pt>
    <dgm:pt modelId="{ADBB8123-ED44-42F6-9EE0-366A5F39517D}" type="par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4E06FF5F-8722-4404-8072-F55A5FC297C0}" type="sib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B350B00E-8D5D-45D6-8729-8A71C696D809}">
      <dgm:prSet phldrT="[טקסט]"/>
      <dgm:spPr/>
      <dgm:t>
        <a:bodyPr/>
        <a:lstStyle/>
        <a:p>
          <a:pPr rtl="1"/>
          <a:r>
            <a:rPr lang="he-IL" dirty="0" smtClean="0"/>
            <a:t>חיתוך המזון בשיניים לחתיכות קטנות</a:t>
          </a:r>
        </a:p>
      </dgm:t>
    </dgm:pt>
    <dgm:pt modelId="{4BF84002-0137-439E-A12B-F91E6B971FA0}" type="par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840D8386-8F6E-4DD7-B9A1-2450BE466D82}" type="sib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6306F0CB-A39D-4CEA-B3A8-CA2242F451D9}">
      <dgm:prSet phldrT="[טקסט]"/>
      <dgm:spPr/>
      <dgm:t>
        <a:bodyPr/>
        <a:lstStyle/>
        <a:p>
          <a:pPr rtl="1"/>
          <a:r>
            <a:rPr lang="he-IL" dirty="0" smtClean="0"/>
            <a:t>פירוק כימי</a:t>
          </a:r>
          <a:endParaRPr lang="he-IL" dirty="0"/>
        </a:p>
      </dgm:t>
    </dgm:pt>
    <dgm:pt modelId="{7966DF7B-8677-4D9F-9B5D-D639ACB5EEC2}" type="par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CDE85860-7D03-46F2-9E22-7D3FCCDF695D}" type="sib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6D8D494C-C343-46D8-A0E0-9EC4ED1CC5B3}">
      <dgm:prSet phldrT="[טקסט]"/>
      <dgm:spPr/>
      <dgm:t>
        <a:bodyPr/>
        <a:lstStyle/>
        <a:p>
          <a:pPr rtl="1"/>
          <a:r>
            <a:rPr lang="he-IL" dirty="0" smtClean="0"/>
            <a:t>פירוק המזון על ידי הרוק בתהליך כימי </a:t>
          </a:r>
          <a:endParaRPr lang="he-IL" dirty="0"/>
        </a:p>
      </dgm:t>
    </dgm:pt>
    <dgm:pt modelId="{E874BEBC-88EF-48BF-9784-749D606CF2A4}" type="par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A18B7D21-4E39-41EB-945D-2F25DB0EAFF6}" type="sib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647499B3-B71B-4FD1-9175-B543E805DACC}">
      <dgm:prSet phldrT="[טקסט]"/>
      <dgm:spPr/>
      <dgm:t>
        <a:bodyPr/>
        <a:lstStyle/>
        <a:p>
          <a:pPr rtl="1"/>
          <a:r>
            <a:rPr lang="he-IL" dirty="0" smtClean="0"/>
            <a:t>אין שינוי בתכונות החומר</a:t>
          </a:r>
        </a:p>
      </dgm:t>
    </dgm:pt>
    <dgm:pt modelId="{8DC29303-F8B1-4ECE-8F0F-05DF06406F46}" type="parTrans" cxnId="{9C2D4AC1-8309-497D-9A67-BFF036861D55}">
      <dgm:prSet/>
      <dgm:spPr/>
      <dgm:t>
        <a:bodyPr/>
        <a:lstStyle/>
        <a:p>
          <a:pPr rtl="1"/>
          <a:endParaRPr lang="he-IL"/>
        </a:p>
      </dgm:t>
    </dgm:pt>
    <dgm:pt modelId="{6402299E-1420-436D-8900-5021A10FC63B}" type="sibTrans" cxnId="{9C2D4AC1-8309-497D-9A67-BFF036861D55}">
      <dgm:prSet/>
      <dgm:spPr/>
      <dgm:t>
        <a:bodyPr/>
        <a:lstStyle/>
        <a:p>
          <a:pPr rtl="1"/>
          <a:endParaRPr lang="he-IL"/>
        </a:p>
      </dgm:t>
    </dgm:pt>
    <dgm:pt modelId="{A6FABCF6-607E-441C-847D-0602994BE79B}">
      <dgm:prSet phldrT="[טקסט]"/>
      <dgm:spPr/>
      <dgm:t>
        <a:bodyPr/>
        <a:lstStyle/>
        <a:p>
          <a:pPr rtl="1"/>
          <a:r>
            <a:rPr lang="he-IL" dirty="0" smtClean="0"/>
            <a:t>מתקבל חומר בעל תכונות חדשות</a:t>
          </a:r>
          <a:endParaRPr lang="he-IL" dirty="0"/>
        </a:p>
      </dgm:t>
    </dgm:pt>
    <dgm:pt modelId="{6253B6E1-0479-4060-85B9-876065EC10E0}" type="parTrans" cxnId="{85402E58-AE9F-4E98-A447-23615F94372C}">
      <dgm:prSet/>
      <dgm:spPr/>
      <dgm:t>
        <a:bodyPr/>
        <a:lstStyle/>
        <a:p>
          <a:pPr rtl="1"/>
          <a:endParaRPr lang="he-IL"/>
        </a:p>
      </dgm:t>
    </dgm:pt>
    <dgm:pt modelId="{6D69048C-E3E0-4050-A212-610983E5387B}" type="sibTrans" cxnId="{85402E58-AE9F-4E98-A447-23615F94372C}">
      <dgm:prSet/>
      <dgm:spPr/>
      <dgm:t>
        <a:bodyPr/>
        <a:lstStyle/>
        <a:p>
          <a:pPr rtl="1"/>
          <a:endParaRPr lang="he-IL"/>
        </a:p>
      </dgm:t>
    </dgm:pt>
    <dgm:pt modelId="{88FAE263-F406-4FEB-ACB6-5DB85A9A77CD}" type="pres">
      <dgm:prSet presAssocID="{EACAC7DA-E6A7-4F6E-9682-E426C09C20DB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10E48066-5A39-4B5B-9D8D-DA4B7FF37003}" type="pres">
      <dgm:prSet presAssocID="{5D70C5CE-A928-4015-8BC7-97E78F83855E}" presName="root" presStyleCnt="0"/>
      <dgm:spPr/>
    </dgm:pt>
    <dgm:pt modelId="{15D62865-EA94-45A7-A4BA-F831A0D01CE7}" type="pres">
      <dgm:prSet presAssocID="{5D70C5CE-A928-4015-8BC7-97E78F83855E}" presName="rootComposite" presStyleCnt="0"/>
      <dgm:spPr/>
    </dgm:pt>
    <dgm:pt modelId="{8D95E53D-BE25-47DA-890F-BE18BA5DF778}" type="pres">
      <dgm:prSet presAssocID="{5D70C5CE-A928-4015-8BC7-97E78F83855E}" presName="rootText" presStyleLbl="node1" presStyleIdx="0" presStyleCnt="2"/>
      <dgm:spPr/>
      <dgm:t>
        <a:bodyPr/>
        <a:lstStyle/>
        <a:p>
          <a:pPr rtl="1"/>
          <a:endParaRPr lang="he-IL"/>
        </a:p>
      </dgm:t>
    </dgm:pt>
    <dgm:pt modelId="{8F5CB85C-D24A-4C36-B9AB-96C58CEE9A98}" type="pres">
      <dgm:prSet presAssocID="{5D70C5CE-A928-4015-8BC7-97E78F83855E}" presName="rootConnector" presStyleLbl="node1" presStyleIdx="0" presStyleCnt="2"/>
      <dgm:spPr/>
      <dgm:t>
        <a:bodyPr/>
        <a:lstStyle/>
        <a:p>
          <a:pPr rtl="1"/>
          <a:endParaRPr lang="he-IL"/>
        </a:p>
      </dgm:t>
    </dgm:pt>
    <dgm:pt modelId="{1199D376-4B3C-4BAD-A983-92A337B14367}" type="pres">
      <dgm:prSet presAssocID="{5D70C5CE-A928-4015-8BC7-97E78F83855E}" presName="childShape" presStyleCnt="0"/>
      <dgm:spPr/>
    </dgm:pt>
    <dgm:pt modelId="{77FF1977-DA8E-456E-8CF6-900EB7D4B781}" type="pres">
      <dgm:prSet presAssocID="{4BF84002-0137-439E-A12B-F91E6B971FA0}" presName="Name13" presStyleLbl="parChTrans1D2" presStyleIdx="0" presStyleCnt="4"/>
      <dgm:spPr/>
      <dgm:t>
        <a:bodyPr/>
        <a:lstStyle/>
        <a:p>
          <a:pPr rtl="1"/>
          <a:endParaRPr lang="he-IL"/>
        </a:p>
      </dgm:t>
    </dgm:pt>
    <dgm:pt modelId="{066C42B2-C93C-4A67-B12E-CAFBC6E302E7}" type="pres">
      <dgm:prSet presAssocID="{B350B00E-8D5D-45D6-8729-8A71C696D809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5894F23-BA8B-4F3E-AAB8-D0D862E725A9}" type="pres">
      <dgm:prSet presAssocID="{8DC29303-F8B1-4ECE-8F0F-05DF06406F46}" presName="Name13" presStyleLbl="parChTrans1D2" presStyleIdx="1" presStyleCnt="4"/>
      <dgm:spPr/>
      <dgm:t>
        <a:bodyPr/>
        <a:lstStyle/>
        <a:p>
          <a:pPr rtl="1"/>
          <a:endParaRPr lang="he-IL"/>
        </a:p>
      </dgm:t>
    </dgm:pt>
    <dgm:pt modelId="{A995AAFB-194A-4E7D-BA61-A87A5E6E488D}" type="pres">
      <dgm:prSet presAssocID="{647499B3-B71B-4FD1-9175-B543E805DACC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40A52E0-EA03-41E9-9B8E-AA39BB990DE6}" type="pres">
      <dgm:prSet presAssocID="{6306F0CB-A39D-4CEA-B3A8-CA2242F451D9}" presName="root" presStyleCnt="0"/>
      <dgm:spPr/>
    </dgm:pt>
    <dgm:pt modelId="{F2D40A13-AE2D-4BC8-8099-6D231D9137E2}" type="pres">
      <dgm:prSet presAssocID="{6306F0CB-A39D-4CEA-B3A8-CA2242F451D9}" presName="rootComposite" presStyleCnt="0"/>
      <dgm:spPr/>
    </dgm:pt>
    <dgm:pt modelId="{E9E88822-668F-400A-84FE-EB45F4FBE37C}" type="pres">
      <dgm:prSet presAssocID="{6306F0CB-A39D-4CEA-B3A8-CA2242F451D9}" presName="rootText" presStyleLbl="node1" presStyleIdx="1" presStyleCnt="2"/>
      <dgm:spPr/>
      <dgm:t>
        <a:bodyPr/>
        <a:lstStyle/>
        <a:p>
          <a:pPr rtl="1"/>
          <a:endParaRPr lang="he-IL"/>
        </a:p>
      </dgm:t>
    </dgm:pt>
    <dgm:pt modelId="{AF199DBE-84E9-4B4C-AC75-8A338920B9C7}" type="pres">
      <dgm:prSet presAssocID="{6306F0CB-A39D-4CEA-B3A8-CA2242F451D9}" presName="rootConnector" presStyleLbl="node1" presStyleIdx="1" presStyleCnt="2"/>
      <dgm:spPr/>
      <dgm:t>
        <a:bodyPr/>
        <a:lstStyle/>
        <a:p>
          <a:pPr rtl="1"/>
          <a:endParaRPr lang="he-IL"/>
        </a:p>
      </dgm:t>
    </dgm:pt>
    <dgm:pt modelId="{47DC8D46-6116-45AF-A0A0-1F7CBAD56C93}" type="pres">
      <dgm:prSet presAssocID="{6306F0CB-A39D-4CEA-B3A8-CA2242F451D9}" presName="childShape" presStyleCnt="0"/>
      <dgm:spPr/>
    </dgm:pt>
    <dgm:pt modelId="{F0602A4A-DEC4-4B71-87FE-209EAA694BD2}" type="pres">
      <dgm:prSet presAssocID="{E874BEBC-88EF-48BF-9784-749D606CF2A4}" presName="Name13" presStyleLbl="parChTrans1D2" presStyleIdx="2" presStyleCnt="4"/>
      <dgm:spPr/>
      <dgm:t>
        <a:bodyPr/>
        <a:lstStyle/>
        <a:p>
          <a:pPr rtl="1"/>
          <a:endParaRPr lang="he-IL"/>
        </a:p>
      </dgm:t>
    </dgm:pt>
    <dgm:pt modelId="{2279859C-A493-4349-8652-7119EB3F675F}" type="pres">
      <dgm:prSet presAssocID="{6D8D494C-C343-46D8-A0E0-9EC4ED1CC5B3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7415E0D-3024-4AED-9431-91867A96597A}" type="pres">
      <dgm:prSet presAssocID="{6253B6E1-0479-4060-85B9-876065EC10E0}" presName="Name13" presStyleLbl="parChTrans1D2" presStyleIdx="3" presStyleCnt="4"/>
      <dgm:spPr/>
      <dgm:t>
        <a:bodyPr/>
        <a:lstStyle/>
        <a:p>
          <a:pPr rtl="1"/>
          <a:endParaRPr lang="he-IL"/>
        </a:p>
      </dgm:t>
    </dgm:pt>
    <dgm:pt modelId="{4AA0DB8E-6F17-4034-8B4E-324D7FB4FEFD}" type="pres">
      <dgm:prSet presAssocID="{A6FABCF6-607E-441C-847D-0602994BE79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E531D7C-053E-4CA8-951E-73884516BB7F}" type="presOf" srcId="{5D70C5CE-A928-4015-8BC7-97E78F83855E}" destId="{8D95E53D-BE25-47DA-890F-BE18BA5DF778}" srcOrd="0" destOrd="0" presId="urn:microsoft.com/office/officeart/2005/8/layout/hierarchy3"/>
    <dgm:cxn modelId="{873E1ECE-FA4E-4C35-B16D-25A783BCB91E}" srcId="{EACAC7DA-E6A7-4F6E-9682-E426C09C20DB}" destId="{5D70C5CE-A928-4015-8BC7-97E78F83855E}" srcOrd="0" destOrd="0" parTransId="{ADBB8123-ED44-42F6-9EE0-366A5F39517D}" sibTransId="{4E06FF5F-8722-4404-8072-F55A5FC297C0}"/>
    <dgm:cxn modelId="{2637EC82-128F-4F59-B083-86C1C7B3DBC5}" type="presOf" srcId="{6D8D494C-C343-46D8-A0E0-9EC4ED1CC5B3}" destId="{2279859C-A493-4349-8652-7119EB3F675F}" srcOrd="0" destOrd="0" presId="urn:microsoft.com/office/officeart/2005/8/layout/hierarchy3"/>
    <dgm:cxn modelId="{85402E58-AE9F-4E98-A447-23615F94372C}" srcId="{6306F0CB-A39D-4CEA-B3A8-CA2242F451D9}" destId="{A6FABCF6-607E-441C-847D-0602994BE79B}" srcOrd="1" destOrd="0" parTransId="{6253B6E1-0479-4060-85B9-876065EC10E0}" sibTransId="{6D69048C-E3E0-4050-A212-610983E5387B}"/>
    <dgm:cxn modelId="{BD35E481-2AFC-419C-B096-0334F208FC46}" type="presOf" srcId="{EACAC7DA-E6A7-4F6E-9682-E426C09C20DB}" destId="{88FAE263-F406-4FEB-ACB6-5DB85A9A77CD}" srcOrd="0" destOrd="0" presId="urn:microsoft.com/office/officeart/2005/8/layout/hierarchy3"/>
    <dgm:cxn modelId="{1DDD7B76-E2B3-4F81-9604-8177DB12C0E2}" type="presOf" srcId="{B350B00E-8D5D-45D6-8729-8A71C696D809}" destId="{066C42B2-C93C-4A67-B12E-CAFBC6E302E7}" srcOrd="0" destOrd="0" presId="urn:microsoft.com/office/officeart/2005/8/layout/hierarchy3"/>
    <dgm:cxn modelId="{9C2D4AC1-8309-497D-9A67-BFF036861D55}" srcId="{5D70C5CE-A928-4015-8BC7-97E78F83855E}" destId="{647499B3-B71B-4FD1-9175-B543E805DACC}" srcOrd="1" destOrd="0" parTransId="{8DC29303-F8B1-4ECE-8F0F-05DF06406F46}" sibTransId="{6402299E-1420-436D-8900-5021A10FC63B}"/>
    <dgm:cxn modelId="{D8FD0303-A405-4821-A414-06324E5CEF42}" type="presOf" srcId="{6306F0CB-A39D-4CEA-B3A8-CA2242F451D9}" destId="{E9E88822-668F-400A-84FE-EB45F4FBE37C}" srcOrd="0" destOrd="0" presId="urn:microsoft.com/office/officeart/2005/8/layout/hierarchy3"/>
    <dgm:cxn modelId="{38784146-B1CD-484F-8EDE-6D6D0E5D4536}" type="presOf" srcId="{647499B3-B71B-4FD1-9175-B543E805DACC}" destId="{A995AAFB-194A-4E7D-BA61-A87A5E6E488D}" srcOrd="0" destOrd="0" presId="urn:microsoft.com/office/officeart/2005/8/layout/hierarchy3"/>
    <dgm:cxn modelId="{5AD43323-CEE8-4D23-9E27-5F2A9D99F24D}" type="presOf" srcId="{4BF84002-0137-439E-A12B-F91E6B971FA0}" destId="{77FF1977-DA8E-456E-8CF6-900EB7D4B781}" srcOrd="0" destOrd="0" presId="urn:microsoft.com/office/officeart/2005/8/layout/hierarchy3"/>
    <dgm:cxn modelId="{79D79F8F-E02C-48E3-886B-1FB6F1EE178B}" type="presOf" srcId="{A6FABCF6-607E-441C-847D-0602994BE79B}" destId="{4AA0DB8E-6F17-4034-8B4E-324D7FB4FEFD}" srcOrd="0" destOrd="0" presId="urn:microsoft.com/office/officeart/2005/8/layout/hierarchy3"/>
    <dgm:cxn modelId="{C6A9F2FD-6706-42FB-AD36-BAB567003654}" type="presOf" srcId="{6306F0CB-A39D-4CEA-B3A8-CA2242F451D9}" destId="{AF199DBE-84E9-4B4C-AC75-8A338920B9C7}" srcOrd="1" destOrd="0" presId="urn:microsoft.com/office/officeart/2005/8/layout/hierarchy3"/>
    <dgm:cxn modelId="{05E53068-886E-4A21-A675-0205C292107E}" srcId="{5D70C5CE-A928-4015-8BC7-97E78F83855E}" destId="{B350B00E-8D5D-45D6-8729-8A71C696D809}" srcOrd="0" destOrd="0" parTransId="{4BF84002-0137-439E-A12B-F91E6B971FA0}" sibTransId="{840D8386-8F6E-4DD7-B9A1-2450BE466D82}"/>
    <dgm:cxn modelId="{7D7468AD-6741-44B8-A596-02DC3FB22C7B}" type="presOf" srcId="{5D70C5CE-A928-4015-8BC7-97E78F83855E}" destId="{8F5CB85C-D24A-4C36-B9AB-96C58CEE9A98}" srcOrd="1" destOrd="0" presId="urn:microsoft.com/office/officeart/2005/8/layout/hierarchy3"/>
    <dgm:cxn modelId="{6540CF89-9788-4F9B-9B46-082F9E3D0D75}" type="presOf" srcId="{8DC29303-F8B1-4ECE-8F0F-05DF06406F46}" destId="{85894F23-BA8B-4F3E-AAB8-D0D862E725A9}" srcOrd="0" destOrd="0" presId="urn:microsoft.com/office/officeart/2005/8/layout/hierarchy3"/>
    <dgm:cxn modelId="{E93B831D-9DAC-4B4A-A9B7-6BCBB5F176C3}" type="presOf" srcId="{E874BEBC-88EF-48BF-9784-749D606CF2A4}" destId="{F0602A4A-DEC4-4B71-87FE-209EAA694BD2}" srcOrd="0" destOrd="0" presId="urn:microsoft.com/office/officeart/2005/8/layout/hierarchy3"/>
    <dgm:cxn modelId="{E5AD094B-E400-4A49-BD28-36DF4C9C712B}" type="presOf" srcId="{6253B6E1-0479-4060-85B9-876065EC10E0}" destId="{B7415E0D-3024-4AED-9431-91867A96597A}" srcOrd="0" destOrd="0" presId="urn:microsoft.com/office/officeart/2005/8/layout/hierarchy3"/>
    <dgm:cxn modelId="{3A97A003-5825-469D-8DB6-7F809BAEB365}" srcId="{EACAC7DA-E6A7-4F6E-9682-E426C09C20DB}" destId="{6306F0CB-A39D-4CEA-B3A8-CA2242F451D9}" srcOrd="1" destOrd="0" parTransId="{7966DF7B-8677-4D9F-9B5D-D639ACB5EEC2}" sibTransId="{CDE85860-7D03-46F2-9E22-7D3FCCDF695D}"/>
    <dgm:cxn modelId="{EDF121B1-9C9A-401E-9027-5F17E945E489}" srcId="{6306F0CB-A39D-4CEA-B3A8-CA2242F451D9}" destId="{6D8D494C-C343-46D8-A0E0-9EC4ED1CC5B3}" srcOrd="0" destOrd="0" parTransId="{E874BEBC-88EF-48BF-9784-749D606CF2A4}" sibTransId="{A18B7D21-4E39-41EB-945D-2F25DB0EAFF6}"/>
    <dgm:cxn modelId="{6A9A64FD-BB48-464F-982D-EC518498A2AA}" type="presParOf" srcId="{88FAE263-F406-4FEB-ACB6-5DB85A9A77CD}" destId="{10E48066-5A39-4B5B-9D8D-DA4B7FF37003}" srcOrd="0" destOrd="0" presId="urn:microsoft.com/office/officeart/2005/8/layout/hierarchy3"/>
    <dgm:cxn modelId="{90E09799-0B08-4E97-8A70-980887CD09C5}" type="presParOf" srcId="{10E48066-5A39-4B5B-9D8D-DA4B7FF37003}" destId="{15D62865-EA94-45A7-A4BA-F831A0D01CE7}" srcOrd="0" destOrd="0" presId="urn:microsoft.com/office/officeart/2005/8/layout/hierarchy3"/>
    <dgm:cxn modelId="{7950CFAF-65C5-407F-89DD-D222FE75931E}" type="presParOf" srcId="{15D62865-EA94-45A7-A4BA-F831A0D01CE7}" destId="{8D95E53D-BE25-47DA-890F-BE18BA5DF778}" srcOrd="0" destOrd="0" presId="urn:microsoft.com/office/officeart/2005/8/layout/hierarchy3"/>
    <dgm:cxn modelId="{8773D4E6-68C7-4770-A987-C0B5928E63E1}" type="presParOf" srcId="{15D62865-EA94-45A7-A4BA-F831A0D01CE7}" destId="{8F5CB85C-D24A-4C36-B9AB-96C58CEE9A98}" srcOrd="1" destOrd="0" presId="urn:microsoft.com/office/officeart/2005/8/layout/hierarchy3"/>
    <dgm:cxn modelId="{D412DACF-EC56-4F7F-9007-31BFBE31848B}" type="presParOf" srcId="{10E48066-5A39-4B5B-9D8D-DA4B7FF37003}" destId="{1199D376-4B3C-4BAD-A983-92A337B14367}" srcOrd="1" destOrd="0" presId="urn:microsoft.com/office/officeart/2005/8/layout/hierarchy3"/>
    <dgm:cxn modelId="{091E4FFD-B7A8-4A9B-A7C2-CA89182E7A7D}" type="presParOf" srcId="{1199D376-4B3C-4BAD-A983-92A337B14367}" destId="{77FF1977-DA8E-456E-8CF6-900EB7D4B781}" srcOrd="0" destOrd="0" presId="urn:microsoft.com/office/officeart/2005/8/layout/hierarchy3"/>
    <dgm:cxn modelId="{76B4FAE4-DF80-4392-AD48-D40740A39EF9}" type="presParOf" srcId="{1199D376-4B3C-4BAD-A983-92A337B14367}" destId="{066C42B2-C93C-4A67-B12E-CAFBC6E302E7}" srcOrd="1" destOrd="0" presId="urn:microsoft.com/office/officeart/2005/8/layout/hierarchy3"/>
    <dgm:cxn modelId="{44CBA05E-D9EE-4596-8923-B1CA63134F18}" type="presParOf" srcId="{1199D376-4B3C-4BAD-A983-92A337B14367}" destId="{85894F23-BA8B-4F3E-AAB8-D0D862E725A9}" srcOrd="2" destOrd="0" presId="urn:microsoft.com/office/officeart/2005/8/layout/hierarchy3"/>
    <dgm:cxn modelId="{777B3281-A2C0-4DE4-99CA-5AC74FDEB124}" type="presParOf" srcId="{1199D376-4B3C-4BAD-A983-92A337B14367}" destId="{A995AAFB-194A-4E7D-BA61-A87A5E6E488D}" srcOrd="3" destOrd="0" presId="urn:microsoft.com/office/officeart/2005/8/layout/hierarchy3"/>
    <dgm:cxn modelId="{0B54F4D7-05C0-4667-9F6D-BB405D35B0A7}" type="presParOf" srcId="{88FAE263-F406-4FEB-ACB6-5DB85A9A77CD}" destId="{840A52E0-EA03-41E9-9B8E-AA39BB990DE6}" srcOrd="1" destOrd="0" presId="urn:microsoft.com/office/officeart/2005/8/layout/hierarchy3"/>
    <dgm:cxn modelId="{261D2287-3DA6-4650-B2D8-BFF4469E5EB5}" type="presParOf" srcId="{840A52E0-EA03-41E9-9B8E-AA39BB990DE6}" destId="{F2D40A13-AE2D-4BC8-8099-6D231D9137E2}" srcOrd="0" destOrd="0" presId="urn:microsoft.com/office/officeart/2005/8/layout/hierarchy3"/>
    <dgm:cxn modelId="{F7199EF2-04E0-4A91-8D80-35B5D9948D49}" type="presParOf" srcId="{F2D40A13-AE2D-4BC8-8099-6D231D9137E2}" destId="{E9E88822-668F-400A-84FE-EB45F4FBE37C}" srcOrd="0" destOrd="0" presId="urn:microsoft.com/office/officeart/2005/8/layout/hierarchy3"/>
    <dgm:cxn modelId="{CB99B482-7BC5-4A5A-8F50-0EBE501F84FB}" type="presParOf" srcId="{F2D40A13-AE2D-4BC8-8099-6D231D9137E2}" destId="{AF199DBE-84E9-4B4C-AC75-8A338920B9C7}" srcOrd="1" destOrd="0" presId="urn:microsoft.com/office/officeart/2005/8/layout/hierarchy3"/>
    <dgm:cxn modelId="{77A838DD-1262-4817-9037-151E45AEC1FA}" type="presParOf" srcId="{840A52E0-EA03-41E9-9B8E-AA39BB990DE6}" destId="{47DC8D46-6116-45AF-A0A0-1F7CBAD56C93}" srcOrd="1" destOrd="0" presId="urn:microsoft.com/office/officeart/2005/8/layout/hierarchy3"/>
    <dgm:cxn modelId="{A4848E2F-1B63-4B09-8338-3CC191E76DE6}" type="presParOf" srcId="{47DC8D46-6116-45AF-A0A0-1F7CBAD56C93}" destId="{F0602A4A-DEC4-4B71-87FE-209EAA694BD2}" srcOrd="0" destOrd="0" presId="urn:microsoft.com/office/officeart/2005/8/layout/hierarchy3"/>
    <dgm:cxn modelId="{98DCF2FB-C058-4579-9CC6-7BECD51FCF0A}" type="presParOf" srcId="{47DC8D46-6116-45AF-A0A0-1F7CBAD56C93}" destId="{2279859C-A493-4349-8652-7119EB3F675F}" srcOrd="1" destOrd="0" presId="urn:microsoft.com/office/officeart/2005/8/layout/hierarchy3"/>
    <dgm:cxn modelId="{31F1A7DB-85A8-464A-AFAB-3476B2CB9D72}" type="presParOf" srcId="{47DC8D46-6116-45AF-A0A0-1F7CBAD56C93}" destId="{B7415E0D-3024-4AED-9431-91867A96597A}" srcOrd="2" destOrd="0" presId="urn:microsoft.com/office/officeart/2005/8/layout/hierarchy3"/>
    <dgm:cxn modelId="{6E44978E-B5AC-4CC5-AC54-FAC237BC905A}" type="presParOf" srcId="{47DC8D46-6116-45AF-A0A0-1F7CBAD56C93}" destId="{4AA0DB8E-6F17-4034-8B4E-324D7FB4FEF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F701A6-0666-4EA9-95D5-CB0AFFDD47CA}" type="doc">
      <dgm:prSet loTypeId="urn:microsoft.com/office/officeart/2005/8/layout/process1" loCatId="process" qsTypeId="urn:microsoft.com/office/officeart/2005/8/quickstyle/3d2" qsCatId="3D" csTypeId="urn:microsoft.com/office/officeart/2005/8/colors/colorful5" csCatId="colorful" phldr="1"/>
      <dgm:spPr/>
    </dgm:pt>
    <dgm:pt modelId="{3BF132C4-F05D-48F3-80B7-D34AE3F3391D}">
      <dgm:prSet phldrT="[טקסט]"/>
      <dgm:spPr/>
      <dgm:t>
        <a:bodyPr/>
        <a:lstStyle/>
        <a:p>
          <a:pPr rtl="1"/>
          <a:r>
            <a:rPr lang="he-IL" dirty="0" smtClean="0"/>
            <a:t>רב סוכר</a:t>
          </a:r>
        </a:p>
        <a:p>
          <a:pPr rtl="1"/>
          <a:r>
            <a:rPr lang="he-IL" dirty="0" smtClean="0"/>
            <a:t>(עמילן)</a:t>
          </a:r>
          <a:endParaRPr lang="he-IL" dirty="0"/>
        </a:p>
      </dgm:t>
    </dgm:pt>
    <dgm:pt modelId="{126AA5BE-3459-4A51-A8D0-8B7E9F598340}" type="parTrans" cxnId="{B1CCABAC-C90D-40B2-A31F-055EE6475C0D}">
      <dgm:prSet/>
      <dgm:spPr/>
      <dgm:t>
        <a:bodyPr/>
        <a:lstStyle/>
        <a:p>
          <a:pPr rtl="1"/>
          <a:endParaRPr lang="he-IL"/>
        </a:p>
      </dgm:t>
    </dgm:pt>
    <dgm:pt modelId="{17C941E5-7BFE-48F9-910B-8757206514CD}" type="sibTrans" cxnId="{B1CCABAC-C90D-40B2-A31F-055EE6475C0D}">
      <dgm:prSet/>
      <dgm:spPr/>
      <dgm:t>
        <a:bodyPr/>
        <a:lstStyle/>
        <a:p>
          <a:pPr rtl="1"/>
          <a:endParaRPr lang="he-IL"/>
        </a:p>
      </dgm:t>
    </dgm:pt>
    <dgm:pt modelId="{4FB40691-0A84-4CF1-8974-21E2B6F3DD62}">
      <dgm:prSet phldrT="[טקסט]"/>
      <dgm:spPr/>
      <dgm:t>
        <a:bodyPr/>
        <a:lstStyle/>
        <a:p>
          <a:pPr rtl="1"/>
          <a:r>
            <a:rPr lang="he-IL" dirty="0" smtClean="0"/>
            <a:t>חד סוכר (גלוקוז)</a:t>
          </a:r>
          <a:endParaRPr lang="he-IL" dirty="0"/>
        </a:p>
      </dgm:t>
    </dgm:pt>
    <dgm:pt modelId="{14620766-5015-4CF6-944B-05685EC9E92D}" type="parTrans" cxnId="{721C49CB-DBF7-4F5C-BB72-38D3F2F56D08}">
      <dgm:prSet/>
      <dgm:spPr/>
      <dgm:t>
        <a:bodyPr/>
        <a:lstStyle/>
        <a:p>
          <a:pPr rtl="1"/>
          <a:endParaRPr lang="he-IL"/>
        </a:p>
      </dgm:t>
    </dgm:pt>
    <dgm:pt modelId="{48BB4C1A-F751-4F11-897D-5A9B77FE819E}" type="sibTrans" cxnId="{721C49CB-DBF7-4F5C-BB72-38D3F2F56D08}">
      <dgm:prSet/>
      <dgm:spPr/>
      <dgm:t>
        <a:bodyPr/>
        <a:lstStyle/>
        <a:p>
          <a:pPr rtl="1"/>
          <a:endParaRPr lang="he-IL"/>
        </a:p>
      </dgm:t>
    </dgm:pt>
    <dgm:pt modelId="{092F7B94-EA13-4F35-9B0F-76A9582C34CA}" type="pres">
      <dgm:prSet presAssocID="{AAF701A6-0666-4EA9-95D5-CB0AFFDD47CA}" presName="Name0" presStyleCnt="0">
        <dgm:presLayoutVars>
          <dgm:dir val="rev"/>
          <dgm:resizeHandles val="exact"/>
        </dgm:presLayoutVars>
      </dgm:prSet>
      <dgm:spPr/>
    </dgm:pt>
    <dgm:pt modelId="{DC2AAA6B-9076-4968-8F12-3456ED116CE6}" type="pres">
      <dgm:prSet presAssocID="{3BF132C4-F05D-48F3-80B7-D34AE3F3391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396224F-7819-4352-98A1-4B157A2806C7}" type="pres">
      <dgm:prSet presAssocID="{17C941E5-7BFE-48F9-910B-8757206514CD}" presName="sibTrans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FCFC6386-27C3-4D23-9203-EB7EB8D9DF44}" type="pres">
      <dgm:prSet presAssocID="{17C941E5-7BFE-48F9-910B-8757206514CD}" presName="connectorText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F493AE41-D72C-49E1-A959-27B9E31C0762}" type="pres">
      <dgm:prSet presAssocID="{4FB40691-0A84-4CF1-8974-21E2B6F3DD6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21C49CB-DBF7-4F5C-BB72-38D3F2F56D08}" srcId="{AAF701A6-0666-4EA9-95D5-CB0AFFDD47CA}" destId="{4FB40691-0A84-4CF1-8974-21E2B6F3DD62}" srcOrd="1" destOrd="0" parTransId="{14620766-5015-4CF6-944B-05685EC9E92D}" sibTransId="{48BB4C1A-F751-4F11-897D-5A9B77FE819E}"/>
    <dgm:cxn modelId="{B0BA5D90-2528-40CA-8BD5-952993F952C2}" type="presOf" srcId="{4FB40691-0A84-4CF1-8974-21E2B6F3DD62}" destId="{F493AE41-D72C-49E1-A959-27B9E31C0762}" srcOrd="0" destOrd="0" presId="urn:microsoft.com/office/officeart/2005/8/layout/process1"/>
    <dgm:cxn modelId="{F5870441-D2E9-4C07-98E2-B285E81AE3B7}" type="presOf" srcId="{17C941E5-7BFE-48F9-910B-8757206514CD}" destId="{1396224F-7819-4352-98A1-4B157A2806C7}" srcOrd="0" destOrd="0" presId="urn:microsoft.com/office/officeart/2005/8/layout/process1"/>
    <dgm:cxn modelId="{70575111-26E9-4C02-8FBF-FF23975144D0}" type="presOf" srcId="{17C941E5-7BFE-48F9-910B-8757206514CD}" destId="{FCFC6386-27C3-4D23-9203-EB7EB8D9DF44}" srcOrd="1" destOrd="0" presId="urn:microsoft.com/office/officeart/2005/8/layout/process1"/>
    <dgm:cxn modelId="{C22B2C88-E41F-4A02-B32D-0E65E1B3793B}" type="presOf" srcId="{AAF701A6-0666-4EA9-95D5-CB0AFFDD47CA}" destId="{092F7B94-EA13-4F35-9B0F-76A9582C34CA}" srcOrd="0" destOrd="0" presId="urn:microsoft.com/office/officeart/2005/8/layout/process1"/>
    <dgm:cxn modelId="{2451105D-FD52-48A2-ADF1-C2170719788C}" type="presOf" srcId="{3BF132C4-F05D-48F3-80B7-D34AE3F3391D}" destId="{DC2AAA6B-9076-4968-8F12-3456ED116CE6}" srcOrd="0" destOrd="0" presId="urn:microsoft.com/office/officeart/2005/8/layout/process1"/>
    <dgm:cxn modelId="{B1CCABAC-C90D-40B2-A31F-055EE6475C0D}" srcId="{AAF701A6-0666-4EA9-95D5-CB0AFFDD47CA}" destId="{3BF132C4-F05D-48F3-80B7-D34AE3F3391D}" srcOrd="0" destOrd="0" parTransId="{126AA5BE-3459-4A51-A8D0-8B7E9F598340}" sibTransId="{17C941E5-7BFE-48F9-910B-8757206514CD}"/>
    <dgm:cxn modelId="{F23AD33F-EF03-45C8-977F-8738A3E4B6BE}" type="presParOf" srcId="{092F7B94-EA13-4F35-9B0F-76A9582C34CA}" destId="{DC2AAA6B-9076-4968-8F12-3456ED116CE6}" srcOrd="0" destOrd="0" presId="urn:microsoft.com/office/officeart/2005/8/layout/process1"/>
    <dgm:cxn modelId="{934E6A5C-23A9-4D9F-93D1-D6546E1FC87B}" type="presParOf" srcId="{092F7B94-EA13-4F35-9B0F-76A9582C34CA}" destId="{1396224F-7819-4352-98A1-4B157A2806C7}" srcOrd="1" destOrd="0" presId="urn:microsoft.com/office/officeart/2005/8/layout/process1"/>
    <dgm:cxn modelId="{AB2CFE1E-110F-4C77-87DA-339C50F211EE}" type="presParOf" srcId="{1396224F-7819-4352-98A1-4B157A2806C7}" destId="{FCFC6386-27C3-4D23-9203-EB7EB8D9DF44}" srcOrd="0" destOrd="0" presId="urn:microsoft.com/office/officeart/2005/8/layout/process1"/>
    <dgm:cxn modelId="{1DE33ED8-41D9-4B75-8F7B-A20A4DF85C90}" type="presParOf" srcId="{092F7B94-EA13-4F35-9B0F-76A9582C34CA}" destId="{F493AE41-D72C-49E1-A959-27B9E31C076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AC7DA-E6A7-4F6E-9682-E426C09C20DB}" type="doc">
      <dgm:prSet loTypeId="urn:microsoft.com/office/officeart/2005/8/layout/hierarchy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5D70C5CE-A928-4015-8BC7-97E78F83855E}">
      <dgm:prSet phldrT="[טקסט]"/>
      <dgm:spPr/>
      <dgm:t>
        <a:bodyPr/>
        <a:lstStyle/>
        <a:p>
          <a:pPr rtl="1"/>
          <a:r>
            <a:rPr lang="he-IL" dirty="0" smtClean="0"/>
            <a:t>פירוק מכני</a:t>
          </a:r>
          <a:endParaRPr lang="he-IL" dirty="0"/>
        </a:p>
      </dgm:t>
    </dgm:pt>
    <dgm:pt modelId="{ADBB8123-ED44-42F6-9EE0-366A5F39517D}" type="par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4E06FF5F-8722-4404-8072-F55A5FC297C0}" type="sib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B350B00E-8D5D-45D6-8729-8A71C696D809}">
      <dgm:prSet phldrT="[טקסט]"/>
      <dgm:spPr/>
      <dgm:t>
        <a:bodyPr/>
        <a:lstStyle/>
        <a:p>
          <a:pPr rtl="1"/>
          <a:endParaRPr lang="he-IL" dirty="0" smtClean="0"/>
        </a:p>
      </dgm:t>
    </dgm:pt>
    <dgm:pt modelId="{4BF84002-0137-439E-A12B-F91E6B971FA0}" type="par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840D8386-8F6E-4DD7-B9A1-2450BE466D82}" type="sib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6306F0CB-A39D-4CEA-B3A8-CA2242F451D9}">
      <dgm:prSet phldrT="[טקסט]"/>
      <dgm:spPr/>
      <dgm:t>
        <a:bodyPr/>
        <a:lstStyle/>
        <a:p>
          <a:pPr rtl="1"/>
          <a:r>
            <a:rPr lang="he-IL" dirty="0" smtClean="0"/>
            <a:t>פירוק כימי</a:t>
          </a:r>
          <a:endParaRPr lang="he-IL" dirty="0"/>
        </a:p>
      </dgm:t>
    </dgm:pt>
    <dgm:pt modelId="{7966DF7B-8677-4D9F-9B5D-D639ACB5EEC2}" type="par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CDE85860-7D03-46F2-9E22-7D3FCCDF695D}" type="sib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6D8D494C-C343-46D8-A0E0-9EC4ED1CC5B3}">
      <dgm:prSet phldrT="[טקסט]"/>
      <dgm:spPr/>
      <dgm:t>
        <a:bodyPr/>
        <a:lstStyle/>
        <a:p>
          <a:pPr rtl="1"/>
          <a:endParaRPr lang="he-IL" dirty="0"/>
        </a:p>
      </dgm:t>
    </dgm:pt>
    <dgm:pt modelId="{E874BEBC-88EF-48BF-9784-749D606CF2A4}" type="par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A18B7D21-4E39-41EB-945D-2F25DB0EAFF6}" type="sib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88FAE263-F406-4FEB-ACB6-5DB85A9A77CD}" type="pres">
      <dgm:prSet presAssocID="{EACAC7DA-E6A7-4F6E-9682-E426C09C20DB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10E48066-5A39-4B5B-9D8D-DA4B7FF37003}" type="pres">
      <dgm:prSet presAssocID="{5D70C5CE-A928-4015-8BC7-97E78F83855E}" presName="root" presStyleCnt="0"/>
      <dgm:spPr/>
    </dgm:pt>
    <dgm:pt modelId="{15D62865-EA94-45A7-A4BA-F831A0D01CE7}" type="pres">
      <dgm:prSet presAssocID="{5D70C5CE-A928-4015-8BC7-97E78F83855E}" presName="rootComposite" presStyleCnt="0"/>
      <dgm:spPr/>
    </dgm:pt>
    <dgm:pt modelId="{8D95E53D-BE25-47DA-890F-BE18BA5DF778}" type="pres">
      <dgm:prSet presAssocID="{5D70C5CE-A928-4015-8BC7-97E78F83855E}" presName="rootText" presStyleLbl="node1" presStyleIdx="0" presStyleCnt="2"/>
      <dgm:spPr/>
      <dgm:t>
        <a:bodyPr/>
        <a:lstStyle/>
        <a:p>
          <a:pPr rtl="1"/>
          <a:endParaRPr lang="he-IL"/>
        </a:p>
      </dgm:t>
    </dgm:pt>
    <dgm:pt modelId="{8F5CB85C-D24A-4C36-B9AB-96C58CEE9A98}" type="pres">
      <dgm:prSet presAssocID="{5D70C5CE-A928-4015-8BC7-97E78F83855E}" presName="rootConnector" presStyleLbl="node1" presStyleIdx="0" presStyleCnt="2"/>
      <dgm:spPr/>
      <dgm:t>
        <a:bodyPr/>
        <a:lstStyle/>
        <a:p>
          <a:pPr rtl="1"/>
          <a:endParaRPr lang="he-IL"/>
        </a:p>
      </dgm:t>
    </dgm:pt>
    <dgm:pt modelId="{1199D376-4B3C-4BAD-A983-92A337B14367}" type="pres">
      <dgm:prSet presAssocID="{5D70C5CE-A928-4015-8BC7-97E78F83855E}" presName="childShape" presStyleCnt="0"/>
      <dgm:spPr/>
    </dgm:pt>
    <dgm:pt modelId="{77FF1977-DA8E-456E-8CF6-900EB7D4B781}" type="pres">
      <dgm:prSet presAssocID="{4BF84002-0137-439E-A12B-F91E6B971FA0}" presName="Name13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066C42B2-C93C-4A67-B12E-CAFBC6E302E7}" type="pres">
      <dgm:prSet presAssocID="{B350B00E-8D5D-45D6-8729-8A71C696D809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40A52E0-EA03-41E9-9B8E-AA39BB990DE6}" type="pres">
      <dgm:prSet presAssocID="{6306F0CB-A39D-4CEA-B3A8-CA2242F451D9}" presName="root" presStyleCnt="0"/>
      <dgm:spPr/>
    </dgm:pt>
    <dgm:pt modelId="{F2D40A13-AE2D-4BC8-8099-6D231D9137E2}" type="pres">
      <dgm:prSet presAssocID="{6306F0CB-A39D-4CEA-B3A8-CA2242F451D9}" presName="rootComposite" presStyleCnt="0"/>
      <dgm:spPr/>
    </dgm:pt>
    <dgm:pt modelId="{E9E88822-668F-400A-84FE-EB45F4FBE37C}" type="pres">
      <dgm:prSet presAssocID="{6306F0CB-A39D-4CEA-B3A8-CA2242F451D9}" presName="rootText" presStyleLbl="node1" presStyleIdx="1" presStyleCnt="2"/>
      <dgm:spPr/>
      <dgm:t>
        <a:bodyPr/>
        <a:lstStyle/>
        <a:p>
          <a:pPr rtl="1"/>
          <a:endParaRPr lang="he-IL"/>
        </a:p>
      </dgm:t>
    </dgm:pt>
    <dgm:pt modelId="{AF199DBE-84E9-4B4C-AC75-8A338920B9C7}" type="pres">
      <dgm:prSet presAssocID="{6306F0CB-A39D-4CEA-B3A8-CA2242F451D9}" presName="rootConnector" presStyleLbl="node1" presStyleIdx="1" presStyleCnt="2"/>
      <dgm:spPr/>
      <dgm:t>
        <a:bodyPr/>
        <a:lstStyle/>
        <a:p>
          <a:pPr rtl="1"/>
          <a:endParaRPr lang="he-IL"/>
        </a:p>
      </dgm:t>
    </dgm:pt>
    <dgm:pt modelId="{47DC8D46-6116-45AF-A0A0-1F7CBAD56C93}" type="pres">
      <dgm:prSet presAssocID="{6306F0CB-A39D-4CEA-B3A8-CA2242F451D9}" presName="childShape" presStyleCnt="0"/>
      <dgm:spPr/>
    </dgm:pt>
    <dgm:pt modelId="{F0602A4A-DEC4-4B71-87FE-209EAA694BD2}" type="pres">
      <dgm:prSet presAssocID="{E874BEBC-88EF-48BF-9784-749D606CF2A4}" presName="Name13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2279859C-A493-4349-8652-7119EB3F675F}" type="pres">
      <dgm:prSet presAssocID="{6D8D494C-C343-46D8-A0E0-9EC4ED1CC5B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D4049A8-2A61-49A8-A80D-170C0DEF5BA2}" type="presOf" srcId="{5D70C5CE-A928-4015-8BC7-97E78F83855E}" destId="{8D95E53D-BE25-47DA-890F-BE18BA5DF778}" srcOrd="0" destOrd="0" presId="urn:microsoft.com/office/officeart/2005/8/layout/hierarchy3"/>
    <dgm:cxn modelId="{873E1ECE-FA4E-4C35-B16D-25A783BCB91E}" srcId="{EACAC7DA-E6A7-4F6E-9682-E426C09C20DB}" destId="{5D70C5CE-A928-4015-8BC7-97E78F83855E}" srcOrd="0" destOrd="0" parTransId="{ADBB8123-ED44-42F6-9EE0-366A5F39517D}" sibTransId="{4E06FF5F-8722-4404-8072-F55A5FC297C0}"/>
    <dgm:cxn modelId="{8D0070C3-F0F8-4225-8956-FB24A8735A41}" type="presOf" srcId="{4BF84002-0137-439E-A12B-F91E6B971FA0}" destId="{77FF1977-DA8E-456E-8CF6-900EB7D4B781}" srcOrd="0" destOrd="0" presId="urn:microsoft.com/office/officeart/2005/8/layout/hierarchy3"/>
    <dgm:cxn modelId="{30FCD94D-79C5-4964-92F2-2498705E2ECC}" type="presOf" srcId="{B350B00E-8D5D-45D6-8729-8A71C696D809}" destId="{066C42B2-C93C-4A67-B12E-CAFBC6E302E7}" srcOrd="0" destOrd="0" presId="urn:microsoft.com/office/officeart/2005/8/layout/hierarchy3"/>
    <dgm:cxn modelId="{62DF76E0-AAE6-411E-85AA-9BBE442ED8E1}" type="presOf" srcId="{6306F0CB-A39D-4CEA-B3A8-CA2242F451D9}" destId="{AF199DBE-84E9-4B4C-AC75-8A338920B9C7}" srcOrd="1" destOrd="0" presId="urn:microsoft.com/office/officeart/2005/8/layout/hierarchy3"/>
    <dgm:cxn modelId="{13F4A8D7-E552-4552-96C5-54E3C1E5D9CD}" type="presOf" srcId="{EACAC7DA-E6A7-4F6E-9682-E426C09C20DB}" destId="{88FAE263-F406-4FEB-ACB6-5DB85A9A77CD}" srcOrd="0" destOrd="0" presId="urn:microsoft.com/office/officeart/2005/8/layout/hierarchy3"/>
    <dgm:cxn modelId="{3A04404D-D48A-490F-8DB9-46375460B942}" type="presOf" srcId="{6D8D494C-C343-46D8-A0E0-9EC4ED1CC5B3}" destId="{2279859C-A493-4349-8652-7119EB3F675F}" srcOrd="0" destOrd="0" presId="urn:microsoft.com/office/officeart/2005/8/layout/hierarchy3"/>
    <dgm:cxn modelId="{05E53068-886E-4A21-A675-0205C292107E}" srcId="{5D70C5CE-A928-4015-8BC7-97E78F83855E}" destId="{B350B00E-8D5D-45D6-8729-8A71C696D809}" srcOrd="0" destOrd="0" parTransId="{4BF84002-0137-439E-A12B-F91E6B971FA0}" sibTransId="{840D8386-8F6E-4DD7-B9A1-2450BE466D82}"/>
    <dgm:cxn modelId="{D4F08FC1-0D80-4091-A36D-06D414B69958}" type="presOf" srcId="{5D70C5CE-A928-4015-8BC7-97E78F83855E}" destId="{8F5CB85C-D24A-4C36-B9AB-96C58CEE9A98}" srcOrd="1" destOrd="0" presId="urn:microsoft.com/office/officeart/2005/8/layout/hierarchy3"/>
    <dgm:cxn modelId="{07B77440-93A6-41A2-9AB0-AA13C7DE5C17}" type="presOf" srcId="{6306F0CB-A39D-4CEA-B3A8-CA2242F451D9}" destId="{E9E88822-668F-400A-84FE-EB45F4FBE37C}" srcOrd="0" destOrd="0" presId="urn:microsoft.com/office/officeart/2005/8/layout/hierarchy3"/>
    <dgm:cxn modelId="{3A97A003-5825-469D-8DB6-7F809BAEB365}" srcId="{EACAC7DA-E6A7-4F6E-9682-E426C09C20DB}" destId="{6306F0CB-A39D-4CEA-B3A8-CA2242F451D9}" srcOrd="1" destOrd="0" parTransId="{7966DF7B-8677-4D9F-9B5D-D639ACB5EEC2}" sibTransId="{CDE85860-7D03-46F2-9E22-7D3FCCDF695D}"/>
    <dgm:cxn modelId="{EDF121B1-9C9A-401E-9027-5F17E945E489}" srcId="{6306F0CB-A39D-4CEA-B3A8-CA2242F451D9}" destId="{6D8D494C-C343-46D8-A0E0-9EC4ED1CC5B3}" srcOrd="0" destOrd="0" parTransId="{E874BEBC-88EF-48BF-9784-749D606CF2A4}" sibTransId="{A18B7D21-4E39-41EB-945D-2F25DB0EAFF6}"/>
    <dgm:cxn modelId="{0D89FE67-9C30-486F-9EF8-814BA1B68505}" type="presOf" srcId="{E874BEBC-88EF-48BF-9784-749D606CF2A4}" destId="{F0602A4A-DEC4-4B71-87FE-209EAA694BD2}" srcOrd="0" destOrd="0" presId="urn:microsoft.com/office/officeart/2005/8/layout/hierarchy3"/>
    <dgm:cxn modelId="{F6D0C208-7C3A-4243-9FB7-83AD9DCA19AB}" type="presParOf" srcId="{88FAE263-F406-4FEB-ACB6-5DB85A9A77CD}" destId="{10E48066-5A39-4B5B-9D8D-DA4B7FF37003}" srcOrd="0" destOrd="0" presId="urn:microsoft.com/office/officeart/2005/8/layout/hierarchy3"/>
    <dgm:cxn modelId="{E011BE35-D5CA-41D6-A3E4-FC9F05E78B1B}" type="presParOf" srcId="{10E48066-5A39-4B5B-9D8D-DA4B7FF37003}" destId="{15D62865-EA94-45A7-A4BA-F831A0D01CE7}" srcOrd="0" destOrd="0" presId="urn:microsoft.com/office/officeart/2005/8/layout/hierarchy3"/>
    <dgm:cxn modelId="{746D12F4-40FF-49CC-83A9-4002CDA7EF92}" type="presParOf" srcId="{15D62865-EA94-45A7-A4BA-F831A0D01CE7}" destId="{8D95E53D-BE25-47DA-890F-BE18BA5DF778}" srcOrd="0" destOrd="0" presId="urn:microsoft.com/office/officeart/2005/8/layout/hierarchy3"/>
    <dgm:cxn modelId="{E02CC1ED-4734-4B0E-BA69-9A09849E98FD}" type="presParOf" srcId="{15D62865-EA94-45A7-A4BA-F831A0D01CE7}" destId="{8F5CB85C-D24A-4C36-B9AB-96C58CEE9A98}" srcOrd="1" destOrd="0" presId="urn:microsoft.com/office/officeart/2005/8/layout/hierarchy3"/>
    <dgm:cxn modelId="{845DE9A6-DA9A-4B12-B358-F6C34E012F4A}" type="presParOf" srcId="{10E48066-5A39-4B5B-9D8D-DA4B7FF37003}" destId="{1199D376-4B3C-4BAD-A983-92A337B14367}" srcOrd="1" destOrd="0" presId="urn:microsoft.com/office/officeart/2005/8/layout/hierarchy3"/>
    <dgm:cxn modelId="{56AFDAF9-C619-4EDF-A703-02BF59F9A1A7}" type="presParOf" srcId="{1199D376-4B3C-4BAD-A983-92A337B14367}" destId="{77FF1977-DA8E-456E-8CF6-900EB7D4B781}" srcOrd="0" destOrd="0" presId="urn:microsoft.com/office/officeart/2005/8/layout/hierarchy3"/>
    <dgm:cxn modelId="{6555CE40-5D3D-44DB-BB30-436228FAA895}" type="presParOf" srcId="{1199D376-4B3C-4BAD-A983-92A337B14367}" destId="{066C42B2-C93C-4A67-B12E-CAFBC6E302E7}" srcOrd="1" destOrd="0" presId="urn:microsoft.com/office/officeart/2005/8/layout/hierarchy3"/>
    <dgm:cxn modelId="{97C59C61-B99F-4B3E-9313-E22507243DB1}" type="presParOf" srcId="{88FAE263-F406-4FEB-ACB6-5DB85A9A77CD}" destId="{840A52E0-EA03-41E9-9B8E-AA39BB990DE6}" srcOrd="1" destOrd="0" presId="urn:microsoft.com/office/officeart/2005/8/layout/hierarchy3"/>
    <dgm:cxn modelId="{2C130EB2-7313-44DC-B187-50350E2F40C2}" type="presParOf" srcId="{840A52E0-EA03-41E9-9B8E-AA39BB990DE6}" destId="{F2D40A13-AE2D-4BC8-8099-6D231D9137E2}" srcOrd="0" destOrd="0" presId="urn:microsoft.com/office/officeart/2005/8/layout/hierarchy3"/>
    <dgm:cxn modelId="{3C80DB98-0E0C-4383-AB04-220453E79013}" type="presParOf" srcId="{F2D40A13-AE2D-4BC8-8099-6D231D9137E2}" destId="{E9E88822-668F-400A-84FE-EB45F4FBE37C}" srcOrd="0" destOrd="0" presId="urn:microsoft.com/office/officeart/2005/8/layout/hierarchy3"/>
    <dgm:cxn modelId="{54BF7694-B069-4F5B-8967-5F86195CBFBE}" type="presParOf" srcId="{F2D40A13-AE2D-4BC8-8099-6D231D9137E2}" destId="{AF199DBE-84E9-4B4C-AC75-8A338920B9C7}" srcOrd="1" destOrd="0" presId="urn:microsoft.com/office/officeart/2005/8/layout/hierarchy3"/>
    <dgm:cxn modelId="{8F0C2BD3-486D-4DF4-9465-11867D4A5888}" type="presParOf" srcId="{840A52E0-EA03-41E9-9B8E-AA39BB990DE6}" destId="{47DC8D46-6116-45AF-A0A0-1F7CBAD56C93}" srcOrd="1" destOrd="0" presId="urn:microsoft.com/office/officeart/2005/8/layout/hierarchy3"/>
    <dgm:cxn modelId="{A448B826-4814-47DB-B5C7-5D963BB611A2}" type="presParOf" srcId="{47DC8D46-6116-45AF-A0A0-1F7CBAD56C93}" destId="{F0602A4A-DEC4-4B71-87FE-209EAA694BD2}" srcOrd="0" destOrd="0" presId="urn:microsoft.com/office/officeart/2005/8/layout/hierarchy3"/>
    <dgm:cxn modelId="{3DE0119B-56F8-4583-9318-0259888B989A}" type="presParOf" srcId="{47DC8D46-6116-45AF-A0A0-1F7CBAD56C93}" destId="{2279859C-A493-4349-8652-7119EB3F67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CAC7DA-E6A7-4F6E-9682-E426C09C20DB}" type="doc">
      <dgm:prSet loTypeId="urn:microsoft.com/office/officeart/2005/8/layout/hierarchy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5D70C5CE-A928-4015-8BC7-97E78F83855E}">
      <dgm:prSet phldrT="[טקסט]"/>
      <dgm:spPr/>
      <dgm:t>
        <a:bodyPr/>
        <a:lstStyle/>
        <a:p>
          <a:pPr rtl="1"/>
          <a:r>
            <a:rPr lang="he-IL" dirty="0" smtClean="0"/>
            <a:t>פירוק מכני</a:t>
          </a:r>
          <a:endParaRPr lang="he-IL" dirty="0"/>
        </a:p>
      </dgm:t>
    </dgm:pt>
    <dgm:pt modelId="{ADBB8123-ED44-42F6-9EE0-366A5F39517D}" type="par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4E06FF5F-8722-4404-8072-F55A5FC297C0}" type="sibTrans" cxnId="{873E1ECE-FA4E-4C35-B16D-25A783BCB91E}">
      <dgm:prSet/>
      <dgm:spPr/>
      <dgm:t>
        <a:bodyPr/>
        <a:lstStyle/>
        <a:p>
          <a:pPr rtl="1"/>
          <a:endParaRPr lang="he-IL"/>
        </a:p>
      </dgm:t>
    </dgm:pt>
    <dgm:pt modelId="{B350B00E-8D5D-45D6-8729-8A71C696D809}">
      <dgm:prSet phldrT="[טקסט]"/>
      <dgm:spPr/>
      <dgm:t>
        <a:bodyPr/>
        <a:lstStyle/>
        <a:p>
          <a:pPr rtl="1"/>
          <a:r>
            <a:rPr lang="he-IL" dirty="0" smtClean="0"/>
            <a:t>תנועות שרירי הקיבה מועכות את המזון</a:t>
          </a:r>
        </a:p>
      </dgm:t>
    </dgm:pt>
    <dgm:pt modelId="{4BF84002-0137-439E-A12B-F91E6B971FA0}" type="par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840D8386-8F6E-4DD7-B9A1-2450BE466D82}" type="sibTrans" cxnId="{05E53068-886E-4A21-A675-0205C292107E}">
      <dgm:prSet/>
      <dgm:spPr/>
      <dgm:t>
        <a:bodyPr/>
        <a:lstStyle/>
        <a:p>
          <a:pPr rtl="1"/>
          <a:endParaRPr lang="he-IL"/>
        </a:p>
      </dgm:t>
    </dgm:pt>
    <dgm:pt modelId="{6306F0CB-A39D-4CEA-B3A8-CA2242F451D9}">
      <dgm:prSet phldrT="[טקסט]"/>
      <dgm:spPr/>
      <dgm:t>
        <a:bodyPr/>
        <a:lstStyle/>
        <a:p>
          <a:pPr rtl="1"/>
          <a:r>
            <a:rPr lang="he-IL" dirty="0" smtClean="0"/>
            <a:t>פירוק כימי</a:t>
          </a:r>
          <a:endParaRPr lang="he-IL" dirty="0"/>
        </a:p>
      </dgm:t>
    </dgm:pt>
    <dgm:pt modelId="{7966DF7B-8677-4D9F-9B5D-D639ACB5EEC2}" type="par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CDE85860-7D03-46F2-9E22-7D3FCCDF695D}" type="sibTrans" cxnId="{3A97A003-5825-469D-8DB6-7F809BAEB365}">
      <dgm:prSet/>
      <dgm:spPr/>
      <dgm:t>
        <a:bodyPr/>
        <a:lstStyle/>
        <a:p>
          <a:pPr rtl="1"/>
          <a:endParaRPr lang="he-IL"/>
        </a:p>
      </dgm:t>
    </dgm:pt>
    <dgm:pt modelId="{6D8D494C-C343-46D8-A0E0-9EC4ED1CC5B3}">
      <dgm:prSet phldrT="[טקסט]"/>
      <dgm:spPr/>
      <dgm:t>
        <a:bodyPr/>
        <a:lstStyle/>
        <a:p>
          <a:pPr rtl="1"/>
          <a:r>
            <a:rPr lang="he-IL" dirty="0" smtClean="0"/>
            <a:t>חומצות העיכול בקיבה מפרקות את המזון</a:t>
          </a:r>
          <a:endParaRPr lang="he-IL" dirty="0"/>
        </a:p>
      </dgm:t>
    </dgm:pt>
    <dgm:pt modelId="{E874BEBC-88EF-48BF-9784-749D606CF2A4}" type="par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A18B7D21-4E39-41EB-945D-2F25DB0EAFF6}" type="sibTrans" cxnId="{EDF121B1-9C9A-401E-9027-5F17E945E489}">
      <dgm:prSet/>
      <dgm:spPr/>
      <dgm:t>
        <a:bodyPr/>
        <a:lstStyle/>
        <a:p>
          <a:pPr rtl="1"/>
          <a:endParaRPr lang="he-IL"/>
        </a:p>
      </dgm:t>
    </dgm:pt>
    <dgm:pt modelId="{88FAE263-F406-4FEB-ACB6-5DB85A9A77CD}" type="pres">
      <dgm:prSet presAssocID="{EACAC7DA-E6A7-4F6E-9682-E426C09C20DB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10E48066-5A39-4B5B-9D8D-DA4B7FF37003}" type="pres">
      <dgm:prSet presAssocID="{5D70C5CE-A928-4015-8BC7-97E78F83855E}" presName="root" presStyleCnt="0"/>
      <dgm:spPr/>
    </dgm:pt>
    <dgm:pt modelId="{15D62865-EA94-45A7-A4BA-F831A0D01CE7}" type="pres">
      <dgm:prSet presAssocID="{5D70C5CE-A928-4015-8BC7-97E78F83855E}" presName="rootComposite" presStyleCnt="0"/>
      <dgm:spPr/>
    </dgm:pt>
    <dgm:pt modelId="{8D95E53D-BE25-47DA-890F-BE18BA5DF778}" type="pres">
      <dgm:prSet presAssocID="{5D70C5CE-A928-4015-8BC7-97E78F83855E}" presName="rootText" presStyleLbl="node1" presStyleIdx="0" presStyleCnt="2"/>
      <dgm:spPr/>
      <dgm:t>
        <a:bodyPr/>
        <a:lstStyle/>
        <a:p>
          <a:pPr rtl="1"/>
          <a:endParaRPr lang="he-IL"/>
        </a:p>
      </dgm:t>
    </dgm:pt>
    <dgm:pt modelId="{8F5CB85C-D24A-4C36-B9AB-96C58CEE9A98}" type="pres">
      <dgm:prSet presAssocID="{5D70C5CE-A928-4015-8BC7-97E78F83855E}" presName="rootConnector" presStyleLbl="node1" presStyleIdx="0" presStyleCnt="2"/>
      <dgm:spPr/>
      <dgm:t>
        <a:bodyPr/>
        <a:lstStyle/>
        <a:p>
          <a:pPr rtl="1"/>
          <a:endParaRPr lang="he-IL"/>
        </a:p>
      </dgm:t>
    </dgm:pt>
    <dgm:pt modelId="{1199D376-4B3C-4BAD-A983-92A337B14367}" type="pres">
      <dgm:prSet presAssocID="{5D70C5CE-A928-4015-8BC7-97E78F83855E}" presName="childShape" presStyleCnt="0"/>
      <dgm:spPr/>
    </dgm:pt>
    <dgm:pt modelId="{77FF1977-DA8E-456E-8CF6-900EB7D4B781}" type="pres">
      <dgm:prSet presAssocID="{4BF84002-0137-439E-A12B-F91E6B971FA0}" presName="Name13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066C42B2-C93C-4A67-B12E-CAFBC6E302E7}" type="pres">
      <dgm:prSet presAssocID="{B350B00E-8D5D-45D6-8729-8A71C696D809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40A52E0-EA03-41E9-9B8E-AA39BB990DE6}" type="pres">
      <dgm:prSet presAssocID="{6306F0CB-A39D-4CEA-B3A8-CA2242F451D9}" presName="root" presStyleCnt="0"/>
      <dgm:spPr/>
    </dgm:pt>
    <dgm:pt modelId="{F2D40A13-AE2D-4BC8-8099-6D231D9137E2}" type="pres">
      <dgm:prSet presAssocID="{6306F0CB-A39D-4CEA-B3A8-CA2242F451D9}" presName="rootComposite" presStyleCnt="0"/>
      <dgm:spPr/>
    </dgm:pt>
    <dgm:pt modelId="{E9E88822-668F-400A-84FE-EB45F4FBE37C}" type="pres">
      <dgm:prSet presAssocID="{6306F0CB-A39D-4CEA-B3A8-CA2242F451D9}" presName="rootText" presStyleLbl="node1" presStyleIdx="1" presStyleCnt="2"/>
      <dgm:spPr/>
      <dgm:t>
        <a:bodyPr/>
        <a:lstStyle/>
        <a:p>
          <a:pPr rtl="1"/>
          <a:endParaRPr lang="he-IL"/>
        </a:p>
      </dgm:t>
    </dgm:pt>
    <dgm:pt modelId="{AF199DBE-84E9-4B4C-AC75-8A338920B9C7}" type="pres">
      <dgm:prSet presAssocID="{6306F0CB-A39D-4CEA-B3A8-CA2242F451D9}" presName="rootConnector" presStyleLbl="node1" presStyleIdx="1" presStyleCnt="2"/>
      <dgm:spPr/>
      <dgm:t>
        <a:bodyPr/>
        <a:lstStyle/>
        <a:p>
          <a:pPr rtl="1"/>
          <a:endParaRPr lang="he-IL"/>
        </a:p>
      </dgm:t>
    </dgm:pt>
    <dgm:pt modelId="{47DC8D46-6116-45AF-A0A0-1F7CBAD56C93}" type="pres">
      <dgm:prSet presAssocID="{6306F0CB-A39D-4CEA-B3A8-CA2242F451D9}" presName="childShape" presStyleCnt="0"/>
      <dgm:spPr/>
    </dgm:pt>
    <dgm:pt modelId="{F0602A4A-DEC4-4B71-87FE-209EAA694BD2}" type="pres">
      <dgm:prSet presAssocID="{E874BEBC-88EF-48BF-9784-749D606CF2A4}" presName="Name13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2279859C-A493-4349-8652-7119EB3F675F}" type="pres">
      <dgm:prSet presAssocID="{6D8D494C-C343-46D8-A0E0-9EC4ED1CC5B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73E1ECE-FA4E-4C35-B16D-25A783BCB91E}" srcId="{EACAC7DA-E6A7-4F6E-9682-E426C09C20DB}" destId="{5D70C5CE-A928-4015-8BC7-97E78F83855E}" srcOrd="0" destOrd="0" parTransId="{ADBB8123-ED44-42F6-9EE0-366A5F39517D}" sibTransId="{4E06FF5F-8722-4404-8072-F55A5FC297C0}"/>
    <dgm:cxn modelId="{C3CA7C90-4271-4928-A198-93BD13BCFD22}" type="presOf" srcId="{E874BEBC-88EF-48BF-9784-749D606CF2A4}" destId="{F0602A4A-DEC4-4B71-87FE-209EAA694BD2}" srcOrd="0" destOrd="0" presId="urn:microsoft.com/office/officeart/2005/8/layout/hierarchy3"/>
    <dgm:cxn modelId="{0FA3AFB4-69FD-46CA-9BC6-5BAFBF34B427}" type="presOf" srcId="{6D8D494C-C343-46D8-A0E0-9EC4ED1CC5B3}" destId="{2279859C-A493-4349-8652-7119EB3F675F}" srcOrd="0" destOrd="0" presId="urn:microsoft.com/office/officeart/2005/8/layout/hierarchy3"/>
    <dgm:cxn modelId="{80B81302-D906-4939-90FA-44D0CF12511D}" type="presOf" srcId="{6306F0CB-A39D-4CEA-B3A8-CA2242F451D9}" destId="{AF199DBE-84E9-4B4C-AC75-8A338920B9C7}" srcOrd="1" destOrd="0" presId="urn:microsoft.com/office/officeart/2005/8/layout/hierarchy3"/>
    <dgm:cxn modelId="{F24F16B5-9CEC-4198-AA1D-8F83027BD00A}" type="presOf" srcId="{4BF84002-0137-439E-A12B-F91E6B971FA0}" destId="{77FF1977-DA8E-456E-8CF6-900EB7D4B781}" srcOrd="0" destOrd="0" presId="urn:microsoft.com/office/officeart/2005/8/layout/hierarchy3"/>
    <dgm:cxn modelId="{05E53068-886E-4A21-A675-0205C292107E}" srcId="{5D70C5CE-A928-4015-8BC7-97E78F83855E}" destId="{B350B00E-8D5D-45D6-8729-8A71C696D809}" srcOrd="0" destOrd="0" parTransId="{4BF84002-0137-439E-A12B-F91E6B971FA0}" sibTransId="{840D8386-8F6E-4DD7-B9A1-2450BE466D82}"/>
    <dgm:cxn modelId="{DA5F82E7-C311-4D0A-AB34-9489549B16FA}" type="presOf" srcId="{5D70C5CE-A928-4015-8BC7-97E78F83855E}" destId="{8D95E53D-BE25-47DA-890F-BE18BA5DF778}" srcOrd="0" destOrd="0" presId="urn:microsoft.com/office/officeart/2005/8/layout/hierarchy3"/>
    <dgm:cxn modelId="{D62C0092-CC80-4F39-BF75-522610A0005F}" type="presOf" srcId="{EACAC7DA-E6A7-4F6E-9682-E426C09C20DB}" destId="{88FAE263-F406-4FEB-ACB6-5DB85A9A77CD}" srcOrd="0" destOrd="0" presId="urn:microsoft.com/office/officeart/2005/8/layout/hierarchy3"/>
    <dgm:cxn modelId="{F30D92EB-D938-404E-83A8-0C59815A101E}" type="presOf" srcId="{5D70C5CE-A928-4015-8BC7-97E78F83855E}" destId="{8F5CB85C-D24A-4C36-B9AB-96C58CEE9A98}" srcOrd="1" destOrd="0" presId="urn:microsoft.com/office/officeart/2005/8/layout/hierarchy3"/>
    <dgm:cxn modelId="{6FFA9F17-DA25-4F6E-9C9C-57491AC0CEC3}" type="presOf" srcId="{6306F0CB-A39D-4CEA-B3A8-CA2242F451D9}" destId="{E9E88822-668F-400A-84FE-EB45F4FBE37C}" srcOrd="0" destOrd="0" presId="urn:microsoft.com/office/officeart/2005/8/layout/hierarchy3"/>
    <dgm:cxn modelId="{B56D89A1-C6B6-4F1D-A3F1-2F7EF443ECF2}" type="presOf" srcId="{B350B00E-8D5D-45D6-8729-8A71C696D809}" destId="{066C42B2-C93C-4A67-B12E-CAFBC6E302E7}" srcOrd="0" destOrd="0" presId="urn:microsoft.com/office/officeart/2005/8/layout/hierarchy3"/>
    <dgm:cxn modelId="{3A97A003-5825-469D-8DB6-7F809BAEB365}" srcId="{EACAC7DA-E6A7-4F6E-9682-E426C09C20DB}" destId="{6306F0CB-A39D-4CEA-B3A8-CA2242F451D9}" srcOrd="1" destOrd="0" parTransId="{7966DF7B-8677-4D9F-9B5D-D639ACB5EEC2}" sibTransId="{CDE85860-7D03-46F2-9E22-7D3FCCDF695D}"/>
    <dgm:cxn modelId="{EDF121B1-9C9A-401E-9027-5F17E945E489}" srcId="{6306F0CB-A39D-4CEA-B3A8-CA2242F451D9}" destId="{6D8D494C-C343-46D8-A0E0-9EC4ED1CC5B3}" srcOrd="0" destOrd="0" parTransId="{E874BEBC-88EF-48BF-9784-749D606CF2A4}" sibTransId="{A18B7D21-4E39-41EB-945D-2F25DB0EAFF6}"/>
    <dgm:cxn modelId="{ED91EEC9-84FD-4A86-B21F-7E3A8481AE8A}" type="presParOf" srcId="{88FAE263-F406-4FEB-ACB6-5DB85A9A77CD}" destId="{10E48066-5A39-4B5B-9D8D-DA4B7FF37003}" srcOrd="0" destOrd="0" presId="urn:microsoft.com/office/officeart/2005/8/layout/hierarchy3"/>
    <dgm:cxn modelId="{58AD95A4-9BCD-4A3E-A224-B646F79D5217}" type="presParOf" srcId="{10E48066-5A39-4B5B-9D8D-DA4B7FF37003}" destId="{15D62865-EA94-45A7-A4BA-F831A0D01CE7}" srcOrd="0" destOrd="0" presId="urn:microsoft.com/office/officeart/2005/8/layout/hierarchy3"/>
    <dgm:cxn modelId="{BD94D301-384E-4297-A49D-A5C50E968305}" type="presParOf" srcId="{15D62865-EA94-45A7-A4BA-F831A0D01CE7}" destId="{8D95E53D-BE25-47DA-890F-BE18BA5DF778}" srcOrd="0" destOrd="0" presId="urn:microsoft.com/office/officeart/2005/8/layout/hierarchy3"/>
    <dgm:cxn modelId="{C4FFF961-07B9-498D-A687-643B134EA4BE}" type="presParOf" srcId="{15D62865-EA94-45A7-A4BA-F831A0D01CE7}" destId="{8F5CB85C-D24A-4C36-B9AB-96C58CEE9A98}" srcOrd="1" destOrd="0" presId="urn:microsoft.com/office/officeart/2005/8/layout/hierarchy3"/>
    <dgm:cxn modelId="{ACD471C6-C78D-4AD4-93ED-7718F967ADFD}" type="presParOf" srcId="{10E48066-5A39-4B5B-9D8D-DA4B7FF37003}" destId="{1199D376-4B3C-4BAD-A983-92A337B14367}" srcOrd="1" destOrd="0" presId="urn:microsoft.com/office/officeart/2005/8/layout/hierarchy3"/>
    <dgm:cxn modelId="{4A49D0A2-5029-47A6-9B5B-1747E6A9EE43}" type="presParOf" srcId="{1199D376-4B3C-4BAD-A983-92A337B14367}" destId="{77FF1977-DA8E-456E-8CF6-900EB7D4B781}" srcOrd="0" destOrd="0" presId="urn:microsoft.com/office/officeart/2005/8/layout/hierarchy3"/>
    <dgm:cxn modelId="{BB73D117-CF8E-4131-BDBA-8813374D2CE0}" type="presParOf" srcId="{1199D376-4B3C-4BAD-A983-92A337B14367}" destId="{066C42B2-C93C-4A67-B12E-CAFBC6E302E7}" srcOrd="1" destOrd="0" presId="urn:microsoft.com/office/officeart/2005/8/layout/hierarchy3"/>
    <dgm:cxn modelId="{D6042F81-656D-4EB5-8EC7-CE84D38AB685}" type="presParOf" srcId="{88FAE263-F406-4FEB-ACB6-5DB85A9A77CD}" destId="{840A52E0-EA03-41E9-9B8E-AA39BB990DE6}" srcOrd="1" destOrd="0" presId="urn:microsoft.com/office/officeart/2005/8/layout/hierarchy3"/>
    <dgm:cxn modelId="{5E43B322-BCFB-4F67-94E9-03B9829DAC17}" type="presParOf" srcId="{840A52E0-EA03-41E9-9B8E-AA39BB990DE6}" destId="{F2D40A13-AE2D-4BC8-8099-6D231D9137E2}" srcOrd="0" destOrd="0" presId="urn:microsoft.com/office/officeart/2005/8/layout/hierarchy3"/>
    <dgm:cxn modelId="{027E607E-9FC1-40AB-8936-32CDFBF2C5A8}" type="presParOf" srcId="{F2D40A13-AE2D-4BC8-8099-6D231D9137E2}" destId="{E9E88822-668F-400A-84FE-EB45F4FBE37C}" srcOrd="0" destOrd="0" presId="urn:microsoft.com/office/officeart/2005/8/layout/hierarchy3"/>
    <dgm:cxn modelId="{DE40CF39-76D0-4997-A536-8155244C9F67}" type="presParOf" srcId="{F2D40A13-AE2D-4BC8-8099-6D231D9137E2}" destId="{AF199DBE-84E9-4B4C-AC75-8A338920B9C7}" srcOrd="1" destOrd="0" presId="urn:microsoft.com/office/officeart/2005/8/layout/hierarchy3"/>
    <dgm:cxn modelId="{72A42963-0F00-423F-9142-EA60B42663F7}" type="presParOf" srcId="{840A52E0-EA03-41E9-9B8E-AA39BB990DE6}" destId="{47DC8D46-6116-45AF-A0A0-1F7CBAD56C93}" srcOrd="1" destOrd="0" presId="urn:microsoft.com/office/officeart/2005/8/layout/hierarchy3"/>
    <dgm:cxn modelId="{5E92DC6C-C788-4728-B6CC-7DF3E2BB3CDD}" type="presParOf" srcId="{47DC8D46-6116-45AF-A0A0-1F7CBAD56C93}" destId="{F0602A4A-DEC4-4B71-87FE-209EAA694BD2}" srcOrd="0" destOrd="0" presId="urn:microsoft.com/office/officeart/2005/8/layout/hierarchy3"/>
    <dgm:cxn modelId="{573A5E86-5C4C-4779-ACAD-ABB4DBC79198}" type="presParOf" srcId="{47DC8D46-6116-45AF-A0A0-1F7CBAD56C93}" destId="{2279859C-A493-4349-8652-7119EB3F67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82C162-F49C-4823-B223-CF35BBE7B563}" type="doc">
      <dgm:prSet loTypeId="urn:microsoft.com/office/officeart/2005/8/layout/defaul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6584A1FF-0803-427E-887B-836902BE5937}">
      <dgm:prSet phldrT="[טקסט]"/>
      <dgm:spPr/>
      <dgm:t>
        <a:bodyPr/>
        <a:lstStyle/>
        <a:p>
          <a:pPr rtl="1"/>
          <a:r>
            <a:rPr lang="he-IL" dirty="0" smtClean="0"/>
            <a:t>תנועה בריאותית</a:t>
          </a:r>
          <a:endParaRPr lang="he-IL" dirty="0"/>
        </a:p>
      </dgm:t>
    </dgm:pt>
    <dgm:pt modelId="{7556DB0F-961C-41C2-B77F-6D5896E7A709}" type="parTrans" cxnId="{EA8CA4E8-2AFE-409B-8657-D6D0A00EC78B}">
      <dgm:prSet/>
      <dgm:spPr/>
      <dgm:t>
        <a:bodyPr/>
        <a:lstStyle/>
        <a:p>
          <a:pPr rtl="1"/>
          <a:endParaRPr lang="he-IL"/>
        </a:p>
      </dgm:t>
    </dgm:pt>
    <dgm:pt modelId="{9C488B0D-A61B-4B4C-8803-5F0D235F306F}" type="sibTrans" cxnId="{EA8CA4E8-2AFE-409B-8657-D6D0A00EC78B}">
      <dgm:prSet/>
      <dgm:spPr/>
      <dgm:t>
        <a:bodyPr/>
        <a:lstStyle/>
        <a:p>
          <a:pPr rtl="1"/>
          <a:endParaRPr lang="he-IL"/>
        </a:p>
      </dgm:t>
    </dgm:pt>
    <dgm:pt modelId="{AD78729C-8169-4C85-8F0F-17A1E90FAEF0}">
      <dgm:prSet phldrT="[טקסט]"/>
      <dgm:spPr/>
      <dgm:t>
        <a:bodyPr/>
        <a:lstStyle/>
        <a:p>
          <a:pPr rtl="1"/>
          <a:r>
            <a:rPr lang="he-IL" dirty="0" smtClean="0"/>
            <a:t>כמות המזון</a:t>
          </a:r>
          <a:endParaRPr lang="he-IL" dirty="0"/>
        </a:p>
      </dgm:t>
    </dgm:pt>
    <dgm:pt modelId="{EB55CAB1-C4A8-47E6-AD7B-B92DD9762E4D}" type="parTrans" cxnId="{654DA111-53F8-4B7B-88A4-C3E1A55B3AB3}">
      <dgm:prSet/>
      <dgm:spPr/>
      <dgm:t>
        <a:bodyPr/>
        <a:lstStyle/>
        <a:p>
          <a:pPr rtl="1"/>
          <a:endParaRPr lang="he-IL"/>
        </a:p>
      </dgm:t>
    </dgm:pt>
    <dgm:pt modelId="{FEB008CA-F900-45CA-91F6-46086C3959E8}" type="sibTrans" cxnId="{654DA111-53F8-4B7B-88A4-C3E1A55B3AB3}">
      <dgm:prSet/>
      <dgm:spPr/>
      <dgm:t>
        <a:bodyPr/>
        <a:lstStyle/>
        <a:p>
          <a:pPr rtl="1"/>
          <a:endParaRPr lang="he-IL"/>
        </a:p>
      </dgm:t>
    </dgm:pt>
    <dgm:pt modelId="{1D068CBA-3817-489C-9FB6-69822283D7F7}">
      <dgm:prSet phldrT="[טקסט]"/>
      <dgm:spPr/>
      <dgm:t>
        <a:bodyPr/>
        <a:lstStyle/>
        <a:p>
          <a:pPr rtl="1"/>
          <a:r>
            <a:rPr lang="he-IL" dirty="0" smtClean="0"/>
            <a:t>איכות המזון</a:t>
          </a:r>
          <a:endParaRPr lang="he-IL" dirty="0"/>
        </a:p>
      </dgm:t>
    </dgm:pt>
    <dgm:pt modelId="{FE704EE0-3B5A-4BFB-ADAD-B86E97CF9E44}" type="parTrans" cxnId="{D2369FD4-8A92-49B1-98E6-CDAB1550B642}">
      <dgm:prSet/>
      <dgm:spPr/>
      <dgm:t>
        <a:bodyPr/>
        <a:lstStyle/>
        <a:p>
          <a:pPr rtl="1"/>
          <a:endParaRPr lang="he-IL"/>
        </a:p>
      </dgm:t>
    </dgm:pt>
    <dgm:pt modelId="{93994179-95B1-467C-9D97-688D2B3B5231}" type="sibTrans" cxnId="{D2369FD4-8A92-49B1-98E6-CDAB1550B642}">
      <dgm:prSet/>
      <dgm:spPr/>
      <dgm:t>
        <a:bodyPr/>
        <a:lstStyle/>
        <a:p>
          <a:pPr rtl="1"/>
          <a:endParaRPr lang="he-IL"/>
        </a:p>
      </dgm:t>
    </dgm:pt>
    <dgm:pt modelId="{2BA0937A-2037-495C-93F4-492FECD8D397}" type="pres">
      <dgm:prSet presAssocID="{7982C162-F49C-4823-B223-CF35BBE7B5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3CC7E3A0-F531-46BA-BFFE-8071B85B95DC}" type="pres">
      <dgm:prSet presAssocID="{6584A1FF-0803-427E-887B-836902BE593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79A90E-CA07-4318-A709-CDD0DA6E386E}" type="pres">
      <dgm:prSet presAssocID="{9C488B0D-A61B-4B4C-8803-5F0D235F306F}" presName="sibTrans" presStyleCnt="0"/>
      <dgm:spPr/>
    </dgm:pt>
    <dgm:pt modelId="{53C22413-3FFD-446F-BDB6-D7253FC7774F}" type="pres">
      <dgm:prSet presAssocID="{AD78729C-8169-4C85-8F0F-17A1E90FAE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30D648B-F02F-4E89-8C04-EDF7BF483B3D}" type="pres">
      <dgm:prSet presAssocID="{FEB008CA-F900-45CA-91F6-46086C3959E8}" presName="sibTrans" presStyleCnt="0"/>
      <dgm:spPr/>
    </dgm:pt>
    <dgm:pt modelId="{79BF1D91-E25B-4ADB-801B-749892D4A15A}" type="pres">
      <dgm:prSet presAssocID="{1D068CBA-3817-489C-9FB6-69822283D7F7}" presName="node" presStyleLbl="node1" presStyleIdx="2" presStyleCnt="3" custLinFactNeighborX="-1443" custLinFactNeighborY="-962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2369FD4-8A92-49B1-98E6-CDAB1550B642}" srcId="{7982C162-F49C-4823-B223-CF35BBE7B563}" destId="{1D068CBA-3817-489C-9FB6-69822283D7F7}" srcOrd="2" destOrd="0" parTransId="{FE704EE0-3B5A-4BFB-ADAD-B86E97CF9E44}" sibTransId="{93994179-95B1-467C-9D97-688D2B3B5231}"/>
    <dgm:cxn modelId="{07892705-D867-4682-949A-F803E37CF6B9}" type="presOf" srcId="{1D068CBA-3817-489C-9FB6-69822283D7F7}" destId="{79BF1D91-E25B-4ADB-801B-749892D4A15A}" srcOrd="0" destOrd="0" presId="urn:microsoft.com/office/officeart/2005/8/layout/default"/>
    <dgm:cxn modelId="{99E5893C-0F61-4AF8-9905-2F6EE5522162}" type="presOf" srcId="{6584A1FF-0803-427E-887B-836902BE5937}" destId="{3CC7E3A0-F531-46BA-BFFE-8071B85B95DC}" srcOrd="0" destOrd="0" presId="urn:microsoft.com/office/officeart/2005/8/layout/default"/>
    <dgm:cxn modelId="{11684DD7-D058-4165-8684-2F8B5CA26DD4}" type="presOf" srcId="{AD78729C-8169-4C85-8F0F-17A1E90FAEF0}" destId="{53C22413-3FFD-446F-BDB6-D7253FC7774F}" srcOrd="0" destOrd="0" presId="urn:microsoft.com/office/officeart/2005/8/layout/default"/>
    <dgm:cxn modelId="{6469BF03-F6D5-4AD1-8CF2-CE76CBB49840}" type="presOf" srcId="{7982C162-F49C-4823-B223-CF35BBE7B563}" destId="{2BA0937A-2037-495C-93F4-492FECD8D397}" srcOrd="0" destOrd="0" presId="urn:microsoft.com/office/officeart/2005/8/layout/default"/>
    <dgm:cxn modelId="{EA8CA4E8-2AFE-409B-8657-D6D0A00EC78B}" srcId="{7982C162-F49C-4823-B223-CF35BBE7B563}" destId="{6584A1FF-0803-427E-887B-836902BE5937}" srcOrd="0" destOrd="0" parTransId="{7556DB0F-961C-41C2-B77F-6D5896E7A709}" sibTransId="{9C488B0D-A61B-4B4C-8803-5F0D235F306F}"/>
    <dgm:cxn modelId="{654DA111-53F8-4B7B-88A4-C3E1A55B3AB3}" srcId="{7982C162-F49C-4823-B223-CF35BBE7B563}" destId="{AD78729C-8169-4C85-8F0F-17A1E90FAEF0}" srcOrd="1" destOrd="0" parTransId="{EB55CAB1-C4A8-47E6-AD7B-B92DD9762E4D}" sibTransId="{FEB008CA-F900-45CA-91F6-46086C3959E8}"/>
    <dgm:cxn modelId="{8555798C-E039-4055-A8C7-A868013E0749}" type="presParOf" srcId="{2BA0937A-2037-495C-93F4-492FECD8D397}" destId="{3CC7E3A0-F531-46BA-BFFE-8071B85B95DC}" srcOrd="0" destOrd="0" presId="urn:microsoft.com/office/officeart/2005/8/layout/default"/>
    <dgm:cxn modelId="{787539FE-900C-4838-871D-FA3D5A677476}" type="presParOf" srcId="{2BA0937A-2037-495C-93F4-492FECD8D397}" destId="{2179A90E-CA07-4318-A709-CDD0DA6E386E}" srcOrd="1" destOrd="0" presId="urn:microsoft.com/office/officeart/2005/8/layout/default"/>
    <dgm:cxn modelId="{2F825450-5DF0-41A1-9F01-F804C28D2CAC}" type="presParOf" srcId="{2BA0937A-2037-495C-93F4-492FECD8D397}" destId="{53C22413-3FFD-446F-BDB6-D7253FC7774F}" srcOrd="2" destOrd="0" presId="urn:microsoft.com/office/officeart/2005/8/layout/default"/>
    <dgm:cxn modelId="{85BEF38F-F474-4232-9464-53B626AD3EB7}" type="presParOf" srcId="{2BA0937A-2037-495C-93F4-492FECD8D397}" destId="{F30D648B-F02F-4E89-8C04-EDF7BF483B3D}" srcOrd="3" destOrd="0" presId="urn:microsoft.com/office/officeart/2005/8/layout/default"/>
    <dgm:cxn modelId="{E3F47B13-7A5D-41B4-9400-56630F57E9B8}" type="presParOf" srcId="{2BA0937A-2037-495C-93F4-492FECD8D397}" destId="{79BF1D91-E25B-4ADB-801B-749892D4A15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5E53D-BE25-47DA-890F-BE18BA5DF778}">
      <dsp:nvSpPr>
        <dsp:cNvPr id="0" name=""/>
        <dsp:cNvSpPr/>
      </dsp:nvSpPr>
      <dsp:spPr>
        <a:xfrm>
          <a:off x="4515445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עיכול מכני</a:t>
          </a:r>
          <a:endParaRPr lang="he-IL" sz="6500" kern="1200" dirty="0"/>
        </a:p>
      </dsp:txBody>
      <dsp:txXfrm>
        <a:off x="4568335" y="730719"/>
        <a:ext cx="3505782" cy="1700001"/>
      </dsp:txXfrm>
    </dsp:sp>
    <dsp:sp modelId="{77FF1977-DA8E-456E-8CF6-900EB7D4B781}">
      <dsp:nvSpPr>
        <dsp:cNvPr id="0" name=""/>
        <dsp:cNvSpPr/>
      </dsp:nvSpPr>
      <dsp:spPr>
        <a:xfrm>
          <a:off x="7404695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C42B2-C93C-4A67-B12E-CAFBC6E302E7}">
      <dsp:nvSpPr>
        <dsp:cNvPr id="0" name=""/>
        <dsp:cNvSpPr/>
      </dsp:nvSpPr>
      <dsp:spPr>
        <a:xfrm>
          <a:off x="4515445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?</a:t>
          </a:r>
          <a:endParaRPr lang="he-IL" sz="6500" kern="1200" dirty="0"/>
        </a:p>
      </dsp:txBody>
      <dsp:txXfrm>
        <a:off x="4568335" y="2987946"/>
        <a:ext cx="2783469" cy="1700001"/>
      </dsp:txXfrm>
    </dsp:sp>
    <dsp:sp modelId="{E9E88822-668F-400A-84FE-EB45F4FBE37C}">
      <dsp:nvSpPr>
        <dsp:cNvPr id="0" name=""/>
        <dsp:cNvSpPr/>
      </dsp:nvSpPr>
      <dsp:spPr>
        <a:xfrm>
          <a:off x="992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753069"/>
                <a:satOff val="3555"/>
                <a:lumOff val="-60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7753069"/>
                <a:satOff val="3555"/>
                <a:lumOff val="-60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עיכול כימי</a:t>
          </a:r>
          <a:endParaRPr lang="he-IL" sz="6500" kern="1200" dirty="0"/>
        </a:p>
      </dsp:txBody>
      <dsp:txXfrm>
        <a:off x="53882" y="730719"/>
        <a:ext cx="3505782" cy="1700001"/>
      </dsp:txXfrm>
    </dsp:sp>
    <dsp:sp modelId="{F0602A4A-DEC4-4B71-87FE-209EAA694BD2}">
      <dsp:nvSpPr>
        <dsp:cNvPr id="0" name=""/>
        <dsp:cNvSpPr/>
      </dsp:nvSpPr>
      <dsp:spPr>
        <a:xfrm>
          <a:off x="2890242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9859C-A493-4349-8652-7119EB3F675F}">
      <dsp:nvSpPr>
        <dsp:cNvPr id="0" name=""/>
        <dsp:cNvSpPr/>
      </dsp:nvSpPr>
      <dsp:spPr>
        <a:xfrm>
          <a:off x="992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7753069"/>
              <a:satOff val="3555"/>
              <a:lumOff val="-607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?</a:t>
          </a:r>
          <a:endParaRPr lang="he-IL" sz="6500" kern="1200" dirty="0"/>
        </a:p>
      </dsp:txBody>
      <dsp:txXfrm>
        <a:off x="53882" y="2987946"/>
        <a:ext cx="2783469" cy="1700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5E53D-BE25-47DA-890F-BE18BA5DF778}">
      <dsp:nvSpPr>
        <dsp:cNvPr id="0" name=""/>
        <dsp:cNvSpPr/>
      </dsp:nvSpPr>
      <dsp:spPr>
        <a:xfrm>
          <a:off x="4450953" y="661"/>
          <a:ext cx="3095624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 smtClean="0"/>
            <a:t>פירוק מכני</a:t>
          </a:r>
          <a:endParaRPr lang="he-IL" sz="5400" kern="1200" dirty="0"/>
        </a:p>
      </dsp:txBody>
      <dsp:txXfrm>
        <a:off x="4496287" y="45995"/>
        <a:ext cx="3004956" cy="1457144"/>
      </dsp:txXfrm>
    </dsp:sp>
    <dsp:sp modelId="{77FF1977-DA8E-456E-8CF6-900EB7D4B781}">
      <dsp:nvSpPr>
        <dsp:cNvPr id="0" name=""/>
        <dsp:cNvSpPr/>
      </dsp:nvSpPr>
      <dsp:spPr>
        <a:xfrm>
          <a:off x="6927453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309562" y="0"/>
              </a:moveTo>
              <a:lnTo>
                <a:pt x="309562" y="1160859"/>
              </a:lnTo>
              <a:lnTo>
                <a:pt x="0" y="116085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C42B2-C93C-4A67-B12E-CAFBC6E302E7}">
      <dsp:nvSpPr>
        <dsp:cNvPr id="0" name=""/>
        <dsp:cNvSpPr/>
      </dsp:nvSpPr>
      <dsp:spPr>
        <a:xfrm>
          <a:off x="4450953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 smtClean="0"/>
            <a:t>חיתוך המזון בשיניים לחתיכות קטנות</a:t>
          </a:r>
        </a:p>
      </dsp:txBody>
      <dsp:txXfrm>
        <a:off x="4496287" y="1980761"/>
        <a:ext cx="2385831" cy="1457144"/>
      </dsp:txXfrm>
    </dsp:sp>
    <dsp:sp modelId="{85894F23-BA8B-4F3E-AAB8-D0D862E725A9}">
      <dsp:nvSpPr>
        <dsp:cNvPr id="0" name=""/>
        <dsp:cNvSpPr/>
      </dsp:nvSpPr>
      <dsp:spPr>
        <a:xfrm>
          <a:off x="6927453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309562" y="0"/>
              </a:moveTo>
              <a:lnTo>
                <a:pt x="309562" y="3095624"/>
              </a:lnTo>
              <a:lnTo>
                <a:pt x="0" y="30956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5AAFB-194A-4E7D-BA61-A87A5E6E488D}">
      <dsp:nvSpPr>
        <dsp:cNvPr id="0" name=""/>
        <dsp:cNvSpPr/>
      </dsp:nvSpPr>
      <dsp:spPr>
        <a:xfrm>
          <a:off x="4450953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5917690"/>
              <a:satOff val="1185"/>
              <a:lumOff val="-202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 smtClean="0"/>
            <a:t>אין שינוי בתכונות החומר</a:t>
          </a:r>
        </a:p>
      </dsp:txBody>
      <dsp:txXfrm>
        <a:off x="4496287" y="3915526"/>
        <a:ext cx="2385831" cy="1457144"/>
      </dsp:txXfrm>
    </dsp:sp>
    <dsp:sp modelId="{E9E88822-668F-400A-84FE-EB45F4FBE37C}">
      <dsp:nvSpPr>
        <dsp:cNvPr id="0" name=""/>
        <dsp:cNvSpPr/>
      </dsp:nvSpPr>
      <dsp:spPr>
        <a:xfrm>
          <a:off x="581421" y="661"/>
          <a:ext cx="3095624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753069"/>
                <a:satOff val="3555"/>
                <a:lumOff val="-60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7753069"/>
                <a:satOff val="3555"/>
                <a:lumOff val="-60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400" kern="1200" dirty="0" smtClean="0"/>
            <a:t>פירוק כימי</a:t>
          </a:r>
          <a:endParaRPr lang="he-IL" sz="5400" kern="1200" dirty="0"/>
        </a:p>
      </dsp:txBody>
      <dsp:txXfrm>
        <a:off x="626755" y="45995"/>
        <a:ext cx="3004956" cy="1457144"/>
      </dsp:txXfrm>
    </dsp:sp>
    <dsp:sp modelId="{F0602A4A-DEC4-4B71-87FE-209EAA694BD2}">
      <dsp:nvSpPr>
        <dsp:cNvPr id="0" name=""/>
        <dsp:cNvSpPr/>
      </dsp:nvSpPr>
      <dsp:spPr>
        <a:xfrm>
          <a:off x="3057921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309562" y="0"/>
              </a:moveTo>
              <a:lnTo>
                <a:pt x="309562" y="1160859"/>
              </a:lnTo>
              <a:lnTo>
                <a:pt x="0" y="116085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9859C-A493-4349-8652-7119EB3F675F}">
      <dsp:nvSpPr>
        <dsp:cNvPr id="0" name=""/>
        <dsp:cNvSpPr/>
      </dsp:nvSpPr>
      <dsp:spPr>
        <a:xfrm>
          <a:off x="581421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1835380"/>
              <a:satOff val="2370"/>
              <a:lumOff val="-405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 smtClean="0"/>
            <a:t>פירוק המזון על ידי הרוק בתהליך כימי </a:t>
          </a:r>
          <a:endParaRPr lang="he-IL" sz="3000" kern="1200" dirty="0"/>
        </a:p>
      </dsp:txBody>
      <dsp:txXfrm>
        <a:off x="626755" y="1980761"/>
        <a:ext cx="2385831" cy="1457144"/>
      </dsp:txXfrm>
    </dsp:sp>
    <dsp:sp modelId="{B7415E0D-3024-4AED-9431-91867A96597A}">
      <dsp:nvSpPr>
        <dsp:cNvPr id="0" name=""/>
        <dsp:cNvSpPr/>
      </dsp:nvSpPr>
      <dsp:spPr>
        <a:xfrm>
          <a:off x="3057921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309562" y="0"/>
              </a:moveTo>
              <a:lnTo>
                <a:pt x="309562" y="3095624"/>
              </a:lnTo>
              <a:lnTo>
                <a:pt x="0" y="30956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0DB8E-6F17-4034-8B4E-324D7FB4FEFD}">
      <dsp:nvSpPr>
        <dsp:cNvPr id="0" name=""/>
        <dsp:cNvSpPr/>
      </dsp:nvSpPr>
      <dsp:spPr>
        <a:xfrm>
          <a:off x="581421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7753069"/>
              <a:satOff val="3555"/>
              <a:lumOff val="-607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 smtClean="0"/>
            <a:t>מתקבל חומר בעל תכונות חדשות</a:t>
          </a:r>
          <a:endParaRPr lang="he-IL" sz="3000" kern="1200" dirty="0"/>
        </a:p>
      </dsp:txBody>
      <dsp:txXfrm>
        <a:off x="626755" y="3915526"/>
        <a:ext cx="2385831" cy="1457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AAA6B-9076-4968-8F12-3456ED116CE6}">
      <dsp:nvSpPr>
        <dsp:cNvPr id="0" name=""/>
        <dsp:cNvSpPr/>
      </dsp:nvSpPr>
      <dsp:spPr>
        <a:xfrm>
          <a:off x="4249567" y="1103029"/>
          <a:ext cx="3034388" cy="18206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300" kern="1200" dirty="0" smtClean="0"/>
            <a:t>רב סוכר</a:t>
          </a:r>
        </a:p>
        <a:p>
          <a:pPr lvl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300" kern="1200" dirty="0" smtClean="0"/>
            <a:t>(עמילן)</a:t>
          </a:r>
          <a:endParaRPr lang="he-IL" sz="4300" kern="1200" dirty="0"/>
        </a:p>
      </dsp:txBody>
      <dsp:txXfrm>
        <a:off x="4302892" y="1156354"/>
        <a:ext cx="2927738" cy="1713983"/>
      </dsp:txXfrm>
    </dsp:sp>
    <dsp:sp modelId="{1396224F-7819-4352-98A1-4B157A2806C7}">
      <dsp:nvSpPr>
        <dsp:cNvPr id="0" name=""/>
        <dsp:cNvSpPr/>
      </dsp:nvSpPr>
      <dsp:spPr>
        <a:xfrm rot="10800000">
          <a:off x="3302837" y="1637081"/>
          <a:ext cx="643290" cy="7525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400" kern="1200"/>
        </a:p>
      </dsp:txBody>
      <dsp:txXfrm rot="10800000">
        <a:off x="3495824" y="1787587"/>
        <a:ext cx="450303" cy="451516"/>
      </dsp:txXfrm>
    </dsp:sp>
    <dsp:sp modelId="{F493AE41-D72C-49E1-A959-27B9E31C0762}">
      <dsp:nvSpPr>
        <dsp:cNvPr id="0" name=""/>
        <dsp:cNvSpPr/>
      </dsp:nvSpPr>
      <dsp:spPr>
        <a:xfrm>
          <a:off x="1422" y="1103029"/>
          <a:ext cx="3034388" cy="18206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968348"/>
                <a:satOff val="0"/>
                <a:lumOff val="529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7968348"/>
                <a:satOff val="0"/>
                <a:lumOff val="529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300" kern="1200" dirty="0" smtClean="0"/>
            <a:t>חד סוכר (גלוקוז)</a:t>
          </a:r>
          <a:endParaRPr lang="he-IL" sz="4300" kern="1200" dirty="0"/>
        </a:p>
      </dsp:txBody>
      <dsp:txXfrm>
        <a:off x="54747" y="1156354"/>
        <a:ext cx="2927738" cy="17139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5E53D-BE25-47DA-890F-BE18BA5DF778}">
      <dsp:nvSpPr>
        <dsp:cNvPr id="0" name=""/>
        <dsp:cNvSpPr/>
      </dsp:nvSpPr>
      <dsp:spPr>
        <a:xfrm>
          <a:off x="4515445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300" kern="1200" dirty="0" smtClean="0"/>
            <a:t>פירוק מכני</a:t>
          </a:r>
          <a:endParaRPr lang="he-IL" sz="6300" kern="1200" dirty="0"/>
        </a:p>
      </dsp:txBody>
      <dsp:txXfrm>
        <a:off x="4568335" y="730719"/>
        <a:ext cx="3505782" cy="1700001"/>
      </dsp:txXfrm>
    </dsp:sp>
    <dsp:sp modelId="{77FF1977-DA8E-456E-8CF6-900EB7D4B781}">
      <dsp:nvSpPr>
        <dsp:cNvPr id="0" name=""/>
        <dsp:cNvSpPr/>
      </dsp:nvSpPr>
      <dsp:spPr>
        <a:xfrm>
          <a:off x="7404695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C42B2-C93C-4A67-B12E-CAFBC6E302E7}">
      <dsp:nvSpPr>
        <dsp:cNvPr id="0" name=""/>
        <dsp:cNvSpPr/>
      </dsp:nvSpPr>
      <dsp:spPr>
        <a:xfrm>
          <a:off x="4515445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6500" kern="1200" dirty="0" smtClean="0"/>
        </a:p>
      </dsp:txBody>
      <dsp:txXfrm>
        <a:off x="4568335" y="2987946"/>
        <a:ext cx="2783469" cy="1700001"/>
      </dsp:txXfrm>
    </dsp:sp>
    <dsp:sp modelId="{E9E88822-668F-400A-84FE-EB45F4FBE37C}">
      <dsp:nvSpPr>
        <dsp:cNvPr id="0" name=""/>
        <dsp:cNvSpPr/>
      </dsp:nvSpPr>
      <dsp:spPr>
        <a:xfrm>
          <a:off x="992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753069"/>
                <a:satOff val="3555"/>
                <a:lumOff val="-60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7753069"/>
                <a:satOff val="3555"/>
                <a:lumOff val="-60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300" kern="1200" dirty="0" smtClean="0"/>
            <a:t>פירוק כימי</a:t>
          </a:r>
          <a:endParaRPr lang="he-IL" sz="6300" kern="1200" dirty="0"/>
        </a:p>
      </dsp:txBody>
      <dsp:txXfrm>
        <a:off x="53882" y="730719"/>
        <a:ext cx="3505782" cy="1700001"/>
      </dsp:txXfrm>
    </dsp:sp>
    <dsp:sp modelId="{F0602A4A-DEC4-4B71-87FE-209EAA694BD2}">
      <dsp:nvSpPr>
        <dsp:cNvPr id="0" name=""/>
        <dsp:cNvSpPr/>
      </dsp:nvSpPr>
      <dsp:spPr>
        <a:xfrm>
          <a:off x="2890242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9859C-A493-4349-8652-7119EB3F675F}">
      <dsp:nvSpPr>
        <dsp:cNvPr id="0" name=""/>
        <dsp:cNvSpPr/>
      </dsp:nvSpPr>
      <dsp:spPr>
        <a:xfrm>
          <a:off x="992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7753069"/>
              <a:satOff val="3555"/>
              <a:lumOff val="-607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6500" kern="1200" dirty="0"/>
        </a:p>
      </dsp:txBody>
      <dsp:txXfrm>
        <a:off x="53882" y="2987946"/>
        <a:ext cx="2783469" cy="1700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5E53D-BE25-47DA-890F-BE18BA5DF778}">
      <dsp:nvSpPr>
        <dsp:cNvPr id="0" name=""/>
        <dsp:cNvSpPr/>
      </dsp:nvSpPr>
      <dsp:spPr>
        <a:xfrm>
          <a:off x="4515445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300" kern="1200" dirty="0" smtClean="0"/>
            <a:t>פירוק מכני</a:t>
          </a:r>
          <a:endParaRPr lang="he-IL" sz="6300" kern="1200" dirty="0"/>
        </a:p>
      </dsp:txBody>
      <dsp:txXfrm>
        <a:off x="4568335" y="730719"/>
        <a:ext cx="3505782" cy="1700001"/>
      </dsp:txXfrm>
    </dsp:sp>
    <dsp:sp modelId="{77FF1977-DA8E-456E-8CF6-900EB7D4B781}">
      <dsp:nvSpPr>
        <dsp:cNvPr id="0" name=""/>
        <dsp:cNvSpPr/>
      </dsp:nvSpPr>
      <dsp:spPr>
        <a:xfrm>
          <a:off x="7404695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C42B2-C93C-4A67-B12E-CAFBC6E302E7}">
      <dsp:nvSpPr>
        <dsp:cNvPr id="0" name=""/>
        <dsp:cNvSpPr/>
      </dsp:nvSpPr>
      <dsp:spPr>
        <a:xfrm>
          <a:off x="4515445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kern="1200" dirty="0" smtClean="0"/>
            <a:t>תנועות שרירי הקיבה מועכות את המזון</a:t>
          </a:r>
        </a:p>
      </dsp:txBody>
      <dsp:txXfrm>
        <a:off x="4568335" y="2987946"/>
        <a:ext cx="2783469" cy="1700001"/>
      </dsp:txXfrm>
    </dsp:sp>
    <dsp:sp modelId="{E9E88822-668F-400A-84FE-EB45F4FBE37C}">
      <dsp:nvSpPr>
        <dsp:cNvPr id="0" name=""/>
        <dsp:cNvSpPr/>
      </dsp:nvSpPr>
      <dsp:spPr>
        <a:xfrm>
          <a:off x="992" y="677829"/>
          <a:ext cx="3611562" cy="180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753069"/>
                <a:satOff val="3555"/>
                <a:lumOff val="-60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7753069"/>
                <a:satOff val="3555"/>
                <a:lumOff val="-60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300" kern="1200" dirty="0" smtClean="0"/>
            <a:t>פירוק כימי</a:t>
          </a:r>
          <a:endParaRPr lang="he-IL" sz="6300" kern="1200" dirty="0"/>
        </a:p>
      </dsp:txBody>
      <dsp:txXfrm>
        <a:off x="53882" y="730719"/>
        <a:ext cx="3505782" cy="1700001"/>
      </dsp:txXfrm>
    </dsp:sp>
    <dsp:sp modelId="{F0602A4A-DEC4-4B71-87FE-209EAA694BD2}">
      <dsp:nvSpPr>
        <dsp:cNvPr id="0" name=""/>
        <dsp:cNvSpPr/>
      </dsp:nvSpPr>
      <dsp:spPr>
        <a:xfrm>
          <a:off x="2890242" y="2483610"/>
          <a:ext cx="361156" cy="1354335"/>
        </a:xfrm>
        <a:custGeom>
          <a:avLst/>
          <a:gdLst/>
          <a:ahLst/>
          <a:cxnLst/>
          <a:rect l="0" t="0" r="0" b="0"/>
          <a:pathLst>
            <a:path>
              <a:moveTo>
                <a:pt x="361156" y="0"/>
              </a:moveTo>
              <a:lnTo>
                <a:pt x="361156" y="1354335"/>
              </a:lnTo>
              <a:lnTo>
                <a:pt x="0" y="13543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9859C-A493-4349-8652-7119EB3F675F}">
      <dsp:nvSpPr>
        <dsp:cNvPr id="0" name=""/>
        <dsp:cNvSpPr/>
      </dsp:nvSpPr>
      <dsp:spPr>
        <a:xfrm>
          <a:off x="992" y="2935056"/>
          <a:ext cx="2889249" cy="1805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7753069"/>
              <a:satOff val="3555"/>
              <a:lumOff val="-607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500" kern="1200" dirty="0" smtClean="0"/>
            <a:t>חומצות העיכול בקיבה מפרקות את המזון</a:t>
          </a:r>
          <a:endParaRPr lang="he-IL" sz="3500" kern="1200" dirty="0"/>
        </a:p>
      </dsp:txBody>
      <dsp:txXfrm>
        <a:off x="53882" y="2987946"/>
        <a:ext cx="2783469" cy="17000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7E3A0-F531-46BA-BFFE-8071B85B95DC}">
      <dsp:nvSpPr>
        <dsp:cNvPr id="0" name=""/>
        <dsp:cNvSpPr/>
      </dsp:nvSpPr>
      <dsp:spPr>
        <a:xfrm>
          <a:off x="0" y="22808"/>
          <a:ext cx="2981215" cy="17887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200" kern="1200" dirty="0" smtClean="0"/>
            <a:t>תנועה בריאותית</a:t>
          </a:r>
          <a:endParaRPr lang="he-IL" sz="5200" kern="1200" dirty="0"/>
        </a:p>
      </dsp:txBody>
      <dsp:txXfrm>
        <a:off x="0" y="22808"/>
        <a:ext cx="2981215" cy="1788729"/>
      </dsp:txXfrm>
    </dsp:sp>
    <dsp:sp modelId="{53C22413-3FFD-446F-BDB6-D7253FC7774F}">
      <dsp:nvSpPr>
        <dsp:cNvPr id="0" name=""/>
        <dsp:cNvSpPr/>
      </dsp:nvSpPr>
      <dsp:spPr>
        <a:xfrm>
          <a:off x="3279337" y="22808"/>
          <a:ext cx="2981215" cy="1788729"/>
        </a:xfrm>
        <a:prstGeom prst="rect">
          <a:avLst/>
        </a:prstGeom>
        <a:gradFill rotWithShape="0">
          <a:gsLst>
            <a:gs pos="0">
              <a:schemeClr val="accent5">
                <a:hueOff val="3984174"/>
                <a:satOff val="0"/>
                <a:lumOff val="26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3984174"/>
                <a:satOff val="0"/>
                <a:lumOff val="26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200" kern="1200" dirty="0" smtClean="0"/>
            <a:t>כמות המזון</a:t>
          </a:r>
          <a:endParaRPr lang="he-IL" sz="5200" kern="1200" dirty="0"/>
        </a:p>
      </dsp:txBody>
      <dsp:txXfrm>
        <a:off x="3279337" y="22808"/>
        <a:ext cx="2981215" cy="1788729"/>
      </dsp:txXfrm>
    </dsp:sp>
    <dsp:sp modelId="{79BF1D91-E25B-4ADB-801B-749892D4A15A}">
      <dsp:nvSpPr>
        <dsp:cNvPr id="0" name=""/>
        <dsp:cNvSpPr/>
      </dsp:nvSpPr>
      <dsp:spPr>
        <a:xfrm>
          <a:off x="6515655" y="0"/>
          <a:ext cx="2981215" cy="1788729"/>
        </a:xfrm>
        <a:prstGeom prst="rect">
          <a:avLst/>
        </a:prstGeom>
        <a:gradFill rotWithShape="0">
          <a:gsLst>
            <a:gs pos="0">
              <a:schemeClr val="accent5">
                <a:hueOff val="7968348"/>
                <a:satOff val="0"/>
                <a:lumOff val="529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7968348"/>
                <a:satOff val="0"/>
                <a:lumOff val="529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200" kern="1200" dirty="0" smtClean="0"/>
            <a:t>איכות המזון</a:t>
          </a:r>
          <a:endParaRPr lang="he-IL" sz="5200" kern="1200" dirty="0"/>
        </a:p>
      </dsp:txBody>
      <dsp:txXfrm>
        <a:off x="6515655" y="0"/>
        <a:ext cx="2981215" cy="1788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2162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מיד נתחיל במסע ונבין כיצד החומרים</a:t>
            </a:r>
            <a:r>
              <a:rPr lang="he-IL" baseline="0" dirty="0" smtClean="0"/>
              <a:t> מפורקים לאבני הבניין, ליחידות הקטנות.</a:t>
            </a:r>
          </a:p>
          <a:p>
            <a:pPr algn="r" rtl="1"/>
            <a:r>
              <a:rPr lang="he-IL" baseline="0" dirty="0" smtClean="0"/>
              <a:t>אבל רגע לפני כן,</a:t>
            </a:r>
          </a:p>
          <a:p>
            <a:pPr algn="r" rtl="1"/>
            <a:r>
              <a:rPr lang="he-IL" baseline="0" dirty="0" smtClean="0"/>
              <a:t>נסו להיזכר, אם חזרתם הביתה, והרחתם תבשיל שאתם ממש אוהבים.</a:t>
            </a:r>
          </a:p>
          <a:p>
            <a:pPr algn="r" rtl="1"/>
            <a:r>
              <a:rPr lang="he-IL" baseline="0" dirty="0" smtClean="0"/>
              <a:t>מהי תגובת הגוף לריח?</a:t>
            </a:r>
          </a:p>
          <a:p>
            <a:pPr algn="r" rtl="1"/>
            <a:r>
              <a:rPr lang="he-IL" baseline="0" dirty="0" smtClean="0"/>
              <a:t>מה קורה לכם בתוך הפה?</a:t>
            </a:r>
          </a:p>
          <a:p>
            <a:pPr algn="r" rtl="1"/>
            <a:r>
              <a:rPr lang="he-IL" baseline="0" dirty="0" smtClean="0"/>
              <a:t>האם גם אתם מרגישים את בלוטות הרוק מתחילות לעבוד?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dirty="0" smtClean="0"/>
              <a:t>ריח המזון, המראה שלו ולפעמים אפילו רק לחשוב על המזון... גורמים להפרשת רוק מוגברת מבלוטות הרוק שבפה...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915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התחנה</a:t>
            </a:r>
            <a:r>
              <a:rPr lang="he-IL" baseline="0" dirty="0" smtClean="0"/>
              <a:t> הראשונה במסע היא </a:t>
            </a:r>
            <a:r>
              <a:rPr lang="he-IL" u="sng" baseline="0" dirty="0" smtClean="0"/>
              <a:t>הפה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u="sng" baseline="0" dirty="0" smtClean="0"/>
              <a:t>בפה</a:t>
            </a:r>
            <a:r>
              <a:rPr lang="he-IL" baseline="0" dirty="0" smtClean="0"/>
              <a:t> מתחילים החיתוך והפירוק של המזון.</a:t>
            </a:r>
          </a:p>
          <a:p>
            <a:pPr algn="r" rtl="1"/>
            <a:r>
              <a:rPr lang="he-IL" baseline="0" dirty="0" smtClean="0"/>
              <a:t>אילו מרכיבים בפה שותפים לתהליך העיכול?</a:t>
            </a:r>
          </a:p>
          <a:p>
            <a:pPr algn="r" rtl="1"/>
            <a:r>
              <a:rPr lang="he-IL" u="sng" baseline="0" dirty="0" smtClean="0"/>
              <a:t>השיניים</a:t>
            </a:r>
            <a:r>
              <a:rPr lang="he-IL" baseline="0" dirty="0" smtClean="0"/>
              <a:t> לועסות וחותכות את המזון לחתיכות קטנות. תוכלו לראות באיור את סוגי השיניים השונות – הקדמיות – חותכות את המזון, האחוריות טוחנות אותו. 32 שיניים שמכינות את המזון לעיכול ובליעה.</a:t>
            </a:r>
          </a:p>
          <a:p>
            <a:pPr algn="r" rtl="1"/>
            <a:r>
              <a:rPr lang="he-IL" u="sng" baseline="0" dirty="0" smtClean="0"/>
              <a:t>בלשון</a:t>
            </a:r>
            <a:r>
              <a:rPr lang="he-IL" baseline="0" dirty="0" smtClean="0"/>
              <a:t> נמצאות </a:t>
            </a:r>
            <a:r>
              <a:rPr lang="he-IL" u="sng" baseline="0" dirty="0" smtClean="0"/>
              <a:t>בלוטות הטעם </a:t>
            </a:r>
            <a:r>
              <a:rPr lang="he-IL" baseline="0" dirty="0" smtClean="0"/>
              <a:t>שטועמות את המזון. בנוסף </a:t>
            </a:r>
            <a:r>
              <a:rPr lang="he-IL" u="sng" baseline="0" dirty="0" smtClean="0"/>
              <a:t>הלשון</a:t>
            </a:r>
            <a:r>
              <a:rPr lang="he-IL" baseline="0" dirty="0" smtClean="0"/>
              <a:t> מזיזה את המזון מצד לצד כך שיחתך היטב, ומסייעת בבליעה.</a:t>
            </a:r>
          </a:p>
          <a:p>
            <a:pPr algn="r" rtl="1"/>
            <a:r>
              <a:rPr lang="he-IL" u="sng" baseline="0" dirty="0" smtClean="0"/>
              <a:t>הרוק</a:t>
            </a:r>
            <a:r>
              <a:rPr lang="he-IL" baseline="0" dirty="0" smtClean="0"/>
              <a:t> מרטיב את המזון ומכין אותו לבליעה, וגם מתחיל לפרק את הסוכרים בעזרת חומר מיוחד שנמצא ברוק.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50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במערכת העיכול, וממש כבר בתחנה הראשונה בפה - יש שני סוגים של עיכול.</a:t>
            </a:r>
          </a:p>
          <a:p>
            <a:pPr algn="r" rtl="1"/>
            <a:r>
              <a:rPr lang="he-IL" dirty="0" smtClean="0"/>
              <a:t>עיכול מכני ועיכול כימי.</a:t>
            </a:r>
          </a:p>
          <a:p>
            <a:pPr algn="r" rtl="1"/>
            <a:r>
              <a:rPr lang="he-IL" dirty="0" smtClean="0"/>
              <a:t>מהי הכוונה בשני המושגים האלה?</a:t>
            </a:r>
          </a:p>
          <a:p>
            <a:pPr algn="r" rtl="1"/>
            <a:r>
              <a:rPr lang="he-IL" dirty="0" smtClean="0"/>
              <a:t>נתנס</a:t>
            </a:r>
            <a:r>
              <a:rPr lang="he-IL" baseline="0" dirty="0" smtClean="0"/>
              <a:t>ה תחילה ונלמד.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69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נתנסה.</a:t>
            </a:r>
          </a:p>
          <a:p>
            <a:pPr algn="r" rtl="1"/>
            <a:r>
              <a:rPr lang="he-IL" dirty="0" smtClean="0"/>
              <a:t>קחו לכם את המספריים ואת הנייר</a:t>
            </a:r>
            <a:r>
              <a:rPr lang="he-IL" baseline="0" dirty="0" smtClean="0"/>
              <a:t> שהכנתם בתחילת השיעור.</a:t>
            </a:r>
          </a:p>
          <a:p>
            <a:pPr algn="r" rtl="1"/>
            <a:r>
              <a:rPr lang="he-IL" baseline="0" dirty="0" smtClean="0"/>
              <a:t>גזרו... </a:t>
            </a:r>
            <a:r>
              <a:rPr lang="he-IL" b="1" baseline="0" dirty="0" smtClean="0"/>
              <a:t>(להקריא) </a:t>
            </a:r>
            <a:r>
              <a:rPr lang="he-IL" baseline="0" dirty="0" smtClean="0"/>
              <a:t>ולהדגים גזירה תוך כדי הסרטה.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681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כעת ניקח את אותה פיסת נייר, והפעם במקום לגזור אותה נשרוף אותה.</a:t>
            </a:r>
          </a:p>
          <a:p>
            <a:pPr algn="r" rtl="1"/>
            <a:r>
              <a:rPr lang="he-IL" u="sng" baseline="0" dirty="0" smtClean="0"/>
              <a:t>אל תבצעו את הניסוי הזה בעצמכם, מטעמי בטיחות!</a:t>
            </a:r>
          </a:p>
          <a:p>
            <a:pPr algn="r" rtl="1"/>
            <a:r>
              <a:rPr lang="he-IL" baseline="0" dirty="0" smtClean="0"/>
              <a:t>אדגים לכם, ולשם הבטיחות אשתמש במגש לא דליק, ויש לי כאן אמצעים לכיבוי האש - אם יהיה צורך.</a:t>
            </a:r>
          </a:p>
          <a:p>
            <a:pPr algn="r" rtl="1"/>
            <a:r>
              <a:rPr lang="he-IL" b="1" baseline="0" dirty="0" smtClean="0"/>
              <a:t>(להדגים שריפת נייר, להקפיד על הנחיות הבטיחות)</a:t>
            </a:r>
          </a:p>
          <a:p>
            <a:pPr algn="r" rtl="1"/>
            <a:r>
              <a:rPr lang="he-IL" baseline="0" dirty="0" smtClean="0"/>
              <a:t>התבוננו באפר. האם הוא דומה בתכונותיו לנייר?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681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שתי ההתנסויות שביצענו מדגימות לנו את שני סוגי הפירוקים – פירוק מכני ופירוק כימי.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dirty="0" smtClean="0"/>
              <a:t>בפירוק מכני - בדומה לגזירת הנייר, </a:t>
            </a:r>
            <a:r>
              <a:rPr lang="he-IL" baseline="0" dirty="0" smtClean="0"/>
              <a:t>הנייר הוא אותו נייר. אין שינוי בתכונותיו.</a:t>
            </a:r>
          </a:p>
          <a:p>
            <a:pPr algn="r" rtl="1"/>
            <a:r>
              <a:rPr lang="he-IL" dirty="0" smtClean="0"/>
              <a:t>כך המזון רק הופך לחתיכות קטנות יותר, בדיוק כמו</a:t>
            </a:r>
            <a:r>
              <a:rPr lang="he-IL" baseline="0" dirty="0" smtClean="0"/>
              <a:t> שמכונה לעיבוד מזון עושה. </a:t>
            </a:r>
          </a:p>
          <a:p>
            <a:pPr algn="r" rtl="1"/>
            <a:r>
              <a:rPr lang="he-IL" baseline="0" dirty="0" smtClean="0"/>
              <a:t>בפירוק כימי - בדומה לשריפת הנייר, מתקבל חומר שכלל אינו דומה למקור, כמו הנייר שהפך לאפר. </a:t>
            </a:r>
          </a:p>
          <a:p>
            <a:pPr algn="r" rtl="1"/>
            <a:r>
              <a:rPr lang="he-IL" baseline="0" dirty="0" smtClean="0"/>
              <a:t>יש כאן שינוי משמעותי בתכונות של החומר.</a:t>
            </a:r>
          </a:p>
          <a:p>
            <a:pPr algn="r" rtl="1"/>
            <a:r>
              <a:rPr lang="he-IL" baseline="0" dirty="0" smtClean="0"/>
              <a:t>ולכן זה נקרא פירוק כימי.</a:t>
            </a:r>
          </a:p>
          <a:p>
            <a:pPr algn="r" rtl="1"/>
            <a:r>
              <a:rPr lang="he-IL" baseline="0" dirty="0" smtClean="0"/>
              <a:t>את השינוי הכימי קצת יותר קשה לנו להבין.</a:t>
            </a:r>
          </a:p>
          <a:p>
            <a:pPr algn="r" rtl="1"/>
            <a:r>
              <a:rPr lang="he-IL" baseline="0" dirty="0" smtClean="0"/>
              <a:t>בואו נלמד זאת באמצעות ניסוי.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699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כדי להמחיש את פעולת</a:t>
            </a:r>
            <a:r>
              <a:rPr lang="he-IL" baseline="0" dirty="0" smtClean="0"/>
              <a:t> הרוק - נתנסה בלעיסה.</a:t>
            </a:r>
          </a:p>
          <a:p>
            <a:pPr algn="r" rtl="1"/>
            <a:r>
              <a:rPr lang="he-IL" baseline="0" dirty="0" smtClean="0"/>
              <a:t>טלו ידיים, ברכו והתחילו ללעוס פרוסת לחם, או אכלו תפוח אדמה מבושל.</a:t>
            </a:r>
          </a:p>
          <a:p>
            <a:pPr algn="r" rtl="1"/>
            <a:r>
              <a:rPr lang="he-IL" baseline="0" dirty="0" smtClean="0"/>
              <a:t>לעסו לאט, הרגישו כיצד השיניים טוחנות את המזון וכיצד הרוק מרטיב אותו.</a:t>
            </a:r>
          </a:p>
          <a:p>
            <a:pPr algn="r" rtl="1"/>
            <a:r>
              <a:rPr lang="he-IL" baseline="0" dirty="0" smtClean="0"/>
              <a:t>נסו להרגיש בשינויי הטעם ככל שהמזון נשאר בפה.</a:t>
            </a:r>
          </a:p>
          <a:p>
            <a:pPr algn="r" rtl="1"/>
            <a:r>
              <a:rPr lang="he-IL" baseline="0" dirty="0" smtClean="0"/>
              <a:t>האם אתם מרגישים טעם מתוק?</a:t>
            </a:r>
          </a:p>
          <a:p>
            <a:pPr algn="r" rtl="1"/>
            <a:r>
              <a:rPr lang="he-IL" baseline="0" dirty="0" smtClean="0"/>
              <a:t>זה סימן שמתחיל פירוק הסוכרים לאבני הבניין.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433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הלחם ותפוחי</a:t>
            </a:r>
            <a:r>
              <a:rPr lang="he-IL" baseline="0" dirty="0" smtClean="0"/>
              <a:t> האדמה מכילים פחמימות – רב סוכר מסוג עמילן.</a:t>
            </a:r>
          </a:p>
          <a:p>
            <a:pPr algn="r" rtl="1"/>
            <a:r>
              <a:rPr lang="he-IL" baseline="0" dirty="0" smtClean="0"/>
              <a:t>ברוק יש חומר שמתחיל את פירוק העמילן ליחידות הקטנות – חד סוכר.</a:t>
            </a:r>
          </a:p>
          <a:p>
            <a:pPr algn="r" rtl="1"/>
            <a:r>
              <a:rPr lang="he-IL" baseline="0" dirty="0" smtClean="0"/>
              <a:t>החד סוכר הוא מתוק ולכן משתנה טעמו של המזון.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509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וכעת</a:t>
            </a:r>
            <a:r>
              <a:rPr lang="he-IL" baseline="0" dirty="0" smtClean="0"/>
              <a:t> הגענו לתחנה </a:t>
            </a:r>
            <a:r>
              <a:rPr lang="he-IL" baseline="0" dirty="0" err="1" smtClean="0"/>
              <a:t>השניה</a:t>
            </a:r>
            <a:r>
              <a:rPr lang="he-IL" baseline="0" dirty="0" smtClean="0"/>
              <a:t> במסע שלנו – הוושט.</a:t>
            </a:r>
          </a:p>
          <a:p>
            <a:pPr algn="r" rtl="1"/>
            <a:r>
              <a:rPr lang="he-IL" baseline="0" dirty="0" smtClean="0"/>
              <a:t>צינור הושט הוא למעשה שריר בלתי רצוני.</a:t>
            </a:r>
          </a:p>
          <a:p>
            <a:pPr algn="r" rtl="1"/>
            <a:r>
              <a:rPr lang="he-IL" baseline="0" dirty="0" smtClean="0"/>
              <a:t>כלומר, הוא פועל בגופנו ללא שליטה רצונית שלנו.</a:t>
            </a:r>
          </a:p>
          <a:p>
            <a:pPr algn="r" rtl="1"/>
            <a:r>
              <a:rPr lang="he-IL" baseline="0" dirty="0" smtClean="0"/>
              <a:t>צינור הושט מחבר בין הפה לתחנה הבאה – הקיבה.</a:t>
            </a:r>
          </a:p>
          <a:p>
            <a:pPr algn="r" rtl="1"/>
            <a:r>
              <a:rPr lang="he-IL" baseline="0" dirty="0" smtClean="0"/>
              <a:t>המזון לא "נופל" בגופנו כלפי מטה, הוא ממש נדחף.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784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נמחיש כיצד פועל הוושט.</a:t>
            </a:r>
          </a:p>
          <a:p>
            <a:pPr algn="r" rtl="1"/>
            <a:r>
              <a:rPr lang="he-IL" dirty="0" smtClean="0"/>
              <a:t>הנה בידי צינור גומי גמיש וחלול, הוא ידמה את הוושט.</a:t>
            </a:r>
          </a:p>
          <a:p>
            <a:pPr algn="r" rtl="1"/>
            <a:r>
              <a:rPr lang="he-IL" dirty="0" smtClean="0"/>
              <a:t>וגולה קטנה</a:t>
            </a:r>
            <a:r>
              <a:rPr lang="he-IL" baseline="0" dirty="0" smtClean="0"/>
              <a:t> – היא מדמה את המזון שבלענו וכעת מתקדם בוושט.</a:t>
            </a:r>
          </a:p>
          <a:p>
            <a:pPr algn="r" rtl="1"/>
            <a:r>
              <a:rPr lang="he-IL" baseline="0" dirty="0" smtClean="0"/>
              <a:t>לצינור שלנו אין שרירים עצמיים, לכן אני אדחף את הגולה עם אצבעותיי.</a:t>
            </a:r>
          </a:p>
          <a:p>
            <a:pPr algn="r" rtl="1"/>
            <a:r>
              <a:rPr lang="he-IL" b="1" baseline="0" dirty="0" smtClean="0"/>
              <a:t>להדגים כשהושט במאונך</a:t>
            </a:r>
          </a:p>
          <a:p>
            <a:pPr algn="r" rtl="1"/>
            <a:r>
              <a:rPr lang="he-IL" baseline="0" dirty="0" smtClean="0"/>
              <a:t>ראו כיצד הגולה מתקדמת דחיפה אחר דחיפה.</a:t>
            </a:r>
          </a:p>
          <a:p>
            <a:pPr algn="r" rtl="1"/>
            <a:r>
              <a:rPr lang="he-IL" baseline="0" dirty="0" smtClean="0"/>
              <a:t>האם הגולה נופלת?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94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9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בגמרא מובאים</a:t>
            </a:r>
            <a:r>
              <a:rPr lang="he-IL" baseline="0" dirty="0" smtClean="0"/>
              <a:t> דבר אזהרה שאתם בוודאי מכירים:</a:t>
            </a:r>
          </a:p>
          <a:p>
            <a:pPr algn="r"/>
            <a:r>
              <a:rPr lang="he-IL" baseline="0" dirty="0" smtClean="0"/>
              <a:t>"אין </a:t>
            </a:r>
            <a:r>
              <a:rPr lang="he-IL" baseline="0" dirty="0" err="1" smtClean="0"/>
              <a:t>משיחין</a:t>
            </a:r>
            <a:r>
              <a:rPr lang="he-IL" baseline="0" dirty="0" smtClean="0"/>
              <a:t>"..</a:t>
            </a:r>
          </a:p>
          <a:p>
            <a:pPr algn="r"/>
            <a:r>
              <a:rPr lang="he-IL" baseline="0" dirty="0" smtClean="0"/>
              <a:t>למה הכוונה?</a:t>
            </a:r>
          </a:p>
          <a:p>
            <a:pPr algn="r"/>
            <a:r>
              <a:rPr lang="he-IL" baseline="0" dirty="0" smtClean="0"/>
              <a:t>קראו בעיון ובחרו את התשובה הנכונה.</a:t>
            </a:r>
          </a:p>
          <a:p>
            <a:pPr algn="r"/>
            <a:r>
              <a:rPr lang="he-IL" b="1" baseline="0" dirty="0" smtClean="0"/>
              <a:t>(להקריא  א-ד)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62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התשובה הנכונה היא כמובן ג': להקריא.</a:t>
            </a:r>
          </a:p>
          <a:p>
            <a:pPr algn="r"/>
            <a:r>
              <a:rPr lang="he-IL" dirty="0" smtClean="0"/>
              <a:t>בואו נסביר.</a:t>
            </a:r>
          </a:p>
          <a:p>
            <a:pPr algn="r"/>
            <a:r>
              <a:rPr lang="en-US" dirty="0" smtClean="0"/>
              <a:t>:</a:t>
            </a:r>
            <a:r>
              <a:rPr lang="he-IL" dirty="0" smtClean="0"/>
              <a:t>שני צינורות סמוכים זה לזה</a:t>
            </a:r>
          </a:p>
          <a:p>
            <a:pPr algn="r"/>
            <a:r>
              <a:rPr lang="he-IL" dirty="0" smtClean="0"/>
              <a:t>הוושט שהוא</a:t>
            </a:r>
            <a:r>
              <a:rPr lang="he-IL" baseline="0" dirty="0" smtClean="0"/>
              <a:t> חלק ממערכת העיכול וקנה הנשימה שהוא חלק ממערכת הנשימה.</a:t>
            </a:r>
          </a:p>
          <a:p>
            <a:pPr algn="r"/>
            <a:r>
              <a:rPr lang="en-US" baseline="0" dirty="0" smtClean="0"/>
              <a:t> </a:t>
            </a:r>
            <a:r>
              <a:rPr lang="he-IL" baseline="0" dirty="0" smtClean="0"/>
              <a:t> מכסה הגרון כשמו כן הוא – מכסה את קנה הנשימה בשעת בליעת המזון </a:t>
            </a:r>
          </a:p>
          <a:p>
            <a:pPr algn="r"/>
            <a:r>
              <a:rPr lang="he-IL" baseline="0" dirty="0" smtClean="0"/>
              <a:t>ומונע מהמזון להיכנס אל קנה השימה.</a:t>
            </a:r>
          </a:p>
          <a:p>
            <a:pPr algn="r"/>
            <a:r>
              <a:rPr lang="he-IL" baseline="0" dirty="0" smtClean="0"/>
              <a:t>ואם חס וחלילה נאכל ונדבר בו זמנית, אנחנו עלולים לשבש את פעילותו של מכסה הגרון ולהיחנק.</a:t>
            </a:r>
          </a:p>
          <a:p>
            <a:pPr algn="r"/>
            <a:r>
              <a:rPr lang="he-IL" baseline="0" dirty="0" smtClean="0"/>
              <a:t>תראו את המשך האמרה  - ויבוא לידי סכנה</a:t>
            </a:r>
          </a:p>
          <a:p>
            <a:pPr algn="r"/>
            <a:r>
              <a:rPr lang="he-IL" baseline="0" dirty="0" smtClean="0"/>
              <a:t>ורש"י מפרש – כשיוציא הקול נפתח אותו כובע. הכובע הוא כמובן מכסה הגרון.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621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התחנה השלישית במערכת העיכול היא הקיבה שלנו.</a:t>
            </a:r>
          </a:p>
          <a:p>
            <a:pPr algn="r"/>
            <a:r>
              <a:rPr lang="he-IL" dirty="0" err="1" smtClean="0"/>
              <a:t>מהושט</a:t>
            </a:r>
            <a:r>
              <a:rPr lang="he-IL" dirty="0" smtClean="0"/>
              <a:t> המזון נדחף אל תוך הקיבה.</a:t>
            </a:r>
          </a:p>
          <a:p>
            <a:pPr algn="r"/>
            <a:r>
              <a:rPr lang="he-IL" dirty="0" smtClean="0"/>
              <a:t>הקיבה היא שק שרירי</a:t>
            </a:r>
            <a:r>
              <a:rPr lang="he-IL" baseline="0" dirty="0" smtClean="0"/>
              <a:t> שמתכווץ כל הזמן</a:t>
            </a:r>
          </a:p>
          <a:p>
            <a:pPr algn="r"/>
            <a:r>
              <a:rPr lang="he-IL" baseline="0" dirty="0" smtClean="0"/>
              <a:t>תנועות הכיווץ של שרירי הקיבה ממשיכים למעוך את המזון עד שהוא הופך לדייסה דלילה.</a:t>
            </a:r>
          </a:p>
          <a:p>
            <a:pPr algn="r"/>
            <a:r>
              <a:rPr lang="he-IL" baseline="0" dirty="0" smtClean="0"/>
              <a:t>ובתוך הקיבה מופרשים מיצי קיבה – חומצות חזקות שמעכלות את המזון והופכות את החומרים לאבני הבניין שלהם.</a:t>
            </a:r>
          </a:p>
          <a:p>
            <a:pPr algn="r"/>
            <a:r>
              <a:rPr lang="he-IL" baseline="0" dirty="0" smtClean="0"/>
              <a:t>שני תהליכים שמתרחשים יחד.</a:t>
            </a:r>
          </a:p>
          <a:p>
            <a:pPr algn="r"/>
            <a:r>
              <a:rPr lang="he-IL" baseline="0" dirty="0" smtClean="0"/>
              <a:t>מזכיר לכם משהו?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571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 בקיבה יש פירוק</a:t>
            </a:r>
            <a:r>
              <a:rPr lang="he-IL" baseline="0" dirty="0" smtClean="0"/>
              <a:t> כימי ופירוק מכני בדומה למה שראינו בפה.</a:t>
            </a:r>
          </a:p>
          <a:p>
            <a:pPr algn="r" rtl="1"/>
            <a:r>
              <a:rPr lang="he-IL" baseline="0" dirty="0" smtClean="0"/>
              <a:t>נסו להשים את התרשים.</a:t>
            </a:r>
          </a:p>
          <a:p>
            <a:pPr algn="r" rtl="1"/>
            <a:r>
              <a:rPr lang="he-IL" baseline="0" dirty="0" smtClean="0"/>
              <a:t>מהו תהליך הפירוק המכני? ומהו הפירוק הכימי?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699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להקריא את התשובות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699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 algn="r" rtl="1">
              <a:buNone/>
            </a:pPr>
            <a:r>
              <a:rPr lang="he-IL" sz="1200" dirty="0" smtClean="0"/>
              <a:t>מיצי העיכול בקיבה מכילים חומצת קיבה חזקה מאוד מפרקת את חומרי המזון לאבני הבניין</a:t>
            </a:r>
          </a:p>
          <a:p>
            <a:pPr marL="50800" indent="0" algn="r" rtl="1">
              <a:buNone/>
            </a:pPr>
            <a:r>
              <a:rPr lang="he-IL" sz="1200" dirty="0" smtClean="0"/>
              <a:t>רק לאחר שהחומרים התפרקו, הם יכולים להיספג לזרם הדם ולעבור לכל תאי הגוף לצורך</a:t>
            </a:r>
            <a:r>
              <a:rPr lang="he-IL" sz="1200" baseline="0" dirty="0" smtClean="0"/>
              <a:t> בניה או הפקת אנרגיה</a:t>
            </a:r>
            <a:r>
              <a:rPr lang="he-IL" sz="1200" dirty="0" smtClean="0"/>
              <a:t>.</a:t>
            </a:r>
          </a:p>
          <a:p>
            <a:pPr algn="r" rtl="1"/>
            <a:r>
              <a:rPr lang="he-IL" baseline="0" dirty="0" smtClean="0"/>
              <a:t>הפחמימות מתפרקות ליחידות קטנות של </a:t>
            </a:r>
            <a:r>
              <a:rPr lang="he-IL" baseline="0" dirty="0" err="1" smtClean="0"/>
              <a:t>סוכ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baseline="0" dirty="0" smtClean="0"/>
              <a:t>החלבונים מתפרקים לחומצות אמיניות.</a:t>
            </a:r>
          </a:p>
          <a:p>
            <a:pPr algn="r" rtl="1"/>
            <a:r>
              <a:rPr lang="he-IL" baseline="0" dirty="0" smtClean="0"/>
              <a:t>והשומנים מתפרקים לחומצות שומן</a:t>
            </a:r>
            <a:r>
              <a:rPr lang="he-IL" baseline="0" dirty="0"/>
              <a:t>.</a:t>
            </a:r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808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 smtClean="0"/>
              <a:t>להקריא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397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הרמב"ם שחי לפני כ</a:t>
            </a:r>
            <a:r>
              <a:rPr lang="en-US" dirty="0" smtClean="0"/>
              <a:t>-</a:t>
            </a:r>
            <a:r>
              <a:rPr lang="he-IL" dirty="0" smtClean="0"/>
              <a:t>800 שנה כתב הרבה עצות</a:t>
            </a:r>
            <a:r>
              <a:rPr lang="he-IL" baseline="0" dirty="0" smtClean="0"/>
              <a:t> הקשורות לבריאות ותזונה.</a:t>
            </a:r>
          </a:p>
          <a:p>
            <a:pPr algn="r" rtl="1"/>
            <a:r>
              <a:rPr lang="he-IL" baseline="0" dirty="0" smtClean="0"/>
              <a:t>הנה שלוש עצות שכתב.</a:t>
            </a:r>
          </a:p>
          <a:p>
            <a:pPr algn="r" rtl="1"/>
            <a:r>
              <a:rPr lang="he-IL" baseline="0" dirty="0" smtClean="0"/>
              <a:t>בואו נקרא אותן יחד ונחשוב – לאיזה איבר במערכת העיכול מתייחסת ההמלצה?</a:t>
            </a:r>
          </a:p>
          <a:p>
            <a:pPr algn="r" rtl="1"/>
            <a:r>
              <a:rPr lang="he-IL" baseline="0" dirty="0" smtClean="0"/>
              <a:t>ומה חשיבותה מבחינת העיכול?</a:t>
            </a:r>
          </a:p>
          <a:p>
            <a:pPr algn="r" rtl="1"/>
            <a:r>
              <a:rPr lang="he-IL" baseline="0" dirty="0" smtClean="0"/>
              <a:t>עצה ראשונה – </a:t>
            </a:r>
            <a:r>
              <a:rPr lang="he-IL" b="1" baseline="0" dirty="0" smtClean="0"/>
              <a:t>להקריא</a:t>
            </a:r>
          </a:p>
          <a:p>
            <a:pPr algn="r" rtl="1"/>
            <a:r>
              <a:rPr lang="he-IL" baseline="0" dirty="0" smtClean="0"/>
              <a:t>עצה שניה – להקריא</a:t>
            </a:r>
          </a:p>
          <a:p>
            <a:pPr algn="r" rtl="1"/>
            <a:r>
              <a:rPr lang="he-IL" baseline="0" dirty="0" smtClean="0"/>
              <a:t>עצה שלישית – להקריא</a:t>
            </a:r>
          </a:p>
          <a:p>
            <a:pPr algn="r" rtl="1"/>
            <a:r>
              <a:rPr lang="he-IL" baseline="0" dirty="0" smtClean="0"/>
              <a:t>חשבו – איזה איבר? ומה חשיבות העצה?</a:t>
            </a: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357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העצה הראשונה (</a:t>
            </a:r>
            <a:r>
              <a:rPr lang="he-IL" b="1" dirty="0" smtClean="0"/>
              <a:t>להקריא אותה</a:t>
            </a:r>
            <a:r>
              <a:rPr lang="he-IL" dirty="0" smtClean="0"/>
              <a:t>)</a:t>
            </a:r>
          </a:p>
          <a:p>
            <a:pPr algn="r" rtl="1"/>
            <a:r>
              <a:rPr lang="he-IL" dirty="0" smtClean="0"/>
              <a:t>מתייחסת לפירוק בפה</a:t>
            </a:r>
          </a:p>
          <a:p>
            <a:pPr algn="r" rtl="1"/>
            <a:r>
              <a:rPr lang="he-IL" dirty="0" smtClean="0"/>
              <a:t>פירושה - </a:t>
            </a:r>
            <a:r>
              <a:rPr lang="he-IL" b="1" dirty="0" smtClean="0"/>
              <a:t>להקריא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357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העצה </a:t>
            </a:r>
            <a:r>
              <a:rPr lang="he-IL" dirty="0" err="1" smtClean="0"/>
              <a:t>השניה</a:t>
            </a:r>
            <a:r>
              <a:rPr lang="he-IL" dirty="0" smtClean="0"/>
              <a:t> (</a:t>
            </a:r>
            <a:r>
              <a:rPr lang="he-IL" b="1" dirty="0" smtClean="0"/>
              <a:t>להקריא אותה</a:t>
            </a:r>
            <a:r>
              <a:rPr lang="he-IL" dirty="0" smtClean="0"/>
              <a:t>)</a:t>
            </a:r>
          </a:p>
          <a:p>
            <a:pPr algn="r" rtl="1"/>
            <a:r>
              <a:rPr lang="he-IL" dirty="0" smtClean="0"/>
              <a:t>מתייחסת לפירוק בקיבה</a:t>
            </a:r>
          </a:p>
          <a:p>
            <a:pPr algn="r" rtl="1"/>
            <a:r>
              <a:rPr lang="he-IL" dirty="0" smtClean="0"/>
              <a:t>פירושה - </a:t>
            </a:r>
            <a:r>
              <a:rPr lang="he-IL" b="1" dirty="0" smtClean="0"/>
              <a:t>להקריא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35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שלום תלמידים!</a:t>
            </a:r>
          </a:p>
          <a:p>
            <a:pPr algn="r" rtl="1"/>
            <a:r>
              <a:rPr lang="he-IL" dirty="0" smtClean="0"/>
              <a:t>לפניכם מספר תמונות שיש להם מכנה משותף. האם אתם משערים מה המשותף?</a:t>
            </a:r>
          </a:p>
          <a:p>
            <a:pPr algn="r" rtl="1"/>
            <a:r>
              <a:rPr lang="he-IL" b="1" dirty="0" smtClean="0"/>
              <a:t>להמתין</a:t>
            </a:r>
            <a:r>
              <a:rPr lang="he-IL" b="1" baseline="0" dirty="0" smtClean="0"/>
              <a:t> רגע ולומר</a:t>
            </a:r>
            <a:r>
              <a:rPr lang="he-IL" baseline="0" dirty="0" smtClean="0"/>
              <a:t>:</a:t>
            </a:r>
          </a:p>
          <a:p>
            <a:pPr algn="r" rtl="1"/>
            <a:r>
              <a:rPr lang="he-IL" dirty="0" smtClean="0"/>
              <a:t>נכון – כל המכשירים האלה קוצצים,</a:t>
            </a:r>
            <a:r>
              <a:rPr lang="he-IL" baseline="0" dirty="0" smtClean="0"/>
              <a:t> חותכים או טוחנים את המזון.</a:t>
            </a:r>
          </a:p>
          <a:p>
            <a:pPr algn="r" rtl="1"/>
            <a:r>
              <a:rPr lang="he-IL" baseline="0" dirty="0" smtClean="0"/>
              <a:t>ואיך זה קשור אלינו?</a:t>
            </a:r>
          </a:p>
          <a:p>
            <a:pPr algn="r" rtl="1"/>
            <a:r>
              <a:rPr lang="he-IL" baseline="0" dirty="0" smtClean="0"/>
              <a:t>לאיזו מערכת בגוף האדם קשור עיבוד המזון?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728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העצה השלישית (</a:t>
            </a:r>
            <a:r>
              <a:rPr lang="he-IL" b="1" dirty="0" smtClean="0"/>
              <a:t>להקריא אותה)</a:t>
            </a:r>
          </a:p>
          <a:p>
            <a:pPr algn="r"/>
            <a:r>
              <a:rPr lang="he-IL" dirty="0" smtClean="0"/>
              <a:t>גם היא מתייחס לקיבה הלא מלאה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357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לא יאומן!</a:t>
            </a:r>
          </a:p>
          <a:p>
            <a:pPr algn="r" rtl="1"/>
            <a:r>
              <a:rPr lang="he-IL" dirty="0" smtClean="0"/>
              <a:t>הגענו כבר אל התחנה הרביעית במסע</a:t>
            </a:r>
            <a:r>
              <a:rPr lang="he-IL" baseline="0" dirty="0" smtClean="0"/>
              <a:t> שלנו!</a:t>
            </a:r>
          </a:p>
          <a:p>
            <a:pPr algn="r" rtl="1"/>
            <a:r>
              <a:rPr lang="he-IL" baseline="0" dirty="0" smtClean="0"/>
              <a:t>זהו המעי הדק.</a:t>
            </a:r>
          </a:p>
          <a:p>
            <a:pPr algn="r" rtl="1"/>
            <a:r>
              <a:rPr lang="he-IL" baseline="0" dirty="0" smtClean="0"/>
              <a:t>תחילתו בקטע קצר שנקרא תריסריון. הוא נקרא כך כי אורכו תריסר אצבעות, שתים עשרה.</a:t>
            </a:r>
          </a:p>
          <a:p>
            <a:pPr algn="r" rtl="1"/>
            <a:r>
              <a:rPr lang="en-US" baseline="0" dirty="0" smtClean="0"/>
              <a:t> </a:t>
            </a:r>
            <a:r>
              <a:rPr lang="he-IL" baseline="0" dirty="0" smtClean="0"/>
              <a:t>אל התריסריון</a:t>
            </a:r>
            <a:r>
              <a:rPr lang="en-US" baseline="0" dirty="0" smtClean="0"/>
              <a:t>  </a:t>
            </a:r>
            <a:r>
              <a:rPr lang="he-IL" baseline="0" dirty="0" smtClean="0"/>
              <a:t>מופרשים מיצי לבלב </a:t>
            </a:r>
            <a:r>
              <a:rPr lang="en-US" baseline="0" dirty="0" smtClean="0"/>
              <a:t>-</a:t>
            </a:r>
            <a:r>
              <a:rPr lang="he-IL" baseline="0" dirty="0" smtClean="0"/>
              <a:t>שמסיימים את פירוק העמילן והחלבונים  ומיצי מרה שמסייעים בעיכול השומנים.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717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אתם</a:t>
            </a:r>
            <a:r>
              <a:rPr lang="he-IL" baseline="0" dirty="0" smtClean="0"/>
              <a:t> יודעים ודאי ששמן ומים לא מתערבבים.</a:t>
            </a:r>
          </a:p>
          <a:p>
            <a:pPr algn="r" rtl="1"/>
            <a:r>
              <a:rPr lang="he-IL" baseline="0" dirty="0" smtClean="0"/>
              <a:t>כיצד אם כן מתבצע פירוק השומנים בסביבה המימית בגופנו?</a:t>
            </a:r>
          </a:p>
          <a:p>
            <a:pPr algn="r" rtl="1"/>
            <a:r>
              <a:rPr lang="he-IL" baseline="0" dirty="0" smtClean="0"/>
              <a:t>בואו נבצע התנסות ונלמד.</a:t>
            </a:r>
          </a:p>
          <a:p>
            <a:pPr algn="r" rtl="1"/>
            <a:r>
              <a:rPr lang="he-IL" b="1" baseline="0" dirty="0" smtClean="0"/>
              <a:t>לבצע תוך כדי הסבר השלבים</a:t>
            </a:r>
            <a:r>
              <a:rPr lang="he-IL" baseline="0" dirty="0" smtClean="0"/>
              <a:t>..</a:t>
            </a: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010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כמובן</a:t>
            </a:r>
            <a:r>
              <a:rPr lang="he-IL" baseline="0" dirty="0" smtClean="0"/>
              <a:t> ששמן אינו מתערבב עם מים.</a:t>
            </a:r>
          </a:p>
          <a:p>
            <a:pPr algn="r" rtl="1"/>
            <a:r>
              <a:rPr lang="he-IL" baseline="0" dirty="0" smtClean="0"/>
              <a:t>נוסיף סבון נוזלי,</a:t>
            </a:r>
          </a:p>
          <a:p>
            <a:pPr algn="r" rtl="1"/>
            <a:r>
              <a:rPr lang="he-IL" baseline="0" dirty="0" smtClean="0"/>
              <a:t>נמתין 30 שניות.</a:t>
            </a:r>
          </a:p>
          <a:p>
            <a:pPr algn="r" rtl="1"/>
            <a:r>
              <a:rPr lang="he-IL" baseline="0" dirty="0" smtClean="0"/>
              <a:t>האם אנחנו מגלים משהו חדש?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455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להקריא.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810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להקריא ואז לשאול:.</a:t>
            </a:r>
          </a:p>
          <a:p>
            <a:r>
              <a:rPr lang="he-IL" dirty="0" smtClean="0"/>
              <a:t>כיצד נספגים</a:t>
            </a:r>
            <a:r>
              <a:rPr lang="he-IL" baseline="0" dirty="0" smtClean="0"/>
              <a:t> חומרי המזון אל הדם?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928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הדופן הפנימית של המעי הדק איננה חלקה. היא בנויה מכמות עצומה של בליטות קטנות וצפופות שנקראות סיסים.</a:t>
            </a:r>
          </a:p>
          <a:p>
            <a:pPr algn="r" rtl="1"/>
            <a:r>
              <a:rPr lang="he-IL" dirty="0" smtClean="0"/>
              <a:t>לכל אחד מהסיסים</a:t>
            </a:r>
            <a:r>
              <a:rPr lang="he-IL" baseline="0" dirty="0" smtClean="0"/>
              <a:t> צמודים נימי דם שסופגים אליהם את חומרי המזון המעוכל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627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נמחיש</a:t>
            </a:r>
            <a:r>
              <a:rPr lang="he-IL" baseline="0" dirty="0" smtClean="0"/>
              <a:t> את המושג הגדלת שטח פנים באמצעות מגבת, סיכה ובד חלק.</a:t>
            </a:r>
          </a:p>
          <a:p>
            <a:pPr algn="r" rtl="1"/>
            <a:r>
              <a:rPr lang="he-IL" b="1" baseline="0" dirty="0" smtClean="0"/>
              <a:t>לבצע הדגמה תוך כדי הקלטה</a:t>
            </a:r>
          </a:p>
          <a:p>
            <a:pPr algn="r" rtl="1"/>
            <a:r>
              <a:rPr lang="he-IL" baseline="0" dirty="0" smtClean="0"/>
              <a:t>העבירו את הסיכה לאורך הבד החלק</a:t>
            </a:r>
          </a:p>
          <a:p>
            <a:pPr algn="r" rtl="1"/>
            <a:r>
              <a:rPr lang="he-IL" baseline="0" dirty="0" smtClean="0"/>
              <a:t>העבירו את הסיכה לאורך המגבת</a:t>
            </a:r>
          </a:p>
          <a:p>
            <a:pPr algn="r" rtl="1"/>
            <a:r>
              <a:rPr lang="he-IL" baseline="0" dirty="0" smtClean="0"/>
              <a:t>האם הרגשתם בהבדל?</a:t>
            </a:r>
          </a:p>
          <a:p>
            <a:pPr algn="r" rtl="1"/>
            <a:r>
              <a:rPr lang="he-IL" baseline="0" dirty="0" smtClean="0"/>
              <a:t>שערות המגבת מחוספסות יותר, תנועת הסיכה יותר קשה.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008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התבוננו באיורים.</a:t>
            </a:r>
          </a:p>
          <a:p>
            <a:pPr algn="r" rtl="1"/>
            <a:r>
              <a:rPr lang="he-IL" dirty="0" smtClean="0"/>
              <a:t>איזה משלושת הקווים הוא בעל שטח הפנים הגדול ביותר?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403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אתם ממש צודקים!</a:t>
            </a:r>
          </a:p>
          <a:p>
            <a:pPr algn="r"/>
            <a:r>
              <a:rPr lang="he-IL" dirty="0" smtClean="0"/>
              <a:t>הצורה השלישית היא בעלת שטח הפנים הגדול ביותר</a:t>
            </a:r>
          </a:p>
          <a:p>
            <a:pPr algn="r"/>
            <a:r>
              <a:rPr lang="he-IL" dirty="0" smtClean="0"/>
              <a:t>הקו גם לא</a:t>
            </a:r>
            <a:r>
              <a:rPr lang="he-IL" baseline="0" dirty="0" smtClean="0"/>
              <a:t> ישר אלא שבור, וגם יש קו שבור נוסף על גבי הקו השבור הגדול.</a:t>
            </a:r>
          </a:p>
          <a:p>
            <a:pPr algn="r"/>
            <a:r>
              <a:rPr lang="he-IL" baseline="0" dirty="0" smtClean="0"/>
              <a:t>זה ממש מגדיל את שטח הפנים, על אותו אורך.</a:t>
            </a:r>
          </a:p>
          <a:p>
            <a:pPr algn="r"/>
            <a:r>
              <a:rPr lang="he-IL" baseline="0" dirty="0" smtClean="0"/>
              <a:t>כמו שלמדנו לגבי המעי הדק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40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אתם צודקים לגמרי!</a:t>
            </a:r>
          </a:p>
          <a:p>
            <a:pPr algn="r" rtl="1"/>
            <a:r>
              <a:rPr lang="he-IL" baseline="0" dirty="0" smtClean="0"/>
              <a:t>מערכת העיכול בנויה מכמה איברים הפועלים יחד לאותה מטרה:</a:t>
            </a:r>
          </a:p>
          <a:p>
            <a:pPr algn="r" rtl="1"/>
            <a:r>
              <a:rPr lang="he-IL" baseline="0" dirty="0" smtClean="0"/>
              <a:t>עיבוד המזון והעברת תוצרי המזון המעובדים לתאי הגוף.</a:t>
            </a:r>
          </a:p>
          <a:p>
            <a:pPr algn="r" rtl="1"/>
            <a:r>
              <a:rPr lang="he-IL" baseline="0" dirty="0" smtClean="0"/>
              <a:t>הנה – ראו באיור כמה איברים יש במערכת העיכול!</a:t>
            </a:r>
          </a:p>
          <a:p>
            <a:pPr algn="r" rtl="1"/>
            <a:r>
              <a:rPr lang="he-IL" baseline="0" dirty="0" smtClean="0"/>
              <a:t>אל תיבהלו! לא נעמיק בכולם</a:t>
            </a:r>
          </a:p>
          <a:p>
            <a:pPr algn="r" rtl="1"/>
            <a:r>
              <a:rPr lang="he-IL" baseline="0" dirty="0" smtClean="0"/>
              <a:t>אבל האיור הזה ממחיש היטב כמה המערכת מורכבת ומתואמת להפליא!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930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ספיגת</a:t>
            </a:r>
            <a:r>
              <a:rPr lang="he-IL" baseline="0" dirty="0" smtClean="0"/>
              <a:t> החומרים מהמעי אל הדם מזכירה את צביעת המים בצבע התה.</a:t>
            </a:r>
          </a:p>
          <a:p>
            <a:pPr algn="r" rtl="1"/>
            <a:r>
              <a:rPr lang="he-IL" baseline="0" dirty="0" smtClean="0"/>
              <a:t>התבוננו בכוס המים החמים.</a:t>
            </a:r>
          </a:p>
          <a:p>
            <a:pPr algn="r" rtl="1"/>
            <a:r>
              <a:rPr lang="he-IL" baseline="0" dirty="0" smtClean="0"/>
              <a:t>מכניסים פנימה את שקיק התה וממתינים.</a:t>
            </a:r>
          </a:p>
          <a:p>
            <a:pPr algn="r" rtl="1"/>
            <a:r>
              <a:rPr lang="he-IL" baseline="0" dirty="0" smtClean="0"/>
              <a:t>כעבוד כמה שניות המים נצבעים בצבע התה.</a:t>
            </a:r>
          </a:p>
          <a:p>
            <a:pPr algn="r" rtl="1"/>
            <a:r>
              <a:rPr lang="he-IL" baseline="0" dirty="0" smtClean="0"/>
              <a:t>חלקיקי התה יוצאים מבעד לשקית אל כוס המים.</a:t>
            </a:r>
          </a:p>
          <a:p>
            <a:pPr algn="r" rtl="1"/>
            <a:r>
              <a:rPr lang="he-IL" baseline="0" dirty="0" smtClean="0"/>
              <a:t>ואיך זה קשור למעי הדק?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04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שקית</a:t>
            </a:r>
            <a:r>
              <a:rPr lang="he-IL" baseline="0" dirty="0" smtClean="0"/>
              <a:t> התה משולה למעי הדק. המים משולים לדם, והתה משול לחומרי המזון.</a:t>
            </a:r>
          </a:p>
          <a:p>
            <a:pPr algn="r" rtl="1"/>
            <a:r>
              <a:rPr lang="he-IL" baseline="0" dirty="0" smtClean="0"/>
              <a:t>חומרי המזון יוצאים מבעד לדפנות המעי ועוברים אל נימי הדם.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687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כעת אנחנו בתחנה</a:t>
            </a:r>
            <a:r>
              <a:rPr lang="he-IL" baseline="0" dirty="0" smtClean="0"/>
              <a:t> החמישית והאחרונה – </a:t>
            </a:r>
            <a:r>
              <a:rPr lang="he-IL" u="sng" baseline="0" dirty="0" smtClean="0"/>
              <a:t>המעי הגס</a:t>
            </a:r>
            <a:r>
              <a:rPr lang="he-IL" baseline="0" dirty="0" smtClean="0"/>
              <a:t>.</a:t>
            </a:r>
          </a:p>
          <a:p>
            <a:pPr algn="r" rtl="1"/>
            <a:r>
              <a:rPr lang="he-IL" baseline="0" dirty="0" smtClean="0"/>
              <a:t>אל המעי הגס מגיעים החומרים שלא התעכלו. כמו למשל סיבים או חומרים קשים לעיכול.</a:t>
            </a:r>
          </a:p>
          <a:p>
            <a:pPr algn="r" rtl="1"/>
            <a:r>
              <a:rPr lang="he-IL" baseline="0" dirty="0" smtClean="0"/>
              <a:t>גם שאריות המים מגיעות אל המעי הגס.</a:t>
            </a:r>
          </a:p>
          <a:p>
            <a:pPr algn="r" rtl="1"/>
            <a:r>
              <a:rPr lang="he-IL" baseline="0" dirty="0" smtClean="0"/>
              <a:t>במעי הגס יש חיידקים ידידותיים שניזונים משאריות המזון הלא מעוכל ושומרים על בריאותנו.</a:t>
            </a:r>
          </a:p>
          <a:p>
            <a:pPr algn="r" rtl="1"/>
            <a:r>
              <a:rPr lang="he-IL" baseline="0" dirty="0" smtClean="0"/>
              <a:t>האם ידעתם שלא כל החיידקים מזיקים?</a:t>
            </a:r>
          </a:p>
          <a:p>
            <a:pPr algn="r" rtl="1"/>
            <a:r>
              <a:rPr lang="he-IL" baseline="0" dirty="0" smtClean="0"/>
              <a:t>אולי זה יפליא אתכם לשמוע, אבל ללא החיידקים האלה היינו סובלים מבעיות עיכול.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363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למעשה</a:t>
            </a:r>
            <a:r>
              <a:rPr lang="he-IL" baseline="0" dirty="0" smtClean="0"/>
              <a:t> כאן מסתיים המסע שלנו.</a:t>
            </a:r>
          </a:p>
          <a:p>
            <a:pPr algn="r" rtl="1"/>
            <a:r>
              <a:rPr lang="he-IL" baseline="0" dirty="0" smtClean="0"/>
              <a:t>עברנו את כל חמש התחנות העיקריות ולמדנו מה קורה בכל תחנה.</a:t>
            </a:r>
          </a:p>
          <a:p>
            <a:pPr algn="r" rtl="1"/>
            <a:r>
              <a:rPr lang="he-IL" baseline="0" dirty="0" smtClean="0"/>
              <a:t>בואו נראה מה אתם זוכרים...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938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נתחיל</a:t>
            </a:r>
            <a:r>
              <a:rPr lang="he-IL" baseline="0" dirty="0" smtClean="0"/>
              <a:t> בחידון נכון או לא נכון</a:t>
            </a:r>
          </a:p>
          <a:p>
            <a:pPr algn="r" rtl="1"/>
            <a:r>
              <a:rPr lang="he-IL" baseline="0" dirty="0" smtClean="0"/>
              <a:t>אם נתקלתם במשפט לא נכון, תקנו אותו!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514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יש לנו כאן רק שני משפטים</a:t>
            </a:r>
            <a:r>
              <a:rPr lang="he-IL" baseline="0" dirty="0" smtClean="0"/>
              <a:t> נכונים!</a:t>
            </a:r>
          </a:p>
          <a:p>
            <a:pPr algn="r" rtl="1"/>
            <a:r>
              <a:rPr lang="he-IL" baseline="0" dirty="0" smtClean="0"/>
              <a:t>בואו נתקן את המשפטים הלא נכונים...</a:t>
            </a:r>
          </a:p>
          <a:p>
            <a:pPr algn="r" rtl="1"/>
            <a:r>
              <a:rPr lang="he-IL" b="1" baseline="0" dirty="0" smtClean="0"/>
              <a:t>לעבור על המשפטים הלא נכונים ולהסביר מה נכון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514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בואו נתרגל</a:t>
            </a:r>
          </a:p>
          <a:p>
            <a:pPr algn="r" rtl="1"/>
            <a:r>
              <a:rPr lang="he-IL" dirty="0" smtClean="0"/>
              <a:t>המזון עבר</a:t>
            </a:r>
            <a:r>
              <a:rPr lang="he-IL" baseline="0" dirty="0" smtClean="0"/>
              <a:t> מסע,</a:t>
            </a:r>
          </a:p>
          <a:p>
            <a:pPr algn="r" rtl="1"/>
            <a:r>
              <a:rPr lang="he-IL" baseline="0" dirty="0" smtClean="0"/>
              <a:t>עיינו במשפטים שלפניכם, נפתח מחברות ונכתוב לפי סדר את מסלול המזון.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420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להקריא את המשפטים בסדר הנכון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4209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נחזור שוב לרמב"ם ולעצותיו בנוגע</a:t>
            </a:r>
            <a:r>
              <a:rPr lang="he-IL" baseline="0" dirty="0" smtClean="0"/>
              <a:t> לתזונה.</a:t>
            </a:r>
          </a:p>
          <a:p>
            <a:pPr algn="r" rtl="1"/>
            <a:r>
              <a:rPr lang="he-IL" baseline="0" dirty="0" smtClean="0"/>
              <a:t>מה ממליץ לנו הרמב"ם הפעם?</a:t>
            </a:r>
          </a:p>
          <a:p>
            <a:pPr algn="r" rtl="1"/>
            <a:r>
              <a:rPr lang="he-IL" baseline="0" dirty="0" smtClean="0"/>
              <a:t>עיינו בדבריו. מסתתרים פה שני דברים חשובים.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157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הרמב"ם מדבר על איכות המזון – יש מאכלים רעים ויש מאכלים טובים.</a:t>
            </a:r>
          </a:p>
          <a:p>
            <a:pPr algn="r" rtl="1"/>
            <a:r>
              <a:rPr lang="he-IL" dirty="0" smtClean="0"/>
              <a:t>ועלינו</a:t>
            </a:r>
            <a:r>
              <a:rPr lang="he-IL" baseline="0" dirty="0" smtClean="0"/>
              <a:t> כמובן לאכול את המאכלים הטובים.</a:t>
            </a:r>
          </a:p>
          <a:p>
            <a:pPr algn="r" rtl="1"/>
            <a:r>
              <a:rPr lang="he-IL" baseline="0" dirty="0" smtClean="0"/>
              <a:t>הרמב"ם מדבר גם על כמות האכילה. כבר הזכרנו זאת קודם, לא למלא את הקיבה עד סופה.</a:t>
            </a:r>
          </a:p>
          <a:p>
            <a:pPr algn="r" rtl="1"/>
            <a:r>
              <a:rPr lang="he-IL" baseline="0" dirty="0" smtClean="0"/>
              <a:t>והרמב"ם כמובן מזכיר, כמה חשובה תנועת הגוף לבריאות וחוזקו של הגוף.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15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מיד נתחיל</a:t>
            </a:r>
            <a:r>
              <a:rPr lang="he-IL" baseline="0" dirty="0" smtClean="0"/>
              <a:t> במסע שלנו במערכת העיכול.</a:t>
            </a:r>
          </a:p>
          <a:p>
            <a:pPr algn="r" rtl="1"/>
            <a:r>
              <a:rPr lang="he-IL" dirty="0" smtClean="0"/>
              <a:t>במסע שלנו שביל ארוך ומפותל, כתשעה</a:t>
            </a:r>
            <a:r>
              <a:rPr lang="he-IL" baseline="0" dirty="0" smtClean="0"/>
              <a:t> מטרים אורכו.</a:t>
            </a:r>
          </a:p>
          <a:p>
            <a:pPr algn="r" rtl="1"/>
            <a:r>
              <a:rPr lang="he-IL" baseline="0" dirty="0" smtClean="0"/>
              <a:t>נעצור בחמש תחנות עצירה.</a:t>
            </a:r>
          </a:p>
          <a:p>
            <a:pPr algn="r" rtl="1"/>
            <a:r>
              <a:rPr lang="he-IL" baseline="0" dirty="0" smtClean="0"/>
              <a:t>מוכנים?</a:t>
            </a:r>
          </a:p>
          <a:p>
            <a:pPr algn="r" rtl="1"/>
            <a:r>
              <a:rPr lang="he-IL" baseline="0" dirty="0" smtClean="0"/>
              <a:t>מתחילים!</a:t>
            </a:r>
            <a:endParaRPr lang="he-IL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938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התבוננו באיורים.</a:t>
            </a:r>
          </a:p>
          <a:p>
            <a:pPr algn="r" rtl="1"/>
            <a:r>
              <a:rPr lang="he-IL" dirty="0" smtClean="0"/>
              <a:t>והפעם יש לי שאלה</a:t>
            </a:r>
            <a:r>
              <a:rPr lang="he-IL" baseline="0" dirty="0" smtClean="0"/>
              <a:t> קצת מוזרה..</a:t>
            </a:r>
          </a:p>
          <a:p>
            <a:pPr algn="r" rtl="1"/>
            <a:r>
              <a:rPr lang="he-IL" baseline="0" dirty="0" smtClean="0"/>
              <a:t>האם יש משותף בין גופנו ובין המזון שאנחנו אוכלים – האורז, העוף, המרק? הירקות?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40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זה אמנם קצת מוזר לנו לחשוב כך, אך מלבד</a:t>
            </a:r>
            <a:r>
              <a:rPr lang="he-IL" baseline="0" dirty="0" smtClean="0"/>
              <a:t> הנשמה שהקב"ה נשם באפינו, הגוף שלנו בנוי מחומרים.</a:t>
            </a:r>
          </a:p>
          <a:p>
            <a:pPr algn="r" rtl="1"/>
            <a:r>
              <a:rPr lang="en-US" baseline="0" dirty="0" smtClean="0"/>
              <a:t> </a:t>
            </a:r>
            <a:r>
              <a:rPr lang="he-IL" baseline="0" dirty="0" smtClean="0"/>
              <a:t>מחלבונים, מפחמימות ומשומנים.</a:t>
            </a:r>
          </a:p>
          <a:p>
            <a:pPr algn="r" rtl="1"/>
            <a:r>
              <a:rPr lang="he-IL" baseline="0" dirty="0" smtClean="0"/>
              <a:t>גם המזון שאנחנו אוכלים מורכב מהחומרים האלה שאנחנו קוראים להם אבות מזון.</a:t>
            </a:r>
          </a:p>
          <a:p>
            <a:pPr algn="r" rtl="1"/>
            <a:r>
              <a:rPr lang="he-IL" baseline="0" dirty="0" smtClean="0"/>
              <a:t>כיצד בונים אבות המזון את הגוף שלנו?</a:t>
            </a:r>
          </a:p>
          <a:p>
            <a:pPr algn="r" rtl="1"/>
            <a:r>
              <a:rPr lang="he-IL" baseline="0" dirty="0" smtClean="0"/>
              <a:t>ומה תפקידם הנוסף בגוף שלנו? </a:t>
            </a:r>
            <a:endParaRPr lang="he-IL" dirty="0" smtClean="0"/>
          </a:p>
          <a:p>
            <a:pPr algn="r" rtl="1"/>
            <a:r>
              <a:rPr lang="he-IL" dirty="0" smtClean="0"/>
              <a:t>המזון שאנחנו אוכלים מכיל: פחמימות, חלבונים ושומנים - שהגוף</a:t>
            </a:r>
            <a:r>
              <a:rPr lang="he-IL" baseline="0" dirty="0" smtClean="0"/>
              <a:t> שלנו חייב, לצורך אנרגיה ובניית תאים. </a:t>
            </a:r>
          </a:p>
          <a:p>
            <a:pPr algn="r" rtl="1"/>
            <a:r>
              <a:rPr lang="he-IL" baseline="0" dirty="0" smtClean="0"/>
              <a:t>כדי שיוכל למלא את תפקידיו, המזון</a:t>
            </a:r>
            <a:r>
              <a:rPr lang="he-IL" dirty="0" smtClean="0"/>
              <a:t> חייב להתפרק - כדי להגיע לתאים.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78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 algn="r" rtl="1">
              <a:buNone/>
            </a:pPr>
            <a:r>
              <a:rPr lang="he-IL" sz="1200" dirty="0" smtClean="0"/>
              <a:t>שני תפקידים יש למזון שאנחנו</a:t>
            </a:r>
            <a:r>
              <a:rPr lang="he-IL" sz="1200" baseline="0" dirty="0" smtClean="0"/>
              <a:t> אוכלים.</a:t>
            </a:r>
          </a:p>
          <a:p>
            <a:pPr marL="50800" indent="0" algn="r" rtl="1">
              <a:buNone/>
            </a:pPr>
            <a:r>
              <a:rPr lang="he-IL" sz="1200" baseline="0" dirty="0" smtClean="0"/>
              <a:t>החומרים שבמזון בונים את תאי הגוף.</a:t>
            </a:r>
          </a:p>
          <a:p>
            <a:pPr marL="50800" indent="0" algn="r" rtl="1">
              <a:buNone/>
            </a:pPr>
            <a:r>
              <a:rPr lang="he-IL" sz="1200" baseline="0" dirty="0" smtClean="0"/>
              <a:t>החומרים גם מאפשרים לתאי גופנו להפיק אנרגיה, </a:t>
            </a:r>
            <a:r>
              <a:rPr lang="he-IL" sz="1200" dirty="0" smtClean="0"/>
              <a:t> לפעול ולגדול.</a:t>
            </a:r>
          </a:p>
          <a:p>
            <a:pPr marL="50800" indent="0" algn="r" rtl="1">
              <a:buNone/>
            </a:pPr>
            <a:r>
              <a:rPr lang="he-IL" sz="1200" dirty="0" smtClean="0"/>
              <a:t>אבל כל זה יקרה רק</a:t>
            </a:r>
            <a:r>
              <a:rPr lang="he-IL" sz="1200" baseline="0" dirty="0" smtClean="0"/>
              <a:t> אחרי שהמזון ילעס, יבלע ויעבור מסע של כתשעה מטרים במערכת העיכול</a:t>
            </a:r>
            <a:r>
              <a:rPr lang="he-IL" sz="1200" dirty="0" smtClean="0"/>
              <a:t>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31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התבוננו בשתי התמונות:</a:t>
            </a:r>
          </a:p>
          <a:p>
            <a:pPr algn="r" rtl="1"/>
            <a:r>
              <a:rPr lang="he-IL" dirty="0" smtClean="0"/>
              <a:t>מצד ימין תוכלו לראות מבנים יפים שילדים בנו מלגו.</a:t>
            </a:r>
          </a:p>
          <a:p>
            <a:pPr algn="r" rtl="1"/>
            <a:r>
              <a:rPr lang="he-IL" dirty="0" smtClean="0"/>
              <a:t>את</a:t>
            </a:r>
            <a:r>
              <a:rPr lang="he-IL" baseline="0" dirty="0" smtClean="0"/>
              <a:t> המבנים האלה אפשר כמובן לפרק ליחידות המבנה הבסיסיות – אבני לגו</a:t>
            </a:r>
          </a:p>
          <a:p>
            <a:pPr algn="r" rtl="1"/>
            <a:r>
              <a:rPr lang="he-IL" baseline="0" dirty="0" smtClean="0"/>
              <a:t>ואז אפשר להרכיב מהם מבנים אחרים חדשים.</a:t>
            </a:r>
          </a:p>
          <a:p>
            <a:pPr algn="r" rtl="1"/>
            <a:r>
              <a:rPr lang="he-IL" baseline="0" dirty="0" smtClean="0"/>
              <a:t>אתם ודאי שואלים: מה הקשר של משחק לגו למערכת העיכול?</a:t>
            </a:r>
          </a:p>
          <a:p>
            <a:pPr algn="r" rtl="1"/>
            <a:r>
              <a:rPr lang="he-IL" baseline="0" dirty="0" smtClean="0"/>
              <a:t>גם במערכת העיכול, אבות המזון מתפרקים לאבני הבניין שלהם.</a:t>
            </a:r>
          </a:p>
          <a:p>
            <a:pPr algn="r" rtl="1"/>
            <a:r>
              <a:rPr lang="he-IL" baseline="0" dirty="0" smtClean="0"/>
              <a:t>כיצד? מי מפרק?</a:t>
            </a:r>
          </a:p>
          <a:p>
            <a:pPr algn="r" rtl="1"/>
            <a:r>
              <a:rPr lang="he-IL" baseline="0" dirty="0" smtClean="0"/>
              <a:t>זאת ועוד נלמד במסע...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05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2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9038" y="4469272"/>
            <a:ext cx="10102097" cy="411774"/>
          </a:xfrm>
        </p:spPr>
        <p:txBody>
          <a:bodyPr/>
          <a:lstStyle/>
          <a:p>
            <a:pPr lvl="0"/>
            <a:r>
              <a:rPr lang="he-IL" sz="3200" b="1" dirty="0"/>
              <a:t>נושא השיעור</a:t>
            </a:r>
            <a:r>
              <a:rPr lang="he-IL" sz="3200" b="1" dirty="0" smtClean="0"/>
              <a:t>: מזון הולך לעיכול</a:t>
            </a:r>
            <a:endParaRPr lang="he-IL" sz="4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8" y="5085558"/>
            <a:ext cx="6704013" cy="385860"/>
          </a:xfrm>
        </p:spPr>
        <p:txBody>
          <a:bodyPr>
            <a:noAutofit/>
          </a:bodyPr>
          <a:lstStyle/>
          <a:p>
            <a:r>
              <a:rPr lang="he-IL" sz="3200" b="1" dirty="0">
                <a:sym typeface="Calibri"/>
              </a:rPr>
              <a:t>עם </a:t>
            </a:r>
            <a:r>
              <a:rPr lang="he-IL" sz="3200" b="1" dirty="0" smtClean="0">
                <a:sym typeface="Calibri"/>
              </a:rPr>
              <a:t>המורה: טליה </a:t>
            </a:r>
            <a:r>
              <a:rPr lang="he-IL" sz="3200" b="1" dirty="0" err="1" smtClean="0">
                <a:sym typeface="Calibri"/>
              </a:rPr>
              <a:t>ברדע</a:t>
            </a:r>
            <a:endParaRPr lang="he-IL" sz="3200" b="1" dirty="0" smtClean="0">
              <a:sym typeface="Calibri"/>
            </a:endParaRPr>
          </a:p>
          <a:p>
            <a:r>
              <a:rPr lang="he-IL" sz="1800" b="1" dirty="0" smtClean="0"/>
              <a:t>                                                 </a:t>
            </a:r>
            <a:r>
              <a:rPr lang="he-IL" sz="2400" b="1" dirty="0" smtClean="0"/>
              <a:t>בשיתוף צוות ההדרכה</a:t>
            </a:r>
            <a:endParaRPr lang="he-IL" sz="1800" b="1" dirty="0" smtClean="0">
              <a:sym typeface="Calibri"/>
            </a:endParaRPr>
          </a:p>
          <a:p>
            <a:endParaRPr lang="he-IL" sz="2400" b="1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047091" y="3013502"/>
            <a:ext cx="754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he-IL" sz="6000" dirty="0">
                <a:solidFill>
                  <a:schemeClr val="bg1"/>
                </a:solidFill>
              </a:rPr>
              <a:t>שיעור </a:t>
            </a:r>
            <a:r>
              <a:rPr lang="he-IL" sz="6000" dirty="0" smtClean="0">
                <a:solidFill>
                  <a:schemeClr val="bg1"/>
                </a:solidFill>
              </a:rPr>
              <a:t>מדעים לכיתה ה'</a:t>
            </a:r>
            <a:endParaRPr lang="he-IL" sz="6000"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53C68D4-2F7A-4385-AD8D-C77324C22636}"/>
              </a:ext>
            </a:extLst>
          </p:cNvPr>
          <p:cNvSpPr txBox="1"/>
          <p:nvPr/>
        </p:nvSpPr>
        <p:spPr>
          <a:xfrm>
            <a:off x="10591801" y="369651"/>
            <a:ext cx="9646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7357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6" y="2040593"/>
            <a:ext cx="3943350" cy="4293532"/>
          </a:xfrm>
          <a:prstGeom prst="rect">
            <a:avLst/>
          </a:prstGeom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00310" y="60216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פירוק ליחידות המבנה</a:t>
            </a:r>
            <a:endParaRPr lang="he-IL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82" y="1939656"/>
            <a:ext cx="4474956" cy="43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62046" y="1825625"/>
            <a:ext cx="11829326" cy="4351338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he-IL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מה קורה לכם בפה כשאתם מריחים תבשיל או מאפה שאתם אוהבים?</a:t>
            </a:r>
            <a:endParaRPr lang="he-IL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5844" y="67470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err="1" smtClean="0"/>
              <a:t>ממממ</a:t>
            </a:r>
            <a:r>
              <a:rPr lang="he-IL" dirty="0" smtClean="0"/>
              <a:t>... זה נראה טעים</a:t>
            </a:r>
            <a:endParaRPr lang="he-I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146906"/>
            <a:ext cx="4776787" cy="336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2986095" y="2379310"/>
            <a:ext cx="705186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שיניים – לועסות וטוחנות את המזון.</a:t>
            </a:r>
          </a:p>
          <a:p>
            <a:pPr marL="50800" indent="0">
              <a:buNone/>
            </a:pPr>
            <a:endParaRPr lang="he-IL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לשון – טועמת את המזון, מניעה ומערבלת, מסייעת בבליעה.</a:t>
            </a:r>
          </a:p>
          <a:p>
            <a:pPr marL="50800" indent="0">
              <a:buNone/>
            </a:pPr>
            <a:endParaRPr lang="he-IL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רוק – מרטיב את המזון.</a:t>
            </a:r>
          </a:p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86095" y="597239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תחנה </a:t>
            </a:r>
            <a:r>
              <a:rPr lang="he-IL" dirty="0" smtClean="0"/>
              <a:t>ראשונה במסע- </a:t>
            </a:r>
            <a:r>
              <a:rPr lang="he-IL" dirty="0"/>
              <a:t>הפה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46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9" t="13889" r="11122" b="7778"/>
          <a:stretch/>
        </p:blipFill>
        <p:spPr bwMode="auto">
          <a:xfrm>
            <a:off x="10158413" y="2085975"/>
            <a:ext cx="1866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6914" r="44436" b="14843"/>
          <a:stretch/>
        </p:blipFill>
        <p:spPr bwMode="auto">
          <a:xfrm>
            <a:off x="1" y="3842921"/>
            <a:ext cx="3771899" cy="301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90150" y="675580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שני סוגי פירוק במערכת העיכול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957706304"/>
              </p:ext>
            </p:extLst>
          </p:nvPr>
        </p:nvGraphicFramePr>
        <p:xfrm>
          <a:off x="1774825" y="15483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199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56620" y="1264253"/>
            <a:ext cx="11771453" cy="4351338"/>
          </a:xfrm>
        </p:spPr>
        <p:txBody>
          <a:bodyPr>
            <a:normAutofit lnSpcReduction="10000"/>
          </a:bodyPr>
          <a:lstStyle/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r>
              <a:rPr lang="he-IL" sz="3200" dirty="0" smtClean="0">
                <a:solidFill>
                  <a:schemeClr val="accent2"/>
                </a:solidFill>
              </a:rPr>
              <a:t>ציוד: מספריים, נייר .</a:t>
            </a:r>
          </a:p>
          <a:p>
            <a:pPr marL="50800" indent="0">
              <a:buNone/>
            </a:pPr>
            <a:endParaRPr lang="he-IL" sz="3600" dirty="0" smtClean="0"/>
          </a:p>
          <a:p>
            <a:r>
              <a:rPr lang="he-IL" sz="3600" dirty="0" smtClean="0"/>
              <a:t>גזרו נייר לפיסות קטנות.</a:t>
            </a:r>
          </a:p>
          <a:p>
            <a:r>
              <a:rPr lang="he-IL" sz="3600" dirty="0" smtClean="0"/>
              <a:t>התבוננו בפיסות הנייר הגזורות.</a:t>
            </a:r>
          </a:p>
          <a:p>
            <a:r>
              <a:rPr lang="he-IL" sz="3600" dirty="0" smtClean="0"/>
              <a:t>האם תכונות החומר השתנו?</a:t>
            </a: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03811" y="615359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מתנסים ולומדים 1 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4699323" y="4254744"/>
            <a:ext cx="6366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31"/>
          <a:stretch/>
        </p:blipFill>
        <p:spPr bwMode="auto">
          <a:xfrm>
            <a:off x="1135585" y="2245002"/>
            <a:ext cx="3736453" cy="40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0" y="1382438"/>
            <a:ext cx="11771453" cy="4351338"/>
          </a:xfrm>
        </p:spPr>
        <p:txBody>
          <a:bodyPr>
            <a:normAutofit fontScale="55000" lnSpcReduction="20000"/>
          </a:bodyPr>
          <a:lstStyle/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endParaRPr lang="he-IL" sz="3600" dirty="0" smtClean="0"/>
          </a:p>
          <a:p>
            <a:pPr>
              <a:lnSpc>
                <a:spcPct val="160000"/>
              </a:lnSpc>
            </a:pPr>
            <a:r>
              <a:rPr lang="he-IL" sz="5800" dirty="0" smtClean="0"/>
              <a:t>ומה אם נשרוף את הנייר?</a:t>
            </a:r>
          </a:p>
          <a:p>
            <a:pPr>
              <a:lnSpc>
                <a:spcPct val="160000"/>
              </a:lnSpc>
            </a:pPr>
            <a:r>
              <a:rPr lang="he-IL" sz="5800" dirty="0" smtClean="0"/>
              <a:t>מה יתקבל בסוף התהליך?</a:t>
            </a:r>
          </a:p>
          <a:p>
            <a:pPr>
              <a:lnSpc>
                <a:spcPct val="160000"/>
              </a:lnSpc>
            </a:pPr>
            <a:r>
              <a:rPr lang="he-IL" sz="5800" dirty="0" smtClean="0"/>
              <a:t>האם תכונות האפר דומות לתכונות הנייר?</a:t>
            </a:r>
          </a:p>
          <a:p>
            <a:pPr>
              <a:lnSpc>
                <a:spcPct val="160000"/>
              </a:lnSpc>
            </a:pPr>
            <a:r>
              <a:rPr lang="he-IL" sz="5800" dirty="0" smtClean="0"/>
              <a:t>האם תכונות החומר השתנו?</a:t>
            </a: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90150" y="690893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מתנסים ולומדים 2 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4699323" y="4254744"/>
            <a:ext cx="6366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72" b="8572"/>
          <a:stretch/>
        </p:blipFill>
        <p:spPr bwMode="auto">
          <a:xfrm>
            <a:off x="1160904" y="1775483"/>
            <a:ext cx="2965953" cy="247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67" y="4408632"/>
            <a:ext cx="3843156" cy="21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1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88550" y="651654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שני סוגי פירוק במערכת העיכול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1339355675"/>
              </p:ext>
            </p:extLst>
          </p:nvPr>
        </p:nvGraphicFramePr>
        <p:xfrm>
          <a:off x="1774825" y="15483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9" b="23971"/>
          <a:stretch/>
        </p:blipFill>
        <p:spPr bwMode="auto">
          <a:xfrm>
            <a:off x="9874772" y="1671637"/>
            <a:ext cx="2317228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 b="8572"/>
          <a:stretch/>
        </p:blipFill>
        <p:spPr bwMode="auto">
          <a:xfrm>
            <a:off x="-15854" y="1671637"/>
            <a:ext cx="1753214" cy="13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7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04800" y="1014432"/>
            <a:ext cx="11887200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0800" indent="0" algn="ctr">
              <a:buNone/>
            </a:pPr>
            <a:r>
              <a:rPr lang="he-IL" sz="3600" b="1" dirty="0" smtClean="0">
                <a:solidFill>
                  <a:schemeClr val="accent3">
                    <a:lumMod val="75000"/>
                  </a:schemeClr>
                </a:solidFill>
              </a:rPr>
              <a:t>לעסו פרוסת לחם או תפוח אדמה מבושל במשך דקות אחדות,</a:t>
            </a:r>
          </a:p>
          <a:p>
            <a:pPr marL="50800" indent="0" algn="ctr">
              <a:buNone/>
            </a:pPr>
            <a:r>
              <a:rPr lang="he-IL" sz="3600" b="1" dirty="0" smtClean="0">
                <a:solidFill>
                  <a:schemeClr val="accent3">
                    <a:lumMod val="75000"/>
                  </a:schemeClr>
                </a:solidFill>
              </a:rPr>
              <a:t> מה אתם חשים?</a:t>
            </a:r>
            <a:endParaRPr lang="he-IL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9830" y="654432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מתנסים בלעיסה</a:t>
            </a:r>
            <a:endParaRPr lang="he-I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23" y="3280006"/>
            <a:ext cx="3302764" cy="357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53" y="3634692"/>
            <a:ext cx="4052498" cy="286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הסבר ענן 1"/>
          <p:cNvSpPr/>
          <p:nvPr/>
        </p:nvSpPr>
        <p:spPr>
          <a:xfrm>
            <a:off x="528638" y="3820160"/>
            <a:ext cx="3219702" cy="2466340"/>
          </a:xfrm>
          <a:prstGeom prst="cloudCallout">
            <a:avLst>
              <a:gd name="adj1" fmla="val -61720"/>
              <a:gd name="adj2" fmla="val 77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200" dirty="0" smtClean="0"/>
              <a:t>לא לשכוח לברך לפני ואחרי ההתנסות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6410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900613" y="1597625"/>
            <a:ext cx="6480365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9670" y="612213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פירוק הסוכרים ברוק</a:t>
            </a:r>
            <a:endParaRPr lang="he-I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46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42" y="4064792"/>
            <a:ext cx="6924442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725186654"/>
              </p:ext>
            </p:extLst>
          </p:nvPr>
        </p:nvGraphicFramePr>
        <p:xfrm>
          <a:off x="3701709" y="1066800"/>
          <a:ext cx="7285379" cy="402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58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2804160" y="2375065"/>
            <a:ext cx="8999818" cy="32384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הוושט הוא צינור שרירי בלתי רצוני.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הוושט מחבר בין הפה לקיבה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שרירי הוושט מתכווצים לסירוגין ודוחפים את המזון.</a:t>
            </a:r>
          </a:p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תחנה 2-וושט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" y="0"/>
            <a:ext cx="13176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43405" r="25787" b="20760"/>
          <a:stretch/>
        </p:blipFill>
        <p:spPr bwMode="auto">
          <a:xfrm>
            <a:off x="-58202" y="2576264"/>
            <a:ext cx="2580753" cy="443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אליפסה 7"/>
          <p:cNvSpPr/>
          <p:nvPr/>
        </p:nvSpPr>
        <p:spPr>
          <a:xfrm>
            <a:off x="961697" y="2916621"/>
            <a:ext cx="1072055" cy="20993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03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להכין?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3298786" y="1678329"/>
            <a:ext cx="7850659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מגבת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סיכת ראש</a:t>
            </a:r>
            <a:endParaRPr lang="en-US" sz="3600" dirty="0" smtClean="0"/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בד חלק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סבון נוזלי</a:t>
            </a:r>
            <a:endParaRPr lang="en-US" sz="3600" dirty="0" smtClean="0"/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כוס מים שקופה 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שמן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לחם או תפוח אדמה מבושל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מספריים</a:t>
            </a:r>
          </a:p>
          <a:p>
            <a:pPr marL="571500" indent="-571500" algn="r" rtl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he-IL" sz="3600" dirty="0" smtClean="0"/>
              <a:t>נייר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6936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472163" y="664673"/>
            <a:ext cx="9652322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לפנינו צינור גמיש וכדור או גולה קטנה.</a:t>
            </a:r>
          </a:p>
          <a:p>
            <a:pPr marL="50800" indent="0">
              <a:buNone/>
            </a:pPr>
            <a:r>
              <a:rPr lang="he-IL" sz="3600" dirty="0" smtClean="0"/>
              <a:t>נדחף את הגולה בתוך הצינור. ראו את התקדמותה</a:t>
            </a:r>
          </a:p>
          <a:p>
            <a:pPr marL="50800" indent="0">
              <a:buNone/>
            </a:pPr>
            <a:r>
              <a:rPr lang="he-IL" sz="3600" dirty="0" smtClean="0"/>
              <a:t>האם הגולה נופלת?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36450" y="599900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מדגימים את פעולת הוושט</a:t>
            </a:r>
            <a:endParaRPr lang="he-IL" dirty="0"/>
          </a:p>
        </p:txBody>
      </p:sp>
      <p:sp>
        <p:nvSpPr>
          <p:cNvPr id="5" name="מלבן מעוגל 4"/>
          <p:cNvSpPr/>
          <p:nvPr/>
        </p:nvSpPr>
        <p:spPr>
          <a:xfrm>
            <a:off x="2774065" y="3363431"/>
            <a:ext cx="1134319" cy="10069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36115" r="60377" b="17578"/>
          <a:stretch/>
        </p:blipFill>
        <p:spPr bwMode="auto">
          <a:xfrm>
            <a:off x="4750719" y="3984401"/>
            <a:ext cx="1376172" cy="30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23935" r="60725" b="28622"/>
          <a:stretch/>
        </p:blipFill>
        <p:spPr bwMode="auto">
          <a:xfrm>
            <a:off x="7743823" y="3871611"/>
            <a:ext cx="1106363" cy="323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2" t="24805" r="60615" b="28515"/>
          <a:stretch/>
        </p:blipFill>
        <p:spPr bwMode="auto">
          <a:xfrm>
            <a:off x="10380607" y="3838240"/>
            <a:ext cx="1127808" cy="29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חץ ימינה 8"/>
          <p:cNvSpPr/>
          <p:nvPr/>
        </p:nvSpPr>
        <p:spPr>
          <a:xfrm>
            <a:off x="6454960" y="4965484"/>
            <a:ext cx="930166" cy="63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 ימינה 9"/>
          <p:cNvSpPr/>
          <p:nvPr/>
        </p:nvSpPr>
        <p:spPr>
          <a:xfrm>
            <a:off x="9213336" y="4965484"/>
            <a:ext cx="930166" cy="63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9D496F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430" y="2122529"/>
            <a:ext cx="2514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-196771" y="1618951"/>
            <a:ext cx="12388771" cy="5359078"/>
          </a:xfrm>
        </p:spPr>
        <p:txBody>
          <a:bodyPr>
            <a:noAutofit/>
          </a:bodyPr>
          <a:lstStyle/>
          <a:p>
            <a:pPr marL="90170" marR="6350" indent="0">
              <a:lnSpc>
                <a:spcPct val="150000"/>
              </a:lnSpc>
              <a:buNone/>
              <a:tabLst>
                <a:tab pos="1043940" algn="l"/>
              </a:tabLst>
            </a:pP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למה מתכוונים באמרה זו?</a:t>
            </a:r>
            <a:endParaRPr lang="en-US" sz="3200" dirty="0">
              <a:solidFill>
                <a:srgbClr val="000000"/>
              </a:solidFill>
              <a:latin typeface="David"/>
              <a:ea typeface="David"/>
            </a:endParaRPr>
          </a:p>
          <a:p>
            <a:pPr marL="90170" marR="6350" indent="0">
              <a:lnSpc>
                <a:spcPct val="150000"/>
              </a:lnSpc>
              <a:buNone/>
              <a:tabLst>
                <a:tab pos="863600" algn="l"/>
              </a:tabLst>
            </a:pP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</a:rPr>
              <a:t>א. אם נאכל ונדבר בו זמנית אוויר עלול להיכנס לקיבה.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Arial"/>
                <a:cs typeface="Arial"/>
              </a:rPr>
              <a:t> </a:t>
            </a:r>
            <a:endParaRPr lang="en-US" sz="3200" dirty="0">
              <a:solidFill>
                <a:srgbClr val="000000"/>
              </a:solidFill>
              <a:latin typeface="David"/>
              <a:ea typeface="David"/>
            </a:endParaRPr>
          </a:p>
          <a:p>
            <a:pPr marL="90170" marR="330200" indent="0">
              <a:lnSpc>
                <a:spcPct val="150000"/>
              </a:lnSpc>
              <a:buNone/>
              <a:tabLst>
                <a:tab pos="863600" algn="l"/>
              </a:tabLst>
            </a:pP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ב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</a:rPr>
              <a:t>.  חשוב לא לדבר בזמן האכילה כי זה לא מנומס.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Arial"/>
                <a:cs typeface="Arial"/>
              </a:rPr>
              <a:t> </a:t>
            </a:r>
            <a:endParaRPr lang="en-US" sz="3200" dirty="0">
              <a:solidFill>
                <a:srgbClr val="000000"/>
              </a:solidFill>
              <a:latin typeface="David"/>
              <a:ea typeface="David"/>
            </a:endParaRPr>
          </a:p>
          <a:p>
            <a:pPr marL="90170" marR="330200" indent="0">
              <a:lnSpc>
                <a:spcPct val="150000"/>
              </a:lnSpc>
              <a:buNone/>
              <a:tabLst>
                <a:tab pos="863600" algn="l"/>
              </a:tabLst>
            </a:pP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ג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</a:rPr>
              <a:t>.  אם נאכל ונדבר בו זמנית מזון עלול להיכנס לקנה הנשימה ואנו </a:t>
            </a: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עלולים להיחנק.</a:t>
            </a:r>
            <a:endParaRPr lang="he-IL" sz="3200" dirty="0" smtClean="0">
              <a:solidFill>
                <a:srgbClr val="000000"/>
              </a:solidFill>
              <a:latin typeface="David"/>
              <a:ea typeface="Arial"/>
            </a:endParaRPr>
          </a:p>
          <a:p>
            <a:pPr marL="90170" marR="330200" indent="0">
              <a:lnSpc>
                <a:spcPct val="150000"/>
              </a:lnSpc>
              <a:buNone/>
              <a:tabLst>
                <a:tab pos="863600" algn="l"/>
              </a:tabLst>
            </a:pP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ד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</a:rPr>
              <a:t>. אם נאכל ונדבר בו זמנית מזון עלול להיכנס לוושט ואנו עלולים להיחנק</a:t>
            </a:r>
            <a:r>
              <a:rPr lang="he-IL" sz="3600" dirty="0">
                <a:solidFill>
                  <a:srgbClr val="000000"/>
                </a:solidFill>
                <a:latin typeface="David"/>
                <a:ea typeface="David"/>
              </a:rPr>
              <a:t>. </a:t>
            </a:r>
            <a:r>
              <a:rPr lang="he-IL" sz="3600" dirty="0">
                <a:solidFill>
                  <a:srgbClr val="000000"/>
                </a:solidFill>
                <a:latin typeface="David"/>
                <a:ea typeface="Arial"/>
                <a:cs typeface="Arial"/>
              </a:rPr>
              <a:t> </a:t>
            </a:r>
            <a:endParaRPr lang="en-US" sz="3600" dirty="0">
              <a:solidFill>
                <a:srgbClr val="000000"/>
              </a:solidFill>
              <a:latin typeface="David"/>
              <a:ea typeface="David"/>
            </a:endParaRP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0" y="663126"/>
            <a:ext cx="113615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"אין </a:t>
            </a:r>
            <a:r>
              <a:rPr lang="he-IL" dirty="0" err="1" smtClean="0"/>
              <a:t>משיחין</a:t>
            </a:r>
            <a:r>
              <a:rPr lang="he-IL" dirty="0" smtClean="0"/>
              <a:t> </a:t>
            </a:r>
            <a:r>
              <a:rPr lang="he-IL" dirty="0"/>
              <a:t>בסעודה, שמא יקדים קנה </a:t>
            </a:r>
            <a:r>
              <a:rPr lang="he-IL" dirty="0" err="1"/>
              <a:t>לושט</a:t>
            </a:r>
            <a:r>
              <a:rPr lang="he-IL" dirty="0"/>
              <a:t>" </a:t>
            </a:r>
            <a:r>
              <a:rPr lang="he-IL" sz="3100" dirty="0"/>
              <a:t>(מסכת תענית)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442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013434" y="1618951"/>
            <a:ext cx="7178566" cy="5359078"/>
          </a:xfrm>
        </p:spPr>
        <p:txBody>
          <a:bodyPr>
            <a:noAutofit/>
          </a:bodyPr>
          <a:lstStyle/>
          <a:p>
            <a:pPr marL="90170" marR="330200" indent="0">
              <a:lnSpc>
                <a:spcPct val="150000"/>
              </a:lnSpc>
              <a:buNone/>
              <a:tabLst>
                <a:tab pos="863600" algn="l"/>
              </a:tabLst>
            </a:pP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אם 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</a:rPr>
              <a:t>נאכל ונדבר בו זמנית מזון עלול להיכנס לקנה הנשימה ואנו </a:t>
            </a:r>
            <a:r>
              <a:rPr lang="he-IL" sz="3200" dirty="0" smtClean="0">
                <a:solidFill>
                  <a:srgbClr val="000000"/>
                </a:solidFill>
                <a:latin typeface="David"/>
                <a:ea typeface="David"/>
              </a:rPr>
              <a:t>עלולים להיחנק.</a:t>
            </a:r>
            <a:endParaRPr lang="he-IL" sz="3200" dirty="0" smtClean="0">
              <a:solidFill>
                <a:srgbClr val="000000"/>
              </a:solidFill>
              <a:latin typeface="David"/>
              <a:ea typeface="Arial"/>
            </a:endParaRP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609748" y="105132"/>
            <a:ext cx="11361590" cy="1383126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>"אין </a:t>
            </a:r>
            <a:r>
              <a:rPr lang="he-IL" dirty="0" err="1" smtClean="0"/>
              <a:t>משיחין</a:t>
            </a:r>
            <a:r>
              <a:rPr lang="he-IL" dirty="0" smtClean="0"/>
              <a:t> </a:t>
            </a:r>
            <a:r>
              <a:rPr lang="he-IL" dirty="0"/>
              <a:t>בסעודה, שמא יקדים קנה </a:t>
            </a:r>
            <a:r>
              <a:rPr lang="he-IL" dirty="0" err="1" smtClean="0"/>
              <a:t>לושט</a:t>
            </a: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>
                <a:solidFill>
                  <a:schemeClr val="accent2"/>
                </a:solidFill>
              </a:rPr>
              <a:t>ויבוא לידי סכנה</a:t>
            </a:r>
            <a:r>
              <a:rPr lang="he-IL" dirty="0" smtClean="0"/>
              <a:t>" </a:t>
            </a:r>
            <a:r>
              <a:rPr lang="he-IL" sz="3100" dirty="0"/>
              <a:t>(מסכת תענית)</a:t>
            </a:r>
            <a:endParaRPr lang="he-IL" dirty="0"/>
          </a:p>
        </p:txBody>
      </p:sp>
      <p:sp>
        <p:nvSpPr>
          <p:cNvPr id="2" name="AutoShape 2" descr="קובץ:Throat Diagram HE.png – ויקיפדיה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5" name="AutoShape 4" descr="קובץ:Throat Diagram HE.png – ויקיפדיה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258"/>
            <a:ext cx="5136275" cy="53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אליפסה 6"/>
          <p:cNvSpPr/>
          <p:nvPr/>
        </p:nvSpPr>
        <p:spPr>
          <a:xfrm>
            <a:off x="1545022" y="3957144"/>
            <a:ext cx="1023116" cy="126567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5633545" y="36955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200" b="1" dirty="0" smtClean="0"/>
              <a:t>"ופירש רש"י:</a:t>
            </a:r>
          </a:p>
          <a:p>
            <a:pPr algn="ctr"/>
            <a:r>
              <a:rPr lang="he-IL" sz="3200" dirty="0" smtClean="0"/>
              <a:t>"כשיוציא </a:t>
            </a:r>
            <a:r>
              <a:rPr lang="he-IL" sz="3200" dirty="0"/>
              <a:t>הקול נפתח אותו כובע </a:t>
            </a:r>
            <a:r>
              <a:rPr lang="he-IL" sz="3200" dirty="0" smtClean="0"/>
              <a:t>שעל </a:t>
            </a:r>
            <a:r>
              <a:rPr lang="en-US" sz="3200" dirty="0" smtClean="0"/>
              <a:t>"</a:t>
            </a:r>
            <a:r>
              <a:rPr lang="he-IL" sz="3200" dirty="0" smtClean="0"/>
              <a:t>פני הקנה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1944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תחנה 3- קיבה</a:t>
            </a:r>
            <a:endParaRPr lang="he-I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7" y="240155"/>
            <a:ext cx="135413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814677" y="595583"/>
            <a:ext cx="538675" cy="763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noFill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" y="293196"/>
            <a:ext cx="1306593" cy="156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>
          <a:xfrm>
            <a:off x="6195848" y="1714942"/>
            <a:ext cx="5996152" cy="4351338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הקיבה היא שק שרירי.</a:t>
            </a:r>
          </a:p>
          <a:p>
            <a:r>
              <a:rPr lang="he-IL" sz="3200" dirty="0" smtClean="0"/>
              <a:t>כשהקיבה מלאה אנחנו מרגישים תחושת שובע.</a:t>
            </a:r>
          </a:p>
          <a:p>
            <a:r>
              <a:rPr lang="he-IL" sz="3200" dirty="0" smtClean="0"/>
              <a:t>תנועות הקיבה מועכות את המזון.</a:t>
            </a:r>
          </a:p>
          <a:p>
            <a:r>
              <a:rPr lang="he-IL" sz="3200" dirty="0" smtClean="0"/>
              <a:t>מיצי הקיבה מעכלים את המזון.</a:t>
            </a:r>
          </a:p>
          <a:p>
            <a:endParaRPr lang="he-IL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21767" r="44343" b="30388"/>
          <a:stretch/>
        </p:blipFill>
        <p:spPr bwMode="auto">
          <a:xfrm>
            <a:off x="2446205" y="4007327"/>
            <a:ext cx="3702348" cy="28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2" t="24735" r="24632" b="30387"/>
          <a:stretch/>
        </p:blipFill>
        <p:spPr bwMode="auto">
          <a:xfrm>
            <a:off x="0" y="2112581"/>
            <a:ext cx="2446204" cy="47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6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שני סוגי פירוק הקיבה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2267368380"/>
              </p:ext>
            </p:extLst>
          </p:nvPr>
        </p:nvGraphicFramePr>
        <p:xfrm>
          <a:off x="1774825" y="15483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95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3256" y="606983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שני סוגי פירוק הקיבה</a:t>
            </a:r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4056592143"/>
              </p:ext>
            </p:extLst>
          </p:nvPr>
        </p:nvGraphicFramePr>
        <p:xfrm>
          <a:off x="1774825" y="15483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81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35667" y="1733027"/>
            <a:ext cx="11620982" cy="4690922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endParaRPr lang="he-IL" sz="3600" dirty="0"/>
          </a:p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endParaRPr lang="he-IL" sz="3600" dirty="0"/>
          </a:p>
          <a:p>
            <a:pPr marL="50800" indent="0">
              <a:buNone/>
            </a:pPr>
            <a:r>
              <a:rPr lang="he-IL" sz="3600" dirty="0"/>
              <a:t/>
            </a:r>
            <a:br>
              <a:rPr lang="he-IL" sz="3600" dirty="0"/>
            </a:b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מיצי העיכול בקיבה ממשיכים בפירוק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88" y="1132410"/>
            <a:ext cx="7347438" cy="249661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854" y="2761845"/>
            <a:ext cx="7997042" cy="278170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4284" y="4743450"/>
            <a:ext cx="7314760" cy="23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929598" y="1858033"/>
            <a:ext cx="6968358" cy="4464709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עם סיום פירוק על ידי חומצות הקיבה, נפתח שריר השוער.</a:t>
            </a:r>
          </a:p>
          <a:p>
            <a:pPr marL="50800" indent="0">
              <a:buNone/>
            </a:pPr>
            <a:r>
              <a:rPr lang="he-IL" sz="3600" dirty="0" smtClean="0"/>
              <a:t>שריר השוער הוא שריר בלתי רצוני.</a:t>
            </a:r>
          </a:p>
          <a:p>
            <a:pPr marL="50800" indent="0">
              <a:buNone/>
            </a:pPr>
            <a:r>
              <a:rPr lang="he-IL" sz="3600" dirty="0" smtClean="0"/>
              <a:t>כשהשוער פתוח, תוכן הקיבה עובר למעי הדק.</a:t>
            </a:r>
          </a:p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שריר השוער בקיבה</a:t>
            </a:r>
            <a:endParaRPr lang="he-I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4390" r="27174" b="23317"/>
          <a:stretch/>
        </p:blipFill>
        <p:spPr bwMode="auto">
          <a:xfrm>
            <a:off x="0" y="3260027"/>
            <a:ext cx="5060731" cy="359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מחבר חץ ישר 4"/>
          <p:cNvCxnSpPr/>
          <p:nvPr/>
        </p:nvCxnSpPr>
        <p:spPr>
          <a:xfrm>
            <a:off x="1221410" y="5059013"/>
            <a:ext cx="508632" cy="154302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474238"/>
            <a:ext cx="17300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00B050"/>
                </a:solidFill>
              </a:rPr>
              <a:t>שוער</a:t>
            </a:r>
            <a:endParaRPr lang="he-IL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67618"/>
            <a:ext cx="1261241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2221" y="6139862"/>
            <a:ext cx="1836681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258660" y="600312"/>
            <a:ext cx="1002152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המלצות הרמב"ם לאכילה נכונה </a:t>
            </a:r>
            <a:r>
              <a:rPr lang="he-IL" sz="4000" dirty="0" smtClean="0"/>
              <a:t>(הלכות דעת)</a:t>
            </a:r>
            <a:endParaRPr lang="he-IL" sz="4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016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2427" y="1832943"/>
            <a:ext cx="60224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>
                <a:solidFill>
                  <a:srgbClr val="424242"/>
                </a:solidFill>
                <a:latin typeface="Calibri"/>
                <a:sym typeface="Calibri"/>
              </a:rPr>
              <a:t>"שתה את מזונותיך</a:t>
            </a:r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"</a:t>
            </a:r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3920358" y="2924503"/>
            <a:ext cx="602242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"לא יאכל אדם עד שתתמלא כרסו, אלא </a:t>
            </a:r>
            <a:r>
              <a:rPr lang="he-IL" sz="3600" dirty="0" smtClean="0"/>
              <a:t>יפְחת </a:t>
            </a:r>
            <a:r>
              <a:rPr lang="he-IL" sz="3600" dirty="0"/>
              <a:t>כמו רבִיעַ מִשָּׂבְעָּתֹו".</a:t>
            </a:r>
            <a:endParaRPr lang="he-IL" dirty="0"/>
          </a:p>
        </p:txBody>
      </p:sp>
      <p:sp>
        <p:nvSpPr>
          <p:cNvPr id="9" name="TextBox 8"/>
          <p:cNvSpPr txBox="1"/>
          <p:nvPr/>
        </p:nvSpPr>
        <p:spPr>
          <a:xfrm>
            <a:off x="677731" y="4984091"/>
            <a:ext cx="559168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"</a:t>
            </a:r>
            <a:r>
              <a:rPr lang="he-IL" sz="3600" dirty="0"/>
              <a:t>והרוצה לשמור בריאותו, לא יאכל עד שתהיה האצטומכא ריקה מן המאכל הקודם </a:t>
            </a:r>
            <a:r>
              <a:rPr lang="he-IL" sz="3600" dirty="0" smtClean="0"/>
              <a:t>".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009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40069" y="663126"/>
            <a:ext cx="1002152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המלצות הרמב"ם לאכילה נכונה </a:t>
            </a:r>
            <a:r>
              <a:rPr lang="he-IL" sz="4000" dirty="0" smtClean="0"/>
              <a:t>(הלכות דעת)</a:t>
            </a:r>
            <a:endParaRPr lang="he-IL" sz="4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2427" y="2063775"/>
            <a:ext cx="60224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>
                <a:solidFill>
                  <a:srgbClr val="424242"/>
                </a:solidFill>
                <a:latin typeface="Calibri"/>
                <a:sym typeface="Calibri"/>
              </a:rPr>
              <a:t>"שתה את מזונותיך</a:t>
            </a:r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"</a:t>
            </a:r>
            <a:endParaRPr lang="he-IL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9" t="13889" r="11122" b="7778"/>
          <a:stretch/>
        </p:blipFill>
        <p:spPr bwMode="auto">
          <a:xfrm>
            <a:off x="3875197" y="4007435"/>
            <a:ext cx="1866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6914" r="44436" b="14843"/>
          <a:stretch/>
        </p:blipFill>
        <p:spPr bwMode="auto">
          <a:xfrm>
            <a:off x="279700" y="3036097"/>
            <a:ext cx="3771899" cy="301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5948855" y="3277165"/>
            <a:ext cx="6096000" cy="34163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יש ללעוס </a:t>
            </a:r>
            <a:r>
              <a:rPr lang="he-IL" sz="3600" dirty="0">
                <a:solidFill>
                  <a:srgbClr val="424242"/>
                </a:solidFill>
                <a:latin typeface="Calibri"/>
                <a:sym typeface="Calibri"/>
              </a:rPr>
              <a:t>היטב את המזון עד </a:t>
            </a:r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שהמזון המוצק יהפוך לנוזל.</a:t>
            </a:r>
          </a:p>
          <a:p>
            <a:pPr algn="r"/>
            <a:endParaRPr lang="he-IL" sz="3600" dirty="0">
              <a:solidFill>
                <a:srgbClr val="424242"/>
              </a:solidFill>
              <a:latin typeface="Calibri"/>
              <a:sym typeface="Calibri"/>
            </a:endParaRPr>
          </a:p>
          <a:p>
            <a:pPr algn="ctr" rtl="1"/>
            <a:r>
              <a:rPr lang="he-IL" sz="3600" dirty="0" smtClean="0">
                <a:solidFill>
                  <a:srgbClr val="00B050"/>
                </a:solidFill>
                <a:latin typeface="Calibri"/>
                <a:sym typeface="Calibri"/>
              </a:rPr>
              <a:t>חשיבות במערכת העיכול:</a:t>
            </a:r>
          </a:p>
          <a:p>
            <a:pPr algn="ctr" rtl="1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פירוק הסוכרים יעיל יותר</a:t>
            </a:r>
          </a:p>
          <a:p>
            <a:pPr algn="ctr" rtl="1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הרטבת המזון ובליעתו נוחה יותר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79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030147" y="1825625"/>
            <a:ext cx="10323653" cy="4351338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39350" y="61489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 המשותף?</a:t>
            </a:r>
            <a:endParaRPr lang="he-I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927" y="1714499"/>
            <a:ext cx="3421241" cy="342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23" y="1808301"/>
            <a:ext cx="2578654" cy="32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8" b="22581"/>
          <a:stretch/>
        </p:blipFill>
        <p:spPr bwMode="auto">
          <a:xfrm>
            <a:off x="1030147" y="5271112"/>
            <a:ext cx="4625747" cy="93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47" y="1825625"/>
            <a:ext cx="2634827" cy="262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221735" y="543455"/>
            <a:ext cx="1002152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המלצות הרמב"ם לאכילה נכונה </a:t>
            </a:r>
            <a:r>
              <a:rPr lang="he-IL" sz="4000" dirty="0" smtClean="0"/>
              <a:t>(הלכות דעת)</a:t>
            </a:r>
            <a:endParaRPr lang="he-IL" sz="4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5948855" y="3419059"/>
            <a:ext cx="6096000" cy="34163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לא לאכול עד שקיבה מלאה עד סופה.</a:t>
            </a:r>
          </a:p>
          <a:p>
            <a:pPr algn="ctr"/>
            <a:r>
              <a:rPr lang="he-IL" sz="3600" dirty="0" smtClean="0">
                <a:solidFill>
                  <a:srgbClr val="00B050"/>
                </a:solidFill>
                <a:latin typeface="Calibri"/>
                <a:sym typeface="Calibri"/>
              </a:rPr>
              <a:t>חשיבות במערכת העיכול:</a:t>
            </a:r>
          </a:p>
          <a:p>
            <a:pPr algn="ctr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כשהקיבה לא מלאה, השריר נע ביתר קלות ומיצי העיכול מגיעים לכל המזון ומעכלים טוב יותר</a:t>
            </a:r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5985641" y="1619780"/>
            <a:ext cx="602242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"לא יאכל אדם עד שתתמלא כרסו, אלא י </a:t>
            </a:r>
            <a:r>
              <a:rPr lang="he-IL" sz="3600" dirty="0" smtClean="0"/>
              <a:t>ְחת </a:t>
            </a:r>
            <a:r>
              <a:rPr lang="he-IL" sz="3600" dirty="0"/>
              <a:t>כמו רבִיעַ מִשָּׂבְעָּתֹו".</a:t>
            </a:r>
            <a:endParaRPr lang="he-I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21767" r="44343" b="30388"/>
          <a:stretch/>
        </p:blipFill>
        <p:spPr bwMode="auto">
          <a:xfrm>
            <a:off x="595031" y="3701882"/>
            <a:ext cx="3702348" cy="28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6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210978" y="657311"/>
            <a:ext cx="1002152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המלצות הרמב"ם לאכילה נכונה </a:t>
            </a:r>
            <a:r>
              <a:rPr lang="he-IL" sz="4000" dirty="0" smtClean="0"/>
              <a:t>(הלכות דעת)</a:t>
            </a:r>
            <a:endParaRPr lang="he-IL" sz="4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5948855" y="3419059"/>
            <a:ext cx="6096000" cy="34163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להקפיד על מרווח בריא בין ארוחות, כשהקיבה מתרוקנת</a:t>
            </a:r>
          </a:p>
          <a:p>
            <a:pPr algn="ctr" rtl="1"/>
            <a:r>
              <a:rPr lang="he-IL" sz="3600" dirty="0" smtClean="0">
                <a:solidFill>
                  <a:srgbClr val="00B050"/>
                </a:solidFill>
                <a:latin typeface="Calibri"/>
                <a:sym typeface="Calibri"/>
              </a:rPr>
              <a:t>חשיבות במערכת העיכול:</a:t>
            </a:r>
          </a:p>
          <a:p>
            <a:pPr algn="ctr" rtl="1"/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כשהקיבה לא מלאה, השריר נע ביתר קלות ומיצי העיכול מגיעים לכל המזון ומעכלים טוב יותר</a:t>
            </a:r>
            <a:endParaRPr lang="he-I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21767" r="44343" b="30388"/>
          <a:stretch/>
        </p:blipFill>
        <p:spPr bwMode="auto">
          <a:xfrm>
            <a:off x="595031" y="3701882"/>
            <a:ext cx="3702348" cy="28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2427" y="1619780"/>
            <a:ext cx="602242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 smtClean="0"/>
              <a:t>"והרוצה </a:t>
            </a:r>
            <a:r>
              <a:rPr lang="he-IL" sz="3600" dirty="0"/>
              <a:t>לשמור בריאותו, לא יאכל עד שתהיה האצטומכא ריקה מן המאכל </a:t>
            </a:r>
            <a:r>
              <a:rPr lang="he-IL" sz="3600" dirty="0" smtClean="0"/>
              <a:t>הקודם".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043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93540" y="1489960"/>
            <a:ext cx="1171743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b="1" dirty="0" smtClean="0">
                <a:solidFill>
                  <a:srgbClr val="00B050"/>
                </a:solidFill>
              </a:rPr>
              <a:t>תריסריון </a:t>
            </a:r>
            <a:r>
              <a:rPr lang="he-IL" sz="3600" dirty="0" smtClean="0">
                <a:solidFill>
                  <a:schemeClr val="tx1"/>
                </a:solidFill>
              </a:rPr>
              <a:t>הוא החלק הראשון במעי הדק.</a:t>
            </a:r>
          </a:p>
          <a:p>
            <a:pPr marL="50800" indent="0">
              <a:buNone/>
            </a:pPr>
            <a:r>
              <a:rPr lang="he-IL" sz="3600" b="1" dirty="0" smtClean="0">
                <a:solidFill>
                  <a:schemeClr val="tx1"/>
                </a:solidFill>
              </a:rPr>
              <a:t>אל התריסריון מופרשים מיצי לבלב ומיצי מרה מהכבד.</a:t>
            </a:r>
            <a:endParaRPr lang="he-IL" sz="3600" b="1" dirty="0" smtClean="0">
              <a:solidFill>
                <a:srgbClr val="00B050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2498" y="59052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תחילת המעי הדק - התריסריון</a:t>
            </a:r>
            <a:endParaRPr lang="he-I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8" y="-1221008"/>
            <a:ext cx="1328738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28556" r="44265" b="21229"/>
          <a:stretch/>
        </p:blipFill>
        <p:spPr bwMode="auto">
          <a:xfrm>
            <a:off x="5076497" y="3050626"/>
            <a:ext cx="4540468" cy="367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t="30568" r="24716" b="29346"/>
          <a:stretch/>
        </p:blipFill>
        <p:spPr bwMode="auto">
          <a:xfrm>
            <a:off x="63063" y="2743808"/>
            <a:ext cx="2238703" cy="400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0" y="1721130"/>
            <a:ext cx="11944109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>
                <a:solidFill>
                  <a:schemeClr val="accent2"/>
                </a:solidFill>
              </a:rPr>
              <a:t>ציוד: </a:t>
            </a:r>
            <a:r>
              <a:rPr lang="he-IL" sz="3600" dirty="0" smtClean="0">
                <a:solidFill>
                  <a:schemeClr val="accent2"/>
                </a:solidFill>
              </a:rPr>
              <a:t>כוס מים, מעט שמן, סבון כלים</a:t>
            </a:r>
            <a:r>
              <a:rPr lang="en-US" sz="3600" dirty="0" smtClean="0">
                <a:solidFill>
                  <a:schemeClr val="accent2"/>
                </a:solidFill>
              </a:rPr>
              <a:t>/</a:t>
            </a:r>
            <a:endParaRPr lang="he-IL" sz="3600" dirty="0">
              <a:solidFill>
                <a:schemeClr val="accent2"/>
              </a:solidFill>
            </a:endParaRPr>
          </a:p>
          <a:p>
            <a:pPr marL="50800" indent="0">
              <a:buNone/>
            </a:pPr>
            <a:endParaRPr lang="he-IL" sz="3600" dirty="0"/>
          </a:p>
          <a:p>
            <a:r>
              <a:rPr lang="he-IL" sz="3600" dirty="0" smtClean="0"/>
              <a:t>מלאו כוס במים עד מחציתה,</a:t>
            </a:r>
          </a:p>
          <a:p>
            <a:r>
              <a:rPr lang="he-IL" sz="3600" dirty="0" smtClean="0"/>
              <a:t>הוסיפו כרבע כוס שמן.</a:t>
            </a:r>
          </a:p>
          <a:p>
            <a:r>
              <a:rPr lang="he-IL" sz="3600" dirty="0" smtClean="0"/>
              <a:t>האם </a:t>
            </a:r>
            <a:r>
              <a:rPr lang="he-IL" sz="3600" dirty="0"/>
              <a:t>השמן התערבב עם המים?</a:t>
            </a:r>
          </a:p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16979" y="256774"/>
            <a:ext cx="10988565" cy="1067816"/>
          </a:xfrm>
        </p:spPr>
        <p:txBody>
          <a:bodyPr>
            <a:normAutofit/>
          </a:bodyPr>
          <a:lstStyle/>
          <a:p>
            <a:pPr algn="ctr"/>
            <a:r>
              <a:rPr lang="he-IL" dirty="0" smtClean="0"/>
              <a:t>מתנסים : כיצד מתפרקים השומנים בסביבה מימית?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835" y="2931915"/>
            <a:ext cx="4488516" cy="26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19514" y="1825625"/>
            <a:ext cx="10034286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r>
              <a:rPr lang="he-IL" sz="3600" dirty="0" smtClean="0"/>
              <a:t>הוסיפו סבון כלים נוזלי.</a:t>
            </a:r>
          </a:p>
          <a:p>
            <a:r>
              <a:rPr lang="he-IL" sz="3600" dirty="0" smtClean="0"/>
              <a:t>ערבבו מעט.</a:t>
            </a:r>
          </a:p>
          <a:p>
            <a:r>
              <a:rPr lang="he-IL" sz="3600" dirty="0" smtClean="0"/>
              <a:t>צפו במתרחש.</a:t>
            </a:r>
          </a:p>
          <a:p>
            <a:pPr marL="50800" indent="0">
              <a:buNone/>
            </a:pPr>
            <a:endParaRPr lang="he-IL" sz="3600" dirty="0"/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ממשיכים בהתנסות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2850" y="3503800"/>
            <a:ext cx="4351339" cy="244762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056" y="3483542"/>
            <a:ext cx="4258731" cy="2395536"/>
          </a:xfrm>
          <a:prstGeom prst="rect">
            <a:avLst/>
          </a:prstGeom>
        </p:spPr>
      </p:pic>
      <p:pic>
        <p:nvPicPr>
          <p:cNvPr id="7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372" y="82517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519901" y="2017978"/>
            <a:ext cx="10462549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r>
              <a:rPr lang="he-IL" sz="3600" dirty="0" smtClean="0"/>
              <a:t> הסבון פיזר את </a:t>
            </a:r>
            <a:r>
              <a:rPr lang="he-IL" sz="3600" dirty="0"/>
              <a:t>השומן בטיפות </a:t>
            </a:r>
            <a:r>
              <a:rPr lang="he-IL" sz="3600" dirty="0" smtClean="0"/>
              <a:t>זעירות מאוד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e-IL" sz="3600" dirty="0" smtClean="0"/>
              <a:t> בתוך </a:t>
            </a:r>
            <a:r>
              <a:rPr lang="he-IL" sz="3600" dirty="0"/>
              <a:t>המים</a:t>
            </a:r>
            <a:r>
              <a:rPr lang="he-IL" sz="3600" dirty="0" smtClean="0"/>
              <a:t>.</a:t>
            </a:r>
          </a:p>
          <a:p>
            <a:r>
              <a:rPr lang="he-IL" sz="3600" dirty="0" smtClean="0"/>
              <a:t> התקבלה </a:t>
            </a:r>
            <a:r>
              <a:rPr lang="he-IL" sz="3600" dirty="0"/>
              <a:t>תערובת עכורה הנקראת </a:t>
            </a:r>
            <a:r>
              <a:rPr lang="he-IL" sz="3600" dirty="0" smtClean="0">
                <a:solidFill>
                  <a:schemeClr val="accent2"/>
                </a:solidFill>
              </a:rPr>
              <a:t>תחליב</a:t>
            </a:r>
            <a:r>
              <a:rPr lang="he-IL" sz="3600" dirty="0" smtClean="0"/>
              <a:t>.</a:t>
            </a:r>
            <a:endParaRPr lang="he-IL" sz="3600" dirty="0"/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30983" y="57778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תוצאות ההתנסות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3747" y="2600719"/>
            <a:ext cx="5071529" cy="318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59480"/>
            <a:ext cx="17026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 smtClean="0">
                <a:solidFill>
                  <a:srgbClr val="FF0000"/>
                </a:solidFill>
              </a:rPr>
              <a:t>תחליב</a:t>
            </a:r>
            <a:endParaRPr lang="he-I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64317" y="1259915"/>
            <a:ext cx="10497273" cy="3505722"/>
          </a:xfrm>
        </p:spPr>
        <p:txBody>
          <a:bodyPr/>
          <a:lstStyle/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r>
              <a:rPr lang="he-IL" sz="3600" dirty="0" smtClean="0"/>
              <a:t>מיצי המרה פועלים בדומה </a:t>
            </a:r>
            <a:r>
              <a:rPr lang="he-IL" sz="3600" dirty="0"/>
              <a:t>לסבון</a:t>
            </a:r>
            <a:r>
              <a:rPr lang="he-IL" sz="3600" dirty="0" smtClean="0"/>
              <a:t>.</a:t>
            </a:r>
          </a:p>
          <a:p>
            <a:pPr marL="50800" indent="0">
              <a:buNone/>
            </a:pPr>
            <a:r>
              <a:rPr lang="he-IL" sz="3600" dirty="0" smtClean="0"/>
              <a:t>מיצי המרה מפזרים </a:t>
            </a:r>
            <a:r>
              <a:rPr lang="he-IL" sz="3600" dirty="0"/>
              <a:t>את השומן שהגיע לתריסריון לטיפות </a:t>
            </a:r>
            <a:r>
              <a:rPr lang="he-IL" sz="3600" dirty="0" smtClean="0"/>
              <a:t>זעירות, ומכינים את השומנים לפירוק.</a:t>
            </a:r>
            <a:endParaRPr lang="he-IL" sz="3600" dirty="0"/>
          </a:p>
          <a:p>
            <a:pPr marL="50800" indent="0">
              <a:buNone/>
            </a:pPr>
            <a:endParaRPr lang="he-IL" sz="3600" dirty="0"/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מיצי המרה כמשל לסבון</a:t>
            </a:r>
            <a:endParaRPr lang="he-I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06" y="3766728"/>
            <a:ext cx="8428294" cy="30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0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099035" y="1825625"/>
            <a:ext cx="809296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בתריסריון הסתיים עיקר תהליך העיכול.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"דייסת" חומרי המזון ממשיכה בדרכה במעי הדק.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/>
              <a:t>צינור </a:t>
            </a:r>
            <a:r>
              <a:rPr lang="he-IL" sz="3600" dirty="0" smtClean="0"/>
              <a:t>באורך </a:t>
            </a:r>
            <a:r>
              <a:rPr lang="he-IL" sz="3600" dirty="0"/>
              <a:t>של כחמישה מטרים.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/>
              <a:t>בתוכו </a:t>
            </a:r>
            <a:r>
              <a:rPr lang="he-IL" sz="3600" dirty="0" smtClean="0"/>
              <a:t>נעשית </a:t>
            </a:r>
            <a:r>
              <a:rPr lang="he-IL" sz="3600" dirty="0"/>
              <a:t>ספיגת חומרי המזון המפורקים אל </a:t>
            </a:r>
            <a:r>
              <a:rPr lang="he-IL" sz="3600" dirty="0" smtClean="0"/>
              <a:t>הדם.</a:t>
            </a:r>
            <a:endParaRPr lang="he-IL" sz="3600" dirty="0"/>
          </a:p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endParaRPr lang="he-IL" sz="3600" dirty="0" smtClean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55679" y="62009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המעי הדק </a:t>
            </a:r>
            <a:endParaRPr lang="he-I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23276" r="43899" b="27155"/>
          <a:stretch/>
        </p:blipFill>
        <p:spPr bwMode="auto">
          <a:xfrm>
            <a:off x="0" y="3563895"/>
            <a:ext cx="4067504" cy="329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5" t="25449" r="24996" b="31611"/>
          <a:stretch/>
        </p:blipFill>
        <p:spPr bwMode="auto">
          <a:xfrm>
            <a:off x="0" y="0"/>
            <a:ext cx="1876097" cy="36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3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0" y="1526071"/>
            <a:ext cx="12013323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השטח הפנימי של המעי הדק מכוסה בליטות זעירות צפופות ורבות : </a:t>
            </a:r>
            <a:r>
              <a:rPr lang="he-IL" sz="3600" dirty="0" smtClean="0">
                <a:solidFill>
                  <a:schemeClr val="accent2"/>
                </a:solidFill>
              </a:rPr>
              <a:t>הסיסים</a:t>
            </a:r>
            <a:r>
              <a:rPr lang="he-IL" sz="36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סמוך לסיסים נימי דם רבים, הסופגים את חומרי המזון המעוכלים.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60734" y="568729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ספיגת החומרים מהמעי הדק אל הדם</a:t>
            </a:r>
            <a:endParaRPr lang="he-I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t="41380" r="26935" b="32353"/>
          <a:stretch/>
        </p:blipFill>
        <p:spPr bwMode="auto">
          <a:xfrm>
            <a:off x="1166086" y="3578771"/>
            <a:ext cx="9619778" cy="316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39958" y="6257480"/>
            <a:ext cx="20495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 smtClean="0">
                <a:solidFill>
                  <a:srgbClr val="FF0000"/>
                </a:solidFill>
              </a:rPr>
              <a:t>המעי הדק</a:t>
            </a:r>
            <a:endParaRPr lang="he-IL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1216" y="6315287"/>
            <a:ext cx="20495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 smtClean="0">
                <a:solidFill>
                  <a:srgbClr val="FF0000"/>
                </a:solidFill>
              </a:rPr>
              <a:t>הסיסים</a:t>
            </a:r>
            <a:endParaRPr lang="he-IL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6733" y="6352094"/>
            <a:ext cx="20495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 smtClean="0">
                <a:solidFill>
                  <a:srgbClr val="FF0000"/>
                </a:solidFill>
              </a:rPr>
              <a:t> נימי הדם</a:t>
            </a:r>
            <a:endParaRPr lang="he-I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8000"/>
                    </a14:imgEffect>
                    <a14:imgEffect>
                      <a14:brightnessContrast bright="17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970691"/>
            <a:ext cx="6848979" cy="476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87952" y="587823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"מה רבו מעשיך ה', כולם בחכמה עשית"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709448" y="2333482"/>
            <a:ext cx="11177752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06400" algn="r" rtl="1">
              <a:spcBef>
                <a:spcPts val="1000"/>
              </a:spcBef>
              <a:buClr>
                <a:srgbClr val="FB2265"/>
              </a:buClr>
              <a:buSzPts val="2800"/>
              <a:buFont typeface="Wingdings" panose="05000000000000000000" pitchFamily="2" charset="2"/>
              <a:buChar char="Ø"/>
            </a:pPr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אם היינו פורשים את כל הסיסים, הם היו תופסים שטח של מגרש טניס!</a:t>
            </a:r>
          </a:p>
          <a:p>
            <a:pPr marL="457200" lvl="0" indent="-406400" algn="r" rtl="1">
              <a:spcBef>
                <a:spcPts val="1000"/>
              </a:spcBef>
              <a:buClr>
                <a:srgbClr val="FB2265"/>
              </a:buClr>
              <a:buSzPts val="2800"/>
              <a:buFont typeface="Wingdings" panose="05000000000000000000" pitchFamily="2" charset="2"/>
              <a:buChar char="Ø"/>
            </a:pPr>
            <a:endParaRPr lang="he-IL" sz="3600" dirty="0" smtClean="0">
              <a:solidFill>
                <a:srgbClr val="424242"/>
              </a:solidFill>
              <a:latin typeface="Calibri"/>
              <a:sym typeface="Calibri"/>
            </a:endParaRPr>
          </a:p>
          <a:p>
            <a:pPr marL="457200" lvl="0" indent="-406400" algn="r" rtl="1">
              <a:spcBef>
                <a:spcPts val="1000"/>
              </a:spcBef>
              <a:buClr>
                <a:srgbClr val="FB2265"/>
              </a:buClr>
              <a:buSzPts val="2800"/>
              <a:buFont typeface="Wingdings" panose="05000000000000000000" pitchFamily="2" charset="2"/>
              <a:buChar char="Ø"/>
            </a:pPr>
            <a:r>
              <a:rPr lang="he-IL" sz="3600" dirty="0" smtClean="0">
                <a:solidFill>
                  <a:srgbClr val="424242"/>
                </a:solidFill>
                <a:latin typeface="Calibri"/>
                <a:sym typeface="Calibri"/>
              </a:rPr>
              <a:t>הגדלת שטח הפנים מאפשרת </a:t>
            </a:r>
            <a:r>
              <a:rPr lang="he-IL" sz="3600" dirty="0">
                <a:solidFill>
                  <a:srgbClr val="424242"/>
                </a:solidFill>
                <a:latin typeface="Calibri"/>
                <a:sym typeface="Calibri"/>
              </a:rPr>
              <a:t>ספיגה מהירה יותר של מים וחומרי מזון המומסים בתוכם אל הדם.</a:t>
            </a:r>
          </a:p>
        </p:txBody>
      </p:sp>
      <p:sp>
        <p:nvSpPr>
          <p:cNvPr id="7" name="AutoShape 2" descr="האיור וקטור של מגרש טניס הדשא | וקטורים לשימוש ציבורי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386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663126"/>
            <a:ext cx="1090439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מערכת של איברים הפועלים יחד בתיאום מופלא</a:t>
            </a:r>
            <a:endParaRPr lang="he-I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8498"/>
          <a:stretch/>
        </p:blipFill>
        <p:spPr bwMode="auto">
          <a:xfrm>
            <a:off x="3614737" y="1743075"/>
            <a:ext cx="40481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1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81965" y="1955489"/>
            <a:ext cx="11562143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>
                <a:solidFill>
                  <a:schemeClr val="accent2"/>
                </a:solidFill>
              </a:rPr>
              <a:t>ציוד: </a:t>
            </a:r>
            <a:r>
              <a:rPr lang="he-IL" sz="3600" dirty="0" smtClean="0">
                <a:solidFill>
                  <a:schemeClr val="accent2"/>
                </a:solidFill>
              </a:rPr>
              <a:t>מגבת, בד חלק, סיכת תפירה</a:t>
            </a:r>
            <a:endParaRPr lang="he-IL" sz="3600" dirty="0">
              <a:solidFill>
                <a:schemeClr val="accent2"/>
              </a:solidFill>
            </a:endParaRPr>
          </a:p>
          <a:p>
            <a:r>
              <a:rPr lang="he-IL" sz="3600" dirty="0" smtClean="0"/>
              <a:t>העבירו סיכה לאורך הבד החלק.</a:t>
            </a:r>
          </a:p>
          <a:p>
            <a:r>
              <a:rPr lang="he-IL" sz="3600" dirty="0" smtClean="0"/>
              <a:t>כעת העבירו סיכה לאורך המגבת.</a:t>
            </a:r>
          </a:p>
          <a:p>
            <a:r>
              <a:rPr lang="he-IL" sz="3600" dirty="0" smtClean="0"/>
              <a:t>האם הרגשתם בהבדל?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2499" y="641610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מתנסים: הגדלת שטח הפנים במגבת</a:t>
            </a:r>
            <a:endParaRPr lang="he-I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7" y="4996257"/>
            <a:ext cx="2280877" cy="173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ליאור ברדע\Pictures\סיכה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39" y="4678375"/>
            <a:ext cx="6286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ליאור ברדע\Pictures\חולצה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37" y="5042556"/>
            <a:ext cx="2176041" cy="16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42975" y="1825625"/>
            <a:ext cx="10410825" cy="4351338"/>
          </a:xfrm>
        </p:spPr>
        <p:txBody>
          <a:bodyPr/>
          <a:lstStyle/>
          <a:p>
            <a:pPr marL="50800" lvl="0" indent="0">
              <a:buClr>
                <a:srgbClr val="FB2265"/>
              </a:buClr>
              <a:buNone/>
            </a:pPr>
            <a:r>
              <a:rPr lang="he-IL" sz="3600" dirty="0" smtClean="0">
                <a:solidFill>
                  <a:srgbClr val="424242"/>
                </a:solidFill>
              </a:rPr>
              <a:t>שערות המגבת מגדילות את שטח הפנים ומסייעות בספיגת המים.</a:t>
            </a:r>
            <a:endParaRPr lang="he-IL" sz="3600" dirty="0">
              <a:solidFill>
                <a:srgbClr val="424242"/>
              </a:solidFill>
            </a:endParaRPr>
          </a:p>
          <a:p>
            <a:pPr marL="50800" lvl="0" indent="0">
              <a:buClr>
                <a:srgbClr val="FB2265"/>
              </a:buClr>
              <a:buNone/>
            </a:pPr>
            <a:r>
              <a:rPr lang="he-IL" sz="3600" dirty="0" smtClean="0">
                <a:solidFill>
                  <a:srgbClr val="424242"/>
                </a:solidFill>
              </a:rPr>
              <a:t>בדומה לסיסים, שמגדילים את שטח הפנים במעי הדק ומייעלים את ספיגת חומרי המזון.</a:t>
            </a:r>
            <a:endParaRPr lang="he-IL" sz="3600" dirty="0">
              <a:solidFill>
                <a:srgbClr val="424242"/>
              </a:solidFill>
            </a:endParaRPr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67124" y="58094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שטח פנים במגבת גדול יותר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0432"/>
            <a:ext cx="2867124" cy="22875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26" y="4726791"/>
            <a:ext cx="3487738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984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3256" y="622745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לאיזה קו שטח פנים גדול יותר?</a:t>
            </a:r>
            <a:endParaRPr lang="he-I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7" t="42637" r="41288" b="50000"/>
          <a:stretch/>
        </p:blipFill>
        <p:spPr bwMode="auto">
          <a:xfrm>
            <a:off x="378373" y="4729655"/>
            <a:ext cx="4792717" cy="12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43181" r="21485" b="50000"/>
          <a:stretch/>
        </p:blipFill>
        <p:spPr bwMode="auto">
          <a:xfrm>
            <a:off x="6662727" y="1839305"/>
            <a:ext cx="4846101" cy="11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42765" r="60763" b="50000"/>
          <a:stretch/>
        </p:blipFill>
        <p:spPr bwMode="auto">
          <a:xfrm>
            <a:off x="3626069" y="3200399"/>
            <a:ext cx="5016893" cy="11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אליפסה 4"/>
          <p:cNvSpPr/>
          <p:nvPr/>
        </p:nvSpPr>
        <p:spPr>
          <a:xfrm>
            <a:off x="11104179" y="1702675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1</a:t>
            </a:r>
            <a:endParaRPr lang="he-IL" sz="3200" b="1" dirty="0"/>
          </a:p>
        </p:txBody>
      </p:sp>
      <p:sp>
        <p:nvSpPr>
          <p:cNvPr id="10" name="אליפסה 9"/>
          <p:cNvSpPr/>
          <p:nvPr/>
        </p:nvSpPr>
        <p:spPr>
          <a:xfrm>
            <a:off x="8087710" y="3019091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2</a:t>
            </a:r>
            <a:endParaRPr lang="he-IL" sz="3200" b="1" dirty="0"/>
          </a:p>
        </p:txBody>
      </p:sp>
      <p:sp>
        <p:nvSpPr>
          <p:cNvPr id="11" name="אליפסה 10"/>
          <p:cNvSpPr/>
          <p:nvPr/>
        </p:nvSpPr>
        <p:spPr>
          <a:xfrm>
            <a:off x="4603531" y="4503682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3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36976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לאיזה קו שטח פנים גדול יותר?</a:t>
            </a:r>
            <a:endParaRPr lang="he-I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7" t="42637" r="41288" b="50000"/>
          <a:stretch/>
        </p:blipFill>
        <p:spPr bwMode="auto">
          <a:xfrm>
            <a:off x="378373" y="4729655"/>
            <a:ext cx="4792717" cy="12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43181" r="21485" b="50000"/>
          <a:stretch/>
        </p:blipFill>
        <p:spPr bwMode="auto">
          <a:xfrm>
            <a:off x="6662727" y="1839305"/>
            <a:ext cx="4846101" cy="11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42765" r="60763" b="50000"/>
          <a:stretch/>
        </p:blipFill>
        <p:spPr bwMode="auto">
          <a:xfrm>
            <a:off x="3626069" y="3200399"/>
            <a:ext cx="5016893" cy="11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אליפסה 4"/>
          <p:cNvSpPr/>
          <p:nvPr/>
        </p:nvSpPr>
        <p:spPr>
          <a:xfrm>
            <a:off x="0" y="4388065"/>
            <a:ext cx="6006662" cy="2469935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11104179" y="1702675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1</a:t>
            </a:r>
            <a:endParaRPr lang="he-IL" sz="3200" b="1" dirty="0"/>
          </a:p>
        </p:txBody>
      </p:sp>
      <p:sp>
        <p:nvSpPr>
          <p:cNvPr id="11" name="אליפסה 10"/>
          <p:cNvSpPr/>
          <p:nvPr/>
        </p:nvSpPr>
        <p:spPr>
          <a:xfrm>
            <a:off x="8087710" y="3019091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2</a:t>
            </a:r>
            <a:endParaRPr lang="he-IL" sz="3200" b="1" dirty="0"/>
          </a:p>
        </p:txBody>
      </p:sp>
      <p:sp>
        <p:nvSpPr>
          <p:cNvPr id="12" name="אליפסה 11"/>
          <p:cNvSpPr/>
          <p:nvPr/>
        </p:nvSpPr>
        <p:spPr>
          <a:xfrm>
            <a:off x="4603531" y="4503682"/>
            <a:ext cx="809297" cy="696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3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1840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062663" y="1068880"/>
            <a:ext cx="10322668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r>
              <a:rPr lang="he-IL" sz="3600" dirty="0" smtClean="0"/>
              <a:t>כיצד נצבעו המים למרות שהתה נמצא בתוך שקיק?</a:t>
            </a:r>
          </a:p>
          <a:p>
            <a:pPr marL="50800" indent="0">
              <a:buNone/>
            </a:pPr>
            <a:r>
              <a:rPr lang="he-IL" sz="3600" b="1" dirty="0" smtClean="0">
                <a:solidFill>
                  <a:schemeClr val="accent2">
                    <a:lumMod val="75000"/>
                  </a:schemeClr>
                </a:solidFill>
              </a:rPr>
              <a:t>ומה הקשר למעי הדק?</a:t>
            </a:r>
          </a:p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74014" y="60933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מעבר התה מהשקית אל הכוס</a:t>
            </a:r>
            <a:endParaRPr lang="he-IL" dirty="0"/>
          </a:p>
        </p:txBody>
      </p:sp>
      <p:pic>
        <p:nvPicPr>
          <p:cNvPr id="23554" name="Picture 2" descr="Diffusion Chemistry High Resolution Stock Photography and Image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7" b="27267"/>
          <a:stretch/>
        </p:blipFill>
        <p:spPr bwMode="auto">
          <a:xfrm>
            <a:off x="457200" y="2985384"/>
            <a:ext cx="11445766" cy="387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חץ ימינה 4"/>
          <p:cNvSpPr/>
          <p:nvPr/>
        </p:nvSpPr>
        <p:spPr>
          <a:xfrm>
            <a:off x="2885090" y="5202621"/>
            <a:ext cx="819807" cy="59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חץ ימינה 6"/>
          <p:cNvSpPr/>
          <p:nvPr/>
        </p:nvSpPr>
        <p:spPr>
          <a:xfrm>
            <a:off x="5938345" y="5192105"/>
            <a:ext cx="819807" cy="59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 ימינה 7"/>
          <p:cNvSpPr/>
          <p:nvPr/>
        </p:nvSpPr>
        <p:spPr>
          <a:xfrm>
            <a:off x="8776138" y="5202621"/>
            <a:ext cx="819807" cy="59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30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319751" y="1825624"/>
            <a:ext cx="7615073" cy="4727575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200" dirty="0" smtClean="0">
              <a:solidFill>
                <a:schemeClr val="tx1"/>
              </a:solidFill>
            </a:endParaRPr>
          </a:p>
          <a:p>
            <a:pPr marL="50800" indent="0">
              <a:buNone/>
            </a:pPr>
            <a:r>
              <a:rPr lang="he-IL" sz="3200" b="1" dirty="0" smtClean="0">
                <a:solidFill>
                  <a:schemeClr val="tx1"/>
                </a:solidFill>
              </a:rPr>
              <a:t>חומרי המזון המפורקים עוברים מהמעי הדק אל נימי הדם דרך דפנות המעי.</a:t>
            </a:r>
            <a:endParaRPr lang="he-IL" sz="3200" b="1" dirty="0">
              <a:solidFill>
                <a:schemeClr val="tx1"/>
              </a:solidFill>
            </a:endParaRPr>
          </a:p>
          <a:p>
            <a:pPr marL="50800" indent="0">
              <a:buNone/>
            </a:pPr>
            <a:endParaRPr lang="he-IL" sz="3200" dirty="0">
              <a:solidFill>
                <a:schemeClr val="tx1"/>
              </a:solidFill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623689" y="663126"/>
            <a:ext cx="873790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מעבר חומרים ממעי הדק אל נימי הדם</a:t>
            </a:r>
            <a:endParaRPr lang="he-IL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t="41380" r="58760" b="32353"/>
          <a:stretch/>
        </p:blipFill>
        <p:spPr bwMode="auto">
          <a:xfrm>
            <a:off x="0" y="1649213"/>
            <a:ext cx="4587766" cy="52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2430153" y="1789359"/>
            <a:ext cx="9582873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אל המעי הגס מגיעים חומרי מזון שלא עוכלו,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e-IL" sz="3600" dirty="0" smtClean="0"/>
              <a:t>ושאריות מים.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במעי הגס נספגים רוב המים שנותרו.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בתוך המעי הגס- חיים חיידקים ידידותיים, הניזונים משאריות מזון ומייצרים עבורנו ויטמינים חשובים.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מהמעי הגס מופרשים חומרי הפסולת מגופנו.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המעי הגס</a:t>
            </a:r>
            <a:endParaRPr lang="he-I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3" t="25001" r="26326" b="47629"/>
          <a:stretch/>
        </p:blipFill>
        <p:spPr bwMode="auto">
          <a:xfrm>
            <a:off x="189185" y="2175642"/>
            <a:ext cx="2999945" cy="44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96358" y="6313408"/>
            <a:ext cx="20495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 smtClean="0">
                <a:solidFill>
                  <a:srgbClr val="FF0000"/>
                </a:solidFill>
              </a:rPr>
              <a:t>המעי הגס</a:t>
            </a:r>
            <a:endParaRPr lang="he-IL" sz="3200" b="1" dirty="0">
              <a:solidFill>
                <a:srgbClr val="FF0000"/>
              </a:solidFill>
            </a:endParaRPr>
          </a:p>
        </p:txBody>
      </p:sp>
      <p:cxnSp>
        <p:nvCxnSpPr>
          <p:cNvPr id="7" name="מחבר חץ ישר 6"/>
          <p:cNvCxnSpPr/>
          <p:nvPr/>
        </p:nvCxnSpPr>
        <p:spPr>
          <a:xfrm flipH="1" flipV="1">
            <a:off x="2664372" y="5754414"/>
            <a:ext cx="524758" cy="55899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6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31089" y="1825625"/>
            <a:ext cx="10022711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 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5965" y="553002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מסע תהליך העיכול הסתיים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1682156" y="3776844"/>
            <a:ext cx="640526" cy="86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5" y="93401"/>
            <a:ext cx="4815069" cy="658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0" y="5139159"/>
            <a:ext cx="1446835" cy="140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56" y="4047938"/>
            <a:ext cx="1318128" cy="157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8" y="3307958"/>
            <a:ext cx="1351727" cy="147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קובץ:ISR-HW4.png – ויקיפדיה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-48787" r="-172" b="48231"/>
          <a:stretch/>
        </p:blipFill>
        <p:spPr bwMode="auto">
          <a:xfrm>
            <a:off x="3440584" y="1076446"/>
            <a:ext cx="1326728" cy="27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6" y="1643604"/>
            <a:ext cx="1422320" cy="145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מלבן 8"/>
          <p:cNvSpPr/>
          <p:nvPr/>
        </p:nvSpPr>
        <p:spPr>
          <a:xfrm>
            <a:off x="1199234" y="3614455"/>
            <a:ext cx="625033" cy="86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1139900" y="3401986"/>
            <a:ext cx="90861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 smtClean="0">
                <a:solidFill>
                  <a:srgbClr val="1154CD"/>
                </a:solidFill>
              </a:rPr>
              <a:t>3</a:t>
            </a:r>
            <a:endParaRPr lang="he-IL" sz="6600" b="1" dirty="0">
              <a:solidFill>
                <a:srgbClr val="1154C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8209" y="5315310"/>
            <a:ext cx="2406731" cy="79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797084" y="1782594"/>
            <a:ext cx="9446172" cy="4351338"/>
          </a:xfrm>
        </p:spPr>
        <p:txBody>
          <a:bodyPr/>
          <a:lstStyle/>
          <a:p>
            <a:r>
              <a:rPr lang="he-IL" sz="3200" dirty="0" smtClean="0"/>
              <a:t>בוושט המזון מתפרק לאבני הבניין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שרירי הקיבה החזקים טוחנים את המזון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הקיבה מפרישה חומצות שמפרקות את החלבונים במזון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החלבונים שהתפרקו בקיבה נספגים לדם דרך דופן הקיבה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במעי הדק לא מתרחש תהליך של פירוק 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עיכול מכני מתרחש רק בפה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3256" y="619473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תהליך העיכול בחידון – נכון או לא נכון?</a:t>
            </a:r>
            <a:endParaRPr lang="he-IL" dirty="0"/>
          </a:p>
        </p:txBody>
      </p:sp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6248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0359" y="1825625"/>
            <a:ext cx="11745310" cy="4351338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בוושט המזון מתפרק לאבני הבניין</a:t>
            </a:r>
            <a:r>
              <a:rPr lang="en-US" sz="3200" dirty="0" smtClean="0"/>
              <a:t>;</a:t>
            </a:r>
            <a:r>
              <a:rPr lang="he-IL" sz="3200" dirty="0" smtClean="0"/>
              <a:t> </a:t>
            </a:r>
            <a:r>
              <a:rPr lang="he-IL" sz="3200" dirty="0" smtClean="0">
                <a:solidFill>
                  <a:schemeClr val="accent2"/>
                </a:solidFill>
              </a:rPr>
              <a:t>בוושט רק מתבצע מעבר המזון.</a:t>
            </a:r>
          </a:p>
          <a:p>
            <a:r>
              <a:rPr lang="he-IL" sz="3200" dirty="0" smtClean="0"/>
              <a:t>שרירי הקיבה החזקים טוחנים את המזון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הקיבה מפרישה חומצות שמפרקות את החלבונים במזון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החלבונים שהתפרקו בקיבה נספגים לדם דרך דופן הקיבה</a:t>
            </a:r>
            <a:r>
              <a:rPr lang="en-US" sz="3200" dirty="0" smtClean="0"/>
              <a:t>;</a:t>
            </a:r>
            <a:r>
              <a:rPr lang="he-IL" sz="3200" dirty="0">
                <a:solidFill>
                  <a:schemeClr val="accent2"/>
                </a:solidFill>
              </a:rPr>
              <a:t> </a:t>
            </a:r>
            <a:r>
              <a:rPr lang="he-IL" sz="3200" dirty="0" smtClean="0">
                <a:solidFill>
                  <a:schemeClr val="accent2"/>
                </a:solidFill>
              </a:rPr>
              <a:t>   המעי הדק.</a:t>
            </a:r>
            <a:endParaRPr lang="he-IL" sz="3200" dirty="0" smtClean="0"/>
          </a:p>
          <a:p>
            <a:r>
              <a:rPr lang="he-IL" sz="3200" dirty="0" smtClean="0"/>
              <a:t>במעי הדק לא מתרחש תהליך של פירוק מזון</a:t>
            </a:r>
            <a:r>
              <a:rPr lang="en-US" sz="3200" dirty="0" smtClean="0"/>
              <a:t>;</a:t>
            </a:r>
            <a:endParaRPr lang="he-IL" sz="3200" dirty="0" smtClean="0"/>
          </a:p>
          <a:p>
            <a:r>
              <a:rPr lang="he-IL" sz="3200" dirty="0" smtClean="0"/>
              <a:t>עיכול מכני מתרחש רק בפה </a:t>
            </a:r>
            <a:r>
              <a:rPr lang="he-IL" sz="3200" dirty="0" smtClean="0">
                <a:solidFill>
                  <a:schemeClr val="accent2"/>
                </a:solidFill>
              </a:rPr>
              <a:t>ובקיבה</a:t>
            </a:r>
            <a:r>
              <a:rPr lang="en-US" sz="3200" dirty="0" smtClean="0">
                <a:solidFill>
                  <a:schemeClr val="accent2"/>
                </a:solidFill>
              </a:rPr>
              <a:t>;</a:t>
            </a:r>
            <a:endParaRPr lang="he-IL" sz="3200" dirty="0" smtClean="0">
              <a:solidFill>
                <a:schemeClr val="accent2"/>
              </a:solidFill>
            </a:endParaRPr>
          </a:p>
          <a:p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תהליך העיכול בחידון – נכון או לא נכון?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615" y="2576963"/>
            <a:ext cx="530108" cy="42043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615" y="3272259"/>
            <a:ext cx="530108" cy="420431"/>
          </a:xfrm>
          <a:prstGeom prst="rect">
            <a:avLst/>
          </a:prstGeom>
        </p:spPr>
      </p:pic>
      <p:cxnSp>
        <p:nvCxnSpPr>
          <p:cNvPr id="9" name="מחבר ישר 8"/>
          <p:cNvCxnSpPr/>
          <p:nvPr/>
        </p:nvCxnSpPr>
        <p:spPr>
          <a:xfrm flipH="1">
            <a:off x="8213584" y="1872567"/>
            <a:ext cx="1308538" cy="68510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H="1" flipV="1">
            <a:off x="8213584" y="2108438"/>
            <a:ext cx="1056290" cy="4151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מחבר ישר 12"/>
          <p:cNvCxnSpPr/>
          <p:nvPr/>
        </p:nvCxnSpPr>
        <p:spPr>
          <a:xfrm flipH="1">
            <a:off x="2808889" y="3866322"/>
            <a:ext cx="1308538" cy="68510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 flipV="1">
            <a:off x="2808889" y="4001292"/>
            <a:ext cx="1056290" cy="4151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 flipH="1">
            <a:off x="9269874" y="4468825"/>
            <a:ext cx="639822" cy="4151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 flipV="1">
            <a:off x="9118782" y="4468825"/>
            <a:ext cx="790914" cy="41515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 flipH="1">
            <a:off x="7974998" y="5120415"/>
            <a:ext cx="639822" cy="4151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 flipH="1" flipV="1">
            <a:off x="7915656" y="5150880"/>
            <a:ext cx="790914" cy="41515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7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92193" y="2288612"/>
            <a:ext cx="10508848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he-IL" sz="3600" dirty="0" smtClean="0"/>
              <a:t>נכיר את מערכת העיכול ותפקודיה.</a:t>
            </a:r>
          </a:p>
          <a:p>
            <a:pPr>
              <a:buFont typeface="Wingdings" pitchFamily="2" charset="2"/>
              <a:buChar char="ü"/>
            </a:pPr>
            <a:r>
              <a:rPr lang="he-IL" sz="3600" dirty="0" smtClean="0"/>
              <a:t>נתמקד בכל האיברים במערכת העיכול ונלמד כיצד המבנה מותאם לתפקוד.</a:t>
            </a:r>
          </a:p>
          <a:p>
            <a:pPr>
              <a:buFont typeface="Wingdings" pitchFamily="2" charset="2"/>
              <a:buChar char="ü"/>
            </a:pPr>
            <a:r>
              <a:rPr lang="he-IL" sz="3600" dirty="0" smtClean="0"/>
              <a:t>נלמד כיצד לשמור על בריאותה של מערכת העיכול.</a:t>
            </a:r>
          </a:p>
          <a:p>
            <a:pPr>
              <a:buFont typeface="Wingdings" pitchFamily="2" charset="2"/>
              <a:buChar char="ü"/>
            </a:pPr>
            <a:r>
              <a:rPr lang="he-IL" sz="3600" dirty="0" smtClean="0"/>
              <a:t>נתנסה בניסויים, נראה תוצאות ונסיק מסקנות.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9830" y="63264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 נלמד?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32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-518249" y="1661639"/>
            <a:ext cx="12351657" cy="5182846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 שרירי </a:t>
            </a:r>
            <a:r>
              <a:rPr lang="he-IL" sz="3600" dirty="0"/>
              <a:t>הקיבה </a:t>
            </a:r>
            <a:r>
              <a:rPr lang="he-IL" sz="3600" dirty="0" smtClean="0"/>
              <a:t>מועכים את המזון </a:t>
            </a:r>
            <a:r>
              <a:rPr lang="he-IL" sz="3600" dirty="0"/>
              <a:t>והופכים </a:t>
            </a:r>
            <a:r>
              <a:rPr lang="he-IL" sz="3600" dirty="0" smtClean="0"/>
              <a:t>אותו לעיסה.</a:t>
            </a:r>
            <a:endParaRPr lang="he-IL" sz="3200" dirty="0" smtClean="0"/>
          </a:p>
          <a:p>
            <a:pPr marL="50800" indent="0">
              <a:buNone/>
            </a:pPr>
            <a:r>
              <a:rPr lang="he-IL" sz="3600" dirty="0" smtClean="0"/>
              <a:t> המזון </a:t>
            </a:r>
            <a:r>
              <a:rPr lang="he-IL" sz="3600" dirty="0"/>
              <a:t>מתחיל </a:t>
            </a:r>
            <a:r>
              <a:rPr lang="he-IL" sz="3600" dirty="0" smtClean="0"/>
              <a:t>להתעכל בפה </a:t>
            </a:r>
            <a:r>
              <a:rPr lang="he-IL" sz="3600" dirty="0"/>
              <a:t>ומתקדם דרך הוושט לקיבה</a:t>
            </a:r>
            <a:r>
              <a:rPr lang="he-IL" sz="3600" dirty="0" smtClean="0"/>
              <a:t>.</a:t>
            </a:r>
            <a:endParaRPr lang="he-IL" sz="3600" dirty="0"/>
          </a:p>
          <a:p>
            <a:pPr marL="50800" indent="0">
              <a:buNone/>
            </a:pPr>
            <a:r>
              <a:rPr lang="he-IL" sz="3600" dirty="0" smtClean="0"/>
              <a:t> במעי הדק המזון ממשיך להתפרק בעזרת מיצי לבלב ומרה.</a:t>
            </a:r>
            <a:endParaRPr lang="he-IL" sz="3200" dirty="0" smtClean="0"/>
          </a:p>
          <a:p>
            <a:pPr marL="50800" indent="0">
              <a:buNone/>
            </a:pPr>
            <a:r>
              <a:rPr lang="he-IL" sz="3600" dirty="0" smtClean="0"/>
              <a:t> חומרים שאינם מתעכלים עוברים למעי הגס ומופרשים החוצה.</a:t>
            </a:r>
          </a:p>
          <a:p>
            <a:pPr marL="50800" indent="0">
              <a:buNone/>
            </a:pPr>
            <a:r>
              <a:rPr lang="he-IL" sz="3600" dirty="0" smtClean="0"/>
              <a:t> מזון נכנס לפינו.</a:t>
            </a:r>
            <a:endParaRPr lang="he-IL" sz="3600" dirty="0"/>
          </a:p>
          <a:p>
            <a:pPr marL="50800" indent="0">
              <a:buNone/>
            </a:pPr>
            <a:r>
              <a:rPr lang="he-IL" sz="3600" dirty="0" smtClean="0"/>
              <a:t> חומרי </a:t>
            </a:r>
            <a:r>
              <a:rPr lang="he-IL" sz="3600" dirty="0"/>
              <a:t>מזון נספגים בדופן המעי, </a:t>
            </a:r>
            <a:r>
              <a:rPr lang="he-IL" sz="3600" dirty="0" smtClean="0"/>
              <a:t>נקלטים </a:t>
            </a:r>
            <a:r>
              <a:rPr lang="he-IL" sz="3600" dirty="0"/>
              <a:t>על ידי הדם ועוברים </a:t>
            </a:r>
            <a:r>
              <a:rPr lang="he-IL" sz="3600" dirty="0" smtClean="0"/>
              <a:t>לתאי </a:t>
            </a:r>
            <a:r>
              <a:rPr lang="he-IL" sz="3600" dirty="0"/>
              <a:t>הגוף.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נסדר את תהליך העיכול לפי הסדר הנכון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11708811" y="1938791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2301" y="4538497"/>
            <a:ext cx="371888" cy="51820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9099" y="5248065"/>
            <a:ext cx="371888" cy="51820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7543" y="3913372"/>
            <a:ext cx="371888" cy="51820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8811" y="3214833"/>
            <a:ext cx="385377" cy="537001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11708812" y="2571533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-806044" y="1843315"/>
            <a:ext cx="12351657" cy="5182846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/>
              <a:t>שרירי הקיבה מועכים את המזון והופכים אותו </a:t>
            </a:r>
            <a:r>
              <a:rPr lang="he-IL" sz="3600" dirty="0" smtClean="0"/>
              <a:t>לעיסה.</a:t>
            </a:r>
            <a:endParaRPr lang="he-IL" sz="3200" dirty="0" smtClean="0"/>
          </a:p>
          <a:p>
            <a:pPr marL="50800" indent="0">
              <a:buNone/>
            </a:pPr>
            <a:r>
              <a:rPr lang="he-IL" sz="3600" dirty="0" smtClean="0"/>
              <a:t>המזון </a:t>
            </a:r>
            <a:r>
              <a:rPr lang="he-IL" sz="3600" dirty="0"/>
              <a:t>מתחיל </a:t>
            </a:r>
            <a:r>
              <a:rPr lang="he-IL" sz="3600" dirty="0" smtClean="0"/>
              <a:t>להתעכל בפה </a:t>
            </a:r>
            <a:r>
              <a:rPr lang="he-IL" sz="3600" dirty="0"/>
              <a:t>ומתקדם דרך הוושט לקיבה</a:t>
            </a:r>
            <a:r>
              <a:rPr lang="he-IL" sz="3600" dirty="0" smtClean="0"/>
              <a:t>.</a:t>
            </a:r>
            <a:endParaRPr lang="he-IL" sz="3600" dirty="0"/>
          </a:p>
          <a:p>
            <a:pPr marL="50800" indent="0">
              <a:buNone/>
            </a:pPr>
            <a:r>
              <a:rPr lang="he-IL" sz="3600" dirty="0" smtClean="0"/>
              <a:t>במעי הדק המזון ממשיך להתפרק בעזרת מיצי לבלב ומרה.</a:t>
            </a:r>
            <a:endParaRPr lang="he-IL" sz="3200" dirty="0" smtClean="0"/>
          </a:p>
          <a:p>
            <a:pPr marL="50800" indent="0">
              <a:buNone/>
            </a:pPr>
            <a:r>
              <a:rPr lang="he-IL" sz="3600" dirty="0" smtClean="0"/>
              <a:t>חומרים שאינם מתעכלים עוברים למעי הגס ומופרשים החוצה.</a:t>
            </a:r>
          </a:p>
          <a:p>
            <a:pPr marL="50800" indent="0">
              <a:buNone/>
            </a:pPr>
            <a:r>
              <a:rPr lang="he-IL" sz="3600" dirty="0" smtClean="0"/>
              <a:t>מזון נכנס לפינו.</a:t>
            </a:r>
            <a:endParaRPr lang="he-IL" sz="3600" dirty="0"/>
          </a:p>
          <a:p>
            <a:pPr marL="50800" indent="0">
              <a:buNone/>
            </a:pPr>
            <a:r>
              <a:rPr lang="he-IL" sz="3600" dirty="0" smtClean="0"/>
              <a:t>חומרי </a:t>
            </a:r>
            <a:r>
              <a:rPr lang="he-IL" sz="3600" dirty="0"/>
              <a:t>מזון נספגים בדופן המעי, </a:t>
            </a:r>
            <a:r>
              <a:rPr lang="he-IL" sz="3600" dirty="0" smtClean="0"/>
              <a:t>נקלטים </a:t>
            </a:r>
            <a:r>
              <a:rPr lang="he-IL" sz="3600" dirty="0"/>
              <a:t>על ידי הדם ועוברים </a:t>
            </a:r>
            <a:r>
              <a:rPr lang="he-IL" sz="3600" dirty="0" smtClean="0"/>
              <a:t>לתאי </a:t>
            </a:r>
            <a:r>
              <a:rPr lang="he-IL" sz="3600" dirty="0"/>
              <a:t>הגוף.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נסדר את תהליך העיכול לפי הסדר הנכון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11629990" y="2032065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3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11629989" y="2724434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2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1636961" y="3447020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4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657507" y="4169606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6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11662578" y="4847523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1</a:t>
            </a:r>
            <a:endParaRPr lang="he-IL" dirty="0">
              <a:solidFill>
                <a:schemeClr val="accent2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11657507" y="5525441"/>
            <a:ext cx="348343" cy="493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2"/>
                </a:solidFill>
              </a:rPr>
              <a:t>5</a:t>
            </a:r>
            <a:endParaRPr lang="he-I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62607" y="1935984"/>
            <a:ext cx="11448393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200" dirty="0" smtClean="0"/>
              <a:t> </a:t>
            </a:r>
            <a:r>
              <a:rPr lang="he-IL" sz="3200" dirty="0"/>
              <a:t>"וכל </a:t>
            </a:r>
            <a:r>
              <a:rPr lang="he-IL" sz="3200" dirty="0" err="1"/>
              <a:t>החלאים</a:t>
            </a:r>
            <a:r>
              <a:rPr lang="he-IL" sz="3200" dirty="0"/>
              <a:t> הבאים על האדם אינן אלא מפני מאכלים רעים, </a:t>
            </a:r>
            <a:endParaRPr lang="he-IL" sz="3200" dirty="0" smtClean="0"/>
          </a:p>
          <a:p>
            <a:pPr marL="50800" indent="0">
              <a:lnSpc>
                <a:spcPct val="150000"/>
              </a:lnSpc>
              <a:buNone/>
            </a:pPr>
            <a:r>
              <a:rPr lang="he-IL" sz="3200" dirty="0"/>
              <a:t> </a:t>
            </a:r>
            <a:r>
              <a:rPr lang="he-IL" sz="3200" dirty="0" smtClean="0"/>
              <a:t>  או </a:t>
            </a:r>
            <a:r>
              <a:rPr lang="he-IL" sz="3200" dirty="0"/>
              <a:t>מפני שהוא ממלא את בטנו ואוכל אכילה גסה אפילו ממאכלים </a:t>
            </a:r>
            <a:r>
              <a:rPr lang="he-IL" sz="3200" dirty="0" smtClean="0"/>
              <a:t>טובים."</a:t>
            </a:r>
          </a:p>
          <a:p>
            <a:pPr marL="50800" indent="0">
              <a:buNone/>
            </a:pPr>
            <a:r>
              <a:rPr lang="he-IL" sz="3200" dirty="0" smtClean="0"/>
              <a:t> "עוד </a:t>
            </a:r>
            <a:r>
              <a:rPr lang="he-IL" sz="3200" dirty="0"/>
              <a:t>כלל אחר אמרו בבריאות </a:t>
            </a:r>
            <a:r>
              <a:rPr lang="he-IL" sz="3200" dirty="0" smtClean="0"/>
              <a:t>הגוף:</a:t>
            </a:r>
          </a:p>
          <a:p>
            <a:pPr marL="50800" indent="0">
              <a:lnSpc>
                <a:spcPct val="150000"/>
              </a:lnSpc>
              <a:buNone/>
            </a:pPr>
            <a:r>
              <a:rPr lang="he-IL" sz="3200" dirty="0" smtClean="0"/>
              <a:t>   כל </a:t>
            </a:r>
            <a:r>
              <a:rPr lang="he-IL" sz="3200" dirty="0"/>
              <a:t>זמן שאדם מתעמל ויגע הרבה ואינו שבע ומעיו </a:t>
            </a:r>
            <a:r>
              <a:rPr lang="he-IL" sz="3200" dirty="0" err="1"/>
              <a:t>רפין</a:t>
            </a:r>
            <a:r>
              <a:rPr lang="he-IL" sz="3200" dirty="0"/>
              <a:t> אין חולי בא עליו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</a:t>
            </a:r>
            <a:r>
              <a:rPr lang="he-IL" sz="3200" dirty="0" err="1" smtClean="0"/>
              <a:t>וכחו</a:t>
            </a:r>
            <a:r>
              <a:rPr lang="he-IL" sz="3200" dirty="0" smtClean="0"/>
              <a:t> </a:t>
            </a:r>
            <a:r>
              <a:rPr lang="he-IL" sz="3200" dirty="0"/>
              <a:t>מתחזק ואפילו אוכל מאכלות </a:t>
            </a:r>
            <a:r>
              <a:rPr lang="he-IL" sz="3200" dirty="0" smtClean="0"/>
              <a:t>הרעים"</a:t>
            </a:r>
            <a:endParaRPr lang="he-IL" sz="32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שומרים על תזונה בריאה</a:t>
            </a:r>
            <a:endParaRPr lang="he-I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6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62607" y="1935984"/>
            <a:ext cx="11448393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200" dirty="0" smtClean="0"/>
              <a:t> </a:t>
            </a:r>
            <a:r>
              <a:rPr lang="he-IL" sz="3200" dirty="0"/>
              <a:t>"וכל </a:t>
            </a:r>
            <a:r>
              <a:rPr lang="he-IL" sz="3200" dirty="0" err="1"/>
              <a:t>החלאים</a:t>
            </a:r>
            <a:r>
              <a:rPr lang="he-IL" sz="3200" dirty="0"/>
              <a:t> הבאים על האדם אינן אלא מפני </a:t>
            </a:r>
            <a:r>
              <a:rPr lang="he-IL" sz="3200" b="1" dirty="0">
                <a:solidFill>
                  <a:schemeClr val="accent2"/>
                </a:solidFill>
              </a:rPr>
              <a:t>מאכלים רעים</a:t>
            </a:r>
            <a:r>
              <a:rPr lang="he-IL" sz="3200" dirty="0"/>
              <a:t>, </a:t>
            </a:r>
            <a:endParaRPr lang="he-IL" sz="3200" dirty="0" smtClean="0"/>
          </a:p>
          <a:p>
            <a:pPr marL="50800" indent="0">
              <a:buNone/>
            </a:pPr>
            <a:r>
              <a:rPr lang="he-IL" sz="3200" dirty="0"/>
              <a:t> </a:t>
            </a:r>
            <a:r>
              <a:rPr lang="he-IL" sz="3200" dirty="0" smtClean="0"/>
              <a:t>  או </a:t>
            </a:r>
            <a:r>
              <a:rPr lang="he-IL" sz="3200" dirty="0"/>
              <a:t>מפני שהוא </a:t>
            </a:r>
            <a:r>
              <a:rPr lang="he-IL" sz="3200" b="1" dirty="0">
                <a:solidFill>
                  <a:srgbClr val="DC42B4"/>
                </a:solidFill>
              </a:rPr>
              <a:t>ממלא את בטנו </a:t>
            </a:r>
            <a:r>
              <a:rPr lang="he-IL" sz="3200" dirty="0"/>
              <a:t>ואוכל אכילה גסה אפילו ממאכלים טובים</a:t>
            </a:r>
            <a:r>
              <a:rPr lang="he-IL" sz="3200" dirty="0" smtClean="0"/>
              <a:t>"</a:t>
            </a:r>
          </a:p>
          <a:p>
            <a:pPr marL="50800" indent="0">
              <a:buNone/>
            </a:pPr>
            <a:r>
              <a:rPr lang="he-IL" sz="3200" dirty="0" smtClean="0"/>
              <a:t>   כל </a:t>
            </a:r>
            <a:r>
              <a:rPr lang="he-IL" sz="3200" dirty="0"/>
              <a:t>זמן שאדם </a:t>
            </a:r>
            <a:r>
              <a:rPr lang="he-I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מתעמל ויגע </a:t>
            </a:r>
            <a:r>
              <a:rPr lang="he-IL" sz="3200" dirty="0"/>
              <a:t>הרבה </a:t>
            </a:r>
            <a:r>
              <a:rPr lang="he-IL" sz="3200" b="1" dirty="0">
                <a:solidFill>
                  <a:srgbClr val="DC42B4"/>
                </a:solidFill>
              </a:rPr>
              <a:t>ואינו שבע </a:t>
            </a:r>
            <a:r>
              <a:rPr lang="he-IL" sz="3200" dirty="0"/>
              <a:t>ומעיו </a:t>
            </a:r>
            <a:r>
              <a:rPr lang="he-IL" sz="3200" dirty="0" err="1"/>
              <a:t>רפין</a:t>
            </a:r>
            <a:r>
              <a:rPr lang="he-IL" sz="3200" dirty="0"/>
              <a:t> אין חולי בא עליו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</a:t>
            </a:r>
            <a:r>
              <a:rPr lang="he-IL" sz="3200" dirty="0" err="1" smtClean="0"/>
              <a:t>וכחו</a:t>
            </a:r>
            <a:r>
              <a:rPr lang="he-IL" sz="3200" dirty="0" smtClean="0"/>
              <a:t> </a:t>
            </a:r>
            <a:r>
              <a:rPr lang="he-IL" sz="3200" dirty="0"/>
              <a:t>מתחזק ואפילו אוכל מאכלות הרעים"</a:t>
            </a:r>
          </a:p>
          <a:p>
            <a:pPr marL="50800" indent="0">
              <a:buNone/>
            </a:pPr>
            <a:endParaRPr lang="he-IL" sz="32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95529" y="64530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שומרים על תזונה בריאה</a:t>
            </a:r>
            <a:endParaRPr lang="he-I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3234127293"/>
              </p:ext>
            </p:extLst>
          </p:nvPr>
        </p:nvGraphicFramePr>
        <p:xfrm>
          <a:off x="1590566" y="5023653"/>
          <a:ext cx="9539890" cy="1834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47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22744" y="1825625"/>
            <a:ext cx="10231056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endParaRPr lang="he-IL" sz="3600" dirty="0" smtClean="0"/>
          </a:p>
          <a:p>
            <a:pPr>
              <a:buFont typeface="Wingdings" pitchFamily="2" charset="2"/>
              <a:buChar char="v"/>
            </a:pPr>
            <a:r>
              <a:rPr lang="he-IL" sz="3600" dirty="0" smtClean="0"/>
              <a:t>הכרנו את מערכת העיכול, המבנה ותפקודה.</a:t>
            </a:r>
          </a:p>
          <a:p>
            <a:pPr>
              <a:buFont typeface="Wingdings" pitchFamily="2" charset="2"/>
              <a:buChar char="v"/>
            </a:pPr>
            <a:r>
              <a:rPr lang="he-IL" sz="3600" dirty="0" smtClean="0"/>
              <a:t>הכרנו חמישה איברים מרכזיים במערכת העיכול: הפה, הוושט, הקיבה, המעי הדק והמעי הגס.</a:t>
            </a:r>
          </a:p>
          <a:p>
            <a:pPr>
              <a:buFont typeface="Wingdings" pitchFamily="2" charset="2"/>
              <a:buChar char="v"/>
            </a:pPr>
            <a:r>
              <a:rPr lang="he-IL" sz="3600" dirty="0" smtClean="0"/>
              <a:t>למדנו מהו עיכול כימי ומהו עיכול מכני.</a:t>
            </a:r>
          </a:p>
          <a:p>
            <a:pPr>
              <a:buFont typeface="Wingdings" pitchFamily="2" charset="2"/>
              <a:buChar char="v"/>
            </a:pPr>
            <a:r>
              <a:rPr lang="he-IL" sz="3600" dirty="0" smtClean="0"/>
              <a:t>התנסינו בניסויים הממחישים מושגים כמו: תחליב, שטח פנים ועוד.</a:t>
            </a:r>
          </a:p>
          <a:p>
            <a:pPr>
              <a:buFont typeface="Wingdings" pitchFamily="2" charset="2"/>
              <a:buChar char="v"/>
            </a:pPr>
            <a:r>
              <a:rPr lang="he-IL" sz="3600" dirty="0" smtClean="0"/>
              <a:t>למדנו חלק מעצות הרמב"ם לאכילה נבונה.</a:t>
            </a:r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למדנו?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07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36608" y="1825625"/>
            <a:ext cx="10717192" cy="4351338"/>
          </a:xfrm>
        </p:spPr>
        <p:txBody>
          <a:bodyPr>
            <a:normAutofit fontScale="92500" lnSpcReduction="10000"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e-IL" sz="3600" dirty="0" smtClean="0"/>
              <a:t>הכינו דגם של מערכת העיכול.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sz="3600" dirty="0" smtClean="0"/>
              <a:t>הקפידו לייצג בדגם את חמש התחנות עליהן למדנו.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sz="3600" dirty="0" smtClean="0"/>
              <a:t>תוכלו להשתמש במגוון חומרים: פלסטלינה, </a:t>
            </a:r>
            <a:r>
              <a:rPr lang="he-IL" sz="3600" dirty="0" err="1" smtClean="0"/>
              <a:t>חימר</a:t>
            </a:r>
            <a:r>
              <a:rPr lang="he-IL" sz="3600" dirty="0" smtClean="0"/>
              <a:t>, ועוד.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sz="3600" dirty="0" smtClean="0"/>
              <a:t>הכינו מקרא ודף מידע לדגם שבניתם.</a:t>
            </a:r>
          </a:p>
          <a:p>
            <a:pPr marL="50800" indent="0">
              <a:buNone/>
            </a:pPr>
            <a:endParaRPr lang="he-IL" sz="3600" dirty="0"/>
          </a:p>
          <a:p>
            <a:pPr marL="50800" indent="0" algn="ctr">
              <a:buNone/>
            </a:pPr>
            <a:r>
              <a:rPr lang="he-IL" sz="3600" dirty="0" smtClean="0"/>
              <a:t>                                 בהצלחה!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906424" y="652369"/>
            <a:ext cx="10336831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משימת המשך – בונים דגם של מערכת העיכול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958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331089" y="1825625"/>
            <a:ext cx="10022711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endParaRPr lang="he-IL" sz="3600" dirty="0" smtClean="0"/>
          </a:p>
          <a:p>
            <a:pPr marL="50800" indent="0">
              <a:buNone/>
            </a:pPr>
            <a:r>
              <a:rPr lang="he-IL" sz="3600" dirty="0" smtClean="0"/>
              <a:t>במסע שלנו שביל ארוך ומפותל.</a:t>
            </a:r>
          </a:p>
          <a:p>
            <a:pPr marL="50800" indent="0">
              <a:buNone/>
            </a:pPr>
            <a:r>
              <a:rPr lang="he-IL" sz="3600" dirty="0" smtClean="0"/>
              <a:t>כתשעה מטרים אורכו.</a:t>
            </a:r>
          </a:p>
          <a:p>
            <a:pPr marL="50800" indent="0">
              <a:buNone/>
            </a:pPr>
            <a:r>
              <a:rPr lang="he-IL" sz="3600" dirty="0" smtClean="0"/>
              <a:t>נעצור בחמש תחנות.</a:t>
            </a:r>
          </a:p>
          <a:p>
            <a:pPr marL="50800" indent="0">
              <a:buNone/>
            </a:pPr>
            <a:r>
              <a:rPr lang="he-IL" sz="3600" dirty="0" smtClean="0"/>
              <a:t> 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מתחילים במסע!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1682156" y="3776844"/>
            <a:ext cx="640526" cy="86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5" y="93401"/>
            <a:ext cx="4815069" cy="658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0" y="5139159"/>
            <a:ext cx="1446835" cy="140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56" y="4047938"/>
            <a:ext cx="1318128" cy="157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8" y="3307958"/>
            <a:ext cx="1351727" cy="147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קובץ:ISR-HW4.png – ויקיפדיה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-48787" r="-172" b="48231"/>
          <a:stretch/>
        </p:blipFill>
        <p:spPr bwMode="auto">
          <a:xfrm>
            <a:off x="3440584" y="1076446"/>
            <a:ext cx="1326728" cy="27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6" y="1643604"/>
            <a:ext cx="1422320" cy="145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מלבן 8"/>
          <p:cNvSpPr/>
          <p:nvPr/>
        </p:nvSpPr>
        <p:spPr>
          <a:xfrm>
            <a:off x="1199234" y="3614455"/>
            <a:ext cx="625033" cy="86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1139900" y="3401986"/>
            <a:ext cx="90861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 smtClean="0">
                <a:solidFill>
                  <a:srgbClr val="1154CD"/>
                </a:solidFill>
              </a:rPr>
              <a:t>3</a:t>
            </a:r>
            <a:endParaRPr lang="he-IL" sz="6600" b="1" dirty="0">
              <a:solidFill>
                <a:srgbClr val="1154C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8209" y="5315310"/>
            <a:ext cx="2406731" cy="79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2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47240" y="1686728"/>
            <a:ext cx="11644132" cy="5061313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 smtClean="0"/>
              <a:t>             מה </a:t>
            </a:r>
            <a:r>
              <a:rPr lang="he-IL" sz="3600" dirty="0"/>
              <a:t>משותף </a:t>
            </a:r>
            <a:r>
              <a:rPr lang="he-IL" sz="3600" dirty="0" smtClean="0"/>
              <a:t>לגופנו ולמזון שאנחנו אוכלים?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71800" y="590912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 המשותף?</a:t>
            </a:r>
            <a:endParaRPr lang="he-I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4" y="3238501"/>
            <a:ext cx="3133724" cy="313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32895"/>
            <a:ext cx="3614737" cy="303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3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21248" y="2171065"/>
            <a:ext cx="10740342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dirty="0" smtClean="0"/>
              <a:t> </a:t>
            </a:r>
            <a:r>
              <a:rPr lang="he-IL" sz="3200" dirty="0" smtClean="0"/>
              <a:t>גופנו בנוי מחומרים: </a:t>
            </a:r>
            <a:r>
              <a:rPr lang="he-IL" sz="3200" dirty="0"/>
              <a:t>חלבונים, פחמימות ושומנים</a:t>
            </a:r>
            <a:r>
              <a:rPr lang="he-IL" sz="3200" dirty="0" smtClean="0"/>
              <a:t>.</a:t>
            </a:r>
            <a:r>
              <a:rPr lang="he-IL" sz="3200" dirty="0"/>
              <a:t/>
            </a:r>
            <a:br>
              <a:rPr lang="he-IL" sz="3200" dirty="0"/>
            </a:br>
            <a:r>
              <a:rPr lang="he-IL" sz="3200" dirty="0" smtClean="0"/>
              <a:t> </a:t>
            </a:r>
          </a:p>
          <a:p>
            <a:pPr marL="50800" indent="0">
              <a:buNone/>
            </a:pPr>
            <a:r>
              <a:rPr lang="he-IL" sz="3200" dirty="0" smtClean="0"/>
              <a:t>גם המזון שאנו אוכלים מורכב מאבות המזון האלה.</a:t>
            </a:r>
          </a:p>
          <a:p>
            <a:pPr marL="50800" indent="0">
              <a:buNone/>
            </a:pPr>
            <a:endParaRPr lang="he-IL" sz="3200" dirty="0"/>
          </a:p>
          <a:p>
            <a:pPr marL="50800" indent="0">
              <a:buNone/>
            </a:pPr>
            <a:r>
              <a:rPr lang="he-IL" sz="3200" dirty="0" smtClean="0"/>
              <a:t>כיצד המזון שאנו אוכלים - הופך להיות חלק ממבנה גופנו?</a:t>
            </a:r>
          </a:p>
          <a:p>
            <a:pPr marL="50800" indent="0">
              <a:buNone/>
            </a:pPr>
            <a:endParaRPr lang="he-IL" sz="3900" dirty="0"/>
          </a:p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9830" y="64280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גופנו בנוי מחומרים</a:t>
            </a:r>
            <a:endParaRPr lang="he-I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8414"/>
            <a:ext cx="25177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728664" y="2126567"/>
            <a:ext cx="10834444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חומרים במזון </a:t>
            </a:r>
            <a:r>
              <a:rPr lang="he-IL" sz="3600" dirty="0" smtClean="0">
                <a:solidFill>
                  <a:schemeClr val="accent2"/>
                </a:solidFill>
              </a:rPr>
              <a:t>בונים</a:t>
            </a:r>
            <a:r>
              <a:rPr lang="he-IL" sz="3600" dirty="0" smtClean="0"/>
              <a:t> את תאי הגוף.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חומרים במזון מאפשרים </a:t>
            </a:r>
            <a:r>
              <a:rPr lang="he-IL" sz="3600" dirty="0" smtClean="0">
                <a:solidFill>
                  <a:schemeClr val="accent2"/>
                </a:solidFill>
              </a:rPr>
              <a:t>הפקת אנרגיה </a:t>
            </a:r>
            <a:r>
              <a:rPr lang="he-IL" sz="3600" dirty="0" smtClean="0"/>
              <a:t>בתאי הגוף </a:t>
            </a:r>
          </a:p>
          <a:p>
            <a:pPr marL="50800" indent="0">
              <a:buNone/>
            </a:pPr>
            <a:r>
              <a:rPr lang="he-IL" sz="3600" dirty="0"/>
              <a:t> </a:t>
            </a:r>
            <a:r>
              <a:rPr lang="he-IL" sz="3600" dirty="0" smtClean="0"/>
              <a:t>   לצורך תפקודי החיים.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 smtClean="0"/>
              <a:t>המזון </a:t>
            </a:r>
            <a:r>
              <a:rPr lang="he-IL" sz="3600" dirty="0"/>
              <a:t>צריך להתפרק ליחידות </a:t>
            </a:r>
            <a:r>
              <a:rPr lang="he-IL" sz="3600" dirty="0" smtClean="0"/>
              <a:t>המבנה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e-IL" sz="3600" dirty="0" smtClean="0"/>
              <a:t> </a:t>
            </a:r>
            <a:r>
              <a:rPr lang="he-IL" sz="3600" dirty="0"/>
              <a:t>ולהיספג בתאי הגוף.</a:t>
            </a:r>
          </a:p>
          <a:p>
            <a:pPr marL="50800" indent="0">
              <a:buNone/>
            </a:pPr>
            <a:endParaRPr lang="he-IL" dirty="0" smtClean="0"/>
          </a:p>
          <a:p>
            <a:pPr marL="50800" indent="0">
              <a:buNone/>
            </a:pPr>
            <a:r>
              <a:rPr lang="he-IL" sz="3600" dirty="0" smtClean="0"/>
              <a:t>כל זאת במסע שאורכו כתשעה מטרים במערכת העיכול.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030147" y="663126"/>
            <a:ext cx="10331443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המזון בגופנו</a:t>
            </a:r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t="24609" r="25000" b="34961"/>
          <a:stretch/>
        </p:blipFill>
        <p:spPr bwMode="auto">
          <a:xfrm>
            <a:off x="0" y="3122193"/>
            <a:ext cx="2057400" cy="3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6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6932</TotalTime>
  <Words>3581</Words>
  <Application>Microsoft Office PowerPoint</Application>
  <PresentationFormat>מסך רחב</PresentationFormat>
  <Paragraphs>541</Paragraphs>
  <Slides>55</Slides>
  <Notes>49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55</vt:i4>
      </vt:variant>
    </vt:vector>
  </HeadingPairs>
  <TitlesOfParts>
    <vt:vector size="60" baseType="lpstr">
      <vt:lpstr>Arial</vt:lpstr>
      <vt:lpstr>Calibri</vt:lpstr>
      <vt:lpstr>Wingdings</vt:lpstr>
      <vt:lpstr>David</vt:lpstr>
      <vt:lpstr>Office Theme</vt:lpstr>
      <vt:lpstr>מצגת של PowerPoint‏</vt:lpstr>
      <vt:lpstr>מה להכין?</vt:lpstr>
      <vt:lpstr>מה המשותף?</vt:lpstr>
      <vt:lpstr>מערכת של איברים הפועלים יחד בתיאום מופלא</vt:lpstr>
      <vt:lpstr>מה נלמד?</vt:lpstr>
      <vt:lpstr>מתחילים במסע!</vt:lpstr>
      <vt:lpstr>מה המשותף?</vt:lpstr>
      <vt:lpstr>גופנו בנוי מחומרים</vt:lpstr>
      <vt:lpstr>המזון בגופנו</vt:lpstr>
      <vt:lpstr>פירוק ליחידות המבנה</vt:lpstr>
      <vt:lpstr>ממממ... זה נראה טעים</vt:lpstr>
      <vt:lpstr>תחנה ראשונה במסע- הפה</vt:lpstr>
      <vt:lpstr>שני סוגי פירוק במערכת העיכול</vt:lpstr>
      <vt:lpstr>מתנסים ולומדים 1 </vt:lpstr>
      <vt:lpstr>מתנסים ולומדים 2 </vt:lpstr>
      <vt:lpstr>שני סוגי פירוק במערכת העיכול</vt:lpstr>
      <vt:lpstr>מתנסים בלעיסה</vt:lpstr>
      <vt:lpstr>פירוק הסוכרים ברוק</vt:lpstr>
      <vt:lpstr>תחנה 2-וושט</vt:lpstr>
      <vt:lpstr>מדגימים את פעולת הוושט</vt:lpstr>
      <vt:lpstr>"אין משיחין בסעודה, שמא יקדים קנה לושט" (מסכת תענית)</vt:lpstr>
      <vt:lpstr>"אין משיחין בסעודה, שמא יקדים קנה לושט ויבוא לידי סכנה" (מסכת תענית)</vt:lpstr>
      <vt:lpstr>תחנה 3- קיבה</vt:lpstr>
      <vt:lpstr>שני סוגי פירוק הקיבה</vt:lpstr>
      <vt:lpstr>שני סוגי פירוק הקיבה</vt:lpstr>
      <vt:lpstr>מיצי העיכול בקיבה ממשיכים בפירוק</vt:lpstr>
      <vt:lpstr>שריר השוער בקיבה</vt:lpstr>
      <vt:lpstr>המלצות הרמב"ם לאכילה נכונה (הלכות דעת)</vt:lpstr>
      <vt:lpstr>המלצות הרמב"ם לאכילה נכונה (הלכות דעת)</vt:lpstr>
      <vt:lpstr>המלצות הרמב"ם לאכילה נכונה (הלכות דעת)</vt:lpstr>
      <vt:lpstr>המלצות הרמב"ם לאכילה נכונה (הלכות דעת)</vt:lpstr>
      <vt:lpstr>תחילת המעי הדק - התריסריון</vt:lpstr>
      <vt:lpstr>מתנסים : כיצד מתפרקים השומנים בסביבה מימית?</vt:lpstr>
      <vt:lpstr>ממשיכים בהתנסות</vt:lpstr>
      <vt:lpstr>תוצאות ההתנסות</vt:lpstr>
      <vt:lpstr>מיצי המרה כמשל לסבון</vt:lpstr>
      <vt:lpstr>המעי הדק </vt:lpstr>
      <vt:lpstr>ספיגת החומרים מהמעי הדק אל הדם</vt:lpstr>
      <vt:lpstr>"מה רבו מעשיך ה', כולם בחכמה עשית"</vt:lpstr>
      <vt:lpstr>מתנסים: הגדלת שטח הפנים במגבת</vt:lpstr>
      <vt:lpstr>שטח פנים במגבת גדול יותר</vt:lpstr>
      <vt:lpstr>לאיזה קו שטח פנים גדול יותר?</vt:lpstr>
      <vt:lpstr>לאיזה קו שטח פנים גדול יותר?</vt:lpstr>
      <vt:lpstr>מעבר התה מהשקית אל הכוס</vt:lpstr>
      <vt:lpstr>מעבר חומרים ממעי הדק אל נימי הדם</vt:lpstr>
      <vt:lpstr>המעי הגס</vt:lpstr>
      <vt:lpstr>מסע תהליך העיכול הסתיים</vt:lpstr>
      <vt:lpstr>תהליך העיכול בחידון – נכון או לא נכון?</vt:lpstr>
      <vt:lpstr>תהליך העיכול בחידון – נכון או לא נכון?</vt:lpstr>
      <vt:lpstr>נסדר את תהליך העיכול לפי הסדר הנכון</vt:lpstr>
      <vt:lpstr>נסדר את תהליך העיכול לפי הסדר הנכון</vt:lpstr>
      <vt:lpstr>שומרים על תזונה בריאה</vt:lpstr>
      <vt:lpstr>שומרים על תזונה בריאה</vt:lpstr>
      <vt:lpstr>מה למדנו?</vt:lpstr>
      <vt:lpstr>משימת המשך – בונים דגם של מערכת העיכול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אפרת דיין</cp:lastModifiedBy>
  <cp:revision>617</cp:revision>
  <dcterms:created xsi:type="dcterms:W3CDTF">2020-03-11T07:11:19Z</dcterms:created>
  <dcterms:modified xsi:type="dcterms:W3CDTF">2020-07-20T05:24:55Z</dcterms:modified>
</cp:coreProperties>
</file>