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5"/>
  </p:notesMasterIdLst>
  <p:handoutMasterIdLst>
    <p:handoutMasterId r:id="rId36"/>
  </p:handoutMasterIdLst>
  <p:sldIdLst>
    <p:sldId id="320" r:id="rId2"/>
    <p:sldId id="321" r:id="rId3"/>
    <p:sldId id="322"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נחמה דינה בראמי" initials="נדב" lastIdx="5" clrIdx="0"/>
  <p:cmAuthor id="2" name="אפרת" initials="E"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2"/>
    <p:restoredTop sz="77630" autoAdjust="0"/>
  </p:normalViewPr>
  <p:slideViewPr>
    <p:cSldViewPr snapToGrid="0" snapToObjects="1" showGuides="1">
      <p:cViewPr varScale="1">
        <p:scale>
          <a:sx n="53" d="100"/>
          <a:sy n="53" d="100"/>
        </p:scale>
        <p:origin x="1448" y="72"/>
      </p:cViewPr>
      <p:guideLst>
        <p:guide orient="horz" pos="2016"/>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9" d="100"/>
          <a:sy n="89" d="100"/>
        </p:scale>
        <p:origin x="379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26T11:40:37.732" idx="5">
    <p:pos x="10" y="10"/>
    <p:text>אפשר להוסיף אחרי כל שקופית של סביבת חיים שקופית ובה כמה תמונות של צמחים ובעלי חיים. ואחרי שמדברים על שלושת הסביבות, להראות שוב בשקופית אחת את בעלי החיים והצמחים ולראות את ההבדלים בין היצורים החיים בסביבות השונות כתוצאה מהמרכיבים האביוטיים</p:text>
    <p:extLst>
      <p:ext uri="{C676402C-5697-4E1C-873F-D02D1690AC5C}">
        <p15:threadingInfo xmlns:p15="http://schemas.microsoft.com/office/powerpoint/2012/main" timeZoneBias="-180"/>
      </p:ext>
    </p:extLst>
  </p:cm>
  <p:cm authorId="2" dt="2020-04-26T12:35:09.822" idx="5">
    <p:pos x="146" y="146"/>
    <p:text>התלבטתי אבל לא רציתי "לגנוב" הרבה ממצגת התאמת בעלי חיים לסביבתם. אולי רק להוסיף כמה תמונות של בעלי חיים לדוגמה? יש לך?</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45B48B4-AFD3-4863-AC66-FFF22FC8A94F}" type="datetimeFigureOut">
              <a:rPr lang="he-IL" smtClean="0"/>
              <a:t>י"א/אייר/תש"פ</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FB0839D-E747-411D-B3A8-2FA196B5B952}" type="slidenum">
              <a:rPr lang="he-IL" smtClean="0"/>
              <a:t>‹#›</a:t>
            </a:fld>
            <a:endParaRPr lang="he-IL"/>
          </a:p>
        </p:txBody>
      </p:sp>
    </p:spTree>
    <p:extLst>
      <p:ext uri="{BB962C8B-B14F-4D97-AF65-F5344CB8AC3E}">
        <p14:creationId xmlns:p14="http://schemas.microsoft.com/office/powerpoint/2010/main" val="3646094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05/05/2020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03F965BA-DA3B-EB42-8F73-FDBE27A0A657}" type="slidenum">
              <a:rPr lang="x-none" smtClean="0"/>
              <a:t>1</a:t>
            </a:fld>
            <a:endParaRPr lang="x-none"/>
          </a:p>
        </p:txBody>
      </p:sp>
    </p:spTree>
    <p:extLst>
      <p:ext uri="{BB962C8B-B14F-4D97-AF65-F5344CB8AC3E}">
        <p14:creationId xmlns:p14="http://schemas.microsoft.com/office/powerpoint/2010/main" val="1199669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chemeClr val="dk1"/>
                </a:solidFill>
              </a:rPr>
              <a:t>יפה! חומרים לדוגמה: מים אויר וקרקע, אנרגיה לדוגמה אור וחום.</a:t>
            </a:r>
          </a:p>
          <a:p>
            <a:pPr marL="0" lvl="0" indent="0" algn="r" rtl="1">
              <a:spcBef>
                <a:spcPts val="0"/>
              </a:spcBef>
              <a:spcAft>
                <a:spcPts val="0"/>
              </a:spcAft>
              <a:buNone/>
            </a:pPr>
            <a:r>
              <a:rPr lang="he-IL" dirty="0">
                <a:solidFill>
                  <a:schemeClr val="dk1"/>
                </a:solidFill>
              </a:rPr>
              <a:t>המשיכו את מפת</a:t>
            </a:r>
            <a:r>
              <a:rPr lang="he-IL" baseline="0" dirty="0">
                <a:solidFill>
                  <a:schemeClr val="dk1"/>
                </a:solidFill>
              </a:rPr>
              <a:t> המושגים שלכם בצד השני</a:t>
            </a:r>
            <a:endParaRPr lang="he-IL"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404340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chemeClr val="dk1"/>
                </a:solidFill>
              </a:rPr>
              <a:t>אתם </a:t>
            </a:r>
            <a:r>
              <a:rPr lang="he-IL" dirty="0" err="1">
                <a:solidFill>
                  <a:schemeClr val="dk1"/>
                </a:solidFill>
              </a:rPr>
              <a:t>מצויינים</a:t>
            </a:r>
            <a:r>
              <a:rPr lang="he-IL" dirty="0">
                <a:solidFill>
                  <a:schemeClr val="dk1"/>
                </a:solidFill>
              </a:rPr>
              <a:t>. כעת נשאר לנו למצוא</a:t>
            </a:r>
            <a:r>
              <a:rPr lang="he-IL" baseline="0" dirty="0">
                <a:solidFill>
                  <a:schemeClr val="dk1"/>
                </a:solidFill>
              </a:rPr>
              <a:t> את מושג העל. יש לכם רעיון מהו? הכינו פתקית מתאימה וחשבו מה נכתוב על החיצים</a:t>
            </a:r>
            <a:endParaRPr lang="he-IL"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51991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solidFill>
                  <a:schemeClr val="dk1"/>
                </a:solidFill>
              </a:rPr>
              <a:t>איזו יופי של מפת מושגים יצרתם! בעזרת מפת מושגים אנחנו מארגנים את המידע בצורה שיותר קל לנו לראות את הקשרים בין המושגים. למעשה, יש</a:t>
            </a:r>
            <a:r>
              <a:rPr lang="he-IL" baseline="0" dirty="0">
                <a:solidFill>
                  <a:schemeClr val="dk1"/>
                </a:solidFill>
              </a:rPr>
              <a:t> קשרים גם בין מרכיבי הסביבה הדוממים והחיים. למשל: </a:t>
            </a:r>
            <a:r>
              <a:rPr lang="he-IL" sz="1200" kern="1200" baseline="0" dirty="0">
                <a:solidFill>
                  <a:schemeClr val="tx1"/>
                </a:solidFill>
                <a:effectLst/>
                <a:latin typeface="+mn-lt"/>
                <a:ea typeface="+mn-ea"/>
                <a:cs typeface="+mn-cs"/>
              </a:rPr>
              <a:t>איכות</a:t>
            </a:r>
            <a:r>
              <a:rPr lang="he-IL" sz="1200" kern="1200" dirty="0">
                <a:solidFill>
                  <a:schemeClr val="tx1"/>
                </a:solidFill>
                <a:effectLst/>
                <a:latin typeface="+mn-lt"/>
                <a:ea typeface="+mn-ea"/>
                <a:cs typeface="+mn-cs"/>
              </a:rPr>
              <a:t> הקרקע משפיעה על הרכב הצמחים הגדלים עליה. הצמחים</a:t>
            </a:r>
            <a:r>
              <a:rPr lang="he-IL" sz="1200" kern="1200" baseline="0" dirty="0">
                <a:solidFill>
                  <a:schemeClr val="tx1"/>
                </a:solidFill>
                <a:effectLst/>
                <a:latin typeface="+mn-lt"/>
                <a:ea typeface="+mn-ea"/>
                <a:cs typeface="+mn-cs"/>
              </a:rPr>
              <a:t> זקוקים לקרקע שמתאימה לגידולם ומספקת להם את החומרים שהם צריכים. נסו לחשוב על דוגמאות נוספות להשפעות בין מרכיבים דוממים וחיים</a:t>
            </a:r>
            <a:endParaRPr lang="en-US" sz="1200" kern="1200" dirty="0">
              <a:solidFill>
                <a:schemeClr val="tx1"/>
              </a:solidFill>
              <a:effectLst/>
              <a:latin typeface="+mn-lt"/>
              <a:ea typeface="+mn-ea"/>
              <a:cs typeface="+mn-cs"/>
            </a:endParaRPr>
          </a:p>
          <a:p>
            <a:pPr marL="0" lvl="0" indent="0" algn="r" rtl="1">
              <a:spcBef>
                <a:spcPts val="0"/>
              </a:spcBef>
              <a:spcAft>
                <a:spcPts val="0"/>
              </a:spcAft>
              <a:buNone/>
            </a:pPr>
            <a:endParaRPr lang="he-IL"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33939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chemeClr val="dk1"/>
                </a:solidFill>
              </a:rPr>
              <a:t>אני מניחה </a:t>
            </a:r>
            <a:r>
              <a:rPr lang="he-IL" dirty="0" err="1">
                <a:solidFill>
                  <a:schemeClr val="dk1"/>
                </a:solidFill>
              </a:rPr>
              <a:t>שסרטטתם</a:t>
            </a:r>
            <a:r>
              <a:rPr lang="he-IL" dirty="0">
                <a:solidFill>
                  <a:schemeClr val="dk1"/>
                </a:solidFill>
              </a:rPr>
              <a:t> הרבה מאוד חיצים בין המרכיבים הדוממים</a:t>
            </a:r>
            <a:r>
              <a:rPr lang="he-IL" baseline="0" dirty="0">
                <a:solidFill>
                  <a:schemeClr val="dk1"/>
                </a:solidFill>
              </a:rPr>
              <a:t> לחיין, כי למעשה בעלי החיים והצמחים זקוקים לכל צרכי הקיום שלהם, אותם הם מקבלים מהמים, </a:t>
            </a:r>
            <a:r>
              <a:rPr lang="he-IL" baseline="0" dirty="0" err="1">
                <a:solidFill>
                  <a:schemeClr val="dk1"/>
                </a:solidFill>
              </a:rPr>
              <a:t>האויר</a:t>
            </a:r>
            <a:r>
              <a:rPr lang="he-IL" baseline="0" dirty="0">
                <a:solidFill>
                  <a:schemeClr val="dk1"/>
                </a:solidFill>
              </a:rPr>
              <a:t> הקרקע, האור והחום. ושימו לב, גם בעלי החיים והצמחים משפיעים על המרכיבים הדוממים. כך למשל, כאשר הם נושמים, הם פולטים את </a:t>
            </a:r>
            <a:r>
              <a:rPr lang="he-IL" baseline="0" dirty="0" err="1">
                <a:solidFill>
                  <a:schemeClr val="dk1"/>
                </a:solidFill>
              </a:rPr>
              <a:t>האויר</a:t>
            </a:r>
            <a:r>
              <a:rPr lang="he-IL" baseline="0" dirty="0">
                <a:solidFill>
                  <a:schemeClr val="dk1"/>
                </a:solidFill>
              </a:rPr>
              <a:t> </a:t>
            </a:r>
            <a:r>
              <a:rPr lang="he-IL" baseline="0" dirty="0" err="1">
                <a:solidFill>
                  <a:schemeClr val="dk1"/>
                </a:solidFill>
              </a:rPr>
              <a:t>השלהם</a:t>
            </a:r>
            <a:r>
              <a:rPr lang="he-IL" baseline="0" dirty="0">
                <a:solidFill>
                  <a:schemeClr val="dk1"/>
                </a:solidFill>
              </a:rPr>
              <a:t> לסביבה ומשפיעים על הרכב </a:t>
            </a:r>
            <a:r>
              <a:rPr lang="he-IL" baseline="0" dirty="0" err="1">
                <a:solidFill>
                  <a:schemeClr val="dk1"/>
                </a:solidFill>
              </a:rPr>
              <a:t>האויר</a:t>
            </a:r>
            <a:r>
              <a:rPr lang="he-IL" baseline="0" dirty="0">
                <a:solidFill>
                  <a:schemeClr val="dk1"/>
                </a:solidFill>
              </a:rPr>
              <a:t>. הם יכולים למשל לחפור בקרקע ולהשפיע על צפיפותה וכן הלאה. </a:t>
            </a:r>
            <a:endParaRPr lang="he-IL"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178566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rPr>
              <a:t>התבוננו בתמונת העכביש ובסביבת החיים בה הוא נמצא. חשבו – מאילו מרכיבי סביבה מושפע העכביש?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למעשה העכביש</a:t>
            </a:r>
            <a:r>
              <a:rPr lang="he-IL" baseline="0" dirty="0"/>
              <a:t> מושפע מכלל המרכיבים. הוא זקוק ל</a:t>
            </a:r>
            <a:r>
              <a:rPr lang="he-IL" dirty="0"/>
              <a:t>אוויר , מים , טמפרטורה מתאימה, שהם מרכיבי סביבה שאינם חיים . הוא מושפע כמובן</a:t>
            </a:r>
            <a:r>
              <a:rPr lang="he-IL" baseline="0" dirty="0"/>
              <a:t> גם </a:t>
            </a:r>
            <a:r>
              <a:rPr lang="he-IL" dirty="0"/>
              <a:t> מקיומם של חרקים שהוא מצד למחיתו , גם מציפורים שעלולות לצוד אותו ומבני אדם שעלולים לפגוע בו. כולם חלק ממרכיבי הסביבה של העכביש. גם העכביש משפיע</a:t>
            </a:r>
            <a:r>
              <a:rPr lang="he-IL" baseline="0" dirty="0"/>
              <a:t> על הסביבה. הוא משמש מזון לבעלי חיים אחרים, קולט ומפריש חומרים לסביבה</a:t>
            </a:r>
            <a:endParaRPr lang="he-IL" dirty="0"/>
          </a:p>
          <a:p>
            <a:pPr marL="0" lvl="0" indent="0" algn="r" rtl="1">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869012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התבוננו</a:t>
            </a:r>
            <a:r>
              <a:rPr lang="he-IL" baseline="0" dirty="0"/>
              <a:t> בתמונות סביבות החיים השונות. מדבר, חורש, נחל. מה תוכלו לומר על מרכיבי הסביבה בכל אחת מהן? האם התנאים דומים או שונים? האם אתם חושבים שנמצא שם את אותם בעלי חיים?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4285349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מה מאפיין את סביבת החיים חורש? אתם יכולים לראות בתמונה עצים רבים, שיחים וצמחים מטפסים, מאוד בצפיפות.</a:t>
            </a:r>
            <a:r>
              <a:rPr lang="he-IL" baseline="0" dirty="0"/>
              <a:t> מה תוכלו לומר </a:t>
            </a:r>
            <a:r>
              <a:rPr lang="he-IL" baseline="0" dirty="0" err="1"/>
              <a:t>מנסיונכם</a:t>
            </a:r>
            <a:r>
              <a:rPr lang="he-IL" baseline="0" dirty="0"/>
              <a:t> בטיולים בחורשות בטבע על האקלים מתחת לעצי הללו? נכון! האקלים מאוד נח, מוצל, נעים ולח. בעלי החיים בחורש מוצאים  מקומות מסתור רבים ושפע של מזון</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269244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נעבור לסביבה אחרת לגמרי – הסביבה המדברית. מה תוכלו לומר על מרכיבי</a:t>
            </a:r>
            <a:r>
              <a:rPr lang="he-IL" baseline="0" dirty="0"/>
              <a:t> הסביבה במדבר? תנאי המדבר מאופיינים ביובש, בקרינה חזקה ובהבדל מאוד משמעותי בין טמפרטורת היום והלילה. במדבריות אנחנו יכולים למצוא צמחים מותאמים כמו שיטה ואלון, בעלי חיים כמו צבי הנגב שישהה מתחת לעצים, במקומות מוצלים, בעלי חיים פעילי לילה בטמפרטורות נוחות יותר עבורם, כשהקרקע לא מאוד חמה, גמלים, שמסוגלים לאגור מים למספר ימים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4278866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ומה לגבי סביבת החיים בנחלים? כאן יש מגוון גדול יותר אפילו. תוכלו לראות שניתן לחלק את הנחל בעצמו לשלוש סביבות: בתוך מי הנחל, בגדות</a:t>
            </a:r>
            <a:r>
              <a:rPr lang="he-IL" baseline="0" dirty="0"/>
              <a:t> הנחל, בצדדיו, </a:t>
            </a:r>
            <a:r>
              <a:rPr lang="he-IL" baseline="0" dirty="0" err="1"/>
              <a:t>ובאויר</a:t>
            </a:r>
            <a:r>
              <a:rPr lang="he-IL" baseline="0" dirty="0"/>
              <a:t>. בתוך המים נמצא יצורים חיים כמו: דגים, ראשני צפרדעים, וצמחים שיכולים להיות טבולים במים לחלוטין, או צמחים שהשורשים שלהם בתוך המים והגבעולים שלהם בולטים מחוץ למים. על גדות הנחל אנחנו יכולים למצוא לוטרות, </a:t>
            </a:r>
            <a:r>
              <a:rPr lang="he-IL" baseline="0" dirty="0" err="1"/>
              <a:t>צפרעים</a:t>
            </a:r>
            <a:r>
              <a:rPr lang="he-IL" baseline="0" dirty="0"/>
              <a:t> ומגוון זחלים שניזונים </a:t>
            </a:r>
            <a:r>
              <a:rPr lang="he-IL" baseline="0" dirty="0" err="1"/>
              <a:t>מהצמחיה</a:t>
            </a:r>
            <a:r>
              <a:rPr lang="he-IL" baseline="0" dirty="0"/>
              <a:t> שעל גדות הנחל ומהסביבה הלחה, </a:t>
            </a:r>
            <a:r>
              <a:rPr lang="he-IL" baseline="0" dirty="0" err="1"/>
              <a:t>ובאויר</a:t>
            </a:r>
            <a:r>
              <a:rPr lang="he-IL" baseline="0" dirty="0"/>
              <a:t> ודאי תיזכרו שאתם מכירים את השפיריות, פרפרים וציפורים שניזונים מבעלי החיים שבתוך ובסביבת הנחל</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82256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ועכשיו תלמידים, כדי להעמיק</a:t>
            </a:r>
            <a:r>
              <a:rPr lang="he-IL" baseline="0" dirty="0"/>
              <a:t> קצת בלימוד ניקח לדוגמה </a:t>
            </a:r>
            <a:r>
              <a:rPr lang="he-IL" dirty="0"/>
              <a:t> את החולד ואת סביבת החיים שלו. הכינו מחברת</a:t>
            </a:r>
            <a:r>
              <a:rPr lang="he-IL" baseline="0" dirty="0"/>
              <a:t> וכלי כתיבה. אני אספר לכם על החולד, אתם יכולים להתבונן בתמונות תוך כדי הקשבה, ולנסות לזהות ולכתוב במחברת לפחות שני מרכיבי סביבה דוממים ושני מרכיבי סביבה חיים</a:t>
            </a:r>
          </a:p>
          <a:p>
            <a:pPr marL="0" lvl="0" indent="0" algn="r" rtl="1">
              <a:spcBef>
                <a:spcPts val="0"/>
              </a:spcBef>
              <a:spcAft>
                <a:spcPts val="0"/>
              </a:spcAft>
              <a:buNone/>
            </a:pPr>
            <a:r>
              <a:rPr lang="he-IL" baseline="0" dirty="0"/>
              <a:t>להקריא את הטקסט:</a:t>
            </a:r>
          </a:p>
          <a:p>
            <a:pPr algn="r" rtl="1"/>
            <a:r>
              <a:rPr lang="he-IL" sz="1200" dirty="0"/>
              <a:t>סביבת  החיים של </a:t>
            </a:r>
            <a:r>
              <a:rPr lang="he-IL" sz="1200" b="1" dirty="0"/>
              <a:t>החולד</a:t>
            </a:r>
            <a:r>
              <a:rPr lang="he-IL" sz="1200" dirty="0"/>
              <a:t> היא מתחת לקרקע. החולד עיוור, גופו צר וארוך, </a:t>
            </a:r>
          </a:p>
          <a:p>
            <a:pPr algn="r" rtl="1"/>
            <a:r>
              <a:rPr lang="he-IL" sz="1200" dirty="0"/>
              <a:t> הוא בעל שיניים חדות וציפורניים חדות ברגליו הקדמיות. </a:t>
            </a:r>
          </a:p>
          <a:p>
            <a:pPr algn="r" rtl="1"/>
            <a:r>
              <a:rPr lang="he-IL" sz="1200" dirty="0"/>
              <a:t>בעזרת השיניים והרגליים הוא חופר מחילות, בעיקר בעונת החורף שבה הקרקע רכה יותר. הוא מוציא את הקרקע החוצה ויוצר תלוליות שהן סימן ההיכר שלו. לפעמים בחורף, מים חודרים למחילות והן מוצפות. על החולד לחפור מחילות חדשות. המחילות חשוכות אך יש בהן אוויר ותנאים נוחים של טמפרטורה ולחות, המתאימים לחולד.</a:t>
            </a:r>
            <a:endParaRPr lang="en-US" sz="1200" dirty="0"/>
          </a:p>
          <a:p>
            <a:pPr algn="r" rtl="1"/>
            <a:r>
              <a:rPr lang="he-IL" sz="1200" dirty="0"/>
              <a:t> </a:t>
            </a:r>
            <a:endParaRPr lang="en-US" sz="1200" dirty="0"/>
          </a:p>
          <a:p>
            <a:pPr algn="r" rtl="1"/>
            <a:r>
              <a:rPr lang="he-IL" sz="1200" dirty="0"/>
              <a:t>החולד ניזון בעיקר מפקעות, מבצלים ומשורשים של צמחים שהוא מוצא כאשר שהוא חופר את מחילותיו. לפעמים הוא מושך לתוך המחילה צמחים שלמים, כשהוא נתקל בשורשים שלהם. החולד אוגר מזון בעונת החורף ושומר אותו במחילות רחבות הנראות כמו חדרים קטנים.</a:t>
            </a:r>
            <a:endParaRPr lang="en-US" sz="1200" dirty="0"/>
          </a:p>
          <a:p>
            <a:pPr marL="0" lvl="0" indent="0" algn="r" rtl="1">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223526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solidFill>
                  <a:schemeClr val="tx1"/>
                </a:solidFill>
              </a:rPr>
              <a:t>שלום</a:t>
            </a:r>
            <a:r>
              <a:rPr lang="he-IL" b="0" baseline="0" dirty="0">
                <a:solidFill>
                  <a:schemeClr val="tx1"/>
                </a:solidFill>
              </a:rPr>
              <a:t> תלמידים </a:t>
            </a:r>
            <a:r>
              <a:rPr lang="he-IL" b="0" baseline="0" dirty="0" smtClean="0">
                <a:solidFill>
                  <a:schemeClr val="tx1"/>
                </a:solidFill>
              </a:rPr>
              <a:t>יקרים, היום </a:t>
            </a:r>
            <a:r>
              <a:rPr lang="he-IL" b="0" baseline="0" dirty="0">
                <a:solidFill>
                  <a:schemeClr val="tx1"/>
                </a:solidFill>
              </a:rPr>
              <a:t>נלמד יחד על סביבות חיים. נכיר סביבות חיים מסוגים שונים ונלמד אילו מרכיבים יש בסביבות חיים. בחרתי לפתוח עם התמונה המקסימה הזאת של סביבת חיים שבאופן אישי מאוד מרגיעה ומשמחת אותי. בסביבה הזאת אנחנו יכולים לראות: מים, צמחיה ובעלי חיים – הלא הם הדגים. חשבו לרגע על הסביבה בה אתם נמצאים כרגע. מה יש בסביבה? מהם מרכיביה?</a:t>
            </a:r>
            <a:endParaRPr lang="he-IL" dirty="0">
              <a:solidFill>
                <a:schemeClr val="dk1"/>
              </a:solidFill>
            </a:endParaRPr>
          </a:p>
          <a:p>
            <a:pPr marL="0" lvl="0" indent="0" algn="r" rtl="1">
              <a:spcBef>
                <a:spcPts val="0"/>
              </a:spcBef>
              <a:spcAft>
                <a:spcPts val="0"/>
              </a:spcAft>
              <a:buNone/>
            </a:pPr>
            <a:endParaRPr lang="he-IL" dirty="0">
              <a:solidFill>
                <a:srgbClr val="FF0000"/>
              </a:solidFill>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4255958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kern="1200" dirty="0">
                <a:solidFill>
                  <a:schemeClr val="tx1"/>
                </a:solidFill>
                <a:effectLst/>
                <a:latin typeface="+mn-lt"/>
                <a:ea typeface="+mn-ea"/>
                <a:cs typeface="+mn-cs"/>
              </a:rPr>
              <a:t>כל כך יפה לראות איך בבריאה המופלאה מבנה</a:t>
            </a:r>
            <a:r>
              <a:rPr lang="he-IL" sz="1200" kern="1200" baseline="0" dirty="0">
                <a:solidFill>
                  <a:schemeClr val="tx1"/>
                </a:solidFill>
                <a:effectLst/>
                <a:latin typeface="+mn-lt"/>
                <a:ea typeface="+mn-ea"/>
                <a:cs typeface="+mn-cs"/>
              </a:rPr>
              <a:t> הגוף של בעלי החיים מותאם בדיוק לסביבה שבה הוא חי.</a:t>
            </a:r>
          </a:p>
          <a:p>
            <a:pPr marL="0" lvl="0" indent="0" algn="r" rtl="1">
              <a:spcBef>
                <a:spcPts val="0"/>
              </a:spcBef>
              <a:spcAft>
                <a:spcPts val="0"/>
              </a:spcAft>
              <a:buNone/>
            </a:pPr>
            <a:r>
              <a:rPr lang="he-IL" sz="1200" kern="1200" baseline="0" dirty="0">
                <a:solidFill>
                  <a:schemeClr val="tx1"/>
                </a:solidFill>
                <a:effectLst/>
                <a:latin typeface="+mn-lt"/>
                <a:ea typeface="+mn-ea"/>
                <a:cs typeface="+mn-cs"/>
              </a:rPr>
              <a:t>התבוננו שוב בתמונות והיזכרו במה שסיפרתי לכם על סביבת החולד. חשבו – כיצד מבנה גופו מתאים לסביבה? סרטטו במחברת את הטבלה ונסו לזהות את המבנה המותאם</a:t>
            </a:r>
          </a:p>
          <a:p>
            <a:pPr marL="0" lvl="0" indent="0" algn="r" rtl="1">
              <a:spcBef>
                <a:spcPts val="0"/>
              </a:spcBef>
              <a:spcAft>
                <a:spcPts val="0"/>
              </a:spcAft>
              <a:buNone/>
            </a:pPr>
            <a:r>
              <a:rPr lang="he-IL" sz="1200" kern="1200" dirty="0">
                <a:solidFill>
                  <a:schemeClr val="tx1"/>
                </a:solidFill>
                <a:effectLst/>
                <a:latin typeface="+mn-lt"/>
                <a:ea typeface="+mn-ea"/>
                <a:cs typeface="+mn-cs"/>
              </a:rPr>
              <a:t>מבנה הגוף של החולד מותאם לתנועה במחילות (צר וארוך), השיניים והציפורניים עוזרות לו בחפירת המחילות ובתפיסת מזונו,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05894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kern="1200" dirty="0">
                <a:solidFill>
                  <a:schemeClr val="tx1"/>
                </a:solidFill>
                <a:effectLst/>
                <a:latin typeface="+mn-lt"/>
                <a:ea typeface="+mn-ea"/>
                <a:cs typeface="+mn-cs"/>
              </a:rPr>
              <a:t>כל כך יפה לראות איך בבריאה המופלאה מבנה</a:t>
            </a:r>
            <a:r>
              <a:rPr lang="he-IL" sz="1200" kern="1200" baseline="0" dirty="0">
                <a:solidFill>
                  <a:schemeClr val="tx1"/>
                </a:solidFill>
                <a:effectLst/>
                <a:latin typeface="+mn-lt"/>
                <a:ea typeface="+mn-ea"/>
                <a:cs typeface="+mn-cs"/>
              </a:rPr>
              <a:t> הגוף של בעלי החיים מותאם בדיוק לסביבה שבה הוא חי.</a:t>
            </a:r>
          </a:p>
          <a:p>
            <a:pPr marL="0" lvl="0" indent="0" algn="r" rtl="1">
              <a:spcBef>
                <a:spcPts val="0"/>
              </a:spcBef>
              <a:spcAft>
                <a:spcPts val="0"/>
              </a:spcAft>
              <a:buNone/>
            </a:pPr>
            <a:r>
              <a:rPr lang="he-IL" sz="1200" kern="1200" baseline="0" dirty="0">
                <a:solidFill>
                  <a:schemeClr val="tx1"/>
                </a:solidFill>
                <a:effectLst/>
                <a:latin typeface="+mn-lt"/>
                <a:ea typeface="+mn-ea"/>
                <a:cs typeface="+mn-cs"/>
              </a:rPr>
              <a:t>התבוננו שוב בתמונות והיזכרו במה שסיפרתי לכם על סביבת החולד. חשבו – כיצד מבנה גופו מתאים לסביבה? סרטטו במחברת את הטבלה ונסו לזהות את המבנה המותאם</a:t>
            </a:r>
          </a:p>
          <a:p>
            <a:pPr marL="0" lvl="0" indent="0" algn="r" rtl="1">
              <a:spcBef>
                <a:spcPts val="0"/>
              </a:spcBef>
              <a:spcAft>
                <a:spcPts val="0"/>
              </a:spcAft>
              <a:buNone/>
            </a:pPr>
            <a:r>
              <a:rPr lang="he-IL" sz="1200" kern="1200" dirty="0">
                <a:solidFill>
                  <a:schemeClr val="tx1"/>
                </a:solidFill>
                <a:effectLst/>
                <a:latin typeface="+mn-lt"/>
                <a:ea typeface="+mn-ea"/>
                <a:cs typeface="+mn-cs"/>
              </a:rPr>
              <a:t>מבנה הגוף של החולד מותאם לתנועה במחילות (צר וארוך), השיניים והציפורניים עוזרות לו בחפירת המחילות ובתפיסת מזונו,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117573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kern="1200" dirty="0">
                <a:solidFill>
                  <a:schemeClr val="tx1"/>
                </a:solidFill>
                <a:effectLst/>
                <a:latin typeface="+mn-lt"/>
                <a:ea typeface="+mn-ea"/>
                <a:cs typeface="+mn-cs"/>
              </a:rPr>
              <a:t>כל כך יפה לראות איך בבריאה המופלאה מבנה</a:t>
            </a:r>
            <a:r>
              <a:rPr lang="he-IL" sz="1200" kern="1200" baseline="0" dirty="0">
                <a:solidFill>
                  <a:schemeClr val="tx1"/>
                </a:solidFill>
                <a:effectLst/>
                <a:latin typeface="+mn-lt"/>
                <a:ea typeface="+mn-ea"/>
                <a:cs typeface="+mn-cs"/>
              </a:rPr>
              <a:t> הגוף של בעלי החיים מותאם בדיוק לסביבה שבה הוא חי.</a:t>
            </a:r>
          </a:p>
          <a:p>
            <a:pPr marL="0" lvl="0" indent="0" algn="r" rtl="1">
              <a:spcBef>
                <a:spcPts val="0"/>
              </a:spcBef>
              <a:spcAft>
                <a:spcPts val="0"/>
              </a:spcAft>
              <a:buNone/>
            </a:pPr>
            <a:r>
              <a:rPr lang="he-IL" sz="1200" kern="1200" baseline="0" dirty="0">
                <a:solidFill>
                  <a:schemeClr val="tx1"/>
                </a:solidFill>
                <a:effectLst/>
                <a:latin typeface="+mn-lt"/>
                <a:ea typeface="+mn-ea"/>
                <a:cs typeface="+mn-cs"/>
              </a:rPr>
              <a:t>התבוננו שוב בתמונות והיזכרו במה שסיפרתי לכם על סביבת החולד. חשבו – כיצד מבנה גופו מתאים לסביבה? סרטטו במחברת את הטבלה ונסו לזהות את המבנה המותאם</a:t>
            </a:r>
          </a:p>
          <a:p>
            <a:pPr marL="0" lvl="0" indent="0" algn="r" rtl="1">
              <a:spcBef>
                <a:spcPts val="0"/>
              </a:spcBef>
              <a:spcAft>
                <a:spcPts val="0"/>
              </a:spcAft>
              <a:buNone/>
            </a:pPr>
            <a:r>
              <a:rPr lang="he-IL" sz="1200" kern="1200" dirty="0">
                <a:solidFill>
                  <a:schemeClr val="tx1"/>
                </a:solidFill>
                <a:effectLst/>
                <a:latin typeface="+mn-lt"/>
                <a:ea typeface="+mn-ea"/>
                <a:cs typeface="+mn-cs"/>
              </a:rPr>
              <a:t>מבנה הגוף של החולד מותאם לתנועה במחילות (צר וארוך), השיניים והציפורניים עוזרות לו בחפירת המחילות ובתפיסת מזונו,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564390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kern="1200" dirty="0">
                <a:solidFill>
                  <a:schemeClr val="tx1"/>
                </a:solidFill>
                <a:effectLst/>
                <a:latin typeface="+mn-lt"/>
                <a:ea typeface="+mn-ea"/>
                <a:cs typeface="+mn-cs"/>
              </a:rPr>
              <a:t>כל כך יפה לראות איך בבריאה המופלאה מבנה</a:t>
            </a:r>
            <a:r>
              <a:rPr lang="he-IL" sz="1200" kern="1200" baseline="0" dirty="0">
                <a:solidFill>
                  <a:schemeClr val="tx1"/>
                </a:solidFill>
                <a:effectLst/>
                <a:latin typeface="+mn-lt"/>
                <a:ea typeface="+mn-ea"/>
                <a:cs typeface="+mn-cs"/>
              </a:rPr>
              <a:t> הגוף של בעלי החיים מותאם בדיוק לסביבה שבה הוא חי.</a:t>
            </a:r>
          </a:p>
          <a:p>
            <a:pPr marL="0" lvl="0" indent="0" algn="r" rtl="1">
              <a:spcBef>
                <a:spcPts val="0"/>
              </a:spcBef>
              <a:spcAft>
                <a:spcPts val="0"/>
              </a:spcAft>
              <a:buNone/>
            </a:pPr>
            <a:r>
              <a:rPr lang="he-IL" sz="1200" kern="1200" baseline="0" dirty="0">
                <a:solidFill>
                  <a:schemeClr val="tx1"/>
                </a:solidFill>
                <a:effectLst/>
                <a:latin typeface="+mn-lt"/>
                <a:ea typeface="+mn-ea"/>
                <a:cs typeface="+mn-cs"/>
              </a:rPr>
              <a:t>התבוננו שוב בתמונות והיזכרו במה שסיפרתי לכם על סביבת החולד. חשבו – כיצד מבנה גופו מתאים לסביבה? סרטטו במחברת את הטבלה ונסו לזהות את המבנה המותאם</a:t>
            </a:r>
          </a:p>
          <a:p>
            <a:pPr marL="0" lvl="0" indent="0" algn="r" rtl="1">
              <a:spcBef>
                <a:spcPts val="0"/>
              </a:spcBef>
              <a:spcAft>
                <a:spcPts val="0"/>
              </a:spcAft>
              <a:buNone/>
            </a:pPr>
            <a:r>
              <a:rPr lang="he-IL" sz="1200" kern="1200" dirty="0">
                <a:solidFill>
                  <a:schemeClr val="tx1"/>
                </a:solidFill>
                <a:effectLst/>
                <a:latin typeface="+mn-lt"/>
                <a:ea typeface="+mn-ea"/>
                <a:cs typeface="+mn-cs"/>
              </a:rPr>
              <a:t>מבנה הגוף של החולד מותאם לתנועה במחילות (צר וארוך), השיניים והציפורניים עוזרות לו בחפירת המחילות ובתפיסת מזונו,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406739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כעת נלמד</a:t>
            </a:r>
            <a:r>
              <a:rPr lang="he-IL" baseline="0" dirty="0"/>
              <a:t> על סיפור מחקר (להקריא). שערו..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3334487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כעת נלמד</a:t>
            </a:r>
            <a:r>
              <a:rPr lang="he-IL" baseline="0" dirty="0"/>
              <a:t> על סיפור מחקר (להקריא). שערו..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3905489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כעת נלמד</a:t>
            </a:r>
            <a:r>
              <a:rPr lang="he-IL" baseline="0" dirty="0"/>
              <a:t> על סיפור מחקר (להקריא). שערו..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4067319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התבוננו בתוצאות. 43 זרעים נבטו לאחר שהתלמידים</a:t>
            </a:r>
            <a:r>
              <a:rPr lang="he-IL" baseline="0" dirty="0"/>
              <a:t> שטפו אותם במי ברז ואז שתלו אותם בקרקע, בעוד שרק 9 זרעים נבטו ללא שטיפה מוקדמת. </a:t>
            </a:r>
          </a:p>
          <a:p>
            <a:pPr marL="0" lvl="0" indent="0" algn="r" rtl="1">
              <a:spcBef>
                <a:spcPts val="0"/>
              </a:spcBef>
              <a:spcAft>
                <a:spcPts val="0"/>
              </a:spcAft>
              <a:buNone/>
            </a:pPr>
            <a:r>
              <a:rPr lang="he-IL" baseline="0" dirty="0"/>
              <a:t>מהי מסקנתכם לאור הניסוי? כיצד משפיעה המליחות על נביטת זרעי נר הלילה?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3931637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התבוננו בכל</a:t>
            </a:r>
            <a:r>
              <a:rPr lang="he-IL" baseline="0" dirty="0"/>
              <a:t> אחת מהמסקנות וכתבו אם היא מסקנה נכונה או לא נכונה לאור תוצאות הניסוי</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3227278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מי הים אכן מפריעים לנביטתם של זרעי נר הלילה.</a:t>
            </a:r>
            <a:r>
              <a:rPr lang="he-IL" sz="1200" kern="1200" baseline="0" dirty="0">
                <a:solidFill>
                  <a:schemeClr val="tx1"/>
                </a:solidFill>
                <a:effectLst/>
                <a:latin typeface="+mn-lt"/>
                <a:ea typeface="+mn-ea"/>
                <a:cs typeface="+mn-cs"/>
              </a:rPr>
              <a:t> התבוננו שוב בטבלה. לאחר שטיפת המים המלוחים אנחנו רואים יותר זרעים נובטים</a:t>
            </a:r>
            <a:r>
              <a:rPr lang="he-I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צמחי נר הלילה כן מותאמים לחוף, עובדה שהם גדלים ליד הים (אך כדי לבדוק מסקנה זו צריך לעשות תצפית בנביטה של זרעי נר הלילה בסביבתם הטבעית ולראות אם הם אכן נובטים מיד לאחר שיורדים גשמים).</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מתוצאות הניסוי אי-אפשר להסיק שתמיד צריכים לשטוף זרעים לקראת הנביטה. ודאי כשמדובר בזרעים מסוג אחר</a:t>
            </a:r>
            <a:endParaRPr lang="en-US" sz="1200" kern="1200" dirty="0">
              <a:solidFill>
                <a:schemeClr val="tx1"/>
              </a:solidFill>
              <a:effectLst/>
              <a:latin typeface="+mn-lt"/>
              <a:ea typeface="+mn-ea"/>
              <a:cs typeface="+mn-cs"/>
            </a:endParaRPr>
          </a:p>
          <a:p>
            <a:pPr algn="r"/>
            <a:r>
              <a:rPr lang="he-IL" sz="1200" kern="1200" dirty="0">
                <a:solidFill>
                  <a:schemeClr val="tx1"/>
                </a:solidFill>
                <a:effectLst/>
                <a:latin typeface="+mn-lt"/>
                <a:ea typeface="+mn-ea"/>
                <a:cs typeface="+mn-cs"/>
              </a:rPr>
              <a:t>מי הים אינם דרושים לנביטה (להיפך, הם מעכבים נביטה אפילו של נר הלילה שגדל בהצלחה בחוף הים).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20418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t>טיימר להתארגנות – 1 דקה</a:t>
            </a:r>
          </a:p>
          <a:p>
            <a:pPr algn="r"/>
            <a:r>
              <a:rPr lang="en-US" b="1" baseline="0" dirty="0"/>
              <a:t> </a:t>
            </a:r>
            <a:r>
              <a:rPr lang="he-IL" b="1" baseline="0" dirty="0"/>
              <a:t>לפני שנתחיל, הכינו בבקשה מחברת וכלי כתיבה. אני ממתינה לכם כאן דקה קצרה עד שתחזרו</a:t>
            </a:r>
          </a:p>
          <a:p>
            <a:pPr algn="r"/>
            <a:endParaRPr lang="he-IL" b="1" baseline="0" dirty="0"/>
          </a:p>
          <a:p>
            <a:pPr algn="r"/>
            <a:endParaRPr lang="he-IL" b="1" baseline="0" dirty="0"/>
          </a:p>
          <a:p>
            <a:pPr algn="r"/>
            <a:endParaRPr lang="he-IL" b="1" baseline="0" dirty="0"/>
          </a:p>
          <a:p>
            <a:pPr algn="r"/>
            <a:endParaRPr lang="he-IL" b="1" baseline="0" dirty="0"/>
          </a:p>
          <a:p>
            <a:pPr algn="r"/>
            <a:endParaRPr lang="he-IL" b="1" baseline="0" dirty="0"/>
          </a:p>
          <a:p>
            <a:pPr algn="r"/>
            <a:endParaRPr lang="he-IL" b="1"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767885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במדרש</a:t>
            </a:r>
            <a:r>
              <a:rPr lang="he-IL" baseline="0" dirty="0"/>
              <a:t> רבה מסופר כי לאחר שהקב"ה ברא את העולם, הוא נטלו והראה לו את כל יופי הבריאה ואמר לו: </a:t>
            </a:r>
            <a:r>
              <a:rPr lang="he-IL" sz="1200" b="0" i="0" kern="1200" dirty="0">
                <a:solidFill>
                  <a:schemeClr val="tx1"/>
                </a:solidFill>
                <a:effectLst/>
                <a:latin typeface="+mn-lt"/>
                <a:ea typeface="+mn-ea"/>
                <a:cs typeface="+mn-cs"/>
              </a:rPr>
              <a:t>רְאֵה מַעֲשַׂי כַּמָּה נָאִים </a:t>
            </a:r>
            <a:r>
              <a:rPr lang="he-IL" sz="1200" b="0" i="0" kern="1200" dirty="0" err="1">
                <a:solidFill>
                  <a:schemeClr val="tx1"/>
                </a:solidFill>
                <a:effectLst/>
                <a:latin typeface="+mn-lt"/>
                <a:ea typeface="+mn-ea"/>
                <a:cs typeface="+mn-cs"/>
              </a:rPr>
              <a:t>וּמְשׁוּבָּחִין</a:t>
            </a:r>
            <a:r>
              <a:rPr lang="he-IL" sz="1200" b="0" i="0" kern="1200" dirty="0">
                <a:solidFill>
                  <a:schemeClr val="tx1"/>
                </a:solidFill>
                <a:effectLst/>
                <a:latin typeface="+mn-lt"/>
                <a:ea typeface="+mn-ea"/>
                <a:cs typeface="+mn-cs"/>
              </a:rPr>
              <a:t> הֵן וְכָל מָה </a:t>
            </a:r>
            <a:r>
              <a:rPr lang="he-IL" sz="1200" b="1" i="0" kern="1200" dirty="0">
                <a:solidFill>
                  <a:schemeClr val="tx1"/>
                </a:solidFill>
                <a:effectLst/>
                <a:latin typeface="+mn-lt"/>
                <a:ea typeface="+mn-ea"/>
                <a:cs typeface="+mn-cs"/>
              </a:rPr>
              <a:t>שֶׁבָּרָאתִי</a:t>
            </a:r>
            <a:r>
              <a:rPr lang="he-IL" sz="1200" b="0" i="0" kern="1200" dirty="0">
                <a:solidFill>
                  <a:schemeClr val="tx1"/>
                </a:solidFill>
                <a:effectLst/>
                <a:latin typeface="+mn-lt"/>
                <a:ea typeface="+mn-ea"/>
                <a:cs typeface="+mn-cs"/>
              </a:rPr>
              <a:t>-. </a:t>
            </a:r>
            <a:r>
              <a:rPr lang="he-IL" sz="1200" b="1" i="0" kern="1200" dirty="0">
                <a:solidFill>
                  <a:schemeClr val="tx1"/>
                </a:solidFill>
                <a:effectLst/>
                <a:latin typeface="+mn-lt"/>
                <a:ea typeface="+mn-ea"/>
                <a:cs typeface="+mn-cs"/>
              </a:rPr>
              <a:t>בִּשְׁבִילְךָ בָּרָאתִי</a:t>
            </a:r>
            <a:r>
              <a:rPr lang="he-IL" sz="1200" b="0" i="0" kern="1200" dirty="0">
                <a:solidFill>
                  <a:schemeClr val="tx1"/>
                </a:solidFill>
                <a:effectLst/>
                <a:latin typeface="+mn-lt"/>
                <a:ea typeface="+mn-ea"/>
                <a:cs typeface="+mn-cs"/>
              </a:rPr>
              <a:t>,. תַּן דַּעְתְּךָ שֶׁלֹּא תקלקל כי אם </a:t>
            </a:r>
            <a:r>
              <a:rPr lang="he-IL" sz="1200" b="0" i="0" kern="1200" dirty="0" err="1">
                <a:solidFill>
                  <a:schemeClr val="tx1"/>
                </a:solidFill>
                <a:effectLst/>
                <a:latin typeface="+mn-lt"/>
                <a:ea typeface="+mn-ea"/>
                <a:cs typeface="+mn-cs"/>
              </a:rPr>
              <a:t>תקתקל</a:t>
            </a:r>
            <a:r>
              <a:rPr lang="he-IL" sz="1200" b="0" i="0" kern="1200" dirty="0">
                <a:solidFill>
                  <a:schemeClr val="tx1"/>
                </a:solidFill>
                <a:effectLst/>
                <a:latin typeface="+mn-lt"/>
                <a:ea typeface="+mn-ea"/>
                <a:cs typeface="+mn-cs"/>
              </a:rPr>
              <a:t> – אין מי שיתקן אחריך.</a:t>
            </a:r>
          </a:p>
          <a:p>
            <a:pPr marL="0" lvl="0" indent="0" algn="r" rtl="1">
              <a:spcBef>
                <a:spcPts val="0"/>
              </a:spcBef>
              <a:spcAft>
                <a:spcPts val="0"/>
              </a:spcAft>
              <a:buNone/>
            </a:pPr>
            <a:r>
              <a:rPr lang="he-IL" sz="1200" b="0" i="0" kern="1200" dirty="0">
                <a:solidFill>
                  <a:schemeClr val="tx1"/>
                </a:solidFill>
                <a:effectLst/>
                <a:latin typeface="+mn-lt"/>
                <a:ea typeface="+mn-ea"/>
                <a:cs typeface="+mn-cs"/>
              </a:rPr>
              <a:t>בואו נקרא יחד על</a:t>
            </a:r>
            <a:r>
              <a:rPr lang="he-IL" sz="1200" b="0" i="0" kern="1200" baseline="0" dirty="0">
                <a:solidFill>
                  <a:schemeClr val="tx1"/>
                </a:solidFill>
                <a:effectLst/>
                <a:latin typeface="+mn-lt"/>
                <a:ea typeface="+mn-ea"/>
                <a:cs typeface="+mn-cs"/>
              </a:rPr>
              <a:t> מקרה שהתרחש בארץ</a:t>
            </a:r>
            <a:r>
              <a:rPr lang="he-IL" sz="1200" b="0" i="0" kern="1200" dirty="0">
                <a:solidFill>
                  <a:schemeClr val="tx1"/>
                </a:solidFill>
                <a:effectLst/>
                <a:latin typeface="+mn-lt"/>
                <a:ea typeface="+mn-ea"/>
                <a:cs typeface="+mn-cs"/>
              </a:rPr>
              <a:t>... (להקריא)</a:t>
            </a:r>
          </a:p>
          <a:p>
            <a:pPr marL="0" lvl="0" indent="0" algn="r" rtl="1">
              <a:spcBef>
                <a:spcPts val="0"/>
              </a:spcBef>
              <a:spcAft>
                <a:spcPts val="0"/>
              </a:spcAft>
              <a:buNone/>
            </a:pPr>
            <a:r>
              <a:rPr lang="he-IL" sz="1200" b="0" i="0" kern="1200" dirty="0">
                <a:solidFill>
                  <a:schemeClr val="tx1"/>
                </a:solidFill>
                <a:effectLst/>
                <a:latin typeface="+mn-lt"/>
                <a:ea typeface="+mn-ea"/>
                <a:cs typeface="+mn-cs"/>
              </a:rPr>
              <a:t>אילו מרכיבי סביבה נפגעו?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302867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אנחנו יכולים לראות שנפגעו מרכיבים חיים: דגים, צמחים (וגם כל היצורים הניזונים משניהם).  וכמובן מרכיבים דוממים – מים, קרקע (בערוץ הנחל ובגדותיו).</a:t>
            </a:r>
          </a:p>
          <a:p>
            <a:pPr rtl="1"/>
            <a:r>
              <a:rPr lang="he-IL" sz="1200" kern="1200" dirty="0">
                <a:solidFill>
                  <a:schemeClr val="tx1"/>
                </a:solidFill>
                <a:effectLst/>
                <a:latin typeface="+mn-lt"/>
                <a:ea typeface="+mn-ea"/>
                <a:cs typeface="+mn-cs"/>
              </a:rPr>
              <a:t>האם</a:t>
            </a:r>
            <a:r>
              <a:rPr lang="he-IL" sz="1200" kern="1200" baseline="0" dirty="0">
                <a:solidFill>
                  <a:schemeClr val="tx1"/>
                </a:solidFill>
                <a:effectLst/>
                <a:latin typeface="+mn-lt"/>
                <a:ea typeface="+mn-ea"/>
                <a:cs typeface="+mn-cs"/>
              </a:rPr>
              <a:t> נראה לכם שהנחל ישתקם במהירות? למעשה </a:t>
            </a:r>
            <a:r>
              <a:rPr lang="he-IL" sz="1200" kern="1200" dirty="0">
                <a:solidFill>
                  <a:schemeClr val="tx1"/>
                </a:solidFill>
                <a:effectLst/>
                <a:latin typeface="+mn-lt"/>
                <a:ea typeface="+mn-ea"/>
                <a:cs typeface="+mn-cs"/>
              </a:rPr>
              <a:t>החומרים המזהמים נספגים בקרקע עלולים להישאר בה זמן רב. מהירות סילוק המזהמים ממי הנחל תלויה בזרימת המים העוברים דרכו ובכמותם. ככל שעוברת כמות מים גדולה יותר, יישטפו המזהמים מהר יותר. אבל אם הם נספגו בקרקע הם יכולים לחלחל מהקרקע למים.</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למעשה, הפגיעה בצמחים מוטטה את מארג המזון בנחל ויידרש זמן לשקמו מחדש. קצב השיקום תלוי באופי הסביבה (לדוגמה, סוג הצומח שהיה בו וקצב גידולו).</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1448442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אז מה למדנו</a:t>
            </a:r>
            <a:r>
              <a:rPr lang="he-IL" baseline="0" dirty="0"/>
              <a:t> היום?</a:t>
            </a:r>
          </a:p>
          <a:p>
            <a:pPr marL="0" lvl="0" indent="0" algn="r" rtl="1">
              <a:spcBef>
                <a:spcPts val="0"/>
              </a:spcBef>
              <a:spcAft>
                <a:spcPts val="0"/>
              </a:spcAft>
              <a:buNone/>
            </a:pPr>
            <a:r>
              <a:rPr lang="he-IL" baseline="0" dirty="0"/>
              <a:t>להקריא ולומר בסוף משפט: אז בואו לא נשכח לשמור על סביבות החיים שלנו.</a:t>
            </a:r>
          </a:p>
          <a:p>
            <a:pPr marL="0" lvl="0" indent="0" algn="r" rtl="1">
              <a:spcBef>
                <a:spcPts val="0"/>
              </a:spcBef>
              <a:spcAft>
                <a:spcPts val="0"/>
              </a:spcAft>
              <a:buNone/>
            </a:pPr>
            <a:r>
              <a:rPr lang="he-IL" baseline="0"/>
              <a:t>להתראות בשיעור הבא</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1466076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היזכרו</a:t>
            </a:r>
            <a:r>
              <a:rPr lang="he-IL" baseline="0" dirty="0"/>
              <a:t> במזמור תהילים קד אותו אתם מכירים </a:t>
            </a:r>
            <a:r>
              <a:rPr lang="he-IL" baseline="0" dirty="0" err="1"/>
              <a:t>מצויין</a:t>
            </a:r>
            <a:r>
              <a:rPr lang="he-IL" baseline="0" dirty="0"/>
              <a:t>. "ברכי נפשי" בו אנחנו מודים לקב"ה על העולם המופלא שברא </a:t>
            </a:r>
            <a:r>
              <a:rPr lang="he-IL" baseline="0" dirty="0" err="1"/>
              <a:t>עבורינו</a:t>
            </a:r>
            <a:r>
              <a:rPr lang="he-IL" baseline="0" dirty="0"/>
              <a:t> ועל מגוון בעלי החיים שבתוכו. עיינו במזמור. נסו למצוא בו מגוון סביבות חיים ובעלי חיים שמבנה גופם נברא מותאם לסביבה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311001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rPr>
              <a:t>התבוננו בבקשה היטב בארבע התמונות. כל תמונה מייצגת סביבת חיים אחרת. חשבו בבקשה אילו מרכיבים משותפים בכל הסביבות? נסו לחשוב גם על מרכיבים שלא בהכרח רואים אותם בתצלום, אבל סביר שנמצאים בתוך המים. ערכו רשימה במחברת</a:t>
            </a:r>
            <a:endParaRPr lang="he-IL" dirty="0">
              <a:solidFill>
                <a:schemeClr val="dk1"/>
              </a:solidFill>
            </a:endParaRPr>
          </a:p>
          <a:p>
            <a:pPr marL="0" lvl="0" indent="0" algn="r" rtl="1">
              <a:spcBef>
                <a:spcPts val="0"/>
              </a:spcBef>
              <a:spcAft>
                <a:spcPts val="0"/>
              </a:spcAft>
              <a:buNone/>
            </a:pPr>
            <a:endParaRPr lang="he-IL" dirty="0">
              <a:solidFill>
                <a:schemeClr val="dk1"/>
              </a:solidFill>
            </a:endParaRPr>
          </a:p>
          <a:p>
            <a:pPr marL="0" lvl="0" indent="0" algn="r" rtl="1">
              <a:spcBef>
                <a:spcPts val="0"/>
              </a:spcBef>
              <a:spcAft>
                <a:spcPts val="0"/>
              </a:spcAft>
              <a:buNone/>
            </a:pPr>
            <a:endParaRPr lang="he-IL" dirty="0">
              <a:solidFill>
                <a:srgbClr val="FF0000"/>
              </a:solidFill>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279840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rPr>
              <a:t>(לאחר שממתינים כדקה לתשובות התלמידים) </a:t>
            </a:r>
          </a:p>
          <a:p>
            <a:pPr marL="0" lvl="0" indent="0" algn="r" rtl="1">
              <a:spcBef>
                <a:spcPts val="0"/>
              </a:spcBef>
              <a:spcAft>
                <a:spcPts val="0"/>
              </a:spcAft>
              <a:buNone/>
            </a:pPr>
            <a:r>
              <a:rPr lang="he-IL" b="0" baseline="0" dirty="0">
                <a:solidFill>
                  <a:schemeClr val="tx1"/>
                </a:solidFill>
              </a:rPr>
              <a:t>בואו נראה אם חשבתם כמוני. המרכיב הראשון שעלה בדעתי הוא כמובן </a:t>
            </a:r>
            <a:r>
              <a:rPr lang="he-IL" b="0" baseline="0" dirty="0" err="1">
                <a:solidFill>
                  <a:schemeClr val="tx1"/>
                </a:solidFill>
              </a:rPr>
              <a:t>האויר</a:t>
            </a:r>
            <a:r>
              <a:rPr lang="he-IL" b="0" baseline="0" dirty="0">
                <a:solidFill>
                  <a:schemeClr val="tx1"/>
                </a:solidFill>
              </a:rPr>
              <a:t>. </a:t>
            </a:r>
            <a:r>
              <a:rPr lang="he-IL" b="0" baseline="0" dirty="0" err="1">
                <a:solidFill>
                  <a:schemeClr val="tx1"/>
                </a:solidFill>
              </a:rPr>
              <a:t>האויר</a:t>
            </a:r>
            <a:r>
              <a:rPr lang="he-IL" b="0" baseline="0" dirty="0">
                <a:solidFill>
                  <a:schemeClr val="tx1"/>
                </a:solidFill>
              </a:rPr>
              <a:t> הוא תערובת של גזים וביניהם גז שכולכם מכירים וחיוני לחיינו ולחיי בעלי החיים והצמחים – הלא הוא החמצן. מרכיב נוסף הוא קרקע. אתם ודאי מבחינים שקיימת קרקע בכל אחת מסביבות החיים. אפשר לראות שבסביבות שונות יש קרקע מעט שונה. ומה לגבי מים? ודאי שגם אתם חשבתם על מרכיב המים. יש לנו כאן שתי תמונות שהמים מאוד בולטים בסביבה, אבל גם בשתי הסביבות שנראות לנו יבשות, יש מים: בתוך </a:t>
            </a:r>
            <a:r>
              <a:rPr lang="he-IL" b="0" baseline="0" dirty="0" err="1">
                <a:solidFill>
                  <a:schemeClr val="tx1"/>
                </a:solidFill>
              </a:rPr>
              <a:t>הצמחיה</a:t>
            </a:r>
            <a:r>
              <a:rPr lang="he-IL" b="0" baseline="0" dirty="0">
                <a:solidFill>
                  <a:schemeClr val="tx1"/>
                </a:solidFill>
              </a:rPr>
              <a:t>, בעומק הקרקע. בכל הסביבות יש גם אור וחום. אולי אתם יכולים לשער איזו סביבה מוארת יותר? באיזו סביבה חם יותר? ומרכיב נוסף הוא כמובן בעלי החיים  והצמחים שבסביבה.</a:t>
            </a:r>
            <a:endParaRPr lang="he-IL" dirty="0">
              <a:solidFill>
                <a:schemeClr val="dk1"/>
              </a:solidFill>
            </a:endParaRPr>
          </a:p>
          <a:p>
            <a:pPr marL="0" lvl="0" indent="0" algn="r" rtl="1">
              <a:spcBef>
                <a:spcPts val="0"/>
              </a:spcBef>
              <a:spcAft>
                <a:spcPts val="0"/>
              </a:spcAft>
              <a:buNone/>
            </a:pPr>
            <a:endParaRPr lang="he-IL" dirty="0">
              <a:solidFill>
                <a:schemeClr val="dk1"/>
              </a:solidFill>
            </a:endParaRPr>
          </a:p>
          <a:p>
            <a:pPr marL="0" lvl="0" indent="0" algn="r" rtl="1">
              <a:spcBef>
                <a:spcPts val="0"/>
              </a:spcBef>
              <a:spcAft>
                <a:spcPts val="0"/>
              </a:spcAft>
              <a:buNone/>
            </a:pPr>
            <a:endParaRPr lang="he-IL" dirty="0">
              <a:solidFill>
                <a:srgbClr val="FF0000"/>
              </a:solidFill>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347801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rgbClr val="FF0000"/>
                </a:solidFill>
              </a:rPr>
              <a:t>קחו</a:t>
            </a:r>
            <a:r>
              <a:rPr lang="he-IL" baseline="0" dirty="0">
                <a:solidFill>
                  <a:srgbClr val="FF0000"/>
                </a:solidFill>
              </a:rPr>
              <a:t> בבקשה את הפתקיות שהכנתם בתחילת השיעור . כתבו כל מושג בפתקית אחת. אני ממתינה לכם דקה. סיימתם? </a:t>
            </a:r>
            <a:r>
              <a:rPr lang="he-IL" baseline="0" dirty="0" err="1">
                <a:solidFill>
                  <a:srgbClr val="FF0000"/>
                </a:solidFill>
              </a:rPr>
              <a:t>מצויין</a:t>
            </a:r>
            <a:r>
              <a:rPr lang="he-IL" baseline="0" dirty="0">
                <a:solidFill>
                  <a:srgbClr val="FF0000"/>
                </a:solidFill>
              </a:rPr>
              <a:t>! כעת נסו למיין את הפתקיות שלכם לשתי קבוצות. כדי למיין חשבו תחילה על דברים משותפים שיש בין חלק מהמרכיבים. קבוצה אחת הניחו בערימה בצד ימין של הדף שהכנתם בתחילת השיעור וקבוצה שניה בערימה מצד שמאל. אמתין לכם דקה נוספת לחשיבה</a:t>
            </a:r>
            <a:endParaRPr lang="he-IL" dirty="0">
              <a:solidFill>
                <a:srgbClr val="FF0000"/>
              </a:solidFill>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2981381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rPr>
              <a:t>אז אני מניחה שלא </a:t>
            </a:r>
            <a:r>
              <a:rPr lang="he-IL" b="0" baseline="0" dirty="0" err="1">
                <a:solidFill>
                  <a:schemeClr val="tx1"/>
                </a:solidFill>
              </a:rPr>
              <a:t>התקשתם</a:t>
            </a:r>
            <a:r>
              <a:rPr lang="he-IL" b="0" baseline="0" dirty="0">
                <a:solidFill>
                  <a:schemeClr val="tx1"/>
                </a:solidFill>
              </a:rPr>
              <a:t> לשים לב לכך שיש כאן שתי קבוצות בעלי מאפיינים דומים. גם אתם מיינתם כמוני? בקבוצה אחת שמתי את המים, </a:t>
            </a:r>
            <a:r>
              <a:rPr lang="he-IL" b="0" baseline="0" dirty="0" err="1">
                <a:solidFill>
                  <a:schemeClr val="tx1"/>
                </a:solidFill>
              </a:rPr>
              <a:t>האויר</a:t>
            </a:r>
            <a:r>
              <a:rPr lang="he-IL" b="0" baseline="0" dirty="0">
                <a:solidFill>
                  <a:schemeClr val="tx1"/>
                </a:solidFill>
              </a:rPr>
              <a:t>, האור, הקרקע והחום ובקבוצה שניה שמתי את בעלי החיים והצמחים.</a:t>
            </a:r>
          </a:p>
          <a:p>
            <a:pPr marL="0" lvl="0" indent="0" algn="r" rtl="1">
              <a:spcBef>
                <a:spcPts val="0"/>
              </a:spcBef>
              <a:spcAft>
                <a:spcPts val="0"/>
              </a:spcAft>
              <a:buNone/>
            </a:pPr>
            <a:r>
              <a:rPr lang="he-IL" b="0" baseline="0" dirty="0">
                <a:solidFill>
                  <a:schemeClr val="tx1"/>
                </a:solidFill>
              </a:rPr>
              <a:t>יש לכם רעיון לכותרת לכל קבוצה? חשבו רגע והכינו שתי פתקיות נוספות. להמתין דקה</a:t>
            </a:r>
          </a:p>
          <a:p>
            <a:pPr marL="0" lvl="0" indent="0" algn="r" rtl="1">
              <a:spcBef>
                <a:spcPts val="0"/>
              </a:spcBef>
              <a:spcAft>
                <a:spcPts val="0"/>
              </a:spcAft>
              <a:buNone/>
            </a:pPr>
            <a:r>
              <a:rPr lang="he-IL" b="0" baseline="0" dirty="0">
                <a:solidFill>
                  <a:schemeClr val="tx1"/>
                </a:solidFill>
              </a:rPr>
              <a:t>יפה! אתם ממש צודקים! קבוצה אחת היא קבוצת מרכיבי הסביבה הדוממים, והקבוצה </a:t>
            </a:r>
            <a:r>
              <a:rPr lang="he-IL" b="0" baseline="0" dirty="0" err="1">
                <a:solidFill>
                  <a:schemeClr val="tx1"/>
                </a:solidFill>
              </a:rPr>
              <a:t>השניה</a:t>
            </a:r>
            <a:r>
              <a:rPr lang="he-IL" b="0" baseline="0" dirty="0">
                <a:solidFill>
                  <a:schemeClr val="tx1"/>
                </a:solidFill>
              </a:rPr>
              <a:t> היא קבוצת מרכיבי הסביבה החיים. כתבו אותם על גבי פתקית והניחו במקום המתאים.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13000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a:solidFill>
                  <a:schemeClr val="tx1"/>
                </a:solidFill>
              </a:rPr>
              <a:t>ועכשיו אני ממש אאתגר אתכם. האם אתם מצליחים למיין את מרכיבי הסביבה הדוממים לשתי תת קבוצות? חשבו על זה רגע, אני אמתין לכם דקה</a:t>
            </a:r>
          </a:p>
          <a:p>
            <a:pPr marL="0" lvl="0" indent="0" algn="r" rtl="1">
              <a:spcBef>
                <a:spcPts val="0"/>
              </a:spcBef>
              <a:spcAft>
                <a:spcPts val="0"/>
              </a:spcAft>
              <a:buNone/>
            </a:pPr>
            <a:r>
              <a:rPr lang="he-IL" b="0" baseline="0" dirty="0">
                <a:solidFill>
                  <a:schemeClr val="tx1"/>
                </a:solidFill>
              </a:rPr>
              <a:t>אז אני הרגשתי שאור וחום מעט שונים ממים אוויר וקרקע. כיון שהם למעשה סוגים של אנרגיה, בעוד שמים אויר וקרקע הם חומרים שאנחנו מוצאים בסביבה. גם אתם חשבתם כך? אז הכינו בבקשה שתי פתקיות נוספות, על אחת כתבו חומרים, על </a:t>
            </a:r>
            <a:r>
              <a:rPr lang="he-IL" b="0" baseline="0" dirty="0" err="1">
                <a:solidFill>
                  <a:schemeClr val="tx1"/>
                </a:solidFill>
              </a:rPr>
              <a:t>השניה</a:t>
            </a:r>
            <a:r>
              <a:rPr lang="he-IL" b="0" baseline="0" dirty="0">
                <a:solidFill>
                  <a:schemeClr val="tx1"/>
                </a:solidFill>
              </a:rPr>
              <a:t> אנרגיה והציבו אותם במקום הנכון בדף.</a:t>
            </a:r>
          </a:p>
          <a:p>
            <a:pPr marL="0" lvl="0" indent="0" algn="r" rtl="1">
              <a:spcBef>
                <a:spcPts val="0"/>
              </a:spcBef>
              <a:spcAft>
                <a:spcPts val="0"/>
              </a:spcAft>
              <a:buNone/>
            </a:pPr>
            <a:r>
              <a:rPr lang="he-IL" b="0" baseline="0" dirty="0">
                <a:solidFill>
                  <a:schemeClr val="tx1"/>
                </a:solidFill>
              </a:rPr>
              <a:t>כעת אני מציעה שתדביקו את הפתקיות שלכם באותה צורת לוח שאתם רואים כעת. להמתין לרגע.</a:t>
            </a:r>
          </a:p>
          <a:p>
            <a:pPr marL="0" lvl="0" indent="0" algn="r" rtl="1">
              <a:spcBef>
                <a:spcPts val="0"/>
              </a:spcBef>
              <a:spcAft>
                <a:spcPts val="0"/>
              </a:spcAft>
              <a:buNone/>
            </a:pPr>
            <a:r>
              <a:rPr lang="he-IL" b="0" baseline="0" dirty="0">
                <a:solidFill>
                  <a:schemeClr val="tx1"/>
                </a:solidFill>
              </a:rPr>
              <a:t>למעשה יצרתם התחלה של מפת מושגים שעוזרת לנו לארגן את המושגים. כדי שנסיים את מפת המושגים אנחנו צריכים להוסיף לה חיצים שמתארים את הקשר בין המושגים. אז בואו נתחיל</a:t>
            </a:r>
          </a:p>
          <a:p>
            <a:pPr marL="0" lvl="0" indent="0" algn="r" rtl="1">
              <a:spcBef>
                <a:spcPts val="0"/>
              </a:spcBef>
              <a:spcAft>
                <a:spcPts val="0"/>
              </a:spcAft>
              <a:buNone/>
            </a:pPr>
            <a:endParaRPr lang="he-IL"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207552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chemeClr val="dk1"/>
                </a:solidFill>
              </a:rPr>
              <a:t>נתחיל</a:t>
            </a:r>
            <a:r>
              <a:rPr lang="he-IL" baseline="0" dirty="0">
                <a:solidFill>
                  <a:schemeClr val="dk1"/>
                </a:solidFill>
              </a:rPr>
              <a:t> עם מרכיבי הסביבה. הוסיפו חיצים שמחברים את מרכיבי הסביבה הדוממים, וכתבו בסמוך לחץ: יכולים להיות. כך נוצר לנו משפט שלם: מרכיבי סביבה דוממים יכולים להיות חומרים או אנרגיה. נמשיך כלפי מטה במפה. הוסיפו חיצים מתאימים וחשבו: מה יכולה להיות מילת הקישור בין המושגים?</a:t>
            </a:r>
            <a:endParaRPr lang="he-IL"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2956767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3328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563359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2413355063"/>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p:txBody>
          <a:bodyPr>
            <a:normAutofit/>
          </a:bodyPr>
          <a:lstStyle/>
          <a:p>
            <a:r>
              <a:rPr lang="he-IL" dirty="0"/>
              <a:t>שיעור מדעים לכתה ו'</a:t>
            </a:r>
            <a:endParaRPr lang="x-none" dirty="0"/>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p:txBody>
          <a:bodyPr/>
          <a:lstStyle/>
          <a:p>
            <a:r>
              <a:rPr lang="he-IL" dirty="0"/>
              <a:t>נושא השיעור: סביבות חיים</a:t>
            </a:r>
            <a:endParaRPr lang="x-none" dirty="0"/>
          </a:p>
        </p:txBody>
      </p:sp>
      <p:sp>
        <p:nvSpPr>
          <p:cNvPr id="7" name="Text Placeholder 6">
            <a:extLst>
              <a:ext uri="{FF2B5EF4-FFF2-40B4-BE49-F238E27FC236}">
                <a16:creationId xmlns:a16="http://schemas.microsoft.com/office/drawing/2014/main" id="{F316A64C-005C-F64F-B02E-13F57DD4C7DB}"/>
              </a:ext>
            </a:extLst>
          </p:cNvPr>
          <p:cNvSpPr>
            <a:spLocks noGrp="1"/>
          </p:cNvSpPr>
          <p:nvPr>
            <p:ph type="body" sz="quarter" idx="14"/>
          </p:nvPr>
        </p:nvSpPr>
        <p:spPr/>
        <p:txBody>
          <a:bodyPr/>
          <a:lstStyle/>
          <a:p>
            <a:r>
              <a:rPr lang="he-IL" dirty="0"/>
              <a:t>עם המורה טובה בויאר</a:t>
            </a:r>
            <a:endParaRPr lang="x-none" dirty="0"/>
          </a:p>
        </p:txBody>
      </p:sp>
      <p:sp>
        <p:nvSpPr>
          <p:cNvPr id="6" name="Google Shape;238;p5"/>
          <p:cNvSpPr txBox="1">
            <a:spLocks noGrp="1"/>
          </p:cNvSpPr>
          <p:nvPr/>
        </p:nvSpPr>
        <p:spPr>
          <a:xfrm>
            <a:off x="5386192" y="2139379"/>
            <a:ext cx="5219909" cy="634326"/>
          </a:xfrm>
          <a:prstGeom prst="rect">
            <a:avLst/>
          </a:prstGeom>
          <a:solidFill>
            <a:srgbClr val="0033CC"/>
          </a:solidFill>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he-IL" sz="3200" b="1" dirty="0" smtClean="0"/>
              <a:t>מערכת שיעורים למגזר החרדי</a:t>
            </a:r>
            <a:endParaRPr lang="he-IL" sz="3200" b="1" dirty="0"/>
          </a:p>
        </p:txBody>
      </p:sp>
    </p:spTree>
    <p:extLst>
      <p:ext uri="{BB962C8B-B14F-4D97-AF65-F5344CB8AC3E}">
        <p14:creationId xmlns:p14="http://schemas.microsoft.com/office/powerpoint/2010/main" val="24060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מפת מושגים - מרכיבי 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TextBox 1"/>
          <p:cNvSpPr txBox="1"/>
          <p:nvPr/>
        </p:nvSpPr>
        <p:spPr>
          <a:xfrm>
            <a:off x="9623609"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10" name="TextBox 9"/>
          <p:cNvSpPr txBox="1"/>
          <p:nvPr/>
        </p:nvSpPr>
        <p:spPr>
          <a:xfrm>
            <a:off x="10883152"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מים</a:t>
            </a:r>
          </a:p>
        </p:txBody>
      </p:sp>
      <p:sp>
        <p:nvSpPr>
          <p:cNvPr id="11" name="TextBox 10"/>
          <p:cNvSpPr txBox="1"/>
          <p:nvPr/>
        </p:nvSpPr>
        <p:spPr>
          <a:xfrm>
            <a:off x="5378824" y="490657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710082" y="4916272"/>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090646" y="4902825"/>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6" name="TextBox 15"/>
          <p:cNvSpPr txBox="1"/>
          <p:nvPr/>
        </p:nvSpPr>
        <p:spPr>
          <a:xfrm>
            <a:off x="7113494" y="2155326"/>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8" name="TextBox 17"/>
          <p:cNvSpPr txBox="1"/>
          <p:nvPr/>
        </p:nvSpPr>
        <p:spPr>
          <a:xfrm>
            <a:off x="9238129" y="3723966"/>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חומרים</a:t>
            </a:r>
          </a:p>
        </p:txBody>
      </p:sp>
      <p:sp>
        <p:nvSpPr>
          <p:cNvPr id="19" name="TextBox 18"/>
          <p:cNvSpPr txBox="1"/>
          <p:nvPr/>
        </p:nvSpPr>
        <p:spPr>
          <a:xfrm>
            <a:off x="5992905" y="3724730"/>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אנרגיה</a:t>
            </a:r>
          </a:p>
        </p:txBody>
      </p:sp>
      <p:cxnSp>
        <p:nvCxnSpPr>
          <p:cNvPr id="4" name="מחבר חץ ישר 3"/>
          <p:cNvCxnSpPr>
            <a:stCxn id="16" idx="2"/>
            <a:endCxn id="19" idx="0"/>
          </p:cNvCxnSpPr>
          <p:nvPr/>
        </p:nvCxnSpPr>
        <p:spPr>
          <a:xfrm flipH="1">
            <a:off x="6710082" y="3232544"/>
            <a:ext cx="1806388" cy="492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a:stCxn id="16" idx="2"/>
            <a:endCxn id="18" idx="0"/>
          </p:cNvCxnSpPr>
          <p:nvPr/>
        </p:nvCxnSpPr>
        <p:spPr>
          <a:xfrm>
            <a:off x="8516470" y="3232544"/>
            <a:ext cx="1438836" cy="491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13276" y="3396693"/>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a:t>
            </a:r>
            <a:r>
              <a:rPr lang="he-IL" sz="2400" dirty="0">
                <a:latin typeface="Guttman Yad-Brush" panose="02010401010101010101" pitchFamily="2" charset="-79"/>
                <a:cs typeface="Guttman Yad-Brush" panose="02010401010101010101" pitchFamily="2" charset="-79"/>
              </a:rPr>
              <a:t> </a:t>
            </a:r>
            <a:r>
              <a:rPr lang="he-IL" sz="2400" dirty="0">
                <a:latin typeface="Guttman Yad-Brush" panose="02010401010101010101" pitchFamily="2" charset="-79"/>
              </a:rPr>
              <a:t>להיות</a:t>
            </a:r>
          </a:p>
        </p:txBody>
      </p:sp>
      <p:cxnSp>
        <p:nvCxnSpPr>
          <p:cNvPr id="8" name="מחבר חץ ישר 7"/>
          <p:cNvCxnSpPr>
            <a:stCxn id="18" idx="2"/>
            <a:endCxn id="10" idx="0"/>
          </p:cNvCxnSpPr>
          <p:nvPr/>
        </p:nvCxnSpPr>
        <p:spPr>
          <a:xfrm>
            <a:off x="9955306" y="4308741"/>
            <a:ext cx="1506070" cy="567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a:stCxn id="18" idx="2"/>
          </p:cNvCxnSpPr>
          <p:nvPr/>
        </p:nvCxnSpPr>
        <p:spPr>
          <a:xfrm>
            <a:off x="9955306" y="4308741"/>
            <a:ext cx="0" cy="594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מחבר חץ ישר 21"/>
          <p:cNvCxnSpPr>
            <a:stCxn id="18" idx="2"/>
            <a:endCxn id="13" idx="0"/>
          </p:cNvCxnSpPr>
          <p:nvPr/>
        </p:nvCxnSpPr>
        <p:spPr>
          <a:xfrm flipH="1">
            <a:off x="8807823" y="4308741"/>
            <a:ext cx="1147483" cy="594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מחבר חץ ישר 23"/>
          <p:cNvCxnSpPr>
            <a:endCxn id="11" idx="0"/>
          </p:cNvCxnSpPr>
          <p:nvPr/>
        </p:nvCxnSpPr>
        <p:spPr>
          <a:xfrm flipH="1">
            <a:off x="5957048" y="4268729"/>
            <a:ext cx="815786" cy="637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25"/>
          <p:cNvCxnSpPr>
            <a:endCxn id="12" idx="0"/>
          </p:cNvCxnSpPr>
          <p:nvPr/>
        </p:nvCxnSpPr>
        <p:spPr>
          <a:xfrm>
            <a:off x="6772834" y="4287528"/>
            <a:ext cx="515472"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418369" y="4302073"/>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sp>
        <p:nvSpPr>
          <p:cNvPr id="29" name="TextBox 28"/>
          <p:cNvSpPr txBox="1"/>
          <p:nvPr/>
        </p:nvSpPr>
        <p:spPr>
          <a:xfrm>
            <a:off x="6037258" y="4382464"/>
            <a:ext cx="1757080" cy="584775"/>
          </a:xfrm>
          <a:prstGeom prst="rect">
            <a:avLst/>
          </a:prstGeom>
          <a:noFill/>
          <a:ln>
            <a:noFill/>
          </a:ln>
        </p:spPr>
        <p:txBody>
          <a:bodyPr wrap="square" rtlCol="1">
            <a:spAutoFit/>
          </a:bodyPr>
          <a:lstStyle/>
          <a:p>
            <a:r>
              <a:rPr lang="he-IL" sz="2400" dirty="0"/>
              <a:t>לדוגמה</a:t>
            </a:r>
            <a:r>
              <a:rPr lang="he-IL" sz="3200" dirty="0"/>
              <a:t>:</a:t>
            </a:r>
          </a:p>
        </p:txBody>
      </p:sp>
      <p:sp>
        <p:nvSpPr>
          <p:cNvPr id="25" name="TextBox 24"/>
          <p:cNvSpPr txBox="1"/>
          <p:nvPr/>
        </p:nvSpPr>
        <p:spPr>
          <a:xfrm>
            <a:off x="3468986" y="4670050"/>
            <a:ext cx="115644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בעלי חיים</a:t>
            </a:r>
          </a:p>
        </p:txBody>
      </p:sp>
      <p:sp>
        <p:nvSpPr>
          <p:cNvPr id="27" name="TextBox 26"/>
          <p:cNvSpPr txBox="1"/>
          <p:nvPr/>
        </p:nvSpPr>
        <p:spPr>
          <a:xfrm>
            <a:off x="1827049" y="4879071"/>
            <a:ext cx="136230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30" name="TextBox 29"/>
          <p:cNvSpPr txBox="1"/>
          <p:nvPr/>
        </p:nvSpPr>
        <p:spPr>
          <a:xfrm>
            <a:off x="1840618" y="2067630"/>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pic>
        <p:nvPicPr>
          <p:cNvPr id="31" name="1min_final" descr="1min_final">
            <a:hlinkClick r:id="" action="ppaction://media"/>
            <a:extLst>
              <a:ext uri="{FF2B5EF4-FFF2-40B4-BE49-F238E27FC236}">
                <a16:creationId xmlns:a16="http://schemas.microsoft.com/office/drawing/2014/main" id="{7F4FE8D6-55A4-4AF2-83B2-9F0BB507B8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666445"/>
            <a:ext cx="1540938" cy="549601"/>
          </a:xfrm>
          <a:prstGeom prst="rect">
            <a:avLst/>
          </a:prstGeom>
        </p:spPr>
      </p:pic>
    </p:spTree>
    <p:extLst>
      <p:ext uri="{BB962C8B-B14F-4D97-AF65-F5344CB8AC3E}">
        <p14:creationId xmlns:p14="http://schemas.microsoft.com/office/powerpoint/2010/main" val="4252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583" y="116859"/>
            <a:ext cx="1017545" cy="1070700"/>
          </a:xfrm>
          <a:prstGeom prst="rect">
            <a:avLst/>
          </a:prstGeom>
        </p:spPr>
      </p:pic>
      <p:sp>
        <p:nvSpPr>
          <p:cNvPr id="2" name="TextBox 1"/>
          <p:cNvSpPr txBox="1"/>
          <p:nvPr/>
        </p:nvSpPr>
        <p:spPr>
          <a:xfrm>
            <a:off x="9755958" y="4907067"/>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10" name="TextBox 9"/>
          <p:cNvSpPr txBox="1"/>
          <p:nvPr/>
        </p:nvSpPr>
        <p:spPr>
          <a:xfrm>
            <a:off x="11015501" y="4907067"/>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מים</a:t>
            </a:r>
          </a:p>
        </p:txBody>
      </p:sp>
      <p:sp>
        <p:nvSpPr>
          <p:cNvPr id="11" name="TextBox 10"/>
          <p:cNvSpPr txBox="1"/>
          <p:nvPr/>
        </p:nvSpPr>
        <p:spPr>
          <a:xfrm>
            <a:off x="5511173" y="4937707"/>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842431" y="4947409"/>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222995" y="4933962"/>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6" name="TextBox 15"/>
          <p:cNvSpPr txBox="1"/>
          <p:nvPr/>
        </p:nvSpPr>
        <p:spPr>
          <a:xfrm>
            <a:off x="7245843" y="2186463"/>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8" name="TextBox 17"/>
          <p:cNvSpPr txBox="1"/>
          <p:nvPr/>
        </p:nvSpPr>
        <p:spPr>
          <a:xfrm>
            <a:off x="9370478" y="3755103"/>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חומרים</a:t>
            </a:r>
          </a:p>
        </p:txBody>
      </p:sp>
      <p:sp>
        <p:nvSpPr>
          <p:cNvPr id="19" name="TextBox 18"/>
          <p:cNvSpPr txBox="1"/>
          <p:nvPr/>
        </p:nvSpPr>
        <p:spPr>
          <a:xfrm>
            <a:off x="6125254" y="3755867"/>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אנרגיה</a:t>
            </a:r>
          </a:p>
        </p:txBody>
      </p:sp>
      <p:cxnSp>
        <p:nvCxnSpPr>
          <p:cNvPr id="4" name="מחבר חץ ישר 3"/>
          <p:cNvCxnSpPr>
            <a:stCxn id="16" idx="2"/>
            <a:endCxn id="19" idx="0"/>
          </p:cNvCxnSpPr>
          <p:nvPr/>
        </p:nvCxnSpPr>
        <p:spPr>
          <a:xfrm flipH="1">
            <a:off x="6842431" y="3263681"/>
            <a:ext cx="1806388" cy="492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a:stCxn id="16" idx="2"/>
            <a:endCxn id="18" idx="0"/>
          </p:cNvCxnSpPr>
          <p:nvPr/>
        </p:nvCxnSpPr>
        <p:spPr>
          <a:xfrm>
            <a:off x="8648819" y="3263681"/>
            <a:ext cx="1438836" cy="491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00268" y="3420732"/>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cxnSp>
        <p:nvCxnSpPr>
          <p:cNvPr id="20" name="מחבר חץ ישר 19"/>
          <p:cNvCxnSpPr/>
          <p:nvPr/>
        </p:nvCxnSpPr>
        <p:spPr>
          <a:xfrm flipH="1">
            <a:off x="2380136" y="3140570"/>
            <a:ext cx="914402" cy="17173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a:off x="3294538" y="3140570"/>
            <a:ext cx="772136" cy="13377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45987" y="3420732"/>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cxnSp>
        <p:nvCxnSpPr>
          <p:cNvPr id="25" name="מחבר חץ ישר 24"/>
          <p:cNvCxnSpPr/>
          <p:nvPr/>
        </p:nvCxnSpPr>
        <p:spPr>
          <a:xfrm>
            <a:off x="10047314" y="4291770"/>
            <a:ext cx="1506070"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25"/>
          <p:cNvCxnSpPr/>
          <p:nvPr/>
        </p:nvCxnSpPr>
        <p:spPr>
          <a:xfrm flipH="1">
            <a:off x="8899831" y="4291770"/>
            <a:ext cx="1147483" cy="655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flipH="1">
            <a:off x="6049056" y="4313313"/>
            <a:ext cx="815786" cy="637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מחבר חץ ישר 27"/>
          <p:cNvCxnSpPr/>
          <p:nvPr/>
        </p:nvCxnSpPr>
        <p:spPr>
          <a:xfrm>
            <a:off x="6864842" y="4332112"/>
            <a:ext cx="515472"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670793" y="4478344"/>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sp>
        <p:nvSpPr>
          <p:cNvPr id="30" name="TextBox 29"/>
          <p:cNvSpPr txBox="1"/>
          <p:nvPr/>
        </p:nvSpPr>
        <p:spPr>
          <a:xfrm>
            <a:off x="6326959" y="4465700"/>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cxnSp>
        <p:nvCxnSpPr>
          <p:cNvPr id="31" name="מחבר חץ ישר 30"/>
          <p:cNvCxnSpPr>
            <a:stCxn id="18" idx="2"/>
          </p:cNvCxnSpPr>
          <p:nvPr/>
        </p:nvCxnSpPr>
        <p:spPr>
          <a:xfrm>
            <a:off x="10087655" y="4339878"/>
            <a:ext cx="0" cy="567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63126"/>
            <a:ext cx="8280000" cy="720000"/>
          </a:xfrm>
        </p:spPr>
        <p:txBody>
          <a:bodyPr>
            <a:normAutofit/>
          </a:bodyPr>
          <a:lstStyle/>
          <a:p>
            <a:r>
              <a:rPr lang="he-IL" b="1" dirty="0"/>
              <a:t>מפת מושגים - מרכיבי סביבה</a:t>
            </a:r>
            <a:endParaRPr lang="x-none" b="1" dirty="0"/>
          </a:p>
        </p:txBody>
      </p:sp>
      <p:sp>
        <p:nvSpPr>
          <p:cNvPr id="34" name="TextBox 33"/>
          <p:cNvSpPr txBox="1"/>
          <p:nvPr/>
        </p:nvSpPr>
        <p:spPr>
          <a:xfrm>
            <a:off x="3468986" y="4670050"/>
            <a:ext cx="115644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בעלי חיים</a:t>
            </a:r>
          </a:p>
        </p:txBody>
      </p:sp>
      <p:sp>
        <p:nvSpPr>
          <p:cNvPr id="35" name="TextBox 34"/>
          <p:cNvSpPr txBox="1"/>
          <p:nvPr/>
        </p:nvSpPr>
        <p:spPr>
          <a:xfrm>
            <a:off x="1827049" y="4879071"/>
            <a:ext cx="136230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36" name="TextBox 35"/>
          <p:cNvSpPr txBox="1"/>
          <p:nvPr/>
        </p:nvSpPr>
        <p:spPr>
          <a:xfrm>
            <a:off x="1840618" y="2067630"/>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pic>
        <p:nvPicPr>
          <p:cNvPr id="37" name="1min_final" descr="1min_final">
            <a:hlinkClick r:id="" action="ppaction://media"/>
            <a:extLst>
              <a:ext uri="{FF2B5EF4-FFF2-40B4-BE49-F238E27FC236}">
                <a16:creationId xmlns:a16="http://schemas.microsoft.com/office/drawing/2014/main" id="{7F4FE8D6-55A4-4AF2-83B2-9F0BB507B8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666445"/>
            <a:ext cx="1540938" cy="549601"/>
          </a:xfrm>
          <a:prstGeom prst="rect">
            <a:avLst/>
          </a:prstGeom>
        </p:spPr>
      </p:pic>
    </p:spTree>
    <p:extLst>
      <p:ext uri="{BB962C8B-B14F-4D97-AF65-F5344CB8AC3E}">
        <p14:creationId xmlns:p14="http://schemas.microsoft.com/office/powerpoint/2010/main" val="1235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583" y="116859"/>
            <a:ext cx="1017545" cy="1070700"/>
          </a:xfrm>
          <a:prstGeom prst="rect">
            <a:avLst/>
          </a:prstGeom>
        </p:spPr>
      </p:pic>
      <p:sp>
        <p:nvSpPr>
          <p:cNvPr id="2" name="TextBox 1"/>
          <p:cNvSpPr txBox="1"/>
          <p:nvPr/>
        </p:nvSpPr>
        <p:spPr>
          <a:xfrm>
            <a:off x="9623609" y="5400363"/>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9" name="TextBox 8"/>
          <p:cNvSpPr txBox="1"/>
          <p:nvPr/>
        </p:nvSpPr>
        <p:spPr>
          <a:xfrm>
            <a:off x="2702861" y="5351243"/>
            <a:ext cx="115644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b="1" dirty="0"/>
              <a:t>בעלי חיים</a:t>
            </a:r>
          </a:p>
        </p:txBody>
      </p:sp>
      <p:sp>
        <p:nvSpPr>
          <p:cNvPr id="10" name="TextBox 9"/>
          <p:cNvSpPr txBox="1"/>
          <p:nvPr/>
        </p:nvSpPr>
        <p:spPr>
          <a:xfrm>
            <a:off x="10883152" y="5400363"/>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מים</a:t>
            </a:r>
          </a:p>
        </p:txBody>
      </p:sp>
      <p:sp>
        <p:nvSpPr>
          <p:cNvPr id="11" name="TextBox 10"/>
          <p:cNvSpPr txBox="1"/>
          <p:nvPr/>
        </p:nvSpPr>
        <p:spPr>
          <a:xfrm>
            <a:off x="5378824" y="5431003"/>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710082" y="5440705"/>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090646" y="5427258"/>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4" name="TextBox 13"/>
          <p:cNvSpPr txBox="1"/>
          <p:nvPr/>
        </p:nvSpPr>
        <p:spPr>
          <a:xfrm>
            <a:off x="503016" y="5371488"/>
            <a:ext cx="154093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16" name="TextBox 15"/>
          <p:cNvSpPr txBox="1"/>
          <p:nvPr/>
        </p:nvSpPr>
        <p:spPr>
          <a:xfrm>
            <a:off x="7113494" y="2679759"/>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7" name="TextBox 16"/>
          <p:cNvSpPr txBox="1"/>
          <p:nvPr/>
        </p:nvSpPr>
        <p:spPr>
          <a:xfrm>
            <a:off x="1053356" y="2679758"/>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sp>
        <p:nvSpPr>
          <p:cNvPr id="18" name="TextBox 17"/>
          <p:cNvSpPr txBox="1"/>
          <p:nvPr/>
        </p:nvSpPr>
        <p:spPr>
          <a:xfrm>
            <a:off x="9238129" y="4248399"/>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חומרים</a:t>
            </a:r>
          </a:p>
        </p:txBody>
      </p:sp>
      <p:sp>
        <p:nvSpPr>
          <p:cNvPr id="19" name="TextBox 18"/>
          <p:cNvSpPr txBox="1"/>
          <p:nvPr/>
        </p:nvSpPr>
        <p:spPr>
          <a:xfrm>
            <a:off x="5992905" y="4249163"/>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אנרגיה</a:t>
            </a:r>
          </a:p>
        </p:txBody>
      </p:sp>
      <p:cxnSp>
        <p:nvCxnSpPr>
          <p:cNvPr id="4" name="מחבר חץ ישר 3"/>
          <p:cNvCxnSpPr>
            <a:stCxn id="16" idx="2"/>
            <a:endCxn id="19" idx="0"/>
          </p:cNvCxnSpPr>
          <p:nvPr/>
        </p:nvCxnSpPr>
        <p:spPr>
          <a:xfrm flipH="1">
            <a:off x="6710082" y="3756977"/>
            <a:ext cx="1806388" cy="492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a:stCxn id="16" idx="2"/>
            <a:endCxn id="18" idx="0"/>
          </p:cNvCxnSpPr>
          <p:nvPr/>
        </p:nvCxnSpPr>
        <p:spPr>
          <a:xfrm>
            <a:off x="8516470" y="3756977"/>
            <a:ext cx="1438836" cy="491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767919" y="3914028"/>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cxnSp>
        <p:nvCxnSpPr>
          <p:cNvPr id="20" name="מחבר חץ ישר 19"/>
          <p:cNvCxnSpPr>
            <a:cxnSpLocks/>
          </p:cNvCxnSpPr>
          <p:nvPr/>
        </p:nvCxnSpPr>
        <p:spPr>
          <a:xfrm flipH="1">
            <a:off x="1465729" y="3633866"/>
            <a:ext cx="914402" cy="17173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a:cxnSpLocks/>
          </p:cNvCxnSpPr>
          <p:nvPr/>
        </p:nvCxnSpPr>
        <p:spPr>
          <a:xfrm>
            <a:off x="2380131" y="3633866"/>
            <a:ext cx="1008529" cy="17173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31580" y="3914028"/>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cxnSp>
        <p:nvCxnSpPr>
          <p:cNvPr id="25" name="מחבר חץ ישר 24"/>
          <p:cNvCxnSpPr>
            <a:cxnSpLocks/>
          </p:cNvCxnSpPr>
          <p:nvPr/>
        </p:nvCxnSpPr>
        <p:spPr>
          <a:xfrm>
            <a:off x="9914965" y="4785066"/>
            <a:ext cx="1506070"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25"/>
          <p:cNvCxnSpPr>
            <a:cxnSpLocks/>
          </p:cNvCxnSpPr>
          <p:nvPr/>
        </p:nvCxnSpPr>
        <p:spPr>
          <a:xfrm flipH="1">
            <a:off x="8767482" y="4785066"/>
            <a:ext cx="1147483" cy="655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a:cxnSpLocks/>
          </p:cNvCxnSpPr>
          <p:nvPr/>
        </p:nvCxnSpPr>
        <p:spPr>
          <a:xfrm flipH="1">
            <a:off x="5916707" y="4806609"/>
            <a:ext cx="815786" cy="637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מחבר חץ ישר 27"/>
          <p:cNvCxnSpPr>
            <a:cxnSpLocks/>
          </p:cNvCxnSpPr>
          <p:nvPr/>
        </p:nvCxnSpPr>
        <p:spPr>
          <a:xfrm>
            <a:off x="6732493" y="4825408"/>
            <a:ext cx="515472"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478057" y="4863696"/>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sp>
        <p:nvSpPr>
          <p:cNvPr id="30" name="TextBox 29"/>
          <p:cNvSpPr txBox="1"/>
          <p:nvPr/>
        </p:nvSpPr>
        <p:spPr>
          <a:xfrm>
            <a:off x="6062972" y="4904669"/>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cxnSp>
        <p:nvCxnSpPr>
          <p:cNvPr id="31" name="מחבר חץ ישר 30"/>
          <p:cNvCxnSpPr>
            <a:stCxn id="18" idx="2"/>
          </p:cNvCxnSpPr>
          <p:nvPr/>
        </p:nvCxnSpPr>
        <p:spPr>
          <a:xfrm>
            <a:off x="9955306" y="4833174"/>
            <a:ext cx="0" cy="567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11708" y="1648818"/>
            <a:ext cx="280595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סביבת חיים</a:t>
            </a:r>
          </a:p>
        </p:txBody>
      </p:sp>
      <p:cxnSp>
        <p:nvCxnSpPr>
          <p:cNvPr id="8" name="מחבר חץ ישר 7"/>
          <p:cNvCxnSpPr>
            <a:stCxn id="32" idx="2"/>
            <a:endCxn id="17" idx="0"/>
          </p:cNvCxnSpPr>
          <p:nvPr/>
        </p:nvCxnSpPr>
        <p:spPr>
          <a:xfrm flipH="1">
            <a:off x="2456332" y="2233593"/>
            <a:ext cx="2958352" cy="446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מחבר חץ ישר 22"/>
          <p:cNvCxnSpPr>
            <a:stCxn id="32" idx="2"/>
            <a:endCxn id="16" idx="0"/>
          </p:cNvCxnSpPr>
          <p:nvPr/>
        </p:nvCxnSpPr>
        <p:spPr>
          <a:xfrm>
            <a:off x="5414684" y="2233593"/>
            <a:ext cx="3101786" cy="446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78191" y="2272009"/>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מורכבת מ..</a:t>
            </a:r>
          </a:p>
        </p:txBody>
      </p:sp>
      <p:cxnSp>
        <p:nvCxnSpPr>
          <p:cNvPr id="36" name="מחבר מרפקי 35"/>
          <p:cNvCxnSpPr>
            <a:cxnSpLocks/>
            <a:stCxn id="13" idx="2"/>
            <a:endCxn id="14" idx="2"/>
          </p:cNvCxnSpPr>
          <p:nvPr/>
        </p:nvCxnSpPr>
        <p:spPr>
          <a:xfrm rot="5400000" flipH="1">
            <a:off x="5012769" y="2216979"/>
            <a:ext cx="55770" cy="7534338"/>
          </a:xfrm>
          <a:prstGeom prst="bentConnector3">
            <a:avLst>
              <a:gd name="adj1" fmla="val -409898"/>
            </a:avLst>
          </a:prstGeom>
          <a:ln w="57150">
            <a:tailEnd type="arrow"/>
          </a:ln>
        </p:spPr>
        <p:style>
          <a:lnRef idx="3">
            <a:schemeClr val="accent2"/>
          </a:lnRef>
          <a:fillRef idx="0">
            <a:schemeClr val="accent2"/>
          </a:fillRef>
          <a:effectRef idx="2">
            <a:schemeClr val="accent2"/>
          </a:effectRef>
          <a:fontRef idx="minor">
            <a:schemeClr val="tx1"/>
          </a:fontRef>
        </p:style>
      </p:cxnSp>
      <p:sp>
        <p:nvSpPr>
          <p:cNvPr id="3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63126"/>
            <a:ext cx="8280000" cy="720000"/>
          </a:xfrm>
        </p:spPr>
        <p:txBody>
          <a:bodyPr>
            <a:normAutofit/>
          </a:bodyPr>
          <a:lstStyle/>
          <a:p>
            <a:r>
              <a:rPr lang="he-IL" b="1" dirty="0"/>
              <a:t>מפת מושגים - מרכיבי סביבה</a:t>
            </a:r>
            <a:endParaRPr lang="x-none" b="1" dirty="0"/>
          </a:p>
        </p:txBody>
      </p:sp>
      <p:pic>
        <p:nvPicPr>
          <p:cNvPr id="37" name="1min_final" descr="1min_final">
            <a:hlinkClick r:id="" action="ppaction://media"/>
            <a:extLst>
              <a:ext uri="{FF2B5EF4-FFF2-40B4-BE49-F238E27FC236}">
                <a16:creationId xmlns:a16="http://schemas.microsoft.com/office/drawing/2014/main" id="{7F4FE8D6-55A4-4AF2-83B2-9F0BB507B8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666445"/>
            <a:ext cx="1540938" cy="549601"/>
          </a:xfrm>
          <a:prstGeom prst="rect">
            <a:avLst/>
          </a:prstGeom>
        </p:spPr>
      </p:pic>
    </p:spTree>
    <p:extLst>
      <p:ext uri="{BB962C8B-B14F-4D97-AF65-F5344CB8AC3E}">
        <p14:creationId xmlns:p14="http://schemas.microsoft.com/office/powerpoint/2010/main" val="133959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248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583" y="116859"/>
            <a:ext cx="1017545" cy="1070700"/>
          </a:xfrm>
          <a:prstGeom prst="rect">
            <a:avLst/>
          </a:prstGeom>
        </p:spPr>
      </p:pic>
      <p:sp>
        <p:nvSpPr>
          <p:cNvPr id="2" name="TextBox 1"/>
          <p:cNvSpPr txBox="1"/>
          <p:nvPr/>
        </p:nvSpPr>
        <p:spPr>
          <a:xfrm>
            <a:off x="9623609" y="5400363"/>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9" name="TextBox 8"/>
          <p:cNvSpPr txBox="1"/>
          <p:nvPr/>
        </p:nvSpPr>
        <p:spPr>
          <a:xfrm>
            <a:off x="2702861" y="5351243"/>
            <a:ext cx="1156447"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b="1" dirty="0"/>
              <a:t>בעלי חיים</a:t>
            </a:r>
          </a:p>
        </p:txBody>
      </p:sp>
      <p:sp>
        <p:nvSpPr>
          <p:cNvPr id="10" name="TextBox 9"/>
          <p:cNvSpPr txBox="1"/>
          <p:nvPr/>
        </p:nvSpPr>
        <p:spPr>
          <a:xfrm>
            <a:off x="10883152" y="5400363"/>
            <a:ext cx="1156447"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b="1" dirty="0"/>
              <a:t>מים</a:t>
            </a:r>
          </a:p>
        </p:txBody>
      </p:sp>
      <p:sp>
        <p:nvSpPr>
          <p:cNvPr id="11" name="TextBox 10"/>
          <p:cNvSpPr txBox="1"/>
          <p:nvPr/>
        </p:nvSpPr>
        <p:spPr>
          <a:xfrm>
            <a:off x="5378824" y="5431003"/>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710082" y="5440705"/>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090646" y="5427258"/>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4" name="TextBox 13"/>
          <p:cNvSpPr txBox="1"/>
          <p:nvPr/>
        </p:nvSpPr>
        <p:spPr>
          <a:xfrm>
            <a:off x="544584" y="5371488"/>
            <a:ext cx="149937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16" name="TextBox 15"/>
          <p:cNvSpPr txBox="1"/>
          <p:nvPr/>
        </p:nvSpPr>
        <p:spPr>
          <a:xfrm>
            <a:off x="7113494" y="2679759"/>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7" name="TextBox 16"/>
          <p:cNvSpPr txBox="1"/>
          <p:nvPr/>
        </p:nvSpPr>
        <p:spPr>
          <a:xfrm>
            <a:off x="1053356" y="2679758"/>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sp>
        <p:nvSpPr>
          <p:cNvPr id="18" name="TextBox 17"/>
          <p:cNvSpPr txBox="1"/>
          <p:nvPr/>
        </p:nvSpPr>
        <p:spPr>
          <a:xfrm>
            <a:off x="9238129" y="4248399"/>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חומרים</a:t>
            </a:r>
          </a:p>
        </p:txBody>
      </p:sp>
      <p:sp>
        <p:nvSpPr>
          <p:cNvPr id="19" name="TextBox 18"/>
          <p:cNvSpPr txBox="1"/>
          <p:nvPr/>
        </p:nvSpPr>
        <p:spPr>
          <a:xfrm>
            <a:off x="5992905" y="4249163"/>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אנרגיה</a:t>
            </a:r>
          </a:p>
        </p:txBody>
      </p:sp>
      <p:cxnSp>
        <p:nvCxnSpPr>
          <p:cNvPr id="4" name="מחבר חץ ישר 3"/>
          <p:cNvCxnSpPr>
            <a:stCxn id="16" idx="2"/>
            <a:endCxn id="19" idx="0"/>
          </p:cNvCxnSpPr>
          <p:nvPr/>
        </p:nvCxnSpPr>
        <p:spPr>
          <a:xfrm flipH="1">
            <a:off x="6710082" y="3756977"/>
            <a:ext cx="1806388" cy="492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a:stCxn id="16" idx="2"/>
            <a:endCxn id="18" idx="0"/>
          </p:cNvCxnSpPr>
          <p:nvPr/>
        </p:nvCxnSpPr>
        <p:spPr>
          <a:xfrm>
            <a:off x="8516470" y="3756977"/>
            <a:ext cx="1438836" cy="491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767919" y="3914028"/>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cxnSp>
        <p:nvCxnSpPr>
          <p:cNvPr id="20" name="מחבר חץ ישר 19"/>
          <p:cNvCxnSpPr/>
          <p:nvPr/>
        </p:nvCxnSpPr>
        <p:spPr>
          <a:xfrm flipH="1">
            <a:off x="1465729" y="3633866"/>
            <a:ext cx="914402" cy="17173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a:off x="2380131" y="3633866"/>
            <a:ext cx="1008529" cy="17173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31580" y="3914028"/>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cxnSp>
        <p:nvCxnSpPr>
          <p:cNvPr id="25" name="מחבר חץ ישר 24"/>
          <p:cNvCxnSpPr/>
          <p:nvPr/>
        </p:nvCxnSpPr>
        <p:spPr>
          <a:xfrm>
            <a:off x="9914965" y="4785066"/>
            <a:ext cx="1506070"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25"/>
          <p:cNvCxnSpPr/>
          <p:nvPr/>
        </p:nvCxnSpPr>
        <p:spPr>
          <a:xfrm flipH="1">
            <a:off x="8767482" y="4785066"/>
            <a:ext cx="1147483" cy="655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flipH="1">
            <a:off x="5916707" y="4806609"/>
            <a:ext cx="815786" cy="637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מחבר חץ ישר 27"/>
          <p:cNvCxnSpPr/>
          <p:nvPr/>
        </p:nvCxnSpPr>
        <p:spPr>
          <a:xfrm>
            <a:off x="6732493" y="4825408"/>
            <a:ext cx="515472" cy="628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422611" y="4875157"/>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sp>
        <p:nvSpPr>
          <p:cNvPr id="30" name="TextBox 29"/>
          <p:cNvSpPr txBox="1"/>
          <p:nvPr/>
        </p:nvSpPr>
        <p:spPr>
          <a:xfrm>
            <a:off x="6015319" y="4885466"/>
            <a:ext cx="1757080" cy="584775"/>
          </a:xfrm>
          <a:prstGeom prst="rect">
            <a:avLst/>
          </a:prstGeom>
          <a:noFill/>
          <a:ln>
            <a:noFill/>
          </a:ln>
        </p:spPr>
        <p:txBody>
          <a:bodyPr wrap="square" rtlCol="1">
            <a:spAutoFit/>
          </a:bodyPr>
          <a:lstStyle/>
          <a:p>
            <a:r>
              <a:rPr lang="he-IL" sz="2400" dirty="0">
                <a:latin typeface="Guttman Yad-Brush" panose="02010401010101010101" pitchFamily="2" charset="-79"/>
              </a:rPr>
              <a:t>לדוגמה</a:t>
            </a:r>
            <a:r>
              <a:rPr lang="he-IL" sz="3200" dirty="0">
                <a:latin typeface="Guttman Yad-Brush" panose="02010401010101010101" pitchFamily="2" charset="-79"/>
              </a:rPr>
              <a:t>:</a:t>
            </a:r>
          </a:p>
        </p:txBody>
      </p:sp>
      <p:cxnSp>
        <p:nvCxnSpPr>
          <p:cNvPr id="31" name="מחבר חץ ישר 30"/>
          <p:cNvCxnSpPr>
            <a:stCxn id="18" idx="2"/>
          </p:cNvCxnSpPr>
          <p:nvPr/>
        </p:nvCxnSpPr>
        <p:spPr>
          <a:xfrm>
            <a:off x="9955306" y="4833174"/>
            <a:ext cx="0" cy="567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11708" y="1648818"/>
            <a:ext cx="280595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סביבת חיים</a:t>
            </a:r>
          </a:p>
        </p:txBody>
      </p:sp>
      <p:cxnSp>
        <p:nvCxnSpPr>
          <p:cNvPr id="8" name="מחבר חץ ישר 7"/>
          <p:cNvCxnSpPr>
            <a:stCxn id="32" idx="2"/>
            <a:endCxn id="17" idx="0"/>
          </p:cNvCxnSpPr>
          <p:nvPr/>
        </p:nvCxnSpPr>
        <p:spPr>
          <a:xfrm flipH="1">
            <a:off x="2456332" y="2233593"/>
            <a:ext cx="2958352" cy="446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מחבר חץ ישר 22"/>
          <p:cNvCxnSpPr>
            <a:stCxn id="32" idx="2"/>
            <a:endCxn id="16" idx="0"/>
          </p:cNvCxnSpPr>
          <p:nvPr/>
        </p:nvCxnSpPr>
        <p:spPr>
          <a:xfrm>
            <a:off x="5414684" y="2233593"/>
            <a:ext cx="3101786" cy="446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78191" y="2272009"/>
            <a:ext cx="1757080" cy="461665"/>
          </a:xfrm>
          <a:prstGeom prst="rect">
            <a:avLst/>
          </a:prstGeom>
          <a:noFill/>
          <a:ln>
            <a:noFill/>
          </a:ln>
        </p:spPr>
        <p:txBody>
          <a:bodyPr wrap="square" rtlCol="1">
            <a:spAutoFit/>
          </a:bodyPr>
          <a:lstStyle/>
          <a:p>
            <a:r>
              <a:rPr lang="he-IL" sz="2400" dirty="0">
                <a:latin typeface="Guttman Yad-Brush" panose="02010401010101010101" pitchFamily="2" charset="-79"/>
              </a:rPr>
              <a:t>מורכבת מ..</a:t>
            </a:r>
          </a:p>
        </p:txBody>
      </p:sp>
      <p:sp>
        <p:nvSpPr>
          <p:cNvPr id="40" name="חץ מעוקל למעלה 39"/>
          <p:cNvSpPr/>
          <p:nvPr/>
        </p:nvSpPr>
        <p:spPr>
          <a:xfrm>
            <a:off x="2259106" y="5963925"/>
            <a:ext cx="7723093" cy="793376"/>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a:solidFill>
                <a:schemeClr val="tx1"/>
              </a:solidFill>
            </a:endParaRPr>
          </a:p>
        </p:txBody>
      </p:sp>
      <p:sp>
        <p:nvSpPr>
          <p:cNvPr id="34"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63126"/>
            <a:ext cx="8280000" cy="720000"/>
          </a:xfrm>
        </p:spPr>
        <p:txBody>
          <a:bodyPr>
            <a:normAutofit/>
          </a:bodyPr>
          <a:lstStyle/>
          <a:p>
            <a:r>
              <a:rPr lang="he-IL" b="1" dirty="0"/>
              <a:t>מפת מושגים - מרכיבי סביבה</a:t>
            </a:r>
            <a:endParaRPr lang="x-none" b="1" dirty="0"/>
          </a:p>
        </p:txBody>
      </p:sp>
    </p:spTree>
    <p:extLst>
      <p:ext uri="{BB962C8B-B14F-4D97-AF65-F5344CB8AC3E}">
        <p14:creationId xmlns:p14="http://schemas.microsoft.com/office/powerpoint/2010/main" val="2870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העכביש בסביבתו</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pic>
        <p:nvPicPr>
          <p:cNvPr id="10" name="Picture 4" descr="עכביש אוכל">
            <a:extLst>
              <a:ext uri="{FF2B5EF4-FFF2-40B4-BE49-F238E27FC236}">
                <a16:creationId xmlns:a16="http://schemas.microsoft.com/office/drawing/2014/main" id="{869D3818-0F0E-48D5-B2B6-923D84D91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388" y="1826977"/>
            <a:ext cx="4681488" cy="467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4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מגוון סביבות חיים</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904" t="37500" r="19180" b="27941"/>
          <a:stretch/>
        </p:blipFill>
        <p:spPr bwMode="auto">
          <a:xfrm>
            <a:off x="1840616" y="4813837"/>
            <a:ext cx="5567083" cy="204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683" t="42463" r="42745" b="22426"/>
          <a:stretch/>
        </p:blipFill>
        <p:spPr bwMode="auto">
          <a:xfrm>
            <a:off x="674567" y="1855484"/>
            <a:ext cx="4368081" cy="256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717" y="1855484"/>
            <a:ext cx="3790389" cy="285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144000" y="4208716"/>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חורש</a:t>
            </a:r>
          </a:p>
        </p:txBody>
      </p:sp>
      <p:sp>
        <p:nvSpPr>
          <p:cNvPr id="11" name="TextBox 10"/>
          <p:cNvSpPr txBox="1"/>
          <p:nvPr/>
        </p:nvSpPr>
        <p:spPr>
          <a:xfrm>
            <a:off x="2164977" y="3900653"/>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מדבר</a:t>
            </a:r>
          </a:p>
        </p:txBody>
      </p:sp>
      <p:sp>
        <p:nvSpPr>
          <p:cNvPr id="12" name="TextBox 11"/>
          <p:cNvSpPr txBox="1"/>
          <p:nvPr/>
        </p:nvSpPr>
        <p:spPr>
          <a:xfrm>
            <a:off x="4045935" y="6245142"/>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נחל</a:t>
            </a:r>
          </a:p>
        </p:txBody>
      </p:sp>
    </p:spTree>
    <p:extLst>
      <p:ext uri="{BB962C8B-B14F-4D97-AF65-F5344CB8AC3E}">
        <p14:creationId xmlns:p14="http://schemas.microsoft.com/office/powerpoint/2010/main" val="317610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סביבת החיים - חורש</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271" y="1855483"/>
            <a:ext cx="6089835" cy="457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86753" y="3341568"/>
            <a:ext cx="3307976" cy="1569660"/>
          </a:xfrm>
          <a:prstGeom prst="rect">
            <a:avLst/>
          </a:prstGeom>
          <a:noFill/>
        </p:spPr>
        <p:txBody>
          <a:bodyPr wrap="square" rtlCol="1">
            <a:spAutoFit/>
          </a:bodyPr>
          <a:lstStyle/>
          <a:p>
            <a:pPr marL="285750" indent="-285750" algn="r" rtl="1">
              <a:buFont typeface="Arial" panose="020B0604020202020204" pitchFamily="34" charset="0"/>
              <a:buChar char="•"/>
            </a:pPr>
            <a:r>
              <a:rPr lang="he-IL" sz="3200" dirty="0"/>
              <a:t>צפיפות צומח</a:t>
            </a:r>
          </a:p>
          <a:p>
            <a:pPr marL="285750" indent="-285750" algn="r" rtl="1">
              <a:buFont typeface="Arial" panose="020B0604020202020204" pitchFamily="34" charset="0"/>
              <a:buChar char="•"/>
            </a:pPr>
            <a:r>
              <a:rPr lang="he-IL" sz="3200" dirty="0"/>
              <a:t>עושר בעלי חיים</a:t>
            </a:r>
          </a:p>
          <a:p>
            <a:pPr marL="285750" indent="-285750" algn="r" rtl="1">
              <a:buFont typeface="Arial" panose="020B0604020202020204" pitchFamily="34" charset="0"/>
              <a:buChar char="•"/>
            </a:pPr>
            <a:r>
              <a:rPr lang="he-IL" sz="3200" dirty="0"/>
              <a:t>תנאי אקלים נוחים</a:t>
            </a:r>
          </a:p>
        </p:txBody>
      </p:sp>
    </p:spTree>
    <p:extLst>
      <p:ext uri="{BB962C8B-B14F-4D97-AF65-F5344CB8AC3E}">
        <p14:creationId xmlns:p14="http://schemas.microsoft.com/office/powerpoint/2010/main" val="9063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סביבת החיים - מדבר</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TextBox 2"/>
          <p:cNvSpPr txBox="1"/>
          <p:nvPr/>
        </p:nvSpPr>
        <p:spPr>
          <a:xfrm>
            <a:off x="215154" y="2315628"/>
            <a:ext cx="5177118" cy="3046988"/>
          </a:xfrm>
          <a:prstGeom prst="rect">
            <a:avLst/>
          </a:prstGeom>
          <a:noFill/>
        </p:spPr>
        <p:txBody>
          <a:bodyPr wrap="square" rtlCol="1">
            <a:spAutoFit/>
          </a:bodyPr>
          <a:lstStyle/>
          <a:p>
            <a:pPr marL="285750" indent="-285750" algn="r" rtl="1">
              <a:buFont typeface="Arial" panose="020B0604020202020204" pitchFamily="34" charset="0"/>
              <a:buChar char="•"/>
            </a:pPr>
            <a:r>
              <a:rPr lang="he-IL" sz="3200" dirty="0"/>
              <a:t>מעט גשמים, תנאי יובש</a:t>
            </a:r>
          </a:p>
          <a:p>
            <a:pPr marL="285750" indent="-285750" algn="r" rtl="1">
              <a:buFont typeface="Arial" panose="020B0604020202020204" pitchFamily="34" charset="0"/>
              <a:buChar char="•"/>
            </a:pPr>
            <a:r>
              <a:rPr lang="he-IL" sz="3200" dirty="0"/>
              <a:t>טמפרטורות קיצוניות ביום ובלילה</a:t>
            </a:r>
          </a:p>
          <a:p>
            <a:pPr marL="285750" indent="-285750" algn="r" rtl="1">
              <a:buFont typeface="Arial" panose="020B0604020202020204" pitchFamily="34" charset="0"/>
              <a:buChar char="•"/>
            </a:pPr>
            <a:r>
              <a:rPr lang="he-IL" sz="3200" dirty="0"/>
              <a:t>קרינה חזקה</a:t>
            </a:r>
          </a:p>
          <a:p>
            <a:pPr marL="285750" indent="-285750" algn="r" rtl="1">
              <a:buFont typeface="Arial" panose="020B0604020202020204" pitchFamily="34" charset="0"/>
              <a:buChar char="•"/>
            </a:pPr>
            <a:r>
              <a:rPr lang="he-IL" sz="3200" dirty="0"/>
              <a:t>בעלי חיים וצמחים מותאמים לסביבה מדברית</a:t>
            </a: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683" t="42463" r="42745" b="22426"/>
          <a:stretch/>
        </p:blipFill>
        <p:spPr bwMode="auto">
          <a:xfrm>
            <a:off x="5611577" y="2057373"/>
            <a:ext cx="6060471" cy="356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2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סביבת החיים - נחל</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904" t="37500" r="19180" b="27941"/>
          <a:stretch/>
        </p:blipFill>
        <p:spPr bwMode="auto">
          <a:xfrm>
            <a:off x="354903" y="2012956"/>
            <a:ext cx="11207940" cy="4115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14048" y="5605279"/>
            <a:ext cx="1990165"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000" b="1" dirty="0"/>
              <a:t>בתוך מי הנחל</a:t>
            </a:r>
          </a:p>
        </p:txBody>
      </p:sp>
      <p:sp>
        <p:nvSpPr>
          <p:cNvPr id="11" name="TextBox 10"/>
          <p:cNvSpPr txBox="1"/>
          <p:nvPr/>
        </p:nvSpPr>
        <p:spPr>
          <a:xfrm>
            <a:off x="10198006" y="2768864"/>
            <a:ext cx="1593437"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000" b="1" dirty="0"/>
              <a:t>גדות הנחל</a:t>
            </a:r>
          </a:p>
        </p:txBody>
      </p:sp>
      <p:sp>
        <p:nvSpPr>
          <p:cNvPr id="12" name="TextBox 11"/>
          <p:cNvSpPr txBox="1"/>
          <p:nvPr/>
        </p:nvSpPr>
        <p:spPr>
          <a:xfrm>
            <a:off x="3684494" y="2261033"/>
            <a:ext cx="1990165"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000" b="1" dirty="0"/>
              <a:t>האוויר שבסביבת הנחל</a:t>
            </a:r>
          </a:p>
        </p:txBody>
      </p:sp>
    </p:spTree>
    <p:extLst>
      <p:ext uri="{BB962C8B-B14F-4D97-AF65-F5344CB8AC3E}">
        <p14:creationId xmlns:p14="http://schemas.microsoft.com/office/powerpoint/2010/main" val="30539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תרגול – סביבת החיים של החולד</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605118" y="2057400"/>
            <a:ext cx="11053481" cy="461665"/>
          </a:xfrm>
          <a:prstGeom prst="rect">
            <a:avLst/>
          </a:prstGeom>
        </p:spPr>
        <p:txBody>
          <a:bodyPr wrap="square">
            <a:spAutoFit/>
          </a:bodyPr>
          <a:lstStyle/>
          <a:p>
            <a:pPr algn="r" rtl="1"/>
            <a:r>
              <a:rPr lang="he-IL" sz="2400" dirty="0"/>
              <a:t> </a:t>
            </a:r>
            <a:endParaRPr lang="en-US" sz="2400" dirty="0"/>
          </a:p>
        </p:txBody>
      </p:sp>
      <p:sp>
        <p:nvSpPr>
          <p:cNvPr id="6" name="AutoShape 2" descr="איך_מבדילים? והפעם: חולד וחפרפרת.... - שמירת טבע בישראל Nature ..."/>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3371"/>
          <a:stretch/>
        </p:blipFill>
        <p:spPr bwMode="auto">
          <a:xfrm>
            <a:off x="4626975" y="1685391"/>
            <a:ext cx="3212965" cy="284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697" y="1685391"/>
            <a:ext cx="3970041" cy="223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781" y="4508294"/>
            <a:ext cx="3748154" cy="210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82" y="4406313"/>
            <a:ext cx="3659907" cy="205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760" y="1824347"/>
            <a:ext cx="3931021" cy="221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9034" y="4257404"/>
            <a:ext cx="3924704" cy="220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9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סביבות חיים</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pic>
        <p:nvPicPr>
          <p:cNvPr id="8" name="Picture 2" descr="הבריכה האקולוגית במתחם שרונה">
            <a:extLst>
              <a:ext uri="{FF2B5EF4-FFF2-40B4-BE49-F238E27FC236}">
                <a16:creationId xmlns:a16="http://schemas.microsoft.com/office/drawing/2014/main" id="{3D280080-DDE1-49A2-B475-9E4F61FDB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307" y="1763008"/>
            <a:ext cx="7400665" cy="4930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37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מבנה גופו של החולד מותאם לסביבה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605118" y="2057400"/>
            <a:ext cx="11053481" cy="461665"/>
          </a:xfrm>
          <a:prstGeom prst="rect">
            <a:avLst/>
          </a:prstGeom>
        </p:spPr>
        <p:txBody>
          <a:bodyPr wrap="square">
            <a:spAutoFit/>
          </a:bodyPr>
          <a:lstStyle/>
          <a:p>
            <a:pPr algn="r" rtl="1"/>
            <a:r>
              <a:rPr lang="he-IL" sz="2400" dirty="0"/>
              <a:t> </a:t>
            </a:r>
            <a:endParaRPr lang="en-US" sz="2400" dirty="0"/>
          </a:p>
        </p:txBody>
      </p:sp>
      <p:sp>
        <p:nvSpPr>
          <p:cNvPr id="6" name="AutoShape 2" descr="איך_מבדילים? והפעם: חולד וחפרפרת.... - שמירת טבע בישראל Nature ..."/>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aphicFrame>
        <p:nvGraphicFramePr>
          <p:cNvPr id="4" name="טבלה 3"/>
          <p:cNvGraphicFramePr>
            <a:graphicFrameLocks noGrp="1"/>
          </p:cNvGraphicFramePr>
          <p:nvPr>
            <p:extLst>
              <p:ext uri="{D42A27DB-BD31-4B8C-83A1-F6EECF244321}">
                <p14:modId xmlns:p14="http://schemas.microsoft.com/office/powerpoint/2010/main" val="4277363512"/>
              </p:ext>
            </p:extLst>
          </p:nvPr>
        </p:nvGraphicFramePr>
        <p:xfrm>
          <a:off x="793804" y="2082800"/>
          <a:ext cx="8955315" cy="4648537"/>
        </p:xfrm>
        <a:graphic>
          <a:graphicData uri="http://schemas.openxmlformats.org/drawingml/2006/table">
            <a:tbl>
              <a:tblPr rtl="1" firstRow="1" bandRow="1">
                <a:tableStyleId>{5FD0F851-EC5A-4D38-B0AD-8093EC10F338}</a:tableStyleId>
              </a:tblPr>
              <a:tblGrid>
                <a:gridCol w="2985105">
                  <a:extLst>
                    <a:ext uri="{9D8B030D-6E8A-4147-A177-3AD203B41FA5}">
                      <a16:colId xmlns:a16="http://schemas.microsoft.com/office/drawing/2014/main" val="20000"/>
                    </a:ext>
                  </a:extLst>
                </a:gridCol>
                <a:gridCol w="2985105">
                  <a:extLst>
                    <a:ext uri="{9D8B030D-6E8A-4147-A177-3AD203B41FA5}">
                      <a16:colId xmlns:a16="http://schemas.microsoft.com/office/drawing/2014/main" val="20001"/>
                    </a:ext>
                  </a:extLst>
                </a:gridCol>
                <a:gridCol w="2985105">
                  <a:extLst>
                    <a:ext uri="{9D8B030D-6E8A-4147-A177-3AD203B41FA5}">
                      <a16:colId xmlns:a16="http://schemas.microsoft.com/office/drawing/2014/main" val="20002"/>
                    </a:ext>
                  </a:extLst>
                </a:gridCol>
              </a:tblGrid>
              <a:tr h="484198">
                <a:tc>
                  <a:txBody>
                    <a:bodyPr/>
                    <a:lstStyle/>
                    <a:p>
                      <a:pPr rtl="1"/>
                      <a:r>
                        <a:rPr lang="he-IL" sz="3200" dirty="0"/>
                        <a:t>מבנה הגוף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r>
                        <a:rPr lang="he-IL" sz="3200" dirty="0"/>
                        <a:t>מרכיב הסביבה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התאמה בין המבנה לסביבה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93912">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3913">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3912">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endParaRPr lang="he-I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9201"/>
          <a:stretch/>
        </p:blipFill>
        <p:spPr bwMode="auto">
          <a:xfrm>
            <a:off x="9969212" y="5141688"/>
            <a:ext cx="2154526" cy="154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8202"/>
          <a:stretch/>
        </p:blipFill>
        <p:spPr bwMode="auto">
          <a:xfrm>
            <a:off x="9969212" y="3570515"/>
            <a:ext cx="2154526" cy="148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1799" r="4794"/>
          <a:stretch/>
        </p:blipFill>
        <p:spPr bwMode="auto">
          <a:xfrm>
            <a:off x="9969212" y="1843314"/>
            <a:ext cx="2150344" cy="164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3min_final" descr="3min_final">
            <a:hlinkClick r:id="" action="ppaction://media"/>
            <a:extLst>
              <a:ext uri="{FF2B5EF4-FFF2-40B4-BE49-F238E27FC236}">
                <a16:creationId xmlns:a16="http://schemas.microsoft.com/office/drawing/2014/main" id="{1E3A1AE1-FE5F-4DDC-980C-845C575F288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1238" y="1353137"/>
            <a:ext cx="1540938" cy="549601"/>
          </a:xfrm>
          <a:prstGeom prst="rect">
            <a:avLst/>
          </a:prstGeom>
        </p:spPr>
      </p:pic>
    </p:spTree>
    <p:extLst>
      <p:ext uri="{BB962C8B-B14F-4D97-AF65-F5344CB8AC3E}">
        <p14:creationId xmlns:p14="http://schemas.microsoft.com/office/powerpoint/2010/main" val="113779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pPr algn="ctr"/>
            <a:r>
              <a:rPr lang="he-IL" b="1" dirty="0"/>
              <a:t>מבנה גופו של החולד מותאם לסביבה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605118" y="2057400"/>
            <a:ext cx="11053481" cy="461665"/>
          </a:xfrm>
          <a:prstGeom prst="rect">
            <a:avLst/>
          </a:prstGeom>
        </p:spPr>
        <p:txBody>
          <a:bodyPr wrap="square">
            <a:spAutoFit/>
          </a:bodyPr>
          <a:lstStyle/>
          <a:p>
            <a:pPr algn="r" rtl="1"/>
            <a:r>
              <a:rPr lang="he-IL" sz="2400" dirty="0"/>
              <a:t> </a:t>
            </a:r>
            <a:endParaRPr lang="en-US" sz="2400" dirty="0"/>
          </a:p>
        </p:txBody>
      </p:sp>
      <p:sp>
        <p:nvSpPr>
          <p:cNvPr id="6" name="AutoShape 2" descr="איך_מבדילים? והפעם: חולד וחפרפרת.... - שמירת טבע בישראל Nature ..."/>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aphicFrame>
        <p:nvGraphicFramePr>
          <p:cNvPr id="4" name="טבלה 3"/>
          <p:cNvGraphicFramePr>
            <a:graphicFrameLocks noGrp="1"/>
          </p:cNvGraphicFramePr>
          <p:nvPr>
            <p:extLst>
              <p:ext uri="{D42A27DB-BD31-4B8C-83A1-F6EECF244321}">
                <p14:modId xmlns:p14="http://schemas.microsoft.com/office/powerpoint/2010/main" val="2460900291"/>
              </p:ext>
            </p:extLst>
          </p:nvPr>
        </p:nvGraphicFramePr>
        <p:xfrm>
          <a:off x="348344" y="2082801"/>
          <a:ext cx="9400776" cy="4084320"/>
        </p:xfrm>
        <a:graphic>
          <a:graphicData uri="http://schemas.openxmlformats.org/drawingml/2006/table">
            <a:tbl>
              <a:tblPr rtl="1" firstRow="1" bandRow="1">
                <a:tableStyleId>{5FD0F851-EC5A-4D38-B0AD-8093EC10F338}</a:tableStyleId>
              </a:tblPr>
              <a:tblGrid>
                <a:gridCol w="3133592">
                  <a:extLst>
                    <a:ext uri="{9D8B030D-6E8A-4147-A177-3AD203B41FA5}">
                      <a16:colId xmlns:a16="http://schemas.microsoft.com/office/drawing/2014/main" val="20000"/>
                    </a:ext>
                  </a:extLst>
                </a:gridCol>
                <a:gridCol w="3133592">
                  <a:extLst>
                    <a:ext uri="{9D8B030D-6E8A-4147-A177-3AD203B41FA5}">
                      <a16:colId xmlns:a16="http://schemas.microsoft.com/office/drawing/2014/main" val="20001"/>
                    </a:ext>
                  </a:extLst>
                </a:gridCol>
                <a:gridCol w="3133592">
                  <a:extLst>
                    <a:ext uri="{9D8B030D-6E8A-4147-A177-3AD203B41FA5}">
                      <a16:colId xmlns:a16="http://schemas.microsoft.com/office/drawing/2014/main" val="20002"/>
                    </a:ext>
                  </a:extLst>
                </a:gridCol>
              </a:tblGrid>
              <a:tr h="846428">
                <a:tc>
                  <a:txBody>
                    <a:bodyPr/>
                    <a:lstStyle/>
                    <a:p>
                      <a:pPr algn="r" rtl="1"/>
                      <a:r>
                        <a:rPr lang="he-IL" sz="3200" dirty="0"/>
                        <a:t>מבנה הגוף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מרכיב הסביבה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התאמה בין המבנה לסביבה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94182">
                <a:tc>
                  <a:txBody>
                    <a:bodyPr/>
                    <a:lstStyle/>
                    <a:p>
                      <a:pPr algn="r" rtl="1"/>
                      <a:r>
                        <a:rPr lang="he-IL" sz="3200" dirty="0"/>
                        <a:t>מבנה גוף צר וארוך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חי במחילות</a:t>
                      </a:r>
                      <a:r>
                        <a:rPr lang="he-IL" sz="3200" baseline="0" dirty="0"/>
                        <a:t> צרות שהוא חופר</a:t>
                      </a:r>
                      <a:endParaRPr lang="he-IL"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בזכות הגוף הצר והארוך,</a:t>
                      </a:r>
                      <a:r>
                        <a:rPr lang="he-IL" sz="3200" baseline="0" dirty="0"/>
                        <a:t> החולד מצליח לנוע בגמישות ובמהירות בתוך המחילות</a:t>
                      </a:r>
                      <a:endParaRPr lang="he-IL"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9201"/>
          <a:stretch/>
        </p:blipFill>
        <p:spPr bwMode="auto">
          <a:xfrm>
            <a:off x="9969212" y="5141688"/>
            <a:ext cx="2154526" cy="154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202"/>
          <a:stretch/>
        </p:blipFill>
        <p:spPr bwMode="auto">
          <a:xfrm>
            <a:off x="9969212" y="3570515"/>
            <a:ext cx="2154526" cy="148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799" r="4794"/>
          <a:stretch/>
        </p:blipFill>
        <p:spPr bwMode="auto">
          <a:xfrm>
            <a:off x="9969212" y="1843314"/>
            <a:ext cx="2150344" cy="164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27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pPr algn="ctr"/>
            <a:r>
              <a:rPr lang="he-IL" b="1" dirty="0"/>
              <a:t>מבנה גופו של החולד מותאם לסביבה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605118" y="2057400"/>
            <a:ext cx="11053481" cy="461665"/>
          </a:xfrm>
          <a:prstGeom prst="rect">
            <a:avLst/>
          </a:prstGeom>
        </p:spPr>
        <p:txBody>
          <a:bodyPr wrap="square">
            <a:spAutoFit/>
          </a:bodyPr>
          <a:lstStyle/>
          <a:p>
            <a:pPr algn="r" rtl="1"/>
            <a:r>
              <a:rPr lang="he-IL" sz="2400" dirty="0"/>
              <a:t> </a:t>
            </a:r>
            <a:endParaRPr lang="en-US" sz="2400" dirty="0"/>
          </a:p>
        </p:txBody>
      </p:sp>
      <p:sp>
        <p:nvSpPr>
          <p:cNvPr id="6" name="AutoShape 2" descr="איך_מבדילים? והפעם: חולד וחפרפרת.... - שמירת טבע בישראל Nature ..."/>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aphicFrame>
        <p:nvGraphicFramePr>
          <p:cNvPr id="4" name="טבלה 3"/>
          <p:cNvGraphicFramePr>
            <a:graphicFrameLocks noGrp="1"/>
          </p:cNvGraphicFramePr>
          <p:nvPr>
            <p:extLst>
              <p:ext uri="{D42A27DB-BD31-4B8C-83A1-F6EECF244321}">
                <p14:modId xmlns:p14="http://schemas.microsoft.com/office/powerpoint/2010/main" val="1115438727"/>
              </p:ext>
            </p:extLst>
          </p:nvPr>
        </p:nvGraphicFramePr>
        <p:xfrm>
          <a:off x="577516" y="2082800"/>
          <a:ext cx="9171603" cy="3230880"/>
        </p:xfrm>
        <a:graphic>
          <a:graphicData uri="http://schemas.openxmlformats.org/drawingml/2006/table">
            <a:tbl>
              <a:tblPr rtl="1" firstRow="1" bandRow="1">
                <a:tableStyleId>{5FD0F851-EC5A-4D38-B0AD-8093EC10F338}</a:tableStyleId>
              </a:tblPr>
              <a:tblGrid>
                <a:gridCol w="2985105">
                  <a:extLst>
                    <a:ext uri="{9D8B030D-6E8A-4147-A177-3AD203B41FA5}">
                      <a16:colId xmlns:a16="http://schemas.microsoft.com/office/drawing/2014/main" val="20000"/>
                    </a:ext>
                  </a:extLst>
                </a:gridCol>
                <a:gridCol w="2985105">
                  <a:extLst>
                    <a:ext uri="{9D8B030D-6E8A-4147-A177-3AD203B41FA5}">
                      <a16:colId xmlns:a16="http://schemas.microsoft.com/office/drawing/2014/main" val="20001"/>
                    </a:ext>
                  </a:extLst>
                </a:gridCol>
                <a:gridCol w="3201393">
                  <a:extLst>
                    <a:ext uri="{9D8B030D-6E8A-4147-A177-3AD203B41FA5}">
                      <a16:colId xmlns:a16="http://schemas.microsoft.com/office/drawing/2014/main" val="20002"/>
                    </a:ext>
                  </a:extLst>
                </a:gridCol>
              </a:tblGrid>
              <a:tr h="484198">
                <a:tc>
                  <a:txBody>
                    <a:bodyPr/>
                    <a:lstStyle/>
                    <a:p>
                      <a:pPr algn="r" rtl="1"/>
                      <a:r>
                        <a:rPr lang="he-IL" sz="3600" dirty="0"/>
                        <a:t>מבנה הגוף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600" dirty="0"/>
                        <a:t>מרכיב הסביבה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600" dirty="0"/>
                        <a:t>התאמה בין המבנה לסביבה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93913">
                <a:tc>
                  <a:txBody>
                    <a:bodyPr/>
                    <a:lstStyle/>
                    <a:p>
                      <a:pPr algn="r" rtl="1"/>
                      <a:r>
                        <a:rPr lang="he-IL" sz="3200" dirty="0"/>
                        <a:t>שיניים וציפורניים חדות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חופר</a:t>
                      </a:r>
                      <a:r>
                        <a:rPr lang="he-IL" sz="3200" baseline="0" dirty="0"/>
                        <a:t> מחילות בקרקע</a:t>
                      </a:r>
                      <a:endParaRPr lang="he-IL"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בעזרת</a:t>
                      </a:r>
                      <a:r>
                        <a:rPr lang="he-IL" sz="3200" baseline="0" dirty="0"/>
                        <a:t> השיניים והציפורניים החדות, החולד חופר את המחילות</a:t>
                      </a:r>
                      <a:endParaRPr lang="he-IL"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9201"/>
          <a:stretch/>
        </p:blipFill>
        <p:spPr bwMode="auto">
          <a:xfrm>
            <a:off x="9969212" y="5141688"/>
            <a:ext cx="2154526" cy="154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202"/>
          <a:stretch/>
        </p:blipFill>
        <p:spPr bwMode="auto">
          <a:xfrm>
            <a:off x="9969212" y="3570515"/>
            <a:ext cx="2154526" cy="148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799" r="4794"/>
          <a:stretch/>
        </p:blipFill>
        <p:spPr bwMode="auto">
          <a:xfrm>
            <a:off x="9969212" y="1843314"/>
            <a:ext cx="2150344" cy="164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480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pPr algn="ctr"/>
            <a:r>
              <a:rPr lang="he-IL" b="1" dirty="0"/>
              <a:t>מבנה גופו של החולד מותאם לסביבה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605118" y="2057400"/>
            <a:ext cx="11053481" cy="461665"/>
          </a:xfrm>
          <a:prstGeom prst="rect">
            <a:avLst/>
          </a:prstGeom>
        </p:spPr>
        <p:txBody>
          <a:bodyPr wrap="square">
            <a:spAutoFit/>
          </a:bodyPr>
          <a:lstStyle/>
          <a:p>
            <a:pPr algn="r" rtl="1"/>
            <a:r>
              <a:rPr lang="he-IL" sz="2400" dirty="0"/>
              <a:t> </a:t>
            </a:r>
            <a:endParaRPr lang="en-US" sz="2400" dirty="0"/>
          </a:p>
        </p:txBody>
      </p:sp>
      <p:sp>
        <p:nvSpPr>
          <p:cNvPr id="6" name="AutoShape 2" descr="איך_מבדילים? והפעם: חולד וחפרפרת.... - שמירת טבע בישראל Nature ..."/>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aphicFrame>
        <p:nvGraphicFramePr>
          <p:cNvPr id="4" name="טבלה 3"/>
          <p:cNvGraphicFramePr>
            <a:graphicFrameLocks noGrp="1"/>
          </p:cNvGraphicFramePr>
          <p:nvPr>
            <p:extLst>
              <p:ext uri="{D42A27DB-BD31-4B8C-83A1-F6EECF244321}">
                <p14:modId xmlns:p14="http://schemas.microsoft.com/office/powerpoint/2010/main" val="546725778"/>
              </p:ext>
            </p:extLst>
          </p:nvPr>
        </p:nvGraphicFramePr>
        <p:xfrm>
          <a:off x="601579" y="2082800"/>
          <a:ext cx="9147540" cy="3230880"/>
        </p:xfrm>
        <a:graphic>
          <a:graphicData uri="http://schemas.openxmlformats.org/drawingml/2006/table">
            <a:tbl>
              <a:tblPr rtl="1" firstRow="1" bandRow="1">
                <a:tableStyleId>{5FD0F851-EC5A-4D38-B0AD-8093EC10F338}</a:tableStyleId>
              </a:tblPr>
              <a:tblGrid>
                <a:gridCol w="2985105">
                  <a:extLst>
                    <a:ext uri="{9D8B030D-6E8A-4147-A177-3AD203B41FA5}">
                      <a16:colId xmlns:a16="http://schemas.microsoft.com/office/drawing/2014/main" val="20000"/>
                    </a:ext>
                  </a:extLst>
                </a:gridCol>
                <a:gridCol w="2985105">
                  <a:extLst>
                    <a:ext uri="{9D8B030D-6E8A-4147-A177-3AD203B41FA5}">
                      <a16:colId xmlns:a16="http://schemas.microsoft.com/office/drawing/2014/main" val="20001"/>
                    </a:ext>
                  </a:extLst>
                </a:gridCol>
                <a:gridCol w="3177330">
                  <a:extLst>
                    <a:ext uri="{9D8B030D-6E8A-4147-A177-3AD203B41FA5}">
                      <a16:colId xmlns:a16="http://schemas.microsoft.com/office/drawing/2014/main" val="20002"/>
                    </a:ext>
                  </a:extLst>
                </a:gridCol>
              </a:tblGrid>
              <a:tr h="484198">
                <a:tc>
                  <a:txBody>
                    <a:bodyPr/>
                    <a:lstStyle/>
                    <a:p>
                      <a:pPr algn="r" rtl="1"/>
                      <a:r>
                        <a:rPr lang="he-IL" sz="3600" dirty="0"/>
                        <a:t>מבנה הגוף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600" dirty="0"/>
                        <a:t>מרכיב הסביבה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600" dirty="0"/>
                        <a:t>התאמה בין המבנה לסביבה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93912">
                <a:tc>
                  <a:txBody>
                    <a:bodyPr/>
                    <a:lstStyle/>
                    <a:p>
                      <a:pPr algn="r" rtl="1"/>
                      <a:r>
                        <a:rPr lang="he-IL" sz="3200" dirty="0"/>
                        <a:t>עיוור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חי במחילות חשוכות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he-IL" sz="3200" dirty="0"/>
                        <a:t>החולד לא נעזר בחוש</a:t>
                      </a:r>
                      <a:r>
                        <a:rPr lang="he-IL" sz="3200" baseline="0" dirty="0"/>
                        <a:t> הראיה כדי להתקדם בתוך המחילות החשוכות</a:t>
                      </a:r>
                      <a:endParaRPr lang="he-IL"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9201"/>
          <a:stretch/>
        </p:blipFill>
        <p:spPr bwMode="auto">
          <a:xfrm>
            <a:off x="9969212" y="5141688"/>
            <a:ext cx="2154526" cy="154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202"/>
          <a:stretch/>
        </p:blipFill>
        <p:spPr bwMode="auto">
          <a:xfrm>
            <a:off x="9969212" y="3570515"/>
            <a:ext cx="2154526" cy="148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799" r="4794"/>
          <a:stretch/>
        </p:blipFill>
        <p:spPr bwMode="auto">
          <a:xfrm>
            <a:off x="9969212" y="1843314"/>
            <a:ext cx="2150344" cy="164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25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מנתחים סיפור ניסוי – סביבת החוף</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מלבן 3"/>
          <p:cNvSpPr/>
          <p:nvPr/>
        </p:nvSpPr>
        <p:spPr>
          <a:xfrm>
            <a:off x="3134818" y="1871218"/>
            <a:ext cx="8565190" cy="3046988"/>
          </a:xfrm>
          <a:prstGeom prst="rect">
            <a:avLst/>
          </a:prstGeom>
        </p:spPr>
        <p:txBody>
          <a:bodyPr wrap="square">
            <a:spAutoFit/>
          </a:bodyPr>
          <a:lstStyle/>
          <a:p>
            <a:pPr lvl="0" algn="r" rtl="1"/>
            <a:r>
              <a:rPr lang="he-IL" sz="3200" dirty="0"/>
              <a:t>תלמידים יצאו לסיור בחוף הים והבחינו בצמחי נר הלילה הגדלים בחוף.</a:t>
            </a:r>
            <a:br>
              <a:rPr lang="he-IL" sz="3200" dirty="0"/>
            </a:br>
            <a:r>
              <a:rPr lang="he-IL" sz="3200" dirty="0"/>
              <a:t>התלמידים התבקשו לשער כיצד תיתכן נביטה במקום שבו רסס הים גורם למליחות קרקע גבוהה כל כך.</a:t>
            </a:r>
            <a:endParaRPr lang="en-US" sz="3200" dirty="0"/>
          </a:p>
          <a:p>
            <a:pPr algn="r" rtl="1"/>
            <a:r>
              <a:rPr lang="he-IL" sz="3200" dirty="0"/>
              <a:t>התלמידים ביצעו ניסוי כדי לבדוק </a:t>
            </a:r>
            <a:r>
              <a:rPr lang="he-IL" sz="3200" dirty="0">
                <a:solidFill>
                  <a:schemeClr val="accent2"/>
                </a:solidFill>
              </a:rPr>
              <a:t>כיצד משפיעה המליחות בקרקע על נביטת זרעי נר הלילה. </a:t>
            </a:r>
            <a:endParaRPr lang="en-US" sz="3200" dirty="0">
              <a:solidFill>
                <a:schemeClr val="accent2"/>
              </a:solidFill>
            </a:endParaRPr>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12" y="1834403"/>
            <a:ext cx="3121851" cy="234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4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מנתחים סיפור ניסוי – סביבת החוף</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מלבן 3"/>
          <p:cNvSpPr/>
          <p:nvPr/>
        </p:nvSpPr>
        <p:spPr>
          <a:xfrm>
            <a:off x="3134818" y="1871218"/>
            <a:ext cx="8565190" cy="3046988"/>
          </a:xfrm>
          <a:prstGeom prst="rect">
            <a:avLst/>
          </a:prstGeom>
        </p:spPr>
        <p:txBody>
          <a:bodyPr wrap="square">
            <a:spAutoFit/>
          </a:bodyPr>
          <a:lstStyle/>
          <a:p>
            <a:pPr algn="r" rtl="1"/>
            <a:r>
              <a:rPr lang="he-IL" sz="3200" dirty="0" smtClean="0"/>
              <a:t>הם </a:t>
            </a:r>
            <a:r>
              <a:rPr lang="he-IL" sz="3200" dirty="0"/>
              <a:t>אספו מאה זרעים של נר הלילה והכניסו אותם לכלי ובו מים מלוחים. </a:t>
            </a:r>
            <a:endParaRPr lang="en-US" sz="3200" dirty="0"/>
          </a:p>
          <a:p>
            <a:pPr algn="r" rtl="1"/>
            <a:r>
              <a:rPr lang="he-IL" sz="3200" dirty="0"/>
              <a:t>התלמידים הוציאו מהכלי חמישים זרעים ושטפו אותם במי ברז.</a:t>
            </a:r>
            <a:endParaRPr lang="en-US" sz="3200" dirty="0"/>
          </a:p>
          <a:p>
            <a:pPr algn="r" rtl="1"/>
            <a:r>
              <a:rPr lang="he-IL" sz="3200" dirty="0"/>
              <a:t>התלמידים זרעו את כל הזרעים באותו סוג של קרקע והנביטו אותם בתנאים שווים.</a:t>
            </a:r>
            <a:endParaRPr lang="en-US" sz="3200" dirty="0"/>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11" y="3008219"/>
            <a:ext cx="3121851" cy="234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6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מנתחים סיפור ניסוי – סביבת החוף</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מלבן 3"/>
          <p:cNvSpPr/>
          <p:nvPr/>
        </p:nvSpPr>
        <p:spPr>
          <a:xfrm>
            <a:off x="3134818" y="1871218"/>
            <a:ext cx="8565190" cy="3046988"/>
          </a:xfrm>
          <a:prstGeom prst="rect">
            <a:avLst/>
          </a:prstGeom>
        </p:spPr>
        <p:txBody>
          <a:bodyPr wrap="square">
            <a:spAutoFit/>
          </a:bodyPr>
          <a:lstStyle/>
          <a:p>
            <a:pPr algn="r" rtl="1"/>
            <a:r>
              <a:rPr lang="he-IL" sz="3200" dirty="0" smtClean="0"/>
              <a:t>הם </a:t>
            </a:r>
            <a:r>
              <a:rPr lang="he-IL" sz="3200" dirty="0"/>
              <a:t>אספו מאה זרעים של נר הלילה והכניסו אותם לכלי ובו מים מלוחים. </a:t>
            </a:r>
            <a:endParaRPr lang="en-US" sz="3200" dirty="0"/>
          </a:p>
          <a:p>
            <a:pPr algn="r" rtl="1"/>
            <a:r>
              <a:rPr lang="he-IL" sz="3200" dirty="0"/>
              <a:t>התלמידים הוציאו מהכלי חמישים זרעים ושטפו אותם במי ברז.</a:t>
            </a:r>
            <a:endParaRPr lang="en-US" sz="3200" dirty="0"/>
          </a:p>
          <a:p>
            <a:pPr algn="r" rtl="1"/>
            <a:r>
              <a:rPr lang="he-IL" sz="3200" dirty="0"/>
              <a:t>התלמידים זרעו את כל הזרעים באותו סוג של קרקע והנביטו אותם בתנאים שווים.</a:t>
            </a:r>
            <a:endParaRPr lang="en-US" sz="3200" dirty="0"/>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11" y="3008219"/>
            <a:ext cx="3121851" cy="234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מלבן 6"/>
          <p:cNvSpPr/>
          <p:nvPr/>
        </p:nvSpPr>
        <p:spPr>
          <a:xfrm>
            <a:off x="2409492" y="5355851"/>
            <a:ext cx="8276625" cy="1077218"/>
          </a:xfrm>
          <a:prstGeom prst="rect">
            <a:avLst/>
          </a:prstGeom>
        </p:spPr>
        <p:txBody>
          <a:bodyPr wrap="none">
            <a:spAutoFit/>
          </a:bodyPr>
          <a:lstStyle/>
          <a:p>
            <a:pPr algn="ctr"/>
            <a:r>
              <a:rPr lang="he-IL" sz="3200" b="1" dirty="0">
                <a:solidFill>
                  <a:schemeClr val="accent2"/>
                </a:solidFill>
              </a:rPr>
              <a:t>שערו: מה יהיו תוצאות ההנבטה </a:t>
            </a:r>
            <a:endParaRPr lang="he-IL" sz="3200" b="1" dirty="0" smtClean="0">
              <a:solidFill>
                <a:schemeClr val="accent2"/>
              </a:solidFill>
            </a:endParaRPr>
          </a:p>
          <a:p>
            <a:pPr algn="ctr"/>
            <a:r>
              <a:rPr lang="he-IL" sz="3200" b="1" dirty="0" smtClean="0">
                <a:solidFill>
                  <a:schemeClr val="accent2"/>
                </a:solidFill>
              </a:rPr>
              <a:t>בהשוואה </a:t>
            </a:r>
            <a:r>
              <a:rPr lang="he-IL" sz="3200" b="1" dirty="0">
                <a:solidFill>
                  <a:schemeClr val="accent2"/>
                </a:solidFill>
              </a:rPr>
              <a:t>בין זרעים שנשטפו וזרעים שלא נשטפו?</a:t>
            </a:r>
            <a:endParaRPr lang="he-IL" sz="3200" b="1" dirty="0"/>
          </a:p>
        </p:txBody>
      </p:sp>
    </p:spTree>
    <p:extLst>
      <p:ext uri="{BB962C8B-B14F-4D97-AF65-F5344CB8AC3E}">
        <p14:creationId xmlns:p14="http://schemas.microsoft.com/office/powerpoint/2010/main" val="10905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מנתחים תוצאות</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מלבן 3"/>
          <p:cNvSpPr/>
          <p:nvPr/>
        </p:nvSpPr>
        <p:spPr>
          <a:xfrm>
            <a:off x="3550609" y="2087940"/>
            <a:ext cx="8565190" cy="1569660"/>
          </a:xfrm>
          <a:prstGeom prst="rect">
            <a:avLst/>
          </a:prstGeom>
        </p:spPr>
        <p:txBody>
          <a:bodyPr wrap="square">
            <a:spAutoFit/>
          </a:bodyPr>
          <a:lstStyle/>
          <a:p>
            <a:pPr lvl="0" algn="r" rtl="1"/>
            <a:r>
              <a:rPr lang="he-IL" sz="3200" dirty="0"/>
              <a:t>תוצאות הניסוי:</a:t>
            </a:r>
          </a:p>
          <a:p>
            <a:pPr lvl="0" algn="r" rtl="1"/>
            <a:r>
              <a:rPr lang="he-IL" sz="3200" dirty="0"/>
              <a:t>מספר הזרעים שנבטו לאחר שטיפה וללא שטיפה</a:t>
            </a:r>
          </a:p>
          <a:p>
            <a:pPr lvl="0" algn="r" rtl="1"/>
            <a:endParaRPr lang="en-US" sz="3200" dirty="0"/>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12" y="1834403"/>
            <a:ext cx="3121851" cy="234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טבלה 5"/>
          <p:cNvGraphicFramePr>
            <a:graphicFrameLocks noGrp="1"/>
          </p:cNvGraphicFramePr>
          <p:nvPr>
            <p:extLst/>
          </p:nvPr>
        </p:nvGraphicFramePr>
        <p:xfrm>
          <a:off x="6521824" y="3504303"/>
          <a:ext cx="4141694" cy="2926080"/>
        </p:xfrm>
        <a:graphic>
          <a:graphicData uri="http://schemas.openxmlformats.org/drawingml/2006/table">
            <a:tbl>
              <a:tblPr rtl="1" firstRow="1" firstCol="1" lastRow="1" lastCol="1" bandRow="1" bandCol="1">
                <a:tableStyleId>{B301B821-A1FF-4177-AEE7-76D212191A09}</a:tableStyleId>
              </a:tblPr>
              <a:tblGrid>
                <a:gridCol w="2173668">
                  <a:extLst>
                    <a:ext uri="{9D8B030D-6E8A-4147-A177-3AD203B41FA5}">
                      <a16:colId xmlns:a16="http://schemas.microsoft.com/office/drawing/2014/main" val="20000"/>
                    </a:ext>
                  </a:extLst>
                </a:gridCol>
                <a:gridCol w="1968026">
                  <a:extLst>
                    <a:ext uri="{9D8B030D-6E8A-4147-A177-3AD203B41FA5}">
                      <a16:colId xmlns:a16="http://schemas.microsoft.com/office/drawing/2014/main" val="20001"/>
                    </a:ext>
                  </a:extLst>
                </a:gridCol>
              </a:tblGrid>
              <a:tr h="484099">
                <a:tc>
                  <a:txBody>
                    <a:bodyPr/>
                    <a:lstStyle/>
                    <a:p>
                      <a:pPr algn="r" rtl="1">
                        <a:spcBef>
                          <a:spcPts val="600"/>
                        </a:spcBef>
                        <a:spcAft>
                          <a:spcPts val="600"/>
                        </a:spcAft>
                      </a:pPr>
                      <a:r>
                        <a:rPr lang="he-IL" sz="3200" dirty="0">
                          <a:effectLst/>
                        </a:rPr>
                        <a:t>הטיפול בזרעים</a:t>
                      </a:r>
                      <a:endParaRPr lang="en-US" sz="3200" dirty="0">
                        <a:solidFill>
                          <a:srgbClr val="000000"/>
                        </a:solidFill>
                        <a:effectLst/>
                        <a:latin typeface="Arial"/>
                        <a:ea typeface="Times New Roman"/>
                      </a:endParaRPr>
                    </a:p>
                  </a:txBody>
                  <a:tcPr marL="68580" marR="68580" marT="0" marB="0"/>
                </a:tc>
                <a:tc>
                  <a:txBody>
                    <a:bodyPr/>
                    <a:lstStyle/>
                    <a:p>
                      <a:pPr algn="ctr" rtl="1">
                        <a:spcBef>
                          <a:spcPts val="600"/>
                        </a:spcBef>
                        <a:spcAft>
                          <a:spcPts val="600"/>
                        </a:spcAft>
                      </a:pPr>
                      <a:r>
                        <a:rPr lang="he-IL" sz="3200" dirty="0">
                          <a:effectLst/>
                        </a:rPr>
                        <a:t>מספר הזרעים שנבטו</a:t>
                      </a:r>
                      <a:endParaRPr lang="en-US" sz="3200" dirty="0">
                        <a:solidFill>
                          <a:srgbClr val="000000"/>
                        </a:solidFill>
                        <a:effectLst/>
                        <a:latin typeface="Arial"/>
                        <a:ea typeface="Times New Roman"/>
                      </a:endParaRPr>
                    </a:p>
                  </a:txBody>
                  <a:tcPr marL="68580" marR="68580" marT="0" marB="0"/>
                </a:tc>
                <a:extLst>
                  <a:ext uri="{0D108BD9-81ED-4DB2-BD59-A6C34878D82A}">
                    <a16:rowId xmlns:a16="http://schemas.microsoft.com/office/drawing/2014/main" val="10000"/>
                  </a:ext>
                </a:extLst>
              </a:tr>
              <a:tr h="403412">
                <a:tc>
                  <a:txBody>
                    <a:bodyPr/>
                    <a:lstStyle/>
                    <a:p>
                      <a:pPr algn="r" rtl="1">
                        <a:spcBef>
                          <a:spcPts val="600"/>
                        </a:spcBef>
                        <a:spcAft>
                          <a:spcPts val="600"/>
                        </a:spcAft>
                      </a:pPr>
                      <a:r>
                        <a:rPr lang="he-IL" sz="3200">
                          <a:effectLst/>
                        </a:rPr>
                        <a:t>שטיפה במי ברז</a:t>
                      </a:r>
                      <a:endParaRPr lang="en-US" sz="3200">
                        <a:solidFill>
                          <a:srgbClr val="000000"/>
                        </a:solidFill>
                        <a:effectLst/>
                        <a:latin typeface="Arial"/>
                        <a:ea typeface="Times New Roman"/>
                      </a:endParaRPr>
                    </a:p>
                  </a:txBody>
                  <a:tcPr marL="68580" marR="68580" marT="0" marB="0"/>
                </a:tc>
                <a:tc>
                  <a:txBody>
                    <a:bodyPr/>
                    <a:lstStyle/>
                    <a:p>
                      <a:pPr algn="ctr" rtl="1">
                        <a:spcBef>
                          <a:spcPts val="600"/>
                        </a:spcBef>
                        <a:spcAft>
                          <a:spcPts val="600"/>
                        </a:spcAft>
                      </a:pPr>
                      <a:r>
                        <a:rPr lang="he-IL" sz="3200">
                          <a:effectLst/>
                        </a:rPr>
                        <a:t>43</a:t>
                      </a:r>
                      <a:endParaRPr lang="en-US" sz="3200">
                        <a:solidFill>
                          <a:srgbClr val="000000"/>
                        </a:solidFill>
                        <a:effectLst/>
                        <a:latin typeface="Arial"/>
                        <a:ea typeface="Times New Roman"/>
                      </a:endParaRPr>
                    </a:p>
                  </a:txBody>
                  <a:tcPr marL="68580" marR="68580" marT="0" marB="0"/>
                </a:tc>
                <a:extLst>
                  <a:ext uri="{0D108BD9-81ED-4DB2-BD59-A6C34878D82A}">
                    <a16:rowId xmlns:a16="http://schemas.microsoft.com/office/drawing/2014/main" val="10001"/>
                  </a:ext>
                </a:extLst>
              </a:tr>
              <a:tr h="403412">
                <a:tc>
                  <a:txBody>
                    <a:bodyPr/>
                    <a:lstStyle/>
                    <a:p>
                      <a:pPr algn="r" rtl="1">
                        <a:spcBef>
                          <a:spcPts val="600"/>
                        </a:spcBef>
                        <a:spcAft>
                          <a:spcPts val="600"/>
                        </a:spcAft>
                      </a:pPr>
                      <a:r>
                        <a:rPr lang="he-IL" sz="3200">
                          <a:effectLst/>
                        </a:rPr>
                        <a:t>ללא שטיפה</a:t>
                      </a:r>
                      <a:endParaRPr lang="en-US" sz="3200">
                        <a:solidFill>
                          <a:srgbClr val="000000"/>
                        </a:solidFill>
                        <a:effectLst/>
                        <a:latin typeface="Arial"/>
                        <a:ea typeface="Times New Roman"/>
                      </a:endParaRPr>
                    </a:p>
                  </a:txBody>
                  <a:tcPr marL="68580" marR="68580" marT="0" marB="0"/>
                </a:tc>
                <a:tc>
                  <a:txBody>
                    <a:bodyPr/>
                    <a:lstStyle/>
                    <a:p>
                      <a:pPr algn="ctr" rtl="1">
                        <a:spcBef>
                          <a:spcPts val="600"/>
                        </a:spcBef>
                        <a:spcAft>
                          <a:spcPts val="600"/>
                        </a:spcAft>
                      </a:pPr>
                      <a:r>
                        <a:rPr lang="he-IL" sz="3200" dirty="0">
                          <a:effectLst/>
                        </a:rPr>
                        <a:t>9</a:t>
                      </a:r>
                      <a:endParaRPr lang="en-US" sz="3200" dirty="0">
                        <a:solidFill>
                          <a:srgbClr val="000000"/>
                        </a:solidFill>
                        <a:effectLst/>
                        <a:latin typeface="Arial"/>
                        <a:ea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3350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מסיקים מסקנות</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מלבן 3"/>
          <p:cNvSpPr/>
          <p:nvPr/>
        </p:nvSpPr>
        <p:spPr>
          <a:xfrm>
            <a:off x="3081591" y="1927936"/>
            <a:ext cx="6698902" cy="954107"/>
          </a:xfrm>
          <a:prstGeom prst="rect">
            <a:avLst/>
          </a:prstGeom>
        </p:spPr>
        <p:txBody>
          <a:bodyPr wrap="square">
            <a:spAutoFit/>
          </a:bodyPr>
          <a:lstStyle/>
          <a:p>
            <a:pPr lvl="0" algn="r" rtl="1"/>
            <a:r>
              <a:rPr lang="he-IL" sz="3200" dirty="0"/>
              <a:t>מי הים מפריעים לנבטית צמחי נר הלילה</a:t>
            </a:r>
          </a:p>
          <a:p>
            <a:pPr lvl="0" algn="r" rtl="1"/>
            <a:endParaRPr lang="en-US" sz="2400" dirty="0"/>
          </a:p>
        </p:txBody>
      </p:sp>
      <p:sp>
        <p:nvSpPr>
          <p:cNvPr id="9" name="מלבן 8"/>
          <p:cNvSpPr/>
          <p:nvPr/>
        </p:nvSpPr>
        <p:spPr>
          <a:xfrm>
            <a:off x="887507" y="2807403"/>
            <a:ext cx="8892986" cy="954107"/>
          </a:xfrm>
          <a:prstGeom prst="rect">
            <a:avLst/>
          </a:prstGeom>
        </p:spPr>
        <p:txBody>
          <a:bodyPr wrap="square">
            <a:spAutoFit/>
          </a:bodyPr>
          <a:lstStyle/>
          <a:p>
            <a:pPr lvl="0" algn="r" rtl="1"/>
            <a:r>
              <a:rPr lang="he-IL" sz="3200" dirty="0"/>
              <a:t>צמח נר הלילה אינו מותאם לגידול בקרבת חוף הים</a:t>
            </a:r>
          </a:p>
          <a:p>
            <a:pPr lvl="0" algn="r" rtl="1"/>
            <a:endParaRPr lang="en-US" sz="2400" dirty="0"/>
          </a:p>
        </p:txBody>
      </p:sp>
      <p:sp>
        <p:nvSpPr>
          <p:cNvPr id="10" name="מלבן 9"/>
          <p:cNvSpPr/>
          <p:nvPr/>
        </p:nvSpPr>
        <p:spPr>
          <a:xfrm>
            <a:off x="2003613" y="3581870"/>
            <a:ext cx="7776880" cy="1446550"/>
          </a:xfrm>
          <a:prstGeom prst="rect">
            <a:avLst/>
          </a:prstGeom>
        </p:spPr>
        <p:txBody>
          <a:bodyPr wrap="square">
            <a:spAutoFit/>
          </a:bodyPr>
          <a:lstStyle/>
          <a:p>
            <a:pPr lvl="0" algn="r" rtl="1"/>
            <a:r>
              <a:rPr lang="he-IL" sz="3200" dirty="0"/>
              <a:t>תמיד צריך לשטוף זרעים לפני </a:t>
            </a:r>
            <a:r>
              <a:rPr lang="he-IL" sz="3200" dirty="0" smtClean="0"/>
              <a:t>שמנסים </a:t>
            </a:r>
            <a:r>
              <a:rPr lang="he-IL" sz="3200" dirty="0"/>
              <a:t>להנביט אותם</a:t>
            </a:r>
          </a:p>
          <a:p>
            <a:pPr lvl="0" algn="r" rtl="1"/>
            <a:endParaRPr lang="en-US" sz="2400" dirty="0"/>
          </a:p>
        </p:txBody>
      </p:sp>
      <p:sp>
        <p:nvSpPr>
          <p:cNvPr id="11" name="מלבן 10"/>
          <p:cNvSpPr/>
          <p:nvPr/>
        </p:nvSpPr>
        <p:spPr>
          <a:xfrm>
            <a:off x="2680448" y="4640977"/>
            <a:ext cx="7100045" cy="1077218"/>
          </a:xfrm>
          <a:prstGeom prst="rect">
            <a:avLst/>
          </a:prstGeom>
        </p:spPr>
        <p:txBody>
          <a:bodyPr wrap="square">
            <a:spAutoFit/>
          </a:bodyPr>
          <a:lstStyle/>
          <a:p>
            <a:pPr lvl="0" algn="r" rtl="1"/>
            <a:r>
              <a:rPr lang="he-IL" sz="3200" dirty="0"/>
              <a:t>מי הים דרושים לנביטת זרעים ברמה מוגברת</a:t>
            </a:r>
            <a:endParaRPr lang="en-US" sz="3200" b="1" dirty="0"/>
          </a:p>
        </p:txBody>
      </p:sp>
    </p:spTree>
    <p:extLst>
      <p:ext uri="{BB962C8B-B14F-4D97-AF65-F5344CB8AC3E}">
        <p14:creationId xmlns:p14="http://schemas.microsoft.com/office/powerpoint/2010/main" val="34886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מסיקים מסקנות</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מלבן 3"/>
          <p:cNvSpPr/>
          <p:nvPr/>
        </p:nvSpPr>
        <p:spPr>
          <a:xfrm>
            <a:off x="3081591" y="1927936"/>
            <a:ext cx="6698902" cy="954107"/>
          </a:xfrm>
          <a:prstGeom prst="rect">
            <a:avLst/>
          </a:prstGeom>
        </p:spPr>
        <p:txBody>
          <a:bodyPr wrap="square">
            <a:spAutoFit/>
          </a:bodyPr>
          <a:lstStyle/>
          <a:p>
            <a:pPr lvl="0" algn="r" rtl="1"/>
            <a:r>
              <a:rPr lang="he-IL" sz="3200" dirty="0"/>
              <a:t>מי הים מפריעים לנביטת צמחי נר הלילה</a:t>
            </a:r>
          </a:p>
          <a:p>
            <a:pPr lvl="0" algn="r" rtl="1"/>
            <a:endParaRPr lang="en-US" sz="2400" dirty="0"/>
          </a:p>
        </p:txBody>
      </p:sp>
      <p:sp>
        <p:nvSpPr>
          <p:cNvPr id="9" name="מלבן 8"/>
          <p:cNvSpPr/>
          <p:nvPr/>
        </p:nvSpPr>
        <p:spPr>
          <a:xfrm>
            <a:off x="887507" y="3423272"/>
            <a:ext cx="8892986" cy="954107"/>
          </a:xfrm>
          <a:prstGeom prst="rect">
            <a:avLst/>
          </a:prstGeom>
        </p:spPr>
        <p:txBody>
          <a:bodyPr wrap="square">
            <a:spAutoFit/>
          </a:bodyPr>
          <a:lstStyle/>
          <a:p>
            <a:pPr lvl="0" algn="r" rtl="1"/>
            <a:r>
              <a:rPr lang="he-IL" sz="3200" dirty="0"/>
              <a:t>צמח נר הלילה אינו מותאם לגידול בקרבת חוף הים</a:t>
            </a:r>
          </a:p>
          <a:p>
            <a:pPr lvl="0" algn="r" rtl="1"/>
            <a:endParaRPr lang="en-US" sz="2400" dirty="0"/>
          </a:p>
        </p:txBody>
      </p:sp>
      <p:sp>
        <p:nvSpPr>
          <p:cNvPr id="10" name="מלבן 9"/>
          <p:cNvSpPr/>
          <p:nvPr/>
        </p:nvSpPr>
        <p:spPr>
          <a:xfrm>
            <a:off x="566057" y="4738317"/>
            <a:ext cx="9214436" cy="954107"/>
          </a:xfrm>
          <a:prstGeom prst="rect">
            <a:avLst/>
          </a:prstGeom>
        </p:spPr>
        <p:txBody>
          <a:bodyPr wrap="square">
            <a:spAutoFit/>
          </a:bodyPr>
          <a:lstStyle/>
          <a:p>
            <a:pPr lvl="0" algn="r" rtl="1"/>
            <a:r>
              <a:rPr lang="he-IL" sz="3200" dirty="0"/>
              <a:t>תמיד צריך לשטוף זרעים לפני </a:t>
            </a:r>
            <a:r>
              <a:rPr lang="he-IL" sz="3200" dirty="0" smtClean="0"/>
              <a:t>שמנסים </a:t>
            </a:r>
            <a:r>
              <a:rPr lang="he-IL" sz="3200" dirty="0"/>
              <a:t>להנביט אותם</a:t>
            </a:r>
          </a:p>
          <a:p>
            <a:pPr lvl="0" algn="r" rtl="1"/>
            <a:endParaRPr lang="en-US" sz="2400" dirty="0"/>
          </a:p>
        </p:txBody>
      </p:sp>
      <p:sp>
        <p:nvSpPr>
          <p:cNvPr id="11" name="מלבן 10"/>
          <p:cNvSpPr/>
          <p:nvPr/>
        </p:nvSpPr>
        <p:spPr>
          <a:xfrm>
            <a:off x="1331847" y="5772453"/>
            <a:ext cx="8448646" cy="584775"/>
          </a:xfrm>
          <a:prstGeom prst="rect">
            <a:avLst/>
          </a:prstGeom>
        </p:spPr>
        <p:txBody>
          <a:bodyPr wrap="square">
            <a:spAutoFit/>
          </a:bodyPr>
          <a:lstStyle/>
          <a:p>
            <a:pPr lvl="0" algn="r" rtl="1"/>
            <a:r>
              <a:rPr lang="he-IL" sz="3200" dirty="0"/>
              <a:t>מי הים דרושים לנביטת זרעים ברמה מוגברת</a:t>
            </a:r>
            <a:endParaRPr lang="en-US" sz="3200" b="1" dirty="0"/>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4694" b="13464"/>
          <a:stretch/>
        </p:blipFill>
        <p:spPr bwMode="auto">
          <a:xfrm>
            <a:off x="9995258" y="4337574"/>
            <a:ext cx="1338263" cy="123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107" r="50000" b="20247"/>
          <a:stretch/>
        </p:blipFill>
        <p:spPr bwMode="auto">
          <a:xfrm>
            <a:off x="9995258" y="1801906"/>
            <a:ext cx="1338262" cy="100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טבלה 12"/>
          <p:cNvGraphicFramePr>
            <a:graphicFrameLocks noGrp="1"/>
          </p:cNvGraphicFramePr>
          <p:nvPr>
            <p:extLst>
              <p:ext uri="{D42A27DB-BD31-4B8C-83A1-F6EECF244321}">
                <p14:modId xmlns:p14="http://schemas.microsoft.com/office/powerpoint/2010/main" val="1020115299"/>
              </p:ext>
            </p:extLst>
          </p:nvPr>
        </p:nvGraphicFramePr>
        <p:xfrm>
          <a:off x="386413" y="208759"/>
          <a:ext cx="3365609" cy="1260332"/>
        </p:xfrm>
        <a:graphic>
          <a:graphicData uri="http://schemas.openxmlformats.org/drawingml/2006/table">
            <a:tbl>
              <a:tblPr rtl="1" firstRow="1" firstCol="1" lastRow="1" lastCol="1" bandRow="1" bandCol="1">
                <a:tableStyleId>{B301B821-A1FF-4177-AEE7-76D212191A09}</a:tableStyleId>
              </a:tblPr>
              <a:tblGrid>
                <a:gridCol w="1766359">
                  <a:extLst>
                    <a:ext uri="{9D8B030D-6E8A-4147-A177-3AD203B41FA5}">
                      <a16:colId xmlns:a16="http://schemas.microsoft.com/office/drawing/2014/main" val="20000"/>
                    </a:ext>
                  </a:extLst>
                </a:gridCol>
                <a:gridCol w="1599250">
                  <a:extLst>
                    <a:ext uri="{9D8B030D-6E8A-4147-A177-3AD203B41FA5}">
                      <a16:colId xmlns:a16="http://schemas.microsoft.com/office/drawing/2014/main" val="20001"/>
                    </a:ext>
                  </a:extLst>
                </a:gridCol>
              </a:tblGrid>
              <a:tr h="442498">
                <a:tc>
                  <a:txBody>
                    <a:bodyPr/>
                    <a:lstStyle/>
                    <a:p>
                      <a:pPr algn="r" rtl="1">
                        <a:spcBef>
                          <a:spcPts val="600"/>
                        </a:spcBef>
                        <a:spcAft>
                          <a:spcPts val="600"/>
                        </a:spcAft>
                      </a:pPr>
                      <a:r>
                        <a:rPr lang="he-IL" sz="2000" dirty="0">
                          <a:effectLst/>
                        </a:rPr>
                        <a:t>הטיפול בזרעים</a:t>
                      </a:r>
                      <a:endParaRPr lang="en-US" sz="2000" dirty="0">
                        <a:solidFill>
                          <a:srgbClr val="000000"/>
                        </a:solidFill>
                        <a:effectLst/>
                        <a:latin typeface="Arial"/>
                        <a:ea typeface="Times New Roman"/>
                      </a:endParaRPr>
                    </a:p>
                  </a:txBody>
                  <a:tcPr marL="68580" marR="68580" marT="0" marB="0"/>
                </a:tc>
                <a:tc>
                  <a:txBody>
                    <a:bodyPr/>
                    <a:lstStyle/>
                    <a:p>
                      <a:pPr algn="ctr" rtl="1">
                        <a:spcBef>
                          <a:spcPts val="600"/>
                        </a:spcBef>
                        <a:spcAft>
                          <a:spcPts val="600"/>
                        </a:spcAft>
                      </a:pPr>
                      <a:r>
                        <a:rPr lang="he-IL" sz="2000" dirty="0">
                          <a:effectLst/>
                        </a:rPr>
                        <a:t>מספר הזרעים שנבטו</a:t>
                      </a:r>
                      <a:endParaRPr lang="en-US" sz="2000" dirty="0">
                        <a:solidFill>
                          <a:srgbClr val="000000"/>
                        </a:solidFill>
                        <a:effectLst/>
                        <a:latin typeface="Arial"/>
                        <a:ea typeface="Times New Roman"/>
                      </a:endParaRPr>
                    </a:p>
                  </a:txBody>
                  <a:tcPr marL="68580" marR="68580" marT="0" marB="0"/>
                </a:tc>
                <a:extLst>
                  <a:ext uri="{0D108BD9-81ED-4DB2-BD59-A6C34878D82A}">
                    <a16:rowId xmlns:a16="http://schemas.microsoft.com/office/drawing/2014/main" val="10000"/>
                  </a:ext>
                </a:extLst>
              </a:tr>
              <a:tr h="325366">
                <a:tc>
                  <a:txBody>
                    <a:bodyPr/>
                    <a:lstStyle/>
                    <a:p>
                      <a:pPr algn="r" rtl="1">
                        <a:spcBef>
                          <a:spcPts val="600"/>
                        </a:spcBef>
                        <a:spcAft>
                          <a:spcPts val="600"/>
                        </a:spcAft>
                      </a:pPr>
                      <a:r>
                        <a:rPr lang="he-IL" sz="2000">
                          <a:effectLst/>
                        </a:rPr>
                        <a:t>שטיפה במי ברז</a:t>
                      </a:r>
                      <a:endParaRPr lang="en-US" sz="2000">
                        <a:solidFill>
                          <a:srgbClr val="000000"/>
                        </a:solidFill>
                        <a:effectLst/>
                        <a:latin typeface="Arial"/>
                        <a:ea typeface="Times New Roman"/>
                      </a:endParaRPr>
                    </a:p>
                  </a:txBody>
                  <a:tcPr marL="68580" marR="68580" marT="0" marB="0"/>
                </a:tc>
                <a:tc>
                  <a:txBody>
                    <a:bodyPr/>
                    <a:lstStyle/>
                    <a:p>
                      <a:pPr algn="ctr" rtl="1">
                        <a:spcBef>
                          <a:spcPts val="600"/>
                        </a:spcBef>
                        <a:spcAft>
                          <a:spcPts val="600"/>
                        </a:spcAft>
                      </a:pPr>
                      <a:r>
                        <a:rPr lang="he-IL" sz="2000">
                          <a:effectLst/>
                        </a:rPr>
                        <a:t>43</a:t>
                      </a:r>
                      <a:endParaRPr lang="en-US" sz="2000">
                        <a:solidFill>
                          <a:srgbClr val="000000"/>
                        </a:solidFill>
                        <a:effectLst/>
                        <a:latin typeface="Arial"/>
                        <a:ea typeface="Times New Roman"/>
                      </a:endParaRPr>
                    </a:p>
                  </a:txBody>
                  <a:tcPr marL="68580" marR="68580" marT="0" marB="0"/>
                </a:tc>
                <a:extLst>
                  <a:ext uri="{0D108BD9-81ED-4DB2-BD59-A6C34878D82A}">
                    <a16:rowId xmlns:a16="http://schemas.microsoft.com/office/drawing/2014/main" val="10001"/>
                  </a:ext>
                </a:extLst>
              </a:tr>
              <a:tr h="325366">
                <a:tc>
                  <a:txBody>
                    <a:bodyPr/>
                    <a:lstStyle/>
                    <a:p>
                      <a:pPr algn="r" rtl="1">
                        <a:spcBef>
                          <a:spcPts val="600"/>
                        </a:spcBef>
                        <a:spcAft>
                          <a:spcPts val="600"/>
                        </a:spcAft>
                      </a:pPr>
                      <a:r>
                        <a:rPr lang="he-IL" sz="2000">
                          <a:effectLst/>
                        </a:rPr>
                        <a:t>ללא שטיפה</a:t>
                      </a:r>
                      <a:endParaRPr lang="en-US" sz="2000">
                        <a:solidFill>
                          <a:srgbClr val="000000"/>
                        </a:solidFill>
                        <a:effectLst/>
                        <a:latin typeface="Arial"/>
                        <a:ea typeface="Times New Roman"/>
                      </a:endParaRPr>
                    </a:p>
                  </a:txBody>
                  <a:tcPr marL="68580" marR="68580" marT="0" marB="0"/>
                </a:tc>
                <a:tc>
                  <a:txBody>
                    <a:bodyPr/>
                    <a:lstStyle/>
                    <a:p>
                      <a:pPr algn="ctr" rtl="1">
                        <a:spcBef>
                          <a:spcPts val="600"/>
                        </a:spcBef>
                        <a:spcAft>
                          <a:spcPts val="600"/>
                        </a:spcAft>
                      </a:pPr>
                      <a:r>
                        <a:rPr lang="he-IL" sz="2000" dirty="0">
                          <a:effectLst/>
                        </a:rPr>
                        <a:t>9</a:t>
                      </a:r>
                      <a:endParaRPr lang="en-US" sz="2000" dirty="0">
                        <a:solidFill>
                          <a:srgbClr val="000000"/>
                        </a:solidFill>
                        <a:effectLst/>
                        <a:latin typeface="Arial"/>
                        <a:ea typeface="Times New Roman"/>
                      </a:endParaRPr>
                    </a:p>
                  </a:txBody>
                  <a:tcPr marL="68580" marR="68580" marT="0" marB="0"/>
                </a:tc>
                <a:extLst>
                  <a:ext uri="{0D108BD9-81ED-4DB2-BD59-A6C34878D82A}">
                    <a16:rowId xmlns:a16="http://schemas.microsoft.com/office/drawing/2014/main" val="10002"/>
                  </a:ext>
                </a:extLst>
              </a:tr>
            </a:tbl>
          </a:graphicData>
        </a:graphic>
      </p:graphicFrame>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4694" b="13464"/>
          <a:stretch/>
        </p:blipFill>
        <p:spPr bwMode="auto">
          <a:xfrm>
            <a:off x="10023327" y="5569314"/>
            <a:ext cx="1338263" cy="123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4694" b="13464"/>
          <a:stretch/>
        </p:blipFill>
        <p:spPr bwMode="auto">
          <a:xfrm>
            <a:off x="10023326" y="3105834"/>
            <a:ext cx="1338263" cy="123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72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5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pPr algn="ctr"/>
            <a:r>
              <a:rPr lang="he-IL" b="1" dirty="0"/>
              <a:t>מה להביא לשיעור?</a:t>
            </a:r>
            <a:endParaRPr lang="x-none" b="1" dirty="0"/>
          </a:p>
        </p:txBody>
      </p:sp>
      <p:pic>
        <p:nvPicPr>
          <p:cNvPr id="11"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10798905" y="2419929"/>
            <a:ext cx="1723685" cy="5983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03183" y="1991936"/>
            <a:ext cx="937882" cy="1454299"/>
          </a:xfrm>
          <a:prstGeom prst="rect">
            <a:avLst/>
          </a:prstGeom>
          <a:noFill/>
          <a:extLst>
            <a:ext uri="{909E8E84-426E-40DD-AFC4-6F175D3DCCD1}">
              <a14:hiddenFill xmlns:a14="http://schemas.microsoft.com/office/drawing/2010/main">
                <a:solidFill>
                  <a:srgbClr val="FFFFFF"/>
                </a:solidFill>
              </a14:hiddenFill>
            </a:ext>
          </a:extLst>
        </p:spPr>
      </p:pic>
      <p:pic>
        <p:nvPicPr>
          <p:cNvPr id="12" name="1min_final" descr="1min_final">
            <a:hlinkClick r:id="" action="ppaction://media"/>
            <a:extLst>
              <a:ext uri="{FF2B5EF4-FFF2-40B4-BE49-F238E27FC236}">
                <a16:creationId xmlns:a16="http://schemas.microsoft.com/office/drawing/2014/main" id="{EA0927D0-A2E9-4F9D-8D80-E6DBC0CFD8C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642" y="1857243"/>
            <a:ext cx="1540938" cy="549601"/>
          </a:xfrm>
          <a:prstGeom prst="rect">
            <a:avLst/>
          </a:prstGeom>
        </p:spPr>
      </p:pic>
      <p:sp>
        <p:nvSpPr>
          <p:cNvPr id="2" name="TextBox 1"/>
          <p:cNvSpPr txBox="1"/>
          <p:nvPr/>
        </p:nvSpPr>
        <p:spPr>
          <a:xfrm>
            <a:off x="3096730" y="1800187"/>
            <a:ext cx="6168571" cy="2554545"/>
          </a:xfrm>
          <a:prstGeom prst="rect">
            <a:avLst/>
          </a:prstGeom>
          <a:noFill/>
        </p:spPr>
        <p:txBody>
          <a:bodyPr wrap="square" rtlCol="1">
            <a:spAutoFit/>
          </a:bodyPr>
          <a:lstStyle/>
          <a:p>
            <a:pPr algn="r"/>
            <a:r>
              <a:rPr lang="he-IL" sz="3200" dirty="0" smtClean="0"/>
              <a:t>כלי כתיבה</a:t>
            </a:r>
          </a:p>
          <a:p>
            <a:pPr algn="r"/>
            <a:r>
              <a:rPr lang="he-IL" sz="3200" dirty="0" smtClean="0"/>
              <a:t>מחברת</a:t>
            </a:r>
          </a:p>
          <a:p>
            <a:pPr algn="r"/>
            <a:r>
              <a:rPr lang="he-IL" sz="3200" dirty="0" smtClean="0"/>
              <a:t>דף גדול</a:t>
            </a:r>
          </a:p>
          <a:p>
            <a:pPr algn="r"/>
            <a:r>
              <a:rPr lang="he-IL" sz="3200" dirty="0" smtClean="0"/>
              <a:t>פתקיות משרדיות קטנות</a:t>
            </a:r>
          </a:p>
          <a:p>
            <a:pPr algn="r"/>
            <a:r>
              <a:rPr lang="he-IL" sz="3200" dirty="0" smtClean="0"/>
              <a:t>דבק</a:t>
            </a:r>
            <a:endParaRPr lang="he-IL" sz="3200" dirty="0"/>
          </a:p>
        </p:txBody>
      </p:sp>
    </p:spTree>
    <p:extLst>
      <p:ext uri="{BB962C8B-B14F-4D97-AF65-F5344CB8AC3E}">
        <p14:creationId xmlns:p14="http://schemas.microsoft.com/office/powerpoint/2010/main" val="339190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שומרים על הסביבה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1331846" y="1973179"/>
            <a:ext cx="9991164" cy="2062103"/>
          </a:xfrm>
          <a:prstGeom prst="rect">
            <a:avLst/>
          </a:prstGeom>
        </p:spPr>
        <p:txBody>
          <a:bodyPr wrap="square">
            <a:spAutoFit/>
          </a:bodyPr>
          <a:lstStyle/>
          <a:p>
            <a:pPr algn="r" rtl="1"/>
            <a:r>
              <a:rPr lang="he-IL" sz="3200" dirty="0"/>
              <a:t>פקחים שסיירו לאורך ערוץ הנחל גילו אלפי דגים מתים צפים על המים. גם צמחים רבים בגדה נפגעו ומתו. התברר שבעקבות תקלה במערכת לאיסוף מי שפכים במפעל לייצור חומרי ניקוי, זרמו מי שפכים אל הנחל. </a:t>
            </a:r>
            <a:endParaRPr lang="en-US" sz="3200" dirty="0"/>
          </a:p>
        </p:txBody>
      </p:sp>
    </p:spTree>
    <p:extLst>
      <p:ext uri="{BB962C8B-B14F-4D97-AF65-F5344CB8AC3E}">
        <p14:creationId xmlns:p14="http://schemas.microsoft.com/office/powerpoint/2010/main" val="141283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שומרים על הסביבה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מלבן 2"/>
          <p:cNvSpPr/>
          <p:nvPr/>
        </p:nvSpPr>
        <p:spPr>
          <a:xfrm>
            <a:off x="1331846" y="1973179"/>
            <a:ext cx="9991164" cy="2062103"/>
          </a:xfrm>
          <a:prstGeom prst="rect">
            <a:avLst/>
          </a:prstGeom>
        </p:spPr>
        <p:txBody>
          <a:bodyPr wrap="square">
            <a:spAutoFit/>
          </a:bodyPr>
          <a:lstStyle/>
          <a:p>
            <a:pPr algn="r" rtl="1"/>
            <a:r>
              <a:rPr lang="he-IL" sz="3200" dirty="0"/>
              <a:t>פקחים שסיירו לאורך ערוץ הנחל גילו אלפי </a:t>
            </a:r>
            <a:r>
              <a:rPr lang="he-IL" sz="3200" dirty="0">
                <a:solidFill>
                  <a:schemeClr val="accent2"/>
                </a:solidFill>
              </a:rPr>
              <a:t>דגים מתים </a:t>
            </a:r>
            <a:r>
              <a:rPr lang="he-IL" sz="3200" dirty="0"/>
              <a:t>צפים על המים. גם </a:t>
            </a:r>
            <a:r>
              <a:rPr lang="he-IL" sz="3200" dirty="0">
                <a:solidFill>
                  <a:schemeClr val="accent2"/>
                </a:solidFill>
              </a:rPr>
              <a:t>צמחים רבים בגדה נפגעו ומתו</a:t>
            </a:r>
            <a:r>
              <a:rPr lang="he-IL" sz="3200" dirty="0"/>
              <a:t>. התברר שבעקבות תקלה במערכת לאיסוף מי שפכים במפעל לייצור חומרי ניקוי, זרמו מי שפכים אל הנחל. </a:t>
            </a:r>
            <a:endParaRPr lang="en-US" sz="3200" dirty="0"/>
          </a:p>
        </p:txBody>
      </p:sp>
    </p:spTree>
    <p:extLst>
      <p:ext uri="{BB962C8B-B14F-4D97-AF65-F5344CB8AC3E}">
        <p14:creationId xmlns:p14="http://schemas.microsoft.com/office/powerpoint/2010/main" val="13084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סיכום השיעור</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3" name="TextBox 12"/>
          <p:cNvSpPr txBox="1"/>
          <p:nvPr/>
        </p:nvSpPr>
        <p:spPr>
          <a:xfrm>
            <a:off x="2143746" y="1877381"/>
            <a:ext cx="875019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marL="457200" indent="-457200" algn="r" rtl="1">
              <a:buFont typeface="Arial" panose="020B0604020202020204" pitchFamily="34" charset="0"/>
              <a:buChar char="•"/>
            </a:pPr>
            <a:r>
              <a:rPr lang="he-IL" sz="3200" b="1" dirty="0"/>
              <a:t>הכרנו את המושג סביבת חיים</a:t>
            </a:r>
          </a:p>
          <a:p>
            <a:pPr marL="457200" indent="-457200" algn="r" rtl="1">
              <a:buFont typeface="Arial" panose="020B0604020202020204" pitchFamily="34" charset="0"/>
              <a:buChar char="•"/>
            </a:pPr>
            <a:r>
              <a:rPr lang="he-IL" sz="3200" b="1" dirty="0"/>
              <a:t>הכרנו מרכיבים חיים ודוממים בסביבת החיים</a:t>
            </a:r>
          </a:p>
          <a:p>
            <a:pPr marL="457200" indent="-457200" algn="r" rtl="1">
              <a:buFont typeface="Arial" panose="020B0604020202020204" pitchFamily="34" charset="0"/>
              <a:buChar char="•"/>
            </a:pPr>
            <a:r>
              <a:rPr lang="he-IL" sz="3200" b="1" dirty="0"/>
              <a:t>בנינו יחד מפת מושגים </a:t>
            </a:r>
          </a:p>
          <a:p>
            <a:pPr marL="457200" indent="-457200" algn="r" rtl="1">
              <a:buFont typeface="Arial" panose="020B0604020202020204" pitchFamily="34" charset="0"/>
              <a:buChar char="•"/>
            </a:pPr>
            <a:r>
              <a:rPr lang="he-IL" sz="3200" b="1" dirty="0"/>
              <a:t>הכרנו מאפיינים של סביבות חיים שונות</a:t>
            </a:r>
          </a:p>
          <a:p>
            <a:pPr marL="457200" indent="-457200" algn="r" rtl="1">
              <a:buFont typeface="Arial" panose="020B0604020202020204" pitchFamily="34" charset="0"/>
              <a:buChar char="•"/>
            </a:pPr>
            <a:r>
              <a:rPr lang="he-IL" sz="3200" b="1" dirty="0"/>
              <a:t>ניתחנו תוצאות של ניסוי והסקנו מסקנות</a:t>
            </a:r>
          </a:p>
          <a:p>
            <a:pPr marL="457200" indent="-457200" algn="r" rtl="1">
              <a:buFont typeface="Arial" panose="020B0604020202020204" pitchFamily="34" charset="0"/>
              <a:buChar char="•"/>
            </a:pPr>
            <a:r>
              <a:rPr lang="he-IL" sz="3200" b="1" dirty="0"/>
              <a:t>למדנו על השפעת האדם על הסביבה</a:t>
            </a:r>
          </a:p>
        </p:txBody>
      </p:sp>
    </p:spTree>
    <p:extLst>
      <p:ext uri="{BB962C8B-B14F-4D97-AF65-F5344CB8AC3E}">
        <p14:creationId xmlns:p14="http://schemas.microsoft.com/office/powerpoint/2010/main" val="8688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מה רבו </a:t>
            </a:r>
            <a:r>
              <a:rPr lang="he-IL" b="1" dirty="0" smtClean="0"/>
              <a:t>מעשיך – משימה </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3" name="TextBox 12"/>
          <p:cNvSpPr txBox="1"/>
          <p:nvPr/>
        </p:nvSpPr>
        <p:spPr>
          <a:xfrm>
            <a:off x="4504059" y="2197007"/>
            <a:ext cx="390925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מזמור ברכי נפשי</a:t>
            </a:r>
          </a:p>
          <a:p>
            <a:pPr algn="ctr"/>
            <a:endParaRPr lang="he-IL" sz="3200" b="1" dirty="0"/>
          </a:p>
          <a:p>
            <a:pPr algn="ctr"/>
            <a:r>
              <a:rPr lang="he-IL" sz="3200" b="1" dirty="0"/>
              <a:t>תהילים, קד'</a:t>
            </a:r>
          </a:p>
        </p:txBody>
      </p:sp>
    </p:spTree>
    <p:extLst>
      <p:ext uri="{BB962C8B-B14F-4D97-AF65-F5344CB8AC3E}">
        <p14:creationId xmlns:p14="http://schemas.microsoft.com/office/powerpoint/2010/main" val="207866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סביבות חיים</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pic>
        <p:nvPicPr>
          <p:cNvPr id="28" name="Picture 2" descr="אגם הנקיק בראשון לציון">
            <a:extLst>
              <a:ext uri="{FF2B5EF4-FFF2-40B4-BE49-F238E27FC236}">
                <a16:creationId xmlns:a16="http://schemas.microsoft.com/office/drawing/2014/main" id="{1E918D24-EDCD-4A20-A66A-E4FA59D05B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9227" y="1671280"/>
            <a:ext cx="3227294" cy="22147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בעלי חיים בטבע">
            <a:extLst>
              <a:ext uri="{FF2B5EF4-FFF2-40B4-BE49-F238E27FC236}">
                <a16:creationId xmlns:a16="http://schemas.microsoft.com/office/drawing/2014/main" id="{846CB07C-099B-4F9B-8F53-90922EF87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227" y="4174164"/>
            <a:ext cx="3227294" cy="24164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בעלי חיים בטבע">
            <a:extLst>
              <a:ext uri="{FF2B5EF4-FFF2-40B4-BE49-F238E27FC236}">
                <a16:creationId xmlns:a16="http://schemas.microsoft.com/office/drawing/2014/main" id="{017C4496-154F-4EDE-8161-432B767E5C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386" y="1696468"/>
            <a:ext cx="3335327" cy="25014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אגם הנקיק בראשון לציון">
            <a:extLst>
              <a:ext uri="{FF2B5EF4-FFF2-40B4-BE49-F238E27FC236}">
                <a16:creationId xmlns:a16="http://schemas.microsoft.com/office/drawing/2014/main" id="{324B7E9F-4796-49AD-B013-B57A3707F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0442" y="4265199"/>
            <a:ext cx="3348585" cy="2369125"/>
          </a:xfrm>
          <a:prstGeom prst="rect">
            <a:avLst/>
          </a:prstGeom>
          <a:noFill/>
          <a:extLst>
            <a:ext uri="{909E8E84-426E-40DD-AFC4-6F175D3DCCD1}">
              <a14:hiddenFill xmlns:a14="http://schemas.microsoft.com/office/drawing/2010/main">
                <a:solidFill>
                  <a:srgbClr val="FFFFFF"/>
                </a:solidFill>
              </a14:hiddenFill>
            </a:ext>
          </a:extLst>
        </p:spPr>
      </p:pic>
      <p:pic>
        <p:nvPicPr>
          <p:cNvPr id="9" name="1min_final" descr="1min_final">
            <a:hlinkClick r:id="" action="ppaction://media"/>
            <a:extLst>
              <a:ext uri="{FF2B5EF4-FFF2-40B4-BE49-F238E27FC236}">
                <a16:creationId xmlns:a16="http://schemas.microsoft.com/office/drawing/2014/main" id="{EA0927D0-A2E9-4F9D-8D80-E6DBC0CFD8C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3642" y="1857243"/>
            <a:ext cx="1540938" cy="549601"/>
          </a:xfrm>
          <a:prstGeom prst="rect">
            <a:avLst/>
          </a:prstGeom>
        </p:spPr>
      </p:pic>
    </p:spTree>
    <p:extLst>
      <p:ext uri="{BB962C8B-B14F-4D97-AF65-F5344CB8AC3E}">
        <p14:creationId xmlns:p14="http://schemas.microsoft.com/office/powerpoint/2010/main" val="206494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אילו מרכיבי סביבה משותפים?</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pic>
        <p:nvPicPr>
          <p:cNvPr id="28" name="Picture 2" descr="אגם הנקיק בראשון לציון">
            <a:extLst>
              <a:ext uri="{FF2B5EF4-FFF2-40B4-BE49-F238E27FC236}">
                <a16:creationId xmlns:a16="http://schemas.microsoft.com/office/drawing/2014/main" id="{1E918D24-EDCD-4A20-A66A-E4FA59D05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43" y="1839851"/>
            <a:ext cx="3227294" cy="22147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בעלי חיים בטבע">
            <a:extLst>
              <a:ext uri="{FF2B5EF4-FFF2-40B4-BE49-F238E27FC236}">
                <a16:creationId xmlns:a16="http://schemas.microsoft.com/office/drawing/2014/main" id="{846CB07C-099B-4F9B-8F53-90922EF87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43" y="4217888"/>
            <a:ext cx="3227294" cy="24164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בעלי חיים בטבע">
            <a:extLst>
              <a:ext uri="{FF2B5EF4-FFF2-40B4-BE49-F238E27FC236}">
                <a16:creationId xmlns:a16="http://schemas.microsoft.com/office/drawing/2014/main" id="{017C4496-154F-4EDE-8161-432B767E5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916" y="1834497"/>
            <a:ext cx="3119555" cy="233966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אגם הנקיק בראשון לציון">
            <a:extLst>
              <a:ext uri="{FF2B5EF4-FFF2-40B4-BE49-F238E27FC236}">
                <a16:creationId xmlns:a16="http://schemas.microsoft.com/office/drawing/2014/main" id="{324B7E9F-4796-49AD-B013-B57A3707FD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023" y="4410635"/>
            <a:ext cx="3143022" cy="22236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19374" y="2090524"/>
            <a:ext cx="1156447" cy="584775"/>
          </a:xfrm>
          <a:prstGeom prst="rect">
            <a:avLst/>
          </a:prstGeom>
          <a:noFill/>
        </p:spPr>
        <p:txBody>
          <a:bodyPr wrap="square" rtlCol="1">
            <a:spAutoFit/>
          </a:bodyPr>
          <a:lstStyle/>
          <a:p>
            <a:pPr algn="ctr"/>
            <a:r>
              <a:rPr lang="he-IL" sz="3200" b="1" dirty="0"/>
              <a:t>אוויר</a:t>
            </a:r>
          </a:p>
        </p:txBody>
      </p:sp>
      <p:sp>
        <p:nvSpPr>
          <p:cNvPr id="9" name="TextBox 8"/>
          <p:cNvSpPr txBox="1"/>
          <p:nvPr/>
        </p:nvSpPr>
        <p:spPr>
          <a:xfrm>
            <a:off x="10549102" y="5395327"/>
            <a:ext cx="1156447" cy="1077218"/>
          </a:xfrm>
          <a:prstGeom prst="rect">
            <a:avLst/>
          </a:prstGeom>
          <a:noFill/>
        </p:spPr>
        <p:txBody>
          <a:bodyPr wrap="square" rtlCol="1">
            <a:spAutoFit/>
          </a:bodyPr>
          <a:lstStyle/>
          <a:p>
            <a:pPr algn="ctr"/>
            <a:r>
              <a:rPr lang="he-IL" sz="3200" b="1" dirty="0"/>
              <a:t>בעלי חיים</a:t>
            </a:r>
          </a:p>
        </p:txBody>
      </p:sp>
      <p:sp>
        <p:nvSpPr>
          <p:cNvPr id="10" name="TextBox 9"/>
          <p:cNvSpPr txBox="1"/>
          <p:nvPr/>
        </p:nvSpPr>
        <p:spPr>
          <a:xfrm>
            <a:off x="10569386" y="4118247"/>
            <a:ext cx="1156447" cy="584775"/>
          </a:xfrm>
          <a:prstGeom prst="rect">
            <a:avLst/>
          </a:prstGeom>
          <a:noFill/>
        </p:spPr>
        <p:txBody>
          <a:bodyPr wrap="square" rtlCol="1">
            <a:spAutoFit/>
          </a:bodyPr>
          <a:lstStyle/>
          <a:p>
            <a:pPr algn="ctr"/>
            <a:r>
              <a:rPr lang="he-IL" sz="3200" b="1" dirty="0"/>
              <a:t>מים</a:t>
            </a:r>
          </a:p>
        </p:txBody>
      </p:sp>
      <p:sp>
        <p:nvSpPr>
          <p:cNvPr id="11" name="TextBox 10"/>
          <p:cNvSpPr txBox="1"/>
          <p:nvPr/>
        </p:nvSpPr>
        <p:spPr>
          <a:xfrm>
            <a:off x="7547957" y="4189673"/>
            <a:ext cx="1156447" cy="584775"/>
          </a:xfrm>
          <a:prstGeom prst="rect">
            <a:avLst/>
          </a:prstGeom>
          <a:noFill/>
        </p:spPr>
        <p:txBody>
          <a:bodyPr wrap="square" rtlCol="1">
            <a:spAutoFit/>
          </a:bodyPr>
          <a:lstStyle/>
          <a:p>
            <a:pPr algn="ctr"/>
            <a:r>
              <a:rPr lang="he-IL" sz="3200" b="1" dirty="0"/>
              <a:t>חום</a:t>
            </a:r>
          </a:p>
        </p:txBody>
      </p:sp>
      <p:sp>
        <p:nvSpPr>
          <p:cNvPr id="12" name="TextBox 11"/>
          <p:cNvSpPr txBox="1"/>
          <p:nvPr/>
        </p:nvSpPr>
        <p:spPr>
          <a:xfrm>
            <a:off x="8852647" y="3322572"/>
            <a:ext cx="1156447" cy="584775"/>
          </a:xfrm>
          <a:prstGeom prst="rect">
            <a:avLst/>
          </a:prstGeom>
          <a:noFill/>
        </p:spPr>
        <p:txBody>
          <a:bodyPr wrap="square" rtlCol="1">
            <a:spAutoFit/>
          </a:bodyPr>
          <a:lstStyle/>
          <a:p>
            <a:pPr algn="ctr"/>
            <a:r>
              <a:rPr lang="he-IL" sz="3200" b="1" dirty="0"/>
              <a:t>אור</a:t>
            </a:r>
          </a:p>
        </p:txBody>
      </p:sp>
      <p:sp>
        <p:nvSpPr>
          <p:cNvPr id="13" name="TextBox 12"/>
          <p:cNvSpPr txBox="1"/>
          <p:nvPr/>
        </p:nvSpPr>
        <p:spPr>
          <a:xfrm>
            <a:off x="7409003" y="2067579"/>
            <a:ext cx="1434353" cy="584775"/>
          </a:xfrm>
          <a:prstGeom prst="rect">
            <a:avLst/>
          </a:prstGeom>
          <a:noFill/>
        </p:spPr>
        <p:txBody>
          <a:bodyPr wrap="square" rtlCol="1">
            <a:spAutoFit/>
          </a:bodyPr>
          <a:lstStyle/>
          <a:p>
            <a:pPr algn="ctr"/>
            <a:r>
              <a:rPr lang="he-IL" sz="3200" b="1" dirty="0"/>
              <a:t>קרקע</a:t>
            </a:r>
          </a:p>
        </p:txBody>
      </p:sp>
      <p:sp>
        <p:nvSpPr>
          <p:cNvPr id="14" name="TextBox 13"/>
          <p:cNvSpPr txBox="1"/>
          <p:nvPr/>
        </p:nvSpPr>
        <p:spPr>
          <a:xfrm>
            <a:off x="7409003" y="5713699"/>
            <a:ext cx="1649832" cy="584775"/>
          </a:xfrm>
          <a:prstGeom prst="rect">
            <a:avLst/>
          </a:prstGeom>
          <a:noFill/>
        </p:spPr>
        <p:txBody>
          <a:bodyPr wrap="square" rtlCol="1">
            <a:spAutoFit/>
          </a:bodyPr>
          <a:lstStyle/>
          <a:p>
            <a:pPr algn="ctr"/>
            <a:r>
              <a:rPr lang="he-IL" sz="3200" b="1" dirty="0"/>
              <a:t>צמחים</a:t>
            </a:r>
          </a:p>
        </p:txBody>
      </p:sp>
    </p:spTree>
    <p:extLst>
      <p:ext uri="{BB962C8B-B14F-4D97-AF65-F5344CB8AC3E}">
        <p14:creationId xmlns:p14="http://schemas.microsoft.com/office/powerpoint/2010/main" val="121369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פעילות - ממיינים מרכיבי 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pic>
        <p:nvPicPr>
          <p:cNvPr id="17" name="1min_final" descr="1min_final">
            <a:hlinkClick r:id="" action="ppaction://media"/>
            <a:extLst>
              <a:ext uri="{FF2B5EF4-FFF2-40B4-BE49-F238E27FC236}">
                <a16:creationId xmlns:a16="http://schemas.microsoft.com/office/drawing/2014/main" id="{5CBBFEDC-35B5-4C22-8B21-35D73F13271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6084" y="1792778"/>
            <a:ext cx="1540938" cy="549601"/>
          </a:xfrm>
          <a:prstGeom prst="rect">
            <a:avLst/>
          </a:prstGeom>
        </p:spPr>
      </p:pic>
      <p:sp>
        <p:nvSpPr>
          <p:cNvPr id="15" name="TextBox 14"/>
          <p:cNvSpPr txBox="1"/>
          <p:nvPr/>
        </p:nvSpPr>
        <p:spPr>
          <a:xfrm>
            <a:off x="7616613" y="1950695"/>
            <a:ext cx="1156447" cy="584775"/>
          </a:xfrm>
          <a:prstGeom prst="rect">
            <a:avLst/>
          </a:prstGeom>
          <a:noFill/>
        </p:spPr>
        <p:txBody>
          <a:bodyPr wrap="square" rtlCol="1">
            <a:spAutoFit/>
          </a:bodyPr>
          <a:lstStyle/>
          <a:p>
            <a:pPr algn="ctr"/>
            <a:r>
              <a:rPr lang="he-IL" sz="3200" b="1" dirty="0"/>
              <a:t>אוויר</a:t>
            </a:r>
          </a:p>
        </p:txBody>
      </p:sp>
      <p:sp>
        <p:nvSpPr>
          <p:cNvPr id="16" name="TextBox 15"/>
          <p:cNvSpPr txBox="1"/>
          <p:nvPr/>
        </p:nvSpPr>
        <p:spPr>
          <a:xfrm>
            <a:off x="7616613" y="4811563"/>
            <a:ext cx="1156447" cy="1077218"/>
          </a:xfrm>
          <a:prstGeom prst="rect">
            <a:avLst/>
          </a:prstGeom>
          <a:noFill/>
        </p:spPr>
        <p:txBody>
          <a:bodyPr wrap="square" rtlCol="1">
            <a:spAutoFit/>
          </a:bodyPr>
          <a:lstStyle/>
          <a:p>
            <a:pPr algn="ctr"/>
            <a:r>
              <a:rPr lang="he-IL" sz="3200" b="1" dirty="0"/>
              <a:t>בעלי חיים</a:t>
            </a:r>
          </a:p>
        </p:txBody>
      </p:sp>
      <p:sp>
        <p:nvSpPr>
          <p:cNvPr id="18" name="TextBox 17"/>
          <p:cNvSpPr txBox="1"/>
          <p:nvPr/>
        </p:nvSpPr>
        <p:spPr>
          <a:xfrm>
            <a:off x="8400551" y="3659219"/>
            <a:ext cx="1156447" cy="584775"/>
          </a:xfrm>
          <a:prstGeom prst="rect">
            <a:avLst/>
          </a:prstGeom>
          <a:noFill/>
        </p:spPr>
        <p:txBody>
          <a:bodyPr wrap="square" rtlCol="1">
            <a:spAutoFit/>
          </a:bodyPr>
          <a:lstStyle/>
          <a:p>
            <a:pPr algn="ctr"/>
            <a:r>
              <a:rPr lang="he-IL" sz="3200" b="1" dirty="0"/>
              <a:t>מים</a:t>
            </a:r>
          </a:p>
        </p:txBody>
      </p:sp>
      <p:sp>
        <p:nvSpPr>
          <p:cNvPr id="19" name="TextBox 18"/>
          <p:cNvSpPr txBox="1"/>
          <p:nvPr/>
        </p:nvSpPr>
        <p:spPr>
          <a:xfrm>
            <a:off x="3658605" y="3663273"/>
            <a:ext cx="1156447" cy="584775"/>
          </a:xfrm>
          <a:prstGeom prst="rect">
            <a:avLst/>
          </a:prstGeom>
          <a:noFill/>
        </p:spPr>
        <p:txBody>
          <a:bodyPr wrap="square" rtlCol="1">
            <a:spAutoFit/>
          </a:bodyPr>
          <a:lstStyle/>
          <a:p>
            <a:pPr algn="ctr"/>
            <a:r>
              <a:rPr lang="he-IL" sz="3200" b="1" dirty="0"/>
              <a:t>חום</a:t>
            </a:r>
          </a:p>
        </p:txBody>
      </p:sp>
      <p:sp>
        <p:nvSpPr>
          <p:cNvPr id="20" name="TextBox 19"/>
          <p:cNvSpPr txBox="1"/>
          <p:nvPr/>
        </p:nvSpPr>
        <p:spPr>
          <a:xfrm>
            <a:off x="5940595" y="3224691"/>
            <a:ext cx="1156447" cy="584775"/>
          </a:xfrm>
          <a:prstGeom prst="rect">
            <a:avLst/>
          </a:prstGeom>
          <a:noFill/>
        </p:spPr>
        <p:txBody>
          <a:bodyPr wrap="square" rtlCol="1">
            <a:spAutoFit/>
          </a:bodyPr>
          <a:lstStyle/>
          <a:p>
            <a:pPr algn="ctr"/>
            <a:r>
              <a:rPr lang="he-IL" sz="3200" b="1" dirty="0"/>
              <a:t>אור</a:t>
            </a:r>
          </a:p>
        </p:txBody>
      </p:sp>
      <p:sp>
        <p:nvSpPr>
          <p:cNvPr id="21" name="TextBox 20"/>
          <p:cNvSpPr txBox="1"/>
          <p:nvPr/>
        </p:nvSpPr>
        <p:spPr>
          <a:xfrm>
            <a:off x="4506242" y="1927750"/>
            <a:ext cx="1434353" cy="584775"/>
          </a:xfrm>
          <a:prstGeom prst="rect">
            <a:avLst/>
          </a:prstGeom>
          <a:noFill/>
        </p:spPr>
        <p:txBody>
          <a:bodyPr wrap="square" rtlCol="1">
            <a:spAutoFit/>
          </a:bodyPr>
          <a:lstStyle/>
          <a:p>
            <a:pPr algn="ctr"/>
            <a:r>
              <a:rPr lang="he-IL" sz="3200" b="1" dirty="0"/>
              <a:t>קרקע</a:t>
            </a:r>
          </a:p>
        </p:txBody>
      </p:sp>
      <p:sp>
        <p:nvSpPr>
          <p:cNvPr id="22" name="TextBox 21"/>
          <p:cNvSpPr txBox="1"/>
          <p:nvPr/>
        </p:nvSpPr>
        <p:spPr>
          <a:xfrm>
            <a:off x="4398502" y="5106408"/>
            <a:ext cx="1649832" cy="584775"/>
          </a:xfrm>
          <a:prstGeom prst="rect">
            <a:avLst/>
          </a:prstGeom>
          <a:noFill/>
        </p:spPr>
        <p:txBody>
          <a:bodyPr wrap="square" rtlCol="1">
            <a:spAutoFit/>
          </a:bodyPr>
          <a:lstStyle/>
          <a:p>
            <a:pPr algn="ctr"/>
            <a:r>
              <a:rPr lang="he-IL" sz="3200" b="1" dirty="0"/>
              <a:t>צמחים</a:t>
            </a:r>
          </a:p>
        </p:txBody>
      </p:sp>
    </p:spTree>
    <p:extLst>
      <p:ext uri="{BB962C8B-B14F-4D97-AF65-F5344CB8AC3E}">
        <p14:creationId xmlns:p14="http://schemas.microsoft.com/office/powerpoint/2010/main" val="292877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פעילות - ממיינים מרכיבי 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TextBox 1"/>
          <p:cNvSpPr txBox="1"/>
          <p:nvPr/>
        </p:nvSpPr>
        <p:spPr>
          <a:xfrm>
            <a:off x="9623609"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9" name="TextBox 8"/>
          <p:cNvSpPr txBox="1"/>
          <p:nvPr/>
        </p:nvSpPr>
        <p:spPr>
          <a:xfrm>
            <a:off x="2702861" y="4826810"/>
            <a:ext cx="115644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בעלי חיים</a:t>
            </a:r>
          </a:p>
        </p:txBody>
      </p:sp>
      <p:sp>
        <p:nvSpPr>
          <p:cNvPr id="10" name="TextBox 9"/>
          <p:cNvSpPr txBox="1"/>
          <p:nvPr/>
        </p:nvSpPr>
        <p:spPr>
          <a:xfrm>
            <a:off x="10883152"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מים</a:t>
            </a:r>
          </a:p>
        </p:txBody>
      </p:sp>
      <p:sp>
        <p:nvSpPr>
          <p:cNvPr id="11" name="TextBox 10"/>
          <p:cNvSpPr txBox="1"/>
          <p:nvPr/>
        </p:nvSpPr>
        <p:spPr>
          <a:xfrm>
            <a:off x="5378824" y="490657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710082" y="4916272"/>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090646" y="4902825"/>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4" name="TextBox 13"/>
          <p:cNvSpPr txBox="1"/>
          <p:nvPr/>
        </p:nvSpPr>
        <p:spPr>
          <a:xfrm>
            <a:off x="698270" y="4847055"/>
            <a:ext cx="134568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16" name="TextBox 15"/>
          <p:cNvSpPr txBox="1"/>
          <p:nvPr/>
        </p:nvSpPr>
        <p:spPr>
          <a:xfrm>
            <a:off x="7288305" y="2155326"/>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7" name="TextBox 16"/>
          <p:cNvSpPr txBox="1"/>
          <p:nvPr/>
        </p:nvSpPr>
        <p:spPr>
          <a:xfrm>
            <a:off x="1053356" y="2155325"/>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spTree>
    <p:extLst>
      <p:ext uri="{BB962C8B-B14F-4D97-AF65-F5344CB8AC3E}">
        <p14:creationId xmlns:p14="http://schemas.microsoft.com/office/powerpoint/2010/main" val="267272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פעילות - ממיינים מרכיבי 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TextBox 1"/>
          <p:cNvSpPr txBox="1"/>
          <p:nvPr/>
        </p:nvSpPr>
        <p:spPr>
          <a:xfrm>
            <a:off x="9623609"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9" name="TextBox 8"/>
          <p:cNvSpPr txBox="1"/>
          <p:nvPr/>
        </p:nvSpPr>
        <p:spPr>
          <a:xfrm>
            <a:off x="3468986" y="4670050"/>
            <a:ext cx="115644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בעלי חיים</a:t>
            </a:r>
          </a:p>
        </p:txBody>
      </p:sp>
      <p:sp>
        <p:nvSpPr>
          <p:cNvPr id="10" name="TextBox 9"/>
          <p:cNvSpPr txBox="1"/>
          <p:nvPr/>
        </p:nvSpPr>
        <p:spPr>
          <a:xfrm>
            <a:off x="10883153" y="4916272"/>
            <a:ext cx="1004048"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מים</a:t>
            </a:r>
          </a:p>
        </p:txBody>
      </p:sp>
      <p:sp>
        <p:nvSpPr>
          <p:cNvPr id="11" name="TextBox 10"/>
          <p:cNvSpPr txBox="1"/>
          <p:nvPr/>
        </p:nvSpPr>
        <p:spPr>
          <a:xfrm>
            <a:off x="5378824" y="490657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710082" y="4916272"/>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090646" y="4902825"/>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4" name="TextBox 13"/>
          <p:cNvSpPr txBox="1"/>
          <p:nvPr/>
        </p:nvSpPr>
        <p:spPr>
          <a:xfrm>
            <a:off x="1827049" y="4879071"/>
            <a:ext cx="136230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16" name="TextBox 15"/>
          <p:cNvSpPr txBox="1"/>
          <p:nvPr/>
        </p:nvSpPr>
        <p:spPr>
          <a:xfrm>
            <a:off x="6929718" y="2195591"/>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7" name="TextBox 16"/>
          <p:cNvSpPr txBox="1"/>
          <p:nvPr/>
        </p:nvSpPr>
        <p:spPr>
          <a:xfrm>
            <a:off x="1840618" y="2067630"/>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sp>
        <p:nvSpPr>
          <p:cNvPr id="18" name="TextBox 17"/>
          <p:cNvSpPr txBox="1"/>
          <p:nvPr/>
        </p:nvSpPr>
        <p:spPr>
          <a:xfrm>
            <a:off x="9238129" y="3723966"/>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חומרים</a:t>
            </a:r>
          </a:p>
        </p:txBody>
      </p:sp>
      <p:sp>
        <p:nvSpPr>
          <p:cNvPr id="19" name="TextBox 18"/>
          <p:cNvSpPr txBox="1"/>
          <p:nvPr/>
        </p:nvSpPr>
        <p:spPr>
          <a:xfrm>
            <a:off x="5992905" y="3724730"/>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אנרגיה</a:t>
            </a:r>
          </a:p>
        </p:txBody>
      </p:sp>
      <p:pic>
        <p:nvPicPr>
          <p:cNvPr id="20" name="1min_final" descr="1min_final">
            <a:hlinkClick r:id="" action="ppaction://media"/>
            <a:extLst>
              <a:ext uri="{FF2B5EF4-FFF2-40B4-BE49-F238E27FC236}">
                <a16:creationId xmlns:a16="http://schemas.microsoft.com/office/drawing/2014/main" id="{7F4FE8D6-55A4-4AF2-83B2-9F0BB507B8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666445"/>
            <a:ext cx="1540938" cy="549601"/>
          </a:xfrm>
          <a:prstGeom prst="rect">
            <a:avLst/>
          </a:prstGeom>
        </p:spPr>
      </p:pic>
    </p:spTree>
    <p:extLst>
      <p:ext uri="{BB962C8B-B14F-4D97-AF65-F5344CB8AC3E}">
        <p14:creationId xmlns:p14="http://schemas.microsoft.com/office/powerpoint/2010/main" val="113980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a:t>מפת מושגים - מרכיבי סביבה</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TextBox 1"/>
          <p:cNvSpPr txBox="1"/>
          <p:nvPr/>
        </p:nvSpPr>
        <p:spPr>
          <a:xfrm>
            <a:off x="9623609"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אוויר</a:t>
            </a:r>
          </a:p>
        </p:txBody>
      </p:sp>
      <p:sp>
        <p:nvSpPr>
          <p:cNvPr id="10" name="TextBox 9"/>
          <p:cNvSpPr txBox="1"/>
          <p:nvPr/>
        </p:nvSpPr>
        <p:spPr>
          <a:xfrm>
            <a:off x="10883152" y="487593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מים</a:t>
            </a:r>
          </a:p>
        </p:txBody>
      </p:sp>
      <p:sp>
        <p:nvSpPr>
          <p:cNvPr id="11" name="TextBox 10"/>
          <p:cNvSpPr txBox="1"/>
          <p:nvPr/>
        </p:nvSpPr>
        <p:spPr>
          <a:xfrm>
            <a:off x="5378824" y="4906570"/>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חום</a:t>
            </a:r>
          </a:p>
        </p:txBody>
      </p:sp>
      <p:sp>
        <p:nvSpPr>
          <p:cNvPr id="12" name="TextBox 11"/>
          <p:cNvSpPr txBox="1"/>
          <p:nvPr/>
        </p:nvSpPr>
        <p:spPr>
          <a:xfrm>
            <a:off x="6710082" y="4916272"/>
            <a:ext cx="11564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אור</a:t>
            </a:r>
          </a:p>
        </p:txBody>
      </p:sp>
      <p:sp>
        <p:nvSpPr>
          <p:cNvPr id="13" name="TextBox 12"/>
          <p:cNvSpPr txBox="1"/>
          <p:nvPr/>
        </p:nvSpPr>
        <p:spPr>
          <a:xfrm>
            <a:off x="8090646" y="4902825"/>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קרקע</a:t>
            </a:r>
          </a:p>
        </p:txBody>
      </p:sp>
      <p:sp>
        <p:nvSpPr>
          <p:cNvPr id="16" name="TextBox 15"/>
          <p:cNvSpPr txBox="1"/>
          <p:nvPr/>
        </p:nvSpPr>
        <p:spPr>
          <a:xfrm>
            <a:off x="7113494" y="2155326"/>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דוממים</a:t>
            </a:r>
          </a:p>
        </p:txBody>
      </p:sp>
      <p:sp>
        <p:nvSpPr>
          <p:cNvPr id="18" name="TextBox 17"/>
          <p:cNvSpPr txBox="1"/>
          <p:nvPr/>
        </p:nvSpPr>
        <p:spPr>
          <a:xfrm>
            <a:off x="9238129" y="3723966"/>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חומרים</a:t>
            </a:r>
          </a:p>
        </p:txBody>
      </p:sp>
      <p:sp>
        <p:nvSpPr>
          <p:cNvPr id="19" name="TextBox 18"/>
          <p:cNvSpPr txBox="1"/>
          <p:nvPr/>
        </p:nvSpPr>
        <p:spPr>
          <a:xfrm>
            <a:off x="5992905" y="3724730"/>
            <a:ext cx="143435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אנרגיה</a:t>
            </a:r>
          </a:p>
        </p:txBody>
      </p:sp>
      <p:cxnSp>
        <p:nvCxnSpPr>
          <p:cNvPr id="4" name="מחבר חץ ישר 3"/>
          <p:cNvCxnSpPr>
            <a:stCxn id="16" idx="2"/>
            <a:endCxn id="19" idx="0"/>
          </p:cNvCxnSpPr>
          <p:nvPr/>
        </p:nvCxnSpPr>
        <p:spPr>
          <a:xfrm flipH="1">
            <a:off x="6710082" y="3232544"/>
            <a:ext cx="1806388" cy="492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a:stCxn id="16" idx="2"/>
            <a:endCxn id="18" idx="0"/>
          </p:cNvCxnSpPr>
          <p:nvPr/>
        </p:nvCxnSpPr>
        <p:spPr>
          <a:xfrm>
            <a:off x="8516470" y="3232544"/>
            <a:ext cx="1438836" cy="491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90645" y="3412816"/>
            <a:ext cx="1434353" cy="830997"/>
          </a:xfrm>
          <a:prstGeom prst="rect">
            <a:avLst/>
          </a:prstGeom>
          <a:noFill/>
          <a:ln>
            <a:noFill/>
          </a:ln>
        </p:spPr>
        <p:txBody>
          <a:bodyPr wrap="square" rtlCol="1">
            <a:spAutoFit/>
          </a:bodyPr>
          <a:lstStyle/>
          <a:p>
            <a:r>
              <a:rPr lang="he-IL" sz="2400" dirty="0">
                <a:latin typeface="Guttman Yad-Brush" panose="02010401010101010101" pitchFamily="2" charset="-79"/>
              </a:rPr>
              <a:t>יכולים להיות</a:t>
            </a:r>
          </a:p>
        </p:txBody>
      </p:sp>
      <p:sp>
        <p:nvSpPr>
          <p:cNvPr id="20" name="TextBox 19"/>
          <p:cNvSpPr txBox="1"/>
          <p:nvPr/>
        </p:nvSpPr>
        <p:spPr>
          <a:xfrm>
            <a:off x="3468986" y="4670050"/>
            <a:ext cx="115644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בעלי חיים</a:t>
            </a:r>
          </a:p>
        </p:txBody>
      </p:sp>
      <p:sp>
        <p:nvSpPr>
          <p:cNvPr id="21" name="TextBox 20"/>
          <p:cNvSpPr txBox="1"/>
          <p:nvPr/>
        </p:nvSpPr>
        <p:spPr>
          <a:xfrm>
            <a:off x="1827049" y="4879071"/>
            <a:ext cx="136230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צמחים</a:t>
            </a:r>
          </a:p>
        </p:txBody>
      </p:sp>
      <p:sp>
        <p:nvSpPr>
          <p:cNvPr id="22" name="TextBox 21"/>
          <p:cNvSpPr txBox="1"/>
          <p:nvPr/>
        </p:nvSpPr>
        <p:spPr>
          <a:xfrm>
            <a:off x="1840618" y="2067630"/>
            <a:ext cx="2805952"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a:t>מרכיבי סביבה חיים</a:t>
            </a:r>
          </a:p>
        </p:txBody>
      </p:sp>
      <p:pic>
        <p:nvPicPr>
          <p:cNvPr id="23" name="1min_final" descr="1min_final">
            <a:hlinkClick r:id="" action="ppaction://media"/>
            <a:extLst>
              <a:ext uri="{FF2B5EF4-FFF2-40B4-BE49-F238E27FC236}">
                <a16:creationId xmlns:a16="http://schemas.microsoft.com/office/drawing/2014/main" id="{7F4FE8D6-55A4-4AF2-83B2-9F0BB507B8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666445"/>
            <a:ext cx="1540938" cy="549601"/>
          </a:xfrm>
          <a:prstGeom prst="rect">
            <a:avLst/>
          </a:prstGeom>
        </p:spPr>
      </p:pic>
    </p:spTree>
    <p:extLst>
      <p:ext uri="{BB962C8B-B14F-4D97-AF65-F5344CB8AC3E}">
        <p14:creationId xmlns:p14="http://schemas.microsoft.com/office/powerpoint/2010/main" val="199122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מצגות חירום</Template>
  <TotalTime>1241</TotalTime>
  <Words>2732</Words>
  <Application>Microsoft Office PowerPoint</Application>
  <PresentationFormat>מסך רחב</PresentationFormat>
  <Paragraphs>336</Paragraphs>
  <Slides>33</Slides>
  <Notes>33</Notes>
  <HiddenSlides>0</HiddenSlides>
  <MMClips>9</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33</vt:i4>
      </vt:variant>
    </vt:vector>
  </HeadingPairs>
  <TitlesOfParts>
    <vt:vector size="38" baseType="lpstr">
      <vt:lpstr>Arial</vt:lpstr>
      <vt:lpstr>Calibri</vt:lpstr>
      <vt:lpstr>Guttman Yad-Brush</vt:lpstr>
      <vt:lpstr>Times New Roman</vt:lpstr>
      <vt:lpstr>מצגות חירום</vt:lpstr>
      <vt:lpstr>מצגת של PowerPoint‏</vt:lpstr>
      <vt:lpstr>סביבות חיים</vt:lpstr>
      <vt:lpstr>מה להביא לשיעור?</vt:lpstr>
      <vt:lpstr>סביבות חיים</vt:lpstr>
      <vt:lpstr>אילו מרכיבי סביבה משותפים?</vt:lpstr>
      <vt:lpstr>פעילות - ממיינים מרכיבי סביבה</vt:lpstr>
      <vt:lpstr>פעילות - ממיינים מרכיבי סביבה</vt:lpstr>
      <vt:lpstr>פעילות - ממיינים מרכיבי סביבה</vt:lpstr>
      <vt:lpstr>מפת מושגים - מרכיבי סביבה</vt:lpstr>
      <vt:lpstr>מפת מושגים - מרכיבי סביבה</vt:lpstr>
      <vt:lpstr>מפת מושגים - מרכיבי סביבה</vt:lpstr>
      <vt:lpstr>מפת מושגים - מרכיבי סביבה</vt:lpstr>
      <vt:lpstr>מפת מושגים - מרכיבי סביבה</vt:lpstr>
      <vt:lpstr>העכביש בסביבתו</vt:lpstr>
      <vt:lpstr>מגוון סביבות חיים</vt:lpstr>
      <vt:lpstr>סביבת החיים - חורש</vt:lpstr>
      <vt:lpstr>סביבת החיים - מדבר</vt:lpstr>
      <vt:lpstr>סביבת החיים - נחל</vt:lpstr>
      <vt:lpstr>תרגול – סביבת החיים של החולד</vt:lpstr>
      <vt:lpstr>מבנה גופו של החולד מותאם לסביבה</vt:lpstr>
      <vt:lpstr>מבנה גופו של החולד מותאם לסביבה</vt:lpstr>
      <vt:lpstr>מבנה גופו של החולד מותאם לסביבה</vt:lpstr>
      <vt:lpstr>מבנה גופו של החולד מותאם לסביבה</vt:lpstr>
      <vt:lpstr>מנתחים סיפור ניסוי – סביבת החוף</vt:lpstr>
      <vt:lpstr>מנתחים סיפור ניסוי – סביבת החוף</vt:lpstr>
      <vt:lpstr>מנתחים סיפור ניסוי – סביבת החוף</vt:lpstr>
      <vt:lpstr>מנתחים תוצאות</vt:lpstr>
      <vt:lpstr>מסיקים מסקנות</vt:lpstr>
      <vt:lpstr>מסיקים מסקנות</vt:lpstr>
      <vt:lpstr>שומרים על הסביבה</vt:lpstr>
      <vt:lpstr>שומרים על הסביבה</vt:lpstr>
      <vt:lpstr>סיכום השיעור</vt:lpstr>
      <vt:lpstr>מה רבו מעשיך – משימה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Roni Ginsber</cp:lastModifiedBy>
  <cp:revision>226</cp:revision>
  <dcterms:created xsi:type="dcterms:W3CDTF">2020-03-11T07:11:19Z</dcterms:created>
  <dcterms:modified xsi:type="dcterms:W3CDTF">2020-05-05T09:46:11Z</dcterms:modified>
</cp:coreProperties>
</file>