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5"/>
  </p:notesMasterIdLst>
  <p:sldIdLst>
    <p:sldId id="257" r:id="rId2"/>
    <p:sldId id="262" r:id="rId3"/>
    <p:sldId id="376" r:id="rId4"/>
    <p:sldId id="288" r:id="rId5"/>
    <p:sldId id="263" r:id="rId6"/>
    <p:sldId id="323" r:id="rId7"/>
    <p:sldId id="322" r:id="rId8"/>
    <p:sldId id="318" r:id="rId9"/>
    <p:sldId id="319" r:id="rId10"/>
    <p:sldId id="320" r:id="rId11"/>
    <p:sldId id="321" r:id="rId12"/>
    <p:sldId id="311" r:id="rId13"/>
    <p:sldId id="312" r:id="rId14"/>
    <p:sldId id="313" r:id="rId15"/>
    <p:sldId id="314" r:id="rId16"/>
    <p:sldId id="315" r:id="rId17"/>
    <p:sldId id="316" r:id="rId18"/>
    <p:sldId id="309" r:id="rId19"/>
    <p:sldId id="317" r:id="rId20"/>
    <p:sldId id="324" r:id="rId21"/>
    <p:sldId id="310" r:id="rId22"/>
    <p:sldId id="325" r:id="rId23"/>
    <p:sldId id="326" r:id="rId24"/>
    <p:sldId id="327" r:id="rId25"/>
    <p:sldId id="328" r:id="rId26"/>
    <p:sldId id="329" r:id="rId27"/>
    <p:sldId id="330" r:id="rId28"/>
    <p:sldId id="332" r:id="rId29"/>
    <p:sldId id="331" r:id="rId30"/>
    <p:sldId id="333" r:id="rId31"/>
    <p:sldId id="334" r:id="rId32"/>
    <p:sldId id="335" r:id="rId33"/>
    <p:sldId id="336" r:id="rId34"/>
    <p:sldId id="339" r:id="rId35"/>
    <p:sldId id="337" r:id="rId36"/>
    <p:sldId id="338" r:id="rId37"/>
    <p:sldId id="341" r:id="rId38"/>
    <p:sldId id="340" r:id="rId39"/>
    <p:sldId id="342" r:id="rId40"/>
    <p:sldId id="343" r:id="rId41"/>
    <p:sldId id="344" r:id="rId42"/>
    <p:sldId id="345" r:id="rId43"/>
    <p:sldId id="346" r:id="rId44"/>
    <p:sldId id="351" r:id="rId45"/>
    <p:sldId id="356" r:id="rId46"/>
    <p:sldId id="353" r:id="rId47"/>
    <p:sldId id="354" r:id="rId48"/>
    <p:sldId id="347" r:id="rId49"/>
    <p:sldId id="357" r:id="rId50"/>
    <p:sldId id="358" r:id="rId51"/>
    <p:sldId id="359" r:id="rId52"/>
    <p:sldId id="360" r:id="rId53"/>
    <p:sldId id="361" r:id="rId54"/>
    <p:sldId id="377" r:id="rId55"/>
    <p:sldId id="378" r:id="rId56"/>
    <p:sldId id="379" r:id="rId57"/>
    <p:sldId id="381" r:id="rId58"/>
    <p:sldId id="382" r:id="rId59"/>
    <p:sldId id="384" r:id="rId60"/>
    <p:sldId id="385" r:id="rId61"/>
    <p:sldId id="386" r:id="rId62"/>
    <p:sldId id="387" r:id="rId63"/>
    <p:sldId id="388" r:id="rId64"/>
    <p:sldId id="389" r:id="rId65"/>
    <p:sldId id="390" r:id="rId66"/>
    <p:sldId id="392" r:id="rId67"/>
    <p:sldId id="393" r:id="rId68"/>
    <p:sldId id="394" r:id="rId69"/>
    <p:sldId id="396" r:id="rId70"/>
    <p:sldId id="395" r:id="rId71"/>
    <p:sldId id="363" r:id="rId72"/>
    <p:sldId id="375" r:id="rId73"/>
    <p:sldId id="291" r:id="rId7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6CF0FF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835" y="67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ד'/אלול/תש"ף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4534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9374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0151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627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3797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5849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6004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9260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055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108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4419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0912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5487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254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0264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7264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8625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3154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993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3539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509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532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550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9319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8278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5241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271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ד'/אלול/תש"ף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0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100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22.png"/><Relationship Id="rId5" Type="http://schemas.openxmlformats.org/officeDocument/2006/relationships/image" Target="../media/image47.pn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0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5.png"/><Relationship Id="rId7" Type="http://schemas.openxmlformats.org/officeDocument/2006/relationships/image" Target="../media/image7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5.png"/><Relationship Id="rId7" Type="http://schemas.openxmlformats.org/officeDocument/2006/relationships/image" Target="../media/image7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7.png"/><Relationship Id="rId9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6.png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7.png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4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5" Type="http://schemas.openxmlformats.org/officeDocument/2006/relationships/image" Target="../media/image91.png"/><Relationship Id="rId4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png"/><Relationship Id="rId4" Type="http://schemas.openxmlformats.org/officeDocument/2006/relationships/image" Target="../media/image9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8.png"/><Relationship Id="rId4" Type="http://schemas.openxmlformats.org/officeDocument/2006/relationships/image" Target="../media/image9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6.png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6.png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1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9.png"/><Relationship Id="rId5" Type="http://schemas.openxmlformats.org/officeDocument/2006/relationships/image" Target="../media/image117.png"/><Relationship Id="rId4" Type="http://schemas.openxmlformats.org/officeDocument/2006/relationships/image" Target="../media/image11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0.png"/><Relationship Id="rId4" Type="http://schemas.openxmlformats.org/officeDocument/2006/relationships/image" Target="../media/image11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4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131719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שיעורים למגזר החרדי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473521" y="332146"/>
            <a:ext cx="1390919" cy="168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he-IL" sz="2800" dirty="0"/>
                  <a:t>תחום ההגדרה של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הוא רק כאשר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endParaRPr lang="he-IL" sz="2800" dirty="0"/>
              </a:p>
              <a:p>
                <a:endParaRPr lang="he-IL" sz="2800" dirty="0"/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  ,  לפונקציה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יש </a:t>
                </a:r>
                <a:r>
                  <a:rPr lang="he-IL" sz="2800" dirty="0" err="1"/>
                  <a:t>אסמפטוטות</a:t>
                </a:r>
                <a:r>
                  <a:rPr lang="he-IL" sz="2800" dirty="0"/>
                  <a:t> אנכיות 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, הפונקציה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שלילית 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</m:oMath>
                </a14:m>
                <a:r>
                  <a:rPr lang="he-IL" sz="2800" dirty="0"/>
                  <a:t>    , לפונקציה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יש נקודות אפס.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t="-1730" r="-10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10EDAD40-E314-401E-A418-89A98AF5C9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10EDAD40-E314-401E-A418-89A98AF5C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4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35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he-IL" sz="2800" dirty="0"/>
                  <a:t>תחום ההגדרה של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הוא רק כאשר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endParaRPr lang="he-IL" sz="2800" dirty="0"/>
              </a:p>
              <a:p>
                <a:endParaRPr lang="he-IL" sz="2800" dirty="0"/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  ,  לפונקציה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יש </a:t>
                </a:r>
                <a:r>
                  <a:rPr lang="he-IL" sz="2800" dirty="0" err="1"/>
                  <a:t>אסמפטוטות</a:t>
                </a:r>
                <a:r>
                  <a:rPr lang="he-IL" sz="2800" dirty="0"/>
                  <a:t> אנכיות 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, הפונקציה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שלילית 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</m:oMath>
                </a14:m>
                <a:r>
                  <a:rPr lang="he-IL" sz="2800" dirty="0"/>
                  <a:t>    , לפונקציה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יש נקודות אפס.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800" dirty="0"/>
                  <a:t>, הפונקציה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חיובית .</a:t>
                </a:r>
              </a:p>
              <a:p>
                <a:endParaRPr lang="he-IL" sz="2800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t="-1730" r="-10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942637D5-DE4F-429D-B441-3A408AB0DF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942637D5-DE4F-429D-B441-3A408AB0DF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4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9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מה לגבי קיצון ? </a:t>
            </a:r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5C12B4-EA78-419F-8B44-501E5DD85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74753"/>
          <a:stretch/>
        </p:blipFill>
        <p:spPr>
          <a:xfrm>
            <a:off x="2648974" y="1567973"/>
            <a:ext cx="6679852" cy="1940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67A742A7-7CF6-48F7-9F65-A0E6F99E77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67A742A7-7CF6-48F7-9F65-A0E6F99E77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4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647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מה לגבי קיצון ? </a:t>
            </a:r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5C12B4-EA78-419F-8B44-501E5DD85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" b="47250"/>
          <a:stretch/>
        </p:blipFill>
        <p:spPr>
          <a:xfrm>
            <a:off x="2648974" y="1567974"/>
            <a:ext cx="6679852" cy="4054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1BD0DAE3-8D5E-4672-AE15-A7EFD56D75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1BD0DAE3-8D5E-4672-AE15-A7EFD56D7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4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23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5212205"/>
          </a:xfrm>
        </p:spPr>
        <p:txBody>
          <a:bodyPr/>
          <a:lstStyle/>
          <a:p>
            <a:r>
              <a:rPr lang="he-IL" dirty="0"/>
              <a:t>מה לגבי קיצון ? </a:t>
            </a:r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5C12B4-EA78-419F-8B44-501E5DD85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" b="32190"/>
          <a:stretch/>
        </p:blipFill>
        <p:spPr>
          <a:xfrm>
            <a:off x="2648974" y="1567973"/>
            <a:ext cx="6679852" cy="5212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79F0F7B8-B101-40A1-A5AA-B02EFA8C2E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79F0F7B8-B101-40A1-A5AA-B02EFA8C2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4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51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5212205"/>
          </a:xfrm>
        </p:spPr>
        <p:txBody>
          <a:bodyPr/>
          <a:lstStyle/>
          <a:p>
            <a:r>
              <a:rPr lang="he-IL" dirty="0"/>
              <a:t>מה לגבי קיצון ? </a:t>
            </a:r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5C12B4-EA78-419F-8B44-501E5DD85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828" b="11126"/>
          <a:stretch/>
        </p:blipFill>
        <p:spPr>
          <a:xfrm>
            <a:off x="2483604" y="1630008"/>
            <a:ext cx="6679852" cy="38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0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5212205"/>
          </a:xfrm>
        </p:spPr>
        <p:txBody>
          <a:bodyPr/>
          <a:lstStyle/>
          <a:p>
            <a:r>
              <a:rPr lang="he-IL" dirty="0"/>
              <a:t>מה לגבי קיצון ? </a:t>
            </a:r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5C12B4-EA78-419F-8B44-501E5DD85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827" b="622"/>
          <a:stretch/>
        </p:blipFill>
        <p:spPr>
          <a:xfrm>
            <a:off x="2483604" y="1630008"/>
            <a:ext cx="6679852" cy="46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הקשר בין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5C12B4-EA78-419F-8B44-501E5DD85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765" b="622"/>
          <a:stretch/>
        </p:blipFill>
        <p:spPr>
          <a:xfrm>
            <a:off x="2269596" y="1630008"/>
            <a:ext cx="6679852" cy="3044757"/>
          </a:xfrm>
          <a:prstGeom prst="rect">
            <a:avLst/>
          </a:prstGeom>
        </p:spPr>
      </p:pic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891AAF7-8FBC-4CC1-833F-3851FC7B2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67974"/>
            <a:ext cx="11161453" cy="3325242"/>
          </a:xfrm>
        </p:spPr>
        <p:txBody>
          <a:bodyPr/>
          <a:lstStyle/>
          <a:p>
            <a:r>
              <a:rPr lang="he-IL" dirty="0"/>
              <a:t>המסקנות :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1276B23-6171-4062-8ADC-638CC4257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498" y="4893215"/>
            <a:ext cx="68389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33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/>
                  <a:t> </a:t>
                </a:r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15273" y="1382236"/>
                <a:ext cx="11161453" cy="457200"/>
              </a:xfrm>
            </p:spPr>
            <p:txBody>
              <a:bodyPr/>
              <a:lstStyle/>
              <a:p>
                <a:r>
                  <a:rPr lang="he-IL" dirty="0"/>
                  <a:t> נתונה הפונקציה הקווית  </a:t>
                </a:r>
                <a14:m>
                  <m:oMath xmlns:m="http://schemas.openxmlformats.org/officeDocument/2006/math"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1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/>
                  <a:t>נניח ש: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15273" y="1382236"/>
                <a:ext cx="11161453" cy="457200"/>
              </a:xfrm>
              <a:blipFill>
                <a:blip r:embed="rId4"/>
                <a:stretch>
                  <a:fillRect t="-28000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2071991"/>
                <a:ext cx="11362199" cy="4786009"/>
              </a:xfrm>
            </p:spPr>
            <p:txBody>
              <a:bodyPr/>
              <a:lstStyle/>
              <a:p>
                <a:r>
                  <a:rPr lang="he-IL" dirty="0"/>
                  <a:t>הפונקציה תמיד עולה </a:t>
                </a:r>
                <a:r>
                  <a:rPr lang="he-IL" dirty="0" err="1"/>
                  <a:t>ונק</a:t>
                </a:r>
                <a:r>
                  <a:rPr lang="he-IL" dirty="0"/>
                  <a:t> החיתוך שלה עם ציר ה-</a:t>
                </a:r>
                <a:r>
                  <a:rPr lang="en-US" dirty="0"/>
                  <a:t>x </a:t>
                </a:r>
                <a:r>
                  <a:rPr lang="he-IL" dirty="0"/>
                  <a:t>  היא: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  <a:p>
                <a:endParaRPr lang="he-IL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2071991"/>
                <a:ext cx="11362199" cy="4786009"/>
              </a:xfrm>
              <a:blipFill>
                <a:blip r:embed="rId5"/>
                <a:stretch>
                  <a:fillRect r="-8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7664AA2-3964-492A-97DF-B20BE0B63299}"/>
              </a:ext>
            </a:extLst>
          </p:cNvPr>
          <p:cNvSpPr txBox="1"/>
          <p:nvPr/>
        </p:nvSpPr>
        <p:spPr>
          <a:xfrm>
            <a:off x="2654649" y="4319273"/>
            <a:ext cx="9163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AAF8CE1-ED6B-4FC2-8FEA-1D3B185C2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221" y="3102692"/>
            <a:ext cx="3867150" cy="31718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E6C3CBD-D4F5-4E9E-AAC2-BE17C0D2E5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693" y="4407617"/>
            <a:ext cx="10096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/>
                  <a:t> </a:t>
                </a:r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15273" y="1382236"/>
                <a:ext cx="11161453" cy="457200"/>
              </a:xfrm>
            </p:spPr>
            <p:txBody>
              <a:bodyPr/>
              <a:lstStyle/>
              <a:p>
                <a:r>
                  <a:rPr lang="he-IL" dirty="0"/>
                  <a:t> נתונה הפונקציה הקווית  </a:t>
                </a:r>
                <a14:m>
                  <m:oMath xmlns:m="http://schemas.openxmlformats.org/officeDocument/2006/math"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1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/>
                  <a:t>נניח ש: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15273" y="1382236"/>
                <a:ext cx="11161453" cy="457200"/>
              </a:xfrm>
              <a:blipFill>
                <a:blip r:embed="rId4"/>
                <a:stretch>
                  <a:fillRect t="-28000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2071991"/>
                <a:ext cx="11362199" cy="4786009"/>
              </a:xfrm>
            </p:spPr>
            <p:txBody>
              <a:bodyPr/>
              <a:lstStyle/>
              <a:p>
                <a:r>
                  <a:rPr lang="he-IL" dirty="0"/>
                  <a:t>הפונקציה תמיד עולה </a:t>
                </a:r>
                <a:r>
                  <a:rPr lang="he-IL" dirty="0" err="1"/>
                  <a:t>ונק</a:t>
                </a:r>
                <a:r>
                  <a:rPr lang="he-IL" dirty="0"/>
                  <a:t> החיתוך שלה עם ציר ה-</a:t>
                </a:r>
                <a:r>
                  <a:rPr lang="en-US" dirty="0"/>
                  <a:t>x </a:t>
                </a:r>
                <a:r>
                  <a:rPr lang="he-IL" dirty="0"/>
                  <a:t>  היא: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  <a:p>
                <a:endParaRPr lang="he-IL" dirty="0"/>
              </a:p>
              <a:p>
                <a:endParaRPr lang="he-IL" dirty="0"/>
              </a:p>
              <a:p>
                <a:r>
                  <a:rPr lang="he-IL" dirty="0"/>
                  <a:t>הפונקציה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מוגדרת  עבור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he-IL" dirty="0"/>
                  <a:t> </a:t>
                </a:r>
              </a:p>
              <a:p>
                <a:pPr marL="0" indent="0">
                  <a:buNone/>
                </a:pPr>
                <a:r>
                  <a:rPr lang="he-IL" dirty="0"/>
                  <a:t>    יש לה </a:t>
                </a:r>
                <a:r>
                  <a:rPr lang="he-IL" dirty="0" err="1"/>
                  <a:t>אסימפטוטה</a:t>
                </a:r>
                <a:r>
                  <a:rPr lang="he-IL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he-IL" dirty="0"/>
              </a:p>
              <a:p>
                <a:pPr marL="0" indent="0">
                  <a:buNone/>
                </a:pPr>
                <a:r>
                  <a:rPr lang="he-IL" dirty="0"/>
                  <a:t>    וכן תמיד עולה בתחום הגדרתה .</a:t>
                </a:r>
                <a:endParaRPr lang="en-US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2071991"/>
                <a:ext cx="11362199" cy="4786009"/>
              </a:xfrm>
              <a:blipFill>
                <a:blip r:embed="rId5"/>
                <a:stretch>
                  <a:fillRect r="-8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7664AA2-3964-492A-97DF-B20BE0B63299}"/>
              </a:ext>
            </a:extLst>
          </p:cNvPr>
          <p:cNvSpPr txBox="1"/>
          <p:nvPr/>
        </p:nvSpPr>
        <p:spPr>
          <a:xfrm>
            <a:off x="5669368" y="5330757"/>
            <a:ext cx="60097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6DB8087-9D30-4540-9049-1BD36DA81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2774" y="4623930"/>
            <a:ext cx="1000125" cy="590550"/>
          </a:xfrm>
          <a:prstGeom prst="rect">
            <a:avLst/>
          </a:prstGeom>
        </p:spPr>
      </p:pic>
      <p:sp>
        <p:nvSpPr>
          <p:cNvPr id="10" name="חץ: למטה 9">
            <a:extLst>
              <a:ext uri="{FF2B5EF4-FFF2-40B4-BE49-F238E27FC236}">
                <a16:creationId xmlns:a16="http://schemas.microsoft.com/office/drawing/2014/main" id="{8BBA5047-8CB0-4A54-A027-888196A5C326}"/>
              </a:ext>
            </a:extLst>
          </p:cNvPr>
          <p:cNvSpPr/>
          <p:nvPr/>
        </p:nvSpPr>
        <p:spPr>
          <a:xfrm>
            <a:off x="7937769" y="2857206"/>
            <a:ext cx="348445" cy="547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EAA0DB5-7031-40DB-AEE0-ABEC59FAB8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026"/>
          <a:stretch/>
        </p:blipFill>
        <p:spPr>
          <a:xfrm>
            <a:off x="376307" y="3002938"/>
            <a:ext cx="1799830" cy="363146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4ACAAED-2C1C-43AB-9289-9240F45293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8219" y="4238333"/>
            <a:ext cx="3202715" cy="2184848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DF06B3B-B79E-4346-9906-28E011D6D1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023" y="4238333"/>
            <a:ext cx="15335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4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4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he-IL" dirty="0"/>
                  <a:t>הקשר בין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3"/>
                <a:stretch>
                  <a:fillRect l="-5869" t="-50971" r="-3668" b="-70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3313866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מתמטיקה שאלון 582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803004" y="4190853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אורית כהן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/>
                  <a:t> </a:t>
                </a:r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15273" y="1382236"/>
                <a:ext cx="11161453" cy="457200"/>
              </a:xfrm>
            </p:spPr>
            <p:txBody>
              <a:bodyPr/>
              <a:lstStyle/>
              <a:p>
                <a:r>
                  <a:rPr lang="he-IL" dirty="0"/>
                  <a:t> נתונה הפונקציה הקווית  </a:t>
                </a:r>
                <a14:m>
                  <m:oMath xmlns:m="http://schemas.openxmlformats.org/officeDocument/2006/math"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1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/>
                  <a:t>נניח ש: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15273" y="1382236"/>
                <a:ext cx="11161453" cy="457200"/>
              </a:xfrm>
              <a:blipFill>
                <a:blip r:embed="rId4"/>
                <a:stretch>
                  <a:fillRect t="-28000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2071991"/>
                <a:ext cx="11362199" cy="4786009"/>
              </a:xfrm>
            </p:spPr>
            <p:txBody>
              <a:bodyPr/>
              <a:lstStyle/>
              <a:p>
                <a:r>
                  <a:rPr lang="he-IL" dirty="0"/>
                  <a:t>הפונקציה תמיד עולה </a:t>
                </a:r>
                <a:r>
                  <a:rPr lang="he-IL" dirty="0" err="1"/>
                  <a:t>ונק</a:t>
                </a:r>
                <a:r>
                  <a:rPr lang="he-IL" dirty="0"/>
                  <a:t> החיתוך שלה עם ציר ה-</a:t>
                </a:r>
                <a:r>
                  <a:rPr lang="en-US" dirty="0"/>
                  <a:t>x </a:t>
                </a:r>
                <a:r>
                  <a:rPr lang="he-IL" dirty="0"/>
                  <a:t>  היא: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  <a:p>
                <a:endParaRPr lang="he-IL" dirty="0"/>
              </a:p>
              <a:p>
                <a:endParaRPr lang="he-IL" dirty="0"/>
              </a:p>
              <a:p>
                <a:r>
                  <a:rPr lang="he-IL" dirty="0"/>
                  <a:t>הפונקציה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מוגדרת  עבור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he-IL" dirty="0"/>
                  <a:t> </a:t>
                </a:r>
              </a:p>
              <a:p>
                <a:pPr marL="0" indent="0">
                  <a:buNone/>
                </a:pPr>
                <a:r>
                  <a:rPr lang="he-IL" dirty="0"/>
                  <a:t>    יש לה </a:t>
                </a:r>
                <a:r>
                  <a:rPr lang="he-IL" dirty="0" err="1"/>
                  <a:t>אסימפטוטה</a:t>
                </a:r>
                <a:r>
                  <a:rPr lang="he-IL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he-IL" dirty="0"/>
              </a:p>
              <a:p>
                <a:pPr marL="0" indent="0">
                  <a:buNone/>
                </a:pPr>
                <a:r>
                  <a:rPr lang="he-IL" dirty="0"/>
                  <a:t>    וכן תמיד עולה בתחום הגדרתה .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FF0000"/>
                    </a:solidFill>
                  </a:rPr>
                  <a:t>                                     אם נרצה לדייק ,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FF0000"/>
                    </a:solidFill>
                  </a:rPr>
                  <a:t>                              מהי נקודת החיתוך עם ציר ה-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he-IL" dirty="0">
                    <a:solidFill>
                      <a:srgbClr val="FF0000"/>
                    </a:solidFill>
                  </a:rPr>
                  <a:t> ?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2071991"/>
                <a:ext cx="11362199" cy="4786009"/>
              </a:xfrm>
              <a:blipFill>
                <a:blip r:embed="rId5"/>
                <a:stretch>
                  <a:fillRect r="-8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7664AA2-3964-492A-97DF-B20BE0B63299}"/>
              </a:ext>
            </a:extLst>
          </p:cNvPr>
          <p:cNvSpPr txBox="1"/>
          <p:nvPr/>
        </p:nvSpPr>
        <p:spPr>
          <a:xfrm>
            <a:off x="5439900" y="6226158"/>
            <a:ext cx="60097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6DB8087-9D30-4540-9049-1BD36DA81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2774" y="4623930"/>
            <a:ext cx="1000125" cy="590550"/>
          </a:xfrm>
          <a:prstGeom prst="rect">
            <a:avLst/>
          </a:prstGeom>
        </p:spPr>
      </p:pic>
      <p:sp>
        <p:nvSpPr>
          <p:cNvPr id="10" name="חץ: למטה 9">
            <a:extLst>
              <a:ext uri="{FF2B5EF4-FFF2-40B4-BE49-F238E27FC236}">
                <a16:creationId xmlns:a16="http://schemas.microsoft.com/office/drawing/2014/main" id="{8BBA5047-8CB0-4A54-A027-888196A5C326}"/>
              </a:ext>
            </a:extLst>
          </p:cNvPr>
          <p:cNvSpPr/>
          <p:nvPr/>
        </p:nvSpPr>
        <p:spPr>
          <a:xfrm>
            <a:off x="7937769" y="2857206"/>
            <a:ext cx="348445" cy="547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EAA0DB5-7031-40DB-AEE0-ABEC59FAB8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026"/>
          <a:stretch/>
        </p:blipFill>
        <p:spPr>
          <a:xfrm>
            <a:off x="376307" y="3002938"/>
            <a:ext cx="1799830" cy="363146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4ACAAED-2C1C-43AB-9289-9240F45293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8219" y="4238333"/>
            <a:ext cx="3202715" cy="2184848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DF06B3B-B79E-4346-9906-28E011D6D1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023" y="4238333"/>
            <a:ext cx="15335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02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BBEBE9CE-8775-4698-BEC8-ABF340C49E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accent6">
                        <a:lumMod val="75000"/>
                      </a:schemeClr>
                    </a:solidFill>
                    <a:sym typeface="Varela Round"/>
                  </a:rPr>
                  <a:t>  </a:t>
                </a:r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BBEBE9CE-8775-4698-BEC8-ABF340C49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937997-BE5F-4A0F-B766-B215A87EC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נתבונן בגרפים הבאים ונענה על השאלה 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95232A19-F6D4-4BB2-8CFA-78709B7E9E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8836" y="1963075"/>
            <a:ext cx="3289099" cy="387079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060F628-90FE-45BB-94F8-0ACBA9C9A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707" y="1963075"/>
            <a:ext cx="3504693" cy="383350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A6CD485-933D-472D-AD82-90555BC259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93" r="15796" b="-1"/>
          <a:stretch/>
        </p:blipFill>
        <p:spPr>
          <a:xfrm>
            <a:off x="8237301" y="2071990"/>
            <a:ext cx="3844452" cy="2797361"/>
          </a:xfrm>
          <a:prstGeom prst="rect">
            <a:avLst/>
          </a:prstGeom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BB88DBD6-FCA4-4C79-BDDB-CEAB88219DF8}"/>
              </a:ext>
            </a:extLst>
          </p:cNvPr>
          <p:cNvCxnSpPr>
            <a:cxnSpLocks/>
          </p:cNvCxnSpPr>
          <p:nvPr/>
        </p:nvCxnSpPr>
        <p:spPr>
          <a:xfrm flipH="1">
            <a:off x="9926062" y="3555460"/>
            <a:ext cx="1" cy="471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56728812-4DDA-4E18-A159-4FF12C2704C2}"/>
              </a:ext>
            </a:extLst>
          </p:cNvPr>
          <p:cNvCxnSpPr>
            <a:cxnSpLocks/>
          </p:cNvCxnSpPr>
          <p:nvPr/>
        </p:nvCxnSpPr>
        <p:spPr>
          <a:xfrm flipH="1">
            <a:off x="5542688" y="3555459"/>
            <a:ext cx="1" cy="471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D559E5CE-A55D-4561-81DF-AAD42F0839B9}"/>
              </a:ext>
            </a:extLst>
          </p:cNvPr>
          <p:cNvCxnSpPr>
            <a:cxnSpLocks/>
          </p:cNvCxnSpPr>
          <p:nvPr/>
        </p:nvCxnSpPr>
        <p:spPr>
          <a:xfrm>
            <a:off x="2423386" y="3171217"/>
            <a:ext cx="0" cy="3842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413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BBEBE9CE-8775-4698-BEC8-ABF340C49E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accent6">
                        <a:lumMod val="75000"/>
                      </a:schemeClr>
                    </a:solidFill>
                    <a:sym typeface="Varela Round"/>
                  </a:rPr>
                  <a:t>  </a:t>
                </a:r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BBEBE9CE-8775-4698-BEC8-ABF340C49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937997-BE5F-4A0F-B766-B215A87EC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נתבונן בגרפים הבאים ונענה על השאלה 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95232A19-F6D4-4BB2-8CFA-78709B7E9E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8836" y="1963075"/>
            <a:ext cx="3289099" cy="387079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060F628-90FE-45BB-94F8-0ACBA9C9A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707" y="1963075"/>
            <a:ext cx="3504693" cy="383350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A6CD485-933D-472D-AD82-90555BC259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93" r="15796" b="-1"/>
          <a:stretch/>
        </p:blipFill>
        <p:spPr>
          <a:xfrm>
            <a:off x="8237301" y="2071990"/>
            <a:ext cx="3844452" cy="2797361"/>
          </a:xfrm>
          <a:prstGeom prst="rect">
            <a:avLst/>
          </a:prstGeom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BB88DBD6-FCA4-4C79-BDDB-CEAB88219DF8}"/>
              </a:ext>
            </a:extLst>
          </p:cNvPr>
          <p:cNvCxnSpPr>
            <a:cxnSpLocks/>
          </p:cNvCxnSpPr>
          <p:nvPr/>
        </p:nvCxnSpPr>
        <p:spPr>
          <a:xfrm flipH="1">
            <a:off x="9926062" y="3555460"/>
            <a:ext cx="1" cy="471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56728812-4DDA-4E18-A159-4FF12C2704C2}"/>
              </a:ext>
            </a:extLst>
          </p:cNvPr>
          <p:cNvCxnSpPr>
            <a:cxnSpLocks/>
          </p:cNvCxnSpPr>
          <p:nvPr/>
        </p:nvCxnSpPr>
        <p:spPr>
          <a:xfrm flipH="1">
            <a:off x="5542688" y="3555459"/>
            <a:ext cx="1" cy="471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D559E5CE-A55D-4561-81DF-AAD42F0839B9}"/>
              </a:ext>
            </a:extLst>
          </p:cNvPr>
          <p:cNvCxnSpPr>
            <a:cxnSpLocks/>
          </p:cNvCxnSpPr>
          <p:nvPr/>
        </p:nvCxnSpPr>
        <p:spPr>
          <a:xfrm>
            <a:off x="2423386" y="3171217"/>
            <a:ext cx="0" cy="3842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תמונה 3">
            <a:extLst>
              <a:ext uri="{FF2B5EF4-FFF2-40B4-BE49-F238E27FC236}">
                <a16:creationId xmlns:a16="http://schemas.microsoft.com/office/drawing/2014/main" id="{AEEE4604-5D91-42F0-80F0-FAC1D8ED2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385" y="5078181"/>
            <a:ext cx="68865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BBEBE9CE-8775-4698-BEC8-ABF340C49E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accent6">
                        <a:lumMod val="75000"/>
                      </a:schemeClr>
                    </a:solidFill>
                    <a:sym typeface="Varela Round"/>
                  </a:rPr>
                  <a:t>  </a:t>
                </a:r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BBEBE9CE-8775-4698-BEC8-ABF340C49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937997-BE5F-4A0F-B766-B215A87EC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נתבונן בגרפים הבאים ונענה על השאלה 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95232A19-F6D4-4BB2-8CFA-78709B7E9E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8836" y="1963075"/>
            <a:ext cx="3289099" cy="387079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060F628-90FE-45BB-94F8-0ACBA9C9A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707" y="1963075"/>
            <a:ext cx="3504693" cy="383350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A6CD485-933D-472D-AD82-90555BC259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93" r="15796" b="-1"/>
          <a:stretch/>
        </p:blipFill>
        <p:spPr>
          <a:xfrm>
            <a:off x="8237301" y="2071990"/>
            <a:ext cx="3844452" cy="2797361"/>
          </a:xfrm>
          <a:prstGeom prst="rect">
            <a:avLst/>
          </a:prstGeom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BB88DBD6-FCA4-4C79-BDDB-CEAB88219DF8}"/>
              </a:ext>
            </a:extLst>
          </p:cNvPr>
          <p:cNvCxnSpPr>
            <a:cxnSpLocks/>
          </p:cNvCxnSpPr>
          <p:nvPr/>
        </p:nvCxnSpPr>
        <p:spPr>
          <a:xfrm flipH="1">
            <a:off x="9926062" y="3555460"/>
            <a:ext cx="1" cy="471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56728812-4DDA-4E18-A159-4FF12C2704C2}"/>
              </a:ext>
            </a:extLst>
          </p:cNvPr>
          <p:cNvCxnSpPr>
            <a:cxnSpLocks/>
          </p:cNvCxnSpPr>
          <p:nvPr/>
        </p:nvCxnSpPr>
        <p:spPr>
          <a:xfrm flipH="1">
            <a:off x="5542688" y="3555459"/>
            <a:ext cx="1" cy="471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D559E5CE-A55D-4561-81DF-AAD42F0839B9}"/>
              </a:ext>
            </a:extLst>
          </p:cNvPr>
          <p:cNvCxnSpPr>
            <a:cxnSpLocks/>
          </p:cNvCxnSpPr>
          <p:nvPr/>
        </p:nvCxnSpPr>
        <p:spPr>
          <a:xfrm>
            <a:off x="2423386" y="3171217"/>
            <a:ext cx="0" cy="3842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תמונה 3">
            <a:extLst>
              <a:ext uri="{FF2B5EF4-FFF2-40B4-BE49-F238E27FC236}">
                <a16:creationId xmlns:a16="http://schemas.microsoft.com/office/drawing/2014/main" id="{AEEE4604-5D91-42F0-80F0-FAC1D8ED2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385" y="5078181"/>
            <a:ext cx="6886575" cy="120015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B32F221-D5B3-4CF0-AB85-1EB84D6B8B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857" y="5535552"/>
            <a:ext cx="2409722" cy="11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62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BBEBE9CE-8775-4698-BEC8-ABF340C49E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accent6">
                        <a:lumMod val="75000"/>
                      </a:schemeClr>
                    </a:solidFill>
                    <a:sym typeface="Varela Round"/>
                  </a:rPr>
                  <a:t>  </a:t>
                </a:r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BBEBE9CE-8775-4698-BEC8-ABF340C49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937997-BE5F-4A0F-B766-B215A87EC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נתבונן בגרפים הבאים ונענה על השאלה 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95232A19-F6D4-4BB2-8CFA-78709B7E9E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8836" y="1963075"/>
            <a:ext cx="3289099" cy="387079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060F628-90FE-45BB-94F8-0ACBA9C9A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707" y="1963075"/>
            <a:ext cx="3504693" cy="383350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A6CD485-933D-472D-AD82-90555BC259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93" r="15796" b="-1"/>
          <a:stretch/>
        </p:blipFill>
        <p:spPr>
          <a:xfrm>
            <a:off x="8237301" y="2071990"/>
            <a:ext cx="3844452" cy="2797361"/>
          </a:xfrm>
          <a:prstGeom prst="rect">
            <a:avLst/>
          </a:prstGeom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BB88DBD6-FCA4-4C79-BDDB-CEAB88219DF8}"/>
              </a:ext>
            </a:extLst>
          </p:cNvPr>
          <p:cNvCxnSpPr>
            <a:cxnSpLocks/>
          </p:cNvCxnSpPr>
          <p:nvPr/>
        </p:nvCxnSpPr>
        <p:spPr>
          <a:xfrm flipH="1">
            <a:off x="9926062" y="3555460"/>
            <a:ext cx="1" cy="471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56728812-4DDA-4E18-A159-4FF12C2704C2}"/>
              </a:ext>
            </a:extLst>
          </p:cNvPr>
          <p:cNvCxnSpPr>
            <a:cxnSpLocks/>
          </p:cNvCxnSpPr>
          <p:nvPr/>
        </p:nvCxnSpPr>
        <p:spPr>
          <a:xfrm flipH="1">
            <a:off x="5542688" y="3555459"/>
            <a:ext cx="1" cy="471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D559E5CE-A55D-4561-81DF-AAD42F0839B9}"/>
              </a:ext>
            </a:extLst>
          </p:cNvPr>
          <p:cNvCxnSpPr>
            <a:cxnSpLocks/>
          </p:cNvCxnSpPr>
          <p:nvPr/>
        </p:nvCxnSpPr>
        <p:spPr>
          <a:xfrm>
            <a:off x="2423386" y="3171217"/>
            <a:ext cx="0" cy="3842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תמונה 3">
            <a:extLst>
              <a:ext uri="{FF2B5EF4-FFF2-40B4-BE49-F238E27FC236}">
                <a16:creationId xmlns:a16="http://schemas.microsoft.com/office/drawing/2014/main" id="{AEEE4604-5D91-42F0-80F0-FAC1D8ED2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385" y="5078181"/>
            <a:ext cx="6886575" cy="120015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6D23D32-DB22-4EDE-8E6E-E2A818ECC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235" y="6114424"/>
            <a:ext cx="61912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69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  </a:t>
                </a:r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15273" y="1382236"/>
                <a:ext cx="11161453" cy="457200"/>
              </a:xfrm>
            </p:spPr>
            <p:txBody>
              <a:bodyPr/>
              <a:lstStyle/>
              <a:p>
                <a:r>
                  <a:rPr lang="he-IL" dirty="0"/>
                  <a:t> באופן דומה - הפונקציה הקווית  </a:t>
                </a:r>
                <a14:m>
                  <m:oMath xmlns:m="http://schemas.openxmlformats.org/officeDocument/2006/math"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1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/>
                  <a:t>נניח ש: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15273" y="1382236"/>
                <a:ext cx="11161453" cy="457200"/>
              </a:xfrm>
              <a:blipFill>
                <a:blip r:embed="rId4"/>
                <a:stretch>
                  <a:fillRect t="-28000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2071991"/>
                <a:ext cx="11362199" cy="4786009"/>
              </a:xfrm>
            </p:spPr>
            <p:txBody>
              <a:bodyPr/>
              <a:lstStyle/>
              <a:p>
                <a:r>
                  <a:rPr lang="he-IL" dirty="0"/>
                  <a:t>הפונקציה תמיד </a:t>
                </a:r>
                <a:r>
                  <a:rPr lang="he-IL" dirty="0">
                    <a:solidFill>
                      <a:srgbClr val="7030A0"/>
                    </a:solidFill>
                  </a:rPr>
                  <a:t>יורדת</a:t>
                </a:r>
                <a:r>
                  <a:rPr lang="he-IL" dirty="0"/>
                  <a:t>  </a:t>
                </a:r>
                <a:r>
                  <a:rPr lang="he-IL" dirty="0" err="1"/>
                  <a:t>ונק</a:t>
                </a:r>
                <a:r>
                  <a:rPr lang="he-IL" dirty="0"/>
                  <a:t> החיתוך שלה עם ציר ה-</a:t>
                </a:r>
                <a:r>
                  <a:rPr lang="en-US" dirty="0"/>
                  <a:t>x </a:t>
                </a:r>
                <a:r>
                  <a:rPr lang="he-IL" dirty="0"/>
                  <a:t>  היא: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  <a:p>
                <a:endParaRPr lang="he-IL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2071991"/>
                <a:ext cx="11362199" cy="4786009"/>
              </a:xfrm>
              <a:blipFill>
                <a:blip r:embed="rId5"/>
                <a:stretch>
                  <a:fillRect r="-8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7664AA2-3964-492A-97DF-B20BE0B63299}"/>
              </a:ext>
            </a:extLst>
          </p:cNvPr>
          <p:cNvSpPr txBox="1"/>
          <p:nvPr/>
        </p:nvSpPr>
        <p:spPr>
          <a:xfrm>
            <a:off x="2654649" y="4319273"/>
            <a:ext cx="9163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7E98973-8DE2-45E7-8256-18FAC04D0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669" y="3273458"/>
            <a:ext cx="37433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36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15273" y="1382236"/>
                <a:ext cx="11161453" cy="457200"/>
              </a:xfrm>
            </p:spPr>
            <p:txBody>
              <a:bodyPr/>
              <a:lstStyle/>
              <a:p>
                <a:r>
                  <a:rPr lang="he-IL" dirty="0"/>
                  <a:t> נתונה הפונקציה הקווית  </a:t>
                </a:r>
                <a14:m>
                  <m:oMath xmlns:m="http://schemas.openxmlformats.org/officeDocument/2006/math"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1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/>
                  <a:t>נניח ש: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15273" y="1382236"/>
                <a:ext cx="11161453" cy="457200"/>
              </a:xfrm>
              <a:blipFill>
                <a:blip r:embed="rId3"/>
                <a:stretch>
                  <a:fillRect t="-28000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2071991"/>
                <a:ext cx="11362199" cy="4786009"/>
              </a:xfrm>
            </p:spPr>
            <p:txBody>
              <a:bodyPr/>
              <a:lstStyle/>
              <a:p>
                <a:r>
                  <a:rPr lang="he-IL" dirty="0"/>
                  <a:t>הפונקציה תמיד </a:t>
                </a:r>
                <a:r>
                  <a:rPr lang="he-IL" dirty="0">
                    <a:solidFill>
                      <a:srgbClr val="7030A0"/>
                    </a:solidFill>
                  </a:rPr>
                  <a:t>יורדת</a:t>
                </a:r>
                <a:r>
                  <a:rPr lang="he-IL" dirty="0"/>
                  <a:t>  </a:t>
                </a:r>
                <a:r>
                  <a:rPr lang="he-IL" dirty="0" err="1"/>
                  <a:t>ונק</a:t>
                </a:r>
                <a:r>
                  <a:rPr lang="he-IL" dirty="0"/>
                  <a:t> החיתוך שלה עם ציר ה-</a:t>
                </a:r>
                <a:r>
                  <a:rPr lang="en-US" dirty="0"/>
                  <a:t>x </a:t>
                </a:r>
                <a:r>
                  <a:rPr lang="he-IL" dirty="0"/>
                  <a:t>  היא: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  <a:p>
                <a:endParaRPr lang="he-IL" dirty="0"/>
              </a:p>
              <a:p>
                <a:endParaRPr lang="he-IL" dirty="0"/>
              </a:p>
              <a:p>
                <a:r>
                  <a:rPr lang="he-IL" dirty="0"/>
                  <a:t>הפונקציה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מוגדרת  עבור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he-IL" dirty="0"/>
                  <a:t> </a:t>
                </a:r>
              </a:p>
              <a:p>
                <a:pPr marL="0" indent="0">
                  <a:buNone/>
                </a:pPr>
                <a:r>
                  <a:rPr lang="he-IL" dirty="0"/>
                  <a:t>    יש לה </a:t>
                </a:r>
                <a:r>
                  <a:rPr lang="he-IL" dirty="0" err="1"/>
                  <a:t>אסימפטוטה</a:t>
                </a:r>
                <a:r>
                  <a:rPr lang="he-IL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he-IL" dirty="0"/>
              </a:p>
              <a:p>
                <a:pPr marL="0" indent="0">
                  <a:buNone/>
                </a:pPr>
                <a:r>
                  <a:rPr lang="he-IL" dirty="0"/>
                  <a:t>    וכן תמיד </a:t>
                </a:r>
                <a:r>
                  <a:rPr lang="he-IL" dirty="0">
                    <a:solidFill>
                      <a:srgbClr val="7030A0"/>
                    </a:solidFill>
                  </a:rPr>
                  <a:t>יורדת </a:t>
                </a:r>
                <a:r>
                  <a:rPr lang="he-IL" dirty="0"/>
                  <a:t>בתחום הגדרתה .</a:t>
                </a:r>
                <a:endParaRPr lang="en-US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2071991"/>
                <a:ext cx="11362199" cy="4786009"/>
              </a:xfrm>
              <a:blipFill>
                <a:blip r:embed="rId4"/>
                <a:stretch>
                  <a:fillRect r="-8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7664AA2-3964-492A-97DF-B20BE0B63299}"/>
              </a:ext>
            </a:extLst>
          </p:cNvPr>
          <p:cNvSpPr txBox="1"/>
          <p:nvPr/>
        </p:nvSpPr>
        <p:spPr>
          <a:xfrm>
            <a:off x="5669368" y="5330757"/>
            <a:ext cx="60097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8BBA5047-8CB0-4A54-A027-888196A5C326}"/>
              </a:ext>
            </a:extLst>
          </p:cNvPr>
          <p:cNvSpPr/>
          <p:nvPr/>
        </p:nvSpPr>
        <p:spPr>
          <a:xfrm>
            <a:off x="7937769" y="2857206"/>
            <a:ext cx="348445" cy="547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EAA0DB5-7031-40DB-AEE0-ABEC59FAB8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026"/>
          <a:stretch/>
        </p:blipFill>
        <p:spPr>
          <a:xfrm>
            <a:off x="4230089" y="3111195"/>
            <a:ext cx="1799830" cy="363146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4ACAAED-2C1C-43AB-9289-9240F4529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651932" y="4464995"/>
            <a:ext cx="2637478" cy="179925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DF06B3B-B79E-4346-9906-28E011D6D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5204" y="4238333"/>
            <a:ext cx="1533525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כותרת 11">
                <a:extLst>
                  <a:ext uri="{FF2B5EF4-FFF2-40B4-BE49-F238E27FC236}">
                    <a16:creationId xmlns:a16="http://schemas.microsoft.com/office/drawing/2014/main" id="{698991DD-9E2F-4D45-B0F8-D7141E0CADF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  </a:t>
                </a:r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12" name="כותרת 11">
                <a:extLst>
                  <a:ext uri="{FF2B5EF4-FFF2-40B4-BE49-F238E27FC236}">
                    <a16:creationId xmlns:a16="http://schemas.microsoft.com/office/drawing/2014/main" id="{698991DD-9E2F-4D45-B0F8-D7141E0CAD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8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857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באופן דומה: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נתבונן על הפונקציות הקוויות היורדות 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6DD9401-EBF8-4FFF-9057-ADA5416F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75" y="2655650"/>
            <a:ext cx="3343522" cy="368698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32544AE-A55D-4660-B987-9EFCC022B6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626"/>
          <a:stretch/>
        </p:blipFill>
        <p:spPr>
          <a:xfrm>
            <a:off x="4348400" y="3022418"/>
            <a:ext cx="3978478" cy="269744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A8A8694-6D65-485A-9227-5714590B2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1682" y="2397370"/>
            <a:ext cx="3343522" cy="3322493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E9280529-98C8-4E3E-9433-58FB716732E9}"/>
              </a:ext>
            </a:extLst>
          </p:cNvPr>
          <p:cNvCxnSpPr>
            <a:cxnSpLocks/>
          </p:cNvCxnSpPr>
          <p:nvPr/>
        </p:nvCxnSpPr>
        <p:spPr>
          <a:xfrm>
            <a:off x="7344383" y="2643038"/>
            <a:ext cx="0" cy="261962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D0C16367-6553-4897-8C5A-E1ECA447BF38}"/>
              </a:ext>
            </a:extLst>
          </p:cNvPr>
          <p:cNvCxnSpPr>
            <a:cxnSpLocks/>
          </p:cNvCxnSpPr>
          <p:nvPr/>
        </p:nvCxnSpPr>
        <p:spPr>
          <a:xfrm>
            <a:off x="2905328" y="2655650"/>
            <a:ext cx="0" cy="36869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4E55F191-7AB8-4544-B4A5-74FA60EC3715}"/>
              </a:ext>
            </a:extLst>
          </p:cNvPr>
          <p:cNvCxnSpPr>
            <a:cxnSpLocks/>
          </p:cNvCxnSpPr>
          <p:nvPr/>
        </p:nvCxnSpPr>
        <p:spPr>
          <a:xfrm>
            <a:off x="10548029" y="2500009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כותרת 34">
                <a:extLst>
                  <a:ext uri="{FF2B5EF4-FFF2-40B4-BE49-F238E27FC236}">
                    <a16:creationId xmlns:a16="http://schemas.microsoft.com/office/drawing/2014/main" id="{B9558B09-7144-4077-A071-4956FBAF8F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  </a:t>
                </a:r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5" name="כותרת 34">
                <a:extLst>
                  <a:ext uri="{FF2B5EF4-FFF2-40B4-BE49-F238E27FC236}">
                    <a16:creationId xmlns:a16="http://schemas.microsoft.com/office/drawing/2014/main" id="{B9558B09-7144-4077-A071-4956FBAF8F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521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באופן דומה: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נתבונן על הפונקציות הקוויות היורדות 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6DD9401-EBF8-4FFF-9057-ADA5416F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75" y="2655650"/>
            <a:ext cx="3343522" cy="368698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32544AE-A55D-4660-B987-9EFCC022B6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626"/>
          <a:stretch/>
        </p:blipFill>
        <p:spPr>
          <a:xfrm>
            <a:off x="4348400" y="3022418"/>
            <a:ext cx="3978478" cy="269744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A8A8694-6D65-485A-9227-5714590B2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1682" y="2397370"/>
            <a:ext cx="3343522" cy="3322493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E9280529-98C8-4E3E-9433-58FB716732E9}"/>
              </a:ext>
            </a:extLst>
          </p:cNvPr>
          <p:cNvCxnSpPr>
            <a:cxnSpLocks/>
          </p:cNvCxnSpPr>
          <p:nvPr/>
        </p:nvCxnSpPr>
        <p:spPr>
          <a:xfrm>
            <a:off x="7344383" y="2643038"/>
            <a:ext cx="0" cy="261962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D0C16367-6553-4897-8C5A-E1ECA447BF38}"/>
              </a:ext>
            </a:extLst>
          </p:cNvPr>
          <p:cNvCxnSpPr>
            <a:cxnSpLocks/>
          </p:cNvCxnSpPr>
          <p:nvPr/>
        </p:nvCxnSpPr>
        <p:spPr>
          <a:xfrm>
            <a:off x="2905328" y="2655650"/>
            <a:ext cx="0" cy="36869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4E55F191-7AB8-4544-B4A5-74FA60EC3715}"/>
              </a:ext>
            </a:extLst>
          </p:cNvPr>
          <p:cNvCxnSpPr>
            <a:cxnSpLocks/>
          </p:cNvCxnSpPr>
          <p:nvPr/>
        </p:nvCxnSpPr>
        <p:spPr>
          <a:xfrm>
            <a:off x="10548029" y="2500009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9" name="תמונה 28">
            <a:extLst>
              <a:ext uri="{FF2B5EF4-FFF2-40B4-BE49-F238E27FC236}">
                <a16:creationId xmlns:a16="http://schemas.microsoft.com/office/drawing/2014/main" id="{07ED7503-7A81-4664-9B7E-3F463B0C1B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026"/>
          <a:stretch/>
        </p:blipFill>
        <p:spPr>
          <a:xfrm>
            <a:off x="10548029" y="2460937"/>
            <a:ext cx="1799830" cy="3631463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CEF83653-C138-493D-B370-F5EC747E17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026"/>
          <a:stretch/>
        </p:blipFill>
        <p:spPr>
          <a:xfrm>
            <a:off x="7353272" y="2700923"/>
            <a:ext cx="1799830" cy="3631463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464D2B43-86BF-47BD-856A-C8D6B0DF55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026"/>
          <a:stretch/>
        </p:blipFill>
        <p:spPr>
          <a:xfrm>
            <a:off x="2896440" y="2657832"/>
            <a:ext cx="1799830" cy="3631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4">
                <a:extLst>
                  <a:ext uri="{FF2B5EF4-FFF2-40B4-BE49-F238E27FC236}">
                    <a16:creationId xmlns:a16="http://schemas.microsoft.com/office/drawing/2014/main" id="{AF34CAF5-2403-48D5-84C8-C298EE309F8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  </a:t>
                </a:r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5" name="כותרת 4">
                <a:extLst>
                  <a:ext uri="{FF2B5EF4-FFF2-40B4-BE49-F238E27FC236}">
                    <a16:creationId xmlns:a16="http://schemas.microsoft.com/office/drawing/2014/main" id="{AF34CAF5-2403-48D5-84C8-C298EE309F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7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תמונה 9">
            <a:extLst>
              <a:ext uri="{FF2B5EF4-FFF2-40B4-BE49-F238E27FC236}">
                <a16:creationId xmlns:a16="http://schemas.microsoft.com/office/drawing/2014/main" id="{602EEF7C-48E2-48FA-AF79-B7016DC250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530" y="5778757"/>
            <a:ext cx="67913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56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באופן דומה: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נתבונן על הפונקציות הקוויות היורדות 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6DD9401-EBF8-4FFF-9057-ADA5416F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75" y="2655650"/>
            <a:ext cx="3343522" cy="368698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32544AE-A55D-4660-B987-9EFCC022B6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626"/>
          <a:stretch/>
        </p:blipFill>
        <p:spPr>
          <a:xfrm>
            <a:off x="4348400" y="3022418"/>
            <a:ext cx="3978478" cy="269744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A8A8694-6D65-485A-9227-5714590B2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1682" y="2397370"/>
            <a:ext cx="3343522" cy="3322493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E9280529-98C8-4E3E-9433-58FB716732E9}"/>
              </a:ext>
            </a:extLst>
          </p:cNvPr>
          <p:cNvCxnSpPr>
            <a:cxnSpLocks/>
          </p:cNvCxnSpPr>
          <p:nvPr/>
        </p:nvCxnSpPr>
        <p:spPr>
          <a:xfrm>
            <a:off x="7344383" y="2643038"/>
            <a:ext cx="0" cy="261962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D0C16367-6553-4897-8C5A-E1ECA447BF38}"/>
              </a:ext>
            </a:extLst>
          </p:cNvPr>
          <p:cNvCxnSpPr>
            <a:cxnSpLocks/>
          </p:cNvCxnSpPr>
          <p:nvPr/>
        </p:nvCxnSpPr>
        <p:spPr>
          <a:xfrm>
            <a:off x="2905328" y="2655650"/>
            <a:ext cx="0" cy="36869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4E55F191-7AB8-4544-B4A5-74FA60EC3715}"/>
              </a:ext>
            </a:extLst>
          </p:cNvPr>
          <p:cNvCxnSpPr>
            <a:cxnSpLocks/>
          </p:cNvCxnSpPr>
          <p:nvPr/>
        </p:nvCxnSpPr>
        <p:spPr>
          <a:xfrm>
            <a:off x="10548029" y="2500009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D6EB1CEB-D5D6-4A71-BD1E-F91D57EA1CB2}"/>
              </a:ext>
            </a:extLst>
          </p:cNvPr>
          <p:cNvCxnSpPr>
            <a:cxnSpLocks/>
          </p:cNvCxnSpPr>
          <p:nvPr/>
        </p:nvCxnSpPr>
        <p:spPr>
          <a:xfrm>
            <a:off x="10143640" y="3429000"/>
            <a:ext cx="5876" cy="364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30092976-BD27-4B89-88FD-19BBC902C65C}"/>
              </a:ext>
            </a:extLst>
          </p:cNvPr>
          <p:cNvCxnSpPr>
            <a:cxnSpLocks/>
          </p:cNvCxnSpPr>
          <p:nvPr/>
        </p:nvCxnSpPr>
        <p:spPr>
          <a:xfrm flipH="1">
            <a:off x="6599278" y="3753807"/>
            <a:ext cx="1" cy="390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AEAA8229-6128-4EDD-BD19-B0333126208A}"/>
              </a:ext>
            </a:extLst>
          </p:cNvPr>
          <p:cNvCxnSpPr>
            <a:cxnSpLocks/>
          </p:cNvCxnSpPr>
          <p:nvPr/>
        </p:nvCxnSpPr>
        <p:spPr>
          <a:xfrm flipH="1">
            <a:off x="2703634" y="3668440"/>
            <a:ext cx="1" cy="390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תמונה 2">
            <a:extLst>
              <a:ext uri="{FF2B5EF4-FFF2-40B4-BE49-F238E27FC236}">
                <a16:creationId xmlns:a16="http://schemas.microsoft.com/office/drawing/2014/main" id="{C109DABC-9538-4F79-9AD0-EA9C73674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659" y="5815713"/>
            <a:ext cx="6191250" cy="828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9">
                <a:extLst>
                  <a:ext uri="{FF2B5EF4-FFF2-40B4-BE49-F238E27FC236}">
                    <a16:creationId xmlns:a16="http://schemas.microsoft.com/office/drawing/2014/main" id="{847933F6-F05B-4AD4-92A2-6AEAF11E8C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  </a:t>
                </a:r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10" name="כותרת 9">
                <a:extLst>
                  <a:ext uri="{FF2B5EF4-FFF2-40B4-BE49-F238E27FC236}">
                    <a16:creationId xmlns:a16="http://schemas.microsoft.com/office/drawing/2014/main" id="{847933F6-F05B-4AD4-92A2-6AEAF11E8C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7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94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A5C1EC5-571E-44EE-BD37-173DF1BE5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000" y="3105594"/>
            <a:ext cx="10695089" cy="720000"/>
          </a:xfrm>
        </p:spPr>
        <p:txBody>
          <a:bodyPr/>
          <a:lstStyle/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5C9CAA0-11E3-4A7E-9A7C-5D1E306AB91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/>
              <a:t>מצגת ראשונה-מהכלל לפרט ,ומהפרט לכלל </a:t>
            </a:r>
          </a:p>
          <a:p>
            <a:r>
              <a:rPr lang="he-IL" dirty="0"/>
              <a:t>מצגת שניה-דוגמאות מתוך מבחני 582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4">
                <a:extLst>
                  <a:ext uri="{FF2B5EF4-FFF2-40B4-BE49-F238E27FC236}">
                    <a16:creationId xmlns:a16="http://schemas.microsoft.com/office/drawing/2014/main" id="{D0607294-BD62-42D9-861E-BCE8311A31C3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695325" y="1400175"/>
                <a:ext cx="10801350" cy="1260475"/>
              </a:xfrm>
            </p:spPr>
            <p:txBody>
              <a:bodyPr/>
              <a:lstStyle/>
              <a:p>
                <a:r>
                  <a:rPr lang="he-IL" dirty="0"/>
                  <a:t>הקשר בין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4">
                <a:extLst>
                  <a:ext uri="{FF2B5EF4-FFF2-40B4-BE49-F238E27FC236}">
                    <a16:creationId xmlns:a16="http://schemas.microsoft.com/office/drawing/2014/main" id="{D0607294-BD62-42D9-861E-BCE8311A3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400175"/>
                <a:ext cx="10801350" cy="1260475"/>
              </a:xfrm>
              <a:blipFill>
                <a:blip r:embed="rId2"/>
                <a:stretch>
                  <a:fillRect l="-5869" t="-50971" r="-3668" b="-70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292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באופן דומה: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נתבונן על הפונקציות הקוויות היורדות 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6DD9401-EBF8-4FFF-9057-ADA5416F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75" y="2655650"/>
            <a:ext cx="3343522" cy="368698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32544AE-A55D-4660-B987-9EFCC022B6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626"/>
          <a:stretch/>
        </p:blipFill>
        <p:spPr>
          <a:xfrm>
            <a:off x="4348400" y="3022418"/>
            <a:ext cx="3978478" cy="269744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A8A8694-6D65-485A-9227-5714590B2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1682" y="2397370"/>
            <a:ext cx="3343522" cy="3322493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E9280529-98C8-4E3E-9433-58FB716732E9}"/>
              </a:ext>
            </a:extLst>
          </p:cNvPr>
          <p:cNvCxnSpPr>
            <a:cxnSpLocks/>
          </p:cNvCxnSpPr>
          <p:nvPr/>
        </p:nvCxnSpPr>
        <p:spPr>
          <a:xfrm>
            <a:off x="7344383" y="2643038"/>
            <a:ext cx="0" cy="261962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D0C16367-6553-4897-8C5A-E1ECA447BF38}"/>
              </a:ext>
            </a:extLst>
          </p:cNvPr>
          <p:cNvCxnSpPr>
            <a:cxnSpLocks/>
          </p:cNvCxnSpPr>
          <p:nvPr/>
        </p:nvCxnSpPr>
        <p:spPr>
          <a:xfrm>
            <a:off x="2905328" y="2655650"/>
            <a:ext cx="0" cy="36869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4E55F191-7AB8-4544-B4A5-74FA60EC3715}"/>
              </a:ext>
            </a:extLst>
          </p:cNvPr>
          <p:cNvCxnSpPr>
            <a:cxnSpLocks/>
          </p:cNvCxnSpPr>
          <p:nvPr/>
        </p:nvCxnSpPr>
        <p:spPr>
          <a:xfrm>
            <a:off x="10548029" y="2500009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D6EB1CEB-D5D6-4A71-BD1E-F91D57EA1CB2}"/>
              </a:ext>
            </a:extLst>
          </p:cNvPr>
          <p:cNvCxnSpPr>
            <a:cxnSpLocks/>
          </p:cNvCxnSpPr>
          <p:nvPr/>
        </p:nvCxnSpPr>
        <p:spPr>
          <a:xfrm>
            <a:off x="10143640" y="3429000"/>
            <a:ext cx="5876" cy="364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30092976-BD27-4B89-88FD-19BBC902C65C}"/>
              </a:ext>
            </a:extLst>
          </p:cNvPr>
          <p:cNvCxnSpPr>
            <a:cxnSpLocks/>
          </p:cNvCxnSpPr>
          <p:nvPr/>
        </p:nvCxnSpPr>
        <p:spPr>
          <a:xfrm flipH="1">
            <a:off x="6599278" y="3753807"/>
            <a:ext cx="1" cy="390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AEAA8229-6128-4EDD-BD19-B0333126208A}"/>
              </a:ext>
            </a:extLst>
          </p:cNvPr>
          <p:cNvCxnSpPr>
            <a:cxnSpLocks/>
          </p:cNvCxnSpPr>
          <p:nvPr/>
        </p:nvCxnSpPr>
        <p:spPr>
          <a:xfrm flipH="1">
            <a:off x="2703634" y="3668440"/>
            <a:ext cx="1" cy="390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9">
                <a:extLst>
                  <a:ext uri="{FF2B5EF4-FFF2-40B4-BE49-F238E27FC236}">
                    <a16:creationId xmlns:a16="http://schemas.microsoft.com/office/drawing/2014/main" id="{847933F6-F05B-4AD4-92A2-6AEAF11E8C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  </a:t>
                </a:r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10" name="כותרת 9">
                <a:extLst>
                  <a:ext uri="{FF2B5EF4-FFF2-40B4-BE49-F238E27FC236}">
                    <a16:creationId xmlns:a16="http://schemas.microsoft.com/office/drawing/2014/main" id="{847933F6-F05B-4AD4-92A2-6AEAF11E8C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תמונה 1">
            <a:extLst>
              <a:ext uri="{FF2B5EF4-FFF2-40B4-BE49-F238E27FC236}">
                <a16:creationId xmlns:a16="http://schemas.microsoft.com/office/drawing/2014/main" id="{699F8E6B-18AD-41E8-BDCF-DC5E4F7EE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2788" y="5173777"/>
            <a:ext cx="68675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13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הפונקציה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  <a:blipFill>
                <a:blip r:embed="rId3"/>
                <a:stretch>
                  <a:fillRect r="-27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1: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  <a:blipFill>
                <a:blip r:embed="rId4"/>
                <a:stretch>
                  <a:fillRect t="-1417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02F79648-5FA5-4460-ABB8-C209CCC09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74" y="3642719"/>
            <a:ext cx="3381375" cy="33909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EFD2870-449D-483B-9D3E-BA44F004E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713" y="3642719"/>
            <a:ext cx="3674196" cy="289006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CCF3CAE-9514-4AF8-A45C-9CCA0BDBB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697" y="3642719"/>
            <a:ext cx="38862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49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הפונקציה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  <a:blipFill>
                <a:blip r:embed="rId3"/>
                <a:stretch>
                  <a:fillRect r="-27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1: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 מהו תחום ההגדרה של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  <a:blipFill>
                <a:blip r:embed="rId4"/>
                <a:stretch>
                  <a:fillRect t="-810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02F79648-5FA5-4460-ABB8-C209CCC09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74" y="3642719"/>
            <a:ext cx="3381375" cy="33909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EFD2870-449D-483B-9D3E-BA44F004E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713" y="3642719"/>
            <a:ext cx="3674196" cy="289006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CCF3CAE-9514-4AF8-A45C-9CCA0BDBB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697" y="3642719"/>
            <a:ext cx="38862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12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הפונקציה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  <a:blipFill>
                <a:blip r:embed="rId3"/>
                <a:stretch>
                  <a:fillRect r="-27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1: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 מהו תחום ההגדרה של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  <a:blipFill>
                <a:blip r:embed="rId4"/>
                <a:stretch>
                  <a:fillRect t="-810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02F79648-5FA5-4460-ABB8-C209CCC09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74" y="3642719"/>
            <a:ext cx="3381375" cy="33909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EFD2870-449D-483B-9D3E-BA44F004E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152" y="3635026"/>
            <a:ext cx="3674196" cy="289006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CCF3CAE-9514-4AF8-A45C-9CCA0BDBB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697" y="3642719"/>
            <a:ext cx="3886200" cy="33718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13872C7-DD8C-40B3-8E2C-AC516026B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9152" y="6380447"/>
            <a:ext cx="3457575" cy="61912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4DC0AB4-2CDB-430E-931A-C556DAB277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6971" y="6380447"/>
            <a:ext cx="2047875" cy="4953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50F6B54-AC03-4CF2-BB85-F8ACE6B35D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3523" y="6253633"/>
            <a:ext cx="9048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3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הפונקציה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  <a:blipFill>
                <a:blip r:embed="rId3"/>
                <a:stretch>
                  <a:fillRect r="-27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1: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 מהו תחום ההגדרה של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  <a:blipFill>
                <a:blip r:embed="rId4"/>
                <a:stretch>
                  <a:fillRect t="-810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02F79648-5FA5-4460-ABB8-C209CCC09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74" y="3642719"/>
            <a:ext cx="3381375" cy="33909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EFD2870-449D-483B-9D3E-BA44F004E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152" y="3635026"/>
            <a:ext cx="3674196" cy="289006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CCF3CAE-9514-4AF8-A45C-9CCA0BDBB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697" y="3642719"/>
            <a:ext cx="3886200" cy="33718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13872C7-DD8C-40B3-8E2C-AC516026B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9152" y="6380447"/>
            <a:ext cx="3457575" cy="61912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4DC0AB4-2CDB-430E-931A-C556DAB277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6971" y="6380447"/>
            <a:ext cx="2047875" cy="4953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50F6B54-AC03-4CF2-BB85-F8ACE6B35D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3523" y="6253633"/>
            <a:ext cx="904875" cy="54292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2DD5A00-3CA2-4EDB-B6E6-320C068B99B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2026"/>
          <a:stretch/>
        </p:blipFill>
        <p:spPr>
          <a:xfrm>
            <a:off x="9612481" y="3724065"/>
            <a:ext cx="1342416" cy="271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7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הפונקציה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  <a:blipFill>
                <a:blip r:embed="rId3"/>
                <a:stretch>
                  <a:fillRect r="-27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1: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 מה </a:t>
                </a:r>
                <a:r>
                  <a:rPr lang="he-IL" dirty="0" err="1">
                    <a:solidFill>
                      <a:srgbClr val="7030A0"/>
                    </a:solidFill>
                  </a:rPr>
                  <a:t>האסימפטוטות</a:t>
                </a:r>
                <a:r>
                  <a:rPr lang="he-IL" dirty="0">
                    <a:solidFill>
                      <a:srgbClr val="7030A0"/>
                    </a:solidFill>
                  </a:rPr>
                  <a:t> האנכיות של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  <a:blipFill>
                <a:blip r:embed="rId4"/>
                <a:stretch>
                  <a:fillRect t="-810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02F79648-5FA5-4460-ABB8-C209CCC09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74" y="3642719"/>
            <a:ext cx="3381375" cy="33909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EFD2870-449D-483B-9D3E-BA44F004E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152" y="3635026"/>
            <a:ext cx="3674196" cy="289006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CCF3CAE-9514-4AF8-A45C-9CCA0BDBB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697" y="3642719"/>
            <a:ext cx="3886200" cy="3371850"/>
          </a:xfrm>
          <a:prstGeom prst="rect">
            <a:avLst/>
          </a:prstGeom>
        </p:spPr>
      </p:pic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3A3DCBAD-2B6B-48E6-BF9F-3094491EA3D5}"/>
              </a:ext>
            </a:extLst>
          </p:cNvPr>
          <p:cNvCxnSpPr>
            <a:cxnSpLocks/>
          </p:cNvCxnSpPr>
          <p:nvPr/>
        </p:nvCxnSpPr>
        <p:spPr>
          <a:xfrm>
            <a:off x="6209493" y="342900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09D4363-DFE9-4623-8AE6-2C115646C41D}"/>
              </a:ext>
            </a:extLst>
          </p:cNvPr>
          <p:cNvCxnSpPr>
            <a:cxnSpLocks/>
          </p:cNvCxnSpPr>
          <p:nvPr/>
        </p:nvCxnSpPr>
        <p:spPr>
          <a:xfrm>
            <a:off x="11053868" y="3074777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F0FC878F-3EE0-4511-8D12-227D24BC6809}"/>
              </a:ext>
            </a:extLst>
          </p:cNvPr>
          <p:cNvCxnSpPr>
            <a:cxnSpLocks/>
          </p:cNvCxnSpPr>
          <p:nvPr/>
        </p:nvCxnSpPr>
        <p:spPr>
          <a:xfrm>
            <a:off x="9575263" y="309784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340C9C5E-0BD3-41DC-A99E-5AF306A1E6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2338" y="6398747"/>
            <a:ext cx="3486150" cy="50482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CFE6730E-8F14-4C8C-905E-B4FE92EB60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0784" y="6437441"/>
            <a:ext cx="1724025" cy="457200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E251E775-B1AF-4D3A-ACDF-BD406123D1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6257" y="6272682"/>
            <a:ext cx="9048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79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הפונקציה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  <a:blipFill>
                <a:blip r:embed="rId3"/>
                <a:stretch>
                  <a:fillRect r="-27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1: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 מה נקודות האפס של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  <a:blipFill>
                <a:blip r:embed="rId4"/>
                <a:stretch>
                  <a:fillRect t="-810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02F79648-5FA5-4460-ABB8-C209CCC09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74" y="3642719"/>
            <a:ext cx="3381375" cy="33909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EFD2870-449D-483B-9D3E-BA44F004E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152" y="3635026"/>
            <a:ext cx="3674196" cy="289006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CCF3CAE-9514-4AF8-A45C-9CCA0BDBB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697" y="3642719"/>
            <a:ext cx="3886200" cy="3371850"/>
          </a:xfrm>
          <a:prstGeom prst="rect">
            <a:avLst/>
          </a:prstGeom>
        </p:spPr>
      </p:pic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3A3DCBAD-2B6B-48E6-BF9F-3094491EA3D5}"/>
              </a:ext>
            </a:extLst>
          </p:cNvPr>
          <p:cNvCxnSpPr>
            <a:cxnSpLocks/>
          </p:cNvCxnSpPr>
          <p:nvPr/>
        </p:nvCxnSpPr>
        <p:spPr>
          <a:xfrm>
            <a:off x="6209493" y="342900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09D4363-DFE9-4623-8AE6-2C115646C41D}"/>
              </a:ext>
            </a:extLst>
          </p:cNvPr>
          <p:cNvCxnSpPr>
            <a:cxnSpLocks/>
          </p:cNvCxnSpPr>
          <p:nvPr/>
        </p:nvCxnSpPr>
        <p:spPr>
          <a:xfrm>
            <a:off x="11053868" y="3074777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F0FC878F-3EE0-4511-8D12-227D24BC6809}"/>
              </a:ext>
            </a:extLst>
          </p:cNvPr>
          <p:cNvCxnSpPr>
            <a:cxnSpLocks/>
          </p:cNvCxnSpPr>
          <p:nvPr/>
        </p:nvCxnSpPr>
        <p:spPr>
          <a:xfrm>
            <a:off x="9575263" y="309784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599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הפונקציה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  <a:blipFill>
                <a:blip r:embed="rId3"/>
                <a:stretch>
                  <a:fillRect r="-27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1: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 מה נקודות האפס של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  <a:blipFill>
                <a:blip r:embed="rId4"/>
                <a:stretch>
                  <a:fillRect t="-810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02F79648-5FA5-4460-ABB8-C209CCC09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74" y="3642719"/>
            <a:ext cx="3381375" cy="33909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EFD2870-449D-483B-9D3E-BA44F004E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152" y="3635026"/>
            <a:ext cx="3674196" cy="289006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CCF3CAE-9514-4AF8-A45C-9CCA0BDBB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697" y="3642719"/>
            <a:ext cx="3886200" cy="3371850"/>
          </a:xfrm>
          <a:prstGeom prst="rect">
            <a:avLst/>
          </a:prstGeom>
        </p:spPr>
      </p:pic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3A3DCBAD-2B6B-48E6-BF9F-3094491EA3D5}"/>
              </a:ext>
            </a:extLst>
          </p:cNvPr>
          <p:cNvCxnSpPr>
            <a:cxnSpLocks/>
          </p:cNvCxnSpPr>
          <p:nvPr/>
        </p:nvCxnSpPr>
        <p:spPr>
          <a:xfrm>
            <a:off x="6209493" y="342900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09D4363-DFE9-4623-8AE6-2C115646C41D}"/>
              </a:ext>
            </a:extLst>
          </p:cNvPr>
          <p:cNvCxnSpPr>
            <a:cxnSpLocks/>
          </p:cNvCxnSpPr>
          <p:nvPr/>
        </p:nvCxnSpPr>
        <p:spPr>
          <a:xfrm>
            <a:off x="11053868" y="3074777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F0FC878F-3EE0-4511-8D12-227D24BC6809}"/>
              </a:ext>
            </a:extLst>
          </p:cNvPr>
          <p:cNvCxnSpPr>
            <a:cxnSpLocks/>
          </p:cNvCxnSpPr>
          <p:nvPr/>
        </p:nvCxnSpPr>
        <p:spPr>
          <a:xfrm>
            <a:off x="9575263" y="309784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תמונה 7">
            <a:extLst>
              <a:ext uri="{FF2B5EF4-FFF2-40B4-BE49-F238E27FC236}">
                <a16:creationId xmlns:a16="http://schemas.microsoft.com/office/drawing/2014/main" id="{C9457F12-69FE-45C2-B293-7BE984B3F4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7172" y="6162259"/>
            <a:ext cx="61912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16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הפונקציה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  <a:blipFill>
                <a:blip r:embed="rId3"/>
                <a:stretch>
                  <a:fillRect r="-27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1: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 מה נקודות האפס של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  <a:blipFill>
                <a:blip r:embed="rId4"/>
                <a:stretch>
                  <a:fillRect t="-810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02F79648-5FA5-4460-ABB8-C209CCC09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74" y="3642719"/>
            <a:ext cx="3381375" cy="33909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EFD2870-449D-483B-9D3E-BA44F004E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152" y="3635026"/>
            <a:ext cx="3674196" cy="289006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CCF3CAE-9514-4AF8-A45C-9CCA0BDBB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697" y="3642719"/>
            <a:ext cx="3886200" cy="3371850"/>
          </a:xfrm>
          <a:prstGeom prst="rect">
            <a:avLst/>
          </a:prstGeom>
        </p:spPr>
      </p:pic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3A3DCBAD-2B6B-48E6-BF9F-3094491EA3D5}"/>
              </a:ext>
            </a:extLst>
          </p:cNvPr>
          <p:cNvCxnSpPr>
            <a:cxnSpLocks/>
          </p:cNvCxnSpPr>
          <p:nvPr/>
        </p:nvCxnSpPr>
        <p:spPr>
          <a:xfrm>
            <a:off x="6209493" y="342900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09D4363-DFE9-4623-8AE6-2C115646C41D}"/>
              </a:ext>
            </a:extLst>
          </p:cNvPr>
          <p:cNvCxnSpPr>
            <a:cxnSpLocks/>
          </p:cNvCxnSpPr>
          <p:nvPr/>
        </p:nvCxnSpPr>
        <p:spPr>
          <a:xfrm>
            <a:off x="11053868" y="3074777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F0FC878F-3EE0-4511-8D12-227D24BC6809}"/>
              </a:ext>
            </a:extLst>
          </p:cNvPr>
          <p:cNvCxnSpPr>
            <a:cxnSpLocks/>
          </p:cNvCxnSpPr>
          <p:nvPr/>
        </p:nvCxnSpPr>
        <p:spPr>
          <a:xfrm>
            <a:off x="9575263" y="309784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52CCB56E-A70E-4857-BB6D-4154BEF9DA05}"/>
              </a:ext>
            </a:extLst>
          </p:cNvPr>
          <p:cNvCxnSpPr>
            <a:cxnSpLocks/>
          </p:cNvCxnSpPr>
          <p:nvPr/>
        </p:nvCxnSpPr>
        <p:spPr>
          <a:xfrm>
            <a:off x="11147489" y="4401660"/>
            <a:ext cx="11752" cy="431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25C92B04-D88A-4A73-B950-C2B22AC6039E}"/>
              </a:ext>
            </a:extLst>
          </p:cNvPr>
          <p:cNvCxnSpPr>
            <a:cxnSpLocks/>
          </p:cNvCxnSpPr>
          <p:nvPr/>
        </p:nvCxnSpPr>
        <p:spPr>
          <a:xfrm>
            <a:off x="6670987" y="5543404"/>
            <a:ext cx="5876" cy="465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85FFFD0-1B76-49FF-8E4D-BFC3E3344370}"/>
              </a:ext>
            </a:extLst>
          </p:cNvPr>
          <p:cNvCxnSpPr>
            <a:cxnSpLocks/>
          </p:cNvCxnSpPr>
          <p:nvPr/>
        </p:nvCxnSpPr>
        <p:spPr>
          <a:xfrm>
            <a:off x="5721575" y="5543404"/>
            <a:ext cx="5876" cy="465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7A3742D4-3796-4F9D-AF51-74283AF45FCA}"/>
              </a:ext>
            </a:extLst>
          </p:cNvPr>
          <p:cNvCxnSpPr>
            <a:cxnSpLocks/>
          </p:cNvCxnSpPr>
          <p:nvPr/>
        </p:nvCxnSpPr>
        <p:spPr>
          <a:xfrm>
            <a:off x="9434501" y="4420232"/>
            <a:ext cx="11752" cy="431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93D5F43F-9552-4721-9308-30854F7C011E}"/>
              </a:ext>
            </a:extLst>
          </p:cNvPr>
          <p:cNvCxnSpPr>
            <a:cxnSpLocks/>
          </p:cNvCxnSpPr>
          <p:nvPr/>
        </p:nvCxnSpPr>
        <p:spPr>
          <a:xfrm>
            <a:off x="2320356" y="5562002"/>
            <a:ext cx="5876" cy="465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608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הפונקציה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  <a:blipFill>
                <a:blip r:embed="rId3"/>
                <a:stretch>
                  <a:fillRect r="-27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1: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 מהם תחומי העלייה והירידה  של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  <a:blipFill>
                <a:blip r:embed="rId4"/>
                <a:stretch>
                  <a:fillRect t="-810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02F79648-5FA5-4460-ABB8-C209CCC09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74" y="3642719"/>
            <a:ext cx="3381375" cy="33909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EFD2870-449D-483B-9D3E-BA44F004E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152" y="3635026"/>
            <a:ext cx="3674196" cy="289006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CCF3CAE-9514-4AF8-A45C-9CCA0BDBB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697" y="3642719"/>
            <a:ext cx="3886200" cy="3371850"/>
          </a:xfrm>
          <a:prstGeom prst="rect">
            <a:avLst/>
          </a:prstGeom>
        </p:spPr>
      </p:pic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3A3DCBAD-2B6B-48E6-BF9F-3094491EA3D5}"/>
              </a:ext>
            </a:extLst>
          </p:cNvPr>
          <p:cNvCxnSpPr>
            <a:cxnSpLocks/>
          </p:cNvCxnSpPr>
          <p:nvPr/>
        </p:nvCxnSpPr>
        <p:spPr>
          <a:xfrm>
            <a:off x="6209493" y="342900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09D4363-DFE9-4623-8AE6-2C115646C41D}"/>
              </a:ext>
            </a:extLst>
          </p:cNvPr>
          <p:cNvCxnSpPr>
            <a:cxnSpLocks/>
          </p:cNvCxnSpPr>
          <p:nvPr/>
        </p:nvCxnSpPr>
        <p:spPr>
          <a:xfrm>
            <a:off x="11053868" y="3074777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F0FC878F-3EE0-4511-8D12-227D24BC6809}"/>
              </a:ext>
            </a:extLst>
          </p:cNvPr>
          <p:cNvCxnSpPr>
            <a:cxnSpLocks/>
          </p:cNvCxnSpPr>
          <p:nvPr/>
        </p:nvCxnSpPr>
        <p:spPr>
          <a:xfrm>
            <a:off x="9575263" y="309784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68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4"/>
              <p:cNvSpPr>
                <a:spLocks noGrp="1"/>
              </p:cNvSpPr>
              <p:nvPr>
                <p:ph type="ctrTitle"/>
              </p:nvPr>
            </p:nvSpPr>
            <p:spPr>
              <a:xfrm>
                <a:off x="695999" y="2650500"/>
                <a:ext cx="10879915" cy="475599"/>
              </a:xfrm>
            </p:spPr>
            <p:txBody>
              <a:bodyPr/>
              <a:lstStyle/>
              <a:p>
                <a:r>
                  <a:rPr lang="he-IL" dirty="0"/>
                  <a:t>הקשר</a:t>
                </a:r>
                <a:r>
                  <a:rPr lang="he-IL" dirty="0">
                    <a:sym typeface="Varela Round"/>
                  </a:rPr>
                  <a:t>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br>
                  <a:rPr lang="en-US" dirty="0"/>
                </a:br>
                <a:r>
                  <a:rPr lang="he-IL" dirty="0"/>
                  <a:t>מצגת 1</a:t>
                </a:r>
              </a:p>
            </p:txBody>
          </p:sp>
        </mc:Choice>
        <mc:Fallback xmlns="">
          <p:sp>
            <p:nvSpPr>
              <p:cNvPr id="5" name="כותרת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999" y="2650500"/>
                <a:ext cx="10879915" cy="475599"/>
              </a:xfrm>
              <a:blipFill>
                <a:blip r:embed="rId3"/>
                <a:stretch>
                  <a:fillRect t="-323077" b="-3743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904672" y="1314596"/>
                <a:ext cx="10772054" cy="720000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הפונקציה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904672" y="1314596"/>
                <a:ext cx="10772054" cy="720000"/>
              </a:xfrm>
              <a:blipFill>
                <a:blip r:embed="rId3"/>
                <a:stretch>
                  <a:fillRect t="-15254" r="-2886" b="-338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269811"/>
                <a:ext cx="11161453" cy="3008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1: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 מהם תחומי העלייה והירידה  של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269811"/>
                <a:ext cx="11161453" cy="3008441"/>
              </a:xfrm>
              <a:blipFill>
                <a:blip r:embed="rId4"/>
                <a:stretch>
                  <a:fillRect t="-810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02F79648-5FA5-4460-ABB8-C209CCC09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94" y="2981238"/>
            <a:ext cx="3381375" cy="33909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EFD2870-449D-483B-9D3E-BA44F004E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419" y="3306481"/>
            <a:ext cx="3674196" cy="289006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CCF3CAE-9514-4AF8-A45C-9CCA0BDBB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6331" y="3056264"/>
            <a:ext cx="3886200" cy="3371850"/>
          </a:xfrm>
          <a:prstGeom prst="rect">
            <a:avLst/>
          </a:prstGeom>
        </p:spPr>
      </p:pic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3A3DCBAD-2B6B-48E6-BF9F-3094491EA3D5}"/>
              </a:ext>
            </a:extLst>
          </p:cNvPr>
          <p:cNvCxnSpPr>
            <a:cxnSpLocks/>
          </p:cNvCxnSpPr>
          <p:nvPr/>
        </p:nvCxnSpPr>
        <p:spPr>
          <a:xfrm>
            <a:off x="6209493" y="342900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09D4363-DFE9-4623-8AE6-2C115646C41D}"/>
              </a:ext>
            </a:extLst>
          </p:cNvPr>
          <p:cNvCxnSpPr>
            <a:cxnSpLocks/>
          </p:cNvCxnSpPr>
          <p:nvPr/>
        </p:nvCxnSpPr>
        <p:spPr>
          <a:xfrm>
            <a:off x="11053868" y="3074777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F0FC878F-3EE0-4511-8D12-227D24BC6809}"/>
              </a:ext>
            </a:extLst>
          </p:cNvPr>
          <p:cNvCxnSpPr>
            <a:cxnSpLocks/>
          </p:cNvCxnSpPr>
          <p:nvPr/>
        </p:nvCxnSpPr>
        <p:spPr>
          <a:xfrm>
            <a:off x="9575263" y="309784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תמונה 7">
            <a:extLst>
              <a:ext uri="{FF2B5EF4-FFF2-40B4-BE49-F238E27FC236}">
                <a16:creationId xmlns:a16="http://schemas.microsoft.com/office/drawing/2014/main" id="{EF05009D-DE8F-4743-8711-B9D38367A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0521" y="5931111"/>
            <a:ext cx="64293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84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03114" y="1314596"/>
                <a:ext cx="11073611" cy="720000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הפונקציה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03114" y="1314596"/>
                <a:ext cx="11073611" cy="720000"/>
              </a:xfrm>
              <a:blipFill>
                <a:blip r:embed="rId3"/>
                <a:stretch>
                  <a:fillRect t="-15254" r="-2753" b="-338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5" y="2303964"/>
                <a:ext cx="11073612" cy="35533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1: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 , על סמך החקירה עד כה – נסו לשרטט את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5" y="2303964"/>
                <a:ext cx="11073612" cy="3553320"/>
              </a:xfrm>
              <a:blipFill>
                <a:blip r:embed="rId4"/>
                <a:stretch>
                  <a:fillRect t="-686" r="-8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02F79648-5FA5-4460-ABB8-C209CCC09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74" y="3115933"/>
            <a:ext cx="3381375" cy="33909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EFD2870-449D-483B-9D3E-BA44F004E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945" y="3236583"/>
            <a:ext cx="3674196" cy="289006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CCF3CAE-9514-4AF8-A45C-9CCA0BDBB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697" y="3256247"/>
            <a:ext cx="3886200" cy="3371850"/>
          </a:xfrm>
          <a:prstGeom prst="rect">
            <a:avLst/>
          </a:prstGeom>
        </p:spPr>
      </p:pic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3A3DCBAD-2B6B-48E6-BF9F-3094491EA3D5}"/>
              </a:ext>
            </a:extLst>
          </p:cNvPr>
          <p:cNvCxnSpPr>
            <a:cxnSpLocks/>
          </p:cNvCxnSpPr>
          <p:nvPr/>
        </p:nvCxnSpPr>
        <p:spPr>
          <a:xfrm>
            <a:off x="6209493" y="342900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09D4363-DFE9-4623-8AE6-2C115646C41D}"/>
              </a:ext>
            </a:extLst>
          </p:cNvPr>
          <p:cNvCxnSpPr>
            <a:cxnSpLocks/>
          </p:cNvCxnSpPr>
          <p:nvPr/>
        </p:nvCxnSpPr>
        <p:spPr>
          <a:xfrm>
            <a:off x="10927408" y="3074777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F0FC878F-3EE0-4511-8D12-227D24BC6809}"/>
              </a:ext>
            </a:extLst>
          </p:cNvPr>
          <p:cNvCxnSpPr>
            <a:cxnSpLocks/>
          </p:cNvCxnSpPr>
          <p:nvPr/>
        </p:nvCxnSpPr>
        <p:spPr>
          <a:xfrm>
            <a:off x="9471505" y="2953513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33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08562" y="1314596"/>
                <a:ext cx="11268164" cy="866434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08562" y="1314596"/>
                <a:ext cx="11268164" cy="866434"/>
              </a:xfrm>
              <a:blipFill>
                <a:blip r:embed="rId3"/>
                <a:stretch>
                  <a:fillRect t="-4225" r="-2760" b="-197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329403"/>
                <a:ext cx="11161452" cy="32370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1: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 , אם שרטטתם נכון את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,תקבלו את הגרפים: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329403"/>
                <a:ext cx="11161452" cy="3237064"/>
              </a:xfrm>
              <a:blipFill>
                <a:blip r:embed="rId4"/>
                <a:stretch>
                  <a:fillRect l="-328" t="-753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תמונה 7">
            <a:extLst>
              <a:ext uri="{FF2B5EF4-FFF2-40B4-BE49-F238E27FC236}">
                <a16:creationId xmlns:a16="http://schemas.microsoft.com/office/drawing/2014/main" id="{9E303F01-99AC-4BC9-8714-8F651F0DBD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71" t="-3780" r="13378"/>
          <a:stretch/>
        </p:blipFill>
        <p:spPr>
          <a:xfrm>
            <a:off x="4383574" y="3205576"/>
            <a:ext cx="3826200" cy="3291721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2ABD231E-50EB-4FAD-87A5-8179D6F322C9}"/>
              </a:ext>
            </a:extLst>
          </p:cNvPr>
          <p:cNvCxnSpPr>
            <a:cxnSpLocks/>
          </p:cNvCxnSpPr>
          <p:nvPr/>
        </p:nvCxnSpPr>
        <p:spPr>
          <a:xfrm>
            <a:off x="6296674" y="330468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תמונה 8">
            <a:extLst>
              <a:ext uri="{FF2B5EF4-FFF2-40B4-BE49-F238E27FC236}">
                <a16:creationId xmlns:a16="http://schemas.microsoft.com/office/drawing/2014/main" id="{84DBC578-2548-4F8D-A02A-F416A62842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37" t="-2185" r="18413" b="2185"/>
          <a:stretch/>
        </p:blipFill>
        <p:spPr>
          <a:xfrm>
            <a:off x="152270" y="3227091"/>
            <a:ext cx="3826200" cy="347662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CD2FBD3-A354-4B15-99A3-E0526CA98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6688" y="3205576"/>
            <a:ext cx="3970947" cy="3055768"/>
          </a:xfrm>
          <a:prstGeom prst="rect">
            <a:avLst/>
          </a:prstGeom>
        </p:spPr>
      </p:pic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79E5B34D-263A-4E49-91AC-317061B0B016}"/>
              </a:ext>
            </a:extLst>
          </p:cNvPr>
          <p:cNvCxnSpPr>
            <a:cxnSpLocks/>
          </p:cNvCxnSpPr>
          <p:nvPr/>
        </p:nvCxnSpPr>
        <p:spPr>
          <a:xfrm>
            <a:off x="9513287" y="3290215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7AE3EA89-BDD9-4C76-A2CC-1B8EC9E0DF33}"/>
              </a:ext>
            </a:extLst>
          </p:cNvPr>
          <p:cNvCxnSpPr>
            <a:cxnSpLocks/>
          </p:cNvCxnSpPr>
          <p:nvPr/>
        </p:nvCxnSpPr>
        <p:spPr>
          <a:xfrm>
            <a:off x="11017831" y="3290215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768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08562" y="1314596"/>
                <a:ext cx="11268164" cy="866434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08562" y="1314596"/>
                <a:ext cx="11268164" cy="866434"/>
              </a:xfrm>
              <a:blipFill>
                <a:blip r:embed="rId3"/>
                <a:stretch>
                  <a:fillRect t="-4225" r="-2760" b="-197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329403"/>
                <a:ext cx="11161452" cy="32370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1: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 , אם שרטטתם נכון את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,תקבלו את הגרפים: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329403"/>
                <a:ext cx="11161452" cy="3237064"/>
              </a:xfrm>
              <a:blipFill>
                <a:blip r:embed="rId4"/>
                <a:stretch>
                  <a:fillRect l="-328" t="-753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תמונה 7">
            <a:extLst>
              <a:ext uri="{FF2B5EF4-FFF2-40B4-BE49-F238E27FC236}">
                <a16:creationId xmlns:a16="http://schemas.microsoft.com/office/drawing/2014/main" id="{9E303F01-99AC-4BC9-8714-8F651F0DBD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71" t="-3780" r="13378"/>
          <a:stretch/>
        </p:blipFill>
        <p:spPr>
          <a:xfrm>
            <a:off x="4383574" y="3205576"/>
            <a:ext cx="3826200" cy="3291721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2ABD231E-50EB-4FAD-87A5-8179D6F322C9}"/>
              </a:ext>
            </a:extLst>
          </p:cNvPr>
          <p:cNvCxnSpPr>
            <a:cxnSpLocks/>
          </p:cNvCxnSpPr>
          <p:nvPr/>
        </p:nvCxnSpPr>
        <p:spPr>
          <a:xfrm>
            <a:off x="6296674" y="330468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תמונה 8">
            <a:extLst>
              <a:ext uri="{FF2B5EF4-FFF2-40B4-BE49-F238E27FC236}">
                <a16:creationId xmlns:a16="http://schemas.microsoft.com/office/drawing/2014/main" id="{84DBC578-2548-4F8D-A02A-F416A62842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37" t="-2185" r="18413" b="2185"/>
          <a:stretch/>
        </p:blipFill>
        <p:spPr>
          <a:xfrm>
            <a:off x="152270" y="3227091"/>
            <a:ext cx="3826200" cy="347662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CD2FBD3-A354-4B15-99A3-E0526CA98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6688" y="3205576"/>
            <a:ext cx="3970947" cy="3055768"/>
          </a:xfrm>
          <a:prstGeom prst="rect">
            <a:avLst/>
          </a:prstGeom>
        </p:spPr>
      </p:pic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79E5B34D-263A-4E49-91AC-317061B0B016}"/>
              </a:ext>
            </a:extLst>
          </p:cNvPr>
          <p:cNvCxnSpPr>
            <a:cxnSpLocks/>
          </p:cNvCxnSpPr>
          <p:nvPr/>
        </p:nvCxnSpPr>
        <p:spPr>
          <a:xfrm>
            <a:off x="9513287" y="3290215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7AE3EA89-BDD9-4C76-A2CC-1B8EC9E0DF33}"/>
              </a:ext>
            </a:extLst>
          </p:cNvPr>
          <p:cNvCxnSpPr>
            <a:cxnSpLocks/>
          </p:cNvCxnSpPr>
          <p:nvPr/>
        </p:nvCxnSpPr>
        <p:spPr>
          <a:xfrm>
            <a:off x="11017831" y="3290215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תמונה 4">
            <a:extLst>
              <a:ext uri="{FF2B5EF4-FFF2-40B4-BE49-F238E27FC236}">
                <a16:creationId xmlns:a16="http://schemas.microsoft.com/office/drawing/2014/main" id="{84A1959D-4277-44CE-81D4-2024ED5F75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2392" y="5481177"/>
            <a:ext cx="7037922" cy="137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17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576998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576998"/>
              </a:xfrm>
              <a:blipFill>
                <a:blip r:embed="rId2"/>
                <a:stretch>
                  <a:fillRect t="-95789" b="-12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15274" y="1314596"/>
                <a:ext cx="11161452" cy="319930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15274" y="1314596"/>
                <a:ext cx="11161452" cy="319930"/>
              </a:xfrm>
              <a:blipFill>
                <a:blip r:embed="rId3"/>
                <a:stretch>
                  <a:fillRect t="-98077" r="-2787" b="-1403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089842"/>
                <a:ext cx="11161452" cy="34766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אם נתבונן על הגרף </a:t>
                </a:r>
                <a:r>
                  <a:rPr lang="he-IL" u="sng" dirty="0">
                    <a:solidFill>
                      <a:srgbClr val="7030A0"/>
                    </a:solidFill>
                  </a:rPr>
                  <a:t>השמאלי</a:t>
                </a:r>
                <a:r>
                  <a:rPr lang="he-IL" dirty="0">
                    <a:solidFill>
                      <a:srgbClr val="7030A0"/>
                    </a:solidFill>
                  </a:rPr>
                  <a:t> , נראה שיעור ה-</a:t>
                </a:r>
                <a:r>
                  <a:rPr lang="en-US" dirty="0">
                    <a:solidFill>
                      <a:srgbClr val="7030A0"/>
                    </a:solidFill>
                  </a:rPr>
                  <a:t>X</a:t>
                </a:r>
                <a:r>
                  <a:rPr lang="he-IL" dirty="0">
                    <a:solidFill>
                      <a:srgbClr val="7030A0"/>
                    </a:solidFill>
                  </a:rPr>
                  <a:t> של נקודת המינימום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"נשמר" גם ב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. כיוון ששיעור ה-</a:t>
                </a:r>
                <a:r>
                  <a:rPr lang="en-US" dirty="0">
                    <a:solidFill>
                      <a:srgbClr val="7030A0"/>
                    </a:solidFill>
                  </a:rPr>
                  <a:t>Y</a:t>
                </a:r>
                <a:r>
                  <a:rPr lang="he-IL" dirty="0">
                    <a:solidFill>
                      <a:srgbClr val="7030A0"/>
                    </a:solidFill>
                  </a:rPr>
                  <a:t>  שלה 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הוא חיובי !!! להבדיל משני הגרפים האחרים .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089842"/>
                <a:ext cx="11161452" cy="3476625"/>
              </a:xfrm>
              <a:blipFill>
                <a:blip r:embed="rId4"/>
                <a:stretch>
                  <a:fillRect t="-1228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תמונה 7">
            <a:extLst>
              <a:ext uri="{FF2B5EF4-FFF2-40B4-BE49-F238E27FC236}">
                <a16:creationId xmlns:a16="http://schemas.microsoft.com/office/drawing/2014/main" id="{9E303F01-99AC-4BC9-8714-8F651F0DBD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71" t="-3780" r="13378"/>
          <a:stretch/>
        </p:blipFill>
        <p:spPr>
          <a:xfrm>
            <a:off x="4383574" y="3205576"/>
            <a:ext cx="3826200" cy="3291721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2ABD231E-50EB-4FAD-87A5-8179D6F322C9}"/>
              </a:ext>
            </a:extLst>
          </p:cNvPr>
          <p:cNvCxnSpPr>
            <a:cxnSpLocks/>
          </p:cNvCxnSpPr>
          <p:nvPr/>
        </p:nvCxnSpPr>
        <p:spPr>
          <a:xfrm>
            <a:off x="6296674" y="3304680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תמונה 8">
            <a:extLst>
              <a:ext uri="{FF2B5EF4-FFF2-40B4-BE49-F238E27FC236}">
                <a16:creationId xmlns:a16="http://schemas.microsoft.com/office/drawing/2014/main" id="{84DBC578-2548-4F8D-A02A-F416A62842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37" t="-2185" r="18413" b="2185"/>
          <a:stretch/>
        </p:blipFill>
        <p:spPr>
          <a:xfrm>
            <a:off x="152270" y="3227091"/>
            <a:ext cx="3826200" cy="347662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CD2FBD3-A354-4B15-99A3-E0526CA98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6688" y="3205576"/>
            <a:ext cx="3970947" cy="3055768"/>
          </a:xfrm>
          <a:prstGeom prst="rect">
            <a:avLst/>
          </a:prstGeom>
        </p:spPr>
      </p:pic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79E5B34D-263A-4E49-91AC-317061B0B016}"/>
              </a:ext>
            </a:extLst>
          </p:cNvPr>
          <p:cNvCxnSpPr>
            <a:cxnSpLocks/>
          </p:cNvCxnSpPr>
          <p:nvPr/>
        </p:nvCxnSpPr>
        <p:spPr>
          <a:xfrm>
            <a:off x="9513287" y="3290215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7AE3EA89-BDD9-4C76-A2CC-1B8EC9E0DF33}"/>
              </a:ext>
            </a:extLst>
          </p:cNvPr>
          <p:cNvCxnSpPr>
            <a:cxnSpLocks/>
          </p:cNvCxnSpPr>
          <p:nvPr/>
        </p:nvCxnSpPr>
        <p:spPr>
          <a:xfrm>
            <a:off x="11017831" y="3290215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247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הפונקציה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  <a:blipFill>
                <a:blip r:embed="rId3"/>
                <a:stretch>
                  <a:fillRect r="-27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2: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בשרטוטים הבאים נתון הגרף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,מהו תחום ההגדרה של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  <a:blipFill>
                <a:blip r:embed="rId4"/>
                <a:stretch>
                  <a:fillRect t="-1417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3FCEDED0-DE70-422B-9819-F9C641E76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274" y="3429000"/>
            <a:ext cx="3117715" cy="313441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66B607F-DCAE-46C9-B139-D65CB280B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6859" y="3419991"/>
            <a:ext cx="4168099" cy="328260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0D7F0F7-C4F9-4FD4-99E3-D373212F0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1719" y="3429000"/>
            <a:ext cx="3303928" cy="290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50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הפונקציה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  <a:blipFill>
                <a:blip r:embed="rId3"/>
                <a:stretch>
                  <a:fillRect r="-27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2: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תחום ההגדרה של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הוא: 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  <a:blipFill>
                <a:blip r:embed="rId4"/>
                <a:stretch>
                  <a:fillRect t="-1417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3FCEDED0-DE70-422B-9819-F9C641E76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274" y="3429000"/>
            <a:ext cx="3117715" cy="313441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66B607F-DCAE-46C9-B139-D65CB280B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6859" y="3354907"/>
            <a:ext cx="4168099" cy="328260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0D7F0F7-C4F9-4FD4-99E3-D373212F0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2799" y="3362094"/>
            <a:ext cx="3303928" cy="290603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D806869-FCAB-4F48-992F-9D81244194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3271" y="5471048"/>
            <a:ext cx="1028700" cy="6858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E73C67B-D44B-494E-A72C-D780AEFE1D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318" y="5664166"/>
            <a:ext cx="1028700" cy="6858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D224FB0-6943-4449-9B0F-E8CDE636A1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8092" y="5829047"/>
            <a:ext cx="18859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71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הקשר בין 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2D2D378A-D55B-4CBC-9C07-85A215704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3235" y="155407"/>
                <a:ext cx="9802368" cy="720000"/>
              </a:xfrm>
              <a:blipFill>
                <a:blip r:embed="rId2"/>
                <a:stretch>
                  <a:fillRect t="-66387" b="-8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</p:spPr>
            <p:txBody>
              <a:bodyPr/>
              <a:lstStyle/>
              <a:p>
                <a:r>
                  <a:rPr lang="he-IL" sz="4000" dirty="0">
                    <a:solidFill>
                      <a:schemeClr val="tx1"/>
                    </a:solidFill>
                  </a:rPr>
                  <a:t>לבין הפונקציה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930A0EAB-7E88-4B49-836A-57BC80D2D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305092" y="1314596"/>
                <a:ext cx="11371634" cy="1534246"/>
              </a:xfrm>
              <a:blipFill>
                <a:blip r:embed="rId3"/>
                <a:stretch>
                  <a:fillRect r="-27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מקרה 2: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 </a:t>
                </a:r>
                <a:r>
                  <a:rPr lang="he-IL" dirty="0">
                    <a:solidFill>
                      <a:srgbClr val="7030A0"/>
                    </a:solidFill>
                  </a:rPr>
                  <a:t>   הגרף של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הוא:</a:t>
                </a:r>
              </a:p>
              <a:p>
                <a:pPr marL="0" indent="0">
                  <a:buNone/>
                </a:pPr>
                <a:endParaRPr lang="he-IL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    נשים לב:   שנקודת המקסימום של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                   ב-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 הופכת לנקודת מקסימום :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                   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584403AA-6FA5-49D7-9B98-6C7EF45A7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848842"/>
                <a:ext cx="11161453" cy="3008441"/>
              </a:xfrm>
              <a:blipFill>
                <a:blip r:embed="rId4"/>
                <a:stretch>
                  <a:fillRect t="-1417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32BB5C61-6DDD-4E98-BD34-9F714E1B9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23" y="3005847"/>
            <a:ext cx="3594138" cy="3221929"/>
          </a:xfrm>
          <a:prstGeom prst="rect">
            <a:avLst/>
          </a:prstGeom>
        </p:spPr>
      </p:pic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8407AD60-94AE-4603-865B-1956636B54CF}"/>
              </a:ext>
            </a:extLst>
          </p:cNvPr>
          <p:cNvCxnSpPr>
            <a:cxnSpLocks/>
          </p:cNvCxnSpPr>
          <p:nvPr/>
        </p:nvCxnSpPr>
        <p:spPr>
          <a:xfrm>
            <a:off x="3855610" y="4813830"/>
            <a:ext cx="5876" cy="465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9301DCC6-FB44-48D3-A025-A447585F379D}"/>
              </a:ext>
            </a:extLst>
          </p:cNvPr>
          <p:cNvCxnSpPr>
            <a:cxnSpLocks/>
          </p:cNvCxnSpPr>
          <p:nvPr/>
        </p:nvCxnSpPr>
        <p:spPr>
          <a:xfrm>
            <a:off x="2001710" y="4845314"/>
            <a:ext cx="5876" cy="465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E94B2BA5-B83C-41EE-B28B-F2FC81F0A251}"/>
              </a:ext>
            </a:extLst>
          </p:cNvPr>
          <p:cNvCxnSpPr>
            <a:cxnSpLocks/>
          </p:cNvCxnSpPr>
          <p:nvPr/>
        </p:nvCxnSpPr>
        <p:spPr>
          <a:xfrm>
            <a:off x="3987612" y="3068654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C26479E-82CA-4351-BEA9-C022B9E80D4E}"/>
              </a:ext>
            </a:extLst>
          </p:cNvPr>
          <p:cNvCxnSpPr>
            <a:cxnSpLocks/>
          </p:cNvCxnSpPr>
          <p:nvPr/>
        </p:nvCxnSpPr>
        <p:spPr>
          <a:xfrm>
            <a:off x="1847527" y="3068654"/>
            <a:ext cx="0" cy="3553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902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94815" y="155448"/>
                <a:ext cx="9802368" cy="720000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𝟐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+2)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4815" y="155448"/>
                <a:ext cx="9802368" cy="720000"/>
              </a:xfrm>
              <a:blipFill>
                <a:blip r:embed="rId3"/>
                <a:stretch>
                  <a:fillRect t="-89831" b="-1084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15273" y="1821796"/>
                <a:ext cx="11161453" cy="457200"/>
              </a:xfrm>
            </p:spPr>
            <p:txBody>
              <a:bodyPr/>
              <a:lstStyle/>
              <a:p>
                <a:r>
                  <a:rPr lang="he-IL" dirty="0">
                    <a:solidFill>
                      <a:schemeClr val="bg2">
                        <a:lumMod val="10000"/>
                      </a:schemeClr>
                    </a:solidFill>
                  </a:rPr>
                  <a:t>נתבונן בגרף של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+2</a:t>
                </a:r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 </a:t>
                </a:r>
                <a:r>
                  <a:rPr lang="he-IL" dirty="0">
                    <a:solidFill>
                      <a:schemeClr val="bg2">
                        <a:lumMod val="10000"/>
                      </a:schemeClr>
                    </a:solidFill>
                    <a:sym typeface="Varela Round"/>
                  </a:rPr>
                  <a:t>וננסה לשרטט את 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15273" y="1821796"/>
                <a:ext cx="11161453" cy="457200"/>
              </a:xfrm>
              <a:blipFill>
                <a:blip r:embed="rId4"/>
                <a:stretch>
                  <a:fillRect t="-28000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655651"/>
                <a:ext cx="11060642" cy="31376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sz="2800" dirty="0"/>
                  <a:t>תחילה נמצא את תחום ההגדרה של</a:t>
                </a:r>
              </a:p>
              <a:p>
                <a:pPr marL="0" indent="0">
                  <a:buNone/>
                </a:pPr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3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3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36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sz="36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sz="3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1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2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)</a:t>
                </a:r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655651"/>
                <a:ext cx="11060642" cy="3137624"/>
              </a:xfrm>
              <a:blipFill>
                <a:blip r:embed="rId5"/>
                <a:stretch>
                  <a:fillRect t="-2140" r="-11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D9C0F0C-5506-40A4-8F0C-2EA72ABB0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798" y="2655651"/>
            <a:ext cx="4570987" cy="3972808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32B065F7-BDD3-4FFF-948A-CBA4A13F6B5E}"/>
              </a:ext>
            </a:extLst>
          </p:cNvPr>
          <p:cNvCxnSpPr>
            <a:cxnSpLocks/>
          </p:cNvCxnSpPr>
          <p:nvPr/>
        </p:nvCxnSpPr>
        <p:spPr>
          <a:xfrm flipH="1">
            <a:off x="996892" y="3715967"/>
            <a:ext cx="457098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82E97C1F-31ED-4BFA-B025-FB8B9969D1D4}"/>
              </a:ext>
            </a:extLst>
          </p:cNvPr>
          <p:cNvCxnSpPr>
            <a:cxnSpLocks/>
          </p:cNvCxnSpPr>
          <p:nvPr/>
        </p:nvCxnSpPr>
        <p:spPr>
          <a:xfrm>
            <a:off x="3034301" y="2729744"/>
            <a:ext cx="0" cy="397280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993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94815" y="155448"/>
                <a:ext cx="9802368" cy="720000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𝟐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+2)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4815" y="155448"/>
                <a:ext cx="9802368" cy="720000"/>
              </a:xfrm>
              <a:blipFill>
                <a:blip r:embed="rId3"/>
                <a:stretch>
                  <a:fillRect t="-89831" b="-1084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15273" y="1821796"/>
                <a:ext cx="11161453" cy="457200"/>
              </a:xfrm>
            </p:spPr>
            <p:txBody>
              <a:bodyPr/>
              <a:lstStyle/>
              <a:p>
                <a:r>
                  <a:rPr lang="he-IL" dirty="0">
                    <a:solidFill>
                      <a:schemeClr val="bg2">
                        <a:lumMod val="10000"/>
                      </a:schemeClr>
                    </a:solidFill>
                  </a:rPr>
                  <a:t>נתבונן בגרף של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+2</a:t>
                </a:r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 </a:t>
                </a:r>
                <a:r>
                  <a:rPr lang="he-IL" dirty="0">
                    <a:solidFill>
                      <a:schemeClr val="bg2">
                        <a:lumMod val="10000"/>
                      </a:schemeClr>
                    </a:solidFill>
                    <a:sym typeface="Varela Round"/>
                  </a:rPr>
                  <a:t>וננסה לשרטט את 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15273" y="1821796"/>
                <a:ext cx="11161453" cy="457200"/>
              </a:xfrm>
              <a:blipFill>
                <a:blip r:embed="rId4"/>
                <a:stretch>
                  <a:fillRect t="-28000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4" y="2431915"/>
            <a:ext cx="11161452" cy="3361360"/>
          </a:xfrm>
        </p:spPr>
        <p:txBody>
          <a:bodyPr/>
          <a:lstStyle/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he-IL" sz="2800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D9C0F0C-5506-40A4-8F0C-2EA72ABB0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577" y="2729744"/>
            <a:ext cx="4570987" cy="3972808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32B065F7-BDD3-4FFF-948A-CBA4A13F6B5E}"/>
              </a:ext>
            </a:extLst>
          </p:cNvPr>
          <p:cNvCxnSpPr>
            <a:cxnSpLocks/>
          </p:cNvCxnSpPr>
          <p:nvPr/>
        </p:nvCxnSpPr>
        <p:spPr>
          <a:xfrm flipH="1">
            <a:off x="2222577" y="3813243"/>
            <a:ext cx="457098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82E97C1F-31ED-4BFA-B025-FB8B9969D1D4}"/>
              </a:ext>
            </a:extLst>
          </p:cNvPr>
          <p:cNvCxnSpPr>
            <a:cxnSpLocks/>
          </p:cNvCxnSpPr>
          <p:nvPr/>
        </p:nvCxnSpPr>
        <p:spPr>
          <a:xfrm>
            <a:off x="4347536" y="2729744"/>
            <a:ext cx="0" cy="397280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9E6D8C05-9683-4F13-85C6-A093EFE573EC}"/>
                  </a:ext>
                </a:extLst>
              </p:cNvPr>
              <p:cNvSpPr txBox="1"/>
              <p:nvPr/>
            </p:nvSpPr>
            <p:spPr>
              <a:xfrm>
                <a:off x="7305475" y="2509736"/>
                <a:ext cx="4270442" cy="1617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he-IL" sz="2800" dirty="0"/>
                  <a:t>תחום ההגדרה של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1</m:t>
                        </m:r>
                      </m:num>
                      <m:den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he-IL" sz="2800" dirty="0">
                    <a:solidFill>
                      <a:srgbClr val="FF0000"/>
                    </a:solidFill>
                  </a:rPr>
                  <a:t>   הוא</a:t>
                </a:r>
              </a:p>
              <a:p>
                <a:pPr marL="0" indent="0">
                  <a:buNone/>
                </a:pPr>
                <a:r>
                  <a:rPr lang="he-IL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e-IL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או</m:t>
                    </m:r>
                    <m:r>
                      <a:rPr lang="he-IL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9E6D8C05-9683-4F13-85C6-A093EFE57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475" y="2509736"/>
                <a:ext cx="4270442" cy="1617366"/>
              </a:xfrm>
              <a:prstGeom prst="rect">
                <a:avLst/>
              </a:prstGeom>
              <a:blipFill>
                <a:blip r:embed="rId6"/>
                <a:stretch>
                  <a:fillRect t="-4151" r="-2996" b="-94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D9500A9B-671B-480A-ACD0-9A188ADB7C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026"/>
          <a:stretch/>
        </p:blipFill>
        <p:spPr>
          <a:xfrm>
            <a:off x="4075896" y="2729744"/>
            <a:ext cx="271639" cy="39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5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438835"/>
                <a:ext cx="10172408" cy="42219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he-IL" dirty="0">
                  <a:sym typeface="Varela Round"/>
                </a:endParaRPr>
              </a:p>
              <a:p>
                <a:r>
                  <a:rPr lang="he-IL" dirty="0">
                    <a:sym typeface="Varela Round"/>
                  </a:rPr>
                  <a:t>תזכורת –תכונות בסיסיות של הפונקציה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𝑙𝑛𝑥</m:t>
                    </m:r>
                  </m:oMath>
                </a14:m>
                <a:r>
                  <a:rPr lang="he-IL" dirty="0"/>
                  <a:t>  </a:t>
                </a:r>
              </a:p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Varela Round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 תכונות בסיסיות </a:t>
                </a:r>
              </a:p>
              <a:p>
                <a:r>
                  <a:rPr lang="he-IL" dirty="0">
                    <a:sym typeface="Varela Round"/>
                  </a:rPr>
                  <a:t>הקשר בין הפונקציה קווית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  לבין הפונקציה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Varela Round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𝑎𝑥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endParaRPr lang="en-US" b="0" dirty="0">
                  <a:sym typeface="Varela Round"/>
                </a:endParaRPr>
              </a:p>
              <a:p>
                <a:r>
                  <a:rPr lang="he-IL" dirty="0">
                    <a:sym typeface="Varela Round"/>
                  </a:rPr>
                  <a:t>הקשר בין הפונקציה הריבועית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𝑏𝑥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𝑐</m:t>
                    </m:r>
                    <m:r>
                      <a:rPr lang="he-IL" b="0" i="1" smtClean="0">
                        <a:latin typeface="Cambria Math" panose="02040503050406030204" pitchFamily="18" charset="0"/>
                        <a:sym typeface="Varela Round"/>
                      </a:rPr>
                      <m:t>  </m:t>
                    </m:r>
                  </m:oMath>
                </a14:m>
                <a:r>
                  <a:rPr lang="he-IL" dirty="0">
                    <a:sym typeface="Varela Round"/>
                  </a:rPr>
                  <a:t> לבין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Varela Round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𝑎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𝑏𝑥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endParaRPr lang="en-US" dirty="0">
                  <a:sym typeface="Varela Round"/>
                </a:endParaRPr>
              </a:p>
              <a:p>
                <a:r>
                  <a:rPr lang="he-IL" dirty="0">
                    <a:sym typeface="Varela Round"/>
                  </a:rPr>
                  <a:t>הקשר בין הפונקציה הרציונאלית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2</m:t>
                    </m:r>
                  </m:oMath>
                </a14:m>
                <a:r>
                  <a:rPr lang="he-IL" dirty="0"/>
                  <a:t>  לבין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Varela Round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Varela Round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Varela Round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Varela Round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lang="he-IL" b="0" dirty="0">
                    <a:sym typeface="Varela Round"/>
                  </a:rPr>
                  <a:t>-דוגמא </a:t>
                </a:r>
                <a:r>
                  <a:rPr lang="he-IL" b="0" dirty="0" err="1">
                    <a:sym typeface="Varela Round"/>
                  </a:rPr>
                  <a:t>לאסימפטוטה</a:t>
                </a:r>
                <a:r>
                  <a:rPr lang="he-IL" b="0" dirty="0">
                    <a:sym typeface="Varela Round"/>
                  </a:rPr>
                  <a:t> אופקית</a:t>
                </a:r>
              </a:p>
              <a:p>
                <a:r>
                  <a:rPr lang="he-IL" dirty="0">
                    <a:sym typeface="Varela Round"/>
                  </a:rPr>
                  <a:t>הקשר בין הפונקציה הרציונאלית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dirty="0"/>
                  <a:t>     לבין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Varela Round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)</m:t>
                        </m:r>
                      </m:e>
                    </m:func>
                  </m:oMath>
                </a14:m>
                <a:r>
                  <a:rPr lang="he-IL" dirty="0">
                    <a:sym typeface="Varela Round"/>
                  </a:rPr>
                  <a:t> -דוגמא ל"חור" </a:t>
                </a:r>
              </a:p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Varela Round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he-IL" dirty="0">
                    <a:sym typeface="Varela Round"/>
                  </a:rPr>
                  <a:t>  </a:t>
                </a:r>
                <a:r>
                  <a:rPr lang="he-IL" dirty="0"/>
                  <a:t> הכללה בהקשר  </a:t>
                </a:r>
                <a:r>
                  <a:rPr lang="he-IL" dirty="0" err="1"/>
                  <a:t>לאסמפטוטות</a:t>
                </a:r>
                <a:r>
                  <a:rPr lang="he-IL" dirty="0"/>
                  <a:t>  ו"חורים"</a:t>
                </a:r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טקס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438835"/>
                <a:ext cx="10172408" cy="4221909"/>
              </a:xfrm>
              <a:blipFill>
                <a:blip r:embed="rId3"/>
                <a:stretch>
                  <a:fillRect r="-4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94815" y="155448"/>
                <a:ext cx="9802368" cy="720000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𝟐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+2)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4815" y="155448"/>
                <a:ext cx="9802368" cy="720000"/>
              </a:xfrm>
              <a:blipFill>
                <a:blip r:embed="rId3"/>
                <a:stretch>
                  <a:fillRect t="-89831" b="-1084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15273" y="1821796"/>
                <a:ext cx="11161453" cy="457200"/>
              </a:xfrm>
            </p:spPr>
            <p:txBody>
              <a:bodyPr/>
              <a:lstStyle/>
              <a:p>
                <a:r>
                  <a:rPr lang="he-IL" dirty="0">
                    <a:solidFill>
                      <a:schemeClr val="bg2">
                        <a:lumMod val="10000"/>
                      </a:schemeClr>
                    </a:solidFill>
                  </a:rPr>
                  <a:t>נתבונן בגרף של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+2</a:t>
                </a:r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 </a:t>
                </a:r>
                <a:r>
                  <a:rPr lang="he-IL" dirty="0">
                    <a:solidFill>
                      <a:schemeClr val="bg2">
                        <a:lumMod val="10000"/>
                      </a:schemeClr>
                    </a:solidFill>
                    <a:sym typeface="Varela Round"/>
                  </a:rPr>
                  <a:t>וננסה לשרטט את 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15273" y="1821796"/>
                <a:ext cx="11161453" cy="457200"/>
              </a:xfrm>
              <a:blipFill>
                <a:blip r:embed="rId4"/>
                <a:stretch>
                  <a:fillRect t="-28000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4" y="2431915"/>
                <a:ext cx="11161452" cy="33613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sz="2800" dirty="0"/>
                  <a:t>תחום ההגדרה של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he-IL" sz="2800" dirty="0">
                    <a:solidFill>
                      <a:srgbClr val="FF0000"/>
                    </a:solidFill>
                  </a:rPr>
                  <a:t>   הוא</a:t>
                </a:r>
              </a:p>
              <a:p>
                <a:pPr marL="0" indent="0">
                  <a:buNone/>
                </a:pPr>
                <a:r>
                  <a:rPr lang="he-IL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e-IL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או</m:t>
                    </m:r>
                    <m:r>
                      <a:rPr lang="he-IL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pPr marL="0" indent="0">
                  <a:buNone/>
                </a:pPr>
                <a:r>
                  <a:rPr lang="he-IL" sz="2800" dirty="0">
                    <a:solidFill>
                      <a:srgbClr val="7030A0"/>
                    </a:solidFill>
                  </a:rPr>
                  <a:t>הנקודה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e-IL" sz="2800" dirty="0">
                    <a:solidFill>
                      <a:srgbClr val="7030A0"/>
                    </a:solidFill>
                  </a:rPr>
                  <a:t> "ירדה" ל- </a:t>
                </a:r>
                <a:r>
                  <a:rPr lang="en-US" sz="2800" dirty="0">
                    <a:solidFill>
                      <a:srgbClr val="7030A0"/>
                    </a:solidFill>
                  </a:rPr>
                  <a:t>(-1,0)</a:t>
                </a:r>
                <a:endParaRPr lang="he-IL" sz="2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he-IL" sz="2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he-IL" sz="2800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4" y="2431915"/>
                <a:ext cx="11161452" cy="3361360"/>
              </a:xfrm>
              <a:blipFill>
                <a:blip r:embed="rId5"/>
                <a:stretch>
                  <a:fillRect t="-1996" r="-12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D9C0F0C-5506-40A4-8F0C-2EA72ABB0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577" y="2729744"/>
            <a:ext cx="4570987" cy="3972808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32B065F7-BDD3-4FFF-948A-CBA4A13F6B5E}"/>
              </a:ext>
            </a:extLst>
          </p:cNvPr>
          <p:cNvCxnSpPr>
            <a:cxnSpLocks/>
          </p:cNvCxnSpPr>
          <p:nvPr/>
        </p:nvCxnSpPr>
        <p:spPr>
          <a:xfrm flipH="1">
            <a:off x="2222577" y="3813243"/>
            <a:ext cx="457098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82E97C1F-31ED-4BFA-B025-FB8B9969D1D4}"/>
              </a:ext>
            </a:extLst>
          </p:cNvPr>
          <p:cNvCxnSpPr>
            <a:cxnSpLocks/>
          </p:cNvCxnSpPr>
          <p:nvPr/>
        </p:nvCxnSpPr>
        <p:spPr>
          <a:xfrm>
            <a:off x="4375774" y="2821021"/>
            <a:ext cx="10313" cy="38974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DC5BA3AD-A135-4FF3-B017-B253474E3684}"/>
              </a:ext>
            </a:extLst>
          </p:cNvPr>
          <p:cNvCxnSpPr>
            <a:cxnSpLocks/>
          </p:cNvCxnSpPr>
          <p:nvPr/>
        </p:nvCxnSpPr>
        <p:spPr>
          <a:xfrm>
            <a:off x="3852111" y="4346674"/>
            <a:ext cx="11752" cy="431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1640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94815" y="155448"/>
                <a:ext cx="9802368" cy="720000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𝟐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+2)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4815" y="155448"/>
                <a:ext cx="9802368" cy="720000"/>
              </a:xfrm>
              <a:blipFill>
                <a:blip r:embed="rId3"/>
                <a:stretch>
                  <a:fillRect t="-89831" b="-1084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15273" y="1821796"/>
                <a:ext cx="11161453" cy="457200"/>
              </a:xfrm>
            </p:spPr>
            <p:txBody>
              <a:bodyPr/>
              <a:lstStyle/>
              <a:p>
                <a:r>
                  <a:rPr lang="he-IL" dirty="0">
                    <a:solidFill>
                      <a:schemeClr val="bg2">
                        <a:lumMod val="10000"/>
                      </a:schemeClr>
                    </a:solidFill>
                  </a:rPr>
                  <a:t>נתבונן בגרף של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+2</a:t>
                </a:r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 </a:t>
                </a:r>
                <a:r>
                  <a:rPr lang="he-IL" dirty="0">
                    <a:solidFill>
                      <a:schemeClr val="bg2">
                        <a:lumMod val="10000"/>
                      </a:schemeClr>
                    </a:solidFill>
                    <a:sym typeface="Varela Round"/>
                  </a:rPr>
                  <a:t>וננסה לשרטט את 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15273" y="1821796"/>
                <a:ext cx="11161453" cy="457200"/>
              </a:xfrm>
              <a:blipFill>
                <a:blip r:embed="rId4"/>
                <a:stretch>
                  <a:fillRect t="-28000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2431914"/>
                <a:ext cx="11284377" cy="42706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sz="1800" dirty="0"/>
                  <a:t>תחום ההגדרה של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den>
                    </m:f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2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)</a:t>
                </a:r>
                <a:r>
                  <a:rPr lang="he-IL" sz="1800" dirty="0">
                    <a:solidFill>
                      <a:srgbClr val="FF0000"/>
                    </a:solidFill>
                  </a:rPr>
                  <a:t>   הוא</a:t>
                </a:r>
              </a:p>
              <a:p>
                <a:pPr marL="0" indent="0">
                  <a:buNone/>
                </a:pPr>
                <a:r>
                  <a:rPr lang="he-IL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e-IL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או</m:t>
                    </m:r>
                    <m:r>
                      <a:rPr lang="he-IL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he-IL" sz="1800" dirty="0"/>
              </a:p>
              <a:p>
                <a:pPr marL="0" indent="0">
                  <a:buNone/>
                </a:pPr>
                <a:endParaRPr lang="he-IL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he-IL" sz="1800" dirty="0">
                    <a:solidFill>
                      <a:schemeClr val="tx1"/>
                    </a:solidFill>
                  </a:rPr>
                  <a:t>הנקודה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e-IL" sz="1800" dirty="0">
                    <a:solidFill>
                      <a:schemeClr val="tx1"/>
                    </a:solidFill>
                  </a:rPr>
                  <a:t> "ירדה" ל- </a:t>
                </a:r>
                <a:r>
                  <a:rPr lang="en-US" sz="1800" dirty="0">
                    <a:solidFill>
                      <a:schemeClr val="tx1"/>
                    </a:solidFill>
                  </a:rPr>
                  <a:t>(-1,0)</a:t>
                </a:r>
                <a:endParaRPr lang="he-IL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he-IL" sz="1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sz="2800" dirty="0"/>
                  <a:t>  יורדת ולכן גם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800" dirty="0"/>
                  <a:t>  יורדת</a:t>
                </a:r>
              </a:p>
              <a:p>
                <a:pPr marL="0" indent="0">
                  <a:buNone/>
                </a:pPr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e-IL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או</m:t>
                    </m:r>
                    <m:r>
                      <a:rPr lang="he-IL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dirty="0"/>
              </a:p>
              <a:p>
                <a:pPr marL="0" indent="0">
                  <a:buNone/>
                </a:pPr>
                <a:endParaRPr lang="he-IL" sz="2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he-IL" sz="2800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2431914"/>
                <a:ext cx="11284377" cy="4270637"/>
              </a:xfrm>
              <a:blipFill>
                <a:blip r:embed="rId5"/>
                <a:stretch>
                  <a:fillRect t="-857" r="-10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D9C0F0C-5506-40A4-8F0C-2EA72ABB0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576" y="2703023"/>
            <a:ext cx="4570987" cy="3972808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32B065F7-BDD3-4FFF-948A-CBA4A13F6B5E}"/>
              </a:ext>
            </a:extLst>
          </p:cNvPr>
          <p:cNvCxnSpPr>
            <a:cxnSpLocks/>
          </p:cNvCxnSpPr>
          <p:nvPr/>
        </p:nvCxnSpPr>
        <p:spPr>
          <a:xfrm flipH="1">
            <a:off x="2222577" y="3813243"/>
            <a:ext cx="457098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82E97C1F-31ED-4BFA-B025-FB8B9969D1D4}"/>
              </a:ext>
            </a:extLst>
          </p:cNvPr>
          <p:cNvCxnSpPr>
            <a:cxnSpLocks/>
          </p:cNvCxnSpPr>
          <p:nvPr/>
        </p:nvCxnSpPr>
        <p:spPr>
          <a:xfrm>
            <a:off x="4288225" y="2729744"/>
            <a:ext cx="10313" cy="38974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DC5BA3AD-A135-4FF3-B017-B253474E3684}"/>
              </a:ext>
            </a:extLst>
          </p:cNvPr>
          <p:cNvCxnSpPr>
            <a:cxnSpLocks/>
          </p:cNvCxnSpPr>
          <p:nvPr/>
        </p:nvCxnSpPr>
        <p:spPr>
          <a:xfrm>
            <a:off x="3852111" y="4346674"/>
            <a:ext cx="11752" cy="431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077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94815" y="155448"/>
                <a:ext cx="9802368" cy="720000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𝟐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+2)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4815" y="155448"/>
                <a:ext cx="9802368" cy="720000"/>
              </a:xfrm>
              <a:blipFill>
                <a:blip r:embed="rId3"/>
                <a:stretch>
                  <a:fillRect t="-89831" b="-1084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15273" y="1821796"/>
                <a:ext cx="11161453" cy="457200"/>
              </a:xfrm>
            </p:spPr>
            <p:txBody>
              <a:bodyPr/>
              <a:lstStyle/>
              <a:p>
                <a:r>
                  <a:rPr lang="he-IL" dirty="0">
                    <a:solidFill>
                      <a:schemeClr val="bg2">
                        <a:lumMod val="10000"/>
                      </a:schemeClr>
                    </a:solidFill>
                  </a:rPr>
                  <a:t>נתבונן בגרף של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+2</a:t>
                </a:r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 </a:t>
                </a:r>
                <a:r>
                  <a:rPr lang="he-IL" dirty="0">
                    <a:solidFill>
                      <a:schemeClr val="bg2">
                        <a:lumMod val="10000"/>
                      </a:schemeClr>
                    </a:solidFill>
                    <a:sym typeface="Varela Round"/>
                  </a:rPr>
                  <a:t>וננסה לשרטט את 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15273" y="1821796"/>
                <a:ext cx="11161453" cy="457200"/>
              </a:xfrm>
              <a:blipFill>
                <a:blip r:embed="rId4"/>
                <a:stretch>
                  <a:fillRect t="-28000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2431914"/>
                <a:ext cx="11284377" cy="42706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sz="1800" dirty="0"/>
                  <a:t>תחום ההגדרה של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den>
                    </m:f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2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)</a:t>
                </a:r>
                <a:r>
                  <a:rPr lang="he-IL" sz="1800" dirty="0">
                    <a:solidFill>
                      <a:srgbClr val="FF0000"/>
                    </a:solidFill>
                  </a:rPr>
                  <a:t>   הוא</a:t>
                </a:r>
              </a:p>
              <a:p>
                <a:pPr marL="0" indent="0">
                  <a:buNone/>
                </a:pPr>
                <a:r>
                  <a:rPr lang="he-IL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e-IL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או</m:t>
                    </m:r>
                    <m:r>
                      <a:rPr lang="he-IL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he-IL" sz="1800" dirty="0"/>
              </a:p>
              <a:p>
                <a:pPr marL="0" indent="0">
                  <a:buNone/>
                </a:pPr>
                <a:r>
                  <a:rPr lang="he-IL" sz="1800" dirty="0">
                    <a:solidFill>
                      <a:schemeClr val="tx1"/>
                    </a:solidFill>
                  </a:rPr>
                  <a:t>הנקודה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e-IL" sz="1800" dirty="0">
                    <a:solidFill>
                      <a:schemeClr val="tx1"/>
                    </a:solidFill>
                  </a:rPr>
                  <a:t> "ירדה" ל- </a:t>
                </a:r>
                <a:r>
                  <a:rPr lang="en-US" sz="1800" dirty="0">
                    <a:solidFill>
                      <a:schemeClr val="tx1"/>
                    </a:solidFill>
                  </a:rPr>
                  <a:t>(-1,0)</a:t>
                </a:r>
                <a:endParaRPr lang="he-IL" sz="1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sz="2000" dirty="0"/>
                  <a:t>  יורדת ולכן גם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000" dirty="0"/>
                  <a:t>  יורדת</a:t>
                </a:r>
              </a:p>
              <a:p>
                <a:pPr marL="0" indent="0">
                  <a:buNone/>
                </a:pPr>
                <a:r>
                  <a:rPr lang="he-IL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e-IL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או</m:t>
                    </m:r>
                    <m:r>
                      <a:rPr lang="he-IL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e-IL" sz="20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dirty="0"/>
              </a:p>
              <a:p>
                <a:pPr marL="0" indent="0">
                  <a:buNone/>
                </a:pPr>
                <a:endParaRPr lang="he-IL" sz="2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he-IL" sz="2800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2431914"/>
                <a:ext cx="11284377" cy="4270637"/>
              </a:xfrm>
              <a:blipFill>
                <a:blip r:embed="rId5"/>
                <a:stretch>
                  <a:fillRect t="-857" r="-54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DC5BA3AD-A135-4FF3-B017-B253474E3684}"/>
              </a:ext>
            </a:extLst>
          </p:cNvPr>
          <p:cNvCxnSpPr>
            <a:cxnSpLocks/>
          </p:cNvCxnSpPr>
          <p:nvPr/>
        </p:nvCxnSpPr>
        <p:spPr>
          <a:xfrm>
            <a:off x="2198408" y="4999553"/>
            <a:ext cx="11752" cy="431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תמונה 3">
            <a:extLst>
              <a:ext uri="{FF2B5EF4-FFF2-40B4-BE49-F238E27FC236}">
                <a16:creationId xmlns:a16="http://schemas.microsoft.com/office/drawing/2014/main" id="{355E5A36-4E2B-48A3-8263-BD4DE5981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50" y="2504708"/>
            <a:ext cx="4775191" cy="4125047"/>
          </a:xfrm>
          <a:prstGeom prst="rect">
            <a:avLst/>
          </a:prstGeom>
        </p:spPr>
      </p:pic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6B1DACAC-6533-4099-9A1B-A45195BF0F74}"/>
              </a:ext>
            </a:extLst>
          </p:cNvPr>
          <p:cNvCxnSpPr>
            <a:cxnSpLocks/>
          </p:cNvCxnSpPr>
          <p:nvPr/>
        </p:nvCxnSpPr>
        <p:spPr>
          <a:xfrm>
            <a:off x="2041547" y="4484451"/>
            <a:ext cx="0" cy="667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356A17EC-926B-4FBD-940C-974AA07A13A3}"/>
              </a:ext>
            </a:extLst>
          </p:cNvPr>
          <p:cNvCxnSpPr>
            <a:cxnSpLocks/>
          </p:cNvCxnSpPr>
          <p:nvPr/>
        </p:nvCxnSpPr>
        <p:spPr>
          <a:xfrm flipH="1">
            <a:off x="605175" y="3793306"/>
            <a:ext cx="457098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E03AA571-AE7B-4EE5-A17D-AA2E8ABCF2A4}"/>
              </a:ext>
            </a:extLst>
          </p:cNvPr>
          <p:cNvCxnSpPr>
            <a:cxnSpLocks/>
          </p:cNvCxnSpPr>
          <p:nvPr/>
        </p:nvCxnSpPr>
        <p:spPr>
          <a:xfrm flipH="1">
            <a:off x="494451" y="4729492"/>
            <a:ext cx="457098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4934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94815" y="155448"/>
                <a:ext cx="9802368" cy="720000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𝟐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+2)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4815" y="155448"/>
                <a:ext cx="9802368" cy="720000"/>
              </a:xfrm>
              <a:blipFill>
                <a:blip r:embed="rId3"/>
                <a:stretch>
                  <a:fillRect t="-89831" b="-1084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15273" y="1821796"/>
                <a:ext cx="11161453" cy="457200"/>
              </a:xfrm>
            </p:spPr>
            <p:txBody>
              <a:bodyPr/>
              <a:lstStyle/>
              <a:p>
                <a:r>
                  <a:rPr lang="he-IL" dirty="0">
                    <a:solidFill>
                      <a:schemeClr val="bg2">
                        <a:lumMod val="10000"/>
                      </a:schemeClr>
                    </a:solidFill>
                  </a:rPr>
                  <a:t>נתבונן בגרף של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+2</a:t>
                </a:r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  <a:sym typeface="Varela Round"/>
                  </a:rPr>
                  <a:t> </a:t>
                </a:r>
                <a:r>
                  <a:rPr lang="he-IL" dirty="0">
                    <a:solidFill>
                      <a:schemeClr val="bg2">
                        <a:lumMod val="10000"/>
                      </a:schemeClr>
                    </a:solidFill>
                    <a:sym typeface="Varela Round"/>
                  </a:rPr>
                  <a:t>וננסה לשרטט את 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15273" y="1821796"/>
                <a:ext cx="11161453" cy="457200"/>
              </a:xfrm>
              <a:blipFill>
                <a:blip r:embed="rId4"/>
                <a:stretch>
                  <a:fillRect t="-28000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2431914"/>
                <a:ext cx="11284377" cy="42706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sz="1800" dirty="0"/>
                  <a:t>תחום ההגדרה של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⁡(</m:t>
                    </m:r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den>
                    </m:f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2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)</a:t>
                </a:r>
                <a:r>
                  <a:rPr lang="he-IL" sz="1800" dirty="0">
                    <a:solidFill>
                      <a:srgbClr val="FF0000"/>
                    </a:solidFill>
                  </a:rPr>
                  <a:t>   הוא</a:t>
                </a:r>
              </a:p>
              <a:p>
                <a:pPr marL="0" indent="0">
                  <a:buNone/>
                </a:pPr>
                <a:r>
                  <a:rPr lang="he-IL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e-IL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או</m:t>
                    </m:r>
                    <m:r>
                      <a:rPr lang="he-IL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he-IL" sz="1800" dirty="0"/>
              </a:p>
              <a:p>
                <a:pPr marL="0" indent="0">
                  <a:buNone/>
                </a:pPr>
                <a:r>
                  <a:rPr lang="he-IL" sz="1800" dirty="0">
                    <a:solidFill>
                      <a:schemeClr val="tx1"/>
                    </a:solidFill>
                  </a:rPr>
                  <a:t>הנקודה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e-IL" sz="1800" dirty="0">
                    <a:solidFill>
                      <a:schemeClr val="tx1"/>
                    </a:solidFill>
                  </a:rPr>
                  <a:t> "ירדה" ל- </a:t>
                </a:r>
                <a:r>
                  <a:rPr lang="en-US" sz="1800" dirty="0">
                    <a:solidFill>
                      <a:schemeClr val="tx1"/>
                    </a:solidFill>
                  </a:rPr>
                  <a:t>(-1,0)</a:t>
                </a:r>
                <a:endParaRPr lang="he-IL" sz="1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sz="2000" dirty="0"/>
                  <a:t>  יורדת ולכן גם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000" dirty="0"/>
                  <a:t>  יורדת</a:t>
                </a:r>
              </a:p>
              <a:p>
                <a:pPr marL="0" indent="0">
                  <a:buNone/>
                </a:pPr>
                <a:r>
                  <a:rPr lang="he-IL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e-IL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או</m:t>
                    </m:r>
                    <m:r>
                      <a:rPr lang="he-IL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e-IL" sz="2000" dirty="0"/>
              </a:p>
              <a:p>
                <a:pPr marL="0" indent="0">
                  <a:buNone/>
                </a:pPr>
                <a:r>
                  <a:rPr lang="he-IL" sz="2800" dirty="0"/>
                  <a:t>אם נדייק נראה </a:t>
                </a:r>
                <a:r>
                  <a:rPr lang="he-IL" sz="2800" dirty="0" err="1"/>
                  <a:t>שהאסמפטוטה</a:t>
                </a:r>
                <a:r>
                  <a:rPr lang="he-IL" sz="2800" dirty="0"/>
                  <a:t> האופקית </a:t>
                </a:r>
              </a:p>
              <a:p>
                <a:pPr marL="0" indent="0">
                  <a:buNone/>
                </a:pPr>
                <a:r>
                  <a:rPr lang="he-IL" sz="2800" dirty="0"/>
                  <a:t>של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sz="2800" dirty="0"/>
                  <a:t>  היא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800" dirty="0"/>
                  <a:t> .ובפונקציה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</a:t>
                </a:r>
                <a:r>
                  <a:rPr lang="he-IL" sz="2800" dirty="0"/>
                  <a:t>                             היא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 </a:t>
                </a:r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800" dirty="0"/>
              </a:p>
              <a:p>
                <a:pPr marL="0" indent="0">
                  <a:buNone/>
                </a:pPr>
                <a:endParaRPr lang="he-IL" sz="2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he-IL" sz="2800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2431914"/>
                <a:ext cx="11284377" cy="4270637"/>
              </a:xfrm>
              <a:blipFill>
                <a:blip r:embed="rId5"/>
                <a:stretch>
                  <a:fillRect t="-857" r="-10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DC5BA3AD-A135-4FF3-B017-B253474E3684}"/>
              </a:ext>
            </a:extLst>
          </p:cNvPr>
          <p:cNvCxnSpPr>
            <a:cxnSpLocks/>
          </p:cNvCxnSpPr>
          <p:nvPr/>
        </p:nvCxnSpPr>
        <p:spPr>
          <a:xfrm>
            <a:off x="2198408" y="4999553"/>
            <a:ext cx="11752" cy="431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תמונה 3">
            <a:extLst>
              <a:ext uri="{FF2B5EF4-FFF2-40B4-BE49-F238E27FC236}">
                <a16:creationId xmlns:a16="http://schemas.microsoft.com/office/drawing/2014/main" id="{355E5A36-4E2B-48A3-8263-BD4DE5981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50" y="2504708"/>
            <a:ext cx="4775191" cy="4125047"/>
          </a:xfrm>
          <a:prstGeom prst="rect">
            <a:avLst/>
          </a:prstGeom>
        </p:spPr>
      </p:pic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6B1DACAC-6533-4099-9A1B-A45195BF0F74}"/>
              </a:ext>
            </a:extLst>
          </p:cNvPr>
          <p:cNvCxnSpPr>
            <a:cxnSpLocks/>
          </p:cNvCxnSpPr>
          <p:nvPr/>
        </p:nvCxnSpPr>
        <p:spPr>
          <a:xfrm>
            <a:off x="2041547" y="4484451"/>
            <a:ext cx="0" cy="667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356A17EC-926B-4FBD-940C-974AA07A13A3}"/>
              </a:ext>
            </a:extLst>
          </p:cNvPr>
          <p:cNvCxnSpPr>
            <a:cxnSpLocks/>
          </p:cNvCxnSpPr>
          <p:nvPr/>
        </p:nvCxnSpPr>
        <p:spPr>
          <a:xfrm flipH="1">
            <a:off x="605175" y="3793306"/>
            <a:ext cx="457098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E03AA571-AE7B-4EE5-A17D-AA2E8ABCF2A4}"/>
              </a:ext>
            </a:extLst>
          </p:cNvPr>
          <p:cNvCxnSpPr>
            <a:cxnSpLocks/>
          </p:cNvCxnSpPr>
          <p:nvPr/>
        </p:nvCxnSpPr>
        <p:spPr>
          <a:xfrm flipH="1">
            <a:off x="494451" y="4729492"/>
            <a:ext cx="457098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תמונה 6">
            <a:extLst>
              <a:ext uri="{FF2B5EF4-FFF2-40B4-BE49-F238E27FC236}">
                <a16:creationId xmlns:a16="http://schemas.microsoft.com/office/drawing/2014/main" id="{4D75527D-81FC-4266-9453-E26FAE937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6692" y="3598043"/>
            <a:ext cx="990600" cy="39052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AFFCE8B0-BB14-4E2F-A048-12AD54C5E5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260" y="4260888"/>
            <a:ext cx="14573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29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6674FA05-3D79-4B3F-A4B2-77ECD41389A0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1567973"/>
                <a:ext cx="11161453" cy="4930104"/>
              </a:xfrm>
            </p:spPr>
            <p:txBody>
              <a:bodyPr/>
              <a:lstStyle/>
              <a:p>
                <a:r>
                  <a:rPr lang="he-IL" dirty="0"/>
                  <a:t>במצגת "הקשר בין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)</m:t>
                        </m:r>
                      </m:sup>
                    </m:sSup>
                  </m:oMath>
                </a14:m>
                <a:r>
                  <a:rPr lang="he-IL" dirty="0"/>
                  <a:t>"</a:t>
                </a:r>
              </a:p>
              <a:p>
                <a:pPr marL="0" indent="0">
                  <a:buNone/>
                </a:pPr>
                <a:r>
                  <a:rPr lang="he-IL" dirty="0"/>
                  <a:t>  הכרנו את הפונקציה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dirty="0"/>
                  <a:t>   .נשרטט אותה: 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6674FA05-3D79-4B3F-A4B2-77ECD41389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1567973"/>
                <a:ext cx="11161453" cy="4930104"/>
              </a:xfrm>
              <a:blipFill>
                <a:blip r:embed="rId2"/>
                <a:stretch>
                  <a:fillRect t="-618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  <a:blipFill>
                <a:blip r:embed="rId3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תמונה 1">
            <a:extLst>
              <a:ext uri="{FF2B5EF4-FFF2-40B4-BE49-F238E27FC236}">
                <a16:creationId xmlns:a16="http://schemas.microsoft.com/office/drawing/2014/main" id="{E23B66D2-98A2-4C23-BB56-D22DB04C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5" y="2683820"/>
            <a:ext cx="6705600" cy="4476750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F40A1EEB-D749-490E-AAD9-CB74DCB76A75}"/>
              </a:ext>
            </a:extLst>
          </p:cNvPr>
          <p:cNvCxnSpPr>
            <a:cxnSpLocks/>
          </p:cNvCxnSpPr>
          <p:nvPr/>
        </p:nvCxnSpPr>
        <p:spPr>
          <a:xfrm flipH="1">
            <a:off x="3459805" y="2354094"/>
            <a:ext cx="16348" cy="499222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67C9E8C4-18CB-4A67-A880-62CCA5A99899}"/>
              </a:ext>
            </a:extLst>
          </p:cNvPr>
          <p:cNvCxnSpPr>
            <a:cxnSpLocks/>
          </p:cNvCxnSpPr>
          <p:nvPr/>
        </p:nvCxnSpPr>
        <p:spPr>
          <a:xfrm flipH="1">
            <a:off x="123353" y="4978130"/>
            <a:ext cx="6705600" cy="5593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D1AFB382-A4A8-4F27-8AD2-5CBA07F6D9EE}"/>
              </a:ext>
            </a:extLst>
          </p:cNvPr>
          <p:cNvSpPr/>
          <p:nvPr/>
        </p:nvSpPr>
        <p:spPr>
          <a:xfrm>
            <a:off x="3421166" y="5419728"/>
            <a:ext cx="117025" cy="1013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18732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6674FA05-3D79-4B3F-A4B2-77ECD41389A0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1567973"/>
                <a:ext cx="11161453" cy="4930104"/>
              </a:xfrm>
            </p:spPr>
            <p:txBody>
              <a:bodyPr/>
              <a:lstStyle/>
              <a:p>
                <a:r>
                  <a:rPr lang="he-IL" dirty="0"/>
                  <a:t>במצגת "הקשר בין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)</m:t>
                        </m:r>
                      </m:sup>
                    </m:sSup>
                  </m:oMath>
                </a14:m>
                <a:r>
                  <a:rPr lang="he-IL" dirty="0"/>
                  <a:t>"</a:t>
                </a:r>
              </a:p>
              <a:p>
                <a:pPr marL="0" indent="0">
                  <a:buNone/>
                </a:pPr>
                <a:r>
                  <a:rPr lang="he-IL" dirty="0"/>
                  <a:t>  הכרנו את הפונקציה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dirty="0"/>
                  <a:t>   .נשרטט אותה: 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6674FA05-3D79-4B3F-A4B2-77ECD41389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1567973"/>
                <a:ext cx="11161453" cy="4930104"/>
              </a:xfrm>
              <a:blipFill>
                <a:blip r:embed="rId2"/>
                <a:stretch>
                  <a:fillRect t="-618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  <a:blipFill>
                <a:blip r:embed="rId3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תמונה 1">
            <a:extLst>
              <a:ext uri="{FF2B5EF4-FFF2-40B4-BE49-F238E27FC236}">
                <a16:creationId xmlns:a16="http://schemas.microsoft.com/office/drawing/2014/main" id="{E23B66D2-98A2-4C23-BB56-D22DB04C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5" y="2683820"/>
            <a:ext cx="6705600" cy="4476750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F40A1EEB-D749-490E-AAD9-CB74DCB76A75}"/>
              </a:ext>
            </a:extLst>
          </p:cNvPr>
          <p:cNvCxnSpPr>
            <a:cxnSpLocks/>
          </p:cNvCxnSpPr>
          <p:nvPr/>
        </p:nvCxnSpPr>
        <p:spPr>
          <a:xfrm flipH="1">
            <a:off x="3459805" y="2354094"/>
            <a:ext cx="16348" cy="499222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67C9E8C4-18CB-4A67-A880-62CCA5A99899}"/>
              </a:ext>
            </a:extLst>
          </p:cNvPr>
          <p:cNvCxnSpPr>
            <a:cxnSpLocks/>
          </p:cNvCxnSpPr>
          <p:nvPr/>
        </p:nvCxnSpPr>
        <p:spPr>
          <a:xfrm flipH="1">
            <a:off x="123353" y="4978130"/>
            <a:ext cx="6705600" cy="5593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D1AFB382-A4A8-4F27-8AD2-5CBA07F6D9EE}"/>
              </a:ext>
            </a:extLst>
          </p:cNvPr>
          <p:cNvSpPr/>
          <p:nvPr/>
        </p:nvSpPr>
        <p:spPr>
          <a:xfrm>
            <a:off x="3421166" y="5419728"/>
            <a:ext cx="117025" cy="1013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97BC263-88BC-4B42-AFAE-1B9B67EDA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476" y="3109912"/>
            <a:ext cx="46672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050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6674FA05-3D79-4B3F-A4B2-77ECD41389A0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1567973"/>
                <a:ext cx="11161453" cy="4930104"/>
              </a:xfrm>
            </p:spPr>
            <p:txBody>
              <a:bodyPr/>
              <a:lstStyle/>
              <a:p>
                <a:r>
                  <a:rPr lang="he-IL" dirty="0"/>
                  <a:t>במצגת "הקשר בין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)</m:t>
                        </m:r>
                      </m:sup>
                    </m:sSup>
                  </m:oMath>
                </a14:m>
                <a:r>
                  <a:rPr lang="he-IL" dirty="0"/>
                  <a:t>"</a:t>
                </a:r>
              </a:p>
              <a:p>
                <a:pPr marL="0" indent="0">
                  <a:buNone/>
                </a:pPr>
                <a:r>
                  <a:rPr lang="he-IL" dirty="0"/>
                  <a:t>  הכרנו את הפונקציה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dirty="0"/>
                  <a:t>   .נשרטט אותה: 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6674FA05-3D79-4B3F-A4B2-77ECD41389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1567973"/>
                <a:ext cx="11161453" cy="4930104"/>
              </a:xfrm>
              <a:blipFill>
                <a:blip r:embed="rId2"/>
                <a:stretch>
                  <a:fillRect t="-618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  <a:blipFill>
                <a:blip r:embed="rId3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תמונה 1">
            <a:extLst>
              <a:ext uri="{FF2B5EF4-FFF2-40B4-BE49-F238E27FC236}">
                <a16:creationId xmlns:a16="http://schemas.microsoft.com/office/drawing/2014/main" id="{E23B66D2-98A2-4C23-BB56-D22DB04C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5" y="2683820"/>
            <a:ext cx="6705600" cy="4476750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F40A1EEB-D749-490E-AAD9-CB74DCB76A75}"/>
              </a:ext>
            </a:extLst>
          </p:cNvPr>
          <p:cNvCxnSpPr>
            <a:cxnSpLocks/>
          </p:cNvCxnSpPr>
          <p:nvPr/>
        </p:nvCxnSpPr>
        <p:spPr>
          <a:xfrm flipH="1">
            <a:off x="3459805" y="2354094"/>
            <a:ext cx="16348" cy="499222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67C9E8C4-18CB-4A67-A880-62CCA5A99899}"/>
              </a:ext>
            </a:extLst>
          </p:cNvPr>
          <p:cNvCxnSpPr>
            <a:cxnSpLocks/>
          </p:cNvCxnSpPr>
          <p:nvPr/>
        </p:nvCxnSpPr>
        <p:spPr>
          <a:xfrm flipH="1">
            <a:off x="123353" y="4978130"/>
            <a:ext cx="6705600" cy="5593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D1AFB382-A4A8-4F27-8AD2-5CBA07F6D9EE}"/>
              </a:ext>
            </a:extLst>
          </p:cNvPr>
          <p:cNvSpPr/>
          <p:nvPr/>
        </p:nvSpPr>
        <p:spPr>
          <a:xfrm>
            <a:off x="3421166" y="5419728"/>
            <a:ext cx="117025" cy="1013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/>
              <p:nvPr/>
            </p:nvSpPr>
            <p:spPr>
              <a:xfrm>
                <a:off x="7204524" y="2928284"/>
                <a:ext cx="4472201" cy="1171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he-IL" sz="1800" b="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אותו תחום       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הגדרה כמו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של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כלומר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524" y="2928284"/>
                <a:ext cx="4472201" cy="1171667"/>
              </a:xfrm>
              <a:prstGeom prst="rect">
                <a:avLst/>
              </a:prstGeom>
              <a:blipFill>
                <a:blip r:embed="rId5"/>
                <a:stretch>
                  <a:fillRect l="-7094" t="-2591" r="-1091" b="-67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חץ: שמאלה 9">
            <a:extLst>
              <a:ext uri="{FF2B5EF4-FFF2-40B4-BE49-F238E27FC236}">
                <a16:creationId xmlns:a16="http://schemas.microsoft.com/office/drawing/2014/main" id="{74F73A05-3DBC-43F5-8130-106B092463E6}"/>
              </a:ext>
            </a:extLst>
          </p:cNvPr>
          <p:cNvSpPr/>
          <p:nvPr/>
        </p:nvSpPr>
        <p:spPr>
          <a:xfrm>
            <a:off x="10123252" y="3021944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70714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6674FA05-3D79-4B3F-A4B2-77ECD41389A0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1567973"/>
                <a:ext cx="11161453" cy="4930104"/>
              </a:xfrm>
            </p:spPr>
            <p:txBody>
              <a:bodyPr/>
              <a:lstStyle/>
              <a:p>
                <a:r>
                  <a:rPr lang="he-IL" dirty="0"/>
                  <a:t>במצגת "הקשר בין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)</m:t>
                        </m:r>
                      </m:sup>
                    </m:sSup>
                  </m:oMath>
                </a14:m>
                <a:r>
                  <a:rPr lang="he-IL" dirty="0"/>
                  <a:t>"</a:t>
                </a:r>
              </a:p>
              <a:p>
                <a:pPr marL="0" indent="0">
                  <a:buNone/>
                </a:pPr>
                <a:r>
                  <a:rPr lang="he-IL" dirty="0"/>
                  <a:t>  הכרנו את הפונקציה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dirty="0"/>
                  <a:t>   .נשרטט אותה: 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6674FA05-3D79-4B3F-A4B2-77ECD41389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1567973"/>
                <a:ext cx="11161453" cy="4930104"/>
              </a:xfrm>
              <a:blipFill>
                <a:blip r:embed="rId2"/>
                <a:stretch>
                  <a:fillRect t="-618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  <a:blipFill>
                <a:blip r:embed="rId3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תמונה 1">
            <a:extLst>
              <a:ext uri="{FF2B5EF4-FFF2-40B4-BE49-F238E27FC236}">
                <a16:creationId xmlns:a16="http://schemas.microsoft.com/office/drawing/2014/main" id="{E23B66D2-98A2-4C23-BB56-D22DB04C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5" y="2683820"/>
            <a:ext cx="6705600" cy="4476750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F40A1EEB-D749-490E-AAD9-CB74DCB76A75}"/>
              </a:ext>
            </a:extLst>
          </p:cNvPr>
          <p:cNvCxnSpPr>
            <a:cxnSpLocks/>
          </p:cNvCxnSpPr>
          <p:nvPr/>
        </p:nvCxnSpPr>
        <p:spPr>
          <a:xfrm flipH="1">
            <a:off x="3459805" y="2354094"/>
            <a:ext cx="16348" cy="499222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67C9E8C4-18CB-4A67-A880-62CCA5A99899}"/>
              </a:ext>
            </a:extLst>
          </p:cNvPr>
          <p:cNvCxnSpPr>
            <a:cxnSpLocks/>
          </p:cNvCxnSpPr>
          <p:nvPr/>
        </p:nvCxnSpPr>
        <p:spPr>
          <a:xfrm flipH="1">
            <a:off x="123353" y="4978130"/>
            <a:ext cx="6705600" cy="5593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D1AFB382-A4A8-4F27-8AD2-5CBA07F6D9EE}"/>
              </a:ext>
            </a:extLst>
          </p:cNvPr>
          <p:cNvSpPr/>
          <p:nvPr/>
        </p:nvSpPr>
        <p:spPr>
          <a:xfrm>
            <a:off x="3421166" y="5419728"/>
            <a:ext cx="117025" cy="1013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/>
              <p:nvPr/>
            </p:nvSpPr>
            <p:spPr>
              <a:xfrm>
                <a:off x="7204524" y="2928284"/>
                <a:ext cx="4472201" cy="1171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he-IL" sz="1800" b="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אותו תחום       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הגדרה כמו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של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כלומר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524" y="2928284"/>
                <a:ext cx="4472201" cy="1171667"/>
              </a:xfrm>
              <a:prstGeom prst="rect">
                <a:avLst/>
              </a:prstGeom>
              <a:blipFill>
                <a:blip r:embed="rId5"/>
                <a:stretch>
                  <a:fillRect l="-7094" t="-2591" r="-1091" b="-67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חץ: שמאלה 9">
            <a:extLst>
              <a:ext uri="{FF2B5EF4-FFF2-40B4-BE49-F238E27FC236}">
                <a16:creationId xmlns:a16="http://schemas.microsoft.com/office/drawing/2014/main" id="{74F73A05-3DBC-43F5-8130-106B092463E6}"/>
              </a:ext>
            </a:extLst>
          </p:cNvPr>
          <p:cNvSpPr/>
          <p:nvPr/>
        </p:nvSpPr>
        <p:spPr>
          <a:xfrm>
            <a:off x="10123252" y="3021944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788631B-2A60-44D6-923F-FDACCD71F01E}"/>
                  </a:ext>
                </a:extLst>
              </p:cNvPr>
              <p:cNvSpPr txBox="1"/>
              <p:nvPr/>
            </p:nvSpPr>
            <p:spPr>
              <a:xfrm>
                <a:off x="7013642" y="4259269"/>
                <a:ext cx="46630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יורדת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יורדת</a:t>
                </a:r>
                <a:endParaRPr lang="he-IL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788631B-2A60-44D6-923F-FDACCD71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642" y="4259269"/>
                <a:ext cx="4663083" cy="369332"/>
              </a:xfrm>
              <a:prstGeom prst="rect">
                <a:avLst/>
              </a:prstGeom>
              <a:blipFill>
                <a:blip r:embed="rId6"/>
                <a:stretch>
                  <a:fillRect t="-10000" r="-654" b="-2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חץ: שמאלה 8">
            <a:extLst>
              <a:ext uri="{FF2B5EF4-FFF2-40B4-BE49-F238E27FC236}">
                <a16:creationId xmlns:a16="http://schemas.microsoft.com/office/drawing/2014/main" id="{E7C07CCE-5E72-4BA6-9990-BBC7540D7740}"/>
              </a:ext>
            </a:extLst>
          </p:cNvPr>
          <p:cNvSpPr/>
          <p:nvPr/>
        </p:nvSpPr>
        <p:spPr>
          <a:xfrm>
            <a:off x="10142708" y="4380826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2852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6674FA05-3D79-4B3F-A4B2-77ECD41389A0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1567973"/>
                <a:ext cx="11161453" cy="4930104"/>
              </a:xfrm>
            </p:spPr>
            <p:txBody>
              <a:bodyPr/>
              <a:lstStyle/>
              <a:p>
                <a:r>
                  <a:rPr lang="he-IL" dirty="0"/>
                  <a:t>במצגת "הקשר בין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)</m:t>
                        </m:r>
                      </m:sup>
                    </m:sSup>
                  </m:oMath>
                </a14:m>
                <a:r>
                  <a:rPr lang="he-IL" dirty="0"/>
                  <a:t>"</a:t>
                </a:r>
              </a:p>
              <a:p>
                <a:pPr marL="0" indent="0">
                  <a:buNone/>
                </a:pPr>
                <a:r>
                  <a:rPr lang="he-IL" dirty="0"/>
                  <a:t>  הכרנו את הפונקציה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dirty="0"/>
                  <a:t>   .נשרטט אותה: 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6674FA05-3D79-4B3F-A4B2-77ECD41389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1567973"/>
                <a:ext cx="11161453" cy="4930104"/>
              </a:xfrm>
              <a:blipFill>
                <a:blip r:embed="rId2"/>
                <a:stretch>
                  <a:fillRect t="-618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  <a:blipFill>
                <a:blip r:embed="rId3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תמונה 1">
            <a:extLst>
              <a:ext uri="{FF2B5EF4-FFF2-40B4-BE49-F238E27FC236}">
                <a16:creationId xmlns:a16="http://schemas.microsoft.com/office/drawing/2014/main" id="{E23B66D2-98A2-4C23-BB56-D22DB04C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5" y="2683820"/>
            <a:ext cx="6705600" cy="4476750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F40A1EEB-D749-490E-AAD9-CB74DCB76A75}"/>
              </a:ext>
            </a:extLst>
          </p:cNvPr>
          <p:cNvCxnSpPr>
            <a:cxnSpLocks/>
          </p:cNvCxnSpPr>
          <p:nvPr/>
        </p:nvCxnSpPr>
        <p:spPr>
          <a:xfrm flipH="1">
            <a:off x="3459805" y="2354094"/>
            <a:ext cx="16348" cy="499222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67C9E8C4-18CB-4A67-A880-62CCA5A99899}"/>
              </a:ext>
            </a:extLst>
          </p:cNvPr>
          <p:cNvCxnSpPr>
            <a:cxnSpLocks/>
          </p:cNvCxnSpPr>
          <p:nvPr/>
        </p:nvCxnSpPr>
        <p:spPr>
          <a:xfrm flipH="1">
            <a:off x="123353" y="4978130"/>
            <a:ext cx="6705600" cy="5593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D1AFB382-A4A8-4F27-8AD2-5CBA07F6D9EE}"/>
              </a:ext>
            </a:extLst>
          </p:cNvPr>
          <p:cNvSpPr/>
          <p:nvPr/>
        </p:nvSpPr>
        <p:spPr>
          <a:xfrm>
            <a:off x="3421166" y="5419728"/>
            <a:ext cx="117025" cy="1013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/>
              <p:nvPr/>
            </p:nvSpPr>
            <p:spPr>
              <a:xfrm>
                <a:off x="7204524" y="2928284"/>
                <a:ext cx="4472201" cy="1171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he-IL" sz="1800" b="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אותו תחום       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הגדרה כמו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של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כלומר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524" y="2928284"/>
                <a:ext cx="4472201" cy="1171667"/>
              </a:xfrm>
              <a:prstGeom prst="rect">
                <a:avLst/>
              </a:prstGeom>
              <a:blipFill>
                <a:blip r:embed="rId5"/>
                <a:stretch>
                  <a:fillRect l="-7094" t="-2591" r="-1091" b="-67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חץ: שמאלה 9">
            <a:extLst>
              <a:ext uri="{FF2B5EF4-FFF2-40B4-BE49-F238E27FC236}">
                <a16:creationId xmlns:a16="http://schemas.microsoft.com/office/drawing/2014/main" id="{74F73A05-3DBC-43F5-8130-106B092463E6}"/>
              </a:ext>
            </a:extLst>
          </p:cNvPr>
          <p:cNvSpPr/>
          <p:nvPr/>
        </p:nvSpPr>
        <p:spPr>
          <a:xfrm>
            <a:off x="10123252" y="3021944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788631B-2A60-44D6-923F-FDACCD71F01E}"/>
                  </a:ext>
                </a:extLst>
              </p:cNvPr>
              <p:cNvSpPr txBox="1"/>
              <p:nvPr/>
            </p:nvSpPr>
            <p:spPr>
              <a:xfrm>
                <a:off x="7013642" y="4259269"/>
                <a:ext cx="46630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יורדת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יורדת</a:t>
                </a:r>
                <a:endParaRPr lang="he-IL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788631B-2A60-44D6-923F-FDACCD71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642" y="4259269"/>
                <a:ext cx="4663083" cy="369332"/>
              </a:xfrm>
              <a:prstGeom prst="rect">
                <a:avLst/>
              </a:prstGeom>
              <a:blipFill>
                <a:blip r:embed="rId6"/>
                <a:stretch>
                  <a:fillRect t="-10000" r="-654" b="-2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חץ: שמאלה 8">
            <a:extLst>
              <a:ext uri="{FF2B5EF4-FFF2-40B4-BE49-F238E27FC236}">
                <a16:creationId xmlns:a16="http://schemas.microsoft.com/office/drawing/2014/main" id="{E7C07CCE-5E72-4BA6-9990-BBC7540D7740}"/>
              </a:ext>
            </a:extLst>
          </p:cNvPr>
          <p:cNvSpPr/>
          <p:nvPr/>
        </p:nvSpPr>
        <p:spPr>
          <a:xfrm>
            <a:off x="10142708" y="4380826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40F10104-1083-49E9-84C3-184FE8C3ABD8}"/>
                  </a:ext>
                </a:extLst>
              </p:cNvPr>
              <p:cNvSpPr txBox="1"/>
              <p:nvPr/>
            </p:nvSpPr>
            <p:spPr>
              <a:xfrm>
                <a:off x="2513271" y="4903671"/>
                <a:ext cx="9163454" cy="772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he-IL" sz="18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לא חותכת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את ציר ה-</a:t>
                </a:r>
                <a:r>
                  <a:rPr lang="en-US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18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40F10104-1083-49E9-84C3-184FE8C3A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271" y="4903671"/>
                <a:ext cx="9163454" cy="772712"/>
              </a:xfrm>
              <a:prstGeom prst="rect">
                <a:avLst/>
              </a:prstGeom>
              <a:blipFill>
                <a:blip r:embed="rId7"/>
                <a:stretch>
                  <a:fillRect t="-3937" r="-599" b="-118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חץ: שמאלה 12">
            <a:extLst>
              <a:ext uri="{FF2B5EF4-FFF2-40B4-BE49-F238E27FC236}">
                <a16:creationId xmlns:a16="http://schemas.microsoft.com/office/drawing/2014/main" id="{0E1347EC-9596-4796-908C-B02C109944F6}"/>
              </a:ext>
            </a:extLst>
          </p:cNvPr>
          <p:cNvSpPr/>
          <p:nvPr/>
        </p:nvSpPr>
        <p:spPr>
          <a:xfrm>
            <a:off x="10123252" y="5033527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92905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DC514A37-B7FA-462A-ACD0-96949303BC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1392" y="1630743"/>
            <a:ext cx="6572250" cy="4076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  <a:blipFill>
                <a:blip r:embed="rId3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/>
              <p:nvPr/>
            </p:nvSpPr>
            <p:spPr>
              <a:xfrm>
                <a:off x="7013642" y="1698631"/>
                <a:ext cx="4472201" cy="1171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he-IL" sz="1800" b="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אותו תחום       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הגדרה כמו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של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כלומר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642" y="1698631"/>
                <a:ext cx="4472201" cy="1171667"/>
              </a:xfrm>
              <a:prstGeom prst="rect">
                <a:avLst/>
              </a:prstGeom>
              <a:blipFill>
                <a:blip r:embed="rId4"/>
                <a:stretch>
                  <a:fillRect l="-7094" t="-3125" r="-1091" b="-72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788631B-2A60-44D6-923F-FDACCD71F01E}"/>
                  </a:ext>
                </a:extLst>
              </p:cNvPr>
              <p:cNvSpPr txBox="1"/>
              <p:nvPr/>
            </p:nvSpPr>
            <p:spPr>
              <a:xfrm>
                <a:off x="6822760" y="2880479"/>
                <a:ext cx="46630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יורדת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יורדת</a:t>
                </a:r>
                <a:endParaRPr lang="he-IL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788631B-2A60-44D6-923F-FDACCD71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760" y="2880479"/>
                <a:ext cx="4663083" cy="369332"/>
              </a:xfrm>
              <a:prstGeom prst="rect">
                <a:avLst/>
              </a:prstGeom>
              <a:blipFill>
                <a:blip r:embed="rId5"/>
                <a:stretch>
                  <a:fillRect t="-10000" r="-523" b="-2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חץ: שמאלה 8">
            <a:extLst>
              <a:ext uri="{FF2B5EF4-FFF2-40B4-BE49-F238E27FC236}">
                <a16:creationId xmlns:a16="http://schemas.microsoft.com/office/drawing/2014/main" id="{E7C07CCE-5E72-4BA6-9990-BBC7540D7740}"/>
              </a:ext>
            </a:extLst>
          </p:cNvPr>
          <p:cNvSpPr/>
          <p:nvPr/>
        </p:nvSpPr>
        <p:spPr>
          <a:xfrm>
            <a:off x="9922891" y="2970959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40F10104-1083-49E9-84C3-184FE8C3ABD8}"/>
                  </a:ext>
                </a:extLst>
              </p:cNvPr>
              <p:cNvSpPr txBox="1"/>
              <p:nvPr/>
            </p:nvSpPr>
            <p:spPr>
              <a:xfrm>
                <a:off x="7324860" y="3601347"/>
                <a:ext cx="4312887" cy="772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he-IL" sz="18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לא חותכת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את ציר ה-</a:t>
                </a:r>
                <a:r>
                  <a:rPr lang="en-US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18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40F10104-1083-49E9-84C3-184FE8C3A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60" y="3601347"/>
                <a:ext cx="4312887" cy="772712"/>
              </a:xfrm>
              <a:prstGeom prst="rect">
                <a:avLst/>
              </a:prstGeom>
              <a:blipFill>
                <a:blip r:embed="rId6"/>
                <a:stretch>
                  <a:fillRect t="-4724" r="-1132" b="-118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חץ: שמאלה 12">
            <a:extLst>
              <a:ext uri="{FF2B5EF4-FFF2-40B4-BE49-F238E27FC236}">
                <a16:creationId xmlns:a16="http://schemas.microsoft.com/office/drawing/2014/main" id="{0E1347EC-9596-4796-908C-B02C109944F6}"/>
              </a:ext>
            </a:extLst>
          </p:cNvPr>
          <p:cNvSpPr/>
          <p:nvPr/>
        </p:nvSpPr>
        <p:spPr>
          <a:xfrm>
            <a:off x="10123252" y="3688272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9F276C69-A998-437A-9DFE-0C8BC15A151C}"/>
                  </a:ext>
                </a:extLst>
              </p:cNvPr>
              <p:cNvSpPr txBox="1"/>
              <p:nvPr/>
            </p:nvSpPr>
            <p:spPr>
              <a:xfrm>
                <a:off x="2587154" y="4567107"/>
                <a:ext cx="9163454" cy="768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ל- </a:t>
                </a:r>
                <a:r>
                  <a:rPr lang="en-US" sz="1800" dirty="0">
                    <a:solidFill>
                      <a:srgbClr val="5482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 err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אסמפטוטה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ב-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                 יש </a:t>
                </a:r>
                <a:r>
                  <a:rPr lang="he-IL" sz="1800" dirty="0" err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אסימפטוטה</a:t>
                </a:r>
                <a:r>
                  <a:rPr lang="he-IL" sz="1800" i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9F276C69-A998-437A-9DFE-0C8BC15A1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154" y="4567107"/>
                <a:ext cx="9163454" cy="768287"/>
              </a:xfrm>
              <a:prstGeom prst="rect">
                <a:avLst/>
              </a:prstGeom>
              <a:blipFill>
                <a:blip r:embed="rId7"/>
                <a:stretch>
                  <a:fillRect t="-3968" r="-532" b="-1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חץ: שמאלה 19">
            <a:extLst>
              <a:ext uri="{FF2B5EF4-FFF2-40B4-BE49-F238E27FC236}">
                <a16:creationId xmlns:a16="http://schemas.microsoft.com/office/drawing/2014/main" id="{425F55DD-05CD-4129-B5A5-82C2F7931AE7}"/>
              </a:ext>
            </a:extLst>
          </p:cNvPr>
          <p:cNvSpPr/>
          <p:nvPr/>
        </p:nvSpPr>
        <p:spPr>
          <a:xfrm>
            <a:off x="8524673" y="4725595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2" name="חץ: שמאלה 1">
            <a:extLst>
              <a:ext uri="{FF2B5EF4-FFF2-40B4-BE49-F238E27FC236}">
                <a16:creationId xmlns:a16="http://schemas.microsoft.com/office/drawing/2014/main" id="{1E6C3133-0259-4FEB-8C4A-EBF649178E75}"/>
              </a:ext>
            </a:extLst>
          </p:cNvPr>
          <p:cNvSpPr/>
          <p:nvPr/>
        </p:nvSpPr>
        <p:spPr>
          <a:xfrm>
            <a:off x="9926808" y="1829976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2250CDF4-4340-477B-99D3-5B77EC8D15E4}"/>
                  </a:ext>
                </a:extLst>
              </p:cNvPr>
              <p:cNvSpPr txBox="1"/>
              <p:nvPr/>
            </p:nvSpPr>
            <p:spPr>
              <a:xfrm>
                <a:off x="710118" y="5553865"/>
                <a:ext cx="7247105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עבור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מתקיים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2250CDF4-4340-477B-99D3-5B77EC8D1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18" y="5553865"/>
                <a:ext cx="7247105" cy="373757"/>
              </a:xfrm>
              <a:prstGeom prst="rect">
                <a:avLst/>
              </a:prstGeom>
              <a:blipFill>
                <a:blip r:embed="rId8"/>
                <a:stretch>
                  <a:fillRect t="-8197" r="-757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חץ: שמאלה 7">
            <a:extLst>
              <a:ext uri="{FF2B5EF4-FFF2-40B4-BE49-F238E27FC236}">
                <a16:creationId xmlns:a16="http://schemas.microsoft.com/office/drawing/2014/main" id="{C5B8D187-FE67-4F14-977A-7C3133DD7AA1}"/>
              </a:ext>
            </a:extLst>
          </p:cNvPr>
          <p:cNvSpPr/>
          <p:nvPr/>
        </p:nvSpPr>
        <p:spPr>
          <a:xfrm>
            <a:off x="4149520" y="5707443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290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תזכורת עבור הפונקציה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sym typeface="Varela Round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Varela Round"/>
                      </a:rPr>
                      <m:t>𝑙𝑛𝑥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1186" b="-423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he-IL" sz="2800" dirty="0"/>
                  <a:t>תחום ההגדרה של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𝑙𝑛𝑥</m:t>
                    </m:r>
                  </m:oMath>
                </a14:m>
                <a:r>
                  <a:rPr lang="he-IL" sz="2800" dirty="0"/>
                  <a:t>  הוא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r>
                  <a:rPr lang="he-IL" sz="2800" dirty="0"/>
                  <a:t>נתבונן בגרף של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𝑙𝑛𝑥</m:t>
                    </m:r>
                  </m:oMath>
                </a14:m>
                <a:r>
                  <a:rPr lang="he-IL" sz="2800" dirty="0"/>
                  <a:t>  </a:t>
                </a:r>
              </a:p>
              <a:p>
                <a:pPr marL="0" indent="0">
                  <a:buNone/>
                </a:pPr>
                <a:r>
                  <a:rPr lang="he-IL" sz="2800" dirty="0"/>
                  <a:t> 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sym typeface="Varela Round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</m:oMath>
                </a14:m>
                <a:r>
                  <a:rPr lang="he-IL" sz="2800" dirty="0"/>
                  <a:t>יש </a:t>
                </a:r>
                <a:r>
                  <a:rPr lang="he-IL" sz="2800" dirty="0" err="1"/>
                  <a:t>אסימפטוטה</a:t>
                </a:r>
                <a:r>
                  <a:rPr lang="he-IL" sz="2800" dirty="0"/>
                  <a:t> אנכית 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he-IL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he-IL" sz="2800" b="0" i="1" smtClean="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</m:oMath>
                </a14:m>
                <a:r>
                  <a:rPr lang="he-IL" sz="2800" dirty="0"/>
                  <a:t>,  הפונקציה שלילית 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</m:oMath>
                </a14:m>
                <a:r>
                  <a:rPr lang="he-IL" sz="2800" dirty="0"/>
                  <a:t>    , לפונקציה יש נקודות אפס.(חיתוך עם ציר ה-</a:t>
                </a:r>
                <a:r>
                  <a:rPr lang="en-US" sz="2800" dirty="0"/>
                  <a:t>X</a:t>
                </a:r>
                <a:r>
                  <a:rPr lang="he-IL" sz="2800" dirty="0"/>
                  <a:t>)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  , הפונקציה חיובית .</a:t>
                </a:r>
              </a:p>
              <a:p>
                <a:endParaRPr lang="he-IL" sz="2800" dirty="0"/>
              </a:p>
              <a:p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4"/>
                <a:stretch>
                  <a:fillRect t="-3806" r="-10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4D26887-718C-4594-ADB7-8DC997AC07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6964"/>
          <a:stretch/>
        </p:blipFill>
        <p:spPr>
          <a:xfrm>
            <a:off x="515274" y="1567973"/>
            <a:ext cx="2373842" cy="28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872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DC514A37-B7FA-462A-ACD0-96949303BC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1392" y="1630743"/>
            <a:ext cx="6572250" cy="4076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  <a:blipFill>
                <a:blip r:embed="rId3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/>
              <p:nvPr/>
            </p:nvSpPr>
            <p:spPr>
              <a:xfrm>
                <a:off x="7013642" y="1698631"/>
                <a:ext cx="4472201" cy="1171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he-IL" sz="1800" b="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אותו תחום       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הגדרה כמו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של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כלומר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642" y="1698631"/>
                <a:ext cx="4472201" cy="1171667"/>
              </a:xfrm>
              <a:prstGeom prst="rect">
                <a:avLst/>
              </a:prstGeom>
              <a:blipFill>
                <a:blip r:embed="rId4"/>
                <a:stretch>
                  <a:fillRect l="-7094" t="-3125" r="-1091" b="-72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788631B-2A60-44D6-923F-FDACCD71F01E}"/>
                  </a:ext>
                </a:extLst>
              </p:cNvPr>
              <p:cNvSpPr txBox="1"/>
              <p:nvPr/>
            </p:nvSpPr>
            <p:spPr>
              <a:xfrm>
                <a:off x="6822760" y="2880479"/>
                <a:ext cx="46630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יורדת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יורדת</a:t>
                </a:r>
                <a:endParaRPr lang="he-IL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788631B-2A60-44D6-923F-FDACCD71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760" y="2880479"/>
                <a:ext cx="4663083" cy="369332"/>
              </a:xfrm>
              <a:prstGeom prst="rect">
                <a:avLst/>
              </a:prstGeom>
              <a:blipFill>
                <a:blip r:embed="rId5"/>
                <a:stretch>
                  <a:fillRect t="-10000" r="-523" b="-2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חץ: שמאלה 8">
            <a:extLst>
              <a:ext uri="{FF2B5EF4-FFF2-40B4-BE49-F238E27FC236}">
                <a16:creationId xmlns:a16="http://schemas.microsoft.com/office/drawing/2014/main" id="{E7C07CCE-5E72-4BA6-9990-BBC7540D7740}"/>
              </a:ext>
            </a:extLst>
          </p:cNvPr>
          <p:cNvSpPr/>
          <p:nvPr/>
        </p:nvSpPr>
        <p:spPr>
          <a:xfrm>
            <a:off x="9922891" y="2970959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40F10104-1083-49E9-84C3-184FE8C3ABD8}"/>
                  </a:ext>
                </a:extLst>
              </p:cNvPr>
              <p:cNvSpPr txBox="1"/>
              <p:nvPr/>
            </p:nvSpPr>
            <p:spPr>
              <a:xfrm>
                <a:off x="7324860" y="3601347"/>
                <a:ext cx="4312887" cy="772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he-IL" sz="18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לא חותכת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את ציר ה-</a:t>
                </a:r>
                <a:r>
                  <a:rPr lang="en-US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18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40F10104-1083-49E9-84C3-184FE8C3A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60" y="3601347"/>
                <a:ext cx="4312887" cy="772712"/>
              </a:xfrm>
              <a:prstGeom prst="rect">
                <a:avLst/>
              </a:prstGeom>
              <a:blipFill>
                <a:blip r:embed="rId6"/>
                <a:stretch>
                  <a:fillRect t="-4724" r="-1132" b="-118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חץ: שמאלה 12">
            <a:extLst>
              <a:ext uri="{FF2B5EF4-FFF2-40B4-BE49-F238E27FC236}">
                <a16:creationId xmlns:a16="http://schemas.microsoft.com/office/drawing/2014/main" id="{0E1347EC-9596-4796-908C-B02C109944F6}"/>
              </a:ext>
            </a:extLst>
          </p:cNvPr>
          <p:cNvSpPr/>
          <p:nvPr/>
        </p:nvSpPr>
        <p:spPr>
          <a:xfrm>
            <a:off x="10123252" y="3688272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9F276C69-A998-437A-9DFE-0C8BC15A151C}"/>
                  </a:ext>
                </a:extLst>
              </p:cNvPr>
              <p:cNvSpPr txBox="1"/>
              <p:nvPr/>
            </p:nvSpPr>
            <p:spPr>
              <a:xfrm>
                <a:off x="2587154" y="4567107"/>
                <a:ext cx="9163454" cy="768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ל- </a:t>
                </a:r>
                <a:r>
                  <a:rPr lang="en-US" sz="1800" dirty="0">
                    <a:solidFill>
                      <a:srgbClr val="5482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 err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אסמפטוטה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ב-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                 יש </a:t>
                </a:r>
                <a:r>
                  <a:rPr lang="he-IL" sz="1800" dirty="0" err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אסימפטוטה</a:t>
                </a:r>
                <a:r>
                  <a:rPr lang="he-IL" sz="1800" i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9F276C69-A998-437A-9DFE-0C8BC15A1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154" y="4567107"/>
                <a:ext cx="9163454" cy="768287"/>
              </a:xfrm>
              <a:prstGeom prst="rect">
                <a:avLst/>
              </a:prstGeom>
              <a:blipFill>
                <a:blip r:embed="rId7"/>
                <a:stretch>
                  <a:fillRect t="-3968" r="-532" b="-1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חץ: שמאלה 19">
            <a:extLst>
              <a:ext uri="{FF2B5EF4-FFF2-40B4-BE49-F238E27FC236}">
                <a16:creationId xmlns:a16="http://schemas.microsoft.com/office/drawing/2014/main" id="{425F55DD-05CD-4129-B5A5-82C2F7931AE7}"/>
              </a:ext>
            </a:extLst>
          </p:cNvPr>
          <p:cNvSpPr/>
          <p:nvPr/>
        </p:nvSpPr>
        <p:spPr>
          <a:xfrm>
            <a:off x="8524673" y="4725595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2" name="חץ: שמאלה 1">
            <a:extLst>
              <a:ext uri="{FF2B5EF4-FFF2-40B4-BE49-F238E27FC236}">
                <a16:creationId xmlns:a16="http://schemas.microsoft.com/office/drawing/2014/main" id="{1E6C3133-0259-4FEB-8C4A-EBF649178E75}"/>
              </a:ext>
            </a:extLst>
          </p:cNvPr>
          <p:cNvSpPr/>
          <p:nvPr/>
        </p:nvSpPr>
        <p:spPr>
          <a:xfrm>
            <a:off x="9926808" y="1829976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2250CDF4-4340-477B-99D3-5B77EC8D15E4}"/>
                  </a:ext>
                </a:extLst>
              </p:cNvPr>
              <p:cNvSpPr txBox="1"/>
              <p:nvPr/>
            </p:nvSpPr>
            <p:spPr>
              <a:xfrm>
                <a:off x="710118" y="5553865"/>
                <a:ext cx="7247105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עבור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מתקיים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2250CDF4-4340-477B-99D3-5B77EC8D1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18" y="5553865"/>
                <a:ext cx="7247105" cy="373757"/>
              </a:xfrm>
              <a:prstGeom prst="rect">
                <a:avLst/>
              </a:prstGeom>
              <a:blipFill>
                <a:blip r:embed="rId8"/>
                <a:stretch>
                  <a:fillRect t="-8197" r="-757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2E6557B4-A566-469A-9A14-E9335176779A}"/>
                  </a:ext>
                </a:extLst>
              </p:cNvPr>
              <p:cNvSpPr txBox="1"/>
              <p:nvPr/>
            </p:nvSpPr>
            <p:spPr>
              <a:xfrm>
                <a:off x="1011677" y="6150924"/>
                <a:ext cx="69455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עבור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מתקיים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solidFill>
                              <a:srgbClr val="54823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548235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2E6557B4-A566-469A-9A14-E93351767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77" y="6150924"/>
                <a:ext cx="6945546" cy="369332"/>
              </a:xfrm>
              <a:prstGeom prst="rect">
                <a:avLst/>
              </a:prstGeom>
              <a:blipFill>
                <a:blip r:embed="rId9"/>
                <a:stretch>
                  <a:fillRect t="-8197" r="-702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חץ: שמאלה 7">
            <a:extLst>
              <a:ext uri="{FF2B5EF4-FFF2-40B4-BE49-F238E27FC236}">
                <a16:creationId xmlns:a16="http://schemas.microsoft.com/office/drawing/2014/main" id="{C5B8D187-FE67-4F14-977A-7C3133DD7AA1}"/>
              </a:ext>
            </a:extLst>
          </p:cNvPr>
          <p:cNvSpPr/>
          <p:nvPr/>
        </p:nvSpPr>
        <p:spPr>
          <a:xfrm>
            <a:off x="4149520" y="5707443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7" name="חץ: שמאלה 16">
            <a:extLst>
              <a:ext uri="{FF2B5EF4-FFF2-40B4-BE49-F238E27FC236}">
                <a16:creationId xmlns:a16="http://schemas.microsoft.com/office/drawing/2014/main" id="{5EB74910-9EFC-4EA7-B2CE-14DDFEAF3B9E}"/>
              </a:ext>
            </a:extLst>
          </p:cNvPr>
          <p:cNvSpPr/>
          <p:nvPr/>
        </p:nvSpPr>
        <p:spPr>
          <a:xfrm>
            <a:off x="3965370" y="6249547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23918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  <a:blipFill>
                <a:blip r:embed="rId2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/>
              <p:nvPr/>
            </p:nvSpPr>
            <p:spPr>
              <a:xfrm>
                <a:off x="7013642" y="1698631"/>
                <a:ext cx="4472201" cy="1171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he-IL" sz="1800" b="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אותו תחום       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הגדרה כמו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של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כלומר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642" y="1698631"/>
                <a:ext cx="4472201" cy="1171667"/>
              </a:xfrm>
              <a:prstGeom prst="rect">
                <a:avLst/>
              </a:prstGeom>
              <a:blipFill>
                <a:blip r:embed="rId3"/>
                <a:stretch>
                  <a:fillRect l="-7094" t="-3125" r="-1091" b="-72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788631B-2A60-44D6-923F-FDACCD71F01E}"/>
                  </a:ext>
                </a:extLst>
              </p:cNvPr>
              <p:cNvSpPr txBox="1"/>
              <p:nvPr/>
            </p:nvSpPr>
            <p:spPr>
              <a:xfrm>
                <a:off x="6822760" y="2880479"/>
                <a:ext cx="46630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יורדת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יורדת</a:t>
                </a:r>
                <a:endParaRPr lang="he-IL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788631B-2A60-44D6-923F-FDACCD71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760" y="2880479"/>
                <a:ext cx="4663083" cy="369332"/>
              </a:xfrm>
              <a:prstGeom prst="rect">
                <a:avLst/>
              </a:prstGeom>
              <a:blipFill>
                <a:blip r:embed="rId4"/>
                <a:stretch>
                  <a:fillRect t="-10000" r="-523" b="-2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חץ: שמאלה 8">
            <a:extLst>
              <a:ext uri="{FF2B5EF4-FFF2-40B4-BE49-F238E27FC236}">
                <a16:creationId xmlns:a16="http://schemas.microsoft.com/office/drawing/2014/main" id="{E7C07CCE-5E72-4BA6-9990-BBC7540D7740}"/>
              </a:ext>
            </a:extLst>
          </p:cNvPr>
          <p:cNvSpPr/>
          <p:nvPr/>
        </p:nvSpPr>
        <p:spPr>
          <a:xfrm>
            <a:off x="9922891" y="2970959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40F10104-1083-49E9-84C3-184FE8C3ABD8}"/>
                  </a:ext>
                </a:extLst>
              </p:cNvPr>
              <p:cNvSpPr txBox="1"/>
              <p:nvPr/>
            </p:nvSpPr>
            <p:spPr>
              <a:xfrm>
                <a:off x="7324860" y="3601347"/>
                <a:ext cx="4312887" cy="772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he-IL" sz="18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לא חותכת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את ציר ה-</a:t>
                </a:r>
                <a:r>
                  <a:rPr lang="en-US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18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40F10104-1083-49E9-84C3-184FE8C3A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60" y="3601347"/>
                <a:ext cx="4312887" cy="772712"/>
              </a:xfrm>
              <a:prstGeom prst="rect">
                <a:avLst/>
              </a:prstGeom>
              <a:blipFill>
                <a:blip r:embed="rId5"/>
                <a:stretch>
                  <a:fillRect t="-4724" r="-1132" b="-118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חץ: שמאלה 12">
            <a:extLst>
              <a:ext uri="{FF2B5EF4-FFF2-40B4-BE49-F238E27FC236}">
                <a16:creationId xmlns:a16="http://schemas.microsoft.com/office/drawing/2014/main" id="{0E1347EC-9596-4796-908C-B02C109944F6}"/>
              </a:ext>
            </a:extLst>
          </p:cNvPr>
          <p:cNvSpPr/>
          <p:nvPr/>
        </p:nvSpPr>
        <p:spPr>
          <a:xfrm>
            <a:off x="10123252" y="3688272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9F276C69-A998-437A-9DFE-0C8BC15A151C}"/>
                  </a:ext>
                </a:extLst>
              </p:cNvPr>
              <p:cNvSpPr txBox="1"/>
              <p:nvPr/>
            </p:nvSpPr>
            <p:spPr>
              <a:xfrm>
                <a:off x="2587154" y="4567107"/>
                <a:ext cx="9163454" cy="768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ל- </a:t>
                </a:r>
                <a:r>
                  <a:rPr lang="en-US" sz="1800" dirty="0">
                    <a:solidFill>
                      <a:srgbClr val="5482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 err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אסמפטוטה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ב-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                 יש </a:t>
                </a:r>
                <a:r>
                  <a:rPr lang="he-IL" sz="1800" dirty="0" err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אסימפטוטה</a:t>
                </a:r>
                <a:r>
                  <a:rPr lang="he-IL" sz="1800" i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9F276C69-A998-437A-9DFE-0C8BC15A1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154" y="4567107"/>
                <a:ext cx="9163454" cy="768287"/>
              </a:xfrm>
              <a:prstGeom prst="rect">
                <a:avLst/>
              </a:prstGeom>
              <a:blipFill>
                <a:blip r:embed="rId6"/>
                <a:stretch>
                  <a:fillRect t="-3968" r="-532" b="-1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חץ: שמאלה 19">
            <a:extLst>
              <a:ext uri="{FF2B5EF4-FFF2-40B4-BE49-F238E27FC236}">
                <a16:creationId xmlns:a16="http://schemas.microsoft.com/office/drawing/2014/main" id="{425F55DD-05CD-4129-B5A5-82C2F7931AE7}"/>
              </a:ext>
            </a:extLst>
          </p:cNvPr>
          <p:cNvSpPr/>
          <p:nvPr/>
        </p:nvSpPr>
        <p:spPr>
          <a:xfrm>
            <a:off x="8524673" y="4725595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2" name="חץ: שמאלה 1">
            <a:extLst>
              <a:ext uri="{FF2B5EF4-FFF2-40B4-BE49-F238E27FC236}">
                <a16:creationId xmlns:a16="http://schemas.microsoft.com/office/drawing/2014/main" id="{1E6C3133-0259-4FEB-8C4A-EBF649178E75}"/>
              </a:ext>
            </a:extLst>
          </p:cNvPr>
          <p:cNvSpPr/>
          <p:nvPr/>
        </p:nvSpPr>
        <p:spPr>
          <a:xfrm>
            <a:off x="9926808" y="1829976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2250CDF4-4340-477B-99D3-5B77EC8D15E4}"/>
                  </a:ext>
                </a:extLst>
              </p:cNvPr>
              <p:cNvSpPr txBox="1"/>
              <p:nvPr/>
            </p:nvSpPr>
            <p:spPr>
              <a:xfrm>
                <a:off x="710118" y="5553865"/>
                <a:ext cx="7247105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עבור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מתקיים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2250CDF4-4340-477B-99D3-5B77EC8D1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18" y="5553865"/>
                <a:ext cx="7247105" cy="373757"/>
              </a:xfrm>
              <a:prstGeom prst="rect">
                <a:avLst/>
              </a:prstGeom>
              <a:blipFill>
                <a:blip r:embed="rId7"/>
                <a:stretch>
                  <a:fillRect t="-8197" r="-757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2E6557B4-A566-469A-9A14-E9335176779A}"/>
                  </a:ext>
                </a:extLst>
              </p:cNvPr>
              <p:cNvSpPr txBox="1"/>
              <p:nvPr/>
            </p:nvSpPr>
            <p:spPr>
              <a:xfrm>
                <a:off x="1011677" y="6150924"/>
                <a:ext cx="69455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עבור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מתקיים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solidFill>
                              <a:srgbClr val="54823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548235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2E6557B4-A566-469A-9A14-E93351767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77" y="6150924"/>
                <a:ext cx="6945546" cy="369332"/>
              </a:xfrm>
              <a:prstGeom prst="rect">
                <a:avLst/>
              </a:prstGeom>
              <a:blipFill>
                <a:blip r:embed="rId8"/>
                <a:stretch>
                  <a:fillRect t="-8197" r="-702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חץ: שמאלה 7">
            <a:extLst>
              <a:ext uri="{FF2B5EF4-FFF2-40B4-BE49-F238E27FC236}">
                <a16:creationId xmlns:a16="http://schemas.microsoft.com/office/drawing/2014/main" id="{C5B8D187-FE67-4F14-977A-7C3133DD7AA1}"/>
              </a:ext>
            </a:extLst>
          </p:cNvPr>
          <p:cNvSpPr/>
          <p:nvPr/>
        </p:nvSpPr>
        <p:spPr>
          <a:xfrm>
            <a:off x="4149520" y="5707443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7" name="חץ: שמאלה 16">
            <a:extLst>
              <a:ext uri="{FF2B5EF4-FFF2-40B4-BE49-F238E27FC236}">
                <a16:creationId xmlns:a16="http://schemas.microsoft.com/office/drawing/2014/main" id="{5EB74910-9EFC-4EA7-B2CE-14DDFEAF3B9E}"/>
              </a:ext>
            </a:extLst>
          </p:cNvPr>
          <p:cNvSpPr/>
          <p:nvPr/>
        </p:nvSpPr>
        <p:spPr>
          <a:xfrm>
            <a:off x="3965370" y="6249547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תוכן 5">
                <a:extLst>
                  <a:ext uri="{FF2B5EF4-FFF2-40B4-BE49-F238E27FC236}">
                    <a16:creationId xmlns:a16="http://schemas.microsoft.com/office/drawing/2014/main" id="{75E9B8C4-AE35-4F4C-A27D-D0A99CF47D40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206230" y="2323301"/>
                <a:ext cx="3599234" cy="10939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00B0F0"/>
                    </a:solidFill>
                  </a:rPr>
                  <a:t>   נסו לשרטט את הגרף של </a:t>
                </a:r>
                <a:br>
                  <a:rPr lang="he-IL" dirty="0">
                    <a:solidFill>
                      <a:srgbClr val="00B0F0"/>
                    </a:solidFill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           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6" name="מציין מיקום תוכן 5">
                <a:extLst>
                  <a:ext uri="{FF2B5EF4-FFF2-40B4-BE49-F238E27FC236}">
                    <a16:creationId xmlns:a16="http://schemas.microsoft.com/office/drawing/2014/main" id="{75E9B8C4-AE35-4F4C-A27D-D0A99CF47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206230" y="2323301"/>
                <a:ext cx="3599234" cy="1093994"/>
              </a:xfrm>
              <a:blipFill>
                <a:blip r:embed="rId9"/>
                <a:stretch>
                  <a:fillRect t="-3889" r="-25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2778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  <a:blipFill>
                <a:blip r:embed="rId2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/>
              <p:nvPr/>
            </p:nvSpPr>
            <p:spPr>
              <a:xfrm>
                <a:off x="7013642" y="1698631"/>
                <a:ext cx="4472201" cy="1171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he-IL" sz="1800" b="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אותו תחום       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הגדרה כמו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של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כלומר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642" y="1698631"/>
                <a:ext cx="4472201" cy="1171667"/>
              </a:xfrm>
              <a:prstGeom prst="rect">
                <a:avLst/>
              </a:prstGeom>
              <a:blipFill>
                <a:blip r:embed="rId3"/>
                <a:stretch>
                  <a:fillRect l="-7094" t="-3125" r="-1091" b="-72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788631B-2A60-44D6-923F-FDACCD71F01E}"/>
                  </a:ext>
                </a:extLst>
              </p:cNvPr>
              <p:cNvSpPr txBox="1"/>
              <p:nvPr/>
            </p:nvSpPr>
            <p:spPr>
              <a:xfrm>
                <a:off x="6822760" y="2880479"/>
                <a:ext cx="46630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יורדת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יורדת</a:t>
                </a:r>
                <a:endParaRPr lang="he-IL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788631B-2A60-44D6-923F-FDACCD71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760" y="2880479"/>
                <a:ext cx="4663083" cy="369332"/>
              </a:xfrm>
              <a:prstGeom prst="rect">
                <a:avLst/>
              </a:prstGeom>
              <a:blipFill>
                <a:blip r:embed="rId4"/>
                <a:stretch>
                  <a:fillRect t="-10000" r="-523" b="-2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חץ: שמאלה 8">
            <a:extLst>
              <a:ext uri="{FF2B5EF4-FFF2-40B4-BE49-F238E27FC236}">
                <a16:creationId xmlns:a16="http://schemas.microsoft.com/office/drawing/2014/main" id="{E7C07CCE-5E72-4BA6-9990-BBC7540D7740}"/>
              </a:ext>
            </a:extLst>
          </p:cNvPr>
          <p:cNvSpPr/>
          <p:nvPr/>
        </p:nvSpPr>
        <p:spPr>
          <a:xfrm>
            <a:off x="9922891" y="2970959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40F10104-1083-49E9-84C3-184FE8C3ABD8}"/>
                  </a:ext>
                </a:extLst>
              </p:cNvPr>
              <p:cNvSpPr txBox="1"/>
              <p:nvPr/>
            </p:nvSpPr>
            <p:spPr>
              <a:xfrm>
                <a:off x="7324860" y="3601347"/>
                <a:ext cx="4312887" cy="772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he-IL" sz="18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לא חותכת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את ציר ה-</a:t>
                </a:r>
                <a:r>
                  <a:rPr lang="en-US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18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40F10104-1083-49E9-84C3-184FE8C3A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60" y="3601347"/>
                <a:ext cx="4312887" cy="772712"/>
              </a:xfrm>
              <a:prstGeom prst="rect">
                <a:avLst/>
              </a:prstGeom>
              <a:blipFill>
                <a:blip r:embed="rId5"/>
                <a:stretch>
                  <a:fillRect t="-4724" r="-1132" b="-118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חץ: שמאלה 12">
            <a:extLst>
              <a:ext uri="{FF2B5EF4-FFF2-40B4-BE49-F238E27FC236}">
                <a16:creationId xmlns:a16="http://schemas.microsoft.com/office/drawing/2014/main" id="{0E1347EC-9596-4796-908C-B02C109944F6}"/>
              </a:ext>
            </a:extLst>
          </p:cNvPr>
          <p:cNvSpPr/>
          <p:nvPr/>
        </p:nvSpPr>
        <p:spPr>
          <a:xfrm>
            <a:off x="10123252" y="3688272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9F276C69-A998-437A-9DFE-0C8BC15A151C}"/>
                  </a:ext>
                </a:extLst>
              </p:cNvPr>
              <p:cNvSpPr txBox="1"/>
              <p:nvPr/>
            </p:nvSpPr>
            <p:spPr>
              <a:xfrm>
                <a:off x="2587154" y="4567107"/>
                <a:ext cx="9163454" cy="768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ל- </a:t>
                </a:r>
                <a:r>
                  <a:rPr lang="en-US" sz="1800" dirty="0">
                    <a:solidFill>
                      <a:srgbClr val="5482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 err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אסמפטוטה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ב-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                 יש </a:t>
                </a:r>
                <a:r>
                  <a:rPr lang="he-IL" sz="1800" dirty="0" err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אסימפטוטה</a:t>
                </a:r>
                <a:r>
                  <a:rPr lang="he-IL" sz="1800" i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9F276C69-A998-437A-9DFE-0C8BC15A1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154" y="4567107"/>
                <a:ext cx="9163454" cy="768287"/>
              </a:xfrm>
              <a:prstGeom prst="rect">
                <a:avLst/>
              </a:prstGeom>
              <a:blipFill>
                <a:blip r:embed="rId6"/>
                <a:stretch>
                  <a:fillRect t="-3968" r="-532" b="-1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חץ: שמאלה 19">
            <a:extLst>
              <a:ext uri="{FF2B5EF4-FFF2-40B4-BE49-F238E27FC236}">
                <a16:creationId xmlns:a16="http://schemas.microsoft.com/office/drawing/2014/main" id="{425F55DD-05CD-4129-B5A5-82C2F7931AE7}"/>
              </a:ext>
            </a:extLst>
          </p:cNvPr>
          <p:cNvSpPr/>
          <p:nvPr/>
        </p:nvSpPr>
        <p:spPr>
          <a:xfrm>
            <a:off x="8524673" y="4725595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2" name="חץ: שמאלה 1">
            <a:extLst>
              <a:ext uri="{FF2B5EF4-FFF2-40B4-BE49-F238E27FC236}">
                <a16:creationId xmlns:a16="http://schemas.microsoft.com/office/drawing/2014/main" id="{1E6C3133-0259-4FEB-8C4A-EBF649178E75}"/>
              </a:ext>
            </a:extLst>
          </p:cNvPr>
          <p:cNvSpPr/>
          <p:nvPr/>
        </p:nvSpPr>
        <p:spPr>
          <a:xfrm>
            <a:off x="9926808" y="1829976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2250CDF4-4340-477B-99D3-5B77EC8D15E4}"/>
                  </a:ext>
                </a:extLst>
              </p:cNvPr>
              <p:cNvSpPr txBox="1"/>
              <p:nvPr/>
            </p:nvSpPr>
            <p:spPr>
              <a:xfrm>
                <a:off x="710118" y="5553865"/>
                <a:ext cx="7247105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עבור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מתקיים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2250CDF4-4340-477B-99D3-5B77EC8D1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18" y="5553865"/>
                <a:ext cx="7247105" cy="373757"/>
              </a:xfrm>
              <a:prstGeom prst="rect">
                <a:avLst/>
              </a:prstGeom>
              <a:blipFill>
                <a:blip r:embed="rId7"/>
                <a:stretch>
                  <a:fillRect t="-8197" r="-757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2E6557B4-A566-469A-9A14-E9335176779A}"/>
                  </a:ext>
                </a:extLst>
              </p:cNvPr>
              <p:cNvSpPr txBox="1"/>
              <p:nvPr/>
            </p:nvSpPr>
            <p:spPr>
              <a:xfrm>
                <a:off x="1011677" y="6150924"/>
                <a:ext cx="69455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עבור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מתקיים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solidFill>
                              <a:srgbClr val="54823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548235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2E6557B4-A566-469A-9A14-E93351767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77" y="6150924"/>
                <a:ext cx="6945546" cy="369332"/>
              </a:xfrm>
              <a:prstGeom prst="rect">
                <a:avLst/>
              </a:prstGeom>
              <a:blipFill>
                <a:blip r:embed="rId8"/>
                <a:stretch>
                  <a:fillRect t="-8197" r="-702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חץ: שמאלה 7">
            <a:extLst>
              <a:ext uri="{FF2B5EF4-FFF2-40B4-BE49-F238E27FC236}">
                <a16:creationId xmlns:a16="http://schemas.microsoft.com/office/drawing/2014/main" id="{C5B8D187-FE67-4F14-977A-7C3133DD7AA1}"/>
              </a:ext>
            </a:extLst>
          </p:cNvPr>
          <p:cNvSpPr/>
          <p:nvPr/>
        </p:nvSpPr>
        <p:spPr>
          <a:xfrm>
            <a:off x="4149520" y="5707443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7" name="חץ: שמאלה 16">
            <a:extLst>
              <a:ext uri="{FF2B5EF4-FFF2-40B4-BE49-F238E27FC236}">
                <a16:creationId xmlns:a16="http://schemas.microsoft.com/office/drawing/2014/main" id="{5EB74910-9EFC-4EA7-B2CE-14DDFEAF3B9E}"/>
              </a:ext>
            </a:extLst>
          </p:cNvPr>
          <p:cNvSpPr/>
          <p:nvPr/>
        </p:nvSpPr>
        <p:spPr>
          <a:xfrm>
            <a:off x="3965370" y="6249547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תוכן 5">
                <a:extLst>
                  <a:ext uri="{FF2B5EF4-FFF2-40B4-BE49-F238E27FC236}">
                    <a16:creationId xmlns:a16="http://schemas.microsoft.com/office/drawing/2014/main" id="{75E9B8C4-AE35-4F4C-A27D-D0A99CF47D40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206230" y="2323301"/>
                <a:ext cx="3599234" cy="109399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00B0F0"/>
                    </a:solidFill>
                  </a:rPr>
                  <a:t>   נסו לשרטט את הגרף של </a:t>
                </a:r>
                <a:br>
                  <a:rPr lang="he-IL" dirty="0">
                    <a:solidFill>
                      <a:srgbClr val="00B0F0"/>
                    </a:solidFill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           </m:t>
                    </m:r>
                  </m:oMath>
                </a14:m>
                <a:endParaRPr lang="he-IL" dirty="0"/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00B0F0"/>
                    </a:solidFill>
                  </a:rPr>
                  <a:t>מה קורה בסביבות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00B0F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6" name="מציין מיקום תוכן 5">
                <a:extLst>
                  <a:ext uri="{FF2B5EF4-FFF2-40B4-BE49-F238E27FC236}">
                    <a16:creationId xmlns:a16="http://schemas.microsoft.com/office/drawing/2014/main" id="{75E9B8C4-AE35-4F4C-A27D-D0A99CF47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206230" y="2323301"/>
                <a:ext cx="3599234" cy="1093994"/>
              </a:xfrm>
              <a:blipFill>
                <a:blip r:embed="rId9"/>
                <a:stretch>
                  <a:fillRect t="-6667" r="-2203" b="-1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0796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  <a:blipFill>
                <a:blip r:embed="rId2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/>
              <p:nvPr/>
            </p:nvSpPr>
            <p:spPr>
              <a:xfrm>
                <a:off x="7013642" y="1698631"/>
                <a:ext cx="4472201" cy="1171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he-IL" sz="1800" b="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אותו תחום       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הגדרה כמו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של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כלומר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CFBFB1F2-906F-4755-8A22-5C0E18267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642" y="1698631"/>
                <a:ext cx="4472201" cy="1171667"/>
              </a:xfrm>
              <a:prstGeom prst="rect">
                <a:avLst/>
              </a:prstGeom>
              <a:blipFill>
                <a:blip r:embed="rId3"/>
                <a:stretch>
                  <a:fillRect l="-7094" t="-3125" r="-1091" b="-72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788631B-2A60-44D6-923F-FDACCD71F01E}"/>
                  </a:ext>
                </a:extLst>
              </p:cNvPr>
              <p:cNvSpPr txBox="1"/>
              <p:nvPr/>
            </p:nvSpPr>
            <p:spPr>
              <a:xfrm>
                <a:off x="6822760" y="2880479"/>
                <a:ext cx="46630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יורדת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יורדת</a:t>
                </a:r>
                <a:endParaRPr lang="he-IL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788631B-2A60-44D6-923F-FDACCD71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760" y="2880479"/>
                <a:ext cx="4663083" cy="369332"/>
              </a:xfrm>
              <a:prstGeom prst="rect">
                <a:avLst/>
              </a:prstGeom>
              <a:blipFill>
                <a:blip r:embed="rId4"/>
                <a:stretch>
                  <a:fillRect t="-10000" r="-523" b="-2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חץ: שמאלה 8">
            <a:extLst>
              <a:ext uri="{FF2B5EF4-FFF2-40B4-BE49-F238E27FC236}">
                <a16:creationId xmlns:a16="http://schemas.microsoft.com/office/drawing/2014/main" id="{E7C07CCE-5E72-4BA6-9990-BBC7540D7740}"/>
              </a:ext>
            </a:extLst>
          </p:cNvPr>
          <p:cNvSpPr/>
          <p:nvPr/>
        </p:nvSpPr>
        <p:spPr>
          <a:xfrm>
            <a:off x="9922891" y="2970959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40F10104-1083-49E9-84C3-184FE8C3ABD8}"/>
                  </a:ext>
                </a:extLst>
              </p:cNvPr>
              <p:cNvSpPr txBox="1"/>
              <p:nvPr/>
            </p:nvSpPr>
            <p:spPr>
              <a:xfrm>
                <a:off x="7324860" y="3601347"/>
                <a:ext cx="4312887" cy="772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he-IL" sz="18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לא חותכת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את ציר ה-</a:t>
                </a:r>
                <a:r>
                  <a:rPr lang="en-US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18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40F10104-1083-49E9-84C3-184FE8C3A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60" y="3601347"/>
                <a:ext cx="4312887" cy="772712"/>
              </a:xfrm>
              <a:prstGeom prst="rect">
                <a:avLst/>
              </a:prstGeom>
              <a:blipFill>
                <a:blip r:embed="rId5"/>
                <a:stretch>
                  <a:fillRect t="-4724" r="-1132" b="-118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חץ: שמאלה 12">
            <a:extLst>
              <a:ext uri="{FF2B5EF4-FFF2-40B4-BE49-F238E27FC236}">
                <a16:creationId xmlns:a16="http://schemas.microsoft.com/office/drawing/2014/main" id="{0E1347EC-9596-4796-908C-B02C109944F6}"/>
              </a:ext>
            </a:extLst>
          </p:cNvPr>
          <p:cNvSpPr/>
          <p:nvPr/>
        </p:nvSpPr>
        <p:spPr>
          <a:xfrm>
            <a:off x="10123252" y="3688272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9F276C69-A998-437A-9DFE-0C8BC15A151C}"/>
                  </a:ext>
                </a:extLst>
              </p:cNvPr>
              <p:cNvSpPr txBox="1"/>
              <p:nvPr/>
            </p:nvSpPr>
            <p:spPr>
              <a:xfrm>
                <a:off x="2587154" y="4567107"/>
                <a:ext cx="9163454" cy="768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ל- </a:t>
                </a:r>
                <a:r>
                  <a:rPr lang="en-US" sz="1800" dirty="0">
                    <a:solidFill>
                      <a:srgbClr val="5482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 err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אסמפטוטה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ב-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                 יש </a:t>
                </a:r>
                <a:r>
                  <a:rPr lang="he-IL" sz="1800" dirty="0" err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אסימפטוטה</a:t>
                </a:r>
                <a:r>
                  <a:rPr lang="he-IL" sz="1800" i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9F276C69-A998-437A-9DFE-0C8BC15A1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154" y="4567107"/>
                <a:ext cx="9163454" cy="768287"/>
              </a:xfrm>
              <a:prstGeom prst="rect">
                <a:avLst/>
              </a:prstGeom>
              <a:blipFill>
                <a:blip r:embed="rId6"/>
                <a:stretch>
                  <a:fillRect t="-3968" r="-532" b="-1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חץ: שמאלה 19">
            <a:extLst>
              <a:ext uri="{FF2B5EF4-FFF2-40B4-BE49-F238E27FC236}">
                <a16:creationId xmlns:a16="http://schemas.microsoft.com/office/drawing/2014/main" id="{425F55DD-05CD-4129-B5A5-82C2F7931AE7}"/>
              </a:ext>
            </a:extLst>
          </p:cNvPr>
          <p:cNvSpPr/>
          <p:nvPr/>
        </p:nvSpPr>
        <p:spPr>
          <a:xfrm>
            <a:off x="8524673" y="4725595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2" name="חץ: שמאלה 1">
            <a:extLst>
              <a:ext uri="{FF2B5EF4-FFF2-40B4-BE49-F238E27FC236}">
                <a16:creationId xmlns:a16="http://schemas.microsoft.com/office/drawing/2014/main" id="{1E6C3133-0259-4FEB-8C4A-EBF649178E75}"/>
              </a:ext>
            </a:extLst>
          </p:cNvPr>
          <p:cNvSpPr/>
          <p:nvPr/>
        </p:nvSpPr>
        <p:spPr>
          <a:xfrm>
            <a:off x="9926808" y="1829976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2250CDF4-4340-477B-99D3-5B77EC8D15E4}"/>
                  </a:ext>
                </a:extLst>
              </p:cNvPr>
              <p:cNvSpPr txBox="1"/>
              <p:nvPr/>
            </p:nvSpPr>
            <p:spPr>
              <a:xfrm>
                <a:off x="710118" y="5553865"/>
                <a:ext cx="7247105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עבור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 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מתקיים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2250CDF4-4340-477B-99D3-5B77EC8D1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18" y="5553865"/>
                <a:ext cx="7247105" cy="373757"/>
              </a:xfrm>
              <a:prstGeom prst="rect">
                <a:avLst/>
              </a:prstGeom>
              <a:blipFill>
                <a:blip r:embed="rId7"/>
                <a:stretch>
                  <a:fillRect t="-8197" r="-757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2E6557B4-A566-469A-9A14-E9335176779A}"/>
                  </a:ext>
                </a:extLst>
              </p:cNvPr>
              <p:cNvSpPr txBox="1"/>
              <p:nvPr/>
            </p:nvSpPr>
            <p:spPr>
              <a:xfrm>
                <a:off x="1011677" y="6150924"/>
                <a:ext cx="69455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עבור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מתקיים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solidFill>
                              <a:srgbClr val="54823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548235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2E6557B4-A566-469A-9A14-E93351767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77" y="6150924"/>
                <a:ext cx="6945546" cy="369332"/>
              </a:xfrm>
              <a:prstGeom prst="rect">
                <a:avLst/>
              </a:prstGeom>
              <a:blipFill>
                <a:blip r:embed="rId8"/>
                <a:stretch>
                  <a:fillRect t="-8197" r="-702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חץ: שמאלה 7">
            <a:extLst>
              <a:ext uri="{FF2B5EF4-FFF2-40B4-BE49-F238E27FC236}">
                <a16:creationId xmlns:a16="http://schemas.microsoft.com/office/drawing/2014/main" id="{C5B8D187-FE67-4F14-977A-7C3133DD7AA1}"/>
              </a:ext>
            </a:extLst>
          </p:cNvPr>
          <p:cNvSpPr/>
          <p:nvPr/>
        </p:nvSpPr>
        <p:spPr>
          <a:xfrm>
            <a:off x="4149520" y="5707443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7" name="חץ: שמאלה 16">
            <a:extLst>
              <a:ext uri="{FF2B5EF4-FFF2-40B4-BE49-F238E27FC236}">
                <a16:creationId xmlns:a16="http://schemas.microsoft.com/office/drawing/2014/main" id="{5EB74910-9EFC-4EA7-B2CE-14DDFEAF3B9E}"/>
              </a:ext>
            </a:extLst>
          </p:cNvPr>
          <p:cNvSpPr/>
          <p:nvPr/>
        </p:nvSpPr>
        <p:spPr>
          <a:xfrm>
            <a:off x="3965370" y="6249547"/>
            <a:ext cx="368300" cy="172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88DC2BE8-A2FC-428B-A656-E59E4F9FB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51304" y="2211470"/>
            <a:ext cx="2584019" cy="8521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e-IL" dirty="0">
                <a:solidFill>
                  <a:srgbClr val="00B0F0"/>
                </a:solidFill>
              </a:rPr>
              <a:t>אם צדקתם –קבלתם את הגרף האדום הזה</a:t>
            </a:r>
          </a:p>
          <a:p>
            <a:pPr marL="0" indent="0">
              <a:buNone/>
            </a:pPr>
            <a:r>
              <a:rPr lang="he-IL" dirty="0">
                <a:solidFill>
                  <a:srgbClr val="00B0F0"/>
                </a:solidFill>
              </a:rPr>
              <a:t>(בדקו ותראו שכל התכונות מתקיימות בו) 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DE67AED3-70F3-4E48-9C4B-6DFC04236D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789" y="984317"/>
            <a:ext cx="4472201" cy="4317454"/>
          </a:xfrm>
          <a:prstGeom prst="rect">
            <a:avLst/>
          </a:prstGeom>
        </p:spPr>
      </p:pic>
      <p:sp>
        <p:nvSpPr>
          <p:cNvPr id="23" name="אליפסה 22">
            <a:extLst>
              <a:ext uri="{FF2B5EF4-FFF2-40B4-BE49-F238E27FC236}">
                <a16:creationId xmlns:a16="http://schemas.microsoft.com/office/drawing/2014/main" id="{F5E49CB4-59C1-4E05-B67D-CA1DDE4EC4DF}"/>
              </a:ext>
            </a:extLst>
          </p:cNvPr>
          <p:cNvSpPr/>
          <p:nvPr/>
        </p:nvSpPr>
        <p:spPr>
          <a:xfrm>
            <a:off x="2418520" y="3694255"/>
            <a:ext cx="117025" cy="1013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35745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𝒙</m:t>
                            </m:r>
                          </m:den>
                        </m:f>
                      </m:sup>
                    </m:sSup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  <a:blipFill>
                <a:blip r:embed="rId2"/>
                <a:stretch>
                  <a:fillRect t="-70085" b="-1273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תמונה 9">
            <a:extLst>
              <a:ext uri="{FF2B5EF4-FFF2-40B4-BE49-F238E27FC236}">
                <a16:creationId xmlns:a16="http://schemas.microsoft.com/office/drawing/2014/main" id="{DE67AED3-70F3-4E48-9C4B-6DFC0423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89" y="984317"/>
            <a:ext cx="4472201" cy="4317454"/>
          </a:xfrm>
          <a:prstGeom prst="rect">
            <a:avLst/>
          </a:prstGeom>
        </p:spPr>
      </p:pic>
      <p:sp>
        <p:nvSpPr>
          <p:cNvPr id="23" name="אליפסה 22">
            <a:extLst>
              <a:ext uri="{FF2B5EF4-FFF2-40B4-BE49-F238E27FC236}">
                <a16:creationId xmlns:a16="http://schemas.microsoft.com/office/drawing/2014/main" id="{F5E49CB4-59C1-4E05-B67D-CA1DDE4EC4DF}"/>
              </a:ext>
            </a:extLst>
          </p:cNvPr>
          <p:cNvSpPr/>
          <p:nvPr/>
        </p:nvSpPr>
        <p:spPr>
          <a:xfrm>
            <a:off x="2418520" y="3694255"/>
            <a:ext cx="117025" cy="1013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ציין מיקום תוכן 6">
                <a:extLst>
                  <a:ext uri="{FF2B5EF4-FFF2-40B4-BE49-F238E27FC236}">
                    <a16:creationId xmlns:a16="http://schemas.microsoft.com/office/drawing/2014/main" id="{9928FC66-E573-408E-A740-3BD56CB73B4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575898" y="1568450"/>
                <a:ext cx="5100165" cy="20405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00B0F0"/>
                    </a:solidFill>
                  </a:rPr>
                  <a:t>ננסה להבין מה קורה סביב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00B0F0"/>
                    </a:solidFill>
                  </a:rPr>
                  <a:t>במבט גרפי 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00B0F0"/>
                    </a:solidFill>
                  </a:rPr>
                  <a:t>ובמבט על התבנית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he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מציין מיקום תוכן 6">
                <a:extLst>
                  <a:ext uri="{FF2B5EF4-FFF2-40B4-BE49-F238E27FC236}">
                    <a16:creationId xmlns:a16="http://schemas.microsoft.com/office/drawing/2014/main" id="{9928FC66-E573-408E-A740-3BD56CB73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575898" y="1568450"/>
                <a:ext cx="5100165" cy="2040512"/>
              </a:xfrm>
              <a:blipFill>
                <a:blip r:embed="rId4"/>
                <a:stretch>
                  <a:fillRect t="-2090" r="-17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4670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6">
                <a:extLst>
                  <a:ext uri="{FF2B5EF4-FFF2-40B4-BE49-F238E27FC236}">
                    <a16:creationId xmlns:a16="http://schemas.microsoft.com/office/drawing/2014/main" id="{88DC2BE8-A2FC-428B-A656-E59E4F9FBCE7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7859950" y="2161716"/>
                <a:ext cx="3206514" cy="107759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00B0F0"/>
                    </a:solidFill>
                  </a:rPr>
                  <a:t>ננסה להבין מה קורה סביב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00B0F0"/>
                    </a:solidFill>
                  </a:rPr>
                  <a:t>במבט גרפי 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00B0F0"/>
                    </a:solidFill>
                  </a:rPr>
                  <a:t>ובמבט על התבנית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he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מציין מיקום תוכן 6">
                <a:extLst>
                  <a:ext uri="{FF2B5EF4-FFF2-40B4-BE49-F238E27FC236}">
                    <a16:creationId xmlns:a16="http://schemas.microsoft.com/office/drawing/2014/main" id="{88DC2BE8-A2FC-428B-A656-E59E4F9FBC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7859950" y="2161716"/>
                <a:ext cx="3206514" cy="1077595"/>
              </a:xfrm>
              <a:blipFill>
                <a:blip r:embed="rId2"/>
                <a:stretch>
                  <a:fillRect l="-570" t="-6818" r="-2471" b="-119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תמונה 9">
            <a:extLst>
              <a:ext uri="{FF2B5EF4-FFF2-40B4-BE49-F238E27FC236}">
                <a16:creationId xmlns:a16="http://schemas.microsoft.com/office/drawing/2014/main" id="{DE67AED3-70F3-4E48-9C4B-6DFC0423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89" y="984317"/>
            <a:ext cx="4472201" cy="4317454"/>
          </a:xfrm>
          <a:prstGeom prst="rect">
            <a:avLst/>
          </a:prstGeom>
        </p:spPr>
      </p:pic>
      <p:sp>
        <p:nvSpPr>
          <p:cNvPr id="23" name="אליפסה 22">
            <a:extLst>
              <a:ext uri="{FF2B5EF4-FFF2-40B4-BE49-F238E27FC236}">
                <a16:creationId xmlns:a16="http://schemas.microsoft.com/office/drawing/2014/main" id="{F5E49CB4-59C1-4E05-B67D-CA1DDE4EC4DF}"/>
              </a:ext>
            </a:extLst>
          </p:cNvPr>
          <p:cNvSpPr/>
          <p:nvPr/>
        </p:nvSpPr>
        <p:spPr>
          <a:xfrm>
            <a:off x="2418520" y="3694255"/>
            <a:ext cx="117025" cy="1013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1B5C79F-5DAB-46EF-A678-E438F8775D85}"/>
                  </a:ext>
                </a:extLst>
              </p:cNvPr>
              <p:cNvSpPr txBox="1"/>
              <p:nvPr/>
            </p:nvSpPr>
            <p:spPr>
              <a:xfrm>
                <a:off x="5690682" y="3512561"/>
                <a:ext cx="4634914" cy="1619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עבור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he-IL" sz="240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4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ולכן   </a:t>
                </a:r>
                <a:r>
                  <a:rPr lang="he-IL" sz="2400" dirty="0">
                    <a:solidFill>
                      <a:srgbClr val="7030A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548235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548235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54823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548235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(ולכן יש  לה   </a:t>
                </a:r>
                <a:r>
                  <a:rPr lang="he-IL" sz="2400" dirty="0" err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אסמפטוטה</a:t>
                </a: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ב-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1B5C79F-5DAB-46EF-A678-E438F8775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682" y="3512561"/>
                <a:ext cx="4634914" cy="1619354"/>
              </a:xfrm>
              <a:prstGeom prst="rect">
                <a:avLst/>
              </a:prstGeom>
              <a:blipFill>
                <a:blip r:embed="rId4"/>
                <a:stretch>
                  <a:fillRect l="-1184" r="-1974" b="-78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כותרת 1">
                <a:extLst>
                  <a:ext uri="{FF2B5EF4-FFF2-40B4-BE49-F238E27FC236}">
                    <a16:creationId xmlns:a16="http://schemas.microsoft.com/office/drawing/2014/main" id="{9389F21C-39AB-4115-B34E-4465C84090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𝒙</m:t>
                            </m:r>
                          </m:den>
                        </m:f>
                      </m:sup>
                    </m:sSup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1" name="כותרת 1">
                <a:extLst>
                  <a:ext uri="{FF2B5EF4-FFF2-40B4-BE49-F238E27FC236}">
                    <a16:creationId xmlns:a16="http://schemas.microsoft.com/office/drawing/2014/main" id="{9389F21C-39AB-4115-B34E-4465C84090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5"/>
                <a:stretch>
                  <a:fillRect t="-70085" b="-1273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8294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6">
                <a:extLst>
                  <a:ext uri="{FF2B5EF4-FFF2-40B4-BE49-F238E27FC236}">
                    <a16:creationId xmlns:a16="http://schemas.microsoft.com/office/drawing/2014/main" id="{88DC2BE8-A2FC-428B-A656-E59E4F9FBCE7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7859950" y="2161716"/>
                <a:ext cx="3206514" cy="107759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00B0F0"/>
                    </a:solidFill>
                  </a:rPr>
                  <a:t>ננסה להבין מה קורה סביב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00B0F0"/>
                    </a:solidFill>
                  </a:rPr>
                  <a:t>במבט גרפי 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00B0F0"/>
                    </a:solidFill>
                  </a:rPr>
                  <a:t>ובמבט על התבנית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he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מציין מיקום תוכן 6">
                <a:extLst>
                  <a:ext uri="{FF2B5EF4-FFF2-40B4-BE49-F238E27FC236}">
                    <a16:creationId xmlns:a16="http://schemas.microsoft.com/office/drawing/2014/main" id="{88DC2BE8-A2FC-428B-A656-E59E4F9FBC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7859950" y="2161716"/>
                <a:ext cx="3206514" cy="1077595"/>
              </a:xfrm>
              <a:blipFill>
                <a:blip r:embed="rId2"/>
                <a:stretch>
                  <a:fillRect l="-570" t="-6818" r="-2471" b="-119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תמונה 9">
            <a:extLst>
              <a:ext uri="{FF2B5EF4-FFF2-40B4-BE49-F238E27FC236}">
                <a16:creationId xmlns:a16="http://schemas.microsoft.com/office/drawing/2014/main" id="{DE67AED3-70F3-4E48-9C4B-6DFC0423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89" y="984317"/>
            <a:ext cx="4472201" cy="4317454"/>
          </a:xfrm>
          <a:prstGeom prst="rect">
            <a:avLst/>
          </a:prstGeom>
        </p:spPr>
      </p:pic>
      <p:sp>
        <p:nvSpPr>
          <p:cNvPr id="23" name="אליפסה 22">
            <a:extLst>
              <a:ext uri="{FF2B5EF4-FFF2-40B4-BE49-F238E27FC236}">
                <a16:creationId xmlns:a16="http://schemas.microsoft.com/office/drawing/2014/main" id="{F5E49CB4-59C1-4E05-B67D-CA1DDE4EC4DF}"/>
              </a:ext>
            </a:extLst>
          </p:cNvPr>
          <p:cNvSpPr/>
          <p:nvPr/>
        </p:nvSpPr>
        <p:spPr>
          <a:xfrm>
            <a:off x="2418520" y="3694255"/>
            <a:ext cx="117025" cy="1013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1B5C79F-5DAB-46EF-A678-E438F8775D85}"/>
                  </a:ext>
                </a:extLst>
              </p:cNvPr>
              <p:cNvSpPr txBox="1"/>
              <p:nvPr/>
            </p:nvSpPr>
            <p:spPr>
              <a:xfrm>
                <a:off x="7145750" y="3249915"/>
                <a:ext cx="4634914" cy="1619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עבור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he-IL" sz="240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4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ולכן   </a:t>
                </a:r>
                <a:r>
                  <a:rPr lang="he-IL" sz="2400" dirty="0">
                    <a:solidFill>
                      <a:srgbClr val="7030A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548235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548235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54823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548235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(ולכן יש  לה   </a:t>
                </a:r>
                <a:r>
                  <a:rPr lang="he-IL" sz="2400" dirty="0" err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אסמפטוטה</a:t>
                </a: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ב-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lang="he-IL" sz="18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1B5C79F-5DAB-46EF-A678-E438F8775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750" y="3249915"/>
                <a:ext cx="4634914" cy="1619354"/>
              </a:xfrm>
              <a:prstGeom prst="rect">
                <a:avLst/>
              </a:prstGeom>
              <a:blipFill>
                <a:blip r:embed="rId4"/>
                <a:stretch>
                  <a:fillRect l="-1051" r="-1971" b="-78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כותרת 1">
                <a:extLst>
                  <a:ext uri="{FF2B5EF4-FFF2-40B4-BE49-F238E27FC236}">
                    <a16:creationId xmlns:a16="http://schemas.microsoft.com/office/drawing/2014/main" id="{9389F21C-39AB-4115-B34E-4465C84090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𝒙</m:t>
                            </m:r>
                          </m:den>
                        </m:f>
                      </m:sup>
                    </m:sSup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1" name="כותרת 1">
                <a:extLst>
                  <a:ext uri="{FF2B5EF4-FFF2-40B4-BE49-F238E27FC236}">
                    <a16:creationId xmlns:a16="http://schemas.microsoft.com/office/drawing/2014/main" id="{9389F21C-39AB-4115-B34E-4465C84090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5"/>
                <a:stretch>
                  <a:fillRect t="-70085" b="-1273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5C50AFB0-3F8A-42B2-B587-337D78D61877}"/>
                  </a:ext>
                </a:extLst>
              </p:cNvPr>
              <p:cNvSpPr txBox="1"/>
              <p:nvPr/>
            </p:nvSpPr>
            <p:spPr>
              <a:xfrm>
                <a:off x="3453318" y="4865352"/>
                <a:ext cx="4270444" cy="1463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he-IL" sz="2400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ולכן גם לה יש </a:t>
                </a:r>
                <a:r>
                  <a:rPr lang="he-IL" sz="2400" dirty="0" err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אסמפטוטה</a:t>
                </a: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5C50AFB0-3F8A-42B2-B587-337D78D61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318" y="4865352"/>
                <a:ext cx="4270444" cy="1463157"/>
              </a:xfrm>
              <a:prstGeom prst="rect">
                <a:avLst/>
              </a:prstGeom>
              <a:blipFill>
                <a:blip r:embed="rId6"/>
                <a:stretch>
                  <a:fillRect r="-2140" b="-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חץ: למטה 3">
            <a:extLst>
              <a:ext uri="{FF2B5EF4-FFF2-40B4-BE49-F238E27FC236}">
                <a16:creationId xmlns:a16="http://schemas.microsoft.com/office/drawing/2014/main" id="{999D56B1-2947-4F75-A359-8508686E9673}"/>
              </a:ext>
            </a:extLst>
          </p:cNvPr>
          <p:cNvSpPr/>
          <p:nvPr/>
        </p:nvSpPr>
        <p:spPr>
          <a:xfrm rot="2217819">
            <a:off x="7530766" y="4934796"/>
            <a:ext cx="328990" cy="437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64734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𝒙</m:t>
                            </m:r>
                          </m:den>
                        </m:f>
                      </m:sup>
                    </m:sSup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  <a:blipFill>
                <a:blip r:embed="rId2"/>
                <a:stretch>
                  <a:fillRect t="-70085" b="-1273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תמונה 9">
            <a:extLst>
              <a:ext uri="{FF2B5EF4-FFF2-40B4-BE49-F238E27FC236}">
                <a16:creationId xmlns:a16="http://schemas.microsoft.com/office/drawing/2014/main" id="{DE67AED3-70F3-4E48-9C4B-6DFC0423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89" y="984317"/>
            <a:ext cx="4472201" cy="4317454"/>
          </a:xfrm>
          <a:prstGeom prst="rect">
            <a:avLst/>
          </a:prstGeom>
        </p:spPr>
      </p:pic>
      <p:sp>
        <p:nvSpPr>
          <p:cNvPr id="23" name="אליפסה 22">
            <a:extLst>
              <a:ext uri="{FF2B5EF4-FFF2-40B4-BE49-F238E27FC236}">
                <a16:creationId xmlns:a16="http://schemas.microsoft.com/office/drawing/2014/main" id="{F5E49CB4-59C1-4E05-B67D-CA1DDE4EC4DF}"/>
              </a:ext>
            </a:extLst>
          </p:cNvPr>
          <p:cNvSpPr/>
          <p:nvPr/>
        </p:nvSpPr>
        <p:spPr>
          <a:xfrm>
            <a:off x="2418520" y="3694255"/>
            <a:ext cx="117025" cy="1013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ציין מיקום תוכן 6">
                <a:extLst>
                  <a:ext uri="{FF2B5EF4-FFF2-40B4-BE49-F238E27FC236}">
                    <a16:creationId xmlns:a16="http://schemas.microsoft.com/office/drawing/2014/main" id="{9928FC66-E573-408E-A740-3BD56CB73B4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575898" y="1568450"/>
                <a:ext cx="5100165" cy="20405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rgbClr val="00B0F0"/>
                    </a:solidFill>
                  </a:rPr>
                  <a:t>ננסה להבין מה קורה סביב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00B0F0"/>
                    </a:solidFill>
                  </a:rPr>
                  <a:t>במבט גרפי 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00B0F0"/>
                    </a:solidFill>
                  </a:rPr>
                  <a:t>ובמבט על התבנית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he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מציין מיקום תוכן 6">
                <a:extLst>
                  <a:ext uri="{FF2B5EF4-FFF2-40B4-BE49-F238E27FC236}">
                    <a16:creationId xmlns:a16="http://schemas.microsoft.com/office/drawing/2014/main" id="{9928FC66-E573-408E-A740-3BD56CB73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575898" y="1568450"/>
                <a:ext cx="5100165" cy="2040512"/>
              </a:xfrm>
              <a:blipFill>
                <a:blip r:embed="rId4"/>
                <a:stretch>
                  <a:fillRect t="-2090" r="-17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C9D0F3AC-CBB2-4F99-9B1A-B285BE09DC61}"/>
                  </a:ext>
                </a:extLst>
              </p:cNvPr>
              <p:cNvSpPr txBox="1"/>
              <p:nvPr/>
            </p:nvSpPr>
            <p:spPr>
              <a:xfrm>
                <a:off x="3822970" y="4010545"/>
                <a:ext cx="7003780" cy="2125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עבור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e-IL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he-IL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rgbClr val="548235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,    </a:t>
                </a:r>
                <a:r>
                  <a:rPr lang="he-IL" sz="2400" i="1" dirty="0">
                    <a:solidFill>
                      <a:srgbClr val="5482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5482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24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</m:sSup>
                    <m:r>
                      <a:rPr lang="en-US" sz="2400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548235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548235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548235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(ולכן יש  לה   </a:t>
                </a:r>
                <a:r>
                  <a:rPr lang="en-US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"</a:t>
                </a: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"חור" ב-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) </a:t>
                </a: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𝑙𝑛𝑓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→−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ולכן  לה יש </a:t>
                </a:r>
                <a:r>
                  <a:rPr lang="he-IL" sz="2400" dirty="0" err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אסימפטוטה</a:t>
                </a:r>
                <a:r>
                  <a:rPr lang="he-IL" sz="2400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C9D0F3AC-CBB2-4F99-9B1A-B285BE09D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70" y="4010545"/>
                <a:ext cx="7003780" cy="2125967"/>
              </a:xfrm>
              <a:prstGeom prst="rect">
                <a:avLst/>
              </a:prstGeom>
              <a:blipFill>
                <a:blip r:embed="rId5"/>
                <a:stretch>
                  <a:fillRect r="-1393" b="-54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חץ: למטה 3">
            <a:extLst>
              <a:ext uri="{FF2B5EF4-FFF2-40B4-BE49-F238E27FC236}">
                <a16:creationId xmlns:a16="http://schemas.microsoft.com/office/drawing/2014/main" id="{4B9977AF-A985-4693-A81A-5AD91F11528A}"/>
              </a:ext>
            </a:extLst>
          </p:cNvPr>
          <p:cNvSpPr/>
          <p:nvPr/>
        </p:nvSpPr>
        <p:spPr>
          <a:xfrm rot="195379">
            <a:off x="7530765" y="5199631"/>
            <a:ext cx="328990" cy="437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21708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𝒙</m:t>
                            </m:r>
                          </m:den>
                        </m:f>
                      </m:sup>
                    </m:sSup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  <a:blipFill>
                <a:blip r:embed="rId2"/>
                <a:stretch>
                  <a:fillRect t="-70085" b="-1273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תמונה 9">
            <a:extLst>
              <a:ext uri="{FF2B5EF4-FFF2-40B4-BE49-F238E27FC236}">
                <a16:creationId xmlns:a16="http://schemas.microsoft.com/office/drawing/2014/main" id="{DE67AED3-70F3-4E48-9C4B-6DFC0423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89" y="984317"/>
            <a:ext cx="4472201" cy="4317454"/>
          </a:xfrm>
          <a:prstGeom prst="rect">
            <a:avLst/>
          </a:prstGeom>
        </p:spPr>
      </p:pic>
      <p:sp>
        <p:nvSpPr>
          <p:cNvPr id="23" name="אליפסה 22">
            <a:extLst>
              <a:ext uri="{FF2B5EF4-FFF2-40B4-BE49-F238E27FC236}">
                <a16:creationId xmlns:a16="http://schemas.microsoft.com/office/drawing/2014/main" id="{F5E49CB4-59C1-4E05-B67D-CA1DDE4EC4DF}"/>
              </a:ext>
            </a:extLst>
          </p:cNvPr>
          <p:cNvSpPr/>
          <p:nvPr/>
        </p:nvSpPr>
        <p:spPr>
          <a:xfrm>
            <a:off x="2418520" y="3694255"/>
            <a:ext cx="117025" cy="1013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ציין מיקום תוכן 6">
                <a:extLst>
                  <a:ext uri="{FF2B5EF4-FFF2-40B4-BE49-F238E27FC236}">
                    <a16:creationId xmlns:a16="http://schemas.microsoft.com/office/drawing/2014/main" id="{9928FC66-E573-408E-A740-3BD56CB73B4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933873" y="1481328"/>
                <a:ext cx="5369668" cy="31393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he-IL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he-IL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00B0F0"/>
                    </a:solidFill>
                  </a:rPr>
                  <a:t>ראינו שגם מימין וגם משמאל 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00B0F0"/>
                    </a:solidFill>
                  </a:rPr>
                  <a:t> יש לפונקציה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00B0F0"/>
                    </a:solidFill>
                  </a:rPr>
                  <a:t>  </a:t>
                </a:r>
                <a:r>
                  <a:rPr lang="he-IL" dirty="0" err="1">
                    <a:solidFill>
                      <a:srgbClr val="00B0F0"/>
                    </a:solidFill>
                  </a:rPr>
                  <a:t>אסימפטוטה</a:t>
                </a:r>
                <a:r>
                  <a:rPr lang="he-IL" dirty="0">
                    <a:solidFill>
                      <a:srgbClr val="00B0F0"/>
                    </a:solidFill>
                  </a:rPr>
                  <a:t> ,למרות שלפונקציה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𝒙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he-IL" dirty="0">
                    <a:solidFill>
                      <a:srgbClr val="00B0F0"/>
                    </a:solidFill>
                  </a:rPr>
                  <a:t>יש מצד אחד "חור" ומצד שני </a:t>
                </a:r>
                <a:r>
                  <a:rPr lang="he-IL" dirty="0" err="1">
                    <a:solidFill>
                      <a:srgbClr val="00B0F0"/>
                    </a:solidFill>
                  </a:rPr>
                  <a:t>אסימפטוטה</a:t>
                </a:r>
                <a:r>
                  <a:rPr lang="he-IL" dirty="0">
                    <a:solidFill>
                      <a:srgbClr val="00B0F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he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מציין מיקום תוכן 6">
                <a:extLst>
                  <a:ext uri="{FF2B5EF4-FFF2-40B4-BE49-F238E27FC236}">
                    <a16:creationId xmlns:a16="http://schemas.microsoft.com/office/drawing/2014/main" id="{9928FC66-E573-408E-A740-3BD56CB73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933873" y="1481328"/>
                <a:ext cx="5369668" cy="3139310"/>
              </a:xfrm>
              <a:blipFill>
                <a:blip r:embed="rId4"/>
                <a:stretch>
                  <a:fillRect l="-1589" r="-18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4958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BF3C27-1609-4BF3-B01B-8539906F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עם </a:t>
            </a:r>
            <a:r>
              <a:rPr lang="he-IL"/>
              <a:t>"חור"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𝒙</m:t>
                            </m:r>
                          </m:den>
                        </m:f>
                      </m:sup>
                    </m:sSup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1">
                <a:extLst>
                  <a:ext uri="{FF2B5EF4-FFF2-40B4-BE49-F238E27FC236}">
                    <a16:creationId xmlns:a16="http://schemas.microsoft.com/office/drawing/2014/main" id="{BC5AA3F1-48B9-4BA9-B015-AF8E360C1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22970" y="155575"/>
                <a:ext cx="7003780" cy="719138"/>
              </a:xfrm>
              <a:blipFill>
                <a:blip r:embed="rId2"/>
                <a:stretch>
                  <a:fillRect t="-70085" b="-1273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תמונה 9">
            <a:extLst>
              <a:ext uri="{FF2B5EF4-FFF2-40B4-BE49-F238E27FC236}">
                <a16:creationId xmlns:a16="http://schemas.microsoft.com/office/drawing/2014/main" id="{DE67AED3-70F3-4E48-9C4B-6DFC0423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89" y="984317"/>
            <a:ext cx="4472201" cy="4317454"/>
          </a:xfrm>
          <a:prstGeom prst="rect">
            <a:avLst/>
          </a:prstGeom>
        </p:spPr>
      </p:pic>
      <p:sp>
        <p:nvSpPr>
          <p:cNvPr id="23" name="אליפסה 22">
            <a:extLst>
              <a:ext uri="{FF2B5EF4-FFF2-40B4-BE49-F238E27FC236}">
                <a16:creationId xmlns:a16="http://schemas.microsoft.com/office/drawing/2014/main" id="{F5E49CB4-59C1-4E05-B67D-CA1DDE4EC4DF}"/>
              </a:ext>
            </a:extLst>
          </p:cNvPr>
          <p:cNvSpPr/>
          <p:nvPr/>
        </p:nvSpPr>
        <p:spPr>
          <a:xfrm>
            <a:off x="2418520" y="3694255"/>
            <a:ext cx="117025" cy="1013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8C0BE803-CB3C-4E6D-AEFF-C4630084E8AD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he-IL" dirty="0"/>
                  <a:t>נשים לב ,שבמקרה זה מתקיים כלל </a:t>
                </a:r>
                <a:r>
                  <a:rPr lang="he-IL" dirty="0" err="1"/>
                  <a:t>הלוגרתמים</a:t>
                </a:r>
                <a:r>
                  <a:rPr lang="he-IL" dirty="0"/>
                  <a:t>:</a:t>
                </a:r>
              </a:p>
              <a:p>
                <a:pPr marL="0" indent="0">
                  <a:buNone/>
                </a:pPr>
                <a:r>
                  <a:rPr lang="he-IL" dirty="0"/>
                  <a:t>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Varela Round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Varela Round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Varela Round"/>
                                  </a:rPr>
                                  <m:t>𝑥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den>
                    </m:f>
                  </m:oMath>
                </a14:m>
                <a:r>
                  <a:rPr lang="he-IL" dirty="0"/>
                  <a:t> </a:t>
                </a:r>
              </a:p>
              <a:p>
                <a:pPr marL="0" indent="0">
                  <a:buNone/>
                </a:pPr>
                <a:r>
                  <a:rPr lang="he-IL" dirty="0"/>
                  <a:t> (כי תחום ההגדרה לא השתנה </a:t>
                </a:r>
              </a:p>
              <a:p>
                <a:pPr marL="0" indent="0">
                  <a:buNone/>
                </a:pPr>
                <a:r>
                  <a:rPr lang="he-IL" dirty="0"/>
                  <a:t>   ולכן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זהה לגרף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he-IL" dirty="0"/>
                  <a:t>  )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8C0BE803-CB3C-4E6D-AEFF-C4630084E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4"/>
                <a:stretch>
                  <a:fillRect t="-1211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79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he-IL" sz="2800" dirty="0"/>
                  <a:t>תחום ההגדרה של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הוא רק כאשר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endParaRPr lang="he-IL" sz="2800" dirty="0"/>
              </a:p>
              <a:p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4"/>
                <a:stretch>
                  <a:fillRect t="-1730" r="-10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409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A4412C14-05E3-4AE9-BC6E-2D5626C839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A4412C14-05E3-4AE9-BC6E-2D5626C83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5BCAB88-65F3-4B89-9076-1F74CBC10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4" y="1123223"/>
            <a:ext cx="11161453" cy="457200"/>
          </a:xfrm>
        </p:spPr>
        <p:txBody>
          <a:bodyPr/>
          <a:lstStyle/>
          <a:p>
            <a:r>
              <a:rPr lang="he-IL" dirty="0"/>
              <a:t>לסיכום –בקשר </a:t>
            </a:r>
            <a:r>
              <a:rPr lang="he-IL" dirty="0" err="1"/>
              <a:t>לאסימפטוטות</a:t>
            </a:r>
            <a:r>
              <a:rPr lang="he-IL" dirty="0"/>
              <a:t> ו"חורים"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DB910377-9AA1-41CE-A8E8-B96D369F28A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0" y="1567972"/>
                <a:ext cx="11676727" cy="4424265"/>
              </a:xfrm>
            </p:spPr>
            <p:txBody>
              <a:bodyPr>
                <a:normAutofit/>
              </a:bodyPr>
              <a:lstStyle/>
              <a:p>
                <a:r>
                  <a:rPr lang="he-IL" dirty="0"/>
                  <a:t>יש להתבונן בהתנהגות של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/>
                  <a:t>  ולהפעיל עליה את </a:t>
                </a:r>
                <a:r>
                  <a:rPr lang="he-IL" dirty="0" err="1"/>
                  <a:t>פונקצית</a:t>
                </a:r>
                <a:r>
                  <a:rPr lang="he-IL" dirty="0"/>
                  <a:t> ה-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</m:oMath>
                </a14:m>
                <a:endParaRPr lang="he-IL" dirty="0"/>
              </a:p>
              <a:p>
                <a:pPr marL="0" indent="0">
                  <a:buNone/>
                </a:pPr>
                <a:r>
                  <a:rPr lang="he-IL" dirty="0"/>
                  <a:t>  </a:t>
                </a:r>
              </a:p>
              <a:p>
                <a:r>
                  <a:rPr lang="he-IL" dirty="0"/>
                  <a:t>כאשר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→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∞</m:t>
                    </m:r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/>
                  <a:t>           מתקיים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∞</m:t>
                    </m:r>
                  </m:oMath>
                </a14:m>
                <a:r>
                  <a:rPr lang="he-IL" dirty="0"/>
                  <a:t> </a:t>
                </a:r>
              </a:p>
              <a:p>
                <a:r>
                  <a:rPr lang="he-IL" dirty="0"/>
                  <a:t>כאשר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→−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∞</m:t>
                    </m:r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/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/>
                  <a:t>    לא קיימת </a:t>
                </a:r>
              </a:p>
              <a:p>
                <a:r>
                  <a:rPr lang="he-IL" dirty="0"/>
                  <a:t>כאשר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→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𝒂</m:t>
                    </m:r>
                  </m:oMath>
                </a14:m>
                <a:r>
                  <a:rPr lang="he-IL" dirty="0"/>
                  <a:t>         עבור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/>
                  <a:t>     מתקיים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𝑙𝑛𝑎</m:t>
                    </m:r>
                  </m:oMath>
                </a14:m>
                <a:r>
                  <a:rPr lang="he-IL" dirty="0"/>
                  <a:t> </a:t>
                </a:r>
              </a:p>
              <a:p>
                <a:pPr marL="0" indent="0">
                  <a:buNone/>
                </a:pPr>
                <a:r>
                  <a:rPr lang="he-IL" dirty="0"/>
                  <a:t>                                       עבור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 לא קימת גם בסביבתה .</a:t>
                </a:r>
              </a:p>
              <a:p>
                <a:pPr marL="0" indent="0">
                  <a:buNone/>
                </a:pPr>
                <a:r>
                  <a:rPr lang="he-IL" dirty="0"/>
                  <a:t>                                       עבור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/>
                  <a:t>    1) כאשר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Varela Round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Varela Round"/>
                          </a:rPr>
                          <m:t>+</m:t>
                        </m:r>
                      </m:sup>
                    </m:sSup>
                  </m:oMath>
                </a14:m>
                <a:r>
                  <a:rPr lang="he-IL" dirty="0"/>
                  <a:t> מתקיים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∞</m:t>
                    </m:r>
                  </m:oMath>
                </a14:m>
                <a:endParaRPr lang="en-US" b="0" dirty="0">
                  <a:solidFill>
                    <a:srgbClr val="FF0000"/>
                  </a:solidFill>
                  <a:ea typeface="Cambria Math" panose="02040503050406030204" pitchFamily="18" charset="0"/>
                  <a:sym typeface="Varela Round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                      </a:t>
                </a:r>
                <a:r>
                  <a:rPr lang="he-IL" dirty="0"/>
                  <a:t>                        2) כאשר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Varela Round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Varela Round"/>
                          </a:rPr>
                          <m:t>−</m:t>
                        </m:r>
                      </m:sup>
                    </m:sSup>
                  </m:oMath>
                </a14:m>
                <a:r>
                  <a:rPr lang="he-IL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ln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/>
                  <a:t>    לא קיימת 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DB910377-9AA1-41CE-A8E8-B96D369F2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0" y="1567972"/>
                <a:ext cx="11676727" cy="4424265"/>
              </a:xfrm>
              <a:blipFill>
                <a:blip r:embed="rId3"/>
                <a:stretch>
                  <a:fillRect t="-964" r="-7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668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4128" y="155448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6">
                        <a:lumMod val="75000"/>
                      </a:schemeClr>
                    </a:solidFill>
                    <a:sym typeface="Varela Round"/>
                  </a:rPr>
                  <a:t>  </a:t>
                </a:r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4128" y="155448"/>
                <a:ext cx="9802368" cy="720000"/>
              </a:xfrm>
              <a:blipFill>
                <a:blip r:embed="rId3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לגבי </a:t>
            </a:r>
            <a:r>
              <a:rPr lang="he-IL" dirty="0" err="1"/>
              <a:t>אסימפטוטות</a:t>
            </a:r>
            <a:r>
              <a:rPr lang="he-IL" dirty="0"/>
              <a:t> 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1567973"/>
                <a:ext cx="11313561" cy="513457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he-IL" sz="2800" dirty="0"/>
                  <a:t>אסימפטוטה אופקית ב-</a:t>
                </a:r>
                <a:r>
                  <a:rPr lang="en-US" sz="2800" b="0" dirty="0">
                    <a:solidFill>
                      <a:schemeClr val="accent6">
                        <a:lumMod val="75000"/>
                      </a:schemeClr>
                    </a:solidFill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800" dirty="0"/>
                  <a:t>  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800" dirty="0"/>
                  <a:t>   ,           ב-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800" dirty="0"/>
                  <a:t> היא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e-IL" sz="2800" dirty="0"/>
                  <a:t> </a:t>
                </a:r>
              </a:p>
              <a:p>
                <a:pPr marL="0" indent="0">
                  <a:buNone/>
                </a:pPr>
                <a:r>
                  <a:rPr lang="he-IL" sz="2800" dirty="0"/>
                  <a:t>                                                                             בתנאי ש :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r>
                  <a:rPr lang="he-IL" sz="2800" dirty="0" err="1"/>
                  <a:t>אסימפטוטה</a:t>
                </a:r>
                <a:r>
                  <a:rPr lang="he-IL" sz="2800" dirty="0"/>
                  <a:t> אנכית  נשמרת רק כאשר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∞</m:t>
                    </m:r>
                  </m:oMath>
                </a14:m>
                <a:r>
                  <a:rPr lang="he-IL" sz="2800" dirty="0"/>
                  <a:t>  מימין או/ ו משמאל </a:t>
                </a:r>
              </a:p>
              <a:p>
                <a:pPr marL="0" indent="0">
                  <a:buNone/>
                </a:pPr>
                <a:r>
                  <a:rPr lang="he-IL" sz="2800" dirty="0"/>
                  <a:t>    לנקודת אי ההגדרה.</a:t>
                </a:r>
              </a:p>
              <a:p>
                <a:pPr marL="0" indent="0">
                  <a:buNone/>
                </a:pPr>
                <a:endParaRPr lang="he-IL" sz="2800" dirty="0"/>
              </a:p>
              <a:p>
                <a:r>
                  <a:rPr lang="he-IL" sz="2800" dirty="0"/>
                  <a:t>אם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he-IL" sz="2800" dirty="0"/>
                  <a:t>נקודת "אי רציפות סליקה" ב-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800" dirty="0"/>
                  <a:t>  אז ב-</a:t>
                </a:r>
                <a:r>
                  <a:rPr lang="en-US" sz="2800" dirty="0">
                    <a:solidFill>
                      <a:srgbClr val="FF0000"/>
                    </a:solidFill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he-IL" sz="2800" dirty="0"/>
                  <a:t>תהיה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2800" dirty="0"/>
              </a:p>
              <a:p>
                <a:pPr marL="0" indent="0">
                  <a:buNone/>
                </a:pPr>
                <a:r>
                  <a:rPr lang="he-IL" sz="2800" dirty="0"/>
                  <a:t>  נקודת "אי רציפות סליקה",  בתנאי ש-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sz="2800" dirty="0"/>
                  <a:t>.</a:t>
                </a:r>
              </a:p>
              <a:p>
                <a:pPr marL="0" indent="0">
                  <a:buNone/>
                </a:pPr>
                <a:r>
                  <a:rPr lang="he-IL" sz="2800" dirty="0"/>
                  <a:t>  אם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sz="2800" dirty="0"/>
                  <a:t>  אז בפונקציה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he-IL" sz="2800" dirty="0"/>
                  <a:t> </a:t>
                </a:r>
                <a:r>
                  <a:rPr lang="he-IL" sz="2800" u="sng" dirty="0"/>
                  <a:t>לא</a:t>
                </a:r>
                <a:r>
                  <a:rPr lang="he-IL" sz="2800" dirty="0"/>
                  <a:t> תהיה נקודת אי רציפות סליקה.</a:t>
                </a:r>
              </a:p>
              <a:p>
                <a:pPr marL="0" indent="0">
                  <a:buNone/>
                </a:pPr>
                <a:endParaRPr lang="he-IL" sz="2800" dirty="0"/>
              </a:p>
              <a:p>
                <a:r>
                  <a:rPr lang="he-IL" sz="2800" dirty="0"/>
                  <a:t> בתחילת המצגת ראינו-  כאשר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  ,  לפונקציה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endParaRPr lang="he-IL" sz="2800" dirty="0"/>
              </a:p>
              <a:p>
                <a:pPr marL="0" indent="0">
                  <a:buNone/>
                </a:pPr>
                <a:r>
                  <a:rPr lang="he-IL" sz="2800" dirty="0"/>
                  <a:t>                                                     יש </a:t>
                </a:r>
                <a:r>
                  <a:rPr lang="he-IL" sz="2800" dirty="0" err="1"/>
                  <a:t>אסימפטוטות</a:t>
                </a:r>
                <a:r>
                  <a:rPr lang="he-IL" sz="2800" dirty="0"/>
                  <a:t> אנכיות .</a:t>
                </a:r>
              </a:p>
              <a:p>
                <a:pPr marL="0" indent="0">
                  <a:buNone/>
                </a:pPr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1567973"/>
                <a:ext cx="11313561" cy="5134579"/>
              </a:xfrm>
              <a:blipFill>
                <a:blip r:embed="rId4"/>
                <a:stretch>
                  <a:fillRect t="-2610" r="-10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חץ: שמאלה 2">
            <a:extLst>
              <a:ext uri="{FF2B5EF4-FFF2-40B4-BE49-F238E27FC236}">
                <a16:creationId xmlns:a16="http://schemas.microsoft.com/office/drawing/2014/main" id="{97E53DA8-6265-4894-9B6E-203F72E6F38E}"/>
              </a:ext>
            </a:extLst>
          </p:cNvPr>
          <p:cNvSpPr/>
          <p:nvPr/>
        </p:nvSpPr>
        <p:spPr>
          <a:xfrm>
            <a:off x="5326282" y="156797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15391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כותרת 2">
                <a:extLst>
                  <a:ext uri="{FF2B5EF4-FFF2-40B4-BE49-F238E27FC236}">
                    <a16:creationId xmlns:a16="http://schemas.microsoft.com/office/drawing/2014/main" id="{9B4D9986-28F9-456C-8123-E2F543217A0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מומלץ לתרגל עוד-</a:t>
                </a:r>
                <a:r>
                  <a:rPr lang="he-IL" dirty="0">
                    <a:sym typeface="Varela Round"/>
                  </a:rPr>
                  <a:t> 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6">
                        <a:lumMod val="75000"/>
                      </a:schemeClr>
                    </a:solidFill>
                    <a:sym typeface="Varela Round"/>
                  </a:rPr>
                  <a:t>  </a:t>
                </a:r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כותרת 2">
                <a:extLst>
                  <a:ext uri="{FF2B5EF4-FFF2-40B4-BE49-F238E27FC236}">
                    <a16:creationId xmlns:a16="http://schemas.microsoft.com/office/drawing/2014/main" id="{9B4D9986-28F9-456C-8123-E2F543217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06"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39113F46-59DC-4DDA-8B04-740A492D5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4" y="2052536"/>
            <a:ext cx="10953638" cy="3008758"/>
          </a:xfrm>
        </p:spPr>
        <p:txBody>
          <a:bodyPr>
            <a:normAutofit/>
          </a:bodyPr>
          <a:lstStyle/>
          <a:p>
            <a:r>
              <a:rPr lang="he-IL" sz="4400" dirty="0">
                <a:solidFill>
                  <a:srgbClr val="00B050"/>
                </a:solidFill>
              </a:rPr>
              <a:t>מומלץ לעבור ל"מצגת המשך" מס 2</a:t>
            </a:r>
          </a:p>
          <a:p>
            <a:r>
              <a:rPr lang="he-IL" sz="4400" dirty="0">
                <a:solidFill>
                  <a:srgbClr val="00B050"/>
                </a:solidFill>
              </a:rPr>
              <a:t>בהצלחה רבה!!</a:t>
            </a:r>
          </a:p>
        </p:txBody>
      </p:sp>
    </p:spTree>
    <p:extLst>
      <p:ext uri="{BB962C8B-B14F-4D97-AF65-F5344CB8AC3E}">
        <p14:creationId xmlns:p14="http://schemas.microsoft.com/office/powerpoint/2010/main" val="1929990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he-IL" sz="2800" dirty="0"/>
                  <a:t>תחום ההגדרה של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הוא רק כאשר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endParaRPr lang="he-IL" sz="2800" dirty="0"/>
              </a:p>
              <a:p>
                <a:endParaRPr lang="he-IL" sz="2800" dirty="0"/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  ,  לפונקציה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יש </a:t>
                </a:r>
                <a:r>
                  <a:rPr lang="he-IL" sz="2800" dirty="0" err="1"/>
                  <a:t>אסימפטוטות</a:t>
                </a:r>
                <a:r>
                  <a:rPr lang="he-IL" sz="2800" dirty="0"/>
                  <a:t> אנכיות .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t="-1730" r="-10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648736E6-B664-469A-95EE-AAD7D6AA2A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648736E6-B664-469A-95EE-AAD7D6AA2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4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02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he-IL" sz="2800" dirty="0"/>
                  <a:t>תחום ההגדרה של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הוא רק כאשר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endParaRPr lang="he-IL" sz="2800" dirty="0"/>
              </a:p>
              <a:p>
                <a:endParaRPr lang="he-IL" sz="2800" dirty="0"/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  ,  לפונקציה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יש </a:t>
                </a:r>
                <a:r>
                  <a:rPr lang="he-IL" sz="2800" dirty="0" err="1"/>
                  <a:t>אסמפטוטות</a:t>
                </a:r>
                <a:r>
                  <a:rPr lang="he-IL" sz="2800" dirty="0"/>
                  <a:t> אנכיות 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 , הפונקציה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שלילית .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t="-1730" r="-10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FE7277EF-F26C-4321-B31B-959727E3B8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FE7277EF-F26C-4321-B31B-959727E3B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4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21593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8531</TotalTime>
  <Words>6372</Words>
  <Application>Microsoft Office PowerPoint</Application>
  <PresentationFormat>מסך רחב</PresentationFormat>
  <Paragraphs>632</Paragraphs>
  <Slides>73</Slides>
  <Notes>31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73</vt:i4>
      </vt:variant>
    </vt:vector>
  </HeadingPairs>
  <TitlesOfParts>
    <vt:vector size="78" baseType="lpstr">
      <vt:lpstr>Arial</vt:lpstr>
      <vt:lpstr>Calibri</vt:lpstr>
      <vt:lpstr>Cambria Math</vt:lpstr>
      <vt:lpstr>Varela Round</vt:lpstr>
      <vt:lpstr>ערכת נושא Office</vt:lpstr>
      <vt:lpstr>מערכת שיעורים למגזר החרדי</vt:lpstr>
      <vt:lpstr>הקשר בין הקשר בין  f(x)  לבין   g(x)=lnf(x)</vt:lpstr>
      <vt:lpstr>הקשר בין הקשר בין  f(x)  לבין   g(x)=lnf(x)</vt:lpstr>
      <vt:lpstr>הקשר בין  f(x)  לבין   g(x)=lnf(x) מצגת 1</vt:lpstr>
      <vt:lpstr>מה נלמד היום </vt:lpstr>
      <vt:lpstr>תזכורת עבור הפונקציה y=lnx</vt:lpstr>
      <vt:lpstr> הקשר בין  f(x)  לבין   g(x)=lnf(x)</vt:lpstr>
      <vt:lpstr> הקשר בין  f(x)  לבין   g(x)=lnf(x)</vt:lpstr>
      <vt:lpstr> הקשר בין  f(x)  לבין   g(x)=lnf(x)</vt:lpstr>
      <vt:lpstr> הקשר בין  f(x)  לבין   g(x)=lnf(x)</vt:lpstr>
      <vt:lpstr> הקשר בין  f(x)  לבין   g(x)=lnf(x)</vt:lpstr>
      <vt:lpstr> הקשר בין  f(x)  לבין   g(x)=lnf(x)</vt:lpstr>
      <vt:lpstr> הקשר בין  f(x)  לבין   g(x)=lnf(x)</vt:lpstr>
      <vt:lpstr> הקשר בין  f(x)  לבין   g(x)=lnf(x)</vt:lpstr>
      <vt:lpstr>הקשר בין  f(x)  לבין   g(x)=lnf(x)</vt:lpstr>
      <vt:lpstr> הקשר בין  f(x)  לבין   g(x)=lnf(x)</vt:lpstr>
      <vt:lpstr>הקשר בין הקשר בין  f(x)  לבין   g(x)=lnf(x)</vt:lpstr>
      <vt:lpstr>הקשר בין  f(x)=ax+b   לבין   g(x)=ln⁡(ax+b) </vt:lpstr>
      <vt:lpstr>הקשר בין  f(x)=ax+b   לבין   g(x)=ln⁡(ax+b) </vt:lpstr>
      <vt:lpstr>הקשר בין  f(x)=ax+b   לבין   g(x)=ln⁡(ax+b) </vt:lpstr>
      <vt:lpstr>הקשר בין  f(x)=ax+b   לבין   g(x)=ln⁡(ax+b) </vt:lpstr>
      <vt:lpstr>הקשר בין  f(x)=ax+b   לבין   g(x)=ln⁡(ax+b) </vt:lpstr>
      <vt:lpstr>הקשר בין  f(x)=ax+b   לבין   g(x)=ln⁡(ax+b) </vt:lpstr>
      <vt:lpstr>הקשר בין  f(x)=ax+b   לבין   g(x)=ln⁡(ax+b) </vt:lpstr>
      <vt:lpstr>הקשר בין  f(x)=ax+b   לבין   g(x)=ln⁡(ax+b) </vt:lpstr>
      <vt:lpstr>הקשר בין  f(x)=ax+b   לבין   g(x)=ln⁡(ax+b) </vt:lpstr>
      <vt:lpstr>הקשר בין  f(x)=ax+b   לבין   g(x)=ln⁡(ax+b) </vt:lpstr>
      <vt:lpstr>הקשר בין  f(x)=ax+b   לבין   g(x)=ln⁡(ax+b) </vt:lpstr>
      <vt:lpstr>הקשר בין  f(x)=ax+b   לבין   g(x)=ln⁡(ax+b) </vt:lpstr>
      <vt:lpstr>הקשר בין  f(x)=ax+b   לבין   g(x)=ln⁡(ax+b) </vt:lpstr>
      <vt:lpstr>הקשר בין  הפונקציה הריבועית  f(x)=〖ax〗^2+bx+c</vt:lpstr>
      <vt:lpstr>הקשר בין  הפונקציה הריבועית  f(x)=〖ax〗^2+bx+c</vt:lpstr>
      <vt:lpstr>הקשר בין  הפונקציה הריבועית  f(x)=〖ax〗^2+bx+c</vt:lpstr>
      <vt:lpstr>הקשר בין  הפונקציה הריבועית  f(x)=〖ax〗^2+bx+c</vt:lpstr>
      <vt:lpstr>הקשר בין  הפונקציה הריבועית  f(x)=〖ax〗^2+bx+c</vt:lpstr>
      <vt:lpstr>הקשר בין  הפונקציה הריבועית  f(x)=〖ax〗^2+bx+c</vt:lpstr>
      <vt:lpstr>הקשר בין  הפונקציה הריבועית  f(x)=〖ax〗^2+bx+c</vt:lpstr>
      <vt:lpstr>הקשר בין  הפונקציה הריבועית  f(x)=〖ax〗^2+bx+c</vt:lpstr>
      <vt:lpstr>הקשר בין  הפונקציה הריבועית  f(x)=〖ax〗^2+bx+c</vt:lpstr>
      <vt:lpstr>הקשר בין  הפונקציה הריבועית  f(x)=〖ax〗^2+bx+c</vt:lpstr>
      <vt:lpstr>הקשר בין  הפונקציה הריבועית  f(x)=〖ax〗^2+bx+c</vt:lpstr>
      <vt:lpstr>הקשר בין  הפונקציה הריבועית  f(x)=〖ax〗^2+bx+c</vt:lpstr>
      <vt:lpstr>הקשר בין  הפונקציה הריבועית  f(x)=〖ax〗^2+bx+c</vt:lpstr>
      <vt:lpstr>הקשר בין  הפונקציה הריבועית  f(x)=〖ax〗^2+bx+c</vt:lpstr>
      <vt:lpstr>הקשר בין  הפונקציה הריבועית  f(x)=〖ax〗^2+bx+c</vt:lpstr>
      <vt:lpstr>הקשר בין  הפונקציה הריבועית  f(x)=〖ax〗^2+bx+c</vt:lpstr>
      <vt:lpstr>הקשר בין  הפונקציה הריבועית  f(x)=〖ax〗^2+bx+c</vt:lpstr>
      <vt:lpstr>הקשר בין  f(x)=1/x+2לבין   g(x)=ln⁡(1/x+2)</vt:lpstr>
      <vt:lpstr>הקשר בין  f(x)=1/x+2לבין   g(x)=ln⁡(1/x+2)</vt:lpstr>
      <vt:lpstr>הקשר בין  f(x)=1/x+2לבין   g(x)=ln⁡(1/x+2)</vt:lpstr>
      <vt:lpstr>הקשר בין  f(x)=1/x+2לבין   g(x)=ln⁡(1/x+2)</vt:lpstr>
      <vt:lpstr>הקשר בין  f(x)=1/x+2לבין   g(x)=ln⁡(1/x+2)</vt:lpstr>
      <vt:lpstr>הקשר בין  f(x)=1/x+2לבין   g(x)=ln⁡(1/x+2)</vt:lpstr>
      <vt:lpstr>הקשר בין  f(x)  לבין   g(x)=lnf(x)</vt:lpstr>
      <vt:lpstr>הקשר בין  f(x)  לבין   g(x)=lnf(x)</vt:lpstr>
      <vt:lpstr>הקשר בין  f(x)  לבין   g(x)=lnf(x)</vt:lpstr>
      <vt:lpstr>הקשר בין  f(x)  לבין   g(x)=lnf(x)</vt:lpstr>
      <vt:lpstr>הקשר בין  f(x)  לבין   g(x)=lnf(x)</vt:lpstr>
      <vt:lpstr>הקשר בין  f(x)  לבין   g(x)=lnf(x)</vt:lpstr>
      <vt:lpstr>הקשר בין  f(x)  לבין   g(x)=lnf(x)</vt:lpstr>
      <vt:lpstr>הקשר בין  f(x)  לבין   g(x)=lnf(x)</vt:lpstr>
      <vt:lpstr>הקשר בין  f(x)  לבין   g(x)=lnf(x)</vt:lpstr>
      <vt:lpstr>הקשר בין  f(x)  לבין   g(x)=lnf(x)</vt:lpstr>
      <vt:lpstr>הקשר בין  f(x)=e^(1/x)  לבין   g(x)=ln(e^(1/x))</vt:lpstr>
      <vt:lpstr>הקשר בין  f(x)=e^(1/x)  לבין   g(x)=ln(e^(1/x))</vt:lpstr>
      <vt:lpstr>הקשר בין  f(x)=e^(1/x)  לבין   g(x)=ln(e^(1/x))</vt:lpstr>
      <vt:lpstr>הקשר בין  f(x)=e^(1/x)  לבין   g(x)=ln(e^(1/x))</vt:lpstr>
      <vt:lpstr>הקשר בין  f(x)=e^(1/x)  לבין   g(x)=ln(e^(1/x))</vt:lpstr>
      <vt:lpstr>הקשר בין  f(x)=e^(1/x)  לבין   g(x)=ln(e^(1/x))</vt:lpstr>
      <vt:lpstr>הקשר בין  f(x)  לבין   g(x)=lnf(x)</vt:lpstr>
      <vt:lpstr> הקשר בין  f(x)  לבין   g(x)=lnf(x)</vt:lpstr>
      <vt:lpstr>מומלץ לתרגל עוד- הקשר בין  f(x)  לבין   g(x)=lnf(x)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אמא</cp:lastModifiedBy>
  <cp:revision>225</cp:revision>
  <dcterms:created xsi:type="dcterms:W3CDTF">2020-03-15T19:13:03Z</dcterms:created>
  <dcterms:modified xsi:type="dcterms:W3CDTF">2020-08-24T10:48:16Z</dcterms:modified>
</cp:coreProperties>
</file>