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78" r:id="rId2"/>
    <p:sldId id="279" r:id="rId3"/>
    <p:sldId id="292" r:id="rId4"/>
    <p:sldId id="280" r:id="rId5"/>
    <p:sldId id="294" r:id="rId6"/>
    <p:sldId id="281" r:id="rId7"/>
    <p:sldId id="282" r:id="rId8"/>
    <p:sldId id="283" r:id="rId9"/>
    <p:sldId id="284" r:id="rId10"/>
    <p:sldId id="293" r:id="rId11"/>
    <p:sldId id="258" r:id="rId12"/>
    <p:sldId id="285" r:id="rId13"/>
    <p:sldId id="290" r:id="rId14"/>
    <p:sldId id="287" r:id="rId15"/>
    <p:sldId id="288" r:id="rId16"/>
    <p:sldId id="272" r:id="rId17"/>
    <p:sldId id="260" r:id="rId18"/>
    <p:sldId id="261" r:id="rId19"/>
    <p:sldId id="262" r:id="rId20"/>
    <p:sldId id="291" r:id="rId21"/>
    <p:sldId id="264" r:id="rId22"/>
    <p:sldId id="267" r:id="rId23"/>
    <p:sldId id="273" r:id="rId24"/>
    <p:sldId id="274" r:id="rId25"/>
    <p:sldId id="275" r:id="rId26"/>
    <p:sldId id="276" r:id="rId27"/>
    <p:sldId id="277" r:id="rId28"/>
    <p:sldId id="270" r:id="rId29"/>
    <p:sldId id="289" r:id="rId30"/>
    <p:sldId id="271"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Varela Round" panose="00000500000000000000" pitchFamily="2" charset="-79"/>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6SDZPoi6UjuSPoC8w8EpbqfWt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81" autoAdjust="0"/>
  </p:normalViewPr>
  <p:slideViewPr>
    <p:cSldViewPr snapToGrid="0">
      <p:cViewPr varScale="1">
        <p:scale>
          <a:sx n="84" d="100"/>
          <a:sy n="84" d="100"/>
        </p:scale>
        <p:origin x="1512" y="60"/>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54176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sz="3600" b="1" i="0" u="none" strike="noStrike" cap="none" dirty="0">
                <a:solidFill>
                  <a:srgbClr val="FF0000"/>
                </a:solidFill>
                <a:latin typeface="Calibri"/>
                <a:ea typeface="Calibri"/>
                <a:cs typeface="Calibri"/>
                <a:sym typeface="Calibri"/>
              </a:rPr>
              <a:t>הבחנה בין לשון כתובה ללשון דבורה</a:t>
            </a:r>
            <a:br>
              <a:rPr lang="he-IL" sz="3600" b="0" i="0" u="none" strike="noStrike" cap="none" dirty="0">
                <a:solidFill>
                  <a:srgbClr val="FF0000"/>
                </a:solidFill>
                <a:latin typeface="Calibri"/>
                <a:ea typeface="Calibri"/>
                <a:cs typeface="Calibri"/>
                <a:sym typeface="Calibri"/>
              </a:rPr>
            </a:br>
            <a:r>
              <a:rPr lang="he-IL" sz="3600" b="0" i="0" u="none" strike="noStrike" cap="none" dirty="0">
                <a:solidFill>
                  <a:srgbClr val="FF0000"/>
                </a:solidFill>
                <a:latin typeface="Calibri"/>
                <a:ea typeface="Calibri"/>
                <a:cs typeface="Calibri"/>
                <a:sym typeface="Calibri"/>
              </a:rPr>
              <a:t>שימו לב</a:t>
            </a:r>
            <a:r>
              <a:rPr lang="he-IL" sz="1400" b="0" i="0" u="none" strike="noStrike" cap="none" baseline="0" dirty="0">
                <a:solidFill>
                  <a:schemeClr val="dk1"/>
                </a:solidFill>
                <a:latin typeface="Calibri"/>
                <a:ea typeface="Calibri"/>
                <a:cs typeface="Calibri"/>
                <a:sym typeface="Calibri"/>
              </a:rPr>
              <a:t> </a:t>
            </a:r>
            <a:r>
              <a:rPr lang="he-IL" sz="1200" b="0" i="0" u="none" strike="noStrike" cap="none" dirty="0">
                <a:solidFill>
                  <a:schemeClr val="dk1"/>
                </a:solidFill>
                <a:latin typeface="Calibri"/>
                <a:ea typeface="Calibri"/>
                <a:cs typeface="Calibri"/>
                <a:sym typeface="Calibri"/>
              </a:rPr>
              <a:t>לכל משמעות יש מספר מילות קישור, כדי שנתאים אותם למשלב בדיבור ובכתיבה, לדוגמא המילים: </a:t>
            </a:r>
            <a:r>
              <a:rPr lang="he-IL" sz="1200" b="0" i="0" u="none" strike="noStrike" cap="none" dirty="0">
                <a:solidFill>
                  <a:srgbClr val="FF0000"/>
                </a:solidFill>
                <a:latin typeface="Calibri"/>
                <a:ea typeface="Calibri"/>
                <a:cs typeface="Calibri"/>
                <a:sym typeface="Calibri"/>
              </a:rPr>
              <a:t>בגלל, כי </a:t>
            </a:r>
            <a:r>
              <a:rPr lang="he-IL" sz="1200" b="0" i="0" u="none" strike="noStrike" cap="none" dirty="0">
                <a:solidFill>
                  <a:schemeClr val="dk1"/>
                </a:solidFill>
                <a:latin typeface="Calibri"/>
                <a:ea typeface="Calibri"/>
                <a:cs typeface="Calibri"/>
                <a:sym typeface="Calibri"/>
              </a:rPr>
              <a:t>נפוצות בשפה הדבורה ואילו המילים</a:t>
            </a:r>
            <a:r>
              <a:rPr lang="he-IL" sz="1200" b="0" i="0" u="none" strike="noStrike" cap="none" dirty="0">
                <a:solidFill>
                  <a:srgbClr val="00B050"/>
                </a:solidFill>
                <a:latin typeface="Calibri"/>
                <a:ea typeface="Calibri"/>
                <a:cs typeface="Calibri"/>
                <a:sym typeface="Calibri"/>
              </a:rPr>
              <a:t> </a:t>
            </a:r>
            <a:r>
              <a:rPr lang="he-IL" sz="1200" b="0" i="0" u="none" strike="noStrike" cap="none" dirty="0">
                <a:solidFill>
                  <a:srgbClr val="FF0000"/>
                </a:solidFill>
                <a:latin typeface="Calibri"/>
                <a:ea typeface="Calibri"/>
                <a:cs typeface="Calibri"/>
                <a:sym typeface="Calibri"/>
              </a:rPr>
              <a:t>משום, מפאת </a:t>
            </a:r>
            <a:r>
              <a:rPr lang="he-IL" sz="1200" b="0" i="0" u="none" strike="noStrike" cap="none" dirty="0">
                <a:solidFill>
                  <a:schemeClr val="dk1"/>
                </a:solidFill>
                <a:latin typeface="Calibri"/>
                <a:ea typeface="Calibri"/>
                <a:cs typeface="Calibri"/>
                <a:sym typeface="Calibri"/>
              </a:rPr>
              <a:t>מתאימות לשפה הכתובה.</a:t>
            </a:r>
            <a:endParaRPr lang="he-IL" dirty="0"/>
          </a:p>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13</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85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996885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7" name="Google Shape;16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None/>
            </a:pPr>
            <a:r>
              <a:rPr lang="iw-IL"/>
              <a:t>להוסיף מלבנים ריקים במקומות הריקים.</a:t>
            </a:r>
            <a:endParaRPr/>
          </a:p>
        </p:txBody>
      </p:sp>
      <p:sp>
        <p:nvSpPr>
          <p:cNvPr id="177" name="Google Shape;177;p13: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20</a:t>
            </a:fld>
            <a:endParaRPr/>
          </a:p>
        </p:txBody>
      </p:sp>
    </p:spTree>
    <p:extLst>
      <p:ext uri="{BB962C8B-B14F-4D97-AF65-F5344CB8AC3E}">
        <p14:creationId xmlns:p14="http://schemas.microsoft.com/office/powerpoint/2010/main" val="99239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None/>
            </a:pPr>
            <a:r>
              <a:rPr lang="he-IL" dirty="0"/>
              <a:t>לפנינו טקסטים מתחומי דעת -הדגישו מהן מילות הקישור המופיעות בפסקה, וכיצד מדגישות את עיקר המשמעות: נכון , כי סיבה</a:t>
            </a:r>
            <a:r>
              <a:rPr lang="he-IL" baseline="0" dirty="0"/>
              <a:t> </a:t>
            </a:r>
            <a:r>
              <a:rPr lang="he-IL" dirty="0"/>
              <a:t> ו , גם הוספה, אך , ואילו , אבל ניגוד , על אף ויתור, </a:t>
            </a:r>
          </a:p>
          <a:p>
            <a:pPr marL="0" lvl="0" indent="0" algn="r" rtl="1">
              <a:spcBef>
                <a:spcPts val="0"/>
              </a:spcBef>
              <a:spcAft>
                <a:spcPts val="0"/>
              </a:spcAft>
              <a:buNone/>
            </a:pPr>
            <a:r>
              <a:rPr lang="he-IL" b="1" dirty="0">
                <a:solidFill>
                  <a:srgbClr val="FF0000"/>
                </a:solidFill>
              </a:rPr>
              <a:t>מסקנה</a:t>
            </a:r>
            <a:r>
              <a:rPr lang="he-IL" dirty="0">
                <a:solidFill>
                  <a:srgbClr val="FF0000"/>
                </a:solidFill>
              </a:rPr>
              <a:t>: </a:t>
            </a:r>
            <a:r>
              <a:rPr lang="he-IL" dirty="0"/>
              <a:t>מילות הקישור תורמות להבנת הטקסט ולקשר רציף וברור של הטקסט ולחידודו.</a:t>
            </a:r>
            <a:endParaRPr dirty="0"/>
          </a:p>
        </p:txBody>
      </p:sp>
      <p:sp>
        <p:nvSpPr>
          <p:cNvPr id="218" name="Google Shape;218;p18: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26</a:t>
            </a:fld>
            <a:endParaRPr/>
          </a:p>
        </p:txBody>
      </p:sp>
    </p:spTree>
    <p:extLst>
      <p:ext uri="{BB962C8B-B14F-4D97-AF65-F5344CB8AC3E}">
        <p14:creationId xmlns:p14="http://schemas.microsoft.com/office/powerpoint/2010/main" val="230514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None/>
            </a:pPr>
            <a:r>
              <a:rPr lang="he-IL" dirty="0"/>
              <a:t>לפנינו טקסטים מתחומי דעת -הדגישו מהן מילות הקישור המופיעות בפסקה, וכיצד מדגישות את עיקר המשמעות: נכון , כי סיבה</a:t>
            </a:r>
            <a:r>
              <a:rPr lang="he-IL" baseline="0" dirty="0"/>
              <a:t> </a:t>
            </a:r>
            <a:r>
              <a:rPr lang="he-IL" dirty="0"/>
              <a:t> ו , גם הוספה, אך , ואילו , אבל ניגוד , על אף ויתור, </a:t>
            </a:r>
          </a:p>
          <a:p>
            <a:pPr marL="0" lvl="0" indent="0" algn="r" rtl="1">
              <a:spcBef>
                <a:spcPts val="0"/>
              </a:spcBef>
              <a:spcAft>
                <a:spcPts val="0"/>
              </a:spcAft>
              <a:buNone/>
            </a:pPr>
            <a:r>
              <a:rPr lang="he-IL" b="1" dirty="0">
                <a:solidFill>
                  <a:srgbClr val="FF0000"/>
                </a:solidFill>
              </a:rPr>
              <a:t>מסקנה</a:t>
            </a:r>
            <a:r>
              <a:rPr lang="he-IL" dirty="0">
                <a:solidFill>
                  <a:srgbClr val="FF0000"/>
                </a:solidFill>
              </a:rPr>
              <a:t>: </a:t>
            </a:r>
            <a:r>
              <a:rPr lang="he-IL" dirty="0"/>
              <a:t>מילות הקישור תורמות להבנת הטקסט ולקשר רציף וברור של הטקסט ולחידודו.</a:t>
            </a:r>
            <a:endParaRPr dirty="0"/>
          </a:p>
        </p:txBody>
      </p:sp>
      <p:sp>
        <p:nvSpPr>
          <p:cNvPr id="218" name="Google Shape;218;p18: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x-none"/>
              <a:t>27</a:t>
            </a:fld>
            <a:endParaRPr/>
          </a:p>
        </p:txBody>
      </p:sp>
    </p:spTree>
    <p:extLst>
      <p:ext uri="{BB962C8B-B14F-4D97-AF65-F5344CB8AC3E}">
        <p14:creationId xmlns:p14="http://schemas.microsoft.com/office/powerpoint/2010/main" val="3881584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None/>
            </a:pPr>
            <a:r>
              <a:rPr lang="he-IL" b="1" u="sng" dirty="0"/>
              <a:t>שקופית עם הנפשה!!!</a:t>
            </a:r>
          </a:p>
          <a:p>
            <a:pPr marL="0" lvl="0" indent="0" algn="r" rtl="1">
              <a:spcBef>
                <a:spcPts val="0"/>
              </a:spcBef>
              <a:spcAft>
                <a:spcPts val="0"/>
              </a:spcAft>
              <a:buNone/>
            </a:pPr>
            <a:r>
              <a:rPr lang="iw-IL" dirty="0"/>
              <a:t>האם ניתן להבין את המשפטים הבאים? מה צריך להוסיף להם לכדי להבין את משמעותם? מילת קישור. </a:t>
            </a:r>
            <a:endParaRPr dirty="0"/>
          </a:p>
        </p:txBody>
      </p:sp>
      <p:sp>
        <p:nvSpPr>
          <p:cNvPr id="107" name="Google Shape;107;p3: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3</a:t>
            </a:fld>
            <a:endParaRPr/>
          </a:p>
        </p:txBody>
      </p:sp>
    </p:spTree>
    <p:extLst>
      <p:ext uri="{BB962C8B-B14F-4D97-AF65-F5344CB8AC3E}">
        <p14:creationId xmlns:p14="http://schemas.microsoft.com/office/powerpoint/2010/main" val="358971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fontAlgn="t"/>
            <a:r>
              <a:rPr lang="he-IL" dirty="0">
                <a:effectLst/>
              </a:rPr>
              <a:t>כאשר בונים קיר לבנים, לא די להניח אבן</a:t>
            </a:r>
            <a:r>
              <a:rPr lang="he-IL" baseline="0" dirty="0">
                <a:effectLst/>
              </a:rPr>
              <a:t> על אבן חייבים להוסיף דבק ע"מ שהלבנים יתחברו ויהפכו לקיר יציב.</a:t>
            </a:r>
          </a:p>
          <a:p>
            <a:pPr fontAlgn="t"/>
            <a:r>
              <a:rPr lang="he-IL" baseline="0" dirty="0">
                <a:effectLst/>
              </a:rPr>
              <a:t>אותו הדבר עם מילות קישור: לא די להניח משפט ליד משפט – חייבים לקשר ולחבר ביניהם בקשר הגיוני. רק כך </a:t>
            </a:r>
            <a:r>
              <a:rPr lang="he-IL" baseline="0" dirty="0" err="1">
                <a:effectLst/>
              </a:rPr>
              <a:t>יהפך</a:t>
            </a:r>
            <a:r>
              <a:rPr lang="he-IL" baseline="0" dirty="0">
                <a:effectLst/>
              </a:rPr>
              <a:t> הטקסט ללכיד ורציף.</a:t>
            </a:r>
            <a:endParaRPr lang="he-IL" dirty="0">
              <a:effectLst/>
            </a:endParaRPr>
          </a:p>
          <a:p>
            <a:pPr fontAlgn="t"/>
            <a:r>
              <a:rPr lang="he-IL" dirty="0">
                <a:effectLst/>
              </a:rPr>
              <a:t>בנוסף מילות קישור הן אלו שמלמדות אותנו על הקשר בין חלקי המשפט ולכן חשיבות הכרתן היא כה גדולה. </a:t>
            </a:r>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5</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172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fontAlgn="t"/>
            <a:endParaRPr lang="he-IL" dirty="0">
              <a:effectLst/>
            </a:endParaRPr>
          </a:p>
          <a:p>
            <a:pPr fontAlgn="t"/>
            <a:r>
              <a:rPr lang="he-IL" dirty="0">
                <a:effectLst/>
              </a:rPr>
              <a:t>כעת נקרא</a:t>
            </a:r>
            <a:r>
              <a:rPr lang="he-IL" baseline="0" dirty="0">
                <a:effectLst/>
              </a:rPr>
              <a:t> את המשפטים שבשקף ואתם נסו להוסיף להם מילות קישור מתאימות.</a:t>
            </a:r>
            <a:endParaRPr lang="he-IL" dirty="0">
              <a:effectLst/>
            </a:endParaRPr>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6</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969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8242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נכון כולן מביעות</a:t>
            </a:r>
            <a:r>
              <a:rPr lang="he-IL" baseline="0" dirty="0"/>
              <a:t> קשר של ניגוד, הבה נסכם את משמעות- תפקידן של  מילות הניגוד, </a:t>
            </a:r>
            <a:r>
              <a:rPr lang="he-IL" b="1" u="sng" baseline="0" dirty="0"/>
              <a:t>להקריא</a:t>
            </a:r>
            <a:endParaRPr lang="he-IL" baseline="0" dirty="0"/>
          </a:p>
          <a:p>
            <a:r>
              <a:rPr lang="he-IL" baseline="0" dirty="0"/>
              <a:t>ע</a:t>
            </a:r>
            <a:endParaRPr lang="he-IL" dirty="0"/>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9</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603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None/>
            </a:pPr>
            <a:r>
              <a:rPr lang="iw-IL"/>
              <a:t>בואו נתבונן במשפטים הבאים ונראה מה תפקידם של החלקים המסומנים להבנת משמעות המשפט.</a:t>
            </a:r>
            <a:endParaRPr/>
          </a:p>
        </p:txBody>
      </p:sp>
      <p:sp>
        <p:nvSpPr>
          <p:cNvPr id="121" name="Google Shape;121;p4: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10</a:t>
            </a:fld>
            <a:endParaRPr/>
          </a:p>
        </p:txBody>
      </p:sp>
    </p:spTree>
    <p:extLst>
      <p:ext uri="{BB962C8B-B14F-4D97-AF65-F5344CB8AC3E}">
        <p14:creationId xmlns:p14="http://schemas.microsoft.com/office/powerpoint/2010/main" val="2523098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he-IL" dirty="0"/>
              <a:t>העתיקו למחברותיכם את </a:t>
            </a:r>
            <a:r>
              <a:rPr lang="he-IL" dirty="0" err="1"/>
              <a:t>הסוגים.ואח"כ</a:t>
            </a:r>
            <a:r>
              <a:rPr lang="he-IL"/>
              <a:t> מיינו את ....</a:t>
            </a:r>
          </a:p>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מספרו את הקבוצות , כתבו רק שתי מילות קישור ראשונות מכל קבוצה, וכתבו את הסוג. לדוגמא:1. </a:t>
            </a:r>
            <a:r>
              <a:rPr lang="he-IL" dirty="0" err="1"/>
              <a:t>לכן,משם</a:t>
            </a:r>
            <a:r>
              <a:rPr lang="he-IL" dirty="0"/>
              <a:t> כך,=תוצאה</a:t>
            </a:r>
          </a:p>
        </p:txBody>
      </p:sp>
      <p:sp>
        <p:nvSpPr>
          <p:cNvPr id="4" name="מציין מיקום של מספר שקופית 3"/>
          <p:cNvSpPr>
            <a:spLocks noGrp="1"/>
          </p:cNvSpPr>
          <p:nvPr>
            <p:ph type="sldNum" idx="10"/>
          </p:nvPr>
        </p:nvSpPr>
        <p:spPr/>
        <p:txBody>
          <a:bodyPr/>
          <a:lstStyle/>
          <a:p>
            <a:pPr marL="0" marR="0" lvl="0" indent="0" algn="l" rtl="1">
              <a:spcBef>
                <a:spcPts val="0"/>
              </a:spcBef>
              <a:spcAft>
                <a:spcPts val="0"/>
              </a:spcAft>
              <a:buNone/>
            </a:pPr>
            <a:fld id="{00000000-1234-1234-1234-123412341234}" type="slidenum">
              <a:rPr lang="x-none" sz="1200" b="0" i="0" u="none" strike="noStrike" cap="none" smtClean="0">
                <a:solidFill>
                  <a:schemeClr val="dk1"/>
                </a:solidFill>
                <a:latin typeface="Calibri"/>
                <a:ea typeface="Calibri"/>
                <a:cs typeface="Calibri"/>
                <a:sym typeface="Calibri"/>
              </a:rPr>
              <a:t>12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0467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3"/>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3"/>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3"/>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23"/>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spTree>
      <p:nvGrpSpPr>
        <p:cNvPr id="1" name="Shape 77"/>
        <p:cNvGrpSpPr/>
        <p:nvPr/>
      </p:nvGrpSpPr>
      <p:grpSpPr>
        <a:xfrm>
          <a:off x="0" y="0"/>
          <a:ext cx="0" cy="0"/>
          <a:chOff x="0" y="0"/>
          <a:chExt cx="0" cy="0"/>
        </a:xfrm>
      </p:grpSpPr>
      <p:sp>
        <p:nvSpPr>
          <p:cNvPr id="78" name="Google Shape;78;p32"/>
          <p:cNvSpPr>
            <a:spLocks noGrp="1"/>
          </p:cNvSpPr>
          <p:nvPr>
            <p:ph type="pic" idx="2"/>
          </p:nvPr>
        </p:nvSpPr>
        <p:spPr>
          <a:xfrm>
            <a:off x="6444696"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9" name="Google Shape;79;p32"/>
          <p:cNvSpPr txBox="1">
            <a:spLocks noGrp="1"/>
          </p:cNvSpPr>
          <p:nvPr>
            <p:ph type="ctrTitle"/>
          </p:nvPr>
        </p:nvSpPr>
        <p:spPr>
          <a:xfrm>
            <a:off x="1733910" y="186258"/>
            <a:ext cx="10221024"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32"/>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82" name="Google Shape;82;p3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3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32"/>
          <p:cNvSpPr>
            <a:spLocks noGrp="1"/>
          </p:cNvSpPr>
          <p:nvPr>
            <p:ph type="pic" idx="3"/>
          </p:nvPr>
        </p:nvSpPr>
        <p:spPr>
          <a:xfrm>
            <a:off x="843274"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שלוש תמונות">
  <p:cSld name="כותרת ושלוש תמונות">
    <p:spTree>
      <p:nvGrpSpPr>
        <p:cNvPr id="1" name="Shape 85"/>
        <p:cNvGrpSpPr/>
        <p:nvPr/>
      </p:nvGrpSpPr>
      <p:grpSpPr>
        <a:xfrm>
          <a:off x="0" y="0"/>
          <a:ext cx="0" cy="0"/>
          <a:chOff x="0" y="0"/>
          <a:chExt cx="0" cy="0"/>
        </a:xfrm>
      </p:grpSpPr>
      <p:sp>
        <p:nvSpPr>
          <p:cNvPr id="86" name="Google Shape;86;p33"/>
          <p:cNvSpPr>
            <a:spLocks noGrp="1"/>
          </p:cNvSpPr>
          <p:nvPr>
            <p:ph type="pic" idx="2"/>
          </p:nvPr>
        </p:nvSpPr>
        <p:spPr>
          <a:xfrm>
            <a:off x="5513040" y="1030562"/>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7" name="Google Shape;87;p33"/>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3"/>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33"/>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90" name="Google Shape;90;p33"/>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33"/>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33"/>
          <p:cNvSpPr>
            <a:spLocks noGrp="1"/>
          </p:cNvSpPr>
          <p:nvPr>
            <p:ph type="pic" idx="3"/>
          </p:nvPr>
        </p:nvSpPr>
        <p:spPr>
          <a:xfrm>
            <a:off x="1241442" y="10305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3" name="Google Shape;93;p33"/>
          <p:cNvSpPr>
            <a:spLocks noGrp="1"/>
          </p:cNvSpPr>
          <p:nvPr>
            <p:ph type="pic" idx="4"/>
          </p:nvPr>
        </p:nvSpPr>
        <p:spPr>
          <a:xfrm>
            <a:off x="1241442" y="39329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spTree>
      <p:nvGrpSpPr>
        <p:cNvPr id="1" name="Shape 94"/>
        <p:cNvGrpSpPr/>
        <p:nvPr/>
      </p:nvGrpSpPr>
      <p:grpSpPr>
        <a:xfrm>
          <a:off x="0" y="0"/>
          <a:ext cx="0" cy="0"/>
          <a:chOff x="0" y="0"/>
          <a:chExt cx="0" cy="0"/>
        </a:xfrm>
      </p:grpSpPr>
      <p:sp>
        <p:nvSpPr>
          <p:cNvPr id="95" name="Google Shape;95;p34"/>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4"/>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34"/>
          <p:cNvSpPr/>
          <p:nvPr/>
        </p:nvSpPr>
        <p:spPr>
          <a:xfrm>
            <a:off x="10171544" y="938558"/>
            <a:ext cx="2190882"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98" name="Google Shape;98;p34"/>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34"/>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34"/>
          <p:cNvSpPr>
            <a:spLocks noGrp="1"/>
          </p:cNvSpPr>
          <p:nvPr>
            <p:ph type="pic" idx="2"/>
          </p:nvPr>
        </p:nvSpPr>
        <p:spPr>
          <a:xfrm>
            <a:off x="154519"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1" name="Google Shape;101;p34"/>
          <p:cNvSpPr>
            <a:spLocks noGrp="1"/>
          </p:cNvSpPr>
          <p:nvPr>
            <p:ph type="pic" idx="3"/>
          </p:nvPr>
        </p:nvSpPr>
        <p:spPr>
          <a:xfrm>
            <a:off x="154519"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2" name="Google Shape;102;p34"/>
          <p:cNvSpPr>
            <a:spLocks noGrp="1"/>
          </p:cNvSpPr>
          <p:nvPr>
            <p:ph type="pic" idx="4"/>
          </p:nvPr>
        </p:nvSpPr>
        <p:spPr>
          <a:xfrm>
            <a:off x="4414862"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3" name="Google Shape;103;p34"/>
          <p:cNvSpPr>
            <a:spLocks noGrp="1"/>
          </p:cNvSpPr>
          <p:nvPr>
            <p:ph type="pic" idx="5"/>
          </p:nvPr>
        </p:nvSpPr>
        <p:spPr>
          <a:xfrm>
            <a:off x="4414862"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23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135492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24"/>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Calibri"/>
                <a:ea typeface="Calibri"/>
                <a:cs typeface="Calibri"/>
                <a:sym typeface="Calibri"/>
              </a:rPr>
              <a:t>  </a:t>
            </a:r>
            <a:endParaRPr/>
          </a:p>
        </p:txBody>
      </p:sp>
      <p:sp>
        <p:nvSpPr>
          <p:cNvPr id="24" name="Google Shape;24;p24"/>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4"/>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4"/>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24"/>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4"/>
          <p:cNvSpPr txBox="1">
            <a:spLocks noGrp="1"/>
          </p:cNvSpPr>
          <p:nvPr>
            <p:ph type="subTitle" idx="1"/>
          </p:nvPr>
        </p:nvSpPr>
        <p:spPr>
          <a:xfrm>
            <a:off x="1" y="2918492"/>
            <a:ext cx="12192000" cy="7200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36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24"/>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24"/>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31"/>
        <p:cNvGrpSpPr/>
        <p:nvPr/>
      </p:nvGrpSpPr>
      <p:grpSpPr>
        <a:xfrm>
          <a:off x="0" y="0"/>
          <a:ext cx="0" cy="0"/>
          <a:chOff x="0" y="0"/>
          <a:chExt cx="0" cy="0"/>
        </a:xfrm>
      </p:grpSpPr>
      <p:sp>
        <p:nvSpPr>
          <p:cNvPr id="32" name="Google Shape;32;p25"/>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3200"/>
              <a:buFont typeface="Varela Round"/>
              <a:buNone/>
              <a:defRPr sz="32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5"/>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5"/>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25"/>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5"/>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37"/>
        <p:cNvGrpSpPr/>
        <p:nvPr/>
      </p:nvGrpSpPr>
      <p:grpSpPr>
        <a:xfrm>
          <a:off x="0" y="0"/>
          <a:ext cx="0" cy="0"/>
          <a:chOff x="0" y="0"/>
          <a:chExt cx="0" cy="0"/>
        </a:xfrm>
      </p:grpSpPr>
      <p:sp>
        <p:nvSpPr>
          <p:cNvPr id="38" name="Google Shape;38;p26"/>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a:solidFill>
                  <a:srgbClr val="192A72"/>
                </a:solidFill>
                <a:latin typeface="Calibri"/>
                <a:ea typeface="Calibri"/>
                <a:cs typeface="Calibri"/>
                <a:sym typeface="Calibri"/>
              </a:rPr>
              <a:t>  </a:t>
            </a:r>
            <a:endParaRPr/>
          </a:p>
        </p:txBody>
      </p:sp>
      <p:sp>
        <p:nvSpPr>
          <p:cNvPr id="39" name="Google Shape;39;p26"/>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6"/>
          <p:cNvSpPr txBox="1">
            <a:spLocks noGrp="1"/>
          </p:cNvSpPr>
          <p:nvPr>
            <p:ph type="subTitle" idx="1"/>
          </p:nvPr>
        </p:nvSpPr>
        <p:spPr>
          <a:xfrm>
            <a:off x="1" y="2918493"/>
            <a:ext cx="12192000" cy="64209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1" name="Google Shape;41;p26"/>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2" name="Google Shape;42;p26"/>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3" name="Google Shape;43;p26"/>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6"/>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45"/>
        <p:cNvGrpSpPr/>
        <p:nvPr/>
      </p:nvGrpSpPr>
      <p:grpSpPr>
        <a:xfrm>
          <a:off x="0" y="0"/>
          <a:ext cx="0" cy="0"/>
          <a:chOff x="0" y="0"/>
          <a:chExt cx="0" cy="0"/>
        </a:xfrm>
      </p:grpSpPr>
      <p:sp>
        <p:nvSpPr>
          <p:cNvPr id="46" name="Google Shape;46;p27"/>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7"/>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48" name="Google Shape;48;p27"/>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49" name="Google Shape;49;p27"/>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27"/>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27"/>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27"/>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3"/>
        <p:cNvGrpSpPr/>
        <p:nvPr/>
      </p:nvGrpSpPr>
      <p:grpSpPr>
        <a:xfrm>
          <a:off x="0" y="0"/>
          <a:ext cx="0" cy="0"/>
          <a:chOff x="0" y="0"/>
          <a:chExt cx="0" cy="0"/>
        </a:xfrm>
      </p:grpSpPr>
      <p:sp>
        <p:nvSpPr>
          <p:cNvPr id="54" name="Google Shape;54;p28"/>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5" name="Google Shape;55;p28"/>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000"/>
              <a:buFont typeface="Varela Round"/>
              <a:buNone/>
              <a:defRPr sz="4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28"/>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a:solidFill>
                  <a:schemeClr val="lt1"/>
                </a:solidFill>
                <a:latin typeface="Calibri"/>
                <a:ea typeface="Calibri"/>
                <a:cs typeface="Calibri"/>
                <a:sym typeface="Calibri"/>
              </a:rPr>
              <a:t> </a:t>
            </a:r>
            <a:endParaRPr/>
          </a:p>
        </p:txBody>
      </p:sp>
      <p:sp>
        <p:nvSpPr>
          <p:cNvPr id="58" name="Google Shape;58;p28"/>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28"/>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60"/>
        <p:cNvGrpSpPr/>
        <p:nvPr/>
      </p:nvGrpSpPr>
      <p:grpSpPr>
        <a:xfrm>
          <a:off x="0" y="0"/>
          <a:ext cx="0" cy="0"/>
          <a:chOff x="0" y="0"/>
          <a:chExt cx="0" cy="0"/>
        </a:xfrm>
      </p:grpSpPr>
      <p:sp>
        <p:nvSpPr>
          <p:cNvPr id="61" name="Google Shape;61;p29"/>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9"/>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63" name="Google Shape;63;p29"/>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64" name="Google Shape;64;p29"/>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800"/>
              <a:buFont typeface="Varela Round"/>
              <a:buNone/>
              <a:defRPr sz="48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txBox="1">
            <a:spLocks noGrp="1"/>
          </p:cNvSpPr>
          <p:nvPr>
            <p:ph type="body" idx="1"/>
          </p:nvPr>
        </p:nvSpPr>
        <p:spPr>
          <a:xfrm>
            <a:off x="515274" y="1195757"/>
            <a:ext cx="8031962" cy="4680000"/>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68" name="Google Shape;68;p3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69" name="Google Shape;69;p3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70" name="Google Shape;70;p3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71"/>
        <p:cNvGrpSpPr/>
        <p:nvPr/>
      </p:nvGrpSpPr>
      <p:grpSpPr>
        <a:xfrm>
          <a:off x="0" y="0"/>
          <a:ext cx="0" cy="0"/>
          <a:chOff x="0" y="0"/>
          <a:chExt cx="0" cy="0"/>
        </a:xfrm>
      </p:grpSpPr>
      <p:sp>
        <p:nvSpPr>
          <p:cNvPr id="72" name="Google Shape;72;p3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73" name="Google Shape;73;p31"/>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74" name="Google Shape;74;p3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Varela Round"/>
              <a:ea typeface="Varela Round"/>
              <a:cs typeface="Varela Round"/>
              <a:sym typeface="Varela Round"/>
            </a:endParaRPr>
          </a:p>
        </p:txBody>
      </p:sp>
      <p:sp>
        <p:nvSpPr>
          <p:cNvPr id="75" name="Google Shape;75;p31"/>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31"/>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Calibri"/>
                <a:ea typeface="Calibri"/>
                <a:cs typeface="Calibri"/>
                <a:sym typeface="Calibri"/>
              </a:defRPr>
            </a:lvl1pPr>
            <a:lvl2pPr marL="0" marR="0" lvl="1" indent="0" algn="l" rtl="1">
              <a:spcBef>
                <a:spcPts val="0"/>
              </a:spcBef>
              <a:buNone/>
              <a:defRPr sz="1200" b="0" i="0" u="none" strike="noStrike" cap="none">
                <a:solidFill>
                  <a:srgbClr val="888A9C"/>
                </a:solidFill>
                <a:latin typeface="Calibri"/>
                <a:ea typeface="Calibri"/>
                <a:cs typeface="Calibri"/>
                <a:sym typeface="Calibri"/>
              </a:defRPr>
            </a:lvl2pPr>
            <a:lvl3pPr marL="0" marR="0" lvl="2" indent="0" algn="l" rtl="1">
              <a:spcBef>
                <a:spcPts val="0"/>
              </a:spcBef>
              <a:buNone/>
              <a:defRPr sz="1200" b="0" i="0" u="none" strike="noStrike" cap="none">
                <a:solidFill>
                  <a:srgbClr val="888A9C"/>
                </a:solidFill>
                <a:latin typeface="Calibri"/>
                <a:ea typeface="Calibri"/>
                <a:cs typeface="Calibri"/>
                <a:sym typeface="Calibri"/>
              </a:defRPr>
            </a:lvl3pPr>
            <a:lvl4pPr marL="0" marR="0" lvl="3" indent="0" algn="l" rtl="1">
              <a:spcBef>
                <a:spcPts val="0"/>
              </a:spcBef>
              <a:buNone/>
              <a:defRPr sz="1200" b="0" i="0" u="none" strike="noStrike" cap="none">
                <a:solidFill>
                  <a:srgbClr val="888A9C"/>
                </a:solidFill>
                <a:latin typeface="Calibri"/>
                <a:ea typeface="Calibri"/>
                <a:cs typeface="Calibri"/>
                <a:sym typeface="Calibri"/>
              </a:defRPr>
            </a:lvl4pPr>
            <a:lvl5pPr marL="0" marR="0" lvl="4" indent="0" algn="l" rtl="1">
              <a:spcBef>
                <a:spcPts val="0"/>
              </a:spcBef>
              <a:buNone/>
              <a:defRPr sz="1200" b="0" i="0" u="none" strike="noStrike" cap="none">
                <a:solidFill>
                  <a:srgbClr val="888A9C"/>
                </a:solidFill>
                <a:latin typeface="Calibri"/>
                <a:ea typeface="Calibri"/>
                <a:cs typeface="Calibri"/>
                <a:sym typeface="Calibri"/>
              </a:defRPr>
            </a:lvl5pPr>
            <a:lvl6pPr marL="0" marR="0" lvl="5" indent="0" algn="l" rtl="1">
              <a:spcBef>
                <a:spcPts val="0"/>
              </a:spcBef>
              <a:buNone/>
              <a:defRPr sz="1200" b="0" i="0" u="none" strike="noStrike" cap="none">
                <a:solidFill>
                  <a:srgbClr val="888A9C"/>
                </a:solidFill>
                <a:latin typeface="Calibri"/>
                <a:ea typeface="Calibri"/>
                <a:cs typeface="Calibri"/>
                <a:sym typeface="Calibri"/>
              </a:defRPr>
            </a:lvl6pPr>
            <a:lvl7pPr marL="0" marR="0" lvl="6" indent="0" algn="l" rtl="1">
              <a:spcBef>
                <a:spcPts val="0"/>
              </a:spcBef>
              <a:buNone/>
              <a:defRPr sz="1200" b="0" i="0" u="none" strike="noStrike" cap="none">
                <a:solidFill>
                  <a:srgbClr val="888A9C"/>
                </a:solidFill>
                <a:latin typeface="Calibri"/>
                <a:ea typeface="Calibri"/>
                <a:cs typeface="Calibri"/>
                <a:sym typeface="Calibri"/>
              </a:defRPr>
            </a:lvl7pPr>
            <a:lvl8pPr marL="0" marR="0" lvl="7" indent="0" algn="l" rtl="1">
              <a:spcBef>
                <a:spcPts val="0"/>
              </a:spcBef>
              <a:buNone/>
              <a:defRPr sz="1200" b="0" i="0" u="none" strike="noStrike" cap="none">
                <a:solidFill>
                  <a:srgbClr val="888A9C"/>
                </a:solidFill>
                <a:latin typeface="Calibri"/>
                <a:ea typeface="Calibri"/>
                <a:cs typeface="Calibri"/>
                <a:sym typeface="Calibri"/>
              </a:defRPr>
            </a:lvl8pPr>
            <a:lvl9pPr marL="0" marR="0" lvl="8" indent="0" algn="l" rtl="1">
              <a:spcBef>
                <a:spcPts val="0"/>
              </a:spcBef>
              <a:buNone/>
              <a:defRPr sz="1200" b="0" i="0" u="none" strike="noStrike" cap="none">
                <a:solidFill>
                  <a:srgbClr val="888A9C"/>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N9IgGTwbF0&amp;feature=youtu.be" TargetMode="External"/><Relationship Id="rId2" Type="http://schemas.openxmlformats.org/officeDocument/2006/relationships/hyperlink" Target="https://youtu.be/NN9IgGTwbF0" TargetMode="External"/><Relationship Id="rId1" Type="http://schemas.openxmlformats.org/officeDocument/2006/relationships/slideLayout" Target="../slideLayouts/slideLayout13.xml"/><Relationship Id="rId4" Type="http://schemas.openxmlformats.org/officeDocument/2006/relationships/hyperlink" Target="https://drive.google.com/open?id=1825Jnh59ECpyLkwk_TBAzvosMxiEoCG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ortthepapers.telem-hit.net/mainGame.aspx"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131719"/>
            <a:ext cx="12192001" cy="1470216"/>
          </a:xfrm>
        </p:spPr>
        <p:txBody>
          <a:bodyPr>
            <a:normAutofit/>
          </a:bodyPr>
          <a:lstStyle/>
          <a:p>
            <a:r>
              <a:rPr lang="he-IL" dirty="0"/>
              <a:t>מערכת שיעורים למגזר החרדי</a:t>
            </a:r>
          </a:p>
        </p:txBody>
      </p:sp>
      <p:sp>
        <p:nvSpPr>
          <p:cNvPr id="3" name="Rectangle 2">
            <a:extLst>
              <a:ext uri="{FF2B5EF4-FFF2-40B4-BE49-F238E27FC236}">
                <a16:creationId xmlns:a16="http://schemas.microsoft.com/office/drawing/2014/main" id="{6D096B80-AF29-435E-8795-1A387C87F6BD}"/>
              </a:ext>
            </a:extLst>
          </p:cNvPr>
          <p:cNvSpPr/>
          <p:nvPr/>
        </p:nvSpPr>
        <p:spPr>
          <a:xfrm>
            <a:off x="12279398" y="6653"/>
            <a:ext cx="2404790"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rPr>
              <a:t>שקופית זו היא חובה</a:t>
            </a:r>
            <a:endParaRPr lang="en-US" dirty="0">
              <a:solidFill>
                <a:srgbClr val="002060"/>
              </a:solidFill>
            </a:endParaRPr>
          </a:p>
        </p:txBody>
      </p:sp>
      <p:sp>
        <p:nvSpPr>
          <p:cNvPr id="4" name="Rectangle 4">
            <a:extLst>
              <a:ext uri="{FF2B5EF4-FFF2-40B4-BE49-F238E27FC236}">
                <a16:creationId xmlns:a16="http://schemas.microsoft.com/office/drawing/2014/main" id="{4494B9A1-1541-45E7-9ACE-02721554E39F}"/>
              </a:ext>
            </a:extLst>
          </p:cNvPr>
          <p:cNvSpPr/>
          <p:nvPr/>
        </p:nvSpPr>
        <p:spPr>
          <a:xfrm>
            <a:off x="12279398" y="746985"/>
            <a:ext cx="2404790" cy="423968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solidFill>
                <a:srgbClr val="002060"/>
              </a:solidFill>
            </a:endParaRPr>
          </a:p>
          <a:p>
            <a:pPr algn="ctr"/>
            <a:r>
              <a:rPr lang="he-IL" b="1" dirty="0">
                <a:solidFill>
                  <a:srgbClr val="002060"/>
                </a:solidFill>
              </a:rPr>
              <a:t>עליכם להתקין את הפונט </a:t>
            </a:r>
            <a:r>
              <a:rPr lang="en-US" b="1" dirty="0">
                <a:solidFill>
                  <a:srgbClr val="002060"/>
                </a:solidFill>
              </a:rPr>
              <a:t>Varela</a:t>
            </a:r>
            <a:r>
              <a:rPr lang="he-IL" b="1" dirty="0">
                <a:solidFill>
                  <a:srgbClr val="002060"/>
                </a:solidFill>
              </a:rPr>
              <a:t> </a:t>
            </a:r>
            <a:r>
              <a:rPr lang="en-US" b="1" dirty="0">
                <a:solidFill>
                  <a:srgbClr val="002060"/>
                </a:solidFill>
              </a:rPr>
              <a:t>Round</a:t>
            </a:r>
            <a:r>
              <a:rPr lang="he-IL" b="1" dirty="0">
                <a:solidFill>
                  <a:srgbClr val="002060"/>
                </a:solidFill>
              </a:rPr>
              <a:t> לפני תחילת העבודה.</a:t>
            </a:r>
          </a:p>
          <a:p>
            <a:pPr algn="ctr"/>
            <a:r>
              <a:rPr lang="he-IL" dirty="0">
                <a:solidFill>
                  <a:srgbClr val="002060"/>
                </a:solidFill>
              </a:rPr>
              <a:t>אם ברצונכם לצפות בהנחיות להתקנת פונט </a:t>
            </a:r>
            <a:r>
              <a:rPr lang="en-US" dirty="0">
                <a:solidFill>
                  <a:srgbClr val="002060"/>
                </a:solidFill>
              </a:rPr>
              <a:t>Varela Round</a:t>
            </a:r>
            <a:r>
              <a:rPr lang="he-IL" dirty="0">
                <a:solidFill>
                  <a:srgbClr val="002060"/>
                </a:solidFill>
              </a:rPr>
              <a:t>, תוכלו לעשות זאת בקלות. </a:t>
            </a:r>
          </a:p>
          <a:p>
            <a:pPr algn="ctr"/>
            <a:r>
              <a:rPr lang="he-IL" dirty="0">
                <a:solidFill>
                  <a:srgbClr val="002060"/>
                </a:solidFill>
              </a:rPr>
              <a:t>צפו בסרטון הבא:</a:t>
            </a:r>
            <a:r>
              <a:rPr lang="en-US" dirty="0">
                <a:solidFill>
                  <a:srgbClr val="002060"/>
                </a:solidFill>
              </a:rPr>
              <a:t> </a:t>
            </a:r>
            <a:endParaRPr lang="he-IL" dirty="0">
              <a:solidFill>
                <a:srgbClr val="002060"/>
              </a:solidFill>
            </a:endParaRPr>
          </a:p>
          <a:p>
            <a:pPr algn="ctr"/>
            <a:br>
              <a:rPr lang="en-US" dirty="0">
                <a:solidFill>
                  <a:srgbClr val="002060"/>
                </a:solidFill>
                <a:hlinkClick r:id="rId2"/>
              </a:rPr>
            </a:br>
            <a:r>
              <a:rPr lang="en-US" dirty="0">
                <a:solidFill>
                  <a:srgbClr val="002060"/>
                </a:solidFill>
                <a:hlinkClick r:id="rId3"/>
              </a:rPr>
              <a:t>https://www.youtube.com/watch?v=NN9IgGTwbF0&amp;feature=youtu.be</a:t>
            </a:r>
            <a:endParaRPr lang="en-US" dirty="0">
              <a:solidFill>
                <a:srgbClr val="002060"/>
              </a:solidFill>
            </a:endParaRPr>
          </a:p>
        </p:txBody>
      </p:sp>
      <p:sp>
        <p:nvSpPr>
          <p:cNvPr id="5" name="Rectangle 2">
            <a:extLst>
              <a:ext uri="{FF2B5EF4-FFF2-40B4-BE49-F238E27FC236}">
                <a16:creationId xmlns:a16="http://schemas.microsoft.com/office/drawing/2014/main" id="{07336567-3BEF-48E7-A00C-1582E175DD05}"/>
              </a:ext>
            </a:extLst>
          </p:cNvPr>
          <p:cNvSpPr/>
          <p:nvPr/>
        </p:nvSpPr>
        <p:spPr>
          <a:xfrm>
            <a:off x="12279398" y="5063135"/>
            <a:ext cx="2404790" cy="115691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solidFill>
                  <a:srgbClr val="002060"/>
                </a:solidFill>
                <a:hlinkClick r:id="rId4"/>
              </a:rPr>
              <a:t>קישור</a:t>
            </a:r>
            <a:r>
              <a:rPr lang="he-IL" dirty="0">
                <a:solidFill>
                  <a:srgbClr val="002060"/>
                </a:solidFill>
              </a:rPr>
              <a:t> להורדת הפונט</a:t>
            </a:r>
            <a:br>
              <a:rPr lang="en-US" dirty="0">
                <a:solidFill>
                  <a:srgbClr val="002060"/>
                </a:solidFill>
              </a:rPr>
            </a:br>
            <a:r>
              <a:rPr lang="he-IL" dirty="0">
                <a:solidFill>
                  <a:srgbClr val="002060"/>
                </a:solidFill>
              </a:rPr>
              <a:t>(אשרו את הודעת האבטחה) </a:t>
            </a:r>
            <a:endParaRPr lang="en-US" dirty="0">
              <a:solidFill>
                <a:srgbClr val="002060"/>
              </a:solidFill>
            </a:endParaRPr>
          </a:p>
        </p:txBody>
      </p:sp>
      <p:sp>
        <p:nvSpPr>
          <p:cNvPr id="2" name="מלבן 1"/>
          <p:cNvSpPr/>
          <p:nvPr/>
        </p:nvSpPr>
        <p:spPr>
          <a:xfrm>
            <a:off x="5473521" y="332146"/>
            <a:ext cx="1390919" cy="168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96898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ctrTitle"/>
          </p:nvPr>
        </p:nvSpPr>
        <p:spPr>
          <a:xfrm>
            <a:off x="0" y="2192157"/>
            <a:ext cx="11549090" cy="1194540"/>
          </a:xfrm>
          <a:prstGeom prst="rect">
            <a:avLst/>
          </a:prstGeom>
          <a:noFill/>
          <a:ln>
            <a:noFill/>
          </a:ln>
        </p:spPr>
        <p:txBody>
          <a:bodyPr spcFirstLastPara="1" wrap="square" lIns="91425" tIns="45700" rIns="91425" bIns="45700" anchor="ctr" anchorCtr="0">
            <a:noAutofit/>
          </a:bodyPr>
          <a:lstStyle/>
          <a:p>
            <a:pPr marL="0" lvl="0" indent="0" algn="r" rtl="1">
              <a:spcBef>
                <a:spcPts val="0"/>
              </a:spcBef>
              <a:spcAft>
                <a:spcPts val="0"/>
              </a:spcAft>
              <a:buClr>
                <a:srgbClr val="192A72"/>
              </a:buClr>
              <a:buSzPts val="3200"/>
              <a:buFont typeface="Varela Round"/>
              <a:buNone/>
            </a:pPr>
            <a:r>
              <a:rPr lang="iw-IL" sz="3600" u="sng" dirty="0">
                <a:highlight>
                  <a:srgbClr val="FFFF00"/>
                </a:highlight>
              </a:rPr>
              <a:t>מכיוון ש</a:t>
            </a:r>
            <a:r>
              <a:rPr lang="iw-IL" sz="3600" dirty="0"/>
              <a:t>המיתון במשק מחריף, הייצור התעשייתי הואט.</a:t>
            </a:r>
            <a:br>
              <a:rPr lang="iw-IL" sz="3600" dirty="0"/>
            </a:br>
            <a:br>
              <a:rPr lang="iw-IL" sz="3600" b="1" dirty="0"/>
            </a:br>
            <a:br>
              <a:rPr lang="iw-IL" b="1" dirty="0"/>
            </a:br>
            <a:endParaRPr dirty="0"/>
          </a:p>
        </p:txBody>
      </p:sp>
      <p:sp>
        <p:nvSpPr>
          <p:cNvPr id="124" name="Google Shape;124;p4"/>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4800"/>
              <a:buNone/>
            </a:pPr>
            <a:endParaRPr/>
          </a:p>
          <a:p>
            <a:pPr marL="0" lvl="0" indent="0" algn="ctr" rtl="1">
              <a:spcBef>
                <a:spcPts val="960"/>
              </a:spcBef>
              <a:spcAft>
                <a:spcPts val="0"/>
              </a:spcAft>
              <a:buClr>
                <a:srgbClr val="192A72"/>
              </a:buClr>
              <a:buSzPts val="4800"/>
              <a:buNone/>
            </a:pPr>
            <a:endParaRPr/>
          </a:p>
          <a:p>
            <a:pPr marL="0" lvl="0" indent="0" algn="ctr" rtl="1">
              <a:spcBef>
                <a:spcPts val="960"/>
              </a:spcBef>
              <a:spcAft>
                <a:spcPts val="0"/>
              </a:spcAft>
              <a:buClr>
                <a:srgbClr val="192A72"/>
              </a:buClr>
              <a:buSzPts val="4800"/>
              <a:buNone/>
            </a:pPr>
            <a:endParaRPr/>
          </a:p>
          <a:p>
            <a:pPr marL="0" lvl="0" indent="0" algn="ctr" rtl="1">
              <a:spcBef>
                <a:spcPts val="960"/>
              </a:spcBef>
              <a:spcAft>
                <a:spcPts val="0"/>
              </a:spcAft>
              <a:buClr>
                <a:srgbClr val="192A72"/>
              </a:buClr>
              <a:buSzPts val="4800"/>
              <a:buNone/>
            </a:pPr>
            <a:endParaRPr/>
          </a:p>
        </p:txBody>
      </p:sp>
      <p:sp>
        <p:nvSpPr>
          <p:cNvPr id="125" name="Google Shape;125;p4"/>
          <p:cNvSpPr/>
          <p:nvPr/>
        </p:nvSpPr>
        <p:spPr>
          <a:xfrm>
            <a:off x="3482884" y="2694656"/>
            <a:ext cx="5226232" cy="676725"/>
          </a:xfrm>
          <a:prstGeom prst="roundRect">
            <a:avLst>
              <a:gd name="adj" fmla="val 16667"/>
            </a:avLst>
          </a:prstGeom>
          <a:solidFill>
            <a:srgbClr val="92D050"/>
          </a:soli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2000" dirty="0">
                <a:solidFill>
                  <a:srgbClr val="192A72"/>
                </a:solidFill>
                <a:latin typeface="Varela Round"/>
                <a:ea typeface="Varela Round"/>
                <a:cs typeface="Varela Round"/>
                <a:sym typeface="Varela Round"/>
              </a:rPr>
              <a:t>קשר לוגי של סיבה ותוצאה</a:t>
            </a:r>
            <a:endParaRPr dirty="0"/>
          </a:p>
        </p:txBody>
      </p:sp>
      <p:sp>
        <p:nvSpPr>
          <p:cNvPr id="126" name="Google Shape;126;p4"/>
          <p:cNvSpPr txBox="1"/>
          <p:nvPr/>
        </p:nvSpPr>
        <p:spPr>
          <a:xfrm>
            <a:off x="0" y="3799542"/>
            <a:ext cx="11694558" cy="92328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600" dirty="0">
                <a:solidFill>
                  <a:srgbClr val="192A72"/>
                </a:solidFill>
                <a:latin typeface="Varela Round"/>
                <a:ea typeface="Varela Round"/>
                <a:cs typeface="Varela Round"/>
                <a:sym typeface="Varela Round"/>
              </a:rPr>
              <a:t>שופט התעבורה בלוד קיבל את גרסת הנאשם, </a:t>
            </a:r>
            <a:r>
              <a:rPr lang="iw-IL" sz="3600" b="1" dirty="0">
                <a:solidFill>
                  <a:srgbClr val="192A72"/>
                </a:solidFill>
                <a:highlight>
                  <a:srgbClr val="FFFF00"/>
                </a:highlight>
                <a:latin typeface="Varela Round"/>
                <a:ea typeface="Varela Round"/>
                <a:cs typeface="Varela Round"/>
                <a:sym typeface="Varela Round"/>
              </a:rPr>
              <a:t>ו</a:t>
            </a:r>
            <a:r>
              <a:rPr lang="iw-IL" sz="3600" dirty="0">
                <a:solidFill>
                  <a:srgbClr val="192A72"/>
                </a:solidFill>
                <a:latin typeface="Varela Round"/>
                <a:ea typeface="Varela Round"/>
                <a:cs typeface="Varela Round"/>
                <a:sym typeface="Varela Round"/>
              </a:rPr>
              <a:t>זיכה אותו</a:t>
            </a:r>
            <a:r>
              <a:rPr lang="iw-IL" sz="3200" dirty="0">
                <a:solidFill>
                  <a:srgbClr val="192A72"/>
                </a:solidFill>
                <a:latin typeface="Varela Round"/>
                <a:ea typeface="Varela Round"/>
                <a:cs typeface="Varela Round"/>
                <a:sym typeface="Varela Round"/>
              </a:rPr>
              <a:t>.</a:t>
            </a:r>
            <a:endParaRPr sz="3200" dirty="0">
              <a:solidFill>
                <a:srgbClr val="192A72"/>
              </a:solidFill>
              <a:latin typeface="Varela Round"/>
              <a:ea typeface="Varela Round"/>
              <a:cs typeface="Varela Round"/>
              <a:sym typeface="Varela Round"/>
            </a:endParaRPr>
          </a:p>
          <a:p>
            <a:pPr marL="0" marR="0" lvl="0" indent="0" algn="r" rtl="1">
              <a:spcBef>
                <a:spcPts val="0"/>
              </a:spcBef>
              <a:spcAft>
                <a:spcPts val="0"/>
              </a:spcAft>
              <a:buNone/>
            </a:pPr>
            <a:endParaRPr sz="1800" dirty="0">
              <a:solidFill>
                <a:schemeClr val="dk1"/>
              </a:solidFill>
              <a:latin typeface="Calibri"/>
              <a:ea typeface="Calibri"/>
              <a:cs typeface="Calibri"/>
              <a:sym typeface="Calibri"/>
            </a:endParaRPr>
          </a:p>
        </p:txBody>
      </p:sp>
      <p:sp>
        <p:nvSpPr>
          <p:cNvPr id="127" name="Google Shape;127;p4"/>
          <p:cNvSpPr/>
          <p:nvPr/>
        </p:nvSpPr>
        <p:spPr>
          <a:xfrm>
            <a:off x="3482884" y="4722831"/>
            <a:ext cx="5226232" cy="676725"/>
          </a:xfrm>
          <a:prstGeom prst="roundRect">
            <a:avLst>
              <a:gd name="adj" fmla="val 16667"/>
            </a:avLst>
          </a:prstGeom>
          <a:solidFill>
            <a:srgbClr val="92D050"/>
          </a:soli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2000" dirty="0">
                <a:solidFill>
                  <a:srgbClr val="192A72"/>
                </a:solidFill>
                <a:latin typeface="Varela Round"/>
                <a:ea typeface="Varela Round"/>
                <a:cs typeface="Varela Round"/>
                <a:sym typeface="Varela Round"/>
              </a:rPr>
              <a:t>קשר לוגי של סיבה ותוצאה</a:t>
            </a:r>
            <a:endParaRPr dirty="0"/>
          </a:p>
        </p:txBody>
      </p:sp>
      <p:sp>
        <p:nvSpPr>
          <p:cNvPr id="128" name="Google Shape;128;p4"/>
          <p:cNvSpPr txBox="1"/>
          <p:nvPr/>
        </p:nvSpPr>
        <p:spPr>
          <a:xfrm>
            <a:off x="633166" y="508756"/>
            <a:ext cx="10925667" cy="769441"/>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iw-IL" sz="4400" b="1" dirty="0">
                <a:solidFill>
                  <a:schemeClr val="accent2">
                    <a:lumMod val="75000"/>
                  </a:schemeClr>
                </a:solidFill>
                <a:latin typeface="Varela Round"/>
                <a:ea typeface="Varela Round"/>
                <a:cs typeface="Varela Round"/>
                <a:sym typeface="Varela Round"/>
              </a:rPr>
              <a:t>מהו הקשר הלוגי שמציינות מילות הקישור ?</a:t>
            </a:r>
            <a:endParaRPr sz="4400" b="1" dirty="0">
              <a:solidFill>
                <a:schemeClr val="accent2">
                  <a:lumMod val="75000"/>
                </a:schemeClr>
              </a:solidFill>
              <a:latin typeface="Varela Round"/>
              <a:ea typeface="Varela Round"/>
              <a:cs typeface="Varela Round"/>
            </a:endParaRPr>
          </a:p>
        </p:txBody>
      </p:sp>
    </p:spTree>
    <p:extLst>
      <p:ext uri="{BB962C8B-B14F-4D97-AF65-F5344CB8AC3E}">
        <p14:creationId xmlns:p14="http://schemas.microsoft.com/office/powerpoint/2010/main" val="331391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ctrTitle"/>
          </p:nvPr>
        </p:nvSpPr>
        <p:spPr>
          <a:xfrm>
            <a:off x="961579" y="341228"/>
            <a:ext cx="10247689" cy="63735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4000"/>
              <a:buFont typeface="Varela Round"/>
              <a:buNone/>
            </a:pPr>
            <a:r>
              <a:rPr lang="iw-IL" sz="4400" dirty="0">
                <a:solidFill>
                  <a:srgbClr val="C00000"/>
                </a:solidFill>
              </a:rPr>
              <a:t>מיון מילות הקישור</a:t>
            </a:r>
            <a:endParaRPr sz="4400" dirty="0">
              <a:solidFill>
                <a:srgbClr val="C00000"/>
              </a:solidFill>
            </a:endParaRPr>
          </a:p>
        </p:txBody>
      </p:sp>
      <p:pic>
        <p:nvPicPr>
          <p:cNvPr id="134" name="Google Shape;134;p7">
            <a:hlinkClick r:id="rId3"/>
          </p:cNvPr>
          <p:cNvPicPr preferRelativeResize="0"/>
          <p:nvPr/>
        </p:nvPicPr>
        <p:blipFill rotWithShape="1">
          <a:blip r:embed="rId4">
            <a:alphaModFix/>
          </a:blip>
          <a:srcRect/>
          <a:stretch/>
        </p:blipFill>
        <p:spPr>
          <a:xfrm>
            <a:off x="1128613" y="1402715"/>
            <a:ext cx="9913623" cy="45074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60222" y="4365994"/>
            <a:ext cx="5172075" cy="1123950"/>
          </a:xfrm>
          <a:prstGeom prst="rect">
            <a:avLst/>
          </a:prstGeom>
          <a:ln w="28575">
            <a:solidFill>
              <a:schemeClr val="accent6">
                <a:lumMod val="75000"/>
              </a:schemeClr>
            </a:solidFill>
          </a:ln>
        </p:spPr>
      </p:pic>
      <p:pic>
        <p:nvPicPr>
          <p:cNvPr id="6" name="Picture 5"/>
          <p:cNvPicPr>
            <a:picLocks noChangeAspect="1"/>
          </p:cNvPicPr>
          <p:nvPr/>
        </p:nvPicPr>
        <p:blipFill>
          <a:blip r:embed="rId4"/>
          <a:stretch>
            <a:fillRect/>
          </a:stretch>
        </p:blipFill>
        <p:spPr>
          <a:xfrm>
            <a:off x="660222" y="3134444"/>
            <a:ext cx="5067300" cy="571500"/>
          </a:xfrm>
          <a:prstGeom prst="rect">
            <a:avLst/>
          </a:prstGeom>
          <a:ln w="28575">
            <a:solidFill>
              <a:schemeClr val="accent6">
                <a:lumMod val="75000"/>
              </a:schemeClr>
            </a:solidFill>
          </a:ln>
        </p:spPr>
      </p:pic>
      <p:pic>
        <p:nvPicPr>
          <p:cNvPr id="7" name="Picture 6"/>
          <p:cNvPicPr>
            <a:picLocks noChangeAspect="1"/>
          </p:cNvPicPr>
          <p:nvPr/>
        </p:nvPicPr>
        <p:blipFill rotWithShape="1">
          <a:blip r:embed="rId5"/>
          <a:srcRect t="12226"/>
          <a:stretch/>
        </p:blipFill>
        <p:spPr>
          <a:xfrm>
            <a:off x="660222" y="1462077"/>
            <a:ext cx="5181600" cy="1128659"/>
          </a:xfrm>
          <a:prstGeom prst="rect">
            <a:avLst/>
          </a:prstGeom>
          <a:ln w="28575">
            <a:solidFill>
              <a:schemeClr val="accent6">
                <a:lumMod val="75000"/>
              </a:schemeClr>
            </a:solidFill>
          </a:ln>
        </p:spPr>
      </p:pic>
      <p:pic>
        <p:nvPicPr>
          <p:cNvPr id="8" name="Picture 7"/>
          <p:cNvPicPr>
            <a:picLocks noChangeAspect="1"/>
          </p:cNvPicPr>
          <p:nvPr/>
        </p:nvPicPr>
        <p:blipFill>
          <a:blip r:embed="rId6"/>
          <a:stretch>
            <a:fillRect/>
          </a:stretch>
        </p:blipFill>
        <p:spPr>
          <a:xfrm>
            <a:off x="7180343" y="2849715"/>
            <a:ext cx="4676775" cy="1466850"/>
          </a:xfrm>
          <a:prstGeom prst="rect">
            <a:avLst/>
          </a:prstGeom>
          <a:ln w="28575">
            <a:solidFill>
              <a:schemeClr val="accent6">
                <a:lumMod val="75000"/>
              </a:schemeClr>
            </a:solidFill>
          </a:ln>
        </p:spPr>
      </p:pic>
      <p:pic>
        <p:nvPicPr>
          <p:cNvPr id="9" name="Picture 8"/>
          <p:cNvPicPr>
            <a:picLocks noChangeAspect="1"/>
          </p:cNvPicPr>
          <p:nvPr/>
        </p:nvPicPr>
        <p:blipFill>
          <a:blip r:embed="rId7"/>
          <a:stretch>
            <a:fillRect/>
          </a:stretch>
        </p:blipFill>
        <p:spPr>
          <a:xfrm>
            <a:off x="6608843" y="1423928"/>
            <a:ext cx="5248275" cy="1166808"/>
          </a:xfrm>
          <a:prstGeom prst="rect">
            <a:avLst/>
          </a:prstGeom>
          <a:ln w="28575">
            <a:solidFill>
              <a:schemeClr val="accent6">
                <a:lumMod val="75000"/>
              </a:schemeClr>
            </a:solidFill>
          </a:ln>
        </p:spPr>
      </p:pic>
      <p:pic>
        <p:nvPicPr>
          <p:cNvPr id="10" name="Picture 9"/>
          <p:cNvPicPr>
            <a:picLocks noChangeAspect="1"/>
          </p:cNvPicPr>
          <p:nvPr/>
        </p:nvPicPr>
        <p:blipFill>
          <a:blip r:embed="rId8"/>
          <a:stretch>
            <a:fillRect/>
          </a:stretch>
        </p:blipFill>
        <p:spPr>
          <a:xfrm>
            <a:off x="6138301" y="4575544"/>
            <a:ext cx="5718817" cy="914400"/>
          </a:xfrm>
          <a:prstGeom prst="rect">
            <a:avLst/>
          </a:prstGeom>
          <a:ln w="28575">
            <a:solidFill>
              <a:schemeClr val="accent6">
                <a:lumMod val="75000"/>
              </a:schemeClr>
            </a:solidFill>
          </a:ln>
        </p:spPr>
      </p:pic>
      <p:sp>
        <p:nvSpPr>
          <p:cNvPr id="2" name="TextBox 1"/>
          <p:cNvSpPr txBox="1"/>
          <p:nvPr/>
        </p:nvSpPr>
        <p:spPr>
          <a:xfrm>
            <a:off x="0" y="6149994"/>
            <a:ext cx="10586631" cy="584775"/>
          </a:xfrm>
          <a:prstGeom prst="rect">
            <a:avLst/>
          </a:prstGeom>
          <a:noFill/>
        </p:spPr>
        <p:txBody>
          <a:bodyPr wrap="square" rtlCol="0">
            <a:spAutoFit/>
          </a:bodyPr>
          <a:lstStyle/>
          <a:p>
            <a:pPr algn="r"/>
            <a:r>
              <a:rPr lang="he-IL" sz="3200" b="1" u="sng" dirty="0">
                <a:solidFill>
                  <a:srgbClr val="C00000"/>
                </a:solidFill>
                <a:latin typeface="Varela Round" panose="00000500000000000000" pitchFamily="2" charset="-79"/>
                <a:cs typeface="Varela Round" panose="00000500000000000000" pitchFamily="2" charset="-79"/>
              </a:rPr>
              <a:t>קשר לוגי של</a:t>
            </a:r>
            <a:r>
              <a:rPr lang="he-IL" sz="3200" b="1" dirty="0">
                <a:solidFill>
                  <a:srgbClr val="C00000"/>
                </a:solidFill>
                <a:latin typeface="Varela Round" panose="00000500000000000000" pitchFamily="2" charset="-79"/>
                <a:cs typeface="Varela Round" panose="00000500000000000000" pitchFamily="2" charset="-79"/>
              </a:rPr>
              <a:t> - זמן,  הוספה,  תכלית,  סיבה ותוצאה,  ויתור</a:t>
            </a:r>
            <a:endParaRPr lang="en-US" sz="3200" b="1" dirty="0">
              <a:solidFill>
                <a:srgbClr val="C0000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930319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60222" y="4365994"/>
            <a:ext cx="5172075" cy="1123950"/>
          </a:xfrm>
          <a:prstGeom prst="rect">
            <a:avLst/>
          </a:prstGeom>
          <a:ln w="28575">
            <a:solidFill>
              <a:schemeClr val="accent6">
                <a:lumMod val="75000"/>
              </a:schemeClr>
            </a:solidFill>
          </a:ln>
        </p:spPr>
      </p:pic>
      <p:pic>
        <p:nvPicPr>
          <p:cNvPr id="6" name="Picture 5"/>
          <p:cNvPicPr>
            <a:picLocks noChangeAspect="1"/>
          </p:cNvPicPr>
          <p:nvPr/>
        </p:nvPicPr>
        <p:blipFill>
          <a:blip r:embed="rId4"/>
          <a:stretch>
            <a:fillRect/>
          </a:stretch>
        </p:blipFill>
        <p:spPr>
          <a:xfrm>
            <a:off x="660222" y="3134444"/>
            <a:ext cx="5067300" cy="571500"/>
          </a:xfrm>
          <a:prstGeom prst="rect">
            <a:avLst/>
          </a:prstGeom>
          <a:ln w="28575">
            <a:solidFill>
              <a:schemeClr val="accent6">
                <a:lumMod val="75000"/>
              </a:schemeClr>
            </a:solidFill>
          </a:ln>
        </p:spPr>
      </p:pic>
      <p:pic>
        <p:nvPicPr>
          <p:cNvPr id="7" name="Picture 6"/>
          <p:cNvPicPr>
            <a:picLocks noChangeAspect="1"/>
          </p:cNvPicPr>
          <p:nvPr/>
        </p:nvPicPr>
        <p:blipFill rotWithShape="1">
          <a:blip r:embed="rId5"/>
          <a:srcRect t="12226"/>
          <a:stretch/>
        </p:blipFill>
        <p:spPr>
          <a:xfrm>
            <a:off x="660222" y="1462077"/>
            <a:ext cx="5181600" cy="1128659"/>
          </a:xfrm>
          <a:prstGeom prst="rect">
            <a:avLst/>
          </a:prstGeom>
          <a:ln w="28575">
            <a:solidFill>
              <a:schemeClr val="accent6">
                <a:lumMod val="75000"/>
              </a:schemeClr>
            </a:solidFill>
          </a:ln>
        </p:spPr>
      </p:pic>
      <p:pic>
        <p:nvPicPr>
          <p:cNvPr id="8" name="Picture 7"/>
          <p:cNvPicPr>
            <a:picLocks noChangeAspect="1"/>
          </p:cNvPicPr>
          <p:nvPr/>
        </p:nvPicPr>
        <p:blipFill>
          <a:blip r:embed="rId6"/>
          <a:stretch>
            <a:fillRect/>
          </a:stretch>
        </p:blipFill>
        <p:spPr>
          <a:xfrm>
            <a:off x="7180343" y="2778137"/>
            <a:ext cx="4676775" cy="1466850"/>
          </a:xfrm>
          <a:prstGeom prst="rect">
            <a:avLst/>
          </a:prstGeom>
          <a:ln w="28575">
            <a:solidFill>
              <a:schemeClr val="accent6">
                <a:lumMod val="75000"/>
              </a:schemeClr>
            </a:solidFill>
          </a:ln>
        </p:spPr>
      </p:pic>
      <p:pic>
        <p:nvPicPr>
          <p:cNvPr id="9" name="Picture 8"/>
          <p:cNvPicPr>
            <a:picLocks noChangeAspect="1"/>
          </p:cNvPicPr>
          <p:nvPr/>
        </p:nvPicPr>
        <p:blipFill>
          <a:blip r:embed="rId7"/>
          <a:stretch>
            <a:fillRect/>
          </a:stretch>
        </p:blipFill>
        <p:spPr>
          <a:xfrm>
            <a:off x="6608843" y="1423928"/>
            <a:ext cx="5248275" cy="1166808"/>
          </a:xfrm>
          <a:prstGeom prst="rect">
            <a:avLst/>
          </a:prstGeom>
          <a:ln w="28575">
            <a:solidFill>
              <a:schemeClr val="accent6">
                <a:lumMod val="75000"/>
              </a:schemeClr>
            </a:solidFill>
          </a:ln>
        </p:spPr>
      </p:pic>
      <p:pic>
        <p:nvPicPr>
          <p:cNvPr id="10" name="Picture 9"/>
          <p:cNvPicPr>
            <a:picLocks noChangeAspect="1"/>
          </p:cNvPicPr>
          <p:nvPr/>
        </p:nvPicPr>
        <p:blipFill>
          <a:blip r:embed="rId8"/>
          <a:stretch>
            <a:fillRect/>
          </a:stretch>
        </p:blipFill>
        <p:spPr>
          <a:xfrm>
            <a:off x="6143960" y="4522041"/>
            <a:ext cx="5718817" cy="914400"/>
          </a:xfrm>
          <a:prstGeom prst="rect">
            <a:avLst/>
          </a:prstGeom>
          <a:ln w="28575">
            <a:solidFill>
              <a:schemeClr val="accent6">
                <a:lumMod val="75000"/>
              </a:schemeClr>
            </a:solidFill>
          </a:ln>
        </p:spPr>
      </p:pic>
      <p:sp>
        <p:nvSpPr>
          <p:cNvPr id="2" name="TextBox 1"/>
          <p:cNvSpPr txBox="1"/>
          <p:nvPr/>
        </p:nvSpPr>
        <p:spPr>
          <a:xfrm>
            <a:off x="0" y="6149994"/>
            <a:ext cx="10586631" cy="584775"/>
          </a:xfrm>
          <a:prstGeom prst="rect">
            <a:avLst/>
          </a:prstGeom>
          <a:noFill/>
        </p:spPr>
        <p:txBody>
          <a:bodyPr wrap="square" rtlCol="0">
            <a:spAutoFit/>
          </a:bodyPr>
          <a:lstStyle/>
          <a:p>
            <a:pPr algn="r"/>
            <a:r>
              <a:rPr lang="he-IL" sz="3200" b="1" u="sng" dirty="0">
                <a:solidFill>
                  <a:srgbClr val="C00000"/>
                </a:solidFill>
                <a:latin typeface="Varela Round" panose="00000500000000000000" pitchFamily="2" charset="-79"/>
                <a:cs typeface="Varela Round" panose="00000500000000000000" pitchFamily="2" charset="-79"/>
              </a:rPr>
              <a:t>קשר לוגי של</a:t>
            </a:r>
            <a:r>
              <a:rPr lang="he-IL" sz="3200" b="1" dirty="0">
                <a:solidFill>
                  <a:srgbClr val="C00000"/>
                </a:solidFill>
                <a:latin typeface="Varela Round" panose="00000500000000000000" pitchFamily="2" charset="-79"/>
                <a:cs typeface="Varela Round" panose="00000500000000000000" pitchFamily="2" charset="-79"/>
              </a:rPr>
              <a:t> - זמן,  הוספה,  תכלית,  סיבה ותוצאה,  ויתור</a:t>
            </a:r>
            <a:endParaRPr lang="en-US" sz="3200" b="1" dirty="0">
              <a:solidFill>
                <a:srgbClr val="C00000"/>
              </a:solidFill>
              <a:latin typeface="Varela Round" panose="00000500000000000000" pitchFamily="2" charset="-79"/>
              <a:cs typeface="Varela Round" panose="00000500000000000000" pitchFamily="2" charset="-79"/>
            </a:endParaRPr>
          </a:p>
        </p:txBody>
      </p:sp>
      <p:sp>
        <p:nvSpPr>
          <p:cNvPr id="11" name="TextBox 10"/>
          <p:cNvSpPr txBox="1"/>
          <p:nvPr/>
        </p:nvSpPr>
        <p:spPr>
          <a:xfrm rot="20675756">
            <a:off x="6450582" y="1070966"/>
            <a:ext cx="1137179" cy="461665"/>
          </a:xfrm>
          <a:prstGeom prst="rect">
            <a:avLst/>
          </a:prstGeom>
          <a:solidFill>
            <a:schemeClr val="bg1"/>
          </a:solidFill>
          <a:ln>
            <a:solidFill>
              <a:srgbClr val="FF0000"/>
            </a:solidFill>
          </a:ln>
        </p:spPr>
        <p:txBody>
          <a:bodyPr wrap="square" rtlCol="0">
            <a:spAutoFit/>
          </a:bodyPr>
          <a:lstStyle/>
          <a:p>
            <a:pPr algn="r"/>
            <a:r>
              <a:rPr lang="he-IL" sz="2400" dirty="0">
                <a:solidFill>
                  <a:srgbClr val="FF0000"/>
                </a:solidFill>
                <a:latin typeface="Varela Round" panose="00000500000000000000" pitchFamily="2" charset="-79"/>
                <a:cs typeface="Varela Round" panose="00000500000000000000" pitchFamily="2" charset="-79"/>
              </a:rPr>
              <a:t>תוצאה</a:t>
            </a:r>
            <a:endParaRPr lang="en-US" sz="2400" dirty="0">
              <a:solidFill>
                <a:srgbClr val="FF0000"/>
              </a:solidFill>
              <a:latin typeface="Varela Round" panose="00000500000000000000" pitchFamily="2" charset="-79"/>
              <a:cs typeface="Varela Round" panose="00000500000000000000" pitchFamily="2" charset="-79"/>
            </a:endParaRPr>
          </a:p>
        </p:txBody>
      </p:sp>
      <p:sp>
        <p:nvSpPr>
          <p:cNvPr id="12" name="TextBox 11"/>
          <p:cNvSpPr txBox="1"/>
          <p:nvPr/>
        </p:nvSpPr>
        <p:spPr>
          <a:xfrm rot="21042067">
            <a:off x="356773" y="1125945"/>
            <a:ext cx="1257473" cy="461665"/>
          </a:xfrm>
          <a:prstGeom prst="rect">
            <a:avLst/>
          </a:prstGeom>
          <a:solidFill>
            <a:schemeClr val="bg1"/>
          </a:solidFill>
          <a:ln>
            <a:solidFill>
              <a:srgbClr val="FF0000"/>
            </a:solidFill>
          </a:ln>
        </p:spPr>
        <p:txBody>
          <a:bodyPr wrap="square" rtlCol="0">
            <a:spAutoFit/>
          </a:bodyPr>
          <a:lstStyle/>
          <a:p>
            <a:pPr algn="ctr"/>
            <a:r>
              <a:rPr lang="he-IL" sz="2400" dirty="0">
                <a:solidFill>
                  <a:srgbClr val="FF0000"/>
                </a:solidFill>
                <a:latin typeface="Varela Round" panose="00000500000000000000" pitchFamily="2" charset="-79"/>
                <a:cs typeface="Varela Round" panose="00000500000000000000" pitchFamily="2" charset="-79"/>
              </a:rPr>
              <a:t>תכלית</a:t>
            </a:r>
            <a:endParaRPr lang="en-US" sz="2400" dirty="0">
              <a:solidFill>
                <a:srgbClr val="FF0000"/>
              </a:solidFill>
              <a:latin typeface="Varela Round" panose="00000500000000000000" pitchFamily="2" charset="-79"/>
              <a:cs typeface="Varela Round" panose="00000500000000000000" pitchFamily="2" charset="-79"/>
            </a:endParaRPr>
          </a:p>
        </p:txBody>
      </p:sp>
      <p:sp>
        <p:nvSpPr>
          <p:cNvPr id="13" name="TextBox 12"/>
          <p:cNvSpPr txBox="1"/>
          <p:nvPr/>
        </p:nvSpPr>
        <p:spPr>
          <a:xfrm rot="20847734">
            <a:off x="6548924" y="3796729"/>
            <a:ext cx="1042042" cy="461665"/>
          </a:xfrm>
          <a:prstGeom prst="rect">
            <a:avLst/>
          </a:prstGeom>
          <a:solidFill>
            <a:schemeClr val="bg1"/>
          </a:solidFill>
          <a:ln>
            <a:solidFill>
              <a:srgbClr val="FF0000"/>
            </a:solidFill>
          </a:ln>
        </p:spPr>
        <p:txBody>
          <a:bodyPr wrap="square" rtlCol="0">
            <a:spAutoFit/>
          </a:bodyPr>
          <a:lstStyle/>
          <a:p>
            <a:pPr algn="r"/>
            <a:r>
              <a:rPr lang="he-IL" sz="2400" dirty="0">
                <a:solidFill>
                  <a:srgbClr val="FF0000"/>
                </a:solidFill>
                <a:latin typeface="Varela Round" panose="00000500000000000000" pitchFamily="2" charset="-79"/>
                <a:cs typeface="Varela Round" panose="00000500000000000000" pitchFamily="2" charset="-79"/>
              </a:rPr>
              <a:t>סיבה</a:t>
            </a:r>
            <a:r>
              <a:rPr lang="he-IL" sz="2000" b="1" dirty="0">
                <a:solidFill>
                  <a:srgbClr val="FF0000"/>
                </a:solidFill>
              </a:rPr>
              <a:t> </a:t>
            </a:r>
            <a:endParaRPr lang="en-US" sz="2000" b="1" dirty="0">
              <a:solidFill>
                <a:srgbClr val="FF0000"/>
              </a:solidFill>
            </a:endParaRPr>
          </a:p>
        </p:txBody>
      </p:sp>
      <p:sp>
        <p:nvSpPr>
          <p:cNvPr id="14" name="TextBox 13"/>
          <p:cNvSpPr txBox="1"/>
          <p:nvPr/>
        </p:nvSpPr>
        <p:spPr>
          <a:xfrm>
            <a:off x="6288235" y="5234629"/>
            <a:ext cx="1946278" cy="461665"/>
          </a:xfrm>
          <a:prstGeom prst="rect">
            <a:avLst/>
          </a:prstGeom>
          <a:solidFill>
            <a:schemeClr val="bg1"/>
          </a:solidFill>
          <a:ln>
            <a:solidFill>
              <a:srgbClr val="FF0000"/>
            </a:solidFill>
          </a:ln>
        </p:spPr>
        <p:txBody>
          <a:bodyPr wrap="square" rtlCol="0">
            <a:spAutoFit/>
          </a:bodyPr>
          <a:lstStyle/>
          <a:p>
            <a:pPr algn="r"/>
            <a:r>
              <a:rPr lang="he-IL" sz="2400" dirty="0">
                <a:solidFill>
                  <a:srgbClr val="FF0000"/>
                </a:solidFill>
                <a:latin typeface="Varela Round" panose="00000500000000000000" pitchFamily="2" charset="-79"/>
                <a:cs typeface="Varela Round" panose="00000500000000000000" pitchFamily="2" charset="-79"/>
              </a:rPr>
              <a:t>סיבה ותוצאה</a:t>
            </a:r>
            <a:endParaRPr lang="en-US" sz="2400" dirty="0">
              <a:solidFill>
                <a:srgbClr val="FF0000"/>
              </a:solidFill>
              <a:latin typeface="Varela Round" panose="00000500000000000000" pitchFamily="2" charset="-79"/>
              <a:cs typeface="Varela Round" panose="00000500000000000000" pitchFamily="2" charset="-79"/>
            </a:endParaRPr>
          </a:p>
        </p:txBody>
      </p:sp>
      <p:sp>
        <p:nvSpPr>
          <p:cNvPr id="15" name="TextBox 14"/>
          <p:cNvSpPr txBox="1"/>
          <p:nvPr/>
        </p:nvSpPr>
        <p:spPr>
          <a:xfrm rot="20910949">
            <a:off x="468470" y="2764062"/>
            <a:ext cx="1402296" cy="461665"/>
          </a:xfrm>
          <a:prstGeom prst="rect">
            <a:avLst/>
          </a:prstGeom>
          <a:solidFill>
            <a:schemeClr val="bg1"/>
          </a:solidFill>
          <a:ln>
            <a:solidFill>
              <a:srgbClr val="FF0000"/>
            </a:solidFill>
          </a:ln>
        </p:spPr>
        <p:txBody>
          <a:bodyPr wrap="square" rtlCol="0">
            <a:spAutoFit/>
          </a:bodyPr>
          <a:lstStyle/>
          <a:p>
            <a:pPr algn="ctr"/>
            <a:r>
              <a:rPr lang="he-IL" sz="2400" dirty="0">
                <a:solidFill>
                  <a:srgbClr val="FF0000"/>
                </a:solidFill>
                <a:latin typeface="Varela Round" panose="00000500000000000000" pitchFamily="2" charset="-79"/>
                <a:cs typeface="Varela Round" panose="00000500000000000000" pitchFamily="2" charset="-79"/>
              </a:rPr>
              <a:t>הוספה</a:t>
            </a:r>
            <a:endParaRPr lang="en-US" sz="2400" dirty="0">
              <a:solidFill>
                <a:srgbClr val="FF0000"/>
              </a:solidFill>
              <a:latin typeface="Varela Round" panose="00000500000000000000" pitchFamily="2" charset="-79"/>
              <a:cs typeface="Varela Round" panose="00000500000000000000" pitchFamily="2" charset="-79"/>
            </a:endParaRPr>
          </a:p>
        </p:txBody>
      </p:sp>
      <p:sp>
        <p:nvSpPr>
          <p:cNvPr id="17" name="הסבר ענן 16"/>
          <p:cNvSpPr/>
          <p:nvPr/>
        </p:nvSpPr>
        <p:spPr>
          <a:xfrm rot="21290530">
            <a:off x="3282180" y="262362"/>
            <a:ext cx="3879667" cy="973866"/>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b="1" dirty="0">
                <a:solidFill>
                  <a:srgbClr val="FF0000"/>
                </a:solidFill>
                <a:latin typeface="Varela Round" panose="00000500000000000000" pitchFamily="2" charset="-79"/>
                <a:cs typeface="Varela Round" panose="00000500000000000000" pitchFamily="2" charset="-79"/>
              </a:rPr>
              <a:t>תשובון</a:t>
            </a:r>
            <a:endParaRPr lang="en-US" sz="3200" b="1" dirty="0">
              <a:solidFill>
                <a:srgbClr val="FF0000"/>
              </a:solidFill>
              <a:latin typeface="Varela Round" panose="00000500000000000000" pitchFamily="2" charset="-79"/>
              <a:cs typeface="Varela Round" panose="00000500000000000000" pitchFamily="2" charset="-79"/>
            </a:endParaRPr>
          </a:p>
        </p:txBody>
      </p:sp>
      <p:sp>
        <p:nvSpPr>
          <p:cNvPr id="18" name="TextBox 17"/>
          <p:cNvSpPr txBox="1"/>
          <p:nvPr/>
        </p:nvSpPr>
        <p:spPr>
          <a:xfrm rot="20847734">
            <a:off x="464488" y="4016839"/>
            <a:ext cx="1042042" cy="461665"/>
          </a:xfrm>
          <a:prstGeom prst="rect">
            <a:avLst/>
          </a:prstGeom>
          <a:solidFill>
            <a:schemeClr val="bg1"/>
          </a:solidFill>
          <a:ln>
            <a:solidFill>
              <a:srgbClr val="FF0000"/>
            </a:solidFill>
          </a:ln>
        </p:spPr>
        <p:txBody>
          <a:bodyPr wrap="square" rtlCol="0">
            <a:spAutoFit/>
          </a:bodyPr>
          <a:lstStyle/>
          <a:p>
            <a:pPr algn="ctr"/>
            <a:r>
              <a:rPr lang="he-IL" sz="2400" dirty="0">
                <a:solidFill>
                  <a:srgbClr val="FF0000"/>
                </a:solidFill>
                <a:latin typeface="Varela Round" panose="00000500000000000000" pitchFamily="2" charset="-79"/>
                <a:cs typeface="Varela Round" panose="00000500000000000000" pitchFamily="2" charset="-79"/>
              </a:rPr>
              <a:t>ויתור</a:t>
            </a:r>
            <a:r>
              <a:rPr lang="he-IL" sz="2000" b="1" dirty="0">
                <a:solidFill>
                  <a:srgbClr val="FF0000"/>
                </a:solidFill>
              </a:rPr>
              <a:t> </a:t>
            </a:r>
            <a:endParaRPr lang="en-US" sz="2000" b="1" dirty="0">
              <a:solidFill>
                <a:srgbClr val="FF0000"/>
              </a:solidFill>
            </a:endParaRPr>
          </a:p>
        </p:txBody>
      </p:sp>
    </p:spTree>
    <p:extLst>
      <p:ext uri="{BB962C8B-B14F-4D97-AF65-F5344CB8AC3E}">
        <p14:creationId xmlns:p14="http://schemas.microsoft.com/office/powerpoint/2010/main" val="1765446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8787"/>
            <a:ext cx="11678184" cy="4555490"/>
          </a:xfrm>
        </p:spPr>
        <p:txBody>
          <a:bodyPr/>
          <a:lstStyle/>
          <a:p>
            <a:pPr>
              <a:lnSpc>
                <a:spcPct val="200000"/>
              </a:lnSpc>
            </a:pPr>
            <a:r>
              <a:rPr lang="he-IL" sz="4400" dirty="0">
                <a:latin typeface="Varela Round" panose="00000500000000000000" pitchFamily="2" charset="-79"/>
                <a:cs typeface="Varela Round" panose="00000500000000000000" pitchFamily="2" charset="-79"/>
              </a:rPr>
              <a:t>1. רונית נכנסה לשיעור </a:t>
            </a:r>
            <a:r>
              <a:rPr lang="he-IL" sz="4400" dirty="0">
                <a:solidFill>
                  <a:srgbClr val="FF0000"/>
                </a:solidFill>
                <a:latin typeface="Varela Round" panose="00000500000000000000" pitchFamily="2" charset="-79"/>
                <a:cs typeface="Varela Round" panose="00000500000000000000" pitchFamily="2" charset="-79"/>
              </a:rPr>
              <a:t>לפני ש</a:t>
            </a:r>
            <a:r>
              <a:rPr lang="he-IL" sz="4400" dirty="0">
                <a:latin typeface="Varela Round" panose="00000500000000000000" pitchFamily="2" charset="-79"/>
                <a:cs typeface="Varela Round" panose="00000500000000000000" pitchFamily="2" charset="-79"/>
              </a:rPr>
              <a:t>הפעמון צלצל.</a:t>
            </a:r>
            <a:br>
              <a:rPr lang="he-IL" sz="4400" dirty="0">
                <a:latin typeface="Varela Round" panose="00000500000000000000" pitchFamily="2" charset="-79"/>
                <a:cs typeface="Varela Round" panose="00000500000000000000" pitchFamily="2" charset="-79"/>
              </a:rPr>
            </a:br>
            <a:r>
              <a:rPr lang="he-IL" sz="4400" dirty="0">
                <a:latin typeface="Varela Round" panose="00000500000000000000" pitchFamily="2" charset="-79"/>
                <a:cs typeface="Varela Round" panose="00000500000000000000" pitchFamily="2" charset="-79"/>
              </a:rPr>
              <a:t>2. </a:t>
            </a:r>
            <a:r>
              <a:rPr lang="he-IL" sz="4400" dirty="0">
                <a:solidFill>
                  <a:srgbClr val="FF0000"/>
                </a:solidFill>
                <a:latin typeface="Varela Round" panose="00000500000000000000" pitchFamily="2" charset="-79"/>
                <a:cs typeface="Varela Round" panose="00000500000000000000" pitchFamily="2" charset="-79"/>
              </a:rPr>
              <a:t>טרם</a:t>
            </a:r>
            <a:r>
              <a:rPr lang="he-IL" sz="4400" dirty="0">
                <a:latin typeface="Varela Round" panose="00000500000000000000" pitchFamily="2" charset="-79"/>
                <a:cs typeface="Varela Round" panose="00000500000000000000" pitchFamily="2" charset="-79"/>
              </a:rPr>
              <a:t> צלצולו של הפעמון רונית נכנסה לשיעור. </a:t>
            </a:r>
            <a:endParaRPr lang="he-IL" dirty="0"/>
          </a:p>
        </p:txBody>
      </p:sp>
      <p:sp>
        <p:nvSpPr>
          <p:cNvPr id="3" name="Text Placeholder 2"/>
          <p:cNvSpPr>
            <a:spLocks noGrp="1"/>
          </p:cNvSpPr>
          <p:nvPr>
            <p:ph type="body" idx="1"/>
          </p:nvPr>
        </p:nvSpPr>
        <p:spPr>
          <a:xfrm>
            <a:off x="234416" y="210692"/>
            <a:ext cx="11957584" cy="2004569"/>
          </a:xfrm>
        </p:spPr>
        <p:txBody>
          <a:bodyPr>
            <a:noAutofit/>
          </a:bodyPr>
          <a:lstStyle/>
          <a:p>
            <a:r>
              <a:rPr lang="he-IL" sz="4000" b="1" u="sng" dirty="0">
                <a:solidFill>
                  <a:schemeClr val="accent2">
                    <a:lumMod val="75000"/>
                  </a:schemeClr>
                </a:solidFill>
                <a:latin typeface="Varela Round" panose="00000500000000000000" pitchFamily="2" charset="-79"/>
                <a:cs typeface="Varela Round" panose="00000500000000000000" pitchFamily="2" charset="-79"/>
              </a:rPr>
              <a:t>קראו את המשפטים הבאים, שימו לב היכן ממוקמת מילת הקישור.</a:t>
            </a:r>
          </a:p>
          <a:p>
            <a:r>
              <a:rPr lang="he-IL" sz="4000" b="1" u="sng" dirty="0">
                <a:solidFill>
                  <a:schemeClr val="accent2">
                    <a:lumMod val="75000"/>
                  </a:schemeClr>
                </a:solidFill>
                <a:latin typeface="Varela Round" panose="00000500000000000000" pitchFamily="2" charset="-79"/>
                <a:cs typeface="Varela Round" panose="00000500000000000000" pitchFamily="2" charset="-79"/>
              </a:rPr>
              <a:t> כתבו מסקנה במחברותיכם.</a:t>
            </a:r>
          </a:p>
        </p:txBody>
      </p:sp>
    </p:spTree>
    <p:extLst>
      <p:ext uri="{BB962C8B-B14F-4D97-AF65-F5344CB8AC3E}">
        <p14:creationId xmlns:p14="http://schemas.microsoft.com/office/powerpoint/2010/main" val="3502678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183" y="1055077"/>
            <a:ext cx="11792484" cy="4469164"/>
          </a:xfrm>
        </p:spPr>
        <p:txBody>
          <a:bodyPr/>
          <a:lstStyle/>
          <a:p>
            <a:pPr>
              <a:lnSpc>
                <a:spcPct val="200000"/>
              </a:lnSpc>
            </a:pPr>
            <a:r>
              <a:rPr lang="he-IL" sz="3600" dirty="0">
                <a:latin typeface="Varela Round" panose="00000500000000000000" pitchFamily="2" charset="-79"/>
                <a:cs typeface="Varela Round" panose="00000500000000000000" pitchFamily="2" charset="-79"/>
              </a:rPr>
              <a:t>מילת הקישור יכולה להופיע פעמים בתחילת המשפט ופעמים באמצע המשפט, כיון שהיא מחברת בין שני חלקי המשפט, ויוצרת את המשמעות של הקשר (סוג הקשר).</a:t>
            </a:r>
          </a:p>
        </p:txBody>
      </p:sp>
      <p:sp>
        <p:nvSpPr>
          <p:cNvPr id="3" name="Text Placeholder 2"/>
          <p:cNvSpPr>
            <a:spLocks noGrp="1"/>
          </p:cNvSpPr>
          <p:nvPr>
            <p:ph type="body" idx="1"/>
          </p:nvPr>
        </p:nvSpPr>
        <p:spPr>
          <a:xfrm>
            <a:off x="359592" y="304928"/>
            <a:ext cx="12192000" cy="1009650"/>
          </a:xfrm>
        </p:spPr>
        <p:txBody>
          <a:bodyPr>
            <a:normAutofit lnSpcReduction="10000"/>
          </a:bodyPr>
          <a:lstStyle/>
          <a:p>
            <a:r>
              <a:rPr lang="he-IL" sz="5400" b="1" dirty="0">
                <a:solidFill>
                  <a:srgbClr val="FF0000"/>
                </a:solidFill>
                <a:latin typeface="Varela Round" panose="00000500000000000000" pitchFamily="2" charset="-79"/>
                <a:cs typeface="Varela Round" panose="00000500000000000000" pitchFamily="2" charset="-79"/>
              </a:rPr>
              <a:t>מסקנה</a:t>
            </a:r>
            <a:r>
              <a:rPr lang="he-IL" b="1" dirty="0">
                <a:cs typeface="+mn-cs"/>
              </a:rPr>
              <a:t> </a:t>
            </a:r>
          </a:p>
        </p:txBody>
      </p:sp>
    </p:spTree>
    <p:extLst>
      <p:ext uri="{BB962C8B-B14F-4D97-AF65-F5344CB8AC3E}">
        <p14:creationId xmlns:p14="http://schemas.microsoft.com/office/powerpoint/2010/main" val="1645068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9"/>
          <p:cNvSpPr txBox="1">
            <a:spLocks noGrp="1"/>
          </p:cNvSpPr>
          <p:nvPr>
            <p:ph type="title"/>
          </p:nvPr>
        </p:nvSpPr>
        <p:spPr>
          <a:xfrm>
            <a:off x="559412" y="264853"/>
            <a:ext cx="12191999" cy="720094"/>
          </a:xfrm>
          <a:prstGeom prst="rect">
            <a:avLst/>
          </a:prstGeom>
          <a:noFill/>
          <a:ln>
            <a:noFill/>
          </a:ln>
        </p:spPr>
        <p:txBody>
          <a:bodyPr spcFirstLastPara="1" wrap="square" lIns="91425" tIns="45700" rIns="91425" bIns="45700" anchor="ctr" anchorCtr="0">
            <a:noAutofit/>
          </a:bodyPr>
          <a:lstStyle/>
          <a:p>
            <a:pPr lvl="0"/>
            <a:r>
              <a:rPr lang="he-IL" dirty="0">
                <a:solidFill>
                  <a:schemeClr val="accent2">
                    <a:lumMod val="75000"/>
                  </a:schemeClr>
                </a:solidFill>
              </a:rPr>
              <a:t>איך הפכה '</a:t>
            </a:r>
            <a:r>
              <a:rPr lang="he-IL" dirty="0" err="1">
                <a:solidFill>
                  <a:schemeClr val="accent2">
                    <a:lumMod val="75000"/>
                  </a:schemeClr>
                </a:solidFill>
              </a:rPr>
              <a:t>זמארין</a:t>
            </a:r>
            <a:r>
              <a:rPr lang="he-IL" dirty="0">
                <a:solidFill>
                  <a:schemeClr val="accent2">
                    <a:lumMod val="75000"/>
                  </a:schemeClr>
                </a:solidFill>
              </a:rPr>
              <a:t>' </a:t>
            </a:r>
            <a:r>
              <a:rPr lang="he-IL" dirty="0" err="1">
                <a:solidFill>
                  <a:schemeClr val="accent2">
                    <a:lumMod val="75000"/>
                  </a:schemeClr>
                </a:solidFill>
              </a:rPr>
              <a:t>לזכרון</a:t>
            </a:r>
            <a:r>
              <a:rPr lang="he-IL" dirty="0">
                <a:solidFill>
                  <a:schemeClr val="accent2">
                    <a:lumMod val="75000"/>
                  </a:schemeClr>
                </a:solidFill>
              </a:rPr>
              <a:t> יעקב?</a:t>
            </a:r>
            <a:endParaRPr dirty="0">
              <a:solidFill>
                <a:schemeClr val="accent2">
                  <a:lumMod val="75000"/>
                </a:schemeClr>
              </a:solidFill>
            </a:endParaRPr>
          </a:p>
        </p:txBody>
      </p:sp>
      <p:sp>
        <p:nvSpPr>
          <p:cNvPr id="141" name="Google Shape;141;p9"/>
          <p:cNvSpPr txBox="1"/>
          <p:nvPr/>
        </p:nvSpPr>
        <p:spPr>
          <a:xfrm>
            <a:off x="422031" y="1286303"/>
            <a:ext cx="11396902" cy="4801274"/>
          </a:xfrm>
          <a:prstGeom prst="rect">
            <a:avLst/>
          </a:prstGeom>
          <a:solidFill>
            <a:schemeClr val="tx2"/>
          </a:solidFill>
          <a:ln>
            <a:solidFill>
              <a:schemeClr val="tx1"/>
            </a:solidFill>
          </a:ln>
        </p:spPr>
        <p:txBody>
          <a:bodyPr spcFirstLastPara="1" wrap="square" lIns="91425" tIns="45700" rIns="91425" bIns="45700" anchor="t" anchorCtr="0">
            <a:spAutoFit/>
          </a:bodyPr>
          <a:lstStyle/>
          <a:p>
            <a:pPr marL="96848" marR="0" lvl="0" algn="r" rtl="1">
              <a:spcBef>
                <a:spcPts val="0"/>
              </a:spcBef>
              <a:spcAft>
                <a:spcPts val="0"/>
              </a:spcAft>
              <a:buClr>
                <a:srgbClr val="002060"/>
              </a:buClr>
              <a:buSzPts val="2400"/>
            </a:pPr>
            <a:r>
              <a:rPr lang="he-IL" sz="2400" b="1" dirty="0">
                <a:solidFill>
                  <a:schemeClr val="tx1">
                    <a:lumMod val="75000"/>
                    <a:lumOff val="25000"/>
                  </a:schemeClr>
                </a:solidFill>
                <a:latin typeface="Varela Round"/>
                <a:ea typeface="Varela Round"/>
                <a:cs typeface="Varela Round"/>
                <a:sym typeface="Varela Round"/>
              </a:rPr>
              <a:t>בשנת תרמ"א התגבשה קבוצת יהודים מרומניה שכללה כ -70 משפחות, אנשים חדורי להט ושמחה שבלבם נרקם חלום לבנות להם בית בארץ הקודש. בעודם ברומניה שלחו שליחים שירכשו בעבורם אדמה בארץ ישראל.</a:t>
            </a:r>
          </a:p>
          <a:p>
            <a:pPr marL="96848" marR="0" lvl="0" algn="r" rtl="1">
              <a:spcBef>
                <a:spcPts val="0"/>
              </a:spcBef>
              <a:spcAft>
                <a:spcPts val="0"/>
              </a:spcAft>
              <a:buClr>
                <a:srgbClr val="002060"/>
              </a:buClr>
              <a:buSzPts val="2400"/>
            </a:pPr>
            <a:r>
              <a:rPr lang="he-IL" sz="2400" b="1" dirty="0">
                <a:solidFill>
                  <a:schemeClr val="tx1">
                    <a:lumMod val="75000"/>
                    <a:lumOff val="25000"/>
                  </a:schemeClr>
                </a:solidFill>
                <a:latin typeface="Varela Round"/>
                <a:ea typeface="Varela Round"/>
                <a:cs typeface="Varela Round"/>
                <a:sym typeface="Varela Round"/>
              </a:rPr>
              <a:t>כך נקנו שדות </a:t>
            </a:r>
            <a:r>
              <a:rPr lang="he-IL" sz="2400" b="1" dirty="0" err="1">
                <a:solidFill>
                  <a:schemeClr val="tx1">
                    <a:lumMod val="75000"/>
                    <a:lumOff val="25000"/>
                  </a:schemeClr>
                </a:solidFill>
                <a:latin typeface="Varela Round"/>
                <a:ea typeface="Varela Round"/>
                <a:cs typeface="Varela Round"/>
                <a:sym typeface="Varela Round"/>
              </a:rPr>
              <a:t>זמארין</a:t>
            </a:r>
            <a:r>
              <a:rPr lang="he-IL" sz="2400" b="1" dirty="0">
                <a:solidFill>
                  <a:schemeClr val="tx1">
                    <a:lumMod val="75000"/>
                    <a:lumOff val="25000"/>
                  </a:schemeClr>
                </a:solidFill>
                <a:latin typeface="Varela Round"/>
                <a:ea typeface="Varela Round"/>
                <a:cs typeface="Varela Round"/>
                <a:sym typeface="Varela Round"/>
              </a:rPr>
              <a:t> שנקראו בשם זה על שם הרועים הערבים שחיללו במקום בחלילים (</a:t>
            </a:r>
            <a:r>
              <a:rPr lang="he-IL" sz="2400" b="1" dirty="0" err="1">
                <a:solidFill>
                  <a:schemeClr val="tx1">
                    <a:lumMod val="75000"/>
                    <a:lumOff val="25000"/>
                  </a:schemeClr>
                </a:solidFill>
                <a:latin typeface="Varela Round"/>
                <a:ea typeface="Varela Round"/>
                <a:cs typeface="Varela Round"/>
                <a:sym typeface="Varela Round"/>
              </a:rPr>
              <a:t>זמארין</a:t>
            </a:r>
            <a:r>
              <a:rPr lang="he-IL" sz="2400" b="1" dirty="0">
                <a:solidFill>
                  <a:schemeClr val="tx1">
                    <a:lumMod val="75000"/>
                    <a:lumOff val="25000"/>
                  </a:schemeClr>
                </a:solidFill>
                <a:latin typeface="Varela Round"/>
                <a:ea typeface="Varela Round"/>
                <a:cs typeface="Varela Round"/>
                <a:sym typeface="Varela Round"/>
              </a:rPr>
              <a:t>=חלילים). זמן לא רב לאחר רכישת האדמות החלו להתעורר הבעיות.</a:t>
            </a:r>
          </a:p>
          <a:p>
            <a:pPr marL="96848" marR="0" lvl="0" algn="r" rtl="1">
              <a:spcBef>
                <a:spcPts val="0"/>
              </a:spcBef>
              <a:spcAft>
                <a:spcPts val="0"/>
              </a:spcAft>
              <a:buClr>
                <a:srgbClr val="002060"/>
              </a:buClr>
              <a:buSzPts val="2400"/>
            </a:pPr>
            <a:r>
              <a:rPr lang="he-IL" sz="2400" b="1" dirty="0">
                <a:solidFill>
                  <a:schemeClr val="tx1">
                    <a:lumMod val="75000"/>
                    <a:lumOff val="25000"/>
                  </a:schemeClr>
                </a:solidFill>
                <a:latin typeface="Varela Round"/>
                <a:ea typeface="Varela Round"/>
                <a:cs typeface="Varela Round"/>
                <a:sym typeface="Varela Round"/>
              </a:rPr>
              <a:t>מתווכי הקרקעות הציגו בפני השליחים אדמה פורייה ונטועה, אבל הנחלה שנקנתה הייתה שוממה ובלתי מוכשרת לחקלאות והיבול שבשדות היה זעום. גם הטורקים הצרו את צעדיהם. הטורקים לא היו מרוצים מעלייתם ארצה ולכן שללו מהעולים את זכויותיהם.</a:t>
            </a:r>
          </a:p>
          <a:p>
            <a:pPr marL="96848" marR="0" lvl="0" algn="r" rtl="1">
              <a:spcBef>
                <a:spcPts val="0"/>
              </a:spcBef>
              <a:spcAft>
                <a:spcPts val="0"/>
              </a:spcAft>
              <a:buClr>
                <a:srgbClr val="002060"/>
              </a:buClr>
              <a:buSzPts val="2400"/>
            </a:pPr>
            <a:r>
              <a:rPr lang="he-IL" sz="2400" b="1" dirty="0">
                <a:solidFill>
                  <a:schemeClr val="tx1">
                    <a:lumMod val="75000"/>
                    <a:lumOff val="25000"/>
                  </a:schemeClr>
                </a:solidFill>
                <a:latin typeface="Varela Round"/>
                <a:ea typeface="Varela Round"/>
                <a:cs typeface="Varela Round"/>
                <a:sym typeface="Varela Round"/>
              </a:rPr>
              <a:t>עם זאת, המהגרים המסורים בחרו שלא להתייאש. הם רכשו בחיפה מחרשות ישנות וניגשו במרץ לעבודה:</a:t>
            </a:r>
            <a:r>
              <a:rPr lang="en-US" sz="2400" b="1" dirty="0">
                <a:solidFill>
                  <a:schemeClr val="tx1">
                    <a:lumMod val="75000"/>
                    <a:lumOff val="25000"/>
                  </a:schemeClr>
                </a:solidFill>
                <a:latin typeface="Varela Round"/>
                <a:ea typeface="Varela Round"/>
                <a:cs typeface="Varela Round"/>
                <a:sym typeface="Varela Round"/>
              </a:rPr>
              <a:t> </a:t>
            </a:r>
            <a:r>
              <a:rPr lang="he-IL" sz="2400" b="1" dirty="0">
                <a:solidFill>
                  <a:schemeClr val="tx1">
                    <a:lumMod val="75000"/>
                    <a:lumOff val="25000"/>
                  </a:schemeClr>
                </a:solidFill>
                <a:latin typeface="Varela Round"/>
                <a:ea typeface="Varela Round"/>
                <a:cs typeface="Varela Round"/>
                <a:sym typeface="Varela Round"/>
              </a:rPr>
              <a:t>זרעו חיטה, נאבקו ביתושים שעלו מהביצות ולבסוף אף קיבלו סיוע מהברון רוטשילד. בכספי הסיוע הם בנו בתי כנסת, חיברו צינורות מים לבתים ואף הקימו גן ציבורי יפהפה.</a:t>
            </a:r>
          </a:p>
          <a:p>
            <a:pPr marL="96848" marR="0" lvl="0" algn="r" rtl="1">
              <a:spcBef>
                <a:spcPts val="0"/>
              </a:spcBef>
              <a:spcAft>
                <a:spcPts val="0"/>
              </a:spcAft>
              <a:buClr>
                <a:srgbClr val="002060"/>
              </a:buClr>
              <a:buSzPts val="2400"/>
            </a:pPr>
            <a:r>
              <a:rPr lang="he-IL" sz="1800" b="1" dirty="0">
                <a:solidFill>
                  <a:schemeClr val="tx1">
                    <a:lumMod val="75000"/>
                    <a:lumOff val="25000"/>
                  </a:schemeClr>
                </a:solidFill>
                <a:latin typeface="Varela Round"/>
                <a:ea typeface="Varela Round"/>
                <a:cs typeface="Varela Round"/>
                <a:sym typeface="Varela Round"/>
              </a:rPr>
              <a:t>                                                                     (מתוך: "להבין את הטקסט" לכתה ח', ג. ברקוביץ)</a:t>
            </a:r>
            <a:endParaRPr sz="1100" dirty="0">
              <a:solidFill>
                <a:schemeClr val="tx1">
                  <a:lumMod val="75000"/>
                  <a:lumOff val="25000"/>
                </a:schemeClr>
              </a:solidFill>
            </a:endParaRPr>
          </a:p>
        </p:txBody>
      </p:sp>
    </p:spTree>
    <p:extLst>
      <p:ext uri="{BB962C8B-B14F-4D97-AF65-F5344CB8AC3E}">
        <p14:creationId xmlns:p14="http://schemas.microsoft.com/office/powerpoint/2010/main" val="929185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dirty="0"/>
              <a:t>נתרגל יחד</a:t>
            </a:r>
            <a:endParaRPr dirty="0"/>
          </a:p>
        </p:txBody>
      </p:sp>
      <p:sp>
        <p:nvSpPr>
          <p:cNvPr id="147" name="Google Shape;147;p10"/>
          <p:cNvSpPr txBox="1">
            <a:spLocks noGrp="1"/>
          </p:cNvSpPr>
          <p:nvPr>
            <p:ph type="body" idx="1"/>
          </p:nvPr>
        </p:nvSpPr>
        <p:spPr>
          <a:xfrm>
            <a:off x="87923" y="1211815"/>
            <a:ext cx="12016154" cy="1056328"/>
          </a:xfrm>
          <a:prstGeom prst="rect">
            <a:avLst/>
          </a:prstGeom>
          <a:noFill/>
          <a:ln>
            <a:noFill/>
          </a:ln>
        </p:spPr>
        <p:txBody>
          <a:bodyPr spcFirstLastPara="1" wrap="square" lIns="91425" tIns="45700" rIns="91425" bIns="45700" anchor="ctr" anchorCtr="0">
            <a:noAutofit/>
          </a:bodyPr>
          <a:lstStyle/>
          <a:p>
            <a:pPr marL="185757" lvl="0" indent="0" algn="r" rtl="1">
              <a:spcBef>
                <a:spcPts val="0"/>
              </a:spcBef>
              <a:spcAft>
                <a:spcPts val="0"/>
              </a:spcAft>
              <a:buClr>
                <a:srgbClr val="12B4BC"/>
              </a:buClr>
              <a:buSzPts val="2800"/>
              <a:buNone/>
            </a:pPr>
            <a:r>
              <a:rPr lang="iw-IL" sz="3200" u="sng" dirty="0"/>
              <a:t>המירו את מילת הקישור המודגשת מבלי לפגוע במשמעות הפסקה</a:t>
            </a:r>
            <a:r>
              <a:rPr lang="iw-IL" sz="3200" dirty="0"/>
              <a:t>.</a:t>
            </a:r>
            <a:endParaRPr sz="3200" dirty="0"/>
          </a:p>
        </p:txBody>
      </p:sp>
      <p:sp>
        <p:nvSpPr>
          <p:cNvPr id="148" name="Google Shape;148;p10"/>
          <p:cNvSpPr txBox="1">
            <a:spLocks noGrp="1"/>
          </p:cNvSpPr>
          <p:nvPr>
            <p:ph type="body" idx="2"/>
          </p:nvPr>
        </p:nvSpPr>
        <p:spPr>
          <a:xfrm>
            <a:off x="615461" y="1758462"/>
            <a:ext cx="11315336" cy="4007382"/>
          </a:xfrm>
          <a:prstGeom prst="rect">
            <a:avLst/>
          </a:prstGeom>
          <a:noFill/>
          <a:ln>
            <a:noFill/>
          </a:ln>
        </p:spPr>
        <p:txBody>
          <a:bodyPr spcFirstLastPara="1" wrap="square" lIns="91425" tIns="45700" rIns="91425" bIns="45700" anchor="t" anchorCtr="0">
            <a:normAutofit/>
          </a:bodyPr>
          <a:lstStyle/>
          <a:p>
            <a:pPr marL="439782" lvl="0" indent="-190534" algn="r" rtl="1">
              <a:lnSpc>
                <a:spcPct val="100000"/>
              </a:lnSpc>
              <a:spcBef>
                <a:spcPts val="0"/>
              </a:spcBef>
              <a:spcAft>
                <a:spcPts val="0"/>
              </a:spcAft>
              <a:buClr>
                <a:srgbClr val="002060"/>
              </a:buClr>
              <a:buSzPts val="2400"/>
              <a:buNone/>
            </a:pPr>
            <a:endParaRPr dirty="0"/>
          </a:p>
          <a:p>
            <a:pPr marL="439782" lvl="0" indent="-190534" algn="r" rtl="1">
              <a:lnSpc>
                <a:spcPct val="100000"/>
              </a:lnSpc>
              <a:spcBef>
                <a:spcPts val="600"/>
              </a:spcBef>
              <a:spcAft>
                <a:spcPts val="0"/>
              </a:spcAft>
              <a:buClr>
                <a:srgbClr val="002060"/>
              </a:buClr>
              <a:buSzPts val="2400"/>
              <a:buNone/>
            </a:pPr>
            <a:endParaRPr dirty="0"/>
          </a:p>
          <a:p>
            <a:pPr marL="439782" lvl="0" indent="-342934">
              <a:spcBef>
                <a:spcPts val="600"/>
              </a:spcBef>
            </a:pPr>
            <a:r>
              <a:rPr lang="he-IL" sz="3200" b="1" dirty="0">
                <a:solidFill>
                  <a:schemeClr val="tx1">
                    <a:lumMod val="75000"/>
                    <a:lumOff val="25000"/>
                  </a:schemeClr>
                </a:solidFill>
              </a:rPr>
              <a:t>מתווכי הקרקעות הציגו בפני השליחים אדמה פורייה ונטועה, </a:t>
            </a:r>
            <a:r>
              <a:rPr lang="iw-IL" sz="3200" dirty="0">
                <a:highlight>
                  <a:srgbClr val="FFFF00"/>
                </a:highlight>
              </a:rPr>
              <a:t>א</a:t>
            </a:r>
            <a:r>
              <a:rPr lang="he-IL" sz="3200" dirty="0">
                <a:highlight>
                  <a:srgbClr val="FFFF00"/>
                </a:highlight>
              </a:rPr>
              <a:t>בל</a:t>
            </a:r>
            <a:r>
              <a:rPr lang="iw-IL" sz="3200" dirty="0">
                <a:highlight>
                  <a:srgbClr val="FFFF00"/>
                </a:highlight>
              </a:rPr>
              <a:t> </a:t>
            </a:r>
            <a:r>
              <a:rPr lang="he-IL" sz="3200" b="1" dirty="0">
                <a:solidFill>
                  <a:schemeClr val="tx1">
                    <a:lumMod val="75000"/>
                    <a:lumOff val="25000"/>
                  </a:schemeClr>
                </a:solidFill>
              </a:rPr>
              <a:t>הנחלה שנקנתה הייתה שוממה ובלתי מוכשרת לחקלאות והיבול שבשדות היה זעום.</a:t>
            </a:r>
            <a:endParaRPr sz="3200" dirty="0"/>
          </a:p>
        </p:txBody>
      </p:sp>
      <p:pic>
        <p:nvPicPr>
          <p:cNvPr id="149" name="Google Shape;149;p10" descr="תמונה שמכילה קסדה&#10;&#10;התיאור נוצר באופן אוטומטי"/>
          <p:cNvPicPr preferRelativeResize="0"/>
          <p:nvPr/>
        </p:nvPicPr>
        <p:blipFill rotWithShape="1">
          <a:blip r:embed="rId3">
            <a:alphaModFix/>
          </a:blip>
          <a:srcRect/>
          <a:stretch/>
        </p:blipFill>
        <p:spPr>
          <a:xfrm>
            <a:off x="1617740" y="4364610"/>
            <a:ext cx="2033628" cy="2125743"/>
          </a:xfrm>
          <a:prstGeom prst="rect">
            <a:avLst/>
          </a:prstGeom>
          <a:noFill/>
          <a:ln>
            <a:noFill/>
          </a:ln>
        </p:spPr>
      </p:pic>
      <p:sp>
        <p:nvSpPr>
          <p:cNvPr id="150" name="Google Shape;150;p10"/>
          <p:cNvSpPr/>
          <p:nvPr/>
        </p:nvSpPr>
        <p:spPr>
          <a:xfrm>
            <a:off x="5960091" y="5427482"/>
            <a:ext cx="3372782" cy="676725"/>
          </a:xfrm>
          <a:prstGeom prst="roundRect">
            <a:avLst>
              <a:gd name="adj" fmla="val 16667"/>
            </a:avLst>
          </a:prstGeom>
          <a:solidFill>
            <a:srgbClr val="92D050"/>
          </a:soli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2400" dirty="0">
                <a:solidFill>
                  <a:srgbClr val="192A72"/>
                </a:solidFill>
                <a:latin typeface="Varela Round"/>
                <a:ea typeface="Varela Round"/>
                <a:cs typeface="Varela Round"/>
                <a:sym typeface="Varela Round"/>
              </a:rPr>
              <a:t>קשר לוגי של </a:t>
            </a:r>
            <a:r>
              <a:rPr lang="he-IL" sz="2400" dirty="0">
                <a:solidFill>
                  <a:srgbClr val="192A72"/>
                </a:solidFill>
                <a:latin typeface="Varela Round"/>
                <a:ea typeface="Varela Round"/>
                <a:cs typeface="Varela Round"/>
                <a:sym typeface="Varela Round"/>
              </a:rPr>
              <a:t>ניגוד</a:t>
            </a:r>
          </a:p>
          <a:p>
            <a:pPr algn="ctr" rtl="1"/>
            <a:r>
              <a:rPr lang="he-IL" sz="2400" dirty="0">
                <a:solidFill>
                  <a:srgbClr val="192A72"/>
                </a:solidFill>
                <a:latin typeface="Varela Round"/>
                <a:ea typeface="Varela Round"/>
                <a:cs typeface="Varela Round"/>
              </a:rPr>
              <a:t>בניגוד למצופה</a:t>
            </a:r>
            <a:endParaRPr sz="2400" dirty="0">
              <a:solidFill>
                <a:srgbClr val="192A72"/>
              </a:solidFill>
              <a:latin typeface="Varela Round"/>
              <a:ea typeface="Varela Round"/>
              <a:cs typeface="Varela Round"/>
            </a:endParaRPr>
          </a:p>
        </p:txBody>
      </p:sp>
      <p:sp>
        <p:nvSpPr>
          <p:cNvPr id="151" name="Google Shape;151;p10"/>
          <p:cNvSpPr/>
          <p:nvPr/>
        </p:nvSpPr>
        <p:spPr>
          <a:xfrm>
            <a:off x="8185814" y="4536548"/>
            <a:ext cx="967174" cy="534847"/>
          </a:xfrm>
          <a:prstGeom prst="roundRect">
            <a:avLst>
              <a:gd name="adj" fmla="val 16667"/>
            </a:avLst>
          </a:prstGeom>
          <a:solidFill>
            <a:srgbClr val="92D050"/>
          </a:soli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he-IL" sz="2400" dirty="0">
                <a:solidFill>
                  <a:srgbClr val="192A72"/>
                </a:solidFill>
                <a:latin typeface="Varela Round"/>
                <a:cs typeface="Varela Round"/>
                <a:sym typeface="Varela Round"/>
              </a:rPr>
              <a:t>אולם</a:t>
            </a:r>
            <a:endParaRPr sz="1600" dirty="0"/>
          </a:p>
        </p:txBody>
      </p:sp>
      <p:sp>
        <p:nvSpPr>
          <p:cNvPr id="153" name="Google Shape;153;p10"/>
          <p:cNvSpPr/>
          <p:nvPr/>
        </p:nvSpPr>
        <p:spPr>
          <a:xfrm>
            <a:off x="7057638" y="4519173"/>
            <a:ext cx="967174" cy="534847"/>
          </a:xfrm>
          <a:prstGeom prst="roundRect">
            <a:avLst>
              <a:gd name="adj" fmla="val 16667"/>
            </a:avLst>
          </a:prstGeom>
          <a:solidFill>
            <a:srgbClr val="92D050"/>
          </a:soli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he-IL" sz="2400" dirty="0">
                <a:solidFill>
                  <a:srgbClr val="192A72"/>
                </a:solidFill>
                <a:latin typeface="Varela Round"/>
                <a:ea typeface="Varela Round"/>
                <a:cs typeface="Varela Round"/>
                <a:sym typeface="Varela Round"/>
              </a:rPr>
              <a:t>אך</a:t>
            </a:r>
            <a:endParaRPr sz="1600" dirty="0"/>
          </a:p>
        </p:txBody>
      </p:sp>
      <p:sp>
        <p:nvSpPr>
          <p:cNvPr id="9" name="Google Shape;153;p10"/>
          <p:cNvSpPr/>
          <p:nvPr/>
        </p:nvSpPr>
        <p:spPr>
          <a:xfrm>
            <a:off x="5960091" y="4519173"/>
            <a:ext cx="967174" cy="534847"/>
          </a:xfrm>
          <a:prstGeom prst="roundRect">
            <a:avLst>
              <a:gd name="adj" fmla="val 16667"/>
            </a:avLst>
          </a:prstGeom>
          <a:solidFill>
            <a:srgbClr val="92D050"/>
          </a:soli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he-IL" sz="2400" dirty="0">
                <a:solidFill>
                  <a:srgbClr val="192A72"/>
                </a:solidFill>
                <a:latin typeface="Varela Round"/>
                <a:ea typeface="Varela Round"/>
                <a:cs typeface="Varela Round"/>
                <a:sym typeface="Varela Round"/>
              </a:rPr>
              <a:t>ברם</a:t>
            </a:r>
            <a:endParaRP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fade">
                                      <p:cBhvr>
                                        <p:cTn id="15" dur="500"/>
                                        <p:tgtEl>
                                          <p:spTgt spid="15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1"/>
          <p:cNvSpPr txBox="1">
            <a:spLocks noGrp="1"/>
          </p:cNvSpPr>
          <p:nvPr>
            <p:ph type="title"/>
          </p:nvPr>
        </p:nvSpPr>
        <p:spPr>
          <a:xfrm>
            <a:off x="1817744" y="415792"/>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dirty="0"/>
              <a:t>נתרגל יחד</a:t>
            </a:r>
            <a:br>
              <a:rPr lang="iw-IL" dirty="0"/>
            </a:br>
            <a:endParaRPr dirty="0"/>
          </a:p>
        </p:txBody>
      </p:sp>
      <p:sp>
        <p:nvSpPr>
          <p:cNvPr id="159" name="Google Shape;159;p11"/>
          <p:cNvSpPr txBox="1">
            <a:spLocks noGrp="1"/>
          </p:cNvSpPr>
          <p:nvPr>
            <p:ph type="body" idx="1"/>
          </p:nvPr>
        </p:nvSpPr>
        <p:spPr>
          <a:xfrm>
            <a:off x="470645" y="1468958"/>
            <a:ext cx="11297265" cy="540000"/>
          </a:xfrm>
          <a:prstGeom prst="rect">
            <a:avLst/>
          </a:prstGeom>
          <a:noFill/>
          <a:ln>
            <a:noFill/>
          </a:ln>
        </p:spPr>
        <p:txBody>
          <a:bodyPr spcFirstLastPara="1" wrap="square" lIns="91425" tIns="45700" rIns="91425" bIns="45700" anchor="ctr" anchorCtr="0">
            <a:noAutofit/>
          </a:bodyPr>
          <a:lstStyle/>
          <a:p>
            <a:pPr marL="185757" lvl="0" indent="0" algn="r" rtl="1">
              <a:spcBef>
                <a:spcPts val="0"/>
              </a:spcBef>
              <a:spcAft>
                <a:spcPts val="0"/>
              </a:spcAft>
              <a:buClr>
                <a:srgbClr val="12B4BC"/>
              </a:buClr>
              <a:buSzPts val="2800"/>
              <a:buNone/>
            </a:pPr>
            <a:endParaRPr dirty="0"/>
          </a:p>
          <a:p>
            <a:pPr marL="185757" lvl="0" indent="0" algn="r" rtl="1">
              <a:spcBef>
                <a:spcPts val="560"/>
              </a:spcBef>
              <a:spcAft>
                <a:spcPts val="0"/>
              </a:spcAft>
              <a:buClr>
                <a:srgbClr val="12B4BC"/>
              </a:buClr>
              <a:buSzPts val="2800"/>
              <a:buNone/>
            </a:pPr>
            <a:r>
              <a:rPr lang="iw-IL" sz="3200" u="sng" dirty="0"/>
              <a:t>כתבו במקום מילת הקישור המודגשת מילת קישור אחרת מבלי לשנות את משמעות המשפט</a:t>
            </a:r>
            <a:r>
              <a:rPr lang="iw-IL" u="sng" dirty="0"/>
              <a:t>.</a:t>
            </a:r>
            <a:endParaRPr u="sng" dirty="0"/>
          </a:p>
          <a:p>
            <a:pPr marL="185757" lvl="0" indent="0" algn="r" rtl="1">
              <a:spcBef>
                <a:spcPts val="560"/>
              </a:spcBef>
              <a:spcAft>
                <a:spcPts val="0"/>
              </a:spcAft>
              <a:buClr>
                <a:srgbClr val="12B4BC"/>
              </a:buClr>
              <a:buSzPts val="2800"/>
              <a:buNone/>
            </a:pPr>
            <a:endParaRPr dirty="0"/>
          </a:p>
        </p:txBody>
      </p:sp>
      <p:sp>
        <p:nvSpPr>
          <p:cNvPr id="160" name="Google Shape;160;p11"/>
          <p:cNvSpPr txBox="1">
            <a:spLocks noGrp="1"/>
          </p:cNvSpPr>
          <p:nvPr>
            <p:ph type="body" idx="2"/>
          </p:nvPr>
        </p:nvSpPr>
        <p:spPr>
          <a:xfrm>
            <a:off x="228600" y="2171437"/>
            <a:ext cx="11110014" cy="4152517"/>
          </a:xfrm>
          <a:prstGeom prst="rect">
            <a:avLst/>
          </a:prstGeom>
          <a:noFill/>
          <a:ln>
            <a:noFill/>
          </a:ln>
        </p:spPr>
        <p:txBody>
          <a:bodyPr spcFirstLastPara="1" wrap="square" lIns="91425" tIns="45700" rIns="91425" bIns="45700" anchor="t" anchorCtr="0">
            <a:normAutofit/>
          </a:bodyPr>
          <a:lstStyle/>
          <a:p>
            <a:pPr marL="439782" lvl="0" indent="-190534" algn="r" rtl="1">
              <a:lnSpc>
                <a:spcPct val="100000"/>
              </a:lnSpc>
              <a:spcBef>
                <a:spcPts val="0"/>
              </a:spcBef>
              <a:spcAft>
                <a:spcPts val="0"/>
              </a:spcAft>
              <a:buClr>
                <a:srgbClr val="002060"/>
              </a:buClr>
              <a:buSzPts val="2400"/>
              <a:buNone/>
            </a:pPr>
            <a:endParaRPr dirty="0"/>
          </a:p>
          <a:p>
            <a:pPr marL="96848" lvl="0" indent="0">
              <a:spcBef>
                <a:spcPts val="600"/>
              </a:spcBef>
              <a:buNone/>
            </a:pPr>
            <a:r>
              <a:rPr lang="he-IL" sz="3200" b="1" dirty="0">
                <a:solidFill>
                  <a:schemeClr val="tx1">
                    <a:lumMod val="75000"/>
                    <a:lumOff val="25000"/>
                  </a:schemeClr>
                </a:solidFill>
              </a:rPr>
              <a:t>הטורקים לא היו מרוצים מעלייתם ארצה </a:t>
            </a:r>
            <a:r>
              <a:rPr lang="he-IL" sz="3200" b="1" dirty="0">
                <a:highlight>
                  <a:srgbClr val="FFFF00"/>
                </a:highlight>
              </a:rPr>
              <a:t>ולכן</a:t>
            </a:r>
            <a:r>
              <a:rPr lang="he-IL" sz="3200" b="1" dirty="0">
                <a:solidFill>
                  <a:schemeClr val="tx1">
                    <a:lumMod val="75000"/>
                    <a:lumOff val="25000"/>
                  </a:schemeClr>
                </a:solidFill>
              </a:rPr>
              <a:t> שללו מהעולים את זכויותיהם.</a:t>
            </a:r>
            <a:endParaRPr sz="3200" dirty="0"/>
          </a:p>
        </p:txBody>
      </p:sp>
      <p:pic>
        <p:nvPicPr>
          <p:cNvPr id="161" name="Google Shape;161;p11" descr="תמונה שמכילה קסדה&#10;&#10;התיאור נוצר באופן אוטומטי"/>
          <p:cNvPicPr preferRelativeResize="0"/>
          <p:nvPr/>
        </p:nvPicPr>
        <p:blipFill rotWithShape="1">
          <a:blip r:embed="rId3">
            <a:alphaModFix/>
          </a:blip>
          <a:srcRect/>
          <a:stretch/>
        </p:blipFill>
        <p:spPr>
          <a:xfrm>
            <a:off x="1788691" y="4242728"/>
            <a:ext cx="2033628" cy="2125743"/>
          </a:xfrm>
          <a:prstGeom prst="rect">
            <a:avLst/>
          </a:prstGeom>
          <a:noFill/>
          <a:ln>
            <a:noFill/>
          </a:ln>
        </p:spPr>
      </p:pic>
      <p:sp>
        <p:nvSpPr>
          <p:cNvPr id="162" name="Google Shape;162;p11"/>
          <p:cNvSpPr/>
          <p:nvPr/>
        </p:nvSpPr>
        <p:spPr>
          <a:xfrm>
            <a:off x="8049912" y="3935966"/>
            <a:ext cx="1644351" cy="623455"/>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2400" b="1" dirty="0">
                <a:solidFill>
                  <a:srgbClr val="192A72"/>
                </a:solidFill>
                <a:latin typeface="Varela Round"/>
                <a:ea typeface="Varela Round"/>
                <a:cs typeface="Varela Round"/>
                <a:sym typeface="Varela Round"/>
              </a:rPr>
              <a:t>על כן</a:t>
            </a:r>
            <a:endParaRPr sz="1600" dirty="0"/>
          </a:p>
        </p:txBody>
      </p:sp>
      <p:sp>
        <p:nvSpPr>
          <p:cNvPr id="163" name="Google Shape;163;p11"/>
          <p:cNvSpPr/>
          <p:nvPr/>
        </p:nvSpPr>
        <p:spPr>
          <a:xfrm>
            <a:off x="6096000" y="3935967"/>
            <a:ext cx="1644351" cy="623455"/>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400" b="1" dirty="0">
                <a:solidFill>
                  <a:srgbClr val="192A72"/>
                </a:solidFill>
                <a:latin typeface="Varela Round"/>
                <a:ea typeface="Varela Round"/>
                <a:cs typeface="Varela Round"/>
                <a:sym typeface="Varela Round"/>
              </a:rPr>
              <a:t>בשל כך</a:t>
            </a:r>
            <a:endParaRPr sz="1600" dirty="0"/>
          </a:p>
        </p:txBody>
      </p:sp>
      <p:sp>
        <p:nvSpPr>
          <p:cNvPr id="164" name="Google Shape;164;p11"/>
          <p:cNvSpPr/>
          <p:nvPr/>
        </p:nvSpPr>
        <p:spPr>
          <a:xfrm>
            <a:off x="6119277" y="4993871"/>
            <a:ext cx="3421626" cy="623455"/>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400" dirty="0">
                <a:solidFill>
                  <a:srgbClr val="192A72"/>
                </a:solidFill>
                <a:latin typeface="Varela Round"/>
                <a:ea typeface="Varela Round"/>
                <a:cs typeface="Varela Round"/>
                <a:sym typeface="Varela Round"/>
              </a:rPr>
              <a:t>קשר לוגי של סיבה ותוצאה</a:t>
            </a:r>
            <a:endParaRP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2"/>
          <p:cNvSpPr txBox="1">
            <a:spLocks noGrp="1"/>
          </p:cNvSpPr>
          <p:nvPr>
            <p:ph type="body" idx="2"/>
          </p:nvPr>
        </p:nvSpPr>
        <p:spPr>
          <a:xfrm>
            <a:off x="888147" y="1103630"/>
            <a:ext cx="10438672" cy="4152517"/>
          </a:xfrm>
          <a:prstGeom prst="rect">
            <a:avLst/>
          </a:prstGeom>
          <a:noFill/>
          <a:ln>
            <a:noFill/>
          </a:ln>
        </p:spPr>
        <p:txBody>
          <a:bodyPr spcFirstLastPara="1" wrap="square" lIns="91425" tIns="45700" rIns="91425" bIns="45700" anchor="t" anchorCtr="0">
            <a:normAutofit/>
          </a:bodyPr>
          <a:lstStyle/>
          <a:p>
            <a:pPr marL="185757" indent="0">
              <a:spcBef>
                <a:spcPts val="560"/>
              </a:spcBef>
              <a:buClr>
                <a:srgbClr val="12B4BC"/>
              </a:buClr>
              <a:buSzPts val="2800"/>
              <a:buNone/>
            </a:pPr>
            <a:r>
              <a:rPr lang="iw-IL" sz="3200" b="1" u="sng" dirty="0">
                <a:solidFill>
                  <a:srgbClr val="12B4BC"/>
                </a:solidFill>
              </a:rPr>
              <a:t>כתבו במקום מילת הקישור המודגשת מילת קישור אחרת מבלי לשנות את משמעות המשפט</a:t>
            </a:r>
            <a:endParaRPr sz="3200" b="1" u="sng" dirty="0">
              <a:solidFill>
                <a:srgbClr val="12B4BC"/>
              </a:solidFill>
            </a:endParaRPr>
          </a:p>
          <a:p>
            <a:pPr marL="439782" lvl="0" indent="-190534">
              <a:spcBef>
                <a:spcPts val="600"/>
              </a:spcBef>
              <a:buNone/>
            </a:pPr>
            <a:r>
              <a:rPr lang="iw-IL" dirty="0"/>
              <a:t> </a:t>
            </a:r>
            <a:r>
              <a:rPr lang="he-IL" b="1" dirty="0">
                <a:solidFill>
                  <a:schemeClr val="tx1">
                    <a:lumMod val="75000"/>
                    <a:lumOff val="25000"/>
                  </a:schemeClr>
                </a:solidFill>
              </a:rPr>
              <a:t> </a:t>
            </a:r>
          </a:p>
          <a:p>
            <a:pPr marL="439782" lvl="0" indent="-190534">
              <a:spcBef>
                <a:spcPts val="600"/>
              </a:spcBef>
              <a:buNone/>
            </a:pPr>
            <a:r>
              <a:rPr lang="he-IL" sz="3200" dirty="0">
                <a:highlight>
                  <a:srgbClr val="FFFF00"/>
                </a:highlight>
              </a:rPr>
              <a:t>עם זאת</a:t>
            </a:r>
            <a:r>
              <a:rPr lang="he-IL" sz="3200" b="1" dirty="0">
                <a:solidFill>
                  <a:schemeClr val="tx1">
                    <a:lumMod val="75000"/>
                    <a:lumOff val="25000"/>
                  </a:schemeClr>
                </a:solidFill>
              </a:rPr>
              <a:t>, המהגרים המסורים בחרו שלא להתייאש.</a:t>
            </a:r>
            <a:endParaRPr sz="3200" dirty="0"/>
          </a:p>
        </p:txBody>
      </p:sp>
      <p:pic>
        <p:nvPicPr>
          <p:cNvPr id="171" name="Google Shape;171;p12" descr="תמונה שמכילה קסדה&#10;&#10;התיאור נוצר באופן אוטומטי"/>
          <p:cNvPicPr preferRelativeResize="0"/>
          <p:nvPr/>
        </p:nvPicPr>
        <p:blipFill rotWithShape="1">
          <a:blip r:embed="rId3">
            <a:alphaModFix/>
          </a:blip>
          <a:srcRect/>
          <a:stretch/>
        </p:blipFill>
        <p:spPr>
          <a:xfrm>
            <a:off x="1710783" y="3783801"/>
            <a:ext cx="2453995" cy="2565151"/>
          </a:xfrm>
          <a:prstGeom prst="rect">
            <a:avLst/>
          </a:prstGeom>
          <a:noFill/>
          <a:ln>
            <a:noFill/>
          </a:ln>
        </p:spPr>
      </p:pic>
      <p:sp>
        <p:nvSpPr>
          <p:cNvPr id="172" name="Google Shape;172;p12"/>
          <p:cNvSpPr/>
          <p:nvPr/>
        </p:nvSpPr>
        <p:spPr>
          <a:xfrm>
            <a:off x="5555226" y="4917785"/>
            <a:ext cx="3478067" cy="676725"/>
          </a:xfrm>
          <a:prstGeom prst="roundRect">
            <a:avLst>
              <a:gd name="adj" fmla="val 16667"/>
            </a:avLst>
          </a:prstGeom>
          <a:solidFill>
            <a:srgbClr val="92D050"/>
          </a:soli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2000" dirty="0">
                <a:solidFill>
                  <a:srgbClr val="192A72"/>
                </a:solidFill>
                <a:latin typeface="Varela Round"/>
                <a:ea typeface="Varela Round"/>
                <a:cs typeface="Varela Round"/>
                <a:sym typeface="Varela Round"/>
              </a:rPr>
              <a:t>קשר לוגי של ויתור</a:t>
            </a:r>
            <a:endParaRPr dirty="0"/>
          </a:p>
        </p:txBody>
      </p:sp>
      <p:sp>
        <p:nvSpPr>
          <p:cNvPr id="7" name="Google Shape;163;p11"/>
          <p:cNvSpPr/>
          <p:nvPr/>
        </p:nvSpPr>
        <p:spPr>
          <a:xfrm>
            <a:off x="5476567" y="4024181"/>
            <a:ext cx="1644351" cy="623455"/>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2000" b="1" dirty="0">
                <a:solidFill>
                  <a:srgbClr val="192A72"/>
                </a:solidFill>
                <a:latin typeface="Varela Round"/>
                <a:ea typeface="Varela Round"/>
                <a:cs typeface="Varela Round"/>
                <a:sym typeface="Varela Round"/>
              </a:rPr>
              <a:t>אף על פי כן</a:t>
            </a:r>
            <a:endParaRPr dirty="0"/>
          </a:p>
        </p:txBody>
      </p:sp>
      <p:sp>
        <p:nvSpPr>
          <p:cNvPr id="8" name="Google Shape;163;p11"/>
          <p:cNvSpPr/>
          <p:nvPr/>
        </p:nvSpPr>
        <p:spPr>
          <a:xfrm>
            <a:off x="7388942" y="4002598"/>
            <a:ext cx="1644351" cy="623455"/>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2000" b="1" dirty="0">
                <a:solidFill>
                  <a:srgbClr val="192A72"/>
                </a:solidFill>
                <a:latin typeface="Varela Round"/>
                <a:ea typeface="Varela Round"/>
                <a:cs typeface="Varela Round"/>
                <a:sym typeface="Varela Round"/>
              </a:rPr>
              <a:t>למרות זאת</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a:lnSpc>
                <a:spcPct val="150000"/>
              </a:lnSpc>
            </a:pPr>
            <a:endParaRPr dirty="0"/>
          </a:p>
        </p:txBody>
      </p:sp>
      <p:sp>
        <p:nvSpPr>
          <p:cNvPr id="5" name="כותרת 4"/>
          <p:cNvSpPr>
            <a:spLocks noGrp="1"/>
          </p:cNvSpPr>
          <p:nvPr>
            <p:ph type="ctrTitle"/>
          </p:nvPr>
        </p:nvSpPr>
        <p:spPr>
          <a:xfrm>
            <a:off x="1" y="1435507"/>
            <a:ext cx="12192001" cy="1260164"/>
          </a:xfrm>
        </p:spPr>
        <p:txBody>
          <a:bodyPr/>
          <a:lstStyle/>
          <a:p>
            <a:r>
              <a:rPr lang="he-IL" sz="5400" dirty="0"/>
              <a:t>למה צריך מילות קישור?</a:t>
            </a:r>
            <a:endParaRPr lang="he-IL" sz="5400" dirty="0">
              <a:solidFill>
                <a:srgbClr val="192A72"/>
              </a:solidFill>
            </a:endParaRPr>
          </a:p>
        </p:txBody>
      </p:sp>
      <p:sp>
        <p:nvSpPr>
          <p:cNvPr id="7" name="כותרת משנה 6"/>
          <p:cNvSpPr>
            <a:spLocks noGrp="1"/>
          </p:cNvSpPr>
          <p:nvPr>
            <p:ph type="subTitle" idx="1"/>
          </p:nvPr>
        </p:nvSpPr>
        <p:spPr>
          <a:xfrm>
            <a:off x="0" y="2530075"/>
            <a:ext cx="12192001" cy="703645"/>
          </a:xfrm>
        </p:spPr>
        <p:txBody>
          <a:bodyPr/>
          <a:lstStyle/>
          <a:p>
            <a:r>
              <a:rPr lang="he-IL" dirty="0">
                <a:sym typeface="Varela Round"/>
              </a:rPr>
              <a:t>שיעור עברית לכיתות ז-ח</a:t>
            </a:r>
          </a:p>
        </p:txBody>
      </p:sp>
      <p:sp>
        <p:nvSpPr>
          <p:cNvPr id="4" name="מציין מיקום תוכן 3"/>
          <p:cNvSpPr>
            <a:spLocks noGrp="1"/>
          </p:cNvSpPr>
          <p:nvPr>
            <p:ph idx="10"/>
          </p:nvPr>
        </p:nvSpPr>
        <p:spPr>
          <a:xfrm>
            <a:off x="-1" y="3771770"/>
            <a:ext cx="12192001" cy="720094"/>
          </a:xfrm>
        </p:spPr>
        <p:txBody>
          <a:bodyPr/>
          <a:lstStyle/>
          <a:p>
            <a:r>
              <a:rPr lang="he-IL" sz="3600" dirty="0">
                <a:sym typeface="Varela Round"/>
              </a:rPr>
              <a:t>שם המורה: יהודית יוסף</a:t>
            </a:r>
          </a:p>
          <a:p>
            <a:r>
              <a:rPr lang="he-IL" sz="2400" dirty="0">
                <a:sym typeface="Varela Round"/>
              </a:rPr>
              <a:t>כתיבה: יפה ביטון</a:t>
            </a:r>
          </a:p>
          <a:p>
            <a:r>
              <a:rPr lang="he-IL" sz="2400" b="0" dirty="0">
                <a:sym typeface="Varela Round"/>
              </a:rPr>
              <a:t>השיעור מבוסס על שיעור של צוות עברית </a:t>
            </a:r>
            <a:r>
              <a:rPr lang="he-IL" sz="2400" b="0" dirty="0" err="1">
                <a:sym typeface="Varela Round"/>
              </a:rPr>
              <a:t>עי"ס</a:t>
            </a:r>
            <a:r>
              <a:rPr lang="he-IL" sz="2400" b="0" dirty="0">
                <a:sym typeface="Varela Round"/>
              </a:rPr>
              <a:t>, המזכירות הפדגוגית</a:t>
            </a:r>
          </a:p>
        </p:txBody>
      </p:sp>
    </p:spTree>
    <p:extLst>
      <p:ext uri="{BB962C8B-B14F-4D97-AF65-F5344CB8AC3E}">
        <p14:creationId xmlns:p14="http://schemas.microsoft.com/office/powerpoint/2010/main" val="4125832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a:spLocks noGrp="1"/>
          </p:cNvSpPr>
          <p:nvPr>
            <p:ph type="body" idx="1"/>
          </p:nvPr>
        </p:nvSpPr>
        <p:spPr>
          <a:xfrm>
            <a:off x="88490" y="915681"/>
            <a:ext cx="11661058" cy="540000"/>
          </a:xfrm>
          <a:prstGeom prst="rect">
            <a:avLst/>
          </a:prstGeom>
          <a:noFill/>
          <a:ln>
            <a:noFill/>
          </a:ln>
        </p:spPr>
        <p:txBody>
          <a:bodyPr spcFirstLastPara="1" wrap="square" lIns="91425" tIns="45700" rIns="91425" bIns="45700" anchor="ctr" anchorCtr="0">
            <a:noAutofit/>
          </a:bodyPr>
          <a:lstStyle/>
          <a:p>
            <a:pPr marL="185757" lvl="0" indent="0" algn="r" rtl="1">
              <a:spcBef>
                <a:spcPts val="0"/>
              </a:spcBef>
              <a:spcAft>
                <a:spcPts val="0"/>
              </a:spcAft>
              <a:buClr>
                <a:srgbClr val="12B4BC"/>
              </a:buClr>
              <a:buSzPts val="2800"/>
              <a:buNone/>
            </a:pPr>
            <a:r>
              <a:rPr lang="iw-IL" sz="3200" u="sng" dirty="0"/>
              <a:t>במשפטים הבאים יש מילות קישור </a:t>
            </a:r>
            <a:r>
              <a:rPr lang="he-IL" sz="3200" u="sng" dirty="0"/>
              <a:t>בעלות</a:t>
            </a:r>
            <a:r>
              <a:rPr lang="iw-IL" sz="3200" u="sng" dirty="0"/>
              <a:t> </a:t>
            </a:r>
            <a:r>
              <a:rPr lang="he-IL" sz="3200" u="sng" dirty="0"/>
              <a:t>קשר לוגי זהה – מהו?</a:t>
            </a:r>
            <a:endParaRPr sz="3200" u="sng" dirty="0"/>
          </a:p>
        </p:txBody>
      </p:sp>
      <p:sp>
        <p:nvSpPr>
          <p:cNvPr id="180" name="Google Shape;180;p13"/>
          <p:cNvSpPr txBox="1">
            <a:spLocks noGrp="1"/>
          </p:cNvSpPr>
          <p:nvPr>
            <p:ph type="body" idx="2"/>
          </p:nvPr>
        </p:nvSpPr>
        <p:spPr>
          <a:xfrm>
            <a:off x="876664" y="1978268"/>
            <a:ext cx="10438672" cy="4152517"/>
          </a:xfrm>
          <a:prstGeom prst="rect">
            <a:avLst/>
          </a:prstGeom>
          <a:noFill/>
          <a:ln>
            <a:noFill/>
          </a:ln>
        </p:spPr>
        <p:txBody>
          <a:bodyPr spcFirstLastPara="1" wrap="square" lIns="91425" tIns="45700" rIns="91425" bIns="45700" anchor="t" anchorCtr="0">
            <a:normAutofit/>
          </a:bodyPr>
          <a:lstStyle/>
          <a:p>
            <a:pPr marL="439782" lvl="0" indent="-342934"/>
            <a:r>
              <a:rPr lang="he-IL" b="1" dirty="0">
                <a:solidFill>
                  <a:schemeClr val="tx1">
                    <a:lumMod val="75000"/>
                    <a:lumOff val="25000"/>
                  </a:schemeClr>
                </a:solidFill>
              </a:rPr>
              <a:t>בעודם ברומניה שלחו שליחים שירכשו בעבורם אדמה בארץ ישראל. </a:t>
            </a:r>
          </a:p>
          <a:p>
            <a:pPr marL="439782" lvl="0" indent="-342934"/>
            <a:r>
              <a:rPr lang="he-IL" b="1" dirty="0">
                <a:solidFill>
                  <a:schemeClr val="tx1">
                    <a:lumMod val="75000"/>
                    <a:lumOff val="25000"/>
                  </a:schemeClr>
                </a:solidFill>
              </a:rPr>
              <a:t>זמן לא רב לאחר רכישת האדמות החלו להתעורר הבעיות.</a:t>
            </a:r>
          </a:p>
          <a:p>
            <a:pPr marL="439782" lvl="0" indent="-342934"/>
            <a:r>
              <a:rPr lang="he-IL" b="1" dirty="0">
                <a:solidFill>
                  <a:schemeClr val="tx1">
                    <a:lumMod val="75000"/>
                    <a:lumOff val="25000"/>
                  </a:schemeClr>
                </a:solidFill>
              </a:rPr>
              <a:t>ולבסוף אף קיבלו סיוע מהברון רוטשילד.</a:t>
            </a:r>
          </a:p>
          <a:p>
            <a:pPr marL="439782" lvl="0" indent="-342934"/>
            <a:endParaRPr lang="he-IL" b="1" dirty="0">
              <a:solidFill>
                <a:schemeClr val="tx1">
                  <a:lumMod val="75000"/>
                  <a:lumOff val="25000"/>
                </a:schemeClr>
              </a:solidFill>
            </a:endParaRPr>
          </a:p>
          <a:p>
            <a:pPr marL="439782" lvl="0" indent="-342934"/>
            <a:r>
              <a:rPr lang="iw-IL" dirty="0">
                <a:solidFill>
                  <a:srgbClr val="12B4BC"/>
                </a:solidFill>
              </a:rPr>
              <a:t>1</a:t>
            </a:r>
            <a:r>
              <a:rPr lang="he-IL" dirty="0">
                <a:solidFill>
                  <a:srgbClr val="12B4BC"/>
                </a:solidFill>
              </a:rPr>
              <a:t>מהו סוג הקשר?</a:t>
            </a:r>
          </a:p>
          <a:p>
            <a:pPr marL="439782" lvl="0" indent="-342934"/>
            <a:r>
              <a:rPr lang="he-IL" dirty="0">
                <a:solidFill>
                  <a:srgbClr val="12B4BC"/>
                </a:solidFill>
              </a:rPr>
              <a:t>2. הוסיפי מילות קישור נוספות המציינות קשר זה.</a:t>
            </a:r>
            <a:endParaRPr dirty="0">
              <a:solidFill>
                <a:srgbClr val="12B4BC"/>
              </a:solidFill>
            </a:endParaRPr>
          </a:p>
        </p:txBody>
      </p:sp>
      <p:pic>
        <p:nvPicPr>
          <p:cNvPr id="181" name="Google Shape;181;p13" descr="תמונה שמכילה קסדה&#10;&#10;התיאור נוצר באופן אוטומטי"/>
          <p:cNvPicPr preferRelativeResize="0"/>
          <p:nvPr/>
        </p:nvPicPr>
        <p:blipFill rotWithShape="1">
          <a:blip r:embed="rId3">
            <a:alphaModFix/>
          </a:blip>
          <a:srcRect/>
          <a:stretch/>
        </p:blipFill>
        <p:spPr>
          <a:xfrm>
            <a:off x="1112798" y="4287664"/>
            <a:ext cx="2033628" cy="2125743"/>
          </a:xfrm>
          <a:prstGeom prst="rect">
            <a:avLst/>
          </a:prstGeom>
          <a:noFill/>
          <a:ln>
            <a:noFill/>
          </a:ln>
        </p:spPr>
      </p:pic>
      <p:sp>
        <p:nvSpPr>
          <p:cNvPr id="182" name="Google Shape;182;p13"/>
          <p:cNvSpPr/>
          <p:nvPr/>
        </p:nvSpPr>
        <p:spPr>
          <a:xfrm>
            <a:off x="9868890" y="2048507"/>
            <a:ext cx="999738" cy="315796"/>
          </a:xfrm>
          <a:prstGeom prst="rect">
            <a:avLst/>
          </a:prstGeom>
          <a:noFill/>
          <a:ln w="25400" cap="flat" cmpd="sng">
            <a:solidFill>
              <a:srgbClr val="12B4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3"/>
          <p:cNvSpPr/>
          <p:nvPr/>
        </p:nvSpPr>
        <p:spPr>
          <a:xfrm>
            <a:off x="9868891" y="2789500"/>
            <a:ext cx="999738" cy="357718"/>
          </a:xfrm>
          <a:prstGeom prst="rect">
            <a:avLst/>
          </a:prstGeom>
          <a:noFill/>
          <a:ln w="25400" cap="flat" cmpd="sng">
            <a:solidFill>
              <a:srgbClr val="12B4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13"/>
          <p:cNvSpPr txBox="1"/>
          <p:nvPr/>
        </p:nvSpPr>
        <p:spPr>
          <a:xfrm>
            <a:off x="9778595" y="2762798"/>
            <a:ext cx="1180327"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dirty="0">
                <a:solidFill>
                  <a:schemeClr val="dk1"/>
                </a:solidFill>
                <a:latin typeface="Calibri"/>
                <a:ea typeface="Calibri"/>
                <a:cs typeface="Calibri"/>
                <a:sym typeface="Calibri"/>
              </a:rPr>
              <a:t>  </a:t>
            </a:r>
            <a:endParaRPr dirty="0"/>
          </a:p>
        </p:txBody>
      </p:sp>
      <p:sp>
        <p:nvSpPr>
          <p:cNvPr id="186" name="Google Shape;186;p13"/>
          <p:cNvSpPr/>
          <p:nvPr/>
        </p:nvSpPr>
        <p:spPr>
          <a:xfrm>
            <a:off x="4247535" y="5454060"/>
            <a:ext cx="3510117" cy="676725"/>
          </a:xfrm>
          <a:prstGeom prst="roundRect">
            <a:avLst>
              <a:gd name="adj" fmla="val 16667"/>
            </a:avLst>
          </a:prstGeom>
          <a:solidFill>
            <a:srgbClr val="92D050"/>
          </a:soli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iw-IL" sz="2000" dirty="0">
                <a:solidFill>
                  <a:srgbClr val="192A72"/>
                </a:solidFill>
                <a:latin typeface="Varela Round"/>
                <a:ea typeface="Varela Round"/>
                <a:cs typeface="Varela Round"/>
                <a:sym typeface="Varela Round"/>
              </a:rPr>
              <a:t>קשר לוגי של </a:t>
            </a:r>
            <a:endParaRPr dirty="0"/>
          </a:p>
          <a:p>
            <a:pPr marL="0" marR="0" lvl="0" indent="0" algn="ctr" rtl="1">
              <a:spcBef>
                <a:spcPts val="0"/>
              </a:spcBef>
              <a:spcAft>
                <a:spcPts val="0"/>
              </a:spcAft>
              <a:buNone/>
            </a:pPr>
            <a:r>
              <a:rPr lang="he-IL" sz="2000" dirty="0">
                <a:solidFill>
                  <a:srgbClr val="192A72"/>
                </a:solidFill>
                <a:latin typeface="Varela Round"/>
                <a:ea typeface="Varela Round"/>
                <a:cs typeface="Varela Round"/>
                <a:sym typeface="Varela Round"/>
              </a:rPr>
              <a:t>זמן</a:t>
            </a:r>
            <a:endParaRPr dirty="0"/>
          </a:p>
        </p:txBody>
      </p:sp>
      <p:sp>
        <p:nvSpPr>
          <p:cNvPr id="187" name="Google Shape;187;p13"/>
          <p:cNvSpPr/>
          <p:nvPr/>
        </p:nvSpPr>
        <p:spPr>
          <a:xfrm>
            <a:off x="6879592" y="4504225"/>
            <a:ext cx="967174" cy="534847"/>
          </a:xfrm>
          <a:prstGeom prst="roundRect">
            <a:avLst>
              <a:gd name="adj" fmla="val 16667"/>
            </a:avLst>
          </a:prstGeom>
          <a:solidFill>
            <a:srgbClr val="92D050"/>
          </a:soli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he-IL" sz="2000" dirty="0">
                <a:solidFill>
                  <a:srgbClr val="192A72"/>
                </a:solidFill>
                <a:latin typeface="Varela Round"/>
                <a:ea typeface="Varela Round"/>
                <a:cs typeface="Varela Round"/>
                <a:sym typeface="Varela Round"/>
              </a:rPr>
              <a:t>כאשר</a:t>
            </a:r>
            <a:endParaRPr dirty="0"/>
          </a:p>
        </p:txBody>
      </p:sp>
      <p:sp>
        <p:nvSpPr>
          <p:cNvPr id="188" name="Google Shape;188;p13"/>
          <p:cNvSpPr/>
          <p:nvPr/>
        </p:nvSpPr>
        <p:spPr>
          <a:xfrm>
            <a:off x="3923260" y="4504225"/>
            <a:ext cx="1389147" cy="555562"/>
          </a:xfrm>
          <a:prstGeom prst="roundRect">
            <a:avLst>
              <a:gd name="adj" fmla="val 16667"/>
            </a:avLst>
          </a:prstGeom>
          <a:solidFill>
            <a:srgbClr val="92D050"/>
          </a:soli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he-IL" sz="2000" dirty="0">
                <a:solidFill>
                  <a:srgbClr val="192A72"/>
                </a:solidFill>
                <a:latin typeface="Varela Round"/>
                <a:ea typeface="Varela Round"/>
                <a:cs typeface="Varela Round"/>
                <a:sym typeface="Varela Round"/>
              </a:rPr>
              <a:t>לאחר מכן</a:t>
            </a:r>
            <a:endParaRPr dirty="0"/>
          </a:p>
        </p:txBody>
      </p:sp>
      <p:sp>
        <p:nvSpPr>
          <p:cNvPr id="189" name="Google Shape;189;p13"/>
          <p:cNvSpPr/>
          <p:nvPr/>
        </p:nvSpPr>
        <p:spPr>
          <a:xfrm>
            <a:off x="5401426" y="4496098"/>
            <a:ext cx="1389147" cy="563689"/>
          </a:xfrm>
          <a:prstGeom prst="roundRect">
            <a:avLst>
              <a:gd name="adj" fmla="val 16667"/>
            </a:avLst>
          </a:prstGeom>
          <a:solidFill>
            <a:srgbClr val="92D050"/>
          </a:solidFill>
          <a:ln w="9525" cap="flat" cmpd="sng">
            <a:solidFill>
              <a:srgbClr val="3E6EC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he-IL" sz="2000" dirty="0">
                <a:solidFill>
                  <a:srgbClr val="192A72"/>
                </a:solidFill>
                <a:latin typeface="Varela Round"/>
                <a:ea typeface="Varela Round"/>
                <a:cs typeface="Varela Round"/>
                <a:sym typeface="Varela Round"/>
              </a:rPr>
              <a:t>בזמן ש..</a:t>
            </a:r>
            <a:endParaRPr dirty="0"/>
          </a:p>
        </p:txBody>
      </p:sp>
      <p:sp>
        <p:nvSpPr>
          <p:cNvPr id="12" name="Google Shape;183;p13"/>
          <p:cNvSpPr/>
          <p:nvPr/>
        </p:nvSpPr>
        <p:spPr>
          <a:xfrm>
            <a:off x="9429139" y="2399428"/>
            <a:ext cx="1439489" cy="343332"/>
          </a:xfrm>
          <a:prstGeom prst="rect">
            <a:avLst/>
          </a:prstGeom>
          <a:noFill/>
          <a:ln w="25400" cap="flat" cmpd="sng">
            <a:solidFill>
              <a:srgbClr val="12B4B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84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animBg="1"/>
      <p:bldP spid="183" grpId="0" animBg="1"/>
      <p:bldP spid="186" grpId="0" animBg="1"/>
      <p:bldP spid="187" grpId="0" animBg="1"/>
      <p:bldP spid="188" grpId="0" animBg="1"/>
      <p:bldP spid="18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4"/>
          <p:cNvSpPr txBox="1">
            <a:spLocks noGrp="1"/>
          </p:cNvSpPr>
          <p:nvPr>
            <p:ph type="title"/>
          </p:nvPr>
        </p:nvSpPr>
        <p:spPr>
          <a:xfrm>
            <a:off x="2549769" y="265847"/>
            <a:ext cx="9642231"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2060"/>
              </a:buClr>
              <a:buSzPts val="4400"/>
              <a:buFont typeface="Varela Round"/>
              <a:buNone/>
            </a:pPr>
            <a:r>
              <a:rPr lang="iw-IL" dirty="0"/>
              <a:t>           משימה להפסקה</a:t>
            </a:r>
            <a:endParaRPr dirty="0"/>
          </a:p>
        </p:txBody>
      </p:sp>
      <p:sp>
        <p:nvSpPr>
          <p:cNvPr id="195" name="Google Shape;195;p14"/>
          <p:cNvSpPr txBox="1">
            <a:spLocks noGrp="1"/>
          </p:cNvSpPr>
          <p:nvPr>
            <p:ph type="body" idx="1"/>
          </p:nvPr>
        </p:nvSpPr>
        <p:spPr>
          <a:xfrm>
            <a:off x="537210" y="2292717"/>
            <a:ext cx="11178540" cy="71999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2B4BC"/>
              </a:buClr>
              <a:buSzPts val="2800"/>
              <a:buNone/>
            </a:pPr>
            <a:endParaRPr sz="3200" b="0" dirty="0">
              <a:solidFill>
                <a:schemeClr val="dk1"/>
              </a:solidFill>
              <a:latin typeface="Varela Round" panose="00000500000000000000" pitchFamily="2" charset="-79"/>
              <a:ea typeface="Arial"/>
              <a:cs typeface="Varela Round" panose="00000500000000000000" pitchFamily="2" charset="-79"/>
              <a:sym typeface="Arial"/>
            </a:endParaRPr>
          </a:p>
          <a:p>
            <a:pPr marL="0" lvl="0" indent="0">
              <a:spcBef>
                <a:spcPts val="0"/>
              </a:spcBef>
              <a:spcAft>
                <a:spcPts val="0"/>
              </a:spcAft>
              <a:buClr>
                <a:schemeClr val="dk1"/>
              </a:buClr>
              <a:buSzPts val="2800"/>
              <a:buNone/>
            </a:pPr>
            <a:r>
              <a:rPr lang="iw-IL" sz="3600" b="0" dirty="0">
                <a:solidFill>
                  <a:schemeClr val="dk1"/>
                </a:solidFill>
                <a:latin typeface="Varela Round" panose="00000500000000000000" pitchFamily="2" charset="-79"/>
                <a:ea typeface="Arial"/>
                <a:cs typeface="Varela Round" panose="00000500000000000000" pitchFamily="2" charset="-79"/>
                <a:sym typeface="Arial"/>
              </a:rPr>
              <a:t>חפשו טקסטים בספרי הלימוד או בעיתונות וחשבו כיצד מילות הקישור המופיעות מדגישות את המשמעות הלוגית</a:t>
            </a:r>
            <a:r>
              <a:rPr lang="iw-IL" b="0" dirty="0">
                <a:solidFill>
                  <a:schemeClr val="dk1"/>
                </a:solidFill>
                <a:latin typeface="Arial"/>
                <a:ea typeface="Arial"/>
                <a:cs typeface="Arial"/>
                <a:sym typeface="Arial"/>
              </a:rPr>
              <a:t>. </a:t>
            </a:r>
            <a:br>
              <a:rPr lang="iw-IL" sz="800" b="0" dirty="0">
                <a:solidFill>
                  <a:srgbClr val="FFFFFF"/>
                </a:solidFill>
                <a:latin typeface="Arial"/>
                <a:ea typeface="Arial"/>
                <a:cs typeface="Arial"/>
                <a:sym typeface="Arial"/>
              </a:rPr>
            </a:br>
            <a:endParaRPr b="0" dirty="0">
              <a:solidFill>
                <a:schemeClr val="dk1"/>
              </a:solidFill>
              <a:latin typeface="Arial"/>
              <a:ea typeface="Arial"/>
              <a:cs typeface="Arial"/>
              <a:sym typeface="Arial"/>
            </a:endParaRPr>
          </a:p>
          <a:p>
            <a:pPr marL="185757" lvl="0" indent="0" algn="r" rtl="1">
              <a:spcBef>
                <a:spcPts val="560"/>
              </a:spcBef>
              <a:spcAft>
                <a:spcPts val="0"/>
              </a:spcAft>
              <a:buClr>
                <a:srgbClr val="12B4BC"/>
              </a:buClr>
              <a:buSzPts val="2800"/>
              <a:buNone/>
            </a:pPr>
            <a:endParaRPr dirty="0"/>
          </a:p>
        </p:txBody>
      </p:sp>
      <p:pic>
        <p:nvPicPr>
          <p:cNvPr id="196" name="Google Shape;196;p14" descr="תמונה שמכילה קסדה&#10;&#10;התיאור נוצר באופן אוטומטי"/>
          <p:cNvPicPr preferRelativeResize="0"/>
          <p:nvPr/>
        </p:nvPicPr>
        <p:blipFill rotWithShape="1">
          <a:blip r:embed="rId3">
            <a:alphaModFix/>
          </a:blip>
          <a:srcRect/>
          <a:stretch/>
        </p:blipFill>
        <p:spPr>
          <a:xfrm>
            <a:off x="440340" y="3587261"/>
            <a:ext cx="2953492" cy="29714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7"/>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iw-IL">
                <a:solidFill>
                  <a:srgbClr val="192A72"/>
                </a:solidFill>
              </a:rPr>
              <a:t>תרגול מתוך </a:t>
            </a:r>
            <a:r>
              <a:rPr lang="iw-IL"/>
              <a:t>תחומי הדעת</a:t>
            </a:r>
            <a:endParaRPr>
              <a:solidFill>
                <a:srgbClr val="192A7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685800" y="502920"/>
            <a:ext cx="10949940" cy="477773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lnSpc>
                <a:spcPct val="150000"/>
              </a:lnSpc>
            </a:pPr>
            <a:r>
              <a:rPr lang="he-IL" sz="2000" b="0" dirty="0"/>
              <a:t> </a:t>
            </a:r>
          </a:p>
          <a:p>
            <a:pPr algn="just">
              <a:lnSpc>
                <a:spcPct val="150000"/>
              </a:lnSpc>
            </a:pPr>
            <a:r>
              <a:rPr lang="he-IL" sz="2000" b="0" dirty="0"/>
              <a:t>כאשר באו מתיישבי העלייה הראשונה ארצה, נושאים עימם את חלומם להתפרנס מפירותיה הקדושים של ארץ ישראל, לא שיערו לעצמם את הייסורים שבהם נקנית הארץ. אולם עד מהרה למדו על בשרם ואדמתם מה כוללים ייסורים אלה: תנאי אקלים וקרקע קשים, שלא הורגלו אליהם בארצות אירופה, חוסר ניסיון חקלאי, מערכת שירותים כושלת ועוינת של השלטונות </a:t>
            </a:r>
            <a:r>
              <a:rPr lang="he-IL" sz="2000" b="0" dirty="0" err="1"/>
              <a:t>העות'מאנים</a:t>
            </a:r>
            <a:r>
              <a:rPr lang="he-IL" sz="2000" b="0" dirty="0"/>
              <a:t>. עד מהרה עמדו המתיישבים והמושבות בפני התמוטטות. הברון רוטשילד נחלץ לפרוס את חסותו על נחשוני החקלאות. הוא שלח אגרונומים שהדריכו את המתיישבים מה לגדל וכיצד. כך נפלה ההחלטה לטעת כרמי גפנים, שלגידולם התאימה אדמת המושבות, ולהקים יקבים לייצור יין. הברון סייע במימון שירותי חינוך ובריאות במושבות, ושלח פקידים מטעמו שיחלקו קצבאות חודשיות למתיישבים. נדיבותו של הברון דה רוטשילד אומנם הבטיחה את המשך ישיבתם של האיכרים בארץ, אך סיכנה את עצמאותם הרוחנית, ובשנת תרמ"ט, גם סיכנה את השמיטה הראשונה שביקשו לשמור. </a:t>
            </a:r>
          </a:p>
        </p:txBody>
      </p:sp>
    </p:spTree>
    <p:extLst>
      <p:ext uri="{BB962C8B-B14F-4D97-AF65-F5344CB8AC3E}">
        <p14:creationId xmlns:p14="http://schemas.microsoft.com/office/powerpoint/2010/main" val="586326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685800" y="502920"/>
            <a:ext cx="10949940" cy="477773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lnSpc>
                <a:spcPct val="150000"/>
              </a:lnSpc>
            </a:pPr>
            <a:r>
              <a:rPr lang="he-IL" sz="2000" b="0" dirty="0"/>
              <a:t> </a:t>
            </a:r>
          </a:p>
          <a:p>
            <a:pPr algn="just">
              <a:lnSpc>
                <a:spcPct val="150000"/>
              </a:lnSpc>
            </a:pPr>
            <a:r>
              <a:rPr lang="he-IL" sz="2400" b="0" dirty="0">
                <a:solidFill>
                  <a:srgbClr val="FF0000"/>
                </a:solidFill>
              </a:rPr>
              <a:t>כאשר</a:t>
            </a:r>
            <a:r>
              <a:rPr lang="he-IL" sz="2000" b="0" dirty="0"/>
              <a:t> באו מתיישבי העלייה הראשונה ארצה, נושאים עימם את חלומם להתפרנס מפירותיה הקדושים של ארץ ישראל, לא שיערו לעצמם את הייסורים שבהם נקנית הארץ. </a:t>
            </a:r>
            <a:r>
              <a:rPr lang="he-IL" sz="2400" b="0" dirty="0">
                <a:solidFill>
                  <a:srgbClr val="FF0000"/>
                </a:solidFill>
              </a:rPr>
              <a:t>אולם</a:t>
            </a:r>
            <a:r>
              <a:rPr lang="he-IL" sz="2000" b="0" dirty="0"/>
              <a:t> עד מהרה למדו על בשרם ואדמתם מה כוללים ייסורים אלה: תנאי אקלים וקרקע קשים, שלא הורגלו אליהם בארצות אירופה, חוסר ניסיון חקלאי, מערכת שירותים כושלת ועוינת של השלטונות </a:t>
            </a:r>
            <a:r>
              <a:rPr lang="he-IL" sz="2000" b="0" dirty="0" err="1"/>
              <a:t>העות'מאנים</a:t>
            </a:r>
            <a:r>
              <a:rPr lang="he-IL" sz="2000" b="0" dirty="0"/>
              <a:t>. </a:t>
            </a:r>
            <a:r>
              <a:rPr lang="he-IL" sz="2400" b="0" dirty="0">
                <a:solidFill>
                  <a:srgbClr val="FF0000"/>
                </a:solidFill>
              </a:rPr>
              <a:t>עד מהרה </a:t>
            </a:r>
            <a:r>
              <a:rPr lang="he-IL" sz="2000" b="0" dirty="0"/>
              <a:t>עמדו המתיישבים והמושבות בפני התמוטטות. הברון רוטשילד נחלץ לפרוס את חסותו על נחשוני החקלאות. הוא שלח אגרונומים שהדריכו את המתיישבים מה לגדל וכיצד. </a:t>
            </a:r>
            <a:r>
              <a:rPr lang="he-IL" sz="2400" b="0" dirty="0">
                <a:solidFill>
                  <a:srgbClr val="FF0000"/>
                </a:solidFill>
              </a:rPr>
              <a:t>בעקבות כך </a:t>
            </a:r>
            <a:r>
              <a:rPr lang="he-IL" sz="2000" b="0" dirty="0"/>
              <a:t>נפלה ההחלטה לטעת כרמי גפנים, שלגידולם התאימה אדמת המושבות, ולהקים יקבים לייצור יין. הברון סייע במימון שירותי חינוך ובריאות במושבות, ושלח פקידים מטעמו שיחלקו קצבאות חודשיות למתיישבים. נדיבותו של הברון דה רוטשילד </a:t>
            </a:r>
            <a:r>
              <a:rPr lang="he-IL" sz="2400" b="0" dirty="0">
                <a:solidFill>
                  <a:srgbClr val="FF0000"/>
                </a:solidFill>
              </a:rPr>
              <a:t>אומנם</a:t>
            </a:r>
            <a:r>
              <a:rPr lang="he-IL" sz="2000" b="0" dirty="0"/>
              <a:t> הבטיחה את המשך ישיבתם של האיכרים בארץ, </a:t>
            </a:r>
            <a:r>
              <a:rPr lang="he-IL" sz="2400" b="0" dirty="0">
                <a:solidFill>
                  <a:srgbClr val="FF0000"/>
                </a:solidFill>
              </a:rPr>
              <a:t>אך</a:t>
            </a:r>
            <a:r>
              <a:rPr lang="he-IL" sz="2000" b="0" dirty="0"/>
              <a:t> סיכנה את עצמאותם הרוחנית, ובשנת תרמ"ט,</a:t>
            </a:r>
            <a:r>
              <a:rPr lang="he-IL" sz="2400" b="0" dirty="0">
                <a:solidFill>
                  <a:srgbClr val="FF0000"/>
                </a:solidFill>
              </a:rPr>
              <a:t> גם </a:t>
            </a:r>
            <a:r>
              <a:rPr lang="he-IL" sz="2000" b="0" dirty="0"/>
              <a:t>סיכנה את השמיטה הראשונה שביקשו לשמור. </a:t>
            </a:r>
          </a:p>
        </p:txBody>
      </p:sp>
    </p:spTree>
    <p:extLst>
      <p:ext uri="{BB962C8B-B14F-4D97-AF65-F5344CB8AC3E}">
        <p14:creationId xmlns:p14="http://schemas.microsoft.com/office/powerpoint/2010/main" val="2500471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16529" y="873331"/>
            <a:ext cx="8979310" cy="4777739"/>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1">
              <a:lnSpc>
                <a:spcPct val="100000"/>
              </a:lnSpc>
              <a:spcBef>
                <a:spcPts val="0"/>
              </a:spcBef>
              <a:spcAft>
                <a:spcPts val="0"/>
              </a:spcAft>
              <a:buClr>
                <a:srgbClr val="002060"/>
              </a:buClr>
              <a:buSzPts val="4800"/>
              <a:buFont typeface="Varela Round"/>
              <a:buNone/>
              <a:defRPr sz="4800" b="1" i="0" u="none" strike="noStrike" cap="none">
                <a:solidFill>
                  <a:srgbClr val="002060"/>
                </a:solidFill>
                <a:latin typeface="Varela Round"/>
                <a:ea typeface="Varela Round"/>
                <a:cs typeface="Varela Round"/>
                <a:sym typeface="Varela Rou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lnSpc>
                <a:spcPct val="150000"/>
              </a:lnSpc>
            </a:pPr>
            <a:r>
              <a:rPr lang="he-IL" sz="2000" dirty="0"/>
              <a:t> </a:t>
            </a:r>
          </a:p>
          <a:p>
            <a:pPr algn="r">
              <a:lnSpc>
                <a:spcPct val="150000"/>
              </a:lnSpc>
            </a:pPr>
            <a:r>
              <a:rPr lang="he-IL" sz="2800" dirty="0">
                <a:solidFill>
                  <a:schemeClr val="accent5">
                    <a:lumMod val="75000"/>
                  </a:schemeClr>
                </a:solidFill>
              </a:rPr>
              <a:t>כאשר, </a:t>
            </a:r>
            <a:r>
              <a:rPr lang="he-IL" sz="2400" dirty="0">
                <a:solidFill>
                  <a:schemeClr val="accent5">
                    <a:lumMod val="75000"/>
                  </a:schemeClr>
                </a:solidFill>
              </a:rPr>
              <a:t> </a:t>
            </a:r>
            <a:r>
              <a:rPr lang="he-IL" sz="2800" dirty="0">
                <a:solidFill>
                  <a:schemeClr val="accent5">
                    <a:lumMod val="75000"/>
                  </a:schemeClr>
                </a:solidFill>
              </a:rPr>
              <a:t>עד מהרה    </a:t>
            </a:r>
            <a:r>
              <a:rPr lang="he-IL" sz="2800" dirty="0">
                <a:solidFill>
                  <a:srgbClr val="FF0000"/>
                </a:solidFill>
              </a:rPr>
              <a:t>=        </a:t>
            </a:r>
            <a:r>
              <a:rPr lang="he-IL" sz="2800" dirty="0">
                <a:solidFill>
                  <a:srgbClr val="00B050"/>
                </a:solidFill>
              </a:rPr>
              <a:t>קשר לוגי המבטא זמן </a:t>
            </a:r>
          </a:p>
          <a:p>
            <a:pPr algn="r">
              <a:lnSpc>
                <a:spcPct val="150000"/>
              </a:lnSpc>
            </a:pPr>
            <a:r>
              <a:rPr lang="he-IL" sz="2800" dirty="0">
                <a:solidFill>
                  <a:schemeClr val="accent5">
                    <a:lumMod val="75000"/>
                  </a:schemeClr>
                </a:solidFill>
              </a:rPr>
              <a:t>אולם   אומנם   אך   </a:t>
            </a:r>
            <a:r>
              <a:rPr lang="he-IL" sz="2800" dirty="0">
                <a:solidFill>
                  <a:srgbClr val="FF0000"/>
                </a:solidFill>
              </a:rPr>
              <a:t>=        </a:t>
            </a:r>
            <a:r>
              <a:rPr lang="he-IL" sz="2800" dirty="0">
                <a:solidFill>
                  <a:srgbClr val="00B050"/>
                </a:solidFill>
              </a:rPr>
              <a:t>קשר לוגי המבטא ניגוד</a:t>
            </a:r>
          </a:p>
          <a:p>
            <a:pPr algn="r">
              <a:lnSpc>
                <a:spcPct val="150000"/>
              </a:lnSpc>
            </a:pPr>
            <a:r>
              <a:rPr lang="he-IL" sz="2800" dirty="0">
                <a:solidFill>
                  <a:schemeClr val="accent5">
                    <a:lumMod val="75000"/>
                  </a:schemeClr>
                </a:solidFill>
              </a:rPr>
              <a:t>בעקבות כך              </a:t>
            </a:r>
            <a:r>
              <a:rPr lang="he-IL" sz="2800" dirty="0">
                <a:solidFill>
                  <a:srgbClr val="FF0000"/>
                </a:solidFill>
              </a:rPr>
              <a:t>=        </a:t>
            </a:r>
            <a:r>
              <a:rPr lang="he-IL" sz="2800" dirty="0">
                <a:solidFill>
                  <a:srgbClr val="00B050"/>
                </a:solidFill>
              </a:rPr>
              <a:t>קשר לוגי של תוצאה</a:t>
            </a:r>
          </a:p>
          <a:p>
            <a:pPr algn="r">
              <a:lnSpc>
                <a:spcPct val="150000"/>
              </a:lnSpc>
            </a:pPr>
            <a:r>
              <a:rPr lang="he-IL" sz="2800" dirty="0">
                <a:solidFill>
                  <a:schemeClr val="accent5">
                    <a:lumMod val="75000"/>
                  </a:schemeClr>
                </a:solidFill>
              </a:rPr>
              <a:t>גם, ו                         </a:t>
            </a:r>
            <a:r>
              <a:rPr lang="he-IL" sz="2800" dirty="0">
                <a:solidFill>
                  <a:srgbClr val="FF0000"/>
                </a:solidFill>
              </a:rPr>
              <a:t>=        </a:t>
            </a:r>
            <a:r>
              <a:rPr lang="he-IL" sz="2800" dirty="0">
                <a:solidFill>
                  <a:srgbClr val="00B050"/>
                </a:solidFill>
              </a:rPr>
              <a:t>קשר לוגי של תוצאה</a:t>
            </a:r>
            <a:endParaRPr lang="he-IL" sz="2400" dirty="0">
              <a:solidFill>
                <a:srgbClr val="00B050"/>
              </a:solidFill>
            </a:endParaRPr>
          </a:p>
        </p:txBody>
      </p:sp>
      <p:sp>
        <p:nvSpPr>
          <p:cNvPr id="4" name="הסבר ענן 3"/>
          <p:cNvSpPr/>
          <p:nvPr/>
        </p:nvSpPr>
        <p:spPr>
          <a:xfrm rot="20334685">
            <a:off x="359481" y="732912"/>
            <a:ext cx="2999369" cy="1383538"/>
          </a:xfrm>
          <a:prstGeom prst="cloud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600" dirty="0">
                <a:solidFill>
                  <a:srgbClr val="FF0000"/>
                </a:solidFill>
              </a:rPr>
              <a:t>תשובו</a:t>
            </a:r>
            <a:r>
              <a:rPr lang="he-IL" sz="4000" dirty="0">
                <a:solidFill>
                  <a:srgbClr val="FF0000"/>
                </a:solidFill>
              </a:rPr>
              <a:t>ן</a:t>
            </a:r>
            <a:endParaRPr lang="en-US" sz="4000" dirty="0">
              <a:solidFill>
                <a:srgbClr val="FF0000"/>
              </a:solidFill>
            </a:endParaRPr>
          </a:p>
        </p:txBody>
      </p:sp>
    </p:spTree>
    <p:extLst>
      <p:ext uri="{BB962C8B-B14F-4D97-AF65-F5344CB8AC3E}">
        <p14:creationId xmlns:p14="http://schemas.microsoft.com/office/powerpoint/2010/main" val="339368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8"/>
          <p:cNvSpPr txBox="1">
            <a:spLocks noGrp="1"/>
          </p:cNvSpPr>
          <p:nvPr>
            <p:ph type="title"/>
          </p:nvPr>
        </p:nvSpPr>
        <p:spPr>
          <a:xfrm>
            <a:off x="-129308" y="-316871"/>
            <a:ext cx="12191999" cy="165174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002060"/>
              </a:buClr>
              <a:buSzPts val="4800"/>
              <a:buFont typeface="Varela Round"/>
              <a:buNone/>
            </a:pPr>
            <a:r>
              <a:rPr lang="x-none" dirty="0">
                <a:solidFill>
                  <a:srgbClr val="FF0000"/>
                </a:solidFill>
              </a:rPr>
              <a:t>מילות קישור מתחו</a:t>
            </a:r>
            <a:r>
              <a:rPr lang="he-IL" dirty="0">
                <a:solidFill>
                  <a:srgbClr val="FF0000"/>
                </a:solidFill>
              </a:rPr>
              <a:t>ם</a:t>
            </a:r>
            <a:r>
              <a:rPr lang="x-none" dirty="0">
                <a:solidFill>
                  <a:srgbClr val="FF0000"/>
                </a:solidFill>
              </a:rPr>
              <a:t> ה</a:t>
            </a:r>
            <a:r>
              <a:rPr lang="he-IL" dirty="0">
                <a:solidFill>
                  <a:srgbClr val="FF0000"/>
                </a:solidFill>
              </a:rPr>
              <a:t>מדעים</a:t>
            </a:r>
            <a:endParaRPr dirty="0">
              <a:solidFill>
                <a:srgbClr val="FF0000"/>
              </a:solidFill>
            </a:endParaRPr>
          </a:p>
        </p:txBody>
      </p:sp>
      <p:sp>
        <p:nvSpPr>
          <p:cNvPr id="221" name="Google Shape;221;p18"/>
          <p:cNvSpPr txBox="1"/>
          <p:nvPr/>
        </p:nvSpPr>
        <p:spPr>
          <a:xfrm>
            <a:off x="8408520" y="5944254"/>
            <a:ext cx="2632364"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800" dirty="0">
              <a:solidFill>
                <a:schemeClr val="dk1"/>
              </a:solidFill>
              <a:latin typeface="Calibri"/>
              <a:ea typeface="Calibri"/>
              <a:cs typeface="Calibri"/>
              <a:sym typeface="Calibri"/>
            </a:endParaRPr>
          </a:p>
        </p:txBody>
      </p:sp>
      <p:sp>
        <p:nvSpPr>
          <p:cNvPr id="223" name="Google Shape;223;p18"/>
          <p:cNvSpPr/>
          <p:nvPr/>
        </p:nvSpPr>
        <p:spPr>
          <a:xfrm>
            <a:off x="2650835" y="4165600"/>
            <a:ext cx="2299855" cy="120047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8"/>
          <p:cNvSpPr/>
          <p:nvPr/>
        </p:nvSpPr>
        <p:spPr>
          <a:xfrm>
            <a:off x="4950690" y="5292436"/>
            <a:ext cx="5172365" cy="13854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8"/>
          <p:cNvSpPr/>
          <p:nvPr/>
        </p:nvSpPr>
        <p:spPr>
          <a:xfrm>
            <a:off x="6299200" y="1565597"/>
            <a:ext cx="2770909" cy="13854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8"/>
          <p:cNvSpPr/>
          <p:nvPr/>
        </p:nvSpPr>
        <p:spPr>
          <a:xfrm>
            <a:off x="5883564" y="5153891"/>
            <a:ext cx="535709" cy="1385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 name="מלבן 1"/>
          <p:cNvSpPr/>
          <p:nvPr/>
        </p:nvSpPr>
        <p:spPr>
          <a:xfrm>
            <a:off x="1151116" y="770316"/>
            <a:ext cx="9061993" cy="5053948"/>
          </a:xfrm>
          <a:prstGeom prst="rect">
            <a:avLst/>
          </a:prstGeom>
        </p:spPr>
        <p:txBody>
          <a:bodyPr wrap="square">
            <a:spAutoFit/>
          </a:bodyPr>
          <a:lstStyle/>
          <a:p>
            <a:pPr algn="ctr" rtl="1">
              <a:lnSpc>
                <a:spcPct val="107000"/>
              </a:lnSpc>
              <a:spcAft>
                <a:spcPts val="800"/>
              </a:spcAft>
            </a:pPr>
            <a:r>
              <a:rPr lang="he-IL" sz="360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rPr>
              <a:t> "עולם הדממה"</a:t>
            </a:r>
            <a:endParaRPr lang="en-US" sz="1100"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החוקרים מופתעים במחקרים כל פעם מחדש,</a:t>
            </a:r>
            <a:endParaRPr lang="en-US"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endParaRPr>
          </a:p>
          <a:p>
            <a:pPr algn="r" rtl="1">
              <a:lnSpc>
                <a:spcPct val="107000"/>
              </a:lnSpc>
              <a:spcAft>
                <a:spcPts val="800"/>
              </a:spcAft>
            </a:pPr>
            <a:r>
              <a:rPr lang="he-IL"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גם ב"עולם הדממה" שמתחת לפני הים ציפתה לחוקרים הפתעה. </a:t>
            </a:r>
            <a:endParaRPr lang="en-US"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endParaRPr>
          </a:p>
          <a:p>
            <a:pPr algn="r" rtl="1">
              <a:lnSpc>
                <a:spcPct val="107000"/>
              </a:lnSpc>
              <a:spcAft>
                <a:spcPts val="800"/>
              </a:spcAft>
            </a:pPr>
            <a:r>
              <a:rPr lang="he-IL"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 מקובל היה לחשוב שדגים אינם משמיעים קול ואינם שומעים ,כי </a:t>
            </a:r>
            <a:endParaRPr lang="en-US"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endParaRPr>
          </a:p>
          <a:p>
            <a:pPr algn="r" rtl="1">
              <a:lnSpc>
                <a:spcPct val="107000"/>
              </a:lnSpc>
              <a:spcAft>
                <a:spcPts val="800"/>
              </a:spcAft>
            </a:pPr>
            <a:r>
              <a:rPr lang="he-IL"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 לְרוב הדגים אין אוזניים חיצוניות.  אך התברר שלרוב סוגי הדגים יש </a:t>
            </a:r>
            <a:endParaRPr lang="en-US"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endParaRPr>
          </a:p>
          <a:p>
            <a:pPr algn="r" rtl="1">
              <a:lnSpc>
                <a:spcPct val="107000"/>
              </a:lnSpc>
              <a:spcAft>
                <a:spcPts val="800"/>
              </a:spcAft>
            </a:pPr>
            <a:r>
              <a:rPr lang="he-IL"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 אוזן פנימית. ושומעים בעזרת מכשיר ייחודי הקולט קולות , על אף שהם מתחת לפני המים, </a:t>
            </a:r>
            <a:endParaRPr lang="en-US"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endParaRPr>
          </a:p>
          <a:p>
            <a:pPr algn="r" rtl="1">
              <a:lnSpc>
                <a:spcPct val="107000"/>
              </a:lnSpc>
              <a:spcAft>
                <a:spcPts val="800"/>
              </a:spcAft>
            </a:pPr>
            <a:r>
              <a:rPr lang="he-IL"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 החוקרים גילו ,שדגים משמיעים קול בעזרת השרירים שלהם וְּמַתְקשְרִים בשפה ייחודית </a:t>
            </a:r>
            <a:endParaRPr lang="en-US"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endParaRPr>
          </a:p>
          <a:p>
            <a:pPr algn="r" rtl="1">
              <a:lnSpc>
                <a:spcPct val="107000"/>
              </a:lnSpc>
              <a:spcAft>
                <a:spcPts val="800"/>
              </a:spcAft>
            </a:pPr>
            <a:r>
              <a:rPr lang="he-IL"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של גניחות וציוצים. כך, למשל, הדגים מזהירים זה את זה מפני סכנה ומפני טורפים. עוד גילו החוקרים כי סוגים מסוימים של דגים הם ַדבְרָנִים, ואילו סוגים אחרים של דגים מדברים זה עם זה מעט מאוד. הגילוי שיש קולות שבני האדם אינם שומעים, אבל בעלי חיים אחרים שומעים, הוא דוגמה </a:t>
            </a:r>
            <a:endParaRPr lang="en-US"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endParaRPr>
          </a:p>
          <a:p>
            <a:pPr algn="r" rtl="1">
              <a:lnSpc>
                <a:spcPct val="107000"/>
              </a:lnSpc>
              <a:spcAft>
                <a:spcPts val="800"/>
              </a:spcAft>
            </a:pPr>
            <a:r>
              <a:rPr lang="he-IL" sz="18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נפלאה לדבריו של הרמב״ם. לפי הרמב״ם, ככל שאנו מתבוננים במעשה הבריאה, כך אנו מגלים שדברים רבים נסתרים מאתנו, אבל הם קיימים בעולם.</a:t>
            </a:r>
            <a:endParaRPr lang="he-IL" sz="1800" dirty="0">
              <a:solidFill>
                <a:schemeClr val="accent5">
                  <a:lumMod val="75000"/>
                </a:schemeClr>
              </a:solidFill>
              <a:latin typeface="Varela Round" panose="00000500000000000000" pitchFamily="2" charset="-79"/>
              <a:cs typeface="Varela Round" panose="00000500000000000000" pitchFamily="2" charset="-79"/>
            </a:endParaRPr>
          </a:p>
        </p:txBody>
      </p:sp>
      <p:sp>
        <p:nvSpPr>
          <p:cNvPr id="3" name="TextBox 2"/>
          <p:cNvSpPr txBox="1"/>
          <p:nvPr/>
        </p:nvSpPr>
        <p:spPr>
          <a:xfrm>
            <a:off x="7812809" y="6403929"/>
            <a:ext cx="2400300" cy="307777"/>
          </a:xfrm>
          <a:prstGeom prst="rect">
            <a:avLst/>
          </a:prstGeom>
          <a:noFill/>
        </p:spPr>
        <p:txBody>
          <a:bodyPr wrap="square" rtlCol="0">
            <a:spAutoFit/>
          </a:bodyPr>
          <a:lstStyle/>
          <a:p>
            <a:r>
              <a:rPr lang="he-IL" dirty="0"/>
              <a:t>(מתוך מיצב תשע"ט)</a:t>
            </a:r>
            <a:endParaRPr lang="en-US" dirty="0"/>
          </a:p>
        </p:txBody>
      </p:sp>
    </p:spTree>
    <p:extLst>
      <p:ext uri="{BB962C8B-B14F-4D97-AF65-F5344CB8AC3E}">
        <p14:creationId xmlns:p14="http://schemas.microsoft.com/office/powerpoint/2010/main" val="2449874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8"/>
          <p:cNvSpPr txBox="1">
            <a:spLocks noGrp="1"/>
          </p:cNvSpPr>
          <p:nvPr>
            <p:ph type="title"/>
          </p:nvPr>
        </p:nvSpPr>
        <p:spPr>
          <a:xfrm>
            <a:off x="-129308" y="-316871"/>
            <a:ext cx="12191999" cy="1651743"/>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002060"/>
              </a:buClr>
              <a:buSzPts val="4800"/>
              <a:buFont typeface="Varela Round"/>
              <a:buNone/>
            </a:pPr>
            <a:r>
              <a:rPr lang="x-none" dirty="0">
                <a:solidFill>
                  <a:srgbClr val="FF0000"/>
                </a:solidFill>
              </a:rPr>
              <a:t>מילות קישור מתחו</a:t>
            </a:r>
            <a:r>
              <a:rPr lang="he-IL" dirty="0">
                <a:solidFill>
                  <a:srgbClr val="FF0000"/>
                </a:solidFill>
              </a:rPr>
              <a:t>ם</a:t>
            </a:r>
            <a:r>
              <a:rPr lang="x-none" dirty="0">
                <a:solidFill>
                  <a:srgbClr val="FF0000"/>
                </a:solidFill>
              </a:rPr>
              <a:t> ה</a:t>
            </a:r>
            <a:r>
              <a:rPr lang="he-IL" dirty="0">
                <a:solidFill>
                  <a:srgbClr val="FF0000"/>
                </a:solidFill>
              </a:rPr>
              <a:t>מדעים</a:t>
            </a:r>
            <a:endParaRPr dirty="0">
              <a:solidFill>
                <a:srgbClr val="FF0000"/>
              </a:solidFill>
            </a:endParaRPr>
          </a:p>
        </p:txBody>
      </p:sp>
      <p:sp>
        <p:nvSpPr>
          <p:cNvPr id="221" name="Google Shape;221;p18"/>
          <p:cNvSpPr txBox="1"/>
          <p:nvPr/>
        </p:nvSpPr>
        <p:spPr>
          <a:xfrm>
            <a:off x="8408520" y="5944254"/>
            <a:ext cx="2632364" cy="36929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1800" dirty="0">
              <a:solidFill>
                <a:schemeClr val="dk1"/>
              </a:solidFill>
              <a:latin typeface="Calibri"/>
              <a:ea typeface="Calibri"/>
              <a:cs typeface="Calibri"/>
              <a:sym typeface="Calibri"/>
            </a:endParaRPr>
          </a:p>
        </p:txBody>
      </p:sp>
      <p:sp>
        <p:nvSpPr>
          <p:cNvPr id="223" name="Google Shape;223;p18"/>
          <p:cNvSpPr/>
          <p:nvPr/>
        </p:nvSpPr>
        <p:spPr>
          <a:xfrm>
            <a:off x="2650835" y="4165600"/>
            <a:ext cx="2299855" cy="120047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8"/>
          <p:cNvSpPr/>
          <p:nvPr/>
        </p:nvSpPr>
        <p:spPr>
          <a:xfrm>
            <a:off x="4950690" y="5292436"/>
            <a:ext cx="5172365" cy="13854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8"/>
          <p:cNvSpPr/>
          <p:nvPr/>
        </p:nvSpPr>
        <p:spPr>
          <a:xfrm>
            <a:off x="6299200" y="1565597"/>
            <a:ext cx="2770909" cy="138546"/>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8"/>
          <p:cNvSpPr/>
          <p:nvPr/>
        </p:nvSpPr>
        <p:spPr>
          <a:xfrm>
            <a:off x="5883564" y="5153891"/>
            <a:ext cx="535709" cy="138512"/>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 name="מלבן 1"/>
          <p:cNvSpPr/>
          <p:nvPr/>
        </p:nvSpPr>
        <p:spPr>
          <a:xfrm>
            <a:off x="3150062" y="867800"/>
            <a:ext cx="8425873" cy="5537413"/>
          </a:xfrm>
          <a:prstGeom prst="rect">
            <a:avLst/>
          </a:prstGeom>
          <a:solidFill>
            <a:schemeClr val="bg1"/>
          </a:solidFill>
        </p:spPr>
        <p:txBody>
          <a:bodyPr wrap="square">
            <a:spAutoFit/>
          </a:bodyPr>
          <a:lstStyle/>
          <a:p>
            <a:pPr algn="ctr" rtl="1">
              <a:lnSpc>
                <a:spcPct val="107000"/>
              </a:lnSpc>
              <a:spcAft>
                <a:spcPts val="800"/>
              </a:spcAft>
            </a:pPr>
            <a:r>
              <a:rPr lang="he-IL" sz="3600" dirty="0">
                <a:solidFill>
                  <a:schemeClr val="tx1">
                    <a:lumMod val="75000"/>
                    <a:lumOff val="25000"/>
                  </a:schemeClr>
                </a:solidFill>
                <a:latin typeface="Varela Round" panose="00000500000000000000" pitchFamily="2" charset="-79"/>
                <a:ea typeface="Calibri" panose="020F0502020204030204" pitchFamily="34" charset="0"/>
                <a:cs typeface="Varela Round" panose="00000500000000000000" pitchFamily="2" charset="-79"/>
              </a:rPr>
              <a:t> "עולם הדממה"</a:t>
            </a:r>
            <a:endParaRPr lang="en-US" sz="1100" dirty="0">
              <a:solidFill>
                <a:schemeClr val="tx1">
                  <a:lumMod val="75000"/>
                  <a:lumOff val="25000"/>
                </a:schemeClr>
              </a:solidFill>
              <a:latin typeface="Varela Round" panose="00000500000000000000" pitchFamily="2" charset="-79"/>
              <a:ea typeface="Calibri" panose="020F0502020204030204" pitchFamily="34" charset="0"/>
              <a:cs typeface="Varela Round" panose="00000500000000000000" pitchFamily="2" charset="-79"/>
            </a:endParaRPr>
          </a:p>
          <a:p>
            <a:pPr algn="r" rtl="1">
              <a:lnSpc>
                <a:spcPct val="107000"/>
              </a:lnSpc>
              <a:spcAft>
                <a:spcPts val="800"/>
              </a:spcAft>
            </a:pPr>
            <a:r>
              <a:rPr lang="he-IL"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החוקרים מופתעים במחקרים כל פעם מחדש,</a:t>
            </a:r>
            <a:endParaRPr lang="en-US"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endParaRPr>
          </a:p>
          <a:p>
            <a:pPr algn="r" rtl="1">
              <a:lnSpc>
                <a:spcPct val="107000"/>
              </a:lnSpc>
              <a:spcAft>
                <a:spcPts val="800"/>
              </a:spcAft>
            </a:pPr>
            <a:r>
              <a:rPr lang="he-IL" sz="2400" b="1" dirty="0">
                <a:solidFill>
                  <a:srgbClr val="FF0000"/>
                </a:solidFill>
                <a:latin typeface="Varela Round" panose="00000500000000000000" pitchFamily="2" charset="-79"/>
                <a:ea typeface="Calibri" panose="020F0502020204030204" pitchFamily="34" charset="0"/>
                <a:cs typeface="Varela Round" panose="00000500000000000000" pitchFamily="2" charset="-79"/>
              </a:rPr>
              <a:t>גם</a:t>
            </a:r>
            <a:r>
              <a:rPr lang="he-IL" sz="24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 </a:t>
            </a:r>
            <a:r>
              <a:rPr lang="he-IL"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ב"עולם הדממה" שמתחת לפני הים ציפתה לחוקרים הפתעה. </a:t>
            </a:r>
            <a:endParaRPr lang="en-US"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endParaRPr>
          </a:p>
          <a:p>
            <a:pPr lvl="1" algn="r" rtl="1">
              <a:lnSpc>
                <a:spcPct val="107000"/>
              </a:lnSpc>
              <a:spcAft>
                <a:spcPts val="800"/>
              </a:spcAft>
            </a:pPr>
            <a:r>
              <a:rPr lang="he-IL"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 מקובל היה לחשוב שדגים אינם משמיעים קול ואינם שומעים </a:t>
            </a:r>
            <a:r>
              <a:rPr lang="he-IL" sz="2400" b="1" dirty="0">
                <a:solidFill>
                  <a:srgbClr val="FF0000"/>
                </a:solidFill>
                <a:latin typeface="Varela Round" panose="00000500000000000000" pitchFamily="2" charset="-79"/>
                <a:ea typeface="Calibri" panose="020F0502020204030204" pitchFamily="34" charset="0"/>
                <a:cs typeface="Varela Round" panose="00000500000000000000" pitchFamily="2" charset="-79"/>
              </a:rPr>
              <a:t>,כי </a:t>
            </a:r>
            <a:r>
              <a:rPr lang="he-IL"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לְרוב הדגים אין אוזניים חיצוניות.  </a:t>
            </a:r>
            <a:r>
              <a:rPr lang="he-IL" sz="2400" b="1" dirty="0">
                <a:solidFill>
                  <a:srgbClr val="FF0000"/>
                </a:solidFill>
                <a:latin typeface="Varela Round" panose="00000500000000000000" pitchFamily="2" charset="-79"/>
                <a:ea typeface="Calibri" panose="020F0502020204030204" pitchFamily="34" charset="0"/>
                <a:cs typeface="Varela Round" panose="00000500000000000000" pitchFamily="2" charset="-79"/>
              </a:rPr>
              <a:t>אך</a:t>
            </a:r>
            <a:r>
              <a:rPr lang="he-IL"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 התברר שלרוב סוגי הדגים יש אוזן פנימית. ושומעים בעזרת מכשיר ייחודי הקולט קולות , </a:t>
            </a:r>
            <a:r>
              <a:rPr lang="he-IL" sz="2400" b="1" dirty="0">
                <a:solidFill>
                  <a:srgbClr val="FF0000"/>
                </a:solidFill>
                <a:latin typeface="Varela Round" panose="00000500000000000000" pitchFamily="2" charset="-79"/>
                <a:ea typeface="Calibri" panose="020F0502020204030204" pitchFamily="34" charset="0"/>
                <a:cs typeface="Varela Round" panose="00000500000000000000" pitchFamily="2" charset="-79"/>
              </a:rPr>
              <a:t>על אף </a:t>
            </a:r>
            <a:r>
              <a:rPr lang="he-IL"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שהם מתחת לפני המים, החוקרים גילו ,שדגים משמיעים קול בעזרת השרירים שלהם וְּמַתְקשְרִים בשפה ייחודית של גניחות וציוצים. </a:t>
            </a:r>
            <a:r>
              <a:rPr lang="he-IL" sz="2400" b="1" dirty="0">
                <a:solidFill>
                  <a:srgbClr val="FF0000"/>
                </a:solidFill>
                <a:latin typeface="Varela Round" panose="00000500000000000000" pitchFamily="2" charset="-79"/>
                <a:ea typeface="Calibri" panose="020F0502020204030204" pitchFamily="34" charset="0"/>
                <a:cs typeface="Varela Round" panose="00000500000000000000" pitchFamily="2" charset="-79"/>
              </a:rPr>
              <a:t>כך</a:t>
            </a:r>
            <a:r>
              <a:rPr lang="he-IL"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 למשל, הדגים מזהירים זה את זה מפני סכנה ומפני טורפים. </a:t>
            </a:r>
            <a:r>
              <a:rPr lang="he-IL" sz="2400" b="1" dirty="0">
                <a:solidFill>
                  <a:srgbClr val="FF0000"/>
                </a:solidFill>
                <a:latin typeface="Varela Round" panose="00000500000000000000" pitchFamily="2" charset="-79"/>
                <a:ea typeface="Calibri" panose="020F0502020204030204" pitchFamily="34" charset="0"/>
                <a:cs typeface="Varela Round" panose="00000500000000000000" pitchFamily="2" charset="-79"/>
              </a:rPr>
              <a:t>עוד</a:t>
            </a:r>
            <a:r>
              <a:rPr lang="he-IL"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 גילו החוקרים כי סוגים מסוימים של דגים הםַ דבְרָנִים, </a:t>
            </a:r>
            <a:r>
              <a:rPr lang="he-IL" sz="2400" b="1" dirty="0">
                <a:solidFill>
                  <a:srgbClr val="FF0000"/>
                </a:solidFill>
                <a:latin typeface="Varela Round" panose="00000500000000000000" pitchFamily="2" charset="-79"/>
                <a:ea typeface="Calibri" panose="020F0502020204030204" pitchFamily="34" charset="0"/>
                <a:cs typeface="Varela Round" panose="00000500000000000000" pitchFamily="2" charset="-79"/>
              </a:rPr>
              <a:t>ואילו</a:t>
            </a:r>
            <a:r>
              <a:rPr lang="he-IL"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 סוגים אחרים של דגים מדברים זה עם זה מעט מאוד. הגילוי שיש קולות שבני האדם אינם שומעים, </a:t>
            </a:r>
            <a:r>
              <a:rPr lang="he-IL" sz="2400" b="1" dirty="0">
                <a:solidFill>
                  <a:srgbClr val="FF0000"/>
                </a:solidFill>
                <a:latin typeface="Varela Round" panose="00000500000000000000" pitchFamily="2" charset="-79"/>
                <a:ea typeface="Calibri" panose="020F0502020204030204" pitchFamily="34" charset="0"/>
                <a:cs typeface="Varela Round" panose="00000500000000000000" pitchFamily="2" charset="-79"/>
              </a:rPr>
              <a:t>אבל </a:t>
            </a:r>
            <a:r>
              <a:rPr lang="he-IL"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בעלי חיים אחרים שומעים, הוא דוגמה נפלאה לדבריו של הרמב״ם. לפי הרמב״ם, ככל שאנו מתבוננים במעשה הבריאה, </a:t>
            </a:r>
            <a:r>
              <a:rPr lang="he-IL" sz="2400" b="1" dirty="0">
                <a:solidFill>
                  <a:srgbClr val="FF0000"/>
                </a:solidFill>
                <a:latin typeface="Varela Round" panose="00000500000000000000" pitchFamily="2" charset="-79"/>
                <a:ea typeface="Calibri" panose="020F0502020204030204" pitchFamily="34" charset="0"/>
                <a:cs typeface="Varela Round" panose="00000500000000000000" pitchFamily="2" charset="-79"/>
              </a:rPr>
              <a:t>כך</a:t>
            </a:r>
            <a:r>
              <a:rPr lang="he-IL" sz="2000" dirty="0">
                <a:solidFill>
                  <a:schemeClr val="accent5">
                    <a:lumMod val="75000"/>
                  </a:schemeClr>
                </a:solidFill>
                <a:latin typeface="Varela Round" panose="00000500000000000000" pitchFamily="2" charset="-79"/>
                <a:ea typeface="Calibri" panose="020F0502020204030204" pitchFamily="34" charset="0"/>
                <a:cs typeface="Varela Round" panose="00000500000000000000" pitchFamily="2" charset="-79"/>
              </a:rPr>
              <a:t> אנו מגלים שדברים רבים נסתרים מאתנו, אבל הם קיימים בעולם.</a:t>
            </a:r>
            <a:endParaRPr lang="he-IL" sz="2000" dirty="0">
              <a:solidFill>
                <a:schemeClr val="accent5">
                  <a:lumMod val="75000"/>
                </a:schemeClr>
              </a:solidFill>
              <a:latin typeface="Varela Round" panose="00000500000000000000" pitchFamily="2" charset="-79"/>
              <a:cs typeface="Varela Round" panose="00000500000000000000" pitchFamily="2" charset="-79"/>
            </a:endParaRPr>
          </a:p>
        </p:txBody>
      </p:sp>
      <p:sp>
        <p:nvSpPr>
          <p:cNvPr id="10" name="TextBox 9"/>
          <p:cNvSpPr txBox="1"/>
          <p:nvPr/>
        </p:nvSpPr>
        <p:spPr>
          <a:xfrm>
            <a:off x="417853" y="2895219"/>
            <a:ext cx="2482595" cy="2820003"/>
          </a:xfrm>
          <a:prstGeom prst="rect">
            <a:avLst/>
          </a:prstGeom>
          <a:noFill/>
          <a:ln w="12700">
            <a:solidFill>
              <a:srgbClr val="000000"/>
            </a:solidFill>
          </a:ln>
        </p:spPr>
        <p:txBody>
          <a:bodyPr wrap="square" rtlCol="0">
            <a:spAutoFit/>
          </a:bodyPr>
          <a:lstStyle/>
          <a:p>
            <a:pPr algn="r">
              <a:lnSpc>
                <a:spcPct val="150000"/>
              </a:lnSpc>
            </a:pPr>
            <a:r>
              <a:rPr lang="he-IL" sz="2000" b="1" dirty="0">
                <a:solidFill>
                  <a:srgbClr val="FF0000"/>
                </a:solidFill>
                <a:latin typeface="Varela Round" panose="00000500000000000000" pitchFamily="2" charset="-79"/>
                <a:cs typeface="Varela Round" panose="00000500000000000000" pitchFamily="2" charset="-79"/>
              </a:rPr>
              <a:t>גם, עוד,  ו </a:t>
            </a:r>
            <a:r>
              <a:rPr lang="he-IL" sz="2000" b="1" dirty="0">
                <a:latin typeface="Varela Round" panose="00000500000000000000" pitchFamily="2" charset="-79"/>
                <a:cs typeface="Varela Round" panose="00000500000000000000" pitchFamily="2" charset="-79"/>
              </a:rPr>
              <a:t> = הוספה</a:t>
            </a:r>
          </a:p>
          <a:p>
            <a:pPr algn="r">
              <a:lnSpc>
                <a:spcPct val="150000"/>
              </a:lnSpc>
            </a:pPr>
            <a:r>
              <a:rPr lang="he-IL" sz="2000" b="1" dirty="0">
                <a:solidFill>
                  <a:srgbClr val="FF0000"/>
                </a:solidFill>
                <a:latin typeface="Varela Round" panose="00000500000000000000" pitchFamily="2" charset="-79"/>
                <a:cs typeface="Varela Round" panose="00000500000000000000" pitchFamily="2" charset="-79"/>
              </a:rPr>
              <a:t>כי </a:t>
            </a:r>
            <a:r>
              <a:rPr lang="he-IL" sz="2000" b="1" dirty="0">
                <a:latin typeface="Varela Round" panose="00000500000000000000" pitchFamily="2" charset="-79"/>
                <a:cs typeface="Varela Round" panose="00000500000000000000" pitchFamily="2" charset="-79"/>
              </a:rPr>
              <a:t>= סיבה</a:t>
            </a:r>
          </a:p>
          <a:p>
            <a:pPr algn="r">
              <a:lnSpc>
                <a:spcPct val="150000"/>
              </a:lnSpc>
            </a:pPr>
            <a:r>
              <a:rPr lang="he-IL" sz="2000" b="1" dirty="0">
                <a:solidFill>
                  <a:srgbClr val="FF0000"/>
                </a:solidFill>
                <a:latin typeface="Varela Round" panose="00000500000000000000" pitchFamily="2" charset="-79"/>
                <a:cs typeface="Varela Round" panose="00000500000000000000" pitchFamily="2" charset="-79"/>
              </a:rPr>
              <a:t>אך, אבל, אילו  </a:t>
            </a:r>
            <a:r>
              <a:rPr lang="he-IL" sz="2000" b="1" dirty="0">
                <a:latin typeface="Varela Round" panose="00000500000000000000" pitchFamily="2" charset="-79"/>
                <a:cs typeface="Varela Round" panose="00000500000000000000" pitchFamily="2" charset="-79"/>
              </a:rPr>
              <a:t>= ניגוד</a:t>
            </a:r>
          </a:p>
          <a:p>
            <a:pPr algn="r">
              <a:lnSpc>
                <a:spcPct val="150000"/>
              </a:lnSpc>
            </a:pPr>
            <a:r>
              <a:rPr lang="he-IL" sz="2000" b="1" dirty="0">
                <a:solidFill>
                  <a:srgbClr val="FF0000"/>
                </a:solidFill>
                <a:latin typeface="Varela Round" panose="00000500000000000000" pitchFamily="2" charset="-79"/>
                <a:cs typeface="Varela Round" panose="00000500000000000000" pitchFamily="2" charset="-79"/>
              </a:rPr>
              <a:t>על אף </a:t>
            </a:r>
            <a:r>
              <a:rPr lang="he-IL" sz="2000" b="1" dirty="0">
                <a:latin typeface="Varela Round" panose="00000500000000000000" pitchFamily="2" charset="-79"/>
                <a:cs typeface="Varela Round" panose="00000500000000000000" pitchFamily="2" charset="-79"/>
              </a:rPr>
              <a:t>= ויתור</a:t>
            </a:r>
            <a:endParaRPr lang="en-US" sz="2000" b="1" dirty="0">
              <a:latin typeface="Varela Round" panose="00000500000000000000" pitchFamily="2" charset="-79"/>
              <a:cs typeface="Varela Round" panose="00000500000000000000" pitchFamily="2" charset="-79"/>
            </a:endParaRPr>
          </a:p>
          <a:p>
            <a:pPr algn="r">
              <a:lnSpc>
                <a:spcPct val="150000"/>
              </a:lnSpc>
            </a:pPr>
            <a:r>
              <a:rPr lang="he-IL" sz="2000" b="1" dirty="0">
                <a:solidFill>
                  <a:srgbClr val="FF0000"/>
                </a:solidFill>
                <a:latin typeface="Varela Round" panose="00000500000000000000" pitchFamily="2" charset="-79"/>
                <a:cs typeface="Varela Round" panose="00000500000000000000" pitchFamily="2" charset="-79"/>
              </a:rPr>
              <a:t>כך</a:t>
            </a:r>
            <a:r>
              <a:rPr lang="he-IL" sz="2000" b="1" dirty="0">
                <a:latin typeface="Varela Round" panose="00000500000000000000" pitchFamily="2" charset="-79"/>
                <a:cs typeface="Varela Round" panose="00000500000000000000" pitchFamily="2" charset="-79"/>
              </a:rPr>
              <a:t> = השוואה</a:t>
            </a:r>
            <a:endParaRPr lang="en-US" sz="2000" b="1" dirty="0">
              <a:latin typeface="Varela Round" panose="00000500000000000000" pitchFamily="2" charset="-79"/>
              <a:cs typeface="Varela Round" panose="00000500000000000000" pitchFamily="2" charset="-79"/>
            </a:endParaRPr>
          </a:p>
        </p:txBody>
      </p:sp>
      <p:sp>
        <p:nvSpPr>
          <p:cNvPr id="11" name="הסבר ענן 10"/>
          <p:cNvSpPr/>
          <p:nvPr/>
        </p:nvSpPr>
        <p:spPr>
          <a:xfrm rot="20334685">
            <a:off x="285307" y="1241511"/>
            <a:ext cx="2262372" cy="994502"/>
          </a:xfrm>
          <a:prstGeom prst="cloudCallou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600" dirty="0">
                <a:solidFill>
                  <a:srgbClr val="FF0000"/>
                </a:solidFill>
              </a:rPr>
              <a:t>תשובו</a:t>
            </a:r>
            <a:r>
              <a:rPr lang="he-IL" sz="4000" dirty="0">
                <a:solidFill>
                  <a:srgbClr val="FF0000"/>
                </a:solidFill>
              </a:rPr>
              <a:t>ן</a:t>
            </a:r>
            <a:endParaRPr lang="en-US" sz="4000" dirty="0">
              <a:solidFill>
                <a:srgbClr val="FF0000"/>
              </a:solidFill>
            </a:endParaRPr>
          </a:p>
        </p:txBody>
      </p:sp>
    </p:spTree>
    <p:extLst>
      <p:ext uri="{BB962C8B-B14F-4D97-AF65-F5344CB8AC3E}">
        <p14:creationId xmlns:p14="http://schemas.microsoft.com/office/powerpoint/2010/main" val="3517603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0"/>
          <p:cNvSpPr txBox="1">
            <a:spLocks noGrp="1"/>
          </p:cNvSpPr>
          <p:nvPr>
            <p:ph type="ctrTitle"/>
          </p:nvPr>
        </p:nvSpPr>
        <p:spPr>
          <a:xfrm>
            <a:off x="122344" y="1058240"/>
            <a:ext cx="11947311" cy="5561386"/>
          </a:xfrm>
          <a:prstGeom prst="rect">
            <a:avLst/>
          </a:prstGeom>
          <a:noFill/>
          <a:ln>
            <a:noFill/>
          </a:ln>
        </p:spPr>
        <p:txBody>
          <a:bodyPr spcFirstLastPara="1" wrap="square" lIns="91425" tIns="45700" rIns="91425" bIns="45700" anchor="ctr" anchorCtr="0">
            <a:noAutofit/>
          </a:bodyPr>
          <a:lstStyle/>
          <a:p>
            <a:br>
              <a:rPr lang="he-IL" u="sng" dirty="0">
                <a:solidFill>
                  <a:schemeClr val="accent1">
                    <a:lumMod val="50000"/>
                  </a:schemeClr>
                </a:solidFill>
              </a:rPr>
            </a:br>
            <a:r>
              <a:rPr lang="iw-IL" u="sng" dirty="0">
                <a:solidFill>
                  <a:schemeClr val="accent1">
                    <a:lumMod val="50000"/>
                  </a:schemeClr>
                </a:solidFill>
              </a:rPr>
              <a:t>הפכו את כל המשפטים לטקסט מקושר ולכיד, כלומר שאינו כתוב בנקודות ובמשפטים שאינם מקושרים.</a:t>
            </a:r>
            <a:r>
              <a:rPr lang="iw-IL" sz="2400" b="1" u="sng" dirty="0">
                <a:solidFill>
                  <a:schemeClr val="accent1">
                    <a:lumMod val="50000"/>
                  </a:schemeClr>
                </a:solidFill>
              </a:rPr>
              <a:t>.</a:t>
            </a:r>
            <a:br>
              <a:rPr lang="iw-IL" sz="2400" b="1" dirty="0">
                <a:solidFill>
                  <a:srgbClr val="00B050"/>
                </a:solidFill>
              </a:rPr>
            </a:br>
            <a:br>
              <a:rPr lang="iw-IL" sz="2400" b="1" dirty="0"/>
            </a:br>
            <a:r>
              <a:rPr lang="he-IL" sz="2800" b="1" dirty="0">
                <a:solidFill>
                  <a:srgbClr val="002060"/>
                </a:solidFill>
              </a:rPr>
              <a:t>- </a:t>
            </a:r>
            <a:r>
              <a:rPr lang="he-IL" sz="2800" dirty="0" err="1">
                <a:solidFill>
                  <a:srgbClr val="002060"/>
                </a:solidFill>
                <a:latin typeface="Varela Round" panose="00000500000000000000" pitchFamily="2" charset="-79"/>
                <a:cs typeface="Varela Round" panose="00000500000000000000" pitchFamily="2" charset="-79"/>
              </a:rPr>
              <a:t>בזכרון</a:t>
            </a:r>
            <a:r>
              <a:rPr lang="he-IL" sz="2800" dirty="0">
                <a:solidFill>
                  <a:srgbClr val="002060"/>
                </a:solidFill>
                <a:latin typeface="Varela Round" panose="00000500000000000000" pitchFamily="2" charset="-79"/>
                <a:cs typeface="Varela Round" panose="00000500000000000000" pitchFamily="2" charset="-79"/>
              </a:rPr>
              <a:t> יעקב הוקמו "גני הנדיב" המרהיבים והמטופחים </a:t>
            </a:r>
            <a:br>
              <a:rPr lang="he-IL" sz="2800" dirty="0">
                <a:solidFill>
                  <a:srgbClr val="002060"/>
                </a:solidFill>
                <a:latin typeface="Varela Round" panose="00000500000000000000" pitchFamily="2" charset="-79"/>
                <a:cs typeface="Varela Round" panose="00000500000000000000" pitchFamily="2" charset="-79"/>
              </a:rPr>
            </a:br>
            <a:r>
              <a:rPr lang="he-IL" sz="2800" dirty="0">
                <a:solidFill>
                  <a:srgbClr val="002060"/>
                </a:solidFill>
                <a:latin typeface="Varela Round" panose="00000500000000000000" pitchFamily="2" charset="-79"/>
                <a:cs typeface="Varela Round" panose="00000500000000000000" pitchFamily="2" charset="-79"/>
              </a:rPr>
              <a:t>- פתוחים לציבור המבקרים. </a:t>
            </a:r>
            <a:br>
              <a:rPr lang="he-IL" sz="2800" dirty="0">
                <a:solidFill>
                  <a:srgbClr val="002060"/>
                </a:solidFill>
                <a:latin typeface="Varela Round" panose="00000500000000000000" pitchFamily="2" charset="-79"/>
                <a:cs typeface="Varela Round" panose="00000500000000000000" pitchFamily="2" charset="-79"/>
              </a:rPr>
            </a:br>
            <a:r>
              <a:rPr lang="he-IL" sz="2800" dirty="0">
                <a:solidFill>
                  <a:srgbClr val="002060"/>
                </a:solidFill>
                <a:latin typeface="Varela Round" panose="00000500000000000000" pitchFamily="2" charset="-79"/>
                <a:cs typeface="Varela Round" panose="00000500000000000000" pitchFamily="2" charset="-79"/>
              </a:rPr>
              <a:t>- הגנים קרובים לכבישים וליישובים</a:t>
            </a:r>
            <a:br>
              <a:rPr lang="he-IL" sz="2800" dirty="0">
                <a:solidFill>
                  <a:srgbClr val="002060"/>
                </a:solidFill>
                <a:latin typeface="Varela Round" panose="00000500000000000000" pitchFamily="2" charset="-79"/>
                <a:cs typeface="Varela Round" panose="00000500000000000000" pitchFamily="2" charset="-79"/>
              </a:rPr>
            </a:br>
            <a:r>
              <a:rPr lang="he-IL" sz="2800" dirty="0">
                <a:solidFill>
                  <a:srgbClr val="002060"/>
                </a:solidFill>
                <a:latin typeface="Varela Round" panose="00000500000000000000" pitchFamily="2" charset="-79"/>
                <a:cs typeface="Varela Round" panose="00000500000000000000" pitchFamily="2" charset="-79"/>
              </a:rPr>
              <a:t>- המטייל יכול להתנתק מההמולה בחוץ </a:t>
            </a:r>
            <a:r>
              <a:rPr lang="he-IL" sz="2800" dirty="0" err="1">
                <a:solidFill>
                  <a:srgbClr val="002060"/>
                </a:solidFill>
                <a:latin typeface="Varela Round" panose="00000500000000000000" pitchFamily="2" charset="-79"/>
                <a:cs typeface="Varela Round" panose="00000500000000000000" pitchFamily="2" charset="-79"/>
              </a:rPr>
              <a:t>ולהנות</a:t>
            </a:r>
            <a:r>
              <a:rPr lang="he-IL" sz="2800" dirty="0">
                <a:solidFill>
                  <a:srgbClr val="002060"/>
                </a:solidFill>
                <a:latin typeface="Varela Round" panose="00000500000000000000" pitchFamily="2" charset="-79"/>
                <a:cs typeface="Varela Round" panose="00000500000000000000" pitchFamily="2" charset="-79"/>
              </a:rPr>
              <a:t> מהשקט והשלווה בשבילי הגנים. </a:t>
            </a:r>
            <a:br>
              <a:rPr lang="he-IL" sz="2800" dirty="0">
                <a:solidFill>
                  <a:srgbClr val="002060"/>
                </a:solidFill>
                <a:latin typeface="Varela Round" panose="00000500000000000000" pitchFamily="2" charset="-79"/>
                <a:cs typeface="Varela Round" panose="00000500000000000000" pitchFamily="2" charset="-79"/>
              </a:rPr>
            </a:br>
            <a:r>
              <a:rPr lang="he-IL" sz="2800" dirty="0">
                <a:solidFill>
                  <a:srgbClr val="002060"/>
                </a:solidFill>
                <a:latin typeface="Varela Round" panose="00000500000000000000" pitchFamily="2" charset="-79"/>
                <a:cs typeface="Varela Round" panose="00000500000000000000" pitchFamily="2" charset="-79"/>
              </a:rPr>
              <a:t>- במרכזם של הגנים נמצאת מערת הקבר של הברון רוטשילד.</a:t>
            </a:r>
            <a:br>
              <a:rPr lang="he-IL" sz="2800" dirty="0">
                <a:solidFill>
                  <a:srgbClr val="002060"/>
                </a:solidFill>
                <a:latin typeface="Varela Round" panose="00000500000000000000" pitchFamily="2" charset="-79"/>
                <a:cs typeface="Varela Round" panose="00000500000000000000" pitchFamily="2" charset="-79"/>
              </a:rPr>
            </a:br>
            <a:r>
              <a:rPr lang="he-IL" sz="2800" dirty="0">
                <a:solidFill>
                  <a:srgbClr val="002060"/>
                </a:solidFill>
                <a:latin typeface="Varela Round" panose="00000500000000000000" pitchFamily="2" charset="-79"/>
                <a:cs typeface="Varela Round" panose="00000500000000000000" pitchFamily="2" charset="-79"/>
              </a:rPr>
              <a:t>- גן הוורדים, גן האיריסים, גן הדקלים, גן הריחות וגן המפלים. </a:t>
            </a:r>
            <a:br>
              <a:rPr lang="he-IL" sz="2800" dirty="0">
                <a:solidFill>
                  <a:srgbClr val="002060"/>
                </a:solidFill>
                <a:latin typeface="Varela Round" panose="00000500000000000000" pitchFamily="2" charset="-79"/>
                <a:cs typeface="Varela Round" panose="00000500000000000000" pitchFamily="2" charset="-79"/>
              </a:rPr>
            </a:br>
            <a:r>
              <a:rPr lang="he-IL" sz="2800" dirty="0">
                <a:solidFill>
                  <a:srgbClr val="002060"/>
                </a:solidFill>
                <a:latin typeface="Varela Round" panose="00000500000000000000" pitchFamily="2" charset="-79"/>
                <a:cs typeface="Varela Round" panose="00000500000000000000" pitchFamily="2" charset="-79"/>
              </a:rPr>
              <a:t>- לכל אחד מהגנים הללו יופי ייחודי הביקור בהם הוא חוויה של שלווה ופליאה.</a:t>
            </a:r>
            <a:br>
              <a:rPr lang="he-IL" sz="2800" dirty="0">
                <a:solidFill>
                  <a:srgbClr val="002060"/>
                </a:solidFill>
                <a:latin typeface="Varela Round" panose="00000500000000000000" pitchFamily="2" charset="-79"/>
                <a:cs typeface="Varela Round" panose="00000500000000000000" pitchFamily="2" charset="-79"/>
              </a:rPr>
            </a:br>
            <a:r>
              <a:rPr lang="he-IL" sz="2800" dirty="0">
                <a:solidFill>
                  <a:srgbClr val="002060"/>
                </a:solidFill>
                <a:latin typeface="Varela Round" panose="00000500000000000000" pitchFamily="2" charset="-79"/>
                <a:cs typeface="Varela Round" panose="00000500000000000000" pitchFamily="2" charset="-79"/>
              </a:rPr>
              <a:t>- הגענו לגן הנדיב בשעות אחר הצהרים</a:t>
            </a:r>
            <a:br>
              <a:rPr lang="he-IL" sz="2800" dirty="0">
                <a:solidFill>
                  <a:srgbClr val="002060"/>
                </a:solidFill>
                <a:latin typeface="Varela Round" panose="00000500000000000000" pitchFamily="2" charset="-79"/>
                <a:cs typeface="Varela Round" panose="00000500000000000000" pitchFamily="2" charset="-79"/>
              </a:rPr>
            </a:br>
            <a:r>
              <a:rPr lang="he-IL" sz="2800" dirty="0">
                <a:solidFill>
                  <a:srgbClr val="002060"/>
                </a:solidFill>
                <a:latin typeface="Varela Round" panose="00000500000000000000" pitchFamily="2" charset="-79"/>
                <a:cs typeface="Varela Round" panose="00000500000000000000" pitchFamily="2" charset="-79"/>
              </a:rPr>
              <a:t>- הגן היה נעול</a:t>
            </a:r>
            <a:br>
              <a:rPr lang="he-IL" sz="2800" dirty="0">
                <a:solidFill>
                  <a:srgbClr val="002060"/>
                </a:solidFill>
                <a:latin typeface="Varela Round" panose="00000500000000000000" pitchFamily="2" charset="-79"/>
                <a:cs typeface="Varela Round" panose="00000500000000000000" pitchFamily="2" charset="-79"/>
              </a:rPr>
            </a:br>
            <a:r>
              <a:rPr lang="he-IL" sz="2800" dirty="0">
                <a:solidFill>
                  <a:srgbClr val="002060"/>
                </a:solidFill>
                <a:latin typeface="Varela Round" panose="00000500000000000000" pitchFamily="2" charset="-79"/>
                <a:cs typeface="Varela Round" panose="00000500000000000000" pitchFamily="2" charset="-79"/>
              </a:rPr>
              <a:t>- שימו לב לשעות הפתיחה.</a:t>
            </a:r>
            <a:br>
              <a:rPr lang="he-IL" sz="2400" dirty="0">
                <a:solidFill>
                  <a:srgbClr val="002060"/>
                </a:solidFill>
                <a:latin typeface="Varela Round" panose="00000500000000000000" pitchFamily="2" charset="-79"/>
                <a:cs typeface="Varela Round" panose="00000500000000000000" pitchFamily="2" charset="-79"/>
              </a:rPr>
            </a:br>
            <a:endParaRPr sz="1800" dirty="0">
              <a:solidFill>
                <a:srgbClr val="002060"/>
              </a:solidFill>
            </a:endParaRPr>
          </a:p>
        </p:txBody>
      </p:sp>
      <p:sp>
        <p:nvSpPr>
          <p:cNvPr id="246" name="Google Shape;246;p20"/>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4800"/>
              <a:buNone/>
            </a:pPr>
            <a:r>
              <a:rPr lang="iw-IL" b="1" dirty="0">
                <a:solidFill>
                  <a:srgbClr val="C00000"/>
                </a:solidFill>
              </a:rPr>
              <a:t>משימה לתרגול</a:t>
            </a:r>
            <a:endParaRPr b="1" dirty="0">
              <a:solidFill>
                <a:srgbClr val="C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119"/>
            <a:ext cx="12191999" cy="720000"/>
          </a:xfrm>
        </p:spPr>
        <p:txBody>
          <a:bodyPr/>
          <a:lstStyle/>
          <a:p>
            <a:r>
              <a:rPr lang="he-IL" dirty="0"/>
              <a:t>מה למדנו היום </a:t>
            </a:r>
            <a:r>
              <a:rPr lang="en-US" dirty="0"/>
              <a:t>?</a:t>
            </a:r>
            <a:endParaRPr lang="he-IL" dirty="0"/>
          </a:p>
        </p:txBody>
      </p:sp>
      <p:sp>
        <p:nvSpPr>
          <p:cNvPr id="3" name="TextBox 2"/>
          <p:cNvSpPr txBox="1"/>
          <p:nvPr/>
        </p:nvSpPr>
        <p:spPr>
          <a:xfrm>
            <a:off x="1" y="1721307"/>
            <a:ext cx="11881203" cy="3717941"/>
          </a:xfrm>
          <a:prstGeom prst="rect">
            <a:avLst/>
          </a:prstGeom>
          <a:noFill/>
        </p:spPr>
        <p:txBody>
          <a:bodyPr wrap="square" rtlCol="1">
            <a:spAutoFit/>
          </a:bodyPr>
          <a:lstStyle/>
          <a:p>
            <a:pPr marL="457200" indent="-457200" algn="r" rtl="1">
              <a:lnSpc>
                <a:spcPct val="150000"/>
              </a:lnSpc>
              <a:buFont typeface="Wingdings" panose="05000000000000000000" pitchFamily="2" charset="2"/>
              <a:buChar char="v"/>
            </a:pPr>
            <a:r>
              <a:rPr lang="he-IL" sz="3200" dirty="0">
                <a:solidFill>
                  <a:schemeClr val="accent5">
                    <a:lumMod val="50000"/>
                  </a:schemeClr>
                </a:solidFill>
                <a:latin typeface="Varela Round" panose="00000500000000000000" pitchFamily="2" charset="-79"/>
                <a:cs typeface="Varela Round" panose="00000500000000000000" pitchFamily="2" charset="-79"/>
              </a:rPr>
              <a:t>הכרנו מספר קבוצות של מילות קישור .</a:t>
            </a:r>
          </a:p>
          <a:p>
            <a:pPr marL="457200" indent="-457200" algn="r" rtl="1">
              <a:lnSpc>
                <a:spcPct val="150000"/>
              </a:lnSpc>
              <a:buFont typeface="Wingdings" panose="05000000000000000000" pitchFamily="2" charset="2"/>
              <a:buChar char="v"/>
            </a:pPr>
            <a:r>
              <a:rPr lang="en-US" sz="3200" dirty="0">
                <a:solidFill>
                  <a:schemeClr val="accent5">
                    <a:lumMod val="50000"/>
                  </a:schemeClr>
                </a:solidFill>
                <a:latin typeface="Varela Round" panose="00000500000000000000" pitchFamily="2" charset="-79"/>
                <a:cs typeface="Varela Round" panose="00000500000000000000" pitchFamily="2" charset="-79"/>
              </a:rPr>
              <a:t> </a:t>
            </a:r>
            <a:r>
              <a:rPr lang="he-IL" sz="3200" dirty="0">
                <a:solidFill>
                  <a:schemeClr val="accent5">
                    <a:lumMod val="50000"/>
                  </a:schemeClr>
                </a:solidFill>
                <a:latin typeface="Varela Round" panose="00000500000000000000" pitchFamily="2" charset="-79"/>
                <a:cs typeface="Varela Round" panose="00000500000000000000" pitchFamily="2" charset="-79"/>
              </a:rPr>
              <a:t>זיהינו את המשמעות של מילות הקישור</a:t>
            </a:r>
          </a:p>
          <a:p>
            <a:pPr marL="457200" indent="-457200" algn="r" rtl="1">
              <a:lnSpc>
                <a:spcPct val="150000"/>
              </a:lnSpc>
              <a:buFont typeface="Wingdings" panose="05000000000000000000" pitchFamily="2" charset="2"/>
              <a:buChar char="v"/>
            </a:pPr>
            <a:r>
              <a:rPr lang="he-IL" sz="3200" dirty="0">
                <a:solidFill>
                  <a:schemeClr val="accent5">
                    <a:lumMod val="50000"/>
                  </a:schemeClr>
                </a:solidFill>
                <a:latin typeface="Varela Round" panose="00000500000000000000" pitchFamily="2" charset="-79"/>
                <a:cs typeface="Varela Round" panose="00000500000000000000" pitchFamily="2" charset="-79"/>
              </a:rPr>
              <a:t> זיהינו את תפקידן של מילות הקישור בהבנת המבנה הלוגי של הטקסט.</a:t>
            </a:r>
          </a:p>
          <a:p>
            <a:pPr marL="457200" indent="-457200" algn="r" rtl="1">
              <a:lnSpc>
                <a:spcPct val="150000"/>
              </a:lnSpc>
              <a:buFont typeface="Wingdings" panose="05000000000000000000" pitchFamily="2" charset="2"/>
              <a:buChar char="v"/>
            </a:pPr>
            <a:r>
              <a:rPr lang="he-IL" sz="3200" dirty="0">
                <a:solidFill>
                  <a:schemeClr val="accent5">
                    <a:lumMod val="50000"/>
                  </a:schemeClr>
                </a:solidFill>
                <a:latin typeface="Varela Round" panose="00000500000000000000" pitchFamily="2" charset="-79"/>
                <a:cs typeface="Varela Round" panose="00000500000000000000" pitchFamily="2" charset="-79"/>
              </a:rPr>
              <a:t>הכרנו מילות קישור נרדפות.</a:t>
            </a:r>
          </a:p>
        </p:txBody>
      </p:sp>
    </p:spTree>
    <p:extLst>
      <p:ext uri="{BB962C8B-B14F-4D97-AF65-F5344CB8AC3E}">
        <p14:creationId xmlns:p14="http://schemas.microsoft.com/office/powerpoint/2010/main" val="241304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4692423" y="3616292"/>
            <a:ext cx="1403577" cy="508230"/>
          </a:xfrm>
          <a:prstGeom prst="rect">
            <a:avLst/>
          </a:prstGeom>
          <a:solidFill>
            <a:schemeClr val="l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3"/>
          <p:cNvSpPr/>
          <p:nvPr/>
        </p:nvSpPr>
        <p:spPr>
          <a:xfrm>
            <a:off x="6567823" y="2692829"/>
            <a:ext cx="1852124" cy="461665"/>
          </a:xfrm>
          <a:prstGeom prst="rect">
            <a:avLst/>
          </a:prstGeom>
          <a:solidFill>
            <a:schemeClr val="l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p:nvPr/>
        </p:nvSpPr>
        <p:spPr>
          <a:xfrm>
            <a:off x="5543980" y="1663910"/>
            <a:ext cx="1403576" cy="461665"/>
          </a:xfrm>
          <a:prstGeom prst="rect">
            <a:avLst/>
          </a:prstGeom>
          <a:solidFill>
            <a:schemeClr val="l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p:cNvSpPr txBox="1">
            <a:spLocks noGrp="1"/>
          </p:cNvSpPr>
          <p:nvPr>
            <p:ph type="ctrTitle"/>
          </p:nvPr>
        </p:nvSpPr>
        <p:spPr>
          <a:xfrm>
            <a:off x="-230566" y="-103695"/>
            <a:ext cx="11948083" cy="5422757"/>
          </a:xfrm>
          <a:prstGeom prst="rect">
            <a:avLst/>
          </a:prstGeom>
          <a:noFill/>
          <a:ln>
            <a:noFill/>
          </a:ln>
        </p:spPr>
        <p:txBody>
          <a:bodyPr spcFirstLastPara="1" wrap="square" lIns="91425" tIns="45700" rIns="91425" bIns="45700" anchor="ctr" anchorCtr="0">
            <a:noAutofit/>
          </a:bodyPr>
          <a:lstStyle/>
          <a:p>
            <a:pPr marL="0" lvl="0" indent="0" algn="r" rtl="1">
              <a:spcBef>
                <a:spcPts val="0"/>
              </a:spcBef>
              <a:spcAft>
                <a:spcPts val="0"/>
              </a:spcAft>
              <a:buClr>
                <a:srgbClr val="192A72"/>
              </a:buClr>
              <a:buSzPts val="3200"/>
              <a:buFont typeface="Varela Round"/>
              <a:buNone/>
            </a:pPr>
            <a:br>
              <a:rPr lang="iw-IL" dirty="0"/>
            </a:br>
            <a:br>
              <a:rPr lang="iw-IL" dirty="0"/>
            </a:br>
            <a:r>
              <a:rPr lang="iw-IL" dirty="0"/>
              <a:t>לאחרונה ירדו שלגים בצפון                אתר החרמון פתוח למבקרים.</a:t>
            </a:r>
            <a:br>
              <a:rPr lang="iw-IL" dirty="0"/>
            </a:br>
            <a:br>
              <a:rPr lang="iw-IL" b="1" dirty="0"/>
            </a:br>
            <a:r>
              <a:rPr lang="iw-IL" dirty="0"/>
              <a:t>לא למדתי למבחן,                    הצלחתי.</a:t>
            </a:r>
            <a:br>
              <a:rPr lang="iw-IL" dirty="0"/>
            </a:br>
            <a:br>
              <a:rPr lang="iw-IL" b="1" dirty="0"/>
            </a:br>
            <a:r>
              <a:rPr lang="iw-IL" dirty="0"/>
              <a:t>נהג זוכה מגרימת תאונה בצומת               </a:t>
            </a:r>
            <a:r>
              <a:rPr lang="he-IL" dirty="0"/>
              <a:t> </a:t>
            </a:r>
            <a:r>
              <a:rPr lang="iw-IL" dirty="0"/>
              <a:t>שהגיע מנתיב שבו </a:t>
            </a:r>
            <a:br>
              <a:rPr lang="iw-IL" dirty="0"/>
            </a:br>
            <a:r>
              <a:rPr lang="iw-IL" dirty="0"/>
              <a:t>היה שלט "עצור".</a:t>
            </a:r>
            <a:endParaRPr b="1" dirty="0"/>
          </a:p>
        </p:txBody>
      </p:sp>
      <p:sp>
        <p:nvSpPr>
          <p:cNvPr id="113" name="Google Shape;113;p3"/>
          <p:cNvSpPr txBox="1">
            <a:spLocks noGrp="1"/>
          </p:cNvSpPr>
          <p:nvPr>
            <p:ph type="body" idx="1"/>
          </p:nvPr>
        </p:nvSpPr>
        <p:spPr>
          <a:xfrm>
            <a:off x="0" y="192530"/>
            <a:ext cx="12192000" cy="1044911"/>
          </a:xfrm>
          <a:prstGeom prst="rect">
            <a:avLst/>
          </a:prstGeom>
          <a:noFill/>
          <a:ln>
            <a:noFill/>
          </a:ln>
        </p:spPr>
        <p:txBody>
          <a:bodyPr spcFirstLastPara="1" wrap="square" lIns="91425" tIns="45700" rIns="91425" bIns="45700" anchor="ctr" anchorCtr="0">
            <a:normAutofit/>
          </a:bodyPr>
          <a:lstStyle/>
          <a:p>
            <a:pPr marL="0" lvl="0" indent="0" algn="ctr" rtl="1">
              <a:lnSpc>
                <a:spcPct val="80000"/>
              </a:lnSpc>
              <a:spcBef>
                <a:spcPts val="0"/>
              </a:spcBef>
              <a:spcAft>
                <a:spcPts val="0"/>
              </a:spcAft>
              <a:buClr>
                <a:srgbClr val="192A72"/>
              </a:buClr>
              <a:buSzPts val="1200"/>
              <a:buNone/>
            </a:pPr>
            <a:endParaRPr sz="1200" dirty="0"/>
          </a:p>
          <a:p>
            <a:pPr marL="0" lvl="0" indent="0" algn="ctr" rtl="1">
              <a:lnSpc>
                <a:spcPct val="80000"/>
              </a:lnSpc>
              <a:spcBef>
                <a:spcPts val="240"/>
              </a:spcBef>
              <a:spcAft>
                <a:spcPts val="0"/>
              </a:spcAft>
              <a:buClr>
                <a:srgbClr val="192A72"/>
              </a:buClr>
              <a:buSzPts val="1200"/>
              <a:buNone/>
            </a:pPr>
            <a:endParaRPr sz="1200" dirty="0"/>
          </a:p>
          <a:p>
            <a:pPr marL="0" lvl="0" indent="0" algn="ctr" rtl="1">
              <a:lnSpc>
                <a:spcPct val="80000"/>
              </a:lnSpc>
              <a:spcBef>
                <a:spcPts val="640"/>
              </a:spcBef>
              <a:spcAft>
                <a:spcPts val="0"/>
              </a:spcAft>
              <a:buClr>
                <a:srgbClr val="192A72"/>
              </a:buClr>
              <a:buSzPts val="3200"/>
              <a:buNone/>
            </a:pPr>
            <a:r>
              <a:rPr lang="iw-IL" sz="3600" b="1" u="sng" dirty="0"/>
              <a:t>מה ניתן להוסיף למשפטים כדי להבין אותם</a:t>
            </a:r>
            <a:r>
              <a:rPr lang="iw-IL" sz="3200" b="1" u="sng" dirty="0"/>
              <a:t>?</a:t>
            </a:r>
            <a:endParaRPr sz="5400" u="sng" dirty="0"/>
          </a:p>
          <a:p>
            <a:pPr marL="0" lvl="0" indent="0" algn="ctr" rtl="1">
              <a:lnSpc>
                <a:spcPct val="80000"/>
              </a:lnSpc>
              <a:spcBef>
                <a:spcPts val="240"/>
              </a:spcBef>
              <a:spcAft>
                <a:spcPts val="0"/>
              </a:spcAft>
              <a:buClr>
                <a:srgbClr val="192A72"/>
              </a:buClr>
              <a:buSzPts val="1200"/>
              <a:buNone/>
            </a:pPr>
            <a:endParaRPr sz="1200" dirty="0"/>
          </a:p>
        </p:txBody>
      </p:sp>
      <p:sp>
        <p:nvSpPr>
          <p:cNvPr id="114" name="Google Shape;114;p3"/>
          <p:cNvSpPr txBox="1"/>
          <p:nvPr/>
        </p:nvSpPr>
        <p:spPr>
          <a:xfrm>
            <a:off x="6567823" y="2692829"/>
            <a:ext cx="1920771" cy="52322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800" b="1" i="0" u="none" strike="noStrike" cap="none" dirty="0">
                <a:solidFill>
                  <a:srgbClr val="FF0000"/>
                </a:solidFill>
                <a:latin typeface="Varela Round"/>
                <a:ea typeface="Varela Round"/>
                <a:cs typeface="Varela Round"/>
                <a:sym typeface="Varela Round"/>
              </a:rPr>
              <a:t>למרות זאת</a:t>
            </a:r>
            <a:endParaRPr dirty="0"/>
          </a:p>
        </p:txBody>
      </p:sp>
      <p:sp>
        <p:nvSpPr>
          <p:cNvPr id="115" name="Google Shape;115;p3"/>
          <p:cNvSpPr txBox="1"/>
          <p:nvPr/>
        </p:nvSpPr>
        <p:spPr>
          <a:xfrm>
            <a:off x="4381994" y="3616292"/>
            <a:ext cx="1737755" cy="52318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800" b="1" dirty="0">
                <a:solidFill>
                  <a:srgbClr val="FF0000"/>
                </a:solidFill>
                <a:latin typeface="Varela Round"/>
                <a:ea typeface="Varela Round"/>
                <a:cs typeface="Varela Round"/>
                <a:sym typeface="Varela Round"/>
              </a:rPr>
              <a:t>אף על פי</a:t>
            </a:r>
            <a:endParaRPr sz="1600" dirty="0"/>
          </a:p>
        </p:txBody>
      </p:sp>
      <p:sp>
        <p:nvSpPr>
          <p:cNvPr id="116" name="Google Shape;116;p3"/>
          <p:cNvSpPr/>
          <p:nvPr/>
        </p:nvSpPr>
        <p:spPr>
          <a:xfrm>
            <a:off x="2351314" y="4937193"/>
            <a:ext cx="9490429" cy="1321103"/>
          </a:xfrm>
          <a:prstGeom prst="flowChartAlternateProcess">
            <a:avLst/>
          </a:prstGeom>
          <a:solidFill>
            <a:schemeClr val="accent1"/>
          </a:solidFill>
          <a:ln>
            <a:solidFill>
              <a:schemeClr val="tx1"/>
            </a:solid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3200" b="1" dirty="0">
                <a:solidFill>
                  <a:srgbClr val="192A72"/>
                </a:solidFill>
                <a:latin typeface="Varela Round"/>
                <a:ea typeface="Varela Round"/>
                <a:cs typeface="Varela Round"/>
                <a:sym typeface="Varela Round"/>
              </a:rPr>
              <a:t>מילות הקישור תורמות להבנת היחס בין חלקי המשפט</a:t>
            </a:r>
            <a:endParaRPr sz="1600" dirty="0"/>
          </a:p>
        </p:txBody>
      </p:sp>
      <p:sp>
        <p:nvSpPr>
          <p:cNvPr id="117" name="Google Shape;117;p3"/>
          <p:cNvSpPr txBox="1"/>
          <p:nvPr/>
        </p:nvSpPr>
        <p:spPr>
          <a:xfrm>
            <a:off x="5249087" y="1641819"/>
            <a:ext cx="1403577" cy="52318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800" b="1" dirty="0">
                <a:solidFill>
                  <a:srgbClr val="FF0000"/>
                </a:solidFill>
                <a:latin typeface="Varela Round"/>
                <a:ea typeface="Varela Round"/>
                <a:cs typeface="Varela Round"/>
                <a:sym typeface="Varela Round"/>
              </a:rPr>
              <a:t>לכן</a:t>
            </a:r>
            <a:endParaRPr dirty="0"/>
          </a:p>
        </p:txBody>
      </p:sp>
    </p:spTree>
    <p:extLst>
      <p:ext uri="{BB962C8B-B14F-4D97-AF65-F5344CB8AC3E}">
        <p14:creationId xmlns:p14="http://schemas.microsoft.com/office/powerpoint/2010/main" val="27175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6"/>
                                        </p:tgtEl>
                                        <p:attrNameLst>
                                          <p:attrName>style.visibility</p:attrName>
                                        </p:attrNameLst>
                                      </p:cBhvr>
                                      <p:to>
                                        <p:strVal val="visible"/>
                                      </p:to>
                                    </p:set>
                                    <p:animEffect transition="in" filter="fade">
                                      <p:cBhvr>
                                        <p:cTn id="19"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21"/>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253" name="Google Shape;253;p21"/>
          <p:cNvSpPr txBox="1"/>
          <p:nvPr/>
        </p:nvSpPr>
        <p:spPr>
          <a:xfrm>
            <a:off x="647340" y="3016112"/>
            <a:ext cx="11174412" cy="2618474"/>
          </a:xfrm>
          <a:prstGeom prst="rect">
            <a:avLst/>
          </a:prstGeom>
          <a:noFill/>
          <a:ln>
            <a:noFill/>
          </a:ln>
        </p:spPr>
        <p:txBody>
          <a:bodyPr spcFirstLastPara="1" wrap="square" lIns="91425" tIns="45700" rIns="91425" bIns="45700" anchor="t" anchorCtr="0">
            <a:spAutoFit/>
          </a:bodyPr>
          <a:lstStyle/>
          <a:p>
            <a:pPr marL="895350" marR="0" lvl="0" indent="0" algn="r" rtl="1">
              <a:lnSpc>
                <a:spcPct val="150000"/>
              </a:lnSpc>
              <a:spcBef>
                <a:spcPts val="0"/>
              </a:spcBef>
              <a:spcAft>
                <a:spcPts val="0"/>
              </a:spcAft>
              <a:buNone/>
            </a:pPr>
            <a:r>
              <a:rPr lang="iw-IL" sz="2800" dirty="0">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dirty="0">
              <a:solidFill>
                <a:srgbClr val="192A72"/>
              </a:solidFill>
              <a:latin typeface="Varela Round"/>
              <a:ea typeface="Varela Round"/>
              <a:cs typeface="Varela Round"/>
              <a:sym typeface="Varela Round"/>
            </a:endParaRPr>
          </a:p>
        </p:txBody>
      </p:sp>
      <p:sp>
        <p:nvSpPr>
          <p:cNvPr id="254" name="Google Shape;254;p21"/>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3200" b="1">
                <a:solidFill>
                  <a:srgbClr val="192A72"/>
                </a:solidFill>
                <a:latin typeface="Varela Round"/>
                <a:ea typeface="Varela Round"/>
                <a:cs typeface="Varela Round"/>
                <a:sym typeface="Varela Round"/>
              </a:rPr>
              <a:t>נוהל שימוש ביצירות מוגנות בזכויות יוצרים ואיתור בעלי זכויות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69964" y="616459"/>
            <a:ext cx="5612790" cy="1009650"/>
          </a:xfrm>
        </p:spPr>
        <p:txBody>
          <a:bodyPr>
            <a:noAutofit/>
          </a:bodyPr>
          <a:lstStyle/>
          <a:p>
            <a:r>
              <a:rPr lang="he-IL" sz="5400" b="1" dirty="0">
                <a:solidFill>
                  <a:srgbClr val="00B0F0"/>
                </a:solidFill>
              </a:rPr>
              <a:t>מה נלמד היום?</a:t>
            </a:r>
          </a:p>
        </p:txBody>
      </p:sp>
      <p:sp>
        <p:nvSpPr>
          <p:cNvPr id="4" name="TextBox 3"/>
          <p:cNvSpPr txBox="1"/>
          <p:nvPr/>
        </p:nvSpPr>
        <p:spPr>
          <a:xfrm>
            <a:off x="2244261" y="1801954"/>
            <a:ext cx="8809381" cy="3970318"/>
          </a:xfrm>
          <a:prstGeom prst="rect">
            <a:avLst/>
          </a:prstGeom>
          <a:noFill/>
        </p:spPr>
        <p:txBody>
          <a:bodyPr wrap="square" rtlCol="1">
            <a:spAutoFit/>
          </a:bodyPr>
          <a:lstStyle/>
          <a:p>
            <a:pPr algn="r">
              <a:lnSpc>
                <a:spcPct val="150000"/>
              </a:lnSpc>
            </a:pPr>
            <a:r>
              <a:rPr lang="he-IL" sz="4400" dirty="0">
                <a:solidFill>
                  <a:srgbClr val="002060"/>
                </a:solidFill>
                <a:latin typeface="Varela Round" panose="00000500000000000000" pitchFamily="2" charset="-79"/>
                <a:cs typeface="Varela Round" panose="00000500000000000000" pitchFamily="2" charset="-79"/>
              </a:rPr>
              <a:t>* סוגי מילות קישור.</a:t>
            </a:r>
          </a:p>
          <a:p>
            <a:pPr algn="r">
              <a:lnSpc>
                <a:spcPct val="150000"/>
              </a:lnSpc>
            </a:pPr>
            <a:r>
              <a:rPr lang="en-US" sz="4400" dirty="0">
                <a:solidFill>
                  <a:srgbClr val="002060"/>
                </a:solidFill>
                <a:latin typeface="Varela Round" panose="00000500000000000000" pitchFamily="2" charset="-79"/>
                <a:cs typeface="Varela Round" panose="00000500000000000000" pitchFamily="2" charset="-79"/>
              </a:rPr>
              <a:t> .</a:t>
            </a:r>
            <a:r>
              <a:rPr lang="he-IL" sz="4400" dirty="0">
                <a:solidFill>
                  <a:srgbClr val="002060"/>
                </a:solidFill>
                <a:latin typeface="Varela Round" panose="00000500000000000000" pitchFamily="2" charset="-79"/>
                <a:cs typeface="Varela Round" panose="00000500000000000000" pitchFamily="2" charset="-79"/>
              </a:rPr>
              <a:t>* משמעות מילות הקישור</a:t>
            </a:r>
          </a:p>
          <a:p>
            <a:pPr algn="r">
              <a:lnSpc>
                <a:spcPct val="150000"/>
              </a:lnSpc>
            </a:pPr>
            <a:r>
              <a:rPr lang="he-IL" sz="4400" dirty="0">
                <a:solidFill>
                  <a:srgbClr val="002060"/>
                </a:solidFill>
                <a:latin typeface="Varela Round" panose="00000500000000000000" pitchFamily="2" charset="-79"/>
                <a:cs typeface="Varela Round" panose="00000500000000000000" pitchFamily="2" charset="-79"/>
              </a:rPr>
              <a:t> תפקידן של מילות הקישור.</a:t>
            </a:r>
            <a:r>
              <a:rPr lang="en-US" sz="4400" dirty="0">
                <a:solidFill>
                  <a:srgbClr val="002060"/>
                </a:solidFill>
                <a:latin typeface="Varela Round" panose="00000500000000000000" pitchFamily="2" charset="-79"/>
                <a:cs typeface="Varela Round" panose="00000500000000000000" pitchFamily="2" charset="-79"/>
              </a:rPr>
              <a:t>*</a:t>
            </a:r>
            <a:r>
              <a:rPr lang="en-US" sz="4800" dirty="0">
                <a:solidFill>
                  <a:srgbClr val="002060"/>
                </a:solidFill>
                <a:latin typeface="Varela Round" panose="00000500000000000000" pitchFamily="2" charset="-79"/>
                <a:cs typeface="Varela Round" panose="00000500000000000000" pitchFamily="2" charset="-79"/>
              </a:rPr>
              <a:t>  </a:t>
            </a:r>
          </a:p>
          <a:p>
            <a:pPr algn="r"/>
            <a:endParaRPr lang="he-IL" sz="48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268638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3"/>
          <a:srcRect l="6451"/>
          <a:stretch/>
        </p:blipFill>
        <p:spPr>
          <a:xfrm>
            <a:off x="3622877" y="289367"/>
            <a:ext cx="7923473" cy="63501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219920" y="1493134"/>
            <a:ext cx="3206188" cy="2800767"/>
          </a:xfrm>
          <a:prstGeom prst="rect">
            <a:avLst/>
          </a:prstGeom>
          <a:noFill/>
        </p:spPr>
        <p:txBody>
          <a:bodyPr wrap="square" rtlCol="1">
            <a:spAutoFit/>
          </a:bodyPr>
          <a:lstStyle/>
          <a:p>
            <a:pPr algn="r"/>
            <a:r>
              <a:rPr lang="he-IL" sz="4400" b="1" dirty="0">
                <a:solidFill>
                  <a:schemeClr val="accent2">
                    <a:lumMod val="75000"/>
                  </a:schemeClr>
                </a:solidFill>
              </a:rPr>
              <a:t>לא די להניח אבן על אבן...</a:t>
            </a:r>
          </a:p>
          <a:p>
            <a:pPr algn="r"/>
            <a:r>
              <a:rPr lang="he-IL" sz="4400" b="1" dirty="0">
                <a:solidFill>
                  <a:schemeClr val="accent2">
                    <a:lumMod val="75000"/>
                  </a:schemeClr>
                </a:solidFill>
              </a:rPr>
              <a:t>חייבים להוסיף מלט!</a:t>
            </a:r>
          </a:p>
        </p:txBody>
      </p:sp>
    </p:spTree>
    <p:extLst>
      <p:ext uri="{BB962C8B-B14F-4D97-AF65-F5344CB8AC3E}">
        <p14:creationId xmlns:p14="http://schemas.microsoft.com/office/powerpoint/2010/main" val="52879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123" y="1699851"/>
            <a:ext cx="12274062" cy="4788872"/>
          </a:xfrm>
        </p:spPr>
        <p:txBody>
          <a:bodyPr/>
          <a:lstStyle/>
          <a:p>
            <a:r>
              <a:rPr lang="he-IL" dirty="0">
                <a:latin typeface="Varela Round" panose="00000500000000000000" pitchFamily="2" charset="-79"/>
                <a:cs typeface="Varela Round" panose="00000500000000000000" pitchFamily="2" charset="-79"/>
              </a:rPr>
              <a:t>* הטיול השנתי תוכנן ליום חמישי, בוטל בגלל הגשמים.</a:t>
            </a:r>
            <a:br>
              <a:rPr lang="he-IL" dirty="0">
                <a:latin typeface="Varela Round" panose="00000500000000000000" pitchFamily="2" charset="-79"/>
                <a:cs typeface="Varela Round" panose="00000500000000000000" pitchFamily="2" charset="-79"/>
              </a:rPr>
            </a:br>
            <a:br>
              <a:rPr lang="he-IL" dirty="0">
                <a:latin typeface="Varela Round" panose="00000500000000000000" pitchFamily="2" charset="-79"/>
                <a:cs typeface="Varela Round" panose="00000500000000000000" pitchFamily="2" charset="-79"/>
              </a:rPr>
            </a:br>
            <a:r>
              <a:rPr lang="he-IL" dirty="0">
                <a:latin typeface="Varela Round" panose="00000500000000000000" pitchFamily="2" charset="-79"/>
                <a:cs typeface="Varela Round" panose="00000500000000000000" pitchFamily="2" charset="-79"/>
              </a:rPr>
              <a:t>* רציתי לעזור לרבקה במטלה, לא הרגשתי טוב ונשארתי בבית.</a:t>
            </a:r>
            <a:br>
              <a:rPr lang="he-IL" dirty="0">
                <a:latin typeface="Varela Round" panose="00000500000000000000" pitchFamily="2" charset="-79"/>
                <a:cs typeface="Varela Round" panose="00000500000000000000" pitchFamily="2" charset="-79"/>
              </a:rPr>
            </a:br>
            <a:br>
              <a:rPr lang="he-IL" dirty="0">
                <a:latin typeface="Varela Round" panose="00000500000000000000" pitchFamily="2" charset="-79"/>
                <a:cs typeface="Varela Round" panose="00000500000000000000" pitchFamily="2" charset="-79"/>
              </a:rPr>
            </a:br>
            <a:r>
              <a:rPr lang="he-IL" dirty="0">
                <a:latin typeface="Varela Round" panose="00000500000000000000" pitchFamily="2" charset="-79"/>
                <a:cs typeface="Varela Round" panose="00000500000000000000" pitchFamily="2" charset="-79"/>
              </a:rPr>
              <a:t>*רחל רוצה לסיים את הכנת הפעילות, אינה מוכנה להשקיע מזמנה              הפנוי בבית.</a:t>
            </a:r>
            <a:br>
              <a:rPr lang="he-IL" dirty="0">
                <a:latin typeface="Varela Round" panose="00000500000000000000" pitchFamily="2" charset="-79"/>
                <a:cs typeface="Varela Round" panose="00000500000000000000" pitchFamily="2" charset="-79"/>
              </a:rPr>
            </a:br>
            <a:br>
              <a:rPr lang="he-IL" dirty="0">
                <a:latin typeface="Varela Round" panose="00000500000000000000" pitchFamily="2" charset="-79"/>
                <a:cs typeface="Varela Round" panose="00000500000000000000" pitchFamily="2" charset="-79"/>
              </a:rPr>
            </a:br>
            <a:r>
              <a:rPr lang="he-IL" dirty="0">
                <a:latin typeface="Varela Round" panose="00000500000000000000" pitchFamily="2" charset="-79"/>
                <a:cs typeface="Varela Round" panose="00000500000000000000" pitchFamily="2" charset="-79"/>
              </a:rPr>
              <a:t>* לדבורה אחותי הקטנה חמש מטלות בבית ולרבקה הגדולה מטלה אחת.</a:t>
            </a:r>
            <a:br>
              <a:rPr lang="he-IL" dirty="0">
                <a:latin typeface="Varela Round" panose="00000500000000000000" pitchFamily="2" charset="-79"/>
                <a:cs typeface="Varela Round" panose="00000500000000000000" pitchFamily="2" charset="-79"/>
              </a:rPr>
            </a:br>
            <a:endParaRPr lang="he-IL" dirty="0">
              <a:latin typeface="Varela Round" panose="00000500000000000000" pitchFamily="2" charset="-79"/>
              <a:cs typeface="Varela Round" panose="00000500000000000000" pitchFamily="2" charset="-79"/>
            </a:endParaRPr>
          </a:p>
        </p:txBody>
      </p:sp>
      <p:sp>
        <p:nvSpPr>
          <p:cNvPr id="3" name="Text Placeholder 2"/>
          <p:cNvSpPr>
            <a:spLocks noGrp="1"/>
          </p:cNvSpPr>
          <p:nvPr>
            <p:ph type="body" idx="1"/>
          </p:nvPr>
        </p:nvSpPr>
        <p:spPr>
          <a:xfrm>
            <a:off x="158262" y="368377"/>
            <a:ext cx="12192000" cy="1009650"/>
          </a:xfrm>
        </p:spPr>
        <p:txBody>
          <a:bodyPr>
            <a:normAutofit/>
          </a:bodyPr>
          <a:lstStyle/>
          <a:p>
            <a:r>
              <a:rPr lang="he-IL" sz="4000" b="1" u="sng" dirty="0">
                <a:solidFill>
                  <a:srgbClr val="C00000"/>
                </a:solidFill>
                <a:latin typeface="Varela Round" panose="00000500000000000000" pitchFamily="2" charset="-79"/>
                <a:cs typeface="Varela Round" panose="00000500000000000000" pitchFamily="2" charset="-79"/>
              </a:rPr>
              <a:t>קראו את המשפטים, הוסיפו מילות קישור לפי הצורך.</a:t>
            </a:r>
          </a:p>
        </p:txBody>
      </p:sp>
    </p:spTree>
    <p:extLst>
      <p:ext uri="{BB962C8B-B14F-4D97-AF65-F5344CB8AC3E}">
        <p14:creationId xmlns:p14="http://schemas.microsoft.com/office/powerpoint/2010/main" val="273499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94352208"/>
              </p:ext>
            </p:extLst>
          </p:nvPr>
        </p:nvGraphicFramePr>
        <p:xfrm>
          <a:off x="509954" y="975946"/>
          <a:ext cx="11323663" cy="5053023"/>
        </p:xfrm>
        <a:graphic>
          <a:graphicData uri="http://schemas.openxmlformats.org/drawingml/2006/table">
            <a:tbl>
              <a:tblPr rtl="1" firstRow="1" bandRow="1">
                <a:tableStyleId>{5C22544A-7EE6-4342-B048-85BDC9FD1C3A}</a:tableStyleId>
              </a:tblPr>
              <a:tblGrid>
                <a:gridCol w="11323663">
                  <a:extLst>
                    <a:ext uri="{9D8B030D-6E8A-4147-A177-3AD203B41FA5}">
                      <a16:colId xmlns:a16="http://schemas.microsoft.com/office/drawing/2014/main" val="3316591137"/>
                    </a:ext>
                  </a:extLst>
                </a:gridCol>
              </a:tblGrid>
              <a:tr h="687495">
                <a:tc>
                  <a:txBody>
                    <a:bodyPr/>
                    <a:lstStyle/>
                    <a:p>
                      <a:pPr marR="0" algn="ctr" rtl="1">
                        <a:lnSpc>
                          <a:spcPct val="100000"/>
                        </a:lnSpc>
                        <a:spcBef>
                          <a:spcPts val="0"/>
                        </a:spcBef>
                        <a:spcAft>
                          <a:spcPts val="0"/>
                        </a:spcAft>
                        <a:buClr>
                          <a:srgbClr val="000000"/>
                        </a:buClr>
                        <a:buFont typeface="Arial"/>
                      </a:pPr>
                      <a:r>
                        <a:rPr lang="he-IL" sz="3200" b="1" i="0" u="none" strike="noStrike" cap="none" dirty="0">
                          <a:solidFill>
                            <a:srgbClr val="FF0000"/>
                          </a:solidFill>
                          <a:latin typeface="Varela Round" panose="00000500000000000000" pitchFamily="2" charset="-79"/>
                          <a:ea typeface="+mn-ea"/>
                          <a:cs typeface="Varela Round" panose="00000500000000000000" pitchFamily="2" charset="-79"/>
                          <a:sym typeface="Arial"/>
                        </a:rPr>
                        <a:t>משפטים שאינם ברורים, אינם מקושרים</a:t>
                      </a:r>
                    </a:p>
                  </a:txBody>
                  <a:tcPr/>
                </a:tc>
                <a:extLst>
                  <a:ext uri="{0D108BD9-81ED-4DB2-BD59-A6C34878D82A}">
                    <a16:rowId xmlns:a16="http://schemas.microsoft.com/office/drawing/2014/main" val="3310110139"/>
                  </a:ext>
                </a:extLst>
              </a:tr>
              <a:tr h="997976">
                <a:tc>
                  <a:txBody>
                    <a:bodyPr/>
                    <a:lstStyle/>
                    <a:p>
                      <a:pPr marR="0" algn="just" rtl="1">
                        <a:lnSpc>
                          <a:spcPct val="100000"/>
                        </a:lnSpc>
                        <a:spcBef>
                          <a:spcPts val="0"/>
                        </a:spcBef>
                        <a:spcAft>
                          <a:spcPts val="0"/>
                        </a:spcAft>
                        <a:buClr>
                          <a:srgbClr val="000000"/>
                        </a:buClr>
                        <a:buFont typeface="Arial"/>
                      </a:pPr>
                      <a: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t>הטיול השנתי תוכנן ליום חמישי, </a:t>
                      </a:r>
                      <a:r>
                        <a:rPr lang="he-IL" sz="2800" b="1" i="0" u="sng" strike="noStrike" cap="none" dirty="0">
                          <a:solidFill>
                            <a:srgbClr val="FF0000"/>
                          </a:solidFill>
                          <a:latin typeface="Varela Round" panose="00000500000000000000" pitchFamily="2" charset="-79"/>
                          <a:ea typeface="+mn-ea"/>
                          <a:cs typeface="Varela Round" panose="00000500000000000000" pitchFamily="2" charset="-79"/>
                          <a:sym typeface="Arial"/>
                        </a:rPr>
                        <a:t>אך</a:t>
                      </a:r>
                      <a: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t> בוטל בגלל הגשמים.</a:t>
                      </a:r>
                    </a:p>
                  </a:txBody>
                  <a:tcPr/>
                </a:tc>
                <a:extLst>
                  <a:ext uri="{0D108BD9-81ED-4DB2-BD59-A6C34878D82A}">
                    <a16:rowId xmlns:a16="http://schemas.microsoft.com/office/drawing/2014/main" val="4016373357"/>
                  </a:ext>
                </a:extLst>
              </a:tr>
              <a:tr h="997976">
                <a:tc>
                  <a:txBody>
                    <a:bodyPr/>
                    <a:lstStyle/>
                    <a:p>
                      <a:pPr marR="0" algn="just" rtl="1">
                        <a:lnSpc>
                          <a:spcPct val="100000"/>
                        </a:lnSpc>
                        <a:spcBef>
                          <a:spcPts val="0"/>
                        </a:spcBef>
                        <a:spcAft>
                          <a:spcPts val="0"/>
                        </a:spcAft>
                        <a:buClr>
                          <a:srgbClr val="000000"/>
                        </a:buClr>
                        <a:buFont typeface="Arial"/>
                      </a:pPr>
                      <a: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t>רחל רוצה לסיים את הכנת הפעילות, </a:t>
                      </a:r>
                      <a:r>
                        <a:rPr lang="he-IL" sz="2800" b="1" i="0" u="sng" strike="noStrike" cap="none" dirty="0">
                          <a:solidFill>
                            <a:srgbClr val="FF0000"/>
                          </a:solidFill>
                          <a:latin typeface="Varela Round" panose="00000500000000000000" pitchFamily="2" charset="-79"/>
                          <a:ea typeface="+mn-ea"/>
                          <a:cs typeface="Varela Round" panose="00000500000000000000" pitchFamily="2" charset="-79"/>
                          <a:sym typeface="Arial"/>
                        </a:rPr>
                        <a:t>אבל</a:t>
                      </a:r>
                      <a: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t> אינה מוכנה להשקיע מזמנה</a:t>
                      </a:r>
                      <a:r>
                        <a:rPr lang="he-IL" sz="2800" b="1" i="0" u="none" strike="noStrike" cap="none" baseline="0" dirty="0">
                          <a:solidFill>
                            <a:srgbClr val="002060"/>
                          </a:solidFill>
                          <a:latin typeface="Varela Round" panose="00000500000000000000" pitchFamily="2" charset="-79"/>
                          <a:ea typeface="+mn-ea"/>
                          <a:cs typeface="Varela Round" panose="00000500000000000000" pitchFamily="2" charset="-79"/>
                          <a:sym typeface="Arial"/>
                        </a:rPr>
                        <a:t> </a:t>
                      </a:r>
                      <a: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t>הפנוי בבית.</a:t>
                      </a:r>
                    </a:p>
                  </a:txBody>
                  <a:tcPr/>
                </a:tc>
                <a:extLst>
                  <a:ext uri="{0D108BD9-81ED-4DB2-BD59-A6C34878D82A}">
                    <a16:rowId xmlns:a16="http://schemas.microsoft.com/office/drawing/2014/main" val="621703695"/>
                  </a:ext>
                </a:extLst>
              </a:tr>
              <a:tr h="997976">
                <a:tc>
                  <a:txBody>
                    <a:bodyPr/>
                    <a:lstStyle/>
                    <a:p>
                      <a:pPr marR="0" algn="just" rtl="1">
                        <a:lnSpc>
                          <a:spcPct val="100000"/>
                        </a:lnSpc>
                        <a:spcBef>
                          <a:spcPts val="0"/>
                        </a:spcBef>
                        <a:spcAft>
                          <a:spcPts val="0"/>
                        </a:spcAft>
                        <a:buClr>
                          <a:srgbClr val="000000"/>
                        </a:buClr>
                        <a:buFont typeface="Arial"/>
                      </a:pPr>
                      <a: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t>רציתי לעזור</a:t>
                      </a:r>
                      <a:r>
                        <a:rPr lang="he-IL" sz="2800" b="1" i="0" u="none" strike="noStrike" cap="none" baseline="0" dirty="0">
                          <a:solidFill>
                            <a:srgbClr val="002060"/>
                          </a:solidFill>
                          <a:latin typeface="Varela Round" panose="00000500000000000000" pitchFamily="2" charset="-79"/>
                          <a:ea typeface="+mn-ea"/>
                          <a:cs typeface="Varela Round" panose="00000500000000000000" pitchFamily="2" charset="-79"/>
                          <a:sym typeface="Arial"/>
                        </a:rPr>
                        <a:t> </a:t>
                      </a:r>
                      <a: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t>לרבקה במטלה, </a:t>
                      </a:r>
                      <a:r>
                        <a:rPr lang="he-IL" sz="2800" b="1" i="0" u="sng" strike="noStrike" cap="none" dirty="0">
                          <a:solidFill>
                            <a:srgbClr val="FF0000"/>
                          </a:solidFill>
                          <a:latin typeface="Varela Round" panose="00000500000000000000" pitchFamily="2" charset="-79"/>
                          <a:ea typeface="+mn-ea"/>
                          <a:cs typeface="Varela Round" panose="00000500000000000000" pitchFamily="2" charset="-79"/>
                          <a:sym typeface="Arial"/>
                        </a:rPr>
                        <a:t>אולם</a:t>
                      </a:r>
                      <a: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t> לא הרגשתי טוב ונשארתי בבית.</a:t>
                      </a:r>
                    </a:p>
                  </a:txBody>
                  <a:tcPr/>
                </a:tc>
                <a:extLst>
                  <a:ext uri="{0D108BD9-81ED-4DB2-BD59-A6C34878D82A}">
                    <a16:rowId xmlns:a16="http://schemas.microsoft.com/office/drawing/2014/main" val="295884724"/>
                  </a:ext>
                </a:extLst>
              </a:tr>
              <a:tr h="1308457">
                <a:tc>
                  <a:txBody>
                    <a:bodyPr/>
                    <a:lstStyle/>
                    <a:p>
                      <a:pPr marR="0" algn="r" rtl="1">
                        <a:lnSpc>
                          <a:spcPct val="100000"/>
                        </a:lnSpc>
                        <a:spcBef>
                          <a:spcPts val="0"/>
                        </a:spcBef>
                        <a:spcAft>
                          <a:spcPts val="0"/>
                        </a:spcAft>
                        <a:buClr>
                          <a:srgbClr val="000000"/>
                        </a:buClr>
                        <a:buFont typeface="Arial"/>
                      </a:pPr>
                      <a: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t>לדבורה אחותי הקטנה חמש מטלות בבית </a:t>
                      </a:r>
                      <a:r>
                        <a:rPr lang="he-IL" sz="2800" b="1" i="0" u="sng" strike="noStrike" cap="none" dirty="0">
                          <a:solidFill>
                            <a:srgbClr val="FF0000"/>
                          </a:solidFill>
                          <a:latin typeface="Varela Round" panose="00000500000000000000" pitchFamily="2" charset="-79"/>
                          <a:ea typeface="+mn-ea"/>
                          <a:cs typeface="Varela Round" panose="00000500000000000000" pitchFamily="2" charset="-79"/>
                          <a:sym typeface="Arial"/>
                        </a:rPr>
                        <a:t>ולעומת זאת </a:t>
                      </a:r>
                      <a: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t>לרבקה הגדולה מטלה</a:t>
                      </a:r>
                      <a:r>
                        <a:rPr lang="he-IL" sz="2800" b="1" i="0" u="none" strike="noStrike" cap="none" baseline="0" dirty="0">
                          <a:solidFill>
                            <a:srgbClr val="002060"/>
                          </a:solidFill>
                          <a:latin typeface="Varela Round" panose="00000500000000000000" pitchFamily="2" charset="-79"/>
                          <a:ea typeface="+mn-ea"/>
                          <a:cs typeface="Varela Round" panose="00000500000000000000" pitchFamily="2" charset="-79"/>
                          <a:sym typeface="Arial"/>
                        </a:rPr>
                        <a:t> </a:t>
                      </a:r>
                      <a: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t>אחת.</a:t>
                      </a:r>
                      <a:br>
                        <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rPr>
                      </a:br>
                      <a:endParaRPr lang="he-IL" sz="2800" b="1" i="0" u="none" strike="noStrike" cap="none" dirty="0">
                        <a:solidFill>
                          <a:srgbClr val="002060"/>
                        </a:solidFill>
                        <a:latin typeface="Varela Round" panose="00000500000000000000" pitchFamily="2" charset="-79"/>
                        <a:ea typeface="+mn-ea"/>
                        <a:cs typeface="Varela Round" panose="00000500000000000000" pitchFamily="2" charset="-79"/>
                        <a:sym typeface="Arial"/>
                      </a:endParaRPr>
                    </a:p>
                  </a:txBody>
                  <a:tcPr/>
                </a:tc>
                <a:extLst>
                  <a:ext uri="{0D108BD9-81ED-4DB2-BD59-A6C34878D82A}">
                    <a16:rowId xmlns:a16="http://schemas.microsoft.com/office/drawing/2014/main" val="762460191"/>
                  </a:ext>
                </a:extLst>
              </a:tr>
            </a:tbl>
          </a:graphicData>
        </a:graphic>
      </p:graphicFrame>
      <p:sp>
        <p:nvSpPr>
          <p:cNvPr id="2" name="הסבר ענן 1"/>
          <p:cNvSpPr/>
          <p:nvPr/>
        </p:nvSpPr>
        <p:spPr>
          <a:xfrm rot="20288515">
            <a:off x="-33970" y="409965"/>
            <a:ext cx="2420861" cy="1131963"/>
          </a:xfrm>
          <a:prstGeom prst="cloud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b="1" dirty="0">
                <a:latin typeface="Varela Round" panose="00000500000000000000" pitchFamily="2" charset="-79"/>
                <a:cs typeface="Varela Round" panose="00000500000000000000" pitchFamily="2" charset="-79"/>
              </a:rPr>
              <a:t>תשובון</a:t>
            </a:r>
            <a:endParaRPr lang="en-US" sz="3200" b="1"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48732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4108" y="623331"/>
            <a:ext cx="12192000" cy="1009650"/>
          </a:xfrm>
        </p:spPr>
        <p:txBody>
          <a:bodyPr>
            <a:normAutofit fontScale="25000" lnSpcReduction="20000"/>
          </a:bodyPr>
          <a:lstStyle/>
          <a:p>
            <a:r>
              <a:rPr lang="he-IL" sz="14400" b="1" dirty="0">
                <a:solidFill>
                  <a:srgbClr val="FF0000"/>
                </a:solidFill>
                <a:latin typeface="Varela Round" panose="00000500000000000000" pitchFamily="2" charset="-79"/>
                <a:ea typeface="+mn-ea"/>
                <a:cs typeface="Varela Round" panose="00000500000000000000" pitchFamily="2" charset="-79"/>
                <a:sym typeface="Arial"/>
              </a:rPr>
              <a:t>מה המשותף למילות הקישור שהוספנו במשפטים? </a:t>
            </a:r>
            <a:br>
              <a:rPr lang="he-IL" dirty="0"/>
            </a:br>
            <a:br>
              <a:rPr lang="he-IL" dirty="0"/>
            </a:br>
            <a:endParaRPr lang="he-IL" dirty="0"/>
          </a:p>
        </p:txBody>
      </p:sp>
      <p:grpSp>
        <p:nvGrpSpPr>
          <p:cNvPr id="2" name="קבוצה 1"/>
          <p:cNvGrpSpPr/>
          <p:nvPr/>
        </p:nvGrpSpPr>
        <p:grpSpPr>
          <a:xfrm>
            <a:off x="1577120" y="1783340"/>
            <a:ext cx="9705975" cy="3390900"/>
            <a:chOff x="1245558" y="1871263"/>
            <a:chExt cx="9705975" cy="3390900"/>
          </a:xfrm>
        </p:grpSpPr>
        <p:pic>
          <p:nvPicPr>
            <p:cNvPr id="6" name="Picture 5"/>
            <p:cNvPicPr>
              <a:picLocks noChangeAspect="1"/>
            </p:cNvPicPr>
            <p:nvPr/>
          </p:nvPicPr>
          <p:blipFill>
            <a:blip r:embed="rId2"/>
            <a:stretch>
              <a:fillRect/>
            </a:stretch>
          </p:blipFill>
          <p:spPr>
            <a:xfrm>
              <a:off x="1245558" y="1871263"/>
              <a:ext cx="9705975" cy="3390900"/>
            </a:xfrm>
            <a:prstGeom prst="rect">
              <a:avLst/>
            </a:prstGeom>
          </p:spPr>
        </p:pic>
        <p:sp>
          <p:nvSpPr>
            <p:cNvPr id="7" name="Rectangle 6"/>
            <p:cNvSpPr/>
            <p:nvPr/>
          </p:nvSpPr>
          <p:spPr>
            <a:xfrm>
              <a:off x="4378569" y="2118056"/>
              <a:ext cx="3305908" cy="2897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NNN</a:t>
              </a:r>
              <a:endParaRPr lang="he-IL" dirty="0"/>
            </a:p>
          </p:txBody>
        </p:sp>
      </p:grpSp>
    </p:spTree>
    <p:extLst>
      <p:ext uri="{BB962C8B-B14F-4D97-AF65-F5344CB8AC3E}">
        <p14:creationId xmlns:p14="http://schemas.microsoft.com/office/powerpoint/2010/main" val="200003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86075"/>
            <a:ext cx="12674600" cy="1560070"/>
          </a:xfrm>
        </p:spPr>
        <p:txBody>
          <a:bodyPr>
            <a:normAutofit fontScale="40000" lnSpcReduction="20000"/>
          </a:bodyPr>
          <a:lstStyle/>
          <a:p>
            <a:br>
              <a:rPr lang="he-IL" dirty="0">
                <a:solidFill>
                  <a:srgbClr val="FF0000"/>
                </a:solidFill>
              </a:rPr>
            </a:br>
            <a:endParaRPr lang="he-IL" dirty="0">
              <a:solidFill>
                <a:srgbClr val="FF0000"/>
              </a:solidFill>
            </a:endParaRPr>
          </a:p>
          <a:p>
            <a:r>
              <a:rPr lang="he-IL" sz="9000" b="1" dirty="0">
                <a:solidFill>
                  <a:schemeClr val="accent6">
                    <a:lumMod val="75000"/>
                  </a:schemeClr>
                </a:solidFill>
              </a:rPr>
              <a:t>כולן מביעות משמעות של ניגוד.</a:t>
            </a:r>
            <a:br>
              <a:rPr lang="he-IL" dirty="0"/>
            </a:br>
            <a:endParaRPr lang="he-IL" dirty="0"/>
          </a:p>
        </p:txBody>
      </p:sp>
      <p:grpSp>
        <p:nvGrpSpPr>
          <p:cNvPr id="2" name="קבוצה 1"/>
          <p:cNvGrpSpPr/>
          <p:nvPr/>
        </p:nvGrpSpPr>
        <p:grpSpPr>
          <a:xfrm>
            <a:off x="1484312" y="1111004"/>
            <a:ext cx="9705975" cy="3390900"/>
            <a:chOff x="1304025" y="1027201"/>
            <a:chExt cx="9705975" cy="3390900"/>
          </a:xfrm>
        </p:grpSpPr>
        <p:pic>
          <p:nvPicPr>
            <p:cNvPr id="6" name="Picture 5"/>
            <p:cNvPicPr>
              <a:picLocks noChangeAspect="1"/>
            </p:cNvPicPr>
            <p:nvPr/>
          </p:nvPicPr>
          <p:blipFill>
            <a:blip r:embed="rId3"/>
            <a:stretch>
              <a:fillRect/>
            </a:stretch>
          </p:blipFill>
          <p:spPr>
            <a:xfrm>
              <a:off x="1304025" y="1027201"/>
              <a:ext cx="9705975" cy="3390900"/>
            </a:xfrm>
            <a:prstGeom prst="rect">
              <a:avLst/>
            </a:prstGeom>
          </p:spPr>
        </p:pic>
        <p:sp>
          <p:nvSpPr>
            <p:cNvPr id="7" name="Rectangle 6"/>
            <p:cNvSpPr/>
            <p:nvPr/>
          </p:nvSpPr>
          <p:spPr>
            <a:xfrm>
              <a:off x="4374205" y="1284664"/>
              <a:ext cx="3358662" cy="2875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NNN</a:t>
              </a:r>
              <a:r>
                <a:rPr lang="he-IL" sz="5400" dirty="0">
                  <a:solidFill>
                    <a:schemeClr val="accent5">
                      <a:lumMod val="75000"/>
                    </a:schemeClr>
                  </a:solidFill>
                  <a:latin typeface="Varela Round" panose="00000500000000000000" pitchFamily="2" charset="-79"/>
                  <a:cs typeface="Varela Round" panose="00000500000000000000" pitchFamily="2" charset="-79"/>
                </a:rPr>
                <a:t>מילות</a:t>
              </a:r>
            </a:p>
            <a:p>
              <a:pPr algn="ctr"/>
              <a:r>
                <a:rPr lang="he-IL" sz="5400" dirty="0">
                  <a:solidFill>
                    <a:schemeClr val="accent5">
                      <a:lumMod val="75000"/>
                    </a:schemeClr>
                  </a:solidFill>
                  <a:latin typeface="Varela Round" panose="00000500000000000000" pitchFamily="2" charset="-79"/>
                  <a:cs typeface="Varela Round" panose="00000500000000000000" pitchFamily="2" charset="-79"/>
                </a:rPr>
                <a:t>ניגוד</a:t>
              </a:r>
              <a:r>
                <a:rPr lang="he-IL" sz="1600" dirty="0">
                  <a:solidFill>
                    <a:schemeClr val="accent5">
                      <a:lumMod val="75000"/>
                    </a:schemeClr>
                  </a:solidFill>
                  <a:latin typeface="Varela Round" panose="00000500000000000000" pitchFamily="2" charset="-79"/>
                  <a:cs typeface="Varela Round" panose="00000500000000000000" pitchFamily="2" charset="-79"/>
                </a:rPr>
                <a:t> </a:t>
              </a:r>
              <a:endParaRPr lang="he-IL" dirty="0">
                <a:solidFill>
                  <a:schemeClr val="accent5">
                    <a:lumMod val="75000"/>
                  </a:schemeClr>
                </a:solidFill>
                <a:latin typeface="Varela Round" panose="00000500000000000000" pitchFamily="2" charset="-79"/>
                <a:cs typeface="Varela Round" panose="00000500000000000000" pitchFamily="2" charset="-79"/>
              </a:endParaRPr>
            </a:p>
          </p:txBody>
        </p:sp>
      </p:grpSp>
      <p:sp>
        <p:nvSpPr>
          <p:cNvPr id="8" name="TextBox 7"/>
          <p:cNvSpPr txBox="1"/>
          <p:nvPr/>
        </p:nvSpPr>
        <p:spPr>
          <a:xfrm>
            <a:off x="538616" y="4569447"/>
            <a:ext cx="11236791" cy="1815882"/>
          </a:xfrm>
          <a:prstGeom prst="rect">
            <a:avLst/>
          </a:prstGeom>
          <a:noFill/>
          <a:ln w="19050">
            <a:solidFill>
              <a:schemeClr val="accent6">
                <a:lumMod val="50000"/>
              </a:schemeClr>
            </a:solidFill>
          </a:ln>
        </p:spPr>
        <p:txBody>
          <a:bodyPr wrap="square" rtlCol="1">
            <a:spAutoFit/>
          </a:bodyPr>
          <a:lstStyle/>
          <a:p>
            <a:pPr algn="ctr"/>
            <a:r>
              <a:rPr lang="he-IL" sz="2800" u="sng" dirty="0">
                <a:solidFill>
                  <a:srgbClr val="FF0000"/>
                </a:solidFill>
                <a:latin typeface="Varela Round" panose="00000500000000000000" pitchFamily="2" charset="-79"/>
                <a:cs typeface="Varela Round" panose="00000500000000000000" pitchFamily="2" charset="-79"/>
              </a:rPr>
              <a:t>תפקידן-</a:t>
            </a:r>
            <a:r>
              <a:rPr lang="he-IL" sz="2800" dirty="0">
                <a:solidFill>
                  <a:schemeClr val="tx1">
                    <a:lumMod val="75000"/>
                    <a:lumOff val="25000"/>
                  </a:schemeClr>
                </a:solidFill>
                <a:latin typeface="Varela Round" panose="00000500000000000000" pitchFamily="2" charset="-79"/>
                <a:cs typeface="Varela Round" panose="00000500000000000000" pitchFamily="2" charset="-79"/>
              </a:rPr>
              <a:t> </a:t>
            </a:r>
            <a:r>
              <a:rPr lang="he-IL" sz="2800" dirty="0">
                <a:solidFill>
                  <a:srgbClr val="0070C0"/>
                </a:solidFill>
                <a:latin typeface="Varela Round" panose="00000500000000000000" pitchFamily="2" charset="-79"/>
                <a:cs typeface="Varela Round" panose="00000500000000000000" pitchFamily="2" charset="-79"/>
              </a:rPr>
              <a:t>מביעות הבדל , שוני , ניגוד בין החלק שהופיע לפני מילת הניגוד, לבין החלק המופיע אחריו. </a:t>
            </a:r>
          </a:p>
          <a:p>
            <a:pPr algn="ctr"/>
            <a:r>
              <a:rPr lang="he-IL" sz="2800" dirty="0">
                <a:latin typeface="Varela Round" panose="00000500000000000000" pitchFamily="2" charset="-79"/>
                <a:cs typeface="Varela Round" panose="00000500000000000000" pitchFamily="2" charset="-79"/>
              </a:rPr>
              <a:t>ישנן מילות קישור עם משמעויות נוספות, לדוגמא: מילות קישור המבטאות זמן , סיבה, ויתור וכו'</a:t>
            </a:r>
            <a:r>
              <a:rPr lang="en-US" sz="2800" dirty="0">
                <a:latin typeface="Varela Round" panose="00000500000000000000" pitchFamily="2" charset="-79"/>
                <a:cs typeface="Varela Round" panose="00000500000000000000" pitchFamily="2" charset="-79"/>
              </a:rPr>
              <a:t>    </a:t>
            </a:r>
            <a:endParaRPr lang="he-IL" sz="2800" dirty="0">
              <a:latin typeface="Varela Round" panose="00000500000000000000" pitchFamily="2" charset="-79"/>
              <a:cs typeface="Varela Round" panose="00000500000000000000" pitchFamily="2" charset="-79"/>
            </a:endParaRPr>
          </a:p>
        </p:txBody>
      </p:sp>
      <p:sp>
        <p:nvSpPr>
          <p:cNvPr id="10" name="הסבר ענן 9"/>
          <p:cNvSpPr/>
          <p:nvPr/>
        </p:nvSpPr>
        <p:spPr>
          <a:xfrm rot="20288515">
            <a:off x="246572" y="530814"/>
            <a:ext cx="2420861" cy="1131963"/>
          </a:xfrm>
          <a:prstGeom prst="cloudCallou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3200" b="1" dirty="0">
                <a:latin typeface="Varela Round" panose="00000500000000000000" pitchFamily="2" charset="-79"/>
                <a:cs typeface="Varela Round" panose="00000500000000000000" pitchFamily="2" charset="-79"/>
              </a:rPr>
              <a:t>תשובון</a:t>
            </a:r>
            <a:endParaRPr lang="en-US" sz="3200" b="1"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595164546"/>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2154</Words>
  <Application>Microsoft Office PowerPoint</Application>
  <PresentationFormat>מסך רחב</PresentationFormat>
  <Paragraphs>183</Paragraphs>
  <Slides>30</Slides>
  <Notes>21</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30</vt:i4>
      </vt:variant>
    </vt:vector>
  </HeadingPairs>
  <TitlesOfParts>
    <vt:vector size="35" baseType="lpstr">
      <vt:lpstr>Varela Round</vt:lpstr>
      <vt:lpstr>Wingdings</vt:lpstr>
      <vt:lpstr>Calibri</vt:lpstr>
      <vt:lpstr>Arial</vt:lpstr>
      <vt:lpstr>ערכת נושא Office</vt:lpstr>
      <vt:lpstr>מערכת שיעורים למגזר החרדי</vt:lpstr>
      <vt:lpstr>למה צריך מילות קישור?</vt:lpstr>
      <vt:lpstr>  לאחרונה ירדו שלגים בצפון                אתר החרמון פתוח למבקרים.  לא למדתי למבחן,                    הצלחתי.  נהג זוכה מגרימת תאונה בצומת                שהגיע מנתיב שבו  היה שלט "עצור".</vt:lpstr>
      <vt:lpstr>מצגת של PowerPoint‏</vt:lpstr>
      <vt:lpstr>מצגת של PowerPoint‏</vt:lpstr>
      <vt:lpstr>* הטיול השנתי תוכנן ליום חמישי, בוטל בגלל הגשמים.  * רציתי לעזור לרבקה במטלה, לא הרגשתי טוב ונשארתי בבית.  *רחל רוצה לסיים את הכנת הפעילות, אינה מוכנה להשקיע מזמנה              הפנוי בבית.  * לדבורה אחותי הקטנה חמש מטלות בבית ולרבקה הגדולה מטלה אחת. </vt:lpstr>
      <vt:lpstr>מצגת של PowerPoint‏</vt:lpstr>
      <vt:lpstr>מצגת של PowerPoint‏</vt:lpstr>
      <vt:lpstr>מצגת של PowerPoint‏</vt:lpstr>
      <vt:lpstr>מכיוון שהמיתון במשק מחריף, הייצור התעשייתי הואט.   </vt:lpstr>
      <vt:lpstr>מיון מילות הקישור</vt:lpstr>
      <vt:lpstr>מצגת של PowerPoint‏</vt:lpstr>
      <vt:lpstr>מצגת של PowerPoint‏</vt:lpstr>
      <vt:lpstr>1. רונית נכנסה לשיעור לפני שהפעמון צלצל. 2. טרם צלצולו של הפעמון רונית נכנסה לשיעור. </vt:lpstr>
      <vt:lpstr>מילת הקישור יכולה להופיע פעמים בתחילת המשפט ופעמים באמצע המשפט, כיון שהיא מחברת בין שני חלקי המשפט, ויוצרת את המשמעות של הקשר (סוג הקשר).</vt:lpstr>
      <vt:lpstr>איך הפכה 'זמארין' לזכרון יעקב?</vt:lpstr>
      <vt:lpstr>נתרגל יחד</vt:lpstr>
      <vt:lpstr>נתרגל יחד </vt:lpstr>
      <vt:lpstr>מצגת של PowerPoint‏</vt:lpstr>
      <vt:lpstr>מצגת של PowerPoint‏</vt:lpstr>
      <vt:lpstr>           משימה להפסקה</vt:lpstr>
      <vt:lpstr>תרגול מתוך תחומי הדעת</vt:lpstr>
      <vt:lpstr>מצגת של PowerPoint‏</vt:lpstr>
      <vt:lpstr>מצגת של PowerPoint‏</vt:lpstr>
      <vt:lpstr>מצגת של PowerPoint‏</vt:lpstr>
      <vt:lpstr>מילות קישור מתחום המדעים</vt:lpstr>
      <vt:lpstr>מילות קישור מתחום המדעים</vt:lpstr>
      <vt:lpstr> הפכו את כל המשפטים לטקסט מקושר ולכיד, כלומר שאינו כתוב בנקודות ובמשפטים שאינם מקושרים..  - בזכרון יעקב הוקמו "גני הנדיב" המרהיבים והמטופחים  - פתוחים לציבור המבקרים.  - הגנים קרובים לכבישים וליישובים - המטייל יכול להתנתק מההמולה בחוץ ולהנות מהשקט והשלווה בשבילי הגנים.  - במרכזם של הגנים נמצאת מערת הקבר של הברון רוטשילד. - גן הוורדים, גן האיריסים, גן הדקלים, גן הריחות וגן המפלים.  - לכל אחד מהגנים הללו יופי ייחודי הביקור בהם הוא חוויה של שלווה ופליאה. - הגענו לגן הנדיב בשעות אחר הצהרים - הגן היה נעול - שימו לב לשעות הפתיחה. </vt:lpstr>
      <vt:lpstr>מה למדנו היום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לאחרונה ירדו שלגים בצפון                אתר החרמון פתוח למבקרים.  לא למדתי למבחן,                    הצלחתי.  נהג זוכה מגרימת תאונה בצומת               שהגיע מנתיב שבו  היה שלט "עצור".</dc:title>
  <dc:creator>user</dc:creator>
  <cp:lastModifiedBy>נעמה כהן-לוז</cp:lastModifiedBy>
  <cp:revision>46</cp:revision>
  <dcterms:created xsi:type="dcterms:W3CDTF">2020-03-15T19:13:03Z</dcterms:created>
  <dcterms:modified xsi:type="dcterms:W3CDTF">2020-08-30T02:21:54Z</dcterms:modified>
</cp:coreProperties>
</file>