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495" r:id="rId2"/>
    <p:sldId id="262" r:id="rId3"/>
    <p:sldId id="435" r:id="rId4"/>
    <p:sldId id="263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295" r:id="rId15"/>
    <p:sldId id="312" r:id="rId16"/>
    <p:sldId id="445" r:id="rId17"/>
    <p:sldId id="448" r:id="rId18"/>
    <p:sldId id="450" r:id="rId19"/>
    <p:sldId id="451" r:id="rId20"/>
    <p:sldId id="452" r:id="rId21"/>
    <p:sldId id="453" r:id="rId22"/>
    <p:sldId id="449" r:id="rId23"/>
    <p:sldId id="454" r:id="rId24"/>
    <p:sldId id="458" r:id="rId25"/>
    <p:sldId id="459" r:id="rId26"/>
    <p:sldId id="461" r:id="rId27"/>
    <p:sldId id="462" r:id="rId28"/>
    <p:sldId id="463" r:id="rId29"/>
    <p:sldId id="464" r:id="rId30"/>
    <p:sldId id="460" r:id="rId31"/>
    <p:sldId id="465" r:id="rId32"/>
    <p:sldId id="457" r:id="rId33"/>
    <p:sldId id="467" r:id="rId34"/>
    <p:sldId id="468" r:id="rId35"/>
    <p:sldId id="469" r:id="rId36"/>
    <p:sldId id="471" r:id="rId37"/>
    <p:sldId id="483" r:id="rId38"/>
    <p:sldId id="484" r:id="rId39"/>
    <p:sldId id="446" r:id="rId40"/>
    <p:sldId id="447" r:id="rId41"/>
    <p:sldId id="472" r:id="rId42"/>
    <p:sldId id="351" r:id="rId43"/>
    <p:sldId id="473" r:id="rId44"/>
    <p:sldId id="363" r:id="rId45"/>
    <p:sldId id="474" r:id="rId46"/>
    <p:sldId id="475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385" r:id="rId58"/>
    <p:sldId id="291" r:id="rId59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0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כ"ח/תמוז/תש"ף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933" y="2693990"/>
            <a:ext cx="11158547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184" y="6875979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7795" y="1977565"/>
            <a:ext cx="6987520" cy="281903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217" y="347118"/>
            <a:ext cx="3245978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5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6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6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0.png"/><Relationship Id="rId7" Type="http://schemas.openxmlformats.org/officeDocument/2006/relationships/image" Target="../media/image78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5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83.png"/><Relationship Id="rId5" Type="http://schemas.openxmlformats.org/officeDocument/2006/relationships/image" Target="../media/image116.png"/><Relationship Id="rId10" Type="http://schemas.openxmlformats.org/officeDocument/2006/relationships/image" Target="../media/image82.png"/><Relationship Id="rId4" Type="http://schemas.openxmlformats.org/officeDocument/2006/relationships/image" Target="../media/image113.png"/><Relationship Id="rId9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5" Type="http://schemas.openxmlformats.org/officeDocument/2006/relationships/image" Target="../media/image87.png"/><Relationship Id="rId4" Type="http://schemas.openxmlformats.org/officeDocument/2006/relationships/image" Target="../media/image113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12" Type="http://schemas.openxmlformats.org/officeDocument/2006/relationships/image" Target="../media/image89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88.png"/><Relationship Id="rId5" Type="http://schemas.openxmlformats.org/officeDocument/2006/relationships/image" Target="../media/image116.png"/><Relationship Id="rId10" Type="http://schemas.openxmlformats.org/officeDocument/2006/relationships/image" Target="../media/image87.png"/><Relationship Id="rId4" Type="http://schemas.openxmlformats.org/officeDocument/2006/relationships/image" Target="../media/image113.png"/><Relationship Id="rId9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93.png"/><Relationship Id="rId4" Type="http://schemas.openxmlformats.org/officeDocument/2006/relationships/image" Target="../media/image113.png"/><Relationship Id="rId9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95.png"/><Relationship Id="rId4" Type="http://schemas.openxmlformats.org/officeDocument/2006/relationships/image" Target="../media/image113.png"/><Relationship Id="rId9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9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97.png"/><Relationship Id="rId5" Type="http://schemas.openxmlformats.org/officeDocument/2006/relationships/image" Target="../media/image116.png"/><Relationship Id="rId10" Type="http://schemas.openxmlformats.org/officeDocument/2006/relationships/image" Target="../media/image9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Relationship Id="rId1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9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2" Type="http://schemas.openxmlformats.org/officeDocument/2006/relationships/image" Target="../media/image760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97.png"/><Relationship Id="rId5" Type="http://schemas.openxmlformats.org/officeDocument/2006/relationships/image" Target="../media/image116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Relationship Id="rId1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760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97.png"/><Relationship Id="rId5" Type="http://schemas.openxmlformats.org/officeDocument/2006/relationships/image" Target="../media/image116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Relationship Id="rId1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0.png"/><Relationship Id="rId7" Type="http://schemas.openxmlformats.org/officeDocument/2006/relationships/image" Target="../media/image90.png"/><Relationship Id="rId12" Type="http://schemas.openxmlformats.org/officeDocument/2006/relationships/image" Target="../media/image10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03.png"/><Relationship Id="rId5" Type="http://schemas.openxmlformats.org/officeDocument/2006/relationships/image" Target="../media/image116.png"/><Relationship Id="rId10" Type="http://schemas.openxmlformats.org/officeDocument/2006/relationships/image" Target="../media/image96.png"/><Relationship Id="rId4" Type="http://schemas.openxmlformats.org/officeDocument/2006/relationships/image" Target="../media/image113.png"/><Relationship Id="rId9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0414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7800" y="6654"/>
            <a:ext cx="2404477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7800" y="746986"/>
            <a:ext cx="2404477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7800" y="5063135"/>
            <a:ext cx="2404477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2809" y="332146"/>
            <a:ext cx="1390738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55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EB611C-8D1B-4344-9D3E-B9B0578A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מעבר מהצגה תקנית להצגה קוטבית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620877A-4B8B-46DF-B516-7B3929B0F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דוגמא 4: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DA92496-3A71-41F7-AAFF-044E6CA49C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021148" y="6087966"/>
            <a:ext cx="2867025" cy="771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2874B36-827D-44AA-AF61-A2F35C58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73" y="5973666"/>
            <a:ext cx="2009775" cy="8858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4D5B5D7-94BD-4D26-8E71-18772DAF1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523" y="1696668"/>
            <a:ext cx="6191250" cy="45624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0D4B3E6-EB02-4290-B222-6DED96674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980" y="1135905"/>
            <a:ext cx="4276725" cy="58483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6"/>
          <a:srcRect l="39231"/>
          <a:stretch/>
        </p:blipFill>
        <p:spPr>
          <a:xfrm>
            <a:off x="7472363" y="3383558"/>
            <a:ext cx="3653810" cy="2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F4C1E4-132C-48DC-BCDA-4CA67A17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הצגה קוטבית של הצמוד והנגדי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של מספר מרוכב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599D69B-8D6F-41B4-9E6D-4D0C09AD10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59777" y="1253605"/>
            <a:ext cx="5819387" cy="5579504"/>
          </a:xfrm>
          <a:prstGeom prst="rect">
            <a:avLst/>
          </a:prstGeom>
        </p:spPr>
      </p:pic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C3E069AB-1919-4C0F-B003-FC6E352567B1}"/>
              </a:ext>
            </a:extLst>
          </p:cNvPr>
          <p:cNvCxnSpPr/>
          <p:nvPr/>
        </p:nvCxnSpPr>
        <p:spPr>
          <a:xfrm flipV="1">
            <a:off x="9278283" y="4123458"/>
            <a:ext cx="746449" cy="382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70" y="2634018"/>
            <a:ext cx="3554941" cy="34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F4C1E4-132C-48DC-BCDA-4CA67A17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הצגה קוטבית של הצמוד והנגדי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של מספר מרוכב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599D69B-8D6F-41B4-9E6D-4D0C09AD10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16027"/>
          <a:stretch/>
        </p:blipFill>
        <p:spPr>
          <a:xfrm>
            <a:off x="5759777" y="1253605"/>
            <a:ext cx="5819387" cy="4685282"/>
          </a:xfrm>
          <a:prstGeom prst="rect">
            <a:avLst/>
          </a:prstGeom>
        </p:spPr>
      </p:pic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C3E069AB-1919-4C0F-B003-FC6E352567B1}"/>
              </a:ext>
            </a:extLst>
          </p:cNvPr>
          <p:cNvCxnSpPr/>
          <p:nvPr/>
        </p:nvCxnSpPr>
        <p:spPr>
          <a:xfrm flipV="1">
            <a:off x="9278283" y="4123458"/>
            <a:ext cx="746449" cy="382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B4871126-DF90-440F-BD54-3D22BB216ED1}"/>
              </a:ext>
            </a:extLst>
          </p:cNvPr>
          <p:cNvCxnSpPr/>
          <p:nvPr/>
        </p:nvCxnSpPr>
        <p:spPr>
          <a:xfrm>
            <a:off x="9278283" y="4506013"/>
            <a:ext cx="746449" cy="299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F0DB8C91-9538-47BD-9892-2C743B47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00" y="2174057"/>
            <a:ext cx="6286500" cy="20574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326B0F9-E6AB-461C-A8AA-B6A843AC3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86" y="4314735"/>
            <a:ext cx="2324100" cy="5334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228" y="2685127"/>
            <a:ext cx="3406657" cy="32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F4C1E4-132C-48DC-BCDA-4CA67A17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185798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הצגה קוטבית של הצמוד והנגדי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של מספר מרוכב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599D69B-8D6F-41B4-9E6D-4D0C09AD10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10282"/>
          <a:stretch/>
        </p:blipFill>
        <p:spPr>
          <a:xfrm>
            <a:off x="5759777" y="1253605"/>
            <a:ext cx="5819387" cy="5005793"/>
          </a:xfrm>
          <a:prstGeom prst="rect">
            <a:avLst/>
          </a:prstGeom>
        </p:spPr>
      </p:pic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C3E069AB-1919-4C0F-B003-FC6E352567B1}"/>
              </a:ext>
            </a:extLst>
          </p:cNvPr>
          <p:cNvCxnSpPr/>
          <p:nvPr/>
        </p:nvCxnSpPr>
        <p:spPr>
          <a:xfrm flipV="1">
            <a:off x="9278283" y="4123458"/>
            <a:ext cx="746449" cy="382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E9225549-6C6C-4726-AC47-41D89AAD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8" y="1978268"/>
            <a:ext cx="5895975" cy="209550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3494F492-782D-4A80-9F59-E4D2D2E6BC60}"/>
              </a:ext>
            </a:extLst>
          </p:cNvPr>
          <p:cNvCxnSpPr/>
          <p:nvPr/>
        </p:nvCxnSpPr>
        <p:spPr>
          <a:xfrm flipH="1">
            <a:off x="8509518" y="4506013"/>
            <a:ext cx="768765" cy="401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2134BEAF-6BCF-499F-A146-07893186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098" y="4506013"/>
            <a:ext cx="3248025" cy="4667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/>
          <a:srcRect l="39624"/>
          <a:stretch/>
        </p:blipFill>
        <p:spPr>
          <a:xfrm>
            <a:off x="7162887" y="2437875"/>
            <a:ext cx="4512319" cy="37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המכפלה של שני מספרים מרוכבים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he-IL" dirty="0">
                <a:solidFill>
                  <a:srgbClr val="002060"/>
                </a:solidFill>
              </a:rPr>
              <a:t>                                 </a:t>
            </a:r>
            <a:r>
              <a:rPr lang="he-IL" dirty="0">
                <a:solidFill>
                  <a:srgbClr val="002060"/>
                </a:solidFill>
                <a:cs typeface="+mn-cs"/>
              </a:rPr>
              <a:t>בהצגה הקוטבית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4308895"/>
                <a:ext cx="10272713" cy="22176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6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∙</a:t>
                </a:r>
                <a:r>
                  <a:rPr lang="en-US" sz="6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+mn-cs"/>
                  </a:rPr>
                  <a:t>cis</a:t>
                </a:r>
                <a:r>
                  <a:rPr lang="en-US" sz="4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מציין מיקום תוכן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4308895"/>
                <a:ext cx="10272713" cy="2217669"/>
              </a:xfrm>
              <a:blipFill>
                <a:blip r:embed="rId2"/>
                <a:stretch>
                  <a:fillRect t="-8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94DC5513-B674-4236-929A-50C8F875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89" y="2200275"/>
            <a:ext cx="5322524" cy="20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207818" y="29852"/>
            <a:ext cx="11467388" cy="1303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flipH="1">
            <a:off x="5453879" y="2618880"/>
            <a:ext cx="4586277" cy="130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ציין מיקום תוכן 3">
                <a:extLst>
                  <a:ext uri="{FF2B5EF4-FFF2-40B4-BE49-F238E27FC236}">
                    <a16:creationId xmlns:a16="http://schemas.microsoft.com/office/drawing/2014/main" id="{B60C49B3-054E-40ED-BE73-580B579FA2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5938" y="212725"/>
                <a:ext cx="11158537" cy="720725"/>
              </a:xfrm>
            </p:spPr>
            <p:txBody>
              <a:bodyPr>
                <a:normAutofit fontScale="9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6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∙</a:t>
                </a:r>
                <a:r>
                  <a:rPr lang="en-US" sz="6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+mn-cs"/>
                  </a:rPr>
                  <a:t>cis </a:t>
                </a:r>
                <a:r>
                  <a:rPr lang="en-US" sz="4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3" name="מציין מיקום תוכן 3">
                <a:extLst>
                  <a:ext uri="{FF2B5EF4-FFF2-40B4-BE49-F238E27FC236}">
                    <a16:creationId xmlns:a16="http://schemas.microsoft.com/office/drawing/2014/main" id="{B60C49B3-054E-40ED-BE73-580B579FA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938" y="212725"/>
                <a:ext cx="11158537" cy="720725"/>
              </a:xfrm>
              <a:blipFill>
                <a:blip r:embed="rId2"/>
                <a:stretch>
                  <a:fillRect t="-38136" b="-677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DEEA73AF-F6DB-41CD-910D-649C2C4E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0" y="1569310"/>
            <a:ext cx="42767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207818" y="29852"/>
            <a:ext cx="11467388" cy="1303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flipH="1">
            <a:off x="5453879" y="2618880"/>
            <a:ext cx="4586277" cy="130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ציין מיקום תוכן 3">
                <a:extLst>
                  <a:ext uri="{FF2B5EF4-FFF2-40B4-BE49-F238E27FC236}">
                    <a16:creationId xmlns:a16="http://schemas.microsoft.com/office/drawing/2014/main" id="{B60C49B3-054E-40ED-BE73-580B579FA2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5938" y="212725"/>
                <a:ext cx="11158537" cy="720725"/>
              </a:xfrm>
            </p:spPr>
            <p:txBody>
              <a:bodyPr>
                <a:normAutofit fontScale="9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6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6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∙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∙</a:t>
                </a:r>
                <a:r>
                  <a:rPr lang="en-US" sz="6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+mn-cs"/>
                  </a:rPr>
                  <a:t>cis </a:t>
                </a:r>
                <a:r>
                  <a:rPr lang="en-US" sz="4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3" name="מציין מיקום תוכן 3">
                <a:extLst>
                  <a:ext uri="{FF2B5EF4-FFF2-40B4-BE49-F238E27FC236}">
                    <a16:creationId xmlns:a16="http://schemas.microsoft.com/office/drawing/2014/main" id="{B60C49B3-054E-40ED-BE73-580B579FA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938" y="212725"/>
                <a:ext cx="11158537" cy="720725"/>
              </a:xfrm>
              <a:blipFill>
                <a:blip r:embed="rId2"/>
                <a:stretch>
                  <a:fillRect t="-38136" b="-677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DEEA73AF-F6DB-41CD-910D-649C2C4E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0" y="1569310"/>
            <a:ext cx="4276725" cy="47053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635C8B2-781A-4E9A-ACE7-56F128888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87" y="1764572"/>
            <a:ext cx="45434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6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∙</a:t>
                </a:r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cis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27" b="-27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/>
              <p:nvPr/>
            </p:nvSpPr>
            <p:spPr>
              <a:xfrm>
                <a:off x="4556288" y="1259464"/>
                <a:ext cx="6092825" cy="2031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המשמעות הגרפית של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הכפלת  </a:t>
                </a:r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Z</a:t>
                </a: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ב-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,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8" y="1259464"/>
                <a:ext cx="6092825" cy="2031775"/>
              </a:xfrm>
              <a:prstGeom prst="rect">
                <a:avLst/>
              </a:prstGeom>
              <a:blipFill>
                <a:blip r:embed="rId3"/>
                <a:stretch>
                  <a:fillRect t="-4204" r="-2500" b="-3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>
            <a:extLst>
              <a:ext uri="{FF2B5EF4-FFF2-40B4-BE49-F238E27FC236}">
                <a16:creationId xmlns:a16="http://schemas.microsoft.com/office/drawing/2014/main" id="{3FB3FD2A-B52F-41DA-A72E-E1A74E36B945}"/>
              </a:ext>
            </a:extLst>
          </p:cNvPr>
          <p:cNvSpPr/>
          <p:nvPr/>
        </p:nvSpPr>
        <p:spPr>
          <a:xfrm>
            <a:off x="5582381" y="2389503"/>
            <a:ext cx="6092825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C7399F2-3216-41C0-8EBF-EFED37A7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13" y="2389503"/>
            <a:ext cx="4143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2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∙</a:t>
                </a:r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cis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27" b="-27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/>
              <p:nvPr/>
            </p:nvSpPr>
            <p:spPr>
              <a:xfrm>
                <a:off x="4475196" y="1259464"/>
                <a:ext cx="6092825" cy="2031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המשמעות הגרפית של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,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96" y="1259464"/>
                <a:ext cx="6092825" cy="2031775"/>
              </a:xfrm>
              <a:prstGeom prst="rect">
                <a:avLst/>
              </a:prstGeom>
              <a:blipFill>
                <a:blip r:embed="rId3"/>
                <a:stretch>
                  <a:fillRect t="-4204" r="-2500" b="-3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/>
              <p:nvPr/>
            </p:nvSpPr>
            <p:spPr>
              <a:xfrm>
                <a:off x="5582381" y="2389503"/>
                <a:ext cx="6092825" cy="23685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e-IL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e-IL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ראינו בשקופית הקודמת כי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מסובבת ב-90  נגד השעון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1" y="2389503"/>
                <a:ext cx="6092825" cy="2368534"/>
              </a:xfrm>
              <a:prstGeom prst="rect">
                <a:avLst/>
              </a:prstGeom>
              <a:blipFill>
                <a:blip r:embed="rId4"/>
                <a:stretch>
                  <a:fillRect r="-801" b="-28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890" y="1976165"/>
            <a:ext cx="3310620" cy="31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∙</a:t>
                </a:r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cis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27" b="-27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/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,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  <a:blipFill>
                <a:blip r:embed="rId3"/>
                <a:stretch>
                  <a:fillRect t="-6087" r="-2500" b="-5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/>
              <p:nvPr/>
            </p:nvSpPr>
            <p:spPr>
              <a:xfrm>
                <a:off x="5582381" y="2389503"/>
                <a:ext cx="6092825" cy="27674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ראינו בשקופית הקודמת כי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מסובבת ב-90  נגד השעון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מכאן: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סיבוב של   180°, נקבל את הנגדי ל-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Z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B3FD2A-B52F-41DA-A72E-E1A74E36B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1" y="2389503"/>
                <a:ext cx="6092825" cy="2767489"/>
              </a:xfrm>
              <a:prstGeom prst="rect">
                <a:avLst/>
              </a:prstGeom>
              <a:blipFill rotWithShape="1">
                <a:blip r:embed="rId4"/>
                <a:stretch>
                  <a:fillRect t="-1101" r="-801" b="-24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566" y="1960585"/>
            <a:ext cx="3782507" cy="3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4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מספרים מרוכבים 2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cs typeface="+mn-cs"/>
                <a:sym typeface="Varela Round"/>
              </a:rPr>
              <a:t>מתמטיקה שאלון 582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cs typeface="+mn-cs"/>
                <a:sym typeface="Varela Round"/>
              </a:rPr>
              <a:t>שם המורה: אורית כהן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∙</a:t>
                </a:r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cis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27" b="-27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/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,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  <a:blipFill>
                <a:blip r:embed="rId3"/>
                <a:stretch>
                  <a:fillRect t="-6087" r="-2500" b="-5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/>
              <p:nvPr/>
            </p:nvSpPr>
            <p:spPr>
              <a:xfrm>
                <a:off x="5582381" y="2389503"/>
                <a:ext cx="6092825" cy="30739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ראינו בשקופית הקודמת כי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מסובבת ב-90  נגד השעון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מכאן: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סיבוב של   180, נקבל את הנגדי ל-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Z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</a:rPr>
                  <a:t>הכפלה ב-</a:t>
                </a:r>
                <a14:m>
                  <m:oMath xmlns:m="http://schemas.openxmlformats.org/officeDocument/2006/math">
                    <m:r>
                      <a:rPr lang="he-I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 </a:t>
                </a:r>
                <a:r>
                  <a:rPr lang="he-IL" dirty="0"/>
                  <a:t>סיבוב של  270    או   90-</a:t>
                </a:r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1" y="2389503"/>
                <a:ext cx="6092825" cy="3073918"/>
              </a:xfrm>
              <a:prstGeom prst="rect">
                <a:avLst/>
              </a:prstGeom>
              <a:blipFill>
                <a:blip r:embed="rId4"/>
                <a:stretch>
                  <a:fillRect t="-1190" r="-8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29" y="1904368"/>
            <a:ext cx="4050778" cy="38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∙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∙</a:t>
                </a:r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cis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24FE45A-3675-4F52-A6EA-BD7AAB75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864" b="-288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/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,  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, 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3ADE65C0-18AB-4272-A0A6-BD268E4D2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8" y="1259464"/>
                <a:ext cx="6092825" cy="1402243"/>
              </a:xfrm>
              <a:prstGeom prst="rect">
                <a:avLst/>
              </a:prstGeom>
              <a:blipFill>
                <a:blip r:embed="rId3"/>
                <a:stretch>
                  <a:fillRect t="-6087" r="-2500" b="-5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/>
              <p:nvPr/>
            </p:nvSpPr>
            <p:spPr>
              <a:xfrm>
                <a:off x="5582381" y="2389503"/>
                <a:ext cx="6092825" cy="30739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ראינו בשקופית הקודמת כי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מסובבת ב-90  נגד השעון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מכאן: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סיבוב של   180, נקבל את הנגדי ל-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Z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</a:rPr>
                  <a:t>הכפלה ב-</a:t>
                </a:r>
                <a14:m>
                  <m:oMath xmlns:m="http://schemas.openxmlformats.org/officeDocument/2006/math">
                    <m:r>
                      <a:rPr lang="he-I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 </a:t>
                </a:r>
                <a:r>
                  <a:rPr lang="he-IL" dirty="0"/>
                  <a:t>סיבוב של  270    או   90-</a:t>
                </a:r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3FB3FD2A-B52F-41DA-A72E-E1A74E36B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1" y="2389503"/>
                <a:ext cx="6092825" cy="3073918"/>
              </a:xfrm>
              <a:prstGeom prst="rect">
                <a:avLst/>
              </a:prstGeom>
              <a:blipFill>
                <a:blip r:embed="rId4"/>
                <a:stretch>
                  <a:fillRect t="-1190" r="-8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F859CE8C-6927-4385-BABE-AA096AD874CF}"/>
                  </a:ext>
                </a:extLst>
              </p:cNvPr>
              <p:cNvSpPr/>
              <p:nvPr/>
            </p:nvSpPr>
            <p:spPr>
              <a:xfrm>
                <a:off x="8078837" y="5617366"/>
                <a:ext cx="3596369" cy="373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הכפלה ב-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סיבוב של    360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F859CE8C-6927-4385-BABE-AA096AD87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837" y="5617366"/>
                <a:ext cx="3596369" cy="373757"/>
              </a:xfrm>
              <a:prstGeom prst="rect">
                <a:avLst/>
              </a:prstGeom>
              <a:blipFill>
                <a:blip r:embed="rId6"/>
                <a:stretch>
                  <a:fillRect l="-339" t="-8065" r="-1525" b="-225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103" y="2171135"/>
            <a:ext cx="3764551" cy="3601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8675" y="2906975"/>
            <a:ext cx="3548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4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31247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538A58A-0C11-46BF-BA4B-B177E3E7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32" y="1658042"/>
            <a:ext cx="5322524" cy="201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00326A8E-C6B7-4D7A-A83F-6F58DFDB1AF0}"/>
                  </a:ext>
                </a:extLst>
              </p:cNvPr>
              <p:cNvSpPr/>
              <p:nvPr/>
            </p:nvSpPr>
            <p:spPr>
              <a:xfrm>
                <a:off x="2275401" y="3535245"/>
                <a:ext cx="5913607" cy="3012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sz="4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4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rgbClr val="002060"/>
                    </a:solidFill>
                  </a:rPr>
                  <a:t>  </a:t>
                </a: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he-IL" sz="4000" dirty="0"/>
              </a:p>
            </p:txBody>
          </p:sp>
        </mc:Choice>
        <mc:Fallback xmlns="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00326A8E-C6B7-4D7A-A83F-6F58DFDB1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3535245"/>
                <a:ext cx="5913607" cy="3012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כותרת 5">
            <a:extLst>
              <a:ext uri="{FF2B5EF4-FFF2-40B4-BE49-F238E27FC236}">
                <a16:creationId xmlns:a16="http://schemas.microsoft.com/office/drawing/2014/main" id="{E0B9A6CC-FE72-4813-966D-BE0D120F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467619"/>
            <a:ext cx="11160000" cy="720000"/>
          </a:xfrm>
        </p:spPr>
        <p:txBody>
          <a:bodyPr/>
          <a:lstStyle/>
          <a:p>
            <a:r>
              <a:rPr lang="he-IL" dirty="0"/>
              <a:t>חילוק שני מספרים מרוכבים</a:t>
            </a:r>
            <a:br>
              <a:rPr lang="he-IL" dirty="0"/>
            </a:br>
            <a:r>
              <a:rPr lang="he-IL" dirty="0"/>
              <a:t>בהצגה הקוטבית:</a:t>
            </a:r>
          </a:p>
        </p:txBody>
      </p:sp>
    </p:spTree>
    <p:extLst>
      <p:ext uri="{BB962C8B-B14F-4D97-AF65-F5344CB8AC3E}">
        <p14:creationId xmlns:p14="http://schemas.microsoft.com/office/powerpoint/2010/main" val="421593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C3EE710-E412-456D-83A1-57585C6D20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C3EE710-E412-456D-83A1-57585C6D2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E18C63B0-E92A-4764-9CC4-3BCF3ED7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056" y="1524933"/>
            <a:ext cx="3867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C3EE710-E412-456D-83A1-57585C6D20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C3EE710-E412-456D-83A1-57585C6D2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E18C63B0-E92A-4764-9CC4-3BCF3ED7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056" y="1524933"/>
            <a:ext cx="3867150" cy="45434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9E6B320-E469-41D4-9D18-343BDDA22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99" y="1851309"/>
            <a:ext cx="6000826" cy="33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0AA0147F-605A-40AC-8A5A-9392159F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133" y="1398849"/>
            <a:ext cx="27241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0AA0147F-605A-40AC-8A5A-9392159F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133" y="1398849"/>
            <a:ext cx="2724150" cy="15716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952F83F-F4FF-4F80-AC3D-CA8E1E045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31" y="2970474"/>
            <a:ext cx="54006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91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AF4B852D-0D8D-4323-AF4F-2E741571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360" y="1409700"/>
            <a:ext cx="22764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AF4B852D-0D8D-4323-AF4F-2E741571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360" y="1155770"/>
            <a:ext cx="2276475" cy="20193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79890D3-E610-4450-B863-84C268A45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75" b="16852"/>
          <a:stretch/>
        </p:blipFill>
        <p:spPr>
          <a:xfrm>
            <a:off x="2288827" y="3452884"/>
            <a:ext cx="9053396" cy="2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𝒄𝒊𝒔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F78D2C60-C354-4A06-9BE1-F0BA55BBE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712" b="-237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AF4B852D-0D8D-4323-AF4F-2E741571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360" y="1409700"/>
            <a:ext cx="2276475" cy="20193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79890D3-E610-4450-B863-84C268A45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6" b="18267"/>
          <a:stretch/>
        </p:blipFill>
        <p:spPr>
          <a:xfrm>
            <a:off x="2452600" y="3248167"/>
            <a:ext cx="9053396" cy="20744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A741C5A-1AB1-45D1-A4B3-E5E44DF93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65" b="16920"/>
          <a:stretch/>
        </p:blipFill>
        <p:spPr>
          <a:xfrm>
            <a:off x="4750807" y="5471118"/>
            <a:ext cx="6610350" cy="7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C9B43B-1213-4FF3-841D-EF5CBEEF5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הצגה קוטבית  למספר המרוכב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E2373E5-4861-4576-B74A-03AA9808E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פעולות חשבון ופתרון משוואות בהצגה הקוטבית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38FE05E-98E1-48D3-9C3B-A599041924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5717" y="3672298"/>
            <a:ext cx="10872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כולל הדגמות </a:t>
            </a:r>
          </a:p>
        </p:txBody>
      </p:sp>
    </p:spTree>
    <p:extLst>
      <p:ext uri="{BB962C8B-B14F-4D97-AF65-F5344CB8AC3E}">
        <p14:creationId xmlns:p14="http://schemas.microsoft.com/office/powerpoint/2010/main" val="382093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767383-3A57-496E-A77F-E4860B93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העלאה בחזקה בהצגה קוטבית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872FC6-665D-47E0-ACB8-940626CF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05" y="1508486"/>
            <a:ext cx="7848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767383-3A57-496E-A77F-E4860B93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העלאה בחזקה בהצגה קוטבית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872FC6-665D-47E0-ACB8-940626CF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05" y="1508486"/>
            <a:ext cx="7848600" cy="31623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673D44C-295C-4AFF-A199-205B107E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6" b="10722"/>
          <a:stretch/>
        </p:blipFill>
        <p:spPr>
          <a:xfrm>
            <a:off x="2998066" y="4640237"/>
            <a:ext cx="7467600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2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47" y="2539885"/>
            <a:ext cx="6924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4" b="8167"/>
          <a:stretch/>
        </p:blipFill>
        <p:spPr>
          <a:xfrm>
            <a:off x="4876447" y="2333767"/>
            <a:ext cx="6924675" cy="293426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ECED06D-E622-45F1-8D08-495584B93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97" b="15616"/>
          <a:stretch/>
        </p:blipFill>
        <p:spPr>
          <a:xfrm>
            <a:off x="818157" y="5342751"/>
            <a:ext cx="7534275" cy="10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1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78"/>
          <a:stretch/>
        </p:blipFill>
        <p:spPr>
          <a:xfrm>
            <a:off x="4876447" y="2539886"/>
            <a:ext cx="6924675" cy="16927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F3C6713-DFAA-4A43-B45B-1CA36C17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3" y="4469567"/>
            <a:ext cx="53244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7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78"/>
          <a:stretch/>
        </p:blipFill>
        <p:spPr>
          <a:xfrm>
            <a:off x="4876447" y="2062214"/>
            <a:ext cx="6924675" cy="16927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F3C6713-DFAA-4A43-B45B-1CA36C17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2" y="4011732"/>
            <a:ext cx="5324475" cy="12573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A87FAA4-E401-468F-820B-2F30A5771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938" y="5155611"/>
            <a:ext cx="590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48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78"/>
          <a:stretch/>
        </p:blipFill>
        <p:spPr>
          <a:xfrm>
            <a:off x="4876447" y="2539886"/>
            <a:ext cx="6924675" cy="16927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2040D24-19A8-47A2-A92C-422BB36018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7" b="7261"/>
          <a:stretch/>
        </p:blipFill>
        <p:spPr>
          <a:xfrm>
            <a:off x="848845" y="2539886"/>
            <a:ext cx="5553075" cy="25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26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78"/>
          <a:stretch/>
        </p:blipFill>
        <p:spPr>
          <a:xfrm>
            <a:off x="4876447" y="2082058"/>
            <a:ext cx="6924675" cy="16927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F3C6713-DFAA-4A43-B45B-1CA36C17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3" y="3751709"/>
            <a:ext cx="5324475" cy="12573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A87FAA4-E401-468F-820B-2F30A5771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09" t="27209" r="6103" b="26224"/>
          <a:stretch/>
        </p:blipFill>
        <p:spPr>
          <a:xfrm>
            <a:off x="6388009" y="4624470"/>
            <a:ext cx="5172502" cy="53226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15" y="2483398"/>
            <a:ext cx="4858604" cy="368341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73" y="2483893"/>
            <a:ext cx="4824552" cy="36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88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0C12490-A467-45E9-81D4-789E9D54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121331" y="1306604"/>
            <a:ext cx="8381384" cy="9086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C3EE710-E412-456D-83A1-57585C6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8" y="382617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העלאה בחזקה-משפט דה-</a:t>
            </a:r>
            <a:r>
              <a:rPr lang="he-IL" dirty="0" err="1">
                <a:cs typeface="+mn-cs"/>
              </a:rPr>
              <a:t>מואבר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302C063-32E0-4230-B3E1-DE03B4CF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78"/>
          <a:stretch/>
        </p:blipFill>
        <p:spPr>
          <a:xfrm>
            <a:off x="4876447" y="2082058"/>
            <a:ext cx="6924675" cy="16927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F3C6713-DFAA-4A43-B45B-1CA36C17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3" y="3751709"/>
            <a:ext cx="5324475" cy="12573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A87FAA4-E401-468F-820B-2F30A5771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09" t="27209" r="6103" b="26224"/>
          <a:stretch/>
        </p:blipFill>
        <p:spPr>
          <a:xfrm>
            <a:off x="6388009" y="4624470"/>
            <a:ext cx="5172502" cy="53226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48983A-58B9-4277-84CD-5108E17B22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43" b="13990"/>
          <a:stretch/>
        </p:blipFill>
        <p:spPr>
          <a:xfrm>
            <a:off x="6192960" y="5227093"/>
            <a:ext cx="5562600" cy="137842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15" y="2483398"/>
            <a:ext cx="4858604" cy="3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4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flipH="1">
            <a:off x="5453879" y="2618880"/>
            <a:ext cx="4586277" cy="130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A5AE9F0-9314-4620-A926-B632DA95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25" y="220924"/>
            <a:ext cx="908685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/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דוגמא 2: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בסדרה הנדסית , האיבר הראשון  שווה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ומנתה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מצאו: 1)את האיבר ה-11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2)סכום עשרת האיברים הראשונים בה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  <a:blipFill>
                <a:blip r:embed="rId3"/>
                <a:stretch>
                  <a:fillRect t="-1548" r="-728" b="-37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הצגה קוטבית למספר מרוכב כולל הדגמות (מעבר מהצגה תקנית להצגה קוטבית )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הצגה קוטבית למספר הצמוד והנגדי לו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מכפלת שני מספרים מרוכבים כולל הדגמות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הכפלה ב-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חילוק בין שני מספרים מרוכבים כולל הדגמות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העלאה בחזקה (משפט דה-</a:t>
            </a:r>
            <a:r>
              <a:rPr lang="he-IL" dirty="0" err="1">
                <a:cs typeface="+mn-cs"/>
              </a:rPr>
              <a:t>מואבר</a:t>
            </a:r>
            <a:r>
              <a:rPr lang="he-IL" dirty="0">
                <a:cs typeface="+mn-cs"/>
              </a:rPr>
              <a:t>) כולל דוגמאות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+mn-cs"/>
              </a:rPr>
              <a:t> הוצאת שורש כולל הדגמות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982F50C-12EC-4B3A-9337-BC7344E67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1" b="35495"/>
          <a:stretch/>
        </p:blipFill>
        <p:spPr>
          <a:xfrm>
            <a:off x="5718413" y="3432412"/>
            <a:ext cx="2401298" cy="36848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/>
              <p:nvPr/>
            </p:nvSpPr>
            <p:spPr>
              <a:xfrm>
                <a:off x="5604004" y="2466604"/>
                <a:ext cx="6092825" cy="11716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דוגמא 2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בסדרה הנדסית , האיבר הראשון  שווה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ומנתה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מצאו: 1)את האיבר ה-11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04" y="2466604"/>
                <a:ext cx="6092825" cy="1171667"/>
              </a:xfrm>
              <a:prstGeom prst="rect">
                <a:avLst/>
              </a:prstGeom>
              <a:blipFill>
                <a:blip r:embed="rId2"/>
                <a:stretch>
                  <a:fillRect t="-3125" r="-800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9CF29DC5-8C66-472B-989F-E1D5B62ACB9B}"/>
                  </a:ext>
                </a:extLst>
              </p:cNvPr>
              <p:cNvSpPr/>
              <p:nvPr/>
            </p:nvSpPr>
            <p:spPr>
              <a:xfrm>
                <a:off x="939509" y="1695650"/>
                <a:ext cx="4071310" cy="531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he-IL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כדי לחשב את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נעביר את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להצגה קוטבית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הנקודה המתאימה היא (1,1) ברביע ראשון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𝐭𝐚𝐧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𝛉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ולכן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𝒄𝒊𝒔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5670" algn="l"/>
                  </a:tabLs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9CF29DC5-8C66-472B-989F-E1D5B62AC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09" y="1695650"/>
                <a:ext cx="4071310" cy="5316199"/>
              </a:xfrm>
              <a:prstGeom prst="rect">
                <a:avLst/>
              </a:prstGeom>
              <a:blipFill>
                <a:blip r:embed="rId3"/>
                <a:stretch>
                  <a:fillRect l="-150" r="-13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>
            <a:extLst>
              <a:ext uri="{FF2B5EF4-FFF2-40B4-BE49-F238E27FC236}">
                <a16:creationId xmlns:a16="http://schemas.microsoft.com/office/drawing/2014/main" id="{9A5AE9F0-9314-4620-A926-B632DA95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25" y="220924"/>
            <a:ext cx="908685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985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flipH="1">
            <a:off x="5453879" y="2618880"/>
            <a:ext cx="4586277" cy="130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/>
              <p:nvPr/>
            </p:nvSpPr>
            <p:spPr>
              <a:xfrm>
                <a:off x="5453879" y="2220134"/>
                <a:ext cx="6092825" cy="11716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דוגמא 2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בסדרה הנדסית , האיבר הראשון  שווה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ומנתה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מצאו: 1)את האיבר ה-11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3DEAB15B-E7ED-41C5-A304-93D024D43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79" y="2220134"/>
                <a:ext cx="6092825" cy="1171667"/>
              </a:xfrm>
              <a:prstGeom prst="rect">
                <a:avLst/>
              </a:prstGeom>
              <a:blipFill>
                <a:blip r:embed="rId2"/>
                <a:stretch>
                  <a:fillRect t="-2604" r="-801" b="-7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9CF29DC5-8C66-472B-989F-E1D5B62ACB9B}"/>
                  </a:ext>
                </a:extLst>
              </p:cNvPr>
              <p:cNvSpPr/>
              <p:nvPr/>
            </p:nvSpPr>
            <p:spPr>
              <a:xfrm>
                <a:off x="983580" y="1695650"/>
                <a:ext cx="4071310" cy="531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he-IL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כדי לחשב את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נעביר את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להצגה קוטבית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הנקודה המתאימה היא (1,1) ברביע ראשון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𝐭𝐚𝐧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𝛉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ולכן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𝒄𝒊𝒔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5670" algn="l"/>
                  </a:tabLs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9CF29DC5-8C66-472B-989F-E1D5B62AC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80" y="1695650"/>
                <a:ext cx="4071310" cy="5316199"/>
              </a:xfrm>
              <a:prstGeom prst="rect">
                <a:avLst/>
              </a:prstGeom>
              <a:blipFill>
                <a:blip r:embed="rId3"/>
                <a:stretch>
                  <a:fillRect l="-150" r="-13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תמונה 10">
            <a:extLst>
              <a:ext uri="{FF2B5EF4-FFF2-40B4-BE49-F238E27FC236}">
                <a16:creationId xmlns:a16="http://schemas.microsoft.com/office/drawing/2014/main" id="{AAEE8029-DFB1-47F6-B065-6C5E84EE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38" y="3443841"/>
            <a:ext cx="6962775" cy="32004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A5AE9F0-9314-4620-A926-B632DA95C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25" y="220924"/>
            <a:ext cx="908685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116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העלאה בחזקה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3366655" y="807342"/>
                <a:ext cx="83085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u="sng" dirty="0"/>
                  <a:t>משפט דה- </a:t>
                </a:r>
                <a:r>
                  <a:rPr lang="he-IL" sz="2800" u="sng" dirty="0" err="1"/>
                  <a:t>מואבר</a:t>
                </a:r>
                <a:r>
                  <a:rPr lang="he-IL" sz="2800" dirty="0"/>
                  <a:t>:       אם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e-I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e-I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55" y="807342"/>
                <a:ext cx="8308551" cy="523220"/>
              </a:xfrm>
              <a:prstGeom prst="rect">
                <a:avLst/>
              </a:prstGeom>
              <a:blipFill>
                <a:blip r:embed="rId2"/>
                <a:stretch>
                  <a:fillRect t="-11628" r="-154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515206" y="776420"/>
            <a:ext cx="11160000" cy="175952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7783" y="1537855"/>
                <a:ext cx="584661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אז (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𝑐𝑖𝑠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3" y="1537855"/>
                <a:ext cx="5846618" cy="523220"/>
              </a:xfrm>
              <a:prstGeom prst="rect">
                <a:avLst/>
              </a:prstGeom>
              <a:blipFill>
                <a:blip r:embed="rId3"/>
                <a:stretch>
                  <a:fillRect t="-11628" r="-2086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D4AE0A44-FA70-430C-8ED7-39A7620BCAB3}"/>
                  </a:ext>
                </a:extLst>
              </p:cNvPr>
              <p:cNvSpPr/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דוגמא 2: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בסדרה הנדסית , האיבר הראשון  שווה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ומנתה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מצאו: 1)את האיבר ה-11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2)סכום עשרת האיברים הראשונים בה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D4AE0A44-FA70-430C-8ED7-39A7620BC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  <a:blipFill>
                <a:blip r:embed="rId4"/>
                <a:stretch>
                  <a:fillRect t="-1548" r="-728" b="-37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935BFC5F-7441-4ED5-A705-A1CFD2C3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6346" y="3099273"/>
            <a:ext cx="7620000" cy="42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4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העלאה בחזקה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לבן 2"/>
              <p:cNvSpPr/>
              <p:nvPr/>
            </p:nvSpPr>
            <p:spPr>
              <a:xfrm>
                <a:off x="3366655" y="1052436"/>
                <a:ext cx="83085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u="sng" dirty="0"/>
                  <a:t>משפט דה- </a:t>
                </a:r>
                <a:r>
                  <a:rPr lang="he-IL" sz="2800" u="sng" dirty="0" err="1"/>
                  <a:t>מואבר</a:t>
                </a:r>
                <a:r>
                  <a:rPr lang="he-IL" sz="2800" dirty="0"/>
                  <a:t>:       אם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e-I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e-I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/>
              </a:p>
            </p:txBody>
          </p:sp>
        </mc:Choice>
        <mc:Fallback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55" y="1052436"/>
                <a:ext cx="8308551" cy="523220"/>
              </a:xfrm>
              <a:prstGeom prst="rect">
                <a:avLst/>
              </a:prstGeom>
              <a:blipFill>
                <a:blip r:embed="rId2"/>
                <a:stretch>
                  <a:fillRect t="-12941" r="-1541" b="-329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515206" y="1012091"/>
            <a:ext cx="11160000" cy="175952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7783" y="1537855"/>
                <a:ext cx="584661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אז (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𝑐𝑖𝑠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e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3" y="1537855"/>
                <a:ext cx="5846618" cy="523220"/>
              </a:xfrm>
              <a:prstGeom prst="rect">
                <a:avLst/>
              </a:prstGeom>
              <a:blipFill>
                <a:blip r:embed="rId3"/>
                <a:stretch>
                  <a:fillRect t="-11628" r="-2086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D4AE0A44-FA70-430C-8ED7-39A7620BCAB3}"/>
                  </a:ext>
                </a:extLst>
              </p:cNvPr>
              <p:cNvSpPr/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דוגמא 2: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בסדרה הנדסית , האיבר הראשון  שווה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ומנתה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מצאו: 1)את האיבר ה-11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2)סכום עשרת האיברים הראשונים בה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D4AE0A44-FA70-430C-8ED7-39A7620BC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2209126"/>
                <a:ext cx="6701327" cy="1969578"/>
              </a:xfrm>
              <a:prstGeom prst="rect">
                <a:avLst/>
              </a:prstGeom>
              <a:blipFill>
                <a:blip r:embed="rId4"/>
                <a:stretch>
                  <a:fillRect t="-1548" r="-728" b="-37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935BFC5F-7441-4ED5-A705-A1CFD2C3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7763" y="2635319"/>
            <a:ext cx="7620000" cy="429885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0939445-6EA3-4A92-94BF-3220597AA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274" y="2600477"/>
            <a:ext cx="6134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32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818460"/>
            <a:ext cx="11160000" cy="720000"/>
          </a:xfrm>
        </p:spPr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0B4BC7-A30A-404F-B718-8886609C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4" y="1478300"/>
            <a:ext cx="9587986" cy="39014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F636A7D-7922-401A-99B7-E448880D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44" y="5344457"/>
            <a:ext cx="3095625" cy="5619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F69B618-536A-4165-B34E-C917266DC34B}"/>
              </a:ext>
            </a:extLst>
          </p:cNvPr>
          <p:cNvSpPr/>
          <p:nvPr/>
        </p:nvSpPr>
        <p:spPr>
          <a:xfrm>
            <a:off x="7418895" y="5344456"/>
            <a:ext cx="4003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C00000"/>
                </a:solidFill>
              </a:rPr>
              <a:t>שימו לב!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כמעלת המשוואה,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כך מספר הפתרונות שלה!!!</a:t>
            </a:r>
          </a:p>
        </p:txBody>
      </p:sp>
    </p:spTree>
    <p:extLst>
      <p:ext uri="{BB962C8B-B14F-4D97-AF65-F5344CB8AC3E}">
        <p14:creationId xmlns:p14="http://schemas.microsoft.com/office/powerpoint/2010/main" val="3102280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4386" y="1761893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86" y="1761893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8004" y="2606722"/>
            <a:ext cx="1368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1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0DA6A5CF-E64A-44E2-9A4E-FFDBD87F3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506" y="3143251"/>
            <a:ext cx="3838575" cy="64636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206" y="748428"/>
            <a:ext cx="1134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  </a:t>
            </a:r>
            <a:endParaRPr lang="en-US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64223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8004" y="2606722"/>
            <a:ext cx="1368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1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0DA6A5CF-E64A-44E2-9A4E-FFDBD87F3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506" y="3143251"/>
            <a:ext cx="3838575" cy="64636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F65D021-BBCD-4C00-BA37-51BFBC439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714" y="2467672"/>
            <a:ext cx="4505325" cy="34671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4A9DA3B-11FE-4B3E-BC61-E26C8BA9A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456" y="3789614"/>
            <a:ext cx="3476625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21C28E8E-8EDA-43DF-9157-62F3CC749B38}"/>
                  </a:ext>
                </a:extLst>
              </p:cNvPr>
              <p:cNvSpPr txBox="1"/>
              <p:nvPr/>
            </p:nvSpPr>
            <p:spPr>
              <a:xfrm>
                <a:off x="1621916" y="5797965"/>
                <a:ext cx="4148920" cy="5052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i="1" dirty="0"/>
                            <m:t>cis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21C28E8E-8EDA-43DF-9157-62F3CC74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16" y="5797965"/>
                <a:ext cx="4148920" cy="505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תמונה 15">
            <a:extLst>
              <a:ext uri="{FF2B5EF4-FFF2-40B4-BE49-F238E27FC236}">
                <a16:creationId xmlns:a16="http://schemas.microsoft.com/office/drawing/2014/main" id="{B1C1252F-0FF6-4F81-A9AB-9F2C2CF42A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177" y="4600427"/>
            <a:ext cx="13811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2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206" y="748428"/>
            <a:ext cx="1134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  </a:t>
            </a:r>
            <a:endParaRPr lang="en-US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64223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716941" y="2383841"/>
            <a:ext cx="1368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1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F65D021-BBCD-4C00-BA37-51BFBC439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714" y="2467672"/>
            <a:ext cx="4505325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21C28E8E-8EDA-43DF-9157-62F3CC749B38}"/>
                  </a:ext>
                </a:extLst>
              </p:cNvPr>
              <p:cNvSpPr txBox="1"/>
              <p:nvPr/>
            </p:nvSpPr>
            <p:spPr>
              <a:xfrm>
                <a:off x="1621916" y="5797965"/>
                <a:ext cx="4148920" cy="5052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i="1" dirty="0"/>
                            <m:t>cis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21C28E8E-8EDA-43DF-9157-62F3CC74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16" y="5797965"/>
                <a:ext cx="4148920" cy="505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תמונה 15">
            <a:extLst>
              <a:ext uri="{FF2B5EF4-FFF2-40B4-BE49-F238E27FC236}">
                <a16:creationId xmlns:a16="http://schemas.microsoft.com/office/drawing/2014/main" id="{B1C1252F-0FF6-4F81-A9AB-9F2C2CF42A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177" y="4600427"/>
            <a:ext cx="138112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91B3844A-9B00-483D-8FD7-A647C0DC6392}"/>
                  </a:ext>
                </a:extLst>
              </p:cNvPr>
              <p:cNvSpPr txBox="1"/>
              <p:nvPr/>
            </p:nvSpPr>
            <p:spPr>
              <a:xfrm>
                <a:off x="5189448" y="2489552"/>
                <a:ext cx="3527493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000" dirty="0">
                    <a:solidFill>
                      <a:srgbClr val="FF0000"/>
                    </a:solidFill>
                  </a:rPr>
                  <a:t>המשוואה ההתחלתית ממעלה 4 ולכן ישנם 4 פתרונות, סיבוב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he-IL" sz="2000" dirty="0">
                    <a:solidFill>
                      <a:srgbClr val="FF0000"/>
                    </a:solidFill>
                  </a:rPr>
                  <a:t> בין פתרון לפתרון.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91B3844A-9B00-483D-8FD7-A647C0DC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48" y="2489552"/>
                <a:ext cx="3527493" cy="1292662"/>
              </a:xfrm>
              <a:prstGeom prst="rect">
                <a:avLst/>
              </a:prstGeom>
              <a:blipFill>
                <a:blip r:embed="rId14"/>
                <a:stretch>
                  <a:fillRect t="-1887" r="-1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תמונה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3194" y="3763780"/>
            <a:ext cx="3586469" cy="27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0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206" y="748428"/>
            <a:ext cx="1134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  </a:t>
            </a:r>
            <a:endParaRPr lang="en-US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64223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73" y="1750444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716941" y="2383841"/>
            <a:ext cx="1368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1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91B3844A-9B00-483D-8FD7-A647C0DC6392}"/>
                  </a:ext>
                </a:extLst>
              </p:cNvPr>
              <p:cNvSpPr txBox="1"/>
              <p:nvPr/>
            </p:nvSpPr>
            <p:spPr>
              <a:xfrm>
                <a:off x="5189448" y="2489552"/>
                <a:ext cx="3527493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000" dirty="0">
                    <a:solidFill>
                      <a:srgbClr val="FF0000"/>
                    </a:solidFill>
                  </a:rPr>
                  <a:t>המשוואה ההתחלתית ממעלה 4 ולכן ישנם 4 פתרונות, סיבוב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he-IL" sz="2000" dirty="0">
                    <a:solidFill>
                      <a:srgbClr val="FF0000"/>
                    </a:solidFill>
                  </a:rPr>
                  <a:t> בין פתרון לפתרון.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91B3844A-9B00-483D-8FD7-A647C0DC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48" y="2489552"/>
                <a:ext cx="3527493" cy="1292662"/>
              </a:xfrm>
              <a:prstGeom prst="rect">
                <a:avLst/>
              </a:prstGeom>
              <a:blipFill>
                <a:blip r:embed="rId9"/>
                <a:stretch>
                  <a:fillRect t="-1887" r="-1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תמונה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194" y="3571273"/>
            <a:ext cx="3586469" cy="2718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E0C11E9C-CED9-4EAD-8AC9-73415CD6D6D7}"/>
                  </a:ext>
                </a:extLst>
              </p:cNvPr>
              <p:cNvSpPr/>
              <p:nvPr/>
            </p:nvSpPr>
            <p:spPr>
              <a:xfrm>
                <a:off x="233853" y="3782214"/>
                <a:ext cx="6092825" cy="6732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dirty="0">
                    <a:solidFill>
                      <a:srgbClr val="00B050"/>
                    </a:solidFill>
                  </a:rPr>
                  <a:t>4 הפתרונות על היקף מעגל קנוני </a:t>
                </a:r>
                <a:r>
                  <a:rPr lang="he-IL" dirty="0" err="1">
                    <a:solidFill>
                      <a:srgbClr val="00B050"/>
                    </a:solidFill>
                  </a:rPr>
                  <a:t>שרדיוסו</a:t>
                </a:r>
                <a:r>
                  <a:rPr lang="he-IL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e-I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he-IL" dirty="0">
                    <a:solidFill>
                      <a:srgbClr val="00B050"/>
                    </a:solidFill>
                  </a:rPr>
                  <a:t>  כולם קודקודי הריבוע החסום בו.</a:t>
                </a: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E0C11E9C-CED9-4EAD-8AC9-73415CD6D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3" y="3782214"/>
                <a:ext cx="6092825" cy="673261"/>
              </a:xfrm>
              <a:prstGeom prst="rect">
                <a:avLst/>
              </a:prstGeom>
              <a:blipFill>
                <a:blip r:embed="rId11"/>
                <a:stretch>
                  <a:fillRect r="-900" b="-135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תמונה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2937" y="3504078"/>
            <a:ext cx="4144633" cy="31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8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221482" y="2456839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</p:spTree>
    <p:extLst>
      <p:ext uri="{BB962C8B-B14F-4D97-AF65-F5344CB8AC3E}">
        <p14:creationId xmlns:p14="http://schemas.microsoft.com/office/powerpoint/2010/main" val="19282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818CF9-05B6-43A0-86E7-AB42A74B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הצגה קוטבית למספר מרוכב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0ACDC9C2-C35B-4323-B56A-008F6E8336B5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>
                    <a:cs typeface="+mn-cs"/>
                  </a:rPr>
                  <a:t>הצגה קוטבית למספר המרוכב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𝒚𝒊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+mn-cs"/>
                      </a:rPr>
                      <m:t>   </m:t>
                    </m:r>
                  </m:oMath>
                </a14:m>
                <a:endParaRPr lang="he-IL" dirty="0">
                  <a:cs typeface="+mn-cs"/>
                </a:endParaRPr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0ACDC9C2-C35B-4323-B56A-008F6E833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2"/>
                <a:stretch>
                  <a:fillRect t="-22727" r="-1421" b="-37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347972EC-B8E6-4D06-AD34-73DC66B3536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>
                    <a:cs typeface="+mn-cs"/>
                  </a:rPr>
                  <a:t>נגדיר 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</m:func>
                  </m:oMath>
                </a14:m>
                <a:endParaRPr lang="he-IL" dirty="0">
                  <a:cs typeface="+mn-cs"/>
                </a:endParaRPr>
              </a:p>
              <a:p>
                <a:pPr marL="0" indent="0">
                  <a:buNone/>
                </a:pPr>
                <a:r>
                  <a:rPr lang="he-IL" dirty="0">
                    <a:cs typeface="+mn-cs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</m:func>
                  </m:oMath>
                </a14:m>
                <a:endParaRPr lang="he-IL" dirty="0">
                  <a:cs typeface="+mn-cs"/>
                </a:endParaRPr>
              </a:p>
              <a:p>
                <a:pPr marL="0" indent="0">
                  <a:buNone/>
                </a:pPr>
                <a:r>
                  <a:rPr lang="he-IL" dirty="0">
                    <a:cs typeface="+mn-cs"/>
                  </a:rPr>
                  <a:t>כאשר </a:t>
                </a:r>
                <a:r>
                  <a:rPr lang="en-US" dirty="0">
                    <a:cs typeface="+mn-cs"/>
                  </a:rPr>
                  <a:t>r</a:t>
                </a:r>
                <a:r>
                  <a:rPr lang="he-IL" dirty="0">
                    <a:cs typeface="+mn-cs"/>
                  </a:rPr>
                  <a:t>  מייצג את מרחק הנקודה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endParaRPr lang="he-IL" dirty="0">
                  <a:cs typeface="+mn-cs"/>
                </a:endParaRPr>
              </a:p>
              <a:p>
                <a:pPr marL="0" indent="0">
                  <a:buNone/>
                </a:pPr>
                <a:r>
                  <a:rPr lang="he-IL" dirty="0">
                    <a:cs typeface="+mn-cs"/>
                  </a:rPr>
                  <a:t>            מראשית הצירים 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e-I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𝜽</m:t>
                    </m:r>
                    <m:r>
                      <a:rPr lang="he-I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 </m:t>
                    </m:r>
                  </m:oMath>
                </a14:m>
                <a:r>
                  <a:rPr lang="he-IL" b="1" dirty="0">
                    <a:latin typeface="Times New Roman" panose="02020603050405020304" pitchFamily="18" charset="0"/>
                    <a:cs typeface="+mn-cs"/>
                  </a:rPr>
                  <a:t>  מייצגת את "זווית הפתיחה " </a:t>
                </a:r>
              </a:p>
              <a:p>
                <a:pPr marL="0" indent="0">
                  <a:buNone/>
                </a:pPr>
                <a:r>
                  <a:rPr lang="he-IL" b="1" dirty="0">
                    <a:latin typeface="Times New Roman" panose="02020603050405020304" pitchFamily="18" charset="0"/>
                    <a:cs typeface="+mn-cs"/>
                  </a:rPr>
                  <a:t>            נגד כיוון השעון .</a:t>
                </a:r>
              </a:p>
              <a:p>
                <a:pPr marL="0" indent="0">
                  <a:buNone/>
                </a:pPr>
                <a:r>
                  <a:rPr lang="he-IL" b="1" dirty="0">
                    <a:latin typeface="Times New Roman" panose="02020603050405020304" pitchFamily="18" charset="0"/>
                    <a:cs typeface="+mn-cs"/>
                  </a:rPr>
                  <a:t>  </a:t>
                </a:r>
                <a:endParaRPr lang="he-IL" b="1" dirty="0">
                  <a:cs typeface="+mn-cs"/>
                </a:endParaRP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347972EC-B8E6-4D06-AD34-73DC66B35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028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חץ: למטה 4">
            <a:extLst>
              <a:ext uri="{FF2B5EF4-FFF2-40B4-BE49-F238E27FC236}">
                <a16:creationId xmlns:a16="http://schemas.microsoft.com/office/drawing/2014/main" id="{5B142DD8-7AB8-4A13-B1E3-5BB87F461CDA}"/>
              </a:ext>
            </a:extLst>
          </p:cNvPr>
          <p:cNvSpPr/>
          <p:nvPr/>
        </p:nvSpPr>
        <p:spPr>
          <a:xfrm>
            <a:off x="9769150" y="4646645"/>
            <a:ext cx="409987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31249F4-3620-43B6-8372-D8A524AD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037" y="5120441"/>
            <a:ext cx="4086225" cy="1295400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487E84F-8557-4688-8184-FB7C87929372}"/>
              </a:ext>
            </a:extLst>
          </p:cNvPr>
          <p:cNvSpPr/>
          <p:nvPr/>
        </p:nvSpPr>
        <p:spPr>
          <a:xfrm>
            <a:off x="4653888" y="4929018"/>
            <a:ext cx="2956717" cy="1656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0B22EE9-729F-4910-927B-06D1972F1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580" y="4929018"/>
            <a:ext cx="2867025" cy="7715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351EA3B-A9E6-4ABB-96D8-3A11BD14C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15" y="5699218"/>
            <a:ext cx="2009775" cy="8858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9CF29B9-3945-4194-BD66-3193109C9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940" y="2391464"/>
            <a:ext cx="3267075" cy="24193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74C19D0-4D26-47CF-8BE2-E0AC362E2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765" y="3126630"/>
            <a:ext cx="952500" cy="3905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096E27A-C6F8-44FD-A8C9-DD58DC12AE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111" t="31667"/>
          <a:stretch/>
        </p:blipFill>
        <p:spPr>
          <a:xfrm>
            <a:off x="3544478" y="3991754"/>
            <a:ext cx="1027522" cy="390525"/>
          </a:xfrm>
          <a:prstGeom prst="rect">
            <a:avLst/>
          </a:prstGeom>
        </p:spPr>
      </p:pic>
      <p:sp>
        <p:nvSpPr>
          <p:cNvPr id="14" name="סוגר מסולסל שמאלי 13">
            <a:extLst>
              <a:ext uri="{FF2B5EF4-FFF2-40B4-BE49-F238E27FC236}">
                <a16:creationId xmlns:a16="http://schemas.microsoft.com/office/drawing/2014/main" id="{9E8C8CAB-8165-48C8-BA01-EE1F5F515AA8}"/>
              </a:ext>
            </a:extLst>
          </p:cNvPr>
          <p:cNvSpPr/>
          <p:nvPr/>
        </p:nvSpPr>
        <p:spPr>
          <a:xfrm rot="16200000">
            <a:off x="3788064" y="3564683"/>
            <a:ext cx="155448" cy="71429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סולסל שמאלי 14">
            <a:extLst>
              <a:ext uri="{FF2B5EF4-FFF2-40B4-BE49-F238E27FC236}">
                <a16:creationId xmlns:a16="http://schemas.microsoft.com/office/drawing/2014/main" id="{FB38DA72-BFAA-4C33-BFCD-912E8FD9B779}"/>
              </a:ext>
            </a:extLst>
          </p:cNvPr>
          <p:cNvSpPr/>
          <p:nvPr/>
        </p:nvSpPr>
        <p:spPr>
          <a:xfrm flipH="1">
            <a:off x="4324517" y="2924370"/>
            <a:ext cx="262310" cy="83692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9CFA1B78-8313-46C3-BB7F-83358145C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5289" y="3461384"/>
            <a:ext cx="205955" cy="34061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440207E6-FBC5-4CF7-88D3-E3197B474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682" y="2984205"/>
            <a:ext cx="183370" cy="32225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BD3F5C97-8E9D-4CD6-BD42-CC66A985D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0021" y="2332846"/>
            <a:ext cx="723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5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221482" y="2444807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</p:spTree>
    <p:extLst>
      <p:ext uri="{BB962C8B-B14F-4D97-AF65-F5344CB8AC3E}">
        <p14:creationId xmlns:p14="http://schemas.microsoft.com/office/powerpoint/2010/main" val="273965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78155" y="243861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55" y="243861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085943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31420" y="2572334"/>
                <a:ext cx="4776717" cy="8974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420" y="2572334"/>
                <a:ext cx="4776717" cy="8974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50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78155" y="2465412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55" y="2465412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085943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6746" y="2601346"/>
                <a:ext cx="4776717" cy="1003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46" y="2601346"/>
                <a:ext cx="4776717" cy="1003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92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182199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תמונה 20">
            <a:extLst>
              <a:ext uri="{FF2B5EF4-FFF2-40B4-BE49-F238E27FC236}">
                <a16:creationId xmlns:a16="http://schemas.microsoft.com/office/drawing/2014/main" id="{ED607544-74EB-4510-ADB0-56A5E87985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4555"/>
          <a:stretch/>
        </p:blipFill>
        <p:spPr>
          <a:xfrm>
            <a:off x="8055613" y="3511617"/>
            <a:ext cx="3686175" cy="675503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F9B4DD22-50B2-4A18-BD52-5965ADE79F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8"/>
          <a:stretch/>
        </p:blipFill>
        <p:spPr>
          <a:xfrm>
            <a:off x="8112763" y="4187120"/>
            <a:ext cx="2628900" cy="224593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28E88122-3EBD-4116-BCBC-9D0BD8D492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624" b="15110"/>
          <a:stretch/>
        </p:blipFill>
        <p:spPr>
          <a:xfrm>
            <a:off x="8112763" y="6472990"/>
            <a:ext cx="2514600" cy="38501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BE486AC5-6E0F-4E0A-9BC0-0AF16AE80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0062" y="4186383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0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182199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תמונה 20">
            <a:extLst>
              <a:ext uri="{FF2B5EF4-FFF2-40B4-BE49-F238E27FC236}">
                <a16:creationId xmlns:a16="http://schemas.microsoft.com/office/drawing/2014/main" id="{ED607544-74EB-4510-ADB0-56A5E87985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4555"/>
          <a:stretch/>
        </p:blipFill>
        <p:spPr>
          <a:xfrm>
            <a:off x="8055613" y="3511617"/>
            <a:ext cx="3686175" cy="675503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F9B4DD22-50B2-4A18-BD52-5965ADE79F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8"/>
          <a:stretch/>
        </p:blipFill>
        <p:spPr>
          <a:xfrm>
            <a:off x="8112763" y="4187120"/>
            <a:ext cx="2628900" cy="224593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28E88122-3EBD-4116-BCBC-9D0BD8D492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624" b="15110"/>
          <a:stretch/>
        </p:blipFill>
        <p:spPr>
          <a:xfrm>
            <a:off x="8112763" y="6472990"/>
            <a:ext cx="2514600" cy="38501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BE486AC5-6E0F-4E0A-9BC0-0AF16AE80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0062" y="4186383"/>
            <a:ext cx="2257425" cy="533400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2B94CE6B-4F58-4726-AF6D-7B33ED5D4FDE}"/>
              </a:ext>
            </a:extLst>
          </p:cNvPr>
          <p:cNvSpPr/>
          <p:nvPr/>
        </p:nvSpPr>
        <p:spPr>
          <a:xfrm>
            <a:off x="10598850" y="4667483"/>
            <a:ext cx="68159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5670" algn="l"/>
              </a:tabLst>
            </a:pPr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ממשי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8B1569C-9B82-4D4E-942F-9B202674777D}"/>
                  </a:ext>
                </a:extLst>
              </p:cNvPr>
              <p:cNvSpPr/>
              <p:nvPr/>
            </p:nvSpPr>
            <p:spPr>
              <a:xfrm>
                <a:off x="10635631" y="5388093"/>
                <a:ext cx="805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he-I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8B1569C-9B82-4D4E-942F-9B2026747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631" y="5388093"/>
                <a:ext cx="805925" cy="369332"/>
              </a:xfrm>
              <a:prstGeom prst="rect">
                <a:avLst/>
              </a:prstGeom>
              <a:blipFill>
                <a:blip r:embed="rId15"/>
                <a:stretch>
                  <a:fillRect t="-10000" r="-22727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סוגר מרובע ימני 27">
            <a:extLst>
              <a:ext uri="{FF2B5EF4-FFF2-40B4-BE49-F238E27FC236}">
                <a16:creationId xmlns:a16="http://schemas.microsoft.com/office/drawing/2014/main" id="{90057A47-94FE-4736-85B5-35066D20EDEC}"/>
              </a:ext>
            </a:extLst>
          </p:cNvPr>
          <p:cNvSpPr/>
          <p:nvPr/>
        </p:nvSpPr>
        <p:spPr>
          <a:xfrm>
            <a:off x="10396430" y="5221705"/>
            <a:ext cx="189407" cy="1443789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255E701-E7BF-40EE-A351-CC68A45172FC}"/>
                  </a:ext>
                </a:extLst>
              </p:cNvPr>
              <p:cNvSpPr/>
              <p:nvPr/>
            </p:nvSpPr>
            <p:spPr>
              <a:xfrm>
                <a:off x="7324534" y="5627156"/>
                <a:ext cx="811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he-I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255E701-E7BF-40EE-A351-CC68A4517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534" y="5627156"/>
                <a:ext cx="811248" cy="369332"/>
              </a:xfrm>
              <a:prstGeom prst="rect">
                <a:avLst/>
              </a:prstGeom>
              <a:blipFill>
                <a:blip r:embed="rId16"/>
                <a:stretch>
                  <a:fillRect t="-8197" r="-2255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סוגר מרובע שמאלי 29">
            <a:extLst>
              <a:ext uri="{FF2B5EF4-FFF2-40B4-BE49-F238E27FC236}">
                <a16:creationId xmlns:a16="http://schemas.microsoft.com/office/drawing/2014/main" id="{9CD7D8DD-E677-4980-8853-B89658315505}"/>
              </a:ext>
            </a:extLst>
          </p:cNvPr>
          <p:cNvSpPr/>
          <p:nvPr/>
        </p:nvSpPr>
        <p:spPr>
          <a:xfrm>
            <a:off x="8248308" y="5717045"/>
            <a:ext cx="149734" cy="55140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57477780-48ED-40FD-85E2-55EF5013A70E}"/>
              </a:ext>
            </a:extLst>
          </p:cNvPr>
          <p:cNvSpPr/>
          <p:nvPr/>
        </p:nvSpPr>
        <p:spPr>
          <a:xfrm>
            <a:off x="949420" y="4730751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u="sng" dirty="0">
                <a:solidFill>
                  <a:srgbClr val="C00000"/>
                </a:solidFill>
              </a:rPr>
              <a:t>שימו לב: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קבלנו 5 פתרונות כאשר אחד ממש טהור 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ושני זוגות של פתרונות צמודים</a:t>
            </a:r>
          </a:p>
        </p:txBody>
      </p:sp>
    </p:spTree>
    <p:extLst>
      <p:ext uri="{BB962C8B-B14F-4D97-AF65-F5344CB8AC3E}">
        <p14:creationId xmlns:p14="http://schemas.microsoft.com/office/powerpoint/2010/main" val="3718586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182199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תמונה 20">
            <a:extLst>
              <a:ext uri="{FF2B5EF4-FFF2-40B4-BE49-F238E27FC236}">
                <a16:creationId xmlns:a16="http://schemas.microsoft.com/office/drawing/2014/main" id="{ED607544-74EB-4510-ADB0-56A5E87985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4555"/>
          <a:stretch/>
        </p:blipFill>
        <p:spPr>
          <a:xfrm>
            <a:off x="8055613" y="3511617"/>
            <a:ext cx="3686175" cy="675503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F9B4DD22-50B2-4A18-BD52-5965ADE79F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8"/>
          <a:stretch/>
        </p:blipFill>
        <p:spPr>
          <a:xfrm>
            <a:off x="8112763" y="4187120"/>
            <a:ext cx="2628900" cy="224593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28E88122-3EBD-4116-BCBC-9D0BD8D492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624" b="15110"/>
          <a:stretch/>
        </p:blipFill>
        <p:spPr>
          <a:xfrm>
            <a:off x="8112763" y="6472990"/>
            <a:ext cx="2514600" cy="38501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BE486AC5-6E0F-4E0A-9BC0-0AF16AE80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0062" y="4186383"/>
            <a:ext cx="2257425" cy="533400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2B94CE6B-4F58-4726-AF6D-7B33ED5D4FDE}"/>
              </a:ext>
            </a:extLst>
          </p:cNvPr>
          <p:cNvSpPr/>
          <p:nvPr/>
        </p:nvSpPr>
        <p:spPr>
          <a:xfrm>
            <a:off x="10598850" y="4667483"/>
            <a:ext cx="68159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5670" algn="l"/>
              </a:tabLst>
            </a:pPr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ממשי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8B1569C-9B82-4D4E-942F-9B202674777D}"/>
                  </a:ext>
                </a:extLst>
              </p:cNvPr>
              <p:cNvSpPr/>
              <p:nvPr/>
            </p:nvSpPr>
            <p:spPr>
              <a:xfrm>
                <a:off x="10635631" y="5388093"/>
                <a:ext cx="805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he-I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8B1569C-9B82-4D4E-942F-9B2026747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631" y="5388093"/>
                <a:ext cx="805925" cy="369332"/>
              </a:xfrm>
              <a:prstGeom prst="rect">
                <a:avLst/>
              </a:prstGeom>
              <a:blipFill>
                <a:blip r:embed="rId15"/>
                <a:stretch>
                  <a:fillRect t="-10000" r="-22727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סוגר מרובע ימני 27">
            <a:extLst>
              <a:ext uri="{FF2B5EF4-FFF2-40B4-BE49-F238E27FC236}">
                <a16:creationId xmlns:a16="http://schemas.microsoft.com/office/drawing/2014/main" id="{90057A47-94FE-4736-85B5-35066D20EDEC}"/>
              </a:ext>
            </a:extLst>
          </p:cNvPr>
          <p:cNvSpPr/>
          <p:nvPr/>
        </p:nvSpPr>
        <p:spPr>
          <a:xfrm>
            <a:off x="10396430" y="5221705"/>
            <a:ext cx="189407" cy="1443789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255E701-E7BF-40EE-A351-CC68A45172FC}"/>
                  </a:ext>
                </a:extLst>
              </p:cNvPr>
              <p:cNvSpPr/>
              <p:nvPr/>
            </p:nvSpPr>
            <p:spPr>
              <a:xfrm>
                <a:off x="7324534" y="5627156"/>
                <a:ext cx="811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he-I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255E701-E7BF-40EE-A351-CC68A4517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534" y="5627156"/>
                <a:ext cx="811248" cy="369332"/>
              </a:xfrm>
              <a:prstGeom prst="rect">
                <a:avLst/>
              </a:prstGeom>
              <a:blipFill>
                <a:blip r:embed="rId16"/>
                <a:stretch>
                  <a:fillRect t="-8197" r="-2255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סוגר מרובע שמאלי 29">
            <a:extLst>
              <a:ext uri="{FF2B5EF4-FFF2-40B4-BE49-F238E27FC236}">
                <a16:creationId xmlns:a16="http://schemas.microsoft.com/office/drawing/2014/main" id="{9CD7D8DD-E677-4980-8853-B89658315505}"/>
              </a:ext>
            </a:extLst>
          </p:cNvPr>
          <p:cNvSpPr/>
          <p:nvPr/>
        </p:nvSpPr>
        <p:spPr>
          <a:xfrm>
            <a:off x="8248308" y="5717045"/>
            <a:ext cx="149734" cy="55140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57477780-48ED-40FD-85E2-55EF5013A70E}"/>
              </a:ext>
            </a:extLst>
          </p:cNvPr>
          <p:cNvSpPr/>
          <p:nvPr/>
        </p:nvSpPr>
        <p:spPr>
          <a:xfrm>
            <a:off x="-481332" y="2241351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u="sng" dirty="0">
                <a:solidFill>
                  <a:srgbClr val="C00000"/>
                </a:solidFill>
              </a:rPr>
              <a:t>שימו לב: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קבלנו 5 פתרונות כאשר אחד ממש טהור 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ושני זוגות של פתרונות צמודים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DBF3C4-4A22-4A95-9ECE-C6D536A95F66}"/>
                  </a:ext>
                </a:extLst>
              </p:cNvPr>
              <p:cNvSpPr txBox="1"/>
              <p:nvPr/>
            </p:nvSpPr>
            <p:spPr>
              <a:xfrm>
                <a:off x="781529" y="3039407"/>
                <a:ext cx="4774816" cy="42922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⤋</a:t>
                </a: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7030A0"/>
                    </a:solidFill>
                  </a:rPr>
                  <a:t> מהווים סדרה הנדסית</a:t>
                </a:r>
              </a:p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      שמנתה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𝑐𝑖𝑠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he-IL" sz="2000" dirty="0">
                  <a:solidFill>
                    <a:srgbClr val="7030A0"/>
                  </a:solidFill>
                </a:endParaRPr>
              </a:p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כל 5 הפתרונות  על מעגל היחידה (רדיוס 1= </a:t>
                </a:r>
                <a:r>
                  <a:rPr lang="en-US" sz="2000" dirty="0">
                    <a:solidFill>
                      <a:srgbClr val="7030A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r</a:t>
                </a:r>
                <a:endParaRPr lang="he-IL" sz="2000" i="1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והקפיצות הן של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he-IL" sz="20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2000" dirty="0">
                  <a:solidFill>
                    <a:srgbClr val="7030A0"/>
                  </a:solidFill>
                </a:endParaRPr>
              </a:p>
              <a:p>
                <a:endParaRPr lang="en-US" sz="20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he-IL" sz="2000" dirty="0">
                    <a:solidFill>
                      <a:schemeClr val="bg1"/>
                    </a:solidFill>
                  </a:rPr>
                  <a:t>כולם קודקודי מחומש משוכלל החסום </a:t>
                </a:r>
              </a:p>
              <a:p>
                <a:pPr algn="ctr"/>
                <a:r>
                  <a:rPr lang="he-IL" sz="2000" dirty="0">
                    <a:solidFill>
                      <a:schemeClr val="bg1"/>
                    </a:solidFill>
                  </a:rPr>
                  <a:t>במעגל  היחידה.</a:t>
                </a:r>
              </a:p>
              <a:p>
                <a:endParaRPr lang="he-IL" sz="2400" u="sng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DBF3C4-4A22-4A95-9ECE-C6D536A95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9" y="3039407"/>
                <a:ext cx="4774816" cy="4292265"/>
              </a:xfrm>
              <a:prstGeom prst="rect">
                <a:avLst/>
              </a:prstGeom>
              <a:blipFill>
                <a:blip r:embed="rId17"/>
                <a:stretch>
                  <a:fillRect r="-14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תמונה 32">
            <a:extLst>
              <a:ext uri="{FF2B5EF4-FFF2-40B4-BE49-F238E27FC236}">
                <a16:creationId xmlns:a16="http://schemas.microsoft.com/office/drawing/2014/main" id="{E79C1730-264D-40D3-AD14-D8E70737F8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5505" y="6402018"/>
            <a:ext cx="2000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6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cs typeface="+mn-cs"/>
              </a:rPr>
              <a:t>הוצאת שורש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= W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 r cis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26" y="864223"/>
                <a:ext cx="1853211" cy="934230"/>
              </a:xfrm>
              <a:prstGeom prst="rect">
                <a:avLst/>
              </a:prstGeom>
              <a:blipFill>
                <a:blip r:embed="rId2"/>
                <a:stretch>
                  <a:fillRect b="-14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/>
                  <a:t>כאשר</a:t>
                </a:r>
                <a:r>
                  <a:rPr lang="en-US" sz="2400" i="1" dirty="0"/>
                  <a:t>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w </a:t>
                </a:r>
                <a:r>
                  <a:rPr lang="he-IL" sz="2400" i="1" dirty="0"/>
                  <a:t> </a:t>
                </a:r>
                <a:r>
                  <a:rPr lang="en-US" sz="2400" i="1" dirty="0"/>
                  <a:t>  </a:t>
                </a:r>
                <a:r>
                  <a:rPr lang="he-IL" sz="2400" dirty="0"/>
                  <a:t>הוא מס' מרוכב,</a:t>
                </a:r>
              </a:p>
              <a:p>
                <a:pPr algn="ctr"/>
                <a:r>
                  <a:rPr lang="en-US" sz="2400" i="1" dirty="0"/>
                  <a:t>r cis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sz="2400" i="1" dirty="0"/>
                  <a:t> = </a:t>
                </a:r>
                <a:r>
                  <a:rPr lang="en-US" sz="2400" i="1" dirty="0"/>
                  <a:t>w</a:t>
                </a:r>
                <a:endParaRPr lang="he-IL" sz="2400" dirty="0"/>
              </a:p>
              <a:p>
                <a:endParaRPr lang="he-IL" dirty="0"/>
              </a:p>
              <a:p>
                <a:r>
                  <a:rPr lang="en-US" dirty="0"/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6" y="864223"/>
                <a:ext cx="3668286" cy="1384995"/>
              </a:xfrm>
              <a:prstGeom prst="rect">
                <a:avLst/>
              </a:prstGeom>
              <a:blipFill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479356" y="852191"/>
            <a:ext cx="11380548" cy="1487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5" y="1217582"/>
                <a:ext cx="859809" cy="55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ישר 9"/>
          <p:cNvCxnSpPr/>
          <p:nvPr/>
        </p:nvCxnSpPr>
        <p:spPr>
          <a:xfrm flipH="1">
            <a:off x="7042245" y="1274247"/>
            <a:ext cx="150125" cy="440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)  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5" y="1683489"/>
                <a:ext cx="3343702" cy="668388"/>
              </a:xfrm>
              <a:prstGeom prst="rect">
                <a:avLst/>
              </a:prstGeom>
              <a:blipFill>
                <a:blip r:embed="rId5"/>
                <a:stretch>
                  <a:fillRect r="-3825" b="-1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/>
                  <a:t>           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cis</a:t>
                </a:r>
                <a:r>
                  <a:rPr lang="en-US" sz="2800" dirty="0"/>
                  <a:t>(</a:t>
                </a:r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5" y="1768889"/>
                <a:ext cx="2265529" cy="523220"/>
              </a:xfrm>
              <a:prstGeom prst="rect">
                <a:avLst/>
              </a:prstGeom>
              <a:blipFill>
                <a:blip r:embed="rId6"/>
                <a:stretch>
                  <a:fillRect t="-10465" r="-564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8" y="1741140"/>
                <a:ext cx="11203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0A219A-EAB9-4B41-82D6-8DD573593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71" y="1754435"/>
            <a:ext cx="31623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/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6" y="2405076"/>
                <a:ext cx="4776717" cy="770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9182199" y="2467672"/>
            <a:ext cx="1161143" cy="44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0450285" y="2405076"/>
            <a:ext cx="1525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/>
              <a:t>דוגמא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862" y="2438616"/>
            <a:ext cx="425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5 פתרונות למשוואה!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/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49" y="2538145"/>
                <a:ext cx="4776717" cy="10032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מלבן 30">
            <a:extLst>
              <a:ext uri="{FF2B5EF4-FFF2-40B4-BE49-F238E27FC236}">
                <a16:creationId xmlns:a16="http://schemas.microsoft.com/office/drawing/2014/main" id="{57477780-48ED-40FD-85E2-55EF5013A70E}"/>
              </a:ext>
            </a:extLst>
          </p:cNvPr>
          <p:cNvSpPr/>
          <p:nvPr/>
        </p:nvSpPr>
        <p:spPr>
          <a:xfrm>
            <a:off x="-481332" y="2241351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u="sng" dirty="0">
                <a:solidFill>
                  <a:srgbClr val="C00000"/>
                </a:solidFill>
              </a:rPr>
              <a:t>שימו לב: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קבלנו 5 פתרונות כאשר אחד ממש טהור </a:t>
            </a:r>
          </a:p>
          <a:p>
            <a:r>
              <a:rPr lang="he-IL" sz="2400" dirty="0">
                <a:solidFill>
                  <a:srgbClr val="C00000"/>
                </a:solidFill>
              </a:rPr>
              <a:t>ושני זוגות של פתרונות צמודים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DBF3C4-4A22-4A95-9ECE-C6D536A95F66}"/>
                  </a:ext>
                </a:extLst>
              </p:cNvPr>
              <p:cNvSpPr txBox="1"/>
              <p:nvPr/>
            </p:nvSpPr>
            <p:spPr>
              <a:xfrm>
                <a:off x="781529" y="3039407"/>
                <a:ext cx="4774816" cy="42922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⤋</a:t>
                </a: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e-I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7030A0"/>
                    </a:solidFill>
                  </a:rPr>
                  <a:t> מהווים סדרה הנדסית</a:t>
                </a:r>
              </a:p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      שמנתה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𝑐𝑖𝑠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he-IL" sz="2000" dirty="0">
                  <a:solidFill>
                    <a:srgbClr val="7030A0"/>
                  </a:solidFill>
                </a:endParaRPr>
              </a:p>
              <a:p>
                <a:endParaRPr lang="he-IL" sz="2000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כל 5 הפתרונות  על מעגל היחידה (רדיוס 1= </a:t>
                </a:r>
                <a:r>
                  <a:rPr lang="en-US" sz="2000" dirty="0">
                    <a:solidFill>
                      <a:srgbClr val="7030A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r</a:t>
                </a:r>
                <a:endParaRPr lang="he-IL" sz="2000" i="1" dirty="0">
                  <a:solidFill>
                    <a:srgbClr val="7030A0"/>
                  </a:solidFill>
                </a:endParaRP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he-IL" sz="2000" dirty="0">
                    <a:solidFill>
                      <a:srgbClr val="7030A0"/>
                    </a:solidFill>
                  </a:rPr>
                  <a:t>והקפיצות הן של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he-IL" sz="20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2000" dirty="0">
                  <a:solidFill>
                    <a:srgbClr val="7030A0"/>
                  </a:solidFill>
                </a:endParaRPr>
              </a:p>
              <a:p>
                <a:endParaRPr lang="en-US" sz="20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he-IL" sz="2000" dirty="0">
                    <a:solidFill>
                      <a:schemeClr val="bg1"/>
                    </a:solidFill>
                  </a:rPr>
                  <a:t>כולם קודקודי מחומש משוכלל החסום </a:t>
                </a:r>
              </a:p>
              <a:p>
                <a:pPr algn="ctr"/>
                <a:r>
                  <a:rPr lang="he-IL" sz="2000" dirty="0">
                    <a:solidFill>
                      <a:schemeClr val="bg1"/>
                    </a:solidFill>
                  </a:rPr>
                  <a:t>במעגל  היחידה.</a:t>
                </a:r>
              </a:p>
              <a:p>
                <a:endParaRPr lang="he-IL" sz="2400" u="sng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DBF3C4-4A22-4A95-9ECE-C6D536A95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9" y="3039407"/>
                <a:ext cx="4774816" cy="4292265"/>
              </a:xfrm>
              <a:prstGeom prst="rect">
                <a:avLst/>
              </a:prstGeom>
              <a:blipFill>
                <a:blip r:embed="rId11"/>
                <a:stretch>
                  <a:fillRect r="-14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552" y="3527990"/>
            <a:ext cx="4116353" cy="31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1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סיום מצגת 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>
                <a:solidFill>
                  <a:srgbClr val="0070C0"/>
                </a:solidFill>
              </a:rPr>
              <a:t>מומלץ לתרגל מספר הלימוד</a:t>
            </a:r>
          </a:p>
          <a:p>
            <a:pPr marL="0" indent="0">
              <a:buNone/>
            </a:pPr>
            <a:r>
              <a:rPr lang="he-IL" sz="3200" b="1" dirty="0">
                <a:solidFill>
                  <a:srgbClr val="0070C0"/>
                </a:solidFill>
              </a:rPr>
              <a:t>ולעבור למצגת מס 3</a:t>
            </a:r>
          </a:p>
          <a:p>
            <a:pPr marL="0" indent="0">
              <a:buNone/>
            </a:pPr>
            <a:endParaRPr lang="he-I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e-IL" sz="4800" b="1" dirty="0">
                <a:ea typeface="+mj-ea"/>
              </a:rPr>
              <a:t>ב ה צ ל ח ה </a:t>
            </a:r>
          </a:p>
        </p:txBody>
      </p:sp>
    </p:spTree>
    <p:extLst>
      <p:ext uri="{BB962C8B-B14F-4D97-AF65-F5344CB8AC3E}">
        <p14:creationId xmlns:p14="http://schemas.microsoft.com/office/powerpoint/2010/main" val="890790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8EE3CA-E97D-48AB-BE10-5E057D6A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הצגה קוטבית למספר מרוכב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46BF10-E80E-41B7-B7AC-14ABF43D4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הערות: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256A826F-3B32-45BF-8CDB-DC4D6677607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dirty="0"/>
                  <a:t>                       </a:t>
                </a:r>
              </a:p>
              <a:p>
                <a:r>
                  <a:rPr lang="he-IL" dirty="0"/>
                  <a:t>           המחשבון נותן לנו את </a:t>
                </a:r>
                <a:r>
                  <a:rPr lang="he-IL" dirty="0" err="1"/>
                  <a:t>הזוית</a:t>
                </a:r>
                <a:r>
                  <a:rPr lang="he-IL" dirty="0"/>
                  <a:t> החדה </a:t>
                </a:r>
              </a:p>
              <a:p>
                <a:pPr marL="0" indent="0">
                  <a:buNone/>
                </a:pPr>
                <a:r>
                  <a:rPr lang="he-IL" dirty="0"/>
                  <a:t>      יש לשים לב למיקום הנקודה במישור:</a:t>
                </a:r>
              </a:p>
              <a:p>
                <a:pPr marL="0" indent="0">
                  <a:buNone/>
                </a:pPr>
                <a:r>
                  <a:rPr lang="he-IL" dirty="0"/>
                  <a:t>      באיזה רביע היא נמצאת ולפי מיקומה נקבע את</a:t>
                </a:r>
              </a:p>
              <a:p>
                <a:pPr marL="0" indent="0">
                  <a:buNone/>
                </a:pPr>
                <a:endParaRPr lang="he-IL" u="sng" dirty="0"/>
              </a:p>
              <a:p>
                <a:pPr marL="0" indent="0">
                  <a:buNone/>
                </a:pPr>
                <a:r>
                  <a:rPr lang="he-IL" dirty="0"/>
                  <a:t>                    הרדיוס חייב להיות חיובי !</a:t>
                </a:r>
              </a:p>
              <a:p>
                <a:pPr marL="0" indent="0">
                  <a:buNone/>
                </a:pPr>
                <a:r>
                  <a:rPr lang="he-IL" dirty="0"/>
                  <a:t>ולכן לא מוגדר, למשל: </a:t>
                </a:r>
                <a:r>
                  <a:rPr lang="en-US" dirty="0">
                    <a:solidFill>
                      <a:srgbClr val="FF0000"/>
                    </a:solidFill>
                  </a:rPr>
                  <a:t>-2</a:t>
                </a:r>
                <a:r>
                  <a:rPr lang="en-US" dirty="0"/>
                  <a:t>cis 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e-IL" dirty="0"/>
                  <a:t>  </a:t>
                </a: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6A826F-3B32-45BF-8CDB-DC4D667760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2"/>
                <a:stretch>
                  <a:fillRect t="-1175" r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9D32E1F3-5DB3-48CB-B1E8-8CB8E7FE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20" y="3013024"/>
            <a:ext cx="378245" cy="59258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EE664F1-4698-4646-91A4-1061FE1EC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736" y="1822768"/>
            <a:ext cx="2009775" cy="8858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8FDAE83-821B-40D7-B613-B4BF7BC0B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302" y="3638185"/>
            <a:ext cx="2867025" cy="7715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6290439-55B5-4085-BB90-389397876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886" y="3901757"/>
            <a:ext cx="7048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12CB54-0854-4097-B434-E8F0C443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מעבר מהצגה תקנית להצגה קוטבית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F2AC7E-BDA2-48FA-B4C0-DFE8F02A7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דוגמאות: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BE505F-13DA-475B-95F9-ED5C15BAEB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cs typeface="+mn-cs"/>
              </a:rPr>
              <a:t>דוגמא 1:</a:t>
            </a:r>
          </a:p>
          <a:p>
            <a:pPr marL="0" indent="0">
              <a:buNone/>
            </a:pPr>
            <a:r>
              <a:rPr lang="en-US" dirty="0">
                <a:cs typeface="+mn-cs"/>
              </a:rPr>
              <a:t>Z=1</a:t>
            </a:r>
            <a:endParaRPr lang="he-IL" dirty="0">
              <a:cs typeface="+mn-cs"/>
            </a:endParaRPr>
          </a:p>
          <a:p>
            <a:pPr marL="0" indent="0">
              <a:buNone/>
            </a:pPr>
            <a:r>
              <a:rPr lang="he-IL" dirty="0">
                <a:cs typeface="+mn-cs"/>
              </a:rPr>
              <a:t>נסמן את הנקודה המתאימה לו במישור</a:t>
            </a:r>
          </a:p>
          <a:p>
            <a:pPr marL="0" indent="0">
              <a:buNone/>
            </a:pPr>
            <a:endParaRPr lang="he-IL" dirty="0">
              <a:cs typeface="+mn-cs"/>
            </a:endParaRPr>
          </a:p>
          <a:p>
            <a:pPr marL="0" indent="0">
              <a:buNone/>
            </a:pPr>
            <a:r>
              <a:rPr lang="he-IL" dirty="0">
                <a:cs typeface="+mn-cs"/>
              </a:rPr>
              <a:t>ונראה שזווית הפתיחה היא  0</a:t>
            </a:r>
            <a:r>
              <a:rPr lang="he-IL" baseline="30000" dirty="0">
                <a:cs typeface="+mn-cs"/>
              </a:rPr>
              <a:t>0</a:t>
            </a:r>
            <a:r>
              <a:rPr lang="he-IL" dirty="0">
                <a:cs typeface="+mn-cs"/>
              </a:rPr>
              <a:t>  </a:t>
            </a:r>
          </a:p>
          <a:p>
            <a:pPr marL="0" indent="0">
              <a:buNone/>
            </a:pPr>
            <a:r>
              <a:rPr lang="he-IL" dirty="0">
                <a:cs typeface="+mn-cs"/>
              </a:rPr>
              <a:t>והרדיוס הוא 1</a:t>
            </a:r>
          </a:p>
          <a:p>
            <a:pPr marL="0" indent="0">
              <a:buNone/>
            </a:pPr>
            <a:r>
              <a:rPr lang="he-IL" dirty="0">
                <a:cs typeface="+mn-cs"/>
              </a:rPr>
              <a:t>ולכן 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A25CF58-89F4-42A9-892D-3D63A6F7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814" y="4827906"/>
            <a:ext cx="2215457" cy="5925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95" y="1920313"/>
            <a:ext cx="2835690" cy="2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EC6681-2668-4AD8-AF19-A21E6204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מעבר מהצגה תקנית להצגה קוטבית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6469C8-DE1C-4157-9AD2-44A24009E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דוגמא 2: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01F2B30-78B7-4460-A8CF-23280E2921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143823" y="1947631"/>
            <a:ext cx="952500" cy="6286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968561E-D5B9-4798-944B-634735970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200"/>
          <a:stretch/>
        </p:blipFill>
        <p:spPr>
          <a:xfrm>
            <a:off x="3094830" y="1088699"/>
            <a:ext cx="6000750" cy="75395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68561E-D5B9-4798-944B-63473597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66" y="933094"/>
            <a:ext cx="6000750" cy="58903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/>
          <a:srcRect l="65989" b="35845"/>
          <a:stretch/>
        </p:blipFill>
        <p:spPr>
          <a:xfrm>
            <a:off x="4857751" y="1653094"/>
            <a:ext cx="3629635" cy="30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3E5554-823E-4145-875A-F9851C4C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מעבר מהצגה תקנית להצגה קוטבית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96D6E46-97FF-4738-AEBF-FE6CF1F30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1158385"/>
            <a:ext cx="11159999" cy="540000"/>
          </a:xfrm>
        </p:spPr>
        <p:txBody>
          <a:bodyPr/>
          <a:lstStyle/>
          <a:p>
            <a:r>
              <a:rPr lang="he-IL" dirty="0">
                <a:cs typeface="+mn-cs"/>
              </a:rPr>
              <a:t>דוגמא 3 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36120BF-C1FC-403E-9576-C3CD78D7AE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683412" y="1526267"/>
            <a:ext cx="4823586" cy="48235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A2479D5-715C-45E2-AD3C-08CA3A12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152" y="1828112"/>
            <a:ext cx="1876425" cy="7524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/>
          <a:srcRect l="51282"/>
          <a:stretch/>
        </p:blipFill>
        <p:spPr>
          <a:xfrm>
            <a:off x="4599710" y="2066266"/>
            <a:ext cx="2965712" cy="27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640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6413</TotalTime>
  <Words>1773</Words>
  <Application>Microsoft Office PowerPoint</Application>
  <PresentationFormat>מותאם אישית</PresentationFormat>
  <Paragraphs>416</Paragraphs>
  <Slides>58</Slides>
  <Notes>2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Varela Round</vt:lpstr>
      <vt:lpstr>ערכת נושא Office</vt:lpstr>
      <vt:lpstr>מערכת שיעורים למגזר החרדי</vt:lpstr>
      <vt:lpstr>מספרים מרוכבים 2 </vt:lpstr>
      <vt:lpstr>הצגה קוטבית  למספר המרוכב </vt:lpstr>
      <vt:lpstr>מה נלמד היום </vt:lpstr>
      <vt:lpstr>הצגה קוטבית למספר מרוכב</vt:lpstr>
      <vt:lpstr>הצגה קוטבית למספר מרוכב</vt:lpstr>
      <vt:lpstr>מעבר מהצגה תקנית להצגה קוטבית </vt:lpstr>
      <vt:lpstr>מעבר מהצגה תקנית להצגה קוטבית </vt:lpstr>
      <vt:lpstr>מעבר מהצגה תקנית להצגה קוטבית </vt:lpstr>
      <vt:lpstr>מעבר מהצגה תקנית להצגה קוטבית</vt:lpstr>
      <vt:lpstr>הצגה קוטבית של הצמוד והנגדי  של מספר מרוכב</vt:lpstr>
      <vt:lpstr>הצגה קוטבית של הצמוד והנגדי  של מספר מרוכב</vt:lpstr>
      <vt:lpstr>הצגה קוטבית של הצמוד והנגדי  של מספר מרוכב</vt:lpstr>
      <vt:lpstr>המכפלה של שני מספרים מרוכבים</vt:lpstr>
      <vt:lpstr>z_1∙ z_2 = r_1∙ r_2 ∙cis (θ_1+θ_2)</vt:lpstr>
      <vt:lpstr>z_1∙ z_2 = r_1∙ r_2 ∙cis (θ_1+θ_2)</vt:lpstr>
      <vt:lpstr>z_1∙ z_2 = r_1∙ r_2 ∙cis (θ_1+θ_2)</vt:lpstr>
      <vt:lpstr>z_1∙ z_2 = r_1∙ r_2 ∙cis (θ_1+θ_2)</vt:lpstr>
      <vt:lpstr>z_1∙ z_2 = r_1∙ r_2 ∙cis (θ_1+θ_2)</vt:lpstr>
      <vt:lpstr>z_1∙ z_2 = r_1∙ r_2 ∙cis (θ_1+θ_2)</vt:lpstr>
      <vt:lpstr>z_1∙ z_2 = r_1∙ r_2 ∙cis (θ_1+θ_2)</vt:lpstr>
      <vt:lpstr>חילוק שני מספרים מרוכבים בהצגה הקוטבית:</vt:lpstr>
      <vt:lpstr>z_1/z_2 =r_1/r_2  cis(θ_1-θ_2 )  </vt:lpstr>
      <vt:lpstr>z_1/z_2 =r_1/r_2  cis(θ_1-θ_2 )  </vt:lpstr>
      <vt:lpstr>z_1/z_2 =r_1/r_2  cis(θ_1-θ_2 ) </vt:lpstr>
      <vt:lpstr>z_1/z_2 =r_1/r_2  cis(θ_1-θ_2 ) </vt:lpstr>
      <vt:lpstr>z_1/z_2 =r_1/r_2  cis(θ_1-θ_2 ) </vt:lpstr>
      <vt:lpstr>z_1/z_2 =r_1/r_2  cis(θ_1-θ_2 ) </vt:lpstr>
      <vt:lpstr>z_1/z_2 =r_1/r_2  cis(θ_1-θ_2 ) </vt:lpstr>
      <vt:lpstr>העלאה בחזקה בהצגה קוטבית </vt:lpstr>
      <vt:lpstr>העלאה בחזקה בהצגה קוטבית </vt:lpstr>
      <vt:lpstr>העלאה בחזקה-משפט דה-מואבר</vt:lpstr>
      <vt:lpstr>העלאה בחזקה-משפט דה-מואבר</vt:lpstr>
      <vt:lpstr>העלאה בחזקה-משפט דה-מואבר</vt:lpstr>
      <vt:lpstr>העלאה בחזקה-משפט דה-מואבר</vt:lpstr>
      <vt:lpstr>העלאה בחזקה-משפט דה-מואבר</vt:lpstr>
      <vt:lpstr>העלאה בחזקה-משפט דה-מואבר</vt:lpstr>
      <vt:lpstr>העלאה בחזקה-משפט דה-מואבר</vt:lpstr>
      <vt:lpstr>מצגת של PowerPoint‏</vt:lpstr>
      <vt:lpstr>מצגת של PowerPoint‏</vt:lpstr>
      <vt:lpstr>מצגת של PowerPoint‏</vt:lpstr>
      <vt:lpstr>העלאה בחזקה</vt:lpstr>
      <vt:lpstr>העלאה בחזקה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הוצאת שורש</vt:lpstr>
      <vt:lpstr>סיום מצגת 2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172</cp:revision>
  <dcterms:created xsi:type="dcterms:W3CDTF">2020-03-15T19:13:03Z</dcterms:created>
  <dcterms:modified xsi:type="dcterms:W3CDTF">2020-07-20T10:44:06Z</dcterms:modified>
</cp:coreProperties>
</file>