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671" r:id="rId2"/>
    <p:sldId id="673" r:id="rId3"/>
    <p:sldId id="263" r:id="rId4"/>
    <p:sldId id="288" r:id="rId5"/>
    <p:sldId id="289" r:id="rId6"/>
    <p:sldId id="636" r:id="rId7"/>
    <p:sldId id="637" r:id="rId8"/>
    <p:sldId id="603" r:id="rId9"/>
    <p:sldId id="604" r:id="rId10"/>
    <p:sldId id="638" r:id="rId11"/>
    <p:sldId id="605" r:id="rId12"/>
    <p:sldId id="606" r:id="rId13"/>
    <p:sldId id="607" r:id="rId14"/>
    <p:sldId id="608" r:id="rId15"/>
    <p:sldId id="634" r:id="rId16"/>
    <p:sldId id="669" r:id="rId17"/>
    <p:sldId id="631" r:id="rId18"/>
    <p:sldId id="620" r:id="rId19"/>
    <p:sldId id="662" r:id="rId20"/>
    <p:sldId id="663" r:id="rId21"/>
    <p:sldId id="664" r:id="rId22"/>
    <p:sldId id="670" r:id="rId23"/>
    <p:sldId id="672" r:id="rId24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4BD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732" y="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ח'/אב/תש"ף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5580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9798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3995" y="155448"/>
            <a:ext cx="9801092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309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5984" y="487100"/>
            <a:ext cx="1576467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49087" y="127100"/>
            <a:ext cx="1879417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16" y="5923582"/>
            <a:ext cx="3132610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311" y="6359813"/>
            <a:ext cx="730008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58610" y="2733707"/>
            <a:ext cx="6987520" cy="129702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13" y="6361368"/>
            <a:ext cx="812694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158" y="1027929"/>
            <a:ext cx="521207" cy="1221730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037" y="-6804426"/>
            <a:ext cx="947627" cy="1263807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306" y="-416688"/>
            <a:ext cx="1974415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194" y="1212161"/>
            <a:ext cx="7884086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338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3C49-45AE-4926-BFC9-EBF79FA12E5C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B31C-C8E6-4C46-847A-471BE8E428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0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187245" y="0"/>
            <a:ext cx="1003169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1166" y="1267485"/>
            <a:ext cx="9646719" cy="5133316"/>
          </a:xfrm>
        </p:spPr>
        <p:txBody>
          <a:bodyPr/>
          <a:lstStyle>
            <a:lvl1pPr>
              <a:defRPr sz="7999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5281" y="201704"/>
            <a:ext cx="8251703" cy="94956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3C49-45AE-4926-BFC9-EBF79FA12E5C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3052" y="236417"/>
            <a:ext cx="1046932" cy="365125"/>
          </a:xfrm>
        </p:spPr>
        <p:txBody>
          <a:bodyPr/>
          <a:lstStyle>
            <a:lvl1pPr>
              <a:defRPr sz="1400"/>
            </a:lvl1pPr>
          </a:lstStyle>
          <a:p>
            <a:fld id="{B584B31C-C8E6-4C46-847A-471BE8E4280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 flipH="1">
            <a:off x="1257268" y="209550"/>
            <a:ext cx="876187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59959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5933" y="2693990"/>
            <a:ext cx="11158547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1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304087"/>
            <a:ext cx="3245977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6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7" y="369916"/>
            <a:ext cx="1301261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487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184" y="6875979"/>
            <a:ext cx="1467487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7795" y="1977565"/>
            <a:ext cx="6987520" cy="281903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217" y="347118"/>
            <a:ext cx="3245978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1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ח'/אב/תש"ף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3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drive.google.com/open?id=1825Jnh59ECpyLkwk_TBAzvosMxiEoCGv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9.wmf"/><Relationship Id="rId3" Type="http://schemas.openxmlformats.org/officeDocument/2006/relationships/oleObject" Target="../embeddings/oleObject6.bin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8.wmf"/><Relationship Id="rId5" Type="http://schemas.openxmlformats.org/officeDocument/2006/relationships/image" Target="../media/image10.tmp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5.wmf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5.wmf"/><Relationship Id="rId3" Type="http://schemas.openxmlformats.org/officeDocument/2006/relationships/image" Target="../media/image10.tmp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0.wmf"/><Relationship Id="rId3" Type="http://schemas.openxmlformats.org/officeDocument/2006/relationships/image" Target="../media/image31.tmp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4.wmf"/><Relationship Id="rId4" Type="http://schemas.openxmlformats.org/officeDocument/2006/relationships/image" Target="../media/image36.tmp"/><Relationship Id="rId9" Type="http://schemas.openxmlformats.org/officeDocument/2006/relationships/oleObject" Target="../embeddings/oleObject2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microsoft.com/office/2007/relationships/hdphoto" Target="../media/hdphoto1.wdp"/><Relationship Id="rId7" Type="http://schemas.openxmlformats.org/officeDocument/2006/relationships/image" Target="../media/image44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2.tmp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10.tmp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1.wmf"/><Relationship Id="rId9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131719"/>
            <a:ext cx="12190414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שיעורים למגזר החרדי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7800" y="6654"/>
            <a:ext cx="2404477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7800" y="746986"/>
            <a:ext cx="2404477" cy="4239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7800" y="5063135"/>
            <a:ext cx="2404477" cy="1156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hlinkClick r:id="rId4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(אשרו את הודעת האבטחה)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5472809" y="332146"/>
            <a:ext cx="1390738" cy="168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12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46596" y="678429"/>
            <a:ext cx="8003959" cy="846676"/>
          </a:xfrm>
        </p:spPr>
        <p:txBody>
          <a:bodyPr>
            <a:normAutofit fontScale="25000" lnSpcReduction="20000"/>
          </a:bodyPr>
          <a:lstStyle/>
          <a:p>
            <a:endParaRPr lang="en-US" sz="6400" i="1" dirty="0"/>
          </a:p>
          <a:p>
            <a:r>
              <a:rPr lang="he-IL" sz="6400" b="1" dirty="0">
                <a:solidFill>
                  <a:srgbClr val="FF0000"/>
                </a:solidFill>
                <a:cs typeface="David" pitchFamily="2" charset="-79"/>
              </a:rPr>
              <a:t>נתונה הפונקציה </a:t>
            </a:r>
            <a:r>
              <a:rPr lang="en-US" sz="6400" b="1" dirty="0">
                <a:solidFill>
                  <a:srgbClr val="FF0000"/>
                </a:solidFill>
                <a:cs typeface="David" pitchFamily="2" charset="-79"/>
              </a:rPr>
              <a:t>g(x)</a:t>
            </a:r>
            <a:r>
              <a:rPr lang="he-IL" sz="6400" b="1" dirty="0">
                <a:solidFill>
                  <a:srgbClr val="FF0000"/>
                </a:solidFill>
                <a:cs typeface="David" pitchFamily="2" charset="-79"/>
              </a:rPr>
              <a:t> וידוע כי השטח המסומן בכחול שווה ל10 </a:t>
            </a:r>
            <a:r>
              <a:rPr lang="he-IL" sz="6400" b="1" dirty="0" err="1">
                <a:solidFill>
                  <a:srgbClr val="FF0000"/>
                </a:solidFill>
                <a:cs typeface="David" pitchFamily="2" charset="-79"/>
              </a:rPr>
              <a:t>יח"ר</a:t>
            </a:r>
            <a:endParaRPr lang="en-US" sz="6400" i="1" dirty="0"/>
          </a:p>
          <a:p>
            <a:br>
              <a:rPr lang="he-IL" sz="6399" b="1" dirty="0">
                <a:solidFill>
                  <a:srgbClr val="FF0000"/>
                </a:solidFill>
                <a:cs typeface="David" pitchFamily="2" charset="-79"/>
              </a:rPr>
            </a:br>
            <a:r>
              <a:rPr lang="he-IL" sz="6399" b="1" dirty="0">
                <a:latin typeface="David" pitchFamily="34" charset="-79"/>
                <a:cs typeface="David" pitchFamily="34" charset="-79"/>
              </a:rPr>
              <a:t> 1: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pPr marL="0" indent="0">
              <a:buNone/>
            </a:pPr>
            <a:r>
              <a:rPr lang="he-IL" b="1" dirty="0">
                <a:latin typeface="David" pitchFamily="34" charset="-79"/>
                <a:cs typeface="David" pitchFamily="34" charset="-79"/>
              </a:rPr>
              <a:t>פתרון 2:</a:t>
            </a:r>
          </a:p>
          <a:p>
            <a:pPr marL="0" indent="0">
              <a:buNone/>
            </a:pPr>
            <a:endParaRPr lang="he-IL" sz="2000" b="1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endParaRPr lang="he-IL" i="1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9865407" y="579703"/>
            <a:ext cx="1771418" cy="906417"/>
            <a:chOff x="6553200" y="1295400"/>
            <a:chExt cx="1905000" cy="1295400"/>
          </a:xfrm>
        </p:grpSpPr>
        <p:sp>
          <p:nvSpPr>
            <p:cNvPr id="5" name="ענן 4"/>
            <p:cNvSpPr/>
            <p:nvPr/>
          </p:nvSpPr>
          <p:spPr>
            <a:xfrm>
              <a:off x="6553200" y="1295400"/>
              <a:ext cx="1905000" cy="1295400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19900" y="1567934"/>
              <a:ext cx="1371600" cy="65970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2400" b="1" dirty="0">
                  <a:cs typeface="David" pitchFamily="2" charset="-79"/>
                </a:rPr>
                <a:t>פתרונות: </a:t>
              </a:r>
            </a:p>
          </p:txBody>
        </p:sp>
      </p:grpSp>
      <p:graphicFrame>
        <p:nvGraphicFramePr>
          <p:cNvPr id="8" name="אובייקט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378446"/>
              </p:ext>
            </p:extLst>
          </p:nvPr>
        </p:nvGraphicFramePr>
        <p:xfrm>
          <a:off x="5688859" y="1450293"/>
          <a:ext cx="2901126" cy="1216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Equation" r:id="rId3" imgW="1066680" imgH="469800" progId="Equation.DSMT4">
                  <p:embed/>
                </p:oleObj>
              </mc:Choice>
              <mc:Fallback>
                <p:oleObj name="Equation" r:id="rId3" imgW="1066680" imgH="469800" progId="Equation.DSMT4">
                  <p:embed/>
                  <p:pic>
                    <p:nvPicPr>
                      <p:cNvPr id="8" name="אובייקט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88859" y="1450293"/>
                        <a:ext cx="2901126" cy="1216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4" descr="Screen Clipping">
            <a:extLst>
              <a:ext uri="{FF2B5EF4-FFF2-40B4-BE49-F238E27FC236}">
                <a16:creationId xmlns:a16="http://schemas.microsoft.com/office/drawing/2014/main" id="{A643F7B5-4286-4ADB-A3B4-178F836687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73" y="698062"/>
            <a:ext cx="3181100" cy="4457349"/>
          </a:xfrm>
          <a:prstGeom prst="rect">
            <a:avLst/>
          </a:prstGeom>
        </p:spPr>
      </p:pic>
      <p:sp>
        <p:nvSpPr>
          <p:cNvPr id="10" name="Freeform: Shape 15">
            <a:extLst>
              <a:ext uri="{FF2B5EF4-FFF2-40B4-BE49-F238E27FC236}">
                <a16:creationId xmlns:a16="http://schemas.microsoft.com/office/drawing/2014/main" id="{09DECBE8-5A05-4DB5-9240-32A2DAAE731D}"/>
              </a:ext>
            </a:extLst>
          </p:cNvPr>
          <p:cNvSpPr/>
          <p:nvPr/>
        </p:nvSpPr>
        <p:spPr>
          <a:xfrm>
            <a:off x="1134747" y="3278948"/>
            <a:ext cx="1464007" cy="1394371"/>
          </a:xfrm>
          <a:custGeom>
            <a:avLst/>
            <a:gdLst>
              <a:gd name="connsiteX0" fmla="*/ 0 w 1464198"/>
              <a:gd name="connsiteY0" fmla="*/ 1307939 h 1307939"/>
              <a:gd name="connsiteX1" fmla="*/ 1464198 w 1464198"/>
              <a:gd name="connsiteY1" fmla="*/ 1302152 h 1307939"/>
              <a:gd name="connsiteX2" fmla="*/ 1452623 w 1464198"/>
              <a:gd name="connsiteY2" fmla="*/ 0 h 1307939"/>
              <a:gd name="connsiteX3" fmla="*/ 1313727 w 1464198"/>
              <a:gd name="connsiteY3" fmla="*/ 127322 h 1307939"/>
              <a:gd name="connsiteX4" fmla="*/ 1157469 w 1464198"/>
              <a:gd name="connsiteY4" fmla="*/ 202557 h 1307939"/>
              <a:gd name="connsiteX5" fmla="*/ 1001211 w 1464198"/>
              <a:gd name="connsiteY5" fmla="*/ 260430 h 1307939"/>
              <a:gd name="connsiteX6" fmla="*/ 856527 w 1464198"/>
              <a:gd name="connsiteY6" fmla="*/ 300942 h 1307939"/>
              <a:gd name="connsiteX7" fmla="*/ 694481 w 1464198"/>
              <a:gd name="connsiteY7" fmla="*/ 347240 h 1307939"/>
              <a:gd name="connsiteX8" fmla="*/ 549798 w 1464198"/>
              <a:gd name="connsiteY8" fmla="*/ 376177 h 1307939"/>
              <a:gd name="connsiteX9" fmla="*/ 370390 w 1464198"/>
              <a:gd name="connsiteY9" fmla="*/ 439838 h 1307939"/>
              <a:gd name="connsiteX10" fmla="*/ 144684 w 1464198"/>
              <a:gd name="connsiteY10" fmla="*/ 509286 h 1307939"/>
              <a:gd name="connsiteX11" fmla="*/ 0 w 1464198"/>
              <a:gd name="connsiteY11" fmla="*/ 549797 h 1307939"/>
              <a:gd name="connsiteX12" fmla="*/ 0 w 1464198"/>
              <a:gd name="connsiteY12" fmla="*/ 1307939 h 130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4198" h="1307939">
                <a:moveTo>
                  <a:pt x="0" y="1307939"/>
                </a:moveTo>
                <a:lnTo>
                  <a:pt x="1464198" y="1302152"/>
                </a:lnTo>
                <a:lnTo>
                  <a:pt x="1452623" y="0"/>
                </a:lnTo>
                <a:lnTo>
                  <a:pt x="1313727" y="127322"/>
                </a:lnTo>
                <a:lnTo>
                  <a:pt x="1157469" y="202557"/>
                </a:lnTo>
                <a:lnTo>
                  <a:pt x="1001211" y="260430"/>
                </a:lnTo>
                <a:lnTo>
                  <a:pt x="856527" y="300942"/>
                </a:lnTo>
                <a:lnTo>
                  <a:pt x="694481" y="347240"/>
                </a:lnTo>
                <a:lnTo>
                  <a:pt x="549798" y="376177"/>
                </a:lnTo>
                <a:lnTo>
                  <a:pt x="370390" y="439838"/>
                </a:lnTo>
                <a:lnTo>
                  <a:pt x="144684" y="509286"/>
                </a:lnTo>
                <a:lnTo>
                  <a:pt x="0" y="549797"/>
                </a:lnTo>
                <a:cubicBezTo>
                  <a:pt x="1929" y="806369"/>
                  <a:pt x="3859" y="1062942"/>
                  <a:pt x="0" y="130793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6">
            <a:extLst>
              <a:ext uri="{FF2B5EF4-FFF2-40B4-BE49-F238E27FC236}">
                <a16:creationId xmlns:a16="http://schemas.microsoft.com/office/drawing/2014/main" id="{8DAEF500-7298-4F56-AF77-F86C918D70F2}"/>
              </a:ext>
            </a:extLst>
          </p:cNvPr>
          <p:cNvSpPr/>
          <p:nvPr/>
        </p:nvSpPr>
        <p:spPr>
          <a:xfrm>
            <a:off x="207585" y="2075799"/>
            <a:ext cx="2991288" cy="3696875"/>
          </a:xfrm>
          <a:custGeom>
            <a:avLst/>
            <a:gdLst>
              <a:gd name="connsiteX0" fmla="*/ 0 w 2991678"/>
              <a:gd name="connsiteY0" fmla="*/ 3697356 h 3697356"/>
              <a:gd name="connsiteX1" fmla="*/ 536713 w 2991678"/>
              <a:gd name="connsiteY1" fmla="*/ 2007704 h 3697356"/>
              <a:gd name="connsiteX2" fmla="*/ 2286000 w 2991678"/>
              <a:gd name="connsiteY2" fmla="*/ 1282147 h 3697356"/>
              <a:gd name="connsiteX3" fmla="*/ 2991678 w 2991678"/>
              <a:gd name="connsiteY3" fmla="*/ 0 h 369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1678" h="3697356">
                <a:moveTo>
                  <a:pt x="0" y="3697356"/>
                </a:moveTo>
                <a:cubicBezTo>
                  <a:pt x="77856" y="3053797"/>
                  <a:pt x="155713" y="2410239"/>
                  <a:pt x="536713" y="2007704"/>
                </a:cubicBezTo>
                <a:cubicBezTo>
                  <a:pt x="917713" y="1605169"/>
                  <a:pt x="1876839" y="1616764"/>
                  <a:pt x="2286000" y="1282147"/>
                </a:cubicBezTo>
                <a:cubicBezTo>
                  <a:pt x="2695161" y="947530"/>
                  <a:pt x="2792895" y="422413"/>
                  <a:pt x="2991678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אובייקט 11"/>
          <p:cNvGraphicFramePr>
            <a:graphicFrameLocks noChangeAspect="1"/>
          </p:cNvGraphicFramePr>
          <p:nvPr/>
        </p:nvGraphicFramePr>
        <p:xfrm>
          <a:off x="5574574" y="2926735"/>
          <a:ext cx="1079359" cy="667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משוואה" r:id="rId6" imgW="330120" imgH="203040" progId="Equation.3">
                  <p:embed/>
                </p:oleObj>
              </mc:Choice>
              <mc:Fallback>
                <p:oleObj name="משוואה" r:id="rId6" imgW="330120" imgH="203040" progId="Equation.3">
                  <p:embed/>
                  <p:pic>
                    <p:nvPicPr>
                      <p:cNvPr id="12" name="אובייקט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74574" y="2926735"/>
                        <a:ext cx="1079359" cy="667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B3A622F2-3B9E-4CA3-9FD9-5B9B874F3517}"/>
              </a:ext>
            </a:extLst>
          </p:cNvPr>
          <p:cNvSpPr/>
          <p:nvPr/>
        </p:nvSpPr>
        <p:spPr>
          <a:xfrm>
            <a:off x="5837473" y="3761040"/>
            <a:ext cx="565630" cy="715709"/>
          </a:xfrm>
          <a:custGeom>
            <a:avLst/>
            <a:gdLst>
              <a:gd name="connsiteX0" fmla="*/ 0 w 1464198"/>
              <a:gd name="connsiteY0" fmla="*/ 1307939 h 1307939"/>
              <a:gd name="connsiteX1" fmla="*/ 1464198 w 1464198"/>
              <a:gd name="connsiteY1" fmla="*/ 1302152 h 1307939"/>
              <a:gd name="connsiteX2" fmla="*/ 1452623 w 1464198"/>
              <a:gd name="connsiteY2" fmla="*/ 0 h 1307939"/>
              <a:gd name="connsiteX3" fmla="*/ 1313727 w 1464198"/>
              <a:gd name="connsiteY3" fmla="*/ 127322 h 1307939"/>
              <a:gd name="connsiteX4" fmla="*/ 1157469 w 1464198"/>
              <a:gd name="connsiteY4" fmla="*/ 202557 h 1307939"/>
              <a:gd name="connsiteX5" fmla="*/ 1001211 w 1464198"/>
              <a:gd name="connsiteY5" fmla="*/ 260430 h 1307939"/>
              <a:gd name="connsiteX6" fmla="*/ 856527 w 1464198"/>
              <a:gd name="connsiteY6" fmla="*/ 300942 h 1307939"/>
              <a:gd name="connsiteX7" fmla="*/ 694481 w 1464198"/>
              <a:gd name="connsiteY7" fmla="*/ 347240 h 1307939"/>
              <a:gd name="connsiteX8" fmla="*/ 549798 w 1464198"/>
              <a:gd name="connsiteY8" fmla="*/ 376177 h 1307939"/>
              <a:gd name="connsiteX9" fmla="*/ 370390 w 1464198"/>
              <a:gd name="connsiteY9" fmla="*/ 439838 h 1307939"/>
              <a:gd name="connsiteX10" fmla="*/ 144684 w 1464198"/>
              <a:gd name="connsiteY10" fmla="*/ 509286 h 1307939"/>
              <a:gd name="connsiteX11" fmla="*/ 0 w 1464198"/>
              <a:gd name="connsiteY11" fmla="*/ 549797 h 1307939"/>
              <a:gd name="connsiteX12" fmla="*/ 0 w 1464198"/>
              <a:gd name="connsiteY12" fmla="*/ 1307939 h 130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4198" h="1307939">
                <a:moveTo>
                  <a:pt x="0" y="1307939"/>
                </a:moveTo>
                <a:lnTo>
                  <a:pt x="1464198" y="1302152"/>
                </a:lnTo>
                <a:lnTo>
                  <a:pt x="1452623" y="0"/>
                </a:lnTo>
                <a:lnTo>
                  <a:pt x="1313727" y="127322"/>
                </a:lnTo>
                <a:lnTo>
                  <a:pt x="1157469" y="202557"/>
                </a:lnTo>
                <a:lnTo>
                  <a:pt x="1001211" y="260430"/>
                </a:lnTo>
                <a:lnTo>
                  <a:pt x="856527" y="300942"/>
                </a:lnTo>
                <a:lnTo>
                  <a:pt x="694481" y="347240"/>
                </a:lnTo>
                <a:lnTo>
                  <a:pt x="549798" y="376177"/>
                </a:lnTo>
                <a:lnTo>
                  <a:pt x="370390" y="439838"/>
                </a:lnTo>
                <a:lnTo>
                  <a:pt x="144684" y="509286"/>
                </a:lnTo>
                <a:lnTo>
                  <a:pt x="0" y="549797"/>
                </a:lnTo>
                <a:cubicBezTo>
                  <a:pt x="1929" y="806369"/>
                  <a:pt x="3859" y="1062942"/>
                  <a:pt x="0" y="130793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/>
              <a:t>10</a:t>
            </a:r>
            <a:endParaRPr lang="en-US" sz="2400" b="1" dirty="0"/>
          </a:p>
        </p:txBody>
      </p:sp>
      <p:graphicFrame>
        <p:nvGraphicFramePr>
          <p:cNvPr id="16" name="אובייקט 15"/>
          <p:cNvGraphicFramePr>
            <a:graphicFrameLocks noChangeAspect="1"/>
          </p:cNvGraphicFramePr>
          <p:nvPr/>
        </p:nvGraphicFramePr>
        <p:xfrm>
          <a:off x="6774568" y="2926736"/>
          <a:ext cx="641266" cy="692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משוואה" r:id="rId8" imgW="215640" imgH="203040" progId="Equation.3">
                  <p:embed/>
                </p:oleObj>
              </mc:Choice>
              <mc:Fallback>
                <p:oleObj name="משוואה" r:id="rId8" imgW="215640" imgH="203040" progId="Equation.3">
                  <p:embed/>
                  <p:pic>
                    <p:nvPicPr>
                      <p:cNvPr id="16" name="אובייקט 1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74568" y="2926736"/>
                        <a:ext cx="641266" cy="692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אובייקט 16"/>
          <p:cNvGraphicFramePr>
            <a:graphicFrameLocks noChangeAspect="1"/>
          </p:cNvGraphicFramePr>
          <p:nvPr/>
        </p:nvGraphicFramePr>
        <p:xfrm>
          <a:off x="7624530" y="3015625"/>
          <a:ext cx="1434913" cy="1192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משוואה" r:id="rId10" imgW="507960" imgH="431640" progId="Equation.3">
                  <p:embed/>
                </p:oleObj>
              </mc:Choice>
              <mc:Fallback>
                <p:oleObj name="משוואה" r:id="rId10" imgW="507960" imgH="431640" progId="Equation.3">
                  <p:embed/>
                  <p:pic>
                    <p:nvPicPr>
                      <p:cNvPr id="17" name="אובייקט 1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24530" y="3015625"/>
                        <a:ext cx="1434913" cy="1192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מלבן 17"/>
          <p:cNvSpPr/>
          <p:nvPr/>
        </p:nvSpPr>
        <p:spPr>
          <a:xfrm>
            <a:off x="7644404" y="3924237"/>
            <a:ext cx="1244438" cy="48209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10" b="1" dirty="0">
                <a:solidFill>
                  <a:schemeClr val="bg1"/>
                </a:solidFill>
              </a:rPr>
              <a:t>4</a:t>
            </a:r>
            <a:endParaRPr lang="he-IL" sz="2010" b="1" dirty="0">
              <a:solidFill>
                <a:schemeClr val="bg1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1134747" y="4691802"/>
            <a:ext cx="1484150" cy="48209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graphicFrame>
        <p:nvGraphicFramePr>
          <p:cNvPr id="20" name="אובייקט 19"/>
          <p:cNvGraphicFramePr>
            <a:graphicFrameLocks noChangeAspect="1"/>
          </p:cNvGraphicFramePr>
          <p:nvPr/>
        </p:nvGraphicFramePr>
        <p:xfrm>
          <a:off x="6742821" y="4006221"/>
          <a:ext cx="698410" cy="361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משוואה" r:id="rId12" imgW="126720" imgH="75960" progId="Equation.3">
                  <p:embed/>
                </p:oleObj>
              </mc:Choice>
              <mc:Fallback>
                <p:oleObj name="משוואה" r:id="rId12" imgW="126720" imgH="75960" progId="Equation.3">
                  <p:embed/>
                  <p:pic>
                    <p:nvPicPr>
                      <p:cNvPr id="20" name="אובייקט 1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42821" y="4006221"/>
                        <a:ext cx="698410" cy="361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אובייקט 22"/>
          <p:cNvGraphicFramePr>
            <a:graphicFrameLocks noChangeAspect="1"/>
          </p:cNvGraphicFramePr>
          <p:nvPr/>
        </p:nvGraphicFramePr>
        <p:xfrm>
          <a:off x="3252911" y="4673320"/>
          <a:ext cx="5734754" cy="155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משוואה" r:id="rId14" imgW="2044440" imgH="685800" progId="Equation.3">
                  <p:embed/>
                </p:oleObj>
              </mc:Choice>
              <mc:Fallback>
                <p:oleObj name="משוואה" r:id="rId14" imgW="2044440" imgH="685800" progId="Equation.3">
                  <p:embed/>
                  <p:pic>
                    <p:nvPicPr>
                      <p:cNvPr id="23" name="אובייקט 2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252911" y="4673320"/>
                        <a:ext cx="5734754" cy="155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412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00209 0.068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00104 0.06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>
            <a:extLst>
              <a:ext uri="{FF2B5EF4-FFF2-40B4-BE49-F238E27FC236}">
                <a16:creationId xmlns:a16="http://schemas.microsoft.com/office/drawing/2014/main" id="{C7A58CE1-7F2E-4D20-BA16-81C78D943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696" y="28845"/>
            <a:ext cx="3181100" cy="4457349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6813" y="190399"/>
            <a:ext cx="8258342" cy="1114694"/>
          </a:xfrm>
        </p:spPr>
        <p:txBody>
          <a:bodyPr>
            <a:normAutofit/>
          </a:bodyPr>
          <a:lstStyle/>
          <a:p>
            <a:r>
              <a:rPr lang="he-IL" sz="1600" dirty="0">
                <a:solidFill>
                  <a:srgbClr val="FF0000"/>
                </a:solidFill>
                <a:cs typeface="David" pitchFamily="2" charset="-79"/>
              </a:rPr>
              <a:t>נתונה פונקציה </a:t>
            </a:r>
            <a:r>
              <a:rPr lang="en-US" sz="1600" dirty="0">
                <a:solidFill>
                  <a:srgbClr val="FF0000"/>
                </a:solidFill>
                <a:cs typeface="David" pitchFamily="2" charset="-79"/>
              </a:rPr>
              <a:t>g(x) </a:t>
            </a:r>
            <a:r>
              <a:rPr lang="he-IL" sz="1600" dirty="0">
                <a:solidFill>
                  <a:srgbClr val="FF0000"/>
                </a:solidFill>
                <a:cs typeface="David" pitchFamily="2" charset="-79"/>
              </a:rPr>
              <a:t> וידוע  כי השטח של האזור המסומן  הוא </a:t>
            </a:r>
            <a:r>
              <a:rPr lang="en-US" sz="1600" dirty="0">
                <a:solidFill>
                  <a:srgbClr val="FF0000"/>
                </a:solidFill>
                <a:cs typeface="David" pitchFamily="2" charset="-79"/>
              </a:rPr>
              <a:t> </a:t>
            </a:r>
            <a:r>
              <a:rPr lang="he-IL" sz="1600" dirty="0">
                <a:solidFill>
                  <a:srgbClr val="FF0000"/>
                </a:solidFill>
                <a:cs typeface="David" pitchFamily="2" charset="-79"/>
              </a:rPr>
              <a:t>10 </a:t>
            </a:r>
            <a:r>
              <a:rPr lang="he-IL" sz="1600" dirty="0" err="1">
                <a:solidFill>
                  <a:srgbClr val="FF0000"/>
                </a:solidFill>
                <a:cs typeface="David" pitchFamily="2" charset="-79"/>
              </a:rPr>
              <a:t>יח</a:t>
            </a:r>
            <a:r>
              <a:rPr lang="he-IL" sz="1600" dirty="0">
                <a:solidFill>
                  <a:srgbClr val="FF0000"/>
                </a:solidFill>
                <a:cs typeface="David" pitchFamily="2" charset="-79"/>
              </a:rPr>
              <a:t>''ר.</a:t>
            </a:r>
            <a:br>
              <a:rPr lang="he-IL" sz="1600" dirty="0">
                <a:solidFill>
                  <a:srgbClr val="FF0000"/>
                </a:solidFill>
                <a:cs typeface="David" pitchFamily="2" charset="-79"/>
              </a:rPr>
            </a:br>
            <a:br>
              <a:rPr lang="he-IL" sz="1100" dirty="0">
                <a:solidFill>
                  <a:srgbClr val="FF0000"/>
                </a:solidFill>
                <a:cs typeface="David" pitchFamily="2" charset="-79"/>
              </a:rPr>
            </a:br>
            <a:endParaRPr lang="he-IL" sz="1600" dirty="0">
              <a:solidFill>
                <a:srgbClr val="FF0000"/>
              </a:solidFill>
              <a:cs typeface="David" pitchFamily="2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8799128" y="126495"/>
            <a:ext cx="1771418" cy="906417"/>
            <a:chOff x="6553200" y="1295400"/>
            <a:chExt cx="1905000" cy="1295400"/>
          </a:xfrm>
        </p:grpSpPr>
        <p:sp>
          <p:nvSpPr>
            <p:cNvPr id="3" name="ענן 2"/>
            <p:cNvSpPr/>
            <p:nvPr/>
          </p:nvSpPr>
          <p:spPr>
            <a:xfrm>
              <a:off x="6553200" y="1295400"/>
              <a:ext cx="1905000" cy="1295400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43811" y="1596363"/>
              <a:ext cx="1371600" cy="65970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2400" b="1" dirty="0">
                  <a:cs typeface="David" pitchFamily="2" charset="-79"/>
                </a:rPr>
                <a:t>פתרונות: 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E40ABD7-B1C2-4DD9-BB0F-540659DACCAA}"/>
              </a:ext>
            </a:extLst>
          </p:cNvPr>
          <p:cNvSpPr txBox="1"/>
          <p:nvPr/>
        </p:nvSpPr>
        <p:spPr>
          <a:xfrm>
            <a:off x="8364792" y="2526652"/>
            <a:ext cx="1957753" cy="4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000" b="1" dirty="0"/>
              <a:t>פתרון </a:t>
            </a:r>
            <a:r>
              <a:rPr lang="en-US" sz="2000" b="1" dirty="0"/>
              <a:t>1</a:t>
            </a:r>
            <a:r>
              <a:rPr lang="he-IL" sz="2000" b="1" dirty="0"/>
              <a:t>:</a:t>
            </a:r>
            <a:endParaRPr lang="en-US" sz="2000" b="1" dirty="0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8750618-D04A-4F9F-AABB-8A8479D956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30788" y="5115651"/>
          <a:ext cx="3369823" cy="104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Equation" r:id="rId4" imgW="1511280" imgH="469800" progId="Equation.DSMT4">
                  <p:embed/>
                </p:oleObj>
              </mc:Choice>
              <mc:Fallback>
                <p:oleObj name="Equation" r:id="rId4" imgW="1511280" imgH="469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18750618-D04A-4F9F-AABB-8A8479D956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30788" y="5115651"/>
                        <a:ext cx="3369823" cy="104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81D9833D-0C56-4D0C-91CF-4BF42647B7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44408" y="1282981"/>
          <a:ext cx="2414273" cy="1158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Equation" r:id="rId6" imgW="977760" imgH="469800" progId="Equation.DSMT4">
                  <p:embed/>
                </p:oleObj>
              </mc:Choice>
              <mc:Fallback>
                <p:oleObj name="Equation" r:id="rId6" imgW="977760" imgH="4698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81D9833D-0C56-4D0C-91CF-4BF42647B7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44408" y="1282981"/>
                        <a:ext cx="2414273" cy="1158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6A99EFF2-EB74-4B93-B1A0-F605F1E2CD5E}"/>
              </a:ext>
            </a:extLst>
          </p:cNvPr>
          <p:cNvSpPr txBox="1"/>
          <p:nvPr/>
        </p:nvSpPr>
        <p:spPr>
          <a:xfrm>
            <a:off x="8364792" y="4589564"/>
            <a:ext cx="1957753" cy="4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000" b="1" dirty="0"/>
              <a:t>פתרון</a:t>
            </a:r>
            <a:r>
              <a:rPr lang="he-IL" sz="2000" dirty="0"/>
              <a:t> </a:t>
            </a:r>
            <a:r>
              <a:rPr lang="en-US" sz="2000" b="1" dirty="0"/>
              <a:t>2</a:t>
            </a:r>
            <a:r>
              <a:rPr lang="he-IL" sz="2000" dirty="0"/>
              <a:t>: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02249-D076-4844-B007-0308CDB2E8B7}"/>
              </a:ext>
            </a:extLst>
          </p:cNvPr>
          <p:cNvSpPr txBox="1"/>
          <p:nvPr/>
        </p:nvSpPr>
        <p:spPr>
          <a:xfrm flipH="1">
            <a:off x="9806160" y="1582235"/>
            <a:ext cx="566456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dirty="0"/>
              <a:t>ב. </a:t>
            </a:r>
            <a:endParaRPr lang="en-US" sz="2400" b="1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5912962-0866-48B7-BFB2-21B31F9E1715}"/>
              </a:ext>
            </a:extLst>
          </p:cNvPr>
          <p:cNvSpPr/>
          <p:nvPr/>
        </p:nvSpPr>
        <p:spPr>
          <a:xfrm>
            <a:off x="1871220" y="1457426"/>
            <a:ext cx="2991288" cy="3696875"/>
          </a:xfrm>
          <a:custGeom>
            <a:avLst/>
            <a:gdLst>
              <a:gd name="connsiteX0" fmla="*/ 0 w 2991678"/>
              <a:gd name="connsiteY0" fmla="*/ 3697356 h 3697356"/>
              <a:gd name="connsiteX1" fmla="*/ 536713 w 2991678"/>
              <a:gd name="connsiteY1" fmla="*/ 2007704 h 3697356"/>
              <a:gd name="connsiteX2" fmla="*/ 2286000 w 2991678"/>
              <a:gd name="connsiteY2" fmla="*/ 1282147 h 3697356"/>
              <a:gd name="connsiteX3" fmla="*/ 2991678 w 2991678"/>
              <a:gd name="connsiteY3" fmla="*/ 0 h 369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1678" h="3697356">
                <a:moveTo>
                  <a:pt x="0" y="3697356"/>
                </a:moveTo>
                <a:cubicBezTo>
                  <a:pt x="77856" y="3053797"/>
                  <a:pt x="155713" y="2410239"/>
                  <a:pt x="536713" y="2007704"/>
                </a:cubicBezTo>
                <a:cubicBezTo>
                  <a:pt x="917713" y="1605169"/>
                  <a:pt x="1876839" y="1616764"/>
                  <a:pt x="2286000" y="1282147"/>
                </a:cubicBezTo>
                <a:cubicBezTo>
                  <a:pt x="2695161" y="947530"/>
                  <a:pt x="2792895" y="422413"/>
                  <a:pt x="2991678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3CB885F-7F3B-4AB9-9A07-BE4090C2EFE4}"/>
              </a:ext>
            </a:extLst>
          </p:cNvPr>
          <p:cNvSpPr/>
          <p:nvPr/>
        </p:nvSpPr>
        <p:spPr>
          <a:xfrm>
            <a:off x="2776812" y="2702276"/>
            <a:ext cx="1464007" cy="1307769"/>
          </a:xfrm>
          <a:custGeom>
            <a:avLst/>
            <a:gdLst>
              <a:gd name="connsiteX0" fmla="*/ 0 w 1464198"/>
              <a:gd name="connsiteY0" fmla="*/ 1307939 h 1307939"/>
              <a:gd name="connsiteX1" fmla="*/ 1464198 w 1464198"/>
              <a:gd name="connsiteY1" fmla="*/ 1302152 h 1307939"/>
              <a:gd name="connsiteX2" fmla="*/ 1452623 w 1464198"/>
              <a:gd name="connsiteY2" fmla="*/ 0 h 1307939"/>
              <a:gd name="connsiteX3" fmla="*/ 1313727 w 1464198"/>
              <a:gd name="connsiteY3" fmla="*/ 127322 h 1307939"/>
              <a:gd name="connsiteX4" fmla="*/ 1157469 w 1464198"/>
              <a:gd name="connsiteY4" fmla="*/ 202557 h 1307939"/>
              <a:gd name="connsiteX5" fmla="*/ 1001211 w 1464198"/>
              <a:gd name="connsiteY5" fmla="*/ 260430 h 1307939"/>
              <a:gd name="connsiteX6" fmla="*/ 856527 w 1464198"/>
              <a:gd name="connsiteY6" fmla="*/ 300942 h 1307939"/>
              <a:gd name="connsiteX7" fmla="*/ 694481 w 1464198"/>
              <a:gd name="connsiteY7" fmla="*/ 347240 h 1307939"/>
              <a:gd name="connsiteX8" fmla="*/ 549798 w 1464198"/>
              <a:gd name="connsiteY8" fmla="*/ 376177 h 1307939"/>
              <a:gd name="connsiteX9" fmla="*/ 370390 w 1464198"/>
              <a:gd name="connsiteY9" fmla="*/ 439838 h 1307939"/>
              <a:gd name="connsiteX10" fmla="*/ 144684 w 1464198"/>
              <a:gd name="connsiteY10" fmla="*/ 509286 h 1307939"/>
              <a:gd name="connsiteX11" fmla="*/ 0 w 1464198"/>
              <a:gd name="connsiteY11" fmla="*/ 549797 h 1307939"/>
              <a:gd name="connsiteX12" fmla="*/ 0 w 1464198"/>
              <a:gd name="connsiteY12" fmla="*/ 1307939 h 130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4198" h="1307939">
                <a:moveTo>
                  <a:pt x="0" y="1307939"/>
                </a:moveTo>
                <a:lnTo>
                  <a:pt x="1464198" y="1302152"/>
                </a:lnTo>
                <a:lnTo>
                  <a:pt x="1452623" y="0"/>
                </a:lnTo>
                <a:lnTo>
                  <a:pt x="1313727" y="127322"/>
                </a:lnTo>
                <a:lnTo>
                  <a:pt x="1157469" y="202557"/>
                </a:lnTo>
                <a:lnTo>
                  <a:pt x="1001211" y="260430"/>
                </a:lnTo>
                <a:lnTo>
                  <a:pt x="856527" y="300942"/>
                </a:lnTo>
                <a:lnTo>
                  <a:pt x="694481" y="347240"/>
                </a:lnTo>
                <a:lnTo>
                  <a:pt x="549798" y="376177"/>
                </a:lnTo>
                <a:lnTo>
                  <a:pt x="370390" y="439838"/>
                </a:lnTo>
                <a:lnTo>
                  <a:pt x="144684" y="509286"/>
                </a:lnTo>
                <a:lnTo>
                  <a:pt x="0" y="549797"/>
                </a:lnTo>
                <a:cubicBezTo>
                  <a:pt x="1929" y="806369"/>
                  <a:pt x="3859" y="1062942"/>
                  <a:pt x="0" y="130793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177E99-FD0E-4FCF-9041-CB7CD5B669F9}"/>
              </a:ext>
            </a:extLst>
          </p:cNvPr>
          <p:cNvSpPr/>
          <p:nvPr/>
        </p:nvSpPr>
        <p:spPr>
          <a:xfrm>
            <a:off x="1874702" y="1476673"/>
            <a:ext cx="2991288" cy="3696875"/>
          </a:xfrm>
          <a:custGeom>
            <a:avLst/>
            <a:gdLst>
              <a:gd name="connsiteX0" fmla="*/ 0 w 2991678"/>
              <a:gd name="connsiteY0" fmla="*/ 3697356 h 3697356"/>
              <a:gd name="connsiteX1" fmla="*/ 536713 w 2991678"/>
              <a:gd name="connsiteY1" fmla="*/ 2007704 h 3697356"/>
              <a:gd name="connsiteX2" fmla="*/ 2286000 w 2991678"/>
              <a:gd name="connsiteY2" fmla="*/ 1282147 h 3697356"/>
              <a:gd name="connsiteX3" fmla="*/ 2991678 w 2991678"/>
              <a:gd name="connsiteY3" fmla="*/ 0 h 369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1678" h="3697356">
                <a:moveTo>
                  <a:pt x="0" y="3697356"/>
                </a:moveTo>
                <a:cubicBezTo>
                  <a:pt x="77856" y="3053797"/>
                  <a:pt x="155713" y="2410239"/>
                  <a:pt x="536713" y="2007704"/>
                </a:cubicBezTo>
                <a:cubicBezTo>
                  <a:pt x="917713" y="1605169"/>
                  <a:pt x="1876839" y="1616764"/>
                  <a:pt x="2286000" y="1282147"/>
                </a:cubicBezTo>
                <a:cubicBezTo>
                  <a:pt x="2695161" y="947530"/>
                  <a:pt x="2792895" y="422413"/>
                  <a:pt x="2991678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8E659761-52A8-47EA-9BAF-1FE74F5A0D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51410" y="3195557"/>
          <a:ext cx="3001572" cy="509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Equation" r:id="rId8" imgW="1193760" imgH="203040" progId="Equation.DSMT4">
                  <p:embed/>
                </p:oleObj>
              </mc:Choice>
              <mc:Fallback>
                <p:oleObj name="Equation" r:id="rId8" imgW="1193760" imgH="2030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8E659761-52A8-47EA-9BAF-1FE74F5A0D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51410" y="3195557"/>
                        <a:ext cx="3001572" cy="509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FF0125CA-FE8C-4169-907F-CF60BB39CB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13416" y="3242926"/>
          <a:ext cx="765075" cy="446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Equation" r:id="rId10" imgW="304560" imgH="177480" progId="Equation.DSMT4">
                  <p:embed/>
                </p:oleObj>
              </mc:Choice>
              <mc:Fallback>
                <p:oleObj name="Equation" r:id="rId10" imgW="304560" imgH="177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FF0125CA-FE8C-4169-907F-CF60BB39CB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113416" y="3242926"/>
                        <a:ext cx="765075" cy="446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3A622F2-3B9E-4CA3-9FD9-5B9B874F3517}"/>
              </a:ext>
            </a:extLst>
          </p:cNvPr>
          <p:cNvSpPr/>
          <p:nvPr/>
        </p:nvSpPr>
        <p:spPr>
          <a:xfrm>
            <a:off x="6514710" y="2920841"/>
            <a:ext cx="565630" cy="715709"/>
          </a:xfrm>
          <a:custGeom>
            <a:avLst/>
            <a:gdLst>
              <a:gd name="connsiteX0" fmla="*/ 0 w 1464198"/>
              <a:gd name="connsiteY0" fmla="*/ 1307939 h 1307939"/>
              <a:gd name="connsiteX1" fmla="*/ 1464198 w 1464198"/>
              <a:gd name="connsiteY1" fmla="*/ 1302152 h 1307939"/>
              <a:gd name="connsiteX2" fmla="*/ 1452623 w 1464198"/>
              <a:gd name="connsiteY2" fmla="*/ 0 h 1307939"/>
              <a:gd name="connsiteX3" fmla="*/ 1313727 w 1464198"/>
              <a:gd name="connsiteY3" fmla="*/ 127322 h 1307939"/>
              <a:gd name="connsiteX4" fmla="*/ 1157469 w 1464198"/>
              <a:gd name="connsiteY4" fmla="*/ 202557 h 1307939"/>
              <a:gd name="connsiteX5" fmla="*/ 1001211 w 1464198"/>
              <a:gd name="connsiteY5" fmla="*/ 260430 h 1307939"/>
              <a:gd name="connsiteX6" fmla="*/ 856527 w 1464198"/>
              <a:gd name="connsiteY6" fmla="*/ 300942 h 1307939"/>
              <a:gd name="connsiteX7" fmla="*/ 694481 w 1464198"/>
              <a:gd name="connsiteY7" fmla="*/ 347240 h 1307939"/>
              <a:gd name="connsiteX8" fmla="*/ 549798 w 1464198"/>
              <a:gd name="connsiteY8" fmla="*/ 376177 h 1307939"/>
              <a:gd name="connsiteX9" fmla="*/ 370390 w 1464198"/>
              <a:gd name="connsiteY9" fmla="*/ 439838 h 1307939"/>
              <a:gd name="connsiteX10" fmla="*/ 144684 w 1464198"/>
              <a:gd name="connsiteY10" fmla="*/ 509286 h 1307939"/>
              <a:gd name="connsiteX11" fmla="*/ 0 w 1464198"/>
              <a:gd name="connsiteY11" fmla="*/ 549797 h 1307939"/>
              <a:gd name="connsiteX12" fmla="*/ 0 w 1464198"/>
              <a:gd name="connsiteY12" fmla="*/ 1307939 h 130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4198" h="1307939">
                <a:moveTo>
                  <a:pt x="0" y="1307939"/>
                </a:moveTo>
                <a:lnTo>
                  <a:pt x="1464198" y="1302152"/>
                </a:lnTo>
                <a:lnTo>
                  <a:pt x="1452623" y="0"/>
                </a:lnTo>
                <a:lnTo>
                  <a:pt x="1313727" y="127322"/>
                </a:lnTo>
                <a:lnTo>
                  <a:pt x="1157469" y="202557"/>
                </a:lnTo>
                <a:lnTo>
                  <a:pt x="1001211" y="260430"/>
                </a:lnTo>
                <a:lnTo>
                  <a:pt x="856527" y="300942"/>
                </a:lnTo>
                <a:lnTo>
                  <a:pt x="694481" y="347240"/>
                </a:lnTo>
                <a:lnTo>
                  <a:pt x="549798" y="376177"/>
                </a:lnTo>
                <a:lnTo>
                  <a:pt x="370390" y="439838"/>
                </a:lnTo>
                <a:lnTo>
                  <a:pt x="144684" y="509286"/>
                </a:lnTo>
                <a:lnTo>
                  <a:pt x="0" y="549797"/>
                </a:lnTo>
                <a:cubicBezTo>
                  <a:pt x="1929" y="806369"/>
                  <a:pt x="3859" y="1062942"/>
                  <a:pt x="0" y="130793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/>
              <a:t>10</a:t>
            </a:r>
            <a:endParaRPr lang="en-US" sz="2400" b="1" dirty="0"/>
          </a:p>
        </p:txBody>
      </p:sp>
      <p:graphicFrame>
        <p:nvGraphicFramePr>
          <p:cNvPr id="4" name="אובייקט 3"/>
          <p:cNvGraphicFramePr>
            <a:graphicFrameLocks noChangeAspect="1"/>
          </p:cNvGraphicFramePr>
          <p:nvPr/>
        </p:nvGraphicFramePr>
        <p:xfrm>
          <a:off x="8046072" y="5049909"/>
          <a:ext cx="2241595" cy="1099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משוואה" r:id="rId12" imgW="927000" imgH="469800" progId="Equation.3">
                  <p:embed/>
                </p:oleObj>
              </mc:Choice>
              <mc:Fallback>
                <p:oleObj name="משוואה" r:id="rId12" imgW="927000" imgH="469800" progId="Equation.3">
                  <p:embed/>
                  <p:pic>
                    <p:nvPicPr>
                      <p:cNvPr id="4" name="אובייקט 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046072" y="5049909"/>
                        <a:ext cx="2241595" cy="1099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801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-0.07969 0.003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4" y="13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7934 -1.8518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15" grpId="0" animBg="1"/>
      <p:bldP spid="18" grpId="0" animBg="1"/>
      <p:bldP spid="28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F24A6319-DACC-4F0E-8FB7-89058E766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248" y="885432"/>
            <a:ext cx="5987578" cy="4793872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6813" y="190399"/>
            <a:ext cx="8258342" cy="1114694"/>
          </a:xfrm>
        </p:spPr>
        <p:txBody>
          <a:bodyPr>
            <a:normAutofit fontScale="90000"/>
          </a:bodyPr>
          <a:lstStyle/>
          <a:p>
            <a:pPr algn="r"/>
            <a:r>
              <a:rPr lang="he-IL" sz="2200" dirty="0">
                <a:solidFill>
                  <a:srgbClr val="FF0000"/>
                </a:solidFill>
                <a:cs typeface="David" pitchFamily="2" charset="-79"/>
              </a:rPr>
              <a:t>נתונה פונקציה </a:t>
            </a:r>
            <a:r>
              <a:rPr lang="en-US" sz="2200" dirty="0">
                <a:solidFill>
                  <a:srgbClr val="FF0000"/>
                </a:solidFill>
                <a:cs typeface="David" pitchFamily="2" charset="-79"/>
              </a:rPr>
              <a:t>g(x) </a:t>
            </a:r>
            <a:r>
              <a:rPr lang="he-IL" sz="2200" dirty="0">
                <a:solidFill>
                  <a:srgbClr val="FF0000"/>
                </a:solidFill>
                <a:cs typeface="David" pitchFamily="2" charset="-79"/>
              </a:rPr>
              <a:t> וידוע  כי השטח של האזור המסומן  הוא </a:t>
            </a:r>
            <a:r>
              <a:rPr lang="en-US" sz="2200" dirty="0">
                <a:solidFill>
                  <a:srgbClr val="FF0000"/>
                </a:solidFill>
                <a:cs typeface="David" pitchFamily="2" charset="-79"/>
              </a:rPr>
              <a:t> </a:t>
            </a:r>
            <a:r>
              <a:rPr lang="he-IL" sz="2200" dirty="0">
                <a:solidFill>
                  <a:srgbClr val="FF0000"/>
                </a:solidFill>
                <a:cs typeface="David" pitchFamily="2" charset="-79"/>
              </a:rPr>
              <a:t>10 יח''ר.</a:t>
            </a:r>
            <a:br>
              <a:rPr lang="he-IL" sz="2200" dirty="0">
                <a:solidFill>
                  <a:srgbClr val="FF0000"/>
                </a:solidFill>
                <a:cs typeface="David" pitchFamily="2" charset="-79"/>
              </a:rPr>
            </a:br>
            <a:br>
              <a:rPr lang="he-IL" sz="2200" dirty="0">
                <a:solidFill>
                  <a:srgbClr val="FF0000"/>
                </a:solidFill>
                <a:cs typeface="David" pitchFamily="2" charset="-79"/>
              </a:rPr>
            </a:br>
            <a:r>
              <a:rPr lang="he-IL" sz="2200" dirty="0">
                <a:solidFill>
                  <a:srgbClr val="FF0000"/>
                </a:solidFill>
                <a:cs typeface="David" pitchFamily="2" charset="-79"/>
              </a:rPr>
              <a:t>האם תוכל לחשב את השטחים הבאים:</a:t>
            </a:r>
            <a:br>
              <a:rPr lang="he-IL" sz="1600" dirty="0">
                <a:solidFill>
                  <a:srgbClr val="FF0000"/>
                </a:solidFill>
                <a:cs typeface="David" pitchFamily="2" charset="-79"/>
              </a:rPr>
            </a:br>
            <a:endParaRPr lang="he-IL" sz="1600" dirty="0">
              <a:solidFill>
                <a:srgbClr val="FF0000"/>
              </a:solidFill>
              <a:cs typeface="David" pitchFamily="2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8799128" y="126495"/>
            <a:ext cx="1771418" cy="906417"/>
            <a:chOff x="6553200" y="1295400"/>
            <a:chExt cx="1905000" cy="1295400"/>
          </a:xfrm>
        </p:grpSpPr>
        <p:sp>
          <p:nvSpPr>
            <p:cNvPr id="3" name="ענן 2"/>
            <p:cNvSpPr/>
            <p:nvPr/>
          </p:nvSpPr>
          <p:spPr>
            <a:xfrm>
              <a:off x="6553200" y="1295400"/>
              <a:ext cx="1905000" cy="1295400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19900" y="1567934"/>
              <a:ext cx="1371600" cy="65970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2400" b="1" dirty="0">
                  <a:cs typeface="David" pitchFamily="2" charset="-79"/>
                </a:rPr>
                <a:t>פתרונות: 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E40ABD7-B1C2-4DD9-BB0F-540659DACCAA}"/>
              </a:ext>
            </a:extLst>
          </p:cNvPr>
          <p:cNvSpPr txBox="1"/>
          <p:nvPr/>
        </p:nvSpPr>
        <p:spPr>
          <a:xfrm>
            <a:off x="8364792" y="2302398"/>
            <a:ext cx="1957753" cy="4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000" b="1" dirty="0"/>
              <a:t>פתרון </a:t>
            </a:r>
            <a:r>
              <a:rPr lang="en-US" sz="2000" b="1" dirty="0"/>
              <a:t>1</a:t>
            </a:r>
            <a:r>
              <a:rPr lang="he-IL" sz="2000" b="1" dirty="0"/>
              <a:t>:</a:t>
            </a:r>
            <a:endParaRPr lang="en-US" sz="2000" b="1" dirty="0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8750618-D04A-4F9F-AABB-8A8479D956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91531"/>
              </p:ext>
            </p:extLst>
          </p:nvPr>
        </p:nvGraphicFramePr>
        <p:xfrm>
          <a:off x="5004803" y="5304379"/>
          <a:ext cx="2747605" cy="104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" name="Equation" r:id="rId4" imgW="1231560" imgH="469800" progId="Equation.DSMT4">
                  <p:embed/>
                </p:oleObj>
              </mc:Choice>
              <mc:Fallback>
                <p:oleObj name="Equation" r:id="rId4" imgW="1231560" imgH="469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18750618-D04A-4F9F-AABB-8A8479D956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04803" y="5304379"/>
                        <a:ext cx="2747605" cy="104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81D9833D-0C56-4D0C-91CF-4BF42647B7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98375" y="1282981"/>
          <a:ext cx="2507923" cy="1158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Equation" r:id="rId6" imgW="1015920" imgH="469800" progId="Equation.DSMT4">
                  <p:embed/>
                </p:oleObj>
              </mc:Choice>
              <mc:Fallback>
                <p:oleObj name="Equation" r:id="rId6" imgW="1015920" imgH="4698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81D9833D-0C56-4D0C-91CF-4BF42647B7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98375" y="1282981"/>
                        <a:ext cx="2507923" cy="1158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6A99EFF2-EB74-4B93-B1A0-F605F1E2CD5E}"/>
              </a:ext>
            </a:extLst>
          </p:cNvPr>
          <p:cNvSpPr txBox="1"/>
          <p:nvPr/>
        </p:nvSpPr>
        <p:spPr>
          <a:xfrm>
            <a:off x="8364792" y="4969079"/>
            <a:ext cx="1957753" cy="4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000" b="1" dirty="0"/>
              <a:t>פתרון</a:t>
            </a:r>
            <a:r>
              <a:rPr lang="he-IL" sz="2000" dirty="0"/>
              <a:t> </a:t>
            </a:r>
            <a:r>
              <a:rPr lang="en-US" sz="2000" b="1" dirty="0"/>
              <a:t>2</a:t>
            </a:r>
            <a:r>
              <a:rPr lang="he-IL" sz="2000" dirty="0"/>
              <a:t>: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02249-D076-4844-B007-0308CDB2E8B7}"/>
              </a:ext>
            </a:extLst>
          </p:cNvPr>
          <p:cNvSpPr txBox="1"/>
          <p:nvPr/>
        </p:nvSpPr>
        <p:spPr>
          <a:xfrm flipH="1">
            <a:off x="9806160" y="1582235"/>
            <a:ext cx="566456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dirty="0"/>
              <a:t>ג. </a:t>
            </a:r>
            <a:endParaRPr lang="en-US" sz="2400" b="1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5912962-0866-48B7-BFB2-21B31F9E1715}"/>
              </a:ext>
            </a:extLst>
          </p:cNvPr>
          <p:cNvSpPr/>
          <p:nvPr/>
        </p:nvSpPr>
        <p:spPr>
          <a:xfrm>
            <a:off x="4303542" y="2276827"/>
            <a:ext cx="2991288" cy="3696875"/>
          </a:xfrm>
          <a:custGeom>
            <a:avLst/>
            <a:gdLst>
              <a:gd name="connsiteX0" fmla="*/ 0 w 2991678"/>
              <a:gd name="connsiteY0" fmla="*/ 3697356 h 3697356"/>
              <a:gd name="connsiteX1" fmla="*/ 536713 w 2991678"/>
              <a:gd name="connsiteY1" fmla="*/ 2007704 h 3697356"/>
              <a:gd name="connsiteX2" fmla="*/ 2286000 w 2991678"/>
              <a:gd name="connsiteY2" fmla="*/ 1282147 h 3697356"/>
              <a:gd name="connsiteX3" fmla="*/ 2991678 w 2991678"/>
              <a:gd name="connsiteY3" fmla="*/ 0 h 369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1678" h="3697356">
                <a:moveTo>
                  <a:pt x="0" y="3697356"/>
                </a:moveTo>
                <a:cubicBezTo>
                  <a:pt x="77856" y="3053797"/>
                  <a:pt x="155713" y="2410239"/>
                  <a:pt x="536713" y="2007704"/>
                </a:cubicBezTo>
                <a:cubicBezTo>
                  <a:pt x="917713" y="1605169"/>
                  <a:pt x="1876839" y="1616764"/>
                  <a:pt x="2286000" y="1282147"/>
                </a:cubicBezTo>
                <a:cubicBezTo>
                  <a:pt x="2695161" y="947530"/>
                  <a:pt x="2792895" y="422413"/>
                  <a:pt x="2991678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3CB885F-7F3B-4AB9-9A07-BE4090C2EFE4}"/>
              </a:ext>
            </a:extLst>
          </p:cNvPr>
          <p:cNvSpPr/>
          <p:nvPr/>
        </p:nvSpPr>
        <p:spPr>
          <a:xfrm>
            <a:off x="5200355" y="3512086"/>
            <a:ext cx="1464007" cy="1307769"/>
          </a:xfrm>
          <a:custGeom>
            <a:avLst/>
            <a:gdLst>
              <a:gd name="connsiteX0" fmla="*/ 0 w 1464198"/>
              <a:gd name="connsiteY0" fmla="*/ 1307939 h 1307939"/>
              <a:gd name="connsiteX1" fmla="*/ 1464198 w 1464198"/>
              <a:gd name="connsiteY1" fmla="*/ 1302152 h 1307939"/>
              <a:gd name="connsiteX2" fmla="*/ 1452623 w 1464198"/>
              <a:gd name="connsiteY2" fmla="*/ 0 h 1307939"/>
              <a:gd name="connsiteX3" fmla="*/ 1313727 w 1464198"/>
              <a:gd name="connsiteY3" fmla="*/ 127322 h 1307939"/>
              <a:gd name="connsiteX4" fmla="*/ 1157469 w 1464198"/>
              <a:gd name="connsiteY4" fmla="*/ 202557 h 1307939"/>
              <a:gd name="connsiteX5" fmla="*/ 1001211 w 1464198"/>
              <a:gd name="connsiteY5" fmla="*/ 260430 h 1307939"/>
              <a:gd name="connsiteX6" fmla="*/ 856527 w 1464198"/>
              <a:gd name="connsiteY6" fmla="*/ 300942 h 1307939"/>
              <a:gd name="connsiteX7" fmla="*/ 694481 w 1464198"/>
              <a:gd name="connsiteY7" fmla="*/ 347240 h 1307939"/>
              <a:gd name="connsiteX8" fmla="*/ 549798 w 1464198"/>
              <a:gd name="connsiteY8" fmla="*/ 376177 h 1307939"/>
              <a:gd name="connsiteX9" fmla="*/ 370390 w 1464198"/>
              <a:gd name="connsiteY9" fmla="*/ 439838 h 1307939"/>
              <a:gd name="connsiteX10" fmla="*/ 144684 w 1464198"/>
              <a:gd name="connsiteY10" fmla="*/ 509286 h 1307939"/>
              <a:gd name="connsiteX11" fmla="*/ 0 w 1464198"/>
              <a:gd name="connsiteY11" fmla="*/ 549797 h 1307939"/>
              <a:gd name="connsiteX12" fmla="*/ 0 w 1464198"/>
              <a:gd name="connsiteY12" fmla="*/ 1307939 h 130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4198" h="1307939">
                <a:moveTo>
                  <a:pt x="0" y="1307939"/>
                </a:moveTo>
                <a:lnTo>
                  <a:pt x="1464198" y="1302152"/>
                </a:lnTo>
                <a:lnTo>
                  <a:pt x="1452623" y="0"/>
                </a:lnTo>
                <a:lnTo>
                  <a:pt x="1313727" y="127322"/>
                </a:lnTo>
                <a:lnTo>
                  <a:pt x="1157469" y="202557"/>
                </a:lnTo>
                <a:lnTo>
                  <a:pt x="1001211" y="260430"/>
                </a:lnTo>
                <a:lnTo>
                  <a:pt x="856527" y="300942"/>
                </a:lnTo>
                <a:lnTo>
                  <a:pt x="694481" y="347240"/>
                </a:lnTo>
                <a:lnTo>
                  <a:pt x="549798" y="376177"/>
                </a:lnTo>
                <a:lnTo>
                  <a:pt x="370390" y="439838"/>
                </a:lnTo>
                <a:lnTo>
                  <a:pt x="144684" y="509286"/>
                </a:lnTo>
                <a:lnTo>
                  <a:pt x="0" y="549797"/>
                </a:lnTo>
                <a:cubicBezTo>
                  <a:pt x="1929" y="806369"/>
                  <a:pt x="3859" y="1062942"/>
                  <a:pt x="0" y="130793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177E99-FD0E-4FCF-9041-CB7CD5B669F9}"/>
              </a:ext>
            </a:extLst>
          </p:cNvPr>
          <p:cNvSpPr/>
          <p:nvPr/>
        </p:nvSpPr>
        <p:spPr>
          <a:xfrm flipH="1">
            <a:off x="1723393" y="2286151"/>
            <a:ext cx="2983137" cy="3655212"/>
          </a:xfrm>
          <a:custGeom>
            <a:avLst/>
            <a:gdLst>
              <a:gd name="connsiteX0" fmla="*/ 0 w 2991678"/>
              <a:gd name="connsiteY0" fmla="*/ 3697356 h 3697356"/>
              <a:gd name="connsiteX1" fmla="*/ 536713 w 2991678"/>
              <a:gd name="connsiteY1" fmla="*/ 2007704 h 3697356"/>
              <a:gd name="connsiteX2" fmla="*/ 2286000 w 2991678"/>
              <a:gd name="connsiteY2" fmla="*/ 1282147 h 3697356"/>
              <a:gd name="connsiteX3" fmla="*/ 2991678 w 2991678"/>
              <a:gd name="connsiteY3" fmla="*/ 0 h 369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1678" h="3697356">
                <a:moveTo>
                  <a:pt x="0" y="3697356"/>
                </a:moveTo>
                <a:cubicBezTo>
                  <a:pt x="77856" y="3053797"/>
                  <a:pt x="155713" y="2410239"/>
                  <a:pt x="536713" y="2007704"/>
                </a:cubicBezTo>
                <a:cubicBezTo>
                  <a:pt x="917713" y="1605169"/>
                  <a:pt x="1876839" y="1616764"/>
                  <a:pt x="2286000" y="1282147"/>
                </a:cubicBezTo>
                <a:cubicBezTo>
                  <a:pt x="2695161" y="947530"/>
                  <a:pt x="2792895" y="422413"/>
                  <a:pt x="2991678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8E659761-52A8-47EA-9BAF-1FE74F5A0D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3613" y="2971859"/>
          <a:ext cx="2714272" cy="509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Equation" r:id="rId8" imgW="1079280" imgH="203040" progId="Equation.DSMT4">
                  <p:embed/>
                </p:oleObj>
              </mc:Choice>
              <mc:Fallback>
                <p:oleObj name="Equation" r:id="rId8" imgW="1079280" imgH="2030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8E659761-52A8-47EA-9BAF-1FE74F5A0D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93613" y="2971859"/>
                        <a:ext cx="2714272" cy="509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FF0125CA-FE8C-4169-907F-CF60BB39CB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53926" y="2940114"/>
          <a:ext cx="861901" cy="636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Equation" r:id="rId10" imgW="342720" imgH="253800" progId="Equation.DSMT4">
                  <p:embed/>
                </p:oleObj>
              </mc:Choice>
              <mc:Fallback>
                <p:oleObj name="Equation" r:id="rId10" imgW="342720" imgH="2538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FF0125CA-FE8C-4169-907F-CF60BB39CB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253926" y="2940114"/>
                        <a:ext cx="861901" cy="636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3A622F2-3B9E-4CA3-9FD9-5B9B874F3517}"/>
              </a:ext>
            </a:extLst>
          </p:cNvPr>
          <p:cNvSpPr/>
          <p:nvPr/>
        </p:nvSpPr>
        <p:spPr>
          <a:xfrm>
            <a:off x="8467932" y="3737567"/>
            <a:ext cx="565630" cy="715709"/>
          </a:xfrm>
          <a:custGeom>
            <a:avLst/>
            <a:gdLst>
              <a:gd name="connsiteX0" fmla="*/ 0 w 1464198"/>
              <a:gd name="connsiteY0" fmla="*/ 1307939 h 1307939"/>
              <a:gd name="connsiteX1" fmla="*/ 1464198 w 1464198"/>
              <a:gd name="connsiteY1" fmla="*/ 1302152 h 1307939"/>
              <a:gd name="connsiteX2" fmla="*/ 1452623 w 1464198"/>
              <a:gd name="connsiteY2" fmla="*/ 0 h 1307939"/>
              <a:gd name="connsiteX3" fmla="*/ 1313727 w 1464198"/>
              <a:gd name="connsiteY3" fmla="*/ 127322 h 1307939"/>
              <a:gd name="connsiteX4" fmla="*/ 1157469 w 1464198"/>
              <a:gd name="connsiteY4" fmla="*/ 202557 h 1307939"/>
              <a:gd name="connsiteX5" fmla="*/ 1001211 w 1464198"/>
              <a:gd name="connsiteY5" fmla="*/ 260430 h 1307939"/>
              <a:gd name="connsiteX6" fmla="*/ 856527 w 1464198"/>
              <a:gd name="connsiteY6" fmla="*/ 300942 h 1307939"/>
              <a:gd name="connsiteX7" fmla="*/ 694481 w 1464198"/>
              <a:gd name="connsiteY7" fmla="*/ 347240 h 1307939"/>
              <a:gd name="connsiteX8" fmla="*/ 549798 w 1464198"/>
              <a:gd name="connsiteY8" fmla="*/ 376177 h 1307939"/>
              <a:gd name="connsiteX9" fmla="*/ 370390 w 1464198"/>
              <a:gd name="connsiteY9" fmla="*/ 439838 h 1307939"/>
              <a:gd name="connsiteX10" fmla="*/ 144684 w 1464198"/>
              <a:gd name="connsiteY10" fmla="*/ 509286 h 1307939"/>
              <a:gd name="connsiteX11" fmla="*/ 0 w 1464198"/>
              <a:gd name="connsiteY11" fmla="*/ 549797 h 1307939"/>
              <a:gd name="connsiteX12" fmla="*/ 0 w 1464198"/>
              <a:gd name="connsiteY12" fmla="*/ 1307939 h 130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4198" h="1307939">
                <a:moveTo>
                  <a:pt x="0" y="1307939"/>
                </a:moveTo>
                <a:lnTo>
                  <a:pt x="1464198" y="1302152"/>
                </a:lnTo>
                <a:lnTo>
                  <a:pt x="1452623" y="0"/>
                </a:lnTo>
                <a:lnTo>
                  <a:pt x="1313727" y="127322"/>
                </a:lnTo>
                <a:lnTo>
                  <a:pt x="1157469" y="202557"/>
                </a:lnTo>
                <a:lnTo>
                  <a:pt x="1001211" y="260430"/>
                </a:lnTo>
                <a:lnTo>
                  <a:pt x="856527" y="300942"/>
                </a:lnTo>
                <a:lnTo>
                  <a:pt x="694481" y="347240"/>
                </a:lnTo>
                <a:lnTo>
                  <a:pt x="549798" y="376177"/>
                </a:lnTo>
                <a:lnTo>
                  <a:pt x="370390" y="439838"/>
                </a:lnTo>
                <a:lnTo>
                  <a:pt x="144684" y="509286"/>
                </a:lnTo>
                <a:lnTo>
                  <a:pt x="0" y="549797"/>
                </a:lnTo>
                <a:cubicBezTo>
                  <a:pt x="1929" y="806369"/>
                  <a:pt x="3859" y="1062942"/>
                  <a:pt x="0" y="130793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/>
              <a:t>10</a:t>
            </a:r>
            <a:endParaRPr lang="en-US" sz="2400" b="1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B633D8F-E095-41B0-AACE-27352C14FB40}"/>
              </a:ext>
            </a:extLst>
          </p:cNvPr>
          <p:cNvSpPr/>
          <p:nvPr/>
        </p:nvSpPr>
        <p:spPr>
          <a:xfrm flipH="1">
            <a:off x="2307334" y="3481383"/>
            <a:ext cx="1464007" cy="1307769"/>
          </a:xfrm>
          <a:custGeom>
            <a:avLst/>
            <a:gdLst>
              <a:gd name="connsiteX0" fmla="*/ 0 w 1464198"/>
              <a:gd name="connsiteY0" fmla="*/ 1307939 h 1307939"/>
              <a:gd name="connsiteX1" fmla="*/ 1464198 w 1464198"/>
              <a:gd name="connsiteY1" fmla="*/ 1302152 h 1307939"/>
              <a:gd name="connsiteX2" fmla="*/ 1452623 w 1464198"/>
              <a:gd name="connsiteY2" fmla="*/ 0 h 1307939"/>
              <a:gd name="connsiteX3" fmla="*/ 1313727 w 1464198"/>
              <a:gd name="connsiteY3" fmla="*/ 127322 h 1307939"/>
              <a:gd name="connsiteX4" fmla="*/ 1157469 w 1464198"/>
              <a:gd name="connsiteY4" fmla="*/ 202557 h 1307939"/>
              <a:gd name="connsiteX5" fmla="*/ 1001211 w 1464198"/>
              <a:gd name="connsiteY5" fmla="*/ 260430 h 1307939"/>
              <a:gd name="connsiteX6" fmla="*/ 856527 w 1464198"/>
              <a:gd name="connsiteY6" fmla="*/ 300942 h 1307939"/>
              <a:gd name="connsiteX7" fmla="*/ 694481 w 1464198"/>
              <a:gd name="connsiteY7" fmla="*/ 347240 h 1307939"/>
              <a:gd name="connsiteX8" fmla="*/ 549798 w 1464198"/>
              <a:gd name="connsiteY8" fmla="*/ 376177 h 1307939"/>
              <a:gd name="connsiteX9" fmla="*/ 370390 w 1464198"/>
              <a:gd name="connsiteY9" fmla="*/ 439838 h 1307939"/>
              <a:gd name="connsiteX10" fmla="*/ 144684 w 1464198"/>
              <a:gd name="connsiteY10" fmla="*/ 509286 h 1307939"/>
              <a:gd name="connsiteX11" fmla="*/ 0 w 1464198"/>
              <a:gd name="connsiteY11" fmla="*/ 549797 h 1307939"/>
              <a:gd name="connsiteX12" fmla="*/ 0 w 1464198"/>
              <a:gd name="connsiteY12" fmla="*/ 1307939 h 130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4198" h="1307939">
                <a:moveTo>
                  <a:pt x="0" y="1307939"/>
                </a:moveTo>
                <a:lnTo>
                  <a:pt x="1464198" y="1302152"/>
                </a:lnTo>
                <a:lnTo>
                  <a:pt x="1452623" y="0"/>
                </a:lnTo>
                <a:lnTo>
                  <a:pt x="1313727" y="127322"/>
                </a:lnTo>
                <a:lnTo>
                  <a:pt x="1157469" y="202557"/>
                </a:lnTo>
                <a:lnTo>
                  <a:pt x="1001211" y="260430"/>
                </a:lnTo>
                <a:lnTo>
                  <a:pt x="856527" y="300942"/>
                </a:lnTo>
                <a:lnTo>
                  <a:pt x="694481" y="347240"/>
                </a:lnTo>
                <a:lnTo>
                  <a:pt x="549798" y="376177"/>
                </a:lnTo>
                <a:lnTo>
                  <a:pt x="370390" y="439838"/>
                </a:lnTo>
                <a:lnTo>
                  <a:pt x="144684" y="509286"/>
                </a:lnTo>
                <a:lnTo>
                  <a:pt x="0" y="549797"/>
                </a:lnTo>
                <a:cubicBezTo>
                  <a:pt x="1929" y="806369"/>
                  <a:pt x="3859" y="1062942"/>
                  <a:pt x="0" y="130793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9F1E39D0-C703-4CFF-AFD5-EC672D44DB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14245" y="5565497"/>
          <a:ext cx="2066656" cy="1022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Equation" r:id="rId12" imgW="927000" imgH="457200" progId="Equation.DSMT4">
                  <p:embed/>
                </p:oleObj>
              </mc:Choice>
              <mc:Fallback>
                <p:oleObj name="Equation" r:id="rId12" imgW="927000" imgH="45720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9F1E39D0-C703-4CFF-AFD5-EC672D44D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914245" y="5565497"/>
                        <a:ext cx="2066656" cy="1022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673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8" grpId="0" animBg="1"/>
      <p:bldP spid="32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3CBBC7FB-F905-4704-957D-83E0C090C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634" y="1386989"/>
            <a:ext cx="3498574" cy="5435171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6813" y="190399"/>
            <a:ext cx="8258342" cy="1114694"/>
          </a:xfrm>
        </p:spPr>
        <p:txBody>
          <a:bodyPr>
            <a:normAutofit fontScale="90000"/>
          </a:bodyPr>
          <a:lstStyle/>
          <a:p>
            <a:pPr algn="r"/>
            <a:r>
              <a:rPr lang="he-IL" sz="2200" dirty="0">
                <a:solidFill>
                  <a:srgbClr val="FF0000"/>
                </a:solidFill>
                <a:cs typeface="David" pitchFamily="2" charset="-79"/>
              </a:rPr>
              <a:t>נתונה פונקציה </a:t>
            </a:r>
            <a:r>
              <a:rPr lang="en-US" sz="2200" dirty="0">
                <a:solidFill>
                  <a:srgbClr val="FF0000"/>
                </a:solidFill>
                <a:cs typeface="David" pitchFamily="2" charset="-79"/>
              </a:rPr>
              <a:t>g(x) </a:t>
            </a:r>
            <a:r>
              <a:rPr lang="he-IL" sz="2200" dirty="0">
                <a:solidFill>
                  <a:srgbClr val="FF0000"/>
                </a:solidFill>
                <a:cs typeface="David" pitchFamily="2" charset="-79"/>
              </a:rPr>
              <a:t> וידוע  כי השטח של האזור המסומן  הוא </a:t>
            </a:r>
            <a:r>
              <a:rPr lang="en-US" sz="2200" dirty="0">
                <a:solidFill>
                  <a:srgbClr val="FF0000"/>
                </a:solidFill>
                <a:cs typeface="David" pitchFamily="2" charset="-79"/>
              </a:rPr>
              <a:t> </a:t>
            </a:r>
            <a:r>
              <a:rPr lang="he-IL" sz="2200" dirty="0">
                <a:solidFill>
                  <a:srgbClr val="FF0000"/>
                </a:solidFill>
                <a:cs typeface="David" pitchFamily="2" charset="-79"/>
              </a:rPr>
              <a:t>10 יח''ר.</a:t>
            </a:r>
            <a:br>
              <a:rPr lang="he-IL" sz="2200" dirty="0">
                <a:solidFill>
                  <a:srgbClr val="FF0000"/>
                </a:solidFill>
                <a:cs typeface="David" pitchFamily="2" charset="-79"/>
              </a:rPr>
            </a:br>
            <a:br>
              <a:rPr lang="he-IL" sz="2200" dirty="0">
                <a:solidFill>
                  <a:srgbClr val="FF0000"/>
                </a:solidFill>
                <a:cs typeface="David" pitchFamily="2" charset="-79"/>
              </a:rPr>
            </a:br>
            <a:r>
              <a:rPr lang="he-IL" sz="2200" dirty="0">
                <a:solidFill>
                  <a:srgbClr val="FF0000"/>
                </a:solidFill>
                <a:cs typeface="David" pitchFamily="2" charset="-79"/>
              </a:rPr>
              <a:t>האם תוכל לחשב את </a:t>
            </a:r>
            <a:r>
              <a:rPr lang="he-IL" sz="2200" dirty="0" err="1">
                <a:solidFill>
                  <a:srgbClr val="FF0000"/>
                </a:solidFill>
                <a:cs typeface="David" pitchFamily="2" charset="-79"/>
              </a:rPr>
              <a:t>האינטגרלים</a:t>
            </a:r>
            <a:r>
              <a:rPr lang="he-IL" sz="2200" dirty="0">
                <a:solidFill>
                  <a:srgbClr val="FF0000"/>
                </a:solidFill>
                <a:cs typeface="David" pitchFamily="2" charset="-79"/>
              </a:rPr>
              <a:t> הבאים</a:t>
            </a:r>
            <a:r>
              <a:rPr lang="he-IL" sz="2200" dirty="0">
                <a:cs typeface="David" pitchFamily="2" charset="-79"/>
              </a:rPr>
              <a:t>:</a:t>
            </a:r>
            <a:br>
              <a:rPr lang="he-IL" sz="1600" dirty="0">
                <a:cs typeface="David" pitchFamily="2" charset="-79"/>
              </a:rPr>
            </a:br>
            <a:endParaRPr lang="he-IL" sz="1600" dirty="0">
              <a:cs typeface="David" pitchFamily="2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8799128" y="126495"/>
            <a:ext cx="1771418" cy="906417"/>
            <a:chOff x="6553200" y="1295400"/>
            <a:chExt cx="1905000" cy="1295400"/>
          </a:xfrm>
        </p:grpSpPr>
        <p:sp>
          <p:nvSpPr>
            <p:cNvPr id="3" name="ענן 2"/>
            <p:cNvSpPr/>
            <p:nvPr/>
          </p:nvSpPr>
          <p:spPr>
            <a:xfrm>
              <a:off x="6553200" y="1295400"/>
              <a:ext cx="1905000" cy="1295400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19900" y="1567934"/>
              <a:ext cx="1371600" cy="65970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2400" b="1" dirty="0">
                  <a:cs typeface="David" pitchFamily="2" charset="-79"/>
                </a:rPr>
                <a:t>פתרונות: 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E40ABD7-B1C2-4DD9-BB0F-540659DACCAA}"/>
              </a:ext>
            </a:extLst>
          </p:cNvPr>
          <p:cNvSpPr txBox="1"/>
          <p:nvPr/>
        </p:nvSpPr>
        <p:spPr>
          <a:xfrm>
            <a:off x="8364792" y="2302398"/>
            <a:ext cx="1957753" cy="4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000" b="1" dirty="0"/>
              <a:t>פתרון </a:t>
            </a:r>
            <a:r>
              <a:rPr lang="en-US" sz="2000" b="1" dirty="0"/>
              <a:t>1</a:t>
            </a:r>
            <a:r>
              <a:rPr lang="he-IL" sz="2000" b="1" dirty="0"/>
              <a:t>:</a:t>
            </a:r>
            <a:endParaRPr lang="en-US" sz="2000" b="1" dirty="0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81D9833D-0C56-4D0C-91CF-4BF42647B7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28535" y="1297266"/>
          <a:ext cx="2446018" cy="1128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Equation" r:id="rId5" imgW="990360" imgH="457200" progId="Equation.DSMT4">
                  <p:embed/>
                </p:oleObj>
              </mc:Choice>
              <mc:Fallback>
                <p:oleObj name="Equation" r:id="rId5" imgW="990360" imgH="4572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81D9833D-0C56-4D0C-91CF-4BF42647B7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28535" y="1297266"/>
                        <a:ext cx="2446018" cy="1128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6A99EFF2-EB74-4B93-B1A0-F605F1E2CD5E}"/>
              </a:ext>
            </a:extLst>
          </p:cNvPr>
          <p:cNvSpPr txBox="1"/>
          <p:nvPr/>
        </p:nvSpPr>
        <p:spPr>
          <a:xfrm>
            <a:off x="8364792" y="4969079"/>
            <a:ext cx="1957753" cy="4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000" b="1" dirty="0"/>
              <a:t>פתרון</a:t>
            </a:r>
            <a:r>
              <a:rPr lang="he-IL" sz="2000" dirty="0"/>
              <a:t> </a:t>
            </a:r>
            <a:r>
              <a:rPr lang="en-US" sz="2000" b="1" dirty="0"/>
              <a:t>2</a:t>
            </a:r>
            <a:r>
              <a:rPr lang="he-IL" sz="2000" dirty="0"/>
              <a:t>: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02249-D076-4844-B007-0308CDB2E8B7}"/>
              </a:ext>
            </a:extLst>
          </p:cNvPr>
          <p:cNvSpPr txBox="1"/>
          <p:nvPr/>
        </p:nvSpPr>
        <p:spPr>
          <a:xfrm flipH="1">
            <a:off x="9806160" y="1582235"/>
            <a:ext cx="566456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dirty="0"/>
              <a:t>ד. </a:t>
            </a:r>
            <a:endParaRPr lang="en-US" sz="2400" b="1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5912962-0866-48B7-BFB2-21B31F9E1715}"/>
              </a:ext>
            </a:extLst>
          </p:cNvPr>
          <p:cNvSpPr/>
          <p:nvPr/>
        </p:nvSpPr>
        <p:spPr>
          <a:xfrm flipV="1">
            <a:off x="2052349" y="2967846"/>
            <a:ext cx="2991288" cy="3696875"/>
          </a:xfrm>
          <a:custGeom>
            <a:avLst/>
            <a:gdLst>
              <a:gd name="connsiteX0" fmla="*/ 0 w 2991678"/>
              <a:gd name="connsiteY0" fmla="*/ 3697356 h 3697356"/>
              <a:gd name="connsiteX1" fmla="*/ 536713 w 2991678"/>
              <a:gd name="connsiteY1" fmla="*/ 2007704 h 3697356"/>
              <a:gd name="connsiteX2" fmla="*/ 2286000 w 2991678"/>
              <a:gd name="connsiteY2" fmla="*/ 1282147 h 3697356"/>
              <a:gd name="connsiteX3" fmla="*/ 2991678 w 2991678"/>
              <a:gd name="connsiteY3" fmla="*/ 0 h 369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1678" h="3697356">
                <a:moveTo>
                  <a:pt x="0" y="3697356"/>
                </a:moveTo>
                <a:cubicBezTo>
                  <a:pt x="77856" y="3053797"/>
                  <a:pt x="155713" y="2410239"/>
                  <a:pt x="536713" y="2007704"/>
                </a:cubicBezTo>
                <a:cubicBezTo>
                  <a:pt x="917713" y="1605169"/>
                  <a:pt x="1876839" y="1616764"/>
                  <a:pt x="2286000" y="1282147"/>
                </a:cubicBezTo>
                <a:cubicBezTo>
                  <a:pt x="2695161" y="947530"/>
                  <a:pt x="2792895" y="422413"/>
                  <a:pt x="2991678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3CB885F-7F3B-4AB9-9A07-BE4090C2EFE4}"/>
              </a:ext>
            </a:extLst>
          </p:cNvPr>
          <p:cNvSpPr/>
          <p:nvPr/>
        </p:nvSpPr>
        <p:spPr>
          <a:xfrm>
            <a:off x="3000795" y="2833812"/>
            <a:ext cx="1464007" cy="1307769"/>
          </a:xfrm>
          <a:custGeom>
            <a:avLst/>
            <a:gdLst>
              <a:gd name="connsiteX0" fmla="*/ 0 w 1464198"/>
              <a:gd name="connsiteY0" fmla="*/ 1307939 h 1307939"/>
              <a:gd name="connsiteX1" fmla="*/ 1464198 w 1464198"/>
              <a:gd name="connsiteY1" fmla="*/ 1302152 h 1307939"/>
              <a:gd name="connsiteX2" fmla="*/ 1452623 w 1464198"/>
              <a:gd name="connsiteY2" fmla="*/ 0 h 1307939"/>
              <a:gd name="connsiteX3" fmla="*/ 1313727 w 1464198"/>
              <a:gd name="connsiteY3" fmla="*/ 127322 h 1307939"/>
              <a:gd name="connsiteX4" fmla="*/ 1157469 w 1464198"/>
              <a:gd name="connsiteY4" fmla="*/ 202557 h 1307939"/>
              <a:gd name="connsiteX5" fmla="*/ 1001211 w 1464198"/>
              <a:gd name="connsiteY5" fmla="*/ 260430 h 1307939"/>
              <a:gd name="connsiteX6" fmla="*/ 856527 w 1464198"/>
              <a:gd name="connsiteY6" fmla="*/ 300942 h 1307939"/>
              <a:gd name="connsiteX7" fmla="*/ 694481 w 1464198"/>
              <a:gd name="connsiteY7" fmla="*/ 347240 h 1307939"/>
              <a:gd name="connsiteX8" fmla="*/ 549798 w 1464198"/>
              <a:gd name="connsiteY8" fmla="*/ 376177 h 1307939"/>
              <a:gd name="connsiteX9" fmla="*/ 370390 w 1464198"/>
              <a:gd name="connsiteY9" fmla="*/ 439838 h 1307939"/>
              <a:gd name="connsiteX10" fmla="*/ 144684 w 1464198"/>
              <a:gd name="connsiteY10" fmla="*/ 509286 h 1307939"/>
              <a:gd name="connsiteX11" fmla="*/ 0 w 1464198"/>
              <a:gd name="connsiteY11" fmla="*/ 549797 h 1307939"/>
              <a:gd name="connsiteX12" fmla="*/ 0 w 1464198"/>
              <a:gd name="connsiteY12" fmla="*/ 1307939 h 130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4198" h="1307939">
                <a:moveTo>
                  <a:pt x="0" y="1307939"/>
                </a:moveTo>
                <a:lnTo>
                  <a:pt x="1464198" y="1302152"/>
                </a:lnTo>
                <a:lnTo>
                  <a:pt x="1452623" y="0"/>
                </a:lnTo>
                <a:lnTo>
                  <a:pt x="1313727" y="127322"/>
                </a:lnTo>
                <a:lnTo>
                  <a:pt x="1157469" y="202557"/>
                </a:lnTo>
                <a:lnTo>
                  <a:pt x="1001211" y="260430"/>
                </a:lnTo>
                <a:lnTo>
                  <a:pt x="856527" y="300942"/>
                </a:lnTo>
                <a:lnTo>
                  <a:pt x="694481" y="347240"/>
                </a:lnTo>
                <a:lnTo>
                  <a:pt x="549798" y="376177"/>
                </a:lnTo>
                <a:lnTo>
                  <a:pt x="370390" y="439838"/>
                </a:lnTo>
                <a:lnTo>
                  <a:pt x="144684" y="509286"/>
                </a:lnTo>
                <a:lnTo>
                  <a:pt x="0" y="549797"/>
                </a:lnTo>
                <a:cubicBezTo>
                  <a:pt x="1929" y="806369"/>
                  <a:pt x="3859" y="1062942"/>
                  <a:pt x="0" y="130793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177E99-FD0E-4FCF-9041-CB7CD5B669F9}"/>
              </a:ext>
            </a:extLst>
          </p:cNvPr>
          <p:cNvSpPr/>
          <p:nvPr/>
        </p:nvSpPr>
        <p:spPr>
          <a:xfrm>
            <a:off x="2085698" y="1592045"/>
            <a:ext cx="2991288" cy="3696875"/>
          </a:xfrm>
          <a:custGeom>
            <a:avLst/>
            <a:gdLst>
              <a:gd name="connsiteX0" fmla="*/ 0 w 2991678"/>
              <a:gd name="connsiteY0" fmla="*/ 3697356 h 3697356"/>
              <a:gd name="connsiteX1" fmla="*/ 536713 w 2991678"/>
              <a:gd name="connsiteY1" fmla="*/ 2007704 h 3697356"/>
              <a:gd name="connsiteX2" fmla="*/ 2286000 w 2991678"/>
              <a:gd name="connsiteY2" fmla="*/ 1282147 h 3697356"/>
              <a:gd name="connsiteX3" fmla="*/ 2991678 w 2991678"/>
              <a:gd name="connsiteY3" fmla="*/ 0 h 369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1678" h="3697356">
                <a:moveTo>
                  <a:pt x="0" y="3697356"/>
                </a:moveTo>
                <a:cubicBezTo>
                  <a:pt x="77856" y="3053797"/>
                  <a:pt x="155713" y="2410239"/>
                  <a:pt x="536713" y="2007704"/>
                </a:cubicBezTo>
                <a:cubicBezTo>
                  <a:pt x="917713" y="1605169"/>
                  <a:pt x="1876839" y="1616764"/>
                  <a:pt x="2286000" y="1282147"/>
                </a:cubicBezTo>
                <a:cubicBezTo>
                  <a:pt x="2695161" y="947530"/>
                  <a:pt x="2792895" y="422413"/>
                  <a:pt x="2991678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8E659761-52A8-47EA-9BAF-1FE74F5A0D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3614" y="2971859"/>
          <a:ext cx="2715859" cy="509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Equation" r:id="rId7" imgW="1079280" imgH="203040" progId="Equation.DSMT4">
                  <p:embed/>
                </p:oleObj>
              </mc:Choice>
              <mc:Fallback>
                <p:oleObj name="Equation" r:id="rId7" imgW="1079280" imgH="2030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8E659761-52A8-47EA-9BAF-1FE74F5A0D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93614" y="2971859"/>
                        <a:ext cx="2715859" cy="509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FF0125CA-FE8C-4169-907F-CF60BB39CB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80375" y="2730593"/>
          <a:ext cx="414283" cy="987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Equation" r:id="rId9" imgW="164880" imgH="393480" progId="Equation.DSMT4">
                  <p:embed/>
                </p:oleObj>
              </mc:Choice>
              <mc:Fallback>
                <p:oleObj name="Equation" r:id="rId9" imgW="164880" imgH="393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FF0125CA-FE8C-4169-907F-CF60BB39CB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80375" y="2730593"/>
                        <a:ext cx="414283" cy="987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3A622F2-3B9E-4CA3-9FD9-5B9B874F3517}"/>
              </a:ext>
            </a:extLst>
          </p:cNvPr>
          <p:cNvSpPr/>
          <p:nvPr/>
        </p:nvSpPr>
        <p:spPr>
          <a:xfrm flipV="1">
            <a:off x="8392197" y="3746719"/>
            <a:ext cx="565630" cy="715709"/>
          </a:xfrm>
          <a:custGeom>
            <a:avLst/>
            <a:gdLst>
              <a:gd name="connsiteX0" fmla="*/ 0 w 1464198"/>
              <a:gd name="connsiteY0" fmla="*/ 1307939 h 1307939"/>
              <a:gd name="connsiteX1" fmla="*/ 1464198 w 1464198"/>
              <a:gd name="connsiteY1" fmla="*/ 1302152 h 1307939"/>
              <a:gd name="connsiteX2" fmla="*/ 1452623 w 1464198"/>
              <a:gd name="connsiteY2" fmla="*/ 0 h 1307939"/>
              <a:gd name="connsiteX3" fmla="*/ 1313727 w 1464198"/>
              <a:gd name="connsiteY3" fmla="*/ 127322 h 1307939"/>
              <a:gd name="connsiteX4" fmla="*/ 1157469 w 1464198"/>
              <a:gd name="connsiteY4" fmla="*/ 202557 h 1307939"/>
              <a:gd name="connsiteX5" fmla="*/ 1001211 w 1464198"/>
              <a:gd name="connsiteY5" fmla="*/ 260430 h 1307939"/>
              <a:gd name="connsiteX6" fmla="*/ 856527 w 1464198"/>
              <a:gd name="connsiteY6" fmla="*/ 300942 h 1307939"/>
              <a:gd name="connsiteX7" fmla="*/ 694481 w 1464198"/>
              <a:gd name="connsiteY7" fmla="*/ 347240 h 1307939"/>
              <a:gd name="connsiteX8" fmla="*/ 549798 w 1464198"/>
              <a:gd name="connsiteY8" fmla="*/ 376177 h 1307939"/>
              <a:gd name="connsiteX9" fmla="*/ 370390 w 1464198"/>
              <a:gd name="connsiteY9" fmla="*/ 439838 h 1307939"/>
              <a:gd name="connsiteX10" fmla="*/ 144684 w 1464198"/>
              <a:gd name="connsiteY10" fmla="*/ 509286 h 1307939"/>
              <a:gd name="connsiteX11" fmla="*/ 0 w 1464198"/>
              <a:gd name="connsiteY11" fmla="*/ 549797 h 1307939"/>
              <a:gd name="connsiteX12" fmla="*/ 0 w 1464198"/>
              <a:gd name="connsiteY12" fmla="*/ 1307939 h 130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4198" h="1307939">
                <a:moveTo>
                  <a:pt x="0" y="1307939"/>
                </a:moveTo>
                <a:lnTo>
                  <a:pt x="1464198" y="1302152"/>
                </a:lnTo>
                <a:lnTo>
                  <a:pt x="1452623" y="0"/>
                </a:lnTo>
                <a:lnTo>
                  <a:pt x="1313727" y="127322"/>
                </a:lnTo>
                <a:lnTo>
                  <a:pt x="1157469" y="202557"/>
                </a:lnTo>
                <a:lnTo>
                  <a:pt x="1001211" y="260430"/>
                </a:lnTo>
                <a:lnTo>
                  <a:pt x="856527" y="300942"/>
                </a:lnTo>
                <a:lnTo>
                  <a:pt x="694481" y="347240"/>
                </a:lnTo>
                <a:lnTo>
                  <a:pt x="549798" y="376177"/>
                </a:lnTo>
                <a:lnTo>
                  <a:pt x="370390" y="439838"/>
                </a:lnTo>
                <a:lnTo>
                  <a:pt x="144684" y="509286"/>
                </a:lnTo>
                <a:lnTo>
                  <a:pt x="0" y="549797"/>
                </a:lnTo>
                <a:cubicBezTo>
                  <a:pt x="1929" y="806369"/>
                  <a:pt x="3859" y="1062942"/>
                  <a:pt x="0" y="130793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F51F1AE-BBD2-4ACE-AE58-B0D5DDCBDA49}"/>
              </a:ext>
            </a:extLst>
          </p:cNvPr>
          <p:cNvSpPr/>
          <p:nvPr/>
        </p:nvSpPr>
        <p:spPr>
          <a:xfrm flipV="1">
            <a:off x="2995363" y="4166272"/>
            <a:ext cx="1464007" cy="1307769"/>
          </a:xfrm>
          <a:custGeom>
            <a:avLst/>
            <a:gdLst>
              <a:gd name="connsiteX0" fmla="*/ 0 w 1464198"/>
              <a:gd name="connsiteY0" fmla="*/ 1307939 h 1307939"/>
              <a:gd name="connsiteX1" fmla="*/ 1464198 w 1464198"/>
              <a:gd name="connsiteY1" fmla="*/ 1302152 h 1307939"/>
              <a:gd name="connsiteX2" fmla="*/ 1452623 w 1464198"/>
              <a:gd name="connsiteY2" fmla="*/ 0 h 1307939"/>
              <a:gd name="connsiteX3" fmla="*/ 1313727 w 1464198"/>
              <a:gd name="connsiteY3" fmla="*/ 127322 h 1307939"/>
              <a:gd name="connsiteX4" fmla="*/ 1157469 w 1464198"/>
              <a:gd name="connsiteY4" fmla="*/ 202557 h 1307939"/>
              <a:gd name="connsiteX5" fmla="*/ 1001211 w 1464198"/>
              <a:gd name="connsiteY5" fmla="*/ 260430 h 1307939"/>
              <a:gd name="connsiteX6" fmla="*/ 856527 w 1464198"/>
              <a:gd name="connsiteY6" fmla="*/ 300942 h 1307939"/>
              <a:gd name="connsiteX7" fmla="*/ 694481 w 1464198"/>
              <a:gd name="connsiteY7" fmla="*/ 347240 h 1307939"/>
              <a:gd name="connsiteX8" fmla="*/ 549798 w 1464198"/>
              <a:gd name="connsiteY8" fmla="*/ 376177 h 1307939"/>
              <a:gd name="connsiteX9" fmla="*/ 370390 w 1464198"/>
              <a:gd name="connsiteY9" fmla="*/ 439838 h 1307939"/>
              <a:gd name="connsiteX10" fmla="*/ 144684 w 1464198"/>
              <a:gd name="connsiteY10" fmla="*/ 509286 h 1307939"/>
              <a:gd name="connsiteX11" fmla="*/ 0 w 1464198"/>
              <a:gd name="connsiteY11" fmla="*/ 549797 h 1307939"/>
              <a:gd name="connsiteX12" fmla="*/ 0 w 1464198"/>
              <a:gd name="connsiteY12" fmla="*/ 1307939 h 130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4198" h="1307939">
                <a:moveTo>
                  <a:pt x="0" y="1307939"/>
                </a:moveTo>
                <a:lnTo>
                  <a:pt x="1464198" y="1302152"/>
                </a:lnTo>
                <a:lnTo>
                  <a:pt x="1452623" y="0"/>
                </a:lnTo>
                <a:lnTo>
                  <a:pt x="1313727" y="127322"/>
                </a:lnTo>
                <a:lnTo>
                  <a:pt x="1157469" y="202557"/>
                </a:lnTo>
                <a:lnTo>
                  <a:pt x="1001211" y="260430"/>
                </a:lnTo>
                <a:lnTo>
                  <a:pt x="856527" y="300942"/>
                </a:lnTo>
                <a:lnTo>
                  <a:pt x="694481" y="347240"/>
                </a:lnTo>
                <a:lnTo>
                  <a:pt x="549798" y="376177"/>
                </a:lnTo>
                <a:lnTo>
                  <a:pt x="370390" y="439838"/>
                </a:lnTo>
                <a:lnTo>
                  <a:pt x="144684" y="509286"/>
                </a:lnTo>
                <a:lnTo>
                  <a:pt x="0" y="549797"/>
                </a:lnTo>
                <a:cubicBezTo>
                  <a:pt x="1929" y="806369"/>
                  <a:pt x="3859" y="1062942"/>
                  <a:pt x="0" y="130793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5B190-30EF-42D6-816F-1F380EF1FD4E}"/>
              </a:ext>
            </a:extLst>
          </p:cNvPr>
          <p:cNvSpPr txBox="1"/>
          <p:nvPr/>
        </p:nvSpPr>
        <p:spPr>
          <a:xfrm>
            <a:off x="8358002" y="3790096"/>
            <a:ext cx="659027" cy="4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 -10</a:t>
            </a:r>
          </a:p>
        </p:txBody>
      </p:sp>
      <p:graphicFrame>
        <p:nvGraphicFramePr>
          <p:cNvPr id="4" name="אובייקט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465336"/>
              </p:ext>
            </p:extLst>
          </p:nvPr>
        </p:nvGraphicFramePr>
        <p:xfrm>
          <a:off x="4972050" y="5208588"/>
          <a:ext cx="496887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Equation" r:id="rId11" imgW="1803240" imgH="469800" progId="Equation.DSMT4">
                  <p:embed/>
                </p:oleObj>
              </mc:Choice>
              <mc:Fallback>
                <p:oleObj name="Equation" r:id="rId11" imgW="1803240" imgH="469800" progId="Equation.DSMT4">
                  <p:embed/>
                  <p:pic>
                    <p:nvPicPr>
                      <p:cNvPr id="4" name="אובייקט 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72050" y="5208588"/>
                        <a:ext cx="4968875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202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15" grpId="0" animBg="1"/>
      <p:bldP spid="32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id="{E55CAACC-32A5-4C11-AF9D-7AD65DE8F0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259"/>
          <a:stretch/>
        </p:blipFill>
        <p:spPr>
          <a:xfrm>
            <a:off x="6267639" y="1728259"/>
            <a:ext cx="3498574" cy="4497109"/>
          </a:xfrm>
          <a:prstGeom prst="rect">
            <a:avLst/>
          </a:prstGeom>
        </p:spPr>
      </p:pic>
      <p:pic>
        <p:nvPicPr>
          <p:cNvPr id="37" name="Picture 36" descr="Screen Clipping">
            <a:extLst>
              <a:ext uri="{FF2B5EF4-FFF2-40B4-BE49-F238E27FC236}">
                <a16:creationId xmlns:a16="http://schemas.microsoft.com/office/drawing/2014/main" id="{BD499ACF-A9ED-49D3-BC00-6C7A1F893E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259"/>
          <a:stretch/>
        </p:blipFill>
        <p:spPr>
          <a:xfrm>
            <a:off x="2318259" y="2215394"/>
            <a:ext cx="3498574" cy="4497109"/>
          </a:xfrm>
          <a:prstGeom prst="rect">
            <a:avLst/>
          </a:prstGeom>
        </p:spPr>
      </p:pic>
      <p:grpSp>
        <p:nvGrpSpPr>
          <p:cNvPr id="20" name="קבוצה 7">
            <a:extLst>
              <a:ext uri="{FF2B5EF4-FFF2-40B4-BE49-F238E27FC236}">
                <a16:creationId xmlns:a16="http://schemas.microsoft.com/office/drawing/2014/main" id="{262760FD-EC01-46C4-8CD4-0F8BCE95337E}"/>
              </a:ext>
            </a:extLst>
          </p:cNvPr>
          <p:cNvGrpSpPr/>
          <p:nvPr/>
        </p:nvGrpSpPr>
        <p:grpSpPr>
          <a:xfrm>
            <a:off x="9700181" y="339365"/>
            <a:ext cx="2290412" cy="1435371"/>
            <a:chOff x="6553200" y="1295400"/>
            <a:chExt cx="1905000" cy="1460147"/>
          </a:xfrm>
        </p:grpSpPr>
        <p:sp>
          <p:nvSpPr>
            <p:cNvPr id="21" name="ענן 2">
              <a:extLst>
                <a:ext uri="{FF2B5EF4-FFF2-40B4-BE49-F238E27FC236}">
                  <a16:creationId xmlns:a16="http://schemas.microsoft.com/office/drawing/2014/main" id="{A678C858-F20F-4F0B-8086-61C9EA001185}"/>
                </a:ext>
              </a:extLst>
            </p:cNvPr>
            <p:cNvSpPr/>
            <p:nvPr/>
          </p:nvSpPr>
          <p:spPr>
            <a:xfrm>
              <a:off x="6553200" y="1295400"/>
              <a:ext cx="1905000" cy="1295400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621D2B-5D54-4D26-B5BB-E5B0C9797D4F}"/>
                </a:ext>
              </a:extLst>
            </p:cNvPr>
            <p:cNvSpPr txBox="1"/>
            <p:nvPr/>
          </p:nvSpPr>
          <p:spPr>
            <a:xfrm>
              <a:off x="6819901" y="1567933"/>
              <a:ext cx="1371600" cy="118761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2400" b="1" dirty="0">
                  <a:cs typeface="David" pitchFamily="2" charset="-79"/>
                </a:rPr>
                <a:t>הזזה עם פרמטר...</a:t>
              </a:r>
            </a:p>
          </p:txBody>
        </p:sp>
      </p:grp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E83F2AA9-F5AD-4FEF-8AE8-32B5E81B7D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3587" y="471213"/>
          <a:ext cx="2179353" cy="1020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4" imgW="977760" imgH="457200" progId="Equation.DSMT4">
                  <p:embed/>
                </p:oleObj>
              </mc:Choice>
              <mc:Fallback>
                <p:oleObj name="Equation" r:id="rId4" imgW="977760" imgH="4572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E83F2AA9-F5AD-4FEF-8AE8-32B5E81B7D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93587" y="471213"/>
                        <a:ext cx="2179353" cy="1020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70F8938D-3500-4866-874B-B6A9D04C4313}"/>
              </a:ext>
            </a:extLst>
          </p:cNvPr>
          <p:cNvSpPr txBox="1"/>
          <p:nvPr/>
        </p:nvSpPr>
        <p:spPr>
          <a:xfrm>
            <a:off x="6732203" y="752105"/>
            <a:ext cx="1201502" cy="4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2000" b="1" dirty="0">
                <a:latin typeface="+mj-lt"/>
                <a:ea typeface="+mj-ea"/>
                <a:cs typeface="David" pitchFamily="2" charset="-79"/>
              </a:rPr>
              <a:t>נתון</a:t>
            </a:r>
            <a:r>
              <a:rPr lang="he-IL" sz="2000" dirty="0"/>
              <a:t>:</a:t>
            </a:r>
            <a:endParaRPr lang="en-US" sz="2000" dirty="0"/>
          </a:p>
        </p:txBody>
      </p:sp>
      <p:sp>
        <p:nvSpPr>
          <p:cNvPr id="25" name="כותרת 1">
            <a:extLst>
              <a:ext uri="{FF2B5EF4-FFF2-40B4-BE49-F238E27FC236}">
                <a16:creationId xmlns:a16="http://schemas.microsoft.com/office/drawing/2014/main" id="{E8CC55EF-E4D7-42FC-8583-970D92585BA0}"/>
              </a:ext>
            </a:extLst>
          </p:cNvPr>
          <p:cNvSpPr txBox="1">
            <a:spLocks/>
          </p:cNvSpPr>
          <p:nvPr/>
        </p:nvSpPr>
        <p:spPr>
          <a:xfrm>
            <a:off x="1638806" y="1255426"/>
            <a:ext cx="8228528" cy="1142851"/>
          </a:xfrm>
          <a:prstGeom prst="rect">
            <a:avLst/>
          </a:prstGeom>
        </p:spPr>
        <p:txBody>
          <a:bodyPr vert="horz" lIns="91428" tIns="45714" rIns="91428" bIns="45714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1800" dirty="0">
                <a:cs typeface="David" pitchFamily="2" charset="-79"/>
              </a:rPr>
              <a:t> </a:t>
            </a:r>
            <a:r>
              <a:rPr lang="he-IL" sz="2000" b="1" dirty="0">
                <a:cs typeface="David" pitchFamily="2" charset="-79"/>
              </a:rPr>
              <a:t>האם ניתן למצוא את ערך הקבוע 𝑘 שעבורו:  </a:t>
            </a:r>
            <a:endParaRPr lang="he-IL" sz="1800" b="1" dirty="0">
              <a:cs typeface="David" pitchFamily="2" charset="-79"/>
            </a:endParaRP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6B1F77E5-A90E-4F4F-8C26-3D6BFC04F6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28348" y="1322542"/>
          <a:ext cx="2892467" cy="1042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Equation" r:id="rId6" imgW="1269720" imgH="457200" progId="Equation.DSMT4">
                  <p:embed/>
                </p:oleObj>
              </mc:Choice>
              <mc:Fallback>
                <p:oleObj name="Equation" r:id="rId6" imgW="1269720" imgH="4572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6B1F77E5-A90E-4F4F-8C26-3D6BFC04F6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28348" y="1322542"/>
                        <a:ext cx="2892467" cy="1042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26CB72C-C9E7-4585-9BF8-342A2AAACBB2}"/>
              </a:ext>
            </a:extLst>
          </p:cNvPr>
          <p:cNvSpPr/>
          <p:nvPr/>
        </p:nvSpPr>
        <p:spPr>
          <a:xfrm>
            <a:off x="3547376" y="3632385"/>
            <a:ext cx="1464007" cy="1307769"/>
          </a:xfrm>
          <a:custGeom>
            <a:avLst/>
            <a:gdLst>
              <a:gd name="connsiteX0" fmla="*/ 0 w 1464198"/>
              <a:gd name="connsiteY0" fmla="*/ 1307939 h 1307939"/>
              <a:gd name="connsiteX1" fmla="*/ 1464198 w 1464198"/>
              <a:gd name="connsiteY1" fmla="*/ 1302152 h 1307939"/>
              <a:gd name="connsiteX2" fmla="*/ 1452623 w 1464198"/>
              <a:gd name="connsiteY2" fmla="*/ 0 h 1307939"/>
              <a:gd name="connsiteX3" fmla="*/ 1313727 w 1464198"/>
              <a:gd name="connsiteY3" fmla="*/ 127322 h 1307939"/>
              <a:gd name="connsiteX4" fmla="*/ 1157469 w 1464198"/>
              <a:gd name="connsiteY4" fmla="*/ 202557 h 1307939"/>
              <a:gd name="connsiteX5" fmla="*/ 1001211 w 1464198"/>
              <a:gd name="connsiteY5" fmla="*/ 260430 h 1307939"/>
              <a:gd name="connsiteX6" fmla="*/ 856527 w 1464198"/>
              <a:gd name="connsiteY6" fmla="*/ 300942 h 1307939"/>
              <a:gd name="connsiteX7" fmla="*/ 694481 w 1464198"/>
              <a:gd name="connsiteY7" fmla="*/ 347240 h 1307939"/>
              <a:gd name="connsiteX8" fmla="*/ 549798 w 1464198"/>
              <a:gd name="connsiteY8" fmla="*/ 376177 h 1307939"/>
              <a:gd name="connsiteX9" fmla="*/ 370390 w 1464198"/>
              <a:gd name="connsiteY9" fmla="*/ 439838 h 1307939"/>
              <a:gd name="connsiteX10" fmla="*/ 144684 w 1464198"/>
              <a:gd name="connsiteY10" fmla="*/ 509286 h 1307939"/>
              <a:gd name="connsiteX11" fmla="*/ 0 w 1464198"/>
              <a:gd name="connsiteY11" fmla="*/ 549797 h 1307939"/>
              <a:gd name="connsiteX12" fmla="*/ 0 w 1464198"/>
              <a:gd name="connsiteY12" fmla="*/ 1307939 h 130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4198" h="1307939">
                <a:moveTo>
                  <a:pt x="0" y="1307939"/>
                </a:moveTo>
                <a:lnTo>
                  <a:pt x="1464198" y="1302152"/>
                </a:lnTo>
                <a:lnTo>
                  <a:pt x="1452623" y="0"/>
                </a:lnTo>
                <a:lnTo>
                  <a:pt x="1313727" y="127322"/>
                </a:lnTo>
                <a:lnTo>
                  <a:pt x="1157469" y="202557"/>
                </a:lnTo>
                <a:lnTo>
                  <a:pt x="1001211" y="260430"/>
                </a:lnTo>
                <a:lnTo>
                  <a:pt x="856527" y="300942"/>
                </a:lnTo>
                <a:lnTo>
                  <a:pt x="694481" y="347240"/>
                </a:lnTo>
                <a:lnTo>
                  <a:pt x="549798" y="376177"/>
                </a:lnTo>
                <a:lnTo>
                  <a:pt x="370390" y="439838"/>
                </a:lnTo>
                <a:lnTo>
                  <a:pt x="144684" y="509286"/>
                </a:lnTo>
                <a:lnTo>
                  <a:pt x="0" y="549797"/>
                </a:lnTo>
                <a:cubicBezTo>
                  <a:pt x="1929" y="806369"/>
                  <a:pt x="3859" y="1062942"/>
                  <a:pt x="0" y="130793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4EAC79B-794C-4C16-A0CA-58BFF8DBB55E}"/>
              </a:ext>
            </a:extLst>
          </p:cNvPr>
          <p:cNvSpPr/>
          <p:nvPr/>
        </p:nvSpPr>
        <p:spPr>
          <a:xfrm>
            <a:off x="2632279" y="2429113"/>
            <a:ext cx="2991288" cy="3696875"/>
          </a:xfrm>
          <a:custGeom>
            <a:avLst/>
            <a:gdLst>
              <a:gd name="connsiteX0" fmla="*/ 0 w 2991678"/>
              <a:gd name="connsiteY0" fmla="*/ 3697356 h 3697356"/>
              <a:gd name="connsiteX1" fmla="*/ 536713 w 2991678"/>
              <a:gd name="connsiteY1" fmla="*/ 2007704 h 3697356"/>
              <a:gd name="connsiteX2" fmla="*/ 2286000 w 2991678"/>
              <a:gd name="connsiteY2" fmla="*/ 1282147 h 3697356"/>
              <a:gd name="connsiteX3" fmla="*/ 2991678 w 2991678"/>
              <a:gd name="connsiteY3" fmla="*/ 0 h 369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1678" h="3697356">
                <a:moveTo>
                  <a:pt x="0" y="3697356"/>
                </a:moveTo>
                <a:cubicBezTo>
                  <a:pt x="77856" y="3053797"/>
                  <a:pt x="155713" y="2410239"/>
                  <a:pt x="536713" y="2007704"/>
                </a:cubicBezTo>
                <a:cubicBezTo>
                  <a:pt x="917713" y="1605169"/>
                  <a:pt x="1876839" y="1616764"/>
                  <a:pt x="2286000" y="1282147"/>
                </a:cubicBezTo>
                <a:cubicBezTo>
                  <a:pt x="2695161" y="947530"/>
                  <a:pt x="2792895" y="422413"/>
                  <a:pt x="2991678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6D16B0-44CE-4E30-ACC1-B8EF3F2C0B43}"/>
              </a:ext>
            </a:extLst>
          </p:cNvPr>
          <p:cNvSpPr/>
          <p:nvPr/>
        </p:nvSpPr>
        <p:spPr>
          <a:xfrm>
            <a:off x="7426441" y="4158260"/>
            <a:ext cx="1464007" cy="1307769"/>
          </a:xfrm>
          <a:custGeom>
            <a:avLst/>
            <a:gdLst>
              <a:gd name="connsiteX0" fmla="*/ 0 w 1464198"/>
              <a:gd name="connsiteY0" fmla="*/ 1307939 h 1307939"/>
              <a:gd name="connsiteX1" fmla="*/ 1464198 w 1464198"/>
              <a:gd name="connsiteY1" fmla="*/ 1302152 h 1307939"/>
              <a:gd name="connsiteX2" fmla="*/ 1452623 w 1464198"/>
              <a:gd name="connsiteY2" fmla="*/ 0 h 1307939"/>
              <a:gd name="connsiteX3" fmla="*/ 1313727 w 1464198"/>
              <a:gd name="connsiteY3" fmla="*/ 127322 h 1307939"/>
              <a:gd name="connsiteX4" fmla="*/ 1157469 w 1464198"/>
              <a:gd name="connsiteY4" fmla="*/ 202557 h 1307939"/>
              <a:gd name="connsiteX5" fmla="*/ 1001211 w 1464198"/>
              <a:gd name="connsiteY5" fmla="*/ 260430 h 1307939"/>
              <a:gd name="connsiteX6" fmla="*/ 856527 w 1464198"/>
              <a:gd name="connsiteY6" fmla="*/ 300942 h 1307939"/>
              <a:gd name="connsiteX7" fmla="*/ 694481 w 1464198"/>
              <a:gd name="connsiteY7" fmla="*/ 347240 h 1307939"/>
              <a:gd name="connsiteX8" fmla="*/ 549798 w 1464198"/>
              <a:gd name="connsiteY8" fmla="*/ 376177 h 1307939"/>
              <a:gd name="connsiteX9" fmla="*/ 370390 w 1464198"/>
              <a:gd name="connsiteY9" fmla="*/ 439838 h 1307939"/>
              <a:gd name="connsiteX10" fmla="*/ 144684 w 1464198"/>
              <a:gd name="connsiteY10" fmla="*/ 509286 h 1307939"/>
              <a:gd name="connsiteX11" fmla="*/ 0 w 1464198"/>
              <a:gd name="connsiteY11" fmla="*/ 549797 h 1307939"/>
              <a:gd name="connsiteX12" fmla="*/ 0 w 1464198"/>
              <a:gd name="connsiteY12" fmla="*/ 1307939 h 130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4198" h="1307939">
                <a:moveTo>
                  <a:pt x="0" y="1307939"/>
                </a:moveTo>
                <a:lnTo>
                  <a:pt x="1464198" y="1302152"/>
                </a:lnTo>
                <a:lnTo>
                  <a:pt x="1452623" y="0"/>
                </a:lnTo>
                <a:lnTo>
                  <a:pt x="1313727" y="127322"/>
                </a:lnTo>
                <a:lnTo>
                  <a:pt x="1157469" y="202557"/>
                </a:lnTo>
                <a:lnTo>
                  <a:pt x="1001211" y="260430"/>
                </a:lnTo>
                <a:lnTo>
                  <a:pt x="856527" y="300942"/>
                </a:lnTo>
                <a:lnTo>
                  <a:pt x="694481" y="347240"/>
                </a:lnTo>
                <a:lnTo>
                  <a:pt x="549798" y="376177"/>
                </a:lnTo>
                <a:lnTo>
                  <a:pt x="370390" y="439838"/>
                </a:lnTo>
                <a:lnTo>
                  <a:pt x="144684" y="509286"/>
                </a:lnTo>
                <a:lnTo>
                  <a:pt x="0" y="549797"/>
                </a:lnTo>
                <a:cubicBezTo>
                  <a:pt x="1929" y="806369"/>
                  <a:pt x="3859" y="1062942"/>
                  <a:pt x="0" y="1307939"/>
                </a:cubicBez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F3465FE-AC22-456C-8A0A-0DDC09F8D229}"/>
              </a:ext>
            </a:extLst>
          </p:cNvPr>
          <p:cNvSpPr/>
          <p:nvPr/>
        </p:nvSpPr>
        <p:spPr>
          <a:xfrm>
            <a:off x="6521282" y="2920638"/>
            <a:ext cx="2991288" cy="3696875"/>
          </a:xfrm>
          <a:custGeom>
            <a:avLst/>
            <a:gdLst>
              <a:gd name="connsiteX0" fmla="*/ 0 w 2991678"/>
              <a:gd name="connsiteY0" fmla="*/ 3697356 h 3697356"/>
              <a:gd name="connsiteX1" fmla="*/ 536713 w 2991678"/>
              <a:gd name="connsiteY1" fmla="*/ 2007704 h 3697356"/>
              <a:gd name="connsiteX2" fmla="*/ 2286000 w 2991678"/>
              <a:gd name="connsiteY2" fmla="*/ 1282147 h 3697356"/>
              <a:gd name="connsiteX3" fmla="*/ 2991678 w 2991678"/>
              <a:gd name="connsiteY3" fmla="*/ 0 h 369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1678" h="3697356">
                <a:moveTo>
                  <a:pt x="0" y="3697356"/>
                </a:moveTo>
                <a:cubicBezTo>
                  <a:pt x="77856" y="3053797"/>
                  <a:pt x="155713" y="2410239"/>
                  <a:pt x="536713" y="2007704"/>
                </a:cubicBezTo>
                <a:cubicBezTo>
                  <a:pt x="917713" y="1605169"/>
                  <a:pt x="1876839" y="1616764"/>
                  <a:pt x="2286000" y="1282147"/>
                </a:cubicBezTo>
                <a:cubicBezTo>
                  <a:pt x="2695161" y="947530"/>
                  <a:pt x="2792895" y="422413"/>
                  <a:pt x="2991678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FACDD8-589C-448C-BBBB-0D1F6640628A}"/>
              </a:ext>
            </a:extLst>
          </p:cNvPr>
          <p:cNvSpPr/>
          <p:nvPr/>
        </p:nvSpPr>
        <p:spPr>
          <a:xfrm>
            <a:off x="7426441" y="4969967"/>
            <a:ext cx="1464007" cy="5300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F7B79-B261-4BD6-979E-F2B9B075AE7A}"/>
              </a:ext>
            </a:extLst>
          </p:cNvPr>
          <p:cNvSpPr txBox="1"/>
          <p:nvPr/>
        </p:nvSpPr>
        <p:spPr>
          <a:xfrm>
            <a:off x="7933705" y="5430421"/>
            <a:ext cx="457140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50500" y="6130616"/>
            <a:ext cx="244009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he-IL" sz="2800" b="1" dirty="0">
                <a:solidFill>
                  <a:srgbClr val="FF0000"/>
                </a:solidFill>
              </a:rPr>
              <a:t>תשובה </a:t>
            </a:r>
            <a:r>
              <a:rPr lang="en-US" sz="2800" b="1" dirty="0">
                <a:solidFill>
                  <a:srgbClr val="FF0000"/>
                </a:solidFill>
              </a:rPr>
              <a:t>K=-1.25</a:t>
            </a:r>
            <a:endParaRPr lang="he-I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" grpId="0" animBg="1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521" y="704443"/>
            <a:ext cx="10971371" cy="628974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/>
              <a:t>הכללה ומסקנות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609521" y="1461913"/>
                <a:ext cx="10971371" cy="470028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he-IL" sz="1600" dirty="0">
                    <a:solidFill>
                      <a:srgbClr val="FF0000"/>
                    </a:solidFill>
                    <a:latin typeface="Guttman Yad-Brush" panose="02010401010101010101" pitchFamily="2" charset="-79"/>
                    <a:cs typeface="Guttman Yad-Brush" panose="02010401010101010101" pitchFamily="2" charset="-79"/>
                  </a:rPr>
                  <a:t>נתון  גרף </a:t>
                </a:r>
                <a:r>
                  <a:rPr lang="en-US" sz="1600" dirty="0">
                    <a:solidFill>
                      <a:srgbClr val="FF0000"/>
                    </a:solidFill>
                    <a:cs typeface="Guttman Yad-Brush" panose="02010401010101010101" pitchFamily="2" charset="-79"/>
                  </a:rPr>
                  <a:t>f</a:t>
                </a:r>
                <a:r>
                  <a:rPr lang="he-IL" sz="1600" dirty="0">
                    <a:solidFill>
                      <a:srgbClr val="FF0000"/>
                    </a:solidFill>
                    <a:latin typeface="Guttman Yad-Brush" panose="02010401010101010101" pitchFamily="2" charset="-79"/>
                    <a:cs typeface="Guttman Yad-Brush" panose="02010401010101010101" pitchFamily="2" charset="-79"/>
                  </a:rPr>
                  <a:t> מעל ציר ה </a:t>
                </a:r>
                <a:r>
                  <a:rPr lang="en-US" sz="1600" dirty="0">
                    <a:solidFill>
                      <a:srgbClr val="FF0000"/>
                    </a:solidFill>
                    <a:cs typeface="Guttman Yad-Brush" panose="02010401010101010101" pitchFamily="2" charset="-79"/>
                  </a:rPr>
                  <a:t>x</a:t>
                </a:r>
                <a:r>
                  <a:rPr lang="he-IL" sz="1600" dirty="0">
                    <a:solidFill>
                      <a:srgbClr val="FF0000"/>
                    </a:solidFill>
                    <a:latin typeface="Guttman Yad-Brush" panose="02010401010101010101" pitchFamily="2" charset="-79"/>
                    <a:cs typeface="Guttman Yad-Brush" panose="02010401010101010101" pitchFamily="2" charset="-79"/>
                  </a:rPr>
                  <a:t> 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e-IL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 </m:t>
                        </m:r>
                      </m:e>
                    </m:nary>
                  </m:oMath>
                </a14:m>
                <a:r>
                  <a:rPr lang="en-US" sz="1600" dirty="0">
                    <a:solidFill>
                      <a:srgbClr val="FF0000"/>
                    </a:solidFill>
                    <a:cs typeface="Guttman Yad-Brush" panose="02010401010101010101" pitchFamily="2" charset="-79"/>
                  </a:rPr>
                  <a:t>S</a:t>
                </a:r>
                <a:br>
                  <a:rPr lang="en-US" sz="1600" dirty="0">
                    <a:solidFill>
                      <a:srgbClr val="FF0000"/>
                    </a:solidFill>
                    <a:cs typeface="Guttman Yad-Brush" panose="02010401010101010101" pitchFamily="2" charset="-79"/>
                  </a:rPr>
                </a:br>
                <a:r>
                  <a:rPr lang="he-IL" sz="1600" dirty="0">
                    <a:solidFill>
                      <a:srgbClr val="FF0000"/>
                    </a:solidFill>
                    <a:latin typeface="Guttman Yad-Brush" panose="02010401010101010101" pitchFamily="2" charset="-79"/>
                    <a:cs typeface="Guttman Yad-Brush" panose="02010401010101010101" pitchFamily="2" charset="-79"/>
                  </a:rPr>
                  <a:t>אז:                     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e-IL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</m:nary>
                  </m:oMath>
                </a14:m>
                <a:r>
                  <a:rPr lang="en-US" sz="1600" dirty="0">
                    <a:solidFill>
                      <a:srgbClr val="FF0000"/>
                    </a:solidFill>
                    <a:cs typeface="Guttman Yad-Brush" panose="02010401010101010101" pitchFamily="2" charset="-79"/>
                  </a:rPr>
                  <a:t> </a:t>
                </a:r>
                <a14:m>
                  <m:oMath xmlns:m="http://schemas.openxmlformats.org/officeDocument/2006/math">
                    <m:r>
                      <a:rPr lang="he-IL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he-IL" sz="1600" dirty="0">
                    <a:solidFill>
                      <a:srgbClr val="FF0000"/>
                    </a:solidFill>
                    <a:latin typeface="Guttman Yad-Brush" panose="02010401010101010101" pitchFamily="2" charset="-79"/>
                    <a:cs typeface="Guttman Yad-Brush" panose="02010401010101010101" pitchFamily="2" charset="-79"/>
                  </a:rPr>
                  <a:t>      </a:t>
                </a:r>
                <a:r>
                  <a:rPr lang="en-US" sz="1600" dirty="0">
                    <a:solidFill>
                      <a:srgbClr val="FF0000"/>
                    </a:solidFill>
                    <a:cs typeface="Guttman Yad-Brush" panose="02010401010101010101" pitchFamily="2" charset="-79"/>
                  </a:rPr>
                  <a:t>k&gt;0</a:t>
                </a:r>
                <a:endParaRPr lang="he-IL" sz="1600" dirty="0">
                  <a:solidFill>
                    <a:srgbClr val="FF0000"/>
                  </a:solidFill>
                  <a:latin typeface="Guttman Yad-Brush" panose="02010401010101010101" pitchFamily="2" charset="-79"/>
                  <a:cs typeface="Guttman Yad-Brush" panose="02010401010101010101" pitchFamily="2" charset="-79"/>
                </a:endParaRPr>
              </a:p>
              <a:p>
                <a:pPr marL="0" indent="0">
                  <a:buNone/>
                </a:pPr>
                <a:endParaRPr lang="he-IL" sz="1600" dirty="0">
                  <a:latin typeface="Guttman Yad-Brush" panose="02010401010101010101" pitchFamily="2" charset="-79"/>
                  <a:cs typeface="Guttman Yad-Brush" panose="02010401010101010101" pitchFamily="2" charset="-79"/>
                </a:endParaRPr>
              </a:p>
              <a:p>
                <a:pPr marL="0" indent="0">
                  <a:buNone/>
                </a:pPr>
                <a:r>
                  <a:rPr lang="he-IL" sz="1600" u="sng" dirty="0">
                    <a:solidFill>
                      <a:srgbClr val="FF0000"/>
                    </a:solidFill>
                    <a:latin typeface="Guttman Yad-Brush" panose="02010401010101010101" pitchFamily="2" charset="-79"/>
                    <a:cs typeface="Guttman Yad-Brush" panose="02010401010101010101" pitchFamily="2" charset="-79"/>
                  </a:rPr>
                  <a:t>זאת אומרת לשטח המקורי נוסף מלבן שממדיו </a:t>
                </a:r>
                <a:r>
                  <a:rPr lang="en-US" sz="1600" u="sng" dirty="0">
                    <a:solidFill>
                      <a:srgbClr val="FF0000"/>
                    </a:solidFill>
                  </a:rPr>
                  <a:t>K*(n-m)</a:t>
                </a:r>
                <a:endParaRPr lang="he-IL" sz="1600" u="sng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he-IL" sz="1600" dirty="0"/>
              </a:p>
              <a:p>
                <a:pPr marL="0" indent="0">
                  <a:buNone/>
                </a:pPr>
                <a:r>
                  <a:rPr lang="he-IL" sz="1600" dirty="0">
                    <a:solidFill>
                      <a:srgbClr val="0070C0"/>
                    </a:solidFill>
                    <a:cs typeface="Guttman Yad-Brush" panose="02010401010101010101" pitchFamily="2" charset="-79"/>
                  </a:rPr>
                  <a:t>הזזה </a:t>
                </a:r>
                <a:r>
                  <a:rPr lang="he-IL" sz="1600" dirty="0" err="1">
                    <a:solidFill>
                      <a:srgbClr val="0070C0"/>
                    </a:solidFill>
                    <a:cs typeface="Guttman Yad-Brush" panose="02010401010101010101" pitchFamily="2" charset="-79"/>
                  </a:rPr>
                  <a:t>אפקית</a:t>
                </a:r>
                <a:r>
                  <a:rPr lang="he-IL" sz="1600" dirty="0">
                    <a:solidFill>
                      <a:srgbClr val="0070C0"/>
                    </a:solidFill>
                    <a:cs typeface="Guttman Yad-Brush" panose="02010401010101010101" pitchFamily="2" charset="-79"/>
                  </a:rPr>
                  <a:t> של הגרף ושינוי גבולות </a:t>
                </a:r>
                <a:r>
                  <a:rPr lang="he-IL" sz="1600" dirty="0" err="1">
                    <a:solidFill>
                      <a:srgbClr val="0070C0"/>
                    </a:solidFill>
                    <a:cs typeface="Guttman Yad-Brush" panose="02010401010101010101" pitchFamily="2" charset="-79"/>
                  </a:rPr>
                  <a:t>האינטגל</a:t>
                </a:r>
                <a:r>
                  <a:rPr lang="he-IL" sz="1600" dirty="0">
                    <a:solidFill>
                      <a:srgbClr val="0070C0"/>
                    </a:solidFill>
                    <a:cs typeface="Guttman Yad-Brush" panose="02010401010101010101" pitchFamily="2" charset="-79"/>
                  </a:rPr>
                  <a:t> בהתאם ישמרו על השטח    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e-IL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p>
                      <m:e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16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nary>
                  </m:oMath>
                </a14:m>
                <a:endParaRPr lang="he-IL" sz="1600" dirty="0">
                  <a:cs typeface="Guttman Yad-Brush" panose="02010401010101010101" pitchFamily="2" charset="-79"/>
                </a:endParaRPr>
              </a:p>
              <a:p>
                <a:pPr marL="0" indent="0">
                  <a:buNone/>
                </a:pPr>
                <a:endParaRPr lang="he-IL" sz="1600" dirty="0">
                  <a:cs typeface="Guttman Yad-Brush" panose="02010401010101010101" pitchFamily="2" charset="-79"/>
                </a:endParaRPr>
              </a:p>
              <a:p>
                <a:pPr marL="0" indent="0">
                  <a:buNone/>
                </a:pPr>
                <a:r>
                  <a:rPr lang="he-IL" sz="1600" dirty="0">
                    <a:cs typeface="Guttman Yad-Brush" panose="02010401010101010101" pitchFamily="2" charset="-79"/>
                  </a:rPr>
                  <a:t>(מתיחה או כיווץ אופקיים של הגרף ושינוי גבולות האינטגרל בהתאם ישמרו על השטח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e-IL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box>
                          <m:boxPr>
                            <m:ctrlPr>
                              <a:rPr lang="he-IL" sz="16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he-IL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/>
                                  </a:rPr>
                                  <m:t>𝑏</m:t>
                                </m:r>
                              </m:den>
                            </m:f>
                          </m:e>
                        </m:box>
                      </m:sub>
                      <m:sup>
                        <m:box>
                          <m:boxPr>
                            <m:ctrlPr>
                              <a:rPr lang="he-IL" sz="16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he-IL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/>
                                  </a:rPr>
                                  <m:t>𝑏</m:t>
                                </m:r>
                              </m:den>
                            </m:f>
                          </m:e>
                        </m:box>
                      </m:sup>
                      <m:e>
                        <m:eqArr>
                          <m:eqArr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𝑏𝑥</m:t>
                                </m:r>
                              </m:e>
                            </m:d>
                            <m:r>
                              <a:rPr lang="en-US" sz="1600" i="1">
                                <a:latin typeface="Cambria Math"/>
                              </a:rPr>
                              <m:t>𝑑𝑥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𝑆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                                                 </m:t>
                            </m:r>
                          </m:e>
                          <m:e>
                            <m:r>
                              <a:rPr lang="en-US" sz="1600" i="1">
                                <a:latin typeface="Cambria Math"/>
                              </a:rPr>
                              <m:t>  </m:t>
                            </m:r>
                          </m:e>
                        </m:eqArr>
                      </m:e>
                    </m:nary>
                  </m:oMath>
                </a14:m>
                <a:r>
                  <a:rPr lang="he-IL" sz="1600" dirty="0"/>
                  <a:t>      )</a:t>
                </a: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21" y="1461913"/>
                <a:ext cx="10971371" cy="4700286"/>
              </a:xfrm>
              <a:blipFill>
                <a:blip r:embed="rId2"/>
                <a:stretch>
                  <a:fillRect t="-7004" r="-27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279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06F331E-7B3D-414F-A284-C53F62507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6600" b="1" dirty="0">
                <a:solidFill>
                  <a:srgbClr val="00B0F0"/>
                </a:solidFill>
              </a:rPr>
              <a:t>תרגילי בחינות המשלבים חשיבה </a:t>
            </a:r>
            <a:r>
              <a:rPr lang="he-IL" sz="6600" b="1" dirty="0" err="1">
                <a:solidFill>
                  <a:srgbClr val="00B0F0"/>
                </a:solidFill>
              </a:rPr>
              <a:t>באינטגרלים</a:t>
            </a:r>
            <a:endParaRPr lang="he-IL" sz="6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27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משנה 2"/>
          <p:cNvSpPr txBox="1">
            <a:spLocks/>
          </p:cNvSpPr>
          <p:nvPr/>
        </p:nvSpPr>
        <p:spPr>
          <a:xfrm>
            <a:off x="6443452" y="226084"/>
            <a:ext cx="5282512" cy="533331"/>
          </a:xfrm>
          <a:prstGeom prst="rect">
            <a:avLst/>
          </a:prstGeom>
          <a:noFill/>
          <a:ln>
            <a:noFill/>
          </a:ln>
        </p:spPr>
        <p:txBody>
          <a:bodyPr wrap="square" lIns="91413" tIns="91413" rIns="91413" bIns="9141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he-IL" sz="2800" b="1" dirty="0">
                <a:solidFill>
                  <a:schemeClr val="tx1"/>
                </a:solidFill>
                <a:cs typeface="David" pitchFamily="2" charset="-79"/>
              </a:rPr>
              <a:t>בחינה קיץ תשע"ז מועד א' שאלון 581</a:t>
            </a:r>
          </a:p>
        </p:txBody>
      </p:sp>
      <p:pic>
        <p:nvPicPr>
          <p:cNvPr id="5" name="תמונה 4" descr="גזירת מסך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845" y="807474"/>
            <a:ext cx="9494727" cy="4556378"/>
          </a:xfrm>
          <a:prstGeom prst="rect">
            <a:avLst/>
          </a:prstGeom>
        </p:spPr>
      </p:pic>
      <p:sp>
        <p:nvSpPr>
          <p:cNvPr id="7" name="מלבן מעוגל 6"/>
          <p:cNvSpPr/>
          <p:nvPr/>
        </p:nvSpPr>
        <p:spPr>
          <a:xfrm>
            <a:off x="2630078" y="4492386"/>
            <a:ext cx="8447642" cy="12190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086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5928515" y="600290"/>
            <a:ext cx="4113849" cy="667885"/>
          </a:xfrm>
        </p:spPr>
        <p:txBody>
          <a:bodyPr>
            <a:normAutofit fontScale="92500"/>
          </a:bodyPr>
          <a:lstStyle/>
          <a:p>
            <a:r>
              <a:rPr lang="he-IL" b="1" dirty="0">
                <a:cs typeface="David" pitchFamily="2" charset="-79"/>
              </a:rPr>
              <a:t>בחינה קיץ תשע"ז מועד א' שאלון 581</a:t>
            </a:r>
          </a:p>
        </p:txBody>
      </p:sp>
      <p:pic>
        <p:nvPicPr>
          <p:cNvPr id="4" name="תמונה 3" descr="גזירת מסך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9" t="58919" r="9008" b="34504"/>
          <a:stretch/>
        </p:blipFill>
        <p:spPr>
          <a:xfrm>
            <a:off x="1788314" y="1939721"/>
            <a:ext cx="8280403" cy="408185"/>
          </a:xfrm>
          <a:prstGeom prst="rect">
            <a:avLst/>
          </a:prstGeom>
        </p:spPr>
      </p:pic>
      <p:pic>
        <p:nvPicPr>
          <p:cNvPr id="18" name="תמונה 3" descr="גזירת מסך">
            <a:extLst>
              <a:ext uri="{FF2B5EF4-FFF2-40B4-BE49-F238E27FC236}">
                <a16:creationId xmlns:a16="http://schemas.microsoft.com/office/drawing/2014/main" id="{7E496637-0270-4503-9506-21FF8C0DBF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24" t="85892" r="9008" b="7105"/>
          <a:stretch/>
        </p:blipFill>
        <p:spPr>
          <a:xfrm>
            <a:off x="4882790" y="2625691"/>
            <a:ext cx="5185925" cy="434582"/>
          </a:xfrm>
          <a:prstGeom prst="rect">
            <a:avLst/>
          </a:prstGeom>
        </p:spPr>
      </p:pic>
      <p:pic>
        <p:nvPicPr>
          <p:cNvPr id="19" name="תמונה 3" descr="גזירת מסך">
            <a:extLst>
              <a:ext uri="{FF2B5EF4-FFF2-40B4-BE49-F238E27FC236}">
                <a16:creationId xmlns:a16="http://schemas.microsoft.com/office/drawing/2014/main" id="{88C5BB30-C8E9-4F16-A488-97C36B538C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9" t="80104" r="64423" b="2214"/>
          <a:stretch/>
        </p:blipFill>
        <p:spPr>
          <a:xfrm>
            <a:off x="1658392" y="2212037"/>
            <a:ext cx="3262891" cy="12322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E9A57F2-BCAC-4413-B542-744DE085157F}"/>
              </a:ext>
            </a:extLst>
          </p:cNvPr>
          <p:cNvSpPr txBox="1"/>
          <p:nvPr/>
        </p:nvSpPr>
        <p:spPr>
          <a:xfrm>
            <a:off x="8679406" y="3547517"/>
            <a:ext cx="1362957" cy="4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000" b="1" dirty="0"/>
              <a:t>פתרון:</a:t>
            </a:r>
            <a:endParaRPr lang="en-US" sz="2000" b="1" dirty="0"/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C4763C24-629D-412E-BDCC-0BD7396BA9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263"/>
          <a:stretch/>
        </p:blipFill>
        <p:spPr>
          <a:xfrm>
            <a:off x="5274047" y="1160228"/>
            <a:ext cx="4794669" cy="7386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18B9DC-4E08-4928-A980-3E015BCA7F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225" t="5308" r="2534" b="38560"/>
          <a:stretch/>
        </p:blipFill>
        <p:spPr>
          <a:xfrm>
            <a:off x="2339285" y="3640639"/>
            <a:ext cx="2581998" cy="2886759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838123EF-0EB3-464F-99FD-69C485ADFB1F}"/>
              </a:ext>
            </a:extLst>
          </p:cNvPr>
          <p:cNvSpPr txBox="1"/>
          <p:nvPr/>
        </p:nvSpPr>
        <p:spPr>
          <a:xfrm>
            <a:off x="3819670" y="4198776"/>
            <a:ext cx="700384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הפונקציה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f(x)</a:t>
            </a: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 מתקבלת מהפונקציה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g(x)</a:t>
            </a: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 ע"י הזזה אופקית של 5 יח' ימינה 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9BD06A10-FB6F-4357-AF2D-2EB9E90D8B91}"/>
              </a:ext>
            </a:extLst>
          </p:cNvPr>
          <p:cNvSpPr txBox="1"/>
          <p:nvPr/>
        </p:nvSpPr>
        <p:spPr>
          <a:xfrm>
            <a:off x="5498738" y="4958129"/>
            <a:ext cx="523252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 err="1">
                <a:solidFill>
                  <a:srgbClr val="00B0F0"/>
                </a:solidFill>
              </a:rPr>
              <a:t>מכיון</a:t>
            </a:r>
            <a:r>
              <a:rPr lang="he-IL" b="1" dirty="0">
                <a:solidFill>
                  <a:srgbClr val="00B0F0"/>
                </a:solidFill>
              </a:rPr>
              <a:t> שקצוות האינטגרל גם כן זזו בהתאמה 5 יח' ימינה</a:t>
            </a:r>
          </a:p>
          <a:p>
            <a:r>
              <a:rPr lang="he-IL" b="1" dirty="0">
                <a:solidFill>
                  <a:srgbClr val="00B0F0"/>
                </a:solidFill>
              </a:rPr>
              <a:t> נקבל את אותה תוצאה.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A80AB0E7-6B0B-4B60-9CEB-C6E918C1A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496" y="3580155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A20B176C-816F-429B-BD6B-5336A2198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339" y="3599541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21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788212-8752-418E-8104-E27715B1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בחינה תשע"ח מועד קיץ שאלון 581</a:t>
            </a:r>
          </a:p>
        </p:txBody>
      </p:sp>
      <p:pic>
        <p:nvPicPr>
          <p:cNvPr id="7" name="מציין מיקום תוכן 6">
            <a:extLst>
              <a:ext uri="{FF2B5EF4-FFF2-40B4-BE49-F238E27FC236}">
                <a16:creationId xmlns:a16="http://schemas.microsoft.com/office/drawing/2014/main" id="{A4A7FEFB-3086-404B-9AAD-B5B4067DC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7089" y="852692"/>
            <a:ext cx="7126664" cy="5022646"/>
          </a:xfrm>
          <a:prstGeom prst="rect">
            <a:avLst/>
          </a:prstGeom>
        </p:spPr>
      </p:pic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7B606523-C0D8-40E8-B2A9-42001F66B0F8}"/>
              </a:ext>
            </a:extLst>
          </p:cNvPr>
          <p:cNvSpPr/>
          <p:nvPr/>
        </p:nvSpPr>
        <p:spPr>
          <a:xfrm>
            <a:off x="2630078" y="4044100"/>
            <a:ext cx="8447642" cy="16673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196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904" y="2695863"/>
            <a:ext cx="9206002" cy="192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2" tIns="121872" rIns="121872" bIns="121872" anchor="t" anchorCtr="0">
            <a:noAutofit/>
          </a:bodyPr>
          <a:lstStyle/>
          <a:p>
            <a:pPr marL="609478">
              <a:lnSpc>
                <a:spcPct val="150000"/>
              </a:lnSpc>
            </a:pPr>
            <a:endParaRPr dirty="0"/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579179" y="3755049"/>
            <a:ext cx="10870584" cy="1054016"/>
          </a:xfrm>
        </p:spPr>
        <p:txBody>
          <a:bodyPr/>
          <a:lstStyle/>
          <a:p>
            <a:r>
              <a:rPr lang="he-IL" dirty="0">
                <a:sym typeface="Varela Round"/>
              </a:rPr>
              <a:t>מתמטיקה לשאלון 581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738117" y="4487700"/>
            <a:ext cx="10871999" cy="1054016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שם המורה: אורית כהן</a:t>
            </a:r>
          </a:p>
          <a:p>
            <a:r>
              <a:rPr lang="he-IL" dirty="0">
                <a:sym typeface="Varela Round"/>
              </a:rPr>
              <a:t>כתבה וערכה: נעמה סויסה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B49A5DF-EE20-46A8-B799-230841449219}"/>
              </a:ext>
            </a:extLst>
          </p:cNvPr>
          <p:cNvSpPr txBox="1"/>
          <p:nvPr/>
        </p:nvSpPr>
        <p:spPr>
          <a:xfrm>
            <a:off x="3109571" y="5697639"/>
            <a:ext cx="5162495" cy="5857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rgbClr val="FF0000"/>
                </a:solidFill>
              </a:rPr>
              <a:t>חלק מהשקפים נכתבו ע"י מזל </a:t>
            </a:r>
            <a:r>
              <a:rPr lang="he-IL" sz="2000" dirty="0" err="1">
                <a:solidFill>
                  <a:srgbClr val="FF0000"/>
                </a:solidFill>
              </a:rPr>
              <a:t>אלטחן</a:t>
            </a:r>
            <a:endParaRPr lang="he-IL" sz="2000" dirty="0">
              <a:solidFill>
                <a:srgbClr val="FF0000"/>
              </a:solidFill>
            </a:endParaRPr>
          </a:p>
        </p:txBody>
      </p:sp>
      <p:sp>
        <p:nvSpPr>
          <p:cNvPr id="9" name="כותרת 4">
            <a:extLst>
              <a:ext uri="{FF2B5EF4-FFF2-40B4-BE49-F238E27FC236}">
                <a16:creationId xmlns:a16="http://schemas.microsoft.com/office/drawing/2014/main" id="{EBB94097-8DC8-4E63-82FF-4EE4B64B69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188" y="1641475"/>
            <a:ext cx="10871200" cy="1258888"/>
          </a:xfrm>
        </p:spPr>
        <p:txBody>
          <a:bodyPr/>
          <a:lstStyle/>
          <a:p>
            <a:r>
              <a:rPr lang="he-IL" sz="5400" dirty="0"/>
              <a:t>חשיבה כחלק אינטגרלי, </a:t>
            </a:r>
            <a:r>
              <a:rPr lang="he-IL" sz="5400" dirty="0" err="1"/>
              <a:t>באינטגרלים</a:t>
            </a:r>
            <a:r>
              <a:rPr lang="he-IL" sz="5400" dirty="0"/>
              <a:t>.</a:t>
            </a:r>
            <a:br>
              <a:rPr lang="he-IL" sz="5400" dirty="0"/>
            </a:br>
            <a:r>
              <a:rPr lang="he-IL" sz="3600" dirty="0">
                <a:solidFill>
                  <a:schemeClr val="accent5">
                    <a:lumMod val="75000"/>
                  </a:schemeClr>
                </a:solidFill>
              </a:rPr>
              <a:t>חלק א'</a:t>
            </a:r>
            <a:endParaRPr lang="he-IL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788212-8752-418E-8104-E27715B1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בחינה תשע"ח מועד קיץ שאלון 581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029A944-975B-4BDD-997C-8E6AAE0AC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013" y="1063499"/>
            <a:ext cx="5867400" cy="2295525"/>
          </a:xfrm>
          <a:prstGeom prst="rect">
            <a:avLst/>
          </a:prstGeom>
        </p:spPr>
      </p:pic>
      <p:pic>
        <p:nvPicPr>
          <p:cNvPr id="7" name="מציין מיקום תוכן 6">
            <a:extLst>
              <a:ext uri="{FF2B5EF4-FFF2-40B4-BE49-F238E27FC236}">
                <a16:creationId xmlns:a16="http://schemas.microsoft.com/office/drawing/2014/main" id="{E96982C6-8D03-4B3C-8504-90E6C0BED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5206" y="1063499"/>
            <a:ext cx="5341238" cy="2992143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9ABE570F-B716-4C93-809C-956BB8DD66E1}"/>
              </a:ext>
            </a:extLst>
          </p:cNvPr>
          <p:cNvSpPr txBox="1"/>
          <p:nvPr/>
        </p:nvSpPr>
        <p:spPr>
          <a:xfrm>
            <a:off x="8953675" y="3686310"/>
            <a:ext cx="28472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אפשרות א’: </a:t>
            </a:r>
            <a:r>
              <a:rPr lang="en-US" dirty="0"/>
              <a:t>g(x)</a:t>
            </a:r>
            <a:r>
              <a:rPr lang="he-IL" dirty="0"/>
              <a:t> מתחת ל-</a:t>
            </a:r>
            <a:r>
              <a:rPr lang="en-US" dirty="0"/>
              <a:t>f(x)</a:t>
            </a:r>
            <a:endParaRPr lang="he-IL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1C4090D6-FE55-4B8B-80C9-C03920D12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4" y="933094"/>
            <a:ext cx="5940891" cy="3715866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EC1177EB-6317-4959-AE85-BA2787549BF1}"/>
              </a:ext>
            </a:extLst>
          </p:cNvPr>
          <p:cNvSpPr txBox="1"/>
          <p:nvPr/>
        </p:nvSpPr>
        <p:spPr>
          <a:xfrm>
            <a:off x="8593913" y="4464294"/>
            <a:ext cx="308129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b="1" dirty="0">
                <a:solidFill>
                  <a:srgbClr val="FF0000"/>
                </a:solidFill>
              </a:rPr>
              <a:t>תשובה 1: </a:t>
            </a:r>
            <a:r>
              <a:rPr lang="en-US" sz="2800" b="1" dirty="0">
                <a:solidFill>
                  <a:srgbClr val="FF0000"/>
                </a:solidFill>
              </a:rPr>
              <a:t>g(x)=-f(x)</a:t>
            </a:r>
            <a:endParaRPr lang="he-I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788212-8752-418E-8104-E27715B1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בחינה תשע"ח מועד קיץ שאלון 581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029A944-975B-4BDD-997C-8E6AAE0AC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013" y="1063499"/>
            <a:ext cx="5867400" cy="2295525"/>
          </a:xfrm>
          <a:prstGeom prst="rect">
            <a:avLst/>
          </a:prstGeom>
        </p:spPr>
      </p:pic>
      <p:pic>
        <p:nvPicPr>
          <p:cNvPr id="7" name="מציין מיקום תוכן 6">
            <a:extLst>
              <a:ext uri="{FF2B5EF4-FFF2-40B4-BE49-F238E27FC236}">
                <a16:creationId xmlns:a16="http://schemas.microsoft.com/office/drawing/2014/main" id="{E96982C6-8D03-4B3C-8504-90E6C0BED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5206" y="1063499"/>
            <a:ext cx="5341238" cy="2992143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9ABE570F-B716-4C93-809C-956BB8DD66E1}"/>
              </a:ext>
            </a:extLst>
          </p:cNvPr>
          <p:cNvSpPr txBox="1"/>
          <p:nvPr/>
        </p:nvSpPr>
        <p:spPr>
          <a:xfrm>
            <a:off x="7873186" y="3686310"/>
            <a:ext cx="3927743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אפשרות ב’: </a:t>
            </a:r>
            <a:r>
              <a:rPr lang="en-US" dirty="0"/>
              <a:t>g(x)</a:t>
            </a:r>
            <a:r>
              <a:rPr lang="he-IL" dirty="0"/>
              <a:t> מעל ל-</a:t>
            </a:r>
            <a:r>
              <a:rPr lang="en-US" dirty="0"/>
              <a:t>f(x) </a:t>
            </a:r>
          </a:p>
          <a:p>
            <a:r>
              <a:rPr lang="he-IL" dirty="0"/>
              <a:t>במקרה זה דרוש כי </a:t>
            </a:r>
            <a:r>
              <a:rPr lang="en-US" dirty="0"/>
              <a:t>g(x)</a:t>
            </a:r>
            <a:r>
              <a:rPr lang="he-IL" dirty="0"/>
              <a:t> תהיה פי </a:t>
            </a:r>
            <a:r>
              <a:rPr lang="he-IL" b="1" dirty="0">
                <a:solidFill>
                  <a:srgbClr val="00B050"/>
                </a:solidFill>
              </a:rPr>
              <a:t>3</a:t>
            </a:r>
            <a:r>
              <a:rPr lang="he-IL" dirty="0"/>
              <a:t> מ- </a:t>
            </a:r>
            <a:r>
              <a:rPr lang="en-US" dirty="0"/>
              <a:t>f(x)</a:t>
            </a:r>
            <a:endParaRPr lang="he-IL" dirty="0"/>
          </a:p>
          <a:p>
            <a:endParaRPr lang="he-IL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EC1177EB-6317-4959-AE85-BA2787549BF1}"/>
              </a:ext>
            </a:extLst>
          </p:cNvPr>
          <p:cNvSpPr txBox="1"/>
          <p:nvPr/>
        </p:nvSpPr>
        <p:spPr>
          <a:xfrm>
            <a:off x="8521778" y="4883612"/>
            <a:ext cx="315342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b="1" dirty="0">
                <a:solidFill>
                  <a:srgbClr val="FF0000"/>
                </a:solidFill>
              </a:rPr>
              <a:t>תשובה 2: </a:t>
            </a:r>
            <a:r>
              <a:rPr lang="en-US" sz="2800" b="1" dirty="0">
                <a:solidFill>
                  <a:srgbClr val="FF0000"/>
                </a:solidFill>
              </a:rPr>
              <a:t>g(x)=3f(x)</a:t>
            </a:r>
            <a:endParaRPr lang="he-IL" sz="2800" b="1" dirty="0">
              <a:solidFill>
                <a:srgbClr val="FF0000"/>
              </a:solidFill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3889C875-3B05-4383-9596-48A4C9069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" y="1061598"/>
            <a:ext cx="6398421" cy="48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6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F1D0626-35F6-4667-BAE2-26DE17F5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לסיכום: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FD62913-D3FC-4920-99D3-6FE150148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בשיעור זה התמקדנו בהזזות ובכיווצים שונים של האינטגרל, והשפעתם על השטח המתקבל.</a:t>
            </a:r>
          </a:p>
          <a:p>
            <a:r>
              <a:rPr lang="he-IL" dirty="0"/>
              <a:t>בשיעור הבא בס"ד, נכיר תכונות נוספות של האינטגרל.</a:t>
            </a:r>
          </a:p>
        </p:txBody>
      </p:sp>
    </p:spTree>
    <p:extLst>
      <p:ext uri="{BB962C8B-B14F-4D97-AF65-F5344CB8AC3E}">
        <p14:creationId xmlns:p14="http://schemas.microsoft.com/office/powerpoint/2010/main" val="1818879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372" y="446"/>
            <a:ext cx="3241542" cy="1838237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274" y="3016166"/>
            <a:ext cx="10434938" cy="18156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26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4" y="1838683"/>
            <a:ext cx="12188825" cy="76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7800" y="302894"/>
            <a:ext cx="2277448" cy="6637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40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2752378" y="1455681"/>
            <a:ext cx="9000000" cy="54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היום נעסוק במשמעות האינטגרל המסוים, וחישובו בדרכים שונות</a:t>
            </a:r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9000000" cy="415251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e-IL" dirty="0"/>
              <a:t>האם אינטגרל מסוים הוא בהכרח שטח?</a:t>
            </a:r>
          </a:p>
          <a:p>
            <a:pPr>
              <a:lnSpc>
                <a:spcPct val="200000"/>
              </a:lnSpc>
            </a:pPr>
            <a:r>
              <a:rPr lang="he-IL" dirty="0"/>
              <a:t>האם ניתן "להזיז" </a:t>
            </a:r>
            <a:r>
              <a:rPr lang="he-IL" dirty="0" err="1"/>
              <a:t>איטגרלים</a:t>
            </a:r>
            <a:r>
              <a:rPr lang="he-IL" dirty="0"/>
              <a:t>?</a:t>
            </a:r>
          </a:p>
          <a:p>
            <a:pPr>
              <a:lnSpc>
                <a:spcPct val="200000"/>
              </a:lnSpc>
            </a:pPr>
            <a:r>
              <a:rPr lang="he-IL" dirty="0"/>
              <a:t>האם ניתן להבין יחסי גודל בין שטחים מבלי לחשב אותם?</a:t>
            </a:r>
          </a:p>
          <a:p>
            <a:pPr>
              <a:lnSpc>
                <a:spcPct val="200000"/>
              </a:lnSpc>
            </a:pPr>
            <a:r>
              <a:rPr lang="he-IL" dirty="0"/>
              <a:t>כל זאת ועוד, במהלך השיעור...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err="1"/>
              <a:t>אינטגרלים</a:t>
            </a:r>
            <a:endParaRPr lang="he-IL" dirty="0"/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סעיפי חשיבה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חישוב אינטגרל בדרך גרפית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חלק א': הזזות.</a:t>
            </a:r>
          </a:p>
        </p:txBody>
      </p:sp>
      <p:pic>
        <p:nvPicPr>
          <p:cNvPr id="2" name="מציין מיקום תוכן 1">
            <a:extLst>
              <a:ext uri="{FF2B5EF4-FFF2-40B4-BE49-F238E27FC236}">
                <a16:creationId xmlns:a16="http://schemas.microsoft.com/office/drawing/2014/main" id="{286E0E59-03C9-4D1E-93EE-88532502C0A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005373" y="1725681"/>
            <a:ext cx="8999537" cy="236484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C8A2EED-A7F2-4765-8D75-09E89E819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878" y="3673434"/>
            <a:ext cx="343852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1DCE7F04-D703-4FF0-949C-5D15B04FF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206" y="4092206"/>
            <a:ext cx="5981700" cy="2552700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חישוב אינטגרל בדרך גרפית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חלק א': הזזות</a:t>
            </a:r>
          </a:p>
        </p:txBody>
      </p:sp>
      <p:pic>
        <p:nvPicPr>
          <p:cNvPr id="2" name="מציין מיקום תוכן 1">
            <a:extLst>
              <a:ext uri="{FF2B5EF4-FFF2-40B4-BE49-F238E27FC236}">
                <a16:creationId xmlns:a16="http://schemas.microsoft.com/office/drawing/2014/main" id="{286E0E59-03C9-4D1E-93EE-88532502C0A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2005373" y="1725681"/>
            <a:ext cx="8999537" cy="2364841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93E1D846-2BCB-4711-9749-985ED3F12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56" y="4498375"/>
            <a:ext cx="2738150" cy="245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86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71422" y="889331"/>
            <a:ext cx="9955504" cy="5866636"/>
          </a:xfrm>
        </p:spPr>
        <p:txBody>
          <a:bodyPr>
            <a:normAutofit fontScale="77500" lnSpcReduction="20000"/>
          </a:bodyPr>
          <a:lstStyle/>
          <a:p>
            <a:r>
              <a:rPr lang="he-IL" sz="2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נתונה פונקציה קווית </a:t>
            </a:r>
            <a:r>
              <a:rPr lang="en-US" sz="2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g(x) </a:t>
            </a:r>
            <a:r>
              <a:rPr lang="he-IL" sz="2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וידוע  כי </a:t>
            </a:r>
            <a:br>
              <a:rPr lang="he-IL" sz="2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השטח של האזור המסומן  הוא 8 </a:t>
            </a:r>
            <a:r>
              <a:rPr lang="he-IL" sz="2600" b="1" dirty="0" err="1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יח</a:t>
            </a:r>
            <a:r>
              <a:rPr lang="he-IL" sz="2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'' ר.</a:t>
            </a:r>
            <a:br>
              <a:rPr lang="he-IL" sz="2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צריך לחשב את השטח הבא</a:t>
            </a:r>
            <a:r>
              <a:rPr lang="he-IL" sz="2600" b="1" dirty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 marL="0" indent="0">
              <a:buNone/>
            </a:pPr>
            <a:endParaRPr lang="en-US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פתרון בדרך גרפית:</a:t>
            </a:r>
          </a:p>
          <a:p>
            <a:pPr marL="0" indent="0">
              <a:buNone/>
            </a:pP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נתבונן בגרף הפונקציה </a:t>
            </a: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g(x+2)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 הזזה אופקית של הפונקציה </a:t>
            </a: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g(x)</a:t>
            </a:r>
            <a:endParaRPr lang="he-IL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ניתן לראות כי השטח נשמר בגודלו. וכי ההזזה האופקית מזיזה לא </a:t>
            </a:r>
          </a:p>
          <a:p>
            <a:pPr marL="0" indent="0">
              <a:buNone/>
            </a:pP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רק את גרף הפונקציה אלא גם את האנכים </a:t>
            </a: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x=2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 ו- </a:t>
            </a: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x=6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0" indent="0">
              <a:buNone/>
            </a:pP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ולכן השטח של הפונקציה </a:t>
            </a: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g(x+2)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 marL="0" indent="0">
              <a:buNone/>
            </a:pP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שהוא בין האנכים </a:t>
            </a: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x=0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ו- </a:t>
            </a: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x=4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  נשאר 8.</a:t>
            </a:r>
          </a:p>
          <a:p>
            <a:pPr marL="0" indent="0">
              <a:buNone/>
            </a:pP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האם ניתן לחשב את השטח בדרך אלגברית?</a:t>
            </a:r>
          </a:p>
          <a:p>
            <a:pPr marL="0" indent="0">
              <a:buNone/>
            </a:pP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בהמשך...</a:t>
            </a:r>
          </a:p>
          <a:p>
            <a:pPr marL="0" indent="0">
              <a:buNone/>
            </a:pP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</p:txBody>
      </p:sp>
      <p:pic>
        <p:nvPicPr>
          <p:cNvPr id="4" name="מציין מיקום תוכן 3" descr="גזירת מסך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t="9796" r="5218" b="10126"/>
          <a:stretch/>
        </p:blipFill>
        <p:spPr>
          <a:xfrm>
            <a:off x="993835" y="800442"/>
            <a:ext cx="3298815" cy="2061652"/>
          </a:xfrm>
          <a:prstGeom prst="rect">
            <a:avLst/>
          </a:prstGeom>
        </p:spPr>
      </p:pic>
      <p:graphicFrame>
        <p:nvGraphicFramePr>
          <p:cNvPr id="5" name="אובייקט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101300"/>
              </p:ext>
            </p:extLst>
          </p:nvPr>
        </p:nvGraphicFramePr>
        <p:xfrm>
          <a:off x="7465039" y="2252572"/>
          <a:ext cx="2107925" cy="939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משוואה" r:id="rId4" imgW="774360" imgH="482400" progId="Equation.3">
                  <p:embed/>
                </p:oleObj>
              </mc:Choice>
              <mc:Fallback>
                <p:oleObj name="משוואה" r:id="rId4" imgW="774360" imgH="482400" progId="Equation.3">
                  <p:embed/>
                  <p:pic>
                    <p:nvPicPr>
                      <p:cNvPr id="5" name="אובייקט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65039" y="2252572"/>
                        <a:ext cx="2107925" cy="939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8" y="4097319"/>
            <a:ext cx="3621227" cy="287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2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89296" y="190399"/>
            <a:ext cx="7410731" cy="1114694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sz="2200" dirty="0">
                <a:solidFill>
                  <a:srgbClr val="FF0000"/>
                </a:solidFill>
                <a:cs typeface="David" pitchFamily="2" charset="-79"/>
              </a:rPr>
              <a:t>נתונה פונקציה </a:t>
            </a:r>
            <a:r>
              <a:rPr lang="en-US" sz="2200" dirty="0">
                <a:solidFill>
                  <a:srgbClr val="FF0000"/>
                </a:solidFill>
                <a:cs typeface="David" pitchFamily="2" charset="-79"/>
              </a:rPr>
              <a:t>g(x) </a:t>
            </a:r>
            <a:r>
              <a:rPr lang="he-IL" sz="2200" dirty="0">
                <a:solidFill>
                  <a:srgbClr val="FF0000"/>
                </a:solidFill>
                <a:cs typeface="David" pitchFamily="2" charset="-79"/>
              </a:rPr>
              <a:t> קווית וידוע  כי השטח של האזור המסומן  הוא </a:t>
            </a:r>
            <a:r>
              <a:rPr lang="en-US" sz="2200" dirty="0">
                <a:solidFill>
                  <a:srgbClr val="FF0000"/>
                </a:solidFill>
                <a:cs typeface="David" pitchFamily="2" charset="-79"/>
              </a:rPr>
              <a:t> </a:t>
            </a:r>
            <a:r>
              <a:rPr lang="he-IL" sz="2200" dirty="0">
                <a:solidFill>
                  <a:srgbClr val="FF0000"/>
                </a:solidFill>
                <a:cs typeface="David" pitchFamily="2" charset="-79"/>
              </a:rPr>
              <a:t>10 יח''ר.</a:t>
            </a:r>
            <a:br>
              <a:rPr lang="he-IL" sz="2200" dirty="0">
                <a:solidFill>
                  <a:srgbClr val="FF0000"/>
                </a:solidFill>
                <a:cs typeface="David" pitchFamily="2" charset="-79"/>
              </a:rPr>
            </a:br>
            <a:br>
              <a:rPr lang="he-IL" sz="2200" dirty="0">
                <a:solidFill>
                  <a:srgbClr val="FF0000"/>
                </a:solidFill>
                <a:cs typeface="David" pitchFamily="2" charset="-79"/>
              </a:rPr>
            </a:br>
            <a:r>
              <a:rPr lang="he-IL" sz="2200" dirty="0">
                <a:solidFill>
                  <a:srgbClr val="FF0000"/>
                </a:solidFill>
                <a:cs typeface="David" pitchFamily="2" charset="-79"/>
              </a:rPr>
              <a:t>האם ניתן לחשב את </a:t>
            </a:r>
            <a:r>
              <a:rPr lang="he-IL" sz="2200" dirty="0" err="1">
                <a:solidFill>
                  <a:srgbClr val="FF0000"/>
                </a:solidFill>
                <a:cs typeface="David" pitchFamily="2" charset="-79"/>
              </a:rPr>
              <a:t>האינטגרלים</a:t>
            </a:r>
            <a:r>
              <a:rPr lang="he-IL" sz="2200" dirty="0">
                <a:solidFill>
                  <a:srgbClr val="FF0000"/>
                </a:solidFill>
                <a:cs typeface="David" pitchFamily="2" charset="-79"/>
              </a:rPr>
              <a:t> הבאים:</a:t>
            </a:r>
            <a:br>
              <a:rPr lang="he-IL" sz="1600" dirty="0">
                <a:solidFill>
                  <a:srgbClr val="FF0000"/>
                </a:solidFill>
                <a:cs typeface="David" pitchFamily="2" charset="-79"/>
              </a:rPr>
            </a:br>
            <a:endParaRPr lang="he-IL" sz="1600" dirty="0">
              <a:solidFill>
                <a:srgbClr val="FF0000"/>
              </a:solidFill>
              <a:cs typeface="David" pitchFamily="2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8799128" y="126495"/>
            <a:ext cx="1771418" cy="906417"/>
            <a:chOff x="6553200" y="1295400"/>
            <a:chExt cx="1905000" cy="1295400"/>
          </a:xfrm>
        </p:grpSpPr>
        <p:sp>
          <p:nvSpPr>
            <p:cNvPr id="3" name="ענן 2"/>
            <p:cNvSpPr/>
            <p:nvPr/>
          </p:nvSpPr>
          <p:spPr>
            <a:xfrm>
              <a:off x="6553200" y="1295400"/>
              <a:ext cx="1905000" cy="1295400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19900" y="1567934"/>
              <a:ext cx="1371600" cy="65970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2400" b="1" dirty="0">
                  <a:cs typeface="David" pitchFamily="2" charset="-79"/>
                </a:rPr>
                <a:t>חישבי...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115B44A-31B5-491D-8E9B-353BBF605CB5}"/>
                  </a:ext>
                </a:extLst>
              </p:cNvPr>
              <p:cNvSpPr txBox="1"/>
              <p:nvPr/>
            </p:nvSpPr>
            <p:spPr>
              <a:xfrm>
                <a:off x="3578293" y="1450826"/>
                <a:ext cx="3199983" cy="27778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000" b="1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g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  <a:p>
                <a:endParaRPr lang="en-US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000" b="1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g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endParaRPr lang="en-US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g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115B44A-31B5-491D-8E9B-353BBF605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293" y="1450826"/>
                <a:ext cx="3199983" cy="27778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945ECF9-43D6-42A7-B6B3-A4CE3ECF6659}"/>
                  </a:ext>
                </a:extLst>
              </p:cNvPr>
              <p:cNvSpPr txBox="1"/>
              <p:nvPr/>
            </p:nvSpPr>
            <p:spPr>
              <a:xfrm>
                <a:off x="3429405" y="4408958"/>
                <a:ext cx="3123793" cy="178012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g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 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"/>
                            </m:rP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g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945ECF9-43D6-42A7-B6B3-A4CE3ECF6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405" y="4408958"/>
                <a:ext cx="3123793" cy="17801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id="{AA15989E-2020-403E-89A8-6089F49BE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7541" y="6186879"/>
            <a:ext cx="1390540" cy="374620"/>
          </a:xfrm>
          <a:prstGeom prst="rect">
            <a:avLst/>
          </a:prstGeom>
        </p:spPr>
      </p:pic>
      <p:pic>
        <p:nvPicPr>
          <p:cNvPr id="15" name="Picture 14" descr="Screen Clipping">
            <a:extLst>
              <a:ext uri="{FF2B5EF4-FFF2-40B4-BE49-F238E27FC236}">
                <a16:creationId xmlns:a16="http://schemas.microsoft.com/office/drawing/2014/main" id="{A643F7B5-4286-4ADB-A3B4-178F836687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73" y="698062"/>
            <a:ext cx="3181100" cy="445734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9DECBE8-5A05-4DB5-9240-32A2DAAE731D}"/>
              </a:ext>
            </a:extLst>
          </p:cNvPr>
          <p:cNvSpPr/>
          <p:nvPr/>
        </p:nvSpPr>
        <p:spPr>
          <a:xfrm>
            <a:off x="1183890" y="3371493"/>
            <a:ext cx="1464007" cy="1307769"/>
          </a:xfrm>
          <a:custGeom>
            <a:avLst/>
            <a:gdLst>
              <a:gd name="connsiteX0" fmla="*/ 0 w 1464198"/>
              <a:gd name="connsiteY0" fmla="*/ 1307939 h 1307939"/>
              <a:gd name="connsiteX1" fmla="*/ 1464198 w 1464198"/>
              <a:gd name="connsiteY1" fmla="*/ 1302152 h 1307939"/>
              <a:gd name="connsiteX2" fmla="*/ 1452623 w 1464198"/>
              <a:gd name="connsiteY2" fmla="*/ 0 h 1307939"/>
              <a:gd name="connsiteX3" fmla="*/ 1313727 w 1464198"/>
              <a:gd name="connsiteY3" fmla="*/ 127322 h 1307939"/>
              <a:gd name="connsiteX4" fmla="*/ 1157469 w 1464198"/>
              <a:gd name="connsiteY4" fmla="*/ 202557 h 1307939"/>
              <a:gd name="connsiteX5" fmla="*/ 1001211 w 1464198"/>
              <a:gd name="connsiteY5" fmla="*/ 260430 h 1307939"/>
              <a:gd name="connsiteX6" fmla="*/ 856527 w 1464198"/>
              <a:gd name="connsiteY6" fmla="*/ 300942 h 1307939"/>
              <a:gd name="connsiteX7" fmla="*/ 694481 w 1464198"/>
              <a:gd name="connsiteY7" fmla="*/ 347240 h 1307939"/>
              <a:gd name="connsiteX8" fmla="*/ 549798 w 1464198"/>
              <a:gd name="connsiteY8" fmla="*/ 376177 h 1307939"/>
              <a:gd name="connsiteX9" fmla="*/ 370390 w 1464198"/>
              <a:gd name="connsiteY9" fmla="*/ 439838 h 1307939"/>
              <a:gd name="connsiteX10" fmla="*/ 144684 w 1464198"/>
              <a:gd name="connsiteY10" fmla="*/ 509286 h 1307939"/>
              <a:gd name="connsiteX11" fmla="*/ 0 w 1464198"/>
              <a:gd name="connsiteY11" fmla="*/ 549797 h 1307939"/>
              <a:gd name="connsiteX12" fmla="*/ 0 w 1464198"/>
              <a:gd name="connsiteY12" fmla="*/ 1307939 h 130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4198" h="1307939">
                <a:moveTo>
                  <a:pt x="0" y="1307939"/>
                </a:moveTo>
                <a:lnTo>
                  <a:pt x="1464198" y="1302152"/>
                </a:lnTo>
                <a:lnTo>
                  <a:pt x="1452623" y="0"/>
                </a:lnTo>
                <a:lnTo>
                  <a:pt x="1313727" y="127322"/>
                </a:lnTo>
                <a:lnTo>
                  <a:pt x="1157469" y="202557"/>
                </a:lnTo>
                <a:lnTo>
                  <a:pt x="1001211" y="260430"/>
                </a:lnTo>
                <a:lnTo>
                  <a:pt x="856527" y="300942"/>
                </a:lnTo>
                <a:lnTo>
                  <a:pt x="694481" y="347240"/>
                </a:lnTo>
                <a:lnTo>
                  <a:pt x="549798" y="376177"/>
                </a:lnTo>
                <a:lnTo>
                  <a:pt x="370390" y="439838"/>
                </a:lnTo>
                <a:lnTo>
                  <a:pt x="144684" y="509286"/>
                </a:lnTo>
                <a:lnTo>
                  <a:pt x="0" y="549797"/>
                </a:lnTo>
                <a:cubicBezTo>
                  <a:pt x="1929" y="806369"/>
                  <a:pt x="3859" y="1062942"/>
                  <a:pt x="0" y="130793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DAEF500-7298-4F56-AF77-F86C918D70F2}"/>
              </a:ext>
            </a:extLst>
          </p:cNvPr>
          <p:cNvSpPr/>
          <p:nvPr/>
        </p:nvSpPr>
        <p:spPr>
          <a:xfrm>
            <a:off x="301029" y="2126642"/>
            <a:ext cx="2991288" cy="3696875"/>
          </a:xfrm>
          <a:custGeom>
            <a:avLst/>
            <a:gdLst>
              <a:gd name="connsiteX0" fmla="*/ 0 w 2991678"/>
              <a:gd name="connsiteY0" fmla="*/ 3697356 h 3697356"/>
              <a:gd name="connsiteX1" fmla="*/ 536713 w 2991678"/>
              <a:gd name="connsiteY1" fmla="*/ 2007704 h 3697356"/>
              <a:gd name="connsiteX2" fmla="*/ 2286000 w 2991678"/>
              <a:gd name="connsiteY2" fmla="*/ 1282147 h 3697356"/>
              <a:gd name="connsiteX3" fmla="*/ 2991678 w 2991678"/>
              <a:gd name="connsiteY3" fmla="*/ 0 h 369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1678" h="3697356">
                <a:moveTo>
                  <a:pt x="0" y="3697356"/>
                </a:moveTo>
                <a:cubicBezTo>
                  <a:pt x="77856" y="3053797"/>
                  <a:pt x="155713" y="2410239"/>
                  <a:pt x="536713" y="2007704"/>
                </a:cubicBezTo>
                <a:cubicBezTo>
                  <a:pt x="917713" y="1605169"/>
                  <a:pt x="1876839" y="1616764"/>
                  <a:pt x="2286000" y="1282147"/>
                </a:cubicBezTo>
                <a:cubicBezTo>
                  <a:pt x="2695161" y="947530"/>
                  <a:pt x="2792895" y="422413"/>
                  <a:pt x="2991678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97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קבוצה 7"/>
          <p:cNvGrpSpPr/>
          <p:nvPr/>
        </p:nvGrpSpPr>
        <p:grpSpPr>
          <a:xfrm>
            <a:off x="8799128" y="126495"/>
            <a:ext cx="1771418" cy="906417"/>
            <a:chOff x="6553200" y="1295400"/>
            <a:chExt cx="1905000" cy="1295400"/>
          </a:xfrm>
        </p:grpSpPr>
        <p:sp>
          <p:nvSpPr>
            <p:cNvPr id="3" name="ענן 2"/>
            <p:cNvSpPr/>
            <p:nvPr/>
          </p:nvSpPr>
          <p:spPr>
            <a:xfrm>
              <a:off x="6553200" y="1295400"/>
              <a:ext cx="1905000" cy="1295400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19900" y="1567934"/>
              <a:ext cx="1371600" cy="65970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2400" b="1" dirty="0">
                  <a:cs typeface="David" pitchFamily="2" charset="-79"/>
                </a:rPr>
                <a:t>פתרונות: 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E40ABD7-B1C2-4DD9-BB0F-540659DACCAA}"/>
              </a:ext>
            </a:extLst>
          </p:cNvPr>
          <p:cNvSpPr txBox="1"/>
          <p:nvPr/>
        </p:nvSpPr>
        <p:spPr>
          <a:xfrm>
            <a:off x="8364792" y="1966022"/>
            <a:ext cx="1957753" cy="4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000" b="1" dirty="0"/>
              <a:t>פתרון </a:t>
            </a:r>
            <a:r>
              <a:rPr lang="en-US" sz="2000" b="1" dirty="0"/>
              <a:t>1</a:t>
            </a:r>
            <a:r>
              <a:rPr lang="he-IL" sz="2000" b="1" dirty="0"/>
              <a:t>: גרפי</a:t>
            </a:r>
            <a:endParaRPr lang="en-US" sz="2000" b="1" dirty="0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8750618-D04A-4F9F-AABB-8A8479D956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684797"/>
              </p:ext>
            </p:extLst>
          </p:nvPr>
        </p:nvGraphicFramePr>
        <p:xfrm>
          <a:off x="4871405" y="5332100"/>
          <a:ext cx="5495209" cy="1020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Equation" r:id="rId3" imgW="2463480" imgH="457200" progId="Equation.DSMT4">
                  <p:embed/>
                </p:oleObj>
              </mc:Choice>
              <mc:Fallback>
                <p:oleObj name="Equation" r:id="rId3" imgW="2463480" imgH="4572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18750618-D04A-4F9F-AABB-8A8479D956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1405" y="5332100"/>
                        <a:ext cx="5495209" cy="1020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81D9833D-0C56-4D0C-91CF-4BF42647B7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86538" y="960372"/>
          <a:ext cx="2728557" cy="1128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Equation" r:id="rId5" imgW="1104840" imgH="457200" progId="Equation.DSMT4">
                  <p:embed/>
                </p:oleObj>
              </mc:Choice>
              <mc:Fallback>
                <p:oleObj name="Equation" r:id="rId5" imgW="1104840" imgH="4572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81D9833D-0C56-4D0C-91CF-4BF42647B7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86538" y="960372"/>
                        <a:ext cx="2728557" cy="1128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6A99EFF2-EB74-4B93-B1A0-F605F1E2CD5E}"/>
              </a:ext>
            </a:extLst>
          </p:cNvPr>
          <p:cNvSpPr txBox="1"/>
          <p:nvPr/>
        </p:nvSpPr>
        <p:spPr>
          <a:xfrm>
            <a:off x="8364792" y="4969079"/>
            <a:ext cx="1957753" cy="4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000" b="1" dirty="0"/>
              <a:t>פתרון</a:t>
            </a:r>
            <a:r>
              <a:rPr lang="he-IL" sz="2000" dirty="0"/>
              <a:t> </a:t>
            </a:r>
            <a:r>
              <a:rPr lang="en-US" sz="2000" b="1" dirty="0"/>
              <a:t>2</a:t>
            </a:r>
            <a:r>
              <a:rPr lang="he-IL" sz="2000" dirty="0"/>
              <a:t>: אלגברי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02249-D076-4844-B007-0308CDB2E8B7}"/>
              </a:ext>
            </a:extLst>
          </p:cNvPr>
          <p:cNvSpPr txBox="1"/>
          <p:nvPr/>
        </p:nvSpPr>
        <p:spPr>
          <a:xfrm flipH="1">
            <a:off x="9806160" y="1245860"/>
            <a:ext cx="566456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dirty="0"/>
              <a:t>א. </a:t>
            </a:r>
            <a:endParaRPr lang="en-US" sz="2400" b="1" dirty="0"/>
          </a:p>
        </p:txBody>
      </p:sp>
      <p:pic>
        <p:nvPicPr>
          <p:cNvPr id="14" name="Picture 13" descr="Screen Clipping">
            <a:extLst>
              <a:ext uri="{FF2B5EF4-FFF2-40B4-BE49-F238E27FC236}">
                <a16:creationId xmlns:a16="http://schemas.microsoft.com/office/drawing/2014/main" id="{C7A58CE1-7F2E-4D20-BA16-81C78D943F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6418" y="693176"/>
            <a:ext cx="3181100" cy="445734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5912962-0866-48B7-BFB2-21B31F9E1715}"/>
              </a:ext>
            </a:extLst>
          </p:cNvPr>
          <p:cNvSpPr/>
          <p:nvPr/>
        </p:nvSpPr>
        <p:spPr>
          <a:xfrm>
            <a:off x="2216229" y="2137915"/>
            <a:ext cx="2991288" cy="3696875"/>
          </a:xfrm>
          <a:custGeom>
            <a:avLst/>
            <a:gdLst>
              <a:gd name="connsiteX0" fmla="*/ 0 w 2991678"/>
              <a:gd name="connsiteY0" fmla="*/ 3697356 h 3697356"/>
              <a:gd name="connsiteX1" fmla="*/ 536713 w 2991678"/>
              <a:gd name="connsiteY1" fmla="*/ 2007704 h 3697356"/>
              <a:gd name="connsiteX2" fmla="*/ 2286000 w 2991678"/>
              <a:gd name="connsiteY2" fmla="*/ 1282147 h 3697356"/>
              <a:gd name="connsiteX3" fmla="*/ 2991678 w 2991678"/>
              <a:gd name="connsiteY3" fmla="*/ 0 h 369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1678" h="3697356">
                <a:moveTo>
                  <a:pt x="0" y="3697356"/>
                </a:moveTo>
                <a:cubicBezTo>
                  <a:pt x="77856" y="3053797"/>
                  <a:pt x="155713" y="2410239"/>
                  <a:pt x="536713" y="2007704"/>
                </a:cubicBezTo>
                <a:cubicBezTo>
                  <a:pt x="917713" y="1605169"/>
                  <a:pt x="1876839" y="1616764"/>
                  <a:pt x="2286000" y="1282147"/>
                </a:cubicBezTo>
                <a:cubicBezTo>
                  <a:pt x="2695161" y="947530"/>
                  <a:pt x="2792895" y="422413"/>
                  <a:pt x="2991678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3CB885F-7F3B-4AB9-9A07-BE4090C2EFE4}"/>
              </a:ext>
            </a:extLst>
          </p:cNvPr>
          <p:cNvSpPr/>
          <p:nvPr/>
        </p:nvSpPr>
        <p:spPr>
          <a:xfrm>
            <a:off x="3133829" y="3340426"/>
            <a:ext cx="1464007" cy="1307769"/>
          </a:xfrm>
          <a:custGeom>
            <a:avLst/>
            <a:gdLst>
              <a:gd name="connsiteX0" fmla="*/ 0 w 1464198"/>
              <a:gd name="connsiteY0" fmla="*/ 1307939 h 1307939"/>
              <a:gd name="connsiteX1" fmla="*/ 1464198 w 1464198"/>
              <a:gd name="connsiteY1" fmla="*/ 1302152 h 1307939"/>
              <a:gd name="connsiteX2" fmla="*/ 1452623 w 1464198"/>
              <a:gd name="connsiteY2" fmla="*/ 0 h 1307939"/>
              <a:gd name="connsiteX3" fmla="*/ 1313727 w 1464198"/>
              <a:gd name="connsiteY3" fmla="*/ 127322 h 1307939"/>
              <a:gd name="connsiteX4" fmla="*/ 1157469 w 1464198"/>
              <a:gd name="connsiteY4" fmla="*/ 202557 h 1307939"/>
              <a:gd name="connsiteX5" fmla="*/ 1001211 w 1464198"/>
              <a:gd name="connsiteY5" fmla="*/ 260430 h 1307939"/>
              <a:gd name="connsiteX6" fmla="*/ 856527 w 1464198"/>
              <a:gd name="connsiteY6" fmla="*/ 300942 h 1307939"/>
              <a:gd name="connsiteX7" fmla="*/ 694481 w 1464198"/>
              <a:gd name="connsiteY7" fmla="*/ 347240 h 1307939"/>
              <a:gd name="connsiteX8" fmla="*/ 549798 w 1464198"/>
              <a:gd name="connsiteY8" fmla="*/ 376177 h 1307939"/>
              <a:gd name="connsiteX9" fmla="*/ 370390 w 1464198"/>
              <a:gd name="connsiteY9" fmla="*/ 439838 h 1307939"/>
              <a:gd name="connsiteX10" fmla="*/ 144684 w 1464198"/>
              <a:gd name="connsiteY10" fmla="*/ 509286 h 1307939"/>
              <a:gd name="connsiteX11" fmla="*/ 0 w 1464198"/>
              <a:gd name="connsiteY11" fmla="*/ 549797 h 1307939"/>
              <a:gd name="connsiteX12" fmla="*/ 0 w 1464198"/>
              <a:gd name="connsiteY12" fmla="*/ 1307939 h 130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4198" h="1307939">
                <a:moveTo>
                  <a:pt x="0" y="1307939"/>
                </a:moveTo>
                <a:lnTo>
                  <a:pt x="1464198" y="1302152"/>
                </a:lnTo>
                <a:lnTo>
                  <a:pt x="1452623" y="0"/>
                </a:lnTo>
                <a:lnTo>
                  <a:pt x="1313727" y="127322"/>
                </a:lnTo>
                <a:lnTo>
                  <a:pt x="1157469" y="202557"/>
                </a:lnTo>
                <a:lnTo>
                  <a:pt x="1001211" y="260430"/>
                </a:lnTo>
                <a:lnTo>
                  <a:pt x="856527" y="300942"/>
                </a:lnTo>
                <a:lnTo>
                  <a:pt x="694481" y="347240"/>
                </a:lnTo>
                <a:lnTo>
                  <a:pt x="549798" y="376177"/>
                </a:lnTo>
                <a:lnTo>
                  <a:pt x="370390" y="439838"/>
                </a:lnTo>
                <a:lnTo>
                  <a:pt x="144684" y="509286"/>
                </a:lnTo>
                <a:lnTo>
                  <a:pt x="0" y="549797"/>
                </a:lnTo>
                <a:cubicBezTo>
                  <a:pt x="1929" y="806369"/>
                  <a:pt x="3859" y="1062942"/>
                  <a:pt x="0" y="130793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177E99-FD0E-4FCF-9041-CB7CD5B669F9}"/>
              </a:ext>
            </a:extLst>
          </p:cNvPr>
          <p:cNvSpPr/>
          <p:nvPr/>
        </p:nvSpPr>
        <p:spPr>
          <a:xfrm>
            <a:off x="2223630" y="2137915"/>
            <a:ext cx="2991288" cy="3696875"/>
          </a:xfrm>
          <a:custGeom>
            <a:avLst/>
            <a:gdLst>
              <a:gd name="connsiteX0" fmla="*/ 0 w 2991678"/>
              <a:gd name="connsiteY0" fmla="*/ 3697356 h 3697356"/>
              <a:gd name="connsiteX1" fmla="*/ 536713 w 2991678"/>
              <a:gd name="connsiteY1" fmla="*/ 2007704 h 3697356"/>
              <a:gd name="connsiteX2" fmla="*/ 2286000 w 2991678"/>
              <a:gd name="connsiteY2" fmla="*/ 1282147 h 3697356"/>
              <a:gd name="connsiteX3" fmla="*/ 2991678 w 2991678"/>
              <a:gd name="connsiteY3" fmla="*/ 0 h 369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1678" h="3697356">
                <a:moveTo>
                  <a:pt x="0" y="3697356"/>
                </a:moveTo>
                <a:cubicBezTo>
                  <a:pt x="77856" y="3053797"/>
                  <a:pt x="155713" y="2410239"/>
                  <a:pt x="536713" y="2007704"/>
                </a:cubicBezTo>
                <a:cubicBezTo>
                  <a:pt x="917713" y="1605169"/>
                  <a:pt x="1876839" y="1616764"/>
                  <a:pt x="2286000" y="1282147"/>
                </a:cubicBezTo>
                <a:cubicBezTo>
                  <a:pt x="2695161" y="947530"/>
                  <a:pt x="2792895" y="422413"/>
                  <a:pt x="299167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8E659761-52A8-47EA-9BAF-1FE74F5A0D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51410" y="2634927"/>
          <a:ext cx="3001572" cy="509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Equation" r:id="rId8" imgW="1193760" imgH="203040" progId="Equation.DSMT4">
                  <p:embed/>
                </p:oleObj>
              </mc:Choice>
              <mc:Fallback>
                <p:oleObj name="Equation" r:id="rId8" imgW="1193760" imgH="2030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8E659761-52A8-47EA-9BAF-1FE74F5A0D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51410" y="2634927"/>
                        <a:ext cx="3001572" cy="509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FF0125CA-FE8C-4169-907F-CF60BB39CB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92781" y="2633302"/>
          <a:ext cx="606346" cy="509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Equation" r:id="rId10" imgW="241200" imgH="203040" progId="Equation.DSMT4">
                  <p:embed/>
                </p:oleObj>
              </mc:Choice>
              <mc:Fallback>
                <p:oleObj name="Equation" r:id="rId10" imgW="241200" imgH="20304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FF0125CA-FE8C-4169-907F-CF60BB39CB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192781" y="2633302"/>
                        <a:ext cx="606346" cy="509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7100EC77-004E-43AD-9BF0-B7A57AEC3B16}"/>
              </a:ext>
            </a:extLst>
          </p:cNvPr>
          <p:cNvSpPr/>
          <p:nvPr/>
        </p:nvSpPr>
        <p:spPr>
          <a:xfrm>
            <a:off x="3133829" y="2803641"/>
            <a:ext cx="1464007" cy="18357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3A622F2-3B9E-4CA3-9FD9-5B9B874F3517}"/>
              </a:ext>
            </a:extLst>
          </p:cNvPr>
          <p:cNvSpPr/>
          <p:nvPr/>
        </p:nvSpPr>
        <p:spPr>
          <a:xfrm>
            <a:off x="7488258" y="3755055"/>
            <a:ext cx="565630" cy="715709"/>
          </a:xfrm>
          <a:custGeom>
            <a:avLst/>
            <a:gdLst>
              <a:gd name="connsiteX0" fmla="*/ 0 w 1464198"/>
              <a:gd name="connsiteY0" fmla="*/ 1307939 h 1307939"/>
              <a:gd name="connsiteX1" fmla="*/ 1464198 w 1464198"/>
              <a:gd name="connsiteY1" fmla="*/ 1302152 h 1307939"/>
              <a:gd name="connsiteX2" fmla="*/ 1452623 w 1464198"/>
              <a:gd name="connsiteY2" fmla="*/ 0 h 1307939"/>
              <a:gd name="connsiteX3" fmla="*/ 1313727 w 1464198"/>
              <a:gd name="connsiteY3" fmla="*/ 127322 h 1307939"/>
              <a:gd name="connsiteX4" fmla="*/ 1157469 w 1464198"/>
              <a:gd name="connsiteY4" fmla="*/ 202557 h 1307939"/>
              <a:gd name="connsiteX5" fmla="*/ 1001211 w 1464198"/>
              <a:gd name="connsiteY5" fmla="*/ 260430 h 1307939"/>
              <a:gd name="connsiteX6" fmla="*/ 856527 w 1464198"/>
              <a:gd name="connsiteY6" fmla="*/ 300942 h 1307939"/>
              <a:gd name="connsiteX7" fmla="*/ 694481 w 1464198"/>
              <a:gd name="connsiteY7" fmla="*/ 347240 h 1307939"/>
              <a:gd name="connsiteX8" fmla="*/ 549798 w 1464198"/>
              <a:gd name="connsiteY8" fmla="*/ 376177 h 1307939"/>
              <a:gd name="connsiteX9" fmla="*/ 370390 w 1464198"/>
              <a:gd name="connsiteY9" fmla="*/ 439838 h 1307939"/>
              <a:gd name="connsiteX10" fmla="*/ 144684 w 1464198"/>
              <a:gd name="connsiteY10" fmla="*/ 509286 h 1307939"/>
              <a:gd name="connsiteX11" fmla="*/ 0 w 1464198"/>
              <a:gd name="connsiteY11" fmla="*/ 549797 h 1307939"/>
              <a:gd name="connsiteX12" fmla="*/ 0 w 1464198"/>
              <a:gd name="connsiteY12" fmla="*/ 1307939 h 130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4198" h="1307939">
                <a:moveTo>
                  <a:pt x="0" y="1307939"/>
                </a:moveTo>
                <a:lnTo>
                  <a:pt x="1464198" y="1302152"/>
                </a:lnTo>
                <a:lnTo>
                  <a:pt x="1452623" y="0"/>
                </a:lnTo>
                <a:lnTo>
                  <a:pt x="1313727" y="127322"/>
                </a:lnTo>
                <a:lnTo>
                  <a:pt x="1157469" y="202557"/>
                </a:lnTo>
                <a:lnTo>
                  <a:pt x="1001211" y="260430"/>
                </a:lnTo>
                <a:lnTo>
                  <a:pt x="856527" y="300942"/>
                </a:lnTo>
                <a:lnTo>
                  <a:pt x="694481" y="347240"/>
                </a:lnTo>
                <a:lnTo>
                  <a:pt x="549798" y="376177"/>
                </a:lnTo>
                <a:lnTo>
                  <a:pt x="370390" y="439838"/>
                </a:lnTo>
                <a:lnTo>
                  <a:pt x="144684" y="509286"/>
                </a:lnTo>
                <a:lnTo>
                  <a:pt x="0" y="549797"/>
                </a:lnTo>
                <a:cubicBezTo>
                  <a:pt x="1929" y="806369"/>
                  <a:pt x="3859" y="1062942"/>
                  <a:pt x="0" y="130793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/>
              <a:t>10</a:t>
            </a:r>
            <a:endParaRPr lang="en-US" sz="24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CD438D8-82CE-446A-93E6-10BF41A19644}"/>
              </a:ext>
            </a:extLst>
          </p:cNvPr>
          <p:cNvSpPr/>
          <p:nvPr/>
        </p:nvSpPr>
        <p:spPr>
          <a:xfrm>
            <a:off x="8684472" y="3491982"/>
            <a:ext cx="565630" cy="10046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chemeClr val="bg1"/>
                </a:solidFill>
              </a:rPr>
              <a:t>20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1B64A8-53CB-45DB-AA20-F24C4B2E2748}"/>
              </a:ext>
            </a:extLst>
          </p:cNvPr>
          <p:cNvSpPr txBox="1"/>
          <p:nvPr/>
        </p:nvSpPr>
        <p:spPr>
          <a:xfrm>
            <a:off x="7964296" y="3801720"/>
            <a:ext cx="58652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3200" dirty="0"/>
              <a:t>+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928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00364 -0.2694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1347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0.0026 -0.2733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15" grpId="0" animBg="1"/>
      <p:bldP spid="18" grpId="0" animBg="1"/>
      <p:bldP spid="28" grpId="0" animBg="1"/>
      <p:bldP spid="19" grpId="0" animBg="1"/>
      <p:bldP spid="32" grpId="0" animBg="1"/>
      <p:bldP spid="33" grpId="0" animBg="1"/>
      <p:bldP spid="20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1862</TotalTime>
  <Words>758</Words>
  <Application>Microsoft Office PowerPoint</Application>
  <PresentationFormat>מותאם אישית</PresentationFormat>
  <Paragraphs>122</Paragraphs>
  <Slides>23</Slides>
  <Notes>6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2</vt:i4>
      </vt:variant>
      <vt:variant>
        <vt:lpstr>כותרות שקופיות</vt:lpstr>
      </vt:variant>
      <vt:variant>
        <vt:i4>23</vt:i4>
      </vt:variant>
    </vt:vector>
  </HeadingPairs>
  <TitlesOfParts>
    <vt:vector size="33" baseType="lpstr">
      <vt:lpstr>Arial</vt:lpstr>
      <vt:lpstr>Calibri</vt:lpstr>
      <vt:lpstr>Cambria Math</vt:lpstr>
      <vt:lpstr>David</vt:lpstr>
      <vt:lpstr>Guttman Yad-Brush</vt:lpstr>
      <vt:lpstr>Times New Roman</vt:lpstr>
      <vt:lpstr>Varela Round</vt:lpstr>
      <vt:lpstr>ערכת נושא Office</vt:lpstr>
      <vt:lpstr>משוואה</vt:lpstr>
      <vt:lpstr>Equation</vt:lpstr>
      <vt:lpstr>מערכת שיעורים למגזר החרדי</vt:lpstr>
      <vt:lpstr>חשיבה כחלק אינטגרלי, באינטגרלים. חלק א'</vt:lpstr>
      <vt:lpstr>מה נלמד היום </vt:lpstr>
      <vt:lpstr>אינטגרלים</vt:lpstr>
      <vt:lpstr>חישוב אינטגרל בדרך גרפית</vt:lpstr>
      <vt:lpstr>חישוב אינטגרל בדרך גרפית</vt:lpstr>
      <vt:lpstr>מצגת של PowerPoint‏</vt:lpstr>
      <vt:lpstr>נתונה פונקציה g(x)  קווית וידוע  כי השטח של האזור המסומן  הוא  10 יח''ר.  האם ניתן לחשב את האינטגרלים הבאים: </vt:lpstr>
      <vt:lpstr>מצגת של PowerPoint‏</vt:lpstr>
      <vt:lpstr>מצגת של PowerPoint‏</vt:lpstr>
      <vt:lpstr>נתונה פונקציה g(x)  וידוע  כי השטח של האזור המסומן  הוא  10 יח''ר.  </vt:lpstr>
      <vt:lpstr>נתונה פונקציה g(x)  וידוע  כי השטח של האזור המסומן  הוא  10 יח''ר.  האם תוכל לחשב את השטחים הבאים: </vt:lpstr>
      <vt:lpstr>נתונה פונקציה g(x)  וידוע  כי השטח של האזור המסומן  הוא  10 יח''ר.  האם תוכל לחשב את האינטגרלים הבאים: </vt:lpstr>
      <vt:lpstr>מצגת של PowerPoint‏</vt:lpstr>
      <vt:lpstr>הכללה ומסקנות</vt:lpstr>
      <vt:lpstr>מצגת של PowerPoint‏</vt:lpstr>
      <vt:lpstr>מצגת של PowerPoint‏</vt:lpstr>
      <vt:lpstr>מצגת של PowerPoint‏</vt:lpstr>
      <vt:lpstr>בחינה תשע"ח מועד קיץ שאלון 581</vt:lpstr>
      <vt:lpstr>בחינה תשע"ח מועד קיץ שאלון 581</vt:lpstr>
      <vt:lpstr>בחינה תשע"ח מועד קיץ שאלון 581</vt:lpstr>
      <vt:lpstr>לסיכום: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Ulpan2</cp:lastModifiedBy>
  <cp:revision>77</cp:revision>
  <dcterms:created xsi:type="dcterms:W3CDTF">2020-03-15T19:13:03Z</dcterms:created>
  <dcterms:modified xsi:type="dcterms:W3CDTF">2020-07-29T10:08:40Z</dcterms:modified>
</cp:coreProperties>
</file>