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1"/>
  </p:notesMasterIdLst>
  <p:sldIdLst>
    <p:sldId id="257" r:id="rId2"/>
    <p:sldId id="262" r:id="rId3"/>
    <p:sldId id="263" r:id="rId4"/>
    <p:sldId id="288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33" r:id="rId14"/>
    <p:sldId id="366" r:id="rId15"/>
    <p:sldId id="365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67" r:id="rId24"/>
    <p:sldId id="364" r:id="rId25"/>
    <p:sldId id="327" r:id="rId26"/>
    <p:sldId id="368" r:id="rId27"/>
    <p:sldId id="328" r:id="rId28"/>
    <p:sldId id="369" r:id="rId29"/>
    <p:sldId id="370" r:id="rId30"/>
    <p:sldId id="371" r:id="rId31"/>
    <p:sldId id="372" r:id="rId32"/>
    <p:sldId id="329" r:id="rId33"/>
    <p:sldId id="330" r:id="rId34"/>
    <p:sldId id="331" r:id="rId35"/>
    <p:sldId id="332" r:id="rId36"/>
    <p:sldId id="373" r:id="rId37"/>
    <p:sldId id="376" r:id="rId38"/>
    <p:sldId id="315" r:id="rId39"/>
    <p:sldId id="321" r:id="rId40"/>
    <p:sldId id="322" r:id="rId41"/>
    <p:sldId id="325" r:id="rId42"/>
    <p:sldId id="374" r:id="rId43"/>
    <p:sldId id="375" r:id="rId44"/>
    <p:sldId id="326" r:id="rId45"/>
    <p:sldId id="377" r:id="rId46"/>
    <p:sldId id="341" r:id="rId47"/>
    <p:sldId id="343" r:id="rId48"/>
    <p:sldId id="355" r:id="rId49"/>
    <p:sldId id="323" r:id="rId5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35" y="8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ז'/אב/תש"ף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30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762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5D91EE-7587-4D53-AB5D-6351E32BB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C4DA52B-3F7A-4DFD-8A0C-4379F823A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CF65EA5-BBED-4E0D-8A4F-0FF456EE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D7E5-FAC5-4C12-B759-0C1037F3C314}" type="datetimeFigureOut">
              <a:rPr lang="he-IL" smtClean="0"/>
              <a:t>ז'/אב/תש"ף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049A69B-E49A-496E-9250-D7039B90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9DC16CA-7CC0-4F64-ABD2-4BD5C885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081-A7DD-499B-B319-21A208A691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684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ז'/אב/תש"ף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  <p:sldLayoutId id="2147483679" r:id="rId11"/>
    <p:sldLayoutId id="214748368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microsoft.com/office/2007/relationships/hdphoto" Target="../media/hdphoto1.wdp"/><Relationship Id="rId21" Type="http://schemas.openxmlformats.org/officeDocument/2006/relationships/image" Target="../media/image46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33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4.png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9.png"/><Relationship Id="rId7" Type="http://schemas.openxmlformats.org/officeDocument/2006/relationships/image" Target="../media/image9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microsoft.com/office/2007/relationships/hdphoto" Target="../media/hdphoto3.wdp"/><Relationship Id="rId4" Type="http://schemas.openxmlformats.org/officeDocument/2006/relationships/image" Target="../media/image101.png"/><Relationship Id="rId9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131719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שיעורים למגזר החרדי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73521" y="332146"/>
            <a:ext cx="1390919" cy="168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534A8-92FD-4B45-8058-50D9DBFE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152134"/>
            <a:ext cx="9802368" cy="720000"/>
          </a:xfrm>
        </p:spPr>
        <p:txBody>
          <a:bodyPr/>
          <a:lstStyle/>
          <a:p>
            <a:r>
              <a:rPr lang="he-IL" dirty="0"/>
              <a:t>שלבים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646261C-C998-4B83-A476-8C520C47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134"/>
            <a:ext cx="2552700" cy="9620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88428AE-78BA-40B6-9430-ED8217EB1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10"/>
          <a:stretch/>
        </p:blipFill>
        <p:spPr>
          <a:xfrm>
            <a:off x="7042825" y="1017302"/>
            <a:ext cx="4945297" cy="100845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5E72689-325C-42E1-8441-0B1993D11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81" t="50737"/>
          <a:stretch/>
        </p:blipFill>
        <p:spPr>
          <a:xfrm>
            <a:off x="8263292" y="2202158"/>
            <a:ext cx="3651519" cy="120121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8223CEA-F03D-467D-B94F-17D5AF827B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8" t="29749"/>
          <a:stretch/>
        </p:blipFill>
        <p:spPr>
          <a:xfrm>
            <a:off x="8112866" y="3285547"/>
            <a:ext cx="3952369" cy="154669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5B6DE8A-55E9-4DBC-B8D2-A0F1B935AD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70" t="16853" r="8588" b="-1217"/>
          <a:stretch/>
        </p:blipFill>
        <p:spPr>
          <a:xfrm>
            <a:off x="8112866" y="4832245"/>
            <a:ext cx="3468263" cy="184825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22EACAC-F303-4B62-9082-7E77680AC974}"/>
              </a:ext>
            </a:extLst>
          </p:cNvPr>
          <p:cNvSpPr txBox="1"/>
          <p:nvPr/>
        </p:nvSpPr>
        <p:spPr>
          <a:xfrm>
            <a:off x="2803111" y="1007574"/>
            <a:ext cx="32928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ושוב מתחילים את התהליך מחדש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CF5149FE-001B-4A6F-A1A3-372AAE1C7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801" y="1523932"/>
            <a:ext cx="55626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2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534A8-92FD-4B45-8058-50D9DBFE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980" y="199337"/>
            <a:ext cx="9802368" cy="720000"/>
          </a:xfrm>
        </p:spPr>
        <p:txBody>
          <a:bodyPr/>
          <a:lstStyle/>
          <a:p>
            <a:r>
              <a:rPr lang="he-IL" dirty="0"/>
              <a:t>שלבים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646261C-C998-4B83-A476-8C520C47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134"/>
            <a:ext cx="2552700" cy="96202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22EACAC-F303-4B62-9082-7E77680AC974}"/>
              </a:ext>
            </a:extLst>
          </p:cNvPr>
          <p:cNvSpPr txBox="1"/>
          <p:nvPr/>
        </p:nvSpPr>
        <p:spPr>
          <a:xfrm>
            <a:off x="3504275" y="929493"/>
            <a:ext cx="32928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ושוב מתחילים את התהליך מחדש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CF5149FE-001B-4A6F-A1A3-372AAE1C7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5" t="38747" r="12860"/>
          <a:stretch/>
        </p:blipFill>
        <p:spPr>
          <a:xfrm>
            <a:off x="8350385" y="1056800"/>
            <a:ext cx="3501958" cy="194282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48D406C-1F8B-48B5-92C4-33E80B6F2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929493"/>
            <a:ext cx="50101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2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534A8-92FD-4B45-8058-50D9DBFE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36" y="169357"/>
            <a:ext cx="9802368" cy="720000"/>
          </a:xfrm>
        </p:spPr>
        <p:txBody>
          <a:bodyPr/>
          <a:lstStyle/>
          <a:p>
            <a:r>
              <a:rPr lang="he-IL" dirty="0"/>
              <a:t>שלבים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646261C-C998-4B83-A476-8C520C47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134"/>
            <a:ext cx="2552700" cy="96202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22EACAC-F303-4B62-9082-7E77680AC974}"/>
              </a:ext>
            </a:extLst>
          </p:cNvPr>
          <p:cNvSpPr txBox="1"/>
          <p:nvPr/>
        </p:nvSpPr>
        <p:spPr>
          <a:xfrm>
            <a:off x="3504275" y="929493"/>
            <a:ext cx="32928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ושוב מתחילים את התהליך מחדש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48D406C-1F8B-48B5-92C4-33E80B6F2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00"/>
          <a:stretch/>
        </p:blipFill>
        <p:spPr>
          <a:xfrm>
            <a:off x="6628589" y="1356184"/>
            <a:ext cx="5010150" cy="3108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8DEE1A27-D1B9-4886-9BD7-69EE2837A608}"/>
                  </a:ext>
                </a:extLst>
              </p:cNvPr>
              <p:cNvSpPr txBox="1"/>
              <p:nvPr/>
            </p:nvSpPr>
            <p:spPr>
              <a:xfrm>
                <a:off x="1138136" y="2110902"/>
                <a:ext cx="6478621" cy="74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מסקנה: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8DEE1A27-D1B9-4886-9BD7-69EE2837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36" y="2110902"/>
                <a:ext cx="6478621" cy="746999"/>
              </a:xfrm>
              <a:prstGeom prst="rect">
                <a:avLst/>
              </a:prstGeom>
              <a:blipFill>
                <a:blip r:embed="rId4"/>
                <a:stretch>
                  <a:fillRect t="-4065" r="-847" b="-113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16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49DE1A-FC0A-406D-9351-38BB7629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4" y="365126"/>
            <a:ext cx="7490691" cy="647700"/>
          </a:xfrm>
        </p:spPr>
        <p:txBody>
          <a:bodyPr>
            <a:normAutofit/>
          </a:bodyPr>
          <a:lstStyle/>
          <a:p>
            <a:r>
              <a:rPr lang="he-IL" sz="2800" b="1" dirty="0"/>
              <a:t>מציאת אינטגרל לפי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EC340FF-68E3-44FF-9704-E154FED0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333" y="1118034"/>
            <a:ext cx="4314825" cy="6477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16B6894-8A0A-4A54-88F7-3DB72B16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785" y="2853027"/>
            <a:ext cx="638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49DE1A-FC0A-406D-9351-38BB7629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4" y="365126"/>
            <a:ext cx="7490691" cy="647700"/>
          </a:xfrm>
        </p:spPr>
        <p:txBody>
          <a:bodyPr>
            <a:normAutofit/>
          </a:bodyPr>
          <a:lstStyle/>
          <a:p>
            <a:r>
              <a:rPr lang="he-IL" sz="2800" b="1" dirty="0"/>
              <a:t>מציאת אינטגרל לפי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EC340FF-68E3-44FF-9704-E154FED0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333" y="1118034"/>
            <a:ext cx="4314825" cy="6477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04FF022-8F17-4095-A306-D2306D3CE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058" y="1765734"/>
            <a:ext cx="3848100" cy="105727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16B6894-8A0A-4A54-88F7-3DB72B16E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785" y="2853027"/>
            <a:ext cx="638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6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49DE1A-FC0A-406D-9351-38BB7629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4" y="365126"/>
            <a:ext cx="7490691" cy="647700"/>
          </a:xfrm>
        </p:spPr>
        <p:txBody>
          <a:bodyPr>
            <a:normAutofit/>
          </a:bodyPr>
          <a:lstStyle/>
          <a:p>
            <a:r>
              <a:rPr lang="he-IL" sz="2800" b="1" dirty="0"/>
              <a:t>מציאת אינטגרל לפי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EC340FF-68E3-44FF-9704-E154FED0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333" y="1118034"/>
            <a:ext cx="4314825" cy="6477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04FF022-8F17-4095-A306-D2306D3CE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058" y="1765734"/>
            <a:ext cx="3848100" cy="105727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6DB67D0-7042-4B99-9BA6-760A94D68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58" y="2823009"/>
            <a:ext cx="7543800" cy="18573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735530B-1E38-48B0-B85E-C4073DC50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199" y="4313240"/>
            <a:ext cx="1285875" cy="4191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943EDD4-07E6-40F1-9BB7-B8FCC88E9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120" y="4899459"/>
            <a:ext cx="3905250" cy="8382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16B6894-8A0A-4A54-88F7-3DB72B16E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785" y="2853027"/>
            <a:ext cx="638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3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A8F0CB56-39E1-4DFA-9B05-F38FB8008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998" y="446448"/>
            <a:ext cx="2581275" cy="1143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CF42E82-DB7C-460C-A803-A8DC9AE4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98" y="2249920"/>
            <a:ext cx="2695575" cy="16192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AEA8E5A-8165-4AF3-B638-58B4F884A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64" y="2843068"/>
            <a:ext cx="1237672" cy="30571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864F82-A7B7-4166-8346-007D08264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3004" y="4781263"/>
            <a:ext cx="495300" cy="36195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7994FDF-1B24-4713-996D-86EB2D21E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476" y="4125552"/>
            <a:ext cx="2619375" cy="228600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4784EA6-0203-4F50-A673-11163499A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293" y="3284395"/>
            <a:ext cx="41719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DC38FC6E-C356-4EF2-9E26-E16ECD0A9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009" y="981797"/>
            <a:ext cx="2619375" cy="159067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870EBA2-BFD4-4DC0-A4F1-3AB29D1D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180" y="4219575"/>
            <a:ext cx="2428875" cy="19621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18F676D-0F83-482B-87F5-787A3CD7E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025" y="2743200"/>
            <a:ext cx="41719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04BA109-7578-4442-A9CC-0E3610C66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904" y="696408"/>
            <a:ext cx="2943225" cy="24288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B5A5CFC-AE32-4F42-9257-CD58CF98B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994" y="1293380"/>
            <a:ext cx="40671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A8904381-4B65-4C30-B229-BF29B4F75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6856" y="4998661"/>
            <a:ext cx="1000125" cy="4000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E1AB93D-B161-469B-A619-EE8196E0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87" y="879619"/>
            <a:ext cx="24765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FC2C5200-F259-4460-B4AC-F801FA7712B9}"/>
                  </a:ext>
                </a:extLst>
              </p:cNvPr>
              <p:cNvSpPr/>
              <p:nvPr/>
            </p:nvSpPr>
            <p:spPr>
              <a:xfrm>
                <a:off x="5043055" y="1080656"/>
                <a:ext cx="5541817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הטכניקה של חילוק פולינום דומה לזו של חילוק ארוך.</a:t>
                </a:r>
              </a:p>
              <a:p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נסתכל במחובר בעל החזקה הגבוהה ביותר במונה ובמכנה</a:t>
                </a:r>
                <a:b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ונשאל למה שווה   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 ? </a:t>
                </a:r>
              </a:p>
              <a:p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	     </a:t>
                </a:r>
                <a14:m>
                  <m:oMath xmlns:m="http://schemas.openxmlformats.org/officeDocument/2006/math">
                    <m: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x</m:t>
                    </m:r>
                    <m:r>
                      <a:rPr lang="en-US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עכשיו נכפיל את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 בכל אחד מהמחוברים של המונה</a:t>
                </a:r>
                <a:b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ונפחית את התוצאה מהמונה.</a:t>
                </a:r>
              </a:p>
              <a:p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נוריד את המחובר הבא של המונה ונחזור על התהליך.              </a:t>
                </a:r>
                <a:b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נשאל למה שווה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x</m:t>
                    </m:r>
                  </m:oMath>
                </a14:m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 ? </a:t>
                </a:r>
              </a:p>
              <a:p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x</m:t>
                    </m:r>
                    <m:r>
                      <a:rPr lang="en-US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x</m:t>
                    </m:r>
                  </m:oMath>
                </a14:m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he-IL" dirty="0">
                    <a:solidFill>
                      <a:schemeClr val="bg1">
                        <a:lumMod val="75000"/>
                      </a:schemeClr>
                    </a:solidFill>
                  </a:rPr>
                  <a:t>נוריד את המחובר הבא של המונה ונחזור על התהליך.</a:t>
                </a:r>
                <a:b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he-IL" dirty="0">
                    <a:solidFill>
                      <a:schemeClr val="tx1"/>
                    </a:solidFill>
                  </a:rPr>
                  <a:t>נשאל למה שווה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6FF33"/>
                        </a:solidFill>
                        <a:latin typeface="Cambria Math"/>
                      </a:rPr>
                      <m:t>𝟔𝐱</m:t>
                    </m:r>
                    <m:r>
                      <a:rPr lang="en-US" b="1" i="0">
                        <a:solidFill>
                          <a:srgbClr val="66FF33"/>
                        </a:solidFill>
                        <a:latin typeface="Cambria Math"/>
                      </a:rPr>
                      <m:t>:</m:t>
                    </m:r>
                    <m:r>
                      <a:rPr lang="en-US" b="1" i="0">
                        <a:solidFill>
                          <a:srgbClr val="66FF33"/>
                        </a:solidFill>
                        <a:latin typeface="Cambria Math"/>
                      </a:rPr>
                      <m:t>𝟐𝐱</m:t>
                    </m:r>
                  </m:oMath>
                </a14:m>
                <a:r>
                  <a:rPr lang="he-IL" b="1" dirty="0">
                    <a:solidFill>
                      <a:srgbClr val="66FF33"/>
                    </a:solidFill>
                  </a:rPr>
                  <a:t> </a:t>
                </a:r>
                <a:r>
                  <a:rPr lang="he-IL" dirty="0">
                    <a:solidFill>
                      <a:schemeClr val="tx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FC2C5200-F259-4460-B4AC-F801FA771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55" y="1080656"/>
                <a:ext cx="5541817" cy="3139321"/>
              </a:xfrm>
              <a:prstGeom prst="rect">
                <a:avLst/>
              </a:prstGeom>
              <a:blipFill>
                <a:blip r:embed="rId4"/>
                <a:stretch>
                  <a:fillRect l="-4290" t="-971" r="-990" b="-21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2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טכניקה אלגברית בשרות </a:t>
            </a:r>
            <a:r>
              <a:rPr lang="he-IL" dirty="0" err="1"/>
              <a:t>החדוו"א</a:t>
            </a:r>
            <a:br>
              <a:rPr lang="he-IL" dirty="0"/>
            </a:br>
            <a:r>
              <a:rPr lang="he-IL" sz="4400" dirty="0"/>
              <a:t>חלק ב'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3321749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כיתה יא' שאלון 581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4395142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אורית כהן</a:t>
            </a:r>
          </a:p>
          <a:p>
            <a:r>
              <a:rPr lang="he-IL" dirty="0">
                <a:sym typeface="Varela Round"/>
              </a:rPr>
              <a:t>כתבה וערכה: נעמה סויסה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B6353F3-4B2F-4591-8CB2-A9B973975112}"/>
              </a:ext>
            </a:extLst>
          </p:cNvPr>
          <p:cNvSpPr txBox="1"/>
          <p:nvPr/>
        </p:nvSpPr>
        <p:spPr>
          <a:xfrm>
            <a:off x="2160930" y="5380144"/>
            <a:ext cx="62701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</a:rPr>
              <a:t>חלק מהשקפים נכתבו ע"י הגב' מזל </a:t>
            </a:r>
            <a:r>
              <a:rPr lang="he-IL" sz="2000" dirty="0" err="1">
                <a:solidFill>
                  <a:srgbClr val="FF0000"/>
                </a:solidFill>
              </a:rPr>
              <a:t>אלחטן</a:t>
            </a:r>
            <a:endParaRPr lang="he-IL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B9B09EAE-A643-4AD5-B05E-247C62062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069" y="1127125"/>
            <a:ext cx="78295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2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2E746697-7E27-4BBC-B1F3-54F3BAA23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820" y="1089891"/>
            <a:ext cx="7877435" cy="46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13B8EF3-E1FF-4288-B3AA-06C8D2070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4193" y="3840393"/>
            <a:ext cx="6641546" cy="1150504"/>
          </a:xfrm>
          <a:prstGeom prst="rect">
            <a:avLst/>
          </a:prstGeom>
          <a:ln w="57150">
            <a:solidFill>
              <a:srgbClr val="3E0CBA"/>
            </a:solidFill>
          </a:ln>
        </p:spPr>
      </p:pic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E824AC49-0FB2-4CE2-BB26-7BF14B4AA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009" b="33239"/>
          <a:stretch/>
        </p:blipFill>
        <p:spPr>
          <a:xfrm>
            <a:off x="889455" y="533188"/>
            <a:ext cx="2677657" cy="31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13B8EF3-E1FF-4288-B3AA-06C8D2070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7580" y="951278"/>
            <a:ext cx="6641546" cy="1150504"/>
          </a:xfrm>
          <a:prstGeom prst="rect">
            <a:avLst/>
          </a:prstGeom>
          <a:ln w="57150">
            <a:solidFill>
              <a:srgbClr val="3E0CBA"/>
            </a:solidFill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02C5B67-14D8-4521-B651-5D3DCC0D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12" y="2995612"/>
            <a:ext cx="7185813" cy="123146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61BBF11-DCF2-40B6-84C2-BE9A2CE351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3856" y="4582747"/>
            <a:ext cx="2038350" cy="1323975"/>
          </a:xfrm>
          <a:prstGeom prst="rect">
            <a:avLst/>
          </a:prstGeom>
        </p:spPr>
      </p:pic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E824AC49-0FB2-4CE2-BB26-7BF14B4AAE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009" b="33239"/>
          <a:stretch/>
        </p:blipFill>
        <p:spPr>
          <a:xfrm>
            <a:off x="889455" y="533188"/>
            <a:ext cx="2677657" cy="31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4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ED6E01-313B-427F-BF54-FED686F9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                   שאלון 581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5D96DE-49C3-444B-BAF1-FF3D5E0FE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75645"/>
            <a:ext cx="9633879" cy="4841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7200" dirty="0"/>
              <a:t>דוגמאות מתוך מבחנים לשאלון 581</a:t>
            </a:r>
          </a:p>
        </p:txBody>
      </p:sp>
    </p:spTree>
    <p:extLst>
      <p:ext uri="{BB962C8B-B14F-4D97-AF65-F5344CB8AC3E}">
        <p14:creationId xmlns:p14="http://schemas.microsoft.com/office/powerpoint/2010/main" val="3017231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96B7EA-9C38-47BD-BAA0-B2206A63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62" y="612843"/>
            <a:ext cx="9661236" cy="846595"/>
          </a:xfrm>
        </p:spPr>
        <p:txBody>
          <a:bodyPr>
            <a:noAutofit/>
          </a:bodyPr>
          <a:lstStyle/>
          <a:p>
            <a:r>
              <a:rPr lang="he-IL" sz="4000" b="1" dirty="0">
                <a:solidFill>
                  <a:srgbClr val="FF0000"/>
                </a:solidFill>
              </a:rPr>
              <a:t>דוגמא 1-בחינת קיץ תשע"ה שאלון 806</a:t>
            </a:r>
            <a:br>
              <a:rPr lang="he-IL" sz="4000" b="1" dirty="0">
                <a:solidFill>
                  <a:srgbClr val="FF0000"/>
                </a:solidFill>
              </a:rPr>
            </a:br>
            <a:endParaRPr lang="he-IL" sz="4000" b="1" dirty="0">
              <a:solidFill>
                <a:srgbClr val="FF000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6EF585C-EFEC-4784-9582-EBF36995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0349" y="1819846"/>
            <a:ext cx="7324725" cy="1647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F32BC09-FB38-4F6D-824D-2E01CA9DF725}"/>
                  </a:ext>
                </a:extLst>
              </p:cNvPr>
              <p:cNvSpPr txBox="1"/>
              <p:nvPr/>
            </p:nvSpPr>
            <p:spPr>
              <a:xfrm>
                <a:off x="6489080" y="2974109"/>
                <a:ext cx="64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F32BC09-FB38-4F6D-824D-2E01CA9D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80" y="2974109"/>
                <a:ext cx="64120" cy="276999"/>
              </a:xfrm>
              <a:prstGeom prst="rect">
                <a:avLst/>
              </a:prstGeom>
              <a:blipFill>
                <a:blip r:embed="rId8"/>
                <a:stretch>
                  <a:fillRect l="-54545" r="-2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16">
            <a:extLst>
              <a:ext uri="{FF2B5EF4-FFF2-40B4-BE49-F238E27FC236}">
                <a16:creationId xmlns:a16="http://schemas.microsoft.com/office/drawing/2014/main" id="{13DBDC0F-3919-4F7C-8F0E-16C2E92E1384}"/>
              </a:ext>
            </a:extLst>
          </p:cNvPr>
          <p:cNvSpPr/>
          <p:nvPr/>
        </p:nvSpPr>
        <p:spPr>
          <a:xfrm>
            <a:off x="5965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-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A22796A8-3874-42F1-8427-F9E2F44CF753}"/>
              </a:ext>
            </a:extLst>
          </p:cNvPr>
          <p:cNvSpPr/>
          <p:nvPr/>
        </p:nvSpPr>
        <p:spPr>
          <a:xfrm>
            <a:off x="2959015" y="5243551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--</a:t>
            </a:r>
          </a:p>
        </p:txBody>
      </p:sp>
      <p:pic>
        <p:nvPicPr>
          <p:cNvPr id="26" name="תמונה 25">
            <a:extLst>
              <a:ext uri="{FF2B5EF4-FFF2-40B4-BE49-F238E27FC236}">
                <a16:creationId xmlns:a16="http://schemas.microsoft.com/office/drawing/2014/main" id="{C22A7F91-A220-4435-9BA8-5227EC38AA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3297570" y="5735788"/>
            <a:ext cx="1194176" cy="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96B7EA-9C38-47BD-BAA0-B2206A63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62" y="612843"/>
            <a:ext cx="9661236" cy="846595"/>
          </a:xfrm>
        </p:spPr>
        <p:txBody>
          <a:bodyPr>
            <a:noAutofit/>
          </a:bodyPr>
          <a:lstStyle/>
          <a:p>
            <a:r>
              <a:rPr lang="he-IL" sz="4000" b="1" dirty="0">
                <a:solidFill>
                  <a:srgbClr val="FF0000"/>
                </a:solidFill>
              </a:rPr>
              <a:t>דוגמא 1-בחינת קיץ תשע"ה שאלון 806</a:t>
            </a:r>
            <a:br>
              <a:rPr lang="he-IL" sz="4000" b="1" dirty="0">
                <a:solidFill>
                  <a:srgbClr val="FF0000"/>
                </a:solidFill>
              </a:rPr>
            </a:br>
            <a:endParaRPr lang="he-IL" sz="4000" b="1" dirty="0">
              <a:solidFill>
                <a:srgbClr val="FF000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6EF585C-EFEC-4784-9582-EBF36995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0349" y="1819846"/>
            <a:ext cx="7324725" cy="1647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F32BC09-FB38-4F6D-824D-2E01CA9DF725}"/>
                  </a:ext>
                </a:extLst>
              </p:cNvPr>
              <p:cNvSpPr txBox="1"/>
              <p:nvPr/>
            </p:nvSpPr>
            <p:spPr>
              <a:xfrm>
                <a:off x="6489080" y="2974109"/>
                <a:ext cx="64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F32BC09-FB38-4F6D-824D-2E01CA9D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80" y="2974109"/>
                <a:ext cx="64120" cy="276999"/>
              </a:xfrm>
              <a:prstGeom prst="rect">
                <a:avLst/>
              </a:prstGeom>
              <a:blipFill>
                <a:blip r:embed="rId8"/>
                <a:stretch>
                  <a:fillRect l="-54545" r="-2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16">
            <a:extLst>
              <a:ext uri="{FF2B5EF4-FFF2-40B4-BE49-F238E27FC236}">
                <a16:creationId xmlns:a16="http://schemas.microsoft.com/office/drawing/2014/main" id="{13DBDC0F-3919-4F7C-8F0E-16C2E92E1384}"/>
              </a:ext>
            </a:extLst>
          </p:cNvPr>
          <p:cNvSpPr/>
          <p:nvPr/>
        </p:nvSpPr>
        <p:spPr>
          <a:xfrm>
            <a:off x="5965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-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A22796A8-3874-42F1-8427-F9E2F44CF753}"/>
              </a:ext>
            </a:extLst>
          </p:cNvPr>
          <p:cNvSpPr/>
          <p:nvPr/>
        </p:nvSpPr>
        <p:spPr>
          <a:xfrm>
            <a:off x="2959015" y="5243551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--</a:t>
            </a:r>
          </a:p>
        </p:txBody>
      </p:sp>
      <p:pic>
        <p:nvPicPr>
          <p:cNvPr id="26" name="תמונה 25">
            <a:extLst>
              <a:ext uri="{FF2B5EF4-FFF2-40B4-BE49-F238E27FC236}">
                <a16:creationId xmlns:a16="http://schemas.microsoft.com/office/drawing/2014/main" id="{C22A7F91-A220-4435-9BA8-5227EC38AA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3297570" y="5735788"/>
            <a:ext cx="1194176" cy="52586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659F5820-1CAE-42A6-9684-BE79FF173F10}"/>
              </a:ext>
            </a:extLst>
          </p:cNvPr>
          <p:cNvGrpSpPr/>
          <p:nvPr/>
        </p:nvGrpSpPr>
        <p:grpSpPr>
          <a:xfrm>
            <a:off x="242594" y="2584870"/>
            <a:ext cx="3139891" cy="3150918"/>
            <a:chOff x="2761673" y="3916218"/>
            <a:chExt cx="3139891" cy="3150918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664AF8A8-98FD-4363-A878-9A78B3834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74674" y="4254643"/>
              <a:ext cx="3026890" cy="612055"/>
            </a:xfrm>
            <a:prstGeom prst="rect">
              <a:avLst/>
            </a:prstGeom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3274FCC7-1D97-42B4-9DB7-237ECB49E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2726" y="3916218"/>
              <a:ext cx="463302" cy="405390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1BBE1A5A-C0D5-4734-8383-8AAD9BB2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32726" y="5108996"/>
              <a:ext cx="628650" cy="361950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010B163B-4299-4B62-84F7-CDFF93151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61673" y="4747046"/>
              <a:ext cx="1127613" cy="361950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076FE61A-07AC-439E-B274-7285BC10F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27604" y="5190884"/>
              <a:ext cx="504825" cy="320820"/>
            </a:xfrm>
            <a:prstGeom prst="rect">
              <a:avLst/>
            </a:prstGeom>
          </p:spPr>
        </p:pic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EB6DA69B-0C58-4A0D-BA8C-365A8367A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27604" y="3994426"/>
              <a:ext cx="381000" cy="333375"/>
            </a:xfrm>
            <a:prstGeom prst="rect">
              <a:avLst/>
            </a:prstGeom>
          </p:spPr>
        </p:pic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B60C6F56-F739-468C-BC2A-48757C8AB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25480" y="5385666"/>
              <a:ext cx="1006950" cy="360150"/>
            </a:xfrm>
            <a:prstGeom prst="rect">
              <a:avLst/>
            </a:prstGeom>
          </p:spPr>
        </p:pic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E00C006A-7AC9-47E5-B941-4F8543BCA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79979" y="5906070"/>
              <a:ext cx="552450" cy="219075"/>
            </a:xfrm>
            <a:prstGeom prst="rect">
              <a:avLst/>
            </a:prstGeom>
          </p:spPr>
        </p:pic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0FB64387-9AAA-4A17-97E7-416F86EA8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88119" y="5858445"/>
              <a:ext cx="447675" cy="266700"/>
            </a:xfrm>
            <a:prstGeom prst="rect">
              <a:avLst/>
            </a:prstGeom>
          </p:spPr>
        </p:pic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03CF29BF-CE3D-464A-8E09-E55A535F3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482212" y="6233906"/>
              <a:ext cx="1266825" cy="381000"/>
            </a:xfrm>
            <a:prstGeom prst="rect">
              <a:avLst/>
            </a:prstGeom>
          </p:spPr>
        </p:pic>
        <p:pic>
          <p:nvPicPr>
            <p:cNvPr id="25" name="תמונה 24">
              <a:extLst>
                <a:ext uri="{FF2B5EF4-FFF2-40B4-BE49-F238E27FC236}">
                  <a16:creationId xmlns:a16="http://schemas.microsoft.com/office/drawing/2014/main" id="{CA664AC5-1679-461C-BEC0-93E7867DF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779979" y="6657561"/>
              <a:ext cx="1133475" cy="409575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4CA5DA74-BE0E-40EB-BCC2-FF0F35EFB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256663" y="3967943"/>
              <a:ext cx="3429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5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566B923-97AD-4ED0-8565-2CE577C7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193" y="633124"/>
            <a:ext cx="8696325" cy="1123950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3D00351-90CE-4645-BE6A-4D3DBEF4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210" y="1854271"/>
            <a:ext cx="7448644" cy="63600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EBE43FD-F5E0-46B5-AFC1-966540059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2710371"/>
            <a:ext cx="4486275" cy="33147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B7C0A69-F4EF-4EDE-80D6-228315523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585"/>
          <a:stretch/>
        </p:blipFill>
        <p:spPr>
          <a:xfrm>
            <a:off x="4176187" y="2490280"/>
            <a:ext cx="7324725" cy="8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0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566B923-97AD-4ED0-8565-2CE577C7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193" y="633124"/>
            <a:ext cx="8696325" cy="1123950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3D00351-90CE-4645-BE6A-4D3DBEF4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128" y="1854272"/>
            <a:ext cx="5800725" cy="4953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2C3B80D-3FEE-49EC-BA26-57D704CC4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627" y="2893290"/>
            <a:ext cx="7772400" cy="6762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846FE82-E6A7-43A6-BA27-67EDE7749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075" y="4213181"/>
            <a:ext cx="1952625" cy="4572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72FDEBA-B86B-4E84-BDE5-93D89758D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732" y="4203656"/>
            <a:ext cx="3324225" cy="466725"/>
          </a:xfrm>
          <a:prstGeom prst="rect">
            <a:avLst/>
          </a:prstGeom>
        </p:spPr>
      </p:pic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67252C64-9AD3-4455-AA32-40EA89DF8D63}"/>
              </a:ext>
            </a:extLst>
          </p:cNvPr>
          <p:cNvSpPr/>
          <p:nvPr/>
        </p:nvSpPr>
        <p:spPr>
          <a:xfrm>
            <a:off x="3819492" y="4468031"/>
            <a:ext cx="499196" cy="9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57BD20-6E5D-43D7-B153-6EB2BB5A3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399" y="4256764"/>
            <a:ext cx="2219325" cy="542925"/>
          </a:xfrm>
          <a:prstGeom prst="rect">
            <a:avLst/>
          </a:prstGeom>
        </p:spPr>
      </p:pic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CAEA6966-3BD9-4977-9B8A-6DE9C7C3B1A8}"/>
              </a:ext>
            </a:extLst>
          </p:cNvPr>
          <p:cNvSpPr/>
          <p:nvPr/>
        </p:nvSpPr>
        <p:spPr>
          <a:xfrm>
            <a:off x="8397035" y="4437018"/>
            <a:ext cx="584632" cy="91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0630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566B923-97AD-4ED0-8565-2CE577C7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193" y="633124"/>
            <a:ext cx="8696325" cy="1123950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3D00351-90CE-4645-BE6A-4D3DBEF4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128" y="1854272"/>
            <a:ext cx="5800725" cy="4953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2C3B80D-3FEE-49EC-BA26-57D704CC4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453" y="2555153"/>
            <a:ext cx="7772400" cy="6762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846FE82-E6A7-43A6-BA27-67EDE7749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815" y="3208409"/>
            <a:ext cx="1952625" cy="4572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72FDEBA-B86B-4E84-BDE5-93D89758D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87" y="3195637"/>
            <a:ext cx="3324225" cy="466725"/>
          </a:xfrm>
          <a:prstGeom prst="rect">
            <a:avLst/>
          </a:prstGeom>
        </p:spPr>
      </p:pic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67252C64-9AD3-4455-AA32-40EA89DF8D63}"/>
              </a:ext>
            </a:extLst>
          </p:cNvPr>
          <p:cNvSpPr/>
          <p:nvPr/>
        </p:nvSpPr>
        <p:spPr>
          <a:xfrm>
            <a:off x="3934691" y="3429000"/>
            <a:ext cx="499196" cy="9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57BD20-6E5D-43D7-B153-6EB2BB5A3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0359" y="3293773"/>
            <a:ext cx="2219325" cy="542925"/>
          </a:xfrm>
          <a:prstGeom prst="rect">
            <a:avLst/>
          </a:prstGeom>
        </p:spPr>
      </p:pic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CAEA6966-3BD9-4977-9B8A-6DE9C7C3B1A8}"/>
              </a:ext>
            </a:extLst>
          </p:cNvPr>
          <p:cNvSpPr/>
          <p:nvPr/>
        </p:nvSpPr>
        <p:spPr>
          <a:xfrm>
            <a:off x="8007928" y="3474027"/>
            <a:ext cx="584632" cy="91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9B06C216-589C-4091-B0E0-AB6C50D75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3762" y="4397014"/>
            <a:ext cx="7343775" cy="35242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B32D7A89-CBAA-486D-AE4C-2FBA1CAB3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9765" y="4809331"/>
            <a:ext cx="2419350" cy="134302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8C51B4B-3256-492B-BD70-D0BD27E846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9115" y="6127678"/>
            <a:ext cx="26765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8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בשיעור הקודם למדנו טכניקות שונות של פירוק לגורמים,   וראינו דוגמאות של חקירת פונקציה שהופכת לפשוטה יותר בזכות פירוק זה.</a:t>
            </a:r>
          </a:p>
          <a:p>
            <a:r>
              <a:rPr lang="he-IL" dirty="0">
                <a:sym typeface="Varela Round"/>
              </a:rPr>
              <a:t>היום נלמד טכניקה נוספת של פירוק לגורמים ויישומים נוספים של הפירוק לגורמים בתהליך חקירת פונקציה וחישוב אינטגרל.</a:t>
            </a:r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566B923-97AD-4ED0-8565-2CE577C7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193" y="633124"/>
            <a:ext cx="8696325" cy="1123950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B06C216-589C-4091-B0E0-AB6C50D75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09" y="1950387"/>
            <a:ext cx="7343775" cy="35242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B32D7A89-CBAA-486D-AE4C-2FBA1CAB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91" y="2126599"/>
            <a:ext cx="2419350" cy="134302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8C51B4B-3256-492B-BD70-D0BD27E84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771" y="2798111"/>
            <a:ext cx="2676525" cy="657225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B95F9302-D44D-40EE-B0C0-43646E374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723" y="3429000"/>
            <a:ext cx="44862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2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566B923-97AD-4ED0-8565-2CE577C7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193" y="633124"/>
            <a:ext cx="8696325" cy="1123950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B06C216-589C-4091-B0E0-AB6C50D75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09" y="1950387"/>
            <a:ext cx="7343775" cy="35242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B32D7A89-CBAA-486D-AE4C-2FBA1CAB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91" y="2126599"/>
            <a:ext cx="2419350" cy="134302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8C51B4B-3256-492B-BD70-D0BD27E84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771" y="2798111"/>
            <a:ext cx="2676525" cy="657225"/>
          </a:xfrm>
          <a:prstGeom prst="rect">
            <a:avLst/>
          </a:prstGeom>
        </p:spPr>
      </p:pic>
      <p:pic>
        <p:nvPicPr>
          <p:cNvPr id="16" name="מציין מיקום תוכן 3">
            <a:extLst>
              <a:ext uri="{FF2B5EF4-FFF2-40B4-BE49-F238E27FC236}">
                <a16:creationId xmlns:a16="http://schemas.microsoft.com/office/drawing/2014/main" id="{F91A8961-2E87-478E-B2F3-DFF8F2447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562" y="4231011"/>
            <a:ext cx="3228975" cy="2857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6FC24A3-A79D-466B-BBB5-F1486A7DF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307" y="4200294"/>
            <a:ext cx="1895475" cy="381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4966310-C85A-4C22-91E4-A6C43968E5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1771" y="4802377"/>
            <a:ext cx="2390775" cy="52387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BD6C4B6-730E-40C7-B9E6-9F7B442D06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8753" y="5676255"/>
            <a:ext cx="3638550" cy="93345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C266080B-9DC4-4741-B301-9FEBF2D4E1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6568" y="5928667"/>
            <a:ext cx="15049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03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7AD68C1-BD99-427C-B5BD-1A9F817B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304" y="1824712"/>
            <a:ext cx="5572125" cy="48577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14BC043-4CB1-4C0A-BBFD-BE3A67281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950" y="2644518"/>
            <a:ext cx="8801100" cy="22098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B691D5A-38C0-40F1-8ED3-C08905EA2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424" y="4382220"/>
            <a:ext cx="3154576" cy="64664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98E618-5E5A-4E98-A69C-178320873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41" y="5210175"/>
            <a:ext cx="8772525" cy="1647825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C02B552-0357-4745-A22F-0E185849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081" y="682026"/>
            <a:ext cx="8324361" cy="660727"/>
          </a:xfrm>
        </p:spPr>
        <p:txBody>
          <a:bodyPr/>
          <a:lstStyle/>
          <a:p>
            <a:r>
              <a:rPr lang="he-IL" dirty="0"/>
              <a:t>המשך דוגמא 1-</a:t>
            </a:r>
          </a:p>
        </p:txBody>
      </p:sp>
    </p:spTree>
    <p:extLst>
      <p:ext uri="{BB962C8B-B14F-4D97-AF65-F5344CB8AC3E}">
        <p14:creationId xmlns:p14="http://schemas.microsoft.com/office/powerpoint/2010/main" val="2300274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DA8D43D-9070-4C59-935B-2B72EA5FE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555" y="766690"/>
            <a:ext cx="8772525" cy="16478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D072881-8B3A-4025-8A94-36CABD35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555" y="2503921"/>
            <a:ext cx="8943975" cy="7048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9F169C3-109C-4F5A-97B1-CA6D5DCE8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880" y="3298177"/>
            <a:ext cx="44862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0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F54CB2B9-E957-4876-AAB2-B51387252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182" y="73891"/>
            <a:ext cx="4645964" cy="309730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C4728E0-554E-441B-91E4-B924EC21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24" y="2858684"/>
            <a:ext cx="8212570" cy="266696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672C79B-427F-42B4-8B41-033BF0B3F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348" y="4734934"/>
            <a:ext cx="790575" cy="6762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BA55C61-7E24-4367-A4B5-6C67158FA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769" y="5530322"/>
            <a:ext cx="8630154" cy="100810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80DE930-5171-49C1-97E4-329340257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769" y="5525653"/>
            <a:ext cx="8630154" cy="10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8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C1978769-149B-47C8-B3D0-8F901E066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376" y="459437"/>
            <a:ext cx="8724900" cy="10191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45A3165-74EB-4121-A0A3-FEBAA8E2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087" y="708314"/>
            <a:ext cx="1028700" cy="3429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50124E4-B052-4770-AB92-944C3CD57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903" y="2181225"/>
            <a:ext cx="28479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643A9FEF-C009-4B98-973F-06434F6E1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12"/>
          <a:stretch/>
        </p:blipFill>
        <p:spPr>
          <a:xfrm>
            <a:off x="3267750" y="2035458"/>
            <a:ext cx="7199211" cy="3279797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766D0A5-654E-4460-81BB-800331B247E5}"/>
              </a:ext>
            </a:extLst>
          </p:cNvPr>
          <p:cNvSpPr txBox="1"/>
          <p:nvPr/>
        </p:nvSpPr>
        <p:spPr>
          <a:xfrm>
            <a:off x="5690681" y="967666"/>
            <a:ext cx="6099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דוגמא 2-  בחינת קיץ תשע"ו שאלון 806</a:t>
            </a:r>
          </a:p>
        </p:txBody>
      </p:sp>
    </p:spTree>
    <p:extLst>
      <p:ext uri="{BB962C8B-B14F-4D97-AF65-F5344CB8AC3E}">
        <p14:creationId xmlns:p14="http://schemas.microsoft.com/office/powerpoint/2010/main" val="4013830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766D0A5-654E-4460-81BB-800331B247E5}"/>
              </a:ext>
            </a:extLst>
          </p:cNvPr>
          <p:cNvSpPr txBox="1"/>
          <p:nvPr/>
        </p:nvSpPr>
        <p:spPr>
          <a:xfrm>
            <a:off x="5690681" y="967666"/>
            <a:ext cx="6099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דוגמא 2-  בחינת קיץ תשע"ו שאלון 806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9EABDA9C-E35E-4F1A-AE0C-EB15FE6D9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212" b="32533"/>
          <a:stretch/>
        </p:blipFill>
        <p:spPr>
          <a:xfrm>
            <a:off x="4979232" y="1694706"/>
            <a:ext cx="5744377" cy="161286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7423936-4C0D-43DB-8E9C-D753C68E8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321" y="3753039"/>
            <a:ext cx="1924050" cy="97155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6C904AA-283A-4A28-AEC9-A9357527A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893" y="4080584"/>
            <a:ext cx="65532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1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41891D4-8D5D-4E87-929B-6BD0B0B5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64" y="731549"/>
            <a:ext cx="3924300" cy="942975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D611DCD-7859-46AD-949A-20192F2A8933}"/>
              </a:ext>
            </a:extLst>
          </p:cNvPr>
          <p:cNvSpPr txBox="1"/>
          <p:nvPr/>
        </p:nvSpPr>
        <p:spPr>
          <a:xfrm>
            <a:off x="6138963" y="731549"/>
            <a:ext cx="440377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את הפונקציה ניתן לצמצם אחרי שנפרק לגורמים</a:t>
            </a:r>
          </a:p>
          <a:p>
            <a:r>
              <a:rPr lang="he-IL" dirty="0"/>
              <a:t>ונקבל פונקציה זהה למקורית כי תחום ההגדרה</a:t>
            </a:r>
          </a:p>
          <a:p>
            <a:r>
              <a:rPr lang="he-IL" dirty="0"/>
              <a:t> שלהן זהה: כל </a:t>
            </a:r>
            <a:r>
              <a:rPr lang="en-US" dirty="0"/>
              <a:t>X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35AA966-95A0-4A1F-BF55-C5883C268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78" y="1930977"/>
            <a:ext cx="3857625" cy="13335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FADB42C-1B25-4ED7-BE07-7E9AA63D9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08" y="2455285"/>
            <a:ext cx="1362075" cy="5619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AC62951-0F98-440A-B936-1BA395B0A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72" y="2828925"/>
            <a:ext cx="4191000" cy="6000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D51858D-A397-4ADB-B549-4B9D1CB2F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7" y="3429000"/>
            <a:ext cx="3476625" cy="6667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9734BBC-5109-4854-BA31-9EF8B0203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599" y="4095750"/>
            <a:ext cx="573029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33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3292EC36-1951-48BD-A8B2-ACBD5A34C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5837" y="713508"/>
            <a:ext cx="6248400" cy="20955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E2DE177-DCAA-4F0C-BA8A-0BB81B77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34" y="2320960"/>
            <a:ext cx="1733550" cy="3810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6F5BCCF-454E-4C81-84B4-866461733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10" y="1970213"/>
            <a:ext cx="2638425" cy="16668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B48BD3C-12C3-43A1-91BA-76BBA45E2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735" y="2900435"/>
            <a:ext cx="80486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7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חילוק פולינומים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38C92ABA-F9F8-44C1-8C18-E1FC2F97C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674" y="851406"/>
            <a:ext cx="8086725" cy="10477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5BF7A33-F067-478A-9452-43C9DA63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652712"/>
            <a:ext cx="7315200" cy="155257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3EA8E77-D85E-4173-B580-E57D85207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0" y="4434032"/>
            <a:ext cx="1390650" cy="7239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47F1565-C0BA-4A1D-A7C3-85EEF707B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410" y="4958843"/>
            <a:ext cx="17621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3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712CE25A-C083-463C-914A-D7E02A9C8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35"/>
          <a:stretch/>
        </p:blipFill>
        <p:spPr>
          <a:xfrm>
            <a:off x="337066" y="1649168"/>
            <a:ext cx="10245983" cy="3613495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EB0CA49-9D6C-471B-9BF5-AB3F3DB8E9E4}"/>
              </a:ext>
            </a:extLst>
          </p:cNvPr>
          <p:cNvSpPr txBox="1"/>
          <p:nvPr/>
        </p:nvSpPr>
        <p:spPr>
          <a:xfrm>
            <a:off x="3634406" y="302459"/>
            <a:ext cx="578555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דוגמא 3-  בחינת קיץ תש"ע שאלון 806</a:t>
            </a:r>
          </a:p>
        </p:txBody>
      </p:sp>
    </p:spTree>
    <p:extLst>
      <p:ext uri="{BB962C8B-B14F-4D97-AF65-F5344CB8AC3E}">
        <p14:creationId xmlns:p14="http://schemas.microsoft.com/office/powerpoint/2010/main" val="3021648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712CE25A-C083-463C-914A-D7E02A9C8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35" b="16786"/>
          <a:stretch/>
        </p:blipFill>
        <p:spPr>
          <a:xfrm>
            <a:off x="440748" y="775528"/>
            <a:ext cx="8979216" cy="2561059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7D0BFEE-E947-42B6-9D79-A96E72B2C640}"/>
              </a:ext>
            </a:extLst>
          </p:cNvPr>
          <p:cNvSpPr txBox="1"/>
          <p:nvPr/>
        </p:nvSpPr>
        <p:spPr>
          <a:xfrm flipH="1">
            <a:off x="7693889" y="3942268"/>
            <a:ext cx="37592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כדי להקל על </a:t>
            </a:r>
            <a:r>
              <a:rPr lang="he-IL" dirty="0" err="1"/>
              <a:t>הפיתרון</a:t>
            </a:r>
            <a:r>
              <a:rPr lang="he-IL" dirty="0"/>
              <a:t>,</a:t>
            </a:r>
          </a:p>
          <a:p>
            <a:r>
              <a:rPr lang="he-IL" dirty="0">
                <a:solidFill>
                  <a:srgbClr val="FF0000"/>
                </a:solidFill>
              </a:rPr>
              <a:t>דרך א-  נצמצם את הפונקציה. לצורך כך יש לפרק לגורמים את המונה לפי חלוקה לקבוצות.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58D1E77-021F-4ED8-A8C0-9A6DB2DFC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4" y="3873492"/>
            <a:ext cx="3419475" cy="8096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1ADAC95-A5D4-40E0-AE50-3F0C71A03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918" y="3902567"/>
            <a:ext cx="2628900" cy="8286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5E233A0-DE40-41D3-B714-A20243FFE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39" y="4189580"/>
            <a:ext cx="247650" cy="3238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0CA59A7-E226-4677-BE8D-4B3C8DD9D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931" y="4193756"/>
            <a:ext cx="247650" cy="32385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1D3344C-B3C3-454F-B036-ECFEC3588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900" y="4743075"/>
            <a:ext cx="3676650" cy="92392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899520B-63A9-4D59-9A4F-ED340697F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464" y="4731242"/>
            <a:ext cx="3105150" cy="82867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52F7895-8979-4AEC-A3DD-F0FCC4A5F1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1386" y="5016992"/>
            <a:ext cx="1771650" cy="5429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A8E8D5C8-0036-4183-8EE6-E4AF51FCC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4421" y="5794335"/>
            <a:ext cx="781050" cy="554556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EB0CA49-9D6C-471B-9BF5-AB3F3DB8E9E4}"/>
              </a:ext>
            </a:extLst>
          </p:cNvPr>
          <p:cNvSpPr txBox="1"/>
          <p:nvPr/>
        </p:nvSpPr>
        <p:spPr>
          <a:xfrm>
            <a:off x="3634406" y="302459"/>
            <a:ext cx="578555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דוגמא 3-  בחינת קיץ תש"ע שאלון 806</a:t>
            </a:r>
          </a:p>
        </p:txBody>
      </p:sp>
    </p:spTree>
    <p:extLst>
      <p:ext uri="{BB962C8B-B14F-4D97-AF65-F5344CB8AC3E}">
        <p14:creationId xmlns:p14="http://schemas.microsoft.com/office/powerpoint/2010/main" val="129614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712CE25A-C083-463C-914A-D7E02A9C8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35"/>
          <a:stretch/>
        </p:blipFill>
        <p:spPr>
          <a:xfrm>
            <a:off x="440748" y="775528"/>
            <a:ext cx="8979216" cy="3166739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7D0BFEE-E947-42B6-9D79-A96E72B2C640}"/>
              </a:ext>
            </a:extLst>
          </p:cNvPr>
          <p:cNvSpPr txBox="1"/>
          <p:nvPr/>
        </p:nvSpPr>
        <p:spPr>
          <a:xfrm flipH="1">
            <a:off x="7693889" y="4403933"/>
            <a:ext cx="37592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כדי להקל על </a:t>
            </a:r>
            <a:r>
              <a:rPr lang="he-IL" dirty="0" err="1"/>
              <a:t>הפיתרון</a:t>
            </a:r>
            <a:r>
              <a:rPr lang="he-IL" dirty="0"/>
              <a:t>,</a:t>
            </a:r>
          </a:p>
          <a:p>
            <a:r>
              <a:rPr lang="he-IL" dirty="0">
                <a:solidFill>
                  <a:srgbClr val="FF0000"/>
                </a:solidFill>
              </a:rPr>
              <a:t>דרך ב- חילוק פולינומים .</a:t>
            </a:r>
          </a:p>
          <a:p>
            <a:r>
              <a:rPr lang="he-IL" dirty="0">
                <a:solidFill>
                  <a:srgbClr val="FF0000"/>
                </a:solidFill>
              </a:rPr>
              <a:t>נסו!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58D1E77-021F-4ED8-A8C0-9A6DB2DFC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4" y="3873492"/>
            <a:ext cx="3419475" cy="809625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EB0CA49-9D6C-471B-9BF5-AB3F3DB8E9E4}"/>
              </a:ext>
            </a:extLst>
          </p:cNvPr>
          <p:cNvSpPr txBox="1"/>
          <p:nvPr/>
        </p:nvSpPr>
        <p:spPr>
          <a:xfrm>
            <a:off x="3634406" y="302459"/>
            <a:ext cx="578555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דוגמא 3-  בחינת קיץ תש"ע שאלון 806</a:t>
            </a:r>
          </a:p>
        </p:txBody>
      </p:sp>
    </p:spTree>
    <p:extLst>
      <p:ext uri="{BB962C8B-B14F-4D97-AF65-F5344CB8AC3E}">
        <p14:creationId xmlns:p14="http://schemas.microsoft.com/office/powerpoint/2010/main" val="1359230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8419F37-2779-44AE-BE89-33114C0A839B}"/>
              </a:ext>
            </a:extLst>
          </p:cNvPr>
          <p:cNvSpPr txBox="1"/>
          <p:nvPr/>
        </p:nvSpPr>
        <p:spPr>
          <a:xfrm>
            <a:off x="8258443" y="2061201"/>
            <a:ext cx="341632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הסקיצה של הפונקציה כאשר בנקודה</a:t>
            </a:r>
          </a:p>
          <a:p>
            <a:r>
              <a:rPr lang="he-IL" dirty="0"/>
              <a:t> יש   "חור"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77544ED-637D-4167-8D5F-8DF0FE27E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90" y="2061201"/>
            <a:ext cx="629206" cy="47981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0E27716-EB75-4BA3-888A-F05686DF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71" y="374795"/>
            <a:ext cx="1771650" cy="54292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3D420E7-C103-467A-AFE8-7C7A7421E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475" y="241444"/>
            <a:ext cx="3419475" cy="8096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AF89E40-7804-4593-982B-FAC2108EA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440" y="484331"/>
            <a:ext cx="247650" cy="32385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956294D-9329-45F3-A8E7-E28EF5458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571" y="1051069"/>
            <a:ext cx="781050" cy="554556"/>
          </a:xfrm>
          <a:prstGeom prst="rect">
            <a:avLst/>
          </a:prstGeom>
        </p:spPr>
      </p:pic>
      <p:sp>
        <p:nvSpPr>
          <p:cNvPr id="14" name="מציין מיקום תוכן 13">
            <a:extLst>
              <a:ext uri="{FF2B5EF4-FFF2-40B4-BE49-F238E27FC236}">
                <a16:creationId xmlns:a16="http://schemas.microsoft.com/office/drawing/2014/main" id="{402B4037-F63A-42FB-8F49-C4ED5E4C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906" y="3163108"/>
            <a:ext cx="6838184" cy="2497636"/>
          </a:xfrm>
        </p:spPr>
        <p:txBody>
          <a:bodyPr/>
          <a:lstStyle/>
          <a:p>
            <a:r>
              <a:rPr lang="he-IL" dirty="0"/>
              <a:t>נחקור את הפונקציה המצומצמת ,  קל להוכיח שהיא  עולה בתחום הגדרתה (כי הנגזרת  חיובית לכל </a:t>
            </a:r>
            <a:r>
              <a:rPr lang="en-US" dirty="0"/>
              <a:t>X</a:t>
            </a:r>
            <a:r>
              <a:rPr lang="he-IL" dirty="0"/>
              <a:t> שבתחום )</a:t>
            </a:r>
          </a:p>
        </p:txBody>
      </p:sp>
    </p:spTree>
    <p:extLst>
      <p:ext uri="{BB962C8B-B14F-4D97-AF65-F5344CB8AC3E}">
        <p14:creationId xmlns:p14="http://schemas.microsoft.com/office/powerpoint/2010/main" val="943821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0EF2608-C710-4464-A8E2-C58FFA98B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959" y="1865531"/>
            <a:ext cx="5772150" cy="382905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8419F37-2779-44AE-BE89-33114C0A839B}"/>
              </a:ext>
            </a:extLst>
          </p:cNvPr>
          <p:cNvSpPr txBox="1"/>
          <p:nvPr/>
        </p:nvSpPr>
        <p:spPr>
          <a:xfrm>
            <a:off x="8258443" y="1219200"/>
            <a:ext cx="341632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הסקיצה של הפונקציה כאשר בנקודה</a:t>
            </a:r>
          </a:p>
          <a:p>
            <a:r>
              <a:rPr lang="he-IL" dirty="0"/>
              <a:t> יש   "חור"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77544ED-637D-4167-8D5F-8DF0FE27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83" y="1219200"/>
            <a:ext cx="629206" cy="479814"/>
          </a:xfrm>
          <a:prstGeom prst="rect">
            <a:avLst/>
          </a:prstGeom>
        </p:spPr>
      </p:pic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50FB0FD4-77F1-4AAB-90EA-EE7DD849F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294" t="12235"/>
          <a:stretch/>
        </p:blipFill>
        <p:spPr>
          <a:xfrm>
            <a:off x="6592109" y="3031629"/>
            <a:ext cx="4899670" cy="234443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F7828C1-48B7-449B-B38F-68984C920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471" y="374795"/>
            <a:ext cx="1771650" cy="54292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E3999E7-212A-4C66-97D5-750E6EE45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475" y="241444"/>
            <a:ext cx="3419475" cy="8096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F2753FE-A56E-46BA-A914-5E641F020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440" y="484331"/>
            <a:ext cx="247650" cy="32385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28FCDEF-21B2-4EC8-A207-C0A35C502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904" y="374795"/>
            <a:ext cx="781050" cy="5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74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00F388-DB55-488C-8767-46CF514E5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909"/>
            <a:ext cx="10531764" cy="5438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dirty="0">
                <a:solidFill>
                  <a:srgbClr val="FF0000"/>
                </a:solidFill>
              </a:rPr>
              <a:t>היום למדנו טכניקה נוספת לצמצום פונקציה </a:t>
            </a:r>
          </a:p>
          <a:p>
            <a:pPr marL="0" indent="0" algn="ctr">
              <a:buNone/>
            </a:pPr>
            <a:r>
              <a:rPr lang="he-IL" b="1" dirty="0">
                <a:solidFill>
                  <a:srgbClr val="FF0000"/>
                </a:solidFill>
              </a:rPr>
              <a:t>שמשרתת אותנו בעיקר לחישוב </a:t>
            </a:r>
            <a:r>
              <a:rPr lang="he-IL" b="1" dirty="0" err="1">
                <a:solidFill>
                  <a:srgbClr val="FF0000"/>
                </a:solidFill>
              </a:rPr>
              <a:t>אינטגרלים</a:t>
            </a:r>
            <a:endParaRPr lang="he-IL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rgbClr val="431AF2"/>
                </a:solidFill>
              </a:rPr>
              <a:t>למדנו למצוא אינטגרל של פונקציה רציונלית ע"י חילוק פולינום.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rgbClr val="431AF2"/>
                </a:solidFill>
              </a:rPr>
              <a:t>נשתמש בשיטה זו כאשר מעלת מונה גדולה או שווה למעלת מכנה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rgbClr val="431AF2"/>
                </a:solidFill>
              </a:rPr>
              <a:t>בכל התרגילים שנפתור השנה נקבל שארית 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rgbClr val="431AF2"/>
                </a:solidFill>
              </a:rPr>
              <a:t>בשנה הבאה בס"ד, נפתור דוגמאות נוספות בהן השארית לא תהיה בהכרח 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rgbClr val="431AF2"/>
                </a:solidFill>
              </a:rPr>
              <a:t>הטכניקה של חילוק פולינומים מאוד דומה לטכניקה של חילוק ארוך.</a:t>
            </a:r>
          </a:p>
        </p:txBody>
      </p:sp>
    </p:spTree>
    <p:extLst>
      <p:ext uri="{BB962C8B-B14F-4D97-AF65-F5344CB8AC3E}">
        <p14:creationId xmlns:p14="http://schemas.microsoft.com/office/powerpoint/2010/main" val="3485848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195C79-9209-4C96-B13A-F8D981E4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b="1" dirty="0" err="1"/>
              <a:t>תירגול</a:t>
            </a:r>
            <a:r>
              <a:rPr lang="he-IL" sz="2800" b="1" dirty="0"/>
              <a:t> עצמי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8D3348B-CB6C-4362-9C9D-D590FCDD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sz="1600" b="1" dirty="0"/>
              <a:t>רמז: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A4C928F-8F3C-47B2-A89C-884969657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72" y="1082213"/>
            <a:ext cx="3467100" cy="6762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AA3FB78-C5CF-4B2A-B82D-41594A55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841" y="2185151"/>
            <a:ext cx="2409825" cy="7048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6E00E8A-97A5-44FC-9C94-4BB77CE5A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096" y="3249527"/>
            <a:ext cx="3104067" cy="27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81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האם קיבלנו תשובות 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999" y="1185681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על השאלות ששאלנו בתחילת השיעור?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6000" y="1725682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dirty="0"/>
              <a:t>באילו דרכים ניתן לצמצם פונקציה?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dirty="0"/>
              <a:t>האם מותר? מהן המגבלות?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dirty="0"/>
              <a:t>מהם היתרונות בצמצום פונקציה?</a:t>
            </a:r>
          </a:p>
        </p:txBody>
      </p:sp>
    </p:spTree>
    <p:extLst>
      <p:ext uri="{BB962C8B-B14F-4D97-AF65-F5344CB8AC3E}">
        <p14:creationId xmlns:p14="http://schemas.microsoft.com/office/powerpoint/2010/main" val="707647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A056AD-9F6C-4283-9732-5DCE5D35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33" y="2416115"/>
            <a:ext cx="4520703" cy="1325563"/>
          </a:xfrm>
        </p:spPr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תודה על ההקשבה</a:t>
            </a:r>
            <a:br>
              <a:rPr lang="he-I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endParaRPr lang="he-I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6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28F1A0-5856-4A24-B4A7-CA8F8C6A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נתחיל עם דוגמא פשוטה: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F232DC5-6747-4A01-9DF3-1DFF152C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אומנם אנו יודעים לצמצם שבר זה בעזרת טרינום,</a:t>
            </a:r>
          </a:p>
          <a:p>
            <a:pPr marL="0" indent="0">
              <a:buNone/>
            </a:pPr>
            <a:r>
              <a:rPr lang="he-IL" dirty="0"/>
              <a:t>    אבל כרגע נלמד דרך חדשה.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97C11F2-AE63-4E10-8502-1F425E6D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20" y="1294533"/>
            <a:ext cx="25527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534A8-92FD-4B45-8058-50D9DBFE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77" y="124386"/>
            <a:ext cx="9802368" cy="720000"/>
          </a:xfrm>
        </p:spPr>
        <p:txBody>
          <a:bodyPr/>
          <a:lstStyle/>
          <a:p>
            <a:r>
              <a:rPr lang="he-IL" dirty="0"/>
              <a:t>שלבים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646261C-C998-4B83-A476-8C520C47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134"/>
            <a:ext cx="2552700" cy="9620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88428AE-78BA-40B6-9430-ED8217EB1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51"/>
          <a:stretch/>
        </p:blipFill>
        <p:spPr>
          <a:xfrm>
            <a:off x="4044551" y="2315183"/>
            <a:ext cx="7106994" cy="157588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91BD3F2-6592-4AB2-A736-CE727F0E0899}"/>
              </a:ext>
            </a:extLst>
          </p:cNvPr>
          <p:cNvSpPr txBox="1"/>
          <p:nvPr/>
        </p:nvSpPr>
        <p:spPr>
          <a:xfrm>
            <a:off x="4854103" y="914104"/>
            <a:ext cx="65564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FF0000"/>
                </a:solidFill>
              </a:rPr>
              <a:t>חילוק פולינומים דומה במהותו לחילוק ארוך עם שינויים קלים</a:t>
            </a:r>
          </a:p>
        </p:txBody>
      </p:sp>
    </p:spTree>
    <p:extLst>
      <p:ext uri="{BB962C8B-B14F-4D97-AF65-F5344CB8AC3E}">
        <p14:creationId xmlns:p14="http://schemas.microsoft.com/office/powerpoint/2010/main" val="213330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534A8-92FD-4B45-8058-50D9DBFE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12" y="152134"/>
            <a:ext cx="9802368" cy="720000"/>
          </a:xfrm>
        </p:spPr>
        <p:txBody>
          <a:bodyPr/>
          <a:lstStyle/>
          <a:p>
            <a:r>
              <a:rPr lang="he-IL" dirty="0"/>
              <a:t>שלבים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646261C-C998-4B83-A476-8C520C47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134"/>
            <a:ext cx="2552700" cy="9620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88428AE-78BA-40B6-9430-ED8217EB1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67"/>
          <a:stretch/>
        </p:blipFill>
        <p:spPr>
          <a:xfrm>
            <a:off x="6760724" y="1030977"/>
            <a:ext cx="4945297" cy="98416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5E72689-325C-42E1-8441-0B1993D11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831" y="2209800"/>
            <a:ext cx="67722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1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534A8-92FD-4B45-8058-50D9DBFE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971" y="124386"/>
            <a:ext cx="9802368" cy="720000"/>
          </a:xfrm>
        </p:spPr>
        <p:txBody>
          <a:bodyPr/>
          <a:lstStyle/>
          <a:p>
            <a:r>
              <a:rPr lang="he-IL" dirty="0"/>
              <a:t>שלבים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646261C-C998-4B83-A476-8C520C47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134"/>
            <a:ext cx="2552700" cy="9620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88428AE-78BA-40B6-9430-ED8217EB1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37"/>
          <a:stretch/>
        </p:blipFill>
        <p:spPr>
          <a:xfrm>
            <a:off x="7120647" y="1498060"/>
            <a:ext cx="4945297" cy="93063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5E72689-325C-42E1-8441-0B1993D11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81" t="50737"/>
          <a:stretch/>
        </p:blipFill>
        <p:spPr>
          <a:xfrm>
            <a:off x="8112868" y="2568102"/>
            <a:ext cx="3651519" cy="120121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8223CEA-F03D-467D-B94F-17D5AF827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838" y="2428692"/>
            <a:ext cx="4633374" cy="22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3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534A8-92FD-4B45-8058-50D9DBFE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10" y="152134"/>
            <a:ext cx="9802368" cy="720000"/>
          </a:xfrm>
        </p:spPr>
        <p:txBody>
          <a:bodyPr/>
          <a:lstStyle/>
          <a:p>
            <a:r>
              <a:rPr lang="he-IL" dirty="0"/>
              <a:t>שלבים חילוק פולינומים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646261C-C998-4B83-A476-8C520C47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134"/>
            <a:ext cx="2552700" cy="9620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88428AE-78BA-40B6-9430-ED8217EB1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10"/>
          <a:stretch/>
        </p:blipFill>
        <p:spPr>
          <a:xfrm>
            <a:off x="7042825" y="1017302"/>
            <a:ext cx="4945297" cy="100845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5E72689-325C-42E1-8441-0B1993D11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81" t="50737"/>
          <a:stretch/>
        </p:blipFill>
        <p:spPr>
          <a:xfrm>
            <a:off x="8263292" y="2202158"/>
            <a:ext cx="3651519" cy="120121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8223CEA-F03D-467D-B94F-17D5AF827B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8" t="29749"/>
          <a:stretch/>
        </p:blipFill>
        <p:spPr>
          <a:xfrm>
            <a:off x="8112866" y="3285547"/>
            <a:ext cx="3952369" cy="154669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5B6DE8A-55E9-4DBC-B8D2-A0F1B935A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292" y="3403375"/>
            <a:ext cx="42481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436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7853</TotalTime>
  <Words>657</Words>
  <Application>Microsoft Office PowerPoint</Application>
  <PresentationFormat>מסך רחב</PresentationFormat>
  <Paragraphs>95</Paragraphs>
  <Slides>49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Varela Round</vt:lpstr>
      <vt:lpstr>Wingdings</vt:lpstr>
      <vt:lpstr>ערכת נושא Office</vt:lpstr>
      <vt:lpstr>מערכת שיעורים למגזר החרדי</vt:lpstr>
      <vt:lpstr>טכניקה אלגברית בשרות החדוו"א חלק ב'</vt:lpstr>
      <vt:lpstr>מה נלמד היום </vt:lpstr>
      <vt:lpstr>חילוק פולינומים</vt:lpstr>
      <vt:lpstr>נתחיל עם דוגמא פשוטה:</vt:lpstr>
      <vt:lpstr>שלבים חילוק פולינומים</vt:lpstr>
      <vt:lpstr>שלבים חילוק פולינומים</vt:lpstr>
      <vt:lpstr>שלבים חילוק פולינומים</vt:lpstr>
      <vt:lpstr>שלבים חילוק פולינומים</vt:lpstr>
      <vt:lpstr>שלבים חילוק פולינומים</vt:lpstr>
      <vt:lpstr>שלבים חילוק פולינומים</vt:lpstr>
      <vt:lpstr>שלבים חילוק פולינומים</vt:lpstr>
      <vt:lpstr>מציאת אינטגרל לפי חילוק פולינומים</vt:lpstr>
      <vt:lpstr>מציאת אינטגרל לפי חילוק פולינומים</vt:lpstr>
      <vt:lpstr>מציאת אינטגרל לפי חילוק פולינומים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                   שאלון 581</vt:lpstr>
      <vt:lpstr>דוגמא 1-בחינת קיץ תשע"ה שאלון 806 </vt:lpstr>
      <vt:lpstr>דוגמא 1-בחינת קיץ תשע"ה שאלון 806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תירגול עצמי</vt:lpstr>
      <vt:lpstr>האם קיבלנו תשובות  </vt:lpstr>
      <vt:lpstr>תודה על ההקשבה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אמא</cp:lastModifiedBy>
  <cp:revision>156</cp:revision>
  <dcterms:created xsi:type="dcterms:W3CDTF">2020-03-15T19:13:03Z</dcterms:created>
  <dcterms:modified xsi:type="dcterms:W3CDTF">2020-07-28T12:19:36Z</dcterms:modified>
</cp:coreProperties>
</file>