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 id="2147483664" r:id="rId2"/>
  </p:sldMasterIdLst>
  <p:notesMasterIdLst>
    <p:notesMasterId r:id="rId18"/>
  </p:notesMasterIdLst>
  <p:sldIdLst>
    <p:sldId id="257" r:id="rId3"/>
    <p:sldId id="318" r:id="rId4"/>
    <p:sldId id="259" r:id="rId5"/>
    <p:sldId id="407" r:id="rId6"/>
    <p:sldId id="430" r:id="rId7"/>
    <p:sldId id="433" r:id="rId8"/>
    <p:sldId id="431" r:id="rId9"/>
    <p:sldId id="432" r:id="rId10"/>
    <p:sldId id="419" r:id="rId11"/>
    <p:sldId id="434" r:id="rId12"/>
    <p:sldId id="420" r:id="rId13"/>
    <p:sldId id="436" r:id="rId14"/>
    <p:sldId id="435" r:id="rId15"/>
    <p:sldId id="350" r:id="rId16"/>
    <p:sldId id="357" r:id="rId1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23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691" autoAdjust="0"/>
    <p:restoredTop sz="94660"/>
  </p:normalViewPr>
  <p:slideViewPr>
    <p:cSldViewPr snapToGrid="0">
      <p:cViewPr varScale="1">
        <p:scale>
          <a:sx n="108" d="100"/>
          <a:sy n="108" d="100"/>
        </p:scale>
        <p:origin x="81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85C4C00-0F30-4E59-98DB-4FBBD08919FE}" type="datetimeFigureOut">
              <a:rPr lang="he-IL" smtClean="0"/>
              <a:t>כ"ט/סיון/תש"ף</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6E2E774-C6B1-4CA4-B849-E1BE0CD1369A}" type="slidenum">
              <a:rPr lang="he-IL" smtClean="0"/>
              <a:t>‹#›</a:t>
            </a:fld>
            <a:endParaRPr lang="he-IL"/>
          </a:p>
        </p:txBody>
      </p:sp>
    </p:spTree>
    <p:extLst>
      <p:ext uri="{BB962C8B-B14F-4D97-AF65-F5344CB8AC3E}">
        <p14:creationId xmlns:p14="http://schemas.microsoft.com/office/powerpoint/2010/main" val="9020489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773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6062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973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0652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14: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269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6618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2482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6315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582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9786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34096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1460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4036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2891371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98816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362569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1" y="2693989"/>
            <a:ext cx="103632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410588"/>
            <a:ext cx="3246400"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3185365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73" y="213094"/>
            <a:ext cx="11161453"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185681"/>
            <a:ext cx="11161452"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11161453"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1" name="מלבן מעוגל 10"/>
          <p:cNvSpPr/>
          <p:nvPr userDrawn="1"/>
        </p:nvSpPr>
        <p:spPr>
          <a:xfrm>
            <a:off x="8667715" y="-110812"/>
            <a:ext cx="530011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2" name="מלבן מעוגל 11"/>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1340251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כותרת בלבד">
  <p:cSld name="1_כותרת בלבד">
    <p:spTree>
      <p:nvGrpSpPr>
        <p:cNvPr id="1" name="Shape 47"/>
        <p:cNvGrpSpPr/>
        <p:nvPr/>
      </p:nvGrpSpPr>
      <p:grpSpPr>
        <a:xfrm>
          <a:off x="0" y="0"/>
          <a:ext cx="0" cy="0"/>
          <a:chOff x="0" y="0"/>
          <a:chExt cx="0" cy="0"/>
        </a:xfrm>
      </p:grpSpPr>
      <p:sp>
        <p:nvSpPr>
          <p:cNvPr id="48" name="Google Shape;48;p20"/>
          <p:cNvSpPr txBox="1">
            <a:spLocks noGrp="1"/>
          </p:cNvSpPr>
          <p:nvPr>
            <p:ph type="title"/>
          </p:nvPr>
        </p:nvSpPr>
        <p:spPr>
          <a:xfrm>
            <a:off x="2" y="213094"/>
            <a:ext cx="12192000" cy="720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rgbClr val="002060"/>
              </a:buClr>
              <a:buSzPts val="4400"/>
              <a:buFont typeface="Arial"/>
              <a:buNone/>
              <a:defRPr sz="4400" b="1" i="0" u="none" strike="noStrike" cap="none">
                <a:solidFill>
                  <a:srgbClr val="002060"/>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0"/>
          <p:cNvSpPr/>
          <p:nvPr/>
        </p:nvSpPr>
        <p:spPr>
          <a:xfrm>
            <a:off x="1" y="5878199"/>
            <a:ext cx="4766191" cy="357667"/>
          </a:xfrm>
          <a:prstGeom prst="roundRect">
            <a:avLst>
              <a:gd name="adj" fmla="val 50000"/>
            </a:avLst>
          </a:prstGeom>
          <a:solidFill>
            <a:srgbClr val="6CF0FF"/>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0" name="Google Shape;50;p20"/>
          <p:cNvSpPr/>
          <p:nvPr/>
        </p:nvSpPr>
        <p:spPr>
          <a:xfrm>
            <a:off x="8667715" y="-110812"/>
            <a:ext cx="5300119" cy="221623"/>
          </a:xfrm>
          <a:prstGeom prst="roundRect">
            <a:avLst>
              <a:gd name="adj" fmla="val 50000"/>
            </a:avLst>
          </a:prstGeom>
          <a:solidFill>
            <a:srgbClr val="92D050"/>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1" name="Google Shape;51;p20"/>
          <p:cNvSpPr/>
          <p:nvPr/>
        </p:nvSpPr>
        <p:spPr>
          <a:xfrm>
            <a:off x="0" y="6306749"/>
            <a:ext cx="7724431" cy="674541"/>
          </a:xfrm>
          <a:prstGeom prst="roundRect">
            <a:avLst>
              <a:gd name="adj" fmla="val 50000"/>
            </a:avLst>
          </a:prstGeom>
          <a:solidFill>
            <a:srgbClr val="192A72"/>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799229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56086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440218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428548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8631314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6965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3942473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10970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4026068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153239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272166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5930439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5944546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1" y="2693989"/>
            <a:ext cx="103632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8" name="מלבן מעוגל 7"/>
          <p:cNvSpPr/>
          <p:nvPr userDrawn="1"/>
        </p:nvSpPr>
        <p:spPr>
          <a:xfrm>
            <a:off x="-1488810" y="6410588"/>
            <a:ext cx="3246400"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7697091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73" y="213094"/>
            <a:ext cx="11161453"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185681"/>
            <a:ext cx="11161452"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11161453"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latin typeface="Varela Round" pitchFamily="2" charset="-79"/>
              <a:cs typeface="Varela Round" pitchFamily="2" charset="-79"/>
            </a:endParaRPr>
          </a:p>
        </p:txBody>
      </p:sp>
      <p:sp>
        <p:nvSpPr>
          <p:cNvPr id="11" name="מלבן מעוגל 10"/>
          <p:cNvSpPr/>
          <p:nvPr userDrawn="1"/>
        </p:nvSpPr>
        <p:spPr>
          <a:xfrm>
            <a:off x="8667715" y="-110812"/>
            <a:ext cx="530011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latin typeface="Varela Round" pitchFamily="2" charset="-79"/>
              <a:cs typeface="Varela Round" pitchFamily="2" charset="-79"/>
            </a:endParaRPr>
          </a:p>
        </p:txBody>
      </p:sp>
      <p:sp>
        <p:nvSpPr>
          <p:cNvPr id="12" name="מלבן מעוגל 11"/>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latin typeface="Varela Round" pitchFamily="2" charset="-79"/>
              <a:cs typeface="Varela Round" pitchFamily="2" charset="-79"/>
            </a:endParaRPr>
          </a:p>
        </p:txBody>
      </p:sp>
    </p:spTree>
    <p:extLst>
      <p:ext uri="{BB962C8B-B14F-4D97-AF65-F5344CB8AC3E}">
        <p14:creationId xmlns:p14="http://schemas.microsoft.com/office/powerpoint/2010/main" val="398180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29322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736938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3884204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10422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59059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57761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כ"ט/סיון/תש"ף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65882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4AA7B2-2B7C-4A92-83ED-AFB4F9295A39}" type="datetimeFigureOut">
              <a:rPr lang="he-IL" smtClean="0"/>
              <a:t>כ"ט/סיון/תש"ף</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BFEE0A-002C-40B6-8C1E-734A755A4A07}" type="slidenum">
              <a:rPr lang="he-IL" smtClean="0"/>
              <a:t>‹#›</a:t>
            </a:fld>
            <a:endParaRPr lang="he-IL"/>
          </a:p>
        </p:txBody>
      </p:sp>
    </p:spTree>
    <p:extLst>
      <p:ext uri="{BB962C8B-B14F-4D97-AF65-F5344CB8AC3E}">
        <p14:creationId xmlns:p14="http://schemas.microsoft.com/office/powerpoint/2010/main" val="3677999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78" r:id="rId14"/>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4AA7B2-2B7C-4A92-83ED-AFB4F9295A39}" type="datetimeFigureOut">
              <a:rPr lang="he-IL" smtClean="0">
                <a:solidFill>
                  <a:prstClr val="black">
                    <a:tint val="75000"/>
                  </a:prstClr>
                </a:solidFill>
              </a:rPr>
              <a:pPr/>
              <a:t>כ"ט/סיון/תש"ף</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BFEE0A-002C-40B6-8C1E-734A755A4A0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58864793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fontScale="90000"/>
          </a:bodyPr>
          <a:lstStyle/>
          <a:p>
            <a:pPr algn="ctr"/>
            <a:r>
              <a:rPr lang="he-IL" dirty="0"/>
              <a:t>מערכת שיעורים למגזר החרדי</a:t>
            </a:r>
          </a:p>
        </p:txBody>
      </p:sp>
      <p:sp>
        <p:nvSpPr>
          <p:cNvPr id="2" name="מלבן 1"/>
          <p:cNvSpPr/>
          <p:nvPr/>
        </p:nvSpPr>
        <p:spPr>
          <a:xfrm>
            <a:off x="5125453" y="360948"/>
            <a:ext cx="1780673" cy="1636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397874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78180" y="974833"/>
            <a:ext cx="8446491" cy="3190767"/>
          </a:xfrm>
          <a:prstGeom prst="roundRect">
            <a:avLst/>
          </a:prstGeom>
          <a:solidFill>
            <a:schemeClr val="accent3">
              <a:lumMod val="60000"/>
              <a:lumOff val="4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50000"/>
              </a:lnSpc>
            </a:pPr>
            <a:r>
              <a:rPr lang="he-IL" sz="2000" b="1" dirty="0">
                <a:solidFill>
                  <a:schemeClr val="tx1"/>
                </a:solidFill>
                <a:latin typeface="Varela Round" panose="00000500000000000000" pitchFamily="2" charset="-79"/>
                <a:cs typeface="Varela Round" panose="00000500000000000000" pitchFamily="2" charset="-79"/>
              </a:rPr>
              <a:t>נציב תלונות הציבור על שופטים, אליעזר ריבלין, מצא כי תלונה שהוגשה נגד רשם היא מוצדקת • הסיבה: הרשם כתב בטעות בפסק הדין כי הצדדים הציגו בפניו את קרות התאונה באמצעות מכונית צעצוע • ריבלין: "פסק דין המשרבב התרחשות במשפט שלא הייתה ולא נבראה פוגע באמון בבתי המשפט"</a:t>
            </a:r>
          </a:p>
        </p:txBody>
      </p:sp>
      <p:cxnSp>
        <p:nvCxnSpPr>
          <p:cNvPr id="12" name="מחבר ישר 11"/>
          <p:cNvCxnSpPr/>
          <p:nvPr/>
        </p:nvCxnSpPr>
        <p:spPr>
          <a:xfrm>
            <a:off x="178180" y="537365"/>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70788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נציב תלונות הציבור- דוגמא</a:t>
            </a:r>
            <a:endParaRPr lang="he-IL" dirty="0">
              <a:latin typeface="avivbold" pitchFamily="2" charset="-79"/>
              <a:cs typeface="avivbold" pitchFamily="2" charset="-79"/>
            </a:endParaRPr>
          </a:p>
        </p:txBody>
      </p:sp>
      <p:sp>
        <p:nvSpPr>
          <p:cNvPr id="18" name="מלבן מעוגל 17"/>
          <p:cNvSpPr/>
          <p:nvPr/>
        </p:nvSpPr>
        <p:spPr>
          <a:xfrm>
            <a:off x="8624671" y="1400965"/>
            <a:ext cx="1432738" cy="1766306"/>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Varela Round" panose="00000500000000000000" pitchFamily="2" charset="-79"/>
                <a:cs typeface="Varela Round" panose="00000500000000000000" pitchFamily="2" charset="-79"/>
              </a:rPr>
              <a:t>הצגה מוטעית של משפט</a:t>
            </a:r>
          </a:p>
        </p:txBody>
      </p:sp>
      <p:pic>
        <p:nvPicPr>
          <p:cNvPr id="7" name="תמונה 6" descr="מבקר המדינה - דף הבית"/>
          <p:cNvPicPr/>
          <p:nvPr/>
        </p:nvPicPr>
        <p:blipFill>
          <a:blip r:embed="rId3">
            <a:extLst>
              <a:ext uri="{28A0092B-C50C-407E-A947-70E740481C1C}">
                <a14:useLocalDpi xmlns:a14="http://schemas.microsoft.com/office/drawing/2010/main" val="0"/>
              </a:ext>
            </a:extLst>
          </a:blip>
          <a:srcRect/>
          <a:stretch>
            <a:fillRect/>
          </a:stretch>
        </p:blipFill>
        <p:spPr bwMode="auto">
          <a:xfrm>
            <a:off x="4903304" y="4165600"/>
            <a:ext cx="2837622" cy="2062922"/>
          </a:xfrm>
          <a:prstGeom prst="rect">
            <a:avLst/>
          </a:prstGeom>
          <a:noFill/>
          <a:ln>
            <a:noFill/>
          </a:ln>
        </p:spPr>
      </p:pic>
      <p:pic>
        <p:nvPicPr>
          <p:cNvPr id="8" name="תמונה 7" descr="פרסום דוח על הביקורת בשלטון המקומי לשנת 2017"/>
          <p:cNvPicPr/>
          <p:nvPr/>
        </p:nvPicPr>
        <p:blipFill rotWithShape="1">
          <a:blip r:embed="rId4" cstate="print">
            <a:extLst>
              <a:ext uri="{28A0092B-C50C-407E-A947-70E740481C1C}">
                <a14:useLocalDpi xmlns:a14="http://schemas.microsoft.com/office/drawing/2010/main" val="0"/>
              </a:ext>
            </a:extLst>
          </a:blip>
          <a:srcRect l="25196" t="6415" r="24799"/>
          <a:stretch/>
        </p:blipFill>
        <p:spPr bwMode="auto">
          <a:xfrm>
            <a:off x="2166276" y="4050030"/>
            <a:ext cx="1304290" cy="18059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2241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circle(in)">
                                      <p:cBhvr>
                                        <p:cTn id="31" dur="2000"/>
                                        <p:tgtEl>
                                          <p:spTgt spid="7"/>
                                        </p:tgtEl>
                                      </p:cBhvr>
                                    </p:animEffect>
                                  </p:childTnLst>
                                </p:cTn>
                              </p:par>
                              <p:par>
                                <p:cTn id="32" presetID="6" presetClass="entr" presetSubtype="16"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circle(in)">
                                      <p:cBhvr>
                                        <p:cTn id="3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0" y="727352"/>
            <a:ext cx="9542748" cy="5142852"/>
          </a:xfrm>
          <a:prstGeom prst="roundRect">
            <a:avLst/>
          </a:prstGeom>
          <a:solidFill>
            <a:schemeClr val="accent6">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flipV="1">
            <a:off x="163118" y="495300"/>
            <a:ext cx="5691582" cy="70644"/>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343280" y="-105052"/>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וועדת חקירה ממלכתית</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9" name="TextBox 8"/>
          <p:cNvSpPr txBox="1"/>
          <p:nvPr/>
        </p:nvSpPr>
        <p:spPr>
          <a:xfrm>
            <a:off x="1161577" y="849442"/>
            <a:ext cx="6406480" cy="1379101"/>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p>
            <a:pPr algn="ctr">
              <a:lnSpc>
                <a:spcPts val="4500"/>
              </a:lnSpc>
            </a:pPr>
            <a:r>
              <a:rPr lang="he-IL" sz="2400" b="1" dirty="0">
                <a:latin typeface="Varela Round" panose="00000500000000000000" pitchFamily="2" charset="-79"/>
                <a:cs typeface="Varela Round" panose="00000500000000000000" pitchFamily="2" charset="-79"/>
              </a:rPr>
              <a:t>חוקרת חשדות למחדל בנושא בעל חשיבות חיונית שגורם למשבר באמון הציבור בממשלה</a:t>
            </a:r>
            <a:endParaRPr lang="en-US" sz="2400" b="1" dirty="0">
              <a:latin typeface="Varela Round" panose="00000500000000000000" pitchFamily="2" charset="-79"/>
              <a:cs typeface="Varela Round" panose="00000500000000000000" pitchFamily="2" charset="-79"/>
            </a:endParaRPr>
          </a:p>
        </p:txBody>
      </p:sp>
      <p:sp>
        <p:nvSpPr>
          <p:cNvPr id="24" name="TextBox 23"/>
          <p:cNvSpPr txBox="1"/>
          <p:nvPr/>
        </p:nvSpPr>
        <p:spPr>
          <a:xfrm>
            <a:off x="355910" y="2129948"/>
            <a:ext cx="6827440"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נשיא בית המשפט העליון ממנה את הוועדה</a:t>
            </a:r>
            <a:endParaRPr lang="en-US" sz="2000" dirty="0"/>
          </a:p>
        </p:txBody>
      </p:sp>
      <p:sp>
        <p:nvSpPr>
          <p:cNvPr id="13" name="TextBox 12"/>
          <p:cNvSpPr txBox="1"/>
          <p:nvPr/>
        </p:nvSpPr>
        <p:spPr>
          <a:xfrm>
            <a:off x="7105111" y="2102623"/>
            <a:ext cx="1856335"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מינוי</a:t>
            </a:r>
          </a:p>
        </p:txBody>
      </p:sp>
      <p:sp>
        <p:nvSpPr>
          <p:cNvPr id="17" name="TextBox 16"/>
          <p:cNvSpPr txBox="1"/>
          <p:nvPr/>
        </p:nvSpPr>
        <p:spPr>
          <a:xfrm>
            <a:off x="319253" y="2836452"/>
            <a:ext cx="6827440"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מומחים מקצועיים שבראשם עומד שופט</a:t>
            </a:r>
            <a:endParaRPr lang="en-US" sz="2000" dirty="0"/>
          </a:p>
        </p:txBody>
      </p:sp>
      <p:sp>
        <p:nvSpPr>
          <p:cNvPr id="18" name="TextBox 17"/>
          <p:cNvSpPr txBox="1"/>
          <p:nvPr/>
        </p:nvSpPr>
        <p:spPr>
          <a:xfrm>
            <a:off x="7105112" y="2793760"/>
            <a:ext cx="1856335"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הרכב</a:t>
            </a:r>
          </a:p>
        </p:txBody>
      </p:sp>
      <p:sp>
        <p:nvSpPr>
          <p:cNvPr id="19" name="TextBox 18"/>
          <p:cNvSpPr txBox="1"/>
          <p:nvPr/>
        </p:nvSpPr>
        <p:spPr>
          <a:xfrm>
            <a:off x="306266" y="3533468"/>
            <a:ext cx="6827440" cy="661883"/>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לבדוק, לחקור, לזמן עדים, לבדוק מסמכים ולהסיק מסקנות</a:t>
            </a:r>
            <a:endParaRPr lang="en-US" sz="2000" dirty="0"/>
          </a:p>
        </p:txBody>
      </p:sp>
      <p:sp>
        <p:nvSpPr>
          <p:cNvPr id="20" name="TextBox 19"/>
          <p:cNvSpPr txBox="1"/>
          <p:nvPr/>
        </p:nvSpPr>
        <p:spPr>
          <a:xfrm>
            <a:off x="7086262" y="3477954"/>
            <a:ext cx="1856335"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סמכות	</a:t>
            </a:r>
          </a:p>
        </p:txBody>
      </p:sp>
      <p:sp>
        <p:nvSpPr>
          <p:cNvPr id="21" name="TextBox 20"/>
          <p:cNvSpPr txBox="1"/>
          <p:nvPr/>
        </p:nvSpPr>
        <p:spPr>
          <a:xfrm>
            <a:off x="269609" y="4138745"/>
            <a:ext cx="6827440"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פומביים, למעט נושאים סודיים הנוגעים לביטחון המדינה</a:t>
            </a:r>
            <a:endParaRPr lang="en-US" sz="2000" dirty="0"/>
          </a:p>
        </p:txBody>
      </p:sp>
      <p:sp>
        <p:nvSpPr>
          <p:cNvPr id="22" name="TextBox 21"/>
          <p:cNvSpPr txBox="1"/>
          <p:nvPr/>
        </p:nvSpPr>
        <p:spPr>
          <a:xfrm>
            <a:off x="7049605" y="4174214"/>
            <a:ext cx="1856335" cy="661883"/>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דיונים	</a:t>
            </a:r>
          </a:p>
        </p:txBody>
      </p:sp>
      <p:sp>
        <p:nvSpPr>
          <p:cNvPr id="23" name="TextBox 22"/>
          <p:cNvSpPr txBox="1"/>
          <p:nvPr/>
        </p:nvSpPr>
        <p:spPr>
          <a:xfrm>
            <a:off x="258822" y="4819231"/>
            <a:ext cx="6827440"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בדרך כלל הממשלה תאמץ את מסקנות הוועדה</a:t>
            </a:r>
            <a:endParaRPr lang="en-US" sz="2000" dirty="0"/>
          </a:p>
        </p:txBody>
      </p:sp>
      <p:sp>
        <p:nvSpPr>
          <p:cNvPr id="25" name="TextBox 24"/>
          <p:cNvSpPr txBox="1"/>
          <p:nvPr/>
        </p:nvSpPr>
        <p:spPr>
          <a:xfrm>
            <a:off x="7049604" y="4802292"/>
            <a:ext cx="1856335" cy="74062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he-IL" sz="2000" dirty="0"/>
              <a:t>יחס	</a:t>
            </a:r>
          </a:p>
        </p:txBody>
      </p:sp>
    </p:spTree>
    <p:extLst>
      <p:ext uri="{BB962C8B-B14F-4D97-AF65-F5344CB8AC3E}">
        <p14:creationId xmlns:p14="http://schemas.microsoft.com/office/powerpoint/2010/main" val="229018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0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10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10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fade">
                                      <p:cBhvr>
                                        <p:cTn id="64" dur="1000"/>
                                        <p:tgtEl>
                                          <p:spTgt spid="21"/>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1000"/>
                                        <p:tgtEl>
                                          <p:spTgt spid="25"/>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fade">
                                      <p:cBhvr>
                                        <p:cTn id="74"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9" grpId="0" animBg="1"/>
      <p:bldP spid="24" grpId="0" animBg="1"/>
      <p:bldP spid="13" grpId="0" animBg="1"/>
      <p:bldP spid="17" grpId="0" animBg="1"/>
      <p:bldP spid="18" grpId="0" animBg="1"/>
      <p:bldP spid="19" grpId="0" animBg="1"/>
      <p:bldP spid="20" grpId="0" animBg="1"/>
      <p:bldP spid="21" grpId="0" animBg="1"/>
      <p:bldP spid="22" grpId="0" animBg="1"/>
      <p:bldP spid="23" grpId="0" animBg="1"/>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02851" y="612252"/>
            <a:ext cx="8562483" cy="5326877"/>
          </a:xfrm>
          <a:prstGeom prst="roundRect">
            <a:avLst/>
          </a:prstGeom>
          <a:solidFill>
            <a:schemeClr val="accent6">
              <a:lumMod val="60000"/>
              <a:lumOff val="4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53651" y="-43055"/>
            <a:ext cx="8599317" cy="1310615"/>
          </a:xfrm>
          <a:prstGeom prst="rect">
            <a:avLst/>
          </a:prstGeom>
          <a:noFill/>
        </p:spPr>
        <p:txBody>
          <a:bodyPr wrap="square" rtlCol="1">
            <a:spAutoFit/>
          </a:bodyPr>
          <a:lstStyle/>
          <a:p>
            <a:pPr algn="l"/>
            <a:r>
              <a:rPr lang="he-IL" sz="3200" b="1" dirty="0">
                <a:solidFill>
                  <a:srgbClr val="00CC00"/>
                </a:solidFill>
                <a:latin typeface="Varela Round" panose="00000500000000000000" pitchFamily="2" charset="-79"/>
                <a:cs typeface="Varela Round" panose="00000500000000000000" pitchFamily="2" charset="-79"/>
              </a:rPr>
              <a:t>    </a:t>
            </a:r>
            <a:r>
              <a:rPr lang="he-IL" sz="2400" b="1" dirty="0">
                <a:solidFill>
                  <a:srgbClr val="00CC00"/>
                </a:solidFill>
                <a:latin typeface="Varela Round" panose="00000500000000000000" pitchFamily="2" charset="-79"/>
                <a:cs typeface="Varela Round" panose="00000500000000000000" pitchFamily="2" charset="-79"/>
              </a:rPr>
              <a:t>השוואה בין ועדת חקירה ממלכתית לוועדה פרלמנטרית</a:t>
            </a:r>
            <a:endParaRPr lang="en-US" sz="24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13" name="מלבן מעוגל 12"/>
          <p:cNvSpPr/>
          <p:nvPr/>
        </p:nvSpPr>
        <p:spPr>
          <a:xfrm>
            <a:off x="6621585" y="1938177"/>
            <a:ext cx="1683405" cy="6872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מי ממנה</a:t>
            </a:r>
          </a:p>
        </p:txBody>
      </p:sp>
      <p:sp>
        <p:nvSpPr>
          <p:cNvPr id="14" name="מלבן מעוגל 13"/>
          <p:cNvSpPr/>
          <p:nvPr/>
        </p:nvSpPr>
        <p:spPr>
          <a:xfrm>
            <a:off x="4070757" y="818892"/>
            <a:ext cx="2500551" cy="618196"/>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ממלכתית</a:t>
            </a:r>
          </a:p>
        </p:txBody>
      </p:sp>
      <p:sp>
        <p:nvSpPr>
          <p:cNvPr id="15" name="מלבן מעוגל 14"/>
          <p:cNvSpPr/>
          <p:nvPr/>
        </p:nvSpPr>
        <p:spPr>
          <a:xfrm>
            <a:off x="4070756" y="1441976"/>
            <a:ext cx="2529199" cy="126769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b="1" dirty="0">
              <a:solidFill>
                <a:schemeClr val="bg1"/>
              </a:solidFill>
              <a:latin typeface="Varela Round" panose="00000500000000000000" pitchFamily="2" charset="-79"/>
              <a:cs typeface="Varela Round" panose="00000500000000000000" pitchFamily="2" charset="-79"/>
            </a:endParaRPr>
          </a:p>
          <a:p>
            <a:pPr algn="ctr"/>
            <a:r>
              <a:rPr lang="he-IL" b="1" dirty="0">
                <a:solidFill>
                  <a:schemeClr val="bg1"/>
                </a:solidFill>
                <a:latin typeface="Varela Round" panose="00000500000000000000" pitchFamily="2" charset="-79"/>
                <a:cs typeface="Varela Round" panose="00000500000000000000" pitchFamily="2" charset="-79"/>
              </a:rPr>
              <a:t>נשיא ביהמ"ש העליון בהסכמת הממשלה או הוועדה לביקורת המדינה</a:t>
            </a:r>
          </a:p>
          <a:p>
            <a:pPr algn="ctr"/>
            <a:endParaRPr lang="he-IL" b="1" dirty="0">
              <a:solidFill>
                <a:schemeClr val="bg1"/>
              </a:solidFill>
              <a:latin typeface="Varela Round" panose="00000500000000000000" pitchFamily="2" charset="-79"/>
              <a:cs typeface="Varela Round" panose="00000500000000000000" pitchFamily="2" charset="-79"/>
            </a:endParaRPr>
          </a:p>
        </p:txBody>
      </p:sp>
      <p:sp>
        <p:nvSpPr>
          <p:cNvPr id="16" name="מלבן מעוגל 15"/>
          <p:cNvSpPr/>
          <p:nvPr/>
        </p:nvSpPr>
        <p:spPr>
          <a:xfrm>
            <a:off x="447676" y="818891"/>
            <a:ext cx="3623081" cy="64532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bg1"/>
                </a:solidFill>
                <a:latin typeface="Varela Round" panose="00000500000000000000" pitchFamily="2" charset="-79"/>
                <a:cs typeface="Varela Round" panose="00000500000000000000" pitchFamily="2" charset="-79"/>
              </a:rPr>
              <a:t>פרלמנטרית</a:t>
            </a:r>
          </a:p>
        </p:txBody>
      </p:sp>
      <p:sp>
        <p:nvSpPr>
          <p:cNvPr id="21" name="מלבן מעוגל 20"/>
          <p:cNvSpPr/>
          <p:nvPr/>
        </p:nvSpPr>
        <p:spPr>
          <a:xfrm>
            <a:off x="6610770" y="3310134"/>
            <a:ext cx="1683405" cy="6872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חברי הוועדה</a:t>
            </a:r>
          </a:p>
        </p:txBody>
      </p:sp>
      <p:sp>
        <p:nvSpPr>
          <p:cNvPr id="22" name="מלבן מעוגל 21"/>
          <p:cNvSpPr/>
          <p:nvPr/>
        </p:nvSpPr>
        <p:spPr>
          <a:xfrm>
            <a:off x="6610770" y="4011132"/>
            <a:ext cx="1683405" cy="6872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מטרות</a:t>
            </a:r>
          </a:p>
        </p:txBody>
      </p:sp>
      <p:sp>
        <p:nvSpPr>
          <p:cNvPr id="23" name="מלבן מעוגל 22"/>
          <p:cNvSpPr/>
          <p:nvPr/>
        </p:nvSpPr>
        <p:spPr>
          <a:xfrm>
            <a:off x="6621585" y="4675308"/>
            <a:ext cx="1683405" cy="82833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סמכויות</a:t>
            </a:r>
          </a:p>
        </p:txBody>
      </p:sp>
      <p:sp>
        <p:nvSpPr>
          <p:cNvPr id="25" name="מלבן מעוגל 24"/>
          <p:cNvSpPr/>
          <p:nvPr/>
        </p:nvSpPr>
        <p:spPr>
          <a:xfrm>
            <a:off x="6599955" y="2627832"/>
            <a:ext cx="1683405" cy="6872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את מי בודקת</a:t>
            </a:r>
          </a:p>
        </p:txBody>
      </p:sp>
      <p:sp>
        <p:nvSpPr>
          <p:cNvPr id="27" name="מלבן מעוגל 26"/>
          <p:cNvSpPr/>
          <p:nvPr/>
        </p:nvSpPr>
        <p:spPr>
          <a:xfrm>
            <a:off x="465511" y="1741129"/>
            <a:ext cx="3623080" cy="650793"/>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b="1" dirty="0">
              <a:solidFill>
                <a:schemeClr val="tx1"/>
              </a:solidFill>
              <a:latin typeface="Varela Round" panose="00000500000000000000" pitchFamily="2" charset="-79"/>
              <a:cs typeface="Varela Round" panose="00000500000000000000" pitchFamily="2" charset="-79"/>
            </a:endParaRPr>
          </a:p>
          <a:p>
            <a:pPr algn="ctr"/>
            <a:r>
              <a:rPr lang="he-IL" sz="2000" b="1" dirty="0">
                <a:solidFill>
                  <a:schemeClr val="tx1"/>
                </a:solidFill>
                <a:latin typeface="Varela Round" panose="00000500000000000000" pitchFamily="2" charset="-79"/>
                <a:cs typeface="Varela Round" panose="00000500000000000000" pitchFamily="2" charset="-79"/>
              </a:rPr>
              <a:t>הכנסת</a:t>
            </a:r>
          </a:p>
          <a:p>
            <a:pPr algn="ctr"/>
            <a:endParaRPr lang="he-IL" sz="2000" b="1" dirty="0">
              <a:solidFill>
                <a:schemeClr val="tx1"/>
              </a:solidFill>
              <a:latin typeface="Varela Round" panose="00000500000000000000" pitchFamily="2" charset="-79"/>
              <a:cs typeface="Varela Round" panose="00000500000000000000" pitchFamily="2" charset="-79"/>
            </a:endParaRPr>
          </a:p>
        </p:txBody>
      </p:sp>
      <p:sp>
        <p:nvSpPr>
          <p:cNvPr id="29" name="מלבן מעוגל 28"/>
          <p:cNvSpPr/>
          <p:nvPr/>
        </p:nvSpPr>
        <p:spPr>
          <a:xfrm>
            <a:off x="436861" y="2702676"/>
            <a:ext cx="3623080" cy="65079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b="1" dirty="0">
              <a:solidFill>
                <a:schemeClr val="bg1"/>
              </a:solidFill>
              <a:latin typeface="Varela Round" panose="00000500000000000000" pitchFamily="2" charset="-79"/>
              <a:cs typeface="Varela Round" panose="00000500000000000000" pitchFamily="2" charset="-79"/>
            </a:endParaRPr>
          </a:p>
          <a:p>
            <a:pPr algn="ctr"/>
            <a:r>
              <a:rPr lang="he-IL" sz="2000" b="1" dirty="0">
                <a:solidFill>
                  <a:schemeClr val="bg1"/>
                </a:solidFill>
                <a:latin typeface="Varela Round" panose="00000500000000000000" pitchFamily="2" charset="-79"/>
                <a:cs typeface="Varela Round" panose="00000500000000000000" pitchFamily="2" charset="-79"/>
              </a:rPr>
              <a:t>הממשלה</a:t>
            </a:r>
          </a:p>
          <a:p>
            <a:pPr algn="ctr"/>
            <a:endParaRPr lang="he-IL" sz="2000" b="1" dirty="0">
              <a:solidFill>
                <a:schemeClr val="bg1"/>
              </a:solidFill>
              <a:latin typeface="Varela Round" panose="00000500000000000000" pitchFamily="2" charset="-79"/>
              <a:cs typeface="Varela Round" panose="00000500000000000000" pitchFamily="2" charset="-79"/>
            </a:endParaRPr>
          </a:p>
        </p:txBody>
      </p:sp>
      <p:sp>
        <p:nvSpPr>
          <p:cNvPr id="30" name="מלבן מעוגל 29"/>
          <p:cNvSpPr/>
          <p:nvPr/>
        </p:nvSpPr>
        <p:spPr>
          <a:xfrm>
            <a:off x="4070756" y="3333913"/>
            <a:ext cx="2529199" cy="700672"/>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bg1"/>
                </a:solidFill>
                <a:latin typeface="Varela Round" panose="00000500000000000000" pitchFamily="2" charset="-79"/>
                <a:cs typeface="Varela Round" panose="00000500000000000000" pitchFamily="2" charset="-79"/>
              </a:rPr>
              <a:t>מומחים בנושא בראשות שופט</a:t>
            </a:r>
          </a:p>
        </p:txBody>
      </p:sp>
      <p:sp>
        <p:nvSpPr>
          <p:cNvPr id="31" name="מלבן מעוגל 30"/>
          <p:cNvSpPr/>
          <p:nvPr/>
        </p:nvSpPr>
        <p:spPr>
          <a:xfrm>
            <a:off x="4070756" y="2649007"/>
            <a:ext cx="2529199" cy="7006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chemeClr val="tx1"/>
                </a:solidFill>
                <a:latin typeface="Varela Round" panose="00000500000000000000" pitchFamily="2" charset="-79"/>
                <a:cs typeface="Varela Round" panose="00000500000000000000" pitchFamily="2" charset="-79"/>
              </a:rPr>
              <a:t>האחראים למחדלים בנושאים ציבוריים</a:t>
            </a:r>
          </a:p>
        </p:txBody>
      </p:sp>
      <p:sp>
        <p:nvSpPr>
          <p:cNvPr id="32" name="מלבן מעוגל 31"/>
          <p:cNvSpPr/>
          <p:nvPr/>
        </p:nvSpPr>
        <p:spPr>
          <a:xfrm>
            <a:off x="4092386" y="4795358"/>
            <a:ext cx="2529199" cy="87461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b="1" dirty="0">
                <a:solidFill>
                  <a:schemeClr val="bg1"/>
                </a:solidFill>
                <a:latin typeface="Varela Round" panose="00000500000000000000" pitchFamily="2" charset="-79"/>
                <a:cs typeface="Varela Round" panose="00000500000000000000" pitchFamily="2" charset="-79"/>
              </a:rPr>
              <a:t>זימון עדים, שרים, מסמכים, קניסת סרבנים, פרסום</a:t>
            </a:r>
          </a:p>
        </p:txBody>
      </p:sp>
      <p:sp>
        <p:nvSpPr>
          <p:cNvPr id="33" name="מלבן מעוגל 32"/>
          <p:cNvSpPr/>
          <p:nvPr/>
        </p:nvSpPr>
        <p:spPr>
          <a:xfrm>
            <a:off x="4081571" y="4048379"/>
            <a:ext cx="2529199" cy="7006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השבת האמון בין הממשלה לציבור</a:t>
            </a:r>
          </a:p>
        </p:txBody>
      </p:sp>
      <p:sp>
        <p:nvSpPr>
          <p:cNvPr id="34" name="מלבן מעוגל 33"/>
          <p:cNvSpPr/>
          <p:nvPr/>
        </p:nvSpPr>
        <p:spPr>
          <a:xfrm>
            <a:off x="472534" y="3351709"/>
            <a:ext cx="3587407" cy="650793"/>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b="1" dirty="0">
              <a:solidFill>
                <a:schemeClr val="tx1"/>
              </a:solidFill>
              <a:latin typeface="Varela Round" panose="00000500000000000000" pitchFamily="2" charset="-79"/>
              <a:cs typeface="Varela Round" panose="00000500000000000000" pitchFamily="2" charset="-79"/>
            </a:endParaRPr>
          </a:p>
          <a:p>
            <a:pPr algn="ctr"/>
            <a:r>
              <a:rPr lang="he-IL" sz="2000" b="1" dirty="0">
                <a:solidFill>
                  <a:schemeClr val="tx1"/>
                </a:solidFill>
                <a:latin typeface="Varela Round" panose="00000500000000000000" pitchFamily="2" charset="-79"/>
                <a:cs typeface="Varela Round" panose="00000500000000000000" pitchFamily="2" charset="-79"/>
              </a:rPr>
              <a:t>נציגים מהקואליציה ומהאופוזיציה</a:t>
            </a:r>
          </a:p>
          <a:p>
            <a:pPr algn="ctr"/>
            <a:endParaRPr lang="he-IL" sz="2000" b="1" dirty="0">
              <a:solidFill>
                <a:schemeClr val="tx1"/>
              </a:solidFill>
              <a:latin typeface="Varela Round" panose="00000500000000000000" pitchFamily="2" charset="-79"/>
              <a:cs typeface="Varela Round" panose="00000500000000000000" pitchFamily="2" charset="-79"/>
            </a:endParaRPr>
          </a:p>
        </p:txBody>
      </p:sp>
      <p:sp>
        <p:nvSpPr>
          <p:cNvPr id="35" name="מלבן מעוגל 34"/>
          <p:cNvSpPr/>
          <p:nvPr/>
        </p:nvSpPr>
        <p:spPr>
          <a:xfrm>
            <a:off x="472534" y="4013121"/>
            <a:ext cx="3601453" cy="89251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b="1" dirty="0">
              <a:solidFill>
                <a:schemeClr val="bg1"/>
              </a:solidFill>
              <a:latin typeface="Varela Round" panose="00000500000000000000" pitchFamily="2" charset="-79"/>
              <a:cs typeface="Varela Round" panose="00000500000000000000" pitchFamily="2" charset="-79"/>
            </a:endParaRPr>
          </a:p>
          <a:p>
            <a:pPr algn="ctr"/>
            <a:r>
              <a:rPr lang="he-IL" sz="2000" b="1" dirty="0">
                <a:solidFill>
                  <a:schemeClr val="bg1"/>
                </a:solidFill>
                <a:latin typeface="Varela Round" panose="00000500000000000000" pitchFamily="2" charset="-79"/>
                <a:cs typeface="Varela Round" panose="00000500000000000000" pitchFamily="2" charset="-79"/>
              </a:rPr>
              <a:t>פיקוח על הממשלה</a:t>
            </a:r>
          </a:p>
          <a:p>
            <a:pPr algn="ctr"/>
            <a:endParaRPr lang="he-IL" sz="2000" b="1" dirty="0">
              <a:solidFill>
                <a:schemeClr val="bg1"/>
              </a:solidFill>
              <a:latin typeface="Varela Round" panose="00000500000000000000" pitchFamily="2" charset="-79"/>
              <a:cs typeface="Varela Round" panose="00000500000000000000" pitchFamily="2" charset="-79"/>
            </a:endParaRPr>
          </a:p>
        </p:txBody>
      </p:sp>
      <p:sp>
        <p:nvSpPr>
          <p:cNvPr id="36" name="מלבן מעוגל 35"/>
          <p:cNvSpPr/>
          <p:nvPr/>
        </p:nvSpPr>
        <p:spPr>
          <a:xfrm>
            <a:off x="465512" y="4913552"/>
            <a:ext cx="3587407" cy="63822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b="1" dirty="0">
              <a:solidFill>
                <a:schemeClr val="tx1"/>
              </a:solidFill>
              <a:latin typeface="Varela Round" panose="00000500000000000000" pitchFamily="2" charset="-79"/>
              <a:cs typeface="Varela Round" panose="00000500000000000000" pitchFamily="2" charset="-79"/>
            </a:endParaRPr>
          </a:p>
          <a:p>
            <a:pPr algn="ctr"/>
            <a:r>
              <a:rPr lang="he-IL" sz="2000" b="1" dirty="0">
                <a:solidFill>
                  <a:schemeClr val="tx1"/>
                </a:solidFill>
                <a:latin typeface="Varela Round" panose="00000500000000000000" pitchFamily="2" charset="-79"/>
                <a:cs typeface="Varela Round" panose="00000500000000000000" pitchFamily="2" charset="-79"/>
              </a:rPr>
              <a:t>לזמן שרים, להגיש מסקנות לכנסת</a:t>
            </a:r>
          </a:p>
          <a:p>
            <a:pPr algn="ctr"/>
            <a:endParaRPr lang="he-IL" sz="2000" b="1" dirty="0">
              <a:solidFill>
                <a:schemeClr val="tx1"/>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1257945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1000"/>
                                        <p:tgtEl>
                                          <p:spTgt spid="15"/>
                                        </p:tgtEl>
                                      </p:cBhvr>
                                    </p:animEffect>
                                    <p:anim calcmode="lin" valueType="num">
                                      <p:cBhvr>
                                        <p:cTn id="46" dur="1000" fill="hold"/>
                                        <p:tgtEl>
                                          <p:spTgt spid="15"/>
                                        </p:tgtEl>
                                        <p:attrNameLst>
                                          <p:attrName>ppt_x</p:attrName>
                                        </p:attrNameLst>
                                      </p:cBhvr>
                                      <p:tavLst>
                                        <p:tav tm="0">
                                          <p:val>
                                            <p:strVal val="#ppt_x"/>
                                          </p:val>
                                        </p:tav>
                                        <p:tav tm="100000">
                                          <p:val>
                                            <p:strVal val="#ppt_x"/>
                                          </p:val>
                                        </p:tav>
                                      </p:tavLst>
                                    </p:anim>
                                    <p:anim calcmode="lin" valueType="num">
                                      <p:cBhvr>
                                        <p:cTn id="4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anim calcmode="lin" valueType="num">
                                      <p:cBhvr>
                                        <p:cTn id="60" dur="1000" fill="hold"/>
                                        <p:tgtEl>
                                          <p:spTgt spid="25"/>
                                        </p:tgtEl>
                                        <p:attrNameLst>
                                          <p:attrName>ppt_x</p:attrName>
                                        </p:attrNameLst>
                                      </p:cBhvr>
                                      <p:tavLst>
                                        <p:tav tm="0">
                                          <p:val>
                                            <p:strVal val="#ppt_x"/>
                                          </p:val>
                                        </p:tav>
                                        <p:tav tm="100000">
                                          <p:val>
                                            <p:strVal val="#ppt_x"/>
                                          </p:val>
                                        </p:tav>
                                      </p:tavLst>
                                    </p:anim>
                                    <p:anim calcmode="lin" valueType="num">
                                      <p:cBhvr>
                                        <p:cTn id="61"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fade">
                                      <p:cBhvr>
                                        <p:cTn id="66" dur="1000"/>
                                        <p:tgtEl>
                                          <p:spTgt spid="31"/>
                                        </p:tgtEl>
                                      </p:cBhvr>
                                    </p:animEffect>
                                    <p:anim calcmode="lin" valueType="num">
                                      <p:cBhvr>
                                        <p:cTn id="67" dur="1000" fill="hold"/>
                                        <p:tgtEl>
                                          <p:spTgt spid="31"/>
                                        </p:tgtEl>
                                        <p:attrNameLst>
                                          <p:attrName>ppt_x</p:attrName>
                                        </p:attrNameLst>
                                      </p:cBhvr>
                                      <p:tavLst>
                                        <p:tav tm="0">
                                          <p:val>
                                            <p:strVal val="#ppt_x"/>
                                          </p:val>
                                        </p:tav>
                                        <p:tav tm="100000">
                                          <p:val>
                                            <p:strVal val="#ppt_x"/>
                                          </p:val>
                                        </p:tav>
                                      </p:tavLst>
                                    </p:anim>
                                    <p:anim calcmode="lin" valueType="num">
                                      <p:cBhvr>
                                        <p:cTn id="6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0"/>
                                        <p:tgtEl>
                                          <p:spTgt spid="29"/>
                                        </p:tgtEl>
                                      </p:cBhvr>
                                    </p:animEffect>
                                    <p:anim calcmode="lin" valueType="num">
                                      <p:cBhvr>
                                        <p:cTn id="74" dur="1000" fill="hold"/>
                                        <p:tgtEl>
                                          <p:spTgt spid="29"/>
                                        </p:tgtEl>
                                        <p:attrNameLst>
                                          <p:attrName>ppt_x</p:attrName>
                                        </p:attrNameLst>
                                      </p:cBhvr>
                                      <p:tavLst>
                                        <p:tav tm="0">
                                          <p:val>
                                            <p:strVal val="#ppt_x"/>
                                          </p:val>
                                        </p:tav>
                                        <p:tav tm="100000">
                                          <p:val>
                                            <p:strVal val="#ppt_x"/>
                                          </p:val>
                                        </p:tav>
                                      </p:tavLst>
                                    </p:anim>
                                    <p:anim calcmode="lin" valueType="num">
                                      <p:cBhvr>
                                        <p:cTn id="75"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fade">
                                      <p:cBhvr>
                                        <p:cTn id="80" dur="1000"/>
                                        <p:tgtEl>
                                          <p:spTgt spid="21"/>
                                        </p:tgtEl>
                                      </p:cBhvr>
                                    </p:animEffect>
                                    <p:anim calcmode="lin" valueType="num">
                                      <p:cBhvr>
                                        <p:cTn id="81" dur="1000" fill="hold"/>
                                        <p:tgtEl>
                                          <p:spTgt spid="21"/>
                                        </p:tgtEl>
                                        <p:attrNameLst>
                                          <p:attrName>ppt_x</p:attrName>
                                        </p:attrNameLst>
                                      </p:cBhvr>
                                      <p:tavLst>
                                        <p:tav tm="0">
                                          <p:val>
                                            <p:strVal val="#ppt_x"/>
                                          </p:val>
                                        </p:tav>
                                        <p:tav tm="100000">
                                          <p:val>
                                            <p:strVal val="#ppt_x"/>
                                          </p:val>
                                        </p:tav>
                                      </p:tavLst>
                                    </p:anim>
                                    <p:anim calcmode="lin" valueType="num">
                                      <p:cBhvr>
                                        <p:cTn id="8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fade">
                                      <p:cBhvr>
                                        <p:cTn id="87" dur="1000"/>
                                        <p:tgtEl>
                                          <p:spTgt spid="30"/>
                                        </p:tgtEl>
                                      </p:cBhvr>
                                    </p:animEffect>
                                    <p:anim calcmode="lin" valueType="num">
                                      <p:cBhvr>
                                        <p:cTn id="88" dur="1000" fill="hold"/>
                                        <p:tgtEl>
                                          <p:spTgt spid="30"/>
                                        </p:tgtEl>
                                        <p:attrNameLst>
                                          <p:attrName>ppt_x</p:attrName>
                                        </p:attrNameLst>
                                      </p:cBhvr>
                                      <p:tavLst>
                                        <p:tav tm="0">
                                          <p:val>
                                            <p:strVal val="#ppt_x"/>
                                          </p:val>
                                        </p:tav>
                                        <p:tav tm="100000">
                                          <p:val>
                                            <p:strVal val="#ppt_x"/>
                                          </p:val>
                                        </p:tav>
                                      </p:tavLst>
                                    </p:anim>
                                    <p:anim calcmode="lin" valueType="num">
                                      <p:cBhvr>
                                        <p:cTn id="8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fade">
                                      <p:cBhvr>
                                        <p:cTn id="94" dur="1000"/>
                                        <p:tgtEl>
                                          <p:spTgt spid="34"/>
                                        </p:tgtEl>
                                      </p:cBhvr>
                                    </p:animEffect>
                                    <p:anim calcmode="lin" valueType="num">
                                      <p:cBhvr>
                                        <p:cTn id="95" dur="1000" fill="hold"/>
                                        <p:tgtEl>
                                          <p:spTgt spid="34"/>
                                        </p:tgtEl>
                                        <p:attrNameLst>
                                          <p:attrName>ppt_x</p:attrName>
                                        </p:attrNameLst>
                                      </p:cBhvr>
                                      <p:tavLst>
                                        <p:tav tm="0">
                                          <p:val>
                                            <p:strVal val="#ppt_x"/>
                                          </p:val>
                                        </p:tav>
                                        <p:tav tm="100000">
                                          <p:val>
                                            <p:strVal val="#ppt_x"/>
                                          </p:val>
                                        </p:tav>
                                      </p:tavLst>
                                    </p:anim>
                                    <p:anim calcmode="lin" valueType="num">
                                      <p:cBhvr>
                                        <p:cTn id="9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42" presetClass="entr" presetSubtype="0" fill="hold" grpId="0" nodeType="click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fade">
                                      <p:cBhvr>
                                        <p:cTn id="101" dur="1000"/>
                                        <p:tgtEl>
                                          <p:spTgt spid="22"/>
                                        </p:tgtEl>
                                      </p:cBhvr>
                                    </p:animEffect>
                                    <p:anim calcmode="lin" valueType="num">
                                      <p:cBhvr>
                                        <p:cTn id="102" dur="1000" fill="hold"/>
                                        <p:tgtEl>
                                          <p:spTgt spid="22"/>
                                        </p:tgtEl>
                                        <p:attrNameLst>
                                          <p:attrName>ppt_x</p:attrName>
                                        </p:attrNameLst>
                                      </p:cBhvr>
                                      <p:tavLst>
                                        <p:tav tm="0">
                                          <p:val>
                                            <p:strVal val="#ppt_x"/>
                                          </p:val>
                                        </p:tav>
                                        <p:tav tm="100000">
                                          <p:val>
                                            <p:strVal val="#ppt_x"/>
                                          </p:val>
                                        </p:tav>
                                      </p:tavLst>
                                    </p:anim>
                                    <p:anim calcmode="lin" valueType="num">
                                      <p:cBhvr>
                                        <p:cTn id="10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42" presetClass="entr" presetSubtype="0" fill="hold" grpId="0" nodeType="click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fade">
                                      <p:cBhvr>
                                        <p:cTn id="108" dur="1000"/>
                                        <p:tgtEl>
                                          <p:spTgt spid="33"/>
                                        </p:tgtEl>
                                      </p:cBhvr>
                                    </p:animEffect>
                                    <p:anim calcmode="lin" valueType="num">
                                      <p:cBhvr>
                                        <p:cTn id="109" dur="1000" fill="hold"/>
                                        <p:tgtEl>
                                          <p:spTgt spid="33"/>
                                        </p:tgtEl>
                                        <p:attrNameLst>
                                          <p:attrName>ppt_x</p:attrName>
                                        </p:attrNameLst>
                                      </p:cBhvr>
                                      <p:tavLst>
                                        <p:tav tm="0">
                                          <p:val>
                                            <p:strVal val="#ppt_x"/>
                                          </p:val>
                                        </p:tav>
                                        <p:tav tm="100000">
                                          <p:val>
                                            <p:strVal val="#ppt_x"/>
                                          </p:val>
                                        </p:tav>
                                      </p:tavLst>
                                    </p:anim>
                                    <p:anim calcmode="lin" valueType="num">
                                      <p:cBhvr>
                                        <p:cTn id="11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grpId="0" nodeType="clickEffect">
                                  <p:stCondLst>
                                    <p:cond delay="0"/>
                                  </p:stCondLst>
                                  <p:childTnLst>
                                    <p:set>
                                      <p:cBhvr>
                                        <p:cTn id="114" dur="1" fill="hold">
                                          <p:stCondLst>
                                            <p:cond delay="0"/>
                                          </p:stCondLst>
                                        </p:cTn>
                                        <p:tgtEl>
                                          <p:spTgt spid="35"/>
                                        </p:tgtEl>
                                        <p:attrNameLst>
                                          <p:attrName>style.visibility</p:attrName>
                                        </p:attrNameLst>
                                      </p:cBhvr>
                                      <p:to>
                                        <p:strVal val="visible"/>
                                      </p:to>
                                    </p:set>
                                    <p:animEffect transition="in" filter="fade">
                                      <p:cBhvr>
                                        <p:cTn id="115" dur="1000"/>
                                        <p:tgtEl>
                                          <p:spTgt spid="35"/>
                                        </p:tgtEl>
                                      </p:cBhvr>
                                    </p:animEffect>
                                    <p:anim calcmode="lin" valueType="num">
                                      <p:cBhvr>
                                        <p:cTn id="116" dur="1000" fill="hold"/>
                                        <p:tgtEl>
                                          <p:spTgt spid="35"/>
                                        </p:tgtEl>
                                        <p:attrNameLst>
                                          <p:attrName>ppt_x</p:attrName>
                                        </p:attrNameLst>
                                      </p:cBhvr>
                                      <p:tavLst>
                                        <p:tav tm="0">
                                          <p:val>
                                            <p:strVal val="#ppt_x"/>
                                          </p:val>
                                        </p:tav>
                                        <p:tav tm="100000">
                                          <p:val>
                                            <p:strVal val="#ppt_x"/>
                                          </p:val>
                                        </p:tav>
                                      </p:tavLst>
                                    </p:anim>
                                    <p:anim calcmode="lin" valueType="num">
                                      <p:cBhvr>
                                        <p:cTn id="11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2" presetClass="entr" presetSubtype="0" fill="hold" grpId="0" nodeType="clickEffect">
                                  <p:stCondLst>
                                    <p:cond delay="0"/>
                                  </p:stCondLst>
                                  <p:childTnLst>
                                    <p:set>
                                      <p:cBhvr>
                                        <p:cTn id="121" dur="1" fill="hold">
                                          <p:stCondLst>
                                            <p:cond delay="0"/>
                                          </p:stCondLst>
                                        </p:cTn>
                                        <p:tgtEl>
                                          <p:spTgt spid="23"/>
                                        </p:tgtEl>
                                        <p:attrNameLst>
                                          <p:attrName>style.visibility</p:attrName>
                                        </p:attrNameLst>
                                      </p:cBhvr>
                                      <p:to>
                                        <p:strVal val="visible"/>
                                      </p:to>
                                    </p:set>
                                    <p:animEffect transition="in" filter="fade">
                                      <p:cBhvr>
                                        <p:cTn id="122" dur="1000"/>
                                        <p:tgtEl>
                                          <p:spTgt spid="23"/>
                                        </p:tgtEl>
                                      </p:cBhvr>
                                    </p:animEffect>
                                    <p:anim calcmode="lin" valueType="num">
                                      <p:cBhvr>
                                        <p:cTn id="123" dur="1000" fill="hold"/>
                                        <p:tgtEl>
                                          <p:spTgt spid="23"/>
                                        </p:tgtEl>
                                        <p:attrNameLst>
                                          <p:attrName>ppt_x</p:attrName>
                                        </p:attrNameLst>
                                      </p:cBhvr>
                                      <p:tavLst>
                                        <p:tav tm="0">
                                          <p:val>
                                            <p:strVal val="#ppt_x"/>
                                          </p:val>
                                        </p:tav>
                                        <p:tav tm="100000">
                                          <p:val>
                                            <p:strVal val="#ppt_x"/>
                                          </p:val>
                                        </p:tav>
                                      </p:tavLst>
                                    </p:anim>
                                    <p:anim calcmode="lin" valueType="num">
                                      <p:cBhvr>
                                        <p:cTn id="12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42" presetClass="entr" presetSubtype="0" fill="hold" grpId="0" nodeType="clickEffect">
                                  <p:stCondLst>
                                    <p:cond delay="0"/>
                                  </p:stCondLst>
                                  <p:childTnLst>
                                    <p:set>
                                      <p:cBhvr>
                                        <p:cTn id="128" dur="1" fill="hold">
                                          <p:stCondLst>
                                            <p:cond delay="0"/>
                                          </p:stCondLst>
                                        </p:cTn>
                                        <p:tgtEl>
                                          <p:spTgt spid="32"/>
                                        </p:tgtEl>
                                        <p:attrNameLst>
                                          <p:attrName>style.visibility</p:attrName>
                                        </p:attrNameLst>
                                      </p:cBhvr>
                                      <p:to>
                                        <p:strVal val="visible"/>
                                      </p:to>
                                    </p:set>
                                    <p:animEffect transition="in" filter="fade">
                                      <p:cBhvr>
                                        <p:cTn id="129" dur="1000"/>
                                        <p:tgtEl>
                                          <p:spTgt spid="32"/>
                                        </p:tgtEl>
                                      </p:cBhvr>
                                    </p:animEffect>
                                    <p:anim calcmode="lin" valueType="num">
                                      <p:cBhvr>
                                        <p:cTn id="130" dur="1000" fill="hold"/>
                                        <p:tgtEl>
                                          <p:spTgt spid="32"/>
                                        </p:tgtEl>
                                        <p:attrNameLst>
                                          <p:attrName>ppt_x</p:attrName>
                                        </p:attrNameLst>
                                      </p:cBhvr>
                                      <p:tavLst>
                                        <p:tav tm="0">
                                          <p:val>
                                            <p:strVal val="#ppt_x"/>
                                          </p:val>
                                        </p:tav>
                                        <p:tav tm="100000">
                                          <p:val>
                                            <p:strVal val="#ppt_x"/>
                                          </p:val>
                                        </p:tav>
                                      </p:tavLst>
                                    </p:anim>
                                    <p:anim calcmode="lin" valueType="num">
                                      <p:cBhvr>
                                        <p:cTn id="13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42" presetClass="entr" presetSubtype="0" fill="hold" grpId="0" nodeType="click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000"/>
                                        <p:tgtEl>
                                          <p:spTgt spid="36"/>
                                        </p:tgtEl>
                                      </p:cBhvr>
                                    </p:animEffect>
                                    <p:anim calcmode="lin" valueType="num">
                                      <p:cBhvr>
                                        <p:cTn id="137" dur="1000" fill="hold"/>
                                        <p:tgtEl>
                                          <p:spTgt spid="36"/>
                                        </p:tgtEl>
                                        <p:attrNameLst>
                                          <p:attrName>ppt_x</p:attrName>
                                        </p:attrNameLst>
                                      </p:cBhvr>
                                      <p:tavLst>
                                        <p:tav tm="0">
                                          <p:val>
                                            <p:strVal val="#ppt_x"/>
                                          </p:val>
                                        </p:tav>
                                        <p:tav tm="100000">
                                          <p:val>
                                            <p:strVal val="#ppt_x"/>
                                          </p:val>
                                        </p:tav>
                                      </p:tavLst>
                                    </p:anim>
                                    <p:anim calcmode="lin" valueType="num">
                                      <p:cBhvr>
                                        <p:cTn id="13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3" grpId="0" animBg="1"/>
      <p:bldP spid="14" grpId="0" animBg="1"/>
      <p:bldP spid="15" grpId="0" animBg="1"/>
      <p:bldP spid="16" grpId="0" animBg="1"/>
      <p:bldP spid="21" grpId="0" animBg="1"/>
      <p:bldP spid="22" grpId="0" animBg="1"/>
      <p:bldP spid="23" grpId="0" animBg="1"/>
      <p:bldP spid="25" grpId="0" animBg="1"/>
      <p:bldP spid="27"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0" y="727352"/>
            <a:ext cx="9542748" cy="5142852"/>
          </a:xfrm>
          <a:prstGeom prst="roundRect">
            <a:avLst/>
          </a:prstGeom>
          <a:solidFill>
            <a:schemeClr val="accent6">
              <a:lumMod val="60000"/>
              <a:lumOff val="4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flipV="1">
            <a:off x="163118" y="495300"/>
            <a:ext cx="5691582" cy="70644"/>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343280" y="-105052"/>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וועדת חקירה ממלכתית- דוגמא</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3" name="מלבן 2"/>
          <p:cNvSpPr/>
          <p:nvPr/>
        </p:nvSpPr>
        <p:spPr>
          <a:xfrm>
            <a:off x="-28454" y="1036620"/>
            <a:ext cx="9342783" cy="4278094"/>
          </a:xfrm>
          <a:prstGeom prst="rect">
            <a:avLst/>
          </a:prstGeom>
        </p:spPr>
        <p:txBody>
          <a:bodyPr wrap="square">
            <a:spAutoFit/>
          </a:bodyPr>
          <a:lstStyle/>
          <a:p>
            <a:r>
              <a:rPr lang="he-IL" sz="1600" b="1" dirty="0">
                <a:solidFill>
                  <a:srgbClr val="FF0000"/>
                </a:solidFill>
                <a:latin typeface="Varela Round" panose="00000500000000000000" pitchFamily="2" charset="-79"/>
                <a:cs typeface="Varela Round" panose="00000500000000000000" pitchFamily="2" charset="-79"/>
              </a:rPr>
              <a:t>ראש הממשלה</a:t>
            </a:r>
            <a:r>
              <a:rPr lang="he-IL" sz="1600" dirty="0">
                <a:solidFill>
                  <a:srgbClr val="000000"/>
                </a:solidFill>
                <a:latin typeface="Varela Round" panose="00000500000000000000" pitchFamily="2" charset="-79"/>
                <a:cs typeface="Varela Round" panose="00000500000000000000" pitchFamily="2" charset="-79"/>
              </a:rPr>
              <a:t>, אהוד ברק הודיע היום (יום ד') בישיבת הממשלה על הקמת </a:t>
            </a:r>
            <a:r>
              <a:rPr lang="he-IL" sz="1600" b="1" dirty="0">
                <a:solidFill>
                  <a:srgbClr val="FF0000"/>
                </a:solidFill>
                <a:latin typeface="Varela Round" panose="00000500000000000000" pitchFamily="2" charset="-79"/>
                <a:cs typeface="Varela Round" panose="00000500000000000000" pitchFamily="2" charset="-79"/>
              </a:rPr>
              <a:t>ועדת חקירה ממלכתית</a:t>
            </a:r>
            <a:r>
              <a:rPr lang="he-IL" sz="1600" dirty="0">
                <a:solidFill>
                  <a:srgbClr val="000000"/>
                </a:solidFill>
                <a:latin typeface="Varela Round" panose="00000500000000000000" pitchFamily="2" charset="-79"/>
                <a:cs typeface="Varela Round" panose="00000500000000000000" pitchFamily="2" charset="-79"/>
              </a:rPr>
              <a:t> "לחקירת ההתנגשויות בין כוחות </a:t>
            </a:r>
            <a:r>
              <a:rPr lang="he-IL" sz="1600" dirty="0" err="1">
                <a:solidFill>
                  <a:srgbClr val="000000"/>
                </a:solidFill>
                <a:latin typeface="Varela Round" panose="00000500000000000000" pitchFamily="2" charset="-79"/>
                <a:cs typeface="Varela Round" panose="00000500000000000000" pitchFamily="2" charset="-79"/>
              </a:rPr>
              <a:t>הבטחון</a:t>
            </a:r>
            <a:r>
              <a:rPr lang="he-IL" sz="1600" dirty="0">
                <a:solidFill>
                  <a:srgbClr val="000000"/>
                </a:solidFill>
                <a:latin typeface="Varela Round" panose="00000500000000000000" pitchFamily="2" charset="-79"/>
                <a:cs typeface="Varela Round" panose="00000500000000000000" pitchFamily="2" charset="-79"/>
              </a:rPr>
              <a:t> בהם היו מעורבים אזרחים ישראלים יהודים וערבים ובהם נהרגו ונפצעו אזרחים ישראלים יהודים וערבים" . הממשלה אישרה את הקמתה של ועדת החקירה הממלכתית.</a:t>
            </a:r>
            <a:br>
              <a:rPr lang="he-IL" sz="1600" dirty="0">
                <a:latin typeface="Varela Round" panose="00000500000000000000" pitchFamily="2" charset="-79"/>
                <a:cs typeface="Varela Round" panose="00000500000000000000" pitchFamily="2" charset="-79"/>
              </a:rPr>
            </a:br>
            <a:r>
              <a:rPr lang="he-IL" sz="1600" dirty="0">
                <a:solidFill>
                  <a:srgbClr val="000000"/>
                </a:solidFill>
                <a:latin typeface="Varela Round" panose="00000500000000000000" pitchFamily="2" charset="-79"/>
                <a:cs typeface="Varela Round" panose="00000500000000000000" pitchFamily="2" charset="-79"/>
              </a:rPr>
              <a:t>ברק הודיע על החלטתו לאחר שורת לחצים שהופעלו עליו, בעיקר מצד האמריקנים ומצד מנהיגות המגזר הערבי, </a:t>
            </a:r>
            <a:r>
              <a:rPr lang="he-IL" sz="1600" b="1" dirty="0">
                <a:solidFill>
                  <a:srgbClr val="FF0000"/>
                </a:solidFill>
                <a:latin typeface="Varela Round" panose="00000500000000000000" pitchFamily="2" charset="-79"/>
                <a:cs typeface="Varela Round" panose="00000500000000000000" pitchFamily="2" charset="-79"/>
              </a:rPr>
              <a:t>שהודיעה כי היא מחרימה </a:t>
            </a:r>
            <a:r>
              <a:rPr lang="he-IL" sz="1600" dirty="0">
                <a:solidFill>
                  <a:srgbClr val="000000"/>
                </a:solidFill>
                <a:latin typeface="Varela Round" panose="00000500000000000000" pitchFamily="2" charset="-79"/>
                <a:cs typeface="Varela Round" panose="00000500000000000000" pitchFamily="2" charset="-79"/>
              </a:rPr>
              <a:t>את ועדת הבדיקה שמינתה הממשלה.</a:t>
            </a:r>
            <a:br>
              <a:rPr lang="he-IL" sz="1600" dirty="0">
                <a:latin typeface="Varela Round" panose="00000500000000000000" pitchFamily="2" charset="-79"/>
                <a:cs typeface="Varela Round" panose="00000500000000000000" pitchFamily="2" charset="-79"/>
              </a:rPr>
            </a:br>
            <a:r>
              <a:rPr lang="he-IL" sz="1600" dirty="0">
                <a:solidFill>
                  <a:srgbClr val="000000"/>
                </a:solidFill>
                <a:latin typeface="Varela Round" panose="00000500000000000000" pitchFamily="2" charset="-79"/>
                <a:cs typeface="Varela Round" panose="00000500000000000000" pitchFamily="2" charset="-79"/>
              </a:rPr>
              <a:t>ראש הממשלה אמר כי יפנה אל </a:t>
            </a:r>
            <a:r>
              <a:rPr lang="he-IL" sz="1600" b="1" dirty="0">
                <a:solidFill>
                  <a:srgbClr val="FF0000"/>
                </a:solidFill>
                <a:latin typeface="Varela Round" panose="00000500000000000000" pitchFamily="2" charset="-79"/>
                <a:cs typeface="Varela Round" panose="00000500000000000000" pitchFamily="2" charset="-79"/>
              </a:rPr>
              <a:t>נשיא בית המשפט העליון </a:t>
            </a:r>
            <a:r>
              <a:rPr lang="he-IL" sz="1600" dirty="0">
                <a:solidFill>
                  <a:srgbClr val="000000"/>
                </a:solidFill>
                <a:latin typeface="Varela Round" panose="00000500000000000000" pitchFamily="2" charset="-79"/>
                <a:cs typeface="Varela Round" panose="00000500000000000000" pitchFamily="2" charset="-79"/>
              </a:rPr>
              <a:t>כדי שימנה עוד היום את חברי הועדה. לדבריו, הועדה תתבקש לחקור את </a:t>
            </a:r>
            <a:r>
              <a:rPr lang="he-IL" sz="1600" b="1" dirty="0">
                <a:solidFill>
                  <a:srgbClr val="FF0000"/>
                </a:solidFill>
                <a:latin typeface="Varela Round" panose="00000500000000000000" pitchFamily="2" charset="-79"/>
                <a:cs typeface="Varela Round" panose="00000500000000000000" pitchFamily="2" charset="-79"/>
              </a:rPr>
              <a:t>השתלשלות</a:t>
            </a:r>
            <a:r>
              <a:rPr lang="he-IL" sz="1600" dirty="0">
                <a:solidFill>
                  <a:srgbClr val="000000"/>
                </a:solidFill>
                <a:latin typeface="Varela Round" panose="00000500000000000000" pitchFamily="2" charset="-79"/>
                <a:cs typeface="Varela Round" panose="00000500000000000000" pitchFamily="2" charset="-79"/>
              </a:rPr>
              <a:t> </a:t>
            </a:r>
            <a:r>
              <a:rPr lang="he-IL" sz="1600" b="1" dirty="0">
                <a:solidFill>
                  <a:srgbClr val="FF0000"/>
                </a:solidFill>
                <a:latin typeface="Varela Round" panose="00000500000000000000" pitchFamily="2" charset="-79"/>
                <a:cs typeface="Varela Round" panose="00000500000000000000" pitchFamily="2" charset="-79"/>
              </a:rPr>
              <a:t>האירועים</a:t>
            </a:r>
            <a:r>
              <a:rPr lang="he-IL" sz="1600" dirty="0">
                <a:solidFill>
                  <a:srgbClr val="000000"/>
                </a:solidFill>
                <a:latin typeface="Varela Round" panose="00000500000000000000" pitchFamily="2" charset="-79"/>
                <a:cs typeface="Varela Round" panose="00000500000000000000" pitchFamily="2" charset="-79"/>
              </a:rPr>
              <a:t>, ובתוכם את </a:t>
            </a:r>
            <a:r>
              <a:rPr lang="he-IL" sz="1600" b="1" dirty="0">
                <a:solidFill>
                  <a:srgbClr val="FF0000"/>
                </a:solidFill>
                <a:latin typeface="Varela Round" panose="00000500000000000000" pitchFamily="2" charset="-79"/>
                <a:cs typeface="Varela Round" panose="00000500000000000000" pitchFamily="2" charset="-79"/>
              </a:rPr>
              <a:t>התנהגות</a:t>
            </a:r>
            <a:r>
              <a:rPr lang="he-IL" sz="1600" dirty="0">
                <a:solidFill>
                  <a:srgbClr val="000000"/>
                </a:solidFill>
                <a:latin typeface="Varela Round" panose="00000500000000000000" pitchFamily="2" charset="-79"/>
                <a:cs typeface="Varela Round" panose="00000500000000000000" pitchFamily="2" charset="-79"/>
              </a:rPr>
              <a:t> </a:t>
            </a:r>
            <a:r>
              <a:rPr lang="he-IL" sz="1600" b="1" dirty="0">
                <a:solidFill>
                  <a:srgbClr val="FF0000"/>
                </a:solidFill>
                <a:latin typeface="Varela Round" panose="00000500000000000000" pitchFamily="2" charset="-79"/>
                <a:cs typeface="Varela Round" panose="00000500000000000000" pitchFamily="2" charset="-79"/>
              </a:rPr>
              <a:t>המסיתים</a:t>
            </a:r>
            <a:r>
              <a:rPr lang="he-IL" sz="1600" dirty="0">
                <a:solidFill>
                  <a:srgbClr val="000000"/>
                </a:solidFill>
                <a:latin typeface="Varela Round" panose="00000500000000000000" pitchFamily="2" charset="-79"/>
                <a:cs typeface="Varela Round" panose="00000500000000000000" pitchFamily="2" charset="-79"/>
              </a:rPr>
              <a:t>, </a:t>
            </a:r>
            <a:r>
              <a:rPr lang="he-IL" sz="1600" b="1" dirty="0">
                <a:solidFill>
                  <a:srgbClr val="FF0000"/>
                </a:solidFill>
                <a:latin typeface="Varela Round" panose="00000500000000000000" pitchFamily="2" charset="-79"/>
                <a:cs typeface="Varela Round" panose="00000500000000000000" pitchFamily="2" charset="-79"/>
              </a:rPr>
              <a:t>המארגנים</a:t>
            </a:r>
            <a:r>
              <a:rPr lang="he-IL" sz="1600" dirty="0">
                <a:solidFill>
                  <a:srgbClr val="000000"/>
                </a:solidFill>
                <a:latin typeface="Varela Round" panose="00000500000000000000" pitchFamily="2" charset="-79"/>
                <a:cs typeface="Varela Round" panose="00000500000000000000" pitchFamily="2" charset="-79"/>
              </a:rPr>
              <a:t> </a:t>
            </a:r>
            <a:r>
              <a:rPr lang="he-IL" sz="1600" b="1" dirty="0">
                <a:solidFill>
                  <a:srgbClr val="FF0000"/>
                </a:solidFill>
                <a:latin typeface="Varela Round" panose="00000500000000000000" pitchFamily="2" charset="-79"/>
                <a:cs typeface="Varela Round" panose="00000500000000000000" pitchFamily="2" charset="-79"/>
              </a:rPr>
              <a:t>ומשתתפי</a:t>
            </a:r>
            <a:r>
              <a:rPr lang="he-IL" sz="1600" dirty="0">
                <a:solidFill>
                  <a:srgbClr val="000000"/>
                </a:solidFill>
                <a:latin typeface="Varela Round" panose="00000500000000000000" pitchFamily="2" charset="-79"/>
                <a:cs typeface="Varela Round" panose="00000500000000000000" pitchFamily="2" charset="-79"/>
              </a:rPr>
              <a:t> </a:t>
            </a:r>
            <a:r>
              <a:rPr lang="he-IL" sz="1600" b="1" dirty="0">
                <a:solidFill>
                  <a:srgbClr val="FF0000"/>
                </a:solidFill>
                <a:latin typeface="Varela Round" panose="00000500000000000000" pitchFamily="2" charset="-79"/>
                <a:cs typeface="Varela Round" panose="00000500000000000000" pitchFamily="2" charset="-79"/>
              </a:rPr>
              <a:t>האירועים</a:t>
            </a:r>
            <a:r>
              <a:rPr lang="he-IL" sz="1600" dirty="0">
                <a:solidFill>
                  <a:srgbClr val="000000"/>
                </a:solidFill>
                <a:latin typeface="Varela Round" panose="00000500000000000000" pitchFamily="2" charset="-79"/>
                <a:cs typeface="Varela Round" panose="00000500000000000000" pitchFamily="2" charset="-79"/>
              </a:rPr>
              <a:t> ואת </a:t>
            </a:r>
            <a:r>
              <a:rPr lang="he-IL" sz="1600" b="1" dirty="0">
                <a:solidFill>
                  <a:srgbClr val="FF0000"/>
                </a:solidFill>
                <a:latin typeface="Varela Round" panose="00000500000000000000" pitchFamily="2" charset="-79"/>
                <a:cs typeface="Varela Round" panose="00000500000000000000" pitchFamily="2" charset="-79"/>
              </a:rPr>
              <a:t>פעילות</a:t>
            </a:r>
            <a:r>
              <a:rPr lang="he-IL" sz="1600" dirty="0">
                <a:solidFill>
                  <a:srgbClr val="000000"/>
                </a:solidFill>
                <a:latin typeface="Varela Round" panose="00000500000000000000" pitchFamily="2" charset="-79"/>
                <a:cs typeface="Varela Round" panose="00000500000000000000" pitchFamily="2" charset="-79"/>
              </a:rPr>
              <a:t> כוחות </a:t>
            </a:r>
            <a:r>
              <a:rPr lang="he-IL" sz="1600" b="1" dirty="0" err="1">
                <a:solidFill>
                  <a:srgbClr val="FF0000"/>
                </a:solidFill>
                <a:latin typeface="Varela Round" panose="00000500000000000000" pitchFamily="2" charset="-79"/>
                <a:cs typeface="Varela Round" panose="00000500000000000000" pitchFamily="2" charset="-79"/>
              </a:rPr>
              <a:t>הבטחון</a:t>
            </a:r>
            <a:r>
              <a:rPr lang="he-IL" sz="1600" dirty="0">
                <a:solidFill>
                  <a:srgbClr val="000000"/>
                </a:solidFill>
                <a:latin typeface="Varela Round" panose="00000500000000000000" pitchFamily="2" charset="-79"/>
                <a:cs typeface="Varela Round" panose="00000500000000000000" pitchFamily="2" charset="-79"/>
              </a:rPr>
              <a:t>.</a:t>
            </a:r>
            <a:br>
              <a:rPr lang="he-IL" sz="1600" dirty="0">
                <a:latin typeface="Varela Round" panose="00000500000000000000" pitchFamily="2" charset="-79"/>
                <a:cs typeface="Varela Round" panose="00000500000000000000" pitchFamily="2" charset="-79"/>
              </a:rPr>
            </a:br>
            <a:r>
              <a:rPr lang="he-IL" sz="1600" dirty="0">
                <a:solidFill>
                  <a:srgbClr val="000000"/>
                </a:solidFill>
                <a:latin typeface="Varela Round" panose="00000500000000000000" pitchFamily="2" charset="-79"/>
                <a:cs typeface="Varela Round" panose="00000500000000000000" pitchFamily="2" charset="-79"/>
              </a:rPr>
              <a:t>ראש הממשלה אמר לשרים כי ההחלטה התקבלה לאחר שנועץ ביושב ראש ועדת הבירור שמונתה לפני שבועיים על ידי הממשלה לנושא זה, השופט (בדימוס) שלום ברנר, אשר המליץ בפניו על סיום עבודתה של ועדת הבירור ומינוי ועדת חקירה תחתיה </a:t>
            </a:r>
            <a:r>
              <a:rPr lang="he-IL" sz="1600" dirty="0" err="1">
                <a:solidFill>
                  <a:srgbClr val="000000"/>
                </a:solidFill>
                <a:latin typeface="Varela Round" panose="00000500000000000000" pitchFamily="2" charset="-79"/>
                <a:cs typeface="Varela Round" panose="00000500000000000000" pitchFamily="2" charset="-79"/>
              </a:rPr>
              <a:t>מכח</a:t>
            </a:r>
            <a:r>
              <a:rPr lang="he-IL" sz="1600" dirty="0">
                <a:solidFill>
                  <a:srgbClr val="000000"/>
                </a:solidFill>
                <a:latin typeface="Varela Round" panose="00000500000000000000" pitchFamily="2" charset="-79"/>
                <a:cs typeface="Varela Round" panose="00000500000000000000" pitchFamily="2" charset="-79"/>
              </a:rPr>
              <a:t> חוק ועדות חקירה.</a:t>
            </a:r>
            <a:br>
              <a:rPr lang="he-IL" sz="1600" dirty="0">
                <a:latin typeface="Varela Round" panose="00000500000000000000" pitchFamily="2" charset="-79"/>
                <a:cs typeface="Varela Round" panose="00000500000000000000" pitchFamily="2" charset="-79"/>
              </a:rPr>
            </a:br>
            <a:r>
              <a:rPr lang="he-IL" sz="1600" dirty="0">
                <a:solidFill>
                  <a:srgbClr val="000000"/>
                </a:solidFill>
                <a:latin typeface="Varela Round" panose="00000500000000000000" pitchFamily="2" charset="-79"/>
                <a:cs typeface="Varela Round" panose="00000500000000000000" pitchFamily="2" charset="-79"/>
              </a:rPr>
              <a:t>ראש הממשלה הורה לרשויות אכיפת החוק לפעול נגד פורעי החוק מכל המגזרים שעשו דין לעצמם. ברק הוסיף כי חובתו כראש ממשלת ישראל לכלל אזרחי ישראל, הערבים והיהודים כאחד היא </a:t>
            </a:r>
            <a:r>
              <a:rPr lang="he-IL" sz="1600" b="1" dirty="0">
                <a:solidFill>
                  <a:srgbClr val="FF0000"/>
                </a:solidFill>
                <a:latin typeface="Varela Round" panose="00000500000000000000" pitchFamily="2" charset="-79"/>
                <a:cs typeface="Varela Round" panose="00000500000000000000" pitchFamily="2" charset="-79"/>
              </a:rPr>
              <a:t>לעשות כל שניתן להורדת המתח</a:t>
            </a:r>
            <a:r>
              <a:rPr lang="he-IL" sz="1600" dirty="0">
                <a:solidFill>
                  <a:srgbClr val="000000"/>
                </a:solidFill>
                <a:latin typeface="Varela Round" panose="00000500000000000000" pitchFamily="2" charset="-79"/>
                <a:cs typeface="Varela Round" panose="00000500000000000000" pitchFamily="2" charset="-79"/>
              </a:rPr>
              <a:t>, </a:t>
            </a:r>
            <a:r>
              <a:rPr lang="he-IL" sz="1600" b="1" dirty="0">
                <a:solidFill>
                  <a:srgbClr val="FF0000"/>
                </a:solidFill>
                <a:latin typeface="Varela Round" panose="00000500000000000000" pitchFamily="2" charset="-79"/>
                <a:cs typeface="Varela Round" panose="00000500000000000000" pitchFamily="2" charset="-79"/>
              </a:rPr>
              <a:t>הגברת השוויון ועיצוב דו שיח בונה וחיובי בחברה הישראלית.</a:t>
            </a:r>
          </a:p>
        </p:txBody>
      </p:sp>
    </p:spTree>
    <p:extLst>
      <p:ext uri="{BB962C8B-B14F-4D97-AF65-F5344CB8AC3E}">
        <p14:creationId xmlns:p14="http://schemas.microsoft.com/office/powerpoint/2010/main" val="223493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752475" y="731045"/>
            <a:ext cx="8954492" cy="4869657"/>
          </a:xfrm>
          <a:prstGeom prst="roundRect">
            <a:avLst/>
          </a:prstGeom>
          <a:solidFill>
            <a:schemeClr val="accent6">
              <a:lumMod val="60000"/>
              <a:lumOff val="4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a:p>
            <a:endParaRPr lang="he-IL" sz="2400" b="1" dirty="0">
              <a:solidFill>
                <a:schemeClr val="tx1"/>
              </a:solidFill>
              <a:latin typeface="Varela Round" panose="00000500000000000000" pitchFamily="2" charset="-79"/>
              <a:cs typeface="Varela Round" panose="00000500000000000000" pitchFamily="2" charset="-79"/>
            </a:endParaRPr>
          </a:p>
          <a:p>
            <a:r>
              <a:rPr lang="he-IL" sz="2400" b="1" dirty="0">
                <a:solidFill>
                  <a:schemeClr val="tx1"/>
                </a:solidFill>
                <a:latin typeface="Varela Round" panose="00000500000000000000" pitchFamily="2" charset="-79"/>
                <a:cs typeface="Varela Round" panose="00000500000000000000" pitchFamily="2" charset="-79"/>
              </a:rPr>
              <a:t>ענו על השאלות הבאות:</a:t>
            </a:r>
          </a:p>
          <a:p>
            <a:pPr marL="457200" lvl="0" indent="-457200">
              <a:lnSpc>
                <a:spcPct val="150000"/>
              </a:lnSpc>
              <a:buFont typeface="+mj-lt"/>
              <a:buAutoNum type="arabicPeriod"/>
            </a:pPr>
            <a:r>
              <a:rPr lang="he-IL" sz="2000" b="1" dirty="0">
                <a:solidFill>
                  <a:schemeClr val="tx1"/>
                </a:solidFill>
                <a:latin typeface="Varela Round" panose="00000500000000000000" pitchFamily="2" charset="-79"/>
                <a:cs typeface="Varela Round" panose="00000500000000000000" pitchFamily="2" charset="-79"/>
              </a:rPr>
              <a:t>מהי חשיבותה של הביקורת לתקינות השלטון והמשטר? </a:t>
            </a:r>
            <a:endParaRPr lang="en-US" sz="2000" b="1" dirty="0">
              <a:solidFill>
                <a:schemeClr val="tx1"/>
              </a:solidFill>
              <a:latin typeface="Varela Round" panose="00000500000000000000" pitchFamily="2" charset="-79"/>
              <a:cs typeface="Varela Round" panose="00000500000000000000" pitchFamily="2" charset="-79"/>
            </a:endParaRPr>
          </a:p>
          <a:p>
            <a:pPr marL="457200" lvl="0" indent="-457200">
              <a:lnSpc>
                <a:spcPct val="150000"/>
              </a:lnSpc>
              <a:buFont typeface="+mj-lt"/>
              <a:buAutoNum type="arabicPeriod"/>
            </a:pPr>
            <a:r>
              <a:rPr lang="he-IL" sz="2000" b="1" dirty="0">
                <a:solidFill>
                  <a:schemeClr val="tx1"/>
                </a:solidFill>
                <a:latin typeface="Varela Round" panose="00000500000000000000" pitchFamily="2" charset="-79"/>
                <a:cs typeface="Varela Round" panose="00000500000000000000" pitchFamily="2" charset="-79"/>
              </a:rPr>
              <a:t>מי בוחר את מבקר המדינה?</a:t>
            </a:r>
            <a:endParaRPr lang="en-US" sz="2000" b="1" dirty="0">
              <a:solidFill>
                <a:schemeClr val="tx1"/>
              </a:solidFill>
              <a:latin typeface="Varela Round" panose="00000500000000000000" pitchFamily="2" charset="-79"/>
              <a:cs typeface="Varela Round" panose="00000500000000000000" pitchFamily="2" charset="-79"/>
            </a:endParaRPr>
          </a:p>
          <a:p>
            <a:pPr marL="457200" lvl="0" indent="-457200">
              <a:lnSpc>
                <a:spcPct val="150000"/>
              </a:lnSpc>
              <a:buFont typeface="+mj-lt"/>
              <a:buAutoNum type="arabicPeriod"/>
            </a:pPr>
            <a:r>
              <a:rPr lang="he-IL" sz="2000" b="1" dirty="0">
                <a:solidFill>
                  <a:schemeClr val="tx1"/>
                </a:solidFill>
                <a:latin typeface="Varela Round" panose="00000500000000000000" pitchFamily="2" charset="-79"/>
                <a:cs typeface="Varela Round" panose="00000500000000000000" pitchFamily="2" charset="-79"/>
              </a:rPr>
              <a:t>ציינו שני גופים שאותם מוסמך מבקר המדינה לבדוק ופרטי שני תחומי ביקורת שבסמכותו לבדוק.</a:t>
            </a:r>
            <a:endParaRPr lang="en-US" sz="2000" b="1" dirty="0">
              <a:solidFill>
                <a:schemeClr val="tx1"/>
              </a:solidFill>
              <a:latin typeface="Varela Round" panose="00000500000000000000" pitchFamily="2" charset="-79"/>
              <a:cs typeface="Varela Round" panose="00000500000000000000" pitchFamily="2" charset="-79"/>
            </a:endParaRPr>
          </a:p>
          <a:p>
            <a:pPr marL="457200" lvl="0" indent="-457200">
              <a:lnSpc>
                <a:spcPct val="150000"/>
              </a:lnSpc>
              <a:buFont typeface="+mj-lt"/>
              <a:buAutoNum type="arabicPeriod"/>
            </a:pPr>
            <a:r>
              <a:rPr lang="he-IL" sz="2000" b="1" dirty="0">
                <a:solidFill>
                  <a:schemeClr val="tx1"/>
                </a:solidFill>
                <a:latin typeface="Varela Round" panose="00000500000000000000" pitchFamily="2" charset="-79"/>
                <a:cs typeface="Varela Round" panose="00000500000000000000" pitchFamily="2" charset="-79"/>
              </a:rPr>
              <a:t>הסבירו והדגימו את ההבדל בין תפקיד מבקר המדינה לעבודת נציב תלונות הציבור. </a:t>
            </a:r>
            <a:endParaRPr lang="en-US" sz="2000" b="1" dirty="0">
              <a:solidFill>
                <a:schemeClr val="tx1"/>
              </a:solidFill>
              <a:latin typeface="Varela Round" panose="00000500000000000000" pitchFamily="2" charset="-79"/>
              <a:cs typeface="Varela Round" panose="00000500000000000000" pitchFamily="2" charset="-79"/>
            </a:endParaRPr>
          </a:p>
          <a:p>
            <a:pPr marL="457200" lvl="0" indent="-457200">
              <a:lnSpc>
                <a:spcPct val="150000"/>
              </a:lnSpc>
              <a:buFont typeface="+mj-lt"/>
              <a:buAutoNum type="arabicPeriod"/>
            </a:pPr>
            <a:r>
              <a:rPr lang="he-IL" sz="2000" b="1" dirty="0">
                <a:solidFill>
                  <a:schemeClr val="tx1"/>
                </a:solidFill>
                <a:latin typeface="Varela Round" panose="00000500000000000000" pitchFamily="2" charset="-79"/>
                <a:cs typeface="Varela Round" panose="00000500000000000000" pitchFamily="2" charset="-79"/>
              </a:rPr>
              <a:t>השוו בין ועדת חקירה ממלכתית לוועדת חקירה פרלמנטרית.</a:t>
            </a:r>
            <a:endParaRPr lang="en-US" sz="2000" b="1" dirty="0">
              <a:solidFill>
                <a:schemeClr val="tx1"/>
              </a:solidFill>
              <a:latin typeface="Varela Round" panose="00000500000000000000" pitchFamily="2" charset="-79"/>
              <a:cs typeface="Varela Round" panose="00000500000000000000" pitchFamily="2" charset="-79"/>
            </a:endParaRPr>
          </a:p>
          <a:p>
            <a:endParaRPr lang="en-US" sz="2400" dirty="0"/>
          </a:p>
          <a:p>
            <a:endParaRPr lang="he-IL" sz="2400" dirty="0">
              <a:latin typeface="Varela Round" panose="00000500000000000000" pitchFamily="2" charset="-79"/>
              <a:cs typeface="Varela Round" panose="00000500000000000000" pitchFamily="2" charset="-79"/>
            </a:endParaRPr>
          </a:p>
          <a:p>
            <a:pPr algn="ctr"/>
            <a:endParaRPr lang="en-US" sz="24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flipV="1">
            <a:off x="163118" y="565943"/>
            <a:ext cx="5602682" cy="1"/>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63118" y="-38102"/>
            <a:ext cx="8599317" cy="70788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משימה לתלמיד</a:t>
            </a:r>
            <a:endParaRPr lang="en-US" sz="4000" b="1" dirty="0">
              <a:solidFill>
                <a:srgbClr val="00CC00"/>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11950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pic>
        <p:nvPicPr>
          <p:cNvPr id="225" name="Google Shape;225;p14"/>
          <p:cNvPicPr preferRelativeResize="0"/>
          <p:nvPr/>
        </p:nvPicPr>
        <p:blipFill rotWithShape="1">
          <a:blip r:embed="rId3">
            <a:alphaModFix/>
          </a:blip>
          <a:srcRect l="39172" r="34233" b="66411"/>
          <a:stretch/>
        </p:blipFill>
        <p:spPr>
          <a:xfrm>
            <a:off x="4775994" y="0"/>
            <a:ext cx="3241964" cy="1838476"/>
          </a:xfrm>
          <a:prstGeom prst="rect">
            <a:avLst/>
          </a:prstGeom>
          <a:noFill/>
          <a:ln>
            <a:noFill/>
          </a:ln>
        </p:spPr>
      </p:pic>
      <p:sp>
        <p:nvSpPr>
          <p:cNvPr id="226" name="Google Shape;226;p14"/>
          <p:cNvSpPr txBox="1"/>
          <p:nvPr/>
        </p:nvSpPr>
        <p:spPr>
          <a:xfrm>
            <a:off x="1432430" y="3016112"/>
            <a:ext cx="10389322" cy="1815882"/>
          </a:xfrm>
          <a:prstGeom prst="rect">
            <a:avLst/>
          </a:prstGeom>
          <a:noFill/>
          <a:ln>
            <a:noFill/>
          </a:ln>
        </p:spPr>
        <p:txBody>
          <a:bodyPr spcFirstLastPara="1" wrap="square" lIns="91425" tIns="45700" rIns="91425" bIns="45700" anchor="t" anchorCtr="0">
            <a:spAutoFit/>
          </a:bodyPr>
          <a:lstStyle/>
          <a:p>
            <a:pPr marL="895350" algn="just"/>
            <a:r>
              <a:rPr lang="iw-IL" sz="2800">
                <a:solidFill>
                  <a:srgbClr val="192A72"/>
                </a:solidFill>
                <a:latin typeface="Varela Round"/>
                <a:ea typeface="Varela Round"/>
                <a:cs typeface="Varela Round"/>
                <a:sym typeface="Varela Round"/>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a:t>
            </a:r>
            <a:endParaRPr sz="2800">
              <a:solidFill>
                <a:srgbClr val="192A72"/>
              </a:solidFill>
              <a:latin typeface="Varela Round"/>
              <a:ea typeface="Varela Round"/>
              <a:cs typeface="Varela Round"/>
              <a:sym typeface="Varela Round"/>
            </a:endParaRPr>
          </a:p>
        </p:txBody>
      </p:sp>
      <p:sp>
        <p:nvSpPr>
          <p:cNvPr id="227" name="Google Shape;227;p14"/>
          <p:cNvSpPr/>
          <p:nvPr/>
        </p:nvSpPr>
        <p:spPr>
          <a:xfrm>
            <a:off x="796" y="1838476"/>
            <a:ext cx="12190413" cy="830956"/>
          </a:xfrm>
          <a:prstGeom prst="rect">
            <a:avLst/>
          </a:prstGeom>
          <a:noFill/>
          <a:ln>
            <a:noFill/>
          </a:ln>
        </p:spPr>
        <p:txBody>
          <a:bodyPr spcFirstLastPara="1" wrap="square" lIns="91425" tIns="45700" rIns="91425" bIns="45700" anchor="t" anchorCtr="0">
            <a:spAutoFit/>
          </a:bodyPr>
          <a:lstStyle/>
          <a:p>
            <a:pPr algn="ctr">
              <a:lnSpc>
                <a:spcPct val="150000"/>
              </a:lnSpc>
            </a:pPr>
            <a:r>
              <a:rPr lang="iw-IL" sz="3200" b="1">
                <a:solidFill>
                  <a:srgbClr val="192A72"/>
                </a:solidFill>
                <a:latin typeface="Varela Round"/>
                <a:ea typeface="Varela Round"/>
                <a:cs typeface="Varela Round"/>
                <a:sym typeface="Varela Round"/>
              </a:rPr>
              <a:t>שימוש ביצירות מוגנות בזכויות יוצרים ואיתור בעלי זכויות </a:t>
            </a:r>
            <a:endParaRPr/>
          </a:p>
        </p:txBody>
      </p:sp>
    </p:spTree>
    <p:extLst>
      <p:ext uri="{BB962C8B-B14F-4D97-AF65-F5344CB8AC3E}">
        <p14:creationId xmlns:p14="http://schemas.microsoft.com/office/powerpoint/2010/main" val="3098989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125453" y="180474"/>
            <a:ext cx="2370221" cy="188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6" name="Text Placeholder 1">
            <a:extLst>
              <a:ext uri="{FF2B5EF4-FFF2-40B4-BE49-F238E27FC236}">
                <a16:creationId xmlns:a16="http://schemas.microsoft.com/office/drawing/2014/main" id="{12874761-6EDB-5D40-A79B-9C82F478C33E}"/>
              </a:ext>
            </a:extLst>
          </p:cNvPr>
          <p:cNvSpPr txBox="1">
            <a:spLocks/>
          </p:cNvSpPr>
          <p:nvPr/>
        </p:nvSpPr>
        <p:spPr>
          <a:xfrm>
            <a:off x="2727964" y="4331963"/>
            <a:ext cx="6704013" cy="385860"/>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he-IL" sz="3200" b="1" dirty="0">
                <a:solidFill>
                  <a:srgbClr val="002060"/>
                </a:solidFill>
                <a:latin typeface="Varela Round" panose="00000500000000000000" pitchFamily="2" charset="-79"/>
                <a:cs typeface="Varela Round" panose="00000500000000000000" pitchFamily="2" charset="-79"/>
                <a:sym typeface="Calibri"/>
              </a:rPr>
              <a:t>עם המורה: אוריאל </a:t>
            </a:r>
            <a:r>
              <a:rPr lang="he-IL" sz="3200" b="1" dirty="0" err="1">
                <a:solidFill>
                  <a:srgbClr val="002060"/>
                </a:solidFill>
                <a:latin typeface="Varela Round" panose="00000500000000000000" pitchFamily="2" charset="-79"/>
                <a:cs typeface="Varela Round" panose="00000500000000000000" pitchFamily="2" charset="-79"/>
                <a:sym typeface="Calibri"/>
              </a:rPr>
              <a:t>שמידוב</a:t>
            </a:r>
            <a:endParaRPr lang="he-IL" sz="3200" b="1" dirty="0">
              <a:solidFill>
                <a:srgbClr val="002060"/>
              </a:solidFill>
              <a:latin typeface="Varela Round" panose="00000500000000000000" pitchFamily="2" charset="-79"/>
              <a:cs typeface="Varela Round" panose="00000500000000000000" pitchFamily="2" charset="-79"/>
              <a:sym typeface="Calibri"/>
            </a:endParaRPr>
          </a:p>
        </p:txBody>
      </p:sp>
      <p:sp>
        <p:nvSpPr>
          <p:cNvPr id="8" name="Google Shape;238;p5"/>
          <p:cNvSpPr txBox="1">
            <a:spLocks/>
          </p:cNvSpPr>
          <p:nvPr/>
        </p:nvSpPr>
        <p:spPr>
          <a:xfrm>
            <a:off x="1590261" y="2048429"/>
            <a:ext cx="9014789" cy="824410"/>
          </a:xfrm>
          <a:prstGeom prst="rect">
            <a:avLst/>
          </a:prstGeom>
        </p:spPr>
        <p:txBody>
          <a:bodyPr vert="horz" lIns="91440" tIns="45720" rIns="91440" bIns="45720" rtlCol="0" anchor="ctr">
            <a:noAutofit/>
          </a:bodyPr>
          <a:lstStyle>
            <a:lvl1pPr marL="0" indent="0" algn="r" defTabSz="914400" rtl="1" eaLnBrk="1" latinLnBrk="0" hangingPunct="1">
              <a:lnSpc>
                <a:spcPct val="90000"/>
              </a:lnSpc>
              <a:spcBef>
                <a:spcPts val="1000"/>
              </a:spcBef>
              <a:buClr>
                <a:schemeClr val="accent2"/>
              </a:buClr>
              <a:buFontTx/>
              <a:buNone/>
              <a:defRPr sz="50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Clr>
                <a:srgbClr val="ED7D31"/>
              </a:buClr>
            </a:pPr>
            <a:r>
              <a:rPr lang="he-IL" sz="5400" b="1" dirty="0">
                <a:solidFill>
                  <a:srgbClr val="002060"/>
                </a:solidFill>
                <a:latin typeface="Varela Round" panose="00000500000000000000" pitchFamily="2" charset="-79"/>
                <a:cs typeface="Varela Round" panose="00000500000000000000" pitchFamily="2" charset="-79"/>
              </a:rPr>
              <a:t>שיעור באזרחות לכיתות י"א-י"ב</a:t>
            </a:r>
          </a:p>
        </p:txBody>
      </p:sp>
      <p:sp>
        <p:nvSpPr>
          <p:cNvPr id="7" name="Google Shape;239;p5"/>
          <p:cNvSpPr txBox="1">
            <a:spLocks/>
          </p:cNvSpPr>
          <p:nvPr/>
        </p:nvSpPr>
        <p:spPr>
          <a:xfrm>
            <a:off x="1279697" y="3140713"/>
            <a:ext cx="9600545" cy="411774"/>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he-IL" sz="2400" b="1" dirty="0">
                <a:solidFill>
                  <a:srgbClr val="002060"/>
                </a:solidFill>
                <a:latin typeface="Varela Round" panose="00000500000000000000" pitchFamily="2" charset="-79"/>
                <a:cs typeface="Varela Round" panose="00000500000000000000" pitchFamily="2" charset="-79"/>
              </a:rPr>
              <a:t>נושא השיעור: מוסדות פיקוח וביקורת על רשויות השלטון</a:t>
            </a:r>
          </a:p>
        </p:txBody>
      </p:sp>
    </p:spTree>
    <p:extLst>
      <p:ext uri="{BB962C8B-B14F-4D97-AF65-F5344CB8AC3E}">
        <p14:creationId xmlns:p14="http://schemas.microsoft.com/office/powerpoint/2010/main" val="2556518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30" name="תמונה 29" descr="http://elyon1.court.gov.il/heb/img/siyur/hazer1.jpg"/>
          <p:cNvPicPr/>
          <p:nvPr/>
        </p:nvPicPr>
        <p:blipFill>
          <a:blip r:embed="rId3">
            <a:extLst>
              <a:ext uri="{28A0092B-C50C-407E-A947-70E740481C1C}">
                <a14:useLocalDpi xmlns:a14="http://schemas.microsoft.com/office/drawing/2010/main" val="0"/>
              </a:ext>
            </a:extLst>
          </a:blip>
          <a:srcRect/>
          <a:stretch>
            <a:fillRect/>
          </a:stretch>
        </p:blipFill>
        <p:spPr bwMode="auto">
          <a:xfrm>
            <a:off x="3583793" y="2538678"/>
            <a:ext cx="5304226" cy="3356992"/>
          </a:xfrm>
          <a:prstGeom prst="rect">
            <a:avLst/>
          </a:prstGeom>
          <a:noFill/>
          <a:ln>
            <a:noFill/>
          </a:ln>
        </p:spPr>
      </p:pic>
      <p:pic>
        <p:nvPicPr>
          <p:cNvPr id="29" name="תמונה 28" descr="http://upload.wikimedia.org/wikipedia/commons/f/f6/Knesset_building_(edited).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19342" y="602291"/>
            <a:ext cx="4355976" cy="1943596"/>
          </a:xfrm>
          <a:prstGeom prst="rect">
            <a:avLst/>
          </a:prstGeom>
          <a:noFill/>
          <a:ln>
            <a:noFill/>
          </a:ln>
        </p:spPr>
      </p:pic>
      <p:cxnSp>
        <p:nvCxnSpPr>
          <p:cNvPr id="12" name="מחבר ישר 11"/>
          <p:cNvCxnSpPr/>
          <p:nvPr/>
        </p:nvCxnSpPr>
        <p:spPr>
          <a:xfrm flipV="1">
            <a:off x="226618" y="393700"/>
            <a:ext cx="5450282" cy="5977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4" name="מלבן 3"/>
          <p:cNvSpPr/>
          <p:nvPr/>
        </p:nvSpPr>
        <p:spPr>
          <a:xfrm>
            <a:off x="1036300" y="-129682"/>
            <a:ext cx="2831224" cy="646331"/>
          </a:xfrm>
          <a:prstGeom prst="rect">
            <a:avLst/>
          </a:prstGeom>
        </p:spPr>
        <p:txBody>
          <a:bodyPr wrap="none">
            <a:spAutoFit/>
          </a:bodyPr>
          <a:lstStyle/>
          <a:p>
            <a:pPr algn="l"/>
            <a:r>
              <a:rPr lang="he-IL" sz="3600" dirty="0">
                <a:solidFill>
                  <a:srgbClr val="92D050"/>
                </a:solidFill>
                <a:latin typeface="Varela Round" panose="00000500000000000000" pitchFamily="2" charset="-79"/>
                <a:cs typeface="Varela Round" panose="00000500000000000000" pitchFamily="2" charset="-79"/>
              </a:rPr>
              <a:t>נושאי המפגש</a:t>
            </a:r>
            <a:endParaRPr lang="en-US" sz="3600" dirty="0">
              <a:solidFill>
                <a:srgbClr val="92D050"/>
              </a:solidFill>
              <a:latin typeface="Varela Round" panose="00000500000000000000" pitchFamily="2" charset="-79"/>
              <a:cs typeface="Varela Round" panose="00000500000000000000" pitchFamily="2" charset="-79"/>
            </a:endParaRPr>
          </a:p>
        </p:txBody>
      </p:sp>
      <p:pic>
        <p:nvPicPr>
          <p:cNvPr id="22" name="תמונה 21" descr="http://www.iba.org.il/media/pictures/P243243.jpg"/>
          <p:cNvPicPr/>
          <p:nvPr/>
        </p:nvPicPr>
        <p:blipFill>
          <a:blip r:embed="rId5">
            <a:extLst>
              <a:ext uri="{28A0092B-C50C-407E-A947-70E740481C1C}">
                <a14:useLocalDpi xmlns:a14="http://schemas.microsoft.com/office/drawing/2010/main" val="0"/>
              </a:ext>
            </a:extLst>
          </a:blip>
          <a:srcRect/>
          <a:stretch>
            <a:fillRect/>
          </a:stretch>
        </p:blipFill>
        <p:spPr bwMode="auto">
          <a:xfrm>
            <a:off x="2507319" y="565944"/>
            <a:ext cx="2505731" cy="1943596"/>
          </a:xfrm>
          <a:prstGeom prst="rect">
            <a:avLst/>
          </a:prstGeom>
          <a:noFill/>
          <a:ln>
            <a:noFill/>
          </a:ln>
        </p:spPr>
      </p:pic>
      <p:pic>
        <p:nvPicPr>
          <p:cNvPr id="23" name="מציין מיקום תוכן 12" descr="http://upload.wikimedia.org/wikipedia/commons/thumb/b/ba/Parthenon.jpg/400px-Parthenon.jpg"/>
          <p:cNvPicPr>
            <a:picLocks noGrp="1"/>
          </p:cNvPicPr>
          <p:nvPr>
            <p:ph idx="4294967295"/>
          </p:nvPr>
        </p:nvPicPr>
        <p:blipFill>
          <a:blip r:embed="rId6">
            <a:extLst>
              <a:ext uri="{28A0092B-C50C-407E-A947-70E740481C1C}">
                <a14:useLocalDpi xmlns:a14="http://schemas.microsoft.com/office/drawing/2010/main" val="0"/>
              </a:ext>
            </a:extLst>
          </a:blip>
          <a:srcRect/>
          <a:stretch>
            <a:fillRect/>
          </a:stretch>
        </p:blipFill>
        <p:spPr bwMode="auto">
          <a:xfrm>
            <a:off x="320675" y="579366"/>
            <a:ext cx="2186644" cy="1943596"/>
          </a:xfrm>
          <a:prstGeom prst="rect">
            <a:avLst/>
          </a:prstGeom>
          <a:noFill/>
          <a:ln>
            <a:noFill/>
          </a:ln>
        </p:spPr>
      </p:pic>
      <p:pic>
        <p:nvPicPr>
          <p:cNvPr id="25" name="תמונה 24" descr="http://f.nanafiles.co.il/upload/Xternal/IsraBlog/33/09/56/560933/posts/17682008.jpg"/>
          <p:cNvPicPr/>
          <p:nvPr/>
        </p:nvPicPr>
        <p:blipFill>
          <a:blip r:embed="rId7">
            <a:extLst>
              <a:ext uri="{28A0092B-C50C-407E-A947-70E740481C1C}">
                <a14:useLocalDpi xmlns:a14="http://schemas.microsoft.com/office/drawing/2010/main" val="0"/>
              </a:ext>
            </a:extLst>
          </a:blip>
          <a:srcRect/>
          <a:stretch>
            <a:fillRect/>
          </a:stretch>
        </p:blipFill>
        <p:spPr bwMode="auto">
          <a:xfrm>
            <a:off x="333375" y="2509540"/>
            <a:ext cx="3250417" cy="3356992"/>
          </a:xfrm>
          <a:prstGeom prst="rect">
            <a:avLst/>
          </a:prstGeom>
          <a:noFill/>
          <a:ln>
            <a:noFill/>
          </a:ln>
        </p:spPr>
      </p:pic>
      <p:sp>
        <p:nvSpPr>
          <p:cNvPr id="26" name="TextBox 25"/>
          <p:cNvSpPr txBox="1"/>
          <p:nvPr/>
        </p:nvSpPr>
        <p:spPr>
          <a:xfrm>
            <a:off x="765146" y="1236087"/>
            <a:ext cx="7488832" cy="646331"/>
          </a:xfrm>
          <a:prstGeom prst="rect">
            <a:avLst/>
          </a:prstGeom>
          <a:solidFill>
            <a:schemeClr val="accent1"/>
          </a:solidFill>
          <a:ln w="57150">
            <a:solidFill>
              <a:schemeClr val="tx1"/>
            </a:solidFill>
          </a:ln>
        </p:spPr>
        <p:txBody>
          <a:bodyPr wrap="square" rtlCol="1">
            <a:spAutoFit/>
          </a:bodyPr>
          <a:lstStyle/>
          <a:p>
            <a:pPr algn="ctr"/>
            <a:r>
              <a:rPr lang="he-IL" sz="3600" dirty="0">
                <a:latin typeface="Varela Round" panose="00000500000000000000" pitchFamily="2" charset="-79"/>
                <a:cs typeface="Varela Round" panose="00000500000000000000" pitchFamily="2" charset="-79"/>
              </a:rPr>
              <a:t>מבקר המדינה</a:t>
            </a:r>
          </a:p>
        </p:txBody>
      </p:sp>
      <p:sp>
        <p:nvSpPr>
          <p:cNvPr id="27" name="TextBox 26"/>
          <p:cNvSpPr txBox="1"/>
          <p:nvPr/>
        </p:nvSpPr>
        <p:spPr>
          <a:xfrm>
            <a:off x="765146" y="2406248"/>
            <a:ext cx="7488832" cy="646331"/>
          </a:xfrm>
          <a:prstGeom prst="rect">
            <a:avLst/>
          </a:prstGeom>
          <a:solidFill>
            <a:schemeClr val="accent1"/>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sz="3600" dirty="0">
                <a:latin typeface="Varela Round" panose="00000500000000000000" pitchFamily="2" charset="-79"/>
                <a:cs typeface="Varela Round" panose="00000500000000000000" pitchFamily="2" charset="-79"/>
              </a:rPr>
              <a:t>נציב תלונות הציבור</a:t>
            </a:r>
          </a:p>
        </p:txBody>
      </p:sp>
      <p:sp>
        <p:nvSpPr>
          <p:cNvPr id="28" name="TextBox 27"/>
          <p:cNvSpPr txBox="1"/>
          <p:nvPr/>
        </p:nvSpPr>
        <p:spPr>
          <a:xfrm>
            <a:off x="774926" y="3708839"/>
            <a:ext cx="7488832" cy="646331"/>
          </a:xfrm>
          <a:prstGeom prst="rect">
            <a:avLst/>
          </a:prstGeom>
          <a:solidFill>
            <a:schemeClr val="accent1"/>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sz="3600" dirty="0">
                <a:latin typeface="Varela Round" panose="00000500000000000000" pitchFamily="2" charset="-79"/>
                <a:cs typeface="Varela Round" panose="00000500000000000000" pitchFamily="2" charset="-79"/>
              </a:rPr>
              <a:t>וועדות חקירה ממלכתיות</a:t>
            </a:r>
          </a:p>
        </p:txBody>
      </p:sp>
    </p:spTree>
    <p:extLst>
      <p:ext uri="{BB962C8B-B14F-4D97-AF65-F5344CB8AC3E}">
        <p14:creationId xmlns:p14="http://schemas.microsoft.com/office/powerpoint/2010/main" val="300192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1500"/>
                                        <p:tgtEl>
                                          <p:spTgt spid="29"/>
                                        </p:tgtEl>
                                      </p:cBhvr>
                                    </p:animEffect>
                                  </p:childTnLst>
                                </p:cTn>
                              </p:par>
                              <p:par>
                                <p:cTn id="18" presetID="10" presetClass="entr" presetSubtype="0" fill="hold"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500"/>
                                        <p:tgtEl>
                                          <p:spTgt spid="23"/>
                                        </p:tgtEl>
                                      </p:cBhvr>
                                    </p:animEffect>
                                  </p:childTnLst>
                                </p:cTn>
                              </p:par>
                              <p:par>
                                <p:cTn id="21" presetID="10"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par>
                                <p:cTn id="24" presetID="10" presetClass="entr" presetSubtype="0" fill="hold"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1000"/>
                                        <p:tgtEl>
                                          <p:spTgt spid="25"/>
                                        </p:tgtEl>
                                      </p:cBhvr>
                                    </p:animEffect>
                                  </p:childTnLst>
                                </p:cTn>
                              </p:par>
                              <p:par>
                                <p:cTn id="27" presetID="10" presetClass="entr" presetSubtype="0" fill="hold"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wipe(down)">
                                      <p:cBhvr>
                                        <p:cTn id="34" dur="1000"/>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down)">
                                      <p:cBhvr>
                                        <p:cTn id="39" dur="1000"/>
                                        <p:tgtEl>
                                          <p:spTgt spid="2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wipe(down)">
                                      <p:cBhvr>
                                        <p:cTn id="44"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animBg="1"/>
      <p:bldP spid="27" grpId="0"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13308" y="769951"/>
            <a:ext cx="8446491" cy="1432705"/>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עריכת ביקורת חיצונית על מגוון פעולותיהם של </a:t>
            </a:r>
            <a:r>
              <a:rPr lang="he-IL" sz="2400" b="1" dirty="0" err="1">
                <a:latin typeface="Varela Round" panose="00000500000000000000" pitchFamily="2" charset="-79"/>
                <a:cs typeface="Varela Round" panose="00000500000000000000" pitchFamily="2" charset="-79"/>
              </a:rPr>
              <a:t>מינהל</a:t>
            </a:r>
            <a:r>
              <a:rPr lang="he-IL" sz="2400" b="1" dirty="0">
                <a:latin typeface="Varela Round" panose="00000500000000000000" pitchFamily="2" charset="-79"/>
                <a:cs typeface="Varela Round" panose="00000500000000000000" pitchFamily="2" charset="-79"/>
              </a:rPr>
              <a:t> המדינה ורשויות השלטון</a:t>
            </a:r>
            <a:endParaRPr lang="en-US" sz="2400" b="1"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מבקר המדינה</a:t>
            </a:r>
          </a:p>
          <a:p>
            <a:endParaRPr lang="he-IL" dirty="0">
              <a:latin typeface="avivbold" pitchFamily="2" charset="-79"/>
              <a:cs typeface="avivbold" pitchFamily="2" charset="-79"/>
            </a:endParaRPr>
          </a:p>
        </p:txBody>
      </p:sp>
      <p:sp>
        <p:nvSpPr>
          <p:cNvPr id="17" name="מלבן מעוגל 16"/>
          <p:cNvSpPr/>
          <p:nvPr/>
        </p:nvSpPr>
        <p:spPr>
          <a:xfrm>
            <a:off x="113306" y="2222952"/>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לבדוק שכספי הציבור אכן מנוצלים כראוי ומוציאים אותם למטרות אליהן יועדו.</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8" name="מלבן מעוגל 17"/>
          <p:cNvSpPr/>
          <p:nvPr/>
        </p:nvSpPr>
        <p:spPr>
          <a:xfrm>
            <a:off x="8559797" y="769951"/>
            <a:ext cx="1432738" cy="142714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מהות</a:t>
            </a:r>
          </a:p>
        </p:txBody>
      </p:sp>
      <p:sp>
        <p:nvSpPr>
          <p:cNvPr id="19" name="מלבן מעוגל 18"/>
          <p:cNvSpPr/>
          <p:nvPr/>
        </p:nvSpPr>
        <p:spPr>
          <a:xfrm>
            <a:off x="8590749" y="2197993"/>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מטרה</a:t>
            </a:r>
          </a:p>
        </p:txBody>
      </p:sp>
      <p:sp>
        <p:nvSpPr>
          <p:cNvPr id="9" name="מלבן מעוגל 8"/>
          <p:cNvSpPr/>
          <p:nvPr/>
        </p:nvSpPr>
        <p:spPr>
          <a:xfrm>
            <a:off x="113307" y="3507789"/>
            <a:ext cx="8446491" cy="1165811"/>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במשרד מבקר המדינה מועסקים אנשי מקצוע, מומחים בכל תחום שבהם עוסקת הביקורת.</a:t>
            </a:r>
            <a:endParaRPr lang="en-US" sz="2400" b="1" dirty="0">
              <a:latin typeface="Varela Round" panose="00000500000000000000" pitchFamily="2" charset="-79"/>
              <a:cs typeface="Varela Round" panose="00000500000000000000" pitchFamily="2" charset="-79"/>
            </a:endParaRPr>
          </a:p>
        </p:txBody>
      </p:sp>
      <p:sp>
        <p:nvSpPr>
          <p:cNvPr id="10" name="מלבן מעוגל 9"/>
          <p:cNvSpPr/>
          <p:nvPr/>
        </p:nvSpPr>
        <p:spPr>
          <a:xfrm>
            <a:off x="8590749" y="3507789"/>
            <a:ext cx="1432738" cy="1165811"/>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יכולות</a:t>
            </a:r>
          </a:p>
        </p:txBody>
      </p:sp>
      <p:sp>
        <p:nvSpPr>
          <p:cNvPr id="11" name="מלבן מעוגל 10"/>
          <p:cNvSpPr/>
          <p:nvPr/>
        </p:nvSpPr>
        <p:spPr>
          <a:xfrm>
            <a:off x="82354" y="4698559"/>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מבקר המדינה נבחר בבחירות חשאיות בכנסת לכהונה של שבע שנים.</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3" name="מלבן מעוגל 12"/>
          <p:cNvSpPr/>
          <p:nvPr/>
        </p:nvSpPr>
        <p:spPr>
          <a:xfrm>
            <a:off x="8559797" y="4673600"/>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בחירה</a:t>
            </a:r>
          </a:p>
        </p:txBody>
      </p:sp>
    </p:spTree>
    <p:extLst>
      <p:ext uri="{BB962C8B-B14F-4D97-AF65-F5344CB8AC3E}">
        <p14:creationId xmlns:p14="http://schemas.microsoft.com/office/powerpoint/2010/main" val="22036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7" grpId="0" animBg="1"/>
      <p:bldP spid="18" grpId="0" animBg="1"/>
      <p:bldP spid="19" grpId="0" animBg="1"/>
      <p:bldP spid="9" grpId="0" animBg="1"/>
      <p:bldP spid="10" grpId="0" animBg="1"/>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13308" y="769951"/>
            <a:ext cx="8446491" cy="1432705"/>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המבקר בודק האם הכנסות הגופים המבוקרים התקבלו והוצאו על פי חוק.</a:t>
            </a:r>
            <a:endParaRPr lang="en-US" sz="2400" b="1"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מבקר המדינה- תחומי הביקורת</a:t>
            </a:r>
          </a:p>
          <a:p>
            <a:endParaRPr lang="he-IL" dirty="0">
              <a:latin typeface="avivbold" pitchFamily="2" charset="-79"/>
              <a:cs typeface="avivbold" pitchFamily="2" charset="-79"/>
            </a:endParaRPr>
          </a:p>
        </p:txBody>
      </p:sp>
      <p:sp>
        <p:nvSpPr>
          <p:cNvPr id="17" name="מלבן מעוגל 16"/>
          <p:cNvSpPr/>
          <p:nvPr/>
        </p:nvSpPr>
        <p:spPr>
          <a:xfrm>
            <a:off x="113306" y="2222952"/>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מבקר המדינה בודק האם עובדי המדינה עמדו בכללי ההתנהגות המחייבים אותם מתוקף תפקידם.</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8" name="מלבן מעוגל 17"/>
          <p:cNvSpPr/>
          <p:nvPr/>
        </p:nvSpPr>
        <p:spPr>
          <a:xfrm>
            <a:off x="8559797" y="769951"/>
            <a:ext cx="1432738" cy="142714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חוקיות הפעולות</a:t>
            </a:r>
          </a:p>
        </p:txBody>
      </p:sp>
      <p:sp>
        <p:nvSpPr>
          <p:cNvPr id="19" name="מלבן מעוגל 18"/>
          <p:cNvSpPr/>
          <p:nvPr/>
        </p:nvSpPr>
        <p:spPr>
          <a:xfrm>
            <a:off x="8590749" y="2197993"/>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טוהר המידות</a:t>
            </a:r>
          </a:p>
        </p:txBody>
      </p:sp>
      <p:sp>
        <p:nvSpPr>
          <p:cNvPr id="9" name="מלבן מעוגל 8"/>
          <p:cNvSpPr/>
          <p:nvPr/>
        </p:nvSpPr>
        <p:spPr>
          <a:xfrm>
            <a:off x="113307" y="3507789"/>
            <a:ext cx="8446491" cy="1165811"/>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400" b="1" dirty="0">
                <a:latin typeface="Varela Round" panose="00000500000000000000" pitchFamily="2" charset="-79"/>
                <a:cs typeface="Varela Round" panose="00000500000000000000" pitchFamily="2" charset="-79"/>
              </a:rPr>
              <a:t>מבקר המדינה בודק האם הנהלת החשבונות תקינה.</a:t>
            </a:r>
            <a:endParaRPr lang="en-US" sz="2400" b="1" dirty="0">
              <a:latin typeface="Varela Round" panose="00000500000000000000" pitchFamily="2" charset="-79"/>
              <a:cs typeface="Varela Round" panose="00000500000000000000" pitchFamily="2" charset="-79"/>
            </a:endParaRPr>
          </a:p>
        </p:txBody>
      </p:sp>
      <p:sp>
        <p:nvSpPr>
          <p:cNvPr id="10" name="מלבן מעוגל 9"/>
          <p:cNvSpPr/>
          <p:nvPr/>
        </p:nvSpPr>
        <p:spPr>
          <a:xfrm>
            <a:off x="8590749" y="3507789"/>
            <a:ext cx="1432738" cy="1165811"/>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ניהול תקין</a:t>
            </a:r>
          </a:p>
        </p:txBody>
      </p:sp>
      <p:sp>
        <p:nvSpPr>
          <p:cNvPr id="11" name="מלבן מעוגל 10"/>
          <p:cNvSpPr/>
          <p:nvPr/>
        </p:nvSpPr>
        <p:spPr>
          <a:xfrm>
            <a:off x="82354" y="4698559"/>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מבקר המדינה בודק האם הגופים המבוקרים נהגו בחיסכון וביעילות בכספים.</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3" name="מלבן מעוגל 12"/>
          <p:cNvSpPr/>
          <p:nvPr/>
        </p:nvSpPr>
        <p:spPr>
          <a:xfrm>
            <a:off x="8559797" y="4673600"/>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יעילות וחיסכון</a:t>
            </a:r>
          </a:p>
        </p:txBody>
      </p:sp>
    </p:spTree>
    <p:extLst>
      <p:ext uri="{BB962C8B-B14F-4D97-AF65-F5344CB8AC3E}">
        <p14:creationId xmlns:p14="http://schemas.microsoft.com/office/powerpoint/2010/main" val="6502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7" grpId="0" animBg="1"/>
      <p:bldP spid="18" grpId="0" animBg="1"/>
      <p:bldP spid="19" grpId="0" animBg="1"/>
      <p:bldP spid="9" grpId="0" animBg="1"/>
      <p:bldP spid="10" grpId="0" animBg="1"/>
      <p:bldP spid="11"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78180" y="626462"/>
            <a:ext cx="8780183" cy="5161756"/>
          </a:xfrm>
          <a:prstGeom prst="roundRect">
            <a:avLst/>
          </a:prstGeom>
          <a:solidFill>
            <a:schemeClr val="accent3">
              <a:lumMod val="60000"/>
              <a:lumOff val="4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000" b="1" dirty="0"/>
          </a:p>
          <a:p>
            <a:endParaRPr lang="he-IL" sz="2000" b="1" dirty="0"/>
          </a:p>
          <a:p>
            <a:pPr fontAlgn="base"/>
            <a:endParaRPr lang="he-IL" sz="20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70788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פעילות מבקר המדינה- דוגמא</a:t>
            </a:r>
            <a:endParaRPr lang="he-IL" dirty="0">
              <a:latin typeface="avivbold" pitchFamily="2" charset="-79"/>
              <a:cs typeface="avivbold" pitchFamily="2" charset="-79"/>
            </a:endParaRPr>
          </a:p>
        </p:txBody>
      </p:sp>
      <p:sp>
        <p:nvSpPr>
          <p:cNvPr id="18" name="מלבן מעוגל 17"/>
          <p:cNvSpPr/>
          <p:nvPr/>
        </p:nvSpPr>
        <p:spPr>
          <a:xfrm>
            <a:off x="8958363" y="1026997"/>
            <a:ext cx="1432738" cy="1427149"/>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tx1"/>
                </a:solidFill>
                <a:latin typeface="Varela Round" panose="00000500000000000000" pitchFamily="2" charset="-79"/>
                <a:cs typeface="Varela Round" panose="00000500000000000000" pitchFamily="2" charset="-79"/>
              </a:rPr>
              <a:t>חשיבות הביקורת</a:t>
            </a:r>
          </a:p>
        </p:txBody>
      </p:sp>
      <p:sp>
        <p:nvSpPr>
          <p:cNvPr id="7" name="Rectangle 4"/>
          <p:cNvSpPr>
            <a:spLocks noChangeArrowheads="1"/>
          </p:cNvSpPr>
          <p:nvPr/>
        </p:nvSpPr>
        <p:spPr bwMode="auto">
          <a:xfrm>
            <a:off x="728446" y="903460"/>
            <a:ext cx="7872196"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מבקר המדינה, מתניהו אנגלמן נכנס היום (ב') לתפקידו החדש כשהצהיר אמונים למדינת ישראל ולחוקיה בכנסת. "אל למבקר להתערב בהליכי קבלת ההחלטות. מעורבות בקבלת ההחלטות עלולה לפגוע במעמדה של הביקורת </a:t>
            </a:r>
            <a:r>
              <a:rPr kumimoji="0" lang="he-IL" altLang="he-IL" sz="1600" b="1" i="0" u="none" strike="noStrike" cap="none" normalizeH="0" baseline="0" dirty="0">
                <a:ln>
                  <a:noFill/>
                </a:ln>
                <a:solidFill>
                  <a:srgbClr val="FF0000"/>
                </a:solidFill>
                <a:effectLst/>
                <a:latin typeface="Varela Round" panose="00000500000000000000" pitchFamily="2" charset="-79"/>
                <a:ea typeface="Times New Roman" panose="02020603050405020304" pitchFamily="18" charset="0"/>
                <a:cs typeface="Varela Round" panose="00000500000000000000" pitchFamily="2" charset="-79"/>
              </a:rPr>
              <a:t>כאובייקטיבית ובלתי תלויה</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אמר אנגלמן</a:t>
            </a:r>
            <a:r>
              <a:rPr kumimoji="0" lang="en-US"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a:t>
            </a:r>
            <a:endParaRPr kumimoji="0" lang="en-US" altLang="he-IL" sz="1600" i="0" u="none" strike="noStrike" cap="none" normalizeH="0" baseline="0" dirty="0">
              <a:ln>
                <a:noFill/>
              </a:ln>
              <a:effectLst/>
              <a:ea typeface="Times New Roman" panose="02020603050405020304" pitchFamily="18" charset="0"/>
            </a:endParaRPr>
          </a:p>
          <a:p>
            <a:pPr algn="just" eaLnBrk="0" fontAlgn="base" hangingPunct="0">
              <a:spcBef>
                <a:spcPct val="0"/>
              </a:spcBef>
              <a:spcAft>
                <a:spcPct val="0"/>
              </a:spcAft>
            </a:pP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בנאומו הגדיר אנגלמן את עבודת המבקר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ביקורת</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בונה</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וציין כי ישאף להביא לידי ביטוי את הרקע הפיננסי והניהולי שלו. עוד אמר כי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היושרה</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וטוהר</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המידות</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הן</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נדבך</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חשוב</a:t>
            </a:r>
            <a:r>
              <a:rPr kumimoji="0" lang="he-IL" altLang="he-IL" sz="1600" i="0" u="none" strike="noStrike" cap="none" normalizeH="0" baseline="0" dirty="0">
                <a:ln>
                  <a:noFill/>
                </a:ln>
                <a:effectLst/>
                <a:latin typeface="Varela Round" panose="00000500000000000000" pitchFamily="2" charset="-79"/>
                <a:ea typeface="Times New Roman" panose="02020603050405020304" pitchFamily="18" charset="0"/>
                <a:cs typeface="Varela Round" panose="00000500000000000000" pitchFamily="2" charset="-79"/>
              </a:rPr>
              <a:t> במשימת מבקר המדינה". הוא ציין כי לתפיסתו, לצד המלצות המבקר ניתן להציג חלופות להתנהלות הגופים המבוקרים, דבר שעשוי </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לשפר את פעילותם</a:t>
            </a:r>
            <a:r>
              <a:rPr lang="en-US"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a:t>
            </a:r>
            <a:r>
              <a:rPr lang="he-IL" alt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 </a:t>
            </a:r>
          </a:p>
          <a:p>
            <a:pPr algn="just" eaLnBrk="0" fontAlgn="base" hangingPunct="0">
              <a:spcBef>
                <a:spcPct val="0"/>
              </a:spcBef>
              <a:spcAft>
                <a:spcPct val="0"/>
              </a:spcAft>
            </a:pPr>
            <a:r>
              <a:rPr lang="he-IL" sz="1600" dirty="0">
                <a:latin typeface="Varela Round" panose="00000500000000000000" pitchFamily="2" charset="-79"/>
                <a:ea typeface="Times New Roman" panose="02020603050405020304" pitchFamily="18" charset="0"/>
                <a:cs typeface="Varela Round" panose="00000500000000000000" pitchFamily="2" charset="-79"/>
              </a:rPr>
              <a:t>יו"ר הכנסת יולי אדלשטיין אמר בכנסת כי "יש כאלו שמעזים להפחית מערכַה של עבודת הביקורת. הם אומרים: היה עדיף לנו בלי המציק הזה, "הנודניק", שחוקר ובוחן כל מה שאנחנו עושים. אלו דברי הבל! </a:t>
            </a:r>
            <a:r>
              <a:rPr 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ביקורת המדינה לא רק משפרת את החיים, היא מצילה חיים</a:t>
            </a:r>
            <a:r>
              <a:rPr lang="en-US" sz="1600" dirty="0">
                <a:latin typeface="Varela Round" panose="00000500000000000000" pitchFamily="2" charset="-79"/>
                <a:ea typeface="Times New Roman" panose="02020603050405020304" pitchFamily="18" charset="0"/>
                <a:cs typeface="Varela Round" panose="00000500000000000000" pitchFamily="2" charset="-79"/>
              </a:rPr>
              <a:t>".</a:t>
            </a:r>
            <a:endParaRPr lang="he-IL" sz="1600" dirty="0">
              <a:latin typeface="Varela Round" panose="00000500000000000000" pitchFamily="2" charset="-79"/>
              <a:ea typeface="Times New Roman" panose="02020603050405020304" pitchFamily="18" charset="0"/>
              <a:cs typeface="Varela Round" panose="00000500000000000000" pitchFamily="2" charset="-79"/>
            </a:endParaRPr>
          </a:p>
          <a:p>
            <a:pPr algn="just" eaLnBrk="0" fontAlgn="base" hangingPunct="0">
              <a:spcBef>
                <a:spcPct val="0"/>
              </a:spcBef>
              <a:spcAft>
                <a:spcPct val="0"/>
              </a:spcAft>
            </a:pPr>
            <a:r>
              <a:rPr lang="he-IL" sz="1600" dirty="0">
                <a:latin typeface="Varela Round" panose="00000500000000000000" pitchFamily="2" charset="-79"/>
                <a:ea typeface="Times New Roman" panose="02020603050405020304" pitchFamily="18" charset="0"/>
                <a:cs typeface="Varela Round" panose="00000500000000000000" pitchFamily="2" charset="-79"/>
              </a:rPr>
              <a:t>יושב ראש הכנסת הוסיף ואמר כי מי שמכיר את עבודת ביקורת המדינה יודע היטב שלא מדובר בשעשוע תיאורטי, "לא מדובר בביקורת לשם הביקורת או בדקדוקי עניות חסרי צורך. מדובר בחיזוק הבית שלנו. </a:t>
            </a:r>
            <a:r>
              <a:rPr lang="he-IL" sz="16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מדובר בהבטחת שלומם וחייהם של אזרחי ישראל</a:t>
            </a:r>
            <a:r>
              <a:rPr lang="he-IL" sz="1600" dirty="0">
                <a:latin typeface="Varela Round" panose="00000500000000000000" pitchFamily="2" charset="-79"/>
                <a:ea typeface="Times New Roman" panose="02020603050405020304" pitchFamily="18" charset="0"/>
                <a:cs typeface="Varela Round" panose="00000500000000000000" pitchFamily="2" charset="-79"/>
              </a:rPr>
              <a:t>. זלזול בביקורת –  הוא זלזול בהם. אין לו מקום במדינה מתוקנת</a:t>
            </a:r>
            <a:r>
              <a:rPr lang="en-US" sz="1600" dirty="0">
                <a:latin typeface="Varela Round" panose="00000500000000000000" pitchFamily="2" charset="-79"/>
                <a:ea typeface="Times New Roman" panose="02020603050405020304" pitchFamily="18" charset="0"/>
                <a:cs typeface="Varela Round" panose="00000500000000000000" pitchFamily="2" charset="-79"/>
              </a:rPr>
              <a:t>".</a:t>
            </a:r>
          </a:p>
          <a:p>
            <a:pPr algn="just" eaLnBrk="0" fontAlgn="base" hangingPunct="0">
              <a:spcBef>
                <a:spcPct val="0"/>
              </a:spcBef>
              <a:spcAft>
                <a:spcPct val="0"/>
              </a:spcAft>
            </a:pPr>
            <a:endParaRPr lang="en-US" sz="1600" dirty="0">
              <a:solidFill>
                <a:srgbClr val="002331"/>
              </a:solidFill>
              <a:latin typeface="Varela Round" panose="00000500000000000000" pitchFamily="2" charset="-79"/>
              <a:ea typeface="Times New Roman" panose="02020603050405020304" pitchFamily="18" charset="0"/>
              <a:cs typeface="Varela Round" panose="00000500000000000000" pitchFamily="2" charset="-79"/>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en-US" altLang="he-IL"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13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8"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13308" y="769951"/>
            <a:ext cx="8446491" cy="1432705"/>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בחירתו של המבקר היא על ידי הכנסת בלבד כיון שהיא מייצגת את כלל חלקי העם. </a:t>
            </a:r>
            <a:r>
              <a:rPr lang="he-IL" sz="2400" b="1" dirty="0">
                <a:solidFill>
                  <a:srgbClr val="FF0000"/>
                </a:solidFill>
                <a:latin typeface="Varela Round" panose="00000500000000000000" pitchFamily="2" charset="-79"/>
                <a:cs typeface="Varela Round" panose="00000500000000000000" pitchFamily="2" charset="-79"/>
              </a:rPr>
              <a:t>אסורה</a:t>
            </a:r>
            <a:r>
              <a:rPr lang="he-IL" sz="2400" b="1" dirty="0">
                <a:latin typeface="Varela Round" panose="00000500000000000000" pitchFamily="2" charset="-79"/>
                <a:cs typeface="Varela Round" panose="00000500000000000000" pitchFamily="2" charset="-79"/>
              </a:rPr>
              <a:t> עליו כל פעילות פוליטית.</a:t>
            </a:r>
            <a:endParaRPr lang="en-US" sz="2400" b="1"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מבקר המדינה- עקרונות</a:t>
            </a:r>
          </a:p>
          <a:p>
            <a:endParaRPr lang="he-IL" dirty="0">
              <a:latin typeface="avivbold" pitchFamily="2" charset="-79"/>
              <a:cs typeface="avivbold" pitchFamily="2" charset="-79"/>
            </a:endParaRPr>
          </a:p>
        </p:txBody>
      </p:sp>
      <p:sp>
        <p:nvSpPr>
          <p:cNvPr id="17" name="מלבן מעוגל 16"/>
          <p:cNvSpPr/>
          <p:nvPr/>
        </p:nvSpPr>
        <p:spPr>
          <a:xfrm>
            <a:off x="113306" y="2222952"/>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נקבעת על ידי הכנסת.</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8" name="מלבן מעוגל 17"/>
          <p:cNvSpPr/>
          <p:nvPr/>
        </p:nvSpPr>
        <p:spPr>
          <a:xfrm>
            <a:off x="8559797" y="769951"/>
            <a:ext cx="1432738" cy="142714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נאמן לעם</a:t>
            </a:r>
          </a:p>
        </p:txBody>
      </p:sp>
      <p:sp>
        <p:nvSpPr>
          <p:cNvPr id="19" name="מלבן מעוגל 18"/>
          <p:cNvSpPr/>
          <p:nvPr/>
        </p:nvSpPr>
        <p:spPr>
          <a:xfrm>
            <a:off x="8590749" y="2197993"/>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משכורת</a:t>
            </a:r>
          </a:p>
        </p:txBody>
      </p:sp>
      <p:sp>
        <p:nvSpPr>
          <p:cNvPr id="9" name="מלבן מעוגל 8"/>
          <p:cNvSpPr/>
          <p:nvPr/>
        </p:nvSpPr>
        <p:spPr>
          <a:xfrm>
            <a:off x="113307" y="3507789"/>
            <a:ext cx="8446491" cy="1165811"/>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he-IL" sz="2400" b="1" dirty="0">
                <a:latin typeface="Varela Round" panose="00000500000000000000" pitchFamily="2" charset="-79"/>
                <a:cs typeface="Varela Round" panose="00000500000000000000" pitchFamily="2" charset="-79"/>
              </a:rPr>
              <a:t>נקבע בוועדת הכספים של הכנסת על פי המלצת המבקר.</a:t>
            </a:r>
            <a:endParaRPr lang="en-US" sz="2400" b="1" dirty="0">
              <a:latin typeface="Varela Round" panose="00000500000000000000" pitchFamily="2" charset="-79"/>
              <a:cs typeface="Varela Round" panose="00000500000000000000" pitchFamily="2" charset="-79"/>
            </a:endParaRPr>
          </a:p>
        </p:txBody>
      </p:sp>
      <p:sp>
        <p:nvSpPr>
          <p:cNvPr id="10" name="מלבן מעוגל 9"/>
          <p:cNvSpPr/>
          <p:nvPr/>
        </p:nvSpPr>
        <p:spPr>
          <a:xfrm>
            <a:off x="8590749" y="3507789"/>
            <a:ext cx="1432738" cy="1165811"/>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תקציב</a:t>
            </a:r>
          </a:p>
        </p:txBody>
      </p:sp>
      <p:sp>
        <p:nvSpPr>
          <p:cNvPr id="11" name="מלבן מעוגל 10"/>
          <p:cNvSpPr/>
          <p:nvPr/>
        </p:nvSpPr>
        <p:spPr>
          <a:xfrm>
            <a:off x="82354" y="4698559"/>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המבקר מניח על שולחן הכנסת פעם בשנה דין וחשבון פומבי על ביקורותיו וממצאיו.</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3" name="מלבן מעוגל 12"/>
          <p:cNvSpPr/>
          <p:nvPr/>
        </p:nvSpPr>
        <p:spPr>
          <a:xfrm>
            <a:off x="8559797" y="4673600"/>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דין וחשבון</a:t>
            </a:r>
          </a:p>
        </p:txBody>
      </p:sp>
    </p:spTree>
    <p:extLst>
      <p:ext uri="{BB962C8B-B14F-4D97-AF65-F5344CB8AC3E}">
        <p14:creationId xmlns:p14="http://schemas.microsoft.com/office/powerpoint/2010/main" val="317925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7" grpId="0" animBg="1"/>
      <p:bldP spid="18" grpId="0" animBg="1"/>
      <p:bldP spid="19" grpId="0" animBg="1"/>
      <p:bldP spid="9" grpId="0" animBg="1"/>
      <p:bldP spid="10" grpId="0" animBg="1"/>
      <p:bldP spid="11"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13308" y="769951"/>
            <a:ext cx="8446491" cy="1432705"/>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עצם קיום הביקורת מסייע לרסן את התנהגות הגופים המבוקרים</a:t>
            </a:r>
            <a:endParaRPr lang="en-US" sz="2400" b="1"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984885"/>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מבקר המדינה- חשיבות</a:t>
            </a:r>
          </a:p>
          <a:p>
            <a:endParaRPr lang="he-IL" dirty="0">
              <a:latin typeface="avivbold" pitchFamily="2" charset="-79"/>
              <a:cs typeface="avivbold" pitchFamily="2" charset="-79"/>
            </a:endParaRPr>
          </a:p>
        </p:txBody>
      </p:sp>
      <p:sp>
        <p:nvSpPr>
          <p:cNvPr id="17" name="מלבן מעוגל 16"/>
          <p:cNvSpPr/>
          <p:nvPr/>
        </p:nvSpPr>
        <p:spPr>
          <a:xfrm>
            <a:off x="113306" y="2222952"/>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000" b="1" dirty="0">
                <a:solidFill>
                  <a:schemeClr val="tx1"/>
                </a:solidFill>
                <a:latin typeface="Varela Round" panose="00000500000000000000" pitchFamily="2" charset="-79"/>
                <a:cs typeface="Varela Round" panose="00000500000000000000" pitchFamily="2" charset="-79"/>
              </a:rPr>
              <a:t>פרסום הביקורת יוצר לחץ ציבורי לתיקון הליקויים. המבקר עורך מסיבת עיתונאים בעת פרסום הדו"ח.</a:t>
            </a:r>
            <a:endParaRPr lang="en-US" sz="2000" b="1" dirty="0">
              <a:solidFill>
                <a:schemeClr val="tx1"/>
              </a:solidFill>
              <a:latin typeface="Varela Round" panose="00000500000000000000" pitchFamily="2" charset="-79"/>
              <a:cs typeface="Varela Round" panose="00000500000000000000" pitchFamily="2" charset="-79"/>
            </a:endParaRPr>
          </a:p>
        </p:txBody>
      </p:sp>
      <p:sp>
        <p:nvSpPr>
          <p:cNvPr id="18" name="מלבן מעוגל 17"/>
          <p:cNvSpPr/>
          <p:nvPr/>
        </p:nvSpPr>
        <p:spPr>
          <a:xfrm>
            <a:off x="8559797" y="769951"/>
            <a:ext cx="1432738" cy="142714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עצם הביקורת</a:t>
            </a:r>
          </a:p>
        </p:txBody>
      </p:sp>
      <p:sp>
        <p:nvSpPr>
          <p:cNvPr id="19" name="מלבן מעוגל 18"/>
          <p:cNvSpPr/>
          <p:nvPr/>
        </p:nvSpPr>
        <p:spPr>
          <a:xfrm>
            <a:off x="8590749" y="2197993"/>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פרסום</a:t>
            </a:r>
          </a:p>
        </p:txBody>
      </p:sp>
      <p:sp>
        <p:nvSpPr>
          <p:cNvPr id="9" name="מלבן מעוגל 8"/>
          <p:cNvSpPr/>
          <p:nvPr/>
        </p:nvSpPr>
        <p:spPr>
          <a:xfrm>
            <a:off x="113307" y="3507789"/>
            <a:ext cx="8446491" cy="1165811"/>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latin typeface="Varela Round" panose="00000500000000000000" pitchFamily="2" charset="-79"/>
                <a:cs typeface="Varela Round" panose="00000500000000000000" pitchFamily="2" charset="-79"/>
              </a:rPr>
              <a:t>החוק מחייב את הגוף המבוקר לתקן את הליקויים בהתאם לממצאי המבקר.</a:t>
            </a:r>
            <a:endParaRPr lang="en-US" sz="2400" b="1" dirty="0">
              <a:latin typeface="Varela Round" panose="00000500000000000000" pitchFamily="2" charset="-79"/>
              <a:cs typeface="Varela Round" panose="00000500000000000000" pitchFamily="2" charset="-79"/>
            </a:endParaRPr>
          </a:p>
        </p:txBody>
      </p:sp>
      <p:sp>
        <p:nvSpPr>
          <p:cNvPr id="10" name="מלבן מעוגל 9"/>
          <p:cNvSpPr/>
          <p:nvPr/>
        </p:nvSpPr>
        <p:spPr>
          <a:xfrm>
            <a:off x="8590749" y="3507789"/>
            <a:ext cx="1432738" cy="1165811"/>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schemeClr val="tx1"/>
                </a:solidFill>
                <a:latin typeface="Varela Round" panose="00000500000000000000" pitchFamily="2" charset="-79"/>
                <a:cs typeface="Varela Round" panose="00000500000000000000" pitchFamily="2" charset="-79"/>
              </a:rPr>
              <a:t>חוק לתיקון</a:t>
            </a:r>
          </a:p>
        </p:txBody>
      </p:sp>
      <p:sp>
        <p:nvSpPr>
          <p:cNvPr id="11" name="מלבן מעוגל 10"/>
          <p:cNvSpPr/>
          <p:nvPr/>
        </p:nvSpPr>
        <p:spPr>
          <a:xfrm>
            <a:off x="82354" y="4698559"/>
            <a:ext cx="8446491" cy="1281489"/>
          </a:xfrm>
          <a:prstGeom prst="roundRect">
            <a:avLst/>
          </a:prstGeom>
          <a:solidFill>
            <a:schemeClr val="accent1">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50000"/>
              </a:lnSpc>
            </a:pPr>
            <a:r>
              <a:rPr lang="he-IL" sz="2400" b="1" dirty="0">
                <a:solidFill>
                  <a:schemeClr val="tx1"/>
                </a:solidFill>
                <a:latin typeface="Varela Round" panose="00000500000000000000" pitchFamily="2" charset="-79"/>
                <a:cs typeface="Varela Round" panose="00000500000000000000" pitchFamily="2" charset="-79"/>
              </a:rPr>
              <a:t>דו"ח המבקר משמש את הכנסת בתפקידה כגוף ביקורת ופיקוח על עבודת הממשלה.</a:t>
            </a:r>
            <a:endParaRPr lang="en-US" sz="2400" b="1" dirty="0">
              <a:solidFill>
                <a:schemeClr val="tx1"/>
              </a:solidFill>
              <a:latin typeface="Varela Round" panose="00000500000000000000" pitchFamily="2" charset="-79"/>
              <a:cs typeface="Varela Round" panose="00000500000000000000" pitchFamily="2" charset="-79"/>
            </a:endParaRPr>
          </a:p>
        </p:txBody>
      </p:sp>
      <p:sp>
        <p:nvSpPr>
          <p:cNvPr id="13" name="מלבן מעוגל 12"/>
          <p:cNvSpPr/>
          <p:nvPr/>
        </p:nvSpPr>
        <p:spPr>
          <a:xfrm>
            <a:off x="8559797" y="4673600"/>
            <a:ext cx="1432738" cy="1281807"/>
          </a:xfrm>
          <a:prstGeom prst="roundRect">
            <a:avLst/>
          </a:prstGeom>
          <a:solidFill>
            <a:srgbClr val="272377"/>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2000" b="1" dirty="0">
                <a:solidFill>
                  <a:schemeClr val="bg1"/>
                </a:solidFill>
                <a:latin typeface="Varela Round" panose="00000500000000000000" pitchFamily="2" charset="-79"/>
                <a:cs typeface="Varela Round" panose="00000500000000000000" pitchFamily="2" charset="-79"/>
              </a:rPr>
              <a:t>עבודת הכנסת</a:t>
            </a:r>
          </a:p>
        </p:txBody>
      </p:sp>
      <p:sp>
        <p:nvSpPr>
          <p:cNvPr id="3" name="טרפז 2"/>
          <p:cNvSpPr/>
          <p:nvPr/>
        </p:nvSpPr>
        <p:spPr>
          <a:xfrm rot="10800000">
            <a:off x="2641598" y="802293"/>
            <a:ext cx="2701620" cy="3860048"/>
          </a:xfrm>
          <a:prstGeom prst="trapezoi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6" name="אליפסה 5"/>
          <p:cNvSpPr/>
          <p:nvPr/>
        </p:nvSpPr>
        <p:spPr>
          <a:xfrm>
            <a:off x="3390652" y="4659385"/>
            <a:ext cx="1203513" cy="1284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TextBox 6"/>
          <p:cNvSpPr txBox="1"/>
          <p:nvPr/>
        </p:nvSpPr>
        <p:spPr>
          <a:xfrm>
            <a:off x="3390652" y="962465"/>
            <a:ext cx="1244600" cy="3416320"/>
          </a:xfrm>
          <a:prstGeom prst="rect">
            <a:avLst/>
          </a:prstGeom>
          <a:noFill/>
        </p:spPr>
        <p:txBody>
          <a:bodyPr wrap="square" rtlCol="1">
            <a:spAutoFit/>
          </a:bodyPr>
          <a:lstStyle/>
          <a:p>
            <a:pPr algn="ctr"/>
            <a:r>
              <a:rPr lang="he-IL" sz="1600" b="1" dirty="0">
                <a:latin typeface="Varela Round" panose="00000500000000000000" pitchFamily="2" charset="-79"/>
                <a:cs typeface="Varela Round" panose="00000500000000000000" pitchFamily="2" charset="-79"/>
              </a:rPr>
              <a:t>יש הסבורים כי למבקר המדינה אין די 'שיניים' לאכוף את תיקון הליקויים ולהועיל באמת לשיפור המערכת</a:t>
            </a:r>
          </a:p>
        </p:txBody>
      </p:sp>
    </p:spTree>
    <p:extLst>
      <p:ext uri="{BB962C8B-B14F-4D97-AF65-F5344CB8AC3E}">
        <p14:creationId xmlns:p14="http://schemas.microsoft.com/office/powerpoint/2010/main" val="239707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3"/>
                                        </p:tgtEl>
                                        <p:attrNameLst>
                                          <p:attrName>style.visibility</p:attrName>
                                        </p:attrNameLst>
                                      </p:cBhvr>
                                      <p:to>
                                        <p:strVal val="visible"/>
                                      </p:to>
                                    </p:set>
                                    <p:animEffect transition="in" filter="fade">
                                      <p:cBhvr>
                                        <p:cTn id="73" dur="1000"/>
                                        <p:tgtEl>
                                          <p:spTgt spid="3"/>
                                        </p:tgtEl>
                                      </p:cBhvr>
                                    </p:animEffect>
                                    <p:anim calcmode="lin" valueType="num">
                                      <p:cBhvr>
                                        <p:cTn id="74" dur="1000" fill="hold"/>
                                        <p:tgtEl>
                                          <p:spTgt spid="3"/>
                                        </p:tgtEl>
                                        <p:attrNameLst>
                                          <p:attrName>ppt_x</p:attrName>
                                        </p:attrNameLst>
                                      </p:cBhvr>
                                      <p:tavLst>
                                        <p:tav tm="0">
                                          <p:val>
                                            <p:strVal val="#ppt_x"/>
                                          </p:val>
                                        </p:tav>
                                        <p:tav tm="100000">
                                          <p:val>
                                            <p:strVal val="#ppt_x"/>
                                          </p:val>
                                        </p:tav>
                                      </p:tavLst>
                                    </p:anim>
                                    <p:anim calcmode="lin" valueType="num">
                                      <p:cBhvr>
                                        <p:cTn id="75" dur="1000" fill="hold"/>
                                        <p:tgtEl>
                                          <p:spTgt spid="3"/>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6"/>
                                        </p:tgtEl>
                                        <p:attrNameLst>
                                          <p:attrName>style.visibility</p:attrName>
                                        </p:attrNameLst>
                                      </p:cBhvr>
                                      <p:to>
                                        <p:strVal val="visible"/>
                                      </p:to>
                                    </p:set>
                                    <p:animEffect transition="in" filter="fade">
                                      <p:cBhvr>
                                        <p:cTn id="78" dur="1000"/>
                                        <p:tgtEl>
                                          <p:spTgt spid="6"/>
                                        </p:tgtEl>
                                      </p:cBhvr>
                                    </p:animEffect>
                                    <p:anim calcmode="lin" valueType="num">
                                      <p:cBhvr>
                                        <p:cTn id="79" dur="1000" fill="hold"/>
                                        <p:tgtEl>
                                          <p:spTgt spid="6"/>
                                        </p:tgtEl>
                                        <p:attrNameLst>
                                          <p:attrName>ppt_x</p:attrName>
                                        </p:attrNameLst>
                                      </p:cBhvr>
                                      <p:tavLst>
                                        <p:tav tm="0">
                                          <p:val>
                                            <p:strVal val="#ppt_x"/>
                                          </p:val>
                                        </p:tav>
                                        <p:tav tm="100000">
                                          <p:val>
                                            <p:strVal val="#ppt_x"/>
                                          </p:val>
                                        </p:tav>
                                      </p:tavLst>
                                    </p:anim>
                                    <p:anim calcmode="lin" valueType="num">
                                      <p:cBhvr>
                                        <p:cTn id="8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6" presetClass="entr" presetSubtype="16" fill="hold" grpId="0" nodeType="clickEffect">
                                  <p:stCondLst>
                                    <p:cond delay="0"/>
                                  </p:stCondLst>
                                  <p:childTnLst>
                                    <p:set>
                                      <p:cBhvr>
                                        <p:cTn id="84" dur="1" fill="hold">
                                          <p:stCondLst>
                                            <p:cond delay="0"/>
                                          </p:stCondLst>
                                        </p:cTn>
                                        <p:tgtEl>
                                          <p:spTgt spid="7"/>
                                        </p:tgtEl>
                                        <p:attrNameLst>
                                          <p:attrName>style.visibility</p:attrName>
                                        </p:attrNameLst>
                                      </p:cBhvr>
                                      <p:to>
                                        <p:strVal val="visible"/>
                                      </p:to>
                                    </p:set>
                                    <p:animEffect transition="in" filter="circle(in)">
                                      <p:cBhvr>
                                        <p:cTn id="8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17" grpId="0" animBg="1"/>
      <p:bldP spid="18" grpId="0" animBg="1"/>
      <p:bldP spid="19" grpId="0" animBg="1"/>
      <p:bldP spid="9" grpId="0" animBg="1"/>
      <p:bldP spid="10" grpId="0" animBg="1"/>
      <p:bldP spid="11" grpId="0" animBg="1"/>
      <p:bldP spid="13" grpId="0" animBg="1"/>
      <p:bldP spid="3" grpId="0" animBg="1"/>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22717" y="657678"/>
            <a:ext cx="8446491" cy="5326877"/>
          </a:xfrm>
          <a:prstGeom prst="roundRect">
            <a:avLst/>
          </a:prstGeom>
          <a:solidFill>
            <a:schemeClr val="accent1">
              <a:lumMod val="60000"/>
              <a:lumOff val="4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p:txBody>
      </p:sp>
      <p:cxnSp>
        <p:nvCxnSpPr>
          <p:cNvPr id="12" name="מחבר ישר 11"/>
          <p:cNvCxnSpPr/>
          <p:nvPr/>
        </p:nvCxnSpPr>
        <p:spPr>
          <a:xfrm flipV="1">
            <a:off x="163118" y="495300"/>
            <a:ext cx="5691582" cy="70644"/>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343280" y="-105052"/>
            <a:ext cx="8599317" cy="1433726"/>
          </a:xfrm>
          <a:prstGeom prst="rect">
            <a:avLst/>
          </a:prstGeom>
          <a:noFill/>
        </p:spPr>
        <p:txBody>
          <a:bodyPr wrap="square" rtlCol="1">
            <a:spAutoFit/>
          </a:bodyPr>
          <a:lstStyle/>
          <a:p>
            <a:pPr algn="l"/>
            <a:r>
              <a:rPr lang="he-IL" sz="4000" b="1" dirty="0">
                <a:solidFill>
                  <a:srgbClr val="00CC00"/>
                </a:solidFill>
                <a:latin typeface="Varela Round" panose="00000500000000000000" pitchFamily="2" charset="-79"/>
                <a:cs typeface="Varela Round" panose="00000500000000000000" pitchFamily="2" charset="-79"/>
              </a:rPr>
              <a:t>נציב תלונות הציבור</a:t>
            </a:r>
            <a:endParaRPr lang="en-US" sz="4000" b="1" dirty="0">
              <a:solidFill>
                <a:srgbClr val="00CC00"/>
              </a:solidFill>
              <a:latin typeface="Varela Round" panose="00000500000000000000" pitchFamily="2" charset="-79"/>
              <a:cs typeface="Varela Round" panose="00000500000000000000" pitchFamily="2" charset="-79"/>
            </a:endParaRPr>
          </a:p>
          <a:p>
            <a:pPr>
              <a:lnSpc>
                <a:spcPts val="3500"/>
              </a:lnSpc>
            </a:pPr>
            <a:endParaRPr lang="he-IL" sz="4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9" name="TextBox 8"/>
          <p:cNvSpPr txBox="1"/>
          <p:nvPr/>
        </p:nvSpPr>
        <p:spPr>
          <a:xfrm>
            <a:off x="1042722" y="812393"/>
            <a:ext cx="6406480" cy="1348880"/>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p>
            <a:pPr algn="ctr">
              <a:lnSpc>
                <a:spcPts val="4500"/>
              </a:lnSpc>
            </a:pPr>
            <a:r>
              <a:rPr lang="he-IL" sz="2800" b="1" dirty="0">
                <a:latin typeface="Varela Round" panose="00000500000000000000" pitchFamily="2" charset="-79"/>
                <a:cs typeface="Varela Round" panose="00000500000000000000" pitchFamily="2" charset="-79"/>
              </a:rPr>
              <a:t>אוזן קשבת לתלונות האזרח על פגיעה בו מצד רשויות השלטון</a:t>
            </a:r>
            <a:endParaRPr lang="en-US" sz="2800" b="1" dirty="0">
              <a:latin typeface="Varela Round" panose="00000500000000000000" pitchFamily="2" charset="-79"/>
              <a:cs typeface="Varela Round" panose="00000500000000000000" pitchFamily="2" charset="-79"/>
            </a:endParaRPr>
          </a:p>
        </p:txBody>
      </p:sp>
      <p:sp>
        <p:nvSpPr>
          <p:cNvPr id="7" name="חץ למטה 6"/>
          <p:cNvSpPr/>
          <p:nvPr/>
        </p:nvSpPr>
        <p:spPr>
          <a:xfrm>
            <a:off x="6545612" y="2450302"/>
            <a:ext cx="484632" cy="788205"/>
          </a:xfrm>
          <a:prstGeom prst="downArrow">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p>
            <a:pPr algn="ctr">
              <a:lnSpc>
                <a:spcPts val="4500"/>
              </a:lnSpc>
            </a:pPr>
            <a:endParaRPr lang="he-IL" sz="4000" b="1">
              <a:latin typeface="Varela Round" panose="00000500000000000000" pitchFamily="2" charset="-79"/>
              <a:cs typeface="Varela Round" panose="00000500000000000000" pitchFamily="2" charset="-79"/>
            </a:endParaRPr>
          </a:p>
        </p:txBody>
      </p:sp>
      <p:sp>
        <p:nvSpPr>
          <p:cNvPr id="21" name="TextBox 20"/>
          <p:cNvSpPr txBox="1"/>
          <p:nvPr/>
        </p:nvSpPr>
        <p:spPr>
          <a:xfrm>
            <a:off x="5285827" y="3321116"/>
            <a:ext cx="3004202" cy="1977137"/>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4000" b="1">
                <a:latin typeface="Varela Round" panose="00000500000000000000" pitchFamily="2" charset="-79"/>
                <a:cs typeface="Varela Round" panose="00000500000000000000" pitchFamily="2" charset="-79"/>
              </a:defRPr>
            </a:lvl1pPr>
          </a:lstStyle>
          <a:p>
            <a:r>
              <a:rPr lang="he-IL" sz="2800" dirty="0"/>
              <a:t>פועל מכוח חוק מבקר המדינה</a:t>
            </a:r>
            <a:endParaRPr lang="en-US" sz="2800" dirty="0"/>
          </a:p>
        </p:txBody>
      </p:sp>
      <p:sp>
        <p:nvSpPr>
          <p:cNvPr id="23" name="חץ למטה 22"/>
          <p:cNvSpPr/>
          <p:nvPr/>
        </p:nvSpPr>
        <p:spPr>
          <a:xfrm rot="5400000">
            <a:off x="4397748" y="3678812"/>
            <a:ext cx="484632" cy="788205"/>
          </a:xfrm>
          <a:prstGeom prst="downArrow">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p>
            <a:pPr algn="ctr">
              <a:lnSpc>
                <a:spcPts val="4500"/>
              </a:lnSpc>
            </a:pPr>
            <a:endParaRPr lang="he-IL" sz="4000" b="1">
              <a:latin typeface="Varela Round" panose="00000500000000000000" pitchFamily="2" charset="-79"/>
              <a:cs typeface="Varela Round" panose="00000500000000000000" pitchFamily="2" charset="-79"/>
            </a:endParaRPr>
          </a:p>
        </p:txBody>
      </p:sp>
      <p:sp>
        <p:nvSpPr>
          <p:cNvPr id="24" name="TextBox 23"/>
          <p:cNvSpPr txBox="1"/>
          <p:nvPr/>
        </p:nvSpPr>
        <p:spPr>
          <a:xfrm>
            <a:off x="391586" y="2659761"/>
            <a:ext cx="3728545" cy="2860358"/>
          </a:xfrm>
          <a:prstGeom prst="roundRect">
            <a:avLst/>
          </a:prstGeom>
          <a:solidFill>
            <a:schemeClr val="accent3">
              <a:lumMod val="40000"/>
              <a:lumOff val="60000"/>
            </a:schemeClr>
          </a:solidFill>
          <a:ln>
            <a:solidFill>
              <a:srgbClr val="99FF33"/>
            </a:solidFill>
          </a:ln>
          <a:scene3d>
            <a:camera prst="orthographicFront"/>
            <a:lightRig rig="threePt" dir="t"/>
          </a:scene3d>
          <a:sp3d>
            <a:bevelT prst="angle"/>
          </a:sp3d>
        </p:spPr>
        <p:txBody>
          <a:bodyPr wrap="square" rtlCol="1">
            <a:spAutoFit/>
          </a:bodyPr>
          <a:lstStyle>
            <a:defPPr>
              <a:defRPr lang="he-IL"/>
            </a:defPPr>
            <a:lvl1pPr algn="ctr">
              <a:lnSpc>
                <a:spcPts val="4500"/>
              </a:lnSpc>
              <a:defRPr sz="3200" b="1">
                <a:solidFill>
                  <a:schemeClr val="tx1"/>
                </a:solidFill>
                <a:latin typeface="Varela Round" panose="00000500000000000000" pitchFamily="2" charset="-79"/>
                <a:cs typeface="Varela Round" panose="00000500000000000000" pitchFamily="2" charset="-79"/>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342900" indent="-342900" algn="just">
              <a:lnSpc>
                <a:spcPct val="100000"/>
              </a:lnSpc>
              <a:buFont typeface="Arial" panose="020B0604020202020204" pitchFamily="34" charset="0"/>
              <a:buChar char="•"/>
            </a:pPr>
            <a:r>
              <a:rPr lang="he-IL" sz="1800" dirty="0"/>
              <a:t>פונה עם התלונה לגוף הציבורי אודותיו הוגשה התלונה.</a:t>
            </a:r>
          </a:p>
          <a:p>
            <a:pPr marL="342900" indent="-342900" algn="just">
              <a:lnSpc>
                <a:spcPct val="100000"/>
              </a:lnSpc>
              <a:buFont typeface="Arial" panose="020B0604020202020204" pitchFamily="34" charset="0"/>
              <a:buChar char="•"/>
            </a:pPr>
            <a:r>
              <a:rPr lang="he-IL" sz="1800" dirty="0"/>
              <a:t>חוזר למתלונן עם העתקי מכתבו, הטיפול והתיקון.</a:t>
            </a:r>
          </a:p>
          <a:p>
            <a:pPr marL="342900" indent="-342900" algn="just">
              <a:lnSpc>
                <a:spcPct val="100000"/>
              </a:lnSpc>
              <a:buFont typeface="Arial" panose="020B0604020202020204" pitchFamily="34" charset="0"/>
              <a:buChar char="•"/>
            </a:pPr>
            <a:r>
              <a:rPr lang="he-IL" sz="1800" dirty="0"/>
              <a:t>מגן גם על עובדי ציבור מפני התנכלות אליהם במקום עבודתם.</a:t>
            </a:r>
          </a:p>
        </p:txBody>
      </p:sp>
    </p:spTree>
    <p:extLst>
      <p:ext uri="{BB962C8B-B14F-4D97-AF65-F5344CB8AC3E}">
        <p14:creationId xmlns:p14="http://schemas.microsoft.com/office/powerpoint/2010/main" val="54392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10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right)">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fade">
                                      <p:cBhvr>
                                        <p:cTn id="44"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9" grpId="0" animBg="1"/>
      <p:bldP spid="7" grpId="0" animBg="1"/>
      <p:bldP spid="21" grpId="0" animBg="1"/>
      <p:bldP spid="23" grpId="0" animBg="1"/>
      <p:bldP spid="24"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11409</TotalTime>
  <Words>1055</Words>
  <Application>Microsoft Office PowerPoint</Application>
  <PresentationFormat>מסך רחב</PresentationFormat>
  <Paragraphs>116</Paragraphs>
  <Slides>15</Slides>
  <Notes>13</Notes>
  <HiddenSlides>0</HiddenSlides>
  <MMClips>0</MMClips>
  <ScaleCrop>false</ScaleCrop>
  <HeadingPairs>
    <vt:vector size="6" baseType="variant">
      <vt:variant>
        <vt:lpstr>גופנים בשימוש</vt:lpstr>
      </vt:variant>
      <vt:variant>
        <vt:i4>5</vt:i4>
      </vt:variant>
      <vt:variant>
        <vt:lpstr>ערכת נושא</vt:lpstr>
      </vt:variant>
      <vt:variant>
        <vt:i4>2</vt:i4>
      </vt:variant>
      <vt:variant>
        <vt:lpstr>כותרות שקופיות</vt:lpstr>
      </vt:variant>
      <vt:variant>
        <vt:i4>15</vt:i4>
      </vt:variant>
    </vt:vector>
  </HeadingPairs>
  <TitlesOfParts>
    <vt:vector size="22" baseType="lpstr">
      <vt:lpstr>Arial</vt:lpstr>
      <vt:lpstr>avivbold</vt:lpstr>
      <vt:lpstr>Calibri</vt:lpstr>
      <vt:lpstr>Calibri Light</vt:lpstr>
      <vt:lpstr>Varela Round</vt:lpstr>
      <vt:lpstr>ערכת נושא Office</vt:lpstr>
      <vt:lpstr>1_ערכת נושא Office</vt:lpstr>
      <vt:lpstr>מערכת שיעורים למגזר החרדי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שמידוב</dc:creator>
  <cp:lastModifiedBy>Anat Kaldaron</cp:lastModifiedBy>
  <cp:revision>434</cp:revision>
  <dcterms:created xsi:type="dcterms:W3CDTF">2020-04-26T12:31:25Z</dcterms:created>
  <dcterms:modified xsi:type="dcterms:W3CDTF">2020-06-21T10:21:55Z</dcterms:modified>
</cp:coreProperties>
</file>