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327" r:id="rId2"/>
    <p:sldId id="328" r:id="rId3"/>
    <p:sldId id="259"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266" r:id="rId22"/>
    <p:sldId id="342" r:id="rId23"/>
    <p:sldId id="360"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F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18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85C4C00-0F30-4E59-98DB-4FBBD08919FE}" type="datetimeFigureOut">
              <a:rPr lang="he-IL" smtClean="0"/>
              <a:t>י"ז/אייר/תש"פ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6E2E774-C6B1-4CA4-B849-E1BE0CD1369A}" type="slidenum">
              <a:rPr lang="he-IL" smtClean="0"/>
              <a:t>‹#›</a:t>
            </a:fld>
            <a:endParaRPr lang="he-IL"/>
          </a:p>
        </p:txBody>
      </p:sp>
    </p:spTree>
    <p:extLst>
      <p:ext uri="{BB962C8B-B14F-4D97-AF65-F5344CB8AC3E}">
        <p14:creationId xmlns:p14="http://schemas.microsoft.com/office/powerpoint/2010/main" val="9020489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3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81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4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27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63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997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17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9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9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39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064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560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115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534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10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22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79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3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83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49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38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289137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98816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36256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18536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34025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94247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29322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73693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88420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10422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9059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776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י"ז/אייר/תש"פ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65882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t>י"ז/אייר/תש"פ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t>‹#›</a:t>
            </a:fld>
            <a:endParaRPr lang="he-IL"/>
          </a:p>
        </p:txBody>
      </p:sp>
    </p:spTree>
    <p:extLst>
      <p:ext uri="{BB962C8B-B14F-4D97-AF65-F5344CB8AC3E}">
        <p14:creationId xmlns:p14="http://schemas.microsoft.com/office/powerpoint/2010/main" val="367799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pPr algn="ctr"/>
            <a:r>
              <a:rPr lang="he-IL" dirty="0">
                <a:latin typeface="David" panose="020E0502060401010101" pitchFamily="34" charset="-79"/>
                <a:cs typeface="David" panose="020E0502060401010101" pitchFamily="34" charset="-79"/>
              </a:rPr>
              <a:t>מערכת </a:t>
            </a:r>
            <a:r>
              <a:rPr lang="he-IL" dirty="0" smtClean="0">
                <a:latin typeface="David" panose="020E0502060401010101" pitchFamily="34" charset="-79"/>
                <a:cs typeface="David" panose="020E0502060401010101" pitchFamily="34" charset="-79"/>
              </a:rPr>
              <a:t>שיעורים למגזר החרדי</a:t>
            </a:r>
            <a:endParaRPr lang="he-IL" dirty="0">
              <a:latin typeface="David" panose="020E0502060401010101" pitchFamily="34" charset="-79"/>
              <a:cs typeface="David" panose="020E0502060401010101" pitchFamily="34" charset="-79"/>
            </a:endParaRPr>
          </a:p>
        </p:txBody>
      </p:sp>
      <p:sp>
        <p:nvSpPr>
          <p:cNvPr id="2" name="מלבן 1"/>
          <p:cNvSpPr/>
          <p:nvPr/>
        </p:nvSpPr>
        <p:spPr>
          <a:xfrm>
            <a:off x="5125453" y="360948"/>
            <a:ext cx="1780673" cy="1636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66725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44575" y="-113929"/>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פעולות ארגון האצ"ל</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מלבן מעוגל 8"/>
          <p:cNvSpPr/>
          <p:nvPr/>
        </p:nvSpPr>
        <p:spPr>
          <a:xfrm>
            <a:off x="7200066" y="787584"/>
            <a:ext cx="1953938" cy="7465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לחימה בכנופיות</a:t>
            </a:r>
            <a:endParaRPr lang="he-IL" sz="2000" b="1" dirty="0">
              <a:solidFill>
                <a:schemeClr val="tx1"/>
              </a:solidFill>
              <a:latin typeface="David" panose="020E0502060401010101" pitchFamily="34" charset="-79"/>
              <a:cs typeface="David" panose="020E0502060401010101" pitchFamily="34" charset="-79"/>
            </a:endParaRP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מלבן מעוגל 9"/>
          <p:cNvSpPr/>
          <p:nvPr/>
        </p:nvSpPr>
        <p:spPr>
          <a:xfrm>
            <a:off x="644526" y="744778"/>
            <a:ext cx="6555540" cy="81969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הגנה על תל אביב במאורעות תרצ"ו-תרצ"ט.</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פעולות נקמה ותגמול- 'עין תחת עין'.</a:t>
            </a:r>
          </a:p>
        </p:txBody>
      </p:sp>
      <p:sp>
        <p:nvSpPr>
          <p:cNvPr id="13" name="מלבן מעוגל 12"/>
          <p:cNvSpPr/>
          <p:nvPr/>
        </p:nvSpPr>
        <p:spPr>
          <a:xfrm>
            <a:off x="7220294" y="1549808"/>
            <a:ext cx="1933710" cy="594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העפלה</a:t>
            </a:r>
            <a:endParaRPr lang="he-IL" sz="20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664754" y="1551957"/>
            <a:ext cx="6555540" cy="5763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ארגון וטיפול באניות מעפילים מאירופה במהלך שנות השלושים.</a:t>
            </a:r>
            <a:endParaRPr lang="he-IL"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7220294" y="3299716"/>
            <a:ext cx="1933710" cy="594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המאבק בבריטים</a:t>
            </a:r>
            <a:endParaRPr lang="he-IL" sz="2000" b="1"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600075" y="2156716"/>
            <a:ext cx="6555540" cy="362164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pPr algn="just"/>
            <a:endParaRPr lang="he-IL" dirty="0">
              <a:solidFill>
                <a:schemeClr val="tx1"/>
              </a:solidFill>
              <a:latin typeface="David" panose="020E0502060401010101" pitchFamily="34" charset="-79"/>
              <a:cs typeface="David" panose="020E0502060401010101" pitchFamily="34" charset="-79"/>
            </a:endParaRP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הכשרת צעירים בחו"ל ללחימה.</a:t>
            </a: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רכש נשק ואמצעים שונים באירופה ושליחתם לארץ.</a:t>
            </a: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חידש את המאבק בבריטים לקראת תום מלחה"ע ה-2.</a:t>
            </a: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פעל לשחרור לוחמיו מהכלא הבריטי בעכו ולבריחתם ממחנות המעצר באריתריאה.</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'פרשת הסרג'נטים'-  פעולת תגמול בבריטים על תליית לוחמיו.</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'ליל ההלקאות' כתגובה על הלקאת לוחם אצ"ל.</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היה שותף בתנועת המרי העברי שאיחדה את כל לוחמי המחתרות ובמסגרת זו ביצע את פיצוץ מלון המלך דוד.</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התקפה על '</a:t>
            </a:r>
            <a:r>
              <a:rPr lang="he-IL" dirty="0" err="1" smtClean="0">
                <a:solidFill>
                  <a:schemeClr val="tx1"/>
                </a:solidFill>
                <a:latin typeface="David" panose="020E0502060401010101" pitchFamily="34" charset="-79"/>
                <a:cs typeface="David" panose="020E0502060401010101" pitchFamily="34" charset="-79"/>
              </a:rPr>
              <a:t>בווינגרד</a:t>
            </a:r>
            <a:r>
              <a:rPr lang="he-IL" dirty="0" smtClean="0">
                <a:solidFill>
                  <a:schemeClr val="tx1"/>
                </a:solidFill>
                <a:latin typeface="David" panose="020E0502060401010101" pitchFamily="34" charset="-79"/>
                <a:cs typeface="David" panose="020E0502060401010101" pitchFamily="34" charset="-79"/>
              </a:rPr>
              <a:t>' בירושלים.</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חלק מהחוקרים רואים בפעולותיהם של אנשי אצ"ל את הזרז ליציאת הבריטים מן הארץ.</a:t>
            </a:r>
          </a:p>
          <a:p>
            <a:pPr marL="285750" indent="-285750">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he-IL" dirty="0">
              <a:solidFill>
                <a:schemeClr val="tx1"/>
              </a:solidFill>
              <a:latin typeface="David" panose="020E0502060401010101" pitchFamily="34" charset="-79"/>
              <a:cs typeface="David" panose="020E0502060401010101" pitchFamily="34" charset="-79"/>
            </a:endParaRPr>
          </a:p>
        </p:txBody>
      </p:sp>
      <p:pic>
        <p:nvPicPr>
          <p:cNvPr id="21" name="Picture 2" descr="סמל האצ&quot;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7" y="48636"/>
            <a:ext cx="559859" cy="71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animBg="1"/>
      <p:bldP spid="10"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3526" y="-66012"/>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מחתרות- התארגנות ארגון האצ"ל</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181100" y="650851"/>
            <a:ext cx="7132669" cy="17494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a:solidFill>
                  <a:schemeClr val="tx1"/>
                </a:solidFill>
                <a:latin typeface="David" panose="020E0502060401010101" pitchFamily="34" charset="-79"/>
                <a:cs typeface="David" panose="020E0502060401010101" pitchFamily="34" charset="-79"/>
              </a:rPr>
              <a:t>ח"ק</a:t>
            </a:r>
            <a:r>
              <a:rPr lang="he-IL" sz="2000" dirty="0">
                <a:solidFill>
                  <a:schemeClr val="tx1"/>
                </a:solidFill>
                <a:latin typeface="David" panose="020E0502060401010101" pitchFamily="34" charset="-79"/>
                <a:cs typeface="David" panose="020E0502060401010101" pitchFamily="34" charset="-79"/>
              </a:rPr>
              <a:t> - חיל </a:t>
            </a:r>
            <a:r>
              <a:rPr lang="he-IL" sz="2000" dirty="0" smtClean="0">
                <a:solidFill>
                  <a:schemeClr val="tx1"/>
                </a:solidFill>
                <a:latin typeface="David" panose="020E0502060401010101" pitchFamily="34" charset="-79"/>
                <a:cs typeface="David" panose="020E0502060401010101" pitchFamily="34" charset="-79"/>
              </a:rPr>
              <a:t>קרב. עיקר </a:t>
            </a:r>
            <a:r>
              <a:rPr lang="he-IL" sz="2000" dirty="0">
                <a:solidFill>
                  <a:schemeClr val="tx1"/>
                </a:solidFill>
                <a:latin typeface="David" panose="020E0502060401010101" pitchFamily="34" charset="-79"/>
                <a:cs typeface="David" panose="020E0502060401010101" pitchFamily="34" charset="-79"/>
              </a:rPr>
              <a:t>הכוח הקרבי של הארגון,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הים</a:t>
            </a:r>
            <a:r>
              <a:rPr lang="he-IL" sz="2000" dirty="0">
                <a:solidFill>
                  <a:schemeClr val="tx1"/>
                </a:solidFill>
                <a:latin typeface="David" panose="020E0502060401010101" pitchFamily="34" charset="-79"/>
                <a:cs typeface="David" panose="020E0502060401010101" pitchFamily="34" charset="-79"/>
              </a:rPr>
              <a:t> - יחידות מחץ,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דלק</a:t>
            </a:r>
            <a:r>
              <a:rPr lang="he-IL" sz="2000" dirty="0" smtClean="0">
                <a:solidFill>
                  <a:schemeClr val="tx1"/>
                </a:solidFill>
                <a:latin typeface="David" panose="020E0502060401010101" pitchFamily="34" charset="-79"/>
                <a:cs typeface="David" panose="020E0502060401010101" pitchFamily="34" charset="-79"/>
              </a:rPr>
              <a:t>- </a:t>
            </a:r>
            <a:r>
              <a:rPr lang="he-IL" sz="2000" dirty="0">
                <a:solidFill>
                  <a:schemeClr val="tx1"/>
                </a:solidFill>
                <a:latin typeface="David" panose="020E0502060401010101" pitchFamily="34" charset="-79"/>
                <a:cs typeface="David" panose="020E0502060401010101" pitchFamily="34" charset="-79"/>
              </a:rPr>
              <a:t>מודיעין הארגון,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b="1" dirty="0" err="1" smtClean="0">
                <a:solidFill>
                  <a:schemeClr val="tx1"/>
                </a:solidFill>
                <a:latin typeface="David" panose="020E0502060401010101" pitchFamily="34" charset="-79"/>
                <a:cs typeface="David" panose="020E0502060401010101" pitchFamily="34" charset="-79"/>
              </a:rPr>
              <a:t>חת"מ</a:t>
            </a:r>
            <a:r>
              <a:rPr lang="he-IL" sz="2000" dirty="0">
                <a:solidFill>
                  <a:schemeClr val="tx1"/>
                </a:solidFill>
                <a:latin typeface="David" panose="020E0502060401010101" pitchFamily="34" charset="-79"/>
                <a:cs typeface="David" panose="020E0502060401010101" pitchFamily="34" charset="-79"/>
              </a:rPr>
              <a:t> - חיל תעמולה מהפכני, אחראי על הפצת ההסברה, </a:t>
            </a:r>
            <a:endParaRPr lang="he-IL" sz="2000"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sz="2000" b="1" dirty="0" err="1" smtClean="0">
                <a:solidFill>
                  <a:schemeClr val="tx1"/>
                </a:solidFill>
                <a:latin typeface="David" panose="020E0502060401010101" pitchFamily="34" charset="-79"/>
                <a:cs typeface="David" panose="020E0502060401010101" pitchFamily="34" charset="-79"/>
              </a:rPr>
              <a:t>ח"ת</a:t>
            </a:r>
            <a:r>
              <a:rPr lang="he-IL" sz="2000" dirty="0">
                <a:solidFill>
                  <a:schemeClr val="tx1"/>
                </a:solidFill>
                <a:latin typeface="David" panose="020E0502060401010101" pitchFamily="34" charset="-79"/>
                <a:cs typeface="David" panose="020E0502060401010101" pitchFamily="34" charset="-79"/>
              </a:rPr>
              <a:t> - חטיבת תכנון. </a:t>
            </a: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rot="5400000">
            <a:off x="7861533" y="1204628"/>
            <a:ext cx="1571651" cy="6418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ארגון</a:t>
            </a:r>
            <a:endParaRPr lang="he-IL" sz="2400" b="1" dirty="0">
              <a:solidFill>
                <a:schemeClr val="tx1"/>
              </a:solidFill>
              <a:latin typeface="David" panose="020E0502060401010101" pitchFamily="34" charset="-79"/>
              <a:cs typeface="David" panose="020E0502060401010101" pitchFamily="34" charset="-79"/>
            </a:endParaRP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Picture 2" descr="סמל האצ&quot;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97" y="48636"/>
            <a:ext cx="559859" cy="71172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מעוגל 10"/>
          <p:cNvSpPr/>
          <p:nvPr/>
        </p:nvSpPr>
        <p:spPr>
          <a:xfrm>
            <a:off x="1181100" y="2466585"/>
            <a:ext cx="7132669" cy="13307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דוד רזיאל. </a:t>
            </a:r>
            <a:r>
              <a:rPr lang="he-IL" sz="2000" dirty="0" smtClean="0">
                <a:solidFill>
                  <a:schemeClr val="tx1"/>
                </a:solidFill>
                <a:latin typeface="David" panose="020E0502060401010101" pitchFamily="34" charset="-79"/>
                <a:cs typeface="David" panose="020E0502060401010101" pitchFamily="34" charset="-79"/>
              </a:rPr>
              <a:t>נהרג בעיראק בהפצצת מטוסים גרמניים.</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יעקב מרידור. </a:t>
            </a:r>
            <a:r>
              <a:rPr lang="he-IL" sz="2000" dirty="0" smtClean="0">
                <a:solidFill>
                  <a:schemeClr val="tx1"/>
                </a:solidFill>
                <a:latin typeface="David" panose="020E0502060401010101" pitchFamily="34" charset="-79"/>
                <a:cs typeface="David" panose="020E0502060401010101" pitchFamily="34" charset="-79"/>
              </a:rPr>
              <a:t>מפקד האצ"ל אחרי רזיאל.</a:t>
            </a:r>
          </a:p>
          <a:p>
            <a:pPr marL="342900" indent="-342900">
              <a:buFont typeface="Arial" panose="020B0604020202020204" pitchFamily="34" charset="0"/>
              <a:buChar char="•"/>
            </a:pPr>
            <a:r>
              <a:rPr lang="he-IL" sz="2000" b="1" dirty="0" smtClean="0">
                <a:solidFill>
                  <a:schemeClr val="tx1"/>
                </a:solidFill>
                <a:latin typeface="David" panose="020E0502060401010101" pitchFamily="34" charset="-79"/>
                <a:cs typeface="David" panose="020E0502060401010101" pitchFamily="34" charset="-79"/>
              </a:rPr>
              <a:t>מנחם בגין-'</a:t>
            </a:r>
            <a:r>
              <a:rPr lang="he-IL" sz="2000" dirty="0" smtClean="0">
                <a:solidFill>
                  <a:schemeClr val="tx1"/>
                </a:solidFill>
                <a:latin typeface="David" panose="020E0502060401010101" pitchFamily="34" charset="-79"/>
                <a:cs typeface="David" panose="020E0502060401010101" pitchFamily="34" charset="-79"/>
              </a:rPr>
              <a:t>ישראל </a:t>
            </a:r>
            <a:r>
              <a:rPr lang="he-IL" sz="2000" dirty="0" err="1" smtClean="0">
                <a:solidFill>
                  <a:schemeClr val="tx1"/>
                </a:solidFill>
                <a:latin typeface="David" panose="020E0502060401010101" pitchFamily="34" charset="-79"/>
                <a:cs typeface="David" panose="020E0502060401010101" pitchFamily="34" charset="-79"/>
              </a:rPr>
              <a:t>ססובר</a:t>
            </a:r>
            <a:r>
              <a:rPr lang="he-IL" sz="2000" dirty="0" smtClean="0">
                <a:solidFill>
                  <a:schemeClr val="tx1"/>
                </a:solidFill>
                <a:latin typeface="David" panose="020E0502060401010101" pitchFamily="34" charset="-79"/>
                <a:cs typeface="David" panose="020E0502060401010101" pitchFamily="34" charset="-79"/>
              </a:rPr>
              <a:t>'. לימים ראש ממשלת ישראל. </a:t>
            </a:r>
            <a:endParaRPr lang="he-IL" sz="2000" dirty="0">
              <a:solidFill>
                <a:schemeClr val="tx1"/>
              </a:solidFill>
              <a:latin typeface="David" panose="020E0502060401010101" pitchFamily="34" charset="-79"/>
              <a:cs typeface="David" panose="020E0502060401010101" pitchFamily="34" charset="-79"/>
            </a:endParaRPr>
          </a:p>
        </p:txBody>
      </p:sp>
      <p:sp>
        <p:nvSpPr>
          <p:cNvPr id="13" name="מלבן מעוגל 12"/>
          <p:cNvSpPr/>
          <p:nvPr/>
        </p:nvSpPr>
        <p:spPr>
          <a:xfrm rot="5400000">
            <a:off x="7985173" y="2807822"/>
            <a:ext cx="1324367" cy="6418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מפקדים</a:t>
            </a:r>
            <a:endParaRPr lang="he-IL" sz="2400" b="1" dirty="0">
              <a:solidFill>
                <a:schemeClr val="tx1"/>
              </a:solidFill>
              <a:latin typeface="David" panose="020E0502060401010101" pitchFamily="34" charset="-79"/>
              <a:cs typeface="David" panose="020E0502060401010101" pitchFamily="34" charset="-79"/>
            </a:endParaRPr>
          </a:p>
        </p:txBody>
      </p:sp>
      <p:pic>
        <p:nvPicPr>
          <p:cNvPr id="7170" name="Picture 2" descr="מנחם בגין - מפקד האצ&quot;ל / שם המחבר"/>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878" y="3863586"/>
            <a:ext cx="13430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ב-8 בפברואר 1947 - בריחת לוחמי האצ&quot;ל ממחנה לטרון | Zionism Calend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063" y="3880305"/>
            <a:ext cx="3684451" cy="188828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בית-הדין של הארגון הצבאי הלאומי&quot; – כרוז מטעם האצ&quot;ל, 1947 – הוצאה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675" y="3880305"/>
            <a:ext cx="1676425" cy="235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4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174"/>
                                        </p:tgtEl>
                                        <p:attrNameLst>
                                          <p:attrName>style.visibility</p:attrName>
                                        </p:attrNameLst>
                                      </p:cBhvr>
                                      <p:to>
                                        <p:strVal val="visible"/>
                                      </p:to>
                                    </p:set>
                                    <p:animEffect transition="in" filter="circle(in)">
                                      <p:cBhvr>
                                        <p:cTn id="34" dur="2000"/>
                                        <p:tgtEl>
                                          <p:spTgt spid="7174"/>
                                        </p:tgtEl>
                                      </p:cBhvr>
                                    </p:animEffect>
                                  </p:childTnLst>
                                </p:cTn>
                              </p:par>
                              <p:par>
                                <p:cTn id="35" presetID="6" presetClass="entr" presetSubtype="16" fill="hold" nodeType="with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circle(in)">
                                      <p:cBhvr>
                                        <p:cTn id="37" dur="2000"/>
                                        <p:tgtEl>
                                          <p:spTgt spid="71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7170"/>
                                        </p:tgtEl>
                                        <p:attrNameLst>
                                          <p:attrName>style.visibility</p:attrName>
                                        </p:attrNameLst>
                                      </p:cBhvr>
                                      <p:to>
                                        <p:strVal val="visible"/>
                                      </p:to>
                                    </p:set>
                                    <p:animEffect transition="in" filter="circle(in)">
                                      <p:cBhvr>
                                        <p:cTn id="54"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58536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ארגון </a:t>
            </a:r>
            <a:r>
              <a:rPr lang="he-IL" sz="4800" b="1" dirty="0" err="1" smtClean="0">
                <a:solidFill>
                  <a:srgbClr val="00CC00"/>
                </a:solidFill>
                <a:latin typeface="David" panose="020E0502060401010101" pitchFamily="34" charset="-79"/>
                <a:cs typeface="David" panose="020E0502060401010101" pitchFamily="34" charset="-79"/>
              </a:rPr>
              <a:t>הלח"י</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578908" y="889057"/>
            <a:ext cx="6794500" cy="68136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b="1" dirty="0">
                <a:solidFill>
                  <a:schemeClr val="tx1"/>
                </a:solidFill>
                <a:latin typeface="David" panose="020E0502060401010101" pitchFamily="34" charset="-79"/>
                <a:cs typeface="David" panose="020E0502060401010101" pitchFamily="34" charset="-79"/>
              </a:rPr>
              <a:t>לוחמי חרות ישראל</a:t>
            </a:r>
            <a:r>
              <a:rPr lang="he-IL" dirty="0">
                <a:solidFill>
                  <a:schemeClr val="tx1"/>
                </a:solidFill>
                <a:latin typeface="David" panose="020E0502060401010101" pitchFamily="34" charset="-79"/>
                <a:cs typeface="David" panose="020E0502060401010101" pitchFamily="34" charset="-79"/>
              </a:rPr>
              <a:t> (ידוע </a:t>
            </a:r>
            <a:r>
              <a:rPr lang="he-IL" dirty="0" smtClean="0">
                <a:solidFill>
                  <a:schemeClr val="tx1"/>
                </a:solidFill>
                <a:latin typeface="David" panose="020E0502060401010101" pitchFamily="34" charset="-79"/>
                <a:cs typeface="David" panose="020E0502060401010101" pitchFamily="34" charset="-79"/>
              </a:rPr>
              <a:t>בראשי התיבות</a:t>
            </a:r>
            <a:r>
              <a:rPr lang="he-IL" dirty="0">
                <a:solidFill>
                  <a:schemeClr val="tx1"/>
                </a:solidFill>
                <a:latin typeface="David" panose="020E0502060401010101" pitchFamily="34" charset="-79"/>
                <a:cs typeface="David" panose="020E0502060401010101" pitchFamily="34" charset="-79"/>
              </a:rPr>
              <a:t> </a:t>
            </a:r>
            <a:r>
              <a:rPr lang="he-IL" b="1" dirty="0">
                <a:solidFill>
                  <a:schemeClr val="tx1"/>
                </a:solidFill>
                <a:latin typeface="David" panose="020E0502060401010101" pitchFamily="34" charset="-79"/>
                <a:cs typeface="David" panose="020E0502060401010101" pitchFamily="34" charset="-79"/>
              </a:rPr>
              <a:t>לח"י</a:t>
            </a:r>
            <a:r>
              <a:rPr lang="he-IL" dirty="0">
                <a:solidFill>
                  <a:schemeClr val="tx1"/>
                </a:solidFill>
                <a:latin typeface="David" panose="020E0502060401010101" pitchFamily="34" charset="-79"/>
                <a:cs typeface="David" panose="020E0502060401010101" pitchFamily="34" charset="-79"/>
              </a:rPr>
              <a:t>) הייתה </a:t>
            </a:r>
            <a:r>
              <a:rPr lang="he-IL" dirty="0" smtClean="0">
                <a:solidFill>
                  <a:schemeClr val="tx1"/>
                </a:solidFill>
                <a:latin typeface="David" panose="020E0502060401010101" pitchFamily="34" charset="-79"/>
                <a:cs typeface="David" panose="020E0502060401010101" pitchFamily="34" charset="-79"/>
              </a:rPr>
              <a:t>מחתרת יהודית</a:t>
            </a:r>
            <a:r>
              <a:rPr lang="he-IL" dirty="0">
                <a:solidFill>
                  <a:schemeClr val="tx1"/>
                </a:solidFill>
                <a:latin typeface="David" panose="020E0502060401010101" pitchFamily="34" charset="-79"/>
                <a:cs typeface="David" panose="020E0502060401010101" pitchFamily="34" charset="-79"/>
              </a:rPr>
              <a:t> שפעלה נגד </a:t>
            </a:r>
            <a:r>
              <a:rPr lang="he-IL" dirty="0" smtClean="0">
                <a:solidFill>
                  <a:schemeClr val="tx1"/>
                </a:solidFill>
                <a:latin typeface="David" panose="020E0502060401010101" pitchFamily="34" charset="-79"/>
                <a:cs typeface="David" panose="020E0502060401010101" pitchFamily="34" charset="-79"/>
              </a:rPr>
              <a:t>המנדט הבריטי.</a:t>
            </a:r>
            <a:endParaRPr lang="he-IL"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923959"/>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מה</a:t>
            </a:r>
          </a:p>
        </p:txBody>
      </p:sp>
      <p:sp>
        <p:nvSpPr>
          <p:cNvPr id="11" name="מלבן מעוגל 10"/>
          <p:cNvSpPr/>
          <p:nvPr/>
        </p:nvSpPr>
        <p:spPr>
          <a:xfrm>
            <a:off x="7373408" y="1567697"/>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מתי</a:t>
            </a:r>
            <a:endParaRPr lang="he-IL"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7373408" y="3581963"/>
            <a:ext cx="1933710" cy="48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מיקום</a:t>
            </a:r>
            <a:endParaRPr lang="he-IL" sz="2400" b="1" dirty="0">
              <a:solidFill>
                <a:schemeClr val="tx1"/>
              </a:solidFill>
              <a:latin typeface="David" panose="020E0502060401010101" pitchFamily="34" charset="-79"/>
              <a:cs typeface="David" panose="020E0502060401010101" pitchFamily="34" charset="-79"/>
            </a:endParaRPr>
          </a:p>
        </p:txBody>
      </p:sp>
      <p:sp>
        <p:nvSpPr>
          <p:cNvPr id="18" name="מלבן מעוגל 17"/>
          <p:cNvSpPr/>
          <p:nvPr/>
        </p:nvSpPr>
        <p:spPr>
          <a:xfrm>
            <a:off x="7373408" y="2607967"/>
            <a:ext cx="1933710" cy="5693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מדוע</a:t>
            </a:r>
            <a:endParaRPr lang="he-IL" sz="2400" b="1" dirty="0">
              <a:solidFill>
                <a:schemeClr val="tx1"/>
              </a:solidFill>
              <a:latin typeface="David" panose="020E0502060401010101" pitchFamily="34" charset="-79"/>
              <a:cs typeface="David" panose="020E0502060401010101" pitchFamily="34" charset="-79"/>
            </a:endParaRPr>
          </a:p>
        </p:txBody>
      </p:sp>
      <p:sp>
        <p:nvSpPr>
          <p:cNvPr id="3" name="מלבן מעוגל 2"/>
          <p:cNvSpPr/>
          <p:nvPr/>
        </p:nvSpPr>
        <p:spPr>
          <a:xfrm>
            <a:off x="578908" y="1598688"/>
            <a:ext cx="6794500" cy="5946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בין השנים ת"ש/1940- תש"ח/1948.</a:t>
            </a:r>
            <a:endParaRPr lang="he-IL"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560916" y="2203274"/>
            <a:ext cx="6812492" cy="13309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בעקבות פילוג </a:t>
            </a:r>
            <a:r>
              <a:rPr lang="he-IL" dirty="0">
                <a:solidFill>
                  <a:schemeClr val="tx1"/>
                </a:solidFill>
                <a:latin typeface="David" panose="020E0502060401010101" pitchFamily="34" charset="-79"/>
                <a:cs typeface="David" panose="020E0502060401010101" pitchFamily="34" charset="-79"/>
              </a:rPr>
              <a:t>באצ"ל, </a:t>
            </a:r>
            <a:r>
              <a:rPr lang="he-IL" dirty="0" smtClean="0">
                <a:solidFill>
                  <a:schemeClr val="tx1"/>
                </a:solidFill>
                <a:latin typeface="David" panose="020E0502060401010101" pitchFamily="34" charset="-79"/>
                <a:cs typeface="David" panose="020E0502060401010101" pitchFamily="34" charset="-79"/>
              </a:rPr>
              <a:t>אז קבוצת </a:t>
            </a:r>
            <a:r>
              <a:rPr lang="he-IL" dirty="0">
                <a:solidFill>
                  <a:schemeClr val="tx1"/>
                </a:solidFill>
                <a:latin typeface="David" panose="020E0502060401010101" pitchFamily="34" charset="-79"/>
                <a:cs typeface="David" panose="020E0502060401010101" pitchFamily="34" charset="-79"/>
              </a:rPr>
              <a:t>חברים בראשותו של אברהם שטרן (יאיר) הקימו ארגון עצמאי בשם </a:t>
            </a:r>
            <a:r>
              <a:rPr lang="he-IL" dirty="0" err="1">
                <a:solidFill>
                  <a:schemeClr val="tx1"/>
                </a:solidFill>
                <a:latin typeface="David" panose="020E0502060401010101" pitchFamily="34" charset="-79"/>
                <a:cs typeface="David" panose="020E0502060401010101" pitchFamily="34" charset="-79"/>
              </a:rPr>
              <a:t>הלח"י</a:t>
            </a:r>
            <a:r>
              <a:rPr lang="he-IL" dirty="0">
                <a:solidFill>
                  <a:schemeClr val="tx1"/>
                </a:solidFill>
                <a:latin typeface="David" panose="020E0502060401010101" pitchFamily="34" charset="-79"/>
                <a:cs typeface="David" panose="020E0502060401010101" pitchFamily="34" charset="-79"/>
              </a:rPr>
              <a:t>. </a:t>
            </a:r>
            <a:endParaRPr lang="he-IL" dirty="0" smtClean="0">
              <a:solidFill>
                <a:schemeClr val="tx1"/>
              </a:solidFill>
              <a:latin typeface="David" panose="020E0502060401010101" pitchFamily="34" charset="-79"/>
              <a:cs typeface="David" panose="020E0502060401010101" pitchFamily="34" charset="-79"/>
            </a:endParaRP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חברי </a:t>
            </a:r>
            <a:r>
              <a:rPr lang="he-IL" dirty="0">
                <a:solidFill>
                  <a:schemeClr val="tx1"/>
                </a:solidFill>
                <a:latin typeface="David" panose="020E0502060401010101" pitchFamily="34" charset="-79"/>
                <a:cs typeface="David" panose="020E0502060401010101" pitchFamily="34" charset="-79"/>
              </a:rPr>
              <a:t>הארגון האמינו שיש להילחם נגד הבריטים, אף על פי שהבריטים לחמו באותה עת נגד הגרמנים.</a:t>
            </a: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569912" y="3551409"/>
            <a:ext cx="6794500" cy="564665"/>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כל הארץ. בירושלים היה ללח"י מחנה דתי.</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373408" y="4467042"/>
            <a:ext cx="1933710" cy="5321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578908" y="4133286"/>
            <a:ext cx="6794500" cy="1126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לח"י היה ארגון קטן שמנה מאות אנשים בלבד</a:t>
            </a:r>
            <a:r>
              <a:rPr lang="he-IL" dirty="0" smtClean="0">
                <a:solidFill>
                  <a:schemeClr val="tx1"/>
                </a:solidFill>
                <a:latin typeface="David" panose="020E0502060401010101" pitchFamily="34" charset="-79"/>
                <a:cs typeface="David" panose="020E0502060401010101" pitchFamily="34" charset="-79"/>
              </a:rPr>
              <a:t>,</a:t>
            </a:r>
          </a:p>
          <a:p>
            <a:pPr marL="285750" indent="-28575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בירושלים ה"מחלקה הדתית לח"י", המחלקה נועדה עבור בני ירושלים החרדיים והדתיים אשר חפצו להצטרף אל שורות לח"י</a:t>
            </a:r>
            <a:endParaRPr lang="he-IL" dirty="0">
              <a:solidFill>
                <a:schemeClr val="tx1"/>
              </a:solidFill>
              <a:latin typeface="David" panose="020E0502060401010101" pitchFamily="34" charset="-79"/>
              <a:cs typeface="David" panose="020E0502060401010101" pitchFamily="34" charset="-79"/>
            </a:endParaRPr>
          </a:p>
        </p:txBody>
      </p:sp>
      <p:pic>
        <p:nvPicPr>
          <p:cNvPr id="9218" name="Picture 2" descr="https://upload.wikimedia.org/wikipedia/commons/thumb/e/e3/Logo_of_the_Lehi_movement.svg/320px-Logo_of_the_Lehi_movement.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45" y="63148"/>
            <a:ext cx="503012" cy="79695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מקבץ [4] כרוזי הסברה של הלח&quot;י, מקומות שונים בארץ, תקופת המנדט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075" y="5332973"/>
            <a:ext cx="3082925" cy="91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9220"/>
                                        </p:tgtEl>
                                        <p:attrNameLst>
                                          <p:attrName>style.visibility</p:attrName>
                                        </p:attrNameLst>
                                      </p:cBhvr>
                                      <p:to>
                                        <p:strVal val="visible"/>
                                      </p:to>
                                    </p:set>
                                    <p:animEffect transition="in" filter="circle(in)">
                                      <p:cBhvr>
                                        <p:cTn id="58" dur="2000"/>
                                        <p:tgtEl>
                                          <p:spTgt spid="92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14" grpId="0" animBg="1"/>
      <p:bldP spid="18" grpId="0" animBg="1"/>
      <p:bldP spid="3" grpId="0" animBg="1"/>
      <p:bldP spid="15" grpId="0" animBg="1"/>
      <p:bldP spid="1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מאפייני ארגון </a:t>
            </a:r>
            <a:r>
              <a:rPr lang="he-IL" sz="4800" b="1" dirty="0" err="1" smtClean="0">
                <a:solidFill>
                  <a:srgbClr val="00CC00"/>
                </a:solidFill>
                <a:latin typeface="David" panose="020E0502060401010101" pitchFamily="34" charset="-79"/>
                <a:cs typeface="David" panose="020E0502060401010101" pitchFamily="34" charset="-79"/>
              </a:rPr>
              <a:t>הלח"י</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82373" y="683190"/>
            <a:ext cx="7239000" cy="4409510"/>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latin typeface="David" panose="020E0502060401010101" pitchFamily="34" charset="-79"/>
                <a:cs typeface="David" panose="020E0502060401010101" pitchFamily="34" charset="-79"/>
              </a:rPr>
              <a:t>מצע הארגון נוסח </a:t>
            </a:r>
            <a:r>
              <a:rPr lang="he-IL" dirty="0" smtClean="0">
                <a:solidFill>
                  <a:schemeClr val="tx1"/>
                </a:solidFill>
                <a:latin typeface="David" panose="020E0502060401010101" pitchFamily="34" charset="-79"/>
                <a:cs typeface="David" panose="020E0502060401010101" pitchFamily="34" charset="-79"/>
              </a:rPr>
              <a:t>ב"שמונה עשר עקרונות התחייה" שנכתבו </a:t>
            </a:r>
            <a:r>
              <a:rPr lang="he-IL" dirty="0">
                <a:solidFill>
                  <a:schemeClr val="tx1"/>
                </a:solidFill>
                <a:latin typeface="David" panose="020E0502060401010101" pitchFamily="34" charset="-79"/>
                <a:cs typeface="David" panose="020E0502060401010101" pitchFamily="34" charset="-79"/>
              </a:rPr>
              <a:t>על ידי אברהם שטרן, ובו הגדיר את יעוד התנועה:</a:t>
            </a:r>
          </a:p>
          <a:p>
            <a:pPr algn="ctr"/>
            <a:r>
              <a:rPr lang="he-IL" dirty="0">
                <a:solidFill>
                  <a:schemeClr val="tx1"/>
                </a:solidFill>
                <a:latin typeface="David" panose="020E0502060401010101" pitchFamily="34" charset="-79"/>
                <a:cs typeface="David" panose="020E0502060401010101" pitchFamily="34" charset="-79"/>
              </a:rPr>
              <a:t>גאולת הארץ</a:t>
            </a:r>
          </a:p>
          <a:p>
            <a:pPr algn="ctr"/>
            <a:r>
              <a:rPr lang="he-IL" dirty="0">
                <a:solidFill>
                  <a:schemeClr val="tx1"/>
                </a:solidFill>
                <a:latin typeface="David" panose="020E0502060401010101" pitchFamily="34" charset="-79"/>
                <a:cs typeface="David" panose="020E0502060401010101" pitchFamily="34" charset="-79"/>
              </a:rPr>
              <a:t>תקומת המלכות</a:t>
            </a:r>
          </a:p>
          <a:p>
            <a:pPr algn="ctr"/>
            <a:r>
              <a:rPr lang="he-IL" dirty="0">
                <a:solidFill>
                  <a:schemeClr val="tx1"/>
                </a:solidFill>
                <a:latin typeface="David" panose="020E0502060401010101" pitchFamily="34" charset="-79"/>
                <a:cs typeface="David" panose="020E0502060401010101" pitchFamily="34" charset="-79"/>
              </a:rPr>
              <a:t>תחיית האומה.</a:t>
            </a:r>
          </a:p>
          <a:p>
            <a:pPr marL="285750" indent="-28575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משפט המפתח בעקרונות התחייה הוא: "אין תקומת המלכות בלא גאולת הארץ, ואין תחיית האומה ללא תקומת המלכות".</a:t>
            </a:r>
          </a:p>
          <a:p>
            <a:pPr marL="285750" indent="-28575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ארבעת הסעיפים הראשונים מדברים על ייחודו של עם ישראל, זכותו על מכורתו, היא ארץ ישראל </a:t>
            </a:r>
            <a:r>
              <a:rPr lang="he-IL" dirty="0" smtClean="0">
                <a:solidFill>
                  <a:schemeClr val="tx1"/>
                </a:solidFill>
                <a:latin typeface="David" panose="020E0502060401010101" pitchFamily="34" charset="-79"/>
                <a:cs typeface="David" panose="020E0502060401010101" pitchFamily="34" charset="-79"/>
              </a:rPr>
              <a:t>מהפרת</a:t>
            </a:r>
            <a:r>
              <a:rPr lang="he-IL" dirty="0">
                <a:solidFill>
                  <a:schemeClr val="tx1"/>
                </a:solidFill>
                <a:latin typeface="David" panose="020E0502060401010101" pitchFamily="34" charset="-79"/>
                <a:cs typeface="David" panose="020E0502060401010101" pitchFamily="34" charset="-79"/>
              </a:rPr>
              <a:t> ועד נהר מצרים, ועל ייעודה של התנועה. </a:t>
            </a: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ששת </a:t>
            </a:r>
            <a:r>
              <a:rPr lang="he-IL" dirty="0">
                <a:solidFill>
                  <a:schemeClr val="tx1"/>
                </a:solidFill>
                <a:latin typeface="David" panose="020E0502060401010101" pitchFamily="34" charset="-79"/>
                <a:cs typeface="David" panose="020E0502060401010101" pitchFamily="34" charset="-79"/>
              </a:rPr>
              <a:t>הסעיפים הבאים מדברים על תפקידי הארגון: חינוך העם, איחוד העם, כריתת בריתות, הקמת כוח לוחם, כיבוש הארץ ומלחמה במפריעים למטרות אלו. </a:t>
            </a: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יתרת </a:t>
            </a:r>
            <a:r>
              <a:rPr lang="he-IL" dirty="0">
                <a:solidFill>
                  <a:schemeClr val="tx1"/>
                </a:solidFill>
                <a:latin typeface="David" panose="020E0502060401010101" pitchFamily="34" charset="-79"/>
                <a:cs typeface="David" panose="020E0502060401010101" pitchFamily="34" charset="-79"/>
              </a:rPr>
              <a:t>הסעיפים מדברים על תפקידי התנועה לאחר שחרור הארץ מהשלטון הבריטי: הקמת משטר צדק, הפרחת השממה, </a:t>
            </a:r>
            <a:r>
              <a:rPr lang="he-IL" dirty="0" smtClean="0">
                <a:solidFill>
                  <a:schemeClr val="tx1"/>
                </a:solidFill>
                <a:latin typeface="David" panose="020E0502060401010101" pitchFamily="34" charset="-79"/>
                <a:cs typeface="David" panose="020E0502060401010101" pitchFamily="34" charset="-79"/>
              </a:rPr>
              <a:t>קיבוץ גלויות, </a:t>
            </a:r>
            <a:r>
              <a:rPr lang="he-IL" dirty="0">
                <a:solidFill>
                  <a:schemeClr val="tx1"/>
                </a:solidFill>
                <a:latin typeface="David" panose="020E0502060401010101" pitchFamily="34" charset="-79"/>
                <a:cs typeface="David" panose="020E0502060401010101" pitchFamily="34" charset="-79"/>
              </a:rPr>
              <a:t>החייאת השפה </a:t>
            </a:r>
            <a:r>
              <a:rPr lang="he-IL" dirty="0" smtClean="0">
                <a:solidFill>
                  <a:schemeClr val="tx1"/>
                </a:solidFill>
                <a:latin typeface="David" panose="020E0502060401010101" pitchFamily="34" charset="-79"/>
                <a:cs typeface="David" panose="020E0502060401010101" pitchFamily="34" charset="-79"/>
              </a:rPr>
              <a:t>העברית</a:t>
            </a:r>
            <a:r>
              <a:rPr lang="he-IL" dirty="0">
                <a:solidFill>
                  <a:schemeClr val="tx1"/>
                </a:solidFill>
                <a:latin typeface="David" panose="020E0502060401010101" pitchFamily="34" charset="-79"/>
                <a:cs typeface="David" panose="020E0502060401010101" pitchFamily="34" charset="-79"/>
              </a:rPr>
              <a:t> ובניית </a:t>
            </a:r>
            <a:r>
              <a:rPr lang="he-IL" dirty="0" smtClean="0">
                <a:solidFill>
                  <a:schemeClr val="tx1"/>
                </a:solidFill>
                <a:latin typeface="David" panose="020E0502060401010101" pitchFamily="34" charset="-79"/>
                <a:cs typeface="David" panose="020E0502060401010101" pitchFamily="34" charset="-79"/>
              </a:rPr>
              <a:t>בית המקדש השלישי.</a:t>
            </a:r>
            <a:endParaRPr lang="he-IL"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rot="16200000">
            <a:off x="6675465" y="2206506"/>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אידיאולוגיה</a:t>
            </a:r>
            <a:endParaRPr lang="he-IL"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5694405" y="5182611"/>
            <a:ext cx="2269229"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מפקדים</a:t>
            </a:r>
            <a:endParaRPr lang="he-IL" sz="2400" b="1" dirty="0">
              <a:solidFill>
                <a:schemeClr val="tx1"/>
              </a:solidFill>
              <a:latin typeface="David" panose="020E0502060401010101" pitchFamily="34" charset="-79"/>
              <a:cs typeface="David" panose="020E0502060401010101" pitchFamily="34" charset="-79"/>
            </a:endParaRPr>
          </a:p>
        </p:txBody>
      </p:sp>
      <p:sp>
        <p:nvSpPr>
          <p:cNvPr id="3" name="מלבן מעוגל 2"/>
          <p:cNvSpPr/>
          <p:nvPr/>
        </p:nvSpPr>
        <p:spPr>
          <a:xfrm>
            <a:off x="82374" y="5089057"/>
            <a:ext cx="5962004" cy="8028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אברהם שטרן. נרצח בידי הבריטים בתל אביב בפברואר 1942.</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יצחק שמיר (</a:t>
            </a:r>
            <a:r>
              <a:rPr lang="he-IL" dirty="0" err="1" smtClean="0">
                <a:solidFill>
                  <a:schemeClr val="tx1"/>
                </a:solidFill>
                <a:latin typeface="David" panose="020E0502060401010101" pitchFamily="34" charset="-79"/>
                <a:cs typeface="David" panose="020E0502060401010101" pitchFamily="34" charset="-79"/>
              </a:rPr>
              <a:t>יזרניצקי</a:t>
            </a:r>
            <a:r>
              <a:rPr lang="he-IL" dirty="0" smtClean="0">
                <a:solidFill>
                  <a:schemeClr val="tx1"/>
                </a:solidFill>
                <a:latin typeface="David" panose="020E0502060401010101" pitchFamily="34" charset="-79"/>
                <a:cs typeface="David" panose="020E0502060401010101" pitchFamily="34" charset="-79"/>
              </a:rPr>
              <a:t>), ישראל אלדד (שייב) ונתן ילין-מור.</a:t>
            </a: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5" name="Picture 2" descr="https://upload.wikimedia.org/wikipedia/commons/thumb/e/e3/Logo_of_the_Lehi_movement.svg/320px-Logo_of_the_Lehi_movement.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4" y="106565"/>
            <a:ext cx="376843" cy="59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5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44575" y="-113929"/>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פעולות ארגון </a:t>
            </a:r>
            <a:r>
              <a:rPr lang="he-IL" sz="4800" b="1" dirty="0" err="1" smtClean="0">
                <a:solidFill>
                  <a:srgbClr val="00CC00"/>
                </a:solidFill>
                <a:latin typeface="David" panose="020E0502060401010101" pitchFamily="34" charset="-79"/>
                <a:cs typeface="David" panose="020E0502060401010101" pitchFamily="34" charset="-79"/>
              </a:rPr>
              <a:t>הלח"י</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מלבן מעוגל 8"/>
          <p:cNvSpPr/>
          <p:nvPr/>
        </p:nvSpPr>
        <p:spPr>
          <a:xfrm>
            <a:off x="7200066" y="787584"/>
            <a:ext cx="1953938" cy="7465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לחימה בערבים</a:t>
            </a:r>
            <a:endParaRPr lang="he-IL" sz="2000" b="1" dirty="0">
              <a:solidFill>
                <a:schemeClr val="tx1"/>
              </a:solidFill>
              <a:latin typeface="David" panose="020E0502060401010101" pitchFamily="34" charset="-79"/>
              <a:cs typeface="David" panose="020E0502060401010101" pitchFamily="34" charset="-79"/>
            </a:endParaRP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מלבן מעוגל 9"/>
          <p:cNvSpPr/>
          <p:nvPr/>
        </p:nvSpPr>
        <p:spPr>
          <a:xfrm>
            <a:off x="644526" y="744778"/>
            <a:ext cx="6555540" cy="9108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ביצוע פעולות אלימות נגד ערבים.</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הקרב בדיר-יאסין במלחמת השחרור.</a:t>
            </a:r>
          </a:p>
        </p:txBody>
      </p:sp>
      <p:sp>
        <p:nvSpPr>
          <p:cNvPr id="15" name="מלבן מעוגל 14"/>
          <p:cNvSpPr/>
          <p:nvPr/>
        </p:nvSpPr>
        <p:spPr>
          <a:xfrm>
            <a:off x="7200066" y="3299716"/>
            <a:ext cx="1953938" cy="594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המאבק בבריטים</a:t>
            </a:r>
            <a:endParaRPr lang="he-IL" sz="2000" b="1"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600074" y="1693934"/>
            <a:ext cx="6599991" cy="408443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1944: </a:t>
            </a:r>
            <a:r>
              <a:rPr lang="he-IL" dirty="0">
                <a:solidFill>
                  <a:schemeClr val="tx1"/>
                </a:solidFill>
                <a:latin typeface="David" panose="020E0502060401010101" pitchFamily="34" charset="-79"/>
                <a:cs typeface="David" panose="020E0502060401010101" pitchFamily="34" charset="-79"/>
              </a:rPr>
              <a:t>ניסיון התנקשות </a:t>
            </a:r>
            <a:r>
              <a:rPr lang="he-IL" dirty="0" smtClean="0">
                <a:solidFill>
                  <a:schemeClr val="tx1"/>
                </a:solidFill>
                <a:latin typeface="David" panose="020E0502060401010101" pitchFamily="34" charset="-79"/>
                <a:cs typeface="David" panose="020E0502060401010101" pitchFamily="34" charset="-79"/>
              </a:rPr>
              <a:t>בנציב העליון</a:t>
            </a:r>
            <a:r>
              <a:rPr lang="he-IL" dirty="0">
                <a:solidFill>
                  <a:schemeClr val="tx1"/>
                </a:solidFill>
                <a:latin typeface="David" panose="020E0502060401010101" pitchFamily="34" charset="-79"/>
                <a:cs typeface="David" panose="020E0502060401010101" pitchFamily="34" charset="-79"/>
              </a:rPr>
              <a:t> הבריטי </a:t>
            </a:r>
            <a:r>
              <a:rPr lang="he-IL" dirty="0" smtClean="0">
                <a:solidFill>
                  <a:schemeClr val="tx1"/>
                </a:solidFill>
                <a:latin typeface="David" panose="020E0502060401010101" pitchFamily="34" charset="-79"/>
                <a:cs typeface="David" panose="020E0502060401010101" pitchFamily="34" charset="-79"/>
              </a:rPr>
              <a:t>הרולד </a:t>
            </a:r>
            <a:r>
              <a:rPr lang="he-IL" dirty="0" err="1" smtClean="0">
                <a:solidFill>
                  <a:schemeClr val="tx1"/>
                </a:solidFill>
                <a:latin typeface="David" panose="020E0502060401010101" pitchFamily="34" charset="-79"/>
                <a:cs typeface="David" panose="020E0502060401010101" pitchFamily="34" charset="-79"/>
              </a:rPr>
              <a:t>מקמייקל</a:t>
            </a:r>
            <a:r>
              <a:rPr lang="he-IL" dirty="0" smtClean="0">
                <a:solidFill>
                  <a:schemeClr val="tx1"/>
                </a:solidFill>
                <a:latin typeface="David" panose="020E0502060401010101" pitchFamily="34" charset="-79"/>
                <a:cs typeface="David" panose="020E0502060401010101" pitchFamily="34" charset="-79"/>
              </a:rPr>
              <a:t>.       </a:t>
            </a:r>
            <a:r>
              <a:rPr lang="he-IL" dirty="0" err="1" smtClean="0">
                <a:solidFill>
                  <a:schemeClr val="tx1"/>
                </a:solidFill>
                <a:latin typeface="David" panose="020E0502060401010101" pitchFamily="34" charset="-79"/>
                <a:cs typeface="David" panose="020E0502060401010101" pitchFamily="34" charset="-79"/>
              </a:rPr>
              <a:t>מקמייקל</a:t>
            </a:r>
            <a:r>
              <a:rPr lang="he-IL" dirty="0" smtClean="0">
                <a:solidFill>
                  <a:schemeClr val="tx1"/>
                </a:solidFill>
                <a:latin typeface="David" panose="020E0502060401010101" pitchFamily="34" charset="-79"/>
                <a:cs typeface="David" panose="020E0502060401010101" pitchFamily="34" charset="-79"/>
              </a:rPr>
              <a:t> </a:t>
            </a:r>
            <a:r>
              <a:rPr lang="he-IL" dirty="0">
                <a:solidFill>
                  <a:schemeClr val="tx1"/>
                </a:solidFill>
                <a:latin typeface="David" panose="020E0502060401010101" pitchFamily="34" charset="-79"/>
                <a:cs typeface="David" panose="020E0502060401010101" pitchFamily="34" charset="-79"/>
              </a:rPr>
              <a:t>נחלץ בשלום מההתנקשות אך אשתו נפצעה</a:t>
            </a:r>
            <a:r>
              <a:rPr lang="he-IL" dirty="0" smtClean="0">
                <a:solidFill>
                  <a:schemeClr val="tx1"/>
                </a:solidFill>
                <a:latin typeface="David" panose="020E0502060401010101" pitchFamily="34" charset="-79"/>
                <a:cs typeface="David" panose="020E0502060401010101" pitchFamily="34" charset="-79"/>
              </a:rPr>
              <a:t>.</a:t>
            </a:r>
          </a:p>
          <a:p>
            <a:pPr marL="285750" indent="-28575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 1944: </a:t>
            </a:r>
            <a:r>
              <a:rPr lang="he-IL" dirty="0" smtClean="0">
                <a:solidFill>
                  <a:schemeClr val="tx1"/>
                </a:solidFill>
                <a:latin typeface="David" panose="020E0502060401010101" pitchFamily="34" charset="-79"/>
                <a:cs typeface="David" panose="020E0502060401010101" pitchFamily="34" charset="-79"/>
              </a:rPr>
              <a:t>רצח</a:t>
            </a:r>
            <a:r>
              <a:rPr lang="he-IL" dirty="0">
                <a:solidFill>
                  <a:schemeClr val="tx1"/>
                </a:solidFill>
                <a:latin typeface="David" panose="020E0502060401010101" pitchFamily="34" charset="-79"/>
                <a:cs typeface="David" panose="020E0502060401010101" pitchFamily="34" charset="-79"/>
              </a:rPr>
              <a:t> </a:t>
            </a:r>
            <a:r>
              <a:rPr lang="he-IL" dirty="0" err="1" smtClean="0">
                <a:solidFill>
                  <a:schemeClr val="tx1"/>
                </a:solidFill>
                <a:latin typeface="David" panose="020E0502060401010101" pitchFamily="34" charset="-79"/>
                <a:cs typeface="David" panose="020E0502060401010101" pitchFamily="34" charset="-79"/>
              </a:rPr>
              <a:t>ווילקין</a:t>
            </a:r>
            <a:r>
              <a:rPr lang="he-IL" dirty="0" smtClean="0">
                <a:solidFill>
                  <a:schemeClr val="tx1"/>
                </a:solidFill>
                <a:latin typeface="David" panose="020E0502060401010101" pitchFamily="34" charset="-79"/>
                <a:cs typeface="David" panose="020E0502060401010101" pitchFamily="34" charset="-79"/>
              </a:rPr>
              <a:t>, קצין בכיר </a:t>
            </a:r>
            <a:r>
              <a:rPr lang="he-IL" dirty="0">
                <a:solidFill>
                  <a:schemeClr val="tx1"/>
                </a:solidFill>
                <a:latin typeface="David" panose="020E0502060401010101" pitchFamily="34" charset="-79"/>
                <a:cs typeface="David" panose="020E0502060401010101" pitchFamily="34" charset="-79"/>
              </a:rPr>
              <a:t>בבולשת של המשטרה הבריטית בארץ ישראל, ומהאחראים לרצח </a:t>
            </a:r>
            <a:r>
              <a:rPr lang="he-IL" dirty="0" smtClean="0">
                <a:solidFill>
                  <a:schemeClr val="tx1"/>
                </a:solidFill>
                <a:latin typeface="David" panose="020E0502060401010101" pitchFamily="34" charset="-79"/>
                <a:cs typeface="David" panose="020E0502060401010101" pitchFamily="34" charset="-79"/>
              </a:rPr>
              <a:t>אברהם שטרן.</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1944</a:t>
            </a:r>
            <a:r>
              <a:rPr lang="he-IL" dirty="0">
                <a:solidFill>
                  <a:schemeClr val="tx1"/>
                </a:solidFill>
                <a:latin typeface="David" panose="020E0502060401010101" pitchFamily="34" charset="-79"/>
                <a:cs typeface="David" panose="020E0502060401010101" pitchFamily="34" charset="-79"/>
              </a:rPr>
              <a:t>: רצח </a:t>
            </a:r>
            <a:r>
              <a:rPr lang="he-IL" dirty="0" smtClean="0">
                <a:solidFill>
                  <a:schemeClr val="tx1"/>
                </a:solidFill>
                <a:latin typeface="David" panose="020E0502060401010101" pitchFamily="34" charset="-79"/>
                <a:cs typeface="David" panose="020E0502060401010101" pitchFamily="34" charset="-79"/>
              </a:rPr>
              <a:t>הלורד מוין, שר המושבות</a:t>
            </a:r>
            <a:r>
              <a:rPr lang="he-IL" dirty="0">
                <a:solidFill>
                  <a:schemeClr val="tx1"/>
                </a:solidFill>
                <a:latin typeface="David" panose="020E0502060401010101" pitchFamily="34" charset="-79"/>
                <a:cs typeface="David" panose="020E0502060401010101" pitchFamily="34" charset="-79"/>
              </a:rPr>
              <a:t> הבריטי, שהואשם באחריות למדיניות </a:t>
            </a:r>
            <a:r>
              <a:rPr lang="he-IL" dirty="0" smtClean="0">
                <a:solidFill>
                  <a:schemeClr val="tx1"/>
                </a:solidFill>
                <a:latin typeface="David" panose="020E0502060401010101" pitchFamily="34" charset="-79"/>
                <a:cs typeface="David" panose="020E0502060401010101" pitchFamily="34" charset="-79"/>
              </a:rPr>
              <a:t>"הספר הלבן" בעת </a:t>
            </a:r>
            <a:r>
              <a:rPr lang="he-IL" dirty="0">
                <a:solidFill>
                  <a:schemeClr val="tx1"/>
                </a:solidFill>
                <a:latin typeface="David" panose="020E0502060401010101" pitchFamily="34" charset="-79"/>
                <a:cs typeface="David" panose="020E0502060401010101" pitchFamily="34" charset="-79"/>
              </a:rPr>
              <a:t>שביקר </a:t>
            </a:r>
            <a:r>
              <a:rPr lang="he-IL" dirty="0" smtClean="0">
                <a:solidFill>
                  <a:schemeClr val="tx1"/>
                </a:solidFill>
                <a:latin typeface="David" panose="020E0502060401010101" pitchFamily="34" charset="-79"/>
                <a:cs typeface="David" panose="020E0502060401010101" pitchFamily="34" charset="-79"/>
              </a:rPr>
              <a:t>בקהיר.</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1945: פיצוץ מסילות הברזל ב'ליל הרכבות'.</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1945: התקפה על תחנות משטרה בירושלים בשת"פ עם האצ"ל.</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1946: התקפה על בתי המלאכה של הרכבת בחיפה.</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1946: התקפה על שדות התעופה במסגרת תנועת המרי העברי.</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1947: פעולות בהן נהרגו צנחנים בריטים (כלניות)</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1948: כיבוש דיר יאסין.</a:t>
            </a:r>
          </a:p>
          <a:p>
            <a:endParaRPr lang="he-IL" dirty="0">
              <a:solidFill>
                <a:schemeClr val="tx1"/>
              </a:solidFill>
              <a:latin typeface="David" panose="020E0502060401010101" pitchFamily="34" charset="-79"/>
              <a:cs typeface="David" panose="020E0502060401010101" pitchFamily="34" charset="-79"/>
            </a:endParaRPr>
          </a:p>
        </p:txBody>
      </p:sp>
      <p:pic>
        <p:nvPicPr>
          <p:cNvPr id="17" name="Picture 2" descr="https://upload.wikimedia.org/wikipedia/commons/thumb/e/e3/Logo_of_the_Lehi_movement.svg/320px-Logo_of_the_Lehi_movement.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6" y="106564"/>
            <a:ext cx="545122" cy="86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animBg="1"/>
      <p:bldP spid="10"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58536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העפלה</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578908" y="889057"/>
            <a:ext cx="6794500" cy="68136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923959"/>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מה</a:t>
            </a:r>
          </a:p>
        </p:txBody>
      </p:sp>
      <p:sp>
        <p:nvSpPr>
          <p:cNvPr id="11" name="מלבן מעוגל 10"/>
          <p:cNvSpPr/>
          <p:nvPr/>
        </p:nvSpPr>
        <p:spPr>
          <a:xfrm>
            <a:off x="7373408" y="1567697"/>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מתי</a:t>
            </a:r>
            <a:endParaRPr lang="he-IL"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7373408" y="3581963"/>
            <a:ext cx="1933710" cy="48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מיקום</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752475" y="879133"/>
            <a:ext cx="6572132" cy="646331"/>
          </a:xfrm>
          <a:prstGeom prst="rect">
            <a:avLst/>
          </a:prstGeom>
        </p:spPr>
        <p:txBody>
          <a:bodyPr wrap="square">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"הַעְפָּלָה" הוא כינוי לעלייה לא חוקית (בלתי לגאלית) של יהודים לארץ ישראל בתקופת המנדט הבריטי. </a:t>
            </a:r>
            <a:endParaRPr lang="en-US" dirty="0">
              <a:latin typeface="David" panose="020E0502060401010101" pitchFamily="34" charset="-79"/>
              <a:cs typeface="David" panose="020E0502060401010101" pitchFamily="34" charset="-79"/>
            </a:endParaRPr>
          </a:p>
        </p:txBody>
      </p:sp>
      <p:sp>
        <p:nvSpPr>
          <p:cNvPr id="18" name="מלבן מעוגל 17"/>
          <p:cNvSpPr/>
          <p:nvPr/>
        </p:nvSpPr>
        <p:spPr>
          <a:xfrm>
            <a:off x="7373408" y="2607967"/>
            <a:ext cx="1933710" cy="5693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מדוע</a:t>
            </a:r>
            <a:endParaRPr lang="he-IL" sz="2400" b="1" dirty="0">
              <a:solidFill>
                <a:schemeClr val="tx1"/>
              </a:solidFill>
              <a:latin typeface="David" panose="020E0502060401010101" pitchFamily="34" charset="-79"/>
              <a:cs typeface="David" panose="020E0502060401010101" pitchFamily="34" charset="-79"/>
            </a:endParaRPr>
          </a:p>
        </p:txBody>
      </p:sp>
      <p:sp>
        <p:nvSpPr>
          <p:cNvPr id="3" name="מלבן מעוגל 2"/>
          <p:cNvSpPr/>
          <p:nvPr/>
        </p:nvSpPr>
        <p:spPr>
          <a:xfrm>
            <a:off x="578908" y="1598688"/>
            <a:ext cx="6794500" cy="5946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בין השנים תרצ"ד/ 1934 לבין תש"ח/1948.</a:t>
            </a:r>
            <a:endParaRPr lang="he-IL"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578908" y="2203274"/>
            <a:ext cx="6794500" cy="13309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ממשלת המנדט הבריטי הייתה קובעת מדי שנה מכסה, כמות, של </a:t>
            </a:r>
            <a:r>
              <a:rPr lang="he-IL" dirty="0" err="1">
                <a:solidFill>
                  <a:schemeClr val="tx1"/>
                </a:solidFill>
                <a:latin typeface="David" panose="020E0502060401010101" pitchFamily="34" charset="-79"/>
                <a:cs typeface="David" panose="020E0502060401010101" pitchFamily="34" charset="-79"/>
              </a:rPr>
              <a:t>רשיונות</a:t>
            </a:r>
            <a:r>
              <a:rPr lang="he-IL" dirty="0">
                <a:solidFill>
                  <a:schemeClr val="tx1"/>
                </a:solidFill>
                <a:latin typeface="David" panose="020E0502060401010101" pitchFamily="34" charset="-79"/>
                <a:cs typeface="David" panose="020E0502060401010101" pitchFamily="34" charset="-79"/>
              </a:rPr>
              <a:t> עלייה ליהודים, אך מספר זה היה קטן מאוד והגביל בצורה קשה את אפשרויות העלייה לארץ. </a:t>
            </a:r>
            <a:r>
              <a:rPr lang="he-IL" b="1" dirty="0" smtClean="0">
                <a:solidFill>
                  <a:schemeClr val="tx1"/>
                </a:solidFill>
                <a:latin typeface="David" panose="020E0502060401010101" pitchFamily="34" charset="-79"/>
                <a:cs typeface="David" panose="020E0502060401010101" pitchFamily="34" charset="-79"/>
              </a:rPr>
              <a:t>לאחר </a:t>
            </a:r>
            <a:r>
              <a:rPr lang="he-IL" b="1" dirty="0">
                <a:solidFill>
                  <a:schemeClr val="tx1"/>
                </a:solidFill>
                <a:latin typeface="David" panose="020E0502060401010101" pitchFamily="34" charset="-79"/>
                <a:cs typeface="David" panose="020E0502060401010101" pitchFamily="34" charset="-79"/>
              </a:rPr>
              <a:t>עלייתו של היטלר </a:t>
            </a:r>
            <a:r>
              <a:rPr lang="he-IL" dirty="0">
                <a:solidFill>
                  <a:schemeClr val="tx1"/>
                </a:solidFill>
                <a:latin typeface="David" panose="020E0502060401010101" pitchFamily="34" charset="-79"/>
                <a:cs typeface="David" panose="020E0502060401010101" pitchFamily="34" charset="-79"/>
              </a:rPr>
              <a:t>לשלטון הורע מצבם של יהודי אירופה, ואז הוחלט לעקוף את הגבלות העלייה של הבריטים ולהביא יהודים לארץ ישראל </a:t>
            </a:r>
            <a:r>
              <a:rPr lang="he-IL" b="1" dirty="0">
                <a:solidFill>
                  <a:schemeClr val="tx1"/>
                </a:solidFill>
                <a:latin typeface="David" panose="020E0502060401010101" pitchFamily="34" charset="-79"/>
                <a:cs typeface="David" panose="020E0502060401010101" pitchFamily="34" charset="-79"/>
              </a:rPr>
              <a:t>ללא </a:t>
            </a:r>
            <a:r>
              <a:rPr lang="he-IL" b="1" dirty="0" smtClean="0">
                <a:solidFill>
                  <a:schemeClr val="tx1"/>
                </a:solidFill>
                <a:latin typeface="David" panose="020E0502060401010101" pitchFamily="34" charset="-79"/>
                <a:cs typeface="David" panose="020E0502060401010101" pitchFamily="34" charset="-79"/>
              </a:rPr>
              <a:t>רישיונות </a:t>
            </a:r>
            <a:r>
              <a:rPr lang="he-IL" b="1" dirty="0">
                <a:solidFill>
                  <a:schemeClr val="tx1"/>
                </a:solidFill>
                <a:latin typeface="David" panose="020E0502060401010101" pitchFamily="34" charset="-79"/>
                <a:cs typeface="David" panose="020E0502060401010101" pitchFamily="34" charset="-79"/>
              </a:rPr>
              <a:t>עלייה</a:t>
            </a:r>
            <a:r>
              <a:rPr lang="he-IL" dirty="0">
                <a:solidFill>
                  <a:schemeClr val="tx1"/>
                </a:solidFill>
                <a:latin typeface="David" panose="020E0502060401010101" pitchFamily="34" charset="-79"/>
                <a:cs typeface="David" panose="020E0502060401010101" pitchFamily="34" charset="-79"/>
              </a:rPr>
              <a:t>.</a:t>
            </a: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578908" y="3553223"/>
            <a:ext cx="6794500" cy="564665"/>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מאירופה לחופי ארץ ישראל. </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373408" y="4543755"/>
            <a:ext cx="1933710" cy="5321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578908" y="4133286"/>
            <a:ext cx="6794500" cy="1353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יהודים מגרמניה לאחר עליית הנאצים לשלטון.</a:t>
            </a: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יהודים ממזרח אירופה.</a:t>
            </a: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שארית הפליטה לאחר השואה.</a:t>
            </a:r>
            <a:endParaRPr lang="he-IL"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7310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14" grpId="0" animBg="1"/>
      <p:bldP spid="18" grpId="0" animBg="1"/>
      <p:bldP spid="3" grpId="0" animBg="1"/>
      <p:bldP spid="15" grpId="0" animBg="1"/>
      <p:bldP spid="16"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3526" y="-66012"/>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שלבים במפעל ההעפלה</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55574" y="650852"/>
            <a:ext cx="8158195" cy="3678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rot="5400000">
            <a:off x="7680503" y="2168950"/>
            <a:ext cx="1933710" cy="6418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שלב א'</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564030" y="851064"/>
            <a:ext cx="7468161" cy="3477875"/>
          </a:xfrm>
          <a:prstGeom prst="rect">
            <a:avLst/>
          </a:prstGeom>
        </p:spPr>
        <p:txBody>
          <a:bodyPr wrap="square">
            <a:spAutoFit/>
          </a:bodyPr>
          <a:lstStyle/>
          <a:p>
            <a:pPr marL="302260" indent="-285750" algn="just">
              <a:buFont typeface="Arial" panose="020B0604020202020204" pitchFamily="34" charset="0"/>
              <a:buChar char="•"/>
            </a:pPr>
            <a:r>
              <a:rPr lang="he-IL" sz="2000" b="1" dirty="0" err="1" smtClean="0">
                <a:latin typeface="David" panose="020E0502060401010101" pitchFamily="34" charset="-79"/>
                <a:cs typeface="David" panose="020E0502060401010101" pitchFamily="34" charset="-79"/>
              </a:rPr>
              <a:t>מאחרי</a:t>
            </a:r>
            <a:r>
              <a:rPr lang="he-IL" sz="2000" b="1" dirty="0" smtClean="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עלייתו של היטלר </a:t>
            </a:r>
            <a:r>
              <a:rPr lang="he-IL" sz="2000" dirty="0">
                <a:latin typeface="David" panose="020E0502060401010101" pitchFamily="34" charset="-79"/>
                <a:cs typeface="David" panose="020E0502060401010101" pitchFamily="34" charset="-79"/>
              </a:rPr>
              <a:t>לשלטון בגרמניה, ונמשך עד לפרוץ מלחמת העולם השנייה בספטמבר 1939. </a:t>
            </a:r>
            <a:endParaRPr lang="he-IL" sz="2000"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בשלב </a:t>
            </a:r>
            <a:r>
              <a:rPr lang="he-IL" sz="2000" dirty="0">
                <a:latin typeface="David" panose="020E0502060401010101" pitchFamily="34" charset="-79"/>
                <a:cs typeface="David" panose="020E0502060401010101" pitchFamily="34" charset="-79"/>
              </a:rPr>
              <a:t>זה לקחו חלק במבצע ההעפלה כמה גורמים: ארגון "</a:t>
            </a:r>
            <a:r>
              <a:rPr lang="he-IL" sz="2000" b="1" dirty="0">
                <a:latin typeface="David" panose="020E0502060401010101" pitchFamily="34" charset="-79"/>
                <a:cs typeface="David" panose="020E0502060401010101" pitchFamily="34" charset="-79"/>
              </a:rPr>
              <a:t>החלוץ</a:t>
            </a:r>
            <a:r>
              <a:rPr lang="he-IL" sz="2000" dirty="0">
                <a:latin typeface="David" panose="020E0502060401010101" pitchFamily="34" charset="-79"/>
                <a:cs typeface="David" panose="020E0502060401010101" pitchFamily="34" charset="-79"/>
              </a:rPr>
              <a:t>" שהפך למוסד לעלייה ב'* ופעל בחסות ארגון ההגנה; </a:t>
            </a:r>
            <a:r>
              <a:rPr lang="he-IL" sz="2000" b="1" dirty="0">
                <a:latin typeface="David" panose="020E0502060401010101" pitchFamily="34" charset="-79"/>
                <a:cs typeface="David" panose="020E0502060401010101" pitchFamily="34" charset="-79"/>
              </a:rPr>
              <a:t>ההסתדרות</a:t>
            </a:r>
            <a:r>
              <a:rPr lang="he-IL" sz="2000" dirty="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הציונית</a:t>
            </a:r>
            <a:r>
              <a:rPr lang="he-IL" sz="2000" dirty="0">
                <a:latin typeface="David" panose="020E0502060401010101" pitchFamily="34" charset="-79"/>
                <a:cs typeface="David" panose="020E0502060401010101" pitchFamily="34" charset="-79"/>
              </a:rPr>
              <a:t> החדשה של התנועה </a:t>
            </a:r>
            <a:r>
              <a:rPr lang="he-IL" sz="2000" b="1" dirty="0">
                <a:latin typeface="David" panose="020E0502060401010101" pitchFamily="34" charset="-79"/>
                <a:cs typeface="David" panose="020E0502060401010101" pitchFamily="34" charset="-79"/>
              </a:rPr>
              <a:t>הרוויזיוניסטית</a:t>
            </a:r>
            <a:r>
              <a:rPr lang="he-IL" sz="2000" dirty="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וגורמים פרטיים </a:t>
            </a:r>
            <a:r>
              <a:rPr lang="he-IL" sz="2000" dirty="0">
                <a:latin typeface="David" panose="020E0502060401010101" pitchFamily="34" charset="-79"/>
                <a:cs typeface="David" panose="020E0502060401010101" pitchFamily="34" charset="-79"/>
              </a:rPr>
              <a:t>– מעין קבלנים, שתמורת סכומי כסף גבוהים ארגנו את בריחתם של יהודים מאירופה לארץ ישראל</a:t>
            </a:r>
            <a:r>
              <a:rPr lang="he-IL" sz="2000" dirty="0" smtClean="0">
                <a:latin typeface="David" panose="020E0502060401010101" pitchFamily="34" charset="-79"/>
                <a:cs typeface="David" panose="020E0502060401010101" pitchFamily="34" charset="-79"/>
              </a:rPr>
              <a:t>.</a:t>
            </a:r>
          </a:p>
          <a:p>
            <a:pPr marL="302260" indent="-285750" algn="just">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הגיעו כ-50,000 עולים.</a:t>
            </a:r>
          </a:p>
          <a:p>
            <a:pPr marL="302260" indent="-285750" algn="just">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בשנות מלחה"ע ה-2 הגיעו לארץ 16,000 מעפילים.</a:t>
            </a:r>
          </a:p>
          <a:p>
            <a:pPr marL="302260" indent="-285750" algn="just">
              <a:buFont typeface="Arial" panose="020B0604020202020204" pitchFamily="34" charset="0"/>
              <a:buChar char="•"/>
            </a:pPr>
            <a:r>
              <a:rPr lang="he-IL" sz="2000" b="1" dirty="0">
                <a:latin typeface="David" panose="020E0502060401010101" pitchFamily="34" charset="-79"/>
                <a:cs typeface="David" panose="020E0502060401010101" pitchFamily="34" charset="-79"/>
              </a:rPr>
              <a:t>חלק</a:t>
            </a:r>
            <a:r>
              <a:rPr lang="he-IL" sz="2000" dirty="0" smtClean="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מהאניות</a:t>
            </a:r>
            <a:r>
              <a:rPr lang="he-IL" sz="2000" dirty="0" smtClean="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טבעו</a:t>
            </a:r>
            <a:r>
              <a:rPr lang="he-IL" sz="2000" dirty="0" smtClean="0">
                <a:latin typeface="David" panose="020E0502060401010101" pitchFamily="34" charset="-79"/>
                <a:cs typeface="David" panose="020E0502060401010101" pitchFamily="34" charset="-79"/>
              </a:rPr>
              <a:t> בדרך כיון שהיו רעועות. המפורסמות הן האניות '</a:t>
            </a:r>
            <a:r>
              <a:rPr lang="he-IL" sz="2000" dirty="0" err="1" smtClean="0">
                <a:latin typeface="David" panose="020E0502060401010101" pitchFamily="34" charset="-79"/>
                <a:cs typeface="David" panose="020E0502060401010101" pitchFamily="34" charset="-79"/>
              </a:rPr>
              <a:t>פאטריה</a:t>
            </a:r>
            <a:r>
              <a:rPr lang="he-IL" sz="2000" dirty="0" smtClean="0">
                <a:latin typeface="David" panose="020E0502060401010101" pitchFamily="34" charset="-79"/>
                <a:cs typeface="David" panose="020E0502060401010101" pitchFamily="34" charset="-79"/>
              </a:rPr>
              <a:t> (ת"ש/1940) </a:t>
            </a:r>
            <a:r>
              <a:rPr lang="he-IL" sz="2000" dirty="0" err="1" smtClean="0">
                <a:latin typeface="David" panose="020E0502060401010101" pitchFamily="34" charset="-79"/>
                <a:cs typeface="David" panose="020E0502060401010101" pitchFamily="34" charset="-79"/>
              </a:rPr>
              <a:t>ו'סטרומה</a:t>
            </a:r>
            <a:r>
              <a:rPr lang="he-IL" sz="2000" dirty="0" smtClean="0">
                <a:latin typeface="David" panose="020E0502060401010101" pitchFamily="34" charset="-79"/>
                <a:cs typeface="David" panose="020E0502060401010101" pitchFamily="34" charset="-79"/>
              </a:rPr>
              <a:t>' (תש"ב/1942).</a:t>
            </a:r>
          </a:p>
          <a:p>
            <a:pPr marL="302260" indent="-285750" algn="just">
              <a:buFont typeface="Arial" panose="020B0604020202020204" pitchFamily="34" charset="0"/>
              <a:buChar char="•"/>
            </a:pPr>
            <a:endParaRPr lang="he-IL" sz="2000" dirty="0" smtClean="0">
              <a:latin typeface="David" panose="020E0502060401010101" pitchFamily="34" charset="-79"/>
              <a:cs typeface="David" panose="020E0502060401010101" pitchFamily="34" charset="-79"/>
            </a:endParaRP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42" name="Picture 2" descr="העפלה - פורטל עובדי הוראה | מרחב פדגוגי"/>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96" t="23112" r="8195" b="10444"/>
          <a:stretch/>
        </p:blipFill>
        <p:spPr bwMode="auto">
          <a:xfrm>
            <a:off x="4953000" y="4390724"/>
            <a:ext cx="2489200" cy="14536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העפלה ועליי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4395592"/>
            <a:ext cx="2282825" cy="151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42"/>
                                        </p:tgtEl>
                                        <p:attrNameLst>
                                          <p:attrName>style.visibility</p:attrName>
                                        </p:attrNameLst>
                                      </p:cBhvr>
                                      <p:to>
                                        <p:strVal val="visible"/>
                                      </p:to>
                                    </p:set>
                                    <p:animEffect transition="in" filter="circle(in)">
                                      <p:cBhvr>
                                        <p:cTn id="39" dur="2000"/>
                                        <p:tgtEl>
                                          <p:spTgt spid="10242"/>
                                        </p:tgtEl>
                                      </p:cBhvr>
                                    </p:animEffect>
                                  </p:childTnLst>
                                </p:cTn>
                              </p:par>
                              <p:par>
                                <p:cTn id="40" presetID="6" presetClass="entr" presetSubtype="16" fill="hold" nodeType="withEffect">
                                  <p:stCondLst>
                                    <p:cond delay="0"/>
                                  </p:stCondLst>
                                  <p:childTnLst>
                                    <p:set>
                                      <p:cBhvr>
                                        <p:cTn id="41" dur="1" fill="hold">
                                          <p:stCondLst>
                                            <p:cond delay="0"/>
                                          </p:stCondLst>
                                        </p:cTn>
                                        <p:tgtEl>
                                          <p:spTgt spid="10244"/>
                                        </p:tgtEl>
                                        <p:attrNameLst>
                                          <p:attrName>style.visibility</p:attrName>
                                        </p:attrNameLst>
                                      </p:cBhvr>
                                      <p:to>
                                        <p:strVal val="visible"/>
                                      </p:to>
                                    </p:set>
                                    <p:animEffect transition="in" filter="circle(in)">
                                      <p:cBhvr>
                                        <p:cTn id="42" dur="2000"/>
                                        <p:tgtEl>
                                          <p:spTgt spid="102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3526" y="-66012"/>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שלבים במפעל ההעפלה</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55574" y="815952"/>
            <a:ext cx="8158195" cy="45815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rot="5400000">
            <a:off x="7680503" y="2653776"/>
            <a:ext cx="1933710" cy="6418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שלב ב'</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564030" y="851064"/>
            <a:ext cx="7468161" cy="4247317"/>
          </a:xfrm>
          <a:prstGeom prst="rect">
            <a:avLst/>
          </a:prstGeom>
        </p:spPr>
        <p:txBody>
          <a:bodyPr wrap="square">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ראש </a:t>
            </a:r>
            <a:r>
              <a:rPr lang="he-IL" dirty="0" smtClean="0">
                <a:latin typeface="David" panose="020E0502060401010101" pitchFamily="34" charset="-79"/>
                <a:cs typeface="David" panose="020E0502060401010101" pitchFamily="34" charset="-79"/>
              </a:rPr>
              <a:t>הממשלה הבריטי </a:t>
            </a:r>
            <a:r>
              <a:rPr lang="he-IL" dirty="0">
                <a:latin typeface="David" panose="020E0502060401010101" pitchFamily="34" charset="-79"/>
                <a:cs typeface="David" panose="020E0502060401010101" pitchFamily="34" charset="-79"/>
              </a:rPr>
              <a:t>החדש </a:t>
            </a:r>
            <a:r>
              <a:rPr lang="he-IL" dirty="0" err="1">
                <a:latin typeface="David" panose="020E0502060401010101" pitchFamily="34" charset="-79"/>
                <a:cs typeface="David" panose="020E0502060401010101" pitchFamily="34" charset="-79"/>
              </a:rPr>
              <a:t>קלמנט</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אטלי</a:t>
            </a:r>
            <a:r>
              <a:rPr lang="he-IL" dirty="0">
                <a:latin typeface="David" panose="020E0502060401010101" pitchFamily="34" charset="-79"/>
                <a:cs typeface="David" panose="020E0502060401010101" pitchFamily="34" charset="-79"/>
              </a:rPr>
              <a:t> ושר החוץ ארנסט </a:t>
            </a:r>
            <a:r>
              <a:rPr lang="he-IL" dirty="0" err="1">
                <a:latin typeface="David" panose="020E0502060401010101" pitchFamily="34" charset="-79"/>
                <a:cs typeface="David" panose="020E0502060401010101" pitchFamily="34" charset="-79"/>
              </a:rPr>
              <a:t>בווין</a:t>
            </a:r>
            <a:r>
              <a:rPr lang="he-IL" dirty="0">
                <a:latin typeface="David" panose="020E0502060401010101" pitchFamily="34" charset="-79"/>
                <a:cs typeface="David" panose="020E0502060401010101" pitchFamily="34" charset="-79"/>
              </a:rPr>
              <a:t>, החליטו להמשיך – וביד קשה – במדיניות האנטי יהודית של הגבלות על עלייתם של יהודים, ובכלל זה עשרות אלפי פליטים, ניצולי השואה.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המוסד </a:t>
            </a:r>
            <a:r>
              <a:rPr lang="he-IL" dirty="0">
                <a:latin typeface="David" panose="020E0502060401010101" pitchFamily="34" charset="-79"/>
                <a:cs typeface="David" panose="020E0502060401010101" pitchFamily="34" charset="-79"/>
              </a:rPr>
              <a:t>לעלייה ב' החליט לחדש את פעילותו ולסייע לפליטים להגיע ארצה. "במבצע ענקי" שנמשך כשלוש שנים, נשלחו יותר מ- 85,000 מעפילים, </a:t>
            </a:r>
            <a:r>
              <a:rPr lang="he-IL" b="1" dirty="0">
                <a:latin typeface="David" panose="020E0502060401010101" pitchFamily="34" charset="-79"/>
                <a:cs typeface="David" panose="020E0502060401010101" pitchFamily="34" charset="-79"/>
              </a:rPr>
              <a:t>ניצולי</a:t>
            </a:r>
            <a:r>
              <a:rPr lang="he-IL"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שואה</a:t>
            </a:r>
            <a:r>
              <a:rPr lang="he-IL" dirty="0">
                <a:latin typeface="David" panose="020E0502060401010101" pitchFamily="34" charset="-79"/>
                <a:cs typeface="David" panose="020E0502060401010101" pitchFamily="34" charset="-79"/>
              </a:rPr>
              <a:t>, מעשרות נמלים מאירופה לארץ ישראל.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במבצע </a:t>
            </a:r>
            <a:r>
              <a:rPr lang="he-IL" dirty="0">
                <a:latin typeface="David" panose="020E0502060401010101" pitchFamily="34" charset="-79"/>
                <a:cs typeface="David" panose="020E0502060401010101" pitchFamily="34" charset="-79"/>
              </a:rPr>
              <a:t>זה לקחו חלק גם </a:t>
            </a:r>
            <a:r>
              <a:rPr lang="he-IL" b="1" dirty="0">
                <a:latin typeface="David" panose="020E0502060401010101" pitchFamily="34" charset="-79"/>
                <a:cs typeface="David" panose="020E0502060401010101" pitchFamily="34" charset="-79"/>
              </a:rPr>
              <a:t>צעירים מארץ ישראל</a:t>
            </a:r>
            <a:r>
              <a:rPr lang="he-IL" dirty="0">
                <a:latin typeface="David" panose="020E0502060401010101" pitchFamily="34" charset="-79"/>
                <a:cs typeface="David" panose="020E0502060401010101" pitchFamily="34" charset="-79"/>
              </a:rPr>
              <a:t>, שפיקדו על ספינות המעפילים, אבטחו אותן וגם השיטו אותן בשעת הצורך</a:t>
            </a:r>
            <a:r>
              <a:rPr lang="he-IL" dirty="0" smtClean="0">
                <a:latin typeface="David" panose="020E0502060401010101" pitchFamily="34" charset="-79"/>
                <a:cs typeface="David" panose="020E0502060401010101" pitchFamily="34" charset="-79"/>
              </a:rPr>
              <a:t>.</a:t>
            </a:r>
          </a:p>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באותה תקופה (עד סוף שנת 1946) </a:t>
            </a:r>
            <a:r>
              <a:rPr lang="he-IL" b="1" dirty="0">
                <a:latin typeface="David" panose="020E0502060401010101" pitchFamily="34" charset="-79"/>
                <a:cs typeface="David" panose="020E0502060401010101" pitchFamily="34" charset="-79"/>
              </a:rPr>
              <a:t>נהגו הבריטים לכלוא </a:t>
            </a:r>
            <a:r>
              <a:rPr lang="he-IL" dirty="0">
                <a:latin typeface="David" panose="020E0502060401010101" pitchFamily="34" charset="-79"/>
                <a:cs typeface="David" panose="020E0502060401010101" pitchFamily="34" charset="-79"/>
              </a:rPr>
              <a:t>את המעפילים </a:t>
            </a:r>
            <a:r>
              <a:rPr lang="he-IL" dirty="0" smtClean="0">
                <a:latin typeface="David" panose="020E0502060401010101" pitchFamily="34" charset="-79"/>
                <a:cs typeface="David" panose="020E0502060401010101" pitchFamily="34" charset="-79"/>
              </a:rPr>
              <a:t>שתפסו במחנות </a:t>
            </a:r>
            <a:r>
              <a:rPr lang="he-IL" dirty="0">
                <a:latin typeface="David" panose="020E0502060401010101" pitchFamily="34" charset="-79"/>
                <a:cs typeface="David" panose="020E0502060401010101" pitchFamily="34" charset="-79"/>
              </a:rPr>
              <a:t>מעצר בארץ, ולשחרר אותם לאחר שהושגו עבורם </a:t>
            </a:r>
            <a:r>
              <a:rPr lang="he-IL" dirty="0" err="1">
                <a:latin typeface="David" panose="020E0502060401010101" pitchFamily="34" charset="-79"/>
                <a:cs typeface="David" panose="020E0502060401010101" pitchFamily="34" charset="-79"/>
              </a:rPr>
              <a:t>רשיונות</a:t>
            </a:r>
            <a:r>
              <a:rPr lang="he-IL" dirty="0">
                <a:latin typeface="David" panose="020E0502060401010101" pitchFamily="34" charset="-79"/>
                <a:cs typeface="David" panose="020E0502060401010101" pitchFamily="34" charset="-79"/>
              </a:rPr>
              <a:t> עלייה. מאוחר יותר, כאשר מחנות המעצר בארץ התמלאו בפליטים, </a:t>
            </a:r>
            <a:r>
              <a:rPr lang="he-IL" b="1" dirty="0">
                <a:latin typeface="David" panose="020E0502060401010101" pitchFamily="34" charset="-79"/>
                <a:cs typeface="David" panose="020E0502060401010101" pitchFamily="34" charset="-79"/>
              </a:rPr>
              <a:t>החלו הבריטים לגרש </a:t>
            </a:r>
            <a:r>
              <a:rPr lang="he-IL" dirty="0">
                <a:latin typeface="David" panose="020E0502060401010101" pitchFamily="34" charset="-79"/>
                <a:cs typeface="David" panose="020E0502060401010101" pitchFamily="34" charset="-79"/>
              </a:rPr>
              <a:t>את הפליטים למחנות מעצר בקפריסין</a:t>
            </a:r>
            <a:r>
              <a:rPr lang="he-IL" dirty="0" smtClean="0">
                <a:latin typeface="David" panose="020E0502060401010101" pitchFamily="34" charset="-79"/>
                <a:cs typeface="David" panose="020E0502060401010101" pitchFamily="34" charset="-79"/>
              </a:rPr>
              <a:t>.</a:t>
            </a:r>
          </a:p>
          <a:p>
            <a:pPr marL="302260" indent="-285750" algn="just">
              <a:buFont typeface="Arial" panose="020B0604020202020204" pitchFamily="34" charset="0"/>
              <a:buChar char="•"/>
            </a:pPr>
            <a:r>
              <a:rPr lang="he-IL" b="1" dirty="0">
                <a:latin typeface="David" panose="020E0502060401010101" pitchFamily="34" charset="-79"/>
                <a:cs typeface="David" panose="020E0502060401010101" pitchFamily="34" charset="-79"/>
              </a:rPr>
              <a:t>רוב ספינות המעפילים בשנים 1946 – 1947 נתפסו </a:t>
            </a:r>
            <a:r>
              <a:rPr lang="he-IL" dirty="0">
                <a:latin typeface="David" panose="020E0502060401010101" pitchFamily="34" charset="-79"/>
                <a:cs typeface="David" panose="020E0502060401010101" pitchFamily="34" charset="-79"/>
              </a:rPr>
              <a:t>בידי הבריטים, אך כל ספינה הביאה </a:t>
            </a:r>
            <a:r>
              <a:rPr lang="he-IL" b="1" dirty="0">
                <a:latin typeface="David" panose="020E0502060401010101" pitchFamily="34" charset="-79"/>
                <a:cs typeface="David" panose="020E0502060401010101" pitchFamily="34" charset="-79"/>
              </a:rPr>
              <a:t>להפגנות</a:t>
            </a:r>
            <a:r>
              <a:rPr lang="he-IL"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הזדהות</a:t>
            </a:r>
            <a:r>
              <a:rPr lang="he-IL" dirty="0">
                <a:latin typeface="David" panose="020E0502060401010101" pitchFamily="34" charset="-79"/>
                <a:cs typeface="David" panose="020E0502060401010101" pitchFamily="34" charset="-79"/>
              </a:rPr>
              <a:t> של היישוב היהודי בארץ ישראל עם המעפילים, </a:t>
            </a:r>
            <a:r>
              <a:rPr lang="he-IL" b="1" dirty="0">
                <a:latin typeface="David" panose="020E0502060401010101" pitchFamily="34" charset="-79"/>
                <a:cs typeface="David" panose="020E0502060401010101" pitchFamily="34" charset="-79"/>
              </a:rPr>
              <a:t>והגבירה</a:t>
            </a:r>
            <a:r>
              <a:rPr lang="he-IL"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את הלחץ </a:t>
            </a:r>
            <a:r>
              <a:rPr lang="he-IL" dirty="0">
                <a:latin typeface="David" panose="020E0502060401010101" pitchFamily="34" charset="-79"/>
                <a:cs typeface="David" panose="020E0502060401010101" pitchFamily="34" charset="-79"/>
              </a:rPr>
              <a:t>על השלטון הבריטי.</a:t>
            </a:r>
            <a:endParaRPr lang="he-IL" dirty="0" smtClean="0">
              <a:latin typeface="David" panose="020E0502060401010101" pitchFamily="34" charset="-79"/>
              <a:cs typeface="David" panose="020E0502060401010101" pitchFamily="34" charset="-79"/>
            </a:endParaRP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9155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3526" y="-66012"/>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שלבים במפעל ההעפלה</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55574" y="650852"/>
            <a:ext cx="8158195" cy="30702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בשנים 1946 – 1948 – עד להקמת המדינה – הגיעו לארץ במבצע ההעפלה כ- 70,000 פליטים מאירופה בדרך </a:t>
            </a:r>
            <a:r>
              <a:rPr lang="he-IL" dirty="0" smtClean="0">
                <a:solidFill>
                  <a:schemeClr val="tx1"/>
                </a:solidFill>
                <a:latin typeface="David" panose="020E0502060401010101" pitchFamily="34" charset="-79"/>
                <a:cs typeface="David" panose="020E0502060401010101" pitchFamily="34" charset="-79"/>
              </a:rPr>
              <a:t>הים.</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נוסף </a:t>
            </a:r>
            <a:r>
              <a:rPr lang="he-IL" dirty="0">
                <a:solidFill>
                  <a:schemeClr val="tx1"/>
                </a:solidFill>
                <a:latin typeface="David" panose="020E0502060401010101" pitchFamily="34" charset="-79"/>
                <a:cs typeface="David" panose="020E0502060401010101" pitchFamily="34" charset="-79"/>
              </a:rPr>
              <a:t>עליהם הגיעו לארץ גם 5,000 עולים מארצות המזרח, שהועלו ארצה בדרך היבשה באמצעות אישורי הגירה מזויפים – מסוריה ומלבנון, מעיראק וגם מאיראן. </a:t>
            </a:r>
            <a:endParaRPr lang="he-IL" dirty="0" smtClean="0">
              <a:solidFill>
                <a:schemeClr val="tx1"/>
              </a:solidFill>
              <a:latin typeface="David" panose="020E0502060401010101" pitchFamily="34" charset="-79"/>
              <a:cs typeface="David" panose="020E0502060401010101" pitchFamily="34" charset="-79"/>
            </a:endParaRP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a:t>
            </a:r>
            <a:r>
              <a:rPr lang="he-IL" dirty="0">
                <a:solidFill>
                  <a:schemeClr val="tx1"/>
                </a:solidFill>
                <a:latin typeface="David" panose="020E0502060401010101" pitchFamily="34" charset="-79"/>
                <a:cs typeface="David" panose="020E0502060401010101" pitchFamily="34" charset="-79"/>
              </a:rPr>
              <a:t>ההעפלה מצפון אפריקה הוכיחה, כי שאיפת היהודים לעלות לארץ ישראל אינה קשורה אך ורק במצבם הקשה של הפליטים היהודים באירופה בעקבות השואה, וגם יהודי גלויות אחרות מוכנים להפליג בספינות רעועות או לגנוב גבולות כדי להגיע לארץ</a:t>
            </a:r>
            <a:r>
              <a:rPr lang="he-IL" dirty="0" smtClean="0">
                <a:solidFill>
                  <a:schemeClr val="tx1"/>
                </a:solidFill>
                <a:latin typeface="David" panose="020E0502060401010101" pitchFamily="34" charset="-79"/>
                <a:cs typeface="David" panose="020E0502060401010101" pitchFamily="34" charset="-79"/>
              </a:rPr>
              <a:t>".</a:t>
            </a:r>
          </a:p>
          <a:p>
            <a:pPr marL="342900" indent="-34290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לקראת </a:t>
            </a:r>
            <a:r>
              <a:rPr lang="he-IL" dirty="0">
                <a:solidFill>
                  <a:schemeClr val="tx1"/>
                </a:solidFill>
                <a:latin typeface="David" panose="020E0502060401010101" pitchFamily="34" charset="-79"/>
                <a:cs typeface="David" panose="020E0502060401010101" pitchFamily="34" charset="-79"/>
              </a:rPr>
              <a:t>סופה של תקופת ההפעלה היו גם שלוש העפלות מוטסות – שתי טיסות מעיראק וטיסה אחת מדרום איטליה.</a:t>
            </a:r>
            <a:endParaRPr lang="he-IL"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rot="5400000">
            <a:off x="7680503" y="1865030"/>
            <a:ext cx="1933710" cy="6418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שלב ג'</a:t>
            </a:r>
            <a:endParaRPr lang="he-IL" sz="2400" b="1" dirty="0">
              <a:solidFill>
                <a:schemeClr val="tx1"/>
              </a:solidFill>
              <a:latin typeface="David" panose="020E0502060401010101" pitchFamily="34" charset="-79"/>
              <a:cs typeface="David" panose="020E0502060401010101" pitchFamily="34" charset="-79"/>
            </a:endParaRP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4338" name="Picture 2" descr="אתר הפלמ&quot;ח - פלוגות המחץ של ההגנה | מושג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3856916"/>
            <a:ext cx="3019425" cy="1851757"/>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descr="ההעפלה הבלתי לגאלית מלוב | מרכז מורשת יהדות לוב"/>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526" y="3920415"/>
            <a:ext cx="3523603" cy="1788257"/>
          </a:xfrm>
          <a:prstGeom prst="rect">
            <a:avLst/>
          </a:prstGeom>
          <a:noFill/>
          <a:ln>
            <a:noFill/>
          </a:ln>
        </p:spPr>
      </p:pic>
    </p:spTree>
    <p:extLst>
      <p:ext uri="{BB962C8B-B14F-4D97-AF65-F5344CB8AC3E}">
        <p14:creationId xmlns:p14="http://schemas.microsoft.com/office/powerpoint/2010/main" val="23882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4338"/>
                                        </p:tgtEl>
                                        <p:attrNameLst>
                                          <p:attrName>style.visibility</p:attrName>
                                        </p:attrNameLst>
                                      </p:cBhvr>
                                      <p:to>
                                        <p:strVal val="visible"/>
                                      </p:to>
                                    </p:set>
                                    <p:animEffect transition="in" filter="circle(in)">
                                      <p:cBhvr>
                                        <p:cTn id="29" dur="2000"/>
                                        <p:tgtEl>
                                          <p:spTgt spid="14338"/>
                                        </p:tgtEl>
                                      </p:cBhvr>
                                    </p:animEffect>
                                  </p:childTnLst>
                                </p:cTn>
                              </p:par>
                              <p:par>
                                <p:cTn id="30" presetID="6"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58536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יישובי חומה ומגדל</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228600" y="889057"/>
            <a:ext cx="7144808" cy="68136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923959"/>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מה</a:t>
            </a:r>
          </a:p>
        </p:txBody>
      </p:sp>
      <p:sp>
        <p:nvSpPr>
          <p:cNvPr id="11" name="מלבן מעוגל 10"/>
          <p:cNvSpPr/>
          <p:nvPr/>
        </p:nvSpPr>
        <p:spPr>
          <a:xfrm>
            <a:off x="7373408" y="1567697"/>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מתי</a:t>
            </a:r>
            <a:endParaRPr lang="he-IL"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7273711" y="3232785"/>
            <a:ext cx="2033407" cy="48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מיקום</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228600" y="879133"/>
            <a:ext cx="7096008" cy="923330"/>
          </a:xfrm>
          <a:prstGeom prst="rect">
            <a:avLst/>
          </a:prstGeom>
        </p:spPr>
        <p:txBody>
          <a:bodyPr wrap="square">
            <a:spAutoFit/>
          </a:bodyPr>
          <a:lstStyle/>
          <a:p>
            <a:r>
              <a:rPr lang="he-IL" dirty="0" smtClean="0">
                <a:latin typeface="David" panose="020E0502060401010101" pitchFamily="34" charset="-79"/>
                <a:cs typeface="David" panose="020E0502060401010101" pitchFamily="34" charset="-79"/>
              </a:rPr>
              <a:t>יישובים</a:t>
            </a:r>
            <a:r>
              <a:rPr lang="he-IL" dirty="0">
                <a:latin typeface="David" panose="020E0502060401010101" pitchFamily="34" charset="-79"/>
                <a:cs typeface="David" panose="020E0502060401010101" pitchFamily="34" charset="-79"/>
              </a:rPr>
              <a:t> שהוקמו בארץ ישראל לפני קום המדינה.</a:t>
            </a:r>
          </a:p>
          <a:p>
            <a:r>
              <a:rPr lang="he-IL" dirty="0">
                <a:latin typeface="David" panose="020E0502060401010101" pitchFamily="34" charset="-79"/>
                <a:cs typeface="David" panose="020E0502060401010101" pitchFamily="34" charset="-79"/>
              </a:rPr>
              <a:t>הם הוקמו במהירות רבה כמחנה מבוצר, ובו חומה, מגדל שמירה וכמה בתי </a:t>
            </a:r>
            <a:r>
              <a:rPr lang="he-IL" dirty="0" smtClean="0">
                <a:latin typeface="David" panose="020E0502060401010101" pitchFamily="34" charset="-79"/>
                <a:cs typeface="David" panose="020E0502060401010101" pitchFamily="34" charset="-79"/>
              </a:rPr>
              <a:t>מגורים.</a:t>
            </a:r>
            <a:endParaRPr lang="he-IL" dirty="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endParaRPr lang="en-US" dirty="0">
              <a:latin typeface="David" panose="020E0502060401010101" pitchFamily="34" charset="-79"/>
              <a:cs typeface="David" panose="020E0502060401010101" pitchFamily="34" charset="-79"/>
            </a:endParaRPr>
          </a:p>
        </p:txBody>
      </p:sp>
      <p:sp>
        <p:nvSpPr>
          <p:cNvPr id="18" name="מלבן מעוגל 17"/>
          <p:cNvSpPr/>
          <p:nvPr/>
        </p:nvSpPr>
        <p:spPr>
          <a:xfrm>
            <a:off x="7373408" y="2433378"/>
            <a:ext cx="1933710" cy="5693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מדוע</a:t>
            </a:r>
            <a:endParaRPr lang="he-IL" sz="2400" b="1" dirty="0">
              <a:solidFill>
                <a:schemeClr val="tx1"/>
              </a:solidFill>
              <a:latin typeface="David" panose="020E0502060401010101" pitchFamily="34" charset="-79"/>
              <a:cs typeface="David" panose="020E0502060401010101" pitchFamily="34" charset="-79"/>
            </a:endParaRPr>
          </a:p>
        </p:txBody>
      </p:sp>
      <p:sp>
        <p:nvSpPr>
          <p:cNvPr id="3" name="מלבן מעוגל 2"/>
          <p:cNvSpPr/>
          <p:nvPr/>
        </p:nvSpPr>
        <p:spPr>
          <a:xfrm>
            <a:off x="228600" y="1598688"/>
            <a:ext cx="7144808" cy="5946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בימי המאורעות תרצ"ו/1936 - תרצ"ט/1939.</a:t>
            </a:r>
            <a:endParaRPr lang="he-IL"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228600" y="2203274"/>
            <a:ext cx="7144808" cy="96821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כתגובה </a:t>
            </a:r>
            <a:r>
              <a:rPr lang="he-IL" dirty="0">
                <a:solidFill>
                  <a:schemeClr val="tx1"/>
                </a:solidFill>
                <a:latin typeface="David" panose="020E0502060401010101" pitchFamily="34" charset="-79"/>
                <a:cs typeface="David" panose="020E0502060401010101" pitchFamily="34" charset="-79"/>
              </a:rPr>
              <a:t>לפרעות שביצעו הערבים </a:t>
            </a:r>
            <a:r>
              <a:rPr lang="he-IL" dirty="0" smtClean="0">
                <a:solidFill>
                  <a:schemeClr val="tx1"/>
                </a:solidFill>
                <a:latin typeface="David" panose="020E0502060401010101" pitchFamily="34" charset="-79"/>
                <a:cs typeface="David" panose="020E0502060401010101" pitchFamily="34" charset="-79"/>
              </a:rPr>
              <a:t>ביישוב היהודי, </a:t>
            </a:r>
            <a:r>
              <a:rPr lang="he-IL" dirty="0">
                <a:solidFill>
                  <a:schemeClr val="tx1"/>
                </a:solidFill>
                <a:latin typeface="David" panose="020E0502060401010101" pitchFamily="34" charset="-79"/>
                <a:cs typeface="David" panose="020E0502060401010101" pitchFamily="34" charset="-79"/>
              </a:rPr>
              <a:t>ונועדו לקבוע "עובדות בשטח" על מנת להרחיב את גבולות </a:t>
            </a:r>
            <a:r>
              <a:rPr lang="he-IL" dirty="0" smtClean="0">
                <a:solidFill>
                  <a:schemeClr val="tx1"/>
                </a:solidFill>
                <a:latin typeface="David" panose="020E0502060401010101" pitchFamily="34" charset="-79"/>
                <a:cs typeface="David" panose="020E0502060401010101" pitchFamily="34" charset="-79"/>
              </a:rPr>
              <a:t>ההתיישבות העברית </a:t>
            </a:r>
            <a:r>
              <a:rPr lang="he-IL" dirty="0">
                <a:solidFill>
                  <a:schemeClr val="tx1"/>
                </a:solidFill>
                <a:latin typeface="David" panose="020E0502060401010101" pitchFamily="34" charset="-79"/>
                <a:cs typeface="David" panose="020E0502060401010101" pitchFamily="34" charset="-79"/>
              </a:rPr>
              <a:t>- המדינה היהודית העתידית.</a:t>
            </a: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228600" y="3204045"/>
            <a:ext cx="7144808" cy="564665"/>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מצפון ועד דרום.</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373408" y="4543755"/>
            <a:ext cx="1933710" cy="5321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179800" y="3768711"/>
            <a:ext cx="7193608" cy="18319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ארגון</a:t>
            </a:r>
            <a:r>
              <a:rPr lang="he-IL" dirty="0">
                <a:solidFill>
                  <a:schemeClr val="tx1"/>
                </a:solidFill>
                <a:latin typeface="David" panose="020E0502060401010101" pitchFamily="34" charset="-79"/>
                <a:cs typeface="David" panose="020E0502060401010101" pitchFamily="34" charset="-79"/>
              </a:rPr>
              <a:t> </a:t>
            </a:r>
            <a:r>
              <a:rPr lang="he-IL" dirty="0" smtClean="0">
                <a:solidFill>
                  <a:schemeClr val="tx1"/>
                </a:solidFill>
                <a:latin typeface="David" panose="020E0502060401010101" pitchFamily="34" charset="-79"/>
                <a:cs typeface="David" panose="020E0502060401010101" pitchFamily="34" charset="-79"/>
              </a:rPr>
              <a:t>ההגנה, </a:t>
            </a:r>
            <a:r>
              <a:rPr lang="he-IL" dirty="0">
                <a:solidFill>
                  <a:schemeClr val="tx1"/>
                </a:solidFill>
                <a:latin typeface="David" panose="020E0502060401010101" pitchFamily="34" charset="-79"/>
                <a:cs typeface="David" panose="020E0502060401010101" pitchFamily="34" charset="-79"/>
              </a:rPr>
              <a:t>על פי הרעיון והתכנון של </a:t>
            </a:r>
            <a:r>
              <a:rPr lang="he-IL" dirty="0" smtClean="0">
                <a:solidFill>
                  <a:schemeClr val="tx1"/>
                </a:solidFill>
                <a:latin typeface="David" panose="020E0502060401010101" pitchFamily="34" charset="-79"/>
                <a:cs typeface="David" panose="020E0502060401010101" pitchFamily="34" charset="-79"/>
              </a:rPr>
              <a:t>שלמה גור</a:t>
            </a:r>
            <a:r>
              <a:rPr lang="he-IL" dirty="0">
                <a:solidFill>
                  <a:schemeClr val="tx1"/>
                </a:solidFill>
                <a:latin typeface="David" panose="020E0502060401010101" pitchFamily="34" charset="-79"/>
                <a:cs typeface="David" panose="020E0502060401010101" pitchFamily="34" charset="-79"/>
              </a:rPr>
              <a:t> (</a:t>
            </a:r>
            <a:r>
              <a:rPr lang="he-IL" dirty="0" err="1">
                <a:solidFill>
                  <a:schemeClr val="tx1"/>
                </a:solidFill>
                <a:latin typeface="David" panose="020E0502060401010101" pitchFamily="34" charset="-79"/>
                <a:cs typeface="David" panose="020E0502060401010101" pitchFamily="34" charset="-79"/>
              </a:rPr>
              <a:t>גרזובסקי</a:t>
            </a:r>
            <a:r>
              <a:rPr lang="he-IL" dirty="0">
                <a:solidFill>
                  <a:schemeClr val="tx1"/>
                </a:solidFill>
                <a:latin typeface="David" panose="020E0502060401010101" pitchFamily="34" charset="-79"/>
                <a:cs typeface="David" panose="020E0502060401010101" pitchFamily="34" charset="-79"/>
              </a:rPr>
              <a:t>), שאומץ על ידי המוסדות המרכזיים של היישוב </a:t>
            </a:r>
            <a:r>
              <a:rPr lang="he-IL" dirty="0" smtClean="0">
                <a:solidFill>
                  <a:schemeClr val="tx1"/>
                </a:solidFill>
                <a:latin typeface="David" panose="020E0502060401010101" pitchFamily="34" charset="-79"/>
                <a:cs typeface="David" panose="020E0502060401010101" pitchFamily="34" charset="-79"/>
              </a:rPr>
              <a:t>העברי,</a:t>
            </a: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לקחו </a:t>
            </a:r>
            <a:r>
              <a:rPr lang="he-IL" dirty="0">
                <a:solidFill>
                  <a:schemeClr val="tx1"/>
                </a:solidFill>
                <a:latin typeface="David" panose="020E0502060401010101" pitchFamily="34" charset="-79"/>
                <a:cs typeface="David" panose="020E0502060401010101" pitchFamily="34" charset="-79"/>
              </a:rPr>
              <a:t>בו חלק </a:t>
            </a:r>
            <a:r>
              <a:rPr lang="he-IL" dirty="0" smtClean="0">
                <a:solidFill>
                  <a:schemeClr val="tx1"/>
                </a:solidFill>
                <a:latin typeface="David" panose="020E0502060401010101" pitchFamily="34" charset="-79"/>
                <a:cs typeface="David" panose="020E0502060401010101" pitchFamily="34" charset="-79"/>
              </a:rPr>
              <a:t>בעיקר אנשי תנועות הקיבוצים, השומר הצעיר, הקיבוץ המאוחד והקיבוץ הדתי.</a:t>
            </a: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אנשי ההגנה והנוטרים אבטחו את ההקמה.</a:t>
            </a:r>
            <a:endParaRPr lang="he-IL"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19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14" grpId="0" animBg="1"/>
      <p:bldP spid="18" grpId="0" animBg="1"/>
      <p:bldP spid="3" grpId="0" animBg="1"/>
      <p:bldP spid="15" grpId="0" animBg="1"/>
      <p:bldP spid="16"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25453" y="180474"/>
            <a:ext cx="2370221" cy="188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Text Placeholder 1">
            <a:extLst>
              <a:ext uri="{FF2B5EF4-FFF2-40B4-BE49-F238E27FC236}">
                <a16:creationId xmlns:a16="http://schemas.microsoft.com/office/drawing/2014/main" xmlns="" id="{12874761-6EDB-5D40-A79B-9C82F478C33E}"/>
              </a:ext>
            </a:extLst>
          </p:cNvPr>
          <p:cNvSpPr txBox="1">
            <a:spLocks/>
          </p:cNvSpPr>
          <p:nvPr/>
        </p:nvSpPr>
        <p:spPr>
          <a:xfrm>
            <a:off x="2727964" y="4331963"/>
            <a:ext cx="6704013" cy="3858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3200" b="1" dirty="0" smtClean="0">
                <a:solidFill>
                  <a:srgbClr val="002060"/>
                </a:solidFill>
                <a:latin typeface="David" panose="020E0502060401010101" pitchFamily="34" charset="-79"/>
                <a:cs typeface="David" panose="020E0502060401010101" pitchFamily="34" charset="-79"/>
                <a:sym typeface="Calibri"/>
              </a:rPr>
              <a:t>עם המורה: אוריאל </a:t>
            </a:r>
            <a:r>
              <a:rPr lang="he-IL" sz="3200" b="1" dirty="0" err="1" smtClean="0">
                <a:solidFill>
                  <a:srgbClr val="002060"/>
                </a:solidFill>
                <a:latin typeface="David" panose="020E0502060401010101" pitchFamily="34" charset="-79"/>
                <a:cs typeface="David" panose="020E0502060401010101" pitchFamily="34" charset="-79"/>
                <a:sym typeface="Calibri"/>
              </a:rPr>
              <a:t>שמידוב</a:t>
            </a:r>
            <a:endParaRPr lang="he-IL" sz="3200" b="1" dirty="0">
              <a:solidFill>
                <a:srgbClr val="002060"/>
              </a:solidFill>
              <a:latin typeface="David" panose="020E0502060401010101" pitchFamily="34" charset="-79"/>
              <a:cs typeface="David" panose="020E0502060401010101" pitchFamily="34" charset="-79"/>
              <a:sym typeface="Calibri"/>
            </a:endParaRPr>
          </a:p>
        </p:txBody>
      </p:sp>
      <p:sp>
        <p:nvSpPr>
          <p:cNvPr id="8" name="Google Shape;238;p5"/>
          <p:cNvSpPr txBox="1">
            <a:spLocks/>
          </p:cNvSpPr>
          <p:nvPr/>
        </p:nvSpPr>
        <p:spPr>
          <a:xfrm>
            <a:off x="2222637" y="2048429"/>
            <a:ext cx="8382413"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ED7D31"/>
              </a:buClr>
            </a:pPr>
            <a:r>
              <a:rPr lang="he-IL" sz="5400" b="1" dirty="0">
                <a:solidFill>
                  <a:srgbClr val="002060"/>
                </a:solidFill>
                <a:latin typeface="David" panose="020E0502060401010101" pitchFamily="34" charset="-79"/>
                <a:cs typeface="David" panose="020E0502060401010101" pitchFamily="34" charset="-79"/>
              </a:rPr>
              <a:t>שיעור היסטוריה לכיתות </a:t>
            </a:r>
            <a:r>
              <a:rPr lang="he-IL" sz="5400" b="1" dirty="0" smtClean="0">
                <a:solidFill>
                  <a:srgbClr val="002060"/>
                </a:solidFill>
                <a:latin typeface="David" panose="020E0502060401010101" pitchFamily="34" charset="-79"/>
                <a:cs typeface="David" panose="020E0502060401010101" pitchFamily="34" charset="-79"/>
              </a:rPr>
              <a:t>י'-י"א</a:t>
            </a:r>
            <a:endParaRPr lang="he-IL" sz="5400" b="1" dirty="0">
              <a:solidFill>
                <a:srgbClr val="002060"/>
              </a:solidFill>
              <a:latin typeface="David" panose="020E0502060401010101" pitchFamily="34" charset="-79"/>
              <a:cs typeface="David" panose="020E0502060401010101" pitchFamily="34" charset="-79"/>
            </a:endParaRPr>
          </a:p>
        </p:txBody>
      </p:sp>
      <p:sp>
        <p:nvSpPr>
          <p:cNvPr id="7" name="Google Shape;239;p5"/>
          <p:cNvSpPr txBox="1">
            <a:spLocks/>
          </p:cNvSpPr>
          <p:nvPr/>
        </p:nvSpPr>
        <p:spPr>
          <a:xfrm>
            <a:off x="1279697" y="3140713"/>
            <a:ext cx="9600545" cy="4117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b="1" dirty="0" smtClean="0">
                <a:solidFill>
                  <a:srgbClr val="002060"/>
                </a:solidFill>
                <a:latin typeface="David" panose="020E0502060401010101" pitchFamily="34" charset="-79"/>
                <a:cs typeface="David" panose="020E0502060401010101" pitchFamily="34" charset="-79"/>
              </a:rPr>
              <a:t>נושא השיעור: </a:t>
            </a:r>
            <a:r>
              <a:rPr lang="he-IL" b="1" dirty="0" smtClean="0">
                <a:solidFill>
                  <a:srgbClr val="002060"/>
                </a:solidFill>
                <a:latin typeface="David" panose="020E0502060401010101" pitchFamily="34" charset="-79"/>
                <a:cs typeface="David" panose="020E0502060401010101" pitchFamily="34" charset="-79"/>
              </a:rPr>
              <a:t>תגובת והתמודדות היישוב היהודי מול המאורעות והמדיניות הבריטית</a:t>
            </a:r>
            <a:endParaRPr lang="he-IL" b="1"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5135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58536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מפת יישובי חומה ומגדל</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pic>
        <p:nvPicPr>
          <p:cNvPr id="16386" name="Picture 2" descr="יישובי חומה ומגד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1" y="683190"/>
            <a:ext cx="2946400" cy="547992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a:xfrm>
            <a:off x="1025761" y="3136900"/>
            <a:ext cx="2829218"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rPr>
              <a:t>יישובי חומה ומגדל השפיעו על מפת תכנית החלוקה</a:t>
            </a:r>
            <a:endParaRPr lang="he-IL" b="1" dirty="0">
              <a:solidFill>
                <a:schemeClr val="tx1"/>
              </a:solidFill>
            </a:endParaRPr>
          </a:p>
        </p:txBody>
      </p:sp>
      <p:cxnSp>
        <p:nvCxnSpPr>
          <p:cNvPr id="7" name="מחבר חץ ישר 6"/>
          <p:cNvCxnSpPr/>
          <p:nvPr/>
        </p:nvCxnSpPr>
        <p:spPr>
          <a:xfrm>
            <a:off x="4089400" y="3962400"/>
            <a:ext cx="1435100" cy="393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V="1">
            <a:off x="3949700" y="2981463"/>
            <a:ext cx="2921000" cy="646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V="1">
            <a:off x="3949700" y="2700135"/>
            <a:ext cx="1968500" cy="5626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V="1">
            <a:off x="3594100" y="1822727"/>
            <a:ext cx="2635250" cy="11587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44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circle(in)">
                                      <p:cBhvr>
                                        <p:cTn id="17" dur="20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מלבן מעוגל 5"/>
          <p:cNvSpPr/>
          <p:nvPr/>
        </p:nvSpPr>
        <p:spPr>
          <a:xfrm>
            <a:off x="244101" y="705164"/>
            <a:ext cx="9344399" cy="50987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לתלמיד</a:t>
            </a: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4300" y="946129"/>
            <a:ext cx="9144000" cy="3724096"/>
          </a:xfrm>
          <a:prstGeom prst="rect">
            <a:avLst/>
          </a:prstGeom>
          <a:noFill/>
        </p:spPr>
        <p:txBody>
          <a:bodyPr wrap="square" rtlCol="1">
            <a:spAutoFit/>
          </a:bodyPr>
          <a:lstStyle/>
          <a:p>
            <a:r>
              <a:rPr lang="he-IL" sz="2000" b="1" dirty="0" smtClean="0">
                <a:latin typeface="David" panose="020E0502060401010101" pitchFamily="34" charset="-79"/>
                <a:cs typeface="David" panose="020E0502060401010101" pitchFamily="34" charset="-79"/>
              </a:rPr>
              <a:t>שאלות:</a:t>
            </a:r>
          </a:p>
          <a:p>
            <a:endParaRPr lang="he-IL" sz="2000" b="1" dirty="0">
              <a:latin typeface="David" panose="020E0502060401010101" pitchFamily="34" charset="-79"/>
              <a:cs typeface="David" panose="020E0502060401010101" pitchFamily="34" charset="-79"/>
            </a:endParaRPr>
          </a:p>
          <a:p>
            <a:pPr lvl="0"/>
            <a:r>
              <a:rPr lang="he-IL" sz="2800" b="1" u="sng" dirty="0">
                <a:latin typeface="David" panose="020E0502060401010101" pitchFamily="34" charset="-79"/>
                <a:cs typeface="David" panose="020E0502060401010101" pitchFamily="34" charset="-79"/>
              </a:rPr>
              <a:t>היישוב היהודי הקים ארגוני מחתרת</a:t>
            </a:r>
            <a:r>
              <a:rPr lang="he-IL" sz="2800" dirty="0">
                <a:latin typeface="David" panose="020E0502060401010101" pitchFamily="34" charset="-79"/>
                <a:cs typeface="David" panose="020E0502060401010101" pitchFamily="34" charset="-79"/>
              </a:rPr>
              <a:t>.</a:t>
            </a:r>
            <a:endParaRPr lang="en-US" sz="2800" dirty="0">
              <a:latin typeface="David" panose="020E0502060401010101" pitchFamily="34" charset="-79"/>
              <a:cs typeface="David" panose="020E0502060401010101" pitchFamily="34" charset="-79"/>
            </a:endParaRPr>
          </a:p>
          <a:p>
            <a:pPr marL="914400" lvl="1" indent="-457200">
              <a:buFont typeface="Arial" panose="020B0604020202020204" pitchFamily="34" charset="0"/>
              <a:buChar char="•"/>
            </a:pPr>
            <a:r>
              <a:rPr lang="he-IL" sz="2800" b="1" u="sng" dirty="0">
                <a:latin typeface="David" panose="020E0502060401010101" pitchFamily="34" charset="-79"/>
                <a:cs typeface="David" panose="020E0502060401010101" pitchFamily="34" charset="-79"/>
              </a:rPr>
              <a:t>אלו </a:t>
            </a:r>
            <a:r>
              <a:rPr lang="he-IL" sz="2800" dirty="0">
                <a:latin typeface="David" panose="020E0502060401010101" pitchFamily="34" charset="-79"/>
                <a:cs typeface="David" panose="020E0502060401010101" pitchFamily="34" charset="-79"/>
              </a:rPr>
              <a:t>ארגוני מחתרת הוקמו?</a:t>
            </a:r>
            <a:endParaRPr lang="en-US" sz="2800" dirty="0">
              <a:latin typeface="David" panose="020E0502060401010101" pitchFamily="34" charset="-79"/>
              <a:cs typeface="David" panose="020E0502060401010101" pitchFamily="34" charset="-79"/>
            </a:endParaRPr>
          </a:p>
          <a:p>
            <a:pPr marL="914400" lvl="1" indent="-457200">
              <a:buFont typeface="Arial" panose="020B0604020202020204" pitchFamily="34" charset="0"/>
              <a:buChar char="•"/>
            </a:pPr>
            <a:r>
              <a:rPr lang="he-IL" sz="2800" b="1" u="sng" dirty="0">
                <a:latin typeface="David" panose="020E0502060401010101" pitchFamily="34" charset="-79"/>
                <a:cs typeface="David" panose="020E0502060401010101" pitchFamily="34" charset="-79"/>
              </a:rPr>
              <a:t>לשם מה</a:t>
            </a:r>
            <a:r>
              <a:rPr lang="he-IL" sz="2800" dirty="0">
                <a:latin typeface="David" panose="020E0502060401010101" pitchFamily="34" charset="-79"/>
                <a:cs typeface="David" panose="020E0502060401010101" pitchFamily="34" charset="-79"/>
              </a:rPr>
              <a:t> הוקמו?</a:t>
            </a:r>
            <a:endParaRPr lang="en-US" sz="2800" dirty="0">
              <a:latin typeface="David" panose="020E0502060401010101" pitchFamily="34" charset="-79"/>
              <a:cs typeface="David" panose="020E0502060401010101" pitchFamily="34" charset="-79"/>
            </a:endParaRPr>
          </a:p>
          <a:p>
            <a:pPr marL="914400" lvl="1" indent="-457200">
              <a:buFont typeface="Arial" panose="020B0604020202020204" pitchFamily="34" charset="0"/>
              <a:buChar char="•"/>
            </a:pPr>
            <a:r>
              <a:rPr lang="he-IL" sz="2800" b="1" u="sng" dirty="0">
                <a:latin typeface="David" panose="020E0502060401010101" pitchFamily="34" charset="-79"/>
                <a:cs typeface="David" panose="020E0502060401010101" pitchFamily="34" charset="-79"/>
              </a:rPr>
              <a:t>מה היה</a:t>
            </a:r>
            <a:r>
              <a:rPr lang="he-IL" sz="2800" dirty="0">
                <a:latin typeface="David" panose="020E0502060401010101" pitchFamily="34" charset="-79"/>
                <a:cs typeface="David" panose="020E0502060401010101" pitchFamily="34" charset="-79"/>
              </a:rPr>
              <a:t> יחס השלטונות הבריטיים אליהם?</a:t>
            </a:r>
            <a:endParaRPr lang="en-US" sz="2800" dirty="0">
              <a:latin typeface="David" panose="020E0502060401010101" pitchFamily="34" charset="-79"/>
              <a:cs typeface="David" panose="020E0502060401010101" pitchFamily="34" charset="-79"/>
            </a:endParaRPr>
          </a:p>
          <a:p>
            <a:pPr marL="914400" lvl="1" indent="-457200">
              <a:buFont typeface="Arial" panose="020B0604020202020204" pitchFamily="34" charset="0"/>
              <a:buChar char="•"/>
            </a:pPr>
            <a:r>
              <a:rPr lang="he-IL" sz="2800" b="1" u="sng" dirty="0" smtClean="0">
                <a:latin typeface="David" panose="020E0502060401010101" pitchFamily="34" charset="-79"/>
                <a:cs typeface="David" panose="020E0502060401010101" pitchFamily="34" charset="-79"/>
              </a:rPr>
              <a:t>תארו </a:t>
            </a:r>
            <a:r>
              <a:rPr lang="he-IL" sz="2800" b="1" u="sng" dirty="0">
                <a:latin typeface="David" panose="020E0502060401010101" pitchFamily="34" charset="-79"/>
                <a:cs typeface="David" panose="020E0502060401010101" pitchFamily="34" charset="-79"/>
              </a:rPr>
              <a:t>שלוש</a:t>
            </a:r>
            <a:r>
              <a:rPr lang="he-IL" sz="2800" dirty="0">
                <a:latin typeface="David" panose="020E0502060401010101" pitchFamily="34" charset="-79"/>
                <a:cs typeface="David" panose="020E0502060401010101" pitchFamily="34" charset="-79"/>
              </a:rPr>
              <a:t> פעולות שביצעו </a:t>
            </a:r>
            <a:r>
              <a:rPr lang="he-IL" sz="2800" dirty="0" err="1">
                <a:latin typeface="David" panose="020E0502060401010101" pitchFamily="34" charset="-79"/>
                <a:cs typeface="David" panose="020E0502060401010101" pitchFamily="34" charset="-79"/>
              </a:rPr>
              <a:t>האירגונים</a:t>
            </a:r>
            <a:r>
              <a:rPr lang="he-IL" sz="2800" dirty="0">
                <a:latin typeface="David" panose="020E0502060401010101" pitchFamily="34" charset="-79"/>
                <a:cs typeface="David" panose="020E0502060401010101" pitchFamily="34" charset="-79"/>
              </a:rPr>
              <a:t> הלוחמים, </a:t>
            </a:r>
            <a:r>
              <a:rPr lang="he-IL" sz="2800" b="1" u="sng" dirty="0">
                <a:latin typeface="David" panose="020E0502060401010101" pitchFamily="34" charset="-79"/>
                <a:cs typeface="David" panose="020E0502060401010101" pitchFamily="34" charset="-79"/>
              </a:rPr>
              <a:t>ולכל אחת</a:t>
            </a:r>
            <a:r>
              <a:rPr lang="he-IL" sz="2800" dirty="0">
                <a:latin typeface="David" panose="020E0502060401010101" pitchFamily="34" charset="-79"/>
                <a:cs typeface="David" panose="020E0502060401010101" pitchFamily="34" charset="-79"/>
              </a:rPr>
              <a:t> </a:t>
            </a:r>
            <a:r>
              <a:rPr lang="he-IL" sz="2800" dirty="0" smtClean="0">
                <a:latin typeface="David" panose="020E0502060401010101" pitchFamily="34" charset="-79"/>
                <a:cs typeface="David" panose="020E0502060401010101" pitchFamily="34" charset="-79"/>
              </a:rPr>
              <a:t>כתבו </a:t>
            </a:r>
            <a:r>
              <a:rPr lang="he-IL" sz="2800" dirty="0">
                <a:latin typeface="David" panose="020E0502060401010101" pitchFamily="34" charset="-79"/>
                <a:cs typeface="David" panose="020E0502060401010101" pitchFamily="34" charset="-79"/>
              </a:rPr>
              <a:t>מי ביצע אותה.</a:t>
            </a:r>
            <a:endParaRPr lang="en-US" sz="2800" dirty="0">
              <a:latin typeface="David" panose="020E0502060401010101" pitchFamily="34" charset="-79"/>
              <a:cs typeface="David" panose="020E0502060401010101" pitchFamily="34" charset="-79"/>
            </a:endParaRPr>
          </a:p>
          <a:p>
            <a:endParaRPr lang="he-IL" sz="2800"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841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מלבן מעוגל 5"/>
          <p:cNvSpPr/>
          <p:nvPr/>
        </p:nvSpPr>
        <p:spPr>
          <a:xfrm>
            <a:off x="344300" y="763300"/>
            <a:ext cx="9714100" cy="50987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800" b="1" dirty="0" smtClean="0">
                <a:solidFill>
                  <a:schemeClr val="tx1"/>
                </a:solidFill>
                <a:latin typeface="David" panose="020E0502060401010101" pitchFamily="34" charset="-79"/>
                <a:cs typeface="David" panose="020E0502060401010101" pitchFamily="34" charset="-79"/>
              </a:rPr>
              <a:t>קראו את הקטע הבא וענו על השאלות שאחריו:</a:t>
            </a:r>
          </a:p>
          <a:p>
            <a:r>
              <a:rPr lang="he-IL" dirty="0" smtClean="0">
                <a:solidFill>
                  <a:schemeClr val="tx1"/>
                </a:solidFill>
                <a:latin typeface="David" panose="020E0502060401010101" pitchFamily="34" charset="-79"/>
                <a:cs typeface="David" panose="020E0502060401010101" pitchFamily="34" charset="-79"/>
              </a:rPr>
              <a:t>מאחז </a:t>
            </a:r>
            <a:r>
              <a:rPr lang="he-IL" dirty="0">
                <a:solidFill>
                  <a:schemeClr val="tx1"/>
                </a:solidFill>
                <a:latin typeface="David" panose="020E0502060401010101" pitchFamily="34" charset="-79"/>
                <a:cs typeface="David" panose="020E0502060401010101" pitchFamily="34" charset="-79"/>
              </a:rPr>
              <a:t>המחאה החברתית "חומה ומגדל", הסמוך לקיבוץ יקום שבשרון, פורק הלילה (שישי) על ידי מאבטחים של חברה פרטית, שככל הנראה נשכרו בידי הקיבוץ. המאחז </a:t>
            </a:r>
            <a:r>
              <a:rPr lang="he-IL" dirty="0" smtClean="0">
                <a:solidFill>
                  <a:schemeClr val="tx1"/>
                </a:solidFill>
                <a:latin typeface="David" panose="020E0502060401010101" pitchFamily="34" charset="-79"/>
                <a:cs typeface="David" panose="020E0502060401010101" pitchFamily="34" charset="-79"/>
              </a:rPr>
              <a:t>שהוקם לפני כשבוע וחצי כמחאה </a:t>
            </a:r>
            <a:r>
              <a:rPr lang="he-IL" dirty="0">
                <a:solidFill>
                  <a:schemeClr val="tx1"/>
                </a:solidFill>
                <a:latin typeface="David" panose="020E0502060401010101" pitchFamily="34" charset="-79"/>
                <a:cs typeface="David" panose="020E0502060401010101" pitchFamily="34" charset="-79"/>
              </a:rPr>
              <a:t>על מחירי </a:t>
            </a:r>
            <a:r>
              <a:rPr lang="he-IL" dirty="0" smtClean="0">
                <a:solidFill>
                  <a:schemeClr val="tx1"/>
                </a:solidFill>
                <a:latin typeface="David" panose="020E0502060401010101" pitchFamily="34" charset="-79"/>
                <a:cs typeface="David" panose="020E0502060401010101" pitchFamily="34" charset="-79"/>
              </a:rPr>
              <a:t>הדיור, פונה </a:t>
            </a:r>
            <a:r>
              <a:rPr lang="he-IL" dirty="0">
                <a:solidFill>
                  <a:schemeClr val="tx1"/>
                </a:solidFill>
                <a:latin typeface="David" panose="020E0502060401010101" pitchFamily="34" charset="-79"/>
                <a:cs typeface="David" panose="020E0502060401010101" pitchFamily="34" charset="-79"/>
              </a:rPr>
              <a:t>לטענת פעילי המחאה באלימות.</a:t>
            </a:r>
            <a:r>
              <a:rPr lang="en-US" dirty="0">
                <a:solidFill>
                  <a:schemeClr val="tx1"/>
                </a:solidFill>
                <a:latin typeface="David" panose="020E0502060401010101" pitchFamily="34" charset="-79"/>
                <a:cs typeface="David" panose="020E0502060401010101" pitchFamily="34" charset="-79"/>
              </a:rPr>
              <a:t> </a:t>
            </a:r>
            <a:r>
              <a:rPr lang="en-US" dirty="0" smtClean="0">
                <a:solidFill>
                  <a:schemeClr val="tx1"/>
                </a:solidFill>
                <a:latin typeface="David" panose="020E0502060401010101" pitchFamily="34" charset="-79"/>
                <a:cs typeface="David" panose="020E0502060401010101" pitchFamily="34" charset="-79"/>
              </a:rPr>
              <a:t> </a:t>
            </a:r>
            <a:endParaRPr lang="he-IL" dirty="0" smtClean="0">
              <a:solidFill>
                <a:schemeClr val="tx1"/>
              </a:solidFill>
              <a:latin typeface="David" panose="020E0502060401010101" pitchFamily="34" charset="-79"/>
              <a:cs typeface="David" panose="020E0502060401010101" pitchFamily="34" charset="-79"/>
            </a:endParaRPr>
          </a:p>
          <a:p>
            <a:r>
              <a:rPr lang="he-IL" dirty="0" smtClean="0">
                <a:solidFill>
                  <a:schemeClr val="tx1"/>
                </a:solidFill>
                <a:latin typeface="David" panose="020E0502060401010101" pitchFamily="34" charset="-79"/>
                <a:cs typeface="David" panose="020E0502060401010101" pitchFamily="34" charset="-79"/>
              </a:rPr>
              <a:t>המאבטחים </a:t>
            </a:r>
            <a:r>
              <a:rPr lang="he-IL" dirty="0">
                <a:solidFill>
                  <a:schemeClr val="tx1"/>
                </a:solidFill>
                <a:latin typeface="David" panose="020E0502060401010101" pitchFamily="34" charset="-79"/>
                <a:cs typeface="David" panose="020E0502060401010101" pitchFamily="34" charset="-79"/>
              </a:rPr>
              <a:t>הגיעו ללא ליווי משטרתי וסירבו להציג צו משטרתי, וכן סירבו לתת לפעילים להתפנות בצורה מסודרת ולקחת את חפציהם האישיים. במקום שהו באותה העת חמישה פעילים חברתיים</a:t>
            </a:r>
            <a:r>
              <a:rPr lang="en-US" dirty="0">
                <a:solidFill>
                  <a:schemeClr val="tx1"/>
                </a:solidFill>
                <a:latin typeface="David" panose="020E0502060401010101" pitchFamily="34" charset="-79"/>
                <a:cs typeface="David" panose="020E0502060401010101" pitchFamily="34" charset="-79"/>
              </a:rPr>
              <a:t>.</a:t>
            </a:r>
          </a:p>
          <a:p>
            <a:r>
              <a:rPr lang="he-IL" dirty="0">
                <a:solidFill>
                  <a:schemeClr val="tx1"/>
                </a:solidFill>
                <a:latin typeface="David" panose="020E0502060401010101" pitchFamily="34" charset="-79"/>
                <a:cs typeface="David" panose="020E0502060401010101" pitchFamily="34" charset="-79"/>
              </a:rPr>
              <a:t>גד הרן, ממקימי המאחז, אמר כי "סמוך לשעה ארבע בבוקר הגיעו מעל מאה מאבטחים של חברת האבטחה פרטית ופינו את המקום. המאבטחים - שככל הנראה נשלחו על ידי מזכירות קיבוץ יקום - נהגו בחוסר סבלנות ואף באלימות. במקרה אחד הלם מאבטח בפרצופו של פעיל וגרם לו לנזק. הזעקנו את המשטרה שאיחרה להגיע". עוד טענו הפעילים כי אחד המאבטחים איים על פעיל אחר כי יפגע בכלבים שלו. ככל הנראה, אחד הפעילים ניפץ שמשה בתחנת דלק סמוכה.</a:t>
            </a:r>
            <a:r>
              <a:rPr lang="en-US" dirty="0">
                <a:solidFill>
                  <a:schemeClr val="tx1"/>
                </a:solidFill>
                <a:latin typeface="David" panose="020E0502060401010101" pitchFamily="34" charset="-79"/>
                <a:cs typeface="David" panose="020E0502060401010101" pitchFamily="34" charset="-79"/>
              </a:rPr>
              <a:t>. </a:t>
            </a:r>
          </a:p>
          <a:p>
            <a:r>
              <a:rPr lang="he-IL" dirty="0">
                <a:solidFill>
                  <a:schemeClr val="tx1"/>
                </a:solidFill>
                <a:latin typeface="David" panose="020E0502060401010101" pitchFamily="34" charset="-79"/>
                <a:cs typeface="David" panose="020E0502060401010101" pitchFamily="34" charset="-79"/>
              </a:rPr>
              <a:t>הרן הוסיף כי "בערב תשעה באב נחרב מגדל צדק על ידי בני עוולה וחורבנו של הבית השלישי הולך ומתקרב על ידי הסתת יהודים ואזרחים זה בזה כדי לכסות על הגזל השחיתות והאטימות של מנהיגי מדינת ישראל. עם ישראל טוב ממנהיגיו ומגדל צדק עוד יקום בירושלים". ג'קי אדרי, אף הוא ממנהיגי המאחז, עוכב לחקירה במשטרת נתניה</a:t>
            </a:r>
            <a:r>
              <a:rPr lang="en-US" dirty="0">
                <a:solidFill>
                  <a:schemeClr val="tx1"/>
                </a:solidFill>
                <a:latin typeface="David" panose="020E0502060401010101" pitchFamily="34" charset="-79"/>
                <a:cs typeface="David" panose="020E0502060401010101" pitchFamily="34" charset="-79"/>
              </a:rPr>
              <a:t>.</a:t>
            </a:r>
          </a:p>
          <a:p>
            <a:r>
              <a:rPr lang="he-IL" dirty="0">
                <a:solidFill>
                  <a:schemeClr val="tx1"/>
                </a:solidFill>
                <a:latin typeface="David" panose="020E0502060401010101" pitchFamily="34" charset="-79"/>
                <a:cs typeface="David" panose="020E0502060401010101" pitchFamily="34" charset="-79"/>
              </a:rPr>
              <a:t>לא ניתן היה להשיג את תגובת הקיבוץ</a:t>
            </a:r>
            <a:r>
              <a:rPr lang="en-US" dirty="0">
                <a:solidFill>
                  <a:schemeClr val="tx1"/>
                </a:solidFill>
                <a:latin typeface="David" panose="020E0502060401010101" pitchFamily="34" charset="-79"/>
                <a:cs typeface="David" panose="020E0502060401010101" pitchFamily="34" charset="-79"/>
              </a:rPr>
              <a:t>.</a:t>
            </a:r>
          </a:p>
          <a:p>
            <a:r>
              <a:rPr lang="he-IL" dirty="0">
                <a:solidFill>
                  <a:schemeClr val="tx1"/>
                </a:solidFill>
                <a:latin typeface="David" panose="020E0502060401010101" pitchFamily="34" charset="-79"/>
                <a:cs typeface="David" panose="020E0502060401010101" pitchFamily="34" charset="-79"/>
              </a:rPr>
              <a:t>ממשטרת מרחב השרון נמסר בתגובה כי "טענות המוחים ייבדקו".</a:t>
            </a:r>
            <a:endParaRPr lang="he-IL" dirty="0">
              <a:solidFill>
                <a:schemeClr val="tx1"/>
              </a:solidFill>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a:t>
            </a:r>
            <a:r>
              <a:rPr lang="he-IL" sz="4000" dirty="0" smtClean="0">
                <a:solidFill>
                  <a:srgbClr val="00B0F0"/>
                </a:solidFill>
                <a:latin typeface="David" panose="020E0502060401010101" pitchFamily="34" charset="-79"/>
                <a:cs typeface="David" panose="020E0502060401010101" pitchFamily="34" charset="-79"/>
              </a:rPr>
              <a:t>לתלמיד- המשך</a:t>
            </a:r>
            <a:endParaRPr lang="he-IL" sz="4000" dirty="0">
              <a:solidFill>
                <a:srgbClr val="00B0F0"/>
              </a:solidFill>
              <a:latin typeface="David" panose="020E0502060401010101" pitchFamily="34" charset="-79"/>
              <a:cs typeface="David" panose="020E0502060401010101" pitchFamily="34" charset="-79"/>
            </a:endParaRP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5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מלבן מעוגל 5"/>
          <p:cNvSpPr/>
          <p:nvPr/>
        </p:nvSpPr>
        <p:spPr>
          <a:xfrm>
            <a:off x="344300" y="763300"/>
            <a:ext cx="9714100" cy="50987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b="1" dirty="0" smtClean="0">
                <a:solidFill>
                  <a:schemeClr val="tx1"/>
                </a:solidFill>
                <a:latin typeface="David" panose="020E0502060401010101" pitchFamily="34" charset="-79"/>
                <a:cs typeface="David" panose="020E0502060401010101" pitchFamily="34" charset="-79"/>
              </a:rPr>
              <a:t>השאלות:</a:t>
            </a:r>
          </a:p>
          <a:p>
            <a:r>
              <a:rPr lang="he-IL" sz="2400" dirty="0">
                <a:solidFill>
                  <a:schemeClr val="tx1"/>
                </a:solidFill>
                <a:latin typeface="David" panose="020E0502060401010101" pitchFamily="34" charset="-79"/>
                <a:cs typeface="David" panose="020E0502060401010101" pitchFamily="34" charset="-79"/>
              </a:rPr>
              <a:t>א. </a:t>
            </a:r>
            <a:r>
              <a:rPr lang="he-IL" sz="2400" b="1" dirty="0">
                <a:solidFill>
                  <a:schemeClr val="tx1"/>
                </a:solidFill>
                <a:latin typeface="David" panose="020E0502060401010101" pitchFamily="34" charset="-79"/>
                <a:cs typeface="David" panose="020E0502060401010101" pitchFamily="34" charset="-79"/>
              </a:rPr>
              <a:t>לאיזו מטרה </a:t>
            </a:r>
            <a:r>
              <a:rPr lang="he-IL" sz="2400" dirty="0">
                <a:solidFill>
                  <a:schemeClr val="tx1"/>
                </a:solidFill>
                <a:latin typeface="David" panose="020E0502060401010101" pitchFamily="34" charset="-79"/>
                <a:cs typeface="David" panose="020E0502060401010101" pitchFamily="34" charset="-79"/>
              </a:rPr>
              <a:t>הוקם המאחז? </a:t>
            </a:r>
            <a:r>
              <a:rPr lang="he-IL" sz="2400" b="1" dirty="0">
                <a:solidFill>
                  <a:schemeClr val="tx1"/>
                </a:solidFill>
                <a:latin typeface="David" panose="020E0502060401010101" pitchFamily="34" charset="-79"/>
                <a:cs typeface="David" panose="020E0502060401010101" pitchFamily="34" charset="-79"/>
              </a:rPr>
              <a:t>מה ההקשר</a:t>
            </a:r>
            <a:r>
              <a:rPr lang="he-IL" sz="2400" dirty="0">
                <a:solidFill>
                  <a:schemeClr val="tx1"/>
                </a:solidFill>
                <a:latin typeface="David" panose="020E0502060401010101" pitchFamily="34" charset="-79"/>
                <a:cs typeface="David" panose="020E0502060401010101" pitchFamily="34" charset="-79"/>
              </a:rPr>
              <a:t> שרואה הפעיל בין הריסת המאחז </a:t>
            </a:r>
            <a:r>
              <a:rPr lang="he-IL" sz="2400" dirty="0" smtClean="0">
                <a:solidFill>
                  <a:schemeClr val="tx1"/>
                </a:solidFill>
                <a:latin typeface="David" panose="020E0502060401010101" pitchFamily="34" charset="-79"/>
                <a:cs typeface="David" panose="020E0502060401010101" pitchFamily="34" charset="-79"/>
              </a:rPr>
              <a:t>לתשעה </a:t>
            </a:r>
            <a:r>
              <a:rPr lang="he-IL" sz="2400" dirty="0">
                <a:solidFill>
                  <a:schemeClr val="tx1"/>
                </a:solidFill>
                <a:latin typeface="David" panose="020E0502060401010101" pitchFamily="34" charset="-79"/>
                <a:cs typeface="David" panose="020E0502060401010101" pitchFamily="34" charset="-79"/>
              </a:rPr>
              <a:t>באב?</a:t>
            </a:r>
            <a:endParaRPr lang="en-US" sz="2400" dirty="0">
              <a:solidFill>
                <a:schemeClr val="tx1"/>
              </a:solidFill>
              <a:latin typeface="David" panose="020E0502060401010101" pitchFamily="34" charset="-79"/>
              <a:cs typeface="David" panose="020E0502060401010101" pitchFamily="34" charset="-79"/>
            </a:endParaRPr>
          </a:p>
          <a:p>
            <a:r>
              <a:rPr lang="he-IL" sz="2400" dirty="0">
                <a:solidFill>
                  <a:schemeClr val="tx1"/>
                </a:solidFill>
                <a:latin typeface="David" panose="020E0502060401010101" pitchFamily="34" charset="-79"/>
                <a:cs typeface="David" panose="020E0502060401010101" pitchFamily="34" charset="-79"/>
              </a:rPr>
              <a:t>ב. </a:t>
            </a:r>
            <a:r>
              <a:rPr lang="he-IL" sz="2400" b="1" dirty="0">
                <a:solidFill>
                  <a:schemeClr val="tx1"/>
                </a:solidFill>
                <a:latin typeface="David" panose="020E0502060401010101" pitchFamily="34" charset="-79"/>
                <a:cs typeface="David" panose="020E0502060401010101" pitchFamily="34" charset="-79"/>
              </a:rPr>
              <a:t>מדוע </a:t>
            </a:r>
            <a:r>
              <a:rPr lang="he-IL" sz="2400" b="1" dirty="0" smtClean="0">
                <a:solidFill>
                  <a:schemeClr val="tx1"/>
                </a:solidFill>
                <a:latin typeface="David" panose="020E0502060401010101" pitchFamily="34" charset="-79"/>
                <a:cs typeface="David" panose="020E0502060401010101" pitchFamily="34" charset="-79"/>
              </a:rPr>
              <a:t>לדעתכם</a:t>
            </a:r>
            <a:r>
              <a:rPr lang="he-IL" sz="2400" dirty="0" smtClean="0">
                <a:solidFill>
                  <a:schemeClr val="tx1"/>
                </a:solidFill>
                <a:latin typeface="David" panose="020E0502060401010101" pitchFamily="34" charset="-79"/>
                <a:cs typeface="David" panose="020E0502060401010101" pitchFamily="34" charset="-79"/>
              </a:rPr>
              <a:t> </a:t>
            </a:r>
            <a:r>
              <a:rPr lang="he-IL" sz="2400" dirty="0">
                <a:solidFill>
                  <a:schemeClr val="tx1"/>
                </a:solidFill>
                <a:latin typeface="David" panose="020E0502060401010101" pitchFamily="34" charset="-79"/>
                <a:cs typeface="David" panose="020E0502060401010101" pitchFamily="34" charset="-79"/>
              </a:rPr>
              <a:t>נקרא המאחז 'חומה ומגדל'? </a:t>
            </a:r>
            <a:r>
              <a:rPr lang="he-IL" sz="2400" b="1" dirty="0">
                <a:solidFill>
                  <a:schemeClr val="tx1"/>
                </a:solidFill>
                <a:latin typeface="David" panose="020E0502060401010101" pitchFamily="34" charset="-79"/>
                <a:cs typeface="David" panose="020E0502060401010101" pitchFamily="34" charset="-79"/>
              </a:rPr>
              <a:t>מדוע שכר</a:t>
            </a:r>
            <a:r>
              <a:rPr lang="he-IL" sz="2400" dirty="0">
                <a:solidFill>
                  <a:schemeClr val="tx1"/>
                </a:solidFill>
                <a:latin typeface="David" panose="020E0502060401010101" pitchFamily="34" charset="-79"/>
                <a:cs typeface="David" panose="020E0502060401010101" pitchFamily="34" charset="-79"/>
              </a:rPr>
              <a:t> הקיבוץ את חברת האבטחה כדי להרוס </a:t>
            </a:r>
            <a:r>
              <a:rPr lang="he-IL" sz="2400" dirty="0" smtClean="0">
                <a:solidFill>
                  <a:schemeClr val="tx1"/>
                </a:solidFill>
                <a:latin typeface="David" panose="020E0502060401010101" pitchFamily="34" charset="-79"/>
                <a:cs typeface="David" panose="020E0502060401010101" pitchFamily="34" charset="-79"/>
              </a:rPr>
              <a:t>אותו</a:t>
            </a:r>
            <a:r>
              <a:rPr lang="he-IL" sz="2400" dirty="0">
                <a:solidFill>
                  <a:schemeClr val="tx1"/>
                </a:solidFill>
                <a:latin typeface="David" panose="020E0502060401010101" pitchFamily="34" charset="-79"/>
                <a:cs typeface="David" panose="020E0502060401010101" pitchFamily="34" charset="-79"/>
              </a:rPr>
              <a:t>?</a:t>
            </a:r>
            <a:endParaRPr lang="en-US" sz="2400" dirty="0">
              <a:solidFill>
                <a:schemeClr val="tx1"/>
              </a:solidFill>
              <a:latin typeface="David" panose="020E0502060401010101" pitchFamily="34" charset="-79"/>
              <a:cs typeface="David" panose="020E0502060401010101" pitchFamily="34" charset="-79"/>
            </a:endParaRPr>
          </a:p>
          <a:p>
            <a:r>
              <a:rPr lang="he-IL" sz="2400" dirty="0">
                <a:solidFill>
                  <a:schemeClr val="tx1"/>
                </a:solidFill>
                <a:latin typeface="David" panose="020E0502060401010101" pitchFamily="34" charset="-79"/>
                <a:cs typeface="David" panose="020E0502060401010101" pitchFamily="34" charset="-79"/>
              </a:rPr>
              <a:t>ג. </a:t>
            </a:r>
            <a:r>
              <a:rPr lang="he-IL" sz="2400" b="1" dirty="0" smtClean="0">
                <a:solidFill>
                  <a:schemeClr val="tx1"/>
                </a:solidFill>
                <a:latin typeface="David" panose="020E0502060401010101" pitchFamily="34" charset="-79"/>
                <a:cs typeface="David" panose="020E0502060401010101" pitchFamily="34" charset="-79"/>
              </a:rPr>
              <a:t>ציינו </a:t>
            </a:r>
            <a:r>
              <a:rPr lang="he-IL" sz="2400" b="1" dirty="0">
                <a:solidFill>
                  <a:schemeClr val="tx1"/>
                </a:solidFill>
                <a:latin typeface="David" panose="020E0502060401010101" pitchFamily="34" charset="-79"/>
                <a:cs typeface="David" panose="020E0502060401010101" pitchFamily="34" charset="-79"/>
              </a:rPr>
              <a:t>שמות שני</a:t>
            </a:r>
            <a:r>
              <a:rPr lang="he-IL" sz="2400" dirty="0">
                <a:solidFill>
                  <a:schemeClr val="tx1"/>
                </a:solidFill>
                <a:latin typeface="David" panose="020E0502060401010101" pitchFamily="34" charset="-79"/>
                <a:cs typeface="David" panose="020E0502060401010101" pitchFamily="34" charset="-79"/>
              </a:rPr>
              <a:t> יישובים שהוקמו בתקופת 'חומה ומגדל'?</a:t>
            </a:r>
            <a:r>
              <a:rPr lang="he-IL" sz="2400" b="1" dirty="0">
                <a:solidFill>
                  <a:schemeClr val="tx1"/>
                </a:solidFill>
                <a:latin typeface="David" panose="020E0502060401010101" pitchFamily="34" charset="-79"/>
                <a:cs typeface="David" panose="020E0502060401010101" pitchFamily="34" charset="-79"/>
              </a:rPr>
              <a:t> </a:t>
            </a:r>
            <a:endParaRPr lang="he-IL" sz="2400" b="1" dirty="0" smtClean="0">
              <a:solidFill>
                <a:schemeClr val="tx1"/>
              </a:solidFill>
              <a:latin typeface="David" panose="020E0502060401010101" pitchFamily="34" charset="-79"/>
              <a:cs typeface="David" panose="020E0502060401010101" pitchFamily="34" charset="-79"/>
            </a:endParaRPr>
          </a:p>
          <a:p>
            <a:r>
              <a:rPr lang="he-IL" sz="2400" b="1" dirty="0">
                <a:solidFill>
                  <a:schemeClr val="tx1"/>
                </a:solidFill>
                <a:latin typeface="David" panose="020E0502060401010101" pitchFamily="34" charset="-79"/>
                <a:cs typeface="David" panose="020E0502060401010101" pitchFamily="34" charset="-79"/>
              </a:rPr>
              <a:t> </a:t>
            </a:r>
            <a:r>
              <a:rPr lang="he-IL" sz="2400" b="1" dirty="0" smtClean="0">
                <a:solidFill>
                  <a:schemeClr val="tx1"/>
                </a:solidFill>
                <a:latin typeface="David" panose="020E0502060401010101" pitchFamily="34" charset="-79"/>
                <a:cs typeface="David" panose="020E0502060401010101" pitchFamily="34" charset="-79"/>
              </a:rPr>
              <a:t>   לשם </a:t>
            </a:r>
            <a:r>
              <a:rPr lang="he-IL" sz="2400" b="1" dirty="0">
                <a:solidFill>
                  <a:schemeClr val="tx1"/>
                </a:solidFill>
                <a:latin typeface="David" panose="020E0502060401010101" pitchFamily="34" charset="-79"/>
                <a:cs typeface="David" panose="020E0502060401010101" pitchFamily="34" charset="-79"/>
              </a:rPr>
              <a:t>מה הוקמו</a:t>
            </a:r>
            <a:r>
              <a:rPr lang="he-IL" sz="2400" dirty="0">
                <a:solidFill>
                  <a:schemeClr val="tx1"/>
                </a:solidFill>
                <a:latin typeface="David" panose="020E0502060401010101" pitchFamily="34" charset="-79"/>
                <a:cs typeface="David" panose="020E0502060401010101" pitchFamily="34" charset="-79"/>
              </a:rPr>
              <a:t> יישובי חומה ומגדל</a:t>
            </a:r>
            <a:r>
              <a:rPr lang="he-IL" sz="2400" b="1" dirty="0">
                <a:solidFill>
                  <a:schemeClr val="tx1"/>
                </a:solidFill>
                <a:latin typeface="David" panose="020E0502060401010101" pitchFamily="34" charset="-79"/>
                <a:cs typeface="David" panose="020E0502060401010101" pitchFamily="34" charset="-79"/>
              </a:rPr>
              <a:t>? </a:t>
            </a:r>
            <a:endParaRPr lang="he-IL" sz="2400" b="1" dirty="0" smtClean="0">
              <a:solidFill>
                <a:schemeClr val="tx1"/>
              </a:solidFill>
              <a:latin typeface="David" panose="020E0502060401010101" pitchFamily="34" charset="-79"/>
              <a:cs typeface="David" panose="020E0502060401010101" pitchFamily="34" charset="-79"/>
            </a:endParaRPr>
          </a:p>
          <a:p>
            <a:r>
              <a:rPr lang="he-IL" sz="2400" b="1" dirty="0">
                <a:solidFill>
                  <a:schemeClr val="tx1"/>
                </a:solidFill>
                <a:latin typeface="David" panose="020E0502060401010101" pitchFamily="34" charset="-79"/>
                <a:cs typeface="David" panose="020E0502060401010101" pitchFamily="34" charset="-79"/>
              </a:rPr>
              <a:t> </a:t>
            </a:r>
            <a:r>
              <a:rPr lang="he-IL" sz="2400" b="1" dirty="0" smtClean="0">
                <a:solidFill>
                  <a:schemeClr val="tx1"/>
                </a:solidFill>
                <a:latin typeface="David" panose="020E0502060401010101" pitchFamily="34" charset="-79"/>
                <a:cs typeface="David" panose="020E0502060401010101" pitchFamily="34" charset="-79"/>
              </a:rPr>
              <a:t>   באלו </a:t>
            </a:r>
            <a:r>
              <a:rPr lang="he-IL" sz="2400" b="1" dirty="0">
                <a:solidFill>
                  <a:schemeClr val="tx1"/>
                </a:solidFill>
                <a:latin typeface="David" panose="020E0502060401010101" pitchFamily="34" charset="-79"/>
                <a:cs typeface="David" panose="020E0502060401010101" pitchFamily="34" charset="-79"/>
              </a:rPr>
              <a:t>אזורים</a:t>
            </a:r>
            <a:r>
              <a:rPr lang="he-IL" sz="2400" dirty="0">
                <a:solidFill>
                  <a:schemeClr val="tx1"/>
                </a:solidFill>
                <a:latin typeface="David" panose="020E0502060401010101" pitchFamily="34" charset="-79"/>
                <a:cs typeface="David" panose="020E0502060401010101" pitchFamily="34" charset="-79"/>
              </a:rPr>
              <a:t> בארץ הוקמו? </a:t>
            </a:r>
            <a:endParaRPr lang="he-IL" sz="2400" dirty="0" smtClean="0">
              <a:solidFill>
                <a:schemeClr val="tx1"/>
              </a:solidFill>
              <a:latin typeface="David" panose="020E0502060401010101" pitchFamily="34" charset="-79"/>
              <a:cs typeface="David" panose="020E0502060401010101" pitchFamily="34" charset="-79"/>
            </a:endParaRPr>
          </a:p>
          <a:p>
            <a:r>
              <a:rPr lang="he-IL" sz="2400" b="1" dirty="0">
                <a:solidFill>
                  <a:schemeClr val="tx1"/>
                </a:solidFill>
                <a:latin typeface="David" panose="020E0502060401010101" pitchFamily="34" charset="-79"/>
                <a:cs typeface="David" panose="020E0502060401010101" pitchFamily="34" charset="-79"/>
              </a:rPr>
              <a:t> </a:t>
            </a:r>
            <a:r>
              <a:rPr lang="he-IL" sz="2400" b="1" dirty="0" smtClean="0">
                <a:solidFill>
                  <a:schemeClr val="tx1"/>
                </a:solidFill>
                <a:latin typeface="David" panose="020E0502060401010101" pitchFamily="34" charset="-79"/>
                <a:cs typeface="David" panose="020E0502060401010101" pitchFamily="34" charset="-79"/>
              </a:rPr>
              <a:t>   הסבירו </a:t>
            </a:r>
            <a:r>
              <a:rPr lang="he-IL" sz="2400" b="1" dirty="0">
                <a:solidFill>
                  <a:schemeClr val="tx1"/>
                </a:solidFill>
                <a:latin typeface="David" panose="020E0502060401010101" pitchFamily="34" charset="-79"/>
                <a:cs typeface="David" panose="020E0502060401010101" pitchFamily="34" charset="-79"/>
              </a:rPr>
              <a:t>את משמעות</a:t>
            </a:r>
            <a:r>
              <a:rPr lang="he-IL" sz="2400" dirty="0">
                <a:solidFill>
                  <a:schemeClr val="tx1"/>
                </a:solidFill>
                <a:latin typeface="David" panose="020E0502060401010101" pitchFamily="34" charset="-79"/>
                <a:cs typeface="David" panose="020E0502060401010101" pitchFamily="34" charset="-79"/>
              </a:rPr>
              <a:t> השם 'חומה ומגדל'. </a:t>
            </a:r>
            <a:endParaRPr lang="en-US" sz="2400" dirty="0">
              <a:solidFill>
                <a:schemeClr val="tx1"/>
              </a:solidFill>
              <a:latin typeface="David" panose="020E0502060401010101" pitchFamily="34" charset="-79"/>
              <a:cs typeface="David" panose="020E0502060401010101" pitchFamily="34" charset="-79"/>
            </a:endParaRPr>
          </a:p>
          <a:p>
            <a:r>
              <a:rPr lang="he-IL" sz="2400" b="1" dirty="0">
                <a:solidFill>
                  <a:schemeClr val="tx1"/>
                </a:solidFill>
                <a:latin typeface="David" panose="020E0502060401010101" pitchFamily="34" charset="-79"/>
                <a:cs typeface="David" panose="020E0502060401010101" pitchFamily="34" charset="-79"/>
              </a:rPr>
              <a:t> </a:t>
            </a:r>
            <a:endParaRPr lang="en-US" sz="2400" dirty="0">
              <a:solidFill>
                <a:schemeClr val="tx1"/>
              </a:solidFill>
              <a:latin typeface="David" panose="020E0502060401010101" pitchFamily="34" charset="-79"/>
              <a:cs typeface="David" panose="020E0502060401010101" pitchFamily="34" charset="-79"/>
            </a:endParaRPr>
          </a:p>
          <a:p>
            <a:endParaRPr lang="he-IL" dirty="0">
              <a:solidFill>
                <a:schemeClr val="tx1"/>
              </a:solidFill>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latin typeface="David" panose="020E0502060401010101" pitchFamily="34" charset="-79"/>
                <a:cs typeface="David" panose="020E0502060401010101" pitchFamily="34" charset="-79"/>
              </a:rPr>
              <a:t>משימה </a:t>
            </a:r>
            <a:r>
              <a:rPr lang="he-IL" sz="4000" dirty="0" smtClean="0">
                <a:solidFill>
                  <a:srgbClr val="00B0F0"/>
                </a:solidFill>
                <a:latin typeface="David" panose="020E0502060401010101" pitchFamily="34" charset="-79"/>
                <a:cs typeface="David" panose="020E0502060401010101" pitchFamily="34" charset="-79"/>
              </a:rPr>
              <a:t>לתלמיד- המשך</a:t>
            </a:r>
            <a:endParaRPr lang="he-IL" sz="4000" dirty="0">
              <a:solidFill>
                <a:srgbClr val="00B0F0"/>
              </a:solidFill>
              <a:latin typeface="David" panose="020E0502060401010101" pitchFamily="34" charset="-79"/>
              <a:cs typeface="David" panose="020E0502060401010101" pitchFamily="34" charset="-79"/>
            </a:endParaRP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90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18434" name="Picture 2" descr="המחתרות - בריינפופ ישרא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88158"/>
            <a:ext cx="4451350" cy="396964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חומה ומגדל - בריינפופ ישראל"/>
          <p:cNvPicPr>
            <a:picLocks noChangeAspect="1" noChangeArrowheads="1"/>
          </p:cNvPicPr>
          <p:nvPr/>
        </p:nvPicPr>
        <p:blipFill rotWithShape="1">
          <a:blip r:embed="rId4">
            <a:extLst>
              <a:ext uri="{28A0092B-C50C-407E-A947-70E740481C1C}">
                <a14:useLocalDpi xmlns:a14="http://schemas.microsoft.com/office/drawing/2010/main" val="0"/>
              </a:ext>
            </a:extLst>
          </a:blip>
          <a:srcRect t="4538" r="25500"/>
          <a:stretch/>
        </p:blipFill>
        <p:spPr bwMode="auto">
          <a:xfrm>
            <a:off x="1120775" y="1270000"/>
            <a:ext cx="4137025" cy="39735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21280" y="1623000"/>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מחתרות</a:t>
            </a:r>
            <a:endParaRPr lang="he-IL" dirty="0"/>
          </a:p>
        </p:txBody>
      </p:sp>
      <p:sp>
        <p:nvSpPr>
          <p:cNvPr id="19" name="TextBox 18"/>
          <p:cNvSpPr txBox="1"/>
          <p:nvPr/>
        </p:nvSpPr>
        <p:spPr>
          <a:xfrm>
            <a:off x="1828823" y="2806997"/>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העפלה</a:t>
            </a:r>
            <a:endParaRPr lang="he-IL" dirty="0"/>
          </a:p>
        </p:txBody>
      </p:sp>
      <p:sp>
        <p:nvSpPr>
          <p:cNvPr id="13" name="TextBox 12"/>
          <p:cNvSpPr txBox="1"/>
          <p:nvPr/>
        </p:nvSpPr>
        <p:spPr>
          <a:xfrm>
            <a:off x="1828823" y="4046621"/>
            <a:ext cx="7488832" cy="830997"/>
          </a:xfrm>
          <a:prstGeom prst="rect">
            <a:avLst/>
          </a:prstGeom>
          <a:solidFill>
            <a:srgbClr val="00FFFF"/>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dirty="0" smtClean="0"/>
              <a:t>חומה ומגדל</a:t>
            </a:r>
            <a:endParaRPr lang="he-IL" dirty="0"/>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 name="מלבן 2"/>
          <p:cNvSpPr/>
          <p:nvPr/>
        </p:nvSpPr>
        <p:spPr>
          <a:xfrm>
            <a:off x="1821280" y="-60661"/>
            <a:ext cx="3076483" cy="769441"/>
          </a:xfrm>
          <a:prstGeom prst="rect">
            <a:avLst/>
          </a:prstGeom>
        </p:spPr>
        <p:txBody>
          <a:bodyPr wrap="none">
            <a:spAutoFit/>
          </a:bodyPr>
          <a:lstStyle/>
          <a:p>
            <a:pPr algn="l"/>
            <a:r>
              <a:rPr lang="he-IL" sz="4400" b="1" dirty="0" smtClean="0">
                <a:solidFill>
                  <a:srgbClr val="00CC00"/>
                </a:solidFill>
                <a:latin typeface="David" panose="020E0502060401010101" pitchFamily="34" charset="-79"/>
                <a:cs typeface="David" panose="020E0502060401010101" pitchFamily="34" charset="-79"/>
              </a:rPr>
              <a:t>נושאי המפגש</a:t>
            </a:r>
            <a:endParaRPr lang="en-US" sz="4400" b="1" dirty="0">
              <a:solidFill>
                <a:srgbClr val="00CC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019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circle(in)">
                                      <p:cBhvr>
                                        <p:cTn id="17" dur="2000"/>
                                        <p:tgtEl>
                                          <p:spTgt spid="18434"/>
                                        </p:tgtEl>
                                      </p:cBhvr>
                                    </p:animEffect>
                                  </p:childTnLst>
                                </p:cTn>
                              </p:par>
                              <p:par>
                                <p:cTn id="18" presetID="6" presetClass="entr" presetSubtype="16" fill="hold" nodeType="withEffect">
                                  <p:stCondLst>
                                    <p:cond delay="0"/>
                                  </p:stCondLst>
                                  <p:childTnLst>
                                    <p:set>
                                      <p:cBhvr>
                                        <p:cTn id="19" dur="1" fill="hold">
                                          <p:stCondLst>
                                            <p:cond delay="0"/>
                                          </p:stCondLst>
                                        </p:cTn>
                                        <p:tgtEl>
                                          <p:spTgt spid="18436"/>
                                        </p:tgtEl>
                                        <p:attrNameLst>
                                          <p:attrName>style.visibility</p:attrName>
                                        </p:attrNameLst>
                                      </p:cBhvr>
                                      <p:to>
                                        <p:strVal val="visible"/>
                                      </p:to>
                                    </p:set>
                                    <p:animEffect transition="in" filter="circle(in)">
                                      <p:cBhvr>
                                        <p:cTn id="20" dur="2000"/>
                                        <p:tgtEl>
                                          <p:spTgt spid="184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13"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80946"/>
            <a:ext cx="6628342" cy="3254"/>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ארגון ה'הגנה'</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578908" y="889057"/>
            <a:ext cx="6794500" cy="106523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1073626"/>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מה</a:t>
            </a:r>
          </a:p>
        </p:txBody>
      </p:sp>
      <p:sp>
        <p:nvSpPr>
          <p:cNvPr id="11" name="מלבן מעוגל 10"/>
          <p:cNvSpPr/>
          <p:nvPr/>
        </p:nvSpPr>
        <p:spPr>
          <a:xfrm>
            <a:off x="7373408" y="1988109"/>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מתי</a:t>
            </a:r>
            <a:endParaRPr lang="he-IL"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7373408" y="4371117"/>
            <a:ext cx="1933710" cy="4278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מיקום</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928158" y="889057"/>
            <a:ext cx="6096000" cy="923330"/>
          </a:xfrm>
          <a:prstGeom prst="rect">
            <a:avLst/>
          </a:prstGeom>
        </p:spPr>
        <p:txBody>
          <a:bodyPr>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שמו המקוצר של ארגון צבאי מחתרתי של יהודי ארץ-ישראל בתקופת המנדט הבריטי. </a:t>
            </a:r>
            <a:r>
              <a:rPr lang="he-IL" dirty="0" smtClean="0">
                <a:latin typeface="David" panose="020E0502060401010101" pitchFamily="34" charset="-79"/>
                <a:cs typeface="David" panose="020E0502060401010101" pitchFamily="34" charset="-79"/>
              </a:rPr>
              <a:t>נקרא </a:t>
            </a:r>
            <a:r>
              <a:rPr lang="he-IL" dirty="0">
                <a:latin typeface="David" panose="020E0502060401010101" pitchFamily="34" charset="-79"/>
                <a:cs typeface="David" panose="020E0502060401010101" pitchFamily="34" charset="-79"/>
              </a:rPr>
              <a:t>גם "השורה", "הארגון</a:t>
            </a:r>
            <a:r>
              <a:rPr lang="he-IL" dirty="0" smtClean="0">
                <a:latin typeface="David" panose="020E0502060401010101" pitchFamily="34" charset="-79"/>
                <a:cs typeface="David" panose="020E0502060401010101" pitchFamily="34" charset="-79"/>
              </a:rPr>
              <a:t>".</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היה נתון למרות 'ההסתדרות' ובאחריות הסוכנות היהודית. </a:t>
            </a:r>
            <a:endParaRPr lang="en-US" dirty="0">
              <a:latin typeface="David" panose="020E0502060401010101" pitchFamily="34" charset="-79"/>
              <a:cs typeface="David" panose="020E0502060401010101" pitchFamily="34" charset="-79"/>
            </a:endParaRPr>
          </a:p>
        </p:txBody>
      </p:sp>
      <p:sp>
        <p:nvSpPr>
          <p:cNvPr id="18" name="מלבן מעוגל 17"/>
          <p:cNvSpPr/>
          <p:nvPr/>
        </p:nvSpPr>
        <p:spPr>
          <a:xfrm>
            <a:off x="7373408" y="3160823"/>
            <a:ext cx="1933710" cy="5693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מדוע</a:t>
            </a:r>
            <a:endParaRPr lang="he-IL" sz="2400" b="1" dirty="0">
              <a:solidFill>
                <a:schemeClr val="tx1"/>
              </a:solidFill>
              <a:latin typeface="David" panose="020E0502060401010101" pitchFamily="34" charset="-79"/>
              <a:cs typeface="David" panose="020E0502060401010101" pitchFamily="34" charset="-79"/>
            </a:endParaRPr>
          </a:p>
        </p:txBody>
      </p:sp>
      <p:sp>
        <p:nvSpPr>
          <p:cNvPr id="3" name="מלבן מעוגל 2"/>
          <p:cNvSpPr/>
          <p:nvPr/>
        </p:nvSpPr>
        <p:spPr>
          <a:xfrm>
            <a:off x="578908" y="1954288"/>
            <a:ext cx="6794500" cy="73188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נוסד בוועידת "אחדות העבודה" בכנרת, בכ"ח בסיון </a:t>
            </a:r>
            <a:r>
              <a:rPr lang="he-IL" dirty="0" err="1">
                <a:solidFill>
                  <a:schemeClr val="tx1"/>
                </a:solidFill>
                <a:latin typeface="David" panose="020E0502060401010101" pitchFamily="34" charset="-79"/>
                <a:cs typeface="David" panose="020E0502060401010101" pitchFamily="34" charset="-79"/>
              </a:rPr>
              <a:t>תר"ף</a:t>
            </a:r>
            <a:r>
              <a:rPr lang="he-IL" dirty="0">
                <a:solidFill>
                  <a:schemeClr val="tx1"/>
                </a:solidFill>
                <a:latin typeface="David" panose="020E0502060401010101" pitchFamily="34" charset="-79"/>
                <a:cs typeface="David" panose="020E0502060401010101" pitchFamily="34" charset="-79"/>
              </a:rPr>
              <a:t> (12.6.1920</a:t>
            </a:r>
            <a:r>
              <a:rPr lang="he-IL" dirty="0" smtClean="0">
                <a:solidFill>
                  <a:schemeClr val="tx1"/>
                </a:solidFill>
                <a:latin typeface="David" panose="020E0502060401010101" pitchFamily="34" charset="-79"/>
                <a:cs typeface="David" panose="020E0502060401010101" pitchFamily="34" charset="-79"/>
              </a:rPr>
              <a:t>).</a:t>
            </a:r>
            <a:endParaRPr lang="he-IL" dirty="0">
              <a:solidFill>
                <a:schemeClr val="tx1"/>
              </a:solidFill>
            </a:endParaRPr>
          </a:p>
        </p:txBody>
      </p:sp>
      <p:sp>
        <p:nvSpPr>
          <p:cNvPr id="15" name="מלבן מעוגל 14"/>
          <p:cNvSpPr/>
          <p:nvPr/>
        </p:nvSpPr>
        <p:spPr>
          <a:xfrm>
            <a:off x="578908" y="2684358"/>
            <a:ext cx="6794500" cy="159554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מהומות-הדמים בשנת 1929 נתנו דחיפה לארגונם של גושי יישובים, והמהומות בשנים 1939-1936 הביאו לגיבוש כוח-הגנה כלל-ארצי</a:t>
            </a:r>
            <a:r>
              <a:rPr lang="he-IL" dirty="0" smtClean="0">
                <a:solidFill>
                  <a:schemeClr val="tx1"/>
                </a:solidFill>
                <a:latin typeface="David" panose="020E0502060401010101" pitchFamily="34" charset="-79"/>
                <a:cs typeface="David" panose="020E0502060401010101" pitchFamily="34" charset="-79"/>
              </a:rPr>
              <a:t>.</a:t>
            </a:r>
          </a:p>
          <a:p>
            <a:pPr marL="285750" indent="-28575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בתכנית-היסוד שלה נאמר כי "תדאג לסידור ענייני ההגנה ולהבטחת </a:t>
            </a:r>
            <a:r>
              <a:rPr lang="he-IL" dirty="0" err="1" smtClean="0">
                <a:solidFill>
                  <a:schemeClr val="tx1"/>
                </a:solidFill>
                <a:latin typeface="David" panose="020E0502060401010101" pitchFamily="34" charset="-79"/>
                <a:cs typeface="David" panose="020E0502060401010101" pitchFamily="34" charset="-79"/>
              </a:rPr>
              <a:t>אופיה</a:t>
            </a:r>
            <a:r>
              <a:rPr lang="he-IL" dirty="0" smtClean="0">
                <a:solidFill>
                  <a:schemeClr val="tx1"/>
                </a:solidFill>
                <a:latin typeface="David" panose="020E0502060401010101" pitchFamily="34" charset="-79"/>
                <a:cs typeface="David" panose="020E0502060401010101" pitchFamily="34" charset="-79"/>
              </a:rPr>
              <a:t> </a:t>
            </a:r>
            <a:r>
              <a:rPr lang="he-IL" dirty="0">
                <a:solidFill>
                  <a:schemeClr val="tx1"/>
                </a:solidFill>
                <a:latin typeface="David" panose="020E0502060401010101" pitchFamily="34" charset="-79"/>
                <a:cs typeface="David" panose="020E0502060401010101" pitchFamily="34" charset="-79"/>
              </a:rPr>
              <a:t>ותכניה הלאומיים והסוציאליים של הגנה עצמית בארץ-ישראל".</a:t>
            </a: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578908" y="4289823"/>
            <a:ext cx="6794500" cy="564665"/>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בכל הארץ הוקמו תאים ופלוגות של ה'הגנה'.</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373408" y="4963304"/>
            <a:ext cx="1933710" cy="5321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578908" y="4882011"/>
            <a:ext cx="6794500" cy="953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endParaRPr lang="he-IL"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752475" y="4864412"/>
            <a:ext cx="6620933" cy="923330"/>
          </a:xfrm>
          <a:prstGeom prst="rect">
            <a:avLst/>
          </a:prstGeom>
        </p:spPr>
        <p:txBody>
          <a:bodyPr wrap="square">
            <a:spAutoFit/>
          </a:bodyPr>
          <a:lstStyle/>
          <a:p>
            <a:pPr marL="285750" indent="-285750">
              <a:buFont typeface="Arial" panose="020B0604020202020204" pitchFamily="34" charset="0"/>
              <a:buChar char="•"/>
            </a:pPr>
            <a:r>
              <a:rPr lang="he-IL" dirty="0">
                <a:solidFill>
                  <a:srgbClr val="000000"/>
                </a:solidFill>
                <a:latin typeface="David" panose="020E0502060401010101" pitchFamily="34" charset="-79"/>
                <a:cs typeface="David" panose="020E0502060401010101" pitchFamily="34" charset="-79"/>
              </a:rPr>
              <a:t>ארגון של מתנדבים, שחבריו מתאמנים מעת לעת, בעיקר בערבים ובשבתות, ונכונים להיקרא לשירות בכל שעת צורך</a:t>
            </a:r>
            <a:r>
              <a:rPr lang="he-IL" dirty="0" smtClean="0">
                <a:solidFill>
                  <a:srgbClr val="000000"/>
                </a:solidFill>
                <a:latin typeface="David" panose="020E0502060401010101" pitchFamily="34" charset="-79"/>
                <a:cs typeface="David" panose="020E0502060401010101" pitchFamily="34" charset="-79"/>
              </a:rPr>
              <a:t>.</a:t>
            </a:r>
          </a:p>
          <a:p>
            <a:pPr marL="285750" indent="-285750">
              <a:buFont typeface="Arial" panose="020B0604020202020204" pitchFamily="34" charset="0"/>
              <a:buChar char="•"/>
            </a:pPr>
            <a:r>
              <a:rPr lang="he-IL" dirty="0" smtClean="0">
                <a:solidFill>
                  <a:srgbClr val="000000"/>
                </a:solidFill>
                <a:latin typeface="David" panose="020E0502060401010101" pitchFamily="34" charset="-79"/>
                <a:cs typeface="David" panose="020E0502060401010101" pitchFamily="34" charset="-79"/>
              </a:rPr>
              <a:t>יוצאי ארגון 'השומר'.</a:t>
            </a:r>
          </a:p>
        </p:txBody>
      </p:sp>
      <p:pic>
        <p:nvPicPr>
          <p:cNvPr id="1026" name="Picture 2" descr="ההגנה – ויקיפדיה"/>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90" y="-5076"/>
            <a:ext cx="446853" cy="89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xEl>
                                              <p:pRg st="0" end="0"/>
                                            </p:txEl>
                                          </p:spTgt>
                                        </p:tgtEl>
                                        <p:attrNameLst>
                                          <p:attrName>style.visibility</p:attrName>
                                        </p:attrNameLst>
                                      </p:cBhvr>
                                      <p:to>
                                        <p:strVal val="visible"/>
                                      </p:to>
                                    </p:set>
                                    <p:animEffect transition="in" filter="fade">
                                      <p:cBhvr>
                                        <p:cTn id="85" dur="1000"/>
                                        <p:tgtEl>
                                          <p:spTgt spid="4">
                                            <p:txEl>
                                              <p:pRg st="0" end="0"/>
                                            </p:txEl>
                                          </p:spTgt>
                                        </p:tgtEl>
                                      </p:cBhvr>
                                    </p:animEffect>
                                    <p:anim calcmode="lin" valueType="num">
                                      <p:cBhvr>
                                        <p:cTn id="8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
                                            <p:txEl>
                                              <p:pRg st="1" end="1"/>
                                            </p:txEl>
                                          </p:spTgt>
                                        </p:tgtEl>
                                        <p:attrNameLst>
                                          <p:attrName>style.visibility</p:attrName>
                                        </p:attrNameLst>
                                      </p:cBhvr>
                                      <p:to>
                                        <p:strVal val="visible"/>
                                      </p:to>
                                    </p:set>
                                    <p:animEffect transition="in" filter="fade">
                                      <p:cBhvr>
                                        <p:cTn id="99" dur="1000"/>
                                        <p:tgtEl>
                                          <p:spTgt spid="4">
                                            <p:txEl>
                                              <p:pRg st="1" end="1"/>
                                            </p:txEl>
                                          </p:spTgt>
                                        </p:tgtEl>
                                      </p:cBhvr>
                                    </p:animEffect>
                                    <p:anim calcmode="lin" valueType="num">
                                      <p:cBhvr>
                                        <p:cTn id="10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14" grpId="0" animBg="1"/>
      <p:bldP spid="18" grpId="0" animBg="1"/>
      <p:bldP spid="3" grpId="0" animBg="1"/>
      <p:bldP spid="15" grpId="0" animBg="1"/>
      <p:bldP spid="16"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מאפייני ארגון ה'הגנה'</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600075" y="971926"/>
            <a:ext cx="6794500" cy="1831764"/>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94575" y="1252666"/>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מדיניות</a:t>
            </a:r>
            <a:endParaRPr lang="he-IL"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94575" y="3233839"/>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שיתוף פעולה</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928158" y="955281"/>
            <a:ext cx="6096000" cy="1754326"/>
          </a:xfrm>
          <a:prstGeom prst="rect">
            <a:avLst/>
          </a:prstGeom>
        </p:spPr>
        <p:txBody>
          <a:bodyPr>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עקרון השוויון ביטא את כלליותו של ארגון ה"הגנה" ואת המרות הציבורית עליו.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מעבר מ'הגנה סטאטית' ל'הגנה ניידת'.</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ארגון היישוב לקראת הקמת מדינה.</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העלאת מעפילים, לשם הצלתם ולעיבוי היישוב היהודי בארץ. </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'הבלגה' והימנעות מהענשת חפים מפשע.</a:t>
            </a:r>
            <a:endParaRPr lang="en-US" dirty="0">
              <a:latin typeface="David" panose="020E0502060401010101" pitchFamily="34" charset="-79"/>
              <a:cs typeface="David" panose="020E0502060401010101" pitchFamily="34" charset="-79"/>
            </a:endParaRPr>
          </a:p>
        </p:txBody>
      </p:sp>
      <p:sp>
        <p:nvSpPr>
          <p:cNvPr id="3" name="מלבן מעוגל 2"/>
          <p:cNvSpPr/>
          <p:nvPr/>
        </p:nvSpPr>
        <p:spPr>
          <a:xfrm>
            <a:off x="600075" y="2827439"/>
            <a:ext cx="6794500" cy="15255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התגייסות לצבא הבריטי במלחה"ע ה-2 במסגרת הבריגדה היהודית.</a:t>
            </a:r>
            <a:endParaRPr lang="he-IL" dirty="0" smtClean="0">
              <a:solidFill>
                <a:schemeClr val="tx1"/>
              </a:solidFill>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הקמת ה'נוטרים'-משטרת היישובים העבריים. </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'פלוגות הלילה המיוחדות בפיקודו של ווינגייט.</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שליחת צנחנים לארצות אירופה הכבושה בידי הנאצים.</a:t>
            </a:r>
          </a:p>
        </p:txBody>
      </p:sp>
      <p:pic>
        <p:nvPicPr>
          <p:cNvPr id="1026" name="Picture 2" descr="ההגנה – ויקיפדיה"/>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90" y="-5076"/>
            <a:ext cx="446853" cy="893706"/>
          </a:xfrm>
          <a:prstGeom prst="rect">
            <a:avLst/>
          </a:prstGeom>
          <a:noFill/>
          <a:extLst>
            <a:ext uri="{909E8E84-426E-40DD-AFC4-6F175D3DCCD1}">
              <a14:hiddenFill xmlns:a14="http://schemas.microsoft.com/office/drawing/2010/main">
                <a:solidFill>
                  <a:srgbClr val="FFFFFF"/>
                </a:solidFill>
              </a14:hiddenFill>
            </a:ext>
          </a:extLst>
        </p:spPr>
      </p:pic>
      <p:pic>
        <p:nvPicPr>
          <p:cNvPr id="21" name="תמונה 20" descr="ההגנה – ויקיפדיה"/>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601" y="4484687"/>
            <a:ext cx="2388544" cy="1674813"/>
          </a:xfrm>
          <a:prstGeom prst="rect">
            <a:avLst/>
          </a:prstGeom>
          <a:noFill/>
          <a:ln>
            <a:noFill/>
          </a:ln>
        </p:spPr>
      </p:pic>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2" name="תמונה 21" descr="hagana2"/>
          <p:cNvPicPr/>
          <p:nvPr/>
        </p:nvPicPr>
        <p:blipFill>
          <a:blip r:embed="rId5">
            <a:extLst>
              <a:ext uri="{28A0092B-C50C-407E-A947-70E740481C1C}">
                <a14:useLocalDpi xmlns:a14="http://schemas.microsoft.com/office/drawing/2010/main" val="0"/>
              </a:ext>
            </a:extLst>
          </a:blip>
          <a:srcRect/>
          <a:stretch>
            <a:fillRect/>
          </a:stretch>
        </p:blipFill>
        <p:spPr bwMode="auto">
          <a:xfrm>
            <a:off x="1574800" y="4484687"/>
            <a:ext cx="2972329" cy="1344613"/>
          </a:xfrm>
          <a:prstGeom prst="rect">
            <a:avLst/>
          </a:prstGeom>
          <a:noFill/>
          <a:ln>
            <a:noFill/>
          </a:ln>
        </p:spPr>
      </p:pic>
    </p:spTree>
    <p:extLst>
      <p:ext uri="{BB962C8B-B14F-4D97-AF65-F5344CB8AC3E}">
        <p14:creationId xmlns:p14="http://schemas.microsoft.com/office/powerpoint/2010/main" val="119118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500"/>
                                        <p:tgtEl>
                                          <p:spTgt spid="6">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ircle(in)">
                                      <p:cBhvr>
                                        <p:cTn id="59" dur="2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par>
                                <p:cTn id="72" presetID="6" presetClass="entr" presetSubtype="16"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3526" y="-66012"/>
            <a:ext cx="8599317" cy="1433726"/>
          </a:xfrm>
          <a:prstGeom prst="rect">
            <a:avLst/>
          </a:prstGeom>
          <a:noFill/>
        </p:spPr>
        <p:txBody>
          <a:bodyPr wrap="square" rtlCol="1">
            <a:spAutoFit/>
          </a:bodyPr>
          <a:lstStyle/>
          <a:p>
            <a:pPr algn="l"/>
            <a:r>
              <a:rPr lang="he-IL" sz="4000" b="1" dirty="0" smtClean="0">
                <a:solidFill>
                  <a:srgbClr val="00CC00"/>
                </a:solidFill>
                <a:latin typeface="David" panose="020E0502060401010101" pitchFamily="34" charset="-79"/>
                <a:cs typeface="David" panose="020E0502060401010101" pitchFamily="34" charset="-79"/>
              </a:rPr>
              <a:t>מחתרות- התארגנות ארגון ה'הגנה'</a:t>
            </a:r>
            <a:endParaRPr lang="en-US" sz="40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55574" y="650851"/>
            <a:ext cx="8158195" cy="51530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rot="5400000">
            <a:off x="7667859" y="2503019"/>
            <a:ext cx="1933710" cy="6418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ארגון</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115477" y="857769"/>
            <a:ext cx="8105159" cy="5078313"/>
          </a:xfrm>
          <a:prstGeom prst="rect">
            <a:avLst/>
          </a:prstGeom>
        </p:spPr>
        <p:txBody>
          <a:bodyPr wrap="square">
            <a:spAutoFit/>
          </a:bodyPr>
          <a:lstStyle/>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הוקמה מפקדה ארצית  בפיקוח </a:t>
            </a:r>
            <a:r>
              <a:rPr lang="he-IL" dirty="0">
                <a:latin typeface="David" panose="020E0502060401010101" pitchFamily="34" charset="-79"/>
                <a:cs typeface="David" panose="020E0502060401010101" pitchFamily="34" charset="-79"/>
              </a:rPr>
              <a:t>"ועדת השמונה" </a:t>
            </a:r>
            <a:r>
              <a:rPr lang="he-IL" dirty="0" smtClean="0">
                <a:latin typeface="David" panose="020E0502060401010101" pitchFamily="34" charset="-79"/>
                <a:cs typeface="David" panose="020E0502060401010101" pitchFamily="34" charset="-79"/>
              </a:rPr>
              <a:t>– נציגי הסוכנות </a:t>
            </a:r>
            <a:r>
              <a:rPr lang="he-IL" dirty="0">
                <a:latin typeface="David" panose="020E0502060401010101" pitchFamily="34" charset="-79"/>
                <a:cs typeface="David" panose="020E0502060401010101" pitchFamily="34" charset="-79"/>
              </a:rPr>
              <a:t>היהודית והוועד הלאומי.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מטה </a:t>
            </a:r>
            <a:r>
              <a:rPr lang="he-IL" dirty="0">
                <a:latin typeface="David" panose="020E0502060401010101" pitchFamily="34" charset="-79"/>
                <a:cs typeface="David" panose="020E0502060401010101" pitchFamily="34" charset="-79"/>
              </a:rPr>
              <a:t>הכללי (המטכ"ל) </a:t>
            </a:r>
            <a:r>
              <a:rPr lang="he-IL" dirty="0" smtClean="0">
                <a:latin typeface="David" panose="020E0502060401010101" pitchFamily="34" charset="-79"/>
                <a:cs typeface="David" panose="020E0502060401010101" pitchFamily="34" charset="-79"/>
              </a:rPr>
              <a:t>שהוקם </a:t>
            </a:r>
            <a:r>
              <a:rPr lang="he-IL" dirty="0">
                <a:latin typeface="David" panose="020E0502060401010101" pitchFamily="34" charset="-79"/>
                <a:cs typeface="David" panose="020E0502060401010101" pitchFamily="34" charset="-79"/>
              </a:rPr>
              <a:t>בשנת 1939, והיה כפוף </a:t>
            </a:r>
            <a:r>
              <a:rPr lang="he-IL" dirty="0" err="1">
                <a:latin typeface="David" panose="020E0502060401010101" pitchFamily="34" charset="-79"/>
                <a:cs typeface="David" panose="020E0502060401010101" pitchFamily="34" charset="-79"/>
              </a:rPr>
              <a:t>למ"א</a:t>
            </a:r>
            <a:r>
              <a:rPr lang="he-IL" dirty="0">
                <a:latin typeface="David" panose="020E0502060401010101" pitchFamily="34" charset="-79"/>
                <a:cs typeface="David" panose="020E0502060401010101" pitchFamily="34" charset="-79"/>
              </a:rPr>
              <a:t>. כרמטכ"ל ראשון מונה יעקב דורי. </a:t>
            </a:r>
            <a:r>
              <a:rPr lang="he-IL" dirty="0" smtClean="0">
                <a:latin typeface="David" panose="020E0502060401010101" pitchFamily="34" charset="-79"/>
                <a:cs typeface="David" panose="020E0502060401010101" pitchFamily="34" charset="-79"/>
              </a:rPr>
              <a:t>– הבסיס לצבא ההגנה לישראל</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כופר היישוב", המכשיר הכספי של ה"הגנה".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'מרכז להתגייסות היישוב' בשנת 1942 למלחמה בנאצים.</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הקמת הפלמ"ח- פלוגות מחץ לתפקידים מיוחדים.</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קבלת מרות ההסתדרות הציונית ו'כנסת ישראל'.</a:t>
            </a: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הקמת מפעלים לייצור נשק ורכש בחו"ל.</a:t>
            </a:r>
          </a:p>
          <a:p>
            <a:pPr marL="28575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הוקמו </a:t>
            </a:r>
            <a:r>
              <a:rPr lang="he-IL" dirty="0">
                <a:latin typeface="David" panose="020E0502060401010101" pitchFamily="34" charset="-79"/>
                <a:cs typeface="David" panose="020E0502060401010101" pitchFamily="34" charset="-79"/>
              </a:rPr>
              <a:t>חטיבות לוחמות: "</a:t>
            </a:r>
            <a:r>
              <a:rPr lang="he-IL" b="1" dirty="0">
                <a:latin typeface="David" panose="020E0502060401010101" pitchFamily="34" charset="-79"/>
                <a:cs typeface="David" panose="020E0502060401010101" pitchFamily="34" charset="-79"/>
              </a:rPr>
              <a:t>גולני</a:t>
            </a:r>
            <a:r>
              <a:rPr lang="he-IL" dirty="0">
                <a:latin typeface="David" panose="020E0502060401010101" pitchFamily="34" charset="-79"/>
                <a:cs typeface="David" panose="020E0502060401010101" pitchFamily="34" charset="-79"/>
              </a:rPr>
              <a:t>", שבתחילה היה שמה "לבנוני" - החטיבה לצפון הארץ; "</a:t>
            </a:r>
            <a:r>
              <a:rPr lang="he-IL" b="1" dirty="0">
                <a:latin typeface="David" panose="020E0502060401010101" pitchFamily="34" charset="-79"/>
                <a:cs typeface="David" panose="020E0502060401010101" pitchFamily="34" charset="-79"/>
              </a:rPr>
              <a:t>כרמלי</a:t>
            </a:r>
            <a:r>
              <a:rPr lang="he-IL" dirty="0">
                <a:latin typeface="David" panose="020E0502060401010101" pitchFamily="34" charset="-79"/>
                <a:cs typeface="David" panose="020E0502060401010101" pitchFamily="34" charset="-79"/>
              </a:rPr>
              <a:t>" - לחיפה, המפרץ והגליל המערבי; "</a:t>
            </a:r>
            <a:r>
              <a:rPr lang="he-IL" b="1" dirty="0" err="1">
                <a:latin typeface="David" panose="020E0502060401010101" pitchFamily="34" charset="-79"/>
                <a:cs typeface="David" panose="020E0502060401010101" pitchFamily="34" charset="-79"/>
              </a:rPr>
              <a:t>אלכסנדרוני</a:t>
            </a:r>
            <a:r>
              <a:rPr lang="he-IL" dirty="0">
                <a:latin typeface="David" panose="020E0502060401010101" pitchFamily="34" charset="-79"/>
                <a:cs typeface="David" panose="020E0502060401010101" pitchFamily="34" charset="-79"/>
              </a:rPr>
              <a:t>" - לשומרון ולשרון; "</a:t>
            </a:r>
            <a:r>
              <a:rPr lang="he-IL" b="1" dirty="0">
                <a:latin typeface="David" panose="020E0502060401010101" pitchFamily="34" charset="-79"/>
                <a:cs typeface="David" panose="020E0502060401010101" pitchFamily="34" charset="-79"/>
              </a:rPr>
              <a:t>קרייתי</a:t>
            </a:r>
            <a:r>
              <a:rPr lang="he-IL" dirty="0">
                <a:latin typeface="David" panose="020E0502060401010101" pitchFamily="34" charset="-79"/>
                <a:cs typeface="David" panose="020E0502060401010101" pitchFamily="34" charset="-79"/>
              </a:rPr>
              <a:t>" - לתל-אביב וסביבתה; "</a:t>
            </a:r>
            <a:r>
              <a:rPr lang="he-IL" b="1" dirty="0">
                <a:latin typeface="David" panose="020E0502060401010101" pitchFamily="34" charset="-79"/>
                <a:cs typeface="David" panose="020E0502060401010101" pitchFamily="34" charset="-79"/>
              </a:rPr>
              <a:t>גבעתי</a:t>
            </a:r>
            <a:r>
              <a:rPr lang="he-IL" dirty="0">
                <a:latin typeface="David" panose="020E0502060401010101" pitchFamily="34" charset="-79"/>
                <a:cs typeface="David" panose="020E0502060401010101" pitchFamily="34" charset="-79"/>
              </a:rPr>
              <a:t>" - לגדודי </a:t>
            </a:r>
            <a:r>
              <a:rPr lang="he-IL" dirty="0" err="1">
                <a:latin typeface="David" panose="020E0502060401010101" pitchFamily="34" charset="-79"/>
                <a:cs typeface="David" panose="020E0502060401010101" pitchFamily="34" charset="-79"/>
              </a:rPr>
              <a:t>החי"ש</a:t>
            </a:r>
            <a:r>
              <a:rPr lang="he-IL" dirty="0">
                <a:latin typeface="David" panose="020E0502060401010101" pitchFamily="34" charset="-79"/>
                <a:cs typeface="David" panose="020E0502060401010101" pitchFamily="34" charset="-79"/>
              </a:rPr>
              <a:t> של מרחב תל-אביב וליישובי הדרום; "</a:t>
            </a:r>
            <a:r>
              <a:rPr lang="he-IL" b="1" dirty="0" err="1">
                <a:latin typeface="David" panose="020E0502060401010101" pitchFamily="34" charset="-79"/>
                <a:cs typeface="David" panose="020E0502060401010101" pitchFamily="34" charset="-79"/>
              </a:rPr>
              <a:t>עציוני</a:t>
            </a:r>
            <a:r>
              <a:rPr lang="he-IL" dirty="0">
                <a:latin typeface="David" panose="020E0502060401010101" pitchFamily="34" charset="-79"/>
                <a:cs typeface="David" panose="020E0502060401010101" pitchFamily="34" charset="-79"/>
              </a:rPr>
              <a:t>" - לירושלים והרי יהודה. "</a:t>
            </a:r>
            <a:r>
              <a:rPr lang="he-IL" b="1" dirty="0">
                <a:latin typeface="David" panose="020E0502060401010101" pitchFamily="34" charset="-79"/>
                <a:cs typeface="David" panose="020E0502060401010101" pitchFamily="34" charset="-79"/>
              </a:rPr>
              <a:t>חטיבה 7</a:t>
            </a:r>
            <a:r>
              <a:rPr lang="he-IL" dirty="0">
                <a:latin typeface="David" panose="020E0502060401010101" pitchFamily="34" charset="-79"/>
                <a:cs typeface="David" panose="020E0502060401010101" pitchFamily="34" charset="-79"/>
              </a:rPr>
              <a:t>" – הוקמה בדרום הארץ במאי 1948, בעיקר מעולים חדשים, שקיבלו הכשרה צבאית במחנות באירופה. "</a:t>
            </a:r>
            <a:r>
              <a:rPr lang="he-IL" b="1" dirty="0">
                <a:latin typeface="David" panose="020E0502060401010101" pitchFamily="34" charset="-79"/>
                <a:cs typeface="David" panose="020E0502060401010101" pitchFamily="34" charset="-79"/>
              </a:rPr>
              <a:t>חטיבה 8</a:t>
            </a:r>
            <a:r>
              <a:rPr lang="he-IL" dirty="0">
                <a:latin typeface="David" panose="020E0502060401010101" pitchFamily="34" charset="-79"/>
                <a:cs typeface="David" panose="020E0502060401010101" pitchFamily="34" charset="-79"/>
              </a:rPr>
              <a:t>" - </a:t>
            </a:r>
            <a:r>
              <a:rPr lang="he-IL" dirty="0" smtClean="0">
                <a:latin typeface="David" panose="020E0502060401010101" pitchFamily="34" charset="-79"/>
                <a:cs typeface="David" panose="020E0502060401010101" pitchFamily="34" charset="-79"/>
              </a:rPr>
              <a:t>שהייתה </a:t>
            </a:r>
            <a:r>
              <a:rPr lang="he-IL" dirty="0">
                <a:latin typeface="David" panose="020E0502060401010101" pitchFamily="34" charset="-79"/>
                <a:cs typeface="David" panose="020E0502060401010101" pitchFamily="34" charset="-79"/>
              </a:rPr>
              <a:t>חטיבת-השריון הראשונה. </a:t>
            </a:r>
            <a:r>
              <a:rPr lang="he-IL" dirty="0" smtClean="0">
                <a:latin typeface="David" panose="020E0502060401010101" pitchFamily="34" charset="-79"/>
                <a:cs typeface="David" panose="020E0502060401010101" pitchFamily="34" charset="-79"/>
              </a:rPr>
              <a:t>"</a:t>
            </a:r>
            <a:r>
              <a:rPr lang="he-IL" b="1" dirty="0">
                <a:latin typeface="David" panose="020E0502060401010101" pitchFamily="34" charset="-79"/>
                <a:cs typeface="David" panose="020E0502060401010101" pitchFamily="34" charset="-79"/>
              </a:rPr>
              <a:t>חטיבה 9</a:t>
            </a:r>
            <a:r>
              <a:rPr lang="he-IL" dirty="0">
                <a:latin typeface="David" panose="020E0502060401010101" pitchFamily="34" charset="-79"/>
                <a:cs typeface="David" panose="020E0502060401010101" pitchFamily="34" charset="-79"/>
              </a:rPr>
              <a:t>" ("עודד") - שהוקמה בגליל העליון </a:t>
            </a:r>
            <a:r>
              <a:rPr lang="he-IL" dirty="0" smtClean="0">
                <a:latin typeface="David" panose="020E0502060401010101" pitchFamily="34" charset="-79"/>
                <a:cs typeface="David" panose="020E0502060401010101" pitchFamily="34" charset="-79"/>
              </a:rPr>
              <a:t>המזרחי. מארבעת </a:t>
            </a:r>
            <a:r>
              <a:rPr lang="he-IL" dirty="0">
                <a:latin typeface="David" panose="020E0502060401010101" pitchFamily="34" charset="-79"/>
                <a:cs typeface="David" panose="020E0502060401010101" pitchFamily="34" charset="-79"/>
              </a:rPr>
              <a:t>גדודי הפלמ"ח והמילואים הוקמו שלוש חטיבות: "</a:t>
            </a:r>
            <a:r>
              <a:rPr lang="he-IL" b="1" dirty="0">
                <a:latin typeface="David" panose="020E0502060401010101" pitchFamily="34" charset="-79"/>
                <a:cs typeface="David" panose="020E0502060401010101" pitchFamily="34" charset="-79"/>
              </a:rPr>
              <a:t>יפתח</a:t>
            </a:r>
            <a:r>
              <a:rPr lang="he-IL" dirty="0">
                <a:latin typeface="David" panose="020E0502060401010101" pitchFamily="34" charset="-79"/>
                <a:cs typeface="David" panose="020E0502060401010101" pitchFamily="34" charset="-79"/>
              </a:rPr>
              <a:t>" - שראשית פעולתה בגליל; "</a:t>
            </a:r>
            <a:r>
              <a:rPr lang="he-IL" b="1" dirty="0">
                <a:latin typeface="David" panose="020E0502060401010101" pitchFamily="34" charset="-79"/>
                <a:cs typeface="David" panose="020E0502060401010101" pitchFamily="34" charset="-79"/>
              </a:rPr>
              <a:t>הראל</a:t>
            </a:r>
            <a:r>
              <a:rPr lang="he-IL" dirty="0">
                <a:latin typeface="David" panose="020E0502060401010101" pitchFamily="34" charset="-79"/>
                <a:cs typeface="David" panose="020E0502060401010101" pitchFamily="34" charset="-79"/>
              </a:rPr>
              <a:t>" - שלחמה בירושלים וסביבותיה; "</a:t>
            </a:r>
            <a:r>
              <a:rPr lang="he-IL" b="1" dirty="0">
                <a:latin typeface="David" panose="020E0502060401010101" pitchFamily="34" charset="-79"/>
                <a:cs typeface="David" panose="020E0502060401010101" pitchFamily="34" charset="-79"/>
              </a:rPr>
              <a:t>הנגב</a:t>
            </a:r>
            <a:r>
              <a:rPr lang="he-IL" dirty="0">
                <a:latin typeface="David" panose="020E0502060401010101" pitchFamily="34" charset="-79"/>
                <a:cs typeface="David" panose="020E0502060401010101" pitchFamily="34" charset="-79"/>
              </a:rPr>
              <a:t>" - שלחמה במרחב הנגב. פלוגות הים </a:t>
            </a:r>
            <a:r>
              <a:rPr lang="he-IL" dirty="0" err="1">
                <a:latin typeface="David" panose="020E0502060401010101" pitchFamily="34" charset="-79"/>
                <a:cs typeface="David" panose="020E0502060401010101" pitchFamily="34" charset="-79"/>
              </a:rPr>
              <a:t>והאויר</a:t>
            </a:r>
            <a:r>
              <a:rPr lang="he-IL" dirty="0">
                <a:latin typeface="David" panose="020E0502060401010101" pitchFamily="34" charset="-79"/>
                <a:cs typeface="David" panose="020E0502060401010101" pitchFamily="34" charset="-79"/>
              </a:rPr>
              <a:t> של הפלמ"ח היוו את הגרעינים לחילות הים </a:t>
            </a:r>
            <a:r>
              <a:rPr lang="he-IL" dirty="0" smtClean="0">
                <a:latin typeface="David" panose="020E0502060401010101" pitchFamily="34" charset="-79"/>
                <a:cs typeface="David" panose="020E0502060401010101" pitchFamily="34" charset="-79"/>
              </a:rPr>
              <a:t>והאוויר</a:t>
            </a:r>
            <a:r>
              <a:rPr lang="he-IL" dirty="0">
                <a:latin typeface="David" panose="020E0502060401010101" pitchFamily="34" charset="-79"/>
                <a:cs typeface="David" panose="020E0502060401010101" pitchFamily="34" charset="-79"/>
              </a:rPr>
              <a:t>.</a:t>
            </a:r>
          </a:p>
          <a:p>
            <a:pPr marL="302260" indent="-285750" algn="just">
              <a:buFont typeface="Arial" panose="020B0604020202020204" pitchFamily="34" charset="0"/>
              <a:buChar char="•"/>
            </a:pPr>
            <a:endParaRPr lang="he-IL" dirty="0" smtClean="0">
              <a:latin typeface="David" panose="020E0502060401010101" pitchFamily="34" charset="-79"/>
              <a:cs typeface="David" panose="020E0502060401010101" pitchFamily="34" charset="-79"/>
            </a:endParaRPr>
          </a:p>
        </p:txBody>
      </p:sp>
      <p:pic>
        <p:nvPicPr>
          <p:cNvPr id="1026" name="Picture 2" descr="ההגנה – ויקיפדיה"/>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24" y="0"/>
            <a:ext cx="446853" cy="89370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39091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500"/>
                                        <p:tgtEl>
                                          <p:spTgt spid="6">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Effect transition="in" filter="fade">
                                      <p:cBhvr>
                                        <p:cTn id="59" dur="500"/>
                                        <p:tgtEl>
                                          <p:spTgt spid="6">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500"/>
                                        <p:tgtEl>
                                          <p:spTgt spid="6">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animEffect transition="in" filter="fade">
                                      <p:cBhvr>
                                        <p:cTn id="6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513410" y="-81263"/>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פעולות ארגון ה'הגנה'</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מלבן מעוגל 8"/>
          <p:cNvSpPr/>
          <p:nvPr/>
        </p:nvSpPr>
        <p:spPr>
          <a:xfrm>
            <a:off x="7200066" y="787584"/>
            <a:ext cx="1953938" cy="7465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לחימה בכנופיות</a:t>
            </a:r>
            <a:endParaRPr lang="he-IL" sz="2000" b="1" dirty="0">
              <a:solidFill>
                <a:schemeClr val="tx1"/>
              </a:solidFill>
              <a:latin typeface="David" panose="020E0502060401010101" pitchFamily="34" charset="-79"/>
              <a:cs typeface="David" panose="020E0502060401010101" pitchFamily="34" charset="-79"/>
            </a:endParaRPr>
          </a:p>
        </p:txBody>
      </p:sp>
      <p:pic>
        <p:nvPicPr>
          <p:cNvPr id="1026" name="Picture 2" descr="ההגנה – ויקיפדיה"/>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24" y="0"/>
            <a:ext cx="446853" cy="89370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מלבן מעוגל 9"/>
          <p:cNvSpPr/>
          <p:nvPr/>
        </p:nvSpPr>
        <p:spPr>
          <a:xfrm>
            <a:off x="644526" y="744778"/>
            <a:ext cx="6555540" cy="81969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במסגרת </a:t>
            </a:r>
            <a:r>
              <a:rPr lang="he-IL" dirty="0" err="1" smtClean="0">
                <a:solidFill>
                  <a:schemeClr val="tx1"/>
                </a:solidFill>
                <a:latin typeface="David" panose="020E0502060401010101" pitchFamily="34" charset="-79"/>
                <a:cs typeface="David" panose="020E0502060401010101" pitchFamily="34" charset="-79"/>
              </a:rPr>
              <a:t>הפו"ש</a:t>
            </a:r>
            <a:r>
              <a:rPr lang="he-IL" dirty="0" smtClean="0">
                <a:solidFill>
                  <a:schemeClr val="tx1"/>
                </a:solidFill>
                <a:latin typeface="David" panose="020E0502060401010101" pitchFamily="34" charset="-79"/>
                <a:cs typeface="David" panose="020E0502060401010101" pitchFamily="34" charset="-79"/>
              </a:rPr>
              <a:t> ופלוגות הלילה המיוחדות של ווינגיט לחמו אנשי ה'הגנה' בכנופיות במרחב עמק יזרעאל והגליל התחתון.</a:t>
            </a:r>
            <a:endParaRPr lang="he-IL" dirty="0">
              <a:solidFill>
                <a:schemeClr val="tx1"/>
              </a:solidFill>
              <a:latin typeface="David" panose="020E0502060401010101" pitchFamily="34" charset="-79"/>
              <a:cs typeface="David" panose="020E0502060401010101" pitchFamily="34" charset="-79"/>
            </a:endParaRPr>
          </a:p>
        </p:txBody>
      </p:sp>
      <p:sp>
        <p:nvSpPr>
          <p:cNvPr id="13" name="מלבן מעוגל 12"/>
          <p:cNvSpPr/>
          <p:nvPr/>
        </p:nvSpPr>
        <p:spPr>
          <a:xfrm>
            <a:off x="7220294" y="1549808"/>
            <a:ext cx="1933710" cy="594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העפלה</a:t>
            </a:r>
            <a:endParaRPr lang="he-IL" sz="20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664754" y="1551957"/>
            <a:ext cx="6555540" cy="5763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ארגון וטיפול באניות מעפילים מאירופה.</a:t>
            </a:r>
            <a:endParaRPr lang="he-IL"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7199245" y="2144016"/>
            <a:ext cx="1933710" cy="594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המאבק הצמוד</a:t>
            </a:r>
            <a:endParaRPr lang="he-IL" sz="2000" b="1"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643705" y="2146164"/>
            <a:ext cx="6555540" cy="24004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השתלבות ב'תנועת המרי העברי' שלחמה בבריטים ובמסגרתה התקיימו המבצעים:</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'ליל הגשרים' בו פוצצו עשרה גשרים בין ארץ ישראל לשכנותיה.</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'ליל הרכבות' בו פוצצו מסילות ברזל.</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'ליל </a:t>
            </a:r>
            <a:r>
              <a:rPr lang="he-IL" dirty="0" err="1" smtClean="0">
                <a:solidFill>
                  <a:schemeClr val="tx1"/>
                </a:solidFill>
                <a:latin typeface="David" panose="020E0502060401010101" pitchFamily="34" charset="-79"/>
                <a:cs typeface="David" panose="020E0502060401010101" pitchFamily="34" charset="-79"/>
              </a:rPr>
              <a:t>הראדאר</a:t>
            </a:r>
            <a:r>
              <a:rPr lang="he-IL" dirty="0" smtClean="0">
                <a:solidFill>
                  <a:schemeClr val="tx1"/>
                </a:solidFill>
                <a:latin typeface="David" panose="020E0502060401010101" pitchFamily="34" charset="-79"/>
                <a:cs typeface="David" panose="020E0502060401010101" pitchFamily="34" charset="-79"/>
              </a:rPr>
              <a:t>' בו הותקף </a:t>
            </a:r>
            <a:r>
              <a:rPr lang="he-IL" dirty="0" err="1" smtClean="0">
                <a:solidFill>
                  <a:schemeClr val="tx1"/>
                </a:solidFill>
                <a:latin typeface="David" panose="020E0502060401010101" pitchFamily="34" charset="-79"/>
                <a:cs typeface="David" panose="020E0502060401010101" pitchFamily="34" charset="-79"/>
              </a:rPr>
              <a:t>הראדאר</a:t>
            </a:r>
            <a:r>
              <a:rPr lang="he-IL" dirty="0" smtClean="0">
                <a:solidFill>
                  <a:schemeClr val="tx1"/>
                </a:solidFill>
                <a:latin typeface="David" panose="020E0502060401010101" pitchFamily="34" charset="-79"/>
                <a:cs typeface="David" panose="020E0502060401010101" pitchFamily="34" charset="-79"/>
              </a:rPr>
              <a:t> שזיהה אניות מעפילים.</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'ליל המשטרות' בו הותקפו תחנות משטרה בריטיות.</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פריצת מחנה עתלית ושחרור 200 מעפילים שהיו כלואים בו.</a:t>
            </a:r>
          </a:p>
          <a:p>
            <a:pPr marL="285750" indent="-285750">
              <a:buFont typeface="Arial" panose="020B0604020202020204" pitchFamily="34" charset="0"/>
              <a:buChar char="•"/>
            </a:pPr>
            <a:endParaRPr lang="he-IL" dirty="0" smtClean="0">
              <a:solidFill>
                <a:schemeClr val="tx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he-IL" dirty="0">
              <a:solidFill>
                <a:schemeClr val="tx1"/>
              </a:solidFill>
              <a:latin typeface="David" panose="020E0502060401010101" pitchFamily="34" charset="-79"/>
              <a:cs typeface="David" panose="020E0502060401010101" pitchFamily="34" charset="-79"/>
            </a:endParaRPr>
          </a:p>
        </p:txBody>
      </p:sp>
      <p:sp>
        <p:nvSpPr>
          <p:cNvPr id="17" name="מלבן מעוגל 16"/>
          <p:cNvSpPr/>
          <p:nvPr/>
        </p:nvSpPr>
        <p:spPr>
          <a:xfrm>
            <a:off x="7210180" y="4622983"/>
            <a:ext cx="1933710" cy="594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השבת השחורה</a:t>
            </a:r>
            <a:endParaRPr lang="he-IL" sz="2000" b="1" dirty="0">
              <a:solidFill>
                <a:schemeClr val="tx1"/>
              </a:solidFill>
              <a:latin typeface="David" panose="020E0502060401010101" pitchFamily="34" charset="-79"/>
              <a:cs typeface="David" panose="020E0502060401010101" pitchFamily="34" charset="-79"/>
            </a:endParaRPr>
          </a:p>
        </p:txBody>
      </p:sp>
      <p:sp>
        <p:nvSpPr>
          <p:cNvPr id="18" name="מלבן מעוגל 17"/>
          <p:cNvSpPr/>
          <p:nvPr/>
        </p:nvSpPr>
        <p:spPr>
          <a:xfrm>
            <a:off x="664754" y="4564428"/>
            <a:ext cx="6555540" cy="65276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במהלכה חשפו הבריטים 'סליקים' של הארגון ועצרו את ראשי היישוב.</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210180" y="5235019"/>
            <a:ext cx="1933710" cy="5942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tx1"/>
                </a:solidFill>
                <a:latin typeface="David" panose="020E0502060401010101" pitchFamily="34" charset="-79"/>
                <a:cs typeface="David" panose="020E0502060401010101" pitchFamily="34" charset="-79"/>
              </a:rPr>
              <a:t>ה'סזון'</a:t>
            </a:r>
            <a:endParaRPr lang="he-IL" sz="20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664754" y="5176464"/>
            <a:ext cx="6555540" cy="65276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הסגרת לוחמי האצ"ל </a:t>
            </a:r>
            <a:r>
              <a:rPr lang="he-IL" dirty="0" err="1" smtClean="0">
                <a:solidFill>
                  <a:schemeClr val="tx1"/>
                </a:solidFill>
                <a:latin typeface="David" panose="020E0502060401010101" pitchFamily="34" charset="-79"/>
                <a:cs typeface="David" panose="020E0502060401010101" pitchFamily="34" charset="-79"/>
              </a:rPr>
              <a:t>והלח"י</a:t>
            </a:r>
            <a:r>
              <a:rPr lang="he-IL" dirty="0" smtClean="0">
                <a:solidFill>
                  <a:schemeClr val="tx1"/>
                </a:solidFill>
                <a:latin typeface="David" panose="020E0502060401010101" pitchFamily="34" charset="-79"/>
                <a:cs typeface="David" panose="020E0502060401010101" pitchFamily="34" charset="-79"/>
              </a:rPr>
              <a:t> לבריטים כיון שלא קיבלו את מרות היישוב.</a:t>
            </a:r>
            <a:endParaRPr lang="he-IL"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443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58536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ארגון האצ"ל</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578908" y="889057"/>
            <a:ext cx="6794500" cy="68136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73408" y="908793"/>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David" panose="020E0502060401010101" pitchFamily="34" charset="-79"/>
                <a:cs typeface="David" panose="020E0502060401010101" pitchFamily="34" charset="-79"/>
              </a:rPr>
              <a:t>מה</a:t>
            </a:r>
          </a:p>
        </p:txBody>
      </p:sp>
      <p:sp>
        <p:nvSpPr>
          <p:cNvPr id="11" name="מלבן מעוגל 10"/>
          <p:cNvSpPr/>
          <p:nvPr/>
        </p:nvSpPr>
        <p:spPr>
          <a:xfrm>
            <a:off x="7373408" y="1567697"/>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מתי</a:t>
            </a:r>
            <a:endParaRPr lang="he-IL"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7373408" y="3581963"/>
            <a:ext cx="1933710" cy="4803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מיקום</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752475" y="879133"/>
            <a:ext cx="6572132" cy="646331"/>
          </a:xfrm>
          <a:prstGeom prst="rect">
            <a:avLst/>
          </a:prstGeom>
        </p:spPr>
        <p:txBody>
          <a:bodyPr wrap="square">
            <a:spAutoFit/>
          </a:bodyPr>
          <a:lstStyle/>
          <a:p>
            <a:pPr marL="302260" indent="-285750" algn="just">
              <a:buFont typeface="Arial" panose="020B0604020202020204" pitchFamily="34" charset="0"/>
              <a:buChar char="•"/>
            </a:pPr>
            <a:r>
              <a:rPr lang="he-IL" b="1" dirty="0">
                <a:latin typeface="David" panose="020E0502060401010101" pitchFamily="34" charset="-79"/>
                <a:cs typeface="David" panose="020E0502060401010101" pitchFamily="34" charset="-79"/>
              </a:rPr>
              <a:t>הארגון הצבאי הלאומי בארץ </a:t>
            </a:r>
            <a:r>
              <a:rPr lang="he-IL" b="1" dirty="0" smtClean="0">
                <a:latin typeface="David" panose="020E0502060401010101" pitchFamily="34" charset="-79"/>
                <a:cs typeface="David" panose="020E0502060401010101" pitchFamily="34" charset="-79"/>
              </a:rPr>
              <a:t>ישראל </a:t>
            </a:r>
            <a:r>
              <a:rPr lang="he-IL" dirty="0" smtClean="0">
                <a:latin typeface="David" panose="020E0502060401010101" pitchFamily="34" charset="-79"/>
                <a:cs typeface="David" panose="020E0502060401010101" pitchFamily="34" charset="-79"/>
              </a:rPr>
              <a:t>(בראשי תיבות:</a:t>
            </a:r>
            <a:r>
              <a:rPr lang="he-IL"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אצ"ל</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ארגון צבאי מחתרתי שנוסד בירושלים לאחר שהתפלג מה'הגנה'.</a:t>
            </a:r>
            <a:r>
              <a:rPr lang="he-IL"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p:txBody>
      </p:sp>
      <p:sp>
        <p:nvSpPr>
          <p:cNvPr id="18" name="מלבן מעוגל 17"/>
          <p:cNvSpPr/>
          <p:nvPr/>
        </p:nvSpPr>
        <p:spPr>
          <a:xfrm>
            <a:off x="7373408" y="2607967"/>
            <a:ext cx="1933710" cy="5693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מדוע</a:t>
            </a:r>
            <a:endParaRPr lang="he-IL" sz="2400" b="1" dirty="0">
              <a:solidFill>
                <a:schemeClr val="tx1"/>
              </a:solidFill>
              <a:latin typeface="David" panose="020E0502060401010101" pitchFamily="34" charset="-79"/>
              <a:cs typeface="David" panose="020E0502060401010101" pitchFamily="34" charset="-79"/>
            </a:endParaRPr>
          </a:p>
        </p:txBody>
      </p:sp>
      <p:sp>
        <p:nvSpPr>
          <p:cNvPr id="3" name="מלבן מעוגל 2"/>
          <p:cNvSpPr/>
          <p:nvPr/>
        </p:nvSpPr>
        <p:spPr>
          <a:xfrm>
            <a:off x="578908" y="1598688"/>
            <a:ext cx="6794500" cy="5946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בשנת תרצ"א/1931.</a:t>
            </a:r>
            <a:endParaRPr lang="he-IL" dirty="0">
              <a:solidFill>
                <a:schemeClr val="tx1"/>
              </a:solidFill>
              <a:latin typeface="David" panose="020E0502060401010101" pitchFamily="34" charset="-79"/>
              <a:cs typeface="David" panose="020E0502060401010101" pitchFamily="34" charset="-79"/>
            </a:endParaRPr>
          </a:p>
        </p:txBody>
      </p:sp>
      <p:sp>
        <p:nvSpPr>
          <p:cNvPr id="15" name="מלבן מעוגל 14"/>
          <p:cNvSpPr/>
          <p:nvPr/>
        </p:nvSpPr>
        <p:spPr>
          <a:xfrm>
            <a:off x="560916" y="2203274"/>
            <a:ext cx="6812492" cy="13309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הארגון </a:t>
            </a:r>
            <a:r>
              <a:rPr lang="he-IL" dirty="0">
                <a:solidFill>
                  <a:schemeClr val="tx1"/>
                </a:solidFill>
                <a:latin typeface="David" panose="020E0502060401010101" pitchFamily="34" charset="-79"/>
                <a:cs typeface="David" panose="020E0502060401010101" pitchFamily="34" charset="-79"/>
              </a:rPr>
              <a:t>הוקם על ידי מפקדים שפרשו מארגון </a:t>
            </a:r>
            <a:r>
              <a:rPr lang="he-IL" dirty="0" smtClean="0">
                <a:solidFill>
                  <a:schemeClr val="tx1"/>
                </a:solidFill>
                <a:latin typeface="David" panose="020E0502060401010101" pitchFamily="34" charset="-79"/>
                <a:cs typeface="David" panose="020E0502060401010101" pitchFamily="34" charset="-79"/>
              </a:rPr>
              <a:t>"ההגנה", </a:t>
            </a:r>
            <a:r>
              <a:rPr lang="he-IL" dirty="0">
                <a:solidFill>
                  <a:schemeClr val="tx1"/>
                </a:solidFill>
                <a:latin typeface="David" panose="020E0502060401010101" pitchFamily="34" charset="-79"/>
                <a:cs typeface="David" panose="020E0502060401010101" pitchFamily="34" charset="-79"/>
              </a:rPr>
              <a:t>בשל דרישתם לפעולה נחרצת נגד התוקפנות הערבית של אותם ימים, בעיקר זו של </a:t>
            </a:r>
            <a:r>
              <a:rPr lang="he-IL" dirty="0" smtClean="0">
                <a:solidFill>
                  <a:schemeClr val="tx1"/>
                </a:solidFill>
                <a:latin typeface="David" panose="020E0502060401010101" pitchFamily="34" charset="-79"/>
                <a:cs typeface="David" panose="020E0502060401010101" pitchFamily="34" charset="-79"/>
              </a:rPr>
              <a:t>מאורעות תרפ"ט. מטעמי </a:t>
            </a:r>
            <a:r>
              <a:rPr lang="he-IL" dirty="0">
                <a:solidFill>
                  <a:schemeClr val="tx1"/>
                </a:solidFill>
                <a:latin typeface="David" panose="020E0502060401010101" pitchFamily="34" charset="-79"/>
                <a:cs typeface="David" panose="020E0502060401010101" pitchFamily="34" charset="-79"/>
              </a:rPr>
              <a:t>חשאיות לא נהגו לקרוא לארגון בשמו כי אם "</a:t>
            </a:r>
            <a:r>
              <a:rPr lang="he-IL" b="1" dirty="0">
                <a:solidFill>
                  <a:schemeClr val="tx1"/>
                </a:solidFill>
                <a:latin typeface="David" panose="020E0502060401010101" pitchFamily="34" charset="-79"/>
                <a:cs typeface="David" panose="020E0502060401010101" pitchFamily="34" charset="-79"/>
              </a:rPr>
              <a:t>ההגנה</a:t>
            </a:r>
            <a:r>
              <a:rPr lang="he-IL" dirty="0">
                <a:solidFill>
                  <a:schemeClr val="tx1"/>
                </a:solidFill>
                <a:latin typeface="David" panose="020E0502060401010101" pitchFamily="34" charset="-79"/>
                <a:cs typeface="David" panose="020E0502060401010101" pitchFamily="34" charset="-79"/>
              </a:rPr>
              <a:t>" או "</a:t>
            </a:r>
            <a:r>
              <a:rPr lang="he-IL" b="1" dirty="0">
                <a:solidFill>
                  <a:schemeClr val="tx1"/>
                </a:solidFill>
                <a:latin typeface="David" panose="020E0502060401010101" pitchFamily="34" charset="-79"/>
                <a:cs typeface="David" panose="020E0502060401010101" pitchFamily="34" charset="-79"/>
              </a:rPr>
              <a:t>המעמד</a:t>
            </a:r>
            <a:r>
              <a:rPr lang="he-IL" dirty="0">
                <a:solidFill>
                  <a:schemeClr val="tx1"/>
                </a:solidFill>
                <a:latin typeface="David" panose="020E0502060401010101" pitchFamily="34" charset="-79"/>
                <a:cs typeface="David" panose="020E0502060401010101" pitchFamily="34" charset="-79"/>
              </a:rPr>
              <a:t>".</a:t>
            </a:r>
            <a:endParaRPr lang="he-IL" dirty="0">
              <a:solidFill>
                <a:schemeClr val="tx1"/>
              </a:solidFill>
              <a:latin typeface="David" panose="020E0502060401010101" pitchFamily="34" charset="-79"/>
              <a:cs typeface="David" panose="020E0502060401010101" pitchFamily="34" charset="-79"/>
            </a:endParaRPr>
          </a:p>
        </p:txBody>
      </p:sp>
      <p:sp>
        <p:nvSpPr>
          <p:cNvPr id="16" name="מלבן מעוגל 15"/>
          <p:cNvSpPr/>
          <p:nvPr/>
        </p:nvSpPr>
        <p:spPr>
          <a:xfrm>
            <a:off x="578908" y="3553223"/>
            <a:ext cx="6794500" cy="564665"/>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ירושלים וכל הארץ.</a:t>
            </a:r>
            <a:endParaRPr lang="he-IL"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7373408" y="4727905"/>
            <a:ext cx="1933710" cy="5321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מי</a:t>
            </a:r>
            <a:endParaRPr lang="he-IL"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578908" y="4133286"/>
            <a:ext cx="6794500" cy="1721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a:buFont typeface="Arial" panose="020B0604020202020204" pitchFamily="34" charset="0"/>
              <a:buChar char="•"/>
            </a:pPr>
            <a:r>
              <a:rPr lang="he-IL" dirty="0">
                <a:solidFill>
                  <a:schemeClr val="tx1"/>
                </a:solidFill>
                <a:latin typeface="David" panose="020E0502060401010101" pitchFamily="34" charset="-79"/>
                <a:cs typeface="David" panose="020E0502060401010101" pitchFamily="34" charset="-79"/>
              </a:rPr>
              <a:t>חברי האצ"ל הגיעו בעיקר משורותיהן של </a:t>
            </a:r>
            <a:r>
              <a:rPr lang="he-IL" dirty="0" smtClean="0">
                <a:solidFill>
                  <a:schemeClr val="tx1"/>
                </a:solidFill>
                <a:latin typeface="David" panose="020E0502060401010101" pitchFamily="34" charset="-79"/>
                <a:cs typeface="David" panose="020E0502060401010101" pitchFamily="34" charset="-79"/>
              </a:rPr>
              <a:t>בית"ר</a:t>
            </a:r>
            <a:r>
              <a:rPr lang="he-IL" dirty="0">
                <a:solidFill>
                  <a:schemeClr val="tx1"/>
                </a:solidFill>
                <a:latin typeface="David" panose="020E0502060401010101" pitchFamily="34" charset="-79"/>
                <a:cs typeface="David" panose="020E0502060401010101" pitchFamily="34" charset="-79"/>
              </a:rPr>
              <a:t> </a:t>
            </a:r>
            <a:r>
              <a:rPr lang="he-IL" dirty="0" smtClean="0">
                <a:solidFill>
                  <a:schemeClr val="tx1"/>
                </a:solidFill>
                <a:latin typeface="David" panose="020E0502060401010101" pitchFamily="34" charset="-79"/>
                <a:cs typeface="David" panose="020E0502060401010101" pitchFamily="34" charset="-79"/>
              </a:rPr>
              <a:t>והתנועה הרוויזיוניסטית</a:t>
            </a:r>
            <a:r>
              <a:rPr lang="he-IL" dirty="0">
                <a:solidFill>
                  <a:schemeClr val="tx1"/>
                </a:solidFill>
                <a:latin typeface="David" panose="020E0502060401010101" pitchFamily="34" charset="-79"/>
                <a:cs typeface="David" panose="020E0502060401010101" pitchFamily="34" charset="-79"/>
              </a:rPr>
              <a:t> בארץ ישראל ובגולה. </a:t>
            </a:r>
            <a:endParaRPr lang="he-IL" dirty="0" smtClean="0">
              <a:solidFill>
                <a:schemeClr val="tx1"/>
              </a:solidFill>
              <a:latin typeface="David" panose="020E0502060401010101" pitchFamily="34" charset="-79"/>
              <a:cs typeface="David" panose="020E0502060401010101" pitchFamily="34" charset="-79"/>
            </a:endParaRPr>
          </a:p>
          <a:p>
            <a:pPr marL="285750" indent="-285750" algn="just">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התנועה </a:t>
            </a:r>
            <a:r>
              <a:rPr lang="he-IL" dirty="0">
                <a:solidFill>
                  <a:schemeClr val="tx1"/>
                </a:solidFill>
                <a:latin typeface="David" panose="020E0502060401010101" pitchFamily="34" charset="-79"/>
                <a:cs typeface="David" panose="020E0502060401010101" pitchFamily="34" charset="-79"/>
              </a:rPr>
              <a:t>הרוויזיוניסטית העניקה למעשה חזות ציבורית לארגון המחתרת. </a:t>
            </a:r>
            <a:r>
              <a:rPr lang="he-IL" dirty="0" smtClean="0">
                <a:solidFill>
                  <a:schemeClr val="tx1"/>
                </a:solidFill>
                <a:latin typeface="David" panose="020E0502060401010101" pitchFamily="34" charset="-79"/>
                <a:cs typeface="David" panose="020E0502060401010101" pitchFamily="34" charset="-79"/>
              </a:rPr>
              <a:t>זאב ז'בוטינסקי, </a:t>
            </a:r>
            <a:r>
              <a:rPr lang="he-IL" dirty="0">
                <a:solidFill>
                  <a:schemeClr val="tx1"/>
                </a:solidFill>
                <a:latin typeface="David" panose="020E0502060401010101" pitchFamily="34" charset="-79"/>
                <a:cs typeface="David" panose="020E0502060401010101" pitchFamily="34" charset="-79"/>
              </a:rPr>
              <a:t>מחולל הציונות הרוויזיוניסטית, היה המנהיג העליון בארגון עד פטירתו. הוא קבע את הקווים הכלליים לפעולת הארגון, כמו בעניין </a:t>
            </a:r>
            <a:r>
              <a:rPr lang="he-IL" dirty="0" smtClean="0">
                <a:solidFill>
                  <a:schemeClr val="tx1"/>
                </a:solidFill>
                <a:latin typeface="David" panose="020E0502060401010101" pitchFamily="34" charset="-79"/>
                <a:cs typeface="David" panose="020E0502060401010101" pitchFamily="34" charset="-79"/>
              </a:rPr>
              <a:t>ההבלגה</a:t>
            </a:r>
            <a:r>
              <a:rPr lang="he-IL" dirty="0">
                <a:solidFill>
                  <a:schemeClr val="tx1"/>
                </a:solidFill>
                <a:latin typeface="David" panose="020E0502060401010101" pitchFamily="34" charset="-79"/>
                <a:cs typeface="David" panose="020E0502060401010101" pitchFamily="34" charset="-79"/>
              </a:rPr>
              <a:t> ושבירתה, ובהשראת תורתו פעלו אנשי המחתרת. </a:t>
            </a:r>
            <a:endParaRPr lang="he-IL" dirty="0">
              <a:solidFill>
                <a:schemeClr val="tx1"/>
              </a:solidFill>
              <a:latin typeface="David" panose="020E0502060401010101" pitchFamily="34" charset="-79"/>
              <a:cs typeface="David" panose="020E0502060401010101" pitchFamily="34" charset="-79"/>
            </a:endParaRPr>
          </a:p>
        </p:txBody>
      </p:sp>
      <p:pic>
        <p:nvPicPr>
          <p:cNvPr id="3074" name="Picture 2" descr="סמל האצ&quot;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78" y="75997"/>
            <a:ext cx="559859" cy="71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14" grpId="0" animBg="1"/>
      <p:bldP spid="6" grpId="0"/>
      <p:bldP spid="18" grpId="0" animBg="1"/>
      <p:bldP spid="3" grpId="0" animBg="1"/>
      <p:bldP spid="15" grpId="0" animBg="1"/>
      <p:bldP spid="16"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flipV="1">
            <a:off x="928158" y="571500"/>
            <a:ext cx="7237942" cy="1270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025761" y="-95228"/>
            <a:ext cx="8599317" cy="1556836"/>
          </a:xfrm>
          <a:prstGeom prst="rect">
            <a:avLst/>
          </a:prstGeom>
          <a:noFill/>
        </p:spPr>
        <p:txBody>
          <a:bodyPr wrap="square" rtlCol="1">
            <a:spAutoFit/>
          </a:bodyPr>
          <a:lstStyle/>
          <a:p>
            <a:pPr algn="l"/>
            <a:r>
              <a:rPr lang="he-IL" sz="4800" b="1" dirty="0" smtClean="0">
                <a:solidFill>
                  <a:srgbClr val="00CC00"/>
                </a:solidFill>
                <a:latin typeface="David" panose="020E0502060401010101" pitchFamily="34" charset="-79"/>
                <a:cs typeface="David" panose="020E0502060401010101" pitchFamily="34" charset="-79"/>
              </a:rPr>
              <a:t>מחתרות- מאפייני ארגון האצ"ל</a:t>
            </a:r>
            <a:endParaRPr lang="en-US" sz="4800" b="1" dirty="0" smtClean="0">
              <a:solidFill>
                <a:srgbClr val="00CC00"/>
              </a:solidFill>
              <a:latin typeface="David" panose="020E0502060401010101" pitchFamily="34" charset="-79"/>
              <a:cs typeface="David" panose="020E0502060401010101" pitchFamily="34"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8" name="מלבן מעוגל 7"/>
          <p:cNvSpPr/>
          <p:nvPr/>
        </p:nvSpPr>
        <p:spPr>
          <a:xfrm>
            <a:off x="155575" y="971925"/>
            <a:ext cx="7239000" cy="2317447"/>
          </a:xfrm>
          <a:prstGeom prst="roundRect">
            <a:avLst/>
          </a:prstGeom>
          <a:solidFill>
            <a:srgbClr val="C7F9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sz="2000" dirty="0">
              <a:solidFill>
                <a:schemeClr val="tx1"/>
              </a:solidFill>
              <a:latin typeface="David" panose="020E0502060401010101" pitchFamily="34" charset="-79"/>
              <a:cs typeface="David" panose="020E0502060401010101" pitchFamily="34" charset="-79"/>
            </a:endParaRPr>
          </a:p>
        </p:txBody>
      </p:sp>
      <p:sp>
        <p:nvSpPr>
          <p:cNvPr id="9" name="מלבן מעוגל 8"/>
          <p:cNvSpPr/>
          <p:nvPr/>
        </p:nvSpPr>
        <p:spPr>
          <a:xfrm>
            <a:off x="7394575" y="1645816"/>
            <a:ext cx="1933710" cy="6418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מדיניות</a:t>
            </a:r>
            <a:endParaRPr lang="he-IL"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7394575" y="3369232"/>
            <a:ext cx="1933710" cy="6157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latin typeface="David" panose="020E0502060401010101" pitchFamily="34" charset="-79"/>
                <a:cs typeface="David" panose="020E0502060401010101" pitchFamily="34" charset="-79"/>
              </a:rPr>
              <a:t>עקרונות</a:t>
            </a:r>
            <a:endParaRPr lang="he-IL" sz="24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374886" y="1142277"/>
            <a:ext cx="6576483" cy="2031325"/>
          </a:xfrm>
          <a:prstGeom prst="rect">
            <a:avLst/>
          </a:prstGeom>
        </p:spPr>
        <p:txBody>
          <a:bodyPr wrap="square">
            <a:spAutoFit/>
          </a:bodyPr>
          <a:lstStyle/>
          <a:p>
            <a:pPr marL="302260" indent="-285750" algn="just">
              <a:buFont typeface="Arial" panose="020B0604020202020204" pitchFamily="34" charset="0"/>
              <a:buChar char="•"/>
            </a:pPr>
            <a:r>
              <a:rPr lang="he-IL" dirty="0">
                <a:latin typeface="David" panose="020E0502060401010101" pitchFamily="34" charset="-79"/>
                <a:cs typeface="David" panose="020E0502060401010101" pitchFamily="34" charset="-79"/>
              </a:rPr>
              <a:t>האצ"ל חלק </a:t>
            </a:r>
            <a:r>
              <a:rPr lang="he-IL" dirty="0" smtClean="0">
                <a:latin typeface="David" panose="020E0502060401010101" pitchFamily="34" charset="-79"/>
                <a:cs typeface="David" panose="020E0502060401010101" pitchFamily="34" charset="-79"/>
              </a:rPr>
              <a:t>על ה'הגנה' הן </a:t>
            </a:r>
            <a:r>
              <a:rPr lang="he-IL" dirty="0">
                <a:latin typeface="David" panose="020E0502060401010101" pitchFamily="34" charset="-79"/>
                <a:cs typeface="David" panose="020E0502060401010101" pitchFamily="34" charset="-79"/>
              </a:rPr>
              <a:t>על האסטרטגיה, הן על תפיסות היסוד והן על הטקטיקה המדינית הצבאית </a:t>
            </a:r>
            <a:r>
              <a:rPr lang="he-IL" dirty="0" smtClean="0">
                <a:latin typeface="David" panose="020E0502060401010101" pitchFamily="34" charset="-79"/>
                <a:cs typeface="David" panose="020E0502060401010101" pitchFamily="34" charset="-79"/>
              </a:rPr>
              <a:t>וההסברתית בנושאים </a:t>
            </a:r>
            <a:r>
              <a:rPr lang="he-IL" dirty="0">
                <a:latin typeface="David" panose="020E0502060401010101" pitchFamily="34" charset="-79"/>
                <a:cs typeface="David" panose="020E0502060401010101" pitchFamily="34" charset="-79"/>
              </a:rPr>
              <a:t>רבים כמו - השימוש בכוח ובנשק למען הגשמת מטרות הציונות, היחס לאוכלוסייה הערבית בזמן פרעות והיחסים עם בריטניה השולטת בארץ ישראל. </a:t>
            </a:r>
            <a:endParaRPr lang="he-IL" dirty="0" smtClean="0">
              <a:latin typeface="David" panose="020E0502060401010101" pitchFamily="34" charset="-79"/>
              <a:cs typeface="David" panose="020E0502060401010101" pitchFamily="34" charset="-79"/>
            </a:endParaRPr>
          </a:p>
          <a:p>
            <a:pPr marL="302260" indent="-285750" algn="just">
              <a:buFont typeface="Arial" panose="020B0604020202020204" pitchFamily="34" charset="0"/>
              <a:buChar char="•"/>
            </a:pPr>
            <a:r>
              <a:rPr lang="he-IL" dirty="0" smtClean="0">
                <a:latin typeface="David" panose="020E0502060401010101" pitchFamily="34" charset="-79"/>
                <a:cs typeface="David" panose="020E0502060401010101" pitchFamily="34" charset="-79"/>
              </a:rPr>
              <a:t>האצ"ל </a:t>
            </a:r>
            <a:r>
              <a:rPr lang="he-IL" dirty="0">
                <a:latin typeface="David" panose="020E0502060401010101" pitchFamily="34" charset="-79"/>
                <a:cs typeface="David" panose="020E0502060401010101" pitchFamily="34" charset="-79"/>
              </a:rPr>
              <a:t>נהג לפסול את החלטות ההנהגה הציונית ומוסדות היישוב. אי קבלת מרותם והמאבקים הרעיוניים של אנשי האצ"ל מול מחנה הסתדרות העובדים הכללית, שהייתה הגורם הדומיננטי בהסתדרות הציונית, </a:t>
            </a:r>
            <a:endParaRPr lang="en-US" dirty="0">
              <a:latin typeface="David" panose="020E0502060401010101" pitchFamily="34" charset="-79"/>
              <a:cs typeface="David" panose="020E0502060401010101" pitchFamily="34" charset="-79"/>
            </a:endParaRPr>
          </a:p>
        </p:txBody>
      </p:sp>
      <p:sp>
        <p:nvSpPr>
          <p:cNvPr id="3" name="מלבן מעוגל 2"/>
          <p:cNvSpPr/>
          <p:nvPr/>
        </p:nvSpPr>
        <p:spPr>
          <a:xfrm>
            <a:off x="155575" y="3298120"/>
            <a:ext cx="7240058" cy="8028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לחימה בבריטים ושחרור הארץ.</a:t>
            </a:r>
          </a:p>
          <a:p>
            <a:pPr marL="285750" indent="-285750">
              <a:buFont typeface="Arial" panose="020B0604020202020204" pitchFamily="34" charset="0"/>
              <a:buChar char="•"/>
            </a:pPr>
            <a:r>
              <a:rPr lang="he-IL" dirty="0" smtClean="0">
                <a:solidFill>
                  <a:schemeClr val="tx1"/>
                </a:solidFill>
                <a:latin typeface="David" panose="020E0502060401010101" pitchFamily="34" charset="-79"/>
                <a:cs typeface="David" panose="020E0502060401010101" pitchFamily="34" charset="-79"/>
              </a:rPr>
              <a:t>התנגדות להבלגה על פרעות הערבים.</a:t>
            </a:r>
          </a:p>
        </p:txBody>
      </p:sp>
      <p:sp>
        <p:nvSpPr>
          <p:cNvPr id="7" name="AutoShape 4" descr="טריוויה ההגנה – טריוויה קיד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4" name="Picture 2" descr="סמל האצ&quot;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78" y="75997"/>
            <a:ext cx="559859" cy="7117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טריוויה האצ”ל – טריוויה קיד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41" y="4153476"/>
            <a:ext cx="30765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ירבעה ירמה תעונ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086" y="4230307"/>
            <a:ext cx="18859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6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circle(in)">
                                      <p:cBhvr>
                                        <p:cTn id="44" dur="2000"/>
                                        <p:tgtEl>
                                          <p:spTgt spid="6148"/>
                                        </p:tgtEl>
                                      </p:cBhvr>
                                    </p:animEffect>
                                  </p:childTnLst>
                                </p:cTn>
                              </p:par>
                              <p:par>
                                <p:cTn id="45" presetID="6" presetClass="entr" presetSubtype="16" fill="hold" nodeType="with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circle(in)">
                                      <p:cBhvr>
                                        <p:cTn id="47" dur="20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9" grpId="0" animBg="1"/>
      <p:bldP spid="11" grpId="0" animBg="1"/>
      <p:bldP spid="3"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7872</TotalTime>
  <Words>1740</Words>
  <Application>Microsoft Office PowerPoint</Application>
  <PresentationFormat>מסך רחב</PresentationFormat>
  <Paragraphs>223</Paragraphs>
  <Slides>23</Slides>
  <Notes>21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23</vt:i4>
      </vt:variant>
    </vt:vector>
  </HeadingPairs>
  <TitlesOfParts>
    <vt:vector size="32" baseType="lpstr">
      <vt:lpstr>Arial</vt:lpstr>
      <vt:lpstr>avivbold</vt:lpstr>
      <vt:lpstr>Calibri</vt:lpstr>
      <vt:lpstr>Calibri Light</vt:lpstr>
      <vt:lpstr>David</vt:lpstr>
      <vt:lpstr>Keren</vt:lpstr>
      <vt:lpstr>Times New Roman</vt:lpstr>
      <vt:lpstr>Varela Round</vt:lpstr>
      <vt:lpstr>ערכת נושא Office</vt:lpstr>
      <vt:lpstr>מערכת שיעורים למגזר החרדי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משימה לתלמיד</vt:lpstr>
      <vt:lpstr>משימה לתלמיד- המשך</vt:lpstr>
      <vt:lpstr>משימה לתלמיד- המשך</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שמידוב</dc:creator>
  <cp:lastModifiedBy>שמידוב</cp:lastModifiedBy>
  <cp:revision>288</cp:revision>
  <dcterms:created xsi:type="dcterms:W3CDTF">2020-04-26T12:31:25Z</dcterms:created>
  <dcterms:modified xsi:type="dcterms:W3CDTF">2020-05-11T16:54:10Z</dcterms:modified>
</cp:coreProperties>
</file>