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44"/>
  </p:notesMasterIdLst>
  <p:sldIdLst>
    <p:sldId id="414" r:id="rId5"/>
    <p:sldId id="413" r:id="rId6"/>
    <p:sldId id="354" r:id="rId7"/>
    <p:sldId id="342" r:id="rId8"/>
    <p:sldId id="303" r:id="rId9"/>
    <p:sldId id="417" r:id="rId10"/>
    <p:sldId id="418" r:id="rId11"/>
    <p:sldId id="384" r:id="rId12"/>
    <p:sldId id="388" r:id="rId13"/>
    <p:sldId id="415" r:id="rId14"/>
    <p:sldId id="401" r:id="rId15"/>
    <p:sldId id="408" r:id="rId16"/>
    <p:sldId id="343" r:id="rId17"/>
    <p:sldId id="423" r:id="rId18"/>
    <p:sldId id="348" r:id="rId19"/>
    <p:sldId id="349" r:id="rId20"/>
    <p:sldId id="404" r:id="rId21"/>
    <p:sldId id="389" r:id="rId22"/>
    <p:sldId id="410" r:id="rId23"/>
    <p:sldId id="405" r:id="rId24"/>
    <p:sldId id="310" r:id="rId25"/>
    <p:sldId id="311" r:id="rId26"/>
    <p:sldId id="350" r:id="rId27"/>
    <p:sldId id="409" r:id="rId28"/>
    <p:sldId id="315" r:id="rId29"/>
    <p:sldId id="419" r:id="rId30"/>
    <p:sldId id="420" r:id="rId31"/>
    <p:sldId id="421" r:id="rId32"/>
    <p:sldId id="322" r:id="rId33"/>
    <p:sldId id="324" r:id="rId34"/>
    <p:sldId id="329" r:id="rId35"/>
    <p:sldId id="330" r:id="rId36"/>
    <p:sldId id="372" r:id="rId37"/>
    <p:sldId id="376" r:id="rId38"/>
    <p:sldId id="397" r:id="rId39"/>
    <p:sldId id="394" r:id="rId40"/>
    <p:sldId id="422" r:id="rId41"/>
    <p:sldId id="416" r:id="rId42"/>
    <p:sldId id="281" r:id="rId4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יעל נזר" initials="ינ" lastIdx="11" clrIdx="0">
    <p:extLst>
      <p:ext uri="{19B8F6BF-5375-455C-9EA6-DF929625EA0E}">
        <p15:presenceInfo xmlns:p15="http://schemas.microsoft.com/office/powerpoint/2012/main" userId="יעל נזר" providerId="None"/>
      </p:ext>
    </p:extLst>
  </p:cmAuthor>
  <p:cmAuthor id="2" name="Win10" initials="W" lastIdx="6" clrIdx="1">
    <p:extLst>
      <p:ext uri="{19B8F6BF-5375-455C-9EA6-DF929625EA0E}">
        <p15:presenceInfo xmlns:p15="http://schemas.microsoft.com/office/powerpoint/2012/main" userId="441c82f1974438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82514" autoAdjust="0"/>
  </p:normalViewPr>
  <p:slideViewPr>
    <p:cSldViewPr snapToGrid="0">
      <p:cViewPr varScale="1">
        <p:scale>
          <a:sx n="84" d="100"/>
          <a:sy n="84" d="100"/>
        </p:scale>
        <p:origin x="155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C30CD61-F5E8-4281-8B4E-B424DD1F1559}" type="datetimeFigureOut">
              <a:rPr lang="he-IL" smtClean="0"/>
              <a:pPr/>
              <a:t>ח'/אלול/תש"ף</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485BFD9-CB2F-469B-81D6-58814E5DF7C2}" type="slidenum">
              <a:rPr lang="he-IL" smtClean="0"/>
              <a:pPr/>
              <a:t>‹#›</a:t>
            </a:fld>
            <a:endParaRPr lang="he-IL"/>
          </a:p>
        </p:txBody>
      </p:sp>
    </p:spTree>
    <p:extLst>
      <p:ext uri="{BB962C8B-B14F-4D97-AF65-F5344CB8AC3E}">
        <p14:creationId xmlns:p14="http://schemas.microsoft.com/office/powerpoint/2010/main" val="22256265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485BFD9-CB2F-469B-81D6-58814E5DF7C2}" type="slidenum">
              <a:rPr lang="he-IL" smtClean="0"/>
              <a:pPr/>
              <a:t>1</a:t>
            </a:fld>
            <a:endParaRPr lang="he-IL"/>
          </a:p>
        </p:txBody>
      </p:sp>
    </p:spTree>
    <p:extLst>
      <p:ext uri="{BB962C8B-B14F-4D97-AF65-F5344CB8AC3E}">
        <p14:creationId xmlns:p14="http://schemas.microsoft.com/office/powerpoint/2010/main" val="3653287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תוכלו</a:t>
            </a:r>
            <a:r>
              <a:rPr lang="he-IL" baseline="0" dirty="0"/>
              <a:t> לבדוק את תשובותיכם.</a:t>
            </a:r>
            <a:endParaRPr lang="he-IL" dirty="0"/>
          </a:p>
        </p:txBody>
      </p:sp>
      <p:sp>
        <p:nvSpPr>
          <p:cNvPr id="4" name="מציין מיקום של מספר שקופית 3"/>
          <p:cNvSpPr>
            <a:spLocks noGrp="1"/>
          </p:cNvSpPr>
          <p:nvPr>
            <p:ph type="sldNum" sz="quarter" idx="5"/>
          </p:nvPr>
        </p:nvSpPr>
        <p:spPr/>
        <p:txBody>
          <a:bodyPr/>
          <a:lstStyle/>
          <a:p>
            <a:fld id="{4485BFD9-CB2F-469B-81D6-58814E5DF7C2}" type="slidenum">
              <a:rPr lang="he-IL" smtClean="0"/>
              <a:pPr/>
              <a:t>10</a:t>
            </a:fld>
            <a:endParaRPr lang="he-IL"/>
          </a:p>
        </p:txBody>
      </p:sp>
    </p:spTree>
    <p:extLst>
      <p:ext uri="{BB962C8B-B14F-4D97-AF65-F5344CB8AC3E}">
        <p14:creationId xmlns:p14="http://schemas.microsoft.com/office/powerpoint/2010/main" val="575316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אנחנו פוגשים את שם</a:t>
            </a:r>
            <a:r>
              <a:rPr lang="he-IL" baseline="0" dirty="0"/>
              <a:t> המספר הרבה מאד במקורות ובשירי קודש.</a:t>
            </a:r>
          </a:p>
          <a:p>
            <a:r>
              <a:rPr lang="he-IL" baseline="0" dirty="0"/>
              <a:t>הנה לדוגמה השיר המוכר והאהוב על כולנו בליל הסדר ובתקופת הפסח, כל כולו עם שם המספר.</a:t>
            </a:r>
          </a:p>
          <a:p>
            <a:r>
              <a:rPr lang="he-IL" baseline="0" dirty="0"/>
              <a:t>שימו לב למספר האחרון- "שלושה עשר </a:t>
            </a:r>
            <a:r>
              <a:rPr lang="he-IL" baseline="0" dirty="0" err="1"/>
              <a:t>מדיא</a:t>
            </a:r>
            <a:r>
              <a:rPr lang="he-IL" baseline="0" dirty="0"/>
              <a:t>" זהו שיבוש , </a:t>
            </a:r>
            <a:r>
              <a:rPr lang="he-IL" baseline="0" dirty="0" err="1"/>
              <a:t>מדיא</a:t>
            </a:r>
            <a:r>
              <a:rPr lang="he-IL" baseline="0" dirty="0"/>
              <a:t> זה מלשון מידות, זהו שם עצם בנקבה ולכן צריך לומר שלוש עשרה </a:t>
            </a:r>
            <a:r>
              <a:rPr lang="he-IL" baseline="0" dirty="0" err="1"/>
              <a:t>מדיא</a:t>
            </a:r>
            <a:r>
              <a:rPr lang="he-IL" baseline="0" dirty="0"/>
              <a:t>,</a:t>
            </a:r>
          </a:p>
          <a:p>
            <a:r>
              <a:rPr lang="he-IL" b="0" baseline="0" dirty="0"/>
              <a:t>הצורה שלושה עשר </a:t>
            </a:r>
            <a:r>
              <a:rPr lang="he-IL" b="0" baseline="0" dirty="0" err="1"/>
              <a:t>מדיא</a:t>
            </a:r>
            <a:r>
              <a:rPr lang="he-IL" b="0" baseline="0" dirty="0"/>
              <a:t> היא שיבוש שהשתרש עם השנים, כנראה בהשפעת המנגינה או בהשפעת המספרים שמגיעים לפני המילה </a:t>
            </a:r>
            <a:r>
              <a:rPr lang="he-IL" b="0" baseline="0" dirty="0" err="1"/>
              <a:t>מדיא</a:t>
            </a:r>
            <a:r>
              <a:rPr lang="he-IL" b="1" baseline="0" dirty="0"/>
              <a:t>.</a:t>
            </a:r>
            <a:endParaRPr lang="he-IL" b="1" dirty="0"/>
          </a:p>
        </p:txBody>
      </p:sp>
      <p:sp>
        <p:nvSpPr>
          <p:cNvPr id="4" name="מציין מיקום של מספר שקופית 3"/>
          <p:cNvSpPr>
            <a:spLocks noGrp="1"/>
          </p:cNvSpPr>
          <p:nvPr>
            <p:ph type="sldNum" sz="quarter" idx="5"/>
          </p:nvPr>
        </p:nvSpPr>
        <p:spPr/>
        <p:txBody>
          <a:bodyPr/>
          <a:lstStyle/>
          <a:p>
            <a:fld id="{4485BFD9-CB2F-469B-81D6-58814E5DF7C2}" type="slidenum">
              <a:rPr lang="he-IL" smtClean="0"/>
              <a:pPr/>
              <a:t>11</a:t>
            </a:fld>
            <a:endParaRPr lang="he-IL"/>
          </a:p>
        </p:txBody>
      </p:sp>
    </p:spTree>
    <p:extLst>
      <p:ext uri="{BB962C8B-B14F-4D97-AF65-F5344CB8AC3E}">
        <p14:creationId xmlns:p14="http://schemas.microsoft.com/office/powerpoint/2010/main" val="1282060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ויש לנו כאן גם שימוש</a:t>
            </a:r>
            <a:r>
              <a:rPr lang="he-IL" baseline="0" dirty="0"/>
              <a:t> בשם המספר בעבודת המשכן.</a:t>
            </a:r>
          </a:p>
          <a:p>
            <a:r>
              <a:rPr lang="he-IL" baseline="0" dirty="0"/>
              <a:t>נשים לב למספרים בלשון זכר ובלשון נקבה. נגיד ארבעה עמודי שטים לעומת ארבע טבעות זהב.</a:t>
            </a:r>
          </a:p>
          <a:p>
            <a:r>
              <a:rPr lang="he-IL" baseline="0" dirty="0"/>
              <a:t>ודוגמה נוספת- שני אדנים בלשון זכר לעומת שתי טבעות בלשון נקבה.</a:t>
            </a:r>
            <a:endParaRPr lang="he-IL" dirty="0"/>
          </a:p>
        </p:txBody>
      </p:sp>
      <p:sp>
        <p:nvSpPr>
          <p:cNvPr id="4" name="מציין מיקום של מספר שקופית 3"/>
          <p:cNvSpPr>
            <a:spLocks noGrp="1"/>
          </p:cNvSpPr>
          <p:nvPr>
            <p:ph type="sldNum" sz="quarter" idx="5"/>
          </p:nvPr>
        </p:nvSpPr>
        <p:spPr/>
        <p:txBody>
          <a:bodyPr/>
          <a:lstStyle/>
          <a:p>
            <a:fld id="{4485BFD9-CB2F-469B-81D6-58814E5DF7C2}" type="slidenum">
              <a:rPr lang="he-IL" smtClean="0"/>
              <a:pPr/>
              <a:t>12</a:t>
            </a:fld>
            <a:endParaRPr lang="he-IL"/>
          </a:p>
        </p:txBody>
      </p:sp>
    </p:spTree>
    <p:extLst>
      <p:ext uri="{BB962C8B-B14F-4D97-AF65-F5344CB8AC3E}">
        <p14:creationId xmlns:p14="http://schemas.microsoft.com/office/powerpoint/2010/main" val="326024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פעמים רבות אנו פוגשים גם מספרים</a:t>
            </a:r>
            <a:r>
              <a:rPr lang="he-IL" baseline="0" dirty="0"/>
              <a:t> </a:t>
            </a:r>
            <a:r>
              <a:rPr lang="he-IL" dirty="0"/>
              <a:t>בטקסטים מתחומי</a:t>
            </a:r>
            <a:r>
              <a:rPr lang="he-IL" baseline="0" dirty="0"/>
              <a:t> דעת שונים, כמו שאפשר לראות בשקופית שלפנינו,</a:t>
            </a:r>
          </a:p>
          <a:p>
            <a:r>
              <a:rPr lang="he-IL" baseline="0" dirty="0"/>
              <a:t> ולכן חשוב לַהֲגוֹת אותם באופן נכון </a:t>
            </a:r>
            <a:r>
              <a:rPr lang="he-IL" baseline="0" dirty="0" err="1"/>
              <a:t>ומדוייק</a:t>
            </a:r>
            <a:r>
              <a:rPr lang="he-IL" baseline="0" dirty="0"/>
              <a:t>.</a:t>
            </a:r>
          </a:p>
          <a:p>
            <a:r>
              <a:rPr lang="he-IL" baseline="0" dirty="0"/>
              <a:t>קראו את המשפטים , כתבו את המספרים בצורתם הנכונה בהתאמה לזכר או נקבה.</a:t>
            </a:r>
          </a:p>
          <a:p>
            <a:r>
              <a:rPr lang="he-IL" baseline="0" dirty="0"/>
              <a:t>דקה. </a:t>
            </a:r>
            <a:endParaRPr lang="he-IL" dirty="0"/>
          </a:p>
        </p:txBody>
      </p:sp>
      <p:sp>
        <p:nvSpPr>
          <p:cNvPr id="4" name="מציין מיקום של מספר שקופית 3"/>
          <p:cNvSpPr>
            <a:spLocks noGrp="1"/>
          </p:cNvSpPr>
          <p:nvPr>
            <p:ph type="sldNum" sz="quarter" idx="10"/>
          </p:nvPr>
        </p:nvSpPr>
        <p:spPr/>
        <p:txBody>
          <a:bodyPr/>
          <a:lstStyle/>
          <a:p>
            <a:fld id="{4485BFD9-CB2F-469B-81D6-58814E5DF7C2}" type="slidenum">
              <a:rPr lang="he-IL" smtClean="0"/>
              <a:pPr/>
              <a:t>13</a:t>
            </a:fld>
            <a:endParaRPr lang="he-IL"/>
          </a:p>
        </p:txBody>
      </p:sp>
    </p:spTree>
    <p:extLst>
      <p:ext uri="{BB962C8B-B14F-4D97-AF65-F5344CB8AC3E}">
        <p14:creationId xmlns:p14="http://schemas.microsoft.com/office/powerpoint/2010/main" val="2792331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485BFD9-CB2F-469B-81D6-58814E5DF7C2}" type="slidenum">
              <a:rPr lang="he-IL" smtClean="0"/>
              <a:pPr/>
              <a:t>14</a:t>
            </a:fld>
            <a:endParaRPr lang="he-IL"/>
          </a:p>
        </p:txBody>
      </p:sp>
    </p:spTree>
    <p:extLst>
      <p:ext uri="{BB962C8B-B14F-4D97-AF65-F5344CB8AC3E}">
        <p14:creationId xmlns:p14="http://schemas.microsoft.com/office/powerpoint/2010/main" val="1660021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aseline="0" dirty="0"/>
              <a:t>הקראת המשפט העליון.</a:t>
            </a:r>
          </a:p>
          <a:p>
            <a:r>
              <a:rPr lang="he-IL" baseline="0" dirty="0"/>
              <a:t>המשפט מתחיל במילים השופטים הראשונים, שופטים זוהי מילה בזכר ולכן בצירוף הסמיכות נגיד שלושת. </a:t>
            </a:r>
          </a:p>
          <a:p>
            <a:r>
              <a:rPr lang="he-IL" baseline="0" dirty="0"/>
              <a:t>אם כן לפנינו צירוף סמיכות של מספר ושם, המספר בצירוף הסמיכות הוא תמיד הנסמך ושם העצם הוא הסומך. </a:t>
            </a:r>
            <a:endParaRPr lang="he-IL" dirty="0"/>
          </a:p>
        </p:txBody>
      </p:sp>
      <p:sp>
        <p:nvSpPr>
          <p:cNvPr id="4" name="מציין מיקום של מספר שקופית 3"/>
          <p:cNvSpPr>
            <a:spLocks noGrp="1"/>
          </p:cNvSpPr>
          <p:nvPr>
            <p:ph type="sldNum" sz="quarter" idx="5"/>
          </p:nvPr>
        </p:nvSpPr>
        <p:spPr/>
        <p:txBody>
          <a:bodyPr/>
          <a:lstStyle/>
          <a:p>
            <a:fld id="{4485BFD9-CB2F-469B-81D6-58814E5DF7C2}" type="slidenum">
              <a:rPr lang="he-IL" smtClean="0"/>
              <a:pPr/>
              <a:t>15</a:t>
            </a:fld>
            <a:endParaRPr lang="he-IL"/>
          </a:p>
        </p:txBody>
      </p:sp>
    </p:spTree>
    <p:extLst>
      <p:ext uri="{BB962C8B-B14F-4D97-AF65-F5344CB8AC3E}">
        <p14:creationId xmlns:p14="http://schemas.microsoft.com/office/powerpoint/2010/main" val="1280981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יש הבדל בין צורת הנפרד לבין צורת הנסמך במספרים.  השלימו</a:t>
            </a:r>
            <a:r>
              <a:rPr lang="he-IL" baseline="0" dirty="0"/>
              <a:t> את המספר בנסמך בכל אחד מהמשפטים, שימו לב להבחנה בין זכר לנקבה.</a:t>
            </a:r>
          </a:p>
          <a:p>
            <a:r>
              <a:rPr lang="he-IL" baseline="0" dirty="0"/>
              <a:t>לתת דקה ואז להראות תשובות.</a:t>
            </a:r>
          </a:p>
          <a:p>
            <a:r>
              <a:rPr lang="he-IL" baseline="0" dirty="0"/>
              <a:t>נגיד ארבע התקלות,  בסמיכות בצורת הנסמך של המספר בנקבה אין שינוי במספרים מארבע ומעלה. כך נאמר חמש התקלות, שש שבע </a:t>
            </a:r>
            <a:r>
              <a:rPr lang="he-IL" baseline="0" dirty="0" err="1"/>
              <a:t>וכו</a:t>
            </a:r>
            <a:r>
              <a:rPr lang="he-IL" baseline="0" dirty="0"/>
              <a:t>'.</a:t>
            </a:r>
          </a:p>
          <a:p>
            <a:r>
              <a:rPr lang="he-IL" baseline="0" dirty="0"/>
              <a:t>אותו דבר בדוגמה 2- נגיד עשר התקלות , גם כאן שם המספר אינו משתנה בצורת הנסמך.</a:t>
            </a:r>
          </a:p>
          <a:p>
            <a:r>
              <a:rPr lang="he-IL" baseline="0" dirty="0" err="1"/>
              <a:t>לעומ"ז</a:t>
            </a:r>
            <a:r>
              <a:rPr lang="he-IL" baseline="0" dirty="0"/>
              <a:t> נאמר ששת החיישנים כי צורת הנפרד בזכר היא שישה ובנסמך הה' הופכת </a:t>
            </a:r>
            <a:r>
              <a:rPr lang="he-IL" baseline="0" dirty="0" err="1"/>
              <a:t>לת</a:t>
            </a:r>
            <a:r>
              <a:rPr lang="he-IL" baseline="0" dirty="0"/>
              <a:t>'. </a:t>
            </a:r>
          </a:p>
          <a:p>
            <a:r>
              <a:rPr lang="he-IL" baseline="0" dirty="0"/>
              <a:t>נמשיך ונראה דוגמאות נוספות.  </a:t>
            </a:r>
            <a:endParaRPr lang="he-IL" dirty="0"/>
          </a:p>
        </p:txBody>
      </p:sp>
      <p:sp>
        <p:nvSpPr>
          <p:cNvPr id="4" name="מציין מיקום של מספר שקופית 3"/>
          <p:cNvSpPr>
            <a:spLocks noGrp="1"/>
          </p:cNvSpPr>
          <p:nvPr>
            <p:ph type="sldNum" sz="quarter" idx="5"/>
          </p:nvPr>
        </p:nvSpPr>
        <p:spPr/>
        <p:txBody>
          <a:bodyPr/>
          <a:lstStyle/>
          <a:p>
            <a:fld id="{4485BFD9-CB2F-469B-81D6-58814E5DF7C2}" type="slidenum">
              <a:rPr lang="he-IL" smtClean="0"/>
              <a:pPr/>
              <a:t>16</a:t>
            </a:fld>
            <a:endParaRPr lang="he-IL"/>
          </a:p>
        </p:txBody>
      </p:sp>
    </p:spTree>
    <p:extLst>
      <p:ext uri="{BB962C8B-B14F-4D97-AF65-F5344CB8AC3E}">
        <p14:creationId xmlns:p14="http://schemas.microsoft.com/office/powerpoint/2010/main" val="1980315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aseline="0" dirty="0"/>
              <a:t>שם המספר בצירוף סמיכות יהיה הנסמך, בגלל שהוא מופיע ראשון בצירוף.</a:t>
            </a:r>
          </a:p>
          <a:p>
            <a:r>
              <a:rPr lang="he-IL" baseline="0" dirty="0"/>
              <a:t>לדוגמה(הקראת הדוגמאות מסגרת כחולה)</a:t>
            </a:r>
          </a:p>
          <a:p>
            <a:r>
              <a:rPr lang="he-IL" baseline="0" dirty="0"/>
              <a:t>בדוגמה שלפנינו צורת הנפרד- עשרה הופכת לנסמך- הה' הופכת </a:t>
            </a:r>
            <a:r>
              <a:rPr lang="he-IL" baseline="0" dirty="0" err="1"/>
              <a:t>לת</a:t>
            </a:r>
            <a:r>
              <a:rPr lang="he-IL" baseline="0" dirty="0"/>
              <a:t>' ולכן נאמר עשרת.</a:t>
            </a:r>
          </a:p>
          <a:p>
            <a:r>
              <a:rPr lang="he-IL" baseline="0" dirty="0"/>
              <a:t>לתת חצי דקה לקרוא את השקופית.</a:t>
            </a:r>
          </a:p>
          <a:p>
            <a:r>
              <a:rPr lang="he-IL" dirty="0"/>
              <a:t> </a:t>
            </a:r>
          </a:p>
        </p:txBody>
      </p:sp>
      <p:sp>
        <p:nvSpPr>
          <p:cNvPr id="4" name="מציין מיקום של מספר שקופית 3"/>
          <p:cNvSpPr>
            <a:spLocks noGrp="1"/>
          </p:cNvSpPr>
          <p:nvPr>
            <p:ph type="sldNum" sz="quarter" idx="5"/>
          </p:nvPr>
        </p:nvSpPr>
        <p:spPr/>
        <p:txBody>
          <a:bodyPr/>
          <a:lstStyle/>
          <a:p>
            <a:fld id="{4485BFD9-CB2F-469B-81D6-58814E5DF7C2}" type="slidenum">
              <a:rPr lang="he-IL" smtClean="0"/>
              <a:pPr/>
              <a:t>17</a:t>
            </a:fld>
            <a:endParaRPr lang="he-IL"/>
          </a:p>
        </p:txBody>
      </p:sp>
    </p:spTree>
    <p:extLst>
      <p:ext uri="{BB962C8B-B14F-4D97-AF65-F5344CB8AC3E}">
        <p14:creationId xmlns:p14="http://schemas.microsoft.com/office/powerpoint/2010/main" val="4002637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כאן</a:t>
            </a:r>
            <a:r>
              <a:rPr lang="he-IL" baseline="0" dirty="0"/>
              <a:t> תוכלו לראות את טבלת המספרים מאחת עד עשר בזכר ובנקבה בצורת הנפרד ובצורת הנסמך.</a:t>
            </a:r>
          </a:p>
          <a:p>
            <a:r>
              <a:rPr lang="he-IL" baseline="0" dirty="0"/>
              <a:t>בזכר נגיד בצורת הנסמך- שני, שלושת, ארבעת </a:t>
            </a:r>
            <a:r>
              <a:rPr lang="he-IL" baseline="0" dirty="0" err="1"/>
              <a:t>וכו</a:t>
            </a:r>
            <a:r>
              <a:rPr lang="he-IL" baseline="0" dirty="0"/>
              <a:t>'.</a:t>
            </a:r>
          </a:p>
          <a:p>
            <a:r>
              <a:rPr lang="he-IL" baseline="0" dirty="0"/>
              <a:t>ובנקבה- שתי, שלוש ה.. ארבע ה.. וכו'</a:t>
            </a:r>
          </a:p>
          <a:p>
            <a:r>
              <a:rPr lang="he-IL" baseline="0" dirty="0"/>
              <a:t>שימו לב שבצורת הנסמך בזכר הה' הופכת </a:t>
            </a:r>
            <a:r>
              <a:rPr lang="he-IL" baseline="0" dirty="0" err="1"/>
              <a:t>לת</a:t>
            </a:r>
            <a:r>
              <a:rPr lang="he-IL" baseline="0" dirty="0"/>
              <a:t>'.</a:t>
            </a:r>
          </a:p>
          <a:p>
            <a:endParaRPr lang="he-IL" dirty="0"/>
          </a:p>
        </p:txBody>
      </p:sp>
      <p:sp>
        <p:nvSpPr>
          <p:cNvPr id="4" name="מציין מיקום של מספר שקופית 3"/>
          <p:cNvSpPr>
            <a:spLocks noGrp="1"/>
          </p:cNvSpPr>
          <p:nvPr>
            <p:ph type="sldNum" sz="quarter" idx="5"/>
          </p:nvPr>
        </p:nvSpPr>
        <p:spPr/>
        <p:txBody>
          <a:bodyPr/>
          <a:lstStyle/>
          <a:p>
            <a:fld id="{4485BFD9-CB2F-469B-81D6-58814E5DF7C2}" type="slidenum">
              <a:rPr lang="he-IL" smtClean="0"/>
              <a:pPr/>
              <a:t>18</a:t>
            </a:fld>
            <a:endParaRPr lang="he-IL"/>
          </a:p>
        </p:txBody>
      </p:sp>
    </p:spTree>
    <p:extLst>
      <p:ext uri="{BB962C8B-B14F-4D97-AF65-F5344CB8AC3E}">
        <p14:creationId xmlns:p14="http://schemas.microsoft.com/office/powerpoint/2010/main" val="2952191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ונתקן שיבוש רווח.</a:t>
            </a:r>
            <a:r>
              <a:rPr lang="he-IL" baseline="0" dirty="0"/>
              <a:t> הקראת השקופית.</a:t>
            </a:r>
            <a:endParaRPr lang="he-IL" dirty="0"/>
          </a:p>
        </p:txBody>
      </p:sp>
      <p:sp>
        <p:nvSpPr>
          <p:cNvPr id="4" name="מציין מיקום של מספר שקופית 3"/>
          <p:cNvSpPr>
            <a:spLocks noGrp="1"/>
          </p:cNvSpPr>
          <p:nvPr>
            <p:ph type="sldNum" sz="quarter" idx="5"/>
          </p:nvPr>
        </p:nvSpPr>
        <p:spPr/>
        <p:txBody>
          <a:bodyPr/>
          <a:lstStyle/>
          <a:p>
            <a:fld id="{4485BFD9-CB2F-469B-81D6-58814E5DF7C2}" type="slidenum">
              <a:rPr lang="he-IL" smtClean="0"/>
              <a:pPr/>
              <a:t>19</a:t>
            </a:fld>
            <a:endParaRPr lang="he-IL"/>
          </a:p>
        </p:txBody>
      </p:sp>
    </p:spTree>
    <p:extLst>
      <p:ext uri="{BB962C8B-B14F-4D97-AF65-F5344CB8AC3E}">
        <p14:creationId xmlns:p14="http://schemas.microsoft.com/office/powerpoint/2010/main" val="1517338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he-IL" dirty="0"/>
              <a:t>שלום לכולם,</a:t>
            </a:r>
          </a:p>
          <a:p>
            <a:pPr marL="0" lvl="0" indent="0" algn="r" rtl="0">
              <a:spcBef>
                <a:spcPts val="0"/>
              </a:spcBef>
              <a:spcAft>
                <a:spcPts val="0"/>
              </a:spcAft>
              <a:buNone/>
            </a:pPr>
            <a:r>
              <a:rPr lang="he-IL" baseline="0" dirty="0"/>
              <a:t> שמי שירה ואני שמחה שהצטרפתם אלי ללמוד יחד שיעור עברית.</a:t>
            </a:r>
            <a:endParaRPr dirty="0"/>
          </a:p>
        </p:txBody>
      </p:sp>
    </p:spTree>
    <p:extLst>
      <p:ext uri="{BB962C8B-B14F-4D97-AF65-F5344CB8AC3E}">
        <p14:creationId xmlns:p14="http://schemas.microsoft.com/office/powerpoint/2010/main" val="788718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הערות 1"/>
          <p:cNvSpPr>
            <a:spLocks noGrp="1"/>
          </p:cNvSpPr>
          <p:nvPr>
            <p:ph type="body" idx="1"/>
          </p:nvPr>
        </p:nvSpPr>
        <p:spPr/>
        <p:txBody>
          <a:bodyPr/>
          <a:lstStyle/>
          <a:p>
            <a:r>
              <a:rPr lang="he-IL" dirty="0"/>
              <a:t>איך</a:t>
            </a:r>
            <a:r>
              <a:rPr lang="he-IL" baseline="0" dirty="0"/>
              <a:t> סופרים במאות? קריאת 2 המשפטים.</a:t>
            </a:r>
          </a:p>
          <a:p>
            <a:r>
              <a:rPr lang="he-IL" baseline="0" dirty="0"/>
              <a:t>למרות שיש פה בנים אנו אומרים שלוש ולא שלושת כי אנחנו סופרים את המאות שהן צורת נקבה.</a:t>
            </a:r>
          </a:p>
          <a:p>
            <a:r>
              <a:rPr lang="he-IL" baseline="0" dirty="0"/>
              <a:t>קריאת משפט אחרון.</a:t>
            </a:r>
            <a:endParaRPr lang="he-IL"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ומה קורה באלפים? </a:t>
            </a:r>
          </a:p>
          <a:p>
            <a:r>
              <a:rPr lang="he-IL" dirty="0"/>
              <a:t>אלפים הוא שם בזכר ולכן</a:t>
            </a:r>
            <a:r>
              <a:rPr lang="he-IL" baseline="0" dirty="0"/>
              <a:t> כל המספרים באלפים יופיעו בזכר.</a:t>
            </a:r>
          </a:p>
          <a:p>
            <a:r>
              <a:rPr lang="he-IL" baseline="0" dirty="0"/>
              <a:t>הקראת המשפטים.</a:t>
            </a:r>
          </a:p>
          <a:p>
            <a:r>
              <a:rPr lang="he-IL" baseline="0" dirty="0"/>
              <a:t>נומר שִׁבְעַת אלפים ותִּשְׁעַת אלפים.</a:t>
            </a:r>
          </a:p>
          <a:p>
            <a:endParaRPr lang="he-IL" baseline="0" dirty="0"/>
          </a:p>
          <a:p>
            <a:endParaRPr lang="he-IL" dirty="0"/>
          </a:p>
        </p:txBody>
      </p:sp>
      <p:sp>
        <p:nvSpPr>
          <p:cNvPr id="4" name="מציין מיקום של מספר שקופית 3"/>
          <p:cNvSpPr>
            <a:spLocks noGrp="1"/>
          </p:cNvSpPr>
          <p:nvPr>
            <p:ph type="sldNum" sz="quarter" idx="5"/>
          </p:nvPr>
        </p:nvSpPr>
        <p:spPr/>
        <p:txBody>
          <a:bodyPr/>
          <a:lstStyle/>
          <a:p>
            <a:fld id="{4485BFD9-CB2F-469B-81D6-58814E5DF7C2}" type="slidenum">
              <a:rPr lang="he-IL" smtClean="0"/>
              <a:pPr/>
              <a:t>21</a:t>
            </a:fld>
            <a:endParaRPr lang="he-IL"/>
          </a:p>
        </p:txBody>
      </p:sp>
    </p:spTree>
    <p:extLst>
      <p:ext uri="{BB962C8B-B14F-4D97-AF65-F5344CB8AC3E}">
        <p14:creationId xmlns:p14="http://schemas.microsoft.com/office/powerpoint/2010/main" val="2038681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הקראת</a:t>
            </a:r>
            <a:r>
              <a:rPr lang="he-IL" baseline="0" dirty="0"/>
              <a:t> השקופית.</a:t>
            </a:r>
          </a:p>
          <a:p>
            <a:r>
              <a:rPr lang="he-IL" baseline="0" dirty="0"/>
              <a:t>שנים עשר אלף- אנו סופרים אלפים שזה זכר.</a:t>
            </a:r>
          </a:p>
          <a:p>
            <a:r>
              <a:rPr lang="he-IL" baseline="0" dirty="0"/>
              <a:t>חמש מאות, כי מאות זה בנקבה.</a:t>
            </a:r>
          </a:p>
          <a:p>
            <a:r>
              <a:rPr lang="he-IL" baseline="0" dirty="0"/>
              <a:t>לעומת זאת נאמר שישים ושבעה תלמידים כי בספרת האחדות אנו מתייחסים לשם- תלמידים זה זכר ולכן נומר שבעה.</a:t>
            </a:r>
          </a:p>
          <a:p>
            <a:endParaRPr lang="he-IL" dirty="0"/>
          </a:p>
        </p:txBody>
      </p:sp>
      <p:sp>
        <p:nvSpPr>
          <p:cNvPr id="4" name="מציין מיקום של מספר שקופית 3"/>
          <p:cNvSpPr>
            <a:spLocks noGrp="1"/>
          </p:cNvSpPr>
          <p:nvPr>
            <p:ph type="sldNum" sz="quarter" idx="10"/>
          </p:nvPr>
        </p:nvSpPr>
        <p:spPr/>
        <p:txBody>
          <a:bodyPr/>
          <a:lstStyle/>
          <a:p>
            <a:fld id="{4485BFD9-CB2F-469B-81D6-58814E5DF7C2}" type="slidenum">
              <a:rPr lang="he-IL" smtClean="0"/>
              <a:pPr/>
              <a:t>22</a:t>
            </a:fld>
            <a:endParaRPr lang="he-IL"/>
          </a:p>
        </p:txBody>
      </p:sp>
    </p:spTree>
    <p:extLst>
      <p:ext uri="{BB962C8B-B14F-4D97-AF65-F5344CB8AC3E}">
        <p14:creationId xmlns:p14="http://schemas.microsoft.com/office/powerpoint/2010/main" val="1527066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rtl="1"/>
            <a:r>
              <a:rPr lang="he-IL" sz="1200" b="0" kern="1200" dirty="0">
                <a:solidFill>
                  <a:schemeClr val="tx1"/>
                </a:solidFill>
                <a:effectLst/>
                <a:latin typeface="+mn-lt"/>
                <a:ea typeface="+mn-ea"/>
                <a:cs typeface="+mn-cs"/>
              </a:rPr>
              <a:t>בקטע יש מספר טעויות בשם המספר. </a:t>
            </a:r>
            <a:endParaRPr lang="en-US" sz="1200" b="0" kern="1200" dirty="0">
              <a:solidFill>
                <a:schemeClr val="tx1"/>
              </a:solidFill>
              <a:effectLst/>
              <a:latin typeface="+mn-lt"/>
              <a:ea typeface="+mn-ea"/>
              <a:cs typeface="+mn-cs"/>
            </a:endParaRPr>
          </a:p>
          <a:p>
            <a:pPr rtl="1"/>
            <a:r>
              <a:rPr lang="he-IL" sz="1200" b="0" kern="1200" dirty="0">
                <a:solidFill>
                  <a:schemeClr val="tx1"/>
                </a:solidFill>
                <a:effectLst/>
                <a:latin typeface="+mn-lt"/>
                <a:ea typeface="+mn-ea"/>
                <a:cs typeface="+mn-cs"/>
              </a:rPr>
              <a:t>א. מצאו את הטעויות.</a:t>
            </a:r>
            <a:endParaRPr lang="en-US" sz="1200" b="0" kern="1200" dirty="0">
              <a:solidFill>
                <a:schemeClr val="tx1"/>
              </a:solidFill>
              <a:effectLst/>
              <a:latin typeface="+mn-lt"/>
              <a:ea typeface="+mn-ea"/>
              <a:cs typeface="+mn-cs"/>
            </a:endParaRPr>
          </a:p>
          <a:p>
            <a:pPr rtl="1"/>
            <a:r>
              <a:rPr lang="he-IL" sz="1200" b="0" kern="1200" dirty="0">
                <a:solidFill>
                  <a:schemeClr val="tx1"/>
                </a:solidFill>
                <a:effectLst/>
                <a:latin typeface="+mn-lt"/>
                <a:ea typeface="+mn-ea"/>
                <a:cs typeface="+mn-cs"/>
              </a:rPr>
              <a:t>ב. הסבירו כל אחת מהטעויות. </a:t>
            </a:r>
            <a:endParaRPr lang="en-US" sz="1200" b="0" kern="1200" dirty="0">
              <a:solidFill>
                <a:schemeClr val="tx1"/>
              </a:solidFill>
              <a:effectLst/>
              <a:latin typeface="+mn-lt"/>
              <a:ea typeface="+mn-ea"/>
              <a:cs typeface="+mn-cs"/>
            </a:endParaRPr>
          </a:p>
          <a:p>
            <a:pPr rtl="1"/>
            <a:r>
              <a:rPr lang="he-IL" sz="1200" b="0" kern="1200" dirty="0">
                <a:solidFill>
                  <a:schemeClr val="tx1"/>
                </a:solidFill>
                <a:effectLst/>
                <a:latin typeface="+mn-lt"/>
                <a:ea typeface="+mn-ea"/>
                <a:cs typeface="+mn-cs"/>
              </a:rPr>
              <a:t>ג. תקנו את הטעויות.</a:t>
            </a:r>
          </a:p>
          <a:p>
            <a:pPr rtl="1"/>
            <a:r>
              <a:rPr lang="he-IL" sz="1200" b="1" kern="1200" dirty="0">
                <a:solidFill>
                  <a:schemeClr val="tx1"/>
                </a:solidFill>
                <a:effectLst/>
                <a:latin typeface="+mn-lt"/>
                <a:ea typeface="+mn-ea"/>
                <a:cs typeface="+mn-cs"/>
              </a:rPr>
              <a:t>2 דקות</a:t>
            </a:r>
            <a:r>
              <a:rPr lang="he-IL" sz="1200" b="1" kern="1200" baseline="0" dirty="0">
                <a:solidFill>
                  <a:schemeClr val="tx1"/>
                </a:solidFill>
                <a:effectLst/>
                <a:latin typeface="+mn-lt"/>
                <a:ea typeface="+mn-ea"/>
                <a:cs typeface="+mn-cs"/>
              </a:rPr>
              <a:t> המתנה.</a:t>
            </a:r>
            <a:endParaRPr lang="en-US"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5"/>
          </p:nvPr>
        </p:nvSpPr>
        <p:spPr/>
        <p:txBody>
          <a:bodyPr/>
          <a:lstStyle/>
          <a:p>
            <a:fld id="{4485BFD9-CB2F-469B-81D6-58814E5DF7C2}" type="slidenum">
              <a:rPr lang="he-IL" smtClean="0"/>
              <a:pPr/>
              <a:t>23</a:t>
            </a:fld>
            <a:endParaRPr lang="he-IL"/>
          </a:p>
        </p:txBody>
      </p:sp>
    </p:spTree>
    <p:extLst>
      <p:ext uri="{BB962C8B-B14F-4D97-AF65-F5344CB8AC3E}">
        <p14:creationId xmlns:p14="http://schemas.microsoft.com/office/powerpoint/2010/main" val="1904258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rtl="1"/>
            <a:r>
              <a:rPr lang="he-IL" sz="1200" kern="1200" baseline="0" dirty="0">
                <a:solidFill>
                  <a:schemeClr val="tx1"/>
                </a:solidFill>
                <a:effectLst/>
                <a:latin typeface="+mn-lt"/>
                <a:ea typeface="+mn-ea"/>
                <a:cs typeface="+mn-cs"/>
              </a:rPr>
              <a:t>שימו לב שכל המספרים בלשון זכר כי הם מונים את הולכי הרגל שהם בלשון זכר. </a:t>
            </a:r>
          </a:p>
        </p:txBody>
      </p:sp>
      <p:sp>
        <p:nvSpPr>
          <p:cNvPr id="4" name="מציין מיקום של מספר שקופית 3"/>
          <p:cNvSpPr>
            <a:spLocks noGrp="1"/>
          </p:cNvSpPr>
          <p:nvPr>
            <p:ph type="sldNum" sz="quarter" idx="5"/>
          </p:nvPr>
        </p:nvSpPr>
        <p:spPr/>
        <p:txBody>
          <a:bodyPr/>
          <a:lstStyle/>
          <a:p>
            <a:fld id="{4485BFD9-CB2F-469B-81D6-58814E5DF7C2}" type="slidenum">
              <a:rPr lang="he-IL" smtClean="0"/>
              <a:pPr/>
              <a:t>24</a:t>
            </a:fld>
            <a:endParaRPr lang="he-IL"/>
          </a:p>
        </p:txBody>
      </p:sp>
    </p:spTree>
    <p:extLst>
      <p:ext uri="{BB962C8B-B14F-4D97-AF65-F5344CB8AC3E}">
        <p14:creationId xmlns:p14="http://schemas.microsoft.com/office/powerpoint/2010/main" val="3762276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הקראת</a:t>
            </a:r>
            <a:r>
              <a:rPr lang="he-IL" baseline="0" dirty="0"/>
              <a:t> השקופית.</a:t>
            </a:r>
            <a:endParaRPr lang="he-IL" dirty="0"/>
          </a:p>
        </p:txBody>
      </p:sp>
      <p:sp>
        <p:nvSpPr>
          <p:cNvPr id="4" name="מציין מיקום של מספר שקופית 3"/>
          <p:cNvSpPr>
            <a:spLocks noGrp="1"/>
          </p:cNvSpPr>
          <p:nvPr>
            <p:ph type="sldNum" sz="quarter" idx="10"/>
          </p:nvPr>
        </p:nvSpPr>
        <p:spPr/>
        <p:txBody>
          <a:bodyPr/>
          <a:lstStyle/>
          <a:p>
            <a:fld id="{4485BFD9-CB2F-469B-81D6-58814E5DF7C2}" type="slidenum">
              <a:rPr lang="he-IL" smtClean="0"/>
              <a:pPr/>
              <a:t>25</a:t>
            </a:fld>
            <a:endParaRPr lang="he-IL"/>
          </a:p>
        </p:txBody>
      </p:sp>
    </p:spTree>
    <p:extLst>
      <p:ext uri="{BB962C8B-B14F-4D97-AF65-F5344CB8AC3E}">
        <p14:creationId xmlns:p14="http://schemas.microsoft.com/office/powerpoint/2010/main" val="395298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עוד</a:t>
            </a:r>
            <a:r>
              <a:rPr lang="he-IL" baseline="0" dirty="0"/>
              <a:t> חלק משם המספר הוא מספר סתמי- מספר סתמי הוא מספר שאינו מונה שם עצם </a:t>
            </a:r>
            <a:r>
              <a:rPr lang="he-IL" baseline="0" dirty="0" err="1"/>
              <a:t>מסויים</a:t>
            </a:r>
            <a:r>
              <a:rPr lang="he-IL" baseline="0" dirty="0"/>
              <a:t>.</a:t>
            </a:r>
          </a:p>
          <a:p>
            <a:r>
              <a:rPr lang="he-IL" baseline="0" dirty="0"/>
              <a:t>לדוגמה: מספר הטלפון שלי הוא 02438901</a:t>
            </a:r>
          </a:p>
          <a:p>
            <a:r>
              <a:rPr lang="he-IL" baseline="0" dirty="0"/>
              <a:t>וכן מספרים בתרגילי חשבון, מספר תעודת זהות, קווי אוטובוסים ורכבות.</a:t>
            </a:r>
            <a:endParaRPr lang="he-IL" dirty="0"/>
          </a:p>
        </p:txBody>
      </p:sp>
      <p:sp>
        <p:nvSpPr>
          <p:cNvPr id="4" name="מציין מיקום של מספר שקופית 3"/>
          <p:cNvSpPr>
            <a:spLocks noGrp="1"/>
          </p:cNvSpPr>
          <p:nvPr>
            <p:ph type="sldNum" sz="quarter" idx="10"/>
          </p:nvPr>
        </p:nvSpPr>
        <p:spPr/>
        <p:txBody>
          <a:bodyPr/>
          <a:lstStyle/>
          <a:p>
            <a:fld id="{4485BFD9-CB2F-469B-81D6-58814E5DF7C2}" type="slidenum">
              <a:rPr lang="he-IL" smtClean="0"/>
              <a:pPr/>
              <a:t>26</a:t>
            </a:fld>
            <a:endParaRPr lang="he-IL"/>
          </a:p>
        </p:txBody>
      </p:sp>
    </p:spTree>
    <p:extLst>
      <p:ext uri="{BB962C8B-B14F-4D97-AF65-F5344CB8AC3E}">
        <p14:creationId xmlns:p14="http://schemas.microsoft.com/office/powerpoint/2010/main" val="3288998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קראו</a:t>
            </a:r>
            <a:r>
              <a:rPr lang="he-IL" baseline="0" dirty="0"/>
              <a:t> את</a:t>
            </a:r>
            <a:r>
              <a:rPr lang="he-IL" dirty="0"/>
              <a:t> המשפטים</a:t>
            </a:r>
            <a:r>
              <a:rPr lang="he-IL" baseline="0" dirty="0"/>
              <a:t> שלפניכם,</a:t>
            </a:r>
          </a:p>
          <a:p>
            <a:r>
              <a:rPr lang="he-IL" dirty="0"/>
              <a:t>שימו לב למספרים,</a:t>
            </a:r>
            <a:r>
              <a:rPr lang="he-IL" baseline="0" dirty="0"/>
              <a:t> כיצד נגיד אותם נכון? כתבו במחברתכם את המספרים בצורה הנכונה.</a:t>
            </a:r>
          </a:p>
          <a:p>
            <a:r>
              <a:rPr lang="he-IL" baseline="0" dirty="0"/>
              <a:t> אני ממתינה דקה. </a:t>
            </a:r>
          </a:p>
          <a:p>
            <a:endParaRPr lang="he-IL" dirty="0"/>
          </a:p>
        </p:txBody>
      </p:sp>
      <p:sp>
        <p:nvSpPr>
          <p:cNvPr id="4" name="מציין מיקום של מספר שקופית 3"/>
          <p:cNvSpPr>
            <a:spLocks noGrp="1"/>
          </p:cNvSpPr>
          <p:nvPr>
            <p:ph type="sldNum" sz="quarter" idx="5"/>
          </p:nvPr>
        </p:nvSpPr>
        <p:spPr/>
        <p:txBody>
          <a:bodyPr/>
          <a:lstStyle/>
          <a:p>
            <a:fld id="{4485BFD9-CB2F-469B-81D6-58814E5DF7C2}" type="slidenum">
              <a:rPr lang="he-IL" smtClean="0"/>
              <a:pPr/>
              <a:t>27</a:t>
            </a:fld>
            <a:endParaRPr lang="he-IL"/>
          </a:p>
        </p:txBody>
      </p:sp>
    </p:spTree>
    <p:extLst>
      <p:ext uri="{BB962C8B-B14F-4D97-AF65-F5344CB8AC3E}">
        <p14:creationId xmlns:p14="http://schemas.microsoft.com/office/powerpoint/2010/main" val="1214958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והתשובות</a:t>
            </a:r>
            <a:r>
              <a:rPr lang="he-IL" baseline="0" dirty="0"/>
              <a:t> לפניכם.</a:t>
            </a:r>
          </a:p>
          <a:p>
            <a:r>
              <a:rPr lang="he-IL" baseline="0" dirty="0"/>
              <a:t>כל המספרים כאן הם בלשון נקבה כי אלה מספרים סתמיים.</a:t>
            </a:r>
            <a:endParaRPr lang="he-IL" dirty="0"/>
          </a:p>
        </p:txBody>
      </p:sp>
      <p:sp>
        <p:nvSpPr>
          <p:cNvPr id="4" name="מציין מיקום של מספר שקופית 3"/>
          <p:cNvSpPr>
            <a:spLocks noGrp="1"/>
          </p:cNvSpPr>
          <p:nvPr>
            <p:ph type="sldNum" sz="quarter" idx="5"/>
          </p:nvPr>
        </p:nvSpPr>
        <p:spPr/>
        <p:txBody>
          <a:bodyPr/>
          <a:lstStyle/>
          <a:p>
            <a:fld id="{4485BFD9-CB2F-469B-81D6-58814E5DF7C2}" type="slidenum">
              <a:rPr lang="he-IL" smtClean="0"/>
              <a:pPr/>
              <a:t>28</a:t>
            </a:fld>
            <a:endParaRPr lang="he-IL"/>
          </a:p>
        </p:txBody>
      </p:sp>
    </p:spTree>
    <p:extLst>
      <p:ext uri="{BB962C8B-B14F-4D97-AF65-F5344CB8AC3E}">
        <p14:creationId xmlns:p14="http://schemas.microsoft.com/office/powerpoint/2010/main" val="3960197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הקראת השקופית </a:t>
            </a:r>
          </a:p>
        </p:txBody>
      </p:sp>
      <p:sp>
        <p:nvSpPr>
          <p:cNvPr id="4" name="מציין מיקום של מספר שקופית 3"/>
          <p:cNvSpPr>
            <a:spLocks noGrp="1"/>
          </p:cNvSpPr>
          <p:nvPr>
            <p:ph type="sldNum" sz="quarter" idx="5"/>
          </p:nvPr>
        </p:nvSpPr>
        <p:spPr/>
        <p:txBody>
          <a:bodyPr/>
          <a:lstStyle/>
          <a:p>
            <a:fld id="{4485BFD9-CB2F-469B-81D6-58814E5DF7C2}" type="slidenum">
              <a:rPr lang="he-IL" smtClean="0"/>
              <a:pPr/>
              <a:t>29</a:t>
            </a:fld>
            <a:endParaRPr lang="he-IL"/>
          </a:p>
        </p:txBody>
      </p:sp>
    </p:spTree>
    <p:extLst>
      <p:ext uri="{BB962C8B-B14F-4D97-AF65-F5344CB8AC3E}">
        <p14:creationId xmlns:p14="http://schemas.microsoft.com/office/powerpoint/2010/main" val="2785594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הקראת השקופית.</a:t>
            </a:r>
          </a:p>
        </p:txBody>
      </p:sp>
      <p:sp>
        <p:nvSpPr>
          <p:cNvPr id="4" name="מציין מיקום של מספר שקופית 3"/>
          <p:cNvSpPr>
            <a:spLocks noGrp="1"/>
          </p:cNvSpPr>
          <p:nvPr>
            <p:ph type="sldNum" sz="quarter" idx="10"/>
          </p:nvPr>
        </p:nvSpPr>
        <p:spPr/>
        <p:txBody>
          <a:bodyPr/>
          <a:lstStyle/>
          <a:p>
            <a:fld id="{4485BFD9-CB2F-469B-81D6-58814E5DF7C2}" type="slidenum">
              <a:rPr lang="he-IL" smtClean="0"/>
              <a:pPr/>
              <a:t>3</a:t>
            </a:fld>
            <a:endParaRPr lang="he-IL"/>
          </a:p>
        </p:txBody>
      </p:sp>
    </p:spTree>
    <p:extLst>
      <p:ext uri="{BB962C8B-B14F-4D97-AF65-F5344CB8AC3E}">
        <p14:creationId xmlns:p14="http://schemas.microsoft.com/office/powerpoint/2010/main" val="2150946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הקראת השקופית.</a:t>
            </a:r>
          </a:p>
          <a:p>
            <a:r>
              <a:rPr lang="he-IL" dirty="0"/>
              <a:t>וכעת</a:t>
            </a:r>
            <a:r>
              <a:rPr lang="he-IL" baseline="0" dirty="0"/>
              <a:t> נשמע סיפור מעניין..</a:t>
            </a:r>
            <a:endParaRPr lang="he-IL" dirty="0"/>
          </a:p>
        </p:txBody>
      </p:sp>
      <p:sp>
        <p:nvSpPr>
          <p:cNvPr id="4" name="מציין מיקום של מספר שקופית 3"/>
          <p:cNvSpPr>
            <a:spLocks noGrp="1"/>
          </p:cNvSpPr>
          <p:nvPr>
            <p:ph type="sldNum" sz="quarter" idx="10"/>
          </p:nvPr>
        </p:nvSpPr>
        <p:spPr/>
        <p:txBody>
          <a:bodyPr/>
          <a:lstStyle/>
          <a:p>
            <a:fld id="{4485BFD9-CB2F-469B-81D6-58814E5DF7C2}" type="slidenum">
              <a:rPr lang="he-IL" smtClean="0"/>
              <a:pPr/>
              <a:t>30</a:t>
            </a:fld>
            <a:endParaRPr lang="he-IL"/>
          </a:p>
        </p:txBody>
      </p:sp>
    </p:spTree>
    <p:extLst>
      <p:ext uri="{BB962C8B-B14F-4D97-AF65-F5344CB8AC3E}">
        <p14:creationId xmlns:p14="http://schemas.microsoft.com/office/powerpoint/2010/main" val="1766548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הקראת הסיפור.</a:t>
            </a:r>
          </a:p>
        </p:txBody>
      </p:sp>
      <p:sp>
        <p:nvSpPr>
          <p:cNvPr id="4" name="מציין מיקום של מספר שקופית 3"/>
          <p:cNvSpPr>
            <a:spLocks noGrp="1"/>
          </p:cNvSpPr>
          <p:nvPr>
            <p:ph type="sldNum" sz="quarter" idx="10"/>
          </p:nvPr>
        </p:nvSpPr>
        <p:spPr/>
        <p:txBody>
          <a:bodyPr/>
          <a:lstStyle/>
          <a:p>
            <a:fld id="{4485BFD9-CB2F-469B-81D6-58814E5DF7C2}" type="slidenum">
              <a:rPr lang="he-IL" smtClean="0"/>
              <a:pPr/>
              <a:t>31</a:t>
            </a:fld>
            <a:endParaRPr lang="he-IL"/>
          </a:p>
        </p:txBody>
      </p:sp>
    </p:spTree>
    <p:extLst>
      <p:ext uri="{BB962C8B-B14F-4D97-AF65-F5344CB8AC3E}">
        <p14:creationId xmlns:p14="http://schemas.microsoft.com/office/powerpoint/2010/main" val="1654645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הקראת השקופית</a:t>
            </a:r>
          </a:p>
        </p:txBody>
      </p:sp>
      <p:sp>
        <p:nvSpPr>
          <p:cNvPr id="4" name="מציין מיקום של מספר שקופית 3"/>
          <p:cNvSpPr>
            <a:spLocks noGrp="1"/>
          </p:cNvSpPr>
          <p:nvPr>
            <p:ph type="sldNum" sz="quarter" idx="10"/>
          </p:nvPr>
        </p:nvSpPr>
        <p:spPr/>
        <p:txBody>
          <a:bodyPr/>
          <a:lstStyle/>
          <a:p>
            <a:fld id="{4485BFD9-CB2F-469B-81D6-58814E5DF7C2}" type="slidenum">
              <a:rPr lang="he-IL" smtClean="0"/>
              <a:pPr/>
              <a:t>32</a:t>
            </a:fld>
            <a:endParaRPr lang="he-IL"/>
          </a:p>
        </p:txBody>
      </p:sp>
    </p:spTree>
    <p:extLst>
      <p:ext uri="{BB962C8B-B14F-4D97-AF65-F5344CB8AC3E}">
        <p14:creationId xmlns:p14="http://schemas.microsoft.com/office/powerpoint/2010/main" val="2860002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המתנה קלה בין</a:t>
            </a:r>
            <a:r>
              <a:rPr lang="he-IL" baseline="0" dirty="0"/>
              <a:t> משפט למשפט.</a:t>
            </a:r>
            <a:endParaRPr lang="he-IL" dirty="0"/>
          </a:p>
        </p:txBody>
      </p:sp>
      <p:sp>
        <p:nvSpPr>
          <p:cNvPr id="4" name="מציין מיקום של מספר שקופית 3"/>
          <p:cNvSpPr>
            <a:spLocks noGrp="1"/>
          </p:cNvSpPr>
          <p:nvPr>
            <p:ph type="sldNum" sz="quarter" idx="10"/>
          </p:nvPr>
        </p:nvSpPr>
        <p:spPr/>
        <p:txBody>
          <a:bodyPr/>
          <a:lstStyle/>
          <a:p>
            <a:fld id="{4485BFD9-CB2F-469B-81D6-58814E5DF7C2}" type="slidenum">
              <a:rPr lang="he-IL" smtClean="0"/>
              <a:pPr/>
              <a:t>33</a:t>
            </a:fld>
            <a:endParaRPr lang="he-IL"/>
          </a:p>
        </p:txBody>
      </p:sp>
    </p:spTree>
    <p:extLst>
      <p:ext uri="{BB962C8B-B14F-4D97-AF65-F5344CB8AC3E}">
        <p14:creationId xmlns:p14="http://schemas.microsoft.com/office/powerpoint/2010/main" val="22493617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485BFD9-CB2F-469B-81D6-58814E5DF7C2}" type="slidenum">
              <a:rPr lang="he-IL" smtClean="0"/>
              <a:pPr/>
              <a:t>34</a:t>
            </a:fld>
            <a:endParaRPr lang="he-IL"/>
          </a:p>
        </p:txBody>
      </p:sp>
    </p:spTree>
    <p:extLst>
      <p:ext uri="{BB962C8B-B14F-4D97-AF65-F5344CB8AC3E}">
        <p14:creationId xmlns:p14="http://schemas.microsoft.com/office/powerpoint/2010/main" val="39439866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השלימו את הצורה</a:t>
            </a:r>
            <a:r>
              <a:rPr lang="he-IL" baseline="0" dirty="0"/>
              <a:t> הנכונה של שם המספר במשפטים שלפניכם. </a:t>
            </a:r>
          </a:p>
          <a:p>
            <a:r>
              <a:rPr lang="he-IL" baseline="0" dirty="0"/>
              <a:t>תוכלו להעתיק את המשפטים, אני ממתינה 2דקות.</a:t>
            </a:r>
            <a:endParaRPr lang="he-IL" dirty="0"/>
          </a:p>
        </p:txBody>
      </p:sp>
      <p:sp>
        <p:nvSpPr>
          <p:cNvPr id="4" name="מציין מיקום של מספר שקופית 3"/>
          <p:cNvSpPr>
            <a:spLocks noGrp="1"/>
          </p:cNvSpPr>
          <p:nvPr>
            <p:ph type="sldNum" sz="quarter" idx="5"/>
          </p:nvPr>
        </p:nvSpPr>
        <p:spPr/>
        <p:txBody>
          <a:bodyPr/>
          <a:lstStyle/>
          <a:p>
            <a:fld id="{4485BFD9-CB2F-469B-81D6-58814E5DF7C2}" type="slidenum">
              <a:rPr lang="he-IL" smtClean="0"/>
              <a:pPr/>
              <a:t>36</a:t>
            </a:fld>
            <a:endParaRPr lang="he-IL"/>
          </a:p>
        </p:txBody>
      </p:sp>
    </p:spTree>
    <p:extLst>
      <p:ext uri="{BB962C8B-B14F-4D97-AF65-F5344CB8AC3E}">
        <p14:creationId xmlns:p14="http://schemas.microsoft.com/office/powerpoint/2010/main" val="39208708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תוכלו לבדוק את תשובותיכם.</a:t>
            </a:r>
          </a:p>
        </p:txBody>
      </p:sp>
      <p:sp>
        <p:nvSpPr>
          <p:cNvPr id="4" name="מציין מיקום של מספר שקופית 3"/>
          <p:cNvSpPr>
            <a:spLocks noGrp="1"/>
          </p:cNvSpPr>
          <p:nvPr>
            <p:ph type="sldNum" sz="quarter" idx="5"/>
          </p:nvPr>
        </p:nvSpPr>
        <p:spPr/>
        <p:txBody>
          <a:bodyPr/>
          <a:lstStyle/>
          <a:p>
            <a:fld id="{4485BFD9-CB2F-469B-81D6-58814E5DF7C2}" type="slidenum">
              <a:rPr lang="he-IL" smtClean="0"/>
              <a:pPr/>
              <a:t>37</a:t>
            </a:fld>
            <a:endParaRPr lang="he-IL"/>
          </a:p>
        </p:txBody>
      </p:sp>
    </p:spTree>
    <p:extLst>
      <p:ext uri="{BB962C8B-B14F-4D97-AF65-F5344CB8AC3E}">
        <p14:creationId xmlns:p14="http://schemas.microsoft.com/office/powerpoint/2010/main" val="23406349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485BFD9-CB2F-469B-81D6-58814E5DF7C2}" type="slidenum">
              <a:rPr lang="he-IL" smtClean="0"/>
              <a:pPr/>
              <a:t>38</a:t>
            </a:fld>
            <a:endParaRPr lang="he-IL"/>
          </a:p>
        </p:txBody>
      </p:sp>
    </p:spTree>
    <p:extLst>
      <p:ext uri="{BB962C8B-B14F-4D97-AF65-F5344CB8AC3E}">
        <p14:creationId xmlns:p14="http://schemas.microsoft.com/office/powerpoint/2010/main" val="445372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לפנינו טקסט שבו</a:t>
            </a:r>
            <a:r>
              <a:rPr lang="he-IL" baseline="0" dirty="0"/>
              <a:t> אנו צריכים </a:t>
            </a:r>
            <a:r>
              <a:rPr lang="he-IL" dirty="0"/>
              <a:t>להשלים את הצורה המתאימה של שם המספר. כיצד נדע להשלים את הצורה הנכונה של שם המספר?</a:t>
            </a:r>
          </a:p>
          <a:p>
            <a:r>
              <a:rPr lang="he-IL" dirty="0"/>
              <a:t>נקרא את המשפטים שלפנינו.</a:t>
            </a:r>
          </a:p>
          <a:p>
            <a:r>
              <a:rPr lang="he-IL" b="1" dirty="0"/>
              <a:t>לחיצות</a:t>
            </a:r>
            <a:r>
              <a:rPr lang="he-IL" b="1" baseline="0" dirty="0"/>
              <a:t> להבאת המספרים, להקריא את המשפטים השלמים.</a:t>
            </a:r>
            <a:r>
              <a:rPr lang="he-IL" b="1" dirty="0"/>
              <a:t> </a:t>
            </a:r>
          </a:p>
        </p:txBody>
      </p:sp>
      <p:sp>
        <p:nvSpPr>
          <p:cNvPr id="4" name="מציין מיקום של מספר שקופית 3"/>
          <p:cNvSpPr>
            <a:spLocks noGrp="1"/>
          </p:cNvSpPr>
          <p:nvPr>
            <p:ph type="sldNum" sz="quarter" idx="5"/>
          </p:nvPr>
        </p:nvSpPr>
        <p:spPr/>
        <p:txBody>
          <a:bodyPr/>
          <a:lstStyle/>
          <a:p>
            <a:fld id="{4485BFD9-CB2F-469B-81D6-58814E5DF7C2}" type="slidenum">
              <a:rPr lang="he-IL" smtClean="0"/>
              <a:pPr/>
              <a:t>4</a:t>
            </a:fld>
            <a:endParaRPr lang="he-IL"/>
          </a:p>
        </p:txBody>
      </p:sp>
    </p:spTree>
    <p:extLst>
      <p:ext uri="{BB962C8B-B14F-4D97-AF65-F5344CB8AC3E}">
        <p14:creationId xmlns:p14="http://schemas.microsoft.com/office/powerpoint/2010/main" val="3037295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בואו נכיר את הכללים של שם המספר על</a:t>
            </a:r>
            <a:r>
              <a:rPr lang="he-IL" baseline="0" dirty="0"/>
              <a:t> מנת </a:t>
            </a:r>
            <a:r>
              <a:rPr lang="he-IL" dirty="0"/>
              <a:t> שנוכל לדבר עברית</a:t>
            </a:r>
            <a:r>
              <a:rPr lang="he-IL" baseline="0" dirty="0"/>
              <a:t> תַּקִּינָה</a:t>
            </a:r>
            <a:r>
              <a:rPr lang="he-IL" dirty="0"/>
              <a:t>.</a:t>
            </a:r>
          </a:p>
          <a:p>
            <a:r>
              <a:rPr lang="he-IL" dirty="0"/>
              <a:t>הסוג</a:t>
            </a:r>
            <a:r>
              <a:rPr lang="he-IL" baseline="0" dirty="0"/>
              <a:t> הראשון בשם המספר הוא מספר מונה-המספר המונה מציין את מספר העצמים הנמנים- הנספרים.</a:t>
            </a:r>
          </a:p>
          <a:p>
            <a:r>
              <a:rPr lang="he-IL" baseline="0" dirty="0"/>
              <a:t>הקראת הדוגמאות.</a:t>
            </a:r>
            <a:endParaRPr lang="he-IL" dirty="0"/>
          </a:p>
        </p:txBody>
      </p:sp>
      <p:sp>
        <p:nvSpPr>
          <p:cNvPr id="4" name="מציין מיקום של מספר שקופית 3"/>
          <p:cNvSpPr>
            <a:spLocks noGrp="1"/>
          </p:cNvSpPr>
          <p:nvPr>
            <p:ph type="sldNum" sz="quarter" idx="5"/>
          </p:nvPr>
        </p:nvSpPr>
        <p:spPr/>
        <p:txBody>
          <a:bodyPr/>
          <a:lstStyle/>
          <a:p>
            <a:fld id="{4485BFD9-CB2F-469B-81D6-58814E5DF7C2}" type="slidenum">
              <a:rPr lang="he-IL" smtClean="0"/>
              <a:pPr/>
              <a:t>5</a:t>
            </a:fld>
            <a:endParaRPr lang="he-IL"/>
          </a:p>
        </p:txBody>
      </p:sp>
    </p:spTree>
    <p:extLst>
      <p:ext uri="{BB962C8B-B14F-4D97-AF65-F5344CB8AC3E}">
        <p14:creationId xmlns:p14="http://schemas.microsoft.com/office/powerpoint/2010/main" val="1630410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הקראת</a:t>
            </a:r>
            <a:r>
              <a:rPr lang="he-IL" baseline="0" dirty="0"/>
              <a:t> השקופית.</a:t>
            </a:r>
          </a:p>
          <a:p>
            <a:r>
              <a:rPr lang="he-IL" baseline="0" dirty="0"/>
              <a:t>נשים לב ונזכור שלמספרים בזכר יש סיומת קמץ ה' שהיא סיומת אופיינית לנקבה.</a:t>
            </a:r>
            <a:endParaRPr lang="he-IL" dirty="0"/>
          </a:p>
        </p:txBody>
      </p:sp>
      <p:sp>
        <p:nvSpPr>
          <p:cNvPr id="4" name="מציין מיקום של מספר שקופית 3"/>
          <p:cNvSpPr>
            <a:spLocks noGrp="1"/>
          </p:cNvSpPr>
          <p:nvPr>
            <p:ph type="sldNum" sz="quarter" idx="5"/>
          </p:nvPr>
        </p:nvSpPr>
        <p:spPr/>
        <p:txBody>
          <a:bodyPr/>
          <a:lstStyle/>
          <a:p>
            <a:fld id="{4485BFD9-CB2F-469B-81D6-58814E5DF7C2}" type="slidenum">
              <a:rPr lang="he-IL" smtClean="0"/>
              <a:pPr/>
              <a:t>6</a:t>
            </a:fld>
            <a:endParaRPr lang="he-IL"/>
          </a:p>
        </p:txBody>
      </p:sp>
    </p:spTree>
    <p:extLst>
      <p:ext uri="{BB962C8B-B14F-4D97-AF65-F5344CB8AC3E}">
        <p14:creationId xmlns:p14="http://schemas.microsoft.com/office/powerpoint/2010/main" val="186219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בנקבה נגיד- שלוש, ארבע, חמש ואם המספר מעל 10- נוסיף את הצורה "עשרה" אחת עשרה שעות, חמש עשרה דקות </a:t>
            </a:r>
            <a:r>
              <a:rPr lang="he-IL" dirty="0" err="1"/>
              <a:t>וכו</a:t>
            </a:r>
            <a:r>
              <a:rPr lang="he-IL" dirty="0"/>
              <a:t>'.</a:t>
            </a:r>
          </a:p>
          <a:p>
            <a:r>
              <a:rPr lang="he-IL" dirty="0"/>
              <a:t>בזכר נגיד-</a:t>
            </a:r>
            <a:r>
              <a:rPr lang="he-IL" baseline="0" dirty="0"/>
              <a:t> שלושה, ארבעה, חמישה, ובמספרים מעל עשר נוסיף את הצורה "עשר"" שנים עשר ימים/ שישה עשר חודשים </a:t>
            </a:r>
            <a:r>
              <a:rPr lang="he-IL" baseline="0" dirty="0" err="1"/>
              <a:t>וכו</a:t>
            </a:r>
            <a:r>
              <a:rPr lang="he-IL" baseline="0" dirty="0"/>
              <a:t>'.</a:t>
            </a:r>
          </a:p>
          <a:p>
            <a:r>
              <a:rPr lang="he-IL" baseline="0" dirty="0"/>
              <a:t>שם המספר בזכר הוא סיומת קמץ+ ה', שזוהי סיומת האופיינית לנקבה.</a:t>
            </a:r>
          </a:p>
          <a:p>
            <a:r>
              <a:rPr lang="he-IL" baseline="0" dirty="0"/>
              <a:t>אבל כיצד נבחין אם שם העצם בזכר או בנקבה על מנת לספור אותו כראוי?</a:t>
            </a:r>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4485BFD9-CB2F-469B-81D6-58814E5DF7C2}" type="slidenum">
              <a:rPr lang="he-IL" smtClean="0"/>
              <a:pPr/>
              <a:t>7</a:t>
            </a:fld>
            <a:endParaRPr lang="he-IL"/>
          </a:p>
        </p:txBody>
      </p:sp>
    </p:spTree>
    <p:extLst>
      <p:ext uri="{BB962C8B-B14F-4D97-AF65-F5344CB8AC3E}">
        <p14:creationId xmlns:p14="http://schemas.microsoft.com/office/powerpoint/2010/main" val="3516841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ניתן להוסיף תואר לשם העצם כדי לבדוק</a:t>
            </a:r>
            <a:r>
              <a:rPr lang="he-IL" baseline="0" dirty="0"/>
              <a:t> האם הוא בלשון זכר או בנקבה</a:t>
            </a:r>
            <a:r>
              <a:rPr lang="he-IL" dirty="0"/>
              <a:t>, לדוגמה: רחוב סואן, המילה רחוב היא</a:t>
            </a:r>
            <a:r>
              <a:rPr lang="he-IL" baseline="0" dirty="0"/>
              <a:t> שם עצם בזכר ולכן גם שם התואר יהיה בזכר.</a:t>
            </a:r>
          </a:p>
          <a:p>
            <a:endParaRPr lang="he-IL" dirty="0"/>
          </a:p>
        </p:txBody>
      </p:sp>
      <p:sp>
        <p:nvSpPr>
          <p:cNvPr id="4" name="מציין מיקום של מספר שקופית 3"/>
          <p:cNvSpPr>
            <a:spLocks noGrp="1"/>
          </p:cNvSpPr>
          <p:nvPr>
            <p:ph type="sldNum" sz="quarter" idx="10"/>
          </p:nvPr>
        </p:nvSpPr>
        <p:spPr/>
        <p:txBody>
          <a:bodyPr/>
          <a:lstStyle/>
          <a:p>
            <a:fld id="{4485BFD9-CB2F-469B-81D6-58814E5DF7C2}" type="slidenum">
              <a:rPr lang="he-IL" smtClean="0"/>
              <a:pPr/>
              <a:t>8</a:t>
            </a:fld>
            <a:endParaRPr lang="he-IL"/>
          </a:p>
        </p:txBody>
      </p:sp>
    </p:spTree>
    <p:extLst>
      <p:ext uri="{BB962C8B-B14F-4D97-AF65-F5344CB8AC3E}">
        <p14:creationId xmlns:p14="http://schemas.microsoft.com/office/powerpoint/2010/main" val="62350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לפניכם</a:t>
            </a:r>
            <a:r>
              <a:rPr lang="he-IL" baseline="0" dirty="0"/>
              <a:t> משימה, בכל שורה הוסיפו בריבוע שם תואר מתאים, בהתאם לכך בחרו בצורה הנכונה של שם המספר  </a:t>
            </a:r>
          </a:p>
          <a:p>
            <a:r>
              <a:rPr lang="he-IL" dirty="0"/>
              <a:t>דקה</a:t>
            </a:r>
          </a:p>
        </p:txBody>
      </p:sp>
      <p:sp>
        <p:nvSpPr>
          <p:cNvPr id="4" name="מציין מיקום של מספר שקופית 3"/>
          <p:cNvSpPr>
            <a:spLocks noGrp="1"/>
          </p:cNvSpPr>
          <p:nvPr>
            <p:ph type="sldNum" sz="quarter" idx="5"/>
          </p:nvPr>
        </p:nvSpPr>
        <p:spPr/>
        <p:txBody>
          <a:bodyPr/>
          <a:lstStyle/>
          <a:p>
            <a:fld id="{4485BFD9-CB2F-469B-81D6-58814E5DF7C2}" type="slidenum">
              <a:rPr lang="he-IL" smtClean="0"/>
              <a:pPr/>
              <a:t>9</a:t>
            </a:fld>
            <a:endParaRPr lang="he-IL"/>
          </a:p>
        </p:txBody>
      </p:sp>
    </p:spTree>
    <p:extLst>
      <p:ext uri="{BB962C8B-B14F-4D97-AF65-F5344CB8AC3E}">
        <p14:creationId xmlns:p14="http://schemas.microsoft.com/office/powerpoint/2010/main" val="3752918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773241-10A5-4419-BE48-9441FDA0B4EA}"/>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D571FD53-8164-45D9-B29F-0ED9FEB948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1B30AF44-C4CA-40A8-87C9-B0C89146B1EF}"/>
              </a:ext>
            </a:extLst>
          </p:cNvPr>
          <p:cNvSpPr>
            <a:spLocks noGrp="1"/>
          </p:cNvSpPr>
          <p:nvPr>
            <p:ph type="dt" sz="half" idx="10"/>
          </p:nvPr>
        </p:nvSpPr>
        <p:spPr/>
        <p:txBody>
          <a:bodyPr/>
          <a:lstStyle/>
          <a:p>
            <a:fld id="{C4BFAFF2-7A24-4244-B096-C80E9CBB1BB4}" type="datetimeFigureOut">
              <a:rPr lang="he-IL" smtClean="0"/>
              <a:pPr/>
              <a:t>ח'/אלול/תש"ף</a:t>
            </a:fld>
            <a:endParaRPr lang="he-IL"/>
          </a:p>
        </p:txBody>
      </p:sp>
      <p:sp>
        <p:nvSpPr>
          <p:cNvPr id="5" name="מציין מיקום של כותרת תחתונה 4">
            <a:extLst>
              <a:ext uri="{FF2B5EF4-FFF2-40B4-BE49-F238E27FC236}">
                <a16:creationId xmlns:a16="http://schemas.microsoft.com/office/drawing/2014/main" id="{D00931A9-4ED9-47DC-8446-AC83F6E689A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07FC404-CF34-42FF-ACF8-22DCA3C118BB}"/>
              </a:ext>
            </a:extLst>
          </p:cNvPr>
          <p:cNvSpPr>
            <a:spLocks noGrp="1"/>
          </p:cNvSpPr>
          <p:nvPr>
            <p:ph type="sldNum" sz="quarter" idx="12"/>
          </p:nvPr>
        </p:nvSpPr>
        <p:spPr/>
        <p:txBody>
          <a:bodyPr/>
          <a:lstStyle/>
          <a:p>
            <a:fld id="{22C5E57E-0917-4F5B-9F73-4AACEFD20733}" type="slidenum">
              <a:rPr lang="he-IL" smtClean="0"/>
              <a:pPr/>
              <a:t>‹#›</a:t>
            </a:fld>
            <a:endParaRPr lang="he-IL"/>
          </a:p>
        </p:txBody>
      </p:sp>
    </p:spTree>
    <p:extLst>
      <p:ext uri="{BB962C8B-B14F-4D97-AF65-F5344CB8AC3E}">
        <p14:creationId xmlns:p14="http://schemas.microsoft.com/office/powerpoint/2010/main" val="2808109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1824B4C-EBBD-4963-B9D2-9A0FBBD6AA4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8A2EACD7-261C-42C5-B5F3-AD1F12B43755}"/>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6004760-106F-476D-B946-0829266036AC}"/>
              </a:ext>
            </a:extLst>
          </p:cNvPr>
          <p:cNvSpPr>
            <a:spLocks noGrp="1"/>
          </p:cNvSpPr>
          <p:nvPr>
            <p:ph type="dt" sz="half" idx="10"/>
          </p:nvPr>
        </p:nvSpPr>
        <p:spPr/>
        <p:txBody>
          <a:bodyPr/>
          <a:lstStyle/>
          <a:p>
            <a:fld id="{C4BFAFF2-7A24-4244-B096-C80E9CBB1BB4}" type="datetimeFigureOut">
              <a:rPr lang="he-IL" smtClean="0"/>
              <a:pPr/>
              <a:t>ח'/אלול/תש"ף</a:t>
            </a:fld>
            <a:endParaRPr lang="he-IL"/>
          </a:p>
        </p:txBody>
      </p:sp>
      <p:sp>
        <p:nvSpPr>
          <p:cNvPr id="5" name="מציין מיקום של כותרת תחתונה 4">
            <a:extLst>
              <a:ext uri="{FF2B5EF4-FFF2-40B4-BE49-F238E27FC236}">
                <a16:creationId xmlns:a16="http://schemas.microsoft.com/office/drawing/2014/main" id="{2771D684-9554-46CD-BD9B-7F908B9478F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26C4173-4F08-48DF-89BE-124263A8F511}"/>
              </a:ext>
            </a:extLst>
          </p:cNvPr>
          <p:cNvSpPr>
            <a:spLocks noGrp="1"/>
          </p:cNvSpPr>
          <p:nvPr>
            <p:ph type="sldNum" sz="quarter" idx="12"/>
          </p:nvPr>
        </p:nvSpPr>
        <p:spPr/>
        <p:txBody>
          <a:bodyPr/>
          <a:lstStyle/>
          <a:p>
            <a:fld id="{22C5E57E-0917-4F5B-9F73-4AACEFD20733}" type="slidenum">
              <a:rPr lang="he-IL" smtClean="0"/>
              <a:pPr/>
              <a:t>‹#›</a:t>
            </a:fld>
            <a:endParaRPr lang="he-IL"/>
          </a:p>
        </p:txBody>
      </p:sp>
    </p:spTree>
    <p:extLst>
      <p:ext uri="{BB962C8B-B14F-4D97-AF65-F5344CB8AC3E}">
        <p14:creationId xmlns:p14="http://schemas.microsoft.com/office/powerpoint/2010/main" val="3345559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7071A0A1-5931-47EF-B523-C649B33500C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03DE378-2E54-46B3-B22F-01ABC8B4137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EF60BD3-6406-4EF5-8C52-34880FFB9271}"/>
              </a:ext>
            </a:extLst>
          </p:cNvPr>
          <p:cNvSpPr>
            <a:spLocks noGrp="1"/>
          </p:cNvSpPr>
          <p:nvPr>
            <p:ph type="dt" sz="half" idx="10"/>
          </p:nvPr>
        </p:nvSpPr>
        <p:spPr/>
        <p:txBody>
          <a:bodyPr/>
          <a:lstStyle/>
          <a:p>
            <a:fld id="{C4BFAFF2-7A24-4244-B096-C80E9CBB1BB4}" type="datetimeFigureOut">
              <a:rPr lang="he-IL" smtClean="0"/>
              <a:pPr/>
              <a:t>ח'/אלול/תש"ף</a:t>
            </a:fld>
            <a:endParaRPr lang="he-IL"/>
          </a:p>
        </p:txBody>
      </p:sp>
      <p:sp>
        <p:nvSpPr>
          <p:cNvPr id="5" name="מציין מיקום של כותרת תחתונה 4">
            <a:extLst>
              <a:ext uri="{FF2B5EF4-FFF2-40B4-BE49-F238E27FC236}">
                <a16:creationId xmlns:a16="http://schemas.microsoft.com/office/drawing/2014/main" id="{8FECDA65-34AA-411E-A4A1-AA10B726096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BC5C10F-2C6E-4EB8-BDEA-161925FDBCEC}"/>
              </a:ext>
            </a:extLst>
          </p:cNvPr>
          <p:cNvSpPr>
            <a:spLocks noGrp="1"/>
          </p:cNvSpPr>
          <p:nvPr>
            <p:ph type="sldNum" sz="quarter" idx="12"/>
          </p:nvPr>
        </p:nvSpPr>
        <p:spPr/>
        <p:txBody>
          <a:bodyPr/>
          <a:lstStyle/>
          <a:p>
            <a:fld id="{22C5E57E-0917-4F5B-9F73-4AACEFD20733}" type="slidenum">
              <a:rPr lang="he-IL" smtClean="0"/>
              <a:pPr/>
              <a:t>‹#›</a:t>
            </a:fld>
            <a:endParaRPr lang="he-IL"/>
          </a:p>
        </p:txBody>
      </p:sp>
    </p:spTree>
    <p:extLst>
      <p:ext uri="{BB962C8B-B14F-4D97-AF65-F5344CB8AC3E}">
        <p14:creationId xmlns:p14="http://schemas.microsoft.com/office/powerpoint/2010/main" val="1779261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951988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4" y="1396872"/>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2" y="1640910"/>
            <a:ext cx="12192000" cy="1260000"/>
          </a:xfrm>
          <a:prstGeom prst="rect">
            <a:avLst/>
          </a:prstGeom>
        </p:spPr>
        <p:txBody>
          <a:bodyPr anchor="ctr" anchorCtr="0">
            <a:noAutofit/>
          </a:bodyPr>
          <a:lstStyle>
            <a:lvl1pPr algn="ctr">
              <a:defRPr sz="66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9501144" y="5870970"/>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2" y="2918492"/>
            <a:ext cx="12192000" cy="7200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1" y="3734824"/>
            <a:ext cx="12191999" cy="720000"/>
          </a:xfrm>
        </p:spPr>
        <p:txBody>
          <a:bodyPr anchor="ctr">
            <a:noAutofit/>
          </a:bodyPr>
          <a:lstStyle>
            <a:lvl1pPr marL="0" indent="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6" y="87234"/>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706863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שער - מערכת שידורים לאומית">
    <p:spTree>
      <p:nvGrpSpPr>
        <p:cNvPr id="1" name=""/>
        <p:cNvGrpSpPr/>
        <p:nvPr/>
      </p:nvGrpSpPr>
      <p:grpSpPr>
        <a:xfrm>
          <a:off x="0" y="0"/>
          <a:ext cx="0" cy="0"/>
          <a:chOff x="0" y="0"/>
          <a:chExt cx="0" cy="0"/>
        </a:xfrm>
      </p:grpSpPr>
      <p:sp>
        <p:nvSpPr>
          <p:cNvPr id="2" name="כותרת 1"/>
          <p:cNvSpPr>
            <a:spLocks noGrp="1"/>
          </p:cNvSpPr>
          <p:nvPr>
            <p:ph type="ctrTitle"/>
          </p:nvPr>
        </p:nvSpPr>
        <p:spPr>
          <a:xfrm>
            <a:off x="516000" y="2693989"/>
            <a:ext cx="11160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
        <p:nvSpPr>
          <p:cNvPr id="3" name="Rectangle 2">
            <a:extLst>
              <a:ext uri="{FF2B5EF4-FFF2-40B4-BE49-F238E27FC236}">
                <a16:creationId xmlns:a16="http://schemas.microsoft.com/office/drawing/2014/main" id="{6F2D798A-D3EB-4AD6-BA0D-6AF5A272CB65}"/>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61D397-1081-475E-877E-2C0275DD9CD7}"/>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9C924-5BCF-44F6-9D2C-C85E4D329EC9}"/>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B07856-A797-4811-9A80-36465708097A}"/>
              </a:ext>
            </a:extLst>
          </p:cNvPr>
          <p:cNvSpPr/>
          <p:nvPr userDrawn="1"/>
        </p:nvSpPr>
        <p:spPr>
          <a:xfrm>
            <a:off x="-3261642"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839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1" y="2693989"/>
            <a:ext cx="10363200" cy="1470025"/>
          </a:xfrm>
        </p:spPr>
        <p:txBody>
          <a:bodyPr vert="horz" lIns="91440" tIns="45720" rIns="91440" bIns="45720" rtlCol="1" anchor="ctr">
            <a:normAutofit/>
          </a:bodyPr>
          <a:lstStyle>
            <a:lvl1pPr rtl="1">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410588"/>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extLst>
      <p:ext uri="{BB962C8B-B14F-4D97-AF65-F5344CB8AC3E}">
        <p14:creationId xmlns:p14="http://schemas.microsoft.com/office/powerpoint/2010/main" val="366414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D3ECFD-A6B2-494C-B694-E6A662C1D3A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9D996FE-E35D-46D1-83E2-CF71E5ACF167}"/>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7288E6E-E9FB-494F-A2BD-A962477F799C}"/>
              </a:ext>
            </a:extLst>
          </p:cNvPr>
          <p:cNvSpPr>
            <a:spLocks noGrp="1"/>
          </p:cNvSpPr>
          <p:nvPr>
            <p:ph type="dt" sz="half" idx="10"/>
          </p:nvPr>
        </p:nvSpPr>
        <p:spPr/>
        <p:txBody>
          <a:bodyPr/>
          <a:lstStyle/>
          <a:p>
            <a:fld id="{C4BFAFF2-7A24-4244-B096-C80E9CBB1BB4}" type="datetimeFigureOut">
              <a:rPr lang="he-IL" smtClean="0"/>
              <a:pPr/>
              <a:t>ח'/אלול/תש"ף</a:t>
            </a:fld>
            <a:endParaRPr lang="he-IL"/>
          </a:p>
        </p:txBody>
      </p:sp>
      <p:sp>
        <p:nvSpPr>
          <p:cNvPr id="5" name="מציין מיקום של כותרת תחתונה 4">
            <a:extLst>
              <a:ext uri="{FF2B5EF4-FFF2-40B4-BE49-F238E27FC236}">
                <a16:creationId xmlns:a16="http://schemas.microsoft.com/office/drawing/2014/main" id="{E07B8B6A-EB6D-480B-9627-9161562A900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7343C60-9C9F-4FF1-B503-1B4D3BCBDB0C}"/>
              </a:ext>
            </a:extLst>
          </p:cNvPr>
          <p:cNvSpPr>
            <a:spLocks noGrp="1"/>
          </p:cNvSpPr>
          <p:nvPr>
            <p:ph type="sldNum" sz="quarter" idx="12"/>
          </p:nvPr>
        </p:nvSpPr>
        <p:spPr/>
        <p:txBody>
          <a:bodyPr/>
          <a:lstStyle/>
          <a:p>
            <a:fld id="{22C5E57E-0917-4F5B-9F73-4AACEFD20733}" type="slidenum">
              <a:rPr lang="he-IL" smtClean="0"/>
              <a:pPr/>
              <a:t>‹#›</a:t>
            </a:fld>
            <a:endParaRPr lang="he-IL"/>
          </a:p>
        </p:txBody>
      </p:sp>
    </p:spTree>
    <p:extLst>
      <p:ext uri="{BB962C8B-B14F-4D97-AF65-F5344CB8AC3E}">
        <p14:creationId xmlns:p14="http://schemas.microsoft.com/office/powerpoint/2010/main" val="176651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7710896-1F78-4A1E-9F5D-78C6B5300997}"/>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7E19A13-0253-4451-A29B-8AA49D4504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3B08831-C3AA-4F1C-BAF4-D3A41EC30199}"/>
              </a:ext>
            </a:extLst>
          </p:cNvPr>
          <p:cNvSpPr>
            <a:spLocks noGrp="1"/>
          </p:cNvSpPr>
          <p:nvPr>
            <p:ph type="dt" sz="half" idx="10"/>
          </p:nvPr>
        </p:nvSpPr>
        <p:spPr/>
        <p:txBody>
          <a:bodyPr/>
          <a:lstStyle/>
          <a:p>
            <a:fld id="{C4BFAFF2-7A24-4244-B096-C80E9CBB1BB4}" type="datetimeFigureOut">
              <a:rPr lang="he-IL" smtClean="0"/>
              <a:pPr/>
              <a:t>ח'/אלול/תש"ף</a:t>
            </a:fld>
            <a:endParaRPr lang="he-IL"/>
          </a:p>
        </p:txBody>
      </p:sp>
      <p:sp>
        <p:nvSpPr>
          <p:cNvPr id="5" name="מציין מיקום של כותרת תחתונה 4">
            <a:extLst>
              <a:ext uri="{FF2B5EF4-FFF2-40B4-BE49-F238E27FC236}">
                <a16:creationId xmlns:a16="http://schemas.microsoft.com/office/drawing/2014/main" id="{DCB25E94-CC33-4351-AE20-4FE3A86D9A1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926A4FE-89DF-485B-9267-BDF6AEEBDB6D}"/>
              </a:ext>
            </a:extLst>
          </p:cNvPr>
          <p:cNvSpPr>
            <a:spLocks noGrp="1"/>
          </p:cNvSpPr>
          <p:nvPr>
            <p:ph type="sldNum" sz="quarter" idx="12"/>
          </p:nvPr>
        </p:nvSpPr>
        <p:spPr/>
        <p:txBody>
          <a:bodyPr/>
          <a:lstStyle/>
          <a:p>
            <a:fld id="{22C5E57E-0917-4F5B-9F73-4AACEFD20733}" type="slidenum">
              <a:rPr lang="he-IL" smtClean="0"/>
              <a:pPr/>
              <a:t>‹#›</a:t>
            </a:fld>
            <a:endParaRPr lang="he-IL"/>
          </a:p>
        </p:txBody>
      </p:sp>
    </p:spTree>
    <p:extLst>
      <p:ext uri="{BB962C8B-B14F-4D97-AF65-F5344CB8AC3E}">
        <p14:creationId xmlns:p14="http://schemas.microsoft.com/office/powerpoint/2010/main" val="4103344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8907D03-A8E2-4CF9-88E0-7A0BE291ED4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4FED73E-7E4D-4D24-AD62-8559E55933CB}"/>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98A70D83-C77D-4F1A-B464-F740BB51391D}"/>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4EDF6969-30D6-4B9C-8548-9C60882AB07C}"/>
              </a:ext>
            </a:extLst>
          </p:cNvPr>
          <p:cNvSpPr>
            <a:spLocks noGrp="1"/>
          </p:cNvSpPr>
          <p:nvPr>
            <p:ph type="dt" sz="half" idx="10"/>
          </p:nvPr>
        </p:nvSpPr>
        <p:spPr/>
        <p:txBody>
          <a:bodyPr/>
          <a:lstStyle/>
          <a:p>
            <a:fld id="{C4BFAFF2-7A24-4244-B096-C80E9CBB1BB4}" type="datetimeFigureOut">
              <a:rPr lang="he-IL" smtClean="0"/>
              <a:pPr/>
              <a:t>ח'/אלול/תש"ף</a:t>
            </a:fld>
            <a:endParaRPr lang="he-IL"/>
          </a:p>
        </p:txBody>
      </p:sp>
      <p:sp>
        <p:nvSpPr>
          <p:cNvPr id="6" name="מציין מיקום של כותרת תחתונה 5">
            <a:extLst>
              <a:ext uri="{FF2B5EF4-FFF2-40B4-BE49-F238E27FC236}">
                <a16:creationId xmlns:a16="http://schemas.microsoft.com/office/drawing/2014/main" id="{F9368ABC-424D-44E3-A3E7-EE02E1BA56A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231DC6B-2E37-43DC-89B2-9509F2760336}"/>
              </a:ext>
            </a:extLst>
          </p:cNvPr>
          <p:cNvSpPr>
            <a:spLocks noGrp="1"/>
          </p:cNvSpPr>
          <p:nvPr>
            <p:ph type="sldNum" sz="quarter" idx="12"/>
          </p:nvPr>
        </p:nvSpPr>
        <p:spPr/>
        <p:txBody>
          <a:bodyPr/>
          <a:lstStyle/>
          <a:p>
            <a:fld id="{22C5E57E-0917-4F5B-9F73-4AACEFD20733}" type="slidenum">
              <a:rPr lang="he-IL" smtClean="0"/>
              <a:pPr/>
              <a:t>‹#›</a:t>
            </a:fld>
            <a:endParaRPr lang="he-IL"/>
          </a:p>
        </p:txBody>
      </p:sp>
    </p:spTree>
    <p:extLst>
      <p:ext uri="{BB962C8B-B14F-4D97-AF65-F5344CB8AC3E}">
        <p14:creationId xmlns:p14="http://schemas.microsoft.com/office/powerpoint/2010/main" val="14967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08CB2E7-BC89-400C-B68E-FDBF657E4349}"/>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81FC657-B1D7-45D3-A9C7-27662A0212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6D68BAE8-951E-49DB-A0A4-F17877F40B23}"/>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5834AD88-6893-45F9-97C1-F06D9B6925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33D9DBD3-E536-4654-9A54-C8C9924F4FFF}"/>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F372C460-5C94-444A-891C-4A2FF2DABE6F}"/>
              </a:ext>
            </a:extLst>
          </p:cNvPr>
          <p:cNvSpPr>
            <a:spLocks noGrp="1"/>
          </p:cNvSpPr>
          <p:nvPr>
            <p:ph type="dt" sz="half" idx="10"/>
          </p:nvPr>
        </p:nvSpPr>
        <p:spPr/>
        <p:txBody>
          <a:bodyPr/>
          <a:lstStyle/>
          <a:p>
            <a:fld id="{C4BFAFF2-7A24-4244-B096-C80E9CBB1BB4}" type="datetimeFigureOut">
              <a:rPr lang="he-IL" smtClean="0"/>
              <a:pPr/>
              <a:t>ח'/אלול/תש"ף</a:t>
            </a:fld>
            <a:endParaRPr lang="he-IL"/>
          </a:p>
        </p:txBody>
      </p:sp>
      <p:sp>
        <p:nvSpPr>
          <p:cNvPr id="8" name="מציין מיקום של כותרת תחתונה 7">
            <a:extLst>
              <a:ext uri="{FF2B5EF4-FFF2-40B4-BE49-F238E27FC236}">
                <a16:creationId xmlns:a16="http://schemas.microsoft.com/office/drawing/2014/main" id="{AE6E7394-5811-4C15-BA4C-4FFC928C6DD6}"/>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58A4393E-EDDF-4C7D-B570-1394309F9B7F}"/>
              </a:ext>
            </a:extLst>
          </p:cNvPr>
          <p:cNvSpPr>
            <a:spLocks noGrp="1"/>
          </p:cNvSpPr>
          <p:nvPr>
            <p:ph type="sldNum" sz="quarter" idx="12"/>
          </p:nvPr>
        </p:nvSpPr>
        <p:spPr/>
        <p:txBody>
          <a:bodyPr/>
          <a:lstStyle/>
          <a:p>
            <a:fld id="{22C5E57E-0917-4F5B-9F73-4AACEFD20733}" type="slidenum">
              <a:rPr lang="he-IL" smtClean="0"/>
              <a:pPr/>
              <a:t>‹#›</a:t>
            </a:fld>
            <a:endParaRPr lang="he-IL"/>
          </a:p>
        </p:txBody>
      </p:sp>
    </p:spTree>
    <p:extLst>
      <p:ext uri="{BB962C8B-B14F-4D97-AF65-F5344CB8AC3E}">
        <p14:creationId xmlns:p14="http://schemas.microsoft.com/office/powerpoint/2010/main" val="322352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7E76F8-997D-4F9E-845F-3D7FC6ABA4D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FF1B5683-2305-4774-ABE5-CCDDEF082B57}"/>
              </a:ext>
            </a:extLst>
          </p:cNvPr>
          <p:cNvSpPr>
            <a:spLocks noGrp="1"/>
          </p:cNvSpPr>
          <p:nvPr>
            <p:ph type="dt" sz="half" idx="10"/>
          </p:nvPr>
        </p:nvSpPr>
        <p:spPr/>
        <p:txBody>
          <a:bodyPr/>
          <a:lstStyle/>
          <a:p>
            <a:fld id="{C4BFAFF2-7A24-4244-B096-C80E9CBB1BB4}" type="datetimeFigureOut">
              <a:rPr lang="he-IL" smtClean="0"/>
              <a:pPr/>
              <a:t>ח'/אלול/תש"ף</a:t>
            </a:fld>
            <a:endParaRPr lang="he-IL"/>
          </a:p>
        </p:txBody>
      </p:sp>
      <p:sp>
        <p:nvSpPr>
          <p:cNvPr id="4" name="מציין מיקום של כותרת תחתונה 3">
            <a:extLst>
              <a:ext uri="{FF2B5EF4-FFF2-40B4-BE49-F238E27FC236}">
                <a16:creationId xmlns:a16="http://schemas.microsoft.com/office/drawing/2014/main" id="{02D6F388-3E2D-499C-A30E-45EC008B829F}"/>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1BC80EF3-259E-4ECA-A4B6-18C566A2224C}"/>
              </a:ext>
            </a:extLst>
          </p:cNvPr>
          <p:cNvSpPr>
            <a:spLocks noGrp="1"/>
          </p:cNvSpPr>
          <p:nvPr>
            <p:ph type="sldNum" sz="quarter" idx="12"/>
          </p:nvPr>
        </p:nvSpPr>
        <p:spPr/>
        <p:txBody>
          <a:bodyPr/>
          <a:lstStyle/>
          <a:p>
            <a:fld id="{22C5E57E-0917-4F5B-9F73-4AACEFD20733}" type="slidenum">
              <a:rPr lang="he-IL" smtClean="0"/>
              <a:pPr/>
              <a:t>‹#›</a:t>
            </a:fld>
            <a:endParaRPr lang="he-IL"/>
          </a:p>
        </p:txBody>
      </p:sp>
    </p:spTree>
    <p:extLst>
      <p:ext uri="{BB962C8B-B14F-4D97-AF65-F5344CB8AC3E}">
        <p14:creationId xmlns:p14="http://schemas.microsoft.com/office/powerpoint/2010/main" val="4114495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88493326-9C08-4407-8F66-9BBF812D6470}"/>
              </a:ext>
            </a:extLst>
          </p:cNvPr>
          <p:cNvSpPr>
            <a:spLocks noGrp="1"/>
          </p:cNvSpPr>
          <p:nvPr>
            <p:ph type="dt" sz="half" idx="10"/>
          </p:nvPr>
        </p:nvSpPr>
        <p:spPr/>
        <p:txBody>
          <a:bodyPr/>
          <a:lstStyle/>
          <a:p>
            <a:fld id="{C4BFAFF2-7A24-4244-B096-C80E9CBB1BB4}" type="datetimeFigureOut">
              <a:rPr lang="he-IL" smtClean="0"/>
              <a:pPr/>
              <a:t>ח'/אלול/תש"ף</a:t>
            </a:fld>
            <a:endParaRPr lang="he-IL"/>
          </a:p>
        </p:txBody>
      </p:sp>
      <p:sp>
        <p:nvSpPr>
          <p:cNvPr id="3" name="מציין מיקום של כותרת תחתונה 2">
            <a:extLst>
              <a:ext uri="{FF2B5EF4-FFF2-40B4-BE49-F238E27FC236}">
                <a16:creationId xmlns:a16="http://schemas.microsoft.com/office/drawing/2014/main" id="{7432546A-7633-4690-9A4F-CE273D83C654}"/>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F2C0827D-68E5-4096-A7F6-FCF3BD6EDB98}"/>
              </a:ext>
            </a:extLst>
          </p:cNvPr>
          <p:cNvSpPr>
            <a:spLocks noGrp="1"/>
          </p:cNvSpPr>
          <p:nvPr>
            <p:ph type="sldNum" sz="quarter" idx="12"/>
          </p:nvPr>
        </p:nvSpPr>
        <p:spPr/>
        <p:txBody>
          <a:bodyPr/>
          <a:lstStyle/>
          <a:p>
            <a:fld id="{22C5E57E-0917-4F5B-9F73-4AACEFD20733}" type="slidenum">
              <a:rPr lang="he-IL" smtClean="0"/>
              <a:pPr/>
              <a:t>‹#›</a:t>
            </a:fld>
            <a:endParaRPr lang="he-IL"/>
          </a:p>
        </p:txBody>
      </p:sp>
    </p:spTree>
    <p:extLst>
      <p:ext uri="{BB962C8B-B14F-4D97-AF65-F5344CB8AC3E}">
        <p14:creationId xmlns:p14="http://schemas.microsoft.com/office/powerpoint/2010/main" val="4106131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B932A7A-ECE0-4C29-8094-6BCF396AAB4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7975F32-7C37-4906-B214-BA85040308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4CAA7B08-B58B-4CB9-8CFA-1FCF3C8CA4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5CDF863-56AF-48AE-8F97-1D686D189BD7}"/>
              </a:ext>
            </a:extLst>
          </p:cNvPr>
          <p:cNvSpPr>
            <a:spLocks noGrp="1"/>
          </p:cNvSpPr>
          <p:nvPr>
            <p:ph type="dt" sz="half" idx="10"/>
          </p:nvPr>
        </p:nvSpPr>
        <p:spPr/>
        <p:txBody>
          <a:bodyPr/>
          <a:lstStyle/>
          <a:p>
            <a:fld id="{C4BFAFF2-7A24-4244-B096-C80E9CBB1BB4}" type="datetimeFigureOut">
              <a:rPr lang="he-IL" smtClean="0"/>
              <a:pPr/>
              <a:t>ח'/אלול/תש"ף</a:t>
            </a:fld>
            <a:endParaRPr lang="he-IL"/>
          </a:p>
        </p:txBody>
      </p:sp>
      <p:sp>
        <p:nvSpPr>
          <p:cNvPr id="6" name="מציין מיקום של כותרת תחתונה 5">
            <a:extLst>
              <a:ext uri="{FF2B5EF4-FFF2-40B4-BE49-F238E27FC236}">
                <a16:creationId xmlns:a16="http://schemas.microsoft.com/office/drawing/2014/main" id="{559FD81D-564C-474F-9766-3966C442924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2C44A022-778B-4E2F-A982-D46F6EBC64E9}"/>
              </a:ext>
            </a:extLst>
          </p:cNvPr>
          <p:cNvSpPr>
            <a:spLocks noGrp="1"/>
          </p:cNvSpPr>
          <p:nvPr>
            <p:ph type="sldNum" sz="quarter" idx="12"/>
          </p:nvPr>
        </p:nvSpPr>
        <p:spPr/>
        <p:txBody>
          <a:bodyPr/>
          <a:lstStyle/>
          <a:p>
            <a:fld id="{22C5E57E-0917-4F5B-9F73-4AACEFD20733}" type="slidenum">
              <a:rPr lang="he-IL" smtClean="0"/>
              <a:pPr/>
              <a:t>‹#›</a:t>
            </a:fld>
            <a:endParaRPr lang="he-IL"/>
          </a:p>
        </p:txBody>
      </p:sp>
    </p:spTree>
    <p:extLst>
      <p:ext uri="{BB962C8B-B14F-4D97-AF65-F5344CB8AC3E}">
        <p14:creationId xmlns:p14="http://schemas.microsoft.com/office/powerpoint/2010/main" val="250103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1540491-C63A-47B4-9C0F-A8C5A8ADEA61}"/>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3B8034A1-CBC9-4AAA-8772-1341C197FF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3AA5FCAD-BF79-48A6-A02B-3994E85B6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61D34C9E-8469-4F55-B587-83CAE295E21F}"/>
              </a:ext>
            </a:extLst>
          </p:cNvPr>
          <p:cNvSpPr>
            <a:spLocks noGrp="1"/>
          </p:cNvSpPr>
          <p:nvPr>
            <p:ph type="dt" sz="half" idx="10"/>
          </p:nvPr>
        </p:nvSpPr>
        <p:spPr/>
        <p:txBody>
          <a:bodyPr/>
          <a:lstStyle/>
          <a:p>
            <a:fld id="{C4BFAFF2-7A24-4244-B096-C80E9CBB1BB4}" type="datetimeFigureOut">
              <a:rPr lang="he-IL" smtClean="0"/>
              <a:pPr/>
              <a:t>ח'/אלול/תש"ף</a:t>
            </a:fld>
            <a:endParaRPr lang="he-IL"/>
          </a:p>
        </p:txBody>
      </p:sp>
      <p:sp>
        <p:nvSpPr>
          <p:cNvPr id="6" name="מציין מיקום של כותרת תחתונה 5">
            <a:extLst>
              <a:ext uri="{FF2B5EF4-FFF2-40B4-BE49-F238E27FC236}">
                <a16:creationId xmlns:a16="http://schemas.microsoft.com/office/drawing/2014/main" id="{761E0465-5A12-454D-B770-4C70463AF66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E694D28-5FD2-417C-B1E5-94AC57A1B0E2}"/>
              </a:ext>
            </a:extLst>
          </p:cNvPr>
          <p:cNvSpPr>
            <a:spLocks noGrp="1"/>
          </p:cNvSpPr>
          <p:nvPr>
            <p:ph type="sldNum" sz="quarter" idx="12"/>
          </p:nvPr>
        </p:nvSpPr>
        <p:spPr/>
        <p:txBody>
          <a:bodyPr/>
          <a:lstStyle/>
          <a:p>
            <a:fld id="{22C5E57E-0917-4F5B-9F73-4AACEFD20733}" type="slidenum">
              <a:rPr lang="he-IL" smtClean="0"/>
              <a:pPr/>
              <a:t>‹#›</a:t>
            </a:fld>
            <a:endParaRPr lang="he-IL"/>
          </a:p>
        </p:txBody>
      </p:sp>
    </p:spTree>
    <p:extLst>
      <p:ext uri="{BB962C8B-B14F-4D97-AF65-F5344CB8AC3E}">
        <p14:creationId xmlns:p14="http://schemas.microsoft.com/office/powerpoint/2010/main" val="2480301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7A4DFD51-CBFD-45F6-83BC-6D165D1155E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A24E801-64E6-470E-ADE8-25E7F9677E5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2EFF222-0976-4341-865B-AEDEF8FE3A2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4BFAFF2-7A24-4244-B096-C80E9CBB1BB4}" type="datetimeFigureOut">
              <a:rPr lang="he-IL" smtClean="0"/>
              <a:pPr/>
              <a:t>ח'/אלול/תש"ף</a:t>
            </a:fld>
            <a:endParaRPr lang="he-IL"/>
          </a:p>
        </p:txBody>
      </p:sp>
      <p:sp>
        <p:nvSpPr>
          <p:cNvPr id="5" name="מציין מיקום של כותרת תחתונה 4">
            <a:extLst>
              <a:ext uri="{FF2B5EF4-FFF2-40B4-BE49-F238E27FC236}">
                <a16:creationId xmlns:a16="http://schemas.microsoft.com/office/drawing/2014/main" id="{39A3A6CA-3F72-4E2B-B536-D84ED3C850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C2F7BF77-A1D1-410E-BFC2-EFB1F3ED2DC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2C5E57E-0917-4F5B-9F73-4AACEFD20733}" type="slidenum">
              <a:rPr lang="he-IL" smtClean="0"/>
              <a:pPr/>
              <a:t>‹#›</a:t>
            </a:fld>
            <a:endParaRPr lang="he-IL"/>
          </a:p>
        </p:txBody>
      </p:sp>
    </p:spTree>
    <p:extLst>
      <p:ext uri="{BB962C8B-B14F-4D97-AF65-F5344CB8AC3E}">
        <p14:creationId xmlns:p14="http://schemas.microsoft.com/office/powerpoint/2010/main" val="3417795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5" r:id="rId13"/>
    <p:sldLayoutId id="2147483666" r:id="rId14"/>
    <p:sldLayoutId id="2147483667" r:id="rId15"/>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2.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2.png"/><Relationship Id="rId5" Type="http://schemas.openxmlformats.org/officeDocument/2006/relationships/image" Target="../media/image17.jpg"/><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2.xml"/><Relationship Id="rId7" Type="http://schemas.openxmlformats.org/officeDocument/2006/relationships/image" Target="../media/image9.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761999" y="2317986"/>
            <a:ext cx="12192001" cy="1470216"/>
          </a:xfrm>
        </p:spPr>
        <p:txBody>
          <a:bodyPr>
            <a:normAutofit/>
          </a:bodyPr>
          <a:lstStyle/>
          <a:p>
            <a:r>
              <a:rPr lang="he-IL" dirty="0"/>
              <a:t>מערכת שיעורים למגזר החרדי</a:t>
            </a:r>
          </a:p>
        </p:txBody>
      </p:sp>
      <p:sp>
        <p:nvSpPr>
          <p:cNvPr id="2" name="מלבן 1"/>
          <p:cNvSpPr/>
          <p:nvPr/>
        </p:nvSpPr>
        <p:spPr>
          <a:xfrm>
            <a:off x="5473521" y="332146"/>
            <a:ext cx="1390919" cy="1687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585084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100E06-DCD4-463C-ABB4-EF4E786195BC}"/>
              </a:ext>
            </a:extLst>
          </p:cNvPr>
          <p:cNvSpPr>
            <a:spLocks noGrp="1"/>
          </p:cNvSpPr>
          <p:nvPr>
            <p:ph type="title"/>
          </p:nvPr>
        </p:nvSpPr>
        <p:spPr/>
        <p:txBody>
          <a:bodyPr/>
          <a:lstStyle/>
          <a:p>
            <a:r>
              <a:rPr lang="he-IL" dirty="0"/>
              <a:t>         זכר או נקבה?</a:t>
            </a:r>
          </a:p>
        </p:txBody>
      </p:sp>
      <p:sp>
        <p:nvSpPr>
          <p:cNvPr id="4" name="מציין מיקום תוכן 3">
            <a:extLst>
              <a:ext uri="{FF2B5EF4-FFF2-40B4-BE49-F238E27FC236}">
                <a16:creationId xmlns:a16="http://schemas.microsoft.com/office/drawing/2014/main" id="{858BBADA-8F8B-4BC6-922A-D4D3DE23EB8A}"/>
              </a:ext>
            </a:extLst>
          </p:cNvPr>
          <p:cNvSpPr>
            <a:spLocks noGrp="1"/>
          </p:cNvSpPr>
          <p:nvPr>
            <p:ph sz="quarter" idx="4"/>
          </p:nvPr>
        </p:nvSpPr>
        <p:spPr>
          <a:xfrm>
            <a:off x="555950" y="1220527"/>
            <a:ext cx="10924455" cy="4756940"/>
          </a:xfrm>
        </p:spPr>
        <p:txBody>
          <a:bodyPr>
            <a:normAutofit fontScale="92500"/>
          </a:bodyPr>
          <a:lstStyle/>
          <a:p>
            <a:pPr>
              <a:lnSpc>
                <a:spcPct val="210000"/>
              </a:lnSpc>
            </a:pPr>
            <a:r>
              <a:rPr lang="he-IL" b="1" dirty="0"/>
              <a:t>צְמָתים  סואנים      שלוש/ שלושה צמתים         </a:t>
            </a:r>
          </a:p>
          <a:p>
            <a:pPr>
              <a:lnSpc>
                <a:spcPct val="210000"/>
              </a:lnSpc>
            </a:pPr>
            <a:r>
              <a:rPr lang="he-IL" b="1" dirty="0"/>
              <a:t>עטים     טובים       שתי/ שני עטים                    </a:t>
            </a:r>
          </a:p>
          <a:p>
            <a:pPr>
              <a:lnSpc>
                <a:spcPct val="210000"/>
              </a:lnSpc>
            </a:pPr>
            <a:r>
              <a:rPr lang="he-IL" b="1" dirty="0"/>
              <a:t>גרביים   שחורים    ארבע / ארבעה גרביים        </a:t>
            </a:r>
          </a:p>
          <a:p>
            <a:pPr>
              <a:lnSpc>
                <a:spcPct val="210000"/>
              </a:lnSpc>
            </a:pPr>
            <a:r>
              <a:rPr lang="he-IL" b="1" dirty="0"/>
              <a:t> עפעפיים   סגורים    שתי / שני עפעפיים</a:t>
            </a:r>
          </a:p>
          <a:p>
            <a:pPr>
              <a:lnSpc>
                <a:spcPct val="210000"/>
              </a:lnSpc>
            </a:pPr>
            <a:r>
              <a:rPr lang="he-IL" b="1" dirty="0"/>
              <a:t>ציפורים    נודדות     שש / ששה ציפורים </a:t>
            </a:r>
          </a:p>
          <a:p>
            <a:pPr>
              <a:lnSpc>
                <a:spcPct val="210000"/>
              </a:lnSpc>
            </a:pPr>
            <a:r>
              <a:rPr lang="he-IL" b="1" dirty="0"/>
              <a:t>גֶחָלים     בוערות     שתי / שני גחלים (גַחֶלֶת)</a:t>
            </a:r>
          </a:p>
        </p:txBody>
      </p:sp>
      <p:sp>
        <p:nvSpPr>
          <p:cNvPr id="12" name="מלבן 11">
            <a:extLst>
              <a:ext uri="{FF2B5EF4-FFF2-40B4-BE49-F238E27FC236}">
                <a16:creationId xmlns:a16="http://schemas.microsoft.com/office/drawing/2014/main" id="{33C604C4-7B8B-4C80-BEB3-F2147EDA8C40}"/>
              </a:ext>
            </a:extLst>
          </p:cNvPr>
          <p:cNvSpPr/>
          <p:nvPr/>
        </p:nvSpPr>
        <p:spPr>
          <a:xfrm>
            <a:off x="8972779" y="1530731"/>
            <a:ext cx="1060315"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C22F0FA0-B8DF-4F7A-AB08-508160033DD3}"/>
              </a:ext>
            </a:extLst>
          </p:cNvPr>
          <p:cNvSpPr/>
          <p:nvPr/>
        </p:nvSpPr>
        <p:spPr>
          <a:xfrm>
            <a:off x="8972780" y="2300985"/>
            <a:ext cx="1060315"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extLst>
              <a:ext uri="{FF2B5EF4-FFF2-40B4-BE49-F238E27FC236}">
                <a16:creationId xmlns:a16="http://schemas.microsoft.com/office/drawing/2014/main" id="{4FDC65AB-7EF8-465F-831E-E955027AEC2D}"/>
              </a:ext>
            </a:extLst>
          </p:cNvPr>
          <p:cNvSpPr/>
          <p:nvPr/>
        </p:nvSpPr>
        <p:spPr>
          <a:xfrm>
            <a:off x="8989711" y="3072836"/>
            <a:ext cx="1060315"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extLst>
              <a:ext uri="{FF2B5EF4-FFF2-40B4-BE49-F238E27FC236}">
                <a16:creationId xmlns:a16="http://schemas.microsoft.com/office/drawing/2014/main" id="{134DC6E7-AE11-465D-82B4-38FA01E55547}"/>
              </a:ext>
            </a:extLst>
          </p:cNvPr>
          <p:cNvSpPr/>
          <p:nvPr/>
        </p:nvSpPr>
        <p:spPr>
          <a:xfrm>
            <a:off x="8777116" y="3901859"/>
            <a:ext cx="1044337" cy="333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extLst>
              <a:ext uri="{FF2B5EF4-FFF2-40B4-BE49-F238E27FC236}">
                <a16:creationId xmlns:a16="http://schemas.microsoft.com/office/drawing/2014/main" id="{FFF7DF02-0DF4-4A34-9AED-2E1C9DF34C30}"/>
              </a:ext>
            </a:extLst>
          </p:cNvPr>
          <p:cNvSpPr/>
          <p:nvPr/>
        </p:nvSpPr>
        <p:spPr>
          <a:xfrm>
            <a:off x="8812870" y="5443838"/>
            <a:ext cx="1084856"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extLst>
              <a:ext uri="{FF2B5EF4-FFF2-40B4-BE49-F238E27FC236}">
                <a16:creationId xmlns:a16="http://schemas.microsoft.com/office/drawing/2014/main" id="{8EDFEA10-C1A9-4313-9544-1B8401CFBCC7}"/>
              </a:ext>
            </a:extLst>
          </p:cNvPr>
          <p:cNvSpPr/>
          <p:nvPr/>
        </p:nvSpPr>
        <p:spPr>
          <a:xfrm>
            <a:off x="8794148" y="4604255"/>
            <a:ext cx="1060315"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extLst>
              <a:ext uri="{FF2B5EF4-FFF2-40B4-BE49-F238E27FC236}">
                <a16:creationId xmlns:a16="http://schemas.microsoft.com/office/drawing/2014/main" id="{6E34C531-4FE5-48A7-8728-7335894DE319}"/>
              </a:ext>
            </a:extLst>
          </p:cNvPr>
          <p:cNvSpPr/>
          <p:nvPr/>
        </p:nvSpPr>
        <p:spPr>
          <a:xfrm>
            <a:off x="8119147" y="4604255"/>
            <a:ext cx="533786"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extLst>
              <a:ext uri="{FF2B5EF4-FFF2-40B4-BE49-F238E27FC236}">
                <a16:creationId xmlns:a16="http://schemas.microsoft.com/office/drawing/2014/main" id="{B1EF9458-5CE0-47BB-AFC2-7897778D003C}"/>
              </a:ext>
            </a:extLst>
          </p:cNvPr>
          <p:cNvSpPr/>
          <p:nvPr/>
        </p:nvSpPr>
        <p:spPr>
          <a:xfrm>
            <a:off x="6705600" y="5464201"/>
            <a:ext cx="1234231" cy="3489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 name="תמונה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0800000">
            <a:off x="971405" y="1443532"/>
            <a:ext cx="1494357" cy="9967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תמונה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1470" y="2716131"/>
            <a:ext cx="1137672" cy="15187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תמונה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90095" y="4687310"/>
            <a:ext cx="1731455" cy="11462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4" name="מלבן 23">
            <a:extLst>
              <a:ext uri="{FF2B5EF4-FFF2-40B4-BE49-F238E27FC236}">
                <a16:creationId xmlns:a16="http://schemas.microsoft.com/office/drawing/2014/main" id="{33C604C4-7B8B-4C80-BEB3-F2147EDA8C40}"/>
              </a:ext>
            </a:extLst>
          </p:cNvPr>
          <p:cNvSpPr/>
          <p:nvPr/>
        </p:nvSpPr>
        <p:spPr>
          <a:xfrm>
            <a:off x="5977468" y="1482163"/>
            <a:ext cx="1962838" cy="4127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a:extLst>
              <a:ext uri="{FF2B5EF4-FFF2-40B4-BE49-F238E27FC236}">
                <a16:creationId xmlns:a16="http://schemas.microsoft.com/office/drawing/2014/main" id="{33C604C4-7B8B-4C80-BEB3-F2147EDA8C40}"/>
              </a:ext>
            </a:extLst>
          </p:cNvPr>
          <p:cNvSpPr/>
          <p:nvPr/>
        </p:nvSpPr>
        <p:spPr>
          <a:xfrm>
            <a:off x="6905931" y="2250649"/>
            <a:ext cx="1170889" cy="417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a:extLst>
              <a:ext uri="{FF2B5EF4-FFF2-40B4-BE49-F238E27FC236}">
                <a16:creationId xmlns:a16="http://schemas.microsoft.com/office/drawing/2014/main" id="{33C604C4-7B8B-4C80-BEB3-F2147EDA8C40}"/>
              </a:ext>
            </a:extLst>
          </p:cNvPr>
          <p:cNvSpPr/>
          <p:nvPr/>
        </p:nvSpPr>
        <p:spPr>
          <a:xfrm>
            <a:off x="5977469" y="3024268"/>
            <a:ext cx="1858368" cy="417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a:extLst>
              <a:ext uri="{FF2B5EF4-FFF2-40B4-BE49-F238E27FC236}">
                <a16:creationId xmlns:a16="http://schemas.microsoft.com/office/drawing/2014/main" id="{33C604C4-7B8B-4C80-BEB3-F2147EDA8C40}"/>
              </a:ext>
            </a:extLst>
          </p:cNvPr>
          <p:cNvSpPr/>
          <p:nvPr/>
        </p:nvSpPr>
        <p:spPr>
          <a:xfrm>
            <a:off x="6248400" y="3792754"/>
            <a:ext cx="1545057" cy="417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94571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100E06-DCD4-463C-ABB4-EF4E786195BC}"/>
              </a:ext>
            </a:extLst>
          </p:cNvPr>
          <p:cNvSpPr>
            <a:spLocks noGrp="1"/>
          </p:cNvSpPr>
          <p:nvPr>
            <p:ph type="title"/>
          </p:nvPr>
        </p:nvSpPr>
        <p:spPr/>
        <p:txBody>
          <a:bodyPr/>
          <a:lstStyle/>
          <a:p>
            <a:r>
              <a:rPr lang="he-IL" dirty="0"/>
              <a:t>         מספרים מתוך ההגדה של פסח</a:t>
            </a:r>
          </a:p>
        </p:txBody>
      </p:sp>
      <p:sp>
        <p:nvSpPr>
          <p:cNvPr id="4" name="מציין מיקום תוכן 3">
            <a:extLst>
              <a:ext uri="{FF2B5EF4-FFF2-40B4-BE49-F238E27FC236}">
                <a16:creationId xmlns:a16="http://schemas.microsoft.com/office/drawing/2014/main" id="{858BBADA-8F8B-4BC6-922A-D4D3DE23EB8A}"/>
              </a:ext>
            </a:extLst>
          </p:cNvPr>
          <p:cNvSpPr>
            <a:spLocks noGrp="1"/>
          </p:cNvSpPr>
          <p:nvPr>
            <p:ph sz="quarter" idx="4"/>
          </p:nvPr>
        </p:nvSpPr>
        <p:spPr>
          <a:xfrm>
            <a:off x="555949" y="933094"/>
            <a:ext cx="10924455" cy="5552373"/>
          </a:xfrm>
        </p:spPr>
        <p:txBody>
          <a:bodyPr>
            <a:noAutofit/>
          </a:bodyPr>
          <a:lstStyle/>
          <a:p>
            <a:pPr lvl="3"/>
            <a:r>
              <a:rPr lang="he-IL" sz="2400" dirty="0"/>
              <a:t>אֶחָד מִי יוֹדֵעַ, אֶחָד אֲנִי יוֹדֵעַ. </a:t>
            </a:r>
          </a:p>
          <a:p>
            <a:pPr lvl="3"/>
            <a:r>
              <a:rPr lang="he-IL" sz="2400" dirty="0"/>
              <a:t>שְׁנֵי לֻחוֹת הַבְּרִית</a:t>
            </a:r>
          </a:p>
          <a:p>
            <a:pPr lvl="3"/>
            <a:r>
              <a:rPr lang="he-IL" sz="2400" dirty="0"/>
              <a:t>שְׁלשָׁה אָבוֹת</a:t>
            </a:r>
          </a:p>
          <a:p>
            <a:pPr lvl="3"/>
            <a:r>
              <a:rPr lang="he-IL" sz="2400" dirty="0"/>
              <a:t>אַרְבַּע </a:t>
            </a:r>
            <a:r>
              <a:rPr lang="he-IL" sz="2400" dirty="0" err="1"/>
              <a:t>אִמָהוֹת</a:t>
            </a:r>
            <a:endParaRPr lang="he-IL" sz="2400" dirty="0"/>
          </a:p>
          <a:p>
            <a:pPr lvl="3"/>
            <a:r>
              <a:rPr lang="he-IL" sz="2400" dirty="0"/>
              <a:t>חֲמִשָּׁה חוּמְשֵׁי תוֹרָה</a:t>
            </a:r>
          </a:p>
          <a:p>
            <a:pPr lvl="3"/>
            <a:r>
              <a:rPr lang="he-IL" sz="2400" dirty="0"/>
              <a:t>שִׁשָּׁה סִדְרֵי מִשְׁנָה</a:t>
            </a:r>
          </a:p>
          <a:p>
            <a:pPr lvl="3"/>
            <a:r>
              <a:rPr lang="he-IL" sz="2400" dirty="0"/>
              <a:t>שִׁבְעָה יְמֵי שַׁבַּתָּא</a:t>
            </a:r>
          </a:p>
          <a:p>
            <a:pPr lvl="3"/>
            <a:r>
              <a:rPr lang="he-IL" sz="2400" dirty="0"/>
              <a:t>שְׁמוֹנָה יְמֵי מִילָה</a:t>
            </a:r>
          </a:p>
          <a:p>
            <a:pPr lvl="3"/>
            <a:r>
              <a:rPr lang="he-IL" sz="2400" dirty="0"/>
              <a:t>תִּשְׁעָה יַרְחֵי לֵדָה</a:t>
            </a:r>
          </a:p>
          <a:p>
            <a:pPr lvl="3"/>
            <a:r>
              <a:rPr lang="he-IL" sz="2400" dirty="0"/>
              <a:t>עֲשָׂרָה </a:t>
            </a:r>
            <a:r>
              <a:rPr lang="he-IL" sz="2400" dirty="0" err="1"/>
              <a:t>דִבְּרַיָא</a:t>
            </a:r>
            <a:endParaRPr lang="he-IL" sz="2400" dirty="0"/>
          </a:p>
          <a:p>
            <a:pPr lvl="3"/>
            <a:r>
              <a:rPr lang="he-IL" sz="2400" dirty="0"/>
              <a:t>אַחַד עָשָׂר </a:t>
            </a:r>
            <a:r>
              <a:rPr lang="he-IL" sz="2400" dirty="0" err="1"/>
              <a:t>כּוֹכְבַיָּא</a:t>
            </a:r>
            <a:endParaRPr lang="he-IL" sz="2400" dirty="0"/>
          </a:p>
          <a:p>
            <a:pPr lvl="3"/>
            <a:r>
              <a:rPr lang="he-IL" sz="2400" dirty="0"/>
              <a:t>שְׁנֵים עָשָׂר </a:t>
            </a:r>
            <a:r>
              <a:rPr lang="he-IL" sz="2400" dirty="0" err="1"/>
              <a:t>שִׁבְטַיָא</a:t>
            </a:r>
            <a:endParaRPr lang="he-IL" sz="2400" dirty="0"/>
          </a:p>
          <a:p>
            <a:pPr lvl="3"/>
            <a:r>
              <a:rPr lang="he-IL" sz="2400" dirty="0"/>
              <a:t>שלושה עשר </a:t>
            </a:r>
            <a:r>
              <a:rPr lang="he-IL" sz="2400" dirty="0" err="1"/>
              <a:t>מִדַּיָא</a:t>
            </a:r>
            <a:endParaRPr lang="he-IL" sz="1800" dirty="0">
              <a:solidFill>
                <a:schemeClr val="accent2">
                  <a:lumMod val="75000"/>
                </a:schemeClr>
              </a:solidFill>
              <a:latin typeface="Varela Round" panose="00000500000000000000" pitchFamily="2" charset="-79"/>
              <a:cs typeface="Varela Round" panose="00000500000000000000" pitchFamily="2" charset="-79"/>
            </a:endParaRPr>
          </a:p>
        </p:txBody>
      </p:sp>
      <p:sp>
        <p:nvSpPr>
          <p:cNvPr id="5" name="תיבת טקסט 4">
            <a:extLst>
              <a:ext uri="{FF2B5EF4-FFF2-40B4-BE49-F238E27FC236}">
                <a16:creationId xmlns:a16="http://schemas.microsoft.com/office/drawing/2014/main" id="{16D10BDF-216D-493D-A73F-A2F556FBCB25}"/>
              </a:ext>
            </a:extLst>
          </p:cNvPr>
          <p:cNvSpPr txBox="1"/>
          <p:nvPr/>
        </p:nvSpPr>
        <p:spPr>
          <a:xfrm>
            <a:off x="5103777" y="2810933"/>
            <a:ext cx="914400" cy="914400"/>
          </a:xfrm>
          <a:prstGeom prst="rect">
            <a:avLst/>
          </a:prstGeom>
          <a:noFill/>
        </p:spPr>
        <p:txBody>
          <a:bodyPr wrap="square" rtlCol="1">
            <a:spAutoFit/>
          </a:bodyPr>
          <a:lstStyle/>
          <a:p>
            <a:endParaRPr lang="he-IL" dirty="0"/>
          </a:p>
        </p:txBody>
      </p:sp>
      <p:grpSp>
        <p:nvGrpSpPr>
          <p:cNvPr id="7" name="קבוצה 6"/>
          <p:cNvGrpSpPr/>
          <p:nvPr/>
        </p:nvGrpSpPr>
        <p:grpSpPr>
          <a:xfrm>
            <a:off x="2034178" y="1634066"/>
            <a:ext cx="3429312" cy="3090334"/>
            <a:chOff x="2034178" y="1634066"/>
            <a:chExt cx="3429312" cy="3090334"/>
          </a:xfrm>
        </p:grpSpPr>
        <p:sp>
          <p:nvSpPr>
            <p:cNvPr id="6" name="מלבן 5"/>
            <p:cNvSpPr/>
            <p:nvPr/>
          </p:nvSpPr>
          <p:spPr>
            <a:xfrm>
              <a:off x="2215122" y="2209737"/>
              <a:ext cx="3067423" cy="1938992"/>
            </a:xfrm>
            <a:prstGeom prst="rect">
              <a:avLst/>
            </a:prstGeom>
            <a:noFill/>
          </p:spPr>
          <p:txBody>
            <a:bodyPr wrap="square" lIns="91440" tIns="45720" rIns="91440" bIns="45720">
              <a:spAutoFit/>
            </a:bodyPr>
            <a:lstStyle/>
            <a:p>
              <a:pPr algn="ctr"/>
              <a:r>
                <a:rPr lang="he-IL" sz="6000" b="1" cap="none" spc="0" dirty="0">
                  <a:ln w="6600">
                    <a:solidFill>
                      <a:schemeClr val="accent2"/>
                    </a:solidFill>
                    <a:prstDash val="solid"/>
                  </a:ln>
                  <a:solidFill>
                    <a:schemeClr val="accent2"/>
                  </a:solidFill>
                  <a:effectLst>
                    <a:outerShdw dist="38100" dir="2700000" algn="tl" rotWithShape="0">
                      <a:schemeClr val="accent2"/>
                    </a:outerShdw>
                  </a:effectLst>
                  <a:latin typeface="Varela Round" panose="00000500000000000000" pitchFamily="2" charset="-79"/>
                  <a:cs typeface="Varela Round" panose="00000500000000000000" pitchFamily="2" charset="-79"/>
                </a:rPr>
                <a:t>אחד </a:t>
              </a:r>
            </a:p>
            <a:p>
              <a:pPr algn="ctr"/>
              <a:r>
                <a:rPr lang="he-IL" sz="6000" b="1" cap="none" spc="0" dirty="0">
                  <a:ln w="6600">
                    <a:solidFill>
                      <a:schemeClr val="accent2"/>
                    </a:solidFill>
                    <a:prstDash val="solid"/>
                  </a:ln>
                  <a:solidFill>
                    <a:schemeClr val="accent2"/>
                  </a:solidFill>
                  <a:effectLst>
                    <a:outerShdw dist="38100" dir="2700000" algn="tl" rotWithShape="0">
                      <a:schemeClr val="accent2"/>
                    </a:outerShdw>
                  </a:effectLst>
                  <a:latin typeface="Varela Round" panose="00000500000000000000" pitchFamily="2" charset="-79"/>
                  <a:cs typeface="Varela Round" panose="00000500000000000000" pitchFamily="2" charset="-79"/>
                </a:rPr>
                <a:t>מי יודע?</a:t>
              </a:r>
            </a:p>
          </p:txBody>
        </p:sp>
        <p:sp>
          <p:nvSpPr>
            <p:cNvPr id="3" name="אליפסה 2"/>
            <p:cNvSpPr/>
            <p:nvPr/>
          </p:nvSpPr>
          <p:spPr>
            <a:xfrm>
              <a:off x="2034178" y="1634066"/>
              <a:ext cx="3429312" cy="3090334"/>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278381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100E06-DCD4-463C-ABB4-EF4E786195BC}"/>
              </a:ext>
            </a:extLst>
          </p:cNvPr>
          <p:cNvSpPr>
            <a:spLocks noGrp="1"/>
          </p:cNvSpPr>
          <p:nvPr>
            <p:ph type="title"/>
          </p:nvPr>
        </p:nvSpPr>
        <p:spPr>
          <a:xfrm>
            <a:off x="1584569" y="0"/>
            <a:ext cx="9642231" cy="963773"/>
          </a:xfrm>
        </p:spPr>
        <p:txBody>
          <a:bodyPr/>
          <a:lstStyle/>
          <a:p>
            <a:r>
              <a:rPr lang="he-IL" dirty="0"/>
              <a:t>    </a:t>
            </a:r>
            <a:r>
              <a:rPr lang="he-IL" dirty="0">
                <a:solidFill>
                  <a:schemeClr val="accent2">
                    <a:lumMod val="75000"/>
                  </a:schemeClr>
                </a:solidFill>
              </a:rPr>
              <a:t>מספרים מתוך עבודת המשכן</a:t>
            </a:r>
          </a:p>
        </p:txBody>
      </p:sp>
      <p:sp>
        <p:nvSpPr>
          <p:cNvPr id="4" name="מציין מיקום תוכן 3">
            <a:extLst>
              <a:ext uri="{FF2B5EF4-FFF2-40B4-BE49-F238E27FC236}">
                <a16:creationId xmlns:a16="http://schemas.microsoft.com/office/drawing/2014/main" id="{858BBADA-8F8B-4BC6-922A-D4D3DE23EB8A}"/>
              </a:ext>
            </a:extLst>
          </p:cNvPr>
          <p:cNvSpPr>
            <a:spLocks noGrp="1"/>
          </p:cNvSpPr>
          <p:nvPr>
            <p:ph sz="quarter" idx="4"/>
          </p:nvPr>
        </p:nvSpPr>
        <p:spPr>
          <a:xfrm>
            <a:off x="98749" y="1046397"/>
            <a:ext cx="10924455" cy="4152517"/>
          </a:xfrm>
        </p:spPr>
        <p:txBody>
          <a:bodyPr>
            <a:noAutofit/>
          </a:bodyPr>
          <a:lstStyle/>
          <a:p>
            <a:pPr lvl="3"/>
            <a:r>
              <a:rPr lang="he-IL" sz="2400" dirty="0">
                <a:latin typeface="Varela Round" panose="00000500000000000000" pitchFamily="2" charset="-79"/>
              </a:rPr>
              <a:t>עֶשֶׂר יְרִיעֹת</a:t>
            </a:r>
          </a:p>
          <a:p>
            <a:pPr lvl="3"/>
            <a:r>
              <a:rPr lang="he-IL" sz="2400" dirty="0">
                <a:latin typeface="Varela Round" panose="00000500000000000000" pitchFamily="2" charset="-79"/>
              </a:rPr>
              <a:t>שְׁמֹנֶה וְעֶשְׂרִים בָּאַמָּה</a:t>
            </a:r>
          </a:p>
          <a:p>
            <a:pPr lvl="3"/>
            <a:r>
              <a:rPr lang="he-IL" sz="2400" dirty="0">
                <a:latin typeface="Varela Round" panose="00000500000000000000" pitchFamily="2" charset="-79"/>
              </a:rPr>
              <a:t>עֶשֶׂר אַמֹּת</a:t>
            </a:r>
          </a:p>
          <a:p>
            <a:pPr lvl="3"/>
            <a:r>
              <a:rPr lang="he-IL" sz="2400" dirty="0">
                <a:latin typeface="Varela Round" panose="00000500000000000000" pitchFamily="2" charset="-79"/>
              </a:rPr>
              <a:t>שְׁנֵי אֲדָנִים</a:t>
            </a:r>
          </a:p>
          <a:p>
            <a:pPr lvl="3"/>
            <a:r>
              <a:rPr lang="he-IL" sz="2400" dirty="0">
                <a:latin typeface="Varela Round" panose="00000500000000000000" pitchFamily="2" charset="-79"/>
              </a:rPr>
              <a:t>שִׁשָּׁה קְרָשִׁים</a:t>
            </a:r>
          </a:p>
          <a:p>
            <a:pPr lvl="3"/>
            <a:r>
              <a:rPr lang="he-IL" sz="2400" dirty="0">
                <a:latin typeface="Varela Round" panose="00000500000000000000" pitchFamily="2" charset="-79"/>
              </a:rPr>
              <a:t>שִׁשָּׁה עָשָׂר אֲדָנִים</a:t>
            </a:r>
          </a:p>
          <a:p>
            <a:pPr lvl="3"/>
            <a:r>
              <a:rPr lang="he-IL" sz="2400" dirty="0">
                <a:latin typeface="Varela Round" panose="00000500000000000000" pitchFamily="2" charset="-79"/>
              </a:rPr>
              <a:t>וַחֲמִשָּׁה בְרִיחִם</a:t>
            </a:r>
          </a:p>
          <a:p>
            <a:pPr lvl="3"/>
            <a:r>
              <a:rPr lang="he-IL" sz="2400" dirty="0">
                <a:latin typeface="Varela Round" panose="00000500000000000000" pitchFamily="2" charset="-79"/>
              </a:rPr>
              <a:t>אַרְבָּעָה עַמּוּדֵי שִׁטִּים</a:t>
            </a:r>
          </a:p>
          <a:p>
            <a:pPr lvl="3"/>
            <a:r>
              <a:rPr lang="he-IL" sz="2400" dirty="0">
                <a:latin typeface="Varela Round" panose="00000500000000000000" pitchFamily="2" charset="-79"/>
              </a:rPr>
              <a:t>אַרְבַּע טַבְּעֹת זָהָב</a:t>
            </a:r>
          </a:p>
          <a:p>
            <a:pPr lvl="3"/>
            <a:r>
              <a:rPr lang="he-IL" sz="2400" dirty="0">
                <a:latin typeface="Varela Round" panose="00000500000000000000" pitchFamily="2" charset="-79"/>
              </a:rPr>
              <a:t>וּשְׁתֵּי טַבָּעֹת</a:t>
            </a:r>
          </a:p>
          <a:p>
            <a:pPr lvl="3"/>
            <a:r>
              <a:rPr lang="he-IL" sz="2400" dirty="0">
                <a:latin typeface="Varela Round" panose="00000500000000000000" pitchFamily="2" charset="-79"/>
              </a:rPr>
              <a:t>וְשִׁשָּׁה קָנִים</a:t>
            </a:r>
          </a:p>
          <a:p>
            <a:pPr lvl="3"/>
            <a:r>
              <a:rPr lang="he-IL" sz="2400" dirty="0">
                <a:latin typeface="Varela Round" panose="00000500000000000000" pitchFamily="2" charset="-79"/>
              </a:rPr>
              <a:t>שְׁלֹשָׁה גְבִעִים</a:t>
            </a:r>
          </a:p>
          <a:p>
            <a:pPr lvl="3"/>
            <a:r>
              <a:rPr lang="he-IL" sz="2400" dirty="0">
                <a:latin typeface="Varela Round" panose="00000500000000000000" pitchFamily="2" charset="-79"/>
              </a:rPr>
              <a:t>וְאֶלֶף וּשְׁבַע מֵאוֹת וַחֲמִשָּׁה וְשִׁבְעִים שֶׁקֶל</a:t>
            </a:r>
          </a:p>
          <a:p>
            <a:pPr lvl="3"/>
            <a:endParaRPr lang="he-IL" sz="2000" dirty="0"/>
          </a:p>
        </p:txBody>
      </p:sp>
      <p:sp>
        <p:nvSpPr>
          <p:cNvPr id="5" name="תיבת טקסט 4">
            <a:extLst>
              <a:ext uri="{FF2B5EF4-FFF2-40B4-BE49-F238E27FC236}">
                <a16:creationId xmlns:a16="http://schemas.microsoft.com/office/drawing/2014/main" id="{16D10BDF-216D-493D-A73F-A2F556FBCB25}"/>
              </a:ext>
            </a:extLst>
          </p:cNvPr>
          <p:cNvSpPr txBox="1"/>
          <p:nvPr/>
        </p:nvSpPr>
        <p:spPr>
          <a:xfrm>
            <a:off x="5103777" y="2810933"/>
            <a:ext cx="914400" cy="914400"/>
          </a:xfrm>
          <a:prstGeom prst="rect">
            <a:avLst/>
          </a:prstGeom>
          <a:noFill/>
        </p:spPr>
        <p:txBody>
          <a:bodyPr wrap="square" rtlCol="1">
            <a:spAutoFit/>
          </a:bodyPr>
          <a:lstStyle/>
          <a:p>
            <a:endParaRPr lang="he-IL" dirty="0"/>
          </a:p>
        </p:txBody>
      </p:sp>
    </p:spTree>
    <p:extLst>
      <p:ext uri="{BB962C8B-B14F-4D97-AF65-F5344CB8AC3E}">
        <p14:creationId xmlns:p14="http://schemas.microsoft.com/office/powerpoint/2010/main" val="24011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sz="quarter" idx="4"/>
          </p:nvPr>
        </p:nvSpPr>
        <p:spPr>
          <a:xfrm>
            <a:off x="2802467" y="1647123"/>
            <a:ext cx="8796866" cy="3164476"/>
          </a:xfrm>
          <a:ln w="28575">
            <a:solidFill>
              <a:schemeClr val="accent2"/>
            </a:solidFill>
          </a:ln>
        </p:spPr>
        <p:txBody>
          <a:bodyPr>
            <a:noAutofit/>
          </a:bodyPr>
          <a:lstStyle/>
          <a:p>
            <a:r>
              <a:rPr lang="he-IL" dirty="0"/>
              <a:t>מחקר של ד"ר קרל פריי מאוניברסיטת אוקספורד קובע שבתוך שני עשורים ישתלטו רובוטים ומחשבים על 47% מהמִשרות.</a:t>
            </a:r>
          </a:p>
          <a:p>
            <a:r>
              <a:rPr lang="he-IL" dirty="0"/>
              <a:t>בים התיכון, לעומת זאת, שיעור המלחים הוא 4% בלבד. </a:t>
            </a:r>
            <a:endParaRPr lang="en-US" dirty="0"/>
          </a:p>
          <a:p>
            <a:r>
              <a:rPr lang="he-IL" dirty="0"/>
              <a:t>עומק הבולענים עלול להגיע  ל-</a:t>
            </a:r>
            <a:r>
              <a:rPr lang="en-US" dirty="0"/>
              <a:t>20</a:t>
            </a:r>
            <a:r>
              <a:rPr lang="he-IL" dirty="0"/>
              <a:t> מטרים, וקוטרם ל</a:t>
            </a:r>
            <a:r>
              <a:rPr lang="en-US" dirty="0"/>
              <a:t>-</a:t>
            </a:r>
            <a:r>
              <a:rPr lang="he-IL" dirty="0"/>
              <a:t>25 מטרים.</a:t>
            </a:r>
          </a:p>
          <a:p>
            <a:r>
              <a:rPr lang="he-IL" dirty="0"/>
              <a:t>מחזור לימוד של </a:t>
            </a:r>
            <a:r>
              <a:rPr lang="he-IL" dirty="0" err="1"/>
              <a:t>הש"ס</a:t>
            </a:r>
            <a:r>
              <a:rPr lang="he-IL" dirty="0"/>
              <a:t> כולו נמשך כ- 7 שנים וחצי. עד היום סיימו ללמוד בשיטה זו 11 מחזורי לימוד. </a:t>
            </a:r>
          </a:p>
        </p:txBody>
      </p:sp>
      <p:sp>
        <p:nvSpPr>
          <p:cNvPr id="3" name="תיבת טקסט 2">
            <a:extLst>
              <a:ext uri="{FF2B5EF4-FFF2-40B4-BE49-F238E27FC236}">
                <a16:creationId xmlns:a16="http://schemas.microsoft.com/office/drawing/2014/main" id="{52A70ADF-5CF5-4A15-A595-672201D8D28E}"/>
              </a:ext>
            </a:extLst>
          </p:cNvPr>
          <p:cNvSpPr txBox="1"/>
          <p:nvPr/>
        </p:nvSpPr>
        <p:spPr>
          <a:xfrm>
            <a:off x="420687" y="4328090"/>
            <a:ext cx="6219825" cy="400110"/>
          </a:xfrm>
          <a:prstGeom prst="rect">
            <a:avLst/>
          </a:prstGeom>
          <a:noFill/>
        </p:spPr>
        <p:txBody>
          <a:bodyPr wrap="square" rtlCol="1">
            <a:spAutoFit/>
          </a:bodyPr>
          <a:lstStyle/>
          <a:p>
            <a:r>
              <a:rPr lang="he-IL" sz="2000" dirty="0">
                <a:solidFill>
                  <a:schemeClr val="accent5">
                    <a:lumMod val="50000"/>
                  </a:schemeClr>
                </a:solidFill>
                <a:latin typeface="Varela Round" panose="00000500000000000000" pitchFamily="2" charset="-79"/>
                <a:cs typeface="Varela Round" panose="00000500000000000000" pitchFamily="2" charset="-79"/>
              </a:rPr>
              <a:t>מתוך: מבחני מיצ"ב, נוסח חרדי</a:t>
            </a:r>
          </a:p>
        </p:txBody>
      </p:sp>
      <p:sp>
        <p:nvSpPr>
          <p:cNvPr id="10" name="בועת דיבור: מלבן עם פינות מעוגלות 9">
            <a:extLst>
              <a:ext uri="{FF2B5EF4-FFF2-40B4-BE49-F238E27FC236}">
                <a16:creationId xmlns:a16="http://schemas.microsoft.com/office/drawing/2014/main" id="{DF60C2B1-C9D3-41F8-A828-701F98873BC5}"/>
              </a:ext>
            </a:extLst>
          </p:cNvPr>
          <p:cNvSpPr/>
          <p:nvPr/>
        </p:nvSpPr>
        <p:spPr>
          <a:xfrm rot="20952687">
            <a:off x="381072" y="1704179"/>
            <a:ext cx="2344613" cy="3217460"/>
          </a:xfrm>
          <a:prstGeom prst="wedgeRoundRectCallout">
            <a:avLst>
              <a:gd name="adj1" fmla="val 52468"/>
              <a:gd name="adj2" fmla="val 54299"/>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600" b="1" dirty="0">
                <a:solidFill>
                  <a:schemeClr val="bg1"/>
                </a:solidFill>
                <a:latin typeface="Varela Round" panose="00000500000000000000" pitchFamily="2" charset="-79"/>
                <a:cs typeface="Varela Round" panose="00000500000000000000" pitchFamily="2" charset="-79"/>
              </a:rPr>
              <a:t>הידעתם?</a:t>
            </a:r>
          </a:p>
          <a:p>
            <a:pPr algn="ctr"/>
            <a:r>
              <a:rPr lang="he-IL" sz="2000" dirty="0">
                <a:latin typeface="Varela Round" panose="00000500000000000000" pitchFamily="2" charset="-79"/>
                <a:cs typeface="Varela Round" panose="00000500000000000000" pitchFamily="2" charset="-79"/>
              </a:rPr>
              <a:t>מספרים מופיעים גם בטקסטים מתחומי דעת שונים,</a:t>
            </a:r>
          </a:p>
          <a:p>
            <a:pPr algn="ctr"/>
            <a:r>
              <a:rPr lang="he-IL" sz="2000" dirty="0">
                <a:latin typeface="Varela Round" panose="00000500000000000000" pitchFamily="2" charset="-79"/>
                <a:cs typeface="Varela Round" panose="00000500000000000000" pitchFamily="2" charset="-79"/>
              </a:rPr>
              <a:t> ולכן חשוב להגות אותם באופן נכון ומדויק.</a:t>
            </a:r>
          </a:p>
        </p:txBody>
      </p:sp>
      <p:sp>
        <p:nvSpPr>
          <p:cNvPr id="5" name="כותרת 1">
            <a:extLst>
              <a:ext uri="{FF2B5EF4-FFF2-40B4-BE49-F238E27FC236}">
                <a16:creationId xmlns:a16="http://schemas.microsoft.com/office/drawing/2014/main" id="{EF100E06-DCD4-463C-ABB4-EF4E786195BC}"/>
              </a:ext>
            </a:extLst>
          </p:cNvPr>
          <p:cNvSpPr>
            <a:spLocks noGrp="1"/>
          </p:cNvSpPr>
          <p:nvPr>
            <p:ph type="title"/>
          </p:nvPr>
        </p:nvSpPr>
        <p:spPr>
          <a:xfrm>
            <a:off x="2549769" y="213094"/>
            <a:ext cx="9642231" cy="720000"/>
          </a:xfrm>
        </p:spPr>
        <p:txBody>
          <a:bodyPr/>
          <a:lstStyle/>
          <a:p>
            <a:r>
              <a:rPr lang="he-IL" dirty="0"/>
              <a:t>         תרגול</a:t>
            </a:r>
          </a:p>
        </p:txBody>
      </p:sp>
      <p:sp>
        <p:nvSpPr>
          <p:cNvPr id="4" name="TextBox 3"/>
          <p:cNvSpPr txBox="1"/>
          <p:nvPr/>
        </p:nvSpPr>
        <p:spPr>
          <a:xfrm>
            <a:off x="3006095" y="1051510"/>
            <a:ext cx="8593238" cy="523220"/>
          </a:xfrm>
          <a:prstGeom prst="rect">
            <a:avLst/>
          </a:prstGeom>
          <a:noFill/>
        </p:spPr>
        <p:txBody>
          <a:bodyPr wrap="square" rtlCol="1">
            <a:spAutoFit/>
          </a:bodyPr>
          <a:lstStyle/>
          <a:p>
            <a:r>
              <a:rPr lang="he-IL" sz="2800" dirty="0">
                <a:solidFill>
                  <a:schemeClr val="accent6">
                    <a:lumMod val="75000"/>
                  </a:schemeClr>
                </a:solidFill>
                <a:latin typeface="Varela Round" pitchFamily="2" charset="-79"/>
                <a:cs typeface="Varela Round" pitchFamily="2" charset="-79"/>
              </a:rPr>
              <a:t>כתבו את המספרים בצורה הנכונה: </a:t>
            </a:r>
          </a:p>
        </p:txBody>
      </p:sp>
      <p:pic>
        <p:nvPicPr>
          <p:cNvPr id="7" name="1min_final" descr="1min_final">
            <a:hlinkClick r:id="" action="ppaction://media"/>
            <a:extLst>
              <a:ext uri="{FF2B5EF4-FFF2-40B4-BE49-F238E27FC236}">
                <a16:creationId xmlns:a16="http://schemas.microsoft.com/office/drawing/2014/main" id="{B09C1F5E-E59C-AA46-B5C1-1B6F1A66EFC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549769" y="273850"/>
            <a:ext cx="1540938" cy="549601"/>
          </a:xfrm>
          <a:prstGeom prst="rect">
            <a:avLst/>
          </a:prstGeom>
        </p:spPr>
      </p:pic>
    </p:spTree>
    <p:extLst>
      <p:ext uri="{BB962C8B-B14F-4D97-AF65-F5344CB8AC3E}">
        <p14:creationId xmlns:p14="http://schemas.microsoft.com/office/powerpoint/2010/main" val="190738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2480" fill="hold"/>
                                        <p:tgtEl>
                                          <p:spTgt spid="7"/>
                                        </p:tgtEl>
                                      </p:cBhvr>
                                    </p:cmd>
                                  </p:childTnLst>
                                </p:cTn>
                              </p:par>
                            </p:childTnLst>
                          </p:cTn>
                        </p:par>
                      </p:childTnLst>
                    </p:cTn>
                  </p:par>
                  <p:par>
                    <p:cTn id="11" fill="hold">
                      <p:stCondLst>
                        <p:cond delay="indefinite"/>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7"/>
                </p:tgtEl>
              </p:cMediaNode>
            </p:video>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sz="quarter" idx="4"/>
          </p:nvPr>
        </p:nvSpPr>
        <p:spPr>
          <a:xfrm>
            <a:off x="2743200" y="1647123"/>
            <a:ext cx="8856133" cy="3164476"/>
          </a:xfrm>
          <a:ln w="28575">
            <a:solidFill>
              <a:schemeClr val="accent2"/>
            </a:solidFill>
          </a:ln>
        </p:spPr>
        <p:txBody>
          <a:bodyPr>
            <a:noAutofit/>
          </a:bodyPr>
          <a:lstStyle/>
          <a:p>
            <a:r>
              <a:rPr lang="he-IL" sz="2000" dirty="0"/>
              <a:t>מחקר של ד"ר קרל פריי מאוניברסיטת אוקספורד קובע שבתוך שני עשורים ישתלטו רובוטים ומחשבים על </a:t>
            </a:r>
            <a:r>
              <a:rPr lang="he-IL" sz="2000" dirty="0">
                <a:solidFill>
                  <a:schemeClr val="accent2">
                    <a:lumMod val="75000"/>
                  </a:schemeClr>
                </a:solidFill>
              </a:rPr>
              <a:t>ארבעים ושבעה אחוזים</a:t>
            </a:r>
            <a:r>
              <a:rPr lang="he-IL" sz="2000" dirty="0"/>
              <a:t>  מהמִשרות.</a:t>
            </a:r>
          </a:p>
          <a:p>
            <a:r>
              <a:rPr lang="he-IL" sz="2000" dirty="0"/>
              <a:t>בים התיכון, לעומת זאת, שיעור המלחים הוא </a:t>
            </a:r>
            <a:r>
              <a:rPr lang="he-IL" sz="2000" dirty="0">
                <a:solidFill>
                  <a:schemeClr val="accent2">
                    <a:lumMod val="75000"/>
                  </a:schemeClr>
                </a:solidFill>
              </a:rPr>
              <a:t>ארבעה אחוזים </a:t>
            </a:r>
            <a:r>
              <a:rPr lang="he-IL" sz="2000" dirty="0"/>
              <a:t>בלבד. </a:t>
            </a:r>
            <a:endParaRPr lang="en-US" sz="2000" dirty="0"/>
          </a:p>
          <a:p>
            <a:r>
              <a:rPr lang="he-IL" sz="2000" dirty="0"/>
              <a:t>עומק הבולענים עלול להגיע  ל- </a:t>
            </a:r>
            <a:r>
              <a:rPr lang="he-IL" sz="2000" dirty="0">
                <a:solidFill>
                  <a:schemeClr val="accent2">
                    <a:lumMod val="75000"/>
                  </a:schemeClr>
                </a:solidFill>
              </a:rPr>
              <a:t>עשרים</a:t>
            </a:r>
            <a:r>
              <a:rPr lang="he-IL" sz="2000" dirty="0"/>
              <a:t> מטרים, וקוטרם ל- </a:t>
            </a:r>
            <a:r>
              <a:rPr lang="he-IL" sz="2000" dirty="0">
                <a:solidFill>
                  <a:schemeClr val="accent2">
                    <a:lumMod val="75000"/>
                  </a:schemeClr>
                </a:solidFill>
              </a:rPr>
              <a:t>עשרים וחמישה </a:t>
            </a:r>
            <a:r>
              <a:rPr lang="he-IL" sz="2000" dirty="0"/>
              <a:t>מטרים.</a:t>
            </a:r>
          </a:p>
          <a:p>
            <a:r>
              <a:rPr lang="he-IL" sz="2000" dirty="0"/>
              <a:t>מחזור לימוד של </a:t>
            </a:r>
            <a:r>
              <a:rPr lang="he-IL" sz="2000" dirty="0" err="1"/>
              <a:t>הש"ס</a:t>
            </a:r>
            <a:r>
              <a:rPr lang="he-IL" sz="2000" dirty="0"/>
              <a:t> כולו נמשך כ- </a:t>
            </a:r>
            <a:r>
              <a:rPr lang="he-IL" sz="2000" dirty="0">
                <a:solidFill>
                  <a:schemeClr val="accent2">
                    <a:lumMod val="75000"/>
                  </a:schemeClr>
                </a:solidFill>
              </a:rPr>
              <a:t>שבע</a:t>
            </a:r>
            <a:r>
              <a:rPr lang="he-IL" sz="2000" dirty="0"/>
              <a:t> שנים וחצי. עד היום סיימו ללמוד בשיטה זו </a:t>
            </a:r>
            <a:r>
              <a:rPr lang="he-IL" sz="2000" dirty="0">
                <a:solidFill>
                  <a:schemeClr val="accent2">
                    <a:lumMod val="75000"/>
                  </a:schemeClr>
                </a:solidFill>
              </a:rPr>
              <a:t>אחד עשר </a:t>
            </a:r>
            <a:r>
              <a:rPr lang="he-IL" sz="2000" dirty="0"/>
              <a:t>מחזורי לימוד. </a:t>
            </a:r>
          </a:p>
        </p:txBody>
      </p:sp>
      <p:sp>
        <p:nvSpPr>
          <p:cNvPr id="3" name="תיבת טקסט 2">
            <a:extLst>
              <a:ext uri="{FF2B5EF4-FFF2-40B4-BE49-F238E27FC236}">
                <a16:creationId xmlns:a16="http://schemas.microsoft.com/office/drawing/2014/main" id="{52A70ADF-5CF5-4A15-A595-672201D8D28E}"/>
              </a:ext>
            </a:extLst>
          </p:cNvPr>
          <p:cNvSpPr txBox="1"/>
          <p:nvPr/>
        </p:nvSpPr>
        <p:spPr>
          <a:xfrm>
            <a:off x="100662" y="4408123"/>
            <a:ext cx="6219825" cy="369332"/>
          </a:xfrm>
          <a:prstGeom prst="rect">
            <a:avLst/>
          </a:prstGeom>
          <a:noFill/>
        </p:spPr>
        <p:txBody>
          <a:bodyPr wrap="square" rtlCol="1">
            <a:spAutoFit/>
          </a:bodyPr>
          <a:lstStyle/>
          <a:p>
            <a:r>
              <a:rPr lang="he-IL" dirty="0">
                <a:solidFill>
                  <a:schemeClr val="accent5">
                    <a:lumMod val="50000"/>
                  </a:schemeClr>
                </a:solidFill>
                <a:latin typeface="Varela Round" panose="00000500000000000000" pitchFamily="2" charset="-79"/>
                <a:cs typeface="Varela Round" panose="00000500000000000000" pitchFamily="2" charset="-79"/>
              </a:rPr>
              <a:t>מתוך: מבחני מיצ"ב, נוסח חרדי</a:t>
            </a:r>
          </a:p>
        </p:txBody>
      </p:sp>
      <p:sp>
        <p:nvSpPr>
          <p:cNvPr id="10" name="בועת דיבור: מלבן עם פינות מעוגלות 9">
            <a:extLst>
              <a:ext uri="{FF2B5EF4-FFF2-40B4-BE49-F238E27FC236}">
                <a16:creationId xmlns:a16="http://schemas.microsoft.com/office/drawing/2014/main" id="{DF60C2B1-C9D3-41F8-A828-701F98873BC5}"/>
              </a:ext>
            </a:extLst>
          </p:cNvPr>
          <p:cNvSpPr/>
          <p:nvPr/>
        </p:nvSpPr>
        <p:spPr>
          <a:xfrm rot="20952687">
            <a:off x="381072" y="1704179"/>
            <a:ext cx="2344613" cy="3217460"/>
          </a:xfrm>
          <a:prstGeom prst="wedgeRoundRectCallout">
            <a:avLst>
              <a:gd name="adj1" fmla="val 52468"/>
              <a:gd name="adj2" fmla="val 54299"/>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600" b="1" dirty="0">
                <a:solidFill>
                  <a:schemeClr val="bg1"/>
                </a:solidFill>
                <a:latin typeface="Varela Round" panose="00000500000000000000" pitchFamily="2" charset="-79"/>
                <a:cs typeface="Varela Round" panose="00000500000000000000" pitchFamily="2" charset="-79"/>
              </a:rPr>
              <a:t>הידעתם?</a:t>
            </a:r>
          </a:p>
          <a:p>
            <a:pPr algn="ctr"/>
            <a:r>
              <a:rPr lang="he-IL" sz="2000" dirty="0">
                <a:latin typeface="Varela Round" panose="00000500000000000000" pitchFamily="2" charset="-79"/>
                <a:cs typeface="Varela Round" panose="00000500000000000000" pitchFamily="2" charset="-79"/>
              </a:rPr>
              <a:t>מספרים מופיעים גם בטקסטים מתחומי דעת שונים,</a:t>
            </a:r>
          </a:p>
          <a:p>
            <a:pPr algn="ctr"/>
            <a:r>
              <a:rPr lang="he-IL" sz="2000" dirty="0">
                <a:latin typeface="Varela Round" panose="00000500000000000000" pitchFamily="2" charset="-79"/>
                <a:cs typeface="Varela Round" panose="00000500000000000000" pitchFamily="2" charset="-79"/>
              </a:rPr>
              <a:t> ולכן חשוב להגות אותם באופן נכון ומדויק.</a:t>
            </a:r>
          </a:p>
        </p:txBody>
      </p:sp>
      <p:sp>
        <p:nvSpPr>
          <p:cNvPr id="5" name="כותרת 1">
            <a:extLst>
              <a:ext uri="{FF2B5EF4-FFF2-40B4-BE49-F238E27FC236}">
                <a16:creationId xmlns:a16="http://schemas.microsoft.com/office/drawing/2014/main" id="{EF100E06-DCD4-463C-ABB4-EF4E786195BC}"/>
              </a:ext>
            </a:extLst>
          </p:cNvPr>
          <p:cNvSpPr>
            <a:spLocks noGrp="1"/>
          </p:cNvSpPr>
          <p:nvPr>
            <p:ph type="title"/>
          </p:nvPr>
        </p:nvSpPr>
        <p:spPr>
          <a:xfrm>
            <a:off x="2549769" y="213094"/>
            <a:ext cx="9642231" cy="720000"/>
          </a:xfrm>
        </p:spPr>
        <p:txBody>
          <a:bodyPr/>
          <a:lstStyle/>
          <a:p>
            <a:r>
              <a:rPr lang="he-IL" dirty="0"/>
              <a:t>         פתרון</a:t>
            </a:r>
          </a:p>
        </p:txBody>
      </p:sp>
      <p:sp>
        <p:nvSpPr>
          <p:cNvPr id="4" name="TextBox 3"/>
          <p:cNvSpPr txBox="1"/>
          <p:nvPr/>
        </p:nvSpPr>
        <p:spPr>
          <a:xfrm>
            <a:off x="3006095" y="1051510"/>
            <a:ext cx="8593238" cy="523220"/>
          </a:xfrm>
          <a:prstGeom prst="rect">
            <a:avLst/>
          </a:prstGeom>
          <a:noFill/>
        </p:spPr>
        <p:txBody>
          <a:bodyPr wrap="square" rtlCol="1">
            <a:spAutoFit/>
          </a:bodyPr>
          <a:lstStyle/>
          <a:p>
            <a:r>
              <a:rPr lang="he-IL" sz="2800" dirty="0">
                <a:solidFill>
                  <a:schemeClr val="accent6">
                    <a:lumMod val="75000"/>
                  </a:schemeClr>
                </a:solidFill>
                <a:latin typeface="Varela Round" pitchFamily="2" charset="-79"/>
                <a:cs typeface="Varela Round" pitchFamily="2" charset="-79"/>
              </a:rPr>
              <a:t>כתבו את המספרים בצורה הנכונה: </a:t>
            </a:r>
          </a:p>
        </p:txBody>
      </p:sp>
    </p:spTree>
    <p:extLst>
      <p:ext uri="{BB962C8B-B14F-4D97-AF65-F5344CB8AC3E}">
        <p14:creationId xmlns:p14="http://schemas.microsoft.com/office/powerpoint/2010/main" val="230499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4D0ACD31-CD08-41C8-B23B-4DD0F44DA496}"/>
              </a:ext>
            </a:extLst>
          </p:cNvPr>
          <p:cNvSpPr txBox="1"/>
          <p:nvPr/>
        </p:nvSpPr>
        <p:spPr>
          <a:xfrm>
            <a:off x="284375" y="3200393"/>
            <a:ext cx="11844391" cy="461665"/>
          </a:xfrm>
          <a:prstGeom prst="rect">
            <a:avLst/>
          </a:prstGeom>
          <a:noFill/>
        </p:spPr>
        <p:txBody>
          <a:bodyPr wrap="square" rtlCol="1">
            <a:spAutoFit/>
          </a:bodyPr>
          <a:lstStyle/>
          <a:p>
            <a:r>
              <a:rPr lang="he-IL" sz="2400" b="1" dirty="0">
                <a:highlight>
                  <a:srgbClr val="FFFF00"/>
                </a:highlight>
                <a:latin typeface="Varela Round" panose="00000500000000000000" pitchFamily="2" charset="-79"/>
                <a:cs typeface="Varela Round" panose="00000500000000000000" pitchFamily="2" charset="-79"/>
              </a:rPr>
              <a:t>3</a:t>
            </a:r>
            <a:r>
              <a:rPr lang="he-IL" sz="2400" b="1" dirty="0">
                <a:latin typeface="Varela Round" panose="00000500000000000000" pitchFamily="2" charset="-79"/>
                <a:cs typeface="Varela Round" panose="00000500000000000000" pitchFamily="2" charset="-79"/>
              </a:rPr>
              <a:t> השופטים הראשונים בתקופת השופטים הם:</a:t>
            </a:r>
            <a:r>
              <a:rPr lang="he-IL" dirty="0"/>
              <a:t> </a:t>
            </a:r>
            <a:r>
              <a:rPr lang="he-IL" sz="2400" dirty="0"/>
              <a:t>עָתְנִיאֵל בֶּן-קְנַז, אֵהוּד בֶּן-גֵּרָא, שַׁמְגַּר בֶּן-עֲנָת.</a:t>
            </a:r>
            <a:endParaRPr lang="he-IL" sz="3200" b="1" dirty="0">
              <a:latin typeface="Varela Round" panose="00000500000000000000" pitchFamily="2" charset="-79"/>
              <a:cs typeface="Varela Round" panose="00000500000000000000" pitchFamily="2" charset="-79"/>
            </a:endParaRPr>
          </a:p>
        </p:txBody>
      </p:sp>
      <p:sp>
        <p:nvSpPr>
          <p:cNvPr id="10" name="מלבן 9">
            <a:extLst>
              <a:ext uri="{FF2B5EF4-FFF2-40B4-BE49-F238E27FC236}">
                <a16:creationId xmlns:a16="http://schemas.microsoft.com/office/drawing/2014/main" id="{DFC2B5D7-98F3-4D76-8E9B-E7BF122D30F2}"/>
              </a:ext>
            </a:extLst>
          </p:cNvPr>
          <p:cNvSpPr/>
          <p:nvPr/>
        </p:nvSpPr>
        <p:spPr>
          <a:xfrm>
            <a:off x="2434185" y="964413"/>
            <a:ext cx="7957225" cy="1241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r>
              <a:rPr lang="he-IL" sz="3600" b="1" dirty="0">
                <a:solidFill>
                  <a:schemeClr val="bg1"/>
                </a:solidFill>
                <a:latin typeface="Varela Round" pitchFamily="2" charset="-79"/>
                <a:ea typeface="+mj-ea"/>
                <a:cs typeface="Varela Round" pitchFamily="2" charset="-79"/>
              </a:rPr>
              <a:t>כיצד נאמר את הספרה 3 במשפט הבא?</a:t>
            </a:r>
          </a:p>
        </p:txBody>
      </p:sp>
      <p:pic>
        <p:nvPicPr>
          <p:cNvPr id="11" name="Picture 4" descr="Question, Question Mark, Response">
            <a:extLst>
              <a:ext uri="{FF2B5EF4-FFF2-40B4-BE49-F238E27FC236}">
                <a16:creationId xmlns:a16="http://schemas.microsoft.com/office/drawing/2014/main" id="{A58F814C-2840-4BA1-AE6B-463C92BFC26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305086">
            <a:off x="693789" y="876442"/>
            <a:ext cx="1970540" cy="1970540"/>
          </a:xfrm>
          <a:prstGeom prst="rect">
            <a:avLst/>
          </a:prstGeom>
          <a:noFill/>
          <a:extLst>
            <a:ext uri="{909E8E84-426E-40DD-AFC4-6F175D3DCCD1}">
              <a14:hiddenFill xmlns:a14="http://schemas.microsoft.com/office/drawing/2010/main">
                <a:solidFill>
                  <a:srgbClr val="FFFFFF"/>
                </a:solidFill>
              </a14:hiddenFill>
            </a:ext>
          </a:extLst>
        </p:spPr>
      </p:pic>
      <p:sp>
        <p:nvSpPr>
          <p:cNvPr id="15" name="תיבת טקסט 14">
            <a:extLst>
              <a:ext uri="{FF2B5EF4-FFF2-40B4-BE49-F238E27FC236}">
                <a16:creationId xmlns:a16="http://schemas.microsoft.com/office/drawing/2014/main" id="{E47B23FF-6992-4E02-A75C-B95A7759F07C}"/>
              </a:ext>
            </a:extLst>
          </p:cNvPr>
          <p:cNvSpPr txBox="1"/>
          <p:nvPr/>
        </p:nvSpPr>
        <p:spPr>
          <a:xfrm>
            <a:off x="0" y="4207286"/>
            <a:ext cx="12128767" cy="461665"/>
          </a:xfrm>
          <a:prstGeom prst="rect">
            <a:avLst/>
          </a:prstGeom>
          <a:noFill/>
        </p:spPr>
        <p:txBody>
          <a:bodyPr wrap="square" rtlCol="1">
            <a:spAutoFit/>
          </a:bodyPr>
          <a:lstStyle/>
          <a:p>
            <a:pPr lvl="0"/>
            <a:r>
              <a:rPr lang="he-IL" sz="2400" b="1" dirty="0">
                <a:highlight>
                  <a:srgbClr val="FFFF00"/>
                </a:highlight>
                <a:latin typeface="Varela Round" panose="00000500000000000000" pitchFamily="2" charset="-79"/>
                <a:cs typeface="Varela Round" panose="00000500000000000000" pitchFamily="2" charset="-79"/>
              </a:rPr>
              <a:t>שלושת </a:t>
            </a:r>
            <a:r>
              <a:rPr lang="he-IL" sz="2400" b="1" dirty="0">
                <a:solidFill>
                  <a:prstClr val="black"/>
                </a:solidFill>
                <a:latin typeface="Varela Round" panose="00000500000000000000" pitchFamily="2" charset="-79"/>
                <a:cs typeface="Varela Round" panose="00000500000000000000" pitchFamily="2" charset="-79"/>
              </a:rPr>
              <a:t>השופטים הראשונים בתקופת השופטים הם:</a:t>
            </a:r>
            <a:r>
              <a:rPr lang="he-IL" dirty="0">
                <a:solidFill>
                  <a:prstClr val="black"/>
                </a:solidFill>
              </a:rPr>
              <a:t>  </a:t>
            </a:r>
            <a:r>
              <a:rPr lang="he-IL" sz="2400" dirty="0">
                <a:solidFill>
                  <a:prstClr val="black"/>
                </a:solidFill>
              </a:rPr>
              <a:t>עָתְנִיאֵל בֶּן-קְנַז, אֵהוּד בֶּן-גֵּרָא, שַׁמְגַּר בֶּן-עֲנָת.</a:t>
            </a:r>
            <a:endParaRPr lang="he-IL" sz="3200" b="1" dirty="0">
              <a:solidFill>
                <a:prstClr val="black"/>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57141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42026AC-C441-4EE5-802D-199A6F0BA8B7}"/>
              </a:ext>
            </a:extLst>
          </p:cNvPr>
          <p:cNvSpPr>
            <a:spLocks noGrp="1"/>
          </p:cNvSpPr>
          <p:nvPr>
            <p:ph type="title"/>
          </p:nvPr>
        </p:nvSpPr>
        <p:spPr/>
        <p:txBody>
          <a:bodyPr/>
          <a:lstStyle/>
          <a:p>
            <a:r>
              <a:rPr lang="he-IL" dirty="0"/>
              <a:t>שם המספר בצורת הנסמך</a:t>
            </a:r>
          </a:p>
        </p:txBody>
      </p:sp>
      <p:sp>
        <p:nvSpPr>
          <p:cNvPr id="4" name="מציין מיקום תוכן 3">
            <a:extLst>
              <a:ext uri="{FF2B5EF4-FFF2-40B4-BE49-F238E27FC236}">
                <a16:creationId xmlns:a16="http://schemas.microsoft.com/office/drawing/2014/main" id="{5865CD25-5806-4926-A81D-5E263A253078}"/>
              </a:ext>
            </a:extLst>
          </p:cNvPr>
          <p:cNvSpPr>
            <a:spLocks noGrp="1"/>
          </p:cNvSpPr>
          <p:nvPr>
            <p:ph sz="quarter" idx="4"/>
          </p:nvPr>
        </p:nvSpPr>
        <p:spPr>
          <a:xfrm>
            <a:off x="-626532" y="1464821"/>
            <a:ext cx="11964000" cy="4712223"/>
          </a:xfrm>
        </p:spPr>
        <p:txBody>
          <a:bodyPr>
            <a:normAutofit/>
          </a:bodyPr>
          <a:lstStyle/>
          <a:p>
            <a:pPr marL="96848" indent="0">
              <a:buNone/>
            </a:pPr>
            <a:r>
              <a:rPr lang="he-IL" b="1" dirty="0"/>
              <a:t>1.</a:t>
            </a:r>
            <a:r>
              <a:rPr lang="he-IL" dirty="0"/>
              <a:t>	</a:t>
            </a:r>
            <a:r>
              <a:rPr lang="he-IL" b="1" dirty="0"/>
              <a:t>המפעל הושבת עקב (4) ארבע/ארבעת </a:t>
            </a:r>
            <a:r>
              <a:rPr lang="he-IL" b="1" dirty="0">
                <a:solidFill>
                  <a:srgbClr val="FF0000"/>
                </a:solidFill>
              </a:rPr>
              <a:t>הַ</a:t>
            </a:r>
            <a:r>
              <a:rPr lang="he-IL" b="1" dirty="0"/>
              <a:t>תַקָלות</a:t>
            </a:r>
            <a:r>
              <a:rPr lang="he-IL" dirty="0"/>
              <a:t>.</a:t>
            </a:r>
          </a:p>
          <a:p>
            <a:pPr marL="96848" indent="0">
              <a:buNone/>
            </a:pPr>
            <a:endParaRPr lang="he-IL" dirty="0"/>
          </a:p>
          <a:p>
            <a:pPr marL="96848" indent="0">
              <a:buNone/>
            </a:pPr>
            <a:endParaRPr lang="en-US" dirty="0"/>
          </a:p>
          <a:p>
            <a:pPr marL="96848" indent="0">
              <a:buNone/>
            </a:pPr>
            <a:r>
              <a:rPr lang="he-IL" b="1" dirty="0"/>
              <a:t>2.	</a:t>
            </a:r>
            <a:r>
              <a:rPr lang="he-IL" dirty="0"/>
              <a:t>(10)  </a:t>
            </a:r>
            <a:r>
              <a:rPr lang="he-IL" b="1" dirty="0"/>
              <a:t>עשר/עשרת </a:t>
            </a:r>
            <a:r>
              <a:rPr lang="he-IL" b="1" dirty="0">
                <a:solidFill>
                  <a:srgbClr val="FF0000"/>
                </a:solidFill>
              </a:rPr>
              <a:t>ה</a:t>
            </a:r>
            <a:r>
              <a:rPr lang="he-IL" b="1" dirty="0"/>
              <a:t>חֲבָרות שהוקמו שילבו טכנולוגיות חדשות בתהליך הייצור.</a:t>
            </a:r>
          </a:p>
          <a:p>
            <a:pPr marL="96848" indent="0">
              <a:buNone/>
            </a:pPr>
            <a:endParaRPr lang="he-IL" dirty="0"/>
          </a:p>
          <a:p>
            <a:pPr marL="96848" indent="0">
              <a:buNone/>
            </a:pPr>
            <a:endParaRPr lang="en-US" dirty="0"/>
          </a:p>
          <a:p>
            <a:pPr marL="96848" indent="0">
              <a:buNone/>
            </a:pPr>
            <a:r>
              <a:rPr lang="he-IL" b="1" dirty="0"/>
              <a:t>3.</a:t>
            </a:r>
            <a:r>
              <a:rPr lang="he-IL" dirty="0"/>
              <a:t>	(6) </a:t>
            </a:r>
            <a:r>
              <a:rPr lang="he-IL" b="1" dirty="0"/>
              <a:t>ששה /ששת  החיישנים הורכבו בדַלתות הכניסה למפעל</a:t>
            </a:r>
            <a:r>
              <a:rPr lang="he-IL" dirty="0"/>
              <a:t>.</a:t>
            </a:r>
          </a:p>
          <a:p>
            <a:pPr marL="96848" indent="0">
              <a:buNone/>
            </a:pPr>
            <a:endParaRPr lang="en-US" dirty="0"/>
          </a:p>
          <a:p>
            <a:endParaRPr lang="he-IL" dirty="0"/>
          </a:p>
          <a:p>
            <a:pPr marL="96848" indent="0">
              <a:buNone/>
            </a:pPr>
            <a:endParaRPr lang="he-IL" dirty="0"/>
          </a:p>
          <a:p>
            <a:endParaRPr lang="he-IL" dirty="0"/>
          </a:p>
          <a:p>
            <a:endParaRPr lang="he-IL" dirty="0"/>
          </a:p>
        </p:txBody>
      </p:sp>
      <p:sp>
        <p:nvSpPr>
          <p:cNvPr id="18" name="חץ: למטה 17">
            <a:extLst>
              <a:ext uri="{FF2B5EF4-FFF2-40B4-BE49-F238E27FC236}">
                <a16:creationId xmlns:a16="http://schemas.microsoft.com/office/drawing/2014/main" id="{6FE379DD-668E-431E-B046-555F14A0AB4C}"/>
              </a:ext>
            </a:extLst>
          </p:cNvPr>
          <p:cNvSpPr/>
          <p:nvPr/>
        </p:nvSpPr>
        <p:spPr>
          <a:xfrm>
            <a:off x="6683192" y="1093241"/>
            <a:ext cx="143137" cy="371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9" name="חץ: למטה 18">
            <a:extLst>
              <a:ext uri="{FF2B5EF4-FFF2-40B4-BE49-F238E27FC236}">
                <a16:creationId xmlns:a16="http://schemas.microsoft.com/office/drawing/2014/main" id="{F7E5CF1F-4026-4EB9-BECE-5806081C6B3C}"/>
              </a:ext>
            </a:extLst>
          </p:cNvPr>
          <p:cNvSpPr/>
          <p:nvPr/>
        </p:nvSpPr>
        <p:spPr>
          <a:xfrm>
            <a:off x="9239161" y="2422864"/>
            <a:ext cx="143137" cy="371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0" name="חץ: למטה 19">
            <a:extLst>
              <a:ext uri="{FF2B5EF4-FFF2-40B4-BE49-F238E27FC236}">
                <a16:creationId xmlns:a16="http://schemas.microsoft.com/office/drawing/2014/main" id="{402DEA9F-B336-4432-BC5E-E69C1D806B41}"/>
              </a:ext>
            </a:extLst>
          </p:cNvPr>
          <p:cNvSpPr/>
          <p:nvPr/>
        </p:nvSpPr>
        <p:spPr>
          <a:xfrm>
            <a:off x="8560897" y="3816282"/>
            <a:ext cx="143137" cy="371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7" name="1min_final" descr="1min_final">
            <a:hlinkClick r:id="" action="ppaction://media"/>
            <a:extLst>
              <a:ext uri="{FF2B5EF4-FFF2-40B4-BE49-F238E27FC236}">
                <a16:creationId xmlns:a16="http://schemas.microsoft.com/office/drawing/2014/main" id="{B09C1F5E-E59C-AA46-B5C1-1B6F1A66EFC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16923" y="933094"/>
            <a:ext cx="1540938" cy="549601"/>
          </a:xfrm>
          <a:prstGeom prst="rect">
            <a:avLst/>
          </a:prstGeom>
        </p:spPr>
      </p:pic>
    </p:spTree>
    <p:extLst>
      <p:ext uri="{BB962C8B-B14F-4D97-AF65-F5344CB8AC3E}">
        <p14:creationId xmlns:p14="http://schemas.microsoft.com/office/powerpoint/2010/main" val="73500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480"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7"/>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7"/>
                </p:tgtEl>
              </p:cMediaNode>
            </p:video>
          </p:childTnLst>
        </p:cTn>
      </p:par>
    </p:tnLst>
    <p:bldLst>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5865CD25-5806-4926-A81D-5E263A253078}"/>
              </a:ext>
            </a:extLst>
          </p:cNvPr>
          <p:cNvSpPr>
            <a:spLocks noGrp="1"/>
          </p:cNvSpPr>
          <p:nvPr>
            <p:ph sz="quarter" idx="4"/>
          </p:nvPr>
        </p:nvSpPr>
        <p:spPr>
          <a:xfrm>
            <a:off x="465520" y="3987538"/>
            <a:ext cx="10724096" cy="2189506"/>
          </a:xfrm>
        </p:spPr>
        <p:txBody>
          <a:bodyPr>
            <a:normAutofit/>
          </a:bodyPr>
          <a:lstStyle/>
          <a:p>
            <a:pPr marL="96848" indent="0">
              <a:buNone/>
            </a:pPr>
            <a:endParaRPr lang="he-IL" dirty="0"/>
          </a:p>
          <a:p>
            <a:pPr marL="96848" indent="0">
              <a:buNone/>
            </a:pPr>
            <a:endParaRPr lang="he-IL" dirty="0"/>
          </a:p>
          <a:p>
            <a:pPr marL="96848" indent="0">
              <a:buNone/>
            </a:pPr>
            <a:r>
              <a:rPr lang="he-IL" dirty="0"/>
              <a:t>    </a:t>
            </a:r>
          </a:p>
          <a:p>
            <a:pPr marL="96848" indent="0">
              <a:buNone/>
            </a:pPr>
            <a:endParaRPr lang="en-US" dirty="0"/>
          </a:p>
          <a:p>
            <a:pPr marL="96848" indent="0">
              <a:buNone/>
            </a:pPr>
            <a:endParaRPr lang="en-US" dirty="0"/>
          </a:p>
          <a:p>
            <a:pPr marL="96848" indent="0">
              <a:buNone/>
            </a:pPr>
            <a:endParaRPr lang="he-IL" dirty="0"/>
          </a:p>
          <a:p>
            <a:pPr marL="96848" indent="0">
              <a:buNone/>
            </a:pPr>
            <a:endParaRPr lang="he-IL" dirty="0"/>
          </a:p>
          <a:p>
            <a:pPr marL="96848" indent="0">
              <a:buNone/>
            </a:pPr>
            <a:endParaRPr lang="he-IL" dirty="0"/>
          </a:p>
          <a:p>
            <a:pPr marL="96848" indent="0">
              <a:buNone/>
            </a:pPr>
            <a:endParaRPr lang="he-IL" dirty="0"/>
          </a:p>
        </p:txBody>
      </p:sp>
      <p:sp>
        <p:nvSpPr>
          <p:cNvPr id="6" name="מלבן 5">
            <a:extLst>
              <a:ext uri="{FF2B5EF4-FFF2-40B4-BE49-F238E27FC236}">
                <a16:creationId xmlns:a16="http://schemas.microsoft.com/office/drawing/2014/main" id="{5A8E0098-4A60-4A64-A5DE-F0377F909E0D}"/>
              </a:ext>
            </a:extLst>
          </p:cNvPr>
          <p:cNvSpPr/>
          <p:nvPr/>
        </p:nvSpPr>
        <p:spPr>
          <a:xfrm>
            <a:off x="-681640" y="4083091"/>
            <a:ext cx="9851010" cy="2585323"/>
          </a:xfrm>
          <a:prstGeom prst="rect">
            <a:avLst/>
          </a:prstGeom>
        </p:spPr>
        <p:txBody>
          <a:bodyPr wrap="square">
            <a:spAutoFit/>
          </a:bodyPr>
          <a:lstStyle/>
          <a:p>
            <a:r>
              <a:rPr lang="he-IL" dirty="0"/>
              <a:t> </a:t>
            </a:r>
          </a:p>
          <a:p>
            <a:r>
              <a:rPr lang="he-IL" sz="2400" dirty="0">
                <a:solidFill>
                  <a:srgbClr val="002060"/>
                </a:solidFill>
                <a:latin typeface="Varela Round" pitchFamily="2" charset="-79"/>
                <a:cs typeface="Varela Round" pitchFamily="2" charset="-79"/>
              </a:rPr>
              <a:t>דוגמה: </a:t>
            </a:r>
          </a:p>
          <a:p>
            <a:endParaRPr lang="he-IL" sz="2400" dirty="0">
              <a:solidFill>
                <a:srgbClr val="002060"/>
              </a:solidFill>
              <a:latin typeface="Varela Round" pitchFamily="2" charset="-79"/>
              <a:cs typeface="Varela Round" pitchFamily="2" charset="-79"/>
            </a:endParaRPr>
          </a:p>
          <a:p>
            <a:r>
              <a:rPr lang="he-IL" sz="2400" dirty="0">
                <a:solidFill>
                  <a:srgbClr val="002060"/>
                </a:solidFill>
                <a:latin typeface="Varela Round" pitchFamily="2" charset="-79"/>
                <a:cs typeface="Varela Round" pitchFamily="2" charset="-79"/>
              </a:rPr>
              <a:t>עשרה דברות נאמרו בהר סיני. (צורת הנפרד של שם המספר)</a:t>
            </a:r>
          </a:p>
          <a:p>
            <a:endParaRPr lang="he-IL" sz="2400" dirty="0">
              <a:solidFill>
                <a:srgbClr val="002060"/>
              </a:solidFill>
              <a:latin typeface="Varela Round" pitchFamily="2" charset="-79"/>
              <a:cs typeface="Varela Round" pitchFamily="2" charset="-79"/>
            </a:endParaRPr>
          </a:p>
          <a:p>
            <a:r>
              <a:rPr lang="he-IL" sz="2400" dirty="0">
                <a:solidFill>
                  <a:srgbClr val="002060"/>
                </a:solidFill>
                <a:latin typeface="Varela Round" pitchFamily="2" charset="-79"/>
                <a:cs typeface="Varela Round" pitchFamily="2" charset="-79"/>
              </a:rPr>
              <a:t>עשרת הדברות(צורת הנסמך של שם המספר)</a:t>
            </a:r>
          </a:p>
          <a:p>
            <a:endParaRPr lang="he-IL" sz="2400" dirty="0">
              <a:solidFill>
                <a:srgbClr val="002060"/>
              </a:solidFill>
              <a:latin typeface="Varela Round" pitchFamily="2" charset="-79"/>
              <a:cs typeface="Varela Round" pitchFamily="2" charset="-79"/>
            </a:endParaRPr>
          </a:p>
        </p:txBody>
      </p:sp>
      <p:sp>
        <p:nvSpPr>
          <p:cNvPr id="8" name="תיבת טקסט 7">
            <a:extLst>
              <a:ext uri="{FF2B5EF4-FFF2-40B4-BE49-F238E27FC236}">
                <a16:creationId xmlns:a16="http://schemas.microsoft.com/office/drawing/2014/main" id="{2AB6E1CA-7CDD-458B-B589-F7D9FDE6D0A0}"/>
              </a:ext>
            </a:extLst>
          </p:cNvPr>
          <p:cNvSpPr txBox="1"/>
          <p:nvPr/>
        </p:nvSpPr>
        <p:spPr>
          <a:xfrm>
            <a:off x="6155267" y="680956"/>
            <a:ext cx="4309533" cy="3416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marL="96848" indent="0" algn="ctr">
              <a:buNone/>
            </a:pPr>
            <a:r>
              <a:rPr lang="he-IL" sz="2400" b="1" dirty="0">
                <a:solidFill>
                  <a:schemeClr val="bg1"/>
                </a:solidFill>
                <a:latin typeface="Varela Round" panose="00000500000000000000" pitchFamily="2" charset="-79"/>
                <a:cs typeface="Varela Round" pitchFamily="2" charset="-79"/>
              </a:rPr>
              <a:t>צירוף סמיכות-</a:t>
            </a:r>
          </a:p>
          <a:p>
            <a:pPr marL="96848" indent="0" algn="ctr">
              <a:buNone/>
            </a:pPr>
            <a:r>
              <a:rPr lang="he-IL" sz="2400" b="1" dirty="0">
                <a:solidFill>
                  <a:schemeClr val="bg1"/>
                </a:solidFill>
                <a:latin typeface="Varela Round" panose="00000500000000000000" pitchFamily="2" charset="-79"/>
                <a:cs typeface="Varela Round" pitchFamily="2" charset="-79"/>
              </a:rPr>
              <a:t>     </a:t>
            </a:r>
            <a:r>
              <a:rPr lang="he-IL" sz="2400" b="1" dirty="0" err="1">
                <a:solidFill>
                  <a:schemeClr val="bg1"/>
                </a:solidFill>
                <a:latin typeface="Varela Round" panose="00000500000000000000" pitchFamily="2" charset="-79"/>
                <a:cs typeface="Varela Round" pitchFamily="2" charset="-79"/>
              </a:rPr>
              <a:t>נ"ס</a:t>
            </a:r>
            <a:endParaRPr lang="he-IL" sz="2400" b="1" dirty="0">
              <a:solidFill>
                <a:schemeClr val="bg1"/>
              </a:solidFill>
              <a:latin typeface="Varela Round" pitchFamily="2" charset="-79"/>
              <a:cs typeface="Varela Round" pitchFamily="2" charset="-79"/>
            </a:endParaRPr>
          </a:p>
          <a:p>
            <a:pPr marL="96848" indent="0">
              <a:buNone/>
            </a:pPr>
            <a:endParaRPr lang="he-IL" dirty="0">
              <a:solidFill>
                <a:schemeClr val="bg1"/>
              </a:solidFill>
              <a:latin typeface="Varela Round" panose="00000500000000000000" pitchFamily="2" charset="-79"/>
              <a:cs typeface="Varela Round" panose="00000500000000000000" pitchFamily="2" charset="-79"/>
            </a:endParaRPr>
          </a:p>
          <a:p>
            <a:pPr marL="96848" indent="0">
              <a:buNone/>
            </a:pPr>
            <a:endParaRPr lang="he-IL" u="sng" dirty="0">
              <a:solidFill>
                <a:schemeClr val="bg1"/>
              </a:solidFill>
              <a:latin typeface="Varela Round" panose="00000500000000000000" pitchFamily="2" charset="-79"/>
              <a:cs typeface="Varela Round" panose="00000500000000000000" pitchFamily="2" charset="-79"/>
            </a:endParaRPr>
          </a:p>
          <a:p>
            <a:pPr marL="96848" indent="0">
              <a:buNone/>
            </a:pPr>
            <a:r>
              <a:rPr lang="he-IL" sz="2400" dirty="0">
                <a:solidFill>
                  <a:schemeClr val="accent4"/>
                </a:solidFill>
                <a:latin typeface="Varela Round" pitchFamily="2" charset="-79"/>
                <a:cs typeface="Varela Round" pitchFamily="2" charset="-79"/>
              </a:rPr>
              <a:t>              </a:t>
            </a:r>
            <a:r>
              <a:rPr lang="he-IL" sz="2400" u="sng" dirty="0">
                <a:solidFill>
                  <a:schemeClr val="accent4"/>
                </a:solidFill>
                <a:latin typeface="Varela Round" pitchFamily="2" charset="-79"/>
                <a:cs typeface="Varela Round" pitchFamily="2" charset="-79"/>
              </a:rPr>
              <a:t> נסמך </a:t>
            </a:r>
            <a:r>
              <a:rPr lang="he-IL" sz="2400" dirty="0">
                <a:solidFill>
                  <a:schemeClr val="accent4"/>
                </a:solidFill>
                <a:latin typeface="Varela Round" pitchFamily="2" charset="-79"/>
                <a:cs typeface="Varela Round" pitchFamily="2" charset="-79"/>
              </a:rPr>
              <a:t>         </a:t>
            </a:r>
            <a:r>
              <a:rPr lang="he-IL" sz="2400" u="sng" dirty="0">
                <a:solidFill>
                  <a:schemeClr val="accent4"/>
                </a:solidFill>
                <a:latin typeface="Varela Round" pitchFamily="2" charset="-79"/>
                <a:cs typeface="Varela Round" pitchFamily="2" charset="-79"/>
              </a:rPr>
              <a:t>סומך</a:t>
            </a:r>
          </a:p>
          <a:p>
            <a:pPr marL="96848" indent="0">
              <a:buNone/>
            </a:pPr>
            <a:r>
              <a:rPr lang="he-IL" dirty="0">
                <a:latin typeface="Varela Round" panose="00000500000000000000" pitchFamily="2" charset="-79"/>
                <a:cs typeface="Varela Round" panose="00000500000000000000" pitchFamily="2" charset="-79"/>
              </a:rPr>
              <a:t>                   אַרְבַּע                 </a:t>
            </a:r>
            <a:r>
              <a:rPr lang="he-IL" dirty="0" err="1">
                <a:latin typeface="Varela Round" panose="00000500000000000000" pitchFamily="2" charset="-79"/>
                <a:cs typeface="Varela Round" panose="00000500000000000000" pitchFamily="2" charset="-79"/>
              </a:rPr>
              <a:t>הַפֵּאֹת</a:t>
            </a:r>
            <a:r>
              <a:rPr lang="he-IL" sz="2400" dirty="0">
                <a:solidFill>
                  <a:schemeClr val="bg1"/>
                </a:solidFill>
                <a:latin typeface="Varela Round" pitchFamily="2" charset="-79"/>
                <a:cs typeface="Varela Round" pitchFamily="2" charset="-79"/>
              </a:rPr>
              <a:t> </a:t>
            </a:r>
          </a:p>
          <a:p>
            <a:pPr marL="96848" indent="0">
              <a:buNone/>
            </a:pPr>
            <a:r>
              <a:rPr lang="he-IL" sz="2400" dirty="0">
                <a:solidFill>
                  <a:schemeClr val="bg1"/>
                </a:solidFill>
                <a:latin typeface="Varela Round" pitchFamily="2" charset="-79"/>
                <a:cs typeface="Varela Round" pitchFamily="2" charset="-79"/>
              </a:rPr>
              <a:t>              </a:t>
            </a:r>
            <a:r>
              <a:rPr lang="he-IL" dirty="0">
                <a:latin typeface="Varela Round" panose="00000500000000000000" pitchFamily="2" charset="-79"/>
                <a:cs typeface="Varela Round" panose="00000500000000000000" pitchFamily="2" charset="-79"/>
              </a:rPr>
              <a:t>עשר                   המכות</a:t>
            </a:r>
          </a:p>
          <a:p>
            <a:pPr marL="96848" indent="0">
              <a:buNone/>
            </a:pPr>
            <a:r>
              <a:rPr lang="he-IL" sz="2400" dirty="0">
                <a:solidFill>
                  <a:schemeClr val="bg1"/>
                </a:solidFill>
                <a:latin typeface="Varela Round" pitchFamily="2" charset="-79"/>
                <a:cs typeface="Varela Round" pitchFamily="2" charset="-79"/>
              </a:rPr>
              <a:t>              </a:t>
            </a:r>
            <a:r>
              <a:rPr lang="he-IL" dirty="0">
                <a:latin typeface="Varela Round" panose="00000500000000000000" pitchFamily="2" charset="-79"/>
                <a:cs typeface="Varela Round" panose="00000500000000000000" pitchFamily="2" charset="-79"/>
              </a:rPr>
              <a:t>עשרת                הדברות</a:t>
            </a:r>
          </a:p>
          <a:p>
            <a:pPr marL="96848" indent="0">
              <a:buNone/>
            </a:pPr>
            <a:r>
              <a:rPr lang="he-IL" dirty="0">
                <a:latin typeface="Varela Round" panose="00000500000000000000" pitchFamily="2" charset="-79"/>
                <a:cs typeface="Varela Round" panose="00000500000000000000" pitchFamily="2" charset="-79"/>
              </a:rPr>
              <a:t>                   שֵשֶת                 ימים</a:t>
            </a:r>
          </a:p>
          <a:p>
            <a:endParaRPr lang="he-IL" dirty="0">
              <a:solidFill>
                <a:schemeClr val="bg1"/>
              </a:solidFill>
            </a:endParaRPr>
          </a:p>
        </p:txBody>
      </p:sp>
      <p:sp>
        <p:nvSpPr>
          <p:cNvPr id="10" name="חץ: למטה 9">
            <a:extLst>
              <a:ext uri="{FF2B5EF4-FFF2-40B4-BE49-F238E27FC236}">
                <a16:creationId xmlns:a16="http://schemas.microsoft.com/office/drawing/2014/main" id="{7F4C8C7D-6CC4-4A8F-BF83-471A3BBDA76E}"/>
              </a:ext>
            </a:extLst>
          </p:cNvPr>
          <p:cNvSpPr/>
          <p:nvPr/>
        </p:nvSpPr>
        <p:spPr>
          <a:xfrm rot="19605595">
            <a:off x="8587178" y="1568211"/>
            <a:ext cx="206311" cy="40122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בועת דיבור: מלבן עם פינות מעוגלות 12">
            <a:extLst>
              <a:ext uri="{FF2B5EF4-FFF2-40B4-BE49-F238E27FC236}">
                <a16:creationId xmlns:a16="http://schemas.microsoft.com/office/drawing/2014/main" id="{D7AB82E8-D17B-4D18-8F78-5C672540A42D}"/>
              </a:ext>
            </a:extLst>
          </p:cNvPr>
          <p:cNvSpPr/>
          <p:nvPr/>
        </p:nvSpPr>
        <p:spPr>
          <a:xfrm rot="20952687">
            <a:off x="2926717" y="563109"/>
            <a:ext cx="2344613" cy="3217460"/>
          </a:xfrm>
          <a:prstGeom prst="wedgeRoundRectCallout">
            <a:avLst>
              <a:gd name="adj1" fmla="val 91607"/>
              <a:gd name="adj2" fmla="val 50189"/>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600" b="1" dirty="0">
                <a:solidFill>
                  <a:schemeClr val="bg1"/>
                </a:solidFill>
                <a:latin typeface="Varela Round" panose="00000500000000000000" pitchFamily="2" charset="-79"/>
                <a:cs typeface="Varela Round" panose="00000500000000000000" pitchFamily="2" charset="-79"/>
              </a:rPr>
              <a:t>הידעתם?</a:t>
            </a:r>
          </a:p>
          <a:p>
            <a:pPr algn="ctr"/>
            <a:r>
              <a:rPr lang="he-IL" sz="2000" dirty="0">
                <a:latin typeface="Varela Round" panose="00000500000000000000" pitchFamily="2" charset="-79"/>
                <a:cs typeface="Varela Round" panose="00000500000000000000" pitchFamily="2" charset="-79"/>
              </a:rPr>
              <a:t>בצירופי סמיכות המילה הראשונה היא הנסמך והמילה השנייה היא הסומך</a:t>
            </a:r>
            <a:r>
              <a:rPr lang="he-IL" sz="2000" dirty="0"/>
              <a:t>.</a:t>
            </a:r>
          </a:p>
        </p:txBody>
      </p:sp>
      <p:sp>
        <p:nvSpPr>
          <p:cNvPr id="22" name="חץ: למטה 21">
            <a:extLst>
              <a:ext uri="{FF2B5EF4-FFF2-40B4-BE49-F238E27FC236}">
                <a16:creationId xmlns:a16="http://schemas.microsoft.com/office/drawing/2014/main" id="{A98A59F6-A912-452D-91EE-5AE8F7D9F098}"/>
              </a:ext>
            </a:extLst>
          </p:cNvPr>
          <p:cNvSpPr/>
          <p:nvPr/>
        </p:nvSpPr>
        <p:spPr>
          <a:xfrm rot="1921857">
            <a:off x="7549933" y="1559183"/>
            <a:ext cx="206311" cy="40122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חץ: למטה 25">
            <a:extLst>
              <a:ext uri="{FF2B5EF4-FFF2-40B4-BE49-F238E27FC236}">
                <a16:creationId xmlns:a16="http://schemas.microsoft.com/office/drawing/2014/main" id="{691B609D-0347-4C74-AFF7-851111CA7326}"/>
              </a:ext>
            </a:extLst>
          </p:cNvPr>
          <p:cNvSpPr/>
          <p:nvPr/>
        </p:nvSpPr>
        <p:spPr>
          <a:xfrm>
            <a:off x="8559695" y="4700892"/>
            <a:ext cx="261276" cy="490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חץ: למטה 26">
            <a:extLst>
              <a:ext uri="{FF2B5EF4-FFF2-40B4-BE49-F238E27FC236}">
                <a16:creationId xmlns:a16="http://schemas.microsoft.com/office/drawing/2014/main" id="{673B908F-6FEF-4F5A-8F53-CEFF86BD524E}"/>
              </a:ext>
            </a:extLst>
          </p:cNvPr>
          <p:cNvSpPr/>
          <p:nvPr/>
        </p:nvSpPr>
        <p:spPr>
          <a:xfrm>
            <a:off x="8529122" y="5432330"/>
            <a:ext cx="261276" cy="490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81038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13" grpId="0" animBg="1"/>
      <p:bldP spid="2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10C7B0A-770A-4650-84FB-11F68091BFE6}"/>
              </a:ext>
            </a:extLst>
          </p:cNvPr>
          <p:cNvSpPr>
            <a:spLocks noGrp="1"/>
          </p:cNvSpPr>
          <p:nvPr>
            <p:ph type="title"/>
          </p:nvPr>
        </p:nvSpPr>
        <p:spPr/>
        <p:txBody>
          <a:bodyPr/>
          <a:lstStyle/>
          <a:p>
            <a:r>
              <a:rPr lang="he-IL" dirty="0"/>
              <a:t>            </a:t>
            </a:r>
            <a:r>
              <a:rPr lang="he-IL" dirty="0">
                <a:solidFill>
                  <a:schemeClr val="accent5">
                    <a:lumMod val="50000"/>
                  </a:schemeClr>
                </a:solidFill>
              </a:rPr>
              <a:t>טבלת המספרים</a:t>
            </a:r>
          </a:p>
        </p:txBody>
      </p:sp>
      <p:pic>
        <p:nvPicPr>
          <p:cNvPr id="3" name="מציין מיקום תוכן 2">
            <a:extLst>
              <a:ext uri="{FF2B5EF4-FFF2-40B4-BE49-F238E27FC236}">
                <a16:creationId xmlns:a16="http://schemas.microsoft.com/office/drawing/2014/main" id="{02439B3D-4AA1-4A37-AC1B-3BCFA26790C6}"/>
              </a:ext>
            </a:extLst>
          </p:cNvPr>
          <p:cNvPicPr>
            <a:picLocks noGrp="1" noChangeAspect="1"/>
          </p:cNvPicPr>
          <p:nvPr>
            <p:ph sz="quarter" idx="4"/>
          </p:nvPr>
        </p:nvPicPr>
        <p:blipFill>
          <a:blip r:embed="rId3"/>
          <a:stretch>
            <a:fillRect/>
          </a:stretch>
        </p:blipFill>
        <p:spPr>
          <a:xfrm>
            <a:off x="3271101" y="1155258"/>
            <a:ext cx="5845370" cy="4950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7985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10C7B0A-770A-4650-84FB-11F68091BFE6}"/>
              </a:ext>
            </a:extLst>
          </p:cNvPr>
          <p:cNvSpPr>
            <a:spLocks noGrp="1"/>
          </p:cNvSpPr>
          <p:nvPr>
            <p:ph type="title"/>
          </p:nvPr>
        </p:nvSpPr>
        <p:spPr>
          <a:xfrm>
            <a:off x="2549769" y="213093"/>
            <a:ext cx="9642231" cy="1293973"/>
          </a:xfrm>
        </p:spPr>
        <p:txBody>
          <a:bodyPr/>
          <a:lstStyle/>
          <a:p>
            <a:r>
              <a:rPr lang="he-IL" dirty="0"/>
              <a:t>       </a:t>
            </a:r>
            <a:r>
              <a:rPr lang="he-IL" dirty="0">
                <a:solidFill>
                  <a:schemeClr val="accent2">
                    <a:lumMod val="75000"/>
                  </a:schemeClr>
                </a:solidFill>
              </a:rPr>
              <a:t>שם המספר בצורת הנסמך – </a:t>
            </a:r>
            <a:br>
              <a:rPr lang="he-IL" dirty="0">
                <a:solidFill>
                  <a:schemeClr val="accent2">
                    <a:lumMod val="75000"/>
                  </a:schemeClr>
                </a:solidFill>
              </a:rPr>
            </a:br>
            <a:r>
              <a:rPr lang="he-IL" dirty="0">
                <a:solidFill>
                  <a:schemeClr val="accent2">
                    <a:lumMod val="75000"/>
                  </a:schemeClr>
                </a:solidFill>
              </a:rPr>
              <a:t>לַמֵד לְשוֹנְךָ</a:t>
            </a:r>
          </a:p>
        </p:txBody>
      </p:sp>
      <p:sp>
        <p:nvSpPr>
          <p:cNvPr id="4" name="מציין מיקום תוכן 3"/>
          <p:cNvSpPr>
            <a:spLocks noGrp="1"/>
          </p:cNvSpPr>
          <p:nvPr>
            <p:ph sz="quarter" idx="4"/>
          </p:nvPr>
        </p:nvSpPr>
        <p:spPr>
          <a:xfrm>
            <a:off x="1185333" y="2081282"/>
            <a:ext cx="9956800" cy="4152517"/>
          </a:xfrm>
        </p:spPr>
        <p:txBody>
          <a:bodyPr>
            <a:normAutofit/>
          </a:bodyPr>
          <a:lstStyle/>
          <a:p>
            <a:r>
              <a:rPr lang="he-IL" sz="3200" b="1" dirty="0">
                <a:cs typeface="+mn-cs"/>
              </a:rPr>
              <a:t>"</a:t>
            </a:r>
            <a:r>
              <a:rPr lang="he-IL" sz="3200" b="1" dirty="0" err="1">
                <a:cs typeface="+mn-cs"/>
              </a:rPr>
              <a:t>אֶל־מוּל</a:t>
            </a:r>
            <a:r>
              <a:rPr lang="he-IL" sz="3200" b="1" dirty="0">
                <a:cs typeface="+mn-cs"/>
              </a:rPr>
              <a:t>֙ פְּנֵ֣י הַמְּנוֹרָ֔ה יָאִ֖ירוּ </a:t>
            </a:r>
            <a:r>
              <a:rPr lang="he-IL" sz="3200" b="1" dirty="0">
                <a:solidFill>
                  <a:srgbClr val="FF0000"/>
                </a:solidFill>
                <a:cs typeface="+mn-cs"/>
              </a:rPr>
              <a:t>שִׁבְעַ֥ת</a:t>
            </a:r>
            <a:r>
              <a:rPr lang="he-IL" sz="3200" b="1" dirty="0">
                <a:cs typeface="+mn-cs"/>
              </a:rPr>
              <a:t> הַנֵּרֽוֹת" </a:t>
            </a:r>
            <a:r>
              <a:rPr lang="he-IL" b="1" dirty="0"/>
              <a:t>(במדבר ח', ב')</a:t>
            </a:r>
          </a:p>
          <a:p>
            <a:endParaRPr lang="he-IL" sz="2800" b="1" dirty="0"/>
          </a:p>
          <a:p>
            <a:r>
              <a:rPr lang="he-IL" sz="2800" b="1" dirty="0"/>
              <a:t>בצירוף סמיכות יש לומר </a:t>
            </a:r>
            <a:r>
              <a:rPr lang="he-IL" sz="3600" b="1" dirty="0">
                <a:solidFill>
                  <a:srgbClr val="FF0000"/>
                </a:solidFill>
              </a:rPr>
              <a:t>שִבְעַת</a:t>
            </a:r>
            <a:r>
              <a:rPr lang="he-IL" sz="2800" b="1" dirty="0"/>
              <a:t> ולא שְבַעַת: שִבְעַת אלפים .</a:t>
            </a:r>
          </a:p>
          <a:p>
            <a:pPr marL="96848" indent="0">
              <a:buNone/>
            </a:pPr>
            <a:r>
              <a:rPr lang="he-IL" sz="2800" b="1" dirty="0"/>
              <a:t>   וכן </a:t>
            </a:r>
            <a:r>
              <a:rPr lang="he-IL" sz="3600" b="1" dirty="0">
                <a:solidFill>
                  <a:srgbClr val="FF0000"/>
                </a:solidFill>
              </a:rPr>
              <a:t>תִשְעַת</a:t>
            </a:r>
            <a:r>
              <a:rPr lang="he-IL" sz="2800" b="1" dirty="0"/>
              <a:t> אלפים ולא תְשַעַת אלפים.</a:t>
            </a:r>
          </a:p>
        </p:txBody>
      </p:sp>
    </p:spTree>
    <p:extLst>
      <p:ext uri="{BB962C8B-B14F-4D97-AF65-F5344CB8AC3E}">
        <p14:creationId xmlns:p14="http://schemas.microsoft.com/office/powerpoint/2010/main" val="402972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30117"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a:xfrm>
            <a:off x="1587" y="1566129"/>
            <a:ext cx="12190413" cy="1260000"/>
          </a:xfrm>
        </p:spPr>
        <p:txBody>
          <a:bodyPr/>
          <a:lstStyle/>
          <a:p>
            <a:r>
              <a:rPr lang="he-IL" dirty="0">
                <a:solidFill>
                  <a:srgbClr val="192A72"/>
                </a:solidFill>
              </a:rPr>
              <a:t>שם המספר</a:t>
            </a:r>
          </a:p>
        </p:txBody>
      </p:sp>
      <p:sp>
        <p:nvSpPr>
          <p:cNvPr id="7" name="כותרת משנה 6"/>
          <p:cNvSpPr>
            <a:spLocks noGrp="1"/>
          </p:cNvSpPr>
          <p:nvPr>
            <p:ph type="subTitle" idx="1"/>
          </p:nvPr>
        </p:nvSpPr>
        <p:spPr>
          <a:xfrm>
            <a:off x="1587" y="2879292"/>
            <a:ext cx="12190413" cy="720000"/>
          </a:xfrm>
        </p:spPr>
        <p:txBody>
          <a:bodyPr/>
          <a:lstStyle/>
          <a:p>
            <a:r>
              <a:rPr lang="he-IL" dirty="0">
                <a:sym typeface="Varela Round"/>
              </a:rPr>
              <a:t>כיתות ז-ח</a:t>
            </a:r>
          </a:p>
        </p:txBody>
      </p:sp>
      <p:sp>
        <p:nvSpPr>
          <p:cNvPr id="4" name="מציין מיקום תוכן 3"/>
          <p:cNvSpPr>
            <a:spLocks noGrp="1"/>
          </p:cNvSpPr>
          <p:nvPr>
            <p:ph idx="10"/>
          </p:nvPr>
        </p:nvSpPr>
        <p:spPr>
          <a:xfrm>
            <a:off x="138510" y="3347575"/>
            <a:ext cx="12190413" cy="609759"/>
          </a:xfrm>
        </p:spPr>
        <p:txBody>
          <a:bodyPr/>
          <a:lstStyle/>
          <a:p>
            <a:endParaRPr lang="he-IL" sz="3600" dirty="0">
              <a:sym typeface="Varela Round"/>
            </a:endParaRPr>
          </a:p>
          <a:p>
            <a:endParaRPr lang="he-IL" sz="3200" dirty="0">
              <a:sym typeface="Varela Round"/>
            </a:endParaRPr>
          </a:p>
          <a:p>
            <a:r>
              <a:rPr lang="he-IL" sz="3200" dirty="0">
                <a:sym typeface="Varela Round"/>
              </a:rPr>
              <a:t>שם המורה: שירה פוליטי</a:t>
            </a:r>
          </a:p>
          <a:p>
            <a:r>
              <a:rPr lang="he-IL" sz="2400" b="0" dirty="0">
                <a:sym typeface="Varela Round"/>
              </a:rPr>
              <a:t>השיעור מבוסס על שיעור של צוות עברית </a:t>
            </a:r>
            <a:r>
              <a:rPr lang="he-IL" sz="2400" b="0" dirty="0" err="1">
                <a:sym typeface="Varela Round"/>
              </a:rPr>
              <a:t>עי"ס</a:t>
            </a:r>
            <a:r>
              <a:rPr lang="he-IL" sz="2400" b="0" dirty="0">
                <a:sym typeface="Varela Round"/>
              </a:rPr>
              <a:t>, המזכירות הפדגוגית</a:t>
            </a:r>
          </a:p>
        </p:txBody>
      </p:sp>
    </p:spTree>
    <p:extLst>
      <p:ext uri="{BB962C8B-B14F-4D97-AF65-F5344CB8AC3E}">
        <p14:creationId xmlns:p14="http://schemas.microsoft.com/office/powerpoint/2010/main" val="954969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F03ED0-0811-493D-9F29-8226A53DDC0C}"/>
              </a:ext>
            </a:extLst>
          </p:cNvPr>
          <p:cNvSpPr>
            <a:spLocks noGrp="1"/>
          </p:cNvSpPr>
          <p:nvPr>
            <p:ph type="title"/>
          </p:nvPr>
        </p:nvSpPr>
        <p:spPr>
          <a:xfrm>
            <a:off x="1774078" y="315902"/>
            <a:ext cx="9642231" cy="720000"/>
          </a:xfrm>
        </p:spPr>
        <p:txBody>
          <a:bodyPr/>
          <a:lstStyle/>
          <a:p>
            <a:r>
              <a:rPr lang="he-IL" sz="4800" dirty="0">
                <a:solidFill>
                  <a:schemeClr val="accent6">
                    <a:lumMod val="75000"/>
                  </a:schemeClr>
                </a:solidFill>
              </a:rPr>
              <a:t>מאות</a:t>
            </a:r>
          </a:p>
        </p:txBody>
      </p:sp>
      <p:sp>
        <p:nvSpPr>
          <p:cNvPr id="9" name="מציין מיקום טקסט 8">
            <a:extLst>
              <a:ext uri="{FF2B5EF4-FFF2-40B4-BE49-F238E27FC236}">
                <a16:creationId xmlns:a16="http://schemas.microsoft.com/office/drawing/2014/main" id="{5B218817-A65A-45B6-8AFD-D636EC7289C2}"/>
              </a:ext>
            </a:extLst>
          </p:cNvPr>
          <p:cNvSpPr>
            <a:spLocks noGrp="1"/>
          </p:cNvSpPr>
          <p:nvPr>
            <p:ph type="body" sz="quarter" idx="3"/>
          </p:nvPr>
        </p:nvSpPr>
        <p:spPr>
          <a:xfrm>
            <a:off x="1485225" y="2229544"/>
            <a:ext cx="9037286" cy="540000"/>
          </a:xfrm>
        </p:spPr>
        <p:txBody>
          <a:bodyPr/>
          <a:lstStyle/>
          <a:p>
            <a:r>
              <a:rPr lang="he-IL" sz="3200" dirty="0"/>
              <a:t>300 בנים - שלוש מאות בנים</a:t>
            </a:r>
          </a:p>
          <a:p>
            <a:r>
              <a:rPr lang="he-IL" sz="3200" dirty="0"/>
              <a:t>300 בנות - שלוש מאות בנות</a:t>
            </a:r>
          </a:p>
          <a:p>
            <a:endParaRPr lang="he-IL" dirty="0"/>
          </a:p>
        </p:txBody>
      </p:sp>
      <p:sp>
        <p:nvSpPr>
          <p:cNvPr id="12" name="מלבן 11">
            <a:extLst>
              <a:ext uri="{FF2B5EF4-FFF2-40B4-BE49-F238E27FC236}">
                <a16:creationId xmlns:a16="http://schemas.microsoft.com/office/drawing/2014/main" id="{A4045769-96B8-4B85-A761-F2F3129D7E3D}"/>
              </a:ext>
            </a:extLst>
          </p:cNvPr>
          <p:cNvSpPr/>
          <p:nvPr/>
        </p:nvSpPr>
        <p:spPr>
          <a:xfrm>
            <a:off x="852800" y="4215845"/>
            <a:ext cx="9442008" cy="523220"/>
          </a:xfrm>
          <a:prstGeom prst="rect">
            <a:avLst/>
          </a:prstGeom>
        </p:spPr>
        <p:txBody>
          <a:bodyPr wrap="none">
            <a:spAutoFit/>
          </a:bodyPr>
          <a:lstStyle/>
          <a:p>
            <a:r>
              <a:rPr lang="he-IL" sz="2800" b="1" dirty="0">
                <a:solidFill>
                  <a:srgbClr val="002060"/>
                </a:solidFill>
                <a:latin typeface="Varela Round" pitchFamily="2" charset="-79"/>
                <a:cs typeface="Varela Round" pitchFamily="2" charset="-79"/>
              </a:rPr>
              <a:t>300 ילדים – שְלוש מאות ילדים (הספרה 3 מתייחסת למאות.)</a:t>
            </a:r>
          </a:p>
        </p:txBody>
      </p:sp>
      <p:sp>
        <p:nvSpPr>
          <p:cNvPr id="7" name="מלבן 6">
            <a:extLst>
              <a:ext uri="{FF2B5EF4-FFF2-40B4-BE49-F238E27FC236}">
                <a16:creationId xmlns:a16="http://schemas.microsoft.com/office/drawing/2014/main" id="{97A3B4CA-78FB-49B6-ADF1-0B7D37F539E4}"/>
              </a:ext>
            </a:extLst>
          </p:cNvPr>
          <p:cNvSpPr/>
          <p:nvPr/>
        </p:nvSpPr>
        <p:spPr>
          <a:xfrm>
            <a:off x="6264346" y="3107267"/>
            <a:ext cx="4030462" cy="703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latin typeface="Varela Round" panose="00000500000000000000" pitchFamily="2" charset="-79"/>
                <a:cs typeface="Varela Round" panose="00000500000000000000" pitchFamily="2" charset="-79"/>
              </a:rPr>
              <a:t>את המאות מונים בנקבה</a:t>
            </a:r>
            <a:r>
              <a:rPr lang="he-IL" sz="2800" dirty="0"/>
              <a:t>.</a:t>
            </a:r>
          </a:p>
        </p:txBody>
      </p:sp>
    </p:spTree>
    <p:extLst>
      <p:ext uri="{BB962C8B-B14F-4D97-AF65-F5344CB8AC3E}">
        <p14:creationId xmlns:p14="http://schemas.microsoft.com/office/powerpoint/2010/main" val="234270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F03ED0-0811-493D-9F29-8226A53DDC0C}"/>
              </a:ext>
            </a:extLst>
          </p:cNvPr>
          <p:cNvSpPr>
            <a:spLocks noGrp="1"/>
          </p:cNvSpPr>
          <p:nvPr>
            <p:ph type="title"/>
          </p:nvPr>
        </p:nvSpPr>
        <p:spPr>
          <a:xfrm>
            <a:off x="1926478" y="297509"/>
            <a:ext cx="9642231" cy="720000"/>
          </a:xfrm>
        </p:spPr>
        <p:txBody>
          <a:bodyPr/>
          <a:lstStyle/>
          <a:p>
            <a:r>
              <a:rPr lang="he-IL" sz="4800" dirty="0">
                <a:solidFill>
                  <a:schemeClr val="accent6">
                    <a:lumMod val="75000"/>
                  </a:schemeClr>
                </a:solidFill>
              </a:rPr>
              <a:t>אלפים</a:t>
            </a:r>
          </a:p>
        </p:txBody>
      </p:sp>
      <p:sp>
        <p:nvSpPr>
          <p:cNvPr id="9" name="מציין מיקום טקסט 8">
            <a:extLst>
              <a:ext uri="{FF2B5EF4-FFF2-40B4-BE49-F238E27FC236}">
                <a16:creationId xmlns:a16="http://schemas.microsoft.com/office/drawing/2014/main" id="{5B218817-A65A-45B6-8AFD-D636EC7289C2}"/>
              </a:ext>
            </a:extLst>
          </p:cNvPr>
          <p:cNvSpPr>
            <a:spLocks noGrp="1"/>
          </p:cNvSpPr>
          <p:nvPr>
            <p:ph type="body" sz="quarter" idx="3"/>
          </p:nvPr>
        </p:nvSpPr>
        <p:spPr>
          <a:xfrm>
            <a:off x="1652390" y="2229544"/>
            <a:ext cx="9037286" cy="540000"/>
          </a:xfrm>
        </p:spPr>
        <p:txBody>
          <a:bodyPr/>
          <a:lstStyle/>
          <a:p>
            <a:r>
              <a:rPr lang="he-IL" dirty="0"/>
              <a:t>3000 בנים – שלושת אלפים  בנים</a:t>
            </a:r>
          </a:p>
          <a:p>
            <a:r>
              <a:rPr lang="he-IL" dirty="0"/>
              <a:t>3000 בנות – שלושת אלפים בנות</a:t>
            </a:r>
          </a:p>
          <a:p>
            <a:endParaRPr lang="he-IL" dirty="0"/>
          </a:p>
        </p:txBody>
      </p:sp>
      <p:sp>
        <p:nvSpPr>
          <p:cNvPr id="12" name="מלבן 11">
            <a:extLst>
              <a:ext uri="{FF2B5EF4-FFF2-40B4-BE49-F238E27FC236}">
                <a16:creationId xmlns:a16="http://schemas.microsoft.com/office/drawing/2014/main" id="{A4045769-96B8-4B85-A761-F2F3129D7E3D}"/>
              </a:ext>
            </a:extLst>
          </p:cNvPr>
          <p:cNvSpPr/>
          <p:nvPr/>
        </p:nvSpPr>
        <p:spPr>
          <a:xfrm>
            <a:off x="346870" y="4369179"/>
            <a:ext cx="10224273" cy="523220"/>
          </a:xfrm>
          <a:prstGeom prst="rect">
            <a:avLst/>
          </a:prstGeom>
        </p:spPr>
        <p:txBody>
          <a:bodyPr wrap="none">
            <a:spAutoFit/>
          </a:bodyPr>
          <a:lstStyle/>
          <a:p>
            <a:r>
              <a:rPr lang="he-IL" sz="2800" b="1" dirty="0">
                <a:solidFill>
                  <a:srgbClr val="002060"/>
                </a:solidFill>
                <a:latin typeface="Varela Round" pitchFamily="2" charset="-79"/>
                <a:cs typeface="Varela Round" pitchFamily="2" charset="-79"/>
              </a:rPr>
              <a:t>3000 ילדים – שְלושת אלפים ילדים (הספרה 3 מתייחסת לאלפים.)</a:t>
            </a:r>
          </a:p>
        </p:txBody>
      </p:sp>
      <p:sp>
        <p:nvSpPr>
          <p:cNvPr id="7" name="מלבן 6">
            <a:extLst>
              <a:ext uri="{FF2B5EF4-FFF2-40B4-BE49-F238E27FC236}">
                <a16:creationId xmlns:a16="http://schemas.microsoft.com/office/drawing/2014/main" id="{97A3B4CA-78FB-49B6-ADF1-0B7D37F539E4}"/>
              </a:ext>
            </a:extLst>
          </p:cNvPr>
          <p:cNvSpPr/>
          <p:nvPr/>
        </p:nvSpPr>
        <p:spPr>
          <a:xfrm>
            <a:off x="6365946" y="3141134"/>
            <a:ext cx="4030462" cy="703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latin typeface="Varela Round" panose="00000500000000000000" pitchFamily="2" charset="-79"/>
                <a:cs typeface="Varela Round" panose="00000500000000000000" pitchFamily="2" charset="-79"/>
              </a:rPr>
              <a:t>את האלפים מונים בזכר.</a:t>
            </a:r>
          </a:p>
        </p:txBody>
      </p:sp>
    </p:spTree>
    <p:extLst>
      <p:ext uri="{BB962C8B-B14F-4D97-AF65-F5344CB8AC3E}">
        <p14:creationId xmlns:p14="http://schemas.microsoft.com/office/powerpoint/2010/main" val="92155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F03ED0-0811-493D-9F29-8226A53DDC0C}"/>
              </a:ext>
            </a:extLst>
          </p:cNvPr>
          <p:cNvSpPr>
            <a:spLocks noGrp="1"/>
          </p:cNvSpPr>
          <p:nvPr>
            <p:ph type="title"/>
          </p:nvPr>
        </p:nvSpPr>
        <p:spPr/>
        <p:txBody>
          <a:bodyPr/>
          <a:lstStyle/>
          <a:p>
            <a:r>
              <a:rPr lang="he-IL" dirty="0"/>
              <a:t>     ומה לגבי האחדות?</a:t>
            </a:r>
          </a:p>
        </p:txBody>
      </p:sp>
      <p:sp>
        <p:nvSpPr>
          <p:cNvPr id="8" name="מציין מיקום תוכן 7">
            <a:extLst>
              <a:ext uri="{FF2B5EF4-FFF2-40B4-BE49-F238E27FC236}">
                <a16:creationId xmlns:a16="http://schemas.microsoft.com/office/drawing/2014/main" id="{E6DDFF8B-5E07-4503-9580-AB767DA1016B}"/>
              </a:ext>
            </a:extLst>
          </p:cNvPr>
          <p:cNvSpPr>
            <a:spLocks noGrp="1"/>
          </p:cNvSpPr>
          <p:nvPr>
            <p:ph sz="quarter" idx="4"/>
          </p:nvPr>
        </p:nvSpPr>
        <p:spPr>
          <a:xfrm>
            <a:off x="1207363" y="1519802"/>
            <a:ext cx="8636013" cy="4152517"/>
          </a:xfrm>
        </p:spPr>
        <p:txBody>
          <a:bodyPr/>
          <a:lstStyle/>
          <a:p>
            <a:pPr marL="96848" indent="0">
              <a:buNone/>
            </a:pPr>
            <a:r>
              <a:rPr lang="he-IL" b="1" dirty="0"/>
              <a:t>שימו לב! ספרת האחדות מתאימה לשם העצם אותו אנו מונים.</a:t>
            </a:r>
          </a:p>
          <a:p>
            <a:pPr marL="96848" indent="0">
              <a:buNone/>
            </a:pPr>
            <a:endParaRPr lang="he-IL" dirty="0"/>
          </a:p>
          <a:p>
            <a:pPr marL="96848" indent="0">
              <a:buNone/>
            </a:pPr>
            <a:r>
              <a:rPr lang="en-US" b="1" dirty="0"/>
              <a:t>12,567</a:t>
            </a:r>
            <a:r>
              <a:rPr lang="he-IL" b="1" dirty="0"/>
              <a:t> </a:t>
            </a:r>
            <a:r>
              <a:rPr lang="he-IL" b="1" dirty="0">
                <a:highlight>
                  <a:srgbClr val="00FF00"/>
                </a:highlight>
              </a:rPr>
              <a:t>תלמידים</a:t>
            </a:r>
            <a:r>
              <a:rPr lang="he-IL" b="1" dirty="0"/>
              <a:t> – </a:t>
            </a:r>
            <a:r>
              <a:rPr lang="he-IL" b="1" dirty="0">
                <a:highlight>
                  <a:srgbClr val="FFFF00"/>
                </a:highlight>
              </a:rPr>
              <a:t>שנים עשר </a:t>
            </a:r>
            <a:r>
              <a:rPr lang="he-IL" b="1" dirty="0"/>
              <a:t>אלף </a:t>
            </a:r>
            <a:r>
              <a:rPr lang="he-IL" b="1" dirty="0">
                <a:highlight>
                  <a:srgbClr val="00FFFF"/>
                </a:highlight>
              </a:rPr>
              <a:t>חמש</a:t>
            </a:r>
            <a:r>
              <a:rPr lang="he-IL" b="1" dirty="0"/>
              <a:t> מאות ששים </a:t>
            </a:r>
            <a:r>
              <a:rPr lang="he-IL" b="1" dirty="0">
                <a:highlight>
                  <a:srgbClr val="00FF00"/>
                </a:highlight>
              </a:rPr>
              <a:t>ושבעה</a:t>
            </a:r>
          </a:p>
        </p:txBody>
      </p:sp>
      <p:grpSp>
        <p:nvGrpSpPr>
          <p:cNvPr id="9" name="קבוצה 8"/>
          <p:cNvGrpSpPr/>
          <p:nvPr/>
        </p:nvGrpSpPr>
        <p:grpSpPr>
          <a:xfrm>
            <a:off x="1569148" y="3196858"/>
            <a:ext cx="5608905" cy="2360170"/>
            <a:chOff x="1450615" y="3267689"/>
            <a:chExt cx="5608905" cy="2360170"/>
          </a:xfrm>
        </p:grpSpPr>
        <p:sp>
          <p:nvSpPr>
            <p:cNvPr id="10" name="חץ: למעלה 9">
              <a:extLst>
                <a:ext uri="{FF2B5EF4-FFF2-40B4-BE49-F238E27FC236}">
                  <a16:creationId xmlns:a16="http://schemas.microsoft.com/office/drawing/2014/main" id="{91E54871-BE59-49D1-800C-D9D345DA19D8}"/>
                </a:ext>
              </a:extLst>
            </p:cNvPr>
            <p:cNvSpPr/>
            <p:nvPr/>
          </p:nvSpPr>
          <p:spPr>
            <a:xfrm>
              <a:off x="3913712" y="3346161"/>
              <a:ext cx="1482569" cy="228169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Varela Round" panose="00000500000000000000" pitchFamily="2" charset="-79"/>
                  <a:cs typeface="Varela Round" panose="00000500000000000000" pitchFamily="2" charset="-79"/>
                </a:rPr>
                <a:t>נקבה</a:t>
              </a:r>
            </a:p>
          </p:txBody>
        </p:sp>
        <p:sp>
          <p:nvSpPr>
            <p:cNvPr id="11" name="חץ: למעלה 10">
              <a:extLst>
                <a:ext uri="{FF2B5EF4-FFF2-40B4-BE49-F238E27FC236}">
                  <a16:creationId xmlns:a16="http://schemas.microsoft.com/office/drawing/2014/main" id="{F3F4C95D-52A1-4643-BA30-00578CB7F7FF}"/>
                </a:ext>
              </a:extLst>
            </p:cNvPr>
            <p:cNvSpPr/>
            <p:nvPr/>
          </p:nvSpPr>
          <p:spPr>
            <a:xfrm>
              <a:off x="1450615" y="3267689"/>
              <a:ext cx="1654272" cy="23494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a:t> </a:t>
              </a:r>
              <a:r>
                <a:rPr lang="he-IL" sz="1400" dirty="0">
                  <a:latin typeface="Varela Round" panose="00000500000000000000" pitchFamily="2" charset="-79"/>
                  <a:cs typeface="Varela Round" panose="00000500000000000000" pitchFamily="2" charset="-79"/>
                </a:rPr>
                <a:t>התאמה לשם העצם</a:t>
              </a:r>
            </a:p>
          </p:txBody>
        </p:sp>
        <p:sp>
          <p:nvSpPr>
            <p:cNvPr id="12" name="חץ: למעלה 11">
              <a:extLst>
                <a:ext uri="{FF2B5EF4-FFF2-40B4-BE49-F238E27FC236}">
                  <a16:creationId xmlns:a16="http://schemas.microsoft.com/office/drawing/2014/main" id="{D920A531-BC57-478F-83E1-E985B1F8D390}"/>
                </a:ext>
              </a:extLst>
            </p:cNvPr>
            <p:cNvSpPr/>
            <p:nvPr/>
          </p:nvSpPr>
          <p:spPr>
            <a:xfrm>
              <a:off x="5576951" y="3346161"/>
              <a:ext cx="1482569" cy="228169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latin typeface="Varela Round" panose="00000500000000000000" pitchFamily="2" charset="-79"/>
                  <a:cs typeface="Varela Round" panose="00000500000000000000" pitchFamily="2" charset="-79"/>
                </a:rPr>
                <a:t>זכר</a:t>
              </a:r>
            </a:p>
          </p:txBody>
        </p:sp>
      </p:grpSp>
      <p:sp>
        <p:nvSpPr>
          <p:cNvPr id="7" name="סוגר מרובע ימני 6"/>
          <p:cNvSpPr/>
          <p:nvPr/>
        </p:nvSpPr>
        <p:spPr>
          <a:xfrm rot="5400000">
            <a:off x="5089954" y="60451"/>
            <a:ext cx="208913" cy="5833318"/>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extLst>
      <p:ext uri="{BB962C8B-B14F-4D97-AF65-F5344CB8AC3E}">
        <p14:creationId xmlns:p14="http://schemas.microsoft.com/office/powerpoint/2010/main" val="1745260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4456D45F-11FE-4A25-BD23-2D114DEC6C26}"/>
              </a:ext>
            </a:extLst>
          </p:cNvPr>
          <p:cNvSpPr>
            <a:spLocks noGrp="1"/>
          </p:cNvSpPr>
          <p:nvPr>
            <p:ph sz="quarter" idx="4"/>
          </p:nvPr>
        </p:nvSpPr>
        <p:spPr>
          <a:xfrm>
            <a:off x="2427220" y="1217158"/>
            <a:ext cx="8031963" cy="4726442"/>
          </a:xfrm>
          <a:ln>
            <a:solidFill>
              <a:schemeClr val="accent6">
                <a:lumMod val="75000"/>
              </a:schemeClr>
            </a:solidFill>
          </a:ln>
        </p:spPr>
        <p:txBody>
          <a:bodyPr>
            <a:normAutofit fontScale="92500"/>
          </a:bodyPr>
          <a:lstStyle/>
          <a:p>
            <a:pPr marL="96848" indent="0">
              <a:lnSpc>
                <a:spcPct val="160000"/>
              </a:lnSpc>
              <a:buNone/>
            </a:pPr>
            <a:r>
              <a:rPr lang="he-IL" b="1" dirty="0"/>
              <a:t>"כמעט עשר הולכי רגל בממוצע נהרגים מדי שנה בשנה בעשור האחרון בגין חציית כביש ברמזור אדום, כך על פי נתוני עמותת "אור ירוק" המושתתים על נתוני הלשכה המרכזית לסטטיסטיקה.</a:t>
            </a:r>
          </a:p>
          <a:p>
            <a:pPr marL="96848" indent="0">
              <a:lnSpc>
                <a:spcPct val="160000"/>
              </a:lnSpc>
              <a:buNone/>
            </a:pPr>
            <a:r>
              <a:rPr lang="he-IL" b="1" dirty="0"/>
              <a:t>על פי הנתונים, בכל שנה בעשור האחרון נפגעים כמאתיים ושש עשרה הולכי רגל בממוצע עקב אי ציות לרמזור אדום בעת חציית מעבר חצייה. מתוך סך הפצועים כשלושים וּשמונֶה הולכי רגל בממוצע נפצעים פצעים קשים בכל שנה ..."</a:t>
            </a:r>
          </a:p>
          <a:p>
            <a:pPr algn="l">
              <a:lnSpc>
                <a:spcPct val="160000"/>
              </a:lnSpc>
            </a:pPr>
            <a:r>
              <a:rPr lang="he-IL" sz="1600" dirty="0"/>
              <a:t>מתוך: "להבין את הטקסט", ג. ברקוביץ</a:t>
            </a:r>
            <a:endParaRPr lang="he-IL" dirty="0"/>
          </a:p>
        </p:txBody>
      </p:sp>
      <p:sp>
        <p:nvSpPr>
          <p:cNvPr id="5" name="כותרת 4">
            <a:extLst>
              <a:ext uri="{FF2B5EF4-FFF2-40B4-BE49-F238E27FC236}">
                <a16:creationId xmlns:a16="http://schemas.microsoft.com/office/drawing/2014/main" id="{F187031F-4BB7-41C1-90C9-F3E9293EAE2E}"/>
              </a:ext>
            </a:extLst>
          </p:cNvPr>
          <p:cNvSpPr>
            <a:spLocks noGrp="1"/>
          </p:cNvSpPr>
          <p:nvPr>
            <p:ph type="title"/>
          </p:nvPr>
        </p:nvSpPr>
        <p:spPr>
          <a:xfrm>
            <a:off x="2427220" y="293586"/>
            <a:ext cx="9642231" cy="720000"/>
          </a:xfrm>
        </p:spPr>
        <p:txBody>
          <a:bodyPr/>
          <a:lstStyle/>
          <a:p>
            <a:r>
              <a:rPr lang="he-IL" sz="4000" dirty="0"/>
              <a:t> תרגול- </a:t>
            </a:r>
            <a:r>
              <a:rPr lang="he-IL" sz="4000" dirty="0">
                <a:solidFill>
                  <a:schemeClr val="accent6"/>
                </a:solidFill>
              </a:rPr>
              <a:t>מצאו את הטעויות</a:t>
            </a:r>
          </a:p>
        </p:txBody>
      </p:sp>
      <p:pic>
        <p:nvPicPr>
          <p:cNvPr id="7" name="2min_final" descr="2min_final">
            <a:hlinkClick r:id="" action="ppaction://media"/>
            <a:extLst>
              <a:ext uri="{FF2B5EF4-FFF2-40B4-BE49-F238E27FC236}">
                <a16:creationId xmlns:a16="http://schemas.microsoft.com/office/drawing/2014/main" id="{00A04C22-1037-854E-9BBD-DDF7C136FE0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93744" y="1217158"/>
            <a:ext cx="1540938" cy="549601"/>
          </a:xfrm>
          <a:prstGeom prst="rect">
            <a:avLst/>
          </a:prstGeom>
        </p:spPr>
      </p:pic>
    </p:spTree>
    <p:extLst>
      <p:ext uri="{BB962C8B-B14F-4D97-AF65-F5344CB8AC3E}">
        <p14:creationId xmlns:p14="http://schemas.microsoft.com/office/powerpoint/2010/main" val="129703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5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4456D45F-11FE-4A25-BD23-2D114DEC6C26}"/>
              </a:ext>
            </a:extLst>
          </p:cNvPr>
          <p:cNvSpPr>
            <a:spLocks noGrp="1"/>
          </p:cNvSpPr>
          <p:nvPr>
            <p:ph sz="quarter" idx="4"/>
          </p:nvPr>
        </p:nvSpPr>
        <p:spPr>
          <a:xfrm>
            <a:off x="2690487" y="1276052"/>
            <a:ext cx="8031963" cy="4430481"/>
          </a:xfrm>
          <a:ln>
            <a:solidFill>
              <a:schemeClr val="accent6">
                <a:lumMod val="75000"/>
              </a:schemeClr>
            </a:solidFill>
          </a:ln>
        </p:spPr>
        <p:txBody>
          <a:bodyPr>
            <a:normAutofit fontScale="92500"/>
          </a:bodyPr>
          <a:lstStyle/>
          <a:p>
            <a:pPr marL="96848" indent="0">
              <a:lnSpc>
                <a:spcPct val="160000"/>
              </a:lnSpc>
              <a:buNone/>
            </a:pPr>
            <a:r>
              <a:rPr lang="he-IL" b="1" dirty="0"/>
              <a:t>"כמעט </a:t>
            </a:r>
            <a:r>
              <a:rPr lang="he-IL" b="1" dirty="0">
                <a:solidFill>
                  <a:srgbClr val="FF0000"/>
                </a:solidFill>
              </a:rPr>
              <a:t>עֲשָרָה</a:t>
            </a:r>
            <a:r>
              <a:rPr lang="he-IL" b="1" dirty="0"/>
              <a:t> הולכי רגל בממוצע נהרגים מדי שנה בשנה בעשור האחרון בגין חציית כביש ברמזור אדום, כך על פי נתוני עמותת "אור ירוק" המושתתים על נתוני הלשכה המרכזית לסטטיסטיקה.</a:t>
            </a:r>
          </a:p>
          <a:p>
            <a:pPr marL="96848" indent="0">
              <a:lnSpc>
                <a:spcPct val="160000"/>
              </a:lnSpc>
              <a:buNone/>
            </a:pPr>
            <a:r>
              <a:rPr lang="he-IL" b="1" dirty="0"/>
              <a:t>על פי הנתונים, בכל שנה בעשור האחרון נפגעים כמאתיים </a:t>
            </a:r>
            <a:r>
              <a:rPr lang="he-IL" b="1" dirty="0">
                <a:solidFill>
                  <a:srgbClr val="FF0000"/>
                </a:solidFill>
              </a:rPr>
              <a:t>וששה עשר </a:t>
            </a:r>
            <a:r>
              <a:rPr lang="he-IL" b="1" dirty="0"/>
              <a:t>הולכי רגל בממוצע עקב אי ציות לרמזור אדום בעת חציית מעבר חצייה. מתוך סך הפצועים </a:t>
            </a:r>
            <a:r>
              <a:rPr lang="he-IL" b="1" dirty="0">
                <a:solidFill>
                  <a:srgbClr val="FF0000"/>
                </a:solidFill>
              </a:rPr>
              <a:t>כשלושים וּשמונָה </a:t>
            </a:r>
            <a:r>
              <a:rPr lang="he-IL" b="1" dirty="0"/>
              <a:t>הולכי רגל בממוצע נפצעים פצעים קשים בכל שנה ..."</a:t>
            </a:r>
          </a:p>
          <a:p>
            <a:pPr algn="l">
              <a:lnSpc>
                <a:spcPct val="160000"/>
              </a:lnSpc>
            </a:pPr>
            <a:r>
              <a:rPr lang="he-IL" sz="1600" dirty="0"/>
              <a:t>מתוך: "להבין את הטקסט", ג. ברקוביץ</a:t>
            </a:r>
            <a:endParaRPr lang="he-IL" dirty="0"/>
          </a:p>
        </p:txBody>
      </p:sp>
      <p:sp>
        <p:nvSpPr>
          <p:cNvPr id="5" name="כותרת 4">
            <a:extLst>
              <a:ext uri="{FF2B5EF4-FFF2-40B4-BE49-F238E27FC236}">
                <a16:creationId xmlns:a16="http://schemas.microsoft.com/office/drawing/2014/main" id="{F187031F-4BB7-41C1-90C9-F3E9293EAE2E}"/>
              </a:ext>
            </a:extLst>
          </p:cNvPr>
          <p:cNvSpPr>
            <a:spLocks noGrp="1"/>
          </p:cNvSpPr>
          <p:nvPr>
            <p:ph type="title"/>
          </p:nvPr>
        </p:nvSpPr>
        <p:spPr>
          <a:xfrm>
            <a:off x="2427220" y="293586"/>
            <a:ext cx="9642231" cy="720000"/>
          </a:xfrm>
        </p:spPr>
        <p:txBody>
          <a:bodyPr/>
          <a:lstStyle/>
          <a:p>
            <a:r>
              <a:rPr lang="he-IL" sz="4000" dirty="0">
                <a:solidFill>
                  <a:schemeClr val="accent6"/>
                </a:solidFill>
              </a:rPr>
              <a:t> תיקון הטעויות</a:t>
            </a:r>
          </a:p>
        </p:txBody>
      </p:sp>
      <p:sp>
        <p:nvSpPr>
          <p:cNvPr id="2" name="TextBox 1"/>
          <p:cNvSpPr txBox="1"/>
          <p:nvPr/>
        </p:nvSpPr>
        <p:spPr>
          <a:xfrm>
            <a:off x="285153" y="1276052"/>
            <a:ext cx="2142067" cy="369332"/>
          </a:xfrm>
          <a:prstGeom prst="rect">
            <a:avLst/>
          </a:prstGeom>
          <a:noFill/>
        </p:spPr>
        <p:txBody>
          <a:bodyPr wrap="square" rtlCol="1">
            <a:spAutoFit/>
          </a:bodyPr>
          <a:lstStyle/>
          <a:p>
            <a:r>
              <a:rPr lang="he-IL" dirty="0"/>
              <a:t> הולכי רגל - זכר</a:t>
            </a:r>
          </a:p>
        </p:txBody>
      </p:sp>
    </p:spTree>
    <p:extLst>
      <p:ext uri="{BB962C8B-B14F-4D97-AF65-F5344CB8AC3E}">
        <p14:creationId xmlns:p14="http://schemas.microsoft.com/office/powerpoint/2010/main" val="3631611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8DBBD5-ADCD-4234-AF0C-1F23DF475763}"/>
              </a:ext>
            </a:extLst>
          </p:cNvPr>
          <p:cNvSpPr>
            <a:spLocks noGrp="1"/>
          </p:cNvSpPr>
          <p:nvPr>
            <p:ph type="title"/>
          </p:nvPr>
        </p:nvSpPr>
        <p:spPr>
          <a:xfrm>
            <a:off x="3294837" y="239842"/>
            <a:ext cx="9642231" cy="720000"/>
          </a:xfrm>
        </p:spPr>
        <p:txBody>
          <a:bodyPr/>
          <a:lstStyle/>
          <a:p>
            <a:r>
              <a:rPr lang="he-IL" dirty="0">
                <a:solidFill>
                  <a:schemeClr val="accent6">
                    <a:lumMod val="75000"/>
                  </a:schemeClr>
                </a:solidFill>
              </a:rPr>
              <a:t>פי כמה?</a:t>
            </a:r>
          </a:p>
        </p:txBody>
      </p:sp>
      <p:sp>
        <p:nvSpPr>
          <p:cNvPr id="4" name="מציין מיקום תוכן 3">
            <a:extLst>
              <a:ext uri="{FF2B5EF4-FFF2-40B4-BE49-F238E27FC236}">
                <a16:creationId xmlns:a16="http://schemas.microsoft.com/office/drawing/2014/main" id="{179BEB40-76B4-46E4-8215-B722BAFABA1C}"/>
              </a:ext>
            </a:extLst>
          </p:cNvPr>
          <p:cNvSpPr>
            <a:spLocks noGrp="1"/>
          </p:cNvSpPr>
          <p:nvPr>
            <p:ph sz="quarter" idx="4"/>
          </p:nvPr>
        </p:nvSpPr>
        <p:spPr>
          <a:xfrm>
            <a:off x="1254345" y="1539416"/>
            <a:ext cx="8031963" cy="4152517"/>
          </a:xfrm>
        </p:spPr>
        <p:txBody>
          <a:bodyPr>
            <a:normAutofit/>
          </a:bodyPr>
          <a:lstStyle/>
          <a:p>
            <a:pPr marL="96848" indent="0">
              <a:buNone/>
            </a:pPr>
            <a:r>
              <a:rPr lang="he-IL" sz="2800" b="1" dirty="0"/>
              <a:t>אולי תופתעו לגלות כי יש לומר "יש לי </a:t>
            </a:r>
            <a:r>
              <a:rPr lang="he-IL" sz="2800" b="1" dirty="0">
                <a:solidFill>
                  <a:srgbClr val="92D050"/>
                </a:solidFill>
              </a:rPr>
              <a:t>פי</a:t>
            </a:r>
            <a:r>
              <a:rPr lang="he-IL" sz="2800" b="1" dirty="0"/>
              <a:t> </a:t>
            </a:r>
            <a:r>
              <a:rPr lang="he-IL" sz="2800" b="1" dirty="0">
                <a:solidFill>
                  <a:srgbClr val="12B4BC"/>
                </a:solidFill>
              </a:rPr>
              <a:t>שלושה</a:t>
            </a:r>
            <a:r>
              <a:rPr lang="he-IL" sz="2800" b="1" dirty="0"/>
              <a:t> יותר טעויות ממך וגם </a:t>
            </a:r>
            <a:r>
              <a:rPr lang="he-IL" sz="2800" b="1" dirty="0">
                <a:solidFill>
                  <a:srgbClr val="92D050"/>
                </a:solidFill>
              </a:rPr>
              <a:t>פי</a:t>
            </a:r>
            <a:r>
              <a:rPr lang="he-IL" sz="2800" b="1" dirty="0"/>
              <a:t> </a:t>
            </a:r>
            <a:r>
              <a:rPr lang="he-IL" sz="2800" b="1" dirty="0">
                <a:solidFill>
                  <a:srgbClr val="12B4BC"/>
                </a:solidFill>
              </a:rPr>
              <a:t>שלושה</a:t>
            </a:r>
            <a:r>
              <a:rPr lang="he-IL" sz="2800" b="1" dirty="0"/>
              <a:t> שאלות".</a:t>
            </a:r>
            <a:br>
              <a:rPr lang="he-IL" sz="2800" b="1" dirty="0"/>
            </a:br>
            <a:r>
              <a:rPr lang="he-IL" sz="2800" b="1" dirty="0"/>
              <a:t>‍‍‍‍‍‍‍‍ ‍‍</a:t>
            </a:r>
            <a:br>
              <a:rPr lang="he-IL" sz="2800" b="1" dirty="0"/>
            </a:br>
            <a:r>
              <a:rPr lang="he-IL" sz="2800" b="1" dirty="0"/>
              <a:t>‍‍‍‍‍‍‍‍ ‍‍</a:t>
            </a:r>
            <a:br>
              <a:rPr lang="he-IL" sz="2800" b="1" dirty="0"/>
            </a:br>
            <a:r>
              <a:rPr lang="he-IL" sz="2800" b="1" dirty="0"/>
              <a:t>גם אם שם העצם בנקבה – צורת שם המספר אחרי '</a:t>
            </a:r>
            <a:r>
              <a:rPr lang="he-IL" sz="2800" b="1" dirty="0">
                <a:solidFill>
                  <a:srgbClr val="92D050"/>
                </a:solidFill>
              </a:rPr>
              <a:t>פי</a:t>
            </a:r>
            <a:r>
              <a:rPr lang="he-IL" sz="2800" b="1" dirty="0"/>
              <a:t>' תהיה בזכר: </a:t>
            </a:r>
            <a:r>
              <a:rPr lang="he-IL" sz="2800" b="1" dirty="0">
                <a:solidFill>
                  <a:srgbClr val="92D050"/>
                </a:solidFill>
              </a:rPr>
              <a:t>פי</a:t>
            </a:r>
            <a:r>
              <a:rPr lang="he-IL" sz="2800" b="1" dirty="0"/>
              <a:t> </a:t>
            </a:r>
            <a:r>
              <a:rPr lang="he-IL" sz="2800" b="1" dirty="0">
                <a:solidFill>
                  <a:srgbClr val="12B4BC"/>
                </a:solidFill>
              </a:rPr>
              <a:t>שלושה</a:t>
            </a:r>
            <a:r>
              <a:rPr lang="he-IL" sz="2800" b="1" dirty="0"/>
              <a:t> בעיות, </a:t>
            </a:r>
            <a:r>
              <a:rPr lang="he-IL" sz="2800" b="1" dirty="0">
                <a:solidFill>
                  <a:srgbClr val="92D050"/>
                </a:solidFill>
              </a:rPr>
              <a:t>פי</a:t>
            </a:r>
            <a:r>
              <a:rPr lang="he-IL" sz="2800" b="1" dirty="0"/>
              <a:t> </a:t>
            </a:r>
            <a:r>
              <a:rPr lang="he-IL" sz="2800" b="1" dirty="0">
                <a:solidFill>
                  <a:srgbClr val="12B4BC"/>
                </a:solidFill>
              </a:rPr>
              <a:t>שלושה</a:t>
            </a:r>
            <a:r>
              <a:rPr lang="he-IL" sz="2800" b="1" dirty="0"/>
              <a:t> חולצות; ההכנסות גדלו </a:t>
            </a:r>
            <a:r>
              <a:rPr lang="he-IL" sz="2800" b="1" dirty="0">
                <a:solidFill>
                  <a:srgbClr val="92D050"/>
                </a:solidFill>
              </a:rPr>
              <a:t>פי</a:t>
            </a:r>
            <a:r>
              <a:rPr lang="he-IL" sz="2800" b="1" dirty="0"/>
              <a:t> </a:t>
            </a:r>
            <a:r>
              <a:rPr lang="he-IL" sz="2800" b="1" dirty="0">
                <a:solidFill>
                  <a:srgbClr val="12B4BC"/>
                </a:solidFill>
              </a:rPr>
              <a:t>ארבעה</a:t>
            </a:r>
            <a:r>
              <a:rPr lang="he-IL" sz="2800" b="1" dirty="0"/>
              <a:t> וכדומה.</a:t>
            </a:r>
          </a:p>
        </p:txBody>
      </p:sp>
      <p:pic>
        <p:nvPicPr>
          <p:cNvPr id="7" name="Picture 4" descr="Question, Question Mark, Response">
            <a:extLst>
              <a:ext uri="{FF2B5EF4-FFF2-40B4-BE49-F238E27FC236}">
                <a16:creationId xmlns:a16="http://schemas.microsoft.com/office/drawing/2014/main" id="{A58F814C-2840-4BA1-AE6B-463C92BFC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308" y="2698564"/>
            <a:ext cx="2085103" cy="2085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335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8DBBD5-ADCD-4234-AF0C-1F23DF475763}"/>
              </a:ext>
            </a:extLst>
          </p:cNvPr>
          <p:cNvSpPr>
            <a:spLocks noGrp="1"/>
          </p:cNvSpPr>
          <p:nvPr>
            <p:ph type="title"/>
          </p:nvPr>
        </p:nvSpPr>
        <p:spPr/>
        <p:txBody>
          <a:bodyPr/>
          <a:lstStyle/>
          <a:p>
            <a:r>
              <a:rPr lang="he-IL" dirty="0">
                <a:solidFill>
                  <a:schemeClr val="accent6">
                    <a:lumMod val="75000"/>
                  </a:schemeClr>
                </a:solidFill>
              </a:rPr>
              <a:t>המספר הסתמי</a:t>
            </a:r>
          </a:p>
        </p:txBody>
      </p:sp>
      <p:sp>
        <p:nvSpPr>
          <p:cNvPr id="4" name="מציין מיקום תוכן 3">
            <a:extLst>
              <a:ext uri="{FF2B5EF4-FFF2-40B4-BE49-F238E27FC236}">
                <a16:creationId xmlns:a16="http://schemas.microsoft.com/office/drawing/2014/main" id="{179BEB40-76B4-46E4-8215-B722BAFABA1C}"/>
              </a:ext>
            </a:extLst>
          </p:cNvPr>
          <p:cNvSpPr>
            <a:spLocks noGrp="1"/>
          </p:cNvSpPr>
          <p:nvPr>
            <p:ph sz="quarter" idx="4"/>
          </p:nvPr>
        </p:nvSpPr>
        <p:spPr>
          <a:xfrm>
            <a:off x="479891" y="933094"/>
            <a:ext cx="8242436" cy="2995439"/>
          </a:xfrm>
        </p:spPr>
        <p:txBody>
          <a:bodyPr>
            <a:normAutofit/>
          </a:bodyPr>
          <a:lstStyle/>
          <a:p>
            <a:pPr marL="96848" indent="0">
              <a:buNone/>
            </a:pPr>
            <a:br>
              <a:rPr lang="he-IL" b="1" dirty="0"/>
            </a:br>
            <a:r>
              <a:rPr lang="he-IL" b="1" dirty="0"/>
              <a:t>‍‍‍‍‍‍ ‍‍‍‍‍‍‍‍ ‍‍</a:t>
            </a:r>
            <a:br>
              <a:rPr lang="he-IL" b="1" dirty="0"/>
            </a:br>
            <a:r>
              <a:rPr lang="he-IL" sz="3200" b="1" dirty="0"/>
              <a:t>מספרים סתמיים אשר אינם מונים שם עצם מסוים (למשל מספרים בתרגילי חשבון, מספרי טלפון או מספרי תעודות זהות וקטרי רכבת) – יש להביע בלשון </a:t>
            </a:r>
            <a:r>
              <a:rPr lang="he-IL" sz="3200" b="1" dirty="0">
                <a:solidFill>
                  <a:srgbClr val="92D050"/>
                </a:solidFill>
              </a:rPr>
              <a:t>נקבה</a:t>
            </a:r>
            <a:r>
              <a:rPr lang="he-IL" sz="3200" b="1" dirty="0"/>
              <a:t>.</a:t>
            </a:r>
          </a:p>
        </p:txBody>
      </p:sp>
      <p:pic>
        <p:nvPicPr>
          <p:cNvPr id="3" name="תמונה 2"/>
          <p:cNvPicPr>
            <a:picLocks noChangeAspect="1"/>
          </p:cNvPicPr>
          <p:nvPr/>
        </p:nvPicPr>
        <p:blipFill rotWithShape="1">
          <a:blip r:embed="rId3">
            <a:extLst>
              <a:ext uri="{28A0092B-C50C-407E-A947-70E740481C1C}">
                <a14:useLocalDpi xmlns:a14="http://schemas.microsoft.com/office/drawing/2010/main" val="0"/>
              </a:ext>
            </a:extLst>
          </a:blip>
          <a:srcRect l="22513" t="1462" r="223" b="-586"/>
          <a:stretch/>
        </p:blipFill>
        <p:spPr>
          <a:xfrm flipH="1">
            <a:off x="8722327" y="1837267"/>
            <a:ext cx="2953205" cy="28701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70136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4F869E6-90FD-43B0-AC7D-0AD9BB9ED0A5}"/>
              </a:ext>
            </a:extLst>
          </p:cNvPr>
          <p:cNvSpPr>
            <a:spLocks noGrp="1"/>
          </p:cNvSpPr>
          <p:nvPr>
            <p:ph type="title"/>
          </p:nvPr>
        </p:nvSpPr>
        <p:spPr>
          <a:xfrm>
            <a:off x="2544884" y="199354"/>
            <a:ext cx="9642231" cy="720000"/>
          </a:xfrm>
        </p:spPr>
        <p:txBody>
          <a:bodyPr/>
          <a:lstStyle/>
          <a:p>
            <a:r>
              <a:rPr lang="he-IL" sz="4800" dirty="0">
                <a:solidFill>
                  <a:schemeClr val="accent6">
                    <a:lumMod val="75000"/>
                  </a:schemeClr>
                </a:solidFill>
              </a:rPr>
              <a:t>תרגול</a:t>
            </a:r>
          </a:p>
        </p:txBody>
      </p:sp>
      <p:sp>
        <p:nvSpPr>
          <p:cNvPr id="4" name="TextBox 3"/>
          <p:cNvSpPr txBox="1"/>
          <p:nvPr/>
        </p:nvSpPr>
        <p:spPr>
          <a:xfrm>
            <a:off x="3064933" y="1439333"/>
            <a:ext cx="8602134" cy="3693319"/>
          </a:xfrm>
          <a:prstGeom prst="rect">
            <a:avLst/>
          </a:prstGeom>
          <a:solidFill>
            <a:schemeClr val="accent2">
              <a:lumMod val="20000"/>
              <a:lumOff val="80000"/>
            </a:schemeClr>
          </a:solidFill>
          <a:ln>
            <a:solidFill>
              <a:srgbClr val="0070C0"/>
            </a:solidFill>
          </a:ln>
        </p:spPr>
        <p:txBody>
          <a:bodyPr wrap="square" rtlCol="1">
            <a:spAutoFit/>
          </a:bodyPr>
          <a:lstStyle/>
          <a:p>
            <a:pPr marL="742950" indent="-742950">
              <a:buFont typeface="+mj-lt"/>
              <a:buAutoNum type="arabicPeriod"/>
            </a:pPr>
            <a:r>
              <a:rPr lang="he-IL" sz="3600" b="1" dirty="0">
                <a:solidFill>
                  <a:srgbClr val="002060"/>
                </a:solidFill>
                <a:latin typeface="Varela Round" pitchFamily="2" charset="-79"/>
                <a:cs typeface="Varela Round" pitchFamily="2" charset="-79"/>
              </a:rPr>
              <a:t>הסתכלו בעמודת הצבעים שבמקרא במפה 22.</a:t>
            </a:r>
          </a:p>
          <a:p>
            <a:pPr marL="742950" indent="-742950">
              <a:buFont typeface="+mj-lt"/>
              <a:buAutoNum type="arabicPeriod"/>
            </a:pPr>
            <a:r>
              <a:rPr lang="he-IL" sz="3600" b="1" dirty="0">
                <a:solidFill>
                  <a:srgbClr val="002060"/>
                </a:solidFill>
                <a:latin typeface="Varela Round" pitchFamily="2" charset="-79"/>
                <a:cs typeface="Varela Round" pitchFamily="2" charset="-79"/>
              </a:rPr>
              <a:t>במפה רואים שהמקומות 3 ו-4 נמצאים על אותו קו גובה.</a:t>
            </a:r>
          </a:p>
          <a:p>
            <a:pPr marL="742950" indent="-742950">
              <a:buFont typeface="+mj-lt"/>
              <a:buAutoNum type="arabicPeriod"/>
            </a:pPr>
            <a:r>
              <a:rPr lang="he-IL" sz="3600" b="1" dirty="0">
                <a:solidFill>
                  <a:srgbClr val="002060"/>
                </a:solidFill>
                <a:latin typeface="Varela Round" pitchFamily="2" charset="-79"/>
                <a:cs typeface="Varela Round" pitchFamily="2" charset="-79"/>
              </a:rPr>
              <a:t>קראו את הקטע שבעמודים 65 - 66.</a:t>
            </a:r>
          </a:p>
          <a:p>
            <a:pPr marL="742950" indent="-742950">
              <a:buFont typeface="+mj-lt"/>
              <a:buAutoNum type="arabicPeriod"/>
            </a:pPr>
            <a:r>
              <a:rPr lang="he-IL" sz="3600" b="1" dirty="0">
                <a:solidFill>
                  <a:srgbClr val="002060"/>
                </a:solidFill>
                <a:latin typeface="Varela Round" pitchFamily="2" charset="-79"/>
                <a:cs typeface="Varela Round" pitchFamily="2" charset="-79"/>
              </a:rPr>
              <a:t>קו מספר 1 מגיע לכותל.</a:t>
            </a:r>
          </a:p>
          <a:p>
            <a:endParaRPr lang="he-IL" dirty="0"/>
          </a:p>
        </p:txBody>
      </p:sp>
      <p:pic>
        <p:nvPicPr>
          <p:cNvPr id="5" name="1min_final" descr="1min_final">
            <a:hlinkClick r:id="" action="ppaction://media"/>
            <a:extLst>
              <a:ext uri="{FF2B5EF4-FFF2-40B4-BE49-F238E27FC236}">
                <a16:creationId xmlns:a16="http://schemas.microsoft.com/office/drawing/2014/main" id="{B09C1F5E-E59C-AA46-B5C1-1B6F1A66EFC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810933" y="301487"/>
            <a:ext cx="1540938" cy="549601"/>
          </a:xfrm>
          <a:prstGeom prst="rect">
            <a:avLst/>
          </a:prstGeom>
        </p:spPr>
      </p:pic>
    </p:spTree>
    <p:extLst>
      <p:ext uri="{BB962C8B-B14F-4D97-AF65-F5344CB8AC3E}">
        <p14:creationId xmlns:p14="http://schemas.microsoft.com/office/powerpoint/2010/main" val="66264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4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4F869E6-90FD-43B0-AC7D-0AD9BB9ED0A5}"/>
              </a:ext>
            </a:extLst>
          </p:cNvPr>
          <p:cNvSpPr>
            <a:spLocks noGrp="1"/>
          </p:cNvSpPr>
          <p:nvPr>
            <p:ph type="title"/>
          </p:nvPr>
        </p:nvSpPr>
        <p:spPr>
          <a:xfrm>
            <a:off x="2544884" y="199354"/>
            <a:ext cx="9642231" cy="720000"/>
          </a:xfrm>
        </p:spPr>
        <p:txBody>
          <a:bodyPr/>
          <a:lstStyle/>
          <a:p>
            <a:r>
              <a:rPr lang="he-IL" sz="4800" dirty="0">
                <a:solidFill>
                  <a:schemeClr val="accent6">
                    <a:lumMod val="75000"/>
                  </a:schemeClr>
                </a:solidFill>
              </a:rPr>
              <a:t>פתרון</a:t>
            </a:r>
          </a:p>
        </p:txBody>
      </p:sp>
      <p:sp>
        <p:nvSpPr>
          <p:cNvPr id="13" name="תיבת טקסט 12">
            <a:extLst>
              <a:ext uri="{FF2B5EF4-FFF2-40B4-BE49-F238E27FC236}">
                <a16:creationId xmlns:a16="http://schemas.microsoft.com/office/drawing/2014/main" id="{8A1A8A93-F7B8-488B-9675-2A5EFFC20E14}"/>
              </a:ext>
            </a:extLst>
          </p:cNvPr>
          <p:cNvSpPr txBox="1"/>
          <p:nvPr/>
        </p:nvSpPr>
        <p:spPr>
          <a:xfrm>
            <a:off x="233465" y="1540933"/>
            <a:ext cx="2577468" cy="3416320"/>
          </a:xfrm>
          <a:prstGeom prst="rect">
            <a:avLst/>
          </a:prstGeom>
          <a:noFill/>
        </p:spPr>
        <p:txBody>
          <a:bodyPr wrap="square" rtlCol="1">
            <a:spAutoFit/>
          </a:bodyPr>
          <a:lstStyle/>
          <a:p>
            <a:r>
              <a:rPr lang="he-IL" sz="2400" dirty="0">
                <a:solidFill>
                  <a:srgbClr val="002060"/>
                </a:solidFill>
                <a:latin typeface="Varela Round" panose="00000500000000000000" pitchFamily="2" charset="-79"/>
                <a:cs typeface="Varela Round" panose="00000500000000000000" pitchFamily="2" charset="-79"/>
              </a:rPr>
              <a:t>עשרים ושתים</a:t>
            </a:r>
          </a:p>
          <a:p>
            <a:endParaRPr lang="he-IL" sz="2400" dirty="0">
              <a:solidFill>
                <a:srgbClr val="002060"/>
              </a:solidFill>
              <a:latin typeface="Varela Round" panose="00000500000000000000" pitchFamily="2" charset="-79"/>
              <a:cs typeface="Varela Round" panose="00000500000000000000" pitchFamily="2" charset="-79"/>
            </a:endParaRPr>
          </a:p>
          <a:p>
            <a:r>
              <a:rPr lang="he-IL" sz="2400" dirty="0">
                <a:solidFill>
                  <a:srgbClr val="002060"/>
                </a:solidFill>
                <a:latin typeface="Varela Round" panose="00000500000000000000" pitchFamily="2" charset="-79"/>
                <a:cs typeface="Varela Round" panose="00000500000000000000" pitchFamily="2" charset="-79"/>
              </a:rPr>
              <a:t>שלוש וארבע</a:t>
            </a:r>
          </a:p>
          <a:p>
            <a:endParaRPr lang="he-IL" sz="2400" dirty="0">
              <a:solidFill>
                <a:srgbClr val="002060"/>
              </a:solidFill>
              <a:latin typeface="Varela Round" panose="00000500000000000000" pitchFamily="2" charset="-79"/>
              <a:cs typeface="Varela Round" panose="00000500000000000000" pitchFamily="2" charset="-79"/>
            </a:endParaRPr>
          </a:p>
          <a:p>
            <a:endParaRPr lang="he-IL" sz="2400" dirty="0">
              <a:solidFill>
                <a:srgbClr val="002060"/>
              </a:solidFill>
              <a:latin typeface="Varela Round" panose="00000500000000000000" pitchFamily="2" charset="-79"/>
              <a:cs typeface="Varela Round" panose="00000500000000000000" pitchFamily="2" charset="-79"/>
            </a:endParaRPr>
          </a:p>
          <a:p>
            <a:r>
              <a:rPr lang="he-IL" sz="2400" dirty="0">
                <a:solidFill>
                  <a:srgbClr val="002060"/>
                </a:solidFill>
                <a:latin typeface="Varela Round" panose="00000500000000000000" pitchFamily="2" charset="-79"/>
                <a:cs typeface="Varela Round" panose="00000500000000000000" pitchFamily="2" charset="-79"/>
              </a:rPr>
              <a:t>שישים וחמש – שישים ושש</a:t>
            </a:r>
          </a:p>
          <a:p>
            <a:endParaRPr lang="he-IL" sz="2400" dirty="0">
              <a:solidFill>
                <a:srgbClr val="002060"/>
              </a:solidFill>
              <a:latin typeface="Varela Round" panose="00000500000000000000" pitchFamily="2" charset="-79"/>
              <a:cs typeface="Varela Round" panose="00000500000000000000" pitchFamily="2" charset="-79"/>
            </a:endParaRPr>
          </a:p>
          <a:p>
            <a:r>
              <a:rPr lang="he-IL" sz="2400" dirty="0">
                <a:solidFill>
                  <a:srgbClr val="002060"/>
                </a:solidFill>
                <a:latin typeface="Varela Round" panose="00000500000000000000" pitchFamily="2" charset="-79"/>
                <a:cs typeface="Varela Round" panose="00000500000000000000" pitchFamily="2" charset="-79"/>
              </a:rPr>
              <a:t>אחת</a:t>
            </a:r>
          </a:p>
        </p:txBody>
      </p:sp>
      <p:sp>
        <p:nvSpPr>
          <p:cNvPr id="4" name="TextBox 3"/>
          <p:cNvSpPr txBox="1"/>
          <p:nvPr/>
        </p:nvSpPr>
        <p:spPr>
          <a:xfrm>
            <a:off x="3064933" y="1439333"/>
            <a:ext cx="8602134" cy="3693319"/>
          </a:xfrm>
          <a:prstGeom prst="rect">
            <a:avLst/>
          </a:prstGeom>
          <a:solidFill>
            <a:schemeClr val="accent2">
              <a:lumMod val="20000"/>
              <a:lumOff val="80000"/>
            </a:schemeClr>
          </a:solidFill>
          <a:ln>
            <a:solidFill>
              <a:srgbClr val="0070C0"/>
            </a:solidFill>
          </a:ln>
        </p:spPr>
        <p:txBody>
          <a:bodyPr wrap="square" rtlCol="1">
            <a:spAutoFit/>
          </a:bodyPr>
          <a:lstStyle/>
          <a:p>
            <a:pPr marL="742950" indent="-742950">
              <a:buFont typeface="+mj-lt"/>
              <a:buAutoNum type="arabicPeriod"/>
            </a:pPr>
            <a:r>
              <a:rPr lang="he-IL" sz="3600" b="1" dirty="0">
                <a:solidFill>
                  <a:srgbClr val="002060"/>
                </a:solidFill>
                <a:latin typeface="Varela Round" pitchFamily="2" charset="-79"/>
                <a:cs typeface="Varela Round" pitchFamily="2" charset="-79"/>
              </a:rPr>
              <a:t>הסתכלו בעמודת הצבעים שבמקרא במפה 22.</a:t>
            </a:r>
          </a:p>
          <a:p>
            <a:pPr marL="742950" indent="-742950">
              <a:buFont typeface="+mj-lt"/>
              <a:buAutoNum type="arabicPeriod"/>
            </a:pPr>
            <a:r>
              <a:rPr lang="he-IL" sz="3600" b="1" dirty="0">
                <a:solidFill>
                  <a:srgbClr val="002060"/>
                </a:solidFill>
                <a:latin typeface="Varela Round" pitchFamily="2" charset="-79"/>
                <a:cs typeface="Varela Round" pitchFamily="2" charset="-79"/>
              </a:rPr>
              <a:t>במפה רואים שהמקומות 3 ו-4 נמצאים על אותו קו גובה.</a:t>
            </a:r>
          </a:p>
          <a:p>
            <a:pPr marL="742950" indent="-742950">
              <a:buFont typeface="+mj-lt"/>
              <a:buAutoNum type="arabicPeriod"/>
            </a:pPr>
            <a:r>
              <a:rPr lang="he-IL" sz="3600" b="1" dirty="0">
                <a:solidFill>
                  <a:srgbClr val="002060"/>
                </a:solidFill>
                <a:latin typeface="Varela Round" pitchFamily="2" charset="-79"/>
                <a:cs typeface="Varela Round" pitchFamily="2" charset="-79"/>
              </a:rPr>
              <a:t>קראו את הקטע שבעמודים 65 - 66.</a:t>
            </a:r>
          </a:p>
          <a:p>
            <a:pPr marL="742950" indent="-742950">
              <a:buFont typeface="+mj-lt"/>
              <a:buAutoNum type="arabicPeriod"/>
            </a:pPr>
            <a:r>
              <a:rPr lang="he-IL" sz="3600" b="1" dirty="0">
                <a:solidFill>
                  <a:srgbClr val="002060"/>
                </a:solidFill>
                <a:latin typeface="Varela Round" pitchFamily="2" charset="-79"/>
                <a:cs typeface="Varela Round" pitchFamily="2" charset="-79"/>
              </a:rPr>
              <a:t>קו מספר 1 מגיע לכותל.</a:t>
            </a:r>
          </a:p>
          <a:p>
            <a:endParaRPr lang="he-IL" dirty="0"/>
          </a:p>
        </p:txBody>
      </p:sp>
    </p:spTree>
    <p:extLst>
      <p:ext uri="{BB962C8B-B14F-4D97-AF65-F5344CB8AC3E}">
        <p14:creationId xmlns:p14="http://schemas.microsoft.com/office/powerpoint/2010/main" val="189920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animEffect transition="in" filter="fade">
                                      <p:cBhvr>
                                        <p:cTn id="17" dur="500"/>
                                        <p:tgtEl>
                                          <p:spTgt spid="1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7" end="7"/>
                                            </p:txEl>
                                          </p:spTgt>
                                        </p:tgtEl>
                                        <p:attrNameLst>
                                          <p:attrName>style.visibility</p:attrName>
                                        </p:attrNameLst>
                                      </p:cBhvr>
                                      <p:to>
                                        <p:strVal val="visible"/>
                                      </p:to>
                                    </p:set>
                                    <p:animEffect transition="in" filter="fade">
                                      <p:cBhvr>
                                        <p:cTn id="22"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8DBBD5-ADCD-4234-AF0C-1F23DF475763}"/>
              </a:ext>
            </a:extLst>
          </p:cNvPr>
          <p:cNvSpPr>
            <a:spLocks noGrp="1"/>
          </p:cNvSpPr>
          <p:nvPr>
            <p:ph type="title"/>
          </p:nvPr>
        </p:nvSpPr>
        <p:spPr/>
        <p:txBody>
          <a:bodyPr/>
          <a:lstStyle/>
          <a:p>
            <a:r>
              <a:rPr lang="he-IL" dirty="0"/>
              <a:t>תאריך</a:t>
            </a:r>
          </a:p>
        </p:txBody>
      </p:sp>
      <p:sp>
        <p:nvSpPr>
          <p:cNvPr id="4" name="מציין מיקום תוכן 3">
            <a:extLst>
              <a:ext uri="{FF2B5EF4-FFF2-40B4-BE49-F238E27FC236}">
                <a16:creationId xmlns:a16="http://schemas.microsoft.com/office/drawing/2014/main" id="{179BEB40-76B4-46E4-8215-B722BAFABA1C}"/>
              </a:ext>
            </a:extLst>
          </p:cNvPr>
          <p:cNvSpPr>
            <a:spLocks noGrp="1"/>
          </p:cNvSpPr>
          <p:nvPr>
            <p:ph sz="quarter" idx="4"/>
          </p:nvPr>
        </p:nvSpPr>
        <p:spPr>
          <a:xfrm>
            <a:off x="505740" y="1288629"/>
            <a:ext cx="8031963" cy="3103873"/>
          </a:xfrm>
        </p:spPr>
        <p:txBody>
          <a:bodyPr>
            <a:noAutofit/>
          </a:bodyPr>
          <a:lstStyle/>
          <a:p>
            <a:pPr marL="96848" indent="0">
              <a:buNone/>
            </a:pPr>
            <a:endParaRPr lang="he-IL" sz="1400" dirty="0"/>
          </a:p>
          <a:p>
            <a:pPr marL="96848" indent="0">
              <a:buNone/>
            </a:pPr>
            <a:r>
              <a:rPr lang="he-IL" b="1" dirty="0"/>
              <a:t>מהי הדרך הטובה ביותר לומר תאריך בחודש?</a:t>
            </a:r>
            <a:br>
              <a:rPr lang="he-IL" sz="2000" b="1" dirty="0"/>
            </a:br>
            <a:r>
              <a:rPr lang="he-IL" sz="2000" b="1" dirty="0"/>
              <a:t>‍‍</a:t>
            </a:r>
            <a:br>
              <a:rPr lang="he-IL" sz="2000" b="1" dirty="0"/>
            </a:br>
            <a:r>
              <a:rPr lang="he-IL" sz="4000" b="1" dirty="0"/>
              <a:t>תאריכים תמיד בזכר</a:t>
            </a:r>
          </a:p>
          <a:p>
            <a:pPr marL="96848" indent="0">
              <a:buNone/>
            </a:pPr>
            <a:r>
              <a:rPr lang="he-IL" dirty="0"/>
              <a:t> </a:t>
            </a:r>
          </a:p>
          <a:p>
            <a:pPr marL="96848" indent="0">
              <a:buNone/>
            </a:pPr>
            <a:r>
              <a:rPr lang="he-IL" dirty="0"/>
              <a:t>למשל: תשעה באב, עשרה בטבת, חמישה עשר בשבט, שבעה עשר בתמוז</a:t>
            </a:r>
            <a:endParaRPr lang="he-IL" dirty="0">
              <a:solidFill>
                <a:srgbClr val="12B4BC"/>
              </a:solidFill>
            </a:endParaRPr>
          </a:p>
        </p:txBody>
      </p:sp>
      <p:sp>
        <p:nvSpPr>
          <p:cNvPr id="5" name="TextBox 4"/>
          <p:cNvSpPr txBox="1"/>
          <p:nvPr/>
        </p:nvSpPr>
        <p:spPr>
          <a:xfrm>
            <a:off x="8537703" y="4086319"/>
            <a:ext cx="3369733" cy="1323439"/>
          </a:xfrm>
          <a:prstGeom prst="rect">
            <a:avLst/>
          </a:prstGeom>
          <a:noFill/>
        </p:spPr>
        <p:txBody>
          <a:bodyPr wrap="square" rtlCol="1">
            <a:spAutoFit/>
          </a:bodyPr>
          <a:lstStyle/>
          <a:p>
            <a:r>
              <a:rPr lang="he-IL" sz="2000" dirty="0">
                <a:latin typeface="Varela Round" panose="00000500000000000000" pitchFamily="2" charset="-79"/>
                <a:cs typeface="Varela Round" panose="00000500000000000000" pitchFamily="2" charset="-79"/>
              </a:rPr>
              <a:t>"</a:t>
            </a:r>
            <a:r>
              <a:rPr lang="he-IL" sz="2000" b="1" dirty="0">
                <a:latin typeface="Varela Round" panose="00000500000000000000" pitchFamily="2" charset="-79"/>
                <a:cs typeface="Varela Round" panose="00000500000000000000" pitchFamily="2" charset="-79"/>
              </a:rPr>
              <a:t>באחד בשבט</a:t>
            </a:r>
            <a:r>
              <a:rPr lang="he-IL" sz="2000" dirty="0">
                <a:latin typeface="Varela Round" panose="00000500000000000000" pitchFamily="2" charset="-79"/>
                <a:cs typeface="Varela Round" panose="00000500000000000000" pitchFamily="2" charset="-79"/>
              </a:rPr>
              <a:t>, ראש השנה לאילן, כדברי בית שמאי.</a:t>
            </a:r>
          </a:p>
          <a:p>
            <a:r>
              <a:rPr lang="he-IL" sz="2000" dirty="0">
                <a:latin typeface="Varela Round" panose="00000500000000000000" pitchFamily="2" charset="-79"/>
                <a:cs typeface="Varela Round" panose="00000500000000000000" pitchFamily="2" charset="-79"/>
              </a:rPr>
              <a:t>בית הלל אומרים, </a:t>
            </a:r>
            <a:r>
              <a:rPr lang="he-IL" sz="2000" b="1" dirty="0">
                <a:latin typeface="Varela Round" panose="00000500000000000000" pitchFamily="2" charset="-79"/>
                <a:cs typeface="Varela Round" panose="00000500000000000000" pitchFamily="2" charset="-79"/>
              </a:rPr>
              <a:t>בחמשה עשר </a:t>
            </a:r>
            <a:r>
              <a:rPr lang="he-IL" sz="2000" dirty="0">
                <a:latin typeface="Varela Round" panose="00000500000000000000" pitchFamily="2" charset="-79"/>
                <a:cs typeface="Varela Round" panose="00000500000000000000" pitchFamily="2" charset="-79"/>
              </a:rPr>
              <a:t>בו". </a:t>
            </a:r>
            <a:r>
              <a:rPr lang="he-IL" sz="1600" dirty="0">
                <a:latin typeface="Varela Round" panose="00000500000000000000" pitchFamily="2" charset="-79"/>
                <a:cs typeface="Varela Round" panose="00000500000000000000" pitchFamily="2" charset="-79"/>
              </a:rPr>
              <a:t>(ראש השנה א, א)</a:t>
            </a:r>
          </a:p>
        </p:txBody>
      </p:sp>
      <p:pic>
        <p:nvPicPr>
          <p:cNvPr id="6" name="תמונה 5"/>
          <p:cNvPicPr>
            <a:picLocks noChangeAspect="1"/>
          </p:cNvPicPr>
          <p:nvPr/>
        </p:nvPicPr>
        <p:blipFill rotWithShape="1">
          <a:blip r:embed="rId3">
            <a:extLst>
              <a:ext uri="{28A0092B-C50C-407E-A947-70E740481C1C}">
                <a14:useLocalDpi xmlns:a14="http://schemas.microsoft.com/office/drawing/2010/main" val="0"/>
              </a:ext>
            </a:extLst>
          </a:blip>
          <a:srcRect l="-821" t="-68" r="52475" b="68"/>
          <a:stretch/>
        </p:blipFill>
        <p:spPr>
          <a:xfrm>
            <a:off x="8998209" y="1693334"/>
            <a:ext cx="2753523" cy="2294465"/>
          </a:xfrm>
          <a:prstGeom prst="rect">
            <a:avLst/>
          </a:prstGeom>
        </p:spPr>
      </p:pic>
    </p:spTree>
    <p:extLst>
      <p:ext uri="{BB962C8B-B14F-4D97-AF65-F5344CB8AC3E}">
        <p14:creationId xmlns:p14="http://schemas.microsoft.com/office/powerpoint/2010/main" val="108529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3B1CD50-B25D-4CC5-A477-FBAAD4589097}"/>
              </a:ext>
            </a:extLst>
          </p:cNvPr>
          <p:cNvSpPr>
            <a:spLocks noGrp="1"/>
          </p:cNvSpPr>
          <p:nvPr>
            <p:ph type="title"/>
          </p:nvPr>
        </p:nvSpPr>
        <p:spPr/>
        <p:txBody>
          <a:bodyPr/>
          <a:lstStyle/>
          <a:p>
            <a:r>
              <a:rPr lang="he-IL" dirty="0"/>
              <a:t>מה נלמד היום?</a:t>
            </a:r>
          </a:p>
        </p:txBody>
      </p:sp>
      <p:sp>
        <p:nvSpPr>
          <p:cNvPr id="4" name="מציין מיקום תוכן 3">
            <a:extLst>
              <a:ext uri="{FF2B5EF4-FFF2-40B4-BE49-F238E27FC236}">
                <a16:creationId xmlns:a16="http://schemas.microsoft.com/office/drawing/2014/main" id="{37828F08-216A-4841-BCCB-32234A8346CF}"/>
              </a:ext>
            </a:extLst>
          </p:cNvPr>
          <p:cNvSpPr>
            <a:spLocks noGrp="1"/>
          </p:cNvSpPr>
          <p:nvPr>
            <p:ph sz="quarter" idx="4"/>
          </p:nvPr>
        </p:nvSpPr>
        <p:spPr>
          <a:xfrm>
            <a:off x="1181098" y="1628027"/>
            <a:ext cx="8031963" cy="4152517"/>
          </a:xfrm>
        </p:spPr>
        <p:txBody>
          <a:bodyPr>
            <a:normAutofit/>
          </a:bodyPr>
          <a:lstStyle/>
          <a:p>
            <a:r>
              <a:rPr lang="he-IL" sz="3200" b="1" dirty="0"/>
              <a:t>כללי שם המספר</a:t>
            </a:r>
          </a:p>
          <a:p>
            <a:r>
              <a:rPr lang="he-IL" sz="3200" b="1" dirty="0"/>
              <a:t>הֲגִיָּה נכונה של המספרים</a:t>
            </a:r>
          </a:p>
          <a:p>
            <a:pPr marL="96848" indent="0">
              <a:buNone/>
            </a:pPr>
            <a:endParaRPr lang="he-IL" sz="3200" b="1" dirty="0"/>
          </a:p>
        </p:txBody>
      </p:sp>
      <p:pic>
        <p:nvPicPr>
          <p:cNvPr id="1026" name="Picture 2" descr="Banner, Number, Digit, Maths, Arithmetic, Educational">
            <a:extLst>
              <a:ext uri="{FF2B5EF4-FFF2-40B4-BE49-F238E27FC236}">
                <a16:creationId xmlns:a16="http://schemas.microsoft.com/office/drawing/2014/main" id="{A12A523B-C52D-4608-94AF-DED967A72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2569" y="3035416"/>
            <a:ext cx="7931084" cy="2379325"/>
          </a:xfrm>
          <a:prstGeom prst="rect">
            <a:avLst/>
          </a:prstGeom>
          <a:noFill/>
          <a:ln w="5715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737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EF88D1B-BA42-4D83-AF57-53E87F5DFEC1}"/>
              </a:ext>
            </a:extLst>
          </p:cNvPr>
          <p:cNvSpPr>
            <a:spLocks noGrp="1"/>
          </p:cNvSpPr>
          <p:nvPr>
            <p:ph type="title"/>
          </p:nvPr>
        </p:nvSpPr>
        <p:spPr/>
        <p:txBody>
          <a:bodyPr/>
          <a:lstStyle/>
          <a:p>
            <a:r>
              <a:rPr lang="he-IL" dirty="0"/>
              <a:t>מניית שם עצם</a:t>
            </a:r>
          </a:p>
        </p:txBody>
      </p:sp>
      <p:sp>
        <p:nvSpPr>
          <p:cNvPr id="3" name="מציין מיקום טקסט 2">
            <a:extLst>
              <a:ext uri="{FF2B5EF4-FFF2-40B4-BE49-F238E27FC236}">
                <a16:creationId xmlns:a16="http://schemas.microsoft.com/office/drawing/2014/main" id="{0CBE6549-865A-48B1-84D7-F876DA992C10}"/>
              </a:ext>
            </a:extLst>
          </p:cNvPr>
          <p:cNvSpPr>
            <a:spLocks noGrp="1"/>
          </p:cNvSpPr>
          <p:nvPr>
            <p:ph type="body" sz="quarter" idx="3"/>
          </p:nvPr>
        </p:nvSpPr>
        <p:spPr/>
        <p:txBody>
          <a:bodyPr/>
          <a:lstStyle/>
          <a:p>
            <a:r>
              <a:rPr lang="he-IL" dirty="0"/>
              <a:t>שם העצם הנִמְנֶה - ביחיד או ברבים?</a:t>
            </a:r>
          </a:p>
        </p:txBody>
      </p:sp>
      <p:sp>
        <p:nvSpPr>
          <p:cNvPr id="4" name="מציין מיקום תוכן 3">
            <a:extLst>
              <a:ext uri="{FF2B5EF4-FFF2-40B4-BE49-F238E27FC236}">
                <a16:creationId xmlns:a16="http://schemas.microsoft.com/office/drawing/2014/main" id="{49E35375-CACC-4F63-AFB0-92D5A9922BD7}"/>
              </a:ext>
            </a:extLst>
          </p:cNvPr>
          <p:cNvSpPr>
            <a:spLocks noGrp="1"/>
          </p:cNvSpPr>
          <p:nvPr>
            <p:ph sz="quarter" idx="4"/>
          </p:nvPr>
        </p:nvSpPr>
        <p:spPr/>
        <p:txBody>
          <a:bodyPr/>
          <a:lstStyle/>
          <a:p>
            <a:r>
              <a:rPr lang="he-IL" sz="3200" b="1" dirty="0"/>
              <a:t>ממספר 2 עד המספר 10 </a:t>
            </a:r>
            <a:r>
              <a:rPr lang="he-IL" b="1" dirty="0"/>
              <a:t>שם העצם הנמנה בא רק בצורת הרבים, למשל 'שלושה שקלים' (ולא "שלושה שקל"). </a:t>
            </a:r>
          </a:p>
          <a:p>
            <a:pPr marL="96848" indent="0">
              <a:buNone/>
            </a:pPr>
            <a:endParaRPr lang="he-IL" b="1" dirty="0"/>
          </a:p>
          <a:p>
            <a:r>
              <a:rPr lang="he-IL" sz="3200" b="1" dirty="0"/>
              <a:t>מהמספר 11 ומעלה </a:t>
            </a:r>
            <a:r>
              <a:rPr lang="he-IL" b="1" dirty="0"/>
              <a:t>אפשר לנקוט את שם העצם הן ביחיד הן ברבים: 'עשרים שנה' או 'עשרים שנים', 'חמישים ושלושה שקל' או 'חמישים ושלושה שקלים'.</a:t>
            </a:r>
          </a:p>
        </p:txBody>
      </p:sp>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2267" y="1978268"/>
            <a:ext cx="2971800" cy="2779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54467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B7AE7CD-4C3C-4C3A-BBBC-2043F77B2A95}"/>
              </a:ext>
            </a:extLst>
          </p:cNvPr>
          <p:cNvSpPr>
            <a:spLocks noGrp="1"/>
          </p:cNvSpPr>
          <p:nvPr>
            <p:ph type="title"/>
          </p:nvPr>
        </p:nvSpPr>
        <p:spPr/>
        <p:txBody>
          <a:bodyPr/>
          <a:lstStyle/>
          <a:p>
            <a:r>
              <a:rPr lang="he-IL" dirty="0">
                <a:solidFill>
                  <a:schemeClr val="accent6">
                    <a:lumMod val="75000"/>
                  </a:schemeClr>
                </a:solidFill>
              </a:rPr>
              <a:t>      כיוון כתיבת המספרים בעברית</a:t>
            </a:r>
          </a:p>
        </p:txBody>
      </p:sp>
      <p:sp>
        <p:nvSpPr>
          <p:cNvPr id="4" name="מציין מיקום תוכן 3">
            <a:extLst>
              <a:ext uri="{FF2B5EF4-FFF2-40B4-BE49-F238E27FC236}">
                <a16:creationId xmlns:a16="http://schemas.microsoft.com/office/drawing/2014/main" id="{A8C0C71A-2183-4231-A8C2-67B61B95CFCC}"/>
              </a:ext>
            </a:extLst>
          </p:cNvPr>
          <p:cNvSpPr>
            <a:spLocks noGrp="1"/>
          </p:cNvSpPr>
          <p:nvPr>
            <p:ph sz="quarter" idx="4"/>
          </p:nvPr>
        </p:nvSpPr>
        <p:spPr/>
        <p:txBody>
          <a:bodyPr>
            <a:normAutofit/>
          </a:bodyPr>
          <a:lstStyle/>
          <a:p>
            <a:pPr marL="96848" indent="0">
              <a:buNone/>
            </a:pPr>
            <a:r>
              <a:rPr lang="he-IL" b="1" dirty="0"/>
              <a:t>שאלת כיוון הכתיבה הגיעה בשנת תשכ"ט עד בית המשפט העליון. </a:t>
            </a:r>
          </a:p>
          <a:p>
            <a:pPr marL="96848" indent="0">
              <a:buNone/>
            </a:pPr>
            <a:r>
              <a:rPr lang="he-IL" b="1" dirty="0"/>
              <a:t>עורך הדין אנוש בר־שלום חנה ברחוב ביאליק ברמת־גן בשעה 13:00 ליד שלט שאסר לחנות שם "בין השעות 19:00–07:00", וחויב בקנס.</a:t>
            </a:r>
            <a:br>
              <a:rPr lang="he-IL" b="1" dirty="0"/>
            </a:br>
            <a:r>
              <a:rPr lang="he-IL" b="1" dirty="0"/>
              <a:t>‍‍‍‍‍‍‍‍</a:t>
            </a:r>
            <a:br>
              <a:rPr lang="he-IL" b="1" dirty="0"/>
            </a:br>
            <a:r>
              <a:rPr lang="he-IL" b="1" dirty="0"/>
              <a:t>עו"ד בר־שלום טען שלפי חוקי העברית השלט אוסר לחנות במקום בין שבע בערב לשבע בבוקר, ומכאן שהוא חנה כדין. לאחר שערער לעַרְכָּאָה הגבוהה ביותר, בית המשפט העליון קיבל את טענתו וזיכה אותו מחֲנִיָּה שלא כדין.</a:t>
            </a:r>
          </a:p>
        </p:txBody>
      </p:sp>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7236" y="1911682"/>
            <a:ext cx="3360881" cy="1890258"/>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71609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B7AE7CD-4C3C-4C3A-BBBC-2043F77B2A95}"/>
              </a:ext>
            </a:extLst>
          </p:cNvPr>
          <p:cNvSpPr>
            <a:spLocks noGrp="1"/>
          </p:cNvSpPr>
          <p:nvPr>
            <p:ph type="title"/>
          </p:nvPr>
        </p:nvSpPr>
        <p:spPr>
          <a:xfrm>
            <a:off x="1669236" y="263894"/>
            <a:ext cx="9642231" cy="720000"/>
          </a:xfrm>
        </p:spPr>
        <p:txBody>
          <a:bodyPr/>
          <a:lstStyle/>
          <a:p>
            <a:r>
              <a:rPr lang="he-IL" dirty="0">
                <a:solidFill>
                  <a:schemeClr val="accent6">
                    <a:lumMod val="75000"/>
                  </a:schemeClr>
                </a:solidFill>
              </a:rPr>
              <a:t>כיוון כתיבת המספרים בעברית</a:t>
            </a:r>
          </a:p>
        </p:txBody>
      </p:sp>
      <p:sp>
        <p:nvSpPr>
          <p:cNvPr id="4" name="מציין מיקום תוכן 3">
            <a:extLst>
              <a:ext uri="{FF2B5EF4-FFF2-40B4-BE49-F238E27FC236}">
                <a16:creationId xmlns:a16="http://schemas.microsoft.com/office/drawing/2014/main" id="{A8C0C71A-2183-4231-A8C2-67B61B95CFCC}"/>
              </a:ext>
            </a:extLst>
          </p:cNvPr>
          <p:cNvSpPr>
            <a:spLocks noGrp="1"/>
          </p:cNvSpPr>
          <p:nvPr>
            <p:ph sz="quarter" idx="4"/>
          </p:nvPr>
        </p:nvSpPr>
        <p:spPr>
          <a:xfrm>
            <a:off x="321735" y="1725682"/>
            <a:ext cx="10765502" cy="4152517"/>
          </a:xfrm>
        </p:spPr>
        <p:txBody>
          <a:bodyPr/>
          <a:lstStyle/>
          <a:p>
            <a:pPr marL="96848" indent="0">
              <a:buNone/>
            </a:pPr>
            <a:endParaRPr lang="he-IL" dirty="0"/>
          </a:p>
          <a:p>
            <a:pPr marL="96848" indent="0">
              <a:buNone/>
            </a:pPr>
            <a:r>
              <a:rPr lang="he-IL" sz="3600" b="1" dirty="0"/>
              <a:t>טווח של מספרים נכתב בעברית מימין לשמאל על פי כיוון הכתיבה הרגיל בלשוננו. </a:t>
            </a:r>
          </a:p>
          <a:p>
            <a:pPr marL="96848" indent="0">
              <a:buNone/>
            </a:pPr>
            <a:r>
              <a:rPr lang="he-IL" sz="3600" b="1" dirty="0"/>
              <a:t>למשל: בשעות 14:00–16:00, עמ' 24–37.</a:t>
            </a:r>
          </a:p>
        </p:txBody>
      </p:sp>
    </p:spTree>
    <p:extLst>
      <p:ext uri="{BB962C8B-B14F-4D97-AF65-F5344CB8AC3E}">
        <p14:creationId xmlns:p14="http://schemas.microsoft.com/office/powerpoint/2010/main" val="1497060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20E77BA-E25D-482F-9E41-1BA119A68350}"/>
              </a:ext>
            </a:extLst>
          </p:cNvPr>
          <p:cNvSpPr>
            <a:spLocks noGrp="1"/>
          </p:cNvSpPr>
          <p:nvPr>
            <p:ph type="title"/>
          </p:nvPr>
        </p:nvSpPr>
        <p:spPr>
          <a:xfrm>
            <a:off x="2260601" y="213094"/>
            <a:ext cx="9931400" cy="720000"/>
          </a:xfrm>
        </p:spPr>
        <p:txBody>
          <a:bodyPr/>
          <a:lstStyle/>
          <a:p>
            <a:r>
              <a:rPr lang="he-IL" dirty="0"/>
              <a:t>תרגול: איך נכון לומר את המספר?</a:t>
            </a:r>
          </a:p>
        </p:txBody>
      </p:sp>
      <p:sp>
        <p:nvSpPr>
          <p:cNvPr id="4" name="מציין מיקום תוכן 3">
            <a:extLst>
              <a:ext uri="{FF2B5EF4-FFF2-40B4-BE49-F238E27FC236}">
                <a16:creationId xmlns:a16="http://schemas.microsoft.com/office/drawing/2014/main" id="{7D045AD3-A748-41C0-BE4D-D3C0F0A3B270}"/>
              </a:ext>
            </a:extLst>
          </p:cNvPr>
          <p:cNvSpPr>
            <a:spLocks noGrp="1"/>
          </p:cNvSpPr>
          <p:nvPr>
            <p:ph sz="quarter" idx="4"/>
          </p:nvPr>
        </p:nvSpPr>
        <p:spPr>
          <a:xfrm>
            <a:off x="464473" y="1387015"/>
            <a:ext cx="11343352" cy="4152517"/>
          </a:xfrm>
        </p:spPr>
        <p:txBody>
          <a:bodyPr>
            <a:normAutofit lnSpcReduction="10000"/>
          </a:bodyPr>
          <a:lstStyle/>
          <a:p>
            <a:pPr fontAlgn="base"/>
            <a:r>
              <a:rPr lang="he-IL" b="1" dirty="0">
                <a:solidFill>
                  <a:schemeClr val="accent2">
                    <a:lumMod val="75000"/>
                  </a:schemeClr>
                </a:solidFill>
              </a:rPr>
              <a:t>רווחי החברה גדלו פי 4.</a:t>
            </a:r>
          </a:p>
          <a:p>
            <a:pPr fontAlgn="base"/>
            <a:r>
              <a:rPr lang="he-IL" dirty="0"/>
              <a:t>תשובה: רווחי החברה גדלו פי ארבעה</a:t>
            </a:r>
            <a:br>
              <a:rPr lang="he-IL" dirty="0"/>
            </a:br>
            <a:r>
              <a:rPr lang="he-IL" dirty="0"/>
              <a:t>צורת שם המספר אחרי 'פי' היא בזכר: פי שניים, פי שלושה, פי ארבעה.</a:t>
            </a:r>
          </a:p>
          <a:p>
            <a:pPr fontAlgn="base"/>
            <a:endParaRPr lang="he-IL" b="1" dirty="0">
              <a:solidFill>
                <a:schemeClr val="accent2">
                  <a:lumMod val="75000"/>
                </a:schemeClr>
              </a:solidFill>
            </a:endParaRPr>
          </a:p>
          <a:p>
            <a:pPr fontAlgn="base"/>
            <a:r>
              <a:rPr lang="he-IL" b="1" dirty="0">
                <a:solidFill>
                  <a:schemeClr val="accent2">
                    <a:lumMod val="75000"/>
                  </a:schemeClr>
                </a:solidFill>
              </a:rPr>
              <a:t>בשבילי תמיד תהיה מספר 1!</a:t>
            </a:r>
          </a:p>
          <a:p>
            <a:pPr fontAlgn="base"/>
            <a:r>
              <a:rPr lang="he-IL" dirty="0"/>
              <a:t>תשובה: בשבילי תמיד תהיה מספר אחת!</a:t>
            </a:r>
            <a:br>
              <a:rPr lang="he-IL" dirty="0"/>
            </a:br>
            <a:r>
              <a:rPr lang="he-IL" dirty="0"/>
              <a:t>מספר אחת – מדובר במספר סתמי ולא בספִירה, ומספר סתמי יבוא תמיד בנקבה.</a:t>
            </a:r>
          </a:p>
          <a:p>
            <a:pPr fontAlgn="base"/>
            <a:endParaRPr lang="he-IL" dirty="0"/>
          </a:p>
          <a:p>
            <a:pPr fontAlgn="base"/>
            <a:r>
              <a:rPr lang="he-IL" b="1" dirty="0"/>
              <a:t> </a:t>
            </a:r>
            <a:r>
              <a:rPr lang="he-IL" b="1" dirty="0">
                <a:solidFill>
                  <a:schemeClr val="accent2">
                    <a:lumMod val="75000"/>
                  </a:schemeClr>
                </a:solidFill>
              </a:rPr>
              <a:t>קבענו לדבר שוב ב-1 בחודש.</a:t>
            </a:r>
          </a:p>
          <a:p>
            <a:pPr marL="96848" indent="0" fontAlgn="base">
              <a:buNone/>
            </a:pPr>
            <a:r>
              <a:rPr lang="he-IL" dirty="0"/>
              <a:t>    תשובה: קבענו לדבר שוב באחד בחודש. ימים בחודש מונים בזכר</a:t>
            </a:r>
          </a:p>
          <a:p>
            <a:pPr fontAlgn="base"/>
            <a:endParaRPr lang="he-IL" dirty="0"/>
          </a:p>
          <a:p>
            <a:pPr fontAlgn="base"/>
            <a:endParaRPr lang="he-IL" dirty="0"/>
          </a:p>
          <a:p>
            <a:endParaRPr lang="he-IL" dirty="0"/>
          </a:p>
        </p:txBody>
      </p:sp>
    </p:spTree>
    <p:extLst>
      <p:ext uri="{BB962C8B-B14F-4D97-AF65-F5344CB8AC3E}">
        <p14:creationId xmlns:p14="http://schemas.microsoft.com/office/powerpoint/2010/main" val="182852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500"/>
                                        <p:tgtEl>
                                          <p:spTgt spid="4">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 calcmode="lin" valueType="num">
                                      <p:cBhvr additive="base">
                                        <p:cTn id="3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A4961271-622D-45C4-9F41-8928E3DC2920}"/>
              </a:ext>
            </a:extLst>
          </p:cNvPr>
          <p:cNvSpPr>
            <a:spLocks noGrp="1"/>
          </p:cNvSpPr>
          <p:nvPr>
            <p:ph sz="quarter" idx="4"/>
          </p:nvPr>
        </p:nvSpPr>
        <p:spPr>
          <a:xfrm>
            <a:off x="515273" y="352426"/>
            <a:ext cx="10809952" cy="5525774"/>
          </a:xfrm>
        </p:spPr>
        <p:txBody>
          <a:bodyPr>
            <a:normAutofit fontScale="92500" lnSpcReduction="20000"/>
          </a:bodyPr>
          <a:lstStyle/>
          <a:p>
            <a:pPr fontAlgn="base"/>
            <a:r>
              <a:rPr lang="he-IL" sz="2600" b="1" dirty="0">
                <a:solidFill>
                  <a:schemeClr val="accent2">
                    <a:lumMod val="75000"/>
                  </a:schemeClr>
                </a:solidFill>
              </a:rPr>
              <a:t>הערב אתחיל לקרוא את פרק 15.</a:t>
            </a:r>
          </a:p>
          <a:p>
            <a:pPr fontAlgn="base"/>
            <a:r>
              <a:rPr lang="he-IL" sz="2600" dirty="0"/>
              <a:t>תשובה: חמש עשרה</a:t>
            </a:r>
            <a:br>
              <a:rPr lang="he-IL" sz="2600" dirty="0"/>
            </a:br>
            <a:r>
              <a:rPr lang="he-IL" sz="2600" dirty="0"/>
              <a:t>מספר סתמי, כמו פרק שלוש, פרק שמונה. </a:t>
            </a:r>
          </a:p>
          <a:p>
            <a:pPr fontAlgn="base"/>
            <a:endParaRPr lang="he-IL" sz="2600" dirty="0"/>
          </a:p>
          <a:p>
            <a:pPr fontAlgn="base"/>
            <a:r>
              <a:rPr lang="he-IL" sz="2600" b="1" dirty="0"/>
              <a:t> </a:t>
            </a:r>
            <a:r>
              <a:rPr lang="he-IL" sz="2600" b="1" dirty="0">
                <a:solidFill>
                  <a:schemeClr val="accent2">
                    <a:lumMod val="75000"/>
                  </a:schemeClr>
                </a:solidFill>
              </a:rPr>
              <a:t>המפעל מייצר 17,500 מכוניות בשנה.</a:t>
            </a:r>
          </a:p>
          <a:p>
            <a:pPr fontAlgn="base"/>
            <a:r>
              <a:rPr lang="he-IL" sz="2600" dirty="0"/>
              <a:t>תשובה: המפעל מייצר שבעה עשר אלף וחמש מאות מכוניות בשנה.</a:t>
            </a:r>
            <a:br>
              <a:rPr lang="he-IL" sz="2600" dirty="0"/>
            </a:br>
            <a:r>
              <a:rPr lang="he-IL" sz="2600" dirty="0"/>
              <a:t>המספר 17 מונה את האלפים, והמילה 'אלף' מינה זכר.</a:t>
            </a:r>
          </a:p>
          <a:p>
            <a:pPr fontAlgn="base"/>
            <a:endParaRPr lang="he-IL" sz="2600" dirty="0"/>
          </a:p>
          <a:p>
            <a:pPr fontAlgn="base"/>
            <a:r>
              <a:rPr lang="he-IL" sz="2600" b="1" dirty="0"/>
              <a:t> </a:t>
            </a:r>
            <a:r>
              <a:rPr lang="he-IL" sz="2600" b="1" dirty="0">
                <a:solidFill>
                  <a:schemeClr val="accent2">
                    <a:lumMod val="75000"/>
                  </a:schemeClr>
                </a:solidFill>
              </a:rPr>
              <a:t>מכרנו כבר 18,215 עותקים.</a:t>
            </a:r>
          </a:p>
          <a:p>
            <a:pPr fontAlgn="base"/>
            <a:r>
              <a:rPr lang="he-IL" sz="2600" dirty="0"/>
              <a:t>תשובה: מכרנו כבר שמונה עשר אלף (ו)מאתיים וחמישה עשר עותקים.</a:t>
            </a:r>
            <a:br>
              <a:rPr lang="he-IL" sz="2600" dirty="0"/>
            </a:br>
            <a:r>
              <a:rPr lang="he-IL" sz="2600" dirty="0"/>
              <a:t>המספר 18 מונה את האלפים, והמילה 'אלף' מינה זכר.</a:t>
            </a:r>
          </a:p>
          <a:p>
            <a:pPr fontAlgn="base"/>
            <a:endParaRPr lang="he-IL" sz="2600" dirty="0"/>
          </a:p>
          <a:p>
            <a:pPr fontAlgn="base"/>
            <a:r>
              <a:rPr lang="he-IL" sz="2600" b="1" dirty="0">
                <a:solidFill>
                  <a:schemeClr val="accent2">
                    <a:lumMod val="75000"/>
                  </a:schemeClr>
                </a:solidFill>
              </a:rPr>
              <a:t>המבחן יהיה ב־23 בחודש.</a:t>
            </a:r>
          </a:p>
          <a:p>
            <a:pPr fontAlgn="base"/>
            <a:r>
              <a:rPr lang="he-IL" sz="2600" dirty="0"/>
              <a:t>תשובה: המבחן יהיה בעשרים ושלושה בחודש.</a:t>
            </a:r>
            <a:br>
              <a:rPr lang="he-IL" dirty="0"/>
            </a:br>
            <a:endParaRPr lang="he-IL" dirty="0"/>
          </a:p>
        </p:txBody>
      </p:sp>
    </p:spTree>
    <p:extLst>
      <p:ext uri="{BB962C8B-B14F-4D97-AF65-F5344CB8AC3E}">
        <p14:creationId xmlns:p14="http://schemas.microsoft.com/office/powerpoint/2010/main" val="254686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 calcmode="lin" valueType="num">
                                      <p:cBhvr additive="base">
                                        <p:cTn id="1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 calcmode="lin" valueType="num">
                                      <p:cBhvr additive="base">
                                        <p:cTn id="3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B7AE7CD-4C3C-4C3A-BBBC-2043F77B2A95}"/>
              </a:ext>
            </a:extLst>
          </p:cNvPr>
          <p:cNvSpPr>
            <a:spLocks noGrp="1"/>
          </p:cNvSpPr>
          <p:nvPr>
            <p:ph type="title"/>
          </p:nvPr>
        </p:nvSpPr>
        <p:spPr/>
        <p:txBody>
          <a:bodyPr/>
          <a:lstStyle/>
          <a:p>
            <a:r>
              <a:rPr lang="he-IL" dirty="0"/>
              <a:t>מה למדנו היום על שם המספר?</a:t>
            </a:r>
          </a:p>
        </p:txBody>
      </p:sp>
      <p:sp>
        <p:nvSpPr>
          <p:cNvPr id="3" name="מציין מיקום טקסט 2">
            <a:extLst>
              <a:ext uri="{FF2B5EF4-FFF2-40B4-BE49-F238E27FC236}">
                <a16:creationId xmlns:a16="http://schemas.microsoft.com/office/drawing/2014/main" id="{4942C8BF-F2BE-4E38-93AC-B151F5E68B27}"/>
              </a:ext>
            </a:extLst>
          </p:cNvPr>
          <p:cNvSpPr>
            <a:spLocks noGrp="1"/>
          </p:cNvSpPr>
          <p:nvPr>
            <p:ph type="body" sz="quarter" idx="3"/>
          </p:nvPr>
        </p:nvSpPr>
        <p:spPr>
          <a:xfrm>
            <a:off x="203200" y="1722495"/>
            <a:ext cx="11175161" cy="3413009"/>
          </a:xfrm>
        </p:spPr>
        <p:txBody>
          <a:bodyPr/>
          <a:lstStyle/>
          <a:p>
            <a:pPr marL="528657" indent="-342900">
              <a:lnSpc>
                <a:spcPct val="150000"/>
              </a:lnSpc>
              <a:buFont typeface="Wingdings" panose="05000000000000000000" pitchFamily="2" charset="2"/>
              <a:buChar char="ü"/>
            </a:pPr>
            <a:r>
              <a:rPr lang="he-IL" sz="2400" b="0" dirty="0">
                <a:solidFill>
                  <a:srgbClr val="002060"/>
                </a:solidFill>
                <a:ea typeface="+mj-ea"/>
              </a:rPr>
              <a:t>המספר המונה בצורת הנפרד - ספרת האחדות מתאימה למין שם העצם הַנִּמְנֶה.</a:t>
            </a:r>
            <a:endParaRPr lang="en-US" sz="2400" b="0" dirty="0">
              <a:solidFill>
                <a:srgbClr val="002060"/>
              </a:solidFill>
              <a:ea typeface="+mj-ea"/>
            </a:endParaRPr>
          </a:p>
          <a:p>
            <a:pPr marL="528657" indent="-342900">
              <a:lnSpc>
                <a:spcPct val="150000"/>
              </a:lnSpc>
              <a:buFont typeface="Wingdings" panose="05000000000000000000" pitchFamily="2" charset="2"/>
              <a:buChar char="ü"/>
            </a:pPr>
            <a:r>
              <a:rPr lang="he-IL" sz="2400" b="0" dirty="0">
                <a:solidFill>
                  <a:srgbClr val="002060"/>
                </a:solidFill>
                <a:ea typeface="+mj-ea"/>
              </a:rPr>
              <a:t>אלפים – את האלפים מונים בזכר.</a:t>
            </a:r>
            <a:endParaRPr lang="en-US" sz="2400" b="0" dirty="0">
              <a:solidFill>
                <a:srgbClr val="002060"/>
              </a:solidFill>
              <a:ea typeface="+mj-ea"/>
            </a:endParaRPr>
          </a:p>
          <a:p>
            <a:pPr marL="528657" indent="-342900">
              <a:lnSpc>
                <a:spcPct val="150000"/>
              </a:lnSpc>
              <a:buFont typeface="Wingdings" panose="05000000000000000000" pitchFamily="2" charset="2"/>
              <a:buChar char="ü"/>
            </a:pPr>
            <a:r>
              <a:rPr lang="he-IL" sz="2400" b="0" dirty="0">
                <a:solidFill>
                  <a:srgbClr val="002060"/>
                </a:solidFill>
                <a:ea typeface="+mj-ea"/>
              </a:rPr>
              <a:t>פי –אחרי פי שם המספר תמיד בזכר.</a:t>
            </a:r>
            <a:endParaRPr lang="en-US" sz="2400" b="0" dirty="0">
              <a:solidFill>
                <a:srgbClr val="002060"/>
              </a:solidFill>
              <a:ea typeface="+mj-ea"/>
            </a:endParaRPr>
          </a:p>
          <a:p>
            <a:pPr marL="528657" indent="-342900">
              <a:lnSpc>
                <a:spcPct val="150000"/>
              </a:lnSpc>
              <a:buFont typeface="Wingdings" panose="05000000000000000000" pitchFamily="2" charset="2"/>
              <a:buChar char="ü"/>
            </a:pPr>
            <a:r>
              <a:rPr lang="he-IL" sz="2400" b="0" dirty="0">
                <a:solidFill>
                  <a:srgbClr val="002060"/>
                </a:solidFill>
                <a:ea typeface="+mj-ea"/>
              </a:rPr>
              <a:t>מספר סתמי – תמיד בנקבה.</a:t>
            </a:r>
            <a:endParaRPr lang="en-US" sz="2400" b="0" dirty="0">
              <a:solidFill>
                <a:srgbClr val="002060"/>
              </a:solidFill>
              <a:ea typeface="+mj-ea"/>
            </a:endParaRPr>
          </a:p>
          <a:p>
            <a:pPr marL="528657" indent="-342900">
              <a:lnSpc>
                <a:spcPct val="150000"/>
              </a:lnSpc>
              <a:buFont typeface="Wingdings" panose="05000000000000000000" pitchFamily="2" charset="2"/>
              <a:buChar char="ü"/>
            </a:pPr>
            <a:r>
              <a:rPr lang="he-IL" sz="2400" b="0" dirty="0">
                <a:solidFill>
                  <a:srgbClr val="002060"/>
                </a:solidFill>
                <a:ea typeface="+mj-ea"/>
              </a:rPr>
              <a:t>תאריכים -  תמיד בזכר.</a:t>
            </a:r>
            <a:endParaRPr lang="en-US" sz="2400" b="0" dirty="0">
              <a:solidFill>
                <a:srgbClr val="002060"/>
              </a:solidFill>
              <a:ea typeface="+mj-ea"/>
            </a:endParaRPr>
          </a:p>
          <a:p>
            <a:pPr marL="528657" indent="-342900">
              <a:lnSpc>
                <a:spcPct val="150000"/>
              </a:lnSpc>
              <a:buFont typeface="Wingdings" panose="05000000000000000000" pitchFamily="2" charset="2"/>
              <a:buChar char="ü"/>
            </a:pPr>
            <a:r>
              <a:rPr lang="he-IL" sz="2400" b="0" dirty="0">
                <a:solidFill>
                  <a:srgbClr val="002060"/>
                </a:solidFill>
                <a:ea typeface="+mj-ea"/>
              </a:rPr>
              <a:t>כיוון המספרים בעברית נכתב מימין לשמאל</a:t>
            </a:r>
            <a:r>
              <a:rPr lang="he-IL" sz="2400" dirty="0">
                <a:solidFill>
                  <a:srgbClr val="002060"/>
                </a:solidFill>
                <a:ea typeface="+mj-ea"/>
              </a:rPr>
              <a:t>.</a:t>
            </a:r>
            <a:endParaRPr lang="en-US" sz="2400" dirty="0">
              <a:solidFill>
                <a:srgbClr val="002060"/>
              </a:solidFill>
              <a:ea typeface="+mj-ea"/>
            </a:endParaRPr>
          </a:p>
          <a:p>
            <a:endParaRPr lang="he-IL" sz="2000" dirty="0"/>
          </a:p>
        </p:txBody>
      </p:sp>
      <p:pic>
        <p:nvPicPr>
          <p:cNvPr id="4" name="Picture 2" descr="Banner, Number, Digit, Maths, Arithmetic, Educational">
            <a:extLst>
              <a:ext uri="{FF2B5EF4-FFF2-40B4-BE49-F238E27FC236}">
                <a16:creationId xmlns:a16="http://schemas.microsoft.com/office/drawing/2014/main" id="{A516EDC3-EF2D-4864-8F23-6361433AE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670" y="5498081"/>
            <a:ext cx="7875400" cy="1146825"/>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60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B7AE7CD-4C3C-4C3A-BBBC-2043F77B2A95}"/>
              </a:ext>
            </a:extLst>
          </p:cNvPr>
          <p:cNvSpPr>
            <a:spLocks noGrp="1"/>
          </p:cNvSpPr>
          <p:nvPr>
            <p:ph type="title"/>
          </p:nvPr>
        </p:nvSpPr>
        <p:spPr/>
        <p:txBody>
          <a:bodyPr/>
          <a:lstStyle/>
          <a:p>
            <a:r>
              <a:rPr lang="he-IL" dirty="0"/>
              <a:t>תרגול בנושא שם המספר</a:t>
            </a:r>
          </a:p>
        </p:txBody>
      </p:sp>
      <p:pic>
        <p:nvPicPr>
          <p:cNvPr id="3" name="תמונה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175" y="1143000"/>
            <a:ext cx="10359517" cy="1574800"/>
          </a:xfrm>
          <a:prstGeom prst="rect">
            <a:avLst/>
          </a:prstGeom>
        </p:spPr>
      </p:pic>
      <p:sp>
        <p:nvSpPr>
          <p:cNvPr id="4" name="TextBox 3"/>
          <p:cNvSpPr txBox="1"/>
          <p:nvPr/>
        </p:nvSpPr>
        <p:spPr>
          <a:xfrm>
            <a:off x="609600" y="2870200"/>
            <a:ext cx="10456333" cy="400110"/>
          </a:xfrm>
          <a:prstGeom prst="rect">
            <a:avLst/>
          </a:prstGeom>
          <a:noFill/>
        </p:spPr>
        <p:txBody>
          <a:bodyPr wrap="square" rtlCol="1">
            <a:spAutoFit/>
          </a:bodyPr>
          <a:lstStyle/>
          <a:p>
            <a:pPr marL="342900" indent="-342900">
              <a:buAutoNum type="arabicPeriod"/>
            </a:pPr>
            <a:r>
              <a:rPr lang="he-IL" sz="2000" dirty="0">
                <a:latin typeface="Varela Round" panose="00000500000000000000" pitchFamily="2" charset="-79"/>
                <a:cs typeface="Varela Round" panose="00000500000000000000" pitchFamily="2" charset="-79"/>
              </a:rPr>
              <a:t>במדור "דרושים" הופיעה המודעה:</a:t>
            </a:r>
          </a:p>
        </p:txBody>
      </p:sp>
      <p:sp>
        <p:nvSpPr>
          <p:cNvPr id="6" name="TextBox 5"/>
          <p:cNvSpPr txBox="1"/>
          <p:nvPr/>
        </p:nvSpPr>
        <p:spPr>
          <a:xfrm>
            <a:off x="2091267" y="3318934"/>
            <a:ext cx="8170333" cy="711200"/>
          </a:xfrm>
          <a:prstGeom prst="rect">
            <a:avLst/>
          </a:prstGeom>
          <a:noFill/>
          <a:ln>
            <a:solidFill>
              <a:schemeClr val="accent2"/>
            </a:solidFill>
          </a:ln>
        </p:spPr>
        <p:txBody>
          <a:bodyPr wrap="square" rtlCol="1">
            <a:spAutoFit/>
          </a:bodyPr>
          <a:lstStyle/>
          <a:p>
            <a:r>
              <a:rPr lang="he-IL" sz="2000" dirty="0">
                <a:latin typeface="Varela Round" panose="00000500000000000000" pitchFamily="2" charset="-79"/>
                <a:cs typeface="Varela Round" panose="00000500000000000000" pitchFamily="2" charset="-79"/>
              </a:rPr>
              <a:t>לבית ספר חדש במזכרת בתיה דרושים 10</a:t>
            </a:r>
            <a:r>
              <a:rPr lang="he-IL" sz="2000" dirty="0">
                <a:latin typeface="Varela Round" panose="00000500000000000000" pitchFamily="2" charset="-79"/>
              </a:rPr>
              <a:t> _____ </a:t>
            </a:r>
            <a:r>
              <a:rPr lang="he-IL" sz="2000" dirty="0">
                <a:latin typeface="Varela Round" panose="00000500000000000000" pitchFamily="2" charset="-79"/>
                <a:cs typeface="Varela Round" panose="00000500000000000000" pitchFamily="2" charset="-79"/>
              </a:rPr>
              <a:t>מורים במקצועות שונים. רצוי ניסיון של 3 </a:t>
            </a:r>
            <a:r>
              <a:rPr lang="he-IL" sz="2000" dirty="0">
                <a:latin typeface="Varela Round" panose="00000500000000000000" pitchFamily="2" charset="-79"/>
              </a:rPr>
              <a:t>____</a:t>
            </a:r>
            <a:r>
              <a:rPr lang="he-IL" sz="2000" dirty="0">
                <a:latin typeface="Varela Round" panose="00000500000000000000" pitchFamily="2" charset="-79"/>
                <a:cs typeface="Varela Round" panose="00000500000000000000" pitchFamily="2" charset="-79"/>
              </a:rPr>
              <a:t> שנים בהוראה.</a:t>
            </a:r>
          </a:p>
        </p:txBody>
      </p:sp>
      <p:sp>
        <p:nvSpPr>
          <p:cNvPr id="9" name="TextBox 8"/>
          <p:cNvSpPr txBox="1"/>
          <p:nvPr/>
        </p:nvSpPr>
        <p:spPr>
          <a:xfrm>
            <a:off x="2641600" y="4318000"/>
            <a:ext cx="8314267" cy="400110"/>
          </a:xfrm>
          <a:prstGeom prst="rect">
            <a:avLst/>
          </a:prstGeom>
          <a:noFill/>
        </p:spPr>
        <p:txBody>
          <a:bodyPr wrap="square" rtlCol="1">
            <a:spAutoFit/>
          </a:bodyPr>
          <a:lstStyle/>
          <a:p>
            <a:r>
              <a:rPr lang="he-IL" dirty="0"/>
              <a:t>2. </a:t>
            </a:r>
            <a:r>
              <a:rPr lang="he-IL" sz="2000" dirty="0">
                <a:latin typeface="Varela Round" panose="00000500000000000000" pitchFamily="2" charset="-79"/>
                <a:cs typeface="Varela Round" panose="00000500000000000000" pitchFamily="2" charset="-79"/>
              </a:rPr>
              <a:t>התחזית לימים הקרובים:</a:t>
            </a:r>
          </a:p>
        </p:txBody>
      </p:sp>
      <p:sp>
        <p:nvSpPr>
          <p:cNvPr id="10" name="TextBox 9"/>
          <p:cNvSpPr txBox="1"/>
          <p:nvPr/>
        </p:nvSpPr>
        <p:spPr>
          <a:xfrm>
            <a:off x="1625600" y="4826001"/>
            <a:ext cx="9135533" cy="1015663"/>
          </a:xfrm>
          <a:prstGeom prst="rect">
            <a:avLst/>
          </a:prstGeom>
          <a:noFill/>
          <a:ln>
            <a:solidFill>
              <a:schemeClr val="accent2"/>
            </a:solidFill>
          </a:ln>
        </p:spPr>
        <p:txBody>
          <a:bodyPr wrap="square" rtlCol="1">
            <a:spAutoFit/>
          </a:bodyPr>
          <a:lstStyle/>
          <a:p>
            <a:r>
              <a:rPr lang="he-IL" sz="2000" dirty="0"/>
              <a:t>ב- 3 _____ הימים הראשונים של השבוע יֵרדו כ-5 _____מ"מ גשמים.</a:t>
            </a:r>
          </a:p>
          <a:p>
            <a:r>
              <a:rPr lang="he-IL" sz="2000" dirty="0"/>
              <a:t>כמות זו קטנה ב-15% _____________אחוזים מהכמות הממוצעת בעונה.</a:t>
            </a:r>
          </a:p>
          <a:p>
            <a:r>
              <a:rPr lang="he-IL" sz="2000" dirty="0"/>
              <a:t>גובה הגלים יגיע ל-7 _____ מטרים, ועצמת הרוחות תהיה 25________ קילומטרים לשעה.</a:t>
            </a:r>
          </a:p>
        </p:txBody>
      </p:sp>
      <p:sp>
        <p:nvSpPr>
          <p:cNvPr id="11" name="TextBox 10"/>
          <p:cNvSpPr txBox="1"/>
          <p:nvPr/>
        </p:nvSpPr>
        <p:spPr>
          <a:xfrm>
            <a:off x="3666067" y="6197600"/>
            <a:ext cx="4842933" cy="369332"/>
          </a:xfrm>
          <a:prstGeom prst="rect">
            <a:avLst/>
          </a:prstGeom>
          <a:noFill/>
        </p:spPr>
        <p:txBody>
          <a:bodyPr wrap="square" rtlCol="1">
            <a:spAutoFit/>
          </a:bodyPr>
          <a:lstStyle/>
          <a:p>
            <a:r>
              <a:rPr lang="he-IL" dirty="0">
                <a:latin typeface="Varela Round" panose="00000500000000000000" pitchFamily="2" charset="-79"/>
                <a:cs typeface="Varela Round" panose="00000500000000000000" pitchFamily="2" charset="-79"/>
              </a:rPr>
              <a:t>מתוך: "להבין את הטקסט" לכתה ז'</a:t>
            </a:r>
          </a:p>
        </p:txBody>
      </p:sp>
      <p:pic>
        <p:nvPicPr>
          <p:cNvPr id="12" name="2min_final" descr="2min_final">
            <a:hlinkClick r:id="" action="ppaction://media"/>
            <a:extLst>
              <a:ext uri="{FF2B5EF4-FFF2-40B4-BE49-F238E27FC236}">
                <a16:creationId xmlns:a16="http://schemas.microsoft.com/office/drawing/2014/main" id="{00A04C22-1037-854E-9BBD-DDF7C136FE0D}"/>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594831" y="239754"/>
            <a:ext cx="1540938" cy="549601"/>
          </a:xfrm>
          <a:prstGeom prst="rect">
            <a:avLst/>
          </a:prstGeom>
        </p:spPr>
      </p:pic>
    </p:spTree>
    <p:extLst>
      <p:ext uri="{BB962C8B-B14F-4D97-AF65-F5344CB8AC3E}">
        <p14:creationId xmlns:p14="http://schemas.microsoft.com/office/powerpoint/2010/main" val="302132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56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2"/>
                                        </p:tgtEl>
                                      </p:cBhvr>
                                    </p:cmd>
                                  </p:childTnLst>
                                </p:cTn>
                              </p:par>
                            </p:childTnLst>
                          </p:cTn>
                        </p:par>
                      </p:childTnLst>
                    </p:cTn>
                  </p:par>
                </p:childTnLst>
              </p:cTn>
              <p:nextCondLst>
                <p:cond evt="onClick" delay="0">
                  <p:tgtEl>
                    <p:spTgt spid="12"/>
                  </p:tgtEl>
                </p:cond>
              </p:nextCondLst>
            </p:seq>
            <p:video>
              <p:cMediaNode vol="80000">
                <p:cTn id="12" fill="hold" display="0">
                  <p:stCondLst>
                    <p:cond delay="indefinite"/>
                  </p:stCondLst>
                </p:cTn>
                <p:tgtEl>
                  <p:spTgt spid="12"/>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B7AE7CD-4C3C-4C3A-BBBC-2043F77B2A95}"/>
              </a:ext>
            </a:extLst>
          </p:cNvPr>
          <p:cNvSpPr>
            <a:spLocks noGrp="1"/>
          </p:cNvSpPr>
          <p:nvPr>
            <p:ph type="title"/>
          </p:nvPr>
        </p:nvSpPr>
        <p:spPr/>
        <p:txBody>
          <a:bodyPr/>
          <a:lstStyle/>
          <a:p>
            <a:r>
              <a:rPr lang="he-IL" dirty="0"/>
              <a:t>תרגול בנושא שם המספר</a:t>
            </a:r>
          </a:p>
        </p:txBody>
      </p:sp>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175" y="1143000"/>
            <a:ext cx="10359517" cy="1574800"/>
          </a:xfrm>
          <a:prstGeom prst="rect">
            <a:avLst/>
          </a:prstGeom>
        </p:spPr>
      </p:pic>
      <p:sp>
        <p:nvSpPr>
          <p:cNvPr id="4" name="TextBox 3"/>
          <p:cNvSpPr txBox="1"/>
          <p:nvPr/>
        </p:nvSpPr>
        <p:spPr>
          <a:xfrm>
            <a:off x="609600" y="2870200"/>
            <a:ext cx="10456333" cy="400110"/>
          </a:xfrm>
          <a:prstGeom prst="rect">
            <a:avLst/>
          </a:prstGeom>
          <a:noFill/>
        </p:spPr>
        <p:txBody>
          <a:bodyPr wrap="square" rtlCol="1">
            <a:spAutoFit/>
          </a:bodyPr>
          <a:lstStyle/>
          <a:p>
            <a:pPr marL="342900" indent="-342900">
              <a:buAutoNum type="arabicPeriod"/>
            </a:pPr>
            <a:r>
              <a:rPr lang="he-IL" sz="2000" dirty="0">
                <a:latin typeface="Varela Round" panose="00000500000000000000" pitchFamily="2" charset="-79"/>
                <a:cs typeface="Varela Round" panose="00000500000000000000" pitchFamily="2" charset="-79"/>
              </a:rPr>
              <a:t>במדור "דרושים" הופיעה המודעה:</a:t>
            </a:r>
          </a:p>
        </p:txBody>
      </p:sp>
      <p:sp>
        <p:nvSpPr>
          <p:cNvPr id="6" name="TextBox 5"/>
          <p:cNvSpPr txBox="1"/>
          <p:nvPr/>
        </p:nvSpPr>
        <p:spPr>
          <a:xfrm>
            <a:off x="2091267" y="3318934"/>
            <a:ext cx="8170333" cy="711200"/>
          </a:xfrm>
          <a:prstGeom prst="rect">
            <a:avLst/>
          </a:prstGeom>
          <a:noFill/>
          <a:ln>
            <a:solidFill>
              <a:srgbClr val="FF0000"/>
            </a:solidFill>
          </a:ln>
        </p:spPr>
        <p:txBody>
          <a:bodyPr wrap="square" rtlCol="1">
            <a:spAutoFit/>
          </a:bodyPr>
          <a:lstStyle/>
          <a:p>
            <a:r>
              <a:rPr lang="he-IL" sz="2000" dirty="0">
                <a:latin typeface="Varela Round" panose="00000500000000000000" pitchFamily="2" charset="-79"/>
                <a:cs typeface="Varela Round" panose="00000500000000000000" pitchFamily="2" charset="-79"/>
              </a:rPr>
              <a:t>לבית ספר חדש במזכרת בתיה דרושים 10 </a:t>
            </a:r>
            <a:r>
              <a:rPr lang="he-IL" sz="2000" dirty="0">
                <a:solidFill>
                  <a:srgbClr val="FF0000"/>
                </a:solidFill>
                <a:latin typeface="Varela Round" panose="00000500000000000000" pitchFamily="2" charset="-79"/>
                <a:cs typeface="Varela Round" panose="00000500000000000000" pitchFamily="2" charset="-79"/>
              </a:rPr>
              <a:t>עשרה</a:t>
            </a:r>
            <a:r>
              <a:rPr lang="he-IL" sz="2000" dirty="0">
                <a:latin typeface="Varela Round" panose="00000500000000000000" pitchFamily="2" charset="-79"/>
                <a:cs typeface="Varela Round" panose="00000500000000000000" pitchFamily="2" charset="-79"/>
              </a:rPr>
              <a:t> </a:t>
            </a:r>
            <a:r>
              <a:rPr lang="he-IL" sz="2000" dirty="0">
                <a:latin typeface="Varela Round" panose="00000500000000000000" pitchFamily="2" charset="-79"/>
              </a:rPr>
              <a:t> </a:t>
            </a:r>
            <a:r>
              <a:rPr lang="he-IL" sz="2000" dirty="0">
                <a:latin typeface="Varela Round" panose="00000500000000000000" pitchFamily="2" charset="-79"/>
                <a:cs typeface="Varela Round" panose="00000500000000000000" pitchFamily="2" charset="-79"/>
              </a:rPr>
              <a:t>מורים במקצועות שונים. רצוי ניסיון של 3  </a:t>
            </a:r>
            <a:r>
              <a:rPr lang="he-IL" sz="2000" dirty="0">
                <a:solidFill>
                  <a:srgbClr val="FF0000"/>
                </a:solidFill>
                <a:latin typeface="Varela Round" panose="00000500000000000000" pitchFamily="2" charset="-79"/>
                <a:cs typeface="Varela Round" panose="00000500000000000000" pitchFamily="2" charset="-79"/>
              </a:rPr>
              <a:t>שלוש</a:t>
            </a:r>
            <a:r>
              <a:rPr lang="he-IL" sz="2000" dirty="0">
                <a:latin typeface="Varela Round" panose="00000500000000000000" pitchFamily="2" charset="-79"/>
                <a:cs typeface="Varela Round" panose="00000500000000000000" pitchFamily="2" charset="-79"/>
              </a:rPr>
              <a:t> שנים בהוראה.</a:t>
            </a:r>
          </a:p>
        </p:txBody>
      </p:sp>
      <p:sp>
        <p:nvSpPr>
          <p:cNvPr id="9" name="TextBox 8"/>
          <p:cNvSpPr txBox="1"/>
          <p:nvPr/>
        </p:nvSpPr>
        <p:spPr>
          <a:xfrm>
            <a:off x="2641600" y="4318000"/>
            <a:ext cx="8314267" cy="400110"/>
          </a:xfrm>
          <a:prstGeom prst="rect">
            <a:avLst/>
          </a:prstGeom>
          <a:noFill/>
        </p:spPr>
        <p:txBody>
          <a:bodyPr wrap="square" rtlCol="1">
            <a:spAutoFit/>
          </a:bodyPr>
          <a:lstStyle/>
          <a:p>
            <a:r>
              <a:rPr lang="he-IL" dirty="0"/>
              <a:t>2. </a:t>
            </a:r>
            <a:r>
              <a:rPr lang="he-IL" sz="2000" dirty="0">
                <a:latin typeface="Varela Round" panose="00000500000000000000" pitchFamily="2" charset="-79"/>
                <a:cs typeface="Varela Round" panose="00000500000000000000" pitchFamily="2" charset="-79"/>
              </a:rPr>
              <a:t>התחזית לימים הקרובים:</a:t>
            </a:r>
          </a:p>
        </p:txBody>
      </p:sp>
      <p:sp>
        <p:nvSpPr>
          <p:cNvPr id="10" name="TextBox 9"/>
          <p:cNvSpPr txBox="1"/>
          <p:nvPr/>
        </p:nvSpPr>
        <p:spPr>
          <a:xfrm>
            <a:off x="1060176" y="4826001"/>
            <a:ext cx="9700958" cy="1015663"/>
          </a:xfrm>
          <a:prstGeom prst="rect">
            <a:avLst/>
          </a:prstGeom>
          <a:noFill/>
          <a:ln>
            <a:solidFill>
              <a:srgbClr val="FF0000"/>
            </a:solidFill>
          </a:ln>
        </p:spPr>
        <p:txBody>
          <a:bodyPr wrap="square" rtlCol="1">
            <a:spAutoFit/>
          </a:bodyPr>
          <a:lstStyle/>
          <a:p>
            <a:r>
              <a:rPr lang="he-IL" sz="2000" dirty="0"/>
              <a:t>ב- 3 </a:t>
            </a:r>
            <a:r>
              <a:rPr lang="he-IL" sz="2000" dirty="0">
                <a:solidFill>
                  <a:srgbClr val="FF0000"/>
                </a:solidFill>
              </a:rPr>
              <a:t>שלושת </a:t>
            </a:r>
            <a:r>
              <a:rPr lang="he-IL" sz="2000" dirty="0"/>
              <a:t>הימים הראשונים של השבוע יֵרדו כ-5  </a:t>
            </a:r>
            <a:r>
              <a:rPr lang="he-IL" sz="2000" dirty="0">
                <a:solidFill>
                  <a:srgbClr val="FF0000"/>
                </a:solidFill>
              </a:rPr>
              <a:t>חמישה</a:t>
            </a:r>
            <a:r>
              <a:rPr lang="he-IL" sz="2000" dirty="0"/>
              <a:t> מ"מ גשמים.</a:t>
            </a:r>
          </a:p>
          <a:p>
            <a:r>
              <a:rPr lang="he-IL" sz="2000" dirty="0"/>
              <a:t>כמות זו קטנה ב-15% </a:t>
            </a:r>
            <a:r>
              <a:rPr lang="he-IL" sz="2000" dirty="0">
                <a:solidFill>
                  <a:srgbClr val="FF0000"/>
                </a:solidFill>
              </a:rPr>
              <a:t>חמישה עשר </a:t>
            </a:r>
            <a:r>
              <a:rPr lang="he-IL" sz="2000" dirty="0"/>
              <a:t>אחוזים מהכמות הממוצעת בעונה.</a:t>
            </a:r>
          </a:p>
          <a:p>
            <a:r>
              <a:rPr lang="he-IL" sz="2000" dirty="0"/>
              <a:t>גובה הגלים יגיע ל-7 </a:t>
            </a:r>
            <a:r>
              <a:rPr lang="he-IL" sz="2000" dirty="0">
                <a:solidFill>
                  <a:srgbClr val="FF0000"/>
                </a:solidFill>
              </a:rPr>
              <a:t>שבעה</a:t>
            </a:r>
            <a:r>
              <a:rPr lang="he-IL" sz="2000" dirty="0"/>
              <a:t> מטרים, ועצמת הרוחות תהיה 25 </a:t>
            </a:r>
            <a:r>
              <a:rPr lang="he-IL" sz="2000" dirty="0">
                <a:solidFill>
                  <a:srgbClr val="FF0000"/>
                </a:solidFill>
              </a:rPr>
              <a:t>עשרים וחמישה </a:t>
            </a:r>
            <a:r>
              <a:rPr lang="he-IL" sz="2000" dirty="0"/>
              <a:t>קילומטרים לשעה.</a:t>
            </a:r>
          </a:p>
        </p:txBody>
      </p:sp>
      <p:sp>
        <p:nvSpPr>
          <p:cNvPr id="11" name="TextBox 10"/>
          <p:cNvSpPr txBox="1"/>
          <p:nvPr/>
        </p:nvSpPr>
        <p:spPr>
          <a:xfrm>
            <a:off x="3666067" y="6197600"/>
            <a:ext cx="4842933" cy="369332"/>
          </a:xfrm>
          <a:prstGeom prst="rect">
            <a:avLst/>
          </a:prstGeom>
          <a:noFill/>
        </p:spPr>
        <p:txBody>
          <a:bodyPr wrap="square" rtlCol="1">
            <a:spAutoFit/>
          </a:bodyPr>
          <a:lstStyle/>
          <a:p>
            <a:r>
              <a:rPr lang="he-IL" dirty="0">
                <a:latin typeface="Varela Round" panose="00000500000000000000" pitchFamily="2" charset="-79"/>
                <a:cs typeface="Varela Round" panose="00000500000000000000" pitchFamily="2" charset="-79"/>
              </a:rPr>
              <a:t>מתוך: "להבין את הטקסט" לכתה ז'</a:t>
            </a:r>
          </a:p>
        </p:txBody>
      </p:sp>
    </p:spTree>
    <p:extLst>
      <p:ext uri="{BB962C8B-B14F-4D97-AF65-F5344CB8AC3E}">
        <p14:creationId xmlns:p14="http://schemas.microsoft.com/office/powerpoint/2010/main" val="4019215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61236" y="2854694"/>
            <a:ext cx="9642231" cy="720000"/>
          </a:xfrm>
        </p:spPr>
        <p:txBody>
          <a:bodyPr/>
          <a:lstStyle/>
          <a:p>
            <a:r>
              <a:rPr lang="he-IL" sz="8800" dirty="0"/>
              <a:t>תודה על ההקשבה!</a:t>
            </a:r>
          </a:p>
        </p:txBody>
      </p:sp>
    </p:spTree>
    <p:extLst>
      <p:ext uri="{BB962C8B-B14F-4D97-AF65-F5344CB8AC3E}">
        <p14:creationId xmlns:p14="http://schemas.microsoft.com/office/powerpoint/2010/main" val="3981738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737D3E99-F113-4BB4-9097-B1002DE0F8D3}"/>
              </a:ext>
            </a:extLst>
          </p:cNvPr>
          <p:cNvSpPr>
            <a:spLocks noGrp="1"/>
          </p:cNvSpPr>
          <p:nvPr>
            <p:ph type="ctrTitle"/>
          </p:nvPr>
        </p:nvSpPr>
        <p:spPr>
          <a:xfrm>
            <a:off x="1289113" y="3743867"/>
            <a:ext cx="9613777" cy="1415378"/>
          </a:xfrm>
        </p:spPr>
        <p:txBody>
          <a:bodyPr vert="horz" wrap="none" lIns="36000" tIns="36000" rIns="36000" bIns="36000" rtlCol="1" anchor="ctr">
            <a:spAutoFit/>
          </a:bodyPr>
          <a:lstStyle/>
          <a:p>
            <a:pPr algn="r" rtl="1">
              <a:lnSpc>
                <a:spcPct val="150000"/>
              </a:lnSpc>
            </a:pPr>
            <a:r>
              <a:rPr lang="he-IL" sz="2000" dirty="0"/>
              <a:t>השימוש ביצירות במהלך שידור זה נעשה לפי סעיף 27א לחוק זכות יוצרים, תשס"ח-2007. </a:t>
            </a:r>
            <a:br>
              <a:rPr lang="en-US" sz="2000" dirty="0"/>
            </a:br>
            <a:r>
              <a:rPr lang="he-IL" sz="2000" dirty="0"/>
              <a:t>אם הינך בעל הזכויות באחת היצירות, באפשרותך לבקש מאיתנו לחדול מהשימוש ביצירה, </a:t>
            </a:r>
            <a:br>
              <a:rPr lang="en-US" sz="2000" dirty="0"/>
            </a:br>
            <a:r>
              <a:rPr lang="he-IL" sz="2000" dirty="0"/>
              <a:t>זאת באמצעות פנייה לדוא"ל </a:t>
            </a:r>
            <a:r>
              <a:rPr lang="en-US" sz="2000" dirty="0"/>
              <a:t>rights@education.gov.il</a:t>
            </a:r>
            <a:endParaRPr lang="he-IL" sz="2000" dirty="0"/>
          </a:p>
        </p:txBody>
      </p:sp>
      <p:sp>
        <p:nvSpPr>
          <p:cNvPr id="8" name="מלבן 7">
            <a:extLst>
              <a:ext uri="{FF2B5EF4-FFF2-40B4-BE49-F238E27FC236}">
                <a16:creationId xmlns:a16="http://schemas.microsoft.com/office/drawing/2014/main" id="{DFF735AD-340B-4FCF-969A-F904F6012CB9}"/>
              </a:ext>
            </a:extLst>
          </p:cNvPr>
          <p:cNvSpPr/>
          <p:nvPr/>
        </p:nvSpPr>
        <p:spPr>
          <a:xfrm>
            <a:off x="1273083" y="2661336"/>
            <a:ext cx="9645837" cy="743656"/>
          </a:xfrm>
          <a:prstGeom prst="rect">
            <a:avLst/>
          </a:prstGeom>
        </p:spPr>
        <p:txBody>
          <a:bodyPr wrap="none" lIns="36000" tIns="36000" rIns="36000" bIns="36000">
            <a:spAutoFit/>
          </a:bodyPr>
          <a:lstStyle/>
          <a:p>
            <a:pPr algn="ctr">
              <a:lnSpc>
                <a:spcPct val="150000"/>
              </a:lnSpc>
              <a:defRPr/>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extLst>
      <p:ext uri="{BB962C8B-B14F-4D97-AF65-F5344CB8AC3E}">
        <p14:creationId xmlns:p14="http://schemas.microsoft.com/office/powerpoint/2010/main" val="273093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2DBAAFD-5BD1-419C-BE66-EA57C9BF6A4B}"/>
              </a:ext>
            </a:extLst>
          </p:cNvPr>
          <p:cNvSpPr>
            <a:spLocks noGrp="1"/>
          </p:cNvSpPr>
          <p:nvPr>
            <p:ph type="title"/>
          </p:nvPr>
        </p:nvSpPr>
        <p:spPr/>
        <p:txBody>
          <a:bodyPr/>
          <a:lstStyle/>
          <a:p>
            <a:r>
              <a:rPr lang="he-IL" dirty="0"/>
              <a:t>הידעתם? מכוניות במספרים</a:t>
            </a:r>
          </a:p>
        </p:txBody>
      </p:sp>
      <p:sp>
        <p:nvSpPr>
          <p:cNvPr id="4" name="מציין מיקום תוכן 3">
            <a:extLst>
              <a:ext uri="{FF2B5EF4-FFF2-40B4-BE49-F238E27FC236}">
                <a16:creationId xmlns:a16="http://schemas.microsoft.com/office/drawing/2014/main" id="{EC82DE49-EE19-4BF8-87F8-C94ECD307D5D}"/>
              </a:ext>
            </a:extLst>
          </p:cNvPr>
          <p:cNvSpPr>
            <a:spLocks noGrp="1"/>
          </p:cNvSpPr>
          <p:nvPr>
            <p:ph sz="quarter" idx="4"/>
          </p:nvPr>
        </p:nvSpPr>
        <p:spPr>
          <a:xfrm>
            <a:off x="440267" y="1486121"/>
            <a:ext cx="10588362" cy="4649473"/>
          </a:xfrm>
        </p:spPr>
        <p:txBody>
          <a:bodyPr>
            <a:normAutofit fontScale="55000" lnSpcReduction="20000"/>
          </a:bodyPr>
          <a:lstStyle/>
          <a:p>
            <a:endParaRPr lang="he-IL" dirty="0"/>
          </a:p>
          <a:p>
            <a:r>
              <a:rPr lang="he-IL" sz="4400" b="1" dirty="0"/>
              <a:t>את המכוניות במאה השנים האחרונות ייצרו ב-6          מדינות.</a:t>
            </a:r>
          </a:p>
          <a:p>
            <a:pPr marL="96848" indent="0">
              <a:buNone/>
            </a:pPr>
            <a:br>
              <a:rPr lang="he-IL" sz="4400" b="1" u="heavy" dirty="0"/>
            </a:br>
            <a:endParaRPr lang="en-US" sz="4400" b="1" dirty="0"/>
          </a:p>
          <a:p>
            <a:r>
              <a:rPr lang="he-IL" sz="4400" b="1" dirty="0"/>
              <a:t>3              אמצעֵי תחבורה ציבוריים נפוצים הם: רכבת נוסעים, אוטובוס</a:t>
            </a:r>
          </a:p>
          <a:p>
            <a:pPr marL="96848" indent="0">
              <a:buNone/>
            </a:pPr>
            <a:r>
              <a:rPr lang="he-IL" sz="4400" b="1" dirty="0"/>
              <a:t>    ורכבת תחתית.</a:t>
            </a:r>
            <a:br>
              <a:rPr lang="he-IL" sz="4400" b="1" u="heavy" dirty="0"/>
            </a:br>
            <a:endParaRPr lang="en-US" sz="4400" b="1" dirty="0"/>
          </a:p>
          <a:p>
            <a:r>
              <a:rPr lang="he-IL" sz="4400" b="1" dirty="0"/>
              <a:t>בשנת 1908 ייצרו 15                 מיליון מכוניות מדגם "פורד".</a:t>
            </a:r>
          </a:p>
          <a:p>
            <a:pPr marL="96848" indent="0">
              <a:buNone/>
            </a:pPr>
            <a:r>
              <a:rPr lang="he-IL" sz="4400" b="1" dirty="0"/>
              <a:t>		        </a:t>
            </a:r>
            <a:endParaRPr lang="en-US" sz="4400" b="1" dirty="0"/>
          </a:p>
          <a:p>
            <a:r>
              <a:rPr lang="he-IL" sz="4400" b="1" dirty="0"/>
              <a:t>באוטובוסים יש בדרך-כלל 45                         מקומות ישיבה.</a:t>
            </a:r>
          </a:p>
          <a:p>
            <a:endParaRPr lang="he-IL" b="1" dirty="0"/>
          </a:p>
          <a:p>
            <a:endParaRPr lang="he-IL" sz="1400" b="1" dirty="0"/>
          </a:p>
          <a:p>
            <a:endParaRPr lang="he-IL" sz="1400" dirty="0"/>
          </a:p>
          <a:p>
            <a:pPr marL="96848" indent="0">
              <a:buNone/>
            </a:pPr>
            <a:r>
              <a:rPr lang="he-IL" sz="2900" dirty="0"/>
              <a:t>                                                                                                                                (מתוך: הטקסט "מכונית", מיצ"ב תשס"ח)</a:t>
            </a:r>
            <a:br>
              <a:rPr lang="he-IL" dirty="0"/>
            </a:br>
            <a:r>
              <a:rPr lang="he-IL" dirty="0"/>
              <a:t>					</a:t>
            </a:r>
          </a:p>
        </p:txBody>
      </p:sp>
      <p:sp>
        <p:nvSpPr>
          <p:cNvPr id="9" name="תיבת טקסט 8">
            <a:extLst>
              <a:ext uri="{FF2B5EF4-FFF2-40B4-BE49-F238E27FC236}">
                <a16:creationId xmlns:a16="http://schemas.microsoft.com/office/drawing/2014/main" id="{0D5291AC-1AA1-4454-8C76-7B9C09A36521}"/>
              </a:ext>
            </a:extLst>
          </p:cNvPr>
          <p:cNvSpPr txBox="1"/>
          <p:nvPr/>
        </p:nvSpPr>
        <p:spPr>
          <a:xfrm>
            <a:off x="9259235" y="2675854"/>
            <a:ext cx="906759" cy="415498"/>
          </a:xfrm>
          <a:prstGeom prst="rect">
            <a:avLst/>
          </a:prstGeom>
          <a:noFill/>
        </p:spPr>
        <p:txBody>
          <a:bodyPr wrap="square" rtlCol="1">
            <a:spAutoFit/>
          </a:bodyPr>
          <a:lstStyle/>
          <a:p>
            <a:r>
              <a:rPr lang="he-IL" sz="2100" dirty="0">
                <a:solidFill>
                  <a:srgbClr val="002060"/>
                </a:solidFill>
                <a:highlight>
                  <a:srgbClr val="FFFF00"/>
                </a:highlight>
              </a:rPr>
              <a:t>שלושה</a:t>
            </a:r>
          </a:p>
        </p:txBody>
      </p:sp>
      <p:sp>
        <p:nvSpPr>
          <p:cNvPr id="11" name="תיבת טקסט 10">
            <a:extLst>
              <a:ext uri="{FF2B5EF4-FFF2-40B4-BE49-F238E27FC236}">
                <a16:creationId xmlns:a16="http://schemas.microsoft.com/office/drawing/2014/main" id="{74E220F3-9A64-4B43-93A0-6203008A2575}"/>
              </a:ext>
            </a:extLst>
          </p:cNvPr>
          <p:cNvSpPr txBox="1"/>
          <p:nvPr/>
        </p:nvSpPr>
        <p:spPr>
          <a:xfrm>
            <a:off x="6276277" y="3702261"/>
            <a:ext cx="1514476" cy="415498"/>
          </a:xfrm>
          <a:prstGeom prst="rect">
            <a:avLst/>
          </a:prstGeom>
          <a:noFill/>
        </p:spPr>
        <p:txBody>
          <a:bodyPr wrap="square" rtlCol="1">
            <a:spAutoFit/>
          </a:bodyPr>
          <a:lstStyle/>
          <a:p>
            <a:r>
              <a:rPr lang="he-IL" sz="2100" dirty="0">
                <a:solidFill>
                  <a:srgbClr val="002060"/>
                </a:solidFill>
                <a:highlight>
                  <a:srgbClr val="FFFF00"/>
                </a:highlight>
              </a:rPr>
              <a:t>חמישה עשר</a:t>
            </a:r>
          </a:p>
        </p:txBody>
      </p:sp>
      <p:sp>
        <p:nvSpPr>
          <p:cNvPr id="12" name="תיבת טקסט 11">
            <a:extLst>
              <a:ext uri="{FF2B5EF4-FFF2-40B4-BE49-F238E27FC236}">
                <a16:creationId xmlns:a16="http://schemas.microsoft.com/office/drawing/2014/main" id="{785D4F34-21A6-4372-9ED9-A3AA5C4BCED1}"/>
              </a:ext>
            </a:extLst>
          </p:cNvPr>
          <p:cNvSpPr txBox="1"/>
          <p:nvPr/>
        </p:nvSpPr>
        <p:spPr>
          <a:xfrm>
            <a:off x="4805325" y="4470730"/>
            <a:ext cx="1781175" cy="400110"/>
          </a:xfrm>
          <a:prstGeom prst="rect">
            <a:avLst/>
          </a:prstGeom>
          <a:noFill/>
        </p:spPr>
        <p:txBody>
          <a:bodyPr wrap="square" rtlCol="1">
            <a:spAutoFit/>
          </a:bodyPr>
          <a:lstStyle/>
          <a:p>
            <a:r>
              <a:rPr lang="he-IL" sz="2000" dirty="0">
                <a:highlight>
                  <a:srgbClr val="FFFF00"/>
                </a:highlight>
              </a:rPr>
              <a:t>ארבעים וחמישה</a:t>
            </a:r>
          </a:p>
        </p:txBody>
      </p:sp>
      <p:sp>
        <p:nvSpPr>
          <p:cNvPr id="3" name="מלבן 2">
            <a:extLst>
              <a:ext uri="{FF2B5EF4-FFF2-40B4-BE49-F238E27FC236}">
                <a16:creationId xmlns:a16="http://schemas.microsoft.com/office/drawing/2014/main" id="{207EB368-1EC5-43EB-BD68-6CC168F574C0}"/>
              </a:ext>
            </a:extLst>
          </p:cNvPr>
          <p:cNvSpPr/>
          <p:nvPr/>
        </p:nvSpPr>
        <p:spPr>
          <a:xfrm>
            <a:off x="4862324" y="4504080"/>
            <a:ext cx="1667178" cy="333411"/>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he-IL">
              <a:ln>
                <a:solidFill>
                  <a:schemeClr val="tx2"/>
                </a:solidFill>
              </a:ln>
            </a:endParaRPr>
          </a:p>
        </p:txBody>
      </p:sp>
      <p:sp>
        <p:nvSpPr>
          <p:cNvPr id="10" name="מלבן 9">
            <a:extLst>
              <a:ext uri="{FF2B5EF4-FFF2-40B4-BE49-F238E27FC236}">
                <a16:creationId xmlns:a16="http://schemas.microsoft.com/office/drawing/2014/main" id="{E2B7A52F-5522-4282-B24A-EEE8B63A967D}"/>
              </a:ext>
            </a:extLst>
          </p:cNvPr>
          <p:cNvSpPr/>
          <p:nvPr/>
        </p:nvSpPr>
        <p:spPr>
          <a:xfrm>
            <a:off x="3800902" y="1742231"/>
            <a:ext cx="579417" cy="282428"/>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he-IL">
              <a:ln>
                <a:solidFill>
                  <a:schemeClr val="tx2"/>
                </a:solidFill>
              </a:ln>
            </a:endParaRPr>
          </a:p>
        </p:txBody>
      </p:sp>
      <p:sp>
        <p:nvSpPr>
          <p:cNvPr id="13" name="מלבן 12">
            <a:extLst>
              <a:ext uri="{FF2B5EF4-FFF2-40B4-BE49-F238E27FC236}">
                <a16:creationId xmlns:a16="http://schemas.microsoft.com/office/drawing/2014/main" id="{0952BD16-A5A0-44B5-A29C-8CE0CA0BC0B3}"/>
              </a:ext>
            </a:extLst>
          </p:cNvPr>
          <p:cNvSpPr/>
          <p:nvPr/>
        </p:nvSpPr>
        <p:spPr>
          <a:xfrm>
            <a:off x="6430243" y="3768959"/>
            <a:ext cx="1293778" cy="282102"/>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he-IL">
              <a:ln>
                <a:solidFill>
                  <a:schemeClr val="tx2"/>
                </a:solidFill>
              </a:ln>
            </a:endParaRPr>
          </a:p>
        </p:txBody>
      </p:sp>
      <p:sp>
        <p:nvSpPr>
          <p:cNvPr id="15" name="מלבן 14">
            <a:extLst>
              <a:ext uri="{FF2B5EF4-FFF2-40B4-BE49-F238E27FC236}">
                <a16:creationId xmlns:a16="http://schemas.microsoft.com/office/drawing/2014/main" id="{D03D43C9-A4C7-423F-AA73-19374AF9F9BA}"/>
              </a:ext>
            </a:extLst>
          </p:cNvPr>
          <p:cNvSpPr/>
          <p:nvPr/>
        </p:nvSpPr>
        <p:spPr>
          <a:xfrm>
            <a:off x="9303568" y="2722585"/>
            <a:ext cx="811627" cy="316128"/>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he-IL">
              <a:ln>
                <a:solidFill>
                  <a:schemeClr val="tx2"/>
                </a:solidFill>
              </a:ln>
            </a:endParaRPr>
          </a:p>
        </p:txBody>
      </p:sp>
      <p:sp>
        <p:nvSpPr>
          <p:cNvPr id="14" name="תיבת טקסט 8">
            <a:extLst>
              <a:ext uri="{FF2B5EF4-FFF2-40B4-BE49-F238E27FC236}">
                <a16:creationId xmlns:a16="http://schemas.microsoft.com/office/drawing/2014/main" id="{0D5291AC-1AA1-4454-8C76-7B9C09A36521}"/>
              </a:ext>
            </a:extLst>
          </p:cNvPr>
          <p:cNvSpPr txBox="1"/>
          <p:nvPr/>
        </p:nvSpPr>
        <p:spPr>
          <a:xfrm>
            <a:off x="3473560" y="1675696"/>
            <a:ext cx="906759" cy="415498"/>
          </a:xfrm>
          <a:prstGeom prst="rect">
            <a:avLst/>
          </a:prstGeom>
          <a:noFill/>
        </p:spPr>
        <p:txBody>
          <a:bodyPr wrap="square" rtlCol="1">
            <a:spAutoFit/>
          </a:bodyPr>
          <a:lstStyle/>
          <a:p>
            <a:r>
              <a:rPr lang="he-IL" sz="2100" dirty="0">
                <a:solidFill>
                  <a:srgbClr val="002060"/>
                </a:solidFill>
                <a:highlight>
                  <a:srgbClr val="FFFF00"/>
                </a:highlight>
              </a:rPr>
              <a:t>שש</a:t>
            </a:r>
          </a:p>
        </p:txBody>
      </p:sp>
    </p:spTree>
    <p:extLst>
      <p:ext uri="{BB962C8B-B14F-4D97-AF65-F5344CB8AC3E}">
        <p14:creationId xmlns:p14="http://schemas.microsoft.com/office/powerpoint/2010/main" val="414643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743287A-D22F-49CC-973A-FBC85DC568F1}"/>
              </a:ext>
            </a:extLst>
          </p:cNvPr>
          <p:cNvSpPr>
            <a:spLocks noGrp="1"/>
          </p:cNvSpPr>
          <p:nvPr>
            <p:ph type="title"/>
          </p:nvPr>
        </p:nvSpPr>
        <p:spPr>
          <a:xfrm>
            <a:off x="2420522" y="213095"/>
            <a:ext cx="9642231" cy="720000"/>
          </a:xfrm>
        </p:spPr>
        <p:txBody>
          <a:bodyPr/>
          <a:lstStyle/>
          <a:p>
            <a:r>
              <a:rPr lang="he-IL" dirty="0"/>
              <a:t>שם המספר – המספר המונה</a:t>
            </a:r>
          </a:p>
        </p:txBody>
      </p:sp>
      <p:sp>
        <p:nvSpPr>
          <p:cNvPr id="4" name="מציין מיקום תוכן 3">
            <a:extLst>
              <a:ext uri="{FF2B5EF4-FFF2-40B4-BE49-F238E27FC236}">
                <a16:creationId xmlns:a16="http://schemas.microsoft.com/office/drawing/2014/main" id="{0C6548C4-DF5D-488E-BC85-02FE891C6541}"/>
              </a:ext>
            </a:extLst>
          </p:cNvPr>
          <p:cNvSpPr>
            <a:spLocks noGrp="1"/>
          </p:cNvSpPr>
          <p:nvPr>
            <p:ph sz="quarter" idx="4"/>
          </p:nvPr>
        </p:nvSpPr>
        <p:spPr>
          <a:xfrm>
            <a:off x="1546698" y="1704468"/>
            <a:ext cx="9247931" cy="4152517"/>
          </a:xfrm>
        </p:spPr>
        <p:txBody>
          <a:bodyPr>
            <a:normAutofit/>
          </a:bodyPr>
          <a:lstStyle/>
          <a:p>
            <a:r>
              <a:rPr lang="he-IL" sz="2800" b="1" dirty="0"/>
              <a:t>המספר המונה מציין את מספר העצמים הנִמנים</a:t>
            </a:r>
            <a:r>
              <a:rPr lang="en-US" sz="2800" b="1" dirty="0"/>
              <a:t>-</a:t>
            </a:r>
            <a:r>
              <a:rPr lang="he-IL" sz="2800" b="1" dirty="0"/>
              <a:t> הנִספרים.</a:t>
            </a:r>
          </a:p>
          <a:p>
            <a:pPr marL="96848" indent="0">
              <a:buNone/>
            </a:pPr>
            <a:endParaRPr lang="he-IL" sz="2800" b="1" dirty="0"/>
          </a:p>
          <a:p>
            <a:pPr marL="96848" indent="0">
              <a:buNone/>
            </a:pPr>
            <a:r>
              <a:rPr lang="he-IL" sz="2800" b="1" u="sng" dirty="0">
                <a:solidFill>
                  <a:schemeClr val="accent2">
                    <a:lumMod val="75000"/>
                  </a:schemeClr>
                </a:solidFill>
              </a:rPr>
              <a:t>דוגמאות:</a:t>
            </a:r>
            <a:endParaRPr lang="en-US" sz="2800" b="1" u="sng" dirty="0">
              <a:solidFill>
                <a:schemeClr val="accent2">
                  <a:lumMod val="75000"/>
                </a:schemeClr>
              </a:solidFill>
            </a:endParaRPr>
          </a:p>
          <a:p>
            <a:pPr marL="96848" indent="0">
              <a:buNone/>
            </a:pPr>
            <a:r>
              <a:rPr lang="en-US" sz="2800" b="1" dirty="0"/>
              <a:t>   </a:t>
            </a:r>
            <a:r>
              <a:rPr lang="he-IL" sz="2800" b="1" dirty="0"/>
              <a:t> </a:t>
            </a:r>
            <a:r>
              <a:rPr lang="en-US" sz="2800" b="1" dirty="0"/>
              <a:t>  </a:t>
            </a:r>
            <a:r>
              <a:rPr lang="he-IL" sz="2800" b="1" dirty="0"/>
              <a:t>        שלושה פָּרים</a:t>
            </a:r>
            <a:r>
              <a:rPr lang="en-US" sz="2800" b="1" dirty="0"/>
              <a:t>                     </a:t>
            </a:r>
            <a:r>
              <a:rPr lang="he-IL" sz="2800" b="1" dirty="0"/>
              <a:t>שלוש עִזים</a:t>
            </a:r>
            <a:endParaRPr lang="en-US" sz="2800" b="1" dirty="0"/>
          </a:p>
          <a:p>
            <a:endParaRPr lang="he-IL" sz="2800" dirty="0"/>
          </a:p>
        </p:txBody>
      </p:sp>
      <p:grpSp>
        <p:nvGrpSpPr>
          <p:cNvPr id="6" name="קבוצה 5"/>
          <p:cNvGrpSpPr/>
          <p:nvPr/>
        </p:nvGrpSpPr>
        <p:grpSpPr>
          <a:xfrm>
            <a:off x="7241638" y="4197242"/>
            <a:ext cx="2342624" cy="1271357"/>
            <a:chOff x="7072308" y="4220667"/>
            <a:chExt cx="2342624" cy="1271357"/>
          </a:xfrm>
        </p:grpSpPr>
        <p:pic>
          <p:nvPicPr>
            <p:cNvPr id="5" name="תמונה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70275" y="4220667"/>
              <a:ext cx="844657" cy="1266986"/>
            </a:xfrm>
            <a:prstGeom prst="rect">
              <a:avLst/>
            </a:prstGeom>
          </p:spPr>
        </p:pic>
        <p:pic>
          <p:nvPicPr>
            <p:cNvPr id="8" name="תמונה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25618" y="4220667"/>
              <a:ext cx="844657" cy="1266986"/>
            </a:xfrm>
            <a:prstGeom prst="rect">
              <a:avLst/>
            </a:prstGeom>
          </p:spPr>
        </p:pic>
        <p:pic>
          <p:nvPicPr>
            <p:cNvPr id="9" name="תמונה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72308" y="4225038"/>
              <a:ext cx="844657" cy="1266986"/>
            </a:xfrm>
            <a:prstGeom prst="rect">
              <a:avLst/>
            </a:prstGeom>
          </p:spPr>
        </p:pic>
      </p:grpSp>
      <p:grpSp>
        <p:nvGrpSpPr>
          <p:cNvPr id="7" name="קבוצה 6"/>
          <p:cNvGrpSpPr/>
          <p:nvPr/>
        </p:nvGrpSpPr>
        <p:grpSpPr>
          <a:xfrm>
            <a:off x="2816758" y="4180309"/>
            <a:ext cx="3495558" cy="1343606"/>
            <a:chOff x="2816758" y="4180309"/>
            <a:chExt cx="3495558" cy="1343606"/>
          </a:xfrm>
        </p:grpSpPr>
        <p:pic>
          <p:nvPicPr>
            <p:cNvPr id="10" name="תמונה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029198" y="4180309"/>
              <a:ext cx="1283118" cy="1339511"/>
            </a:xfrm>
            <a:prstGeom prst="rect">
              <a:avLst/>
            </a:prstGeom>
          </p:spPr>
        </p:pic>
        <p:pic>
          <p:nvPicPr>
            <p:cNvPr id="11" name="תמונה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31547" y="4184403"/>
              <a:ext cx="1283118" cy="1339511"/>
            </a:xfrm>
            <a:prstGeom prst="rect">
              <a:avLst/>
            </a:prstGeom>
          </p:spPr>
        </p:pic>
        <p:pic>
          <p:nvPicPr>
            <p:cNvPr id="12" name="תמונה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816758" y="4184404"/>
              <a:ext cx="1283118" cy="1339511"/>
            </a:xfrm>
            <a:prstGeom prst="rect">
              <a:avLst/>
            </a:prstGeom>
          </p:spPr>
        </p:pic>
      </p:grpSp>
    </p:spTree>
    <p:extLst>
      <p:ext uri="{BB962C8B-B14F-4D97-AF65-F5344CB8AC3E}">
        <p14:creationId xmlns:p14="http://schemas.microsoft.com/office/powerpoint/2010/main" val="1813119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100E06-DCD4-463C-ABB4-EF4E786195BC}"/>
              </a:ext>
            </a:extLst>
          </p:cNvPr>
          <p:cNvSpPr>
            <a:spLocks noGrp="1"/>
          </p:cNvSpPr>
          <p:nvPr>
            <p:ph type="title"/>
          </p:nvPr>
        </p:nvSpPr>
        <p:spPr>
          <a:xfrm>
            <a:off x="2346569" y="213094"/>
            <a:ext cx="9642231" cy="720000"/>
          </a:xfrm>
        </p:spPr>
        <p:txBody>
          <a:bodyPr/>
          <a:lstStyle/>
          <a:p>
            <a:r>
              <a:rPr lang="he-IL" dirty="0">
                <a:solidFill>
                  <a:schemeClr val="accent6">
                    <a:lumMod val="75000"/>
                  </a:schemeClr>
                </a:solidFill>
              </a:rPr>
              <a:t>המספר המונה         </a:t>
            </a:r>
          </a:p>
        </p:txBody>
      </p:sp>
      <p:pic>
        <p:nvPicPr>
          <p:cNvPr id="1028" name="Picture 4" descr="Question, Question Mark, Response">
            <a:extLst>
              <a:ext uri="{FF2B5EF4-FFF2-40B4-BE49-F238E27FC236}">
                <a16:creationId xmlns:a16="http://schemas.microsoft.com/office/drawing/2014/main" id="{77B28723-99A9-4DBC-9EE0-65B509D6968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933" y="1087116"/>
            <a:ext cx="2113434" cy="2113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65200" y="2997499"/>
            <a:ext cx="10193867" cy="2308324"/>
          </a:xfrm>
          <a:prstGeom prst="rect">
            <a:avLst/>
          </a:prstGeom>
          <a:solidFill>
            <a:schemeClr val="accent1">
              <a:lumMod val="20000"/>
              <a:lumOff val="80000"/>
            </a:schemeClr>
          </a:solidFill>
          <a:ln>
            <a:solidFill>
              <a:srgbClr val="002060"/>
            </a:solidFill>
          </a:ln>
        </p:spPr>
        <p:txBody>
          <a:bodyPr wrap="square" rtlCol="1">
            <a:spAutoFit/>
          </a:bodyPr>
          <a:lstStyle/>
          <a:p>
            <a:r>
              <a:rPr lang="he-IL" sz="2400" dirty="0">
                <a:solidFill>
                  <a:schemeClr val="accent5">
                    <a:lumMod val="50000"/>
                  </a:schemeClr>
                </a:solidFill>
                <a:latin typeface="Varela Round" panose="00000500000000000000" pitchFamily="2" charset="-79"/>
                <a:cs typeface="Varela Round" panose="00000500000000000000" pitchFamily="2" charset="-79"/>
              </a:rPr>
              <a:t>במספר המונה קיימת תופעה מעניינת: הצורן המציין את מין הזכר הוא הסופית  ָה- שלוֹשָה, ארבעָה. לעומת זאת, מן הנקבה הוא ללא צורן – שָלוֹש, אַרְבַּע, שֶבַע, עֶשֶר.</a:t>
            </a:r>
          </a:p>
          <a:p>
            <a:r>
              <a:rPr lang="he-IL" sz="2400" dirty="0">
                <a:solidFill>
                  <a:schemeClr val="accent5">
                    <a:lumMod val="50000"/>
                  </a:schemeClr>
                </a:solidFill>
                <a:latin typeface="Varela Round" panose="00000500000000000000" pitchFamily="2" charset="-79"/>
                <a:cs typeface="Varela Round" panose="00000500000000000000" pitchFamily="2" charset="-79"/>
              </a:rPr>
              <a:t>לעומת זאת, בכל השמות האחרים בעברית, הסופית  ָה מסמנת את צורת הנקבה: ארוחָה, ירוקָה. כלומר, במספר המונה </a:t>
            </a:r>
            <a:r>
              <a:rPr lang="he-IL" sz="2400" b="1" dirty="0">
                <a:solidFill>
                  <a:schemeClr val="accent5">
                    <a:lumMod val="50000"/>
                  </a:schemeClr>
                </a:solidFill>
                <a:latin typeface="Varela Round" panose="00000500000000000000" pitchFamily="2" charset="-79"/>
                <a:cs typeface="Varela Round" panose="00000500000000000000" pitchFamily="2" charset="-79"/>
              </a:rPr>
              <a:t>המצב הוא הפוך </a:t>
            </a:r>
            <a:r>
              <a:rPr lang="he-IL" sz="2400" dirty="0">
                <a:solidFill>
                  <a:schemeClr val="accent5">
                    <a:lumMod val="50000"/>
                  </a:schemeClr>
                </a:solidFill>
                <a:latin typeface="Varela Round" panose="00000500000000000000" pitchFamily="2" charset="-79"/>
                <a:cs typeface="Varela Round" panose="00000500000000000000" pitchFamily="2" charset="-79"/>
              </a:rPr>
              <a:t>מן המצב הרגיל בשפה.</a:t>
            </a:r>
          </a:p>
        </p:txBody>
      </p:sp>
      <p:sp>
        <p:nvSpPr>
          <p:cNvPr id="7" name="TextBox 6"/>
          <p:cNvSpPr txBox="1"/>
          <p:nvPr/>
        </p:nvSpPr>
        <p:spPr>
          <a:xfrm>
            <a:off x="3776133" y="1365132"/>
            <a:ext cx="7382934" cy="1200329"/>
          </a:xfrm>
          <a:prstGeom prst="rect">
            <a:avLst/>
          </a:prstGeom>
          <a:noFill/>
        </p:spPr>
        <p:txBody>
          <a:bodyPr wrap="square" rtlCol="1">
            <a:spAutoFit/>
          </a:bodyPr>
          <a:lstStyle/>
          <a:p>
            <a:r>
              <a:rPr lang="he-IL" sz="2400" dirty="0">
                <a:solidFill>
                  <a:schemeClr val="accent5">
                    <a:lumMod val="50000"/>
                  </a:schemeClr>
                </a:solidFill>
                <a:latin typeface="Varela Round" panose="00000500000000000000" pitchFamily="2" charset="-79"/>
                <a:cs typeface="Varela Round" panose="00000500000000000000" pitchFamily="2" charset="-79"/>
              </a:rPr>
              <a:t>במספר המונה אנו מונים, סופרים דבר מה: עֲשָׂרָה שקלים, שתי חולצות, שלושה ספרים, ארבע מזוזות.</a:t>
            </a:r>
          </a:p>
          <a:p>
            <a:r>
              <a:rPr lang="he-IL" sz="2400" dirty="0">
                <a:solidFill>
                  <a:schemeClr val="accent5">
                    <a:lumMod val="50000"/>
                  </a:schemeClr>
                </a:solidFill>
                <a:latin typeface="Varela Round" panose="00000500000000000000" pitchFamily="2" charset="-79"/>
                <a:cs typeface="Varela Round" panose="00000500000000000000" pitchFamily="2" charset="-79"/>
              </a:rPr>
              <a:t>רוב השיבושים הם במספר המונה. מדוע?</a:t>
            </a:r>
          </a:p>
        </p:txBody>
      </p:sp>
    </p:spTree>
    <p:extLst>
      <p:ext uri="{BB962C8B-B14F-4D97-AF65-F5344CB8AC3E}">
        <p14:creationId xmlns:p14="http://schemas.microsoft.com/office/powerpoint/2010/main" val="322322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100E06-DCD4-463C-ABB4-EF4E786195BC}"/>
              </a:ext>
            </a:extLst>
          </p:cNvPr>
          <p:cNvSpPr>
            <a:spLocks noGrp="1"/>
          </p:cNvSpPr>
          <p:nvPr>
            <p:ph type="title"/>
          </p:nvPr>
        </p:nvSpPr>
        <p:spPr/>
        <p:txBody>
          <a:bodyPr/>
          <a:lstStyle/>
          <a:p>
            <a:r>
              <a:rPr lang="he-IL" dirty="0"/>
              <a:t>         </a:t>
            </a:r>
            <a:r>
              <a:rPr lang="he-IL" dirty="0">
                <a:solidFill>
                  <a:schemeClr val="accent2">
                    <a:lumMod val="75000"/>
                  </a:schemeClr>
                </a:solidFill>
              </a:rPr>
              <a:t>טבלאות המספר המונה</a:t>
            </a:r>
          </a:p>
        </p:txBody>
      </p:sp>
      <p:sp>
        <p:nvSpPr>
          <p:cNvPr id="10" name="בועת דיבור: מלבן עם פינות מעוגלות 9">
            <a:extLst>
              <a:ext uri="{FF2B5EF4-FFF2-40B4-BE49-F238E27FC236}">
                <a16:creationId xmlns:a16="http://schemas.microsoft.com/office/drawing/2014/main" id="{205AFA49-131B-4C4A-B07D-3F012F8362E2}"/>
              </a:ext>
            </a:extLst>
          </p:cNvPr>
          <p:cNvSpPr/>
          <p:nvPr/>
        </p:nvSpPr>
        <p:spPr>
          <a:xfrm rot="20952687">
            <a:off x="614188" y="1437501"/>
            <a:ext cx="3017874" cy="4147874"/>
          </a:xfrm>
          <a:prstGeom prst="wedgeRoundRectCallout">
            <a:avLst>
              <a:gd name="adj1" fmla="val 73999"/>
              <a:gd name="adj2" fmla="val -37484"/>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chemeClr val="bg1"/>
                </a:solidFill>
                <a:latin typeface="Varela Round" panose="00000500000000000000" pitchFamily="2" charset="-79"/>
                <a:cs typeface="Varela Round" panose="00000500000000000000" pitchFamily="2" charset="-79"/>
              </a:rPr>
              <a:t>הידעתם?</a:t>
            </a:r>
            <a:r>
              <a:rPr lang="he-IL" sz="3200" b="1" dirty="0">
                <a:solidFill>
                  <a:srgbClr val="92D050"/>
                </a:solidFill>
                <a:latin typeface="Varela Round" panose="00000500000000000000" pitchFamily="2" charset="-79"/>
                <a:cs typeface="Varela Round" panose="00000500000000000000" pitchFamily="2" charset="-79"/>
              </a:rPr>
              <a:t>  </a:t>
            </a:r>
          </a:p>
          <a:p>
            <a:pPr algn="ctr"/>
            <a:endParaRPr lang="he-IL" sz="3000" b="1" dirty="0">
              <a:solidFill>
                <a:srgbClr val="92D050"/>
              </a:solidFill>
            </a:endParaRPr>
          </a:p>
          <a:p>
            <a:pPr algn="ctr"/>
            <a:r>
              <a:rPr lang="he-IL" sz="2600" dirty="0">
                <a:latin typeface="Varela Round" panose="00000500000000000000" pitchFamily="2" charset="-79"/>
                <a:cs typeface="Varela Round" panose="00000500000000000000" pitchFamily="2" charset="-79"/>
              </a:rPr>
              <a:t>ברוב המקרים</a:t>
            </a:r>
          </a:p>
          <a:p>
            <a:pPr algn="ctr"/>
            <a:r>
              <a:rPr lang="he-IL" sz="2600" dirty="0">
                <a:latin typeface="Varela Round" panose="00000500000000000000" pitchFamily="2" charset="-79"/>
                <a:cs typeface="Varela Round" panose="00000500000000000000" pitchFamily="2" charset="-79"/>
              </a:rPr>
              <a:t>שם המספר בנקבה - צורה קצרה</a:t>
            </a:r>
          </a:p>
          <a:p>
            <a:pPr algn="ctr"/>
            <a:r>
              <a:rPr lang="he-IL" sz="2600" dirty="0">
                <a:latin typeface="Varela Round" panose="00000500000000000000" pitchFamily="2" charset="-79"/>
                <a:cs typeface="Varela Round" panose="00000500000000000000" pitchFamily="2" charset="-79"/>
              </a:rPr>
              <a:t>שם המספר בזכר – צורה ארוכה </a:t>
            </a:r>
            <a:r>
              <a:rPr lang="he-IL" sz="2800" dirty="0">
                <a:latin typeface="Varela Round" panose="00000500000000000000" pitchFamily="2" charset="-79"/>
                <a:cs typeface="Varela Round" panose="00000500000000000000" pitchFamily="2" charset="-79"/>
              </a:rPr>
              <a:t>יותר.</a:t>
            </a:r>
            <a:endParaRPr lang="he-IL" sz="2600" dirty="0">
              <a:latin typeface="Varela Round" panose="00000500000000000000" pitchFamily="2" charset="-79"/>
              <a:cs typeface="Varela Round" panose="00000500000000000000" pitchFamily="2" charset="-79"/>
            </a:endParaRPr>
          </a:p>
        </p:txBody>
      </p:sp>
      <p:graphicFrame>
        <p:nvGraphicFramePr>
          <p:cNvPr id="6" name="טבלה 5"/>
          <p:cNvGraphicFramePr>
            <a:graphicFrameLocks noGrp="1"/>
          </p:cNvGraphicFramePr>
          <p:nvPr>
            <p:extLst>
              <p:ext uri="{D42A27DB-BD31-4B8C-83A1-F6EECF244321}">
                <p14:modId xmlns:p14="http://schemas.microsoft.com/office/powerpoint/2010/main" val="686478678"/>
              </p:ext>
            </p:extLst>
          </p:nvPr>
        </p:nvGraphicFramePr>
        <p:xfrm>
          <a:off x="7865533" y="933094"/>
          <a:ext cx="3386667" cy="4602480"/>
        </p:xfrm>
        <a:graphic>
          <a:graphicData uri="http://schemas.openxmlformats.org/drawingml/2006/table">
            <a:tbl>
              <a:tblPr rtl="1" firstRow="1" bandRow="1">
                <a:tableStyleId>{5C22544A-7EE6-4342-B048-85BDC9FD1C3A}</a:tableStyleId>
              </a:tblPr>
              <a:tblGrid>
                <a:gridCol w="443282">
                  <a:extLst>
                    <a:ext uri="{9D8B030D-6E8A-4147-A177-3AD203B41FA5}">
                      <a16:colId xmlns:a16="http://schemas.microsoft.com/office/drawing/2014/main" val="1177188319"/>
                    </a:ext>
                  </a:extLst>
                </a:gridCol>
                <a:gridCol w="1418498">
                  <a:extLst>
                    <a:ext uri="{9D8B030D-6E8A-4147-A177-3AD203B41FA5}">
                      <a16:colId xmlns:a16="http://schemas.microsoft.com/office/drawing/2014/main" val="977993686"/>
                    </a:ext>
                  </a:extLst>
                </a:gridCol>
                <a:gridCol w="1524887">
                  <a:extLst>
                    <a:ext uri="{9D8B030D-6E8A-4147-A177-3AD203B41FA5}">
                      <a16:colId xmlns:a16="http://schemas.microsoft.com/office/drawing/2014/main" val="4049687037"/>
                    </a:ext>
                  </a:extLst>
                </a:gridCol>
              </a:tblGrid>
              <a:tr h="143651">
                <a:tc gridSpan="3">
                  <a:txBody>
                    <a:bodyPr/>
                    <a:lstStyle/>
                    <a:p>
                      <a:pPr algn="ctr" rtl="1"/>
                      <a:r>
                        <a:rPr lang="he-IL" sz="2000" b="1" dirty="0">
                          <a:latin typeface="Varela Round" panose="00000500000000000000" pitchFamily="2" charset="-79"/>
                          <a:cs typeface="Varela Round" panose="00000500000000000000" pitchFamily="2" charset="-79"/>
                        </a:rPr>
                        <a:t>נקבה</a:t>
                      </a:r>
                    </a:p>
                    <a:p>
                      <a:pPr algn="ctr" rtl="1"/>
                      <a:endParaRPr lang="he-IL" b="1" dirty="0"/>
                    </a:p>
                  </a:txBody>
                  <a:tcPr/>
                </a:tc>
                <a:tc hMerge="1">
                  <a:txBody>
                    <a:bodyPr/>
                    <a:lstStyle/>
                    <a:p>
                      <a:pPr rtl="1"/>
                      <a:endParaRPr lang="he-IL"/>
                    </a:p>
                  </a:txBody>
                  <a:tcPr/>
                </a:tc>
                <a:tc hMerge="1">
                  <a:txBody>
                    <a:bodyPr/>
                    <a:lstStyle/>
                    <a:p>
                      <a:pPr rtl="1"/>
                      <a:endParaRPr lang="he-IL" dirty="0"/>
                    </a:p>
                  </a:txBody>
                  <a:tcPr/>
                </a:tc>
                <a:extLst>
                  <a:ext uri="{0D108BD9-81ED-4DB2-BD59-A6C34878D82A}">
                    <a16:rowId xmlns:a16="http://schemas.microsoft.com/office/drawing/2014/main" val="4226124446"/>
                  </a:ext>
                </a:extLst>
              </a:tr>
              <a:tr h="143651">
                <a:tc>
                  <a:txBody>
                    <a:bodyPr/>
                    <a:lstStyle/>
                    <a:p>
                      <a:pPr rtl="1"/>
                      <a:r>
                        <a:rPr lang="he-IL" dirty="0">
                          <a:latin typeface="Varela Round" panose="00000500000000000000" pitchFamily="2" charset="-79"/>
                          <a:cs typeface="Varela Round" panose="00000500000000000000" pitchFamily="2" charset="-79"/>
                        </a:rPr>
                        <a:t>1</a:t>
                      </a:r>
                    </a:p>
                  </a:txBody>
                  <a:tcPr/>
                </a:tc>
                <a:tc>
                  <a:txBody>
                    <a:bodyPr/>
                    <a:lstStyle/>
                    <a:p>
                      <a:pPr rtl="1"/>
                      <a:r>
                        <a:rPr lang="he-IL" dirty="0">
                          <a:latin typeface="Varela Round" panose="00000500000000000000" pitchFamily="2" charset="-79"/>
                          <a:cs typeface="Varela Round" panose="00000500000000000000" pitchFamily="2" charset="-79"/>
                        </a:rPr>
                        <a:t>קומה </a:t>
                      </a:r>
                    </a:p>
                  </a:txBody>
                  <a:tcPr/>
                </a:tc>
                <a:tc>
                  <a:txBody>
                    <a:bodyPr/>
                    <a:lstStyle/>
                    <a:p>
                      <a:pPr rtl="1"/>
                      <a:r>
                        <a:rPr lang="he-IL" dirty="0">
                          <a:latin typeface="Varela Round" panose="00000500000000000000" pitchFamily="2" charset="-79"/>
                          <a:cs typeface="Varela Round" panose="00000500000000000000" pitchFamily="2" charset="-79"/>
                        </a:rPr>
                        <a:t>אחת</a:t>
                      </a:r>
                    </a:p>
                  </a:txBody>
                  <a:tcPr/>
                </a:tc>
                <a:extLst>
                  <a:ext uri="{0D108BD9-81ED-4DB2-BD59-A6C34878D82A}">
                    <a16:rowId xmlns:a16="http://schemas.microsoft.com/office/drawing/2014/main" val="1637867396"/>
                  </a:ext>
                </a:extLst>
              </a:tr>
              <a:tr h="143651">
                <a:tc>
                  <a:txBody>
                    <a:bodyPr/>
                    <a:lstStyle/>
                    <a:p>
                      <a:pPr rtl="1"/>
                      <a:r>
                        <a:rPr lang="he-IL" dirty="0">
                          <a:latin typeface="Varela Round" panose="00000500000000000000" pitchFamily="2" charset="-79"/>
                          <a:cs typeface="Varela Round" panose="00000500000000000000" pitchFamily="2" charset="-79"/>
                        </a:rPr>
                        <a:t>2</a:t>
                      </a:r>
                    </a:p>
                  </a:txBody>
                  <a:tcPr/>
                </a:tc>
                <a:tc>
                  <a:txBody>
                    <a:bodyPr/>
                    <a:lstStyle/>
                    <a:p>
                      <a:pPr rtl="1"/>
                      <a:r>
                        <a:rPr lang="he-IL" dirty="0">
                          <a:latin typeface="Varela Round" panose="00000500000000000000" pitchFamily="2" charset="-79"/>
                          <a:cs typeface="Varela Round" panose="00000500000000000000" pitchFamily="2" charset="-79"/>
                        </a:rPr>
                        <a:t>שתי</a:t>
                      </a:r>
                    </a:p>
                  </a:txBody>
                  <a:tcPr/>
                </a:tc>
                <a:tc>
                  <a:txBody>
                    <a:bodyPr/>
                    <a:lstStyle/>
                    <a:p>
                      <a:pPr rtl="1"/>
                      <a:r>
                        <a:rPr lang="he-IL" dirty="0">
                          <a:latin typeface="Varela Round" panose="00000500000000000000" pitchFamily="2" charset="-79"/>
                          <a:cs typeface="Varela Round" panose="00000500000000000000" pitchFamily="2" charset="-79"/>
                        </a:rPr>
                        <a:t>קומות</a:t>
                      </a:r>
                    </a:p>
                  </a:txBody>
                  <a:tcPr/>
                </a:tc>
                <a:extLst>
                  <a:ext uri="{0D108BD9-81ED-4DB2-BD59-A6C34878D82A}">
                    <a16:rowId xmlns:a16="http://schemas.microsoft.com/office/drawing/2014/main" val="3404745517"/>
                  </a:ext>
                </a:extLst>
              </a:tr>
              <a:tr h="143651">
                <a:tc>
                  <a:txBody>
                    <a:bodyPr/>
                    <a:lstStyle/>
                    <a:p>
                      <a:pPr rtl="1"/>
                      <a:r>
                        <a:rPr lang="he-IL" dirty="0">
                          <a:latin typeface="Varela Round" panose="00000500000000000000" pitchFamily="2" charset="-79"/>
                          <a:cs typeface="Varela Round" panose="00000500000000000000" pitchFamily="2" charset="-79"/>
                        </a:rPr>
                        <a:t>3</a:t>
                      </a:r>
                    </a:p>
                  </a:txBody>
                  <a:tcPr/>
                </a:tc>
                <a:tc>
                  <a:txBody>
                    <a:bodyPr/>
                    <a:lstStyle/>
                    <a:p>
                      <a:pPr rtl="1"/>
                      <a:r>
                        <a:rPr lang="he-IL" dirty="0">
                          <a:latin typeface="Varela Round" panose="00000500000000000000" pitchFamily="2" charset="-79"/>
                          <a:cs typeface="Varela Round" panose="00000500000000000000" pitchFamily="2" charset="-79"/>
                        </a:rPr>
                        <a:t>שלוש</a:t>
                      </a:r>
                    </a:p>
                  </a:txBody>
                  <a:tcPr/>
                </a:tc>
                <a:tc>
                  <a:txBody>
                    <a:bodyPr/>
                    <a:lstStyle/>
                    <a:p>
                      <a:pPr rtl="1"/>
                      <a:r>
                        <a:rPr lang="he-IL" dirty="0">
                          <a:latin typeface="Varela Round" panose="00000500000000000000" pitchFamily="2" charset="-79"/>
                          <a:cs typeface="Varela Round" panose="00000500000000000000" pitchFamily="2" charset="-79"/>
                        </a:rPr>
                        <a:t>קומות</a:t>
                      </a:r>
                    </a:p>
                  </a:txBody>
                  <a:tcPr/>
                </a:tc>
                <a:extLst>
                  <a:ext uri="{0D108BD9-81ED-4DB2-BD59-A6C34878D82A}">
                    <a16:rowId xmlns:a16="http://schemas.microsoft.com/office/drawing/2014/main" val="633147217"/>
                  </a:ext>
                </a:extLst>
              </a:tr>
              <a:tr h="143651">
                <a:tc>
                  <a:txBody>
                    <a:bodyPr/>
                    <a:lstStyle/>
                    <a:p>
                      <a:pPr rtl="1"/>
                      <a:r>
                        <a:rPr lang="he-IL" dirty="0">
                          <a:latin typeface="Varela Round" panose="00000500000000000000" pitchFamily="2" charset="-79"/>
                          <a:cs typeface="Varela Round" panose="00000500000000000000" pitchFamily="2" charset="-79"/>
                        </a:rPr>
                        <a:t>4</a:t>
                      </a:r>
                    </a:p>
                  </a:txBody>
                  <a:tcPr/>
                </a:tc>
                <a:tc>
                  <a:txBody>
                    <a:bodyPr/>
                    <a:lstStyle/>
                    <a:p>
                      <a:pPr rtl="1"/>
                      <a:r>
                        <a:rPr lang="he-IL" dirty="0">
                          <a:latin typeface="Varela Round" panose="00000500000000000000" pitchFamily="2" charset="-79"/>
                          <a:cs typeface="Varela Round" panose="00000500000000000000" pitchFamily="2" charset="-79"/>
                        </a:rPr>
                        <a:t>ארבע</a:t>
                      </a:r>
                    </a:p>
                  </a:txBody>
                  <a:tcPr/>
                </a:tc>
                <a:tc>
                  <a:txBody>
                    <a:bodyPr/>
                    <a:lstStyle/>
                    <a:p>
                      <a:pPr rtl="1"/>
                      <a:r>
                        <a:rPr lang="he-IL" dirty="0">
                          <a:latin typeface="Varela Round" panose="00000500000000000000" pitchFamily="2" charset="-79"/>
                          <a:cs typeface="Varela Round" panose="00000500000000000000" pitchFamily="2" charset="-79"/>
                        </a:rPr>
                        <a:t>קומות</a:t>
                      </a:r>
                    </a:p>
                  </a:txBody>
                  <a:tcPr/>
                </a:tc>
                <a:extLst>
                  <a:ext uri="{0D108BD9-81ED-4DB2-BD59-A6C34878D82A}">
                    <a16:rowId xmlns:a16="http://schemas.microsoft.com/office/drawing/2014/main" val="3913162282"/>
                  </a:ext>
                </a:extLst>
              </a:tr>
              <a:tr h="143651">
                <a:tc>
                  <a:txBody>
                    <a:bodyPr/>
                    <a:lstStyle/>
                    <a:p>
                      <a:pPr rtl="1"/>
                      <a:r>
                        <a:rPr lang="he-IL" dirty="0">
                          <a:latin typeface="Varela Round" panose="00000500000000000000" pitchFamily="2" charset="-79"/>
                          <a:cs typeface="Varela Round" panose="00000500000000000000" pitchFamily="2" charset="-79"/>
                        </a:rPr>
                        <a:t>5</a:t>
                      </a:r>
                    </a:p>
                  </a:txBody>
                  <a:tcPr/>
                </a:tc>
                <a:tc>
                  <a:txBody>
                    <a:bodyPr/>
                    <a:lstStyle/>
                    <a:p>
                      <a:pPr rtl="1"/>
                      <a:r>
                        <a:rPr lang="he-IL" dirty="0">
                          <a:latin typeface="Varela Round" panose="00000500000000000000" pitchFamily="2" charset="-79"/>
                          <a:cs typeface="Varela Round" panose="00000500000000000000" pitchFamily="2" charset="-79"/>
                        </a:rPr>
                        <a:t>חמש</a:t>
                      </a:r>
                    </a:p>
                  </a:txBody>
                  <a:tcPr/>
                </a:tc>
                <a:tc>
                  <a:txBody>
                    <a:bodyPr/>
                    <a:lstStyle/>
                    <a:p>
                      <a:pPr rtl="1"/>
                      <a:r>
                        <a:rPr lang="he-IL" dirty="0">
                          <a:latin typeface="Varela Round" panose="00000500000000000000" pitchFamily="2" charset="-79"/>
                          <a:cs typeface="Varela Round" panose="00000500000000000000" pitchFamily="2" charset="-79"/>
                        </a:rPr>
                        <a:t>קומות</a:t>
                      </a:r>
                    </a:p>
                  </a:txBody>
                  <a:tcPr/>
                </a:tc>
                <a:extLst>
                  <a:ext uri="{0D108BD9-81ED-4DB2-BD59-A6C34878D82A}">
                    <a16:rowId xmlns:a16="http://schemas.microsoft.com/office/drawing/2014/main" val="628874697"/>
                  </a:ext>
                </a:extLst>
              </a:tr>
              <a:tr h="143651">
                <a:tc>
                  <a:txBody>
                    <a:bodyPr/>
                    <a:lstStyle/>
                    <a:p>
                      <a:pPr rtl="1"/>
                      <a:r>
                        <a:rPr lang="he-IL" dirty="0">
                          <a:latin typeface="Varela Round" panose="00000500000000000000" pitchFamily="2" charset="-79"/>
                          <a:cs typeface="Varela Round" panose="00000500000000000000" pitchFamily="2" charset="-79"/>
                        </a:rPr>
                        <a:t>6</a:t>
                      </a:r>
                    </a:p>
                  </a:txBody>
                  <a:tcPr/>
                </a:tc>
                <a:tc>
                  <a:txBody>
                    <a:bodyPr/>
                    <a:lstStyle/>
                    <a:p>
                      <a:pPr rtl="1"/>
                      <a:r>
                        <a:rPr lang="he-IL" dirty="0">
                          <a:latin typeface="Varela Round" panose="00000500000000000000" pitchFamily="2" charset="-79"/>
                          <a:cs typeface="Varela Round" panose="00000500000000000000" pitchFamily="2" charset="-79"/>
                        </a:rPr>
                        <a:t>שש</a:t>
                      </a:r>
                    </a:p>
                  </a:txBody>
                  <a:tcPr/>
                </a:tc>
                <a:tc>
                  <a:txBody>
                    <a:bodyPr/>
                    <a:lstStyle/>
                    <a:p>
                      <a:pPr rtl="1"/>
                      <a:r>
                        <a:rPr lang="he-IL" dirty="0">
                          <a:latin typeface="Varela Round" panose="00000500000000000000" pitchFamily="2" charset="-79"/>
                          <a:cs typeface="Varela Round" panose="00000500000000000000" pitchFamily="2" charset="-79"/>
                        </a:rPr>
                        <a:t>קומות</a:t>
                      </a:r>
                    </a:p>
                  </a:txBody>
                  <a:tcPr/>
                </a:tc>
                <a:extLst>
                  <a:ext uri="{0D108BD9-81ED-4DB2-BD59-A6C34878D82A}">
                    <a16:rowId xmlns:a16="http://schemas.microsoft.com/office/drawing/2014/main" val="2733905094"/>
                  </a:ext>
                </a:extLst>
              </a:tr>
              <a:tr h="143651">
                <a:tc>
                  <a:txBody>
                    <a:bodyPr/>
                    <a:lstStyle/>
                    <a:p>
                      <a:pPr rtl="1"/>
                      <a:r>
                        <a:rPr lang="he-IL" dirty="0">
                          <a:latin typeface="Varela Round" panose="00000500000000000000" pitchFamily="2" charset="-79"/>
                          <a:cs typeface="Varela Round" panose="00000500000000000000" pitchFamily="2" charset="-79"/>
                        </a:rPr>
                        <a:t>7</a:t>
                      </a:r>
                    </a:p>
                  </a:txBody>
                  <a:tcPr/>
                </a:tc>
                <a:tc>
                  <a:txBody>
                    <a:bodyPr/>
                    <a:lstStyle/>
                    <a:p>
                      <a:pPr rtl="1"/>
                      <a:r>
                        <a:rPr lang="he-IL" dirty="0">
                          <a:latin typeface="Varela Round" panose="00000500000000000000" pitchFamily="2" charset="-79"/>
                          <a:cs typeface="Varela Round" panose="00000500000000000000" pitchFamily="2" charset="-79"/>
                        </a:rPr>
                        <a:t>שבע</a:t>
                      </a:r>
                    </a:p>
                  </a:txBody>
                  <a:tcPr/>
                </a:tc>
                <a:tc>
                  <a:txBody>
                    <a:bodyPr/>
                    <a:lstStyle/>
                    <a:p>
                      <a:pPr rtl="1"/>
                      <a:r>
                        <a:rPr lang="he-IL" dirty="0">
                          <a:latin typeface="Varela Round" panose="00000500000000000000" pitchFamily="2" charset="-79"/>
                          <a:cs typeface="Varela Round" panose="00000500000000000000" pitchFamily="2" charset="-79"/>
                        </a:rPr>
                        <a:t>קומות</a:t>
                      </a:r>
                    </a:p>
                  </a:txBody>
                  <a:tcPr/>
                </a:tc>
                <a:extLst>
                  <a:ext uri="{0D108BD9-81ED-4DB2-BD59-A6C34878D82A}">
                    <a16:rowId xmlns:a16="http://schemas.microsoft.com/office/drawing/2014/main" val="1889011516"/>
                  </a:ext>
                </a:extLst>
              </a:tr>
              <a:tr h="143651">
                <a:tc>
                  <a:txBody>
                    <a:bodyPr/>
                    <a:lstStyle/>
                    <a:p>
                      <a:pPr rtl="1"/>
                      <a:r>
                        <a:rPr lang="he-IL" dirty="0">
                          <a:latin typeface="Varela Round" panose="00000500000000000000" pitchFamily="2" charset="-79"/>
                          <a:cs typeface="Varela Round" panose="00000500000000000000" pitchFamily="2" charset="-79"/>
                        </a:rPr>
                        <a:t>8</a:t>
                      </a:r>
                    </a:p>
                  </a:txBody>
                  <a:tcPr/>
                </a:tc>
                <a:tc>
                  <a:txBody>
                    <a:bodyPr/>
                    <a:lstStyle/>
                    <a:p>
                      <a:pPr rtl="1"/>
                      <a:r>
                        <a:rPr lang="he-IL" dirty="0">
                          <a:latin typeface="Varela Round" panose="00000500000000000000" pitchFamily="2" charset="-79"/>
                          <a:cs typeface="Varela Round" panose="00000500000000000000" pitchFamily="2" charset="-79"/>
                        </a:rPr>
                        <a:t>שמונֶה</a:t>
                      </a:r>
                    </a:p>
                  </a:txBody>
                  <a:tcPr/>
                </a:tc>
                <a:tc>
                  <a:txBody>
                    <a:bodyPr/>
                    <a:lstStyle/>
                    <a:p>
                      <a:pPr rtl="1"/>
                      <a:r>
                        <a:rPr lang="he-IL" dirty="0">
                          <a:latin typeface="Varela Round" panose="00000500000000000000" pitchFamily="2" charset="-79"/>
                          <a:cs typeface="Varela Round" panose="00000500000000000000" pitchFamily="2" charset="-79"/>
                        </a:rPr>
                        <a:t>קומות</a:t>
                      </a:r>
                    </a:p>
                  </a:txBody>
                  <a:tcPr/>
                </a:tc>
                <a:extLst>
                  <a:ext uri="{0D108BD9-81ED-4DB2-BD59-A6C34878D82A}">
                    <a16:rowId xmlns:a16="http://schemas.microsoft.com/office/drawing/2014/main" val="2908680842"/>
                  </a:ext>
                </a:extLst>
              </a:tr>
              <a:tr h="143651">
                <a:tc>
                  <a:txBody>
                    <a:bodyPr/>
                    <a:lstStyle/>
                    <a:p>
                      <a:pPr rtl="1"/>
                      <a:r>
                        <a:rPr lang="he-IL" dirty="0">
                          <a:latin typeface="Varela Round" panose="00000500000000000000" pitchFamily="2" charset="-79"/>
                          <a:cs typeface="Varela Round" panose="00000500000000000000" pitchFamily="2" charset="-79"/>
                        </a:rPr>
                        <a:t>9</a:t>
                      </a:r>
                    </a:p>
                  </a:txBody>
                  <a:tcPr/>
                </a:tc>
                <a:tc>
                  <a:txBody>
                    <a:bodyPr/>
                    <a:lstStyle/>
                    <a:p>
                      <a:pPr rtl="1"/>
                      <a:r>
                        <a:rPr lang="he-IL" dirty="0">
                          <a:latin typeface="Varela Round" panose="00000500000000000000" pitchFamily="2" charset="-79"/>
                          <a:cs typeface="Varela Round" panose="00000500000000000000" pitchFamily="2" charset="-79"/>
                        </a:rPr>
                        <a:t>תשע</a:t>
                      </a:r>
                    </a:p>
                  </a:txBody>
                  <a:tcPr/>
                </a:tc>
                <a:tc>
                  <a:txBody>
                    <a:bodyPr/>
                    <a:lstStyle/>
                    <a:p>
                      <a:pPr rtl="1"/>
                      <a:r>
                        <a:rPr lang="he-IL" dirty="0">
                          <a:latin typeface="Varela Round" panose="00000500000000000000" pitchFamily="2" charset="-79"/>
                          <a:cs typeface="Varela Round" panose="00000500000000000000" pitchFamily="2" charset="-79"/>
                        </a:rPr>
                        <a:t>קומות</a:t>
                      </a:r>
                    </a:p>
                  </a:txBody>
                  <a:tcPr/>
                </a:tc>
                <a:extLst>
                  <a:ext uri="{0D108BD9-81ED-4DB2-BD59-A6C34878D82A}">
                    <a16:rowId xmlns:a16="http://schemas.microsoft.com/office/drawing/2014/main" val="3562214193"/>
                  </a:ext>
                </a:extLst>
              </a:tr>
              <a:tr h="143651">
                <a:tc>
                  <a:txBody>
                    <a:bodyPr/>
                    <a:lstStyle/>
                    <a:p>
                      <a:pPr rtl="1"/>
                      <a:r>
                        <a:rPr lang="he-IL" dirty="0">
                          <a:latin typeface="Varela Round" panose="00000500000000000000" pitchFamily="2" charset="-79"/>
                          <a:cs typeface="Varela Round" panose="00000500000000000000" pitchFamily="2" charset="-79"/>
                        </a:rPr>
                        <a:t>10</a:t>
                      </a:r>
                    </a:p>
                  </a:txBody>
                  <a:tcPr/>
                </a:tc>
                <a:tc>
                  <a:txBody>
                    <a:bodyPr/>
                    <a:lstStyle/>
                    <a:p>
                      <a:pPr rtl="1"/>
                      <a:r>
                        <a:rPr lang="he-IL" dirty="0">
                          <a:latin typeface="Varela Round" panose="00000500000000000000" pitchFamily="2" charset="-79"/>
                          <a:cs typeface="Varela Round" panose="00000500000000000000" pitchFamily="2" charset="-79"/>
                        </a:rPr>
                        <a:t>עשר</a:t>
                      </a:r>
                    </a:p>
                  </a:txBody>
                  <a:tcPr/>
                </a:tc>
                <a:tc>
                  <a:txBody>
                    <a:bodyPr/>
                    <a:lstStyle/>
                    <a:p>
                      <a:pPr rtl="1"/>
                      <a:r>
                        <a:rPr lang="he-IL" dirty="0">
                          <a:latin typeface="Varela Round" panose="00000500000000000000" pitchFamily="2" charset="-79"/>
                          <a:cs typeface="Varela Round" panose="00000500000000000000" pitchFamily="2" charset="-79"/>
                        </a:rPr>
                        <a:t>קומות</a:t>
                      </a:r>
                    </a:p>
                  </a:txBody>
                  <a:tcPr/>
                </a:tc>
                <a:extLst>
                  <a:ext uri="{0D108BD9-81ED-4DB2-BD59-A6C34878D82A}">
                    <a16:rowId xmlns:a16="http://schemas.microsoft.com/office/drawing/2014/main" val="1933509403"/>
                  </a:ext>
                </a:extLst>
              </a:tr>
            </a:tbl>
          </a:graphicData>
        </a:graphic>
      </p:graphicFrame>
      <p:graphicFrame>
        <p:nvGraphicFramePr>
          <p:cNvPr id="7" name="טבלה 6"/>
          <p:cNvGraphicFramePr>
            <a:graphicFrameLocks noGrp="1"/>
          </p:cNvGraphicFramePr>
          <p:nvPr>
            <p:extLst>
              <p:ext uri="{D42A27DB-BD31-4B8C-83A1-F6EECF244321}">
                <p14:modId xmlns:p14="http://schemas.microsoft.com/office/powerpoint/2010/main" val="1609215346"/>
              </p:ext>
            </p:extLst>
          </p:nvPr>
        </p:nvGraphicFramePr>
        <p:xfrm>
          <a:off x="4287035" y="933094"/>
          <a:ext cx="3352799" cy="4297680"/>
        </p:xfrm>
        <a:graphic>
          <a:graphicData uri="http://schemas.openxmlformats.org/drawingml/2006/table">
            <a:tbl>
              <a:tblPr rtl="1" firstRow="1" bandRow="1">
                <a:tableStyleId>{5C22544A-7EE6-4342-B048-85BDC9FD1C3A}</a:tableStyleId>
              </a:tblPr>
              <a:tblGrid>
                <a:gridCol w="593256">
                  <a:extLst>
                    <a:ext uri="{9D8B030D-6E8A-4147-A177-3AD203B41FA5}">
                      <a16:colId xmlns:a16="http://schemas.microsoft.com/office/drawing/2014/main" val="2919259545"/>
                    </a:ext>
                  </a:extLst>
                </a:gridCol>
                <a:gridCol w="1438198">
                  <a:extLst>
                    <a:ext uri="{9D8B030D-6E8A-4147-A177-3AD203B41FA5}">
                      <a16:colId xmlns:a16="http://schemas.microsoft.com/office/drawing/2014/main" val="3347653203"/>
                    </a:ext>
                  </a:extLst>
                </a:gridCol>
                <a:gridCol w="1321345">
                  <a:extLst>
                    <a:ext uri="{9D8B030D-6E8A-4147-A177-3AD203B41FA5}">
                      <a16:colId xmlns:a16="http://schemas.microsoft.com/office/drawing/2014/main" val="1163379654"/>
                    </a:ext>
                  </a:extLst>
                </a:gridCol>
              </a:tblGrid>
              <a:tr h="295849">
                <a:tc gridSpan="3">
                  <a:txBody>
                    <a:bodyPr/>
                    <a:lstStyle/>
                    <a:p>
                      <a:pPr algn="ctr" rtl="1"/>
                      <a:r>
                        <a:rPr lang="he-IL" dirty="0">
                          <a:latin typeface="Varela Round" panose="00000500000000000000" pitchFamily="2" charset="-79"/>
                          <a:cs typeface="Varela Round" panose="00000500000000000000" pitchFamily="2" charset="-79"/>
                        </a:rPr>
                        <a:t>זכר</a:t>
                      </a:r>
                    </a:p>
                    <a:p>
                      <a:pPr algn="ctr" rtl="1"/>
                      <a:r>
                        <a:rPr lang="he-IL" dirty="0">
                          <a:latin typeface="Varela Round" panose="00000500000000000000" pitchFamily="2" charset="-79"/>
                          <a:cs typeface="Varela Round" panose="00000500000000000000" pitchFamily="2" charset="-79"/>
                        </a:rPr>
                        <a:t>נפרד + סופית    ָה</a:t>
                      </a:r>
                    </a:p>
                  </a:txBody>
                  <a:tcPr/>
                </a:tc>
                <a:tc hMerge="1">
                  <a:txBody>
                    <a:bodyPr/>
                    <a:lstStyle/>
                    <a:p>
                      <a:pPr rtl="1"/>
                      <a:endParaRPr lang="he-IL" dirty="0"/>
                    </a:p>
                  </a:txBody>
                  <a:tcPr/>
                </a:tc>
                <a:tc hMerge="1">
                  <a:txBody>
                    <a:bodyPr/>
                    <a:lstStyle/>
                    <a:p>
                      <a:pPr rtl="1"/>
                      <a:endParaRPr lang="he-IL" dirty="0"/>
                    </a:p>
                  </a:txBody>
                  <a:tcPr/>
                </a:tc>
                <a:extLst>
                  <a:ext uri="{0D108BD9-81ED-4DB2-BD59-A6C34878D82A}">
                    <a16:rowId xmlns:a16="http://schemas.microsoft.com/office/drawing/2014/main" val="2869177268"/>
                  </a:ext>
                </a:extLst>
              </a:tr>
              <a:tr h="295849">
                <a:tc>
                  <a:txBody>
                    <a:bodyPr/>
                    <a:lstStyle/>
                    <a:p>
                      <a:pPr rtl="1"/>
                      <a:r>
                        <a:rPr lang="he-IL" dirty="0">
                          <a:latin typeface="Varela Round" panose="00000500000000000000" pitchFamily="2" charset="-79"/>
                          <a:cs typeface="Varela Round" panose="00000500000000000000" pitchFamily="2" charset="-79"/>
                        </a:rPr>
                        <a:t>1</a:t>
                      </a:r>
                    </a:p>
                  </a:txBody>
                  <a:tcPr/>
                </a:tc>
                <a:tc>
                  <a:txBody>
                    <a:bodyPr/>
                    <a:lstStyle/>
                    <a:p>
                      <a:pPr rtl="1"/>
                      <a:r>
                        <a:rPr lang="he-IL" dirty="0">
                          <a:latin typeface="Varela Round" panose="00000500000000000000" pitchFamily="2" charset="-79"/>
                          <a:cs typeface="Varela Round" panose="00000500000000000000" pitchFamily="2" charset="-79"/>
                        </a:rPr>
                        <a:t>בית</a:t>
                      </a:r>
                    </a:p>
                  </a:txBody>
                  <a:tcPr/>
                </a:tc>
                <a:tc>
                  <a:txBody>
                    <a:bodyPr/>
                    <a:lstStyle/>
                    <a:p>
                      <a:pPr rtl="1"/>
                      <a:r>
                        <a:rPr lang="he-IL" dirty="0">
                          <a:latin typeface="Varela Round" panose="00000500000000000000" pitchFamily="2" charset="-79"/>
                          <a:cs typeface="Varela Round" panose="00000500000000000000" pitchFamily="2" charset="-79"/>
                        </a:rPr>
                        <a:t>אחד</a:t>
                      </a:r>
                    </a:p>
                  </a:txBody>
                  <a:tcPr/>
                </a:tc>
                <a:extLst>
                  <a:ext uri="{0D108BD9-81ED-4DB2-BD59-A6C34878D82A}">
                    <a16:rowId xmlns:a16="http://schemas.microsoft.com/office/drawing/2014/main" val="3195514443"/>
                  </a:ext>
                </a:extLst>
              </a:tr>
              <a:tr h="295849">
                <a:tc>
                  <a:txBody>
                    <a:bodyPr/>
                    <a:lstStyle/>
                    <a:p>
                      <a:pPr rtl="1"/>
                      <a:r>
                        <a:rPr lang="he-IL" dirty="0">
                          <a:latin typeface="Varela Round" panose="00000500000000000000" pitchFamily="2" charset="-79"/>
                          <a:cs typeface="Varela Round" panose="00000500000000000000" pitchFamily="2" charset="-79"/>
                        </a:rPr>
                        <a:t>2</a:t>
                      </a:r>
                    </a:p>
                  </a:txBody>
                  <a:tcPr/>
                </a:tc>
                <a:tc>
                  <a:txBody>
                    <a:bodyPr/>
                    <a:lstStyle/>
                    <a:p>
                      <a:pPr rtl="1"/>
                      <a:r>
                        <a:rPr lang="he-IL" dirty="0">
                          <a:latin typeface="Varela Round" panose="00000500000000000000" pitchFamily="2" charset="-79"/>
                          <a:cs typeface="Varela Round" panose="00000500000000000000" pitchFamily="2" charset="-79"/>
                        </a:rPr>
                        <a:t>שני</a:t>
                      </a:r>
                    </a:p>
                  </a:txBody>
                  <a:tcPr/>
                </a:tc>
                <a:tc>
                  <a:txBody>
                    <a:bodyPr/>
                    <a:lstStyle/>
                    <a:p>
                      <a:pPr rtl="1"/>
                      <a:r>
                        <a:rPr lang="he-IL" dirty="0">
                          <a:latin typeface="Varela Round" panose="00000500000000000000" pitchFamily="2" charset="-79"/>
                          <a:cs typeface="Varela Round" panose="00000500000000000000" pitchFamily="2" charset="-79"/>
                        </a:rPr>
                        <a:t>בתים</a:t>
                      </a:r>
                    </a:p>
                  </a:txBody>
                  <a:tcPr/>
                </a:tc>
                <a:extLst>
                  <a:ext uri="{0D108BD9-81ED-4DB2-BD59-A6C34878D82A}">
                    <a16:rowId xmlns:a16="http://schemas.microsoft.com/office/drawing/2014/main" val="3210415195"/>
                  </a:ext>
                </a:extLst>
              </a:tr>
              <a:tr h="295849">
                <a:tc>
                  <a:txBody>
                    <a:bodyPr/>
                    <a:lstStyle/>
                    <a:p>
                      <a:pPr rtl="1"/>
                      <a:r>
                        <a:rPr lang="he-IL" dirty="0">
                          <a:latin typeface="Varela Round" panose="00000500000000000000" pitchFamily="2" charset="-79"/>
                          <a:cs typeface="Varela Round" panose="00000500000000000000" pitchFamily="2" charset="-79"/>
                        </a:rPr>
                        <a:t>3</a:t>
                      </a:r>
                    </a:p>
                  </a:txBody>
                  <a:tcPr/>
                </a:tc>
                <a:tc>
                  <a:txBody>
                    <a:bodyPr/>
                    <a:lstStyle/>
                    <a:p>
                      <a:pPr rtl="1"/>
                      <a:r>
                        <a:rPr lang="he-IL" dirty="0">
                          <a:latin typeface="Varela Round" panose="00000500000000000000" pitchFamily="2" charset="-79"/>
                          <a:cs typeface="Varela Round" panose="00000500000000000000" pitchFamily="2" charset="-79"/>
                        </a:rPr>
                        <a:t>שלושה</a:t>
                      </a:r>
                    </a:p>
                  </a:txBody>
                  <a:tcPr/>
                </a:tc>
                <a:tc>
                  <a:txBody>
                    <a:bodyPr/>
                    <a:lstStyle/>
                    <a:p>
                      <a:pPr rtl="1"/>
                      <a:r>
                        <a:rPr lang="he-IL" dirty="0">
                          <a:latin typeface="Varela Round" panose="00000500000000000000" pitchFamily="2" charset="-79"/>
                          <a:cs typeface="Varela Round" panose="00000500000000000000" pitchFamily="2" charset="-79"/>
                        </a:rPr>
                        <a:t>בתים</a:t>
                      </a:r>
                    </a:p>
                  </a:txBody>
                  <a:tcPr/>
                </a:tc>
                <a:extLst>
                  <a:ext uri="{0D108BD9-81ED-4DB2-BD59-A6C34878D82A}">
                    <a16:rowId xmlns:a16="http://schemas.microsoft.com/office/drawing/2014/main" val="4141443906"/>
                  </a:ext>
                </a:extLst>
              </a:tr>
              <a:tr h="295849">
                <a:tc>
                  <a:txBody>
                    <a:bodyPr/>
                    <a:lstStyle/>
                    <a:p>
                      <a:pPr rtl="1"/>
                      <a:r>
                        <a:rPr lang="he-IL" dirty="0">
                          <a:latin typeface="Varela Round" panose="00000500000000000000" pitchFamily="2" charset="-79"/>
                          <a:cs typeface="Varela Round" panose="00000500000000000000" pitchFamily="2" charset="-79"/>
                        </a:rPr>
                        <a:t>4</a:t>
                      </a:r>
                    </a:p>
                  </a:txBody>
                  <a:tcPr/>
                </a:tc>
                <a:tc>
                  <a:txBody>
                    <a:bodyPr/>
                    <a:lstStyle/>
                    <a:p>
                      <a:pPr rtl="1"/>
                      <a:r>
                        <a:rPr lang="he-IL" dirty="0">
                          <a:latin typeface="Varela Round" panose="00000500000000000000" pitchFamily="2" charset="-79"/>
                          <a:cs typeface="Varela Round" panose="00000500000000000000" pitchFamily="2" charset="-79"/>
                        </a:rPr>
                        <a:t>ארבעה</a:t>
                      </a:r>
                    </a:p>
                  </a:txBody>
                  <a:tcPr/>
                </a:tc>
                <a:tc>
                  <a:txBody>
                    <a:bodyPr/>
                    <a:lstStyle/>
                    <a:p>
                      <a:pPr rtl="1"/>
                      <a:r>
                        <a:rPr lang="he-IL" dirty="0">
                          <a:latin typeface="Varela Round" panose="00000500000000000000" pitchFamily="2" charset="-79"/>
                          <a:cs typeface="Varela Round" panose="00000500000000000000" pitchFamily="2" charset="-79"/>
                        </a:rPr>
                        <a:t>בתים</a:t>
                      </a:r>
                    </a:p>
                  </a:txBody>
                  <a:tcPr/>
                </a:tc>
                <a:extLst>
                  <a:ext uri="{0D108BD9-81ED-4DB2-BD59-A6C34878D82A}">
                    <a16:rowId xmlns:a16="http://schemas.microsoft.com/office/drawing/2014/main" val="1355950633"/>
                  </a:ext>
                </a:extLst>
              </a:tr>
              <a:tr h="295849">
                <a:tc>
                  <a:txBody>
                    <a:bodyPr/>
                    <a:lstStyle/>
                    <a:p>
                      <a:pPr rtl="1"/>
                      <a:r>
                        <a:rPr lang="he-IL" dirty="0">
                          <a:latin typeface="Varela Round" panose="00000500000000000000" pitchFamily="2" charset="-79"/>
                          <a:cs typeface="Varela Round" panose="00000500000000000000" pitchFamily="2" charset="-79"/>
                        </a:rPr>
                        <a:t>5</a:t>
                      </a:r>
                    </a:p>
                  </a:txBody>
                  <a:tcPr/>
                </a:tc>
                <a:tc>
                  <a:txBody>
                    <a:bodyPr/>
                    <a:lstStyle/>
                    <a:p>
                      <a:pPr rtl="1"/>
                      <a:r>
                        <a:rPr lang="he-IL" dirty="0">
                          <a:latin typeface="Varela Round" panose="00000500000000000000" pitchFamily="2" charset="-79"/>
                          <a:cs typeface="Varela Round" panose="00000500000000000000" pitchFamily="2" charset="-79"/>
                        </a:rPr>
                        <a:t>חמישה</a:t>
                      </a:r>
                    </a:p>
                  </a:txBody>
                  <a:tcPr/>
                </a:tc>
                <a:tc>
                  <a:txBody>
                    <a:bodyPr/>
                    <a:lstStyle/>
                    <a:p>
                      <a:pPr rtl="1"/>
                      <a:r>
                        <a:rPr lang="he-IL" dirty="0">
                          <a:latin typeface="Varela Round" panose="00000500000000000000" pitchFamily="2" charset="-79"/>
                          <a:cs typeface="Varela Round" panose="00000500000000000000" pitchFamily="2" charset="-79"/>
                        </a:rPr>
                        <a:t>בתים</a:t>
                      </a:r>
                    </a:p>
                  </a:txBody>
                  <a:tcPr/>
                </a:tc>
                <a:extLst>
                  <a:ext uri="{0D108BD9-81ED-4DB2-BD59-A6C34878D82A}">
                    <a16:rowId xmlns:a16="http://schemas.microsoft.com/office/drawing/2014/main" val="3433413540"/>
                  </a:ext>
                </a:extLst>
              </a:tr>
              <a:tr h="295849">
                <a:tc>
                  <a:txBody>
                    <a:bodyPr/>
                    <a:lstStyle/>
                    <a:p>
                      <a:pPr rtl="1"/>
                      <a:r>
                        <a:rPr lang="he-IL" dirty="0">
                          <a:latin typeface="Varela Round" panose="00000500000000000000" pitchFamily="2" charset="-79"/>
                          <a:cs typeface="Varela Round" panose="00000500000000000000" pitchFamily="2" charset="-79"/>
                        </a:rPr>
                        <a:t>6</a:t>
                      </a:r>
                    </a:p>
                  </a:txBody>
                  <a:tcPr/>
                </a:tc>
                <a:tc>
                  <a:txBody>
                    <a:bodyPr/>
                    <a:lstStyle/>
                    <a:p>
                      <a:pPr rtl="1"/>
                      <a:r>
                        <a:rPr lang="he-IL" dirty="0">
                          <a:latin typeface="Varela Round" panose="00000500000000000000" pitchFamily="2" charset="-79"/>
                          <a:cs typeface="Varela Round" panose="00000500000000000000" pitchFamily="2" charset="-79"/>
                        </a:rPr>
                        <a:t>שישה</a:t>
                      </a:r>
                    </a:p>
                  </a:txBody>
                  <a:tcPr/>
                </a:tc>
                <a:tc>
                  <a:txBody>
                    <a:bodyPr/>
                    <a:lstStyle/>
                    <a:p>
                      <a:pPr rtl="1"/>
                      <a:r>
                        <a:rPr lang="he-IL" dirty="0">
                          <a:latin typeface="Varela Round" panose="00000500000000000000" pitchFamily="2" charset="-79"/>
                          <a:cs typeface="Varela Round" panose="00000500000000000000" pitchFamily="2" charset="-79"/>
                        </a:rPr>
                        <a:t>בתים</a:t>
                      </a:r>
                    </a:p>
                  </a:txBody>
                  <a:tcPr/>
                </a:tc>
                <a:extLst>
                  <a:ext uri="{0D108BD9-81ED-4DB2-BD59-A6C34878D82A}">
                    <a16:rowId xmlns:a16="http://schemas.microsoft.com/office/drawing/2014/main" val="155751748"/>
                  </a:ext>
                </a:extLst>
              </a:tr>
              <a:tr h="295849">
                <a:tc>
                  <a:txBody>
                    <a:bodyPr/>
                    <a:lstStyle/>
                    <a:p>
                      <a:pPr rtl="1"/>
                      <a:r>
                        <a:rPr lang="he-IL" dirty="0">
                          <a:latin typeface="Varela Round" panose="00000500000000000000" pitchFamily="2" charset="-79"/>
                          <a:cs typeface="Varela Round" panose="00000500000000000000" pitchFamily="2" charset="-79"/>
                        </a:rPr>
                        <a:t>7</a:t>
                      </a:r>
                    </a:p>
                  </a:txBody>
                  <a:tcPr/>
                </a:tc>
                <a:tc>
                  <a:txBody>
                    <a:bodyPr/>
                    <a:lstStyle/>
                    <a:p>
                      <a:pPr rtl="1"/>
                      <a:r>
                        <a:rPr lang="he-IL" dirty="0">
                          <a:latin typeface="Varela Round" panose="00000500000000000000" pitchFamily="2" charset="-79"/>
                          <a:cs typeface="Varela Round" panose="00000500000000000000" pitchFamily="2" charset="-79"/>
                        </a:rPr>
                        <a:t>שבעה</a:t>
                      </a:r>
                    </a:p>
                  </a:txBody>
                  <a:tcPr/>
                </a:tc>
                <a:tc>
                  <a:txBody>
                    <a:bodyPr/>
                    <a:lstStyle/>
                    <a:p>
                      <a:pPr rtl="1"/>
                      <a:r>
                        <a:rPr lang="he-IL" dirty="0">
                          <a:latin typeface="Varela Round" panose="00000500000000000000" pitchFamily="2" charset="-79"/>
                          <a:cs typeface="Varela Round" panose="00000500000000000000" pitchFamily="2" charset="-79"/>
                        </a:rPr>
                        <a:t>בתים</a:t>
                      </a:r>
                    </a:p>
                  </a:txBody>
                  <a:tcPr/>
                </a:tc>
                <a:extLst>
                  <a:ext uri="{0D108BD9-81ED-4DB2-BD59-A6C34878D82A}">
                    <a16:rowId xmlns:a16="http://schemas.microsoft.com/office/drawing/2014/main" val="3248010386"/>
                  </a:ext>
                </a:extLst>
              </a:tr>
              <a:tr h="295849">
                <a:tc>
                  <a:txBody>
                    <a:bodyPr/>
                    <a:lstStyle/>
                    <a:p>
                      <a:pPr rtl="1"/>
                      <a:r>
                        <a:rPr lang="he-IL" dirty="0">
                          <a:latin typeface="Varela Round" panose="00000500000000000000" pitchFamily="2" charset="-79"/>
                          <a:cs typeface="Varela Round" panose="00000500000000000000" pitchFamily="2" charset="-79"/>
                        </a:rPr>
                        <a:t>8</a:t>
                      </a:r>
                    </a:p>
                  </a:txBody>
                  <a:tcPr/>
                </a:tc>
                <a:tc>
                  <a:txBody>
                    <a:bodyPr/>
                    <a:lstStyle/>
                    <a:p>
                      <a:pPr rtl="1"/>
                      <a:r>
                        <a:rPr lang="he-IL" dirty="0">
                          <a:latin typeface="Varela Round" panose="00000500000000000000" pitchFamily="2" charset="-79"/>
                          <a:cs typeface="Varela Round" panose="00000500000000000000" pitchFamily="2" charset="-79"/>
                        </a:rPr>
                        <a:t>שמונה</a:t>
                      </a:r>
                    </a:p>
                  </a:txBody>
                  <a:tcPr/>
                </a:tc>
                <a:tc>
                  <a:txBody>
                    <a:bodyPr/>
                    <a:lstStyle/>
                    <a:p>
                      <a:pPr rtl="1"/>
                      <a:r>
                        <a:rPr lang="he-IL" dirty="0">
                          <a:latin typeface="Varela Round" panose="00000500000000000000" pitchFamily="2" charset="-79"/>
                          <a:cs typeface="Varela Round" panose="00000500000000000000" pitchFamily="2" charset="-79"/>
                        </a:rPr>
                        <a:t>בתים</a:t>
                      </a:r>
                    </a:p>
                  </a:txBody>
                  <a:tcPr/>
                </a:tc>
                <a:extLst>
                  <a:ext uri="{0D108BD9-81ED-4DB2-BD59-A6C34878D82A}">
                    <a16:rowId xmlns:a16="http://schemas.microsoft.com/office/drawing/2014/main" val="1408251135"/>
                  </a:ext>
                </a:extLst>
              </a:tr>
              <a:tr h="295849">
                <a:tc>
                  <a:txBody>
                    <a:bodyPr/>
                    <a:lstStyle/>
                    <a:p>
                      <a:pPr rtl="1"/>
                      <a:r>
                        <a:rPr lang="he-IL" dirty="0">
                          <a:latin typeface="Varela Round" panose="00000500000000000000" pitchFamily="2" charset="-79"/>
                          <a:cs typeface="Varela Round" panose="00000500000000000000" pitchFamily="2" charset="-79"/>
                        </a:rPr>
                        <a:t>9</a:t>
                      </a:r>
                    </a:p>
                  </a:txBody>
                  <a:tcPr/>
                </a:tc>
                <a:tc>
                  <a:txBody>
                    <a:bodyPr/>
                    <a:lstStyle/>
                    <a:p>
                      <a:pPr rtl="1"/>
                      <a:r>
                        <a:rPr lang="he-IL" dirty="0">
                          <a:latin typeface="Varela Round" panose="00000500000000000000" pitchFamily="2" charset="-79"/>
                          <a:cs typeface="Varela Round" panose="00000500000000000000" pitchFamily="2" charset="-79"/>
                        </a:rPr>
                        <a:t>תשעה</a:t>
                      </a:r>
                    </a:p>
                  </a:txBody>
                  <a:tcPr/>
                </a:tc>
                <a:tc>
                  <a:txBody>
                    <a:bodyPr/>
                    <a:lstStyle/>
                    <a:p>
                      <a:pPr rtl="1"/>
                      <a:r>
                        <a:rPr lang="he-IL" dirty="0">
                          <a:latin typeface="Varela Round" panose="00000500000000000000" pitchFamily="2" charset="-79"/>
                          <a:cs typeface="Varela Round" panose="00000500000000000000" pitchFamily="2" charset="-79"/>
                        </a:rPr>
                        <a:t>בתים</a:t>
                      </a:r>
                    </a:p>
                  </a:txBody>
                  <a:tcPr/>
                </a:tc>
                <a:extLst>
                  <a:ext uri="{0D108BD9-81ED-4DB2-BD59-A6C34878D82A}">
                    <a16:rowId xmlns:a16="http://schemas.microsoft.com/office/drawing/2014/main" val="2642440201"/>
                  </a:ext>
                </a:extLst>
              </a:tr>
              <a:tr h="295849">
                <a:tc>
                  <a:txBody>
                    <a:bodyPr/>
                    <a:lstStyle/>
                    <a:p>
                      <a:pPr rtl="1"/>
                      <a:r>
                        <a:rPr lang="he-IL" dirty="0">
                          <a:latin typeface="Varela Round" panose="00000500000000000000" pitchFamily="2" charset="-79"/>
                          <a:cs typeface="Varela Round" panose="00000500000000000000" pitchFamily="2" charset="-79"/>
                        </a:rPr>
                        <a:t>10</a:t>
                      </a:r>
                    </a:p>
                  </a:txBody>
                  <a:tcPr/>
                </a:tc>
                <a:tc>
                  <a:txBody>
                    <a:bodyPr/>
                    <a:lstStyle/>
                    <a:p>
                      <a:pPr rtl="1"/>
                      <a:r>
                        <a:rPr lang="he-IL" dirty="0">
                          <a:latin typeface="Varela Round" panose="00000500000000000000" pitchFamily="2" charset="-79"/>
                          <a:cs typeface="Varela Round" panose="00000500000000000000" pitchFamily="2" charset="-79"/>
                        </a:rPr>
                        <a:t>עשרה</a:t>
                      </a:r>
                    </a:p>
                  </a:txBody>
                  <a:tcPr/>
                </a:tc>
                <a:tc>
                  <a:txBody>
                    <a:bodyPr/>
                    <a:lstStyle/>
                    <a:p>
                      <a:pPr rtl="1"/>
                      <a:r>
                        <a:rPr lang="he-IL" dirty="0">
                          <a:latin typeface="Varela Round" panose="00000500000000000000" pitchFamily="2" charset="-79"/>
                          <a:cs typeface="Varela Round" panose="00000500000000000000" pitchFamily="2" charset="-79"/>
                        </a:rPr>
                        <a:t>בתים</a:t>
                      </a:r>
                    </a:p>
                  </a:txBody>
                  <a:tcPr/>
                </a:tc>
                <a:extLst>
                  <a:ext uri="{0D108BD9-81ED-4DB2-BD59-A6C34878D82A}">
                    <a16:rowId xmlns:a16="http://schemas.microsoft.com/office/drawing/2014/main" val="213927185"/>
                  </a:ext>
                </a:extLst>
              </a:tr>
            </a:tbl>
          </a:graphicData>
        </a:graphic>
      </p:graphicFrame>
      <p:sp>
        <p:nvSpPr>
          <p:cNvPr id="9" name="TextBox 8"/>
          <p:cNvSpPr txBox="1"/>
          <p:nvPr/>
        </p:nvSpPr>
        <p:spPr>
          <a:xfrm>
            <a:off x="7933266" y="5342467"/>
            <a:ext cx="3318934" cy="646331"/>
          </a:xfrm>
          <a:prstGeom prst="rect">
            <a:avLst/>
          </a:prstGeom>
          <a:solidFill>
            <a:schemeClr val="accent6">
              <a:lumMod val="40000"/>
              <a:lumOff val="60000"/>
            </a:schemeClr>
          </a:solidFill>
        </p:spPr>
        <p:txBody>
          <a:bodyPr wrap="square" rtlCol="1">
            <a:spAutoFit/>
          </a:bodyPr>
          <a:lstStyle/>
          <a:p>
            <a:pPr algn="ctr"/>
            <a:r>
              <a:rPr lang="he-IL" dirty="0">
                <a:latin typeface="Varela Round" panose="00000500000000000000" pitchFamily="2" charset="-79"/>
                <a:cs typeface="Varela Round" panose="00000500000000000000" pitchFamily="2" charset="-79"/>
              </a:rPr>
              <a:t>מעל 10 מוסיפים את הצורה </a:t>
            </a:r>
            <a:r>
              <a:rPr lang="he-IL" b="1" dirty="0">
                <a:latin typeface="Varela Round" panose="00000500000000000000" pitchFamily="2" charset="-79"/>
                <a:cs typeface="Varela Round" panose="00000500000000000000" pitchFamily="2" charset="-79"/>
              </a:rPr>
              <a:t>עֶשְׂרֵה: </a:t>
            </a:r>
            <a:r>
              <a:rPr lang="he-IL" dirty="0">
                <a:latin typeface="Varela Round" panose="00000500000000000000" pitchFamily="2" charset="-79"/>
                <a:cs typeface="Varela Round" panose="00000500000000000000" pitchFamily="2" charset="-79"/>
              </a:rPr>
              <a:t>אחת עשרה שעות.</a:t>
            </a:r>
          </a:p>
        </p:txBody>
      </p:sp>
      <p:sp>
        <p:nvSpPr>
          <p:cNvPr id="12" name="TextBox 11"/>
          <p:cNvSpPr txBox="1"/>
          <p:nvPr/>
        </p:nvSpPr>
        <p:spPr>
          <a:xfrm>
            <a:off x="4253167" y="5334001"/>
            <a:ext cx="3420533" cy="646331"/>
          </a:xfrm>
          <a:prstGeom prst="rect">
            <a:avLst/>
          </a:prstGeom>
          <a:solidFill>
            <a:schemeClr val="accent6">
              <a:lumMod val="40000"/>
              <a:lumOff val="60000"/>
            </a:schemeClr>
          </a:solidFill>
        </p:spPr>
        <p:txBody>
          <a:bodyPr wrap="square" rtlCol="1">
            <a:spAutoFit/>
          </a:bodyPr>
          <a:lstStyle/>
          <a:p>
            <a:r>
              <a:rPr lang="he-IL" dirty="0">
                <a:latin typeface="Varela Round" panose="00000500000000000000" pitchFamily="2" charset="-79"/>
                <a:cs typeface="Varela Round" panose="00000500000000000000" pitchFamily="2" charset="-79"/>
              </a:rPr>
              <a:t>מעל 10 מוסיפים את הצורה </a:t>
            </a:r>
            <a:r>
              <a:rPr lang="he-IL" b="1" dirty="0">
                <a:latin typeface="Varela Round" panose="00000500000000000000" pitchFamily="2" charset="-79"/>
                <a:cs typeface="Varela Round" panose="00000500000000000000" pitchFamily="2" charset="-79"/>
              </a:rPr>
              <a:t>עָשָׂר</a:t>
            </a:r>
            <a:r>
              <a:rPr lang="he-IL" dirty="0">
                <a:latin typeface="Varela Round" panose="00000500000000000000" pitchFamily="2" charset="-79"/>
                <a:cs typeface="Varela Round" panose="00000500000000000000" pitchFamily="2" charset="-79"/>
              </a:rPr>
              <a:t>:</a:t>
            </a:r>
          </a:p>
          <a:p>
            <a:r>
              <a:rPr lang="he-IL" dirty="0">
                <a:latin typeface="Varela Round" panose="00000500000000000000" pitchFamily="2" charset="-79"/>
                <a:cs typeface="Varela Round" panose="00000500000000000000" pitchFamily="2" charset="-79"/>
              </a:rPr>
              <a:t>שְנֵים עָשָׂר חודשים.</a:t>
            </a:r>
          </a:p>
        </p:txBody>
      </p:sp>
    </p:spTree>
    <p:extLst>
      <p:ext uri="{BB962C8B-B14F-4D97-AF65-F5344CB8AC3E}">
        <p14:creationId xmlns:p14="http://schemas.microsoft.com/office/powerpoint/2010/main" val="9868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100E06-DCD4-463C-ABB4-EF4E786195BC}"/>
              </a:ext>
            </a:extLst>
          </p:cNvPr>
          <p:cNvSpPr>
            <a:spLocks noGrp="1"/>
          </p:cNvSpPr>
          <p:nvPr>
            <p:ph type="title"/>
          </p:nvPr>
        </p:nvSpPr>
        <p:spPr/>
        <p:txBody>
          <a:bodyPr/>
          <a:lstStyle/>
          <a:p>
            <a:r>
              <a:rPr lang="he-IL" dirty="0">
                <a:solidFill>
                  <a:schemeClr val="accent2">
                    <a:lumMod val="75000"/>
                  </a:schemeClr>
                </a:solidFill>
              </a:rPr>
              <a:t>האם שם העצם הוא זכר או נקבה?</a:t>
            </a:r>
          </a:p>
        </p:txBody>
      </p:sp>
      <p:pic>
        <p:nvPicPr>
          <p:cNvPr id="5" name="מציין מיקום תוכן 7">
            <a:extLst>
              <a:ext uri="{FF2B5EF4-FFF2-40B4-BE49-F238E27FC236}">
                <a16:creationId xmlns:a16="http://schemas.microsoft.com/office/drawing/2014/main" id="{ED24D0B8-DB13-415C-B1FB-953B4DBEF3F0}"/>
              </a:ext>
            </a:extLst>
          </p:cNvPr>
          <p:cNvPicPr>
            <a:picLocks noGrp="1" noChangeAspect="1"/>
          </p:cNvPicPr>
          <p:nvPr>
            <p:ph sz="quarter" idx="4"/>
          </p:nvPr>
        </p:nvPicPr>
        <p:blipFill>
          <a:blip r:embed="rId3" cstate="print"/>
          <a:stretch>
            <a:fillRect/>
          </a:stretch>
        </p:blipFill>
        <p:spPr>
          <a:xfrm>
            <a:off x="4817726" y="3788511"/>
            <a:ext cx="3128344" cy="2660792"/>
          </a:xfrm>
          <a:prstGeom prst="rect">
            <a:avLst/>
          </a:prstGeom>
        </p:spPr>
      </p:pic>
      <p:sp>
        <p:nvSpPr>
          <p:cNvPr id="8" name="מלבן 7">
            <a:extLst>
              <a:ext uri="{FF2B5EF4-FFF2-40B4-BE49-F238E27FC236}">
                <a16:creationId xmlns:a16="http://schemas.microsoft.com/office/drawing/2014/main" id="{0F9AF5DF-375F-4D51-8B66-13A9C0CEB712}"/>
              </a:ext>
            </a:extLst>
          </p:cNvPr>
          <p:cNvSpPr/>
          <p:nvPr/>
        </p:nvSpPr>
        <p:spPr>
          <a:xfrm>
            <a:off x="1251819" y="1360135"/>
            <a:ext cx="10260158" cy="124154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r>
              <a:rPr lang="he-IL" sz="2400" dirty="0">
                <a:solidFill>
                  <a:schemeClr val="bg1"/>
                </a:solidFill>
                <a:latin typeface="Varela Round" pitchFamily="2" charset="-79"/>
                <a:ea typeface="+mj-ea"/>
                <a:cs typeface="Varela Round" pitchFamily="2" charset="-79"/>
              </a:rPr>
              <a:t>כדי לזהות אם שם העצם הוא זכר או נקבה ניתן להיעזר בהוספת שם תואר. </a:t>
            </a:r>
          </a:p>
          <a:p>
            <a:pPr>
              <a:lnSpc>
                <a:spcPct val="150000"/>
              </a:lnSpc>
            </a:pPr>
            <a:r>
              <a:rPr lang="he-IL" sz="2400" dirty="0">
                <a:solidFill>
                  <a:schemeClr val="bg1"/>
                </a:solidFill>
                <a:latin typeface="Varela Round" pitchFamily="2" charset="-79"/>
                <a:ea typeface="+mj-ea"/>
                <a:cs typeface="Varela Round" pitchFamily="2" charset="-79"/>
              </a:rPr>
              <a:t>דוגמה: רחוב סואן - זכר</a:t>
            </a:r>
          </a:p>
        </p:txBody>
      </p:sp>
      <p:sp>
        <p:nvSpPr>
          <p:cNvPr id="7" name="בועת דיבור: מלבן עם פינות מעוגלות 6">
            <a:extLst>
              <a:ext uri="{FF2B5EF4-FFF2-40B4-BE49-F238E27FC236}">
                <a16:creationId xmlns:a16="http://schemas.microsoft.com/office/drawing/2014/main" id="{D046FB83-D766-4FF5-8B21-6158640AF75A}"/>
              </a:ext>
            </a:extLst>
          </p:cNvPr>
          <p:cNvSpPr/>
          <p:nvPr/>
        </p:nvSpPr>
        <p:spPr>
          <a:xfrm rot="20581404">
            <a:off x="455761" y="2456317"/>
            <a:ext cx="3216493" cy="3601886"/>
          </a:xfrm>
          <a:prstGeom prst="wedgeRoundRectCallout">
            <a:avLst>
              <a:gd name="adj1" fmla="val 52471"/>
              <a:gd name="adj2" fmla="val 75874"/>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b="1" dirty="0">
                <a:solidFill>
                  <a:schemeClr val="bg1"/>
                </a:solidFill>
                <a:latin typeface="Varela Round" panose="00000500000000000000" pitchFamily="2" charset="-79"/>
                <a:cs typeface="Varela Round" panose="00000500000000000000" pitchFamily="2" charset="-79"/>
              </a:rPr>
              <a:t>הידעתם?</a:t>
            </a:r>
            <a:r>
              <a:rPr lang="he-IL" sz="3000" b="1" dirty="0">
                <a:solidFill>
                  <a:srgbClr val="92D050"/>
                </a:solidFill>
                <a:latin typeface="Varela Round" panose="00000500000000000000" pitchFamily="2" charset="-79"/>
                <a:cs typeface="Varela Round" panose="00000500000000000000" pitchFamily="2" charset="-79"/>
              </a:rPr>
              <a:t>  </a:t>
            </a:r>
          </a:p>
          <a:p>
            <a:pPr algn="ctr"/>
            <a:endParaRPr lang="he-IL" sz="3200" b="1" dirty="0">
              <a:latin typeface="Varela Round" panose="00000500000000000000" pitchFamily="2" charset="-79"/>
              <a:cs typeface="Varela Round" panose="00000500000000000000" pitchFamily="2" charset="-79"/>
            </a:endParaRPr>
          </a:p>
          <a:p>
            <a:pPr algn="ctr"/>
            <a:r>
              <a:rPr lang="he-IL" sz="2600" dirty="0">
                <a:latin typeface="Varela Round" panose="00000500000000000000" pitchFamily="2" charset="-79"/>
                <a:cs typeface="Varela Round" panose="00000500000000000000" pitchFamily="2" charset="-79"/>
              </a:rPr>
              <a:t>צומת, עט, גרב </a:t>
            </a:r>
          </a:p>
          <a:p>
            <a:pPr algn="ctr"/>
            <a:endParaRPr lang="he-IL" sz="2600" dirty="0">
              <a:latin typeface="Varela Round" panose="00000500000000000000" pitchFamily="2" charset="-79"/>
              <a:cs typeface="Varela Round" panose="00000500000000000000" pitchFamily="2" charset="-79"/>
            </a:endParaRPr>
          </a:p>
          <a:p>
            <a:pPr algn="ctr"/>
            <a:r>
              <a:rPr lang="he-IL" sz="2600" dirty="0">
                <a:latin typeface="Varela Round" panose="00000500000000000000" pitchFamily="2" charset="-79"/>
                <a:cs typeface="Varela Round" panose="00000500000000000000" pitchFamily="2" charset="-79"/>
              </a:rPr>
              <a:t>שמות עצם בזכר</a:t>
            </a:r>
          </a:p>
        </p:txBody>
      </p:sp>
    </p:spTree>
    <p:extLst>
      <p:ext uri="{BB962C8B-B14F-4D97-AF65-F5344CB8AC3E}">
        <p14:creationId xmlns:p14="http://schemas.microsoft.com/office/powerpoint/2010/main" val="147404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100E06-DCD4-463C-ABB4-EF4E786195BC}"/>
              </a:ext>
            </a:extLst>
          </p:cNvPr>
          <p:cNvSpPr>
            <a:spLocks noGrp="1"/>
          </p:cNvSpPr>
          <p:nvPr>
            <p:ph type="title"/>
          </p:nvPr>
        </p:nvSpPr>
        <p:spPr/>
        <p:txBody>
          <a:bodyPr/>
          <a:lstStyle/>
          <a:p>
            <a:r>
              <a:rPr lang="he-IL" dirty="0"/>
              <a:t>         זכר או נקבה?</a:t>
            </a:r>
          </a:p>
        </p:txBody>
      </p:sp>
      <p:sp>
        <p:nvSpPr>
          <p:cNvPr id="4" name="מציין מיקום תוכן 3">
            <a:extLst>
              <a:ext uri="{FF2B5EF4-FFF2-40B4-BE49-F238E27FC236}">
                <a16:creationId xmlns:a16="http://schemas.microsoft.com/office/drawing/2014/main" id="{858BBADA-8F8B-4BC6-922A-D4D3DE23EB8A}"/>
              </a:ext>
            </a:extLst>
          </p:cNvPr>
          <p:cNvSpPr>
            <a:spLocks noGrp="1"/>
          </p:cNvSpPr>
          <p:nvPr>
            <p:ph sz="quarter" idx="4"/>
          </p:nvPr>
        </p:nvSpPr>
        <p:spPr>
          <a:xfrm>
            <a:off x="555950" y="1220527"/>
            <a:ext cx="10924455" cy="4756940"/>
          </a:xfrm>
        </p:spPr>
        <p:txBody>
          <a:bodyPr>
            <a:normAutofit fontScale="92500"/>
          </a:bodyPr>
          <a:lstStyle/>
          <a:p>
            <a:pPr>
              <a:lnSpc>
                <a:spcPct val="210000"/>
              </a:lnSpc>
            </a:pPr>
            <a:r>
              <a:rPr lang="he-IL" b="1" dirty="0"/>
              <a:t>צְמָתים                     שלוש/ שלושה צמתים </a:t>
            </a:r>
          </a:p>
          <a:p>
            <a:pPr>
              <a:lnSpc>
                <a:spcPct val="210000"/>
              </a:lnSpc>
            </a:pPr>
            <a:r>
              <a:rPr lang="he-IL" b="1" dirty="0"/>
              <a:t>עטים                      שתי/ שני עטים </a:t>
            </a:r>
          </a:p>
          <a:p>
            <a:pPr>
              <a:lnSpc>
                <a:spcPct val="210000"/>
              </a:lnSpc>
            </a:pPr>
            <a:r>
              <a:rPr lang="he-IL" b="1" dirty="0"/>
              <a:t>גרביים                    ארבע / ארבעה גרביים</a:t>
            </a:r>
          </a:p>
          <a:p>
            <a:pPr>
              <a:lnSpc>
                <a:spcPct val="210000"/>
              </a:lnSpc>
            </a:pPr>
            <a:r>
              <a:rPr lang="he-IL" b="1" dirty="0"/>
              <a:t>עפעפיים                   שתי / שני עפעפיים</a:t>
            </a:r>
          </a:p>
          <a:p>
            <a:pPr>
              <a:lnSpc>
                <a:spcPct val="210000"/>
              </a:lnSpc>
            </a:pPr>
            <a:r>
              <a:rPr lang="he-IL" b="1" dirty="0"/>
              <a:t>ציפורים                   שש / ששה ציפורים </a:t>
            </a:r>
          </a:p>
          <a:p>
            <a:pPr>
              <a:lnSpc>
                <a:spcPct val="210000"/>
              </a:lnSpc>
            </a:pPr>
            <a:r>
              <a:rPr lang="he-IL" b="1" dirty="0"/>
              <a:t>גֶחָלים                      שתי / שני גחלים (גַחֶלֶת)</a:t>
            </a:r>
          </a:p>
        </p:txBody>
      </p:sp>
      <p:sp>
        <p:nvSpPr>
          <p:cNvPr id="12" name="מלבן 11">
            <a:extLst>
              <a:ext uri="{FF2B5EF4-FFF2-40B4-BE49-F238E27FC236}">
                <a16:creationId xmlns:a16="http://schemas.microsoft.com/office/drawing/2014/main" id="{33C604C4-7B8B-4C80-BEB3-F2147EDA8C40}"/>
              </a:ext>
            </a:extLst>
          </p:cNvPr>
          <p:cNvSpPr/>
          <p:nvPr/>
        </p:nvSpPr>
        <p:spPr>
          <a:xfrm>
            <a:off x="8972779" y="1530731"/>
            <a:ext cx="1060315"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C22F0FA0-B8DF-4F7A-AB08-508160033DD3}"/>
              </a:ext>
            </a:extLst>
          </p:cNvPr>
          <p:cNvSpPr/>
          <p:nvPr/>
        </p:nvSpPr>
        <p:spPr>
          <a:xfrm>
            <a:off x="8972780" y="2300985"/>
            <a:ext cx="1060315"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extLst>
              <a:ext uri="{FF2B5EF4-FFF2-40B4-BE49-F238E27FC236}">
                <a16:creationId xmlns:a16="http://schemas.microsoft.com/office/drawing/2014/main" id="{4FDC65AB-7EF8-465F-831E-E955027AEC2D}"/>
              </a:ext>
            </a:extLst>
          </p:cNvPr>
          <p:cNvSpPr/>
          <p:nvPr/>
        </p:nvSpPr>
        <p:spPr>
          <a:xfrm>
            <a:off x="8972778" y="3140568"/>
            <a:ext cx="1060315"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extLst>
              <a:ext uri="{FF2B5EF4-FFF2-40B4-BE49-F238E27FC236}">
                <a16:creationId xmlns:a16="http://schemas.microsoft.com/office/drawing/2014/main" id="{134DC6E7-AE11-465D-82B4-38FA01E55547}"/>
              </a:ext>
            </a:extLst>
          </p:cNvPr>
          <p:cNvSpPr/>
          <p:nvPr/>
        </p:nvSpPr>
        <p:spPr>
          <a:xfrm>
            <a:off x="8777116" y="3901859"/>
            <a:ext cx="1044337" cy="333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extLst>
              <a:ext uri="{FF2B5EF4-FFF2-40B4-BE49-F238E27FC236}">
                <a16:creationId xmlns:a16="http://schemas.microsoft.com/office/drawing/2014/main" id="{FFF7DF02-0DF4-4A34-9AED-2E1C9DF34C30}"/>
              </a:ext>
            </a:extLst>
          </p:cNvPr>
          <p:cNvSpPr/>
          <p:nvPr/>
        </p:nvSpPr>
        <p:spPr>
          <a:xfrm>
            <a:off x="8812870" y="5443838"/>
            <a:ext cx="1084856"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extLst>
              <a:ext uri="{FF2B5EF4-FFF2-40B4-BE49-F238E27FC236}">
                <a16:creationId xmlns:a16="http://schemas.microsoft.com/office/drawing/2014/main" id="{8EDFEA10-C1A9-4313-9544-1B8401CFBCC7}"/>
              </a:ext>
            </a:extLst>
          </p:cNvPr>
          <p:cNvSpPr/>
          <p:nvPr/>
        </p:nvSpPr>
        <p:spPr>
          <a:xfrm>
            <a:off x="8794148" y="4604255"/>
            <a:ext cx="1060315"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 name="תמונה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0800000">
            <a:off x="971405" y="1443532"/>
            <a:ext cx="1494357" cy="9967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תמונה 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81470" y="2716131"/>
            <a:ext cx="1137672" cy="15187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תמונה 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90095" y="4687310"/>
            <a:ext cx="1731455" cy="11462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1min_final" descr="1min_final">
            <a:hlinkClick r:id="" action="ppaction://media"/>
            <a:extLst>
              <a:ext uri="{FF2B5EF4-FFF2-40B4-BE49-F238E27FC236}">
                <a16:creationId xmlns:a16="http://schemas.microsoft.com/office/drawing/2014/main" id="{B09C1F5E-E59C-AA46-B5C1-1B6F1A66EFCE}"/>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2549769" y="273850"/>
            <a:ext cx="1540938" cy="549601"/>
          </a:xfrm>
          <a:prstGeom prst="rect">
            <a:avLst/>
          </a:prstGeom>
        </p:spPr>
      </p:pic>
    </p:spTree>
    <p:extLst>
      <p:ext uri="{BB962C8B-B14F-4D97-AF65-F5344CB8AC3E}">
        <p14:creationId xmlns:p14="http://schemas.microsoft.com/office/powerpoint/2010/main" val="315134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480"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5"/>
                </p:tgtEl>
              </p:cMediaNode>
            </p:video>
          </p:childTnLst>
        </p:cTn>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Teachers xmlns="02cd0eb0-b7f2-4d2a-b7f3-3a85e64baffd" xsi:nil="true"/>
    <Has_Teacher_Only_SectionGroup xmlns="02cd0eb0-b7f2-4d2a-b7f3-3a85e64baffd" xsi:nil="true"/>
    <NotebookType xmlns="02cd0eb0-b7f2-4d2a-b7f3-3a85e64baffd" xsi:nil="true"/>
    <Invited_Students xmlns="02cd0eb0-b7f2-4d2a-b7f3-3a85e64baffd" xsi:nil="true"/>
    <Self_Registration_Enabled0 xmlns="02cd0eb0-b7f2-4d2a-b7f3-3a85e64baffd" xsi:nil="true"/>
    <Owner xmlns="02cd0eb0-b7f2-4d2a-b7f3-3a85e64baffd">
      <UserInfo>
        <DisplayName/>
        <AccountId xsi:nil="true"/>
        <AccountType/>
      </UserInfo>
    </Owner>
    <CultureName xmlns="02cd0eb0-b7f2-4d2a-b7f3-3a85e64baffd" xsi:nil="true"/>
    <Teachers xmlns="02cd0eb0-b7f2-4d2a-b7f3-3a85e64baffd">
      <UserInfo>
        <DisplayName/>
        <AccountId xsi:nil="true"/>
        <AccountType/>
      </UserInfo>
    </Teachers>
    <Self_Registration_Enabled xmlns="02cd0eb0-b7f2-4d2a-b7f3-3a85e64baffd" xsi:nil="true"/>
    <FolderType xmlns="02cd0eb0-b7f2-4d2a-b7f3-3a85e64baffd" xsi:nil="true"/>
    <AppVersion xmlns="02cd0eb0-b7f2-4d2a-b7f3-3a85e64baffd" xsi:nil="true"/>
    <DefaultSectionNames xmlns="02cd0eb0-b7f2-4d2a-b7f3-3a85e64baffd" xsi:nil="true"/>
    <Is_Collaboration_Space_Locked xmlns="02cd0eb0-b7f2-4d2a-b7f3-3a85e64baffd" xsi:nil="true"/>
    <Templates xmlns="02cd0eb0-b7f2-4d2a-b7f3-3a85e64baffd" xsi:nil="true"/>
    <Students xmlns="02cd0eb0-b7f2-4d2a-b7f3-3a85e64baffd">
      <UserInfo>
        <DisplayName/>
        <AccountId xsi:nil="true"/>
        <AccountType/>
      </UserInfo>
    </Students>
    <Student_Groups xmlns="02cd0eb0-b7f2-4d2a-b7f3-3a85e64baffd">
      <UserInfo>
        <DisplayName/>
        <AccountId xsi:nil="true"/>
        <AccountType/>
      </UserInfo>
    </Student_Groups>
  </documentManagement>
</p:properties>
</file>

<file path=customXml/item2.xml><?xml version="1.0" encoding="utf-8"?>
<ct:contentTypeSchema xmlns:ct="http://schemas.microsoft.com/office/2006/metadata/contentType" xmlns:ma="http://schemas.microsoft.com/office/2006/metadata/properties/metaAttributes" ct:_="" ma:_="" ma:contentTypeName="מסמך" ma:contentTypeID="0x0101002A1AF5BC543290409AEE1966BFACE33E" ma:contentTypeVersion="21" ma:contentTypeDescription="צור מסמך חדש." ma:contentTypeScope="" ma:versionID="013c71878aedc2f0d703a78e667ac6d6">
  <xsd:schema xmlns:xsd="http://www.w3.org/2001/XMLSchema" xmlns:xs="http://www.w3.org/2001/XMLSchema" xmlns:p="http://schemas.microsoft.com/office/2006/metadata/properties" xmlns:ns3="ebc10394-b575-43cb-b16f-7faa58a01932" xmlns:ns4="02cd0eb0-b7f2-4d2a-b7f3-3a85e64baffd" targetNamespace="http://schemas.microsoft.com/office/2006/metadata/properties" ma:root="true" ma:fieldsID="d6c2900f501c6c1c574e773c53168dda" ns3:_="" ns4:_="">
    <xsd:import namespace="ebc10394-b575-43cb-b16f-7faa58a01932"/>
    <xsd:import namespace="02cd0eb0-b7f2-4d2a-b7f3-3a85e64baffd"/>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Templates" minOccurs="0"/>
                <xsd:element ref="ns4:Self_Registration_Enabled0"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c10394-b575-43cb-b16f-7faa58a01932" elementFormDefault="qualified">
    <xsd:import namespace="http://schemas.microsoft.com/office/2006/documentManagement/types"/>
    <xsd:import namespace="http://schemas.microsoft.com/office/infopath/2007/PartnerControls"/>
    <xsd:element name="SharedWithUsers" ma:index="8" nillable="true" ma:displayName="משותף עם"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משותף עם פרטים" ma:description="" ma:internalName="SharedWithDetails" ma:readOnly="true">
      <xsd:simpleType>
        <xsd:restriction base="dms:Note">
          <xsd:maxLength value="255"/>
        </xsd:restriction>
      </xsd:simpleType>
    </xsd:element>
    <xsd:element name="SharingHintHash" ma:index="10" nillable="true" ma:displayName="Hash של רמז לשיתוף"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cd0eb0-b7f2-4d2a-b7f3-3a85e64baffd"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_Registration_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Templates" ma:index="25" nillable="true" ma:displayName="Templates" ma:internalName="Templates">
      <xsd:simpleType>
        <xsd:restriction base="dms:Note">
          <xsd:maxLength value="255"/>
        </xsd:restriction>
      </xsd:simpleType>
    </xsd:element>
    <xsd:element name="Self_Registration_Enabled0" ma:index="26" nillable="true" ma:displayName="Self Registration Enabled" ma:internalName="Self_Registration_Enabled0">
      <xsd:simpleType>
        <xsd:restriction base="dms:Boolean"/>
      </xsd:simple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2E4D8B-F641-44BB-B777-E5B86A01BE9E}">
  <ds:schemaRefs>
    <ds:schemaRef ds:uri="ebc10394-b575-43cb-b16f-7faa58a01932"/>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02cd0eb0-b7f2-4d2a-b7f3-3a85e64baffd"/>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40CA816-E9F5-4819-9DA5-DA14DA890E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c10394-b575-43cb-b16f-7faa58a01932"/>
    <ds:schemaRef ds:uri="02cd0eb0-b7f2-4d2a-b7f3-3a85e64baf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5FF948-0E3D-4F8D-8DAE-7C086E4B66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8653</TotalTime>
  <Words>3035</Words>
  <Application>Microsoft Office PowerPoint</Application>
  <PresentationFormat>מסך רחב</PresentationFormat>
  <Paragraphs>458</Paragraphs>
  <Slides>39</Slides>
  <Notes>37</Notes>
  <HiddenSlides>0</HiddenSlides>
  <MMClips>6</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39</vt:i4>
      </vt:variant>
    </vt:vector>
  </HeadingPairs>
  <TitlesOfParts>
    <vt:vector size="45" baseType="lpstr">
      <vt:lpstr>Arial</vt:lpstr>
      <vt:lpstr>Calibri</vt:lpstr>
      <vt:lpstr>Calibri Light</vt:lpstr>
      <vt:lpstr>Varela Round</vt:lpstr>
      <vt:lpstr>Wingdings</vt:lpstr>
      <vt:lpstr>ערכת נושא Office</vt:lpstr>
      <vt:lpstr>מערכת שיעורים למגזר החרדי</vt:lpstr>
      <vt:lpstr>שם המספר</vt:lpstr>
      <vt:lpstr>מה נלמד היום?</vt:lpstr>
      <vt:lpstr>הידעתם? מכוניות במספרים</vt:lpstr>
      <vt:lpstr>שם המספר – המספר המונה</vt:lpstr>
      <vt:lpstr>המספר המונה         </vt:lpstr>
      <vt:lpstr>         טבלאות המספר המונה</vt:lpstr>
      <vt:lpstr>האם שם העצם הוא זכר או נקבה?</vt:lpstr>
      <vt:lpstr>         זכר או נקבה?</vt:lpstr>
      <vt:lpstr>         זכר או נקבה?</vt:lpstr>
      <vt:lpstr>         מספרים מתוך ההגדה של פסח</vt:lpstr>
      <vt:lpstr>    מספרים מתוך עבודת המשכן</vt:lpstr>
      <vt:lpstr>         תרגול</vt:lpstr>
      <vt:lpstr>         פתרון</vt:lpstr>
      <vt:lpstr>מצגת של PowerPoint‏</vt:lpstr>
      <vt:lpstr>שם המספר בצורת הנסמך</vt:lpstr>
      <vt:lpstr>מצגת של PowerPoint‏</vt:lpstr>
      <vt:lpstr>            טבלת המספרים</vt:lpstr>
      <vt:lpstr>       שם המספר בצורת הנסמך –  לַמֵד לְשוֹנְךָ</vt:lpstr>
      <vt:lpstr>מאות</vt:lpstr>
      <vt:lpstr>אלפים</vt:lpstr>
      <vt:lpstr>     ומה לגבי האחדות?</vt:lpstr>
      <vt:lpstr> תרגול- מצאו את הטעויות</vt:lpstr>
      <vt:lpstr> תיקון הטעויות</vt:lpstr>
      <vt:lpstr>פי כמה?</vt:lpstr>
      <vt:lpstr>המספר הסתמי</vt:lpstr>
      <vt:lpstr>תרגול</vt:lpstr>
      <vt:lpstr>פתרון</vt:lpstr>
      <vt:lpstr>תאריך</vt:lpstr>
      <vt:lpstr>מניית שם עצם</vt:lpstr>
      <vt:lpstr>      כיוון כתיבת המספרים בעברית</vt:lpstr>
      <vt:lpstr>כיוון כתיבת המספרים בעברית</vt:lpstr>
      <vt:lpstr>תרגול: איך נכון לומר את המספר?</vt:lpstr>
      <vt:lpstr>מצגת של PowerPoint‏</vt:lpstr>
      <vt:lpstr>מה למדנו היום על שם המספר?</vt:lpstr>
      <vt:lpstr>תרגול בנושא שם המספר</vt:lpstr>
      <vt:lpstr>תרגול בנושא שם המספר</vt:lpstr>
      <vt:lpstr>תודה על ההקשבה!</vt:lpstr>
      <vt:lpstr>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ענת הרשקוביץ</dc:creator>
  <cp:lastModifiedBy>נעמה כהן-לוז</cp:lastModifiedBy>
  <cp:revision>432</cp:revision>
  <dcterms:created xsi:type="dcterms:W3CDTF">2020-04-01T18:34:19Z</dcterms:created>
  <dcterms:modified xsi:type="dcterms:W3CDTF">2020-08-28T08:20:42Z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0x0101002A1AF5BC543290409AEE1966BFACE33E</vt:lpwstr>
  </property>
</Properties>
</file>