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4"/>
  </p:notesMasterIdLst>
  <p:sldIdLst>
    <p:sldId id="327" r:id="rId2"/>
    <p:sldId id="328" r:id="rId3"/>
    <p:sldId id="259" r:id="rId4"/>
    <p:sldId id="324" r:id="rId5"/>
    <p:sldId id="318" r:id="rId6"/>
    <p:sldId id="319" r:id="rId7"/>
    <p:sldId id="322" r:id="rId8"/>
    <p:sldId id="332" r:id="rId9"/>
    <p:sldId id="330" r:id="rId10"/>
    <p:sldId id="331" r:id="rId11"/>
    <p:sldId id="325" r:id="rId12"/>
    <p:sldId id="333" r:id="rId13"/>
    <p:sldId id="334" r:id="rId14"/>
    <p:sldId id="335" r:id="rId15"/>
    <p:sldId id="336" r:id="rId16"/>
    <p:sldId id="337" r:id="rId17"/>
    <p:sldId id="338" r:id="rId18"/>
    <p:sldId id="339" r:id="rId19"/>
    <p:sldId id="340" r:id="rId20"/>
    <p:sldId id="341" r:id="rId21"/>
    <p:sldId id="266" r:id="rId22"/>
    <p:sldId id="342" r:id="rId23"/>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285C4C00-0F30-4E59-98DB-4FBBD08919FE}" type="datetimeFigureOut">
              <a:rPr lang="he-IL" smtClean="0"/>
              <a:t>י"ז/אייר/תש"פ</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B6E2E774-C6B1-4CA4-B849-E1BE0CD1369A}" type="slidenum">
              <a:rPr lang="he-IL" smtClean="0"/>
              <a:t>‹#›</a:t>
            </a:fld>
            <a:endParaRPr lang="he-IL"/>
          </a:p>
        </p:txBody>
      </p:sp>
    </p:spTree>
    <p:extLst>
      <p:ext uri="{BB962C8B-B14F-4D97-AF65-F5344CB8AC3E}">
        <p14:creationId xmlns:p14="http://schemas.microsoft.com/office/powerpoint/2010/main" val="90204892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7732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6638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0796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508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3244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7882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1513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1553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1736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0145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30640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46169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51153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1870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3998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9786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4916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4796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7597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3449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C54AA7B2-2B7C-4A92-83ED-AFB4F9295A39}" type="datetimeFigureOut">
              <a:rPr lang="he-IL" smtClean="0"/>
              <a:t>י"ז/אייר/תש"פ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2891371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C54AA7B2-2B7C-4A92-83ED-AFB4F9295A39}" type="datetimeFigureOut">
              <a:rPr lang="he-IL" smtClean="0"/>
              <a:t>י"ז/אייר/תש"פ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1988164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C54AA7B2-2B7C-4A92-83ED-AFB4F9295A39}" type="datetimeFigureOut">
              <a:rPr lang="he-IL" smtClean="0"/>
              <a:t>י"ז/אייר/תש"פ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1362569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914401" y="2693989"/>
            <a:ext cx="10363200" cy="1470025"/>
          </a:xfrm>
        </p:spPr>
        <p:txBody>
          <a:bodyPr vert="horz" lIns="91440" tIns="45720" rIns="91440" bIns="45720" rtlCol="1" anchor="ctr">
            <a:normAutofit/>
          </a:bodyPr>
          <a:lstStyle>
            <a:lvl1pPr>
              <a:defRPr kumimoji="0" lang="he-IL" sz="6600"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70069"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488810" y="6410588"/>
            <a:ext cx="3246400" cy="86423"/>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8"/>
          <p:cNvSpPr/>
          <p:nvPr userDrawn="1"/>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8259471"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5286" y="369916"/>
            <a:ext cx="1301430" cy="1597430"/>
          </a:xfrm>
          <a:prstGeom prst="rect">
            <a:avLst/>
          </a:prstGeom>
        </p:spPr>
      </p:pic>
    </p:spTree>
    <p:extLst>
      <p:ext uri="{BB962C8B-B14F-4D97-AF65-F5344CB8AC3E}">
        <p14:creationId xmlns:p14="http://schemas.microsoft.com/office/powerpoint/2010/main" val="3185365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73" y="213094"/>
            <a:ext cx="11161453" cy="720000"/>
          </a:xfrm>
          <a:noFill/>
        </p:spPr>
        <p:txBody>
          <a:bodyPr vert="horz" lIns="91440" tIns="45720" rIns="91440" bIns="4572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8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73" y="1185681"/>
            <a:ext cx="11161452" cy="540000"/>
          </a:xfrm>
        </p:spPr>
        <p:txBody>
          <a:bodyPr anchor="b">
            <a:noAutofit/>
          </a:bodyPr>
          <a:lstStyle>
            <a:lvl1pPr marL="0" indent="0">
              <a:buNone/>
              <a:defRPr sz="3200" b="1">
                <a:solidFill>
                  <a:srgbClr val="0070C0"/>
                </a:solidFill>
                <a:latin typeface="Varela Round" pitchFamily="2" charset="-79"/>
                <a:cs typeface="Varela Round" pitchFamily="2"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73" y="1725682"/>
            <a:ext cx="11161453" cy="4152517"/>
          </a:xfrm>
        </p:spPr>
        <p:txBody>
          <a:bodyPr>
            <a:normAutofit/>
          </a:bodyPr>
          <a:lstStyle>
            <a:lvl1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10" name="מלבן מעוגל 9"/>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11" name="מלבן מעוגל 10"/>
          <p:cNvSpPr/>
          <p:nvPr userDrawn="1"/>
        </p:nvSpPr>
        <p:spPr>
          <a:xfrm>
            <a:off x="8667715" y="-110812"/>
            <a:ext cx="530011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12" name="מלבן מעוגל 11"/>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extLst>
      <p:ext uri="{BB962C8B-B14F-4D97-AF65-F5344CB8AC3E}">
        <p14:creationId xmlns:p14="http://schemas.microsoft.com/office/powerpoint/2010/main" val="1340251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C54AA7B2-2B7C-4A92-83ED-AFB4F9295A39}" type="datetimeFigureOut">
              <a:rPr lang="he-IL" smtClean="0"/>
              <a:t>י"ז/אייר/תש"פ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3942473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C54AA7B2-2B7C-4A92-83ED-AFB4F9295A39}" type="datetimeFigureOut">
              <a:rPr lang="he-IL" smtClean="0"/>
              <a:t>י"ז/אייר/תש"פ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1293225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C54AA7B2-2B7C-4A92-83ED-AFB4F9295A39}" type="datetimeFigureOut">
              <a:rPr lang="he-IL" smtClean="0"/>
              <a:t>י"ז/אייר/תש"פ</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736938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C54AA7B2-2B7C-4A92-83ED-AFB4F9295A39}" type="datetimeFigureOut">
              <a:rPr lang="he-IL" smtClean="0"/>
              <a:t>י"ז/אייר/תש"פ</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3884204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C54AA7B2-2B7C-4A92-83ED-AFB4F9295A39}" type="datetimeFigureOut">
              <a:rPr lang="he-IL" smtClean="0"/>
              <a:t>י"ז/אייר/תש"פ</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1104221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C54AA7B2-2B7C-4A92-83ED-AFB4F9295A39}" type="datetimeFigureOut">
              <a:rPr lang="he-IL" smtClean="0"/>
              <a:t>י"ז/אייר/תש"פ</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590595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C54AA7B2-2B7C-4A92-83ED-AFB4F9295A39}" type="datetimeFigureOut">
              <a:rPr lang="he-IL" smtClean="0"/>
              <a:t>י"ז/אייר/תש"פ</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577612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C54AA7B2-2B7C-4A92-83ED-AFB4F9295A39}" type="datetimeFigureOut">
              <a:rPr lang="he-IL" smtClean="0"/>
              <a:t>י"ז/אייר/תש"פ</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1658822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54AA7B2-2B7C-4A92-83ED-AFB4F9295A39}" type="datetimeFigureOut">
              <a:rPr lang="he-IL" smtClean="0"/>
              <a:t>י"ז/אייר/תש"פ</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6BFEE0A-002C-40B6-8C1E-734A755A4A07}" type="slidenum">
              <a:rPr lang="he-IL" smtClean="0"/>
              <a:t>‹#›</a:t>
            </a:fld>
            <a:endParaRPr lang="he-IL"/>
          </a:p>
        </p:txBody>
      </p:sp>
    </p:spTree>
    <p:extLst>
      <p:ext uri="{BB962C8B-B14F-4D97-AF65-F5344CB8AC3E}">
        <p14:creationId xmlns:p14="http://schemas.microsoft.com/office/powerpoint/2010/main" val="3677999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p:txBody>
          <a:bodyPr>
            <a:normAutofit/>
          </a:bodyPr>
          <a:lstStyle/>
          <a:p>
            <a:pPr algn="ctr"/>
            <a:r>
              <a:rPr lang="he-IL" dirty="0">
                <a:latin typeface="David" panose="020E0502060401010101" pitchFamily="34" charset="-79"/>
                <a:cs typeface="David" panose="020E0502060401010101" pitchFamily="34" charset="-79"/>
              </a:rPr>
              <a:t>מערכת </a:t>
            </a:r>
            <a:r>
              <a:rPr lang="he-IL" dirty="0" smtClean="0">
                <a:latin typeface="David" panose="020E0502060401010101" pitchFamily="34" charset="-79"/>
                <a:cs typeface="David" panose="020E0502060401010101" pitchFamily="34" charset="-79"/>
              </a:rPr>
              <a:t>שיעורים למגזר החרדי</a:t>
            </a:r>
            <a:endParaRPr lang="he-IL" dirty="0">
              <a:latin typeface="David" panose="020E0502060401010101" pitchFamily="34" charset="-79"/>
              <a:cs typeface="David" panose="020E0502060401010101" pitchFamily="34" charset="-79"/>
            </a:endParaRPr>
          </a:p>
        </p:txBody>
      </p:sp>
      <p:sp>
        <p:nvSpPr>
          <p:cNvPr id="2" name="מלבן 1"/>
          <p:cNvSpPr/>
          <p:nvPr/>
        </p:nvSpPr>
        <p:spPr>
          <a:xfrm>
            <a:off x="5125453" y="360948"/>
            <a:ext cx="1780673" cy="1636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566725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cxnSp>
        <p:nvCxnSpPr>
          <p:cNvPr id="12" name="מחבר ישר 11"/>
          <p:cNvCxnSpPr/>
          <p:nvPr/>
        </p:nvCxnSpPr>
        <p:spPr>
          <a:xfrm>
            <a:off x="163118" y="5659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78180" y="-143418"/>
            <a:ext cx="8599317" cy="1556836"/>
          </a:xfrm>
          <a:prstGeom prst="rect">
            <a:avLst/>
          </a:prstGeom>
          <a:noFill/>
        </p:spPr>
        <p:txBody>
          <a:bodyPr wrap="square" rtlCol="1">
            <a:spAutoFit/>
          </a:bodyPr>
          <a:lstStyle/>
          <a:p>
            <a:pPr algn="l"/>
            <a:r>
              <a:rPr lang="he-IL" sz="4800" b="1" dirty="0" smtClean="0">
                <a:solidFill>
                  <a:srgbClr val="00CC00"/>
                </a:solidFill>
                <a:latin typeface="David" panose="020E0502060401010101" pitchFamily="34" charset="-79"/>
                <a:cs typeface="David" panose="020E0502060401010101" pitchFamily="34" charset="-79"/>
              </a:rPr>
              <a:t>מאורעות תר"פ-תרפ"א</a:t>
            </a:r>
            <a:endParaRPr lang="en-US" sz="4800" b="1" dirty="0" smtClean="0">
              <a:solidFill>
                <a:srgbClr val="00CC00"/>
              </a:solidFill>
              <a:latin typeface="David" panose="020E0502060401010101" pitchFamily="34" charset="-79"/>
              <a:cs typeface="David" panose="020E0502060401010101" pitchFamily="34" charset="-79"/>
            </a:endParaRPr>
          </a:p>
          <a:p>
            <a:pPr>
              <a:lnSpc>
                <a:spcPts val="3500"/>
              </a:lnSpc>
            </a:pPr>
            <a:endParaRPr lang="he-IL" sz="2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sp>
        <p:nvSpPr>
          <p:cNvPr id="8" name="מלבן מעוגל 7"/>
          <p:cNvSpPr/>
          <p:nvPr/>
        </p:nvSpPr>
        <p:spPr>
          <a:xfrm>
            <a:off x="578908" y="889057"/>
            <a:ext cx="6794500" cy="1472587"/>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buFont typeface="Arial" panose="020B0604020202020204" pitchFamily="34" charset="0"/>
              <a:buChar char="•"/>
            </a:pPr>
            <a:endParaRPr lang="he-IL" sz="2000" dirty="0">
              <a:solidFill>
                <a:schemeClr val="tx1"/>
              </a:solidFill>
              <a:latin typeface="David" panose="020E0502060401010101" pitchFamily="34" charset="-79"/>
              <a:cs typeface="David" panose="020E0502060401010101" pitchFamily="34" charset="-79"/>
            </a:endParaRPr>
          </a:p>
        </p:txBody>
      </p:sp>
      <p:sp>
        <p:nvSpPr>
          <p:cNvPr id="9" name="מלבן מעוגל 8"/>
          <p:cNvSpPr/>
          <p:nvPr/>
        </p:nvSpPr>
        <p:spPr>
          <a:xfrm>
            <a:off x="7373408" y="1195389"/>
            <a:ext cx="1933710" cy="64189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tx1"/>
                </a:solidFill>
                <a:latin typeface="David" panose="020E0502060401010101" pitchFamily="34" charset="-79"/>
                <a:cs typeface="David" panose="020E0502060401010101" pitchFamily="34" charset="-79"/>
              </a:rPr>
              <a:t>מה</a:t>
            </a:r>
          </a:p>
        </p:txBody>
      </p:sp>
      <p:sp>
        <p:nvSpPr>
          <p:cNvPr id="10" name="מלבן מעוגל 9"/>
          <p:cNvSpPr/>
          <p:nvPr/>
        </p:nvSpPr>
        <p:spPr>
          <a:xfrm>
            <a:off x="600075" y="2308875"/>
            <a:ext cx="6794500" cy="754744"/>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סיכול כוונת הבריטים והאומות להקים בית לאומי ליהודים בארץ ישראל (ועידת סן-רמו) </a:t>
            </a:r>
            <a:endParaRPr lang="en-US" dirty="0">
              <a:solidFill>
                <a:schemeClr val="tx1"/>
              </a:solidFill>
              <a:latin typeface="David" panose="020E0502060401010101" pitchFamily="34" charset="-79"/>
              <a:cs typeface="David" panose="020E0502060401010101" pitchFamily="34" charset="-79"/>
            </a:endParaRPr>
          </a:p>
        </p:txBody>
      </p:sp>
      <p:sp>
        <p:nvSpPr>
          <p:cNvPr id="11" name="מלבן מעוגל 10"/>
          <p:cNvSpPr/>
          <p:nvPr/>
        </p:nvSpPr>
        <p:spPr>
          <a:xfrm>
            <a:off x="7415742" y="2378382"/>
            <a:ext cx="1933710" cy="61572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tx1"/>
                </a:solidFill>
                <a:latin typeface="David" panose="020E0502060401010101" pitchFamily="34" charset="-79"/>
                <a:cs typeface="David" panose="020E0502060401010101" pitchFamily="34" charset="-79"/>
              </a:rPr>
              <a:t>מטרות</a:t>
            </a:r>
          </a:p>
        </p:txBody>
      </p:sp>
      <p:sp>
        <p:nvSpPr>
          <p:cNvPr id="13" name="מלבן מעוגל 12"/>
          <p:cNvSpPr/>
          <p:nvPr/>
        </p:nvSpPr>
        <p:spPr>
          <a:xfrm>
            <a:off x="592666" y="4145627"/>
            <a:ext cx="6794500" cy="1475515"/>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he-IL" dirty="0">
              <a:solidFill>
                <a:schemeClr val="tx1"/>
              </a:solidFill>
              <a:latin typeface="David" panose="020E0502060401010101" pitchFamily="34" charset="-79"/>
              <a:cs typeface="David" panose="020E0502060401010101" pitchFamily="34" charset="-79"/>
            </a:endParaRPr>
          </a:p>
        </p:txBody>
      </p:sp>
      <p:sp>
        <p:nvSpPr>
          <p:cNvPr id="14" name="מלבן מעוגל 13"/>
          <p:cNvSpPr/>
          <p:nvPr/>
        </p:nvSpPr>
        <p:spPr>
          <a:xfrm>
            <a:off x="7415742" y="4568383"/>
            <a:ext cx="1933710" cy="71481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tx1"/>
                </a:solidFill>
                <a:latin typeface="David" panose="020E0502060401010101" pitchFamily="34" charset="-79"/>
                <a:cs typeface="David" panose="020E0502060401010101" pitchFamily="34" charset="-79"/>
              </a:rPr>
              <a:t>תגובת הבריטים</a:t>
            </a:r>
          </a:p>
        </p:txBody>
      </p:sp>
      <p:sp>
        <p:nvSpPr>
          <p:cNvPr id="6" name="מלבן 5"/>
          <p:cNvSpPr/>
          <p:nvPr/>
        </p:nvSpPr>
        <p:spPr>
          <a:xfrm>
            <a:off x="928158" y="889057"/>
            <a:ext cx="6096000" cy="1892826"/>
          </a:xfrm>
          <a:prstGeom prst="rect">
            <a:avLst/>
          </a:prstGeom>
        </p:spPr>
        <p:txBody>
          <a:bodyPr>
            <a:spAutoFit/>
          </a:bodyPr>
          <a:lstStyle/>
          <a:p>
            <a:pPr marL="302260" indent="-285750" algn="just">
              <a:buFont typeface="Arial" panose="020B0604020202020204" pitchFamily="34" charset="0"/>
              <a:buChar char="•"/>
            </a:pPr>
            <a:r>
              <a:rPr lang="he-IL" dirty="0" smtClean="0">
                <a:latin typeface="David" panose="020E0502060401010101" pitchFamily="34" charset="-79"/>
                <a:cs typeface="David" panose="020E0502060401010101" pitchFamily="34" charset="-79"/>
              </a:rPr>
              <a:t>התעוררות ערבית לאומנית בשיתוף פעולה של חלק מהקצונה הבריטית.</a:t>
            </a:r>
          </a:p>
          <a:p>
            <a:pPr marL="302260" indent="-285750" algn="just">
              <a:buFont typeface="Arial" panose="020B0604020202020204" pitchFamily="34" charset="0"/>
              <a:buChar char="•"/>
            </a:pPr>
            <a:r>
              <a:rPr lang="he-IL" dirty="0" smtClean="0">
                <a:latin typeface="David" panose="020E0502060401010101" pitchFamily="34" charset="-79"/>
                <a:cs typeface="David" panose="020E0502060401010101" pitchFamily="34" charset="-79"/>
              </a:rPr>
              <a:t>נפילת תל-חי באדר תר"פ/1920.</a:t>
            </a:r>
          </a:p>
          <a:p>
            <a:pPr marL="302260" indent="-285750" algn="just">
              <a:buFont typeface="Arial" panose="020B0604020202020204" pitchFamily="34" charset="0"/>
              <a:buChar char="•"/>
            </a:pPr>
            <a:r>
              <a:rPr lang="he-IL" dirty="0" smtClean="0">
                <a:latin typeface="David" panose="020E0502060401010101" pitchFamily="34" charset="-79"/>
                <a:cs typeface="David" panose="020E0502060401010101" pitchFamily="34" charset="-79"/>
              </a:rPr>
              <a:t>פרעות בירושלים בניסן תר"פ בהנהגתו של חג' אמין אל-חוסייני.</a:t>
            </a:r>
          </a:p>
          <a:p>
            <a:pPr marL="302260" indent="-285750" algn="just">
              <a:buFont typeface="Arial" panose="020B0604020202020204" pitchFamily="34" charset="0"/>
              <a:buChar char="•"/>
            </a:pPr>
            <a:r>
              <a:rPr lang="he-IL" dirty="0" smtClean="0">
                <a:latin typeface="David" panose="020E0502060401010101" pitchFamily="34" charset="-79"/>
                <a:cs typeface="David" panose="020E0502060401010101" pitchFamily="34" charset="-79"/>
              </a:rPr>
              <a:t>פרעות ביפו, פתח תקוה </a:t>
            </a:r>
            <a:r>
              <a:rPr lang="he-IL" dirty="0" err="1" smtClean="0">
                <a:latin typeface="David" panose="020E0502060401010101" pitchFamily="34" charset="-79"/>
                <a:cs typeface="David" panose="020E0502060401010101" pitchFamily="34" charset="-79"/>
              </a:rPr>
              <a:t>ומקוה</a:t>
            </a:r>
            <a:r>
              <a:rPr lang="he-IL" dirty="0" smtClean="0">
                <a:latin typeface="David" panose="020E0502060401010101" pitchFamily="34" charset="-79"/>
                <a:cs typeface="David" panose="020E0502060401010101" pitchFamily="34" charset="-79"/>
              </a:rPr>
              <a:t> ישראל בשנת תרפ"א/1921</a:t>
            </a:r>
          </a:p>
          <a:p>
            <a:pPr marL="302260" indent="-285750" algn="just">
              <a:lnSpc>
                <a:spcPct val="150000"/>
              </a:lnSpc>
              <a:buFont typeface="Arial" panose="020B0604020202020204" pitchFamily="34" charset="0"/>
              <a:buChar char="•"/>
            </a:pPr>
            <a:endParaRPr lang="en-US" dirty="0">
              <a:latin typeface="David" panose="020E0502060401010101" pitchFamily="34" charset="-79"/>
              <a:cs typeface="David" panose="020E0502060401010101" pitchFamily="34" charset="-79"/>
            </a:endParaRPr>
          </a:p>
        </p:txBody>
      </p:sp>
      <p:sp>
        <p:nvSpPr>
          <p:cNvPr id="17" name="מלבן מעוגל 16"/>
          <p:cNvSpPr/>
          <p:nvPr/>
        </p:nvSpPr>
        <p:spPr>
          <a:xfrm>
            <a:off x="578908" y="3070210"/>
            <a:ext cx="6794500" cy="1055341"/>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lnSpc>
                <a:spcPct val="150000"/>
              </a:lnSpc>
              <a:buFont typeface="Arial" panose="020B0604020202020204" pitchFamily="34" charset="0"/>
              <a:buChar char="•"/>
            </a:pPr>
            <a:endParaRPr lang="he-IL" dirty="0" smtClean="0">
              <a:solidFill>
                <a:schemeClr val="tx1"/>
              </a:solidFill>
              <a:latin typeface="David" panose="020E0502060401010101" pitchFamily="34" charset="-79"/>
              <a:cs typeface="David" panose="020E0502060401010101" pitchFamily="34" charset="-79"/>
            </a:endParaRPr>
          </a:p>
          <a:p>
            <a:pPr marL="285750" indent="-285750">
              <a:lnSpc>
                <a:spcPct val="150000"/>
              </a:lnSpc>
              <a:buFont typeface="Arial" panose="020B0604020202020204" pitchFamily="34" charset="0"/>
              <a:buChar char="•"/>
            </a:pPr>
            <a:endParaRPr lang="he-IL" dirty="0" smtClean="0">
              <a:solidFill>
                <a:schemeClr val="tx1"/>
              </a:solidFill>
              <a:latin typeface="David" panose="020E0502060401010101" pitchFamily="34" charset="-79"/>
              <a:cs typeface="David" panose="020E0502060401010101" pitchFamily="34" charset="-79"/>
            </a:endParaRPr>
          </a:p>
          <a:p>
            <a:pPr marL="285750" indent="-285750">
              <a:lnSpc>
                <a:spcPct val="150000"/>
              </a:lnSpc>
              <a:buFont typeface="Arial" panose="020B0604020202020204" pitchFamily="34" charset="0"/>
              <a:buChar char="•"/>
            </a:pPr>
            <a:endParaRPr lang="he-IL" dirty="0">
              <a:solidFill>
                <a:schemeClr val="tx1"/>
              </a:solidFill>
              <a:latin typeface="David" panose="020E0502060401010101" pitchFamily="34" charset="-79"/>
              <a:cs typeface="David" panose="020E0502060401010101" pitchFamily="34" charset="-79"/>
            </a:endParaRPr>
          </a:p>
          <a:p>
            <a:pPr marL="285750" indent="-285750">
              <a:lnSpc>
                <a:spcPct val="150000"/>
              </a:lnSpc>
              <a:buFont typeface="Arial" panose="020B0604020202020204" pitchFamily="34" charset="0"/>
              <a:buChar char="•"/>
            </a:pPr>
            <a:endParaRPr lang="he-IL" dirty="0" smtClean="0">
              <a:solidFill>
                <a:schemeClr val="tx1"/>
              </a:solidFill>
              <a:latin typeface="David" panose="020E0502060401010101" pitchFamily="34" charset="-79"/>
              <a:cs typeface="David" panose="020E0502060401010101" pitchFamily="34" charset="-79"/>
            </a:endParaRPr>
          </a:p>
          <a:p>
            <a:endParaRPr lang="he-IL" dirty="0" smtClean="0">
              <a:solidFill>
                <a:schemeClr val="tx1"/>
              </a:solidFill>
              <a:latin typeface="David" panose="020E0502060401010101" pitchFamily="34" charset="-79"/>
              <a:cs typeface="David" panose="020E0502060401010101" pitchFamily="34" charset="-79"/>
            </a:endParaRPr>
          </a:p>
          <a:p>
            <a:pPr marL="285750" indent="-28575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ניסיון להגן על היהודים, על ידי יוצאי הגדודים העבריים בפיקודו של ז'בוטינסקי.</a:t>
            </a:r>
          </a:p>
          <a:p>
            <a:pPr marL="285750" indent="-28575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התפטרות המוסדות הציוניים עד לחידוש העלייה. </a:t>
            </a:r>
          </a:p>
          <a:p>
            <a:pPr marL="285750" indent="-285750">
              <a:buFont typeface="Arial" panose="020B0604020202020204" pitchFamily="34" charset="0"/>
              <a:buChar char="•"/>
            </a:pPr>
            <a:endParaRPr lang="he-IL" dirty="0">
              <a:solidFill>
                <a:schemeClr val="tx1"/>
              </a:solidFill>
              <a:latin typeface="David" panose="020E0502060401010101" pitchFamily="34" charset="-79"/>
              <a:cs typeface="David" panose="020E0502060401010101" pitchFamily="34" charset="-79"/>
            </a:endParaRPr>
          </a:p>
          <a:p>
            <a:pPr marL="285750" indent="-28575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הקמת ועדת חקירה והפסקת העלייה.</a:t>
            </a:r>
          </a:p>
          <a:p>
            <a:pPr marL="285750" indent="-28575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תליית האשם במוסדות הציוניים שגרמו להתפרצות הערבים.</a:t>
            </a:r>
          </a:p>
          <a:p>
            <a:pPr marL="285750" indent="-28575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פרסום הספר הלבן הראשון בשנת תרפ"ב/1922 שהגביל את העלייה לפי יכולת הקליטה של הארץ.</a:t>
            </a:r>
          </a:p>
          <a:p>
            <a:pPr marL="285750" indent="-285750">
              <a:lnSpc>
                <a:spcPct val="150000"/>
              </a:lnSpc>
              <a:buFont typeface="Arial" panose="020B0604020202020204" pitchFamily="34" charset="0"/>
              <a:buChar char="•"/>
            </a:pPr>
            <a:endParaRPr lang="en-US" dirty="0">
              <a:solidFill>
                <a:schemeClr val="tx1"/>
              </a:solidFill>
              <a:latin typeface="David" panose="020E0502060401010101" pitchFamily="34" charset="-79"/>
              <a:cs typeface="David" panose="020E0502060401010101" pitchFamily="34" charset="-79"/>
            </a:endParaRPr>
          </a:p>
        </p:txBody>
      </p:sp>
      <p:sp>
        <p:nvSpPr>
          <p:cNvPr id="18" name="מלבן מעוגל 17"/>
          <p:cNvSpPr/>
          <p:nvPr/>
        </p:nvSpPr>
        <p:spPr>
          <a:xfrm>
            <a:off x="7415742" y="3223400"/>
            <a:ext cx="1933710" cy="73567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chemeClr val="tx1"/>
                </a:solidFill>
                <a:latin typeface="David" panose="020E0502060401010101" pitchFamily="34" charset="-79"/>
                <a:cs typeface="David" panose="020E0502060401010101" pitchFamily="34" charset="-79"/>
              </a:rPr>
              <a:t>תגובת היהודים</a:t>
            </a:r>
            <a:endParaRPr lang="he-IL" sz="2400" b="1" dirty="0">
              <a:solidFill>
                <a:schemeClr val="tx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72577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fade">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8" grpId="0" animBg="1"/>
      <p:bldP spid="9" grpId="0" animBg="1"/>
      <p:bldP spid="10" grpId="0" animBg="1"/>
      <p:bldP spid="11" grpId="0" animBg="1"/>
      <p:bldP spid="13" grpId="0" animBg="1"/>
      <p:bldP spid="14"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cxnSp>
        <p:nvCxnSpPr>
          <p:cNvPr id="12" name="מחבר ישר 11"/>
          <p:cNvCxnSpPr/>
          <p:nvPr/>
        </p:nvCxnSpPr>
        <p:spPr>
          <a:xfrm>
            <a:off x="163118" y="5659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78180" y="-143418"/>
            <a:ext cx="8599317" cy="1772280"/>
          </a:xfrm>
          <a:prstGeom prst="rect">
            <a:avLst/>
          </a:prstGeom>
          <a:noFill/>
        </p:spPr>
        <p:txBody>
          <a:bodyPr wrap="square" rtlCol="1">
            <a:spAutoFit/>
          </a:bodyPr>
          <a:lstStyle/>
          <a:p>
            <a:pPr algn="l"/>
            <a:r>
              <a:rPr lang="he-IL" sz="4000" b="1" dirty="0" smtClean="0">
                <a:solidFill>
                  <a:srgbClr val="00CC00"/>
                </a:solidFill>
                <a:latin typeface="David" panose="020E0502060401010101" pitchFamily="34" charset="-79"/>
                <a:cs typeface="David" panose="020E0502060401010101" pitchFamily="34" charset="-79"/>
              </a:rPr>
              <a:t>הנציב העליון הראשון- הרברט סמואל</a:t>
            </a:r>
            <a:endParaRPr lang="en-US" sz="4000" b="1" dirty="0" smtClean="0">
              <a:solidFill>
                <a:srgbClr val="00CC00"/>
              </a:solidFill>
              <a:latin typeface="David" panose="020E0502060401010101" pitchFamily="34" charset="-79"/>
              <a:cs typeface="David" panose="020E0502060401010101" pitchFamily="34" charset="-79"/>
            </a:endParaRPr>
          </a:p>
          <a:p>
            <a:pPr>
              <a:lnSpc>
                <a:spcPts val="3500"/>
              </a:lnSpc>
            </a:pPr>
            <a:endParaRPr lang="he-IL" sz="4000" dirty="0">
              <a:solidFill>
                <a:schemeClr val="bg2"/>
              </a:solidFill>
              <a:latin typeface="avivbold" pitchFamily="2" charset="-79"/>
              <a:cs typeface="Keren" pitchFamily="2" charset="-79"/>
            </a:endParaRPr>
          </a:p>
          <a:p>
            <a:endParaRPr lang="he-IL" sz="4000" dirty="0">
              <a:latin typeface="avivbold" pitchFamily="2" charset="-79"/>
              <a:cs typeface="avivbold" pitchFamily="2" charset="-79"/>
            </a:endParaRPr>
          </a:p>
        </p:txBody>
      </p:sp>
      <p:sp>
        <p:nvSpPr>
          <p:cNvPr id="8" name="מלבן מעוגל 7"/>
          <p:cNvSpPr/>
          <p:nvPr/>
        </p:nvSpPr>
        <p:spPr>
          <a:xfrm>
            <a:off x="578908" y="615727"/>
            <a:ext cx="6794500" cy="287648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buFont typeface="Arial" panose="020B0604020202020204" pitchFamily="34" charset="0"/>
              <a:buChar char="•"/>
            </a:pPr>
            <a:endParaRPr lang="he-IL" sz="2000" dirty="0">
              <a:solidFill>
                <a:schemeClr val="tx1"/>
              </a:solidFill>
              <a:latin typeface="David" panose="020E0502060401010101" pitchFamily="34" charset="-79"/>
              <a:cs typeface="David" panose="020E0502060401010101" pitchFamily="34" charset="-79"/>
            </a:endParaRPr>
          </a:p>
        </p:txBody>
      </p:sp>
      <p:sp>
        <p:nvSpPr>
          <p:cNvPr id="9" name="מלבן מעוגל 8"/>
          <p:cNvSpPr/>
          <p:nvPr/>
        </p:nvSpPr>
        <p:spPr>
          <a:xfrm>
            <a:off x="7373408" y="839789"/>
            <a:ext cx="1933710" cy="73501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chemeClr val="tx1"/>
                </a:solidFill>
                <a:latin typeface="David" panose="020E0502060401010101" pitchFamily="34" charset="-79"/>
                <a:cs typeface="David" panose="020E0502060401010101" pitchFamily="34" charset="-79"/>
              </a:rPr>
              <a:t>מי</a:t>
            </a:r>
            <a:endParaRPr lang="he-IL" sz="2400" b="1" dirty="0">
              <a:solidFill>
                <a:schemeClr val="tx1"/>
              </a:solidFill>
              <a:latin typeface="David" panose="020E0502060401010101" pitchFamily="34" charset="-79"/>
              <a:cs typeface="David" panose="020E0502060401010101" pitchFamily="34" charset="-79"/>
            </a:endParaRPr>
          </a:p>
        </p:txBody>
      </p:sp>
      <p:sp>
        <p:nvSpPr>
          <p:cNvPr id="10" name="מלבן מעוגל 9"/>
          <p:cNvSpPr/>
          <p:nvPr/>
        </p:nvSpPr>
        <p:spPr>
          <a:xfrm>
            <a:off x="578908" y="3516983"/>
            <a:ext cx="6794500" cy="101691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nSpc>
                <a:spcPct val="150000"/>
              </a:lnSpc>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מינה את חג' אמין אל חוסייני למופתי של ארץ ישראל.</a:t>
            </a:r>
          </a:p>
          <a:p>
            <a:pPr marL="342900" indent="-342900">
              <a:lnSpc>
                <a:spcPct val="150000"/>
              </a:lnSpc>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יזם עבודות לסלילת כבישים ובכך סיפק עבודה לעולים שהגיעו ארצה.</a:t>
            </a:r>
            <a:endParaRPr lang="he-IL" dirty="0">
              <a:solidFill>
                <a:schemeClr val="tx1"/>
              </a:solidFill>
              <a:latin typeface="David" panose="020E0502060401010101" pitchFamily="34" charset="-79"/>
              <a:cs typeface="David" panose="020E0502060401010101" pitchFamily="34" charset="-79"/>
            </a:endParaRPr>
          </a:p>
        </p:txBody>
      </p:sp>
      <p:sp>
        <p:nvSpPr>
          <p:cNvPr id="11" name="מלבן מעוגל 10"/>
          <p:cNvSpPr/>
          <p:nvPr/>
        </p:nvSpPr>
        <p:spPr>
          <a:xfrm>
            <a:off x="7373408" y="3654076"/>
            <a:ext cx="1933710" cy="74272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smtClean="0">
                <a:solidFill>
                  <a:schemeClr val="tx1"/>
                </a:solidFill>
                <a:latin typeface="David" panose="020E0502060401010101" pitchFamily="34" charset="-79"/>
                <a:cs typeface="David" panose="020E0502060401010101" pitchFamily="34" charset="-79"/>
              </a:rPr>
              <a:t>פעולותיו</a:t>
            </a:r>
            <a:endParaRPr lang="he-IL" sz="2000" b="1" dirty="0">
              <a:solidFill>
                <a:schemeClr val="tx1"/>
              </a:solidFill>
              <a:latin typeface="David" panose="020E0502060401010101" pitchFamily="34" charset="-79"/>
              <a:cs typeface="David" panose="020E0502060401010101" pitchFamily="34" charset="-79"/>
            </a:endParaRPr>
          </a:p>
        </p:txBody>
      </p:sp>
      <p:sp>
        <p:nvSpPr>
          <p:cNvPr id="6" name="מלבן 5"/>
          <p:cNvSpPr/>
          <p:nvPr/>
        </p:nvSpPr>
        <p:spPr>
          <a:xfrm>
            <a:off x="928158" y="516162"/>
            <a:ext cx="6096000" cy="3000821"/>
          </a:xfrm>
          <a:prstGeom prst="rect">
            <a:avLst/>
          </a:prstGeom>
        </p:spPr>
        <p:txBody>
          <a:bodyPr>
            <a:spAutoFit/>
          </a:bodyPr>
          <a:lstStyle/>
          <a:p>
            <a:pPr marL="16510" algn="just">
              <a:lnSpc>
                <a:spcPct val="150000"/>
              </a:lnSpc>
            </a:pPr>
            <a:r>
              <a:rPr lang="he-IL" dirty="0" smtClean="0">
                <a:latin typeface="David" panose="020E0502060401010101" pitchFamily="34" charset="-79"/>
                <a:cs typeface="David" panose="020E0502060401010101" pitchFamily="34" charset="-79"/>
              </a:rPr>
              <a:t>יהודי שומר מסורת שסייע להשגת הצהרת בלפור. </a:t>
            </a:r>
            <a:r>
              <a:rPr lang="he-IL" dirty="0">
                <a:latin typeface="David" panose="020E0502060401010101" pitchFamily="34" charset="-79"/>
                <a:cs typeface="David" panose="020E0502060401010101" pitchFamily="34" charset="-79"/>
              </a:rPr>
              <a:t>בבואו לארץ נתקבל על-ידי היישוב היהודי בהתלהבות. הוא נחשב ל"מושל היהודי הראשון של ארץ-ישראל לאחר אלפיים שנה". בימיו הראשונים בארץ בא בשבת נחמו, ברגל, ממשכן הנציב באוגוסטה-ויקטוריה שעל הר הזיתים לבית הכנסת "החורבה", ועלה לתורה ל"מפטיר" של "נחמו </a:t>
            </a:r>
            <a:r>
              <a:rPr lang="he-IL" dirty="0" err="1">
                <a:latin typeface="David" panose="020E0502060401010101" pitchFamily="34" charset="-79"/>
                <a:cs typeface="David" panose="020E0502060401010101" pitchFamily="34" charset="-79"/>
              </a:rPr>
              <a:t>נחמו</a:t>
            </a:r>
            <a:r>
              <a:rPr lang="he-IL" dirty="0">
                <a:latin typeface="David" panose="020E0502060401010101" pitchFamily="34" charset="-79"/>
                <a:cs typeface="David" panose="020E0502060401010101" pitchFamily="34" charset="-79"/>
              </a:rPr>
              <a:t> עמי", הפרק מישעיהו הנקרא לאחר אבל תשעה באב, והנוכחים בבית הכנסת לא הסתירו את התרגשותם ורבים מהם הזילו דמעות שמחה.</a:t>
            </a:r>
          </a:p>
        </p:txBody>
      </p:sp>
      <p:sp>
        <p:nvSpPr>
          <p:cNvPr id="15" name="מלבן מעוגל 14"/>
          <p:cNvSpPr/>
          <p:nvPr/>
        </p:nvSpPr>
        <p:spPr>
          <a:xfrm>
            <a:off x="578908" y="4558669"/>
            <a:ext cx="6794500" cy="101691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nSpc>
                <a:spcPct val="150000"/>
              </a:lnSpc>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מאורעות תרפ"א/1921 ביפו.</a:t>
            </a:r>
          </a:p>
          <a:p>
            <a:pPr marL="342900" indent="-342900">
              <a:lnSpc>
                <a:spcPct val="150000"/>
              </a:lnSpc>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'הספר הלבן' הראשון.</a:t>
            </a:r>
            <a:endParaRPr lang="he-IL" dirty="0">
              <a:solidFill>
                <a:schemeClr val="tx1"/>
              </a:solidFill>
              <a:latin typeface="David" panose="020E0502060401010101" pitchFamily="34" charset="-79"/>
              <a:cs typeface="David" panose="020E0502060401010101" pitchFamily="34" charset="-79"/>
            </a:endParaRPr>
          </a:p>
        </p:txBody>
      </p:sp>
      <p:sp>
        <p:nvSpPr>
          <p:cNvPr id="16" name="מלבן מעוגל 15"/>
          <p:cNvSpPr/>
          <p:nvPr/>
        </p:nvSpPr>
        <p:spPr>
          <a:xfrm>
            <a:off x="7373408" y="4695762"/>
            <a:ext cx="1933710" cy="74272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smtClean="0">
                <a:solidFill>
                  <a:schemeClr val="tx1"/>
                </a:solidFill>
                <a:latin typeface="David" panose="020E0502060401010101" pitchFamily="34" charset="-79"/>
                <a:cs typeface="David" panose="020E0502060401010101" pitchFamily="34" charset="-79"/>
              </a:rPr>
              <a:t>אירועים בתקופת נציבותו</a:t>
            </a:r>
            <a:endParaRPr lang="he-IL" sz="2000" b="1" dirty="0">
              <a:solidFill>
                <a:schemeClr val="tx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56957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8" grpId="0" animBg="1"/>
      <p:bldP spid="9" grpId="0" animBg="1"/>
      <p:bldP spid="10" grpId="0" animBg="1"/>
      <p:bldP spid="11" grpId="0" animBg="1"/>
      <p:bldP spid="6" grpId="0"/>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cxnSp>
        <p:nvCxnSpPr>
          <p:cNvPr id="12" name="מחבר ישר 11"/>
          <p:cNvCxnSpPr/>
          <p:nvPr/>
        </p:nvCxnSpPr>
        <p:spPr>
          <a:xfrm>
            <a:off x="163118" y="5659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78180" y="-143418"/>
            <a:ext cx="8599317" cy="1772280"/>
          </a:xfrm>
          <a:prstGeom prst="rect">
            <a:avLst/>
          </a:prstGeom>
          <a:noFill/>
        </p:spPr>
        <p:txBody>
          <a:bodyPr wrap="square" rtlCol="1">
            <a:spAutoFit/>
          </a:bodyPr>
          <a:lstStyle/>
          <a:p>
            <a:pPr algn="l"/>
            <a:r>
              <a:rPr lang="he-IL" sz="4000" b="1" dirty="0" smtClean="0">
                <a:solidFill>
                  <a:srgbClr val="00CC00"/>
                </a:solidFill>
                <a:latin typeface="David" panose="020E0502060401010101" pitchFamily="34" charset="-79"/>
                <a:cs typeface="David" panose="020E0502060401010101" pitchFamily="34" charset="-79"/>
              </a:rPr>
              <a:t>הנציב העליון השני-הלורד </a:t>
            </a:r>
            <a:r>
              <a:rPr lang="he-IL" sz="4000" b="1" dirty="0" err="1" smtClean="0">
                <a:solidFill>
                  <a:srgbClr val="00CC00"/>
                </a:solidFill>
                <a:latin typeface="David" panose="020E0502060401010101" pitchFamily="34" charset="-79"/>
                <a:cs typeface="David" panose="020E0502060401010101" pitchFamily="34" charset="-79"/>
              </a:rPr>
              <a:t>פלומר</a:t>
            </a:r>
            <a:endParaRPr lang="en-US" sz="4000" b="1" dirty="0" smtClean="0">
              <a:solidFill>
                <a:srgbClr val="00CC00"/>
              </a:solidFill>
              <a:latin typeface="David" panose="020E0502060401010101" pitchFamily="34" charset="-79"/>
              <a:cs typeface="David" panose="020E0502060401010101" pitchFamily="34" charset="-79"/>
            </a:endParaRPr>
          </a:p>
          <a:p>
            <a:pPr>
              <a:lnSpc>
                <a:spcPts val="3500"/>
              </a:lnSpc>
            </a:pPr>
            <a:endParaRPr lang="he-IL" sz="4000" dirty="0">
              <a:solidFill>
                <a:schemeClr val="bg2"/>
              </a:solidFill>
              <a:latin typeface="avivbold" pitchFamily="2" charset="-79"/>
              <a:cs typeface="Keren" pitchFamily="2" charset="-79"/>
            </a:endParaRPr>
          </a:p>
          <a:p>
            <a:endParaRPr lang="he-IL" sz="4000" dirty="0">
              <a:latin typeface="avivbold" pitchFamily="2" charset="-79"/>
              <a:cs typeface="avivbold" pitchFamily="2" charset="-79"/>
            </a:endParaRPr>
          </a:p>
        </p:txBody>
      </p:sp>
      <p:sp>
        <p:nvSpPr>
          <p:cNvPr id="8" name="מלבן מעוגל 7"/>
          <p:cNvSpPr/>
          <p:nvPr/>
        </p:nvSpPr>
        <p:spPr>
          <a:xfrm>
            <a:off x="578908" y="615727"/>
            <a:ext cx="6794500" cy="188132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buFont typeface="Arial" panose="020B0604020202020204" pitchFamily="34" charset="0"/>
              <a:buChar char="•"/>
            </a:pPr>
            <a:endParaRPr lang="he-IL" sz="2000" dirty="0">
              <a:solidFill>
                <a:schemeClr val="tx1"/>
              </a:solidFill>
              <a:latin typeface="David" panose="020E0502060401010101" pitchFamily="34" charset="-79"/>
              <a:cs typeface="David" panose="020E0502060401010101" pitchFamily="34" charset="-79"/>
            </a:endParaRPr>
          </a:p>
        </p:txBody>
      </p:sp>
      <p:sp>
        <p:nvSpPr>
          <p:cNvPr id="9" name="מלבן מעוגל 8"/>
          <p:cNvSpPr/>
          <p:nvPr/>
        </p:nvSpPr>
        <p:spPr>
          <a:xfrm>
            <a:off x="7373408" y="839789"/>
            <a:ext cx="1933710" cy="73501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chemeClr val="tx1"/>
                </a:solidFill>
                <a:latin typeface="David" panose="020E0502060401010101" pitchFamily="34" charset="-79"/>
                <a:cs typeface="David" panose="020E0502060401010101" pitchFamily="34" charset="-79"/>
              </a:rPr>
              <a:t>מי</a:t>
            </a:r>
            <a:endParaRPr lang="he-IL" sz="2400" b="1" dirty="0">
              <a:solidFill>
                <a:schemeClr val="tx1"/>
              </a:solidFill>
              <a:latin typeface="David" panose="020E0502060401010101" pitchFamily="34" charset="-79"/>
              <a:cs typeface="David" panose="020E0502060401010101" pitchFamily="34" charset="-79"/>
            </a:endParaRPr>
          </a:p>
        </p:txBody>
      </p:sp>
      <p:sp>
        <p:nvSpPr>
          <p:cNvPr id="10" name="מלבן מעוגל 9"/>
          <p:cNvSpPr/>
          <p:nvPr/>
        </p:nvSpPr>
        <p:spPr>
          <a:xfrm>
            <a:off x="578908" y="2501835"/>
            <a:ext cx="6794500" cy="106976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הכניס לשימוש את הכסף הארצישראלי עליו נכתב בשלוש שפות (אנגלית, עברית וערבית).</a:t>
            </a:r>
          </a:p>
          <a:p>
            <a:pPr marL="342900" indent="-34290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סייע ליישוב בתקופת המשבר הכלכלי שלאחר העלייה הרביעית.</a:t>
            </a:r>
            <a:endParaRPr lang="he-IL" dirty="0">
              <a:solidFill>
                <a:schemeClr val="tx1"/>
              </a:solidFill>
              <a:latin typeface="David" panose="020E0502060401010101" pitchFamily="34" charset="-79"/>
              <a:cs typeface="David" panose="020E0502060401010101" pitchFamily="34" charset="-79"/>
            </a:endParaRPr>
          </a:p>
        </p:txBody>
      </p:sp>
      <p:sp>
        <p:nvSpPr>
          <p:cNvPr id="11" name="מלבן מעוגל 10"/>
          <p:cNvSpPr/>
          <p:nvPr/>
        </p:nvSpPr>
        <p:spPr>
          <a:xfrm>
            <a:off x="7373408" y="2698964"/>
            <a:ext cx="1933710" cy="74272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smtClean="0">
                <a:solidFill>
                  <a:schemeClr val="tx1"/>
                </a:solidFill>
                <a:latin typeface="David" panose="020E0502060401010101" pitchFamily="34" charset="-79"/>
                <a:cs typeface="David" panose="020E0502060401010101" pitchFamily="34" charset="-79"/>
              </a:rPr>
              <a:t>פעולותיו</a:t>
            </a:r>
            <a:endParaRPr lang="he-IL" sz="2000" b="1" dirty="0">
              <a:solidFill>
                <a:schemeClr val="tx1"/>
              </a:solidFill>
              <a:latin typeface="David" panose="020E0502060401010101" pitchFamily="34" charset="-79"/>
              <a:cs typeface="David" panose="020E0502060401010101" pitchFamily="34" charset="-79"/>
            </a:endParaRPr>
          </a:p>
        </p:txBody>
      </p:sp>
      <p:sp>
        <p:nvSpPr>
          <p:cNvPr id="6" name="מלבן 5"/>
          <p:cNvSpPr/>
          <p:nvPr/>
        </p:nvSpPr>
        <p:spPr>
          <a:xfrm>
            <a:off x="928158" y="742722"/>
            <a:ext cx="6096000" cy="1754326"/>
          </a:xfrm>
          <a:prstGeom prst="rect">
            <a:avLst/>
          </a:prstGeom>
        </p:spPr>
        <p:txBody>
          <a:bodyPr>
            <a:spAutoFit/>
          </a:bodyPr>
          <a:lstStyle/>
          <a:p>
            <a:pPr marL="302260" indent="-285750" algn="just">
              <a:buFont typeface="Arial" panose="020B0604020202020204" pitchFamily="34" charset="0"/>
              <a:buChar char="•"/>
            </a:pPr>
            <a:r>
              <a:rPr lang="he-IL" dirty="0">
                <a:latin typeface="David" panose="020E0502060401010101" pitchFamily="34" charset="-79"/>
                <a:cs typeface="David" panose="020E0502060401010101" pitchFamily="34" charset="-79"/>
              </a:rPr>
              <a:t>איש צבא. </a:t>
            </a:r>
            <a:r>
              <a:rPr lang="he-IL" dirty="0" smtClean="0">
                <a:latin typeface="David" panose="020E0502060401010101" pitchFamily="34" charset="-79"/>
                <a:cs typeface="David" panose="020E0502060401010101" pitchFamily="34" charset="-79"/>
              </a:rPr>
              <a:t>לחם </a:t>
            </a:r>
            <a:r>
              <a:rPr lang="he-IL" dirty="0">
                <a:latin typeface="David" panose="020E0502060401010101" pitchFamily="34" charset="-79"/>
                <a:cs typeface="David" panose="020E0502060401010101" pitchFamily="34" charset="-79"/>
              </a:rPr>
              <a:t>ב"מלחמת הבורים" בדרום-אפריקה כנגד המתמרדים האפריקניים, ובחזית אירופה במלחמת העולם הראשונה, </a:t>
            </a:r>
            <a:endParaRPr lang="he-IL" dirty="0" smtClean="0">
              <a:latin typeface="David" panose="020E0502060401010101" pitchFamily="34" charset="-79"/>
              <a:cs typeface="David" panose="020E0502060401010101" pitchFamily="34" charset="-79"/>
            </a:endParaRPr>
          </a:p>
          <a:p>
            <a:pPr marL="302260" indent="-285750" algn="just">
              <a:buFont typeface="Arial" panose="020B0604020202020204" pitchFamily="34" charset="0"/>
              <a:buChar char="•"/>
            </a:pPr>
            <a:r>
              <a:rPr lang="he-IL" dirty="0" smtClean="0">
                <a:latin typeface="David" panose="020E0502060401010101" pitchFamily="34" charset="-79"/>
                <a:cs typeface="David" panose="020E0502060401010101" pitchFamily="34" charset="-79"/>
              </a:rPr>
              <a:t>הצטיין</a:t>
            </a:r>
            <a:r>
              <a:rPr lang="he-IL" dirty="0">
                <a:latin typeface="David" panose="020E0502060401010101" pitchFamily="34" charset="-79"/>
                <a:cs typeface="David" panose="020E0502060401010101" pitchFamily="34" charset="-79"/>
              </a:rPr>
              <a:t>, וב- 1919 התמנה לפילדמרשל, הדרגה הבכירה ביותר בצבא הבריטי וכן זכה לתואר אצולה. באותה שנה נתמנה כמושל האי מלטה, וממנו הגיע לירושלים.</a:t>
            </a:r>
          </a:p>
        </p:txBody>
      </p:sp>
      <p:sp>
        <p:nvSpPr>
          <p:cNvPr id="15" name="מלבן מעוגל 14"/>
          <p:cNvSpPr/>
          <p:nvPr/>
        </p:nvSpPr>
        <p:spPr>
          <a:xfrm>
            <a:off x="578908" y="3567150"/>
            <a:ext cx="6794500" cy="247642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he-IL" dirty="0" smtClean="0">
              <a:solidFill>
                <a:schemeClr val="tx1"/>
              </a:solidFill>
              <a:latin typeface="David" panose="020E0502060401010101" pitchFamily="34" charset="-79"/>
              <a:cs typeface="David" panose="020E0502060401010101" pitchFamily="34" charset="-79"/>
            </a:endParaRPr>
          </a:p>
          <a:p>
            <a:r>
              <a:rPr lang="he-IL" dirty="0" smtClean="0">
                <a:solidFill>
                  <a:schemeClr val="tx1"/>
                </a:solidFill>
                <a:latin typeface="David" panose="020E0502060401010101" pitchFamily="34" charset="-79"/>
                <a:cs typeface="David" panose="020E0502060401010101" pitchFamily="34" charset="-79"/>
              </a:rPr>
              <a:t>נחשב </a:t>
            </a:r>
            <a:r>
              <a:rPr lang="he-IL" dirty="0">
                <a:solidFill>
                  <a:schemeClr val="tx1"/>
                </a:solidFill>
                <a:latin typeface="David" panose="020E0502060401010101" pitchFamily="34" charset="-79"/>
                <a:cs typeface="David" panose="020E0502060401010101" pitchFamily="34" charset="-79"/>
              </a:rPr>
              <a:t>לאחד הנציבים התקיפים ביותר, ועובדה היא, כי בכל שלוש שנות נציבותו שקטה הארץ. היהודים ידעו להעריך את עמידתו האיתנה נגד האיום הערבי "לעשות צרות" אם היהודים יכניסו את דגל הגדודים העבריים למשמרת בבית-הכנסת "החורבה" בירושלים. הדבר קרה בראשית ימי שלטונו, ומשלחת ערבית התייצבה לפניו והזהירה אותו, כי אם תתבצע התוכנית היהודית, "היא אינה אחראית לסדר בעיר". תשובתו של </a:t>
            </a:r>
            <a:r>
              <a:rPr lang="he-IL" dirty="0" err="1">
                <a:solidFill>
                  <a:schemeClr val="tx1"/>
                </a:solidFill>
                <a:latin typeface="David" panose="020E0502060401010101" pitchFamily="34" charset="-79"/>
                <a:cs typeface="David" panose="020E0502060401010101" pitchFamily="34" charset="-79"/>
              </a:rPr>
              <a:t>פלומר</a:t>
            </a:r>
            <a:r>
              <a:rPr lang="he-IL" dirty="0">
                <a:solidFill>
                  <a:schemeClr val="tx1"/>
                </a:solidFill>
                <a:latin typeface="David" panose="020E0502060401010101" pitchFamily="34" charset="-79"/>
                <a:cs typeface="David" panose="020E0502060401010101" pitchFamily="34" charset="-79"/>
              </a:rPr>
              <a:t> </a:t>
            </a:r>
            <a:r>
              <a:rPr lang="he-IL" dirty="0" err="1">
                <a:solidFill>
                  <a:schemeClr val="tx1"/>
                </a:solidFill>
                <a:latin typeface="David" panose="020E0502060401010101" pitchFamily="34" charset="-79"/>
                <a:cs typeface="David" panose="020E0502060401010101" pitchFamily="34" charset="-79"/>
              </a:rPr>
              <a:t>היתה</a:t>
            </a:r>
            <a:r>
              <a:rPr lang="he-IL" dirty="0">
                <a:solidFill>
                  <a:schemeClr val="tx1"/>
                </a:solidFill>
                <a:latin typeface="David" panose="020E0502060401010101" pitchFamily="34" charset="-79"/>
                <a:cs typeface="David" panose="020E0502060401010101" pitchFamily="34" charset="-79"/>
              </a:rPr>
              <a:t> חד משמעית: "אין אתם, רבותי, מתבקשים להיות אחראים לדבר. אני הוא האחראי, ואני אהיה שם".</a:t>
            </a:r>
            <a:br>
              <a:rPr lang="he-IL" dirty="0">
                <a:solidFill>
                  <a:schemeClr val="tx1"/>
                </a:solidFill>
                <a:latin typeface="David" panose="020E0502060401010101" pitchFamily="34" charset="-79"/>
                <a:cs typeface="David" panose="020E0502060401010101" pitchFamily="34" charset="-79"/>
              </a:rPr>
            </a:br>
            <a:endParaRPr lang="he-IL" dirty="0">
              <a:solidFill>
                <a:schemeClr val="tx1"/>
              </a:solidFill>
              <a:latin typeface="David" panose="020E0502060401010101" pitchFamily="34" charset="-79"/>
              <a:cs typeface="David" panose="020E0502060401010101" pitchFamily="34" charset="-79"/>
            </a:endParaRPr>
          </a:p>
        </p:txBody>
      </p:sp>
      <p:sp>
        <p:nvSpPr>
          <p:cNvPr id="16" name="מלבן מעוגל 15"/>
          <p:cNvSpPr/>
          <p:nvPr/>
        </p:nvSpPr>
        <p:spPr>
          <a:xfrm>
            <a:off x="7373408" y="4324397"/>
            <a:ext cx="1933710" cy="74272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smtClean="0">
                <a:solidFill>
                  <a:schemeClr val="tx1"/>
                </a:solidFill>
                <a:latin typeface="David" panose="020E0502060401010101" pitchFamily="34" charset="-79"/>
                <a:cs typeface="David" panose="020E0502060401010101" pitchFamily="34" charset="-79"/>
              </a:rPr>
              <a:t>אירועים בתקופת נציבותו</a:t>
            </a:r>
            <a:endParaRPr lang="he-IL" sz="2000" b="1" dirty="0">
              <a:solidFill>
                <a:schemeClr val="tx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74565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8" grpId="0" animBg="1"/>
      <p:bldP spid="9" grpId="0" animBg="1"/>
      <p:bldP spid="10" grpId="0" animBg="1"/>
      <p:bldP spid="11" grpId="0" animBg="1"/>
      <p:bldP spid="6" grpId="0"/>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cxnSp>
        <p:nvCxnSpPr>
          <p:cNvPr id="12" name="מחבר ישר 11"/>
          <p:cNvCxnSpPr/>
          <p:nvPr/>
        </p:nvCxnSpPr>
        <p:spPr>
          <a:xfrm>
            <a:off x="163118" y="5659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78180" y="-143418"/>
            <a:ext cx="8599317" cy="1772280"/>
          </a:xfrm>
          <a:prstGeom prst="rect">
            <a:avLst/>
          </a:prstGeom>
          <a:noFill/>
        </p:spPr>
        <p:txBody>
          <a:bodyPr wrap="square" rtlCol="1">
            <a:spAutoFit/>
          </a:bodyPr>
          <a:lstStyle/>
          <a:p>
            <a:pPr algn="l"/>
            <a:r>
              <a:rPr lang="he-IL" sz="4000" b="1" dirty="0" smtClean="0">
                <a:solidFill>
                  <a:srgbClr val="00CC00"/>
                </a:solidFill>
                <a:latin typeface="David" panose="020E0502060401010101" pitchFamily="34" charset="-79"/>
                <a:cs typeface="David" panose="020E0502060401010101" pitchFamily="34" charset="-79"/>
              </a:rPr>
              <a:t>הנציב העליון השלישי- סיר ג'ון </a:t>
            </a:r>
            <a:r>
              <a:rPr lang="he-IL" sz="4000" b="1" dirty="0" err="1" smtClean="0">
                <a:solidFill>
                  <a:srgbClr val="00CC00"/>
                </a:solidFill>
                <a:latin typeface="David" panose="020E0502060401010101" pitchFamily="34" charset="-79"/>
                <a:cs typeface="David" panose="020E0502060401010101" pitchFamily="34" charset="-79"/>
              </a:rPr>
              <a:t>צ'נסלור</a:t>
            </a:r>
            <a:endParaRPr lang="en-US" sz="4000" b="1" dirty="0" smtClean="0">
              <a:solidFill>
                <a:srgbClr val="00CC00"/>
              </a:solidFill>
              <a:latin typeface="David" panose="020E0502060401010101" pitchFamily="34" charset="-79"/>
              <a:cs typeface="David" panose="020E0502060401010101" pitchFamily="34" charset="-79"/>
            </a:endParaRPr>
          </a:p>
          <a:p>
            <a:pPr>
              <a:lnSpc>
                <a:spcPts val="3500"/>
              </a:lnSpc>
            </a:pPr>
            <a:endParaRPr lang="he-IL" sz="4000" dirty="0">
              <a:solidFill>
                <a:schemeClr val="bg2"/>
              </a:solidFill>
              <a:latin typeface="avivbold" pitchFamily="2" charset="-79"/>
              <a:cs typeface="Keren" pitchFamily="2" charset="-79"/>
            </a:endParaRPr>
          </a:p>
          <a:p>
            <a:endParaRPr lang="he-IL" sz="4000" dirty="0">
              <a:latin typeface="avivbold" pitchFamily="2" charset="-79"/>
              <a:cs typeface="avivbold" pitchFamily="2" charset="-79"/>
            </a:endParaRPr>
          </a:p>
        </p:txBody>
      </p:sp>
      <p:sp>
        <p:nvSpPr>
          <p:cNvPr id="8" name="מלבן מעוגל 7"/>
          <p:cNvSpPr/>
          <p:nvPr/>
        </p:nvSpPr>
        <p:spPr>
          <a:xfrm>
            <a:off x="578908" y="615728"/>
            <a:ext cx="6794500" cy="113331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buFont typeface="Arial" panose="020B0604020202020204" pitchFamily="34" charset="0"/>
              <a:buChar char="•"/>
            </a:pPr>
            <a:endParaRPr lang="he-IL" sz="2000" dirty="0">
              <a:solidFill>
                <a:schemeClr val="tx1"/>
              </a:solidFill>
              <a:latin typeface="David" panose="020E0502060401010101" pitchFamily="34" charset="-79"/>
              <a:cs typeface="David" panose="020E0502060401010101" pitchFamily="34" charset="-79"/>
            </a:endParaRPr>
          </a:p>
        </p:txBody>
      </p:sp>
      <p:sp>
        <p:nvSpPr>
          <p:cNvPr id="9" name="מלבן מעוגל 8"/>
          <p:cNvSpPr/>
          <p:nvPr/>
        </p:nvSpPr>
        <p:spPr>
          <a:xfrm>
            <a:off x="7373408" y="839789"/>
            <a:ext cx="1933710" cy="73501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chemeClr val="tx1"/>
                </a:solidFill>
                <a:latin typeface="David" panose="020E0502060401010101" pitchFamily="34" charset="-79"/>
                <a:cs typeface="David" panose="020E0502060401010101" pitchFamily="34" charset="-79"/>
              </a:rPr>
              <a:t>מי</a:t>
            </a:r>
            <a:endParaRPr lang="he-IL" sz="2400" b="1" dirty="0">
              <a:solidFill>
                <a:schemeClr val="tx1"/>
              </a:solidFill>
              <a:latin typeface="David" panose="020E0502060401010101" pitchFamily="34" charset="-79"/>
              <a:cs typeface="David" panose="020E0502060401010101" pitchFamily="34" charset="-79"/>
            </a:endParaRPr>
          </a:p>
        </p:txBody>
      </p:sp>
      <p:sp>
        <p:nvSpPr>
          <p:cNvPr id="10" name="מלבן מעוגל 9"/>
          <p:cNvSpPr/>
          <p:nvPr/>
        </p:nvSpPr>
        <p:spPr>
          <a:xfrm>
            <a:off x="578908" y="1777935"/>
            <a:ext cx="6794500" cy="64536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נחשב לנציב חלש והתייחסו אליו כאל 'נציב שאינו אוהד את המפעל הציוני'.</a:t>
            </a:r>
            <a:endParaRPr lang="he-IL" dirty="0">
              <a:solidFill>
                <a:schemeClr val="tx1"/>
              </a:solidFill>
              <a:latin typeface="David" panose="020E0502060401010101" pitchFamily="34" charset="-79"/>
              <a:cs typeface="David" panose="020E0502060401010101" pitchFamily="34" charset="-79"/>
            </a:endParaRPr>
          </a:p>
        </p:txBody>
      </p:sp>
      <p:sp>
        <p:nvSpPr>
          <p:cNvPr id="11" name="מלבן מעוגל 10"/>
          <p:cNvSpPr/>
          <p:nvPr/>
        </p:nvSpPr>
        <p:spPr>
          <a:xfrm>
            <a:off x="7373408" y="1782913"/>
            <a:ext cx="1933710" cy="64038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smtClean="0">
                <a:solidFill>
                  <a:schemeClr val="tx1"/>
                </a:solidFill>
                <a:latin typeface="David" panose="020E0502060401010101" pitchFamily="34" charset="-79"/>
                <a:cs typeface="David" panose="020E0502060401010101" pitchFamily="34" charset="-79"/>
              </a:rPr>
              <a:t>פעולותיו</a:t>
            </a:r>
            <a:endParaRPr lang="he-IL" sz="2000" b="1" dirty="0">
              <a:solidFill>
                <a:schemeClr val="tx1"/>
              </a:solidFill>
              <a:latin typeface="David" panose="020E0502060401010101" pitchFamily="34" charset="-79"/>
              <a:cs typeface="David" panose="020E0502060401010101" pitchFamily="34" charset="-79"/>
            </a:endParaRPr>
          </a:p>
        </p:txBody>
      </p:sp>
      <p:sp>
        <p:nvSpPr>
          <p:cNvPr id="6" name="מלבן 5"/>
          <p:cNvSpPr/>
          <p:nvPr/>
        </p:nvSpPr>
        <p:spPr>
          <a:xfrm>
            <a:off x="928158" y="742722"/>
            <a:ext cx="6096000" cy="923330"/>
          </a:xfrm>
          <a:prstGeom prst="rect">
            <a:avLst/>
          </a:prstGeom>
        </p:spPr>
        <p:txBody>
          <a:bodyPr>
            <a:spAutoFit/>
          </a:bodyPr>
          <a:lstStyle/>
          <a:p>
            <a:pPr marL="302260" indent="-285750" algn="just">
              <a:buFont typeface="Arial" panose="020B0604020202020204" pitchFamily="34" charset="0"/>
              <a:buChar char="•"/>
            </a:pPr>
            <a:r>
              <a:rPr lang="he-IL" dirty="0" smtClean="0">
                <a:latin typeface="David" panose="020E0502060401010101" pitchFamily="34" charset="-79"/>
                <a:cs typeface="David" panose="020E0502060401010101" pitchFamily="34" charset="-79"/>
              </a:rPr>
              <a:t>כיהן בין השנים 1931-1928</a:t>
            </a:r>
            <a:r>
              <a:rPr lang="he-IL" dirty="0">
                <a:latin typeface="David" panose="020E0502060401010101" pitchFamily="34" charset="-79"/>
                <a:cs typeface="David" panose="020E0502060401010101" pitchFamily="34" charset="-79"/>
              </a:rPr>
              <a:t>, נחשב לחלש שבין כל הנציבים. בבואו לירושלים היה בן 58, ומאחוריו </a:t>
            </a:r>
            <a:r>
              <a:rPr lang="he-IL" dirty="0" err="1">
                <a:latin typeface="David" panose="020E0502060401010101" pitchFamily="34" charset="-79"/>
                <a:cs typeface="David" panose="020E0502060401010101" pitchFamily="34" charset="-79"/>
              </a:rPr>
              <a:t>נסיון</a:t>
            </a:r>
            <a:r>
              <a:rPr lang="he-IL" dirty="0">
                <a:latin typeface="David" panose="020E0502060401010101" pitchFamily="34" charset="-79"/>
                <a:cs typeface="David" panose="020E0502060401010101" pitchFamily="34" charset="-79"/>
              </a:rPr>
              <a:t> עשיר כפקיד קולוניאלי במושבותיה של בריטניה באפריקה ובאיים הקריביים.</a:t>
            </a:r>
          </a:p>
        </p:txBody>
      </p:sp>
      <p:sp>
        <p:nvSpPr>
          <p:cNvPr id="15" name="מלבן מעוגל 14"/>
          <p:cNvSpPr/>
          <p:nvPr/>
        </p:nvSpPr>
        <p:spPr>
          <a:xfrm>
            <a:off x="578908" y="2436850"/>
            <a:ext cx="6794500" cy="349405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he-IL" dirty="0" smtClean="0">
              <a:solidFill>
                <a:schemeClr val="tx1"/>
              </a:solidFill>
              <a:latin typeface="David" panose="020E0502060401010101" pitchFamily="34" charset="-79"/>
              <a:cs typeface="David" panose="020E0502060401010101" pitchFamily="34" charset="-79"/>
            </a:endParaRPr>
          </a:p>
          <a:p>
            <a:pPr marL="285750" indent="-28575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סכסוך חמור בין היהודים לערבים סביב התפילה ליד הכותל המערבי.</a:t>
            </a:r>
          </a:p>
          <a:p>
            <a:pPr marL="285750" indent="-28575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פרעות תרפ"ט/1929.</a:t>
            </a:r>
          </a:p>
          <a:p>
            <a:pPr marL="285750" indent="-28575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וועדת שאו שהמליצה להגביל את </a:t>
            </a:r>
            <a:r>
              <a:rPr lang="he-IL" dirty="0" err="1" smtClean="0">
                <a:solidFill>
                  <a:schemeClr val="tx1"/>
                </a:solidFill>
                <a:latin typeface="David" panose="020E0502060401010101" pitchFamily="34" charset="-79"/>
                <a:cs typeface="David" panose="020E0502060401010101" pitchFamily="34" charset="-79"/>
              </a:rPr>
              <a:t>העליה</a:t>
            </a:r>
            <a:r>
              <a:rPr lang="he-IL" dirty="0" smtClean="0">
                <a:solidFill>
                  <a:schemeClr val="tx1"/>
                </a:solidFill>
                <a:latin typeface="David" panose="020E0502060401010101" pitchFamily="34" charset="-79"/>
                <a:cs typeface="David" panose="020E0502060401010101" pitchFamily="34" charset="-79"/>
              </a:rPr>
              <a:t> כיון שהיא מחזקת את פחדם של הערבים.</a:t>
            </a:r>
          </a:p>
          <a:p>
            <a:pPr marL="285750" indent="-28575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וועדת סימפסון שהמליצה:</a:t>
            </a:r>
          </a:p>
          <a:p>
            <a:pPr marL="285750" indent="-28575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להגביל את אפשרות קניית אדמות על ידי יהודים.</a:t>
            </a:r>
          </a:p>
          <a:p>
            <a:pPr marL="285750" indent="-28575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להגביל את העלייה רק ליהודים בעלי יכולת כלכלית שיתרמו לפיתוח הארץ.</a:t>
            </a:r>
          </a:p>
          <a:p>
            <a:pPr marL="285750" indent="-28575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'וועדת הכותל' שמונתה על ידי חבר הלאומים והמליצה להתיר ליהודים להתפלל ליד הכותל, אך לאסור הצבת ספסלים ברחבה, לקרא בתורה ולתקוע בשופר.</a:t>
            </a:r>
          </a:p>
          <a:p>
            <a:pPr marL="285750" indent="-28575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הספר הלבן השני של לורד </a:t>
            </a:r>
            <a:r>
              <a:rPr lang="he-IL" dirty="0" err="1" smtClean="0">
                <a:solidFill>
                  <a:schemeClr val="tx1"/>
                </a:solidFill>
                <a:latin typeface="David" panose="020E0502060401010101" pitchFamily="34" charset="-79"/>
                <a:cs typeface="David" panose="020E0502060401010101" pitchFamily="34" charset="-79"/>
              </a:rPr>
              <a:t>פספילד</a:t>
            </a:r>
            <a:r>
              <a:rPr lang="he-IL" dirty="0" smtClean="0">
                <a:solidFill>
                  <a:schemeClr val="tx1"/>
                </a:solidFill>
                <a:latin typeface="David" panose="020E0502060401010101" pitchFamily="34" charset="-79"/>
                <a:cs typeface="David" panose="020E0502060401010101" pitchFamily="34" charset="-79"/>
              </a:rPr>
              <a:t>.</a:t>
            </a:r>
          </a:p>
          <a:p>
            <a:pPr marL="285750" indent="-285750">
              <a:buFont typeface="Arial" panose="020B0604020202020204" pitchFamily="34" charset="0"/>
              <a:buChar char="•"/>
            </a:pPr>
            <a:endParaRPr lang="he-IL" dirty="0">
              <a:solidFill>
                <a:schemeClr val="tx1"/>
              </a:solidFill>
              <a:latin typeface="David" panose="020E0502060401010101" pitchFamily="34" charset="-79"/>
              <a:cs typeface="David" panose="020E0502060401010101" pitchFamily="34" charset="-79"/>
            </a:endParaRPr>
          </a:p>
        </p:txBody>
      </p:sp>
      <p:sp>
        <p:nvSpPr>
          <p:cNvPr id="16" name="מלבן מעוגל 15"/>
          <p:cNvSpPr/>
          <p:nvPr/>
        </p:nvSpPr>
        <p:spPr>
          <a:xfrm>
            <a:off x="7373408" y="3714797"/>
            <a:ext cx="1933710" cy="74272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smtClean="0">
                <a:solidFill>
                  <a:schemeClr val="tx1"/>
                </a:solidFill>
                <a:latin typeface="David" panose="020E0502060401010101" pitchFamily="34" charset="-79"/>
                <a:cs typeface="David" panose="020E0502060401010101" pitchFamily="34" charset="-79"/>
              </a:rPr>
              <a:t>אירועים בתקופת נציבותו</a:t>
            </a:r>
            <a:endParaRPr lang="he-IL" sz="2000" b="1" dirty="0">
              <a:solidFill>
                <a:schemeClr val="tx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01452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8" grpId="0" animBg="1"/>
      <p:bldP spid="9" grpId="0" animBg="1"/>
      <p:bldP spid="10" grpId="0" animBg="1"/>
      <p:bldP spid="11" grpId="0" animBg="1"/>
      <p:bldP spid="6" grpId="0"/>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cxnSp>
        <p:nvCxnSpPr>
          <p:cNvPr id="12" name="מחבר ישר 11"/>
          <p:cNvCxnSpPr/>
          <p:nvPr/>
        </p:nvCxnSpPr>
        <p:spPr>
          <a:xfrm>
            <a:off x="163118" y="5659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78180" y="-143418"/>
            <a:ext cx="8599317" cy="1556836"/>
          </a:xfrm>
          <a:prstGeom prst="rect">
            <a:avLst/>
          </a:prstGeom>
          <a:noFill/>
        </p:spPr>
        <p:txBody>
          <a:bodyPr wrap="square" rtlCol="1">
            <a:spAutoFit/>
          </a:bodyPr>
          <a:lstStyle/>
          <a:p>
            <a:pPr algn="l"/>
            <a:r>
              <a:rPr lang="he-IL" sz="4800" b="1" dirty="0" smtClean="0">
                <a:solidFill>
                  <a:srgbClr val="00CC00"/>
                </a:solidFill>
                <a:latin typeface="David" panose="020E0502060401010101" pitchFamily="34" charset="-79"/>
                <a:cs typeface="David" panose="020E0502060401010101" pitchFamily="34" charset="-79"/>
              </a:rPr>
              <a:t>מאורעות תרפ"ט</a:t>
            </a:r>
            <a:endParaRPr lang="en-US" sz="4800" b="1" dirty="0" smtClean="0">
              <a:solidFill>
                <a:srgbClr val="00CC00"/>
              </a:solidFill>
              <a:latin typeface="David" panose="020E0502060401010101" pitchFamily="34" charset="-79"/>
              <a:cs typeface="David" panose="020E0502060401010101" pitchFamily="34" charset="-79"/>
            </a:endParaRPr>
          </a:p>
          <a:p>
            <a:pPr>
              <a:lnSpc>
                <a:spcPts val="3500"/>
              </a:lnSpc>
            </a:pPr>
            <a:endParaRPr lang="he-IL" sz="2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sp>
        <p:nvSpPr>
          <p:cNvPr id="8" name="מלבן מעוגל 7"/>
          <p:cNvSpPr/>
          <p:nvPr/>
        </p:nvSpPr>
        <p:spPr>
          <a:xfrm>
            <a:off x="578908" y="660458"/>
            <a:ext cx="6794500" cy="1477328"/>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buFont typeface="Arial" panose="020B0604020202020204" pitchFamily="34" charset="0"/>
              <a:buChar char="•"/>
            </a:pPr>
            <a:endParaRPr lang="he-IL" sz="2000" dirty="0">
              <a:solidFill>
                <a:schemeClr val="tx1"/>
              </a:solidFill>
              <a:latin typeface="David" panose="020E0502060401010101" pitchFamily="34" charset="-79"/>
              <a:cs typeface="David" panose="020E0502060401010101" pitchFamily="34" charset="-79"/>
            </a:endParaRPr>
          </a:p>
        </p:txBody>
      </p:sp>
      <p:sp>
        <p:nvSpPr>
          <p:cNvPr id="9" name="מלבן מעוגל 8"/>
          <p:cNvSpPr/>
          <p:nvPr/>
        </p:nvSpPr>
        <p:spPr>
          <a:xfrm>
            <a:off x="7373408" y="966789"/>
            <a:ext cx="1933710" cy="64189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chemeClr val="tx1"/>
                </a:solidFill>
                <a:latin typeface="David" panose="020E0502060401010101" pitchFamily="34" charset="-79"/>
                <a:cs typeface="David" panose="020E0502060401010101" pitchFamily="34" charset="-79"/>
              </a:rPr>
              <a:t>רקע</a:t>
            </a:r>
            <a:endParaRPr lang="he-IL" sz="2400" b="1" dirty="0">
              <a:solidFill>
                <a:schemeClr val="tx1"/>
              </a:solidFill>
              <a:latin typeface="David" panose="020E0502060401010101" pitchFamily="34" charset="-79"/>
              <a:cs typeface="David" panose="020E0502060401010101" pitchFamily="34" charset="-79"/>
            </a:endParaRPr>
          </a:p>
        </p:txBody>
      </p:sp>
      <p:sp>
        <p:nvSpPr>
          <p:cNvPr id="11" name="מלבן מעוגל 10"/>
          <p:cNvSpPr/>
          <p:nvPr/>
        </p:nvSpPr>
        <p:spPr>
          <a:xfrm>
            <a:off x="7415742" y="2698298"/>
            <a:ext cx="1933710" cy="61572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chemeClr val="tx1"/>
                </a:solidFill>
                <a:latin typeface="David" panose="020E0502060401010101" pitchFamily="34" charset="-79"/>
                <a:cs typeface="David" panose="020E0502060401010101" pitchFamily="34" charset="-79"/>
              </a:rPr>
              <a:t>האירועים</a:t>
            </a:r>
            <a:endParaRPr lang="he-IL" sz="2400" b="1" dirty="0">
              <a:solidFill>
                <a:schemeClr val="tx1"/>
              </a:solidFill>
              <a:latin typeface="David" panose="020E0502060401010101" pitchFamily="34" charset="-79"/>
              <a:cs typeface="David" panose="020E0502060401010101" pitchFamily="34" charset="-79"/>
            </a:endParaRPr>
          </a:p>
        </p:txBody>
      </p:sp>
      <p:sp>
        <p:nvSpPr>
          <p:cNvPr id="6" name="מלבן 5"/>
          <p:cNvSpPr/>
          <p:nvPr/>
        </p:nvSpPr>
        <p:spPr>
          <a:xfrm>
            <a:off x="928158" y="660457"/>
            <a:ext cx="6096000" cy="1477328"/>
          </a:xfrm>
          <a:prstGeom prst="rect">
            <a:avLst/>
          </a:prstGeom>
        </p:spPr>
        <p:txBody>
          <a:bodyPr>
            <a:spAutoFit/>
          </a:bodyPr>
          <a:lstStyle/>
          <a:p>
            <a:pPr marL="302260" indent="-285750" algn="just">
              <a:buFont typeface="Arial" panose="020B0604020202020204" pitchFamily="34" charset="0"/>
              <a:buChar char="•"/>
            </a:pPr>
            <a:r>
              <a:rPr lang="he-IL" dirty="0" smtClean="0">
                <a:latin typeface="David" panose="020E0502060401010101" pitchFamily="34" charset="-79"/>
                <a:cs typeface="David" panose="020E0502060401010101" pitchFamily="34" charset="-79"/>
              </a:rPr>
              <a:t>חג' אמין אל-חוסייני מעניק לסכסוך עם היהודים אופי דתי, בטענה כי היהודים מתכוונים להשתלט על הר הבית ומסגדיו.</a:t>
            </a:r>
          </a:p>
          <a:p>
            <a:pPr marL="302260" indent="-285750" algn="just">
              <a:buFont typeface="Arial" panose="020B0604020202020204" pitchFamily="34" charset="0"/>
              <a:buChar char="•"/>
            </a:pPr>
            <a:r>
              <a:rPr lang="he-IL" dirty="0" smtClean="0">
                <a:latin typeface="David" panose="020E0502060401010101" pitchFamily="34" charset="-79"/>
                <a:cs typeface="David" panose="020E0502060401010101" pitchFamily="34" charset="-79"/>
              </a:rPr>
              <a:t>העיתונות הערבית מתסיסה את ההמונים עם צילומים של כרטיסי ברכה לראש השנה עליהם מופיעה תמונת הר הבית.</a:t>
            </a:r>
          </a:p>
          <a:p>
            <a:pPr marL="302260" indent="-285750" algn="just">
              <a:buFont typeface="Arial" panose="020B0604020202020204" pitchFamily="34" charset="0"/>
              <a:buChar char="•"/>
            </a:pPr>
            <a:r>
              <a:rPr lang="he-IL" dirty="0" smtClean="0">
                <a:latin typeface="David" panose="020E0502060401010101" pitchFamily="34" charset="-79"/>
                <a:cs typeface="David" panose="020E0502060401010101" pitchFamily="34" charset="-79"/>
              </a:rPr>
              <a:t>צעדת צעירי בית"ר בתשעה באב תחת הסיסמה 'הכותל-כותלנו'.</a:t>
            </a:r>
          </a:p>
        </p:txBody>
      </p:sp>
      <p:sp>
        <p:nvSpPr>
          <p:cNvPr id="17" name="מלבן מעוגל 16"/>
          <p:cNvSpPr/>
          <p:nvPr/>
        </p:nvSpPr>
        <p:spPr>
          <a:xfrm>
            <a:off x="578908" y="3822700"/>
            <a:ext cx="6794500" cy="730599"/>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nSpc>
                <a:spcPct val="150000"/>
              </a:lnSpc>
            </a:pPr>
            <a:endParaRPr lang="he-IL" dirty="0" smtClean="0">
              <a:solidFill>
                <a:schemeClr val="tx1"/>
              </a:solidFill>
              <a:latin typeface="David" panose="020E0502060401010101" pitchFamily="34" charset="-79"/>
              <a:cs typeface="David" panose="020E0502060401010101" pitchFamily="34" charset="-79"/>
            </a:endParaRPr>
          </a:p>
          <a:p>
            <a:pPr>
              <a:lnSpc>
                <a:spcPct val="150000"/>
              </a:lnSpc>
            </a:pPr>
            <a:r>
              <a:rPr lang="he-IL" dirty="0" smtClean="0">
                <a:solidFill>
                  <a:schemeClr val="tx1"/>
                </a:solidFill>
                <a:latin typeface="David" panose="020E0502060401010101" pitchFamily="34" charset="-79"/>
                <a:cs typeface="David" panose="020E0502060401010101" pitchFamily="34" charset="-79"/>
              </a:rPr>
              <a:t>מחאות חריפות לממשלת בריטניה על אוזלת היד של ממשלת המנדט</a:t>
            </a:r>
            <a:endParaRPr lang="he-IL" dirty="0">
              <a:solidFill>
                <a:schemeClr val="tx1"/>
              </a:solidFill>
              <a:latin typeface="David" panose="020E0502060401010101" pitchFamily="34" charset="-79"/>
              <a:cs typeface="David" panose="020E0502060401010101" pitchFamily="34" charset="-79"/>
            </a:endParaRPr>
          </a:p>
          <a:p>
            <a:pPr marL="285750" indent="-285750">
              <a:lnSpc>
                <a:spcPct val="150000"/>
              </a:lnSpc>
              <a:buFont typeface="Arial" panose="020B0604020202020204" pitchFamily="34" charset="0"/>
              <a:buChar char="•"/>
            </a:pPr>
            <a:endParaRPr lang="he-IL" dirty="0" smtClean="0">
              <a:solidFill>
                <a:schemeClr val="tx1"/>
              </a:solidFill>
              <a:latin typeface="David" panose="020E0502060401010101" pitchFamily="34" charset="-79"/>
              <a:cs typeface="David" panose="020E0502060401010101" pitchFamily="34" charset="-79"/>
            </a:endParaRPr>
          </a:p>
          <a:p>
            <a:endParaRPr lang="he-IL" dirty="0" smtClean="0">
              <a:solidFill>
                <a:schemeClr val="tx1"/>
              </a:solidFill>
              <a:latin typeface="David" panose="020E0502060401010101" pitchFamily="34" charset="-79"/>
              <a:cs typeface="David" panose="020E0502060401010101" pitchFamily="34" charset="-79"/>
            </a:endParaRPr>
          </a:p>
        </p:txBody>
      </p:sp>
      <p:sp>
        <p:nvSpPr>
          <p:cNvPr id="18" name="מלבן מעוגל 17"/>
          <p:cNvSpPr/>
          <p:nvPr/>
        </p:nvSpPr>
        <p:spPr>
          <a:xfrm>
            <a:off x="7373408" y="3817623"/>
            <a:ext cx="1933710" cy="73567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chemeClr val="tx1"/>
                </a:solidFill>
                <a:latin typeface="David" panose="020E0502060401010101" pitchFamily="34" charset="-79"/>
                <a:cs typeface="David" panose="020E0502060401010101" pitchFamily="34" charset="-79"/>
              </a:rPr>
              <a:t>תגובת היהודים</a:t>
            </a:r>
            <a:endParaRPr lang="he-IL" sz="2400" b="1" dirty="0">
              <a:solidFill>
                <a:schemeClr val="tx1"/>
              </a:solidFill>
              <a:latin typeface="David" panose="020E0502060401010101" pitchFamily="34" charset="-79"/>
              <a:cs typeface="David" panose="020E0502060401010101" pitchFamily="34" charset="-79"/>
            </a:endParaRPr>
          </a:p>
        </p:txBody>
      </p:sp>
      <p:sp>
        <p:nvSpPr>
          <p:cNvPr id="15" name="מלבן מעוגל 14"/>
          <p:cNvSpPr/>
          <p:nvPr/>
        </p:nvSpPr>
        <p:spPr>
          <a:xfrm>
            <a:off x="592666" y="2145409"/>
            <a:ext cx="6794500" cy="1677291"/>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המון מוסת יוצא מהר הבית ורוצח 17 יהודים בשכונות היהודיות.</a:t>
            </a:r>
          </a:p>
          <a:p>
            <a:pPr marL="342900" indent="-34290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בחברון נרצחים 66 יהודים והיישוב היהודי נחרב.</a:t>
            </a:r>
          </a:p>
          <a:p>
            <a:pPr marL="342900" indent="-34290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בצפת מחוללים בתי כנסת, נרצחים 18 יהודים ו-80 נפצעים.</a:t>
            </a:r>
          </a:p>
          <a:p>
            <a:pPr marL="342900" indent="-34290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התנגשויות גם ביפו, תל אביב וחיפה.</a:t>
            </a:r>
          </a:p>
          <a:p>
            <a:pPr marL="342900" indent="-34290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בסך הכול נרצחים 133 יהודים ו-339 נפצעים.</a:t>
            </a:r>
            <a:endParaRPr lang="he-IL" dirty="0">
              <a:solidFill>
                <a:schemeClr val="tx1"/>
              </a:solidFill>
              <a:latin typeface="David" panose="020E0502060401010101" pitchFamily="34" charset="-79"/>
              <a:cs typeface="David" panose="020E0502060401010101" pitchFamily="34" charset="-79"/>
            </a:endParaRPr>
          </a:p>
        </p:txBody>
      </p:sp>
      <p:sp>
        <p:nvSpPr>
          <p:cNvPr id="3" name="AutoShape 2" descr="מאורעות תרפ&quot;ט: כיצד הם השפיעו על ההיסטוריה המדממת של ישראל? | מעריב"/>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7" name="תמונה 6"/>
          <p:cNvPicPr>
            <a:picLocks noChangeAspect="1"/>
          </p:cNvPicPr>
          <p:nvPr/>
        </p:nvPicPr>
        <p:blipFill>
          <a:blip r:embed="rId3"/>
          <a:stretch>
            <a:fillRect/>
          </a:stretch>
        </p:blipFill>
        <p:spPr>
          <a:xfrm>
            <a:off x="5308600" y="4628687"/>
            <a:ext cx="1270000" cy="1580842"/>
          </a:xfrm>
          <a:prstGeom prst="rect">
            <a:avLst/>
          </a:prstGeom>
        </p:spPr>
      </p:pic>
      <p:pic>
        <p:nvPicPr>
          <p:cNvPr id="3080" name="Picture 8" descr="פרופ' הלל כהן: &quot;שעת האפס&quot; - מאורעות תרפ&quot;ט בעיניים ערביות‎ - YouTube"/>
          <p:cNvPicPr>
            <a:picLocks noChangeAspect="1" noChangeArrowheads="1"/>
          </p:cNvPicPr>
          <p:nvPr/>
        </p:nvPicPr>
        <p:blipFill rotWithShape="1">
          <a:blip r:embed="rId4">
            <a:extLst>
              <a:ext uri="{28A0092B-C50C-407E-A947-70E740481C1C}">
                <a14:useLocalDpi xmlns:a14="http://schemas.microsoft.com/office/drawing/2010/main" val="0"/>
              </a:ext>
            </a:extLst>
          </a:blip>
          <a:srcRect t="10232" r="6181" b="17917"/>
          <a:stretch/>
        </p:blipFill>
        <p:spPr bwMode="auto">
          <a:xfrm>
            <a:off x="1806575" y="4463227"/>
            <a:ext cx="2422525" cy="1391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38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circle(in)">
                                      <p:cBhvr>
                                        <p:cTn id="44" dur="2000"/>
                                        <p:tgtEl>
                                          <p:spTgt spid="7"/>
                                        </p:tgtEl>
                                      </p:cBhvr>
                                    </p:animEffect>
                                  </p:childTnLst>
                                </p:cTn>
                              </p:par>
                              <p:par>
                                <p:cTn id="45" presetID="6" presetClass="entr" presetSubtype="16" fill="hold" nodeType="withEffect">
                                  <p:stCondLst>
                                    <p:cond delay="0"/>
                                  </p:stCondLst>
                                  <p:childTnLst>
                                    <p:set>
                                      <p:cBhvr>
                                        <p:cTn id="46" dur="1" fill="hold">
                                          <p:stCondLst>
                                            <p:cond delay="0"/>
                                          </p:stCondLst>
                                        </p:cTn>
                                        <p:tgtEl>
                                          <p:spTgt spid="3080"/>
                                        </p:tgtEl>
                                        <p:attrNameLst>
                                          <p:attrName>style.visibility</p:attrName>
                                        </p:attrNameLst>
                                      </p:cBhvr>
                                      <p:to>
                                        <p:strVal val="visible"/>
                                      </p:to>
                                    </p:set>
                                    <p:animEffect transition="in" filter="circle(in)">
                                      <p:cBhvr>
                                        <p:cTn id="47" dur="2000"/>
                                        <p:tgtEl>
                                          <p:spTgt spid="308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8" grpId="0" animBg="1"/>
      <p:bldP spid="9" grpId="0" animBg="1"/>
      <p:bldP spid="11" grpId="0" animBg="1"/>
      <p:bldP spid="6" grpId="0"/>
      <p:bldP spid="17" grpId="0" animBg="1"/>
      <p:bldP spid="18"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cxnSp>
        <p:nvCxnSpPr>
          <p:cNvPr id="12" name="מחבר ישר 11"/>
          <p:cNvCxnSpPr/>
          <p:nvPr/>
        </p:nvCxnSpPr>
        <p:spPr>
          <a:xfrm>
            <a:off x="163118" y="5659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78180" y="-143418"/>
            <a:ext cx="8599317" cy="1433726"/>
          </a:xfrm>
          <a:prstGeom prst="rect">
            <a:avLst/>
          </a:prstGeom>
          <a:noFill/>
        </p:spPr>
        <p:txBody>
          <a:bodyPr wrap="square" rtlCol="1">
            <a:spAutoFit/>
          </a:bodyPr>
          <a:lstStyle/>
          <a:p>
            <a:pPr algn="l"/>
            <a:r>
              <a:rPr lang="he-IL" sz="4000" b="1" dirty="0" smtClean="0">
                <a:solidFill>
                  <a:srgbClr val="00CC00"/>
                </a:solidFill>
                <a:latin typeface="David" panose="020E0502060401010101" pitchFamily="34" charset="-79"/>
                <a:cs typeface="David" panose="020E0502060401010101" pitchFamily="34" charset="-79"/>
              </a:rPr>
              <a:t>מאורעות תרפ"ט- הספר הלבן השני</a:t>
            </a:r>
            <a:endParaRPr lang="en-US" sz="4000" b="1" dirty="0" smtClean="0">
              <a:solidFill>
                <a:srgbClr val="00CC00"/>
              </a:solidFill>
              <a:latin typeface="David" panose="020E0502060401010101" pitchFamily="34" charset="-79"/>
              <a:cs typeface="David" panose="020E0502060401010101" pitchFamily="34" charset="-79"/>
            </a:endParaRPr>
          </a:p>
          <a:p>
            <a:pPr>
              <a:lnSpc>
                <a:spcPts val="3500"/>
              </a:lnSpc>
            </a:pPr>
            <a:endParaRPr lang="he-IL" sz="2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sp>
        <p:nvSpPr>
          <p:cNvPr id="8" name="מלבן מעוגל 7"/>
          <p:cNvSpPr/>
          <p:nvPr/>
        </p:nvSpPr>
        <p:spPr>
          <a:xfrm>
            <a:off x="578908" y="838258"/>
            <a:ext cx="6794500" cy="340120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dirty="0" smtClean="0">
                <a:solidFill>
                  <a:schemeClr val="tx1"/>
                </a:solidFill>
                <a:latin typeface="David" panose="020E0502060401010101" pitchFamily="34" charset="-79"/>
                <a:cs typeface="David" panose="020E0502060401010101" pitchFamily="34" charset="-79"/>
              </a:rPr>
              <a:t>הספר </a:t>
            </a:r>
            <a:r>
              <a:rPr lang="he-IL" dirty="0">
                <a:solidFill>
                  <a:schemeClr val="tx1"/>
                </a:solidFill>
                <a:latin typeface="David" panose="020E0502060401010101" pitchFamily="34" charset="-79"/>
                <a:cs typeface="David" panose="020E0502060401010101" pitchFamily="34" charset="-79"/>
              </a:rPr>
              <a:t>נקרא על שם שר המושבות </a:t>
            </a:r>
            <a:r>
              <a:rPr lang="he-IL" dirty="0" smtClean="0">
                <a:solidFill>
                  <a:schemeClr val="tx1"/>
                </a:solidFill>
                <a:latin typeface="David" panose="020E0502060401010101" pitchFamily="34" charset="-79"/>
                <a:cs typeface="David" panose="020E0502060401010101" pitchFamily="34" charset="-79"/>
              </a:rPr>
              <a:t>הבריטי באותה </a:t>
            </a:r>
            <a:r>
              <a:rPr lang="he-IL" dirty="0">
                <a:solidFill>
                  <a:schemeClr val="tx1"/>
                </a:solidFill>
                <a:latin typeface="David" panose="020E0502060401010101" pitchFamily="34" charset="-79"/>
                <a:cs typeface="David" panose="020E0502060401010101" pitchFamily="34" charset="-79"/>
              </a:rPr>
              <a:t>תקופה </a:t>
            </a:r>
            <a:r>
              <a:rPr lang="he-IL" dirty="0" smtClean="0">
                <a:solidFill>
                  <a:schemeClr val="tx1"/>
                </a:solidFill>
                <a:latin typeface="David" panose="020E0502060401010101" pitchFamily="34" charset="-79"/>
                <a:cs typeface="David" panose="020E0502060401010101" pitchFamily="34" charset="-79"/>
              </a:rPr>
              <a:t>הלורד </a:t>
            </a:r>
            <a:r>
              <a:rPr lang="he-IL" dirty="0" err="1" smtClean="0">
                <a:solidFill>
                  <a:schemeClr val="tx1"/>
                </a:solidFill>
                <a:latin typeface="David" panose="020E0502060401010101" pitchFamily="34" charset="-79"/>
                <a:cs typeface="David" panose="020E0502060401010101" pitchFamily="34" charset="-79"/>
              </a:rPr>
              <a:t>פאספילד</a:t>
            </a:r>
            <a:r>
              <a:rPr lang="he-IL" dirty="0" smtClean="0">
                <a:solidFill>
                  <a:schemeClr val="tx1"/>
                </a:solidFill>
                <a:latin typeface="David" panose="020E0502060401010101" pitchFamily="34" charset="-79"/>
                <a:cs typeface="David" panose="020E0502060401010101" pitchFamily="34" charset="-79"/>
              </a:rPr>
              <a:t> (סידני </a:t>
            </a:r>
            <a:r>
              <a:rPr lang="he-IL" dirty="0" err="1">
                <a:solidFill>
                  <a:schemeClr val="tx1"/>
                </a:solidFill>
                <a:latin typeface="David" panose="020E0502060401010101" pitchFamily="34" charset="-79"/>
                <a:cs typeface="David" panose="020E0502060401010101" pitchFamily="34" charset="-79"/>
              </a:rPr>
              <a:t>וב</a:t>
            </a:r>
            <a:r>
              <a:rPr lang="he-IL" dirty="0">
                <a:solidFill>
                  <a:schemeClr val="tx1"/>
                </a:solidFill>
                <a:latin typeface="David" panose="020E0502060401010101" pitchFamily="34" charset="-79"/>
                <a:cs typeface="David" panose="020E0502060401010101" pitchFamily="34" charset="-79"/>
              </a:rPr>
              <a:t>) ועסק במספר תחומים:</a:t>
            </a:r>
          </a:p>
          <a:p>
            <a:pPr marL="342900" indent="-342900">
              <a:buFont typeface="Arial" panose="020B0604020202020204" pitchFamily="34" charset="0"/>
              <a:buChar char="•"/>
            </a:pPr>
            <a:r>
              <a:rPr lang="he-IL" dirty="0">
                <a:solidFill>
                  <a:schemeClr val="tx1"/>
                </a:solidFill>
                <a:latin typeface="David" panose="020E0502060401010101" pitchFamily="34" charset="-79"/>
                <a:cs typeface="David" panose="020E0502060401010101" pitchFamily="34" charset="-79"/>
              </a:rPr>
              <a:t>בתחום הקרקעות נאמר שלא נשארו קרקעות עודפות בארץ וניתן למכור קרקעות ליהודים רק במקרים שלא תהיה פגיעה בערבים, ובהתאם לתוכניות </a:t>
            </a:r>
            <a:r>
              <a:rPr lang="he-IL" dirty="0" smtClean="0">
                <a:solidFill>
                  <a:schemeClr val="tx1"/>
                </a:solidFill>
                <a:latin typeface="David" panose="020E0502060401010101" pitchFamily="34" charset="-79"/>
                <a:cs typeface="David" panose="020E0502060401010101" pitchFamily="34" charset="-79"/>
              </a:rPr>
              <a:t>המנדט הבריטי.</a:t>
            </a:r>
            <a:endParaRPr lang="he-IL" dirty="0">
              <a:solidFill>
                <a:schemeClr val="tx1"/>
              </a:solidFill>
              <a:latin typeface="David" panose="020E0502060401010101" pitchFamily="34" charset="-79"/>
              <a:cs typeface="David" panose="020E0502060401010101" pitchFamily="34" charset="-79"/>
            </a:endParaRPr>
          </a:p>
          <a:p>
            <a:pPr marL="342900" indent="-342900">
              <a:buFont typeface="Arial" panose="020B0604020202020204" pitchFamily="34" charset="0"/>
              <a:buChar char="•"/>
            </a:pPr>
            <a:r>
              <a:rPr lang="he-IL" dirty="0">
                <a:solidFill>
                  <a:schemeClr val="tx1"/>
                </a:solidFill>
                <a:latin typeface="David" panose="020E0502060401010101" pitchFamily="34" charset="-79"/>
                <a:cs typeface="David" panose="020E0502060401010101" pitchFamily="34" charset="-79"/>
              </a:rPr>
              <a:t>בתחום העלייה והתעסוקה, העלייה תוגבל בהתאם ליכולת הקליטה הכלכלית ובהתחשב במצב התעסוקה ברחוב הערבי, כל עוד קיימת אבטלה ברחוב הערבי לא יוכלו עולים חדשים לעלות. חובת בריטניה לצמצם את </a:t>
            </a:r>
            <a:r>
              <a:rPr lang="he-IL" dirty="0" smtClean="0">
                <a:solidFill>
                  <a:schemeClr val="tx1"/>
                </a:solidFill>
                <a:latin typeface="David" panose="020E0502060401010101" pitchFamily="34" charset="-79"/>
                <a:cs typeface="David" panose="020E0502060401010101" pitchFamily="34" charset="-79"/>
              </a:rPr>
              <a:t>העלייה היהודית לארץ ישראל .</a:t>
            </a:r>
            <a:endParaRPr lang="he-IL" dirty="0">
              <a:solidFill>
                <a:schemeClr val="tx1"/>
              </a:solidFill>
              <a:latin typeface="David" panose="020E0502060401010101" pitchFamily="34" charset="-79"/>
              <a:cs typeface="David" panose="020E0502060401010101" pitchFamily="34" charset="-79"/>
            </a:endParaRPr>
          </a:p>
          <a:p>
            <a:pPr marL="342900" indent="-342900">
              <a:buFont typeface="Arial" panose="020B0604020202020204" pitchFamily="34" charset="0"/>
              <a:buChar char="•"/>
            </a:pPr>
            <a:r>
              <a:rPr lang="he-IL" dirty="0">
                <a:solidFill>
                  <a:schemeClr val="tx1"/>
                </a:solidFill>
                <a:latin typeface="David" panose="020E0502060401010101" pitchFamily="34" charset="-79"/>
                <a:cs typeface="David" panose="020E0502060401010101" pitchFamily="34" charset="-79"/>
              </a:rPr>
              <a:t>בספר נאמר שישנה התחייבות כפולה לערבים וליהודים ולכן מומלץ להקים "מועצה מחוקקת", שתשקף את האינטרסים של כל צד.</a:t>
            </a:r>
          </a:p>
        </p:txBody>
      </p:sp>
      <p:sp>
        <p:nvSpPr>
          <p:cNvPr id="9" name="מלבן מעוגל 8"/>
          <p:cNvSpPr/>
          <p:nvPr/>
        </p:nvSpPr>
        <p:spPr>
          <a:xfrm>
            <a:off x="7373408" y="2211892"/>
            <a:ext cx="1933710" cy="64189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chemeClr val="tx1"/>
                </a:solidFill>
                <a:latin typeface="David" panose="020E0502060401010101" pitchFamily="34" charset="-79"/>
                <a:cs typeface="David" panose="020E0502060401010101" pitchFamily="34" charset="-79"/>
              </a:rPr>
              <a:t>תוכן</a:t>
            </a:r>
            <a:endParaRPr lang="he-IL" sz="2400" b="1" dirty="0">
              <a:solidFill>
                <a:schemeClr val="tx1"/>
              </a:solidFill>
              <a:latin typeface="David" panose="020E0502060401010101" pitchFamily="34" charset="-79"/>
              <a:cs typeface="David" panose="020E0502060401010101" pitchFamily="34" charset="-79"/>
            </a:endParaRPr>
          </a:p>
        </p:txBody>
      </p:sp>
      <p:sp>
        <p:nvSpPr>
          <p:cNvPr id="3" name="AutoShape 2" descr="מאורעות תרפ&quot;ט: כיצד הם השפיעו על ההיסטוריה המדממת של ישראל? | מעריב"/>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6" name="מלבן מעוגל 15"/>
          <p:cNvSpPr/>
          <p:nvPr/>
        </p:nvSpPr>
        <p:spPr>
          <a:xfrm>
            <a:off x="578908" y="4239464"/>
            <a:ext cx="6794500" cy="12319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buFont typeface="Arial" panose="020B0604020202020204" pitchFamily="34" charset="0"/>
              <a:buChar char="•"/>
            </a:pPr>
            <a:r>
              <a:rPr lang="he-IL" b="1" dirty="0" smtClean="0">
                <a:solidFill>
                  <a:srgbClr val="FF0000"/>
                </a:solidFill>
                <a:latin typeface="David" panose="020E0502060401010101" pitchFamily="34" charset="-79"/>
                <a:cs typeface="David" panose="020E0502060401010101" pitchFamily="34" charset="-79"/>
              </a:rPr>
              <a:t>נסיגה</a:t>
            </a:r>
            <a:r>
              <a:rPr lang="he-IL" dirty="0" smtClean="0">
                <a:solidFill>
                  <a:schemeClr val="tx1"/>
                </a:solidFill>
                <a:latin typeface="David" panose="020E0502060401010101" pitchFamily="34" charset="-79"/>
                <a:cs typeface="David" panose="020E0502060401010101" pitchFamily="34" charset="-79"/>
              </a:rPr>
              <a:t> מהצהרת בלפור. </a:t>
            </a:r>
          </a:p>
          <a:p>
            <a:pPr marL="342900" indent="-342900">
              <a:buFont typeface="Arial" panose="020B0604020202020204" pitchFamily="34" charset="0"/>
              <a:buChar char="•"/>
            </a:pPr>
            <a:r>
              <a:rPr lang="he-IL" b="1" dirty="0">
                <a:solidFill>
                  <a:srgbClr val="FF0000"/>
                </a:solidFill>
                <a:latin typeface="David" panose="020E0502060401010101" pitchFamily="34" charset="-79"/>
                <a:cs typeface="David" panose="020E0502060401010101" pitchFamily="34" charset="-79"/>
              </a:rPr>
              <a:t>הקפאת</a:t>
            </a:r>
            <a:r>
              <a:rPr lang="he-IL" dirty="0" smtClean="0">
                <a:solidFill>
                  <a:schemeClr val="tx1"/>
                </a:solidFill>
                <a:latin typeface="David" panose="020E0502060401010101" pitchFamily="34" charset="-79"/>
                <a:cs typeface="David" panose="020E0502060401010101" pitchFamily="34" charset="-79"/>
              </a:rPr>
              <a:t> הבית הלאומי.</a:t>
            </a:r>
          </a:p>
          <a:p>
            <a:pPr marL="342900" indent="-342900">
              <a:buFont typeface="Arial" panose="020B0604020202020204" pitchFamily="34" charset="0"/>
              <a:buChar char="•"/>
            </a:pPr>
            <a:r>
              <a:rPr lang="he-IL" b="1" dirty="0">
                <a:solidFill>
                  <a:srgbClr val="FF0000"/>
                </a:solidFill>
                <a:latin typeface="David" panose="020E0502060401010101" pitchFamily="34" charset="-79"/>
                <a:cs typeface="David" panose="020E0502060401010101" pitchFamily="34" charset="-79"/>
              </a:rPr>
              <a:t>ניגוד</a:t>
            </a:r>
            <a:r>
              <a:rPr lang="he-IL" dirty="0" smtClean="0">
                <a:solidFill>
                  <a:schemeClr val="tx1"/>
                </a:solidFill>
                <a:latin typeface="David" panose="020E0502060401010101" pitchFamily="34" charset="-79"/>
                <a:cs typeface="David" panose="020E0502060401010101" pitchFamily="34" charset="-79"/>
              </a:rPr>
              <a:t> </a:t>
            </a:r>
            <a:r>
              <a:rPr lang="he-IL" b="1" dirty="0">
                <a:solidFill>
                  <a:srgbClr val="FF0000"/>
                </a:solidFill>
                <a:latin typeface="David" panose="020E0502060401010101" pitchFamily="34" charset="-79"/>
                <a:cs typeface="David" panose="020E0502060401010101" pitchFamily="34" charset="-79"/>
              </a:rPr>
              <a:t>מוחלט</a:t>
            </a:r>
            <a:r>
              <a:rPr lang="he-IL" dirty="0" smtClean="0">
                <a:solidFill>
                  <a:schemeClr val="tx1"/>
                </a:solidFill>
                <a:latin typeface="David" panose="020E0502060401010101" pitchFamily="34" charset="-79"/>
                <a:cs typeface="David" panose="020E0502060401010101" pitchFamily="34" charset="-79"/>
              </a:rPr>
              <a:t> לכתב המנדט שקבע כי תימסרנה ליהודים אדמות הפקר או קרקעות ממשלתיות ללא שימוש.</a:t>
            </a:r>
            <a:endParaRPr lang="he-IL" dirty="0">
              <a:solidFill>
                <a:schemeClr val="tx1"/>
              </a:solidFill>
              <a:latin typeface="David" panose="020E0502060401010101" pitchFamily="34" charset="-79"/>
              <a:cs typeface="David" panose="020E0502060401010101" pitchFamily="34" charset="-79"/>
            </a:endParaRPr>
          </a:p>
        </p:txBody>
      </p:sp>
      <p:sp>
        <p:nvSpPr>
          <p:cNvPr id="19" name="מלבן מעוגל 18"/>
          <p:cNvSpPr/>
          <p:nvPr/>
        </p:nvSpPr>
        <p:spPr>
          <a:xfrm>
            <a:off x="7373408" y="4486431"/>
            <a:ext cx="1933710" cy="64038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smtClean="0">
                <a:solidFill>
                  <a:schemeClr val="tx1"/>
                </a:solidFill>
                <a:latin typeface="David" panose="020E0502060401010101" pitchFamily="34" charset="-79"/>
                <a:cs typeface="David" panose="020E0502060401010101" pitchFamily="34" charset="-79"/>
              </a:rPr>
              <a:t>משמעות</a:t>
            </a:r>
            <a:endParaRPr lang="he-IL" sz="2000" b="1" dirty="0">
              <a:solidFill>
                <a:schemeClr val="tx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675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8" grpId="0" animBg="1"/>
      <p:bldP spid="9"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cxnSp>
        <p:nvCxnSpPr>
          <p:cNvPr id="12" name="מחבר ישר 11"/>
          <p:cNvCxnSpPr/>
          <p:nvPr/>
        </p:nvCxnSpPr>
        <p:spPr>
          <a:xfrm>
            <a:off x="163118" y="5659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78180" y="-143418"/>
            <a:ext cx="8599317" cy="1433726"/>
          </a:xfrm>
          <a:prstGeom prst="rect">
            <a:avLst/>
          </a:prstGeom>
          <a:noFill/>
        </p:spPr>
        <p:txBody>
          <a:bodyPr wrap="square" rtlCol="1">
            <a:spAutoFit/>
          </a:bodyPr>
          <a:lstStyle/>
          <a:p>
            <a:pPr algn="l"/>
            <a:r>
              <a:rPr lang="he-IL" sz="4000" b="1" dirty="0" smtClean="0">
                <a:solidFill>
                  <a:srgbClr val="00CC00"/>
                </a:solidFill>
                <a:latin typeface="David" panose="020E0502060401010101" pitchFamily="34" charset="-79"/>
                <a:cs typeface="David" panose="020E0502060401010101" pitchFamily="34" charset="-79"/>
              </a:rPr>
              <a:t>מאורעות תרפ"ט- איגרת מקדונלד</a:t>
            </a:r>
            <a:endParaRPr lang="en-US" sz="4000" b="1" dirty="0" smtClean="0">
              <a:solidFill>
                <a:srgbClr val="00CC00"/>
              </a:solidFill>
              <a:latin typeface="David" panose="020E0502060401010101" pitchFamily="34" charset="-79"/>
              <a:cs typeface="David" panose="020E0502060401010101" pitchFamily="34" charset="-79"/>
            </a:endParaRPr>
          </a:p>
          <a:p>
            <a:pPr>
              <a:lnSpc>
                <a:spcPts val="3500"/>
              </a:lnSpc>
            </a:pPr>
            <a:endParaRPr lang="he-IL" sz="2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sp>
        <p:nvSpPr>
          <p:cNvPr id="8" name="מלבן מעוגל 7"/>
          <p:cNvSpPr/>
          <p:nvPr/>
        </p:nvSpPr>
        <p:spPr>
          <a:xfrm>
            <a:off x="155574" y="831600"/>
            <a:ext cx="7217833" cy="340120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lgn="just">
              <a:buFont typeface="Arial" panose="020B0604020202020204" pitchFamily="34" charset="0"/>
              <a:buChar char="•"/>
            </a:pPr>
            <a:r>
              <a:rPr lang="he-IL" dirty="0">
                <a:solidFill>
                  <a:schemeClr val="tx1"/>
                </a:solidFill>
                <a:latin typeface="David" panose="020E0502060401010101" pitchFamily="34" charset="-79"/>
                <a:cs typeface="David" panose="020E0502060401010101" pitchFamily="34" charset="-79"/>
              </a:rPr>
              <a:t>בתגובה לספר הלבן </a:t>
            </a:r>
            <a:r>
              <a:rPr lang="he-IL" b="1" dirty="0">
                <a:solidFill>
                  <a:schemeClr val="tx1"/>
                </a:solidFill>
                <a:latin typeface="David" panose="020E0502060401010101" pitchFamily="34" charset="-79"/>
                <a:cs typeface="David" panose="020E0502060401010101" pitchFamily="34" charset="-79"/>
              </a:rPr>
              <a:t>התפטר חיים וייצמן</a:t>
            </a:r>
            <a:r>
              <a:rPr lang="he-IL" dirty="0">
                <a:solidFill>
                  <a:schemeClr val="tx1"/>
                </a:solidFill>
                <a:latin typeface="David" panose="020E0502060401010101" pitchFamily="34" charset="-79"/>
                <a:cs typeface="David" panose="020E0502060401010101" pitchFamily="34" charset="-79"/>
              </a:rPr>
              <a:t> מהמנהיגות </a:t>
            </a:r>
            <a:r>
              <a:rPr lang="he-IL" dirty="0" smtClean="0">
                <a:solidFill>
                  <a:schemeClr val="tx1"/>
                </a:solidFill>
                <a:latin typeface="David" panose="020E0502060401010101" pitchFamily="34" charset="-79"/>
                <a:cs typeface="David" panose="020E0502060401010101" pitchFamily="34" charset="-79"/>
              </a:rPr>
              <a:t>הציונית.</a:t>
            </a:r>
            <a:r>
              <a:rPr lang="he-IL" dirty="0">
                <a:solidFill>
                  <a:schemeClr val="tx1"/>
                </a:solidFill>
                <a:latin typeface="David" panose="020E0502060401010101" pitchFamily="34" charset="-79"/>
                <a:cs typeface="David" panose="020E0502060401010101" pitchFamily="34" charset="-79"/>
              </a:rPr>
              <a:t> </a:t>
            </a:r>
            <a:r>
              <a:rPr lang="he-IL" dirty="0" smtClean="0">
                <a:solidFill>
                  <a:schemeClr val="tx1"/>
                </a:solidFill>
                <a:latin typeface="David" panose="020E0502060401010101" pitchFamily="34" charset="-79"/>
                <a:cs typeface="David" panose="020E0502060401010101" pitchFamily="34" charset="-79"/>
              </a:rPr>
              <a:t>התפטרותו</a:t>
            </a:r>
            <a:r>
              <a:rPr lang="he-IL" dirty="0">
                <a:solidFill>
                  <a:schemeClr val="tx1"/>
                </a:solidFill>
                <a:latin typeface="David" panose="020E0502060401010101" pitchFamily="34" charset="-79"/>
                <a:cs typeface="David" panose="020E0502060401010101" pitchFamily="34" charset="-79"/>
              </a:rPr>
              <a:t> </a:t>
            </a:r>
            <a:r>
              <a:rPr lang="he-IL" b="1" dirty="0">
                <a:solidFill>
                  <a:schemeClr val="tx1"/>
                </a:solidFill>
                <a:latin typeface="David" panose="020E0502060401010101" pitchFamily="34" charset="-79"/>
                <a:cs typeface="David" panose="020E0502060401010101" pitchFamily="34" charset="-79"/>
              </a:rPr>
              <a:t>יצרה</a:t>
            </a:r>
            <a:r>
              <a:rPr lang="he-IL" dirty="0">
                <a:solidFill>
                  <a:schemeClr val="tx1"/>
                </a:solidFill>
                <a:latin typeface="David" panose="020E0502060401010101" pitchFamily="34" charset="-79"/>
                <a:cs typeface="David" panose="020E0502060401010101" pitchFamily="34" charset="-79"/>
              </a:rPr>
              <a:t> </a:t>
            </a:r>
            <a:r>
              <a:rPr lang="he-IL" b="1" dirty="0">
                <a:solidFill>
                  <a:schemeClr val="tx1"/>
                </a:solidFill>
                <a:latin typeface="David" panose="020E0502060401010101" pitchFamily="34" charset="-79"/>
                <a:cs typeface="David" panose="020E0502060401010101" pitchFamily="34" charset="-79"/>
              </a:rPr>
              <a:t>לחץ</a:t>
            </a:r>
            <a:r>
              <a:rPr lang="he-IL" dirty="0">
                <a:solidFill>
                  <a:schemeClr val="tx1"/>
                </a:solidFill>
                <a:latin typeface="David" panose="020E0502060401010101" pitchFamily="34" charset="-79"/>
                <a:cs typeface="David" panose="020E0502060401010101" pitchFamily="34" charset="-79"/>
              </a:rPr>
              <a:t> במשרד המושבות הבריטי ובמקביל הופעלו לחצים </a:t>
            </a:r>
            <a:r>
              <a:rPr lang="he-IL" dirty="0" smtClean="0">
                <a:solidFill>
                  <a:schemeClr val="tx1"/>
                </a:solidFill>
                <a:latin typeface="David" panose="020E0502060401010101" pitchFamily="34" charset="-79"/>
                <a:cs typeface="David" panose="020E0502060401010101" pitchFamily="34" charset="-79"/>
              </a:rPr>
              <a:t>בממשלה</a:t>
            </a:r>
            <a:r>
              <a:rPr lang="he-IL" dirty="0">
                <a:solidFill>
                  <a:schemeClr val="tx1"/>
                </a:solidFill>
                <a:latin typeface="David" panose="020E0502060401010101" pitchFamily="34" charset="-79"/>
                <a:cs typeface="David" panose="020E0502060401010101" pitchFamily="34" charset="-79"/>
              </a:rPr>
              <a:t> </a:t>
            </a:r>
            <a:r>
              <a:rPr lang="he-IL" b="1" dirty="0">
                <a:solidFill>
                  <a:schemeClr val="tx1"/>
                </a:solidFill>
                <a:latin typeface="David" panose="020E0502060401010101" pitchFamily="34" charset="-79"/>
                <a:cs typeface="David" panose="020E0502060401010101" pitchFamily="34" charset="-79"/>
              </a:rPr>
              <a:t>ובפרלמנט</a:t>
            </a:r>
            <a:r>
              <a:rPr lang="he-IL" dirty="0">
                <a:solidFill>
                  <a:schemeClr val="tx1"/>
                </a:solidFill>
                <a:latin typeface="David" panose="020E0502060401010101" pitchFamily="34" charset="-79"/>
                <a:cs typeface="David" panose="020E0502060401010101" pitchFamily="34" charset="-79"/>
              </a:rPr>
              <a:t> של </a:t>
            </a:r>
            <a:r>
              <a:rPr lang="he-IL" dirty="0" smtClean="0">
                <a:solidFill>
                  <a:schemeClr val="tx1"/>
                </a:solidFill>
                <a:latin typeface="David" panose="020E0502060401010101" pitchFamily="34" charset="-79"/>
                <a:cs typeface="David" panose="020E0502060401010101" pitchFamily="34" charset="-79"/>
              </a:rPr>
              <a:t>הממלכה המאוחדת</a:t>
            </a:r>
            <a:r>
              <a:rPr lang="he-IL" dirty="0">
                <a:solidFill>
                  <a:schemeClr val="tx1"/>
                </a:solidFill>
                <a:latin typeface="David" panose="020E0502060401010101" pitchFamily="34" charset="-79"/>
                <a:cs typeface="David" panose="020E0502060401010101" pitchFamily="34" charset="-79"/>
              </a:rPr>
              <a:t> </a:t>
            </a:r>
            <a:r>
              <a:rPr lang="he-IL" b="1" dirty="0">
                <a:solidFill>
                  <a:schemeClr val="tx1"/>
                </a:solidFill>
                <a:latin typeface="David" panose="020E0502060401010101" pitchFamily="34" charset="-79"/>
                <a:cs typeface="David" panose="020E0502060401010101" pitchFamily="34" charset="-79"/>
              </a:rPr>
              <a:t>לסגת</a:t>
            </a:r>
            <a:r>
              <a:rPr lang="he-IL" dirty="0">
                <a:solidFill>
                  <a:schemeClr val="tx1"/>
                </a:solidFill>
                <a:latin typeface="David" panose="020E0502060401010101" pitchFamily="34" charset="-79"/>
                <a:cs typeface="David" panose="020E0502060401010101" pitchFamily="34" charset="-79"/>
              </a:rPr>
              <a:t> מהמסקנות. </a:t>
            </a:r>
            <a:endParaRPr lang="he-IL" dirty="0" smtClean="0">
              <a:solidFill>
                <a:schemeClr val="tx1"/>
              </a:solidFill>
              <a:latin typeface="David" panose="020E0502060401010101" pitchFamily="34" charset="-79"/>
              <a:cs typeface="David" panose="020E0502060401010101" pitchFamily="34" charset="-79"/>
            </a:endParaRPr>
          </a:p>
          <a:p>
            <a:pPr marL="285750" indent="-285750" algn="just">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דוד בן גוריון, </a:t>
            </a:r>
            <a:r>
              <a:rPr lang="he-IL" dirty="0">
                <a:solidFill>
                  <a:schemeClr val="tx1"/>
                </a:solidFill>
                <a:latin typeface="David" panose="020E0502060401010101" pitchFamily="34" charset="-79"/>
                <a:cs typeface="David" panose="020E0502060401010101" pitchFamily="34" charset="-79"/>
              </a:rPr>
              <a:t>מזכיר ההסתדרות, </a:t>
            </a:r>
            <a:r>
              <a:rPr lang="he-IL" b="1" dirty="0">
                <a:solidFill>
                  <a:schemeClr val="tx1"/>
                </a:solidFill>
                <a:latin typeface="David" panose="020E0502060401010101" pitchFamily="34" charset="-79"/>
                <a:cs typeface="David" panose="020E0502060401010101" pitchFamily="34" charset="-79"/>
              </a:rPr>
              <a:t>שלח חוזר </a:t>
            </a:r>
            <a:r>
              <a:rPr lang="he-IL" dirty="0">
                <a:solidFill>
                  <a:schemeClr val="tx1"/>
                </a:solidFill>
                <a:latin typeface="David" panose="020E0502060401010101" pitchFamily="34" charset="-79"/>
                <a:cs typeface="David" panose="020E0502060401010101" pitchFamily="34" charset="-79"/>
              </a:rPr>
              <a:t>לכל הגורמים הקשורים בהסתדרות ובתנועת הפועלים ברחבי העולם ודרש מהם לפעול נגד הבריטים. במושב השני של מועצת מפא"י אף קרא למרד נגד אנגליה. הוא טען כי הספר הלבן </a:t>
            </a:r>
            <a:r>
              <a:rPr lang="he-IL" b="1" dirty="0">
                <a:solidFill>
                  <a:schemeClr val="tx1"/>
                </a:solidFill>
                <a:latin typeface="David" panose="020E0502060401010101" pitchFamily="34" charset="-79"/>
                <a:cs typeface="David" panose="020E0502060401010101" pitchFamily="34" charset="-79"/>
              </a:rPr>
              <a:t>"רצוף צביעות ובגידה"</a:t>
            </a:r>
            <a:r>
              <a:rPr lang="he-IL" dirty="0">
                <a:solidFill>
                  <a:schemeClr val="tx1"/>
                </a:solidFill>
                <a:latin typeface="David" panose="020E0502060401010101" pitchFamily="34" charset="-79"/>
                <a:cs typeface="David" panose="020E0502060401010101" pitchFamily="34" charset="-79"/>
              </a:rPr>
              <a:t> ואינו אלא "תעודה רצופה אנטישמיות</a:t>
            </a:r>
            <a:r>
              <a:rPr lang="he-IL" dirty="0" smtClean="0">
                <a:solidFill>
                  <a:schemeClr val="tx1"/>
                </a:solidFill>
                <a:latin typeface="David" panose="020E0502060401010101" pitchFamily="34" charset="-79"/>
                <a:cs typeface="David" panose="020E0502060401010101" pitchFamily="34" charset="-79"/>
              </a:rPr>
              <a:t>".</a:t>
            </a:r>
          </a:p>
          <a:p>
            <a:pPr marL="285750" indent="-285750" algn="just">
              <a:buFont typeface="Arial" panose="020B0604020202020204" pitchFamily="34" charset="0"/>
              <a:buChar char="•"/>
            </a:pPr>
            <a:r>
              <a:rPr lang="he-IL" b="1" dirty="0">
                <a:solidFill>
                  <a:schemeClr val="tx1"/>
                </a:solidFill>
                <a:latin typeface="David" panose="020E0502060401010101" pitchFamily="34" charset="-79"/>
                <a:cs typeface="David" panose="020E0502060401010101" pitchFamily="34" charset="-79"/>
              </a:rPr>
              <a:t>בפרלמנט</a:t>
            </a:r>
            <a:r>
              <a:rPr lang="he-IL" dirty="0" smtClean="0">
                <a:solidFill>
                  <a:schemeClr val="tx1"/>
                </a:solidFill>
                <a:latin typeface="David" panose="020E0502060401010101" pitchFamily="34" charset="-79"/>
                <a:cs typeface="David" panose="020E0502060401010101" pitchFamily="34" charset="-79"/>
              </a:rPr>
              <a:t> הבריטי</a:t>
            </a:r>
            <a:r>
              <a:rPr lang="he-IL" dirty="0">
                <a:solidFill>
                  <a:schemeClr val="tx1"/>
                </a:solidFill>
                <a:latin typeface="David" panose="020E0502060401010101" pitchFamily="34" charset="-79"/>
                <a:cs typeface="David" panose="020E0502060401010101" pitchFamily="34" charset="-79"/>
              </a:rPr>
              <a:t> החלה </a:t>
            </a:r>
            <a:r>
              <a:rPr lang="he-IL" b="1" dirty="0">
                <a:solidFill>
                  <a:schemeClr val="tx1"/>
                </a:solidFill>
                <a:latin typeface="David" panose="020E0502060401010101" pitchFamily="34" charset="-79"/>
                <a:cs typeface="David" panose="020E0502060401010101" pitchFamily="34" charset="-79"/>
              </a:rPr>
              <a:t>פעילות</a:t>
            </a:r>
            <a:r>
              <a:rPr lang="he-IL" dirty="0">
                <a:solidFill>
                  <a:schemeClr val="tx1"/>
                </a:solidFill>
                <a:latin typeface="David" panose="020E0502060401010101" pitchFamily="34" charset="-79"/>
                <a:cs typeface="David" panose="020E0502060401010101" pitchFamily="34" charset="-79"/>
              </a:rPr>
              <a:t> </a:t>
            </a:r>
            <a:r>
              <a:rPr lang="he-IL" b="1" dirty="0">
                <a:solidFill>
                  <a:schemeClr val="tx1"/>
                </a:solidFill>
                <a:latin typeface="David" panose="020E0502060401010101" pitchFamily="34" charset="-79"/>
                <a:cs typeface="David" panose="020E0502060401010101" pitchFamily="34" charset="-79"/>
              </a:rPr>
              <a:t>כנגד</a:t>
            </a:r>
            <a:r>
              <a:rPr lang="he-IL" dirty="0">
                <a:solidFill>
                  <a:schemeClr val="tx1"/>
                </a:solidFill>
                <a:latin typeface="David" panose="020E0502060401010101" pitchFamily="34" charset="-79"/>
                <a:cs typeface="David" panose="020E0502060401010101" pitchFamily="34" charset="-79"/>
              </a:rPr>
              <a:t> הספר. בין התוקפים את הספר היה </a:t>
            </a:r>
            <a:r>
              <a:rPr lang="he-IL" dirty="0" smtClean="0">
                <a:solidFill>
                  <a:schemeClr val="tx1"/>
                </a:solidFill>
                <a:latin typeface="David" panose="020E0502060401010101" pitchFamily="34" charset="-79"/>
                <a:cs typeface="David" panose="020E0502060401010101" pitchFamily="34" charset="-79"/>
              </a:rPr>
              <a:t>הרברט סמואל, </a:t>
            </a:r>
            <a:r>
              <a:rPr lang="he-IL" dirty="0">
                <a:solidFill>
                  <a:schemeClr val="tx1"/>
                </a:solidFill>
                <a:latin typeface="David" panose="020E0502060401010101" pitchFamily="34" charset="-79"/>
                <a:cs typeface="David" panose="020E0502060401010101" pitchFamily="34" charset="-79"/>
              </a:rPr>
              <a:t>שישב בבית העליון. עורכי דין בריטיים </a:t>
            </a:r>
            <a:r>
              <a:rPr lang="he-IL" b="1" dirty="0">
                <a:solidFill>
                  <a:schemeClr val="tx1"/>
                </a:solidFill>
                <a:latin typeface="David" panose="020E0502060401010101" pitchFamily="34" charset="-79"/>
                <a:cs typeface="David" panose="020E0502060401010101" pitchFamily="34" charset="-79"/>
              </a:rPr>
              <a:t>תקפו</a:t>
            </a:r>
            <a:r>
              <a:rPr lang="he-IL" dirty="0">
                <a:solidFill>
                  <a:schemeClr val="tx1"/>
                </a:solidFill>
                <a:latin typeface="David" panose="020E0502060401010101" pitchFamily="34" charset="-79"/>
                <a:cs typeface="David" panose="020E0502060401010101" pitchFamily="34" charset="-79"/>
              </a:rPr>
              <a:t> את הספר הלבן וטענו שהסטייה מכתב המנדט אינה חוקית. </a:t>
            </a:r>
            <a:r>
              <a:rPr lang="he-IL" b="1" dirty="0">
                <a:solidFill>
                  <a:schemeClr val="tx1"/>
                </a:solidFill>
                <a:latin typeface="David" panose="020E0502060401010101" pitchFamily="34" charset="-79"/>
                <a:cs typeface="David" panose="020E0502060401010101" pitchFamily="34" charset="-79"/>
              </a:rPr>
              <a:t>חבר</a:t>
            </a:r>
            <a:r>
              <a:rPr lang="he-IL" dirty="0" smtClean="0">
                <a:solidFill>
                  <a:schemeClr val="tx1"/>
                </a:solidFill>
                <a:latin typeface="David" panose="020E0502060401010101" pitchFamily="34" charset="-79"/>
                <a:cs typeface="David" panose="020E0502060401010101" pitchFamily="34" charset="-79"/>
              </a:rPr>
              <a:t> </a:t>
            </a:r>
            <a:r>
              <a:rPr lang="he-IL" b="1" dirty="0">
                <a:solidFill>
                  <a:schemeClr val="tx1"/>
                </a:solidFill>
                <a:latin typeface="David" panose="020E0502060401010101" pitchFamily="34" charset="-79"/>
                <a:cs typeface="David" panose="020E0502060401010101" pitchFamily="34" charset="-79"/>
              </a:rPr>
              <a:t>הלאומים</a:t>
            </a:r>
            <a:r>
              <a:rPr lang="he-IL" dirty="0" smtClean="0">
                <a:solidFill>
                  <a:schemeClr val="tx1"/>
                </a:solidFill>
                <a:latin typeface="David" panose="020E0502060401010101" pitchFamily="34" charset="-79"/>
                <a:cs typeface="David" panose="020E0502060401010101" pitchFamily="34" charset="-79"/>
              </a:rPr>
              <a:t>, </a:t>
            </a:r>
            <a:r>
              <a:rPr lang="he-IL" dirty="0">
                <a:solidFill>
                  <a:schemeClr val="tx1"/>
                </a:solidFill>
                <a:latin typeface="David" panose="020E0502060401010101" pitchFamily="34" charset="-79"/>
                <a:cs typeface="David" panose="020E0502060401010101" pitchFamily="34" charset="-79"/>
              </a:rPr>
              <a:t>אליו פנתה </a:t>
            </a:r>
            <a:r>
              <a:rPr lang="he-IL" dirty="0" smtClean="0">
                <a:solidFill>
                  <a:schemeClr val="tx1"/>
                </a:solidFill>
                <a:latin typeface="David" panose="020E0502060401010101" pitchFamily="34" charset="-79"/>
                <a:cs typeface="David" panose="020E0502060401010101" pitchFamily="34" charset="-79"/>
              </a:rPr>
              <a:t>ההסתדרות הציונית</a:t>
            </a:r>
            <a:r>
              <a:rPr lang="he-IL" dirty="0">
                <a:solidFill>
                  <a:schemeClr val="tx1"/>
                </a:solidFill>
                <a:latin typeface="David" panose="020E0502060401010101" pitchFamily="34" charset="-79"/>
                <a:cs typeface="David" panose="020E0502060401010101" pitchFamily="34" charset="-79"/>
              </a:rPr>
              <a:t> בתלונה, הגיב גם הוא וטען </a:t>
            </a:r>
            <a:r>
              <a:rPr lang="he-IL" b="1" dirty="0">
                <a:solidFill>
                  <a:schemeClr val="tx1"/>
                </a:solidFill>
                <a:latin typeface="David" panose="020E0502060401010101" pitchFamily="34" charset="-79"/>
                <a:cs typeface="David" panose="020E0502060401010101" pitchFamily="34" charset="-79"/>
              </a:rPr>
              <a:t>שבריטניה</a:t>
            </a:r>
            <a:r>
              <a:rPr lang="he-IL" dirty="0">
                <a:solidFill>
                  <a:schemeClr val="tx1"/>
                </a:solidFill>
                <a:latin typeface="David" panose="020E0502060401010101" pitchFamily="34" charset="-79"/>
                <a:cs typeface="David" panose="020E0502060401010101" pitchFamily="34" charset="-79"/>
              </a:rPr>
              <a:t> </a:t>
            </a:r>
            <a:r>
              <a:rPr lang="he-IL" b="1" dirty="0">
                <a:solidFill>
                  <a:schemeClr val="tx1"/>
                </a:solidFill>
                <a:latin typeface="David" panose="020E0502060401010101" pitchFamily="34" charset="-79"/>
                <a:cs typeface="David" panose="020E0502060401010101" pitchFamily="34" charset="-79"/>
              </a:rPr>
              <a:t>סוטה</a:t>
            </a:r>
            <a:r>
              <a:rPr lang="he-IL" dirty="0">
                <a:solidFill>
                  <a:schemeClr val="tx1"/>
                </a:solidFill>
                <a:latin typeface="David" panose="020E0502060401010101" pitchFamily="34" charset="-79"/>
                <a:cs typeface="David" panose="020E0502060401010101" pitchFamily="34" charset="-79"/>
              </a:rPr>
              <a:t> מכתב המנדט. </a:t>
            </a:r>
            <a:r>
              <a:rPr lang="he-IL" dirty="0" err="1" smtClean="0">
                <a:solidFill>
                  <a:schemeClr val="tx1"/>
                </a:solidFill>
                <a:latin typeface="David" panose="020E0502060401010101" pitchFamily="34" charset="-79"/>
                <a:cs typeface="David" panose="020E0502060401010101" pitchFamily="34" charset="-79"/>
              </a:rPr>
              <a:t>לויד</a:t>
            </a:r>
            <a:r>
              <a:rPr lang="he-IL" dirty="0" smtClean="0">
                <a:solidFill>
                  <a:schemeClr val="tx1"/>
                </a:solidFill>
                <a:latin typeface="David" panose="020E0502060401010101" pitchFamily="34" charset="-79"/>
                <a:cs typeface="David" panose="020E0502060401010101" pitchFamily="34" charset="-79"/>
              </a:rPr>
              <a:t> ג'ורג'</a:t>
            </a:r>
            <a:r>
              <a:rPr lang="he-IL" dirty="0">
                <a:solidFill>
                  <a:schemeClr val="tx1"/>
                </a:solidFill>
                <a:latin typeface="David" panose="020E0502060401010101" pitchFamily="34" charset="-79"/>
                <a:cs typeface="David" panose="020E0502060401010101" pitchFamily="34" charset="-79"/>
              </a:rPr>
              <a:t> שהיה באופוזיציה </a:t>
            </a:r>
            <a:r>
              <a:rPr lang="he-IL" b="1" dirty="0">
                <a:solidFill>
                  <a:schemeClr val="tx1"/>
                </a:solidFill>
                <a:latin typeface="David" panose="020E0502060401010101" pitchFamily="34" charset="-79"/>
                <a:cs typeface="David" panose="020E0502060401010101" pitchFamily="34" charset="-79"/>
              </a:rPr>
              <a:t>תקף</a:t>
            </a:r>
            <a:r>
              <a:rPr lang="he-IL" dirty="0">
                <a:solidFill>
                  <a:schemeClr val="tx1"/>
                </a:solidFill>
                <a:latin typeface="David" panose="020E0502060401010101" pitchFamily="34" charset="-79"/>
                <a:cs typeface="David" panose="020E0502060401010101" pitchFamily="34" charset="-79"/>
              </a:rPr>
              <a:t> אף הוא את הספר.</a:t>
            </a:r>
          </a:p>
        </p:txBody>
      </p:sp>
      <p:sp>
        <p:nvSpPr>
          <p:cNvPr id="9" name="מלבן מעוגל 8"/>
          <p:cNvSpPr/>
          <p:nvPr/>
        </p:nvSpPr>
        <p:spPr>
          <a:xfrm>
            <a:off x="7373408" y="2056999"/>
            <a:ext cx="1933710" cy="95040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chemeClr val="tx1"/>
                </a:solidFill>
                <a:latin typeface="David" panose="020E0502060401010101" pitchFamily="34" charset="-79"/>
                <a:cs typeface="David" panose="020E0502060401010101" pitchFamily="34" charset="-79"/>
              </a:rPr>
              <a:t>מחאות נגד הספר</a:t>
            </a:r>
            <a:endParaRPr lang="he-IL" sz="2400" b="1" dirty="0">
              <a:solidFill>
                <a:schemeClr val="tx1"/>
              </a:solidFill>
              <a:latin typeface="David" panose="020E0502060401010101" pitchFamily="34" charset="-79"/>
              <a:cs typeface="David" panose="020E0502060401010101" pitchFamily="34" charset="-79"/>
            </a:endParaRPr>
          </a:p>
        </p:txBody>
      </p:sp>
      <p:sp>
        <p:nvSpPr>
          <p:cNvPr id="3" name="AutoShape 2" descr="מאורעות תרפ&quot;ט: כיצד הם השפיעו על ההיסטוריה המדממת של ישראל? | מעריב"/>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6" name="מלבן מעוגל 15"/>
          <p:cNvSpPr/>
          <p:nvPr/>
        </p:nvSpPr>
        <p:spPr>
          <a:xfrm>
            <a:off x="163118" y="4232806"/>
            <a:ext cx="7210289" cy="163459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just">
              <a:buFont typeface="Arial" panose="020B0604020202020204" pitchFamily="34" charset="0"/>
              <a:buChar char="•"/>
            </a:pPr>
            <a:r>
              <a:rPr lang="he-IL" dirty="0">
                <a:solidFill>
                  <a:schemeClr val="tx1"/>
                </a:solidFill>
                <a:latin typeface="David" panose="020E0502060401010101" pitchFamily="34" charset="-79"/>
                <a:cs typeface="David" panose="020E0502060401010101" pitchFamily="34" charset="-79"/>
              </a:rPr>
              <a:t>ראש הממשלה, </a:t>
            </a:r>
            <a:r>
              <a:rPr lang="he-IL" dirty="0" smtClean="0">
                <a:solidFill>
                  <a:schemeClr val="tx1"/>
                </a:solidFill>
                <a:latin typeface="David" panose="020E0502060401010101" pitchFamily="34" charset="-79"/>
                <a:cs typeface="David" panose="020E0502060401010101" pitchFamily="34" charset="-79"/>
              </a:rPr>
              <a:t>רמזי מקדונלד, שלח </a:t>
            </a:r>
            <a:r>
              <a:rPr lang="he-IL" dirty="0">
                <a:solidFill>
                  <a:schemeClr val="tx1"/>
                </a:solidFill>
                <a:latin typeface="David" panose="020E0502060401010101" pitchFamily="34" charset="-79"/>
                <a:cs typeface="David" panose="020E0502060401010101" pitchFamily="34" charset="-79"/>
              </a:rPr>
              <a:t>איגרת רשמית לוויצמן. </a:t>
            </a:r>
            <a:r>
              <a:rPr lang="he-IL" dirty="0" smtClean="0">
                <a:solidFill>
                  <a:schemeClr val="tx1"/>
                </a:solidFill>
                <a:latin typeface="David" panose="020E0502060401010101" pitchFamily="34" charset="-79"/>
                <a:cs typeface="David" panose="020E0502060401010101" pitchFamily="34" charset="-79"/>
              </a:rPr>
              <a:t>האיגרת </a:t>
            </a:r>
            <a:r>
              <a:rPr lang="he-IL" dirty="0" err="1" smtClean="0">
                <a:solidFill>
                  <a:schemeClr val="tx1"/>
                </a:solidFill>
                <a:latin typeface="David" panose="020E0502060401010101" pitchFamily="34" charset="-79"/>
                <a:cs typeface="David" panose="020E0502060401010101" pitchFamily="34" charset="-79"/>
              </a:rPr>
              <a:t>נשלחהאכן</a:t>
            </a:r>
            <a:r>
              <a:rPr lang="he-IL" dirty="0" smtClean="0">
                <a:solidFill>
                  <a:schemeClr val="tx1"/>
                </a:solidFill>
                <a:latin typeface="David" panose="020E0502060401010101" pitchFamily="34" charset="-79"/>
                <a:cs typeface="David" panose="020E0502060401010101" pitchFamily="34" charset="-79"/>
              </a:rPr>
              <a:t> </a:t>
            </a:r>
            <a:r>
              <a:rPr lang="he-IL" dirty="0">
                <a:solidFill>
                  <a:schemeClr val="tx1"/>
                </a:solidFill>
                <a:latin typeface="David" panose="020E0502060401010101" pitchFamily="34" charset="-79"/>
                <a:cs typeface="David" panose="020E0502060401010101" pitchFamily="34" charset="-79"/>
              </a:rPr>
              <a:t>נשלחה ואף הוקראה בפרלמנט הבריטי. </a:t>
            </a:r>
            <a:endParaRPr lang="he-IL" dirty="0" smtClean="0">
              <a:solidFill>
                <a:schemeClr val="tx1"/>
              </a:solidFill>
              <a:latin typeface="David" panose="020E0502060401010101" pitchFamily="34" charset="-79"/>
              <a:cs typeface="David" panose="020E0502060401010101" pitchFamily="34" charset="-79"/>
            </a:endParaRPr>
          </a:p>
          <a:p>
            <a:pPr marL="342900" indent="-342900" algn="just">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באיגרת </a:t>
            </a:r>
            <a:r>
              <a:rPr lang="he-IL" dirty="0">
                <a:solidFill>
                  <a:schemeClr val="tx1"/>
                </a:solidFill>
                <a:latin typeface="David" panose="020E0502060401010101" pitchFamily="34" charset="-79"/>
                <a:cs typeface="David" panose="020E0502060401010101" pitchFamily="34" charset="-79"/>
              </a:rPr>
              <a:t>זו קבע מקדונלד: "ממשלת הוד מלכותו תמשיך לנהל את פלשׂתינה </a:t>
            </a:r>
            <a:r>
              <a:rPr lang="he-IL" b="1" dirty="0">
                <a:solidFill>
                  <a:schemeClr val="tx1"/>
                </a:solidFill>
                <a:latin typeface="David" panose="020E0502060401010101" pitchFamily="34" charset="-79"/>
                <a:cs typeface="David" panose="020E0502060401010101" pitchFamily="34" charset="-79"/>
              </a:rPr>
              <a:t>בהתאם לתנאי המנדט </a:t>
            </a:r>
            <a:r>
              <a:rPr lang="he-IL" dirty="0">
                <a:solidFill>
                  <a:schemeClr val="tx1"/>
                </a:solidFill>
                <a:latin typeface="David" panose="020E0502060401010101" pitchFamily="34" charset="-79"/>
                <a:cs typeface="David" panose="020E0502060401010101" pitchFamily="34" charset="-79"/>
              </a:rPr>
              <a:t>כפי שאושרו על ידי מועצת חבר הלאומים. זוהי התחייבות בינלאומית שנסיגה ממנה אינה באה בחשבון.</a:t>
            </a:r>
          </a:p>
        </p:txBody>
      </p:sp>
      <p:sp>
        <p:nvSpPr>
          <p:cNvPr id="19" name="מלבן מעוגל 18"/>
          <p:cNvSpPr/>
          <p:nvPr/>
        </p:nvSpPr>
        <p:spPr>
          <a:xfrm>
            <a:off x="7373408" y="4448330"/>
            <a:ext cx="1933710" cy="101266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chemeClr val="tx1"/>
                </a:solidFill>
                <a:latin typeface="David" panose="020E0502060401010101" pitchFamily="34" charset="-79"/>
                <a:cs typeface="David" panose="020E0502060401010101" pitchFamily="34" charset="-79"/>
              </a:rPr>
              <a:t>איגרת מקדונלד</a:t>
            </a:r>
            <a:endParaRPr lang="he-IL" sz="2400" b="1" dirty="0">
              <a:solidFill>
                <a:schemeClr val="tx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85006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8" grpId="0" animBg="1"/>
      <p:bldP spid="9" grpId="0" animBg="1"/>
      <p:bldP spid="16"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cxnSp>
        <p:nvCxnSpPr>
          <p:cNvPr id="12" name="מחבר ישר 11"/>
          <p:cNvCxnSpPr/>
          <p:nvPr/>
        </p:nvCxnSpPr>
        <p:spPr>
          <a:xfrm>
            <a:off x="163118" y="5659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78180" y="-143418"/>
            <a:ext cx="8599317" cy="1772280"/>
          </a:xfrm>
          <a:prstGeom prst="rect">
            <a:avLst/>
          </a:prstGeom>
          <a:noFill/>
        </p:spPr>
        <p:txBody>
          <a:bodyPr wrap="square" rtlCol="1">
            <a:spAutoFit/>
          </a:bodyPr>
          <a:lstStyle/>
          <a:p>
            <a:pPr algn="l"/>
            <a:r>
              <a:rPr lang="he-IL" sz="4000" b="1" dirty="0" smtClean="0">
                <a:solidFill>
                  <a:srgbClr val="00CC00"/>
                </a:solidFill>
                <a:latin typeface="David" panose="020E0502060401010101" pitchFamily="34" charset="-79"/>
                <a:cs typeface="David" panose="020E0502060401010101" pitchFamily="34" charset="-79"/>
              </a:rPr>
              <a:t>הנציב העליון הרביעי- ארתור </a:t>
            </a:r>
            <a:r>
              <a:rPr lang="he-IL" sz="4000" b="1" dirty="0" err="1" smtClean="0">
                <a:solidFill>
                  <a:srgbClr val="00CC00"/>
                </a:solidFill>
                <a:latin typeface="David" panose="020E0502060401010101" pitchFamily="34" charset="-79"/>
                <a:cs typeface="David" panose="020E0502060401010101" pitchFamily="34" charset="-79"/>
              </a:rPr>
              <a:t>ווקופ</a:t>
            </a:r>
            <a:endParaRPr lang="en-US" sz="4000" b="1" dirty="0" smtClean="0">
              <a:solidFill>
                <a:srgbClr val="00CC00"/>
              </a:solidFill>
              <a:latin typeface="David" panose="020E0502060401010101" pitchFamily="34" charset="-79"/>
              <a:cs typeface="David" panose="020E0502060401010101" pitchFamily="34" charset="-79"/>
            </a:endParaRPr>
          </a:p>
          <a:p>
            <a:pPr>
              <a:lnSpc>
                <a:spcPts val="3500"/>
              </a:lnSpc>
            </a:pPr>
            <a:endParaRPr lang="he-IL" sz="4000" dirty="0">
              <a:solidFill>
                <a:schemeClr val="bg2"/>
              </a:solidFill>
              <a:latin typeface="avivbold" pitchFamily="2" charset="-79"/>
              <a:cs typeface="Keren" pitchFamily="2" charset="-79"/>
            </a:endParaRPr>
          </a:p>
          <a:p>
            <a:endParaRPr lang="he-IL" sz="4000" dirty="0">
              <a:latin typeface="avivbold" pitchFamily="2" charset="-79"/>
              <a:cs typeface="avivbold" pitchFamily="2" charset="-79"/>
            </a:endParaRPr>
          </a:p>
        </p:txBody>
      </p:sp>
      <p:sp>
        <p:nvSpPr>
          <p:cNvPr id="8" name="מלבן מעוגל 7"/>
          <p:cNvSpPr/>
          <p:nvPr/>
        </p:nvSpPr>
        <p:spPr>
          <a:xfrm>
            <a:off x="178180" y="665584"/>
            <a:ext cx="7216395" cy="113331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buFont typeface="Arial" panose="020B0604020202020204" pitchFamily="34" charset="0"/>
              <a:buChar char="•"/>
            </a:pPr>
            <a:endParaRPr lang="he-IL" sz="2000" dirty="0">
              <a:solidFill>
                <a:schemeClr val="tx1"/>
              </a:solidFill>
              <a:latin typeface="David" panose="020E0502060401010101" pitchFamily="34" charset="-79"/>
              <a:cs typeface="David" panose="020E0502060401010101" pitchFamily="34" charset="-79"/>
            </a:endParaRPr>
          </a:p>
        </p:txBody>
      </p:sp>
      <p:sp>
        <p:nvSpPr>
          <p:cNvPr id="9" name="מלבן מעוגל 8"/>
          <p:cNvSpPr/>
          <p:nvPr/>
        </p:nvSpPr>
        <p:spPr>
          <a:xfrm>
            <a:off x="7373408" y="839789"/>
            <a:ext cx="1933710" cy="73501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chemeClr val="tx1"/>
                </a:solidFill>
                <a:latin typeface="David" panose="020E0502060401010101" pitchFamily="34" charset="-79"/>
                <a:cs typeface="David" panose="020E0502060401010101" pitchFamily="34" charset="-79"/>
              </a:rPr>
              <a:t>מי</a:t>
            </a:r>
            <a:endParaRPr lang="he-IL" sz="2400" b="1" dirty="0">
              <a:solidFill>
                <a:schemeClr val="tx1"/>
              </a:solidFill>
              <a:latin typeface="David" panose="020E0502060401010101" pitchFamily="34" charset="-79"/>
              <a:cs typeface="David" panose="020E0502060401010101" pitchFamily="34" charset="-79"/>
            </a:endParaRPr>
          </a:p>
        </p:txBody>
      </p:sp>
      <p:sp>
        <p:nvSpPr>
          <p:cNvPr id="10" name="מלבן מעוגל 9"/>
          <p:cNvSpPr/>
          <p:nvPr/>
        </p:nvSpPr>
        <p:spPr>
          <a:xfrm>
            <a:off x="178179" y="1853400"/>
            <a:ext cx="7206471" cy="110569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היה ידיד של מנהיגי היישוב הציוניים.</a:t>
            </a:r>
          </a:p>
          <a:p>
            <a:pPr marL="342900" indent="-34290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התמודד בהססנות עם המרד הערבי שפרץ בשנת תרצ"ו/1936.</a:t>
            </a:r>
          </a:p>
          <a:p>
            <a:pPr marL="342900" indent="-34290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פתח את שערי הארץ לעליה מגרמניה ומפולין.</a:t>
            </a:r>
            <a:endParaRPr lang="he-IL" dirty="0">
              <a:solidFill>
                <a:schemeClr val="tx1"/>
              </a:solidFill>
              <a:latin typeface="David" panose="020E0502060401010101" pitchFamily="34" charset="-79"/>
              <a:cs typeface="David" panose="020E0502060401010101" pitchFamily="34" charset="-79"/>
            </a:endParaRPr>
          </a:p>
        </p:txBody>
      </p:sp>
      <p:sp>
        <p:nvSpPr>
          <p:cNvPr id="11" name="מלבן מעוגל 10"/>
          <p:cNvSpPr/>
          <p:nvPr/>
        </p:nvSpPr>
        <p:spPr>
          <a:xfrm>
            <a:off x="7373408" y="2008003"/>
            <a:ext cx="1933710" cy="64038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smtClean="0">
                <a:solidFill>
                  <a:schemeClr val="tx1"/>
                </a:solidFill>
                <a:latin typeface="David" panose="020E0502060401010101" pitchFamily="34" charset="-79"/>
                <a:cs typeface="David" panose="020E0502060401010101" pitchFamily="34" charset="-79"/>
              </a:rPr>
              <a:t>פעולותיו</a:t>
            </a:r>
            <a:endParaRPr lang="he-IL" sz="2000" b="1" dirty="0">
              <a:solidFill>
                <a:schemeClr val="tx1"/>
              </a:solidFill>
              <a:latin typeface="David" panose="020E0502060401010101" pitchFamily="34" charset="-79"/>
              <a:cs typeface="David" panose="020E0502060401010101" pitchFamily="34" charset="-79"/>
            </a:endParaRPr>
          </a:p>
        </p:txBody>
      </p:sp>
      <p:sp>
        <p:nvSpPr>
          <p:cNvPr id="6" name="מלבן 5"/>
          <p:cNvSpPr/>
          <p:nvPr/>
        </p:nvSpPr>
        <p:spPr>
          <a:xfrm>
            <a:off x="447675" y="629581"/>
            <a:ext cx="6707667" cy="1200329"/>
          </a:xfrm>
          <a:prstGeom prst="rect">
            <a:avLst/>
          </a:prstGeom>
        </p:spPr>
        <p:txBody>
          <a:bodyPr wrap="square">
            <a:spAutoFit/>
          </a:bodyPr>
          <a:lstStyle/>
          <a:p>
            <a:pPr marL="302260" indent="-285750" algn="just">
              <a:buFont typeface="Arial" panose="020B0604020202020204" pitchFamily="34" charset="0"/>
              <a:buChar char="•"/>
            </a:pPr>
            <a:r>
              <a:rPr lang="he-IL" dirty="0">
                <a:latin typeface="David" panose="020E0502060401010101" pitchFamily="34" charset="-79"/>
                <a:cs typeface="David" panose="020E0502060401010101" pitchFamily="34" charset="-79"/>
              </a:rPr>
              <a:t>איש צבא בכיר לשעבר. במלחמת העולם הראשונה היה </a:t>
            </a:r>
            <a:r>
              <a:rPr lang="he-IL" dirty="0" err="1">
                <a:latin typeface="David" panose="020E0502060401010101" pitchFamily="34" charset="-79"/>
                <a:cs typeface="David" panose="020E0502060401010101" pitchFamily="34" charset="-79"/>
              </a:rPr>
              <a:t>ווקופ</a:t>
            </a:r>
            <a:r>
              <a:rPr lang="he-IL" dirty="0">
                <a:latin typeface="David" panose="020E0502060401010101" pitchFamily="34" charset="-79"/>
                <a:cs typeface="David" panose="020E0502060401010101" pitchFamily="34" charset="-79"/>
              </a:rPr>
              <a:t> מפקד אוגדה של צבא הודי, והשתתף בקרבות נגד התורכים בעיראק. </a:t>
            </a:r>
            <a:endParaRPr lang="he-IL" dirty="0" smtClean="0">
              <a:latin typeface="David" panose="020E0502060401010101" pitchFamily="34" charset="-79"/>
              <a:cs typeface="David" panose="020E0502060401010101" pitchFamily="34" charset="-79"/>
            </a:endParaRPr>
          </a:p>
          <a:p>
            <a:pPr marL="302260" indent="-285750" algn="just">
              <a:buFont typeface="Arial" panose="020B0604020202020204" pitchFamily="34" charset="0"/>
              <a:buChar char="•"/>
            </a:pPr>
            <a:r>
              <a:rPr lang="he-IL" dirty="0" smtClean="0">
                <a:latin typeface="David" panose="020E0502060401010101" pitchFamily="34" charset="-79"/>
                <a:cs typeface="David" panose="020E0502060401010101" pitchFamily="34" charset="-79"/>
              </a:rPr>
              <a:t>לאחר </a:t>
            </a:r>
            <a:r>
              <a:rPr lang="he-IL" dirty="0">
                <a:latin typeface="David" panose="020E0502060401010101" pitchFamily="34" charset="-79"/>
                <a:cs typeface="David" panose="020E0502060401010101" pitchFamily="34" charset="-79"/>
              </a:rPr>
              <a:t>המלחמה הועלה לדרגת גנרל ופעל בתפקידים צבאיים-מדיניים, כמו פיקוח על הגבלת החימוש בגרמניה.</a:t>
            </a:r>
          </a:p>
        </p:txBody>
      </p:sp>
      <p:sp>
        <p:nvSpPr>
          <p:cNvPr id="16" name="מלבן מעוגל 15"/>
          <p:cNvSpPr/>
          <p:nvPr/>
        </p:nvSpPr>
        <p:spPr>
          <a:xfrm>
            <a:off x="7352241" y="3056109"/>
            <a:ext cx="1933710" cy="74272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smtClean="0">
                <a:solidFill>
                  <a:schemeClr val="tx1"/>
                </a:solidFill>
                <a:latin typeface="David" panose="020E0502060401010101" pitchFamily="34" charset="-79"/>
                <a:cs typeface="David" panose="020E0502060401010101" pitchFamily="34" charset="-79"/>
              </a:rPr>
              <a:t>אירועים בתקופת נציבותו</a:t>
            </a:r>
            <a:endParaRPr lang="he-IL" sz="2000" b="1" dirty="0">
              <a:solidFill>
                <a:schemeClr val="tx1"/>
              </a:solidFill>
              <a:latin typeface="David" panose="020E0502060401010101" pitchFamily="34" charset="-79"/>
              <a:cs typeface="David" panose="020E0502060401010101" pitchFamily="34" charset="-79"/>
            </a:endParaRPr>
          </a:p>
        </p:txBody>
      </p:sp>
      <p:sp>
        <p:nvSpPr>
          <p:cNvPr id="13" name="מלבן מעוגל 12"/>
          <p:cNvSpPr/>
          <p:nvPr/>
        </p:nvSpPr>
        <p:spPr>
          <a:xfrm>
            <a:off x="157013" y="2959099"/>
            <a:ext cx="7195228" cy="97772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פרוץ 'המרד הערבי הגדול'.</a:t>
            </a:r>
          </a:p>
          <a:p>
            <a:pPr marL="285750" indent="-28575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וועדת פיל המנדטורית שהמליצה על תכנית החלוקה הראשונה. </a:t>
            </a:r>
            <a:endParaRPr lang="he-IL" dirty="0">
              <a:solidFill>
                <a:schemeClr val="tx1"/>
              </a:solidFill>
              <a:latin typeface="David" panose="020E0502060401010101" pitchFamily="34" charset="-79"/>
              <a:cs typeface="David" panose="020E0502060401010101" pitchFamily="34" charset="-79"/>
            </a:endParaRPr>
          </a:p>
        </p:txBody>
      </p:sp>
      <p:pic>
        <p:nvPicPr>
          <p:cNvPr id="5122" name="Picture 2" descr="המרד הערבי הגדול ו&quot;הספר הלבן&quot; האכזרי | Israel Defen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5785" y="4104544"/>
            <a:ext cx="2976456" cy="175015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לפני היות הכיבוש: שמונים שנה למרד הערבי הגדול"/>
          <p:cNvPicPr>
            <a:picLocks noChangeAspect="1" noChangeArrowheads="1"/>
          </p:cNvPicPr>
          <p:nvPr/>
        </p:nvPicPr>
        <p:blipFill rotWithShape="1">
          <a:blip r:embed="rId4">
            <a:extLst>
              <a:ext uri="{28A0092B-C50C-407E-A947-70E740481C1C}">
                <a14:useLocalDpi xmlns:a14="http://schemas.microsoft.com/office/drawing/2010/main" val="0"/>
              </a:ext>
            </a:extLst>
          </a:blip>
          <a:srcRect r="2912" b="20865"/>
          <a:stretch/>
        </p:blipFill>
        <p:spPr bwMode="auto">
          <a:xfrm>
            <a:off x="320651" y="4107815"/>
            <a:ext cx="3527449" cy="175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48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500"/>
                                        <p:tgtEl>
                                          <p:spTgt spid="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5122"/>
                                        </p:tgtEl>
                                        <p:attrNameLst>
                                          <p:attrName>style.visibility</p:attrName>
                                        </p:attrNameLst>
                                      </p:cBhvr>
                                      <p:to>
                                        <p:strVal val="visible"/>
                                      </p:to>
                                    </p:set>
                                    <p:animEffect transition="in" filter="circle(in)">
                                      <p:cBhvr>
                                        <p:cTn id="55" dur="2000"/>
                                        <p:tgtEl>
                                          <p:spTgt spid="5122"/>
                                        </p:tgtEl>
                                      </p:cBhvr>
                                    </p:animEffect>
                                  </p:childTnLst>
                                </p:cTn>
                              </p:par>
                              <p:par>
                                <p:cTn id="56" presetID="6" presetClass="entr" presetSubtype="16" fill="hold" nodeType="withEffect">
                                  <p:stCondLst>
                                    <p:cond delay="0"/>
                                  </p:stCondLst>
                                  <p:childTnLst>
                                    <p:set>
                                      <p:cBhvr>
                                        <p:cTn id="57" dur="1" fill="hold">
                                          <p:stCondLst>
                                            <p:cond delay="0"/>
                                          </p:stCondLst>
                                        </p:cTn>
                                        <p:tgtEl>
                                          <p:spTgt spid="5124"/>
                                        </p:tgtEl>
                                        <p:attrNameLst>
                                          <p:attrName>style.visibility</p:attrName>
                                        </p:attrNameLst>
                                      </p:cBhvr>
                                      <p:to>
                                        <p:strVal val="visible"/>
                                      </p:to>
                                    </p:set>
                                    <p:animEffect transition="in" filter="circle(in)">
                                      <p:cBhvr>
                                        <p:cTn id="58" dur="2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8" grpId="0" animBg="1"/>
      <p:bldP spid="9" grpId="0" animBg="1"/>
      <p:bldP spid="10" grpId="0" animBg="1"/>
      <p:bldP spid="11" grpId="0" animBg="1"/>
      <p:bldP spid="16"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cxnSp>
        <p:nvCxnSpPr>
          <p:cNvPr id="12" name="מחבר ישר 11"/>
          <p:cNvCxnSpPr/>
          <p:nvPr/>
        </p:nvCxnSpPr>
        <p:spPr>
          <a:xfrm>
            <a:off x="163118" y="5659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78180" y="-143418"/>
            <a:ext cx="8599317" cy="1772280"/>
          </a:xfrm>
          <a:prstGeom prst="rect">
            <a:avLst/>
          </a:prstGeom>
          <a:noFill/>
        </p:spPr>
        <p:txBody>
          <a:bodyPr wrap="square" rtlCol="1">
            <a:spAutoFit/>
          </a:bodyPr>
          <a:lstStyle/>
          <a:p>
            <a:pPr algn="l"/>
            <a:r>
              <a:rPr lang="he-IL" sz="4000" b="1" dirty="0" smtClean="0">
                <a:solidFill>
                  <a:srgbClr val="00CC00"/>
                </a:solidFill>
                <a:latin typeface="David" panose="020E0502060401010101" pitchFamily="34" charset="-79"/>
                <a:cs typeface="David" panose="020E0502060401010101" pitchFamily="34" charset="-79"/>
              </a:rPr>
              <a:t>הנציב העליון החמישי- מק-</a:t>
            </a:r>
            <a:r>
              <a:rPr lang="he-IL" sz="4000" b="1" dirty="0" err="1" smtClean="0">
                <a:solidFill>
                  <a:srgbClr val="00CC00"/>
                </a:solidFill>
                <a:latin typeface="David" panose="020E0502060401010101" pitchFamily="34" charset="-79"/>
                <a:cs typeface="David" panose="020E0502060401010101" pitchFamily="34" charset="-79"/>
              </a:rPr>
              <a:t>מייכל</a:t>
            </a:r>
            <a:endParaRPr lang="en-US" sz="4000" b="1" dirty="0" smtClean="0">
              <a:solidFill>
                <a:srgbClr val="00CC00"/>
              </a:solidFill>
              <a:latin typeface="David" panose="020E0502060401010101" pitchFamily="34" charset="-79"/>
              <a:cs typeface="David" panose="020E0502060401010101" pitchFamily="34" charset="-79"/>
            </a:endParaRPr>
          </a:p>
          <a:p>
            <a:pPr>
              <a:lnSpc>
                <a:spcPts val="3500"/>
              </a:lnSpc>
            </a:pPr>
            <a:endParaRPr lang="he-IL" sz="4000" dirty="0">
              <a:solidFill>
                <a:schemeClr val="bg2"/>
              </a:solidFill>
              <a:latin typeface="avivbold" pitchFamily="2" charset="-79"/>
              <a:cs typeface="Keren" pitchFamily="2" charset="-79"/>
            </a:endParaRPr>
          </a:p>
          <a:p>
            <a:endParaRPr lang="he-IL" sz="4000" dirty="0">
              <a:latin typeface="avivbold" pitchFamily="2" charset="-79"/>
              <a:cs typeface="avivbold" pitchFamily="2" charset="-79"/>
            </a:endParaRPr>
          </a:p>
        </p:txBody>
      </p:sp>
      <p:sp>
        <p:nvSpPr>
          <p:cNvPr id="8" name="מלבן מעוגל 7"/>
          <p:cNvSpPr/>
          <p:nvPr/>
        </p:nvSpPr>
        <p:spPr>
          <a:xfrm>
            <a:off x="178180" y="665584"/>
            <a:ext cx="7216395" cy="96327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buFont typeface="Arial" panose="020B0604020202020204" pitchFamily="34" charset="0"/>
              <a:buChar char="•"/>
            </a:pPr>
            <a:endParaRPr lang="he-IL" sz="2000" dirty="0">
              <a:solidFill>
                <a:schemeClr val="tx1"/>
              </a:solidFill>
              <a:latin typeface="David" panose="020E0502060401010101" pitchFamily="34" charset="-79"/>
              <a:cs typeface="David" panose="020E0502060401010101" pitchFamily="34" charset="-79"/>
            </a:endParaRPr>
          </a:p>
        </p:txBody>
      </p:sp>
      <p:sp>
        <p:nvSpPr>
          <p:cNvPr id="9" name="מלבן מעוגל 8"/>
          <p:cNvSpPr/>
          <p:nvPr/>
        </p:nvSpPr>
        <p:spPr>
          <a:xfrm>
            <a:off x="7384650" y="777155"/>
            <a:ext cx="1933710" cy="73501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chemeClr val="tx1"/>
                </a:solidFill>
                <a:latin typeface="David" panose="020E0502060401010101" pitchFamily="34" charset="-79"/>
                <a:cs typeface="David" panose="020E0502060401010101" pitchFamily="34" charset="-79"/>
              </a:rPr>
              <a:t>מי</a:t>
            </a:r>
            <a:endParaRPr lang="he-IL" sz="2400" b="1" dirty="0">
              <a:solidFill>
                <a:schemeClr val="tx1"/>
              </a:solidFill>
              <a:latin typeface="David" panose="020E0502060401010101" pitchFamily="34" charset="-79"/>
              <a:cs typeface="David" panose="020E0502060401010101" pitchFamily="34" charset="-79"/>
            </a:endParaRPr>
          </a:p>
        </p:txBody>
      </p:sp>
      <p:sp>
        <p:nvSpPr>
          <p:cNvPr id="10" name="מלבן מעוגל 9"/>
          <p:cNvSpPr/>
          <p:nvPr/>
        </p:nvSpPr>
        <p:spPr>
          <a:xfrm>
            <a:off x="166937" y="1635793"/>
            <a:ext cx="7206471" cy="197873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buFont typeface="Arial" panose="020B0604020202020204" pitchFamily="34" charset="0"/>
              <a:buChar char="•"/>
            </a:pPr>
            <a:r>
              <a:rPr lang="he-IL" dirty="0">
                <a:solidFill>
                  <a:schemeClr val="tx1"/>
                </a:solidFill>
                <a:latin typeface="David" panose="020E0502060401010101" pitchFamily="34" charset="-79"/>
                <a:cs typeface="David" panose="020E0502060401010101" pitchFamily="34" charset="-79"/>
              </a:rPr>
              <a:t>מילא בדקדקנות את מדיניות "הספר הלבן", גירש מעפילים מחופי הארץ ועמד בראש המסתייגים מגיוס יהודים מארץ-ישראל לצבא הבריטי במלחמת העולם השניה</a:t>
            </a:r>
            <a:r>
              <a:rPr lang="he-IL" dirty="0" smtClean="0">
                <a:solidFill>
                  <a:schemeClr val="tx1"/>
                </a:solidFill>
                <a:latin typeface="David" panose="020E0502060401010101" pitchFamily="34" charset="-79"/>
                <a:cs typeface="David" panose="020E0502060401010101" pitchFamily="34" charset="-79"/>
              </a:rPr>
              <a:t>.</a:t>
            </a:r>
          </a:p>
          <a:p>
            <a:pPr marL="342900" indent="-342900">
              <a:buFont typeface="Arial" panose="020B0604020202020204" pitchFamily="34" charset="0"/>
              <a:buChar char="•"/>
            </a:pPr>
            <a:r>
              <a:rPr lang="he-IL" dirty="0">
                <a:solidFill>
                  <a:schemeClr val="tx1"/>
                </a:solidFill>
                <a:latin typeface="David" panose="020E0502060401010101" pitchFamily="34" charset="-79"/>
                <a:cs typeface="David" panose="020E0502060401010101" pitchFamily="34" charset="-79"/>
              </a:rPr>
              <a:t>לחם בשצף-קצף ב"הגנה" ובמחתרות, ציווה על חיפושים ומאסרים, ונהג במעפילים באכזריות. </a:t>
            </a:r>
            <a:endParaRPr lang="he-IL" dirty="0" smtClean="0">
              <a:solidFill>
                <a:schemeClr val="tx1"/>
              </a:solidFill>
              <a:latin typeface="David" panose="020E0502060401010101" pitchFamily="34" charset="-79"/>
              <a:cs typeface="David" panose="020E0502060401010101" pitchFamily="34" charset="-79"/>
            </a:endParaRPr>
          </a:p>
          <a:p>
            <a:pPr marL="342900" indent="-34290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סירב לאפשר לילדים של מעפילי '</a:t>
            </a:r>
            <a:r>
              <a:rPr lang="he-IL" dirty="0" err="1" smtClean="0">
                <a:solidFill>
                  <a:schemeClr val="tx1"/>
                </a:solidFill>
                <a:latin typeface="David" panose="020E0502060401010101" pitchFamily="34" charset="-79"/>
                <a:cs typeface="David" panose="020E0502060401010101" pitchFamily="34" charset="-79"/>
              </a:rPr>
              <a:t>סטרומה</a:t>
            </a:r>
            <a:r>
              <a:rPr lang="he-IL" dirty="0" smtClean="0">
                <a:solidFill>
                  <a:schemeClr val="tx1"/>
                </a:solidFill>
                <a:latin typeface="David" panose="020E0502060401010101" pitchFamily="34" charset="-79"/>
                <a:cs typeface="David" panose="020E0502060401010101" pitchFamily="34" charset="-79"/>
              </a:rPr>
              <a:t>' שטבעה בים השחור להיכנס לארץ.</a:t>
            </a:r>
            <a:endParaRPr lang="he-IL" dirty="0">
              <a:solidFill>
                <a:schemeClr val="tx1"/>
              </a:solidFill>
              <a:latin typeface="David" panose="020E0502060401010101" pitchFamily="34" charset="-79"/>
              <a:cs typeface="David" panose="020E0502060401010101" pitchFamily="34" charset="-79"/>
            </a:endParaRPr>
          </a:p>
        </p:txBody>
      </p:sp>
      <p:sp>
        <p:nvSpPr>
          <p:cNvPr id="11" name="מלבן מעוגל 10"/>
          <p:cNvSpPr/>
          <p:nvPr/>
        </p:nvSpPr>
        <p:spPr>
          <a:xfrm>
            <a:off x="7384650" y="2205173"/>
            <a:ext cx="1933710" cy="64038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smtClean="0">
                <a:solidFill>
                  <a:schemeClr val="tx1"/>
                </a:solidFill>
                <a:latin typeface="David" panose="020E0502060401010101" pitchFamily="34" charset="-79"/>
                <a:cs typeface="David" panose="020E0502060401010101" pitchFamily="34" charset="-79"/>
              </a:rPr>
              <a:t>פעולותיו</a:t>
            </a:r>
            <a:endParaRPr lang="he-IL" sz="2000" b="1" dirty="0">
              <a:solidFill>
                <a:schemeClr val="tx1"/>
              </a:solidFill>
              <a:latin typeface="David" panose="020E0502060401010101" pitchFamily="34" charset="-79"/>
              <a:cs typeface="David" panose="020E0502060401010101" pitchFamily="34" charset="-79"/>
            </a:endParaRPr>
          </a:p>
        </p:txBody>
      </p:sp>
      <p:sp>
        <p:nvSpPr>
          <p:cNvPr id="6" name="מלבן 5"/>
          <p:cNvSpPr/>
          <p:nvPr/>
        </p:nvSpPr>
        <p:spPr>
          <a:xfrm>
            <a:off x="447675" y="629581"/>
            <a:ext cx="6707667" cy="923330"/>
          </a:xfrm>
          <a:prstGeom prst="rect">
            <a:avLst/>
          </a:prstGeom>
        </p:spPr>
        <p:txBody>
          <a:bodyPr wrap="square">
            <a:spAutoFit/>
          </a:bodyPr>
          <a:lstStyle/>
          <a:p>
            <a:pPr marL="302260" indent="-285750" algn="just">
              <a:buFont typeface="Arial" panose="020B0604020202020204" pitchFamily="34" charset="0"/>
              <a:buChar char="•"/>
            </a:pPr>
            <a:r>
              <a:rPr lang="he-IL" dirty="0">
                <a:latin typeface="David" panose="020E0502060401010101" pitchFamily="34" charset="-79"/>
                <a:cs typeface="David" panose="020E0502060401010101" pitchFamily="34" charset="-79"/>
              </a:rPr>
              <a:t>פקיד בריטי בכיר, ששירת קודם לכן, בין השאר, כמושל כללי של סודאן וכנציב-עליון בטנגניקה שבאפריקה המזרחית (כיום טנזניה). הוא היה בן 56 בבואו ארצה, והגיע בתקופה קשה של מהומות-דמים שיזמו הערבים. </a:t>
            </a:r>
            <a:r>
              <a:rPr lang="he-IL" dirty="0" smtClean="0">
                <a:latin typeface="David" panose="020E0502060401010101" pitchFamily="34" charset="-79"/>
                <a:cs typeface="David" panose="020E0502060401010101" pitchFamily="34" charset="-79"/>
              </a:rPr>
              <a:t>.</a:t>
            </a:r>
            <a:endParaRPr lang="he-IL" dirty="0">
              <a:latin typeface="David" panose="020E0502060401010101" pitchFamily="34" charset="-79"/>
              <a:cs typeface="David" panose="020E0502060401010101" pitchFamily="34" charset="-79"/>
            </a:endParaRPr>
          </a:p>
        </p:txBody>
      </p:sp>
      <p:sp>
        <p:nvSpPr>
          <p:cNvPr id="16" name="מלבן מעוגל 15"/>
          <p:cNvSpPr/>
          <p:nvPr/>
        </p:nvSpPr>
        <p:spPr>
          <a:xfrm>
            <a:off x="7352241" y="3729209"/>
            <a:ext cx="1933710" cy="74272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smtClean="0">
                <a:solidFill>
                  <a:schemeClr val="tx1"/>
                </a:solidFill>
                <a:latin typeface="David" panose="020E0502060401010101" pitchFamily="34" charset="-79"/>
                <a:cs typeface="David" panose="020E0502060401010101" pitchFamily="34" charset="-79"/>
              </a:rPr>
              <a:t>אירועים בתקופת נציבותו</a:t>
            </a:r>
            <a:endParaRPr lang="he-IL" sz="2000" b="1" dirty="0">
              <a:solidFill>
                <a:schemeClr val="tx1"/>
              </a:solidFill>
              <a:latin typeface="David" panose="020E0502060401010101" pitchFamily="34" charset="-79"/>
              <a:cs typeface="David" panose="020E0502060401010101" pitchFamily="34" charset="-79"/>
            </a:endParaRPr>
          </a:p>
        </p:txBody>
      </p:sp>
      <p:sp>
        <p:nvSpPr>
          <p:cNvPr id="13" name="מלבן מעוגל 12"/>
          <p:cNvSpPr/>
          <p:nvPr/>
        </p:nvSpPr>
        <p:spPr>
          <a:xfrm>
            <a:off x="157013" y="3632198"/>
            <a:ext cx="7195228" cy="123190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דיכוי 'המרד הערבי הגדול'.</a:t>
            </a:r>
          </a:p>
          <a:p>
            <a:pPr marL="285750" indent="-28575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פרסום הספר הלבן השלישי- 'ספר המעל'.</a:t>
            </a:r>
          </a:p>
          <a:p>
            <a:pPr marL="285750" indent="-28575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ניסיון של </a:t>
            </a:r>
            <a:r>
              <a:rPr lang="he-IL" dirty="0" err="1" smtClean="0">
                <a:solidFill>
                  <a:schemeClr val="tx1"/>
                </a:solidFill>
                <a:latin typeface="David" panose="020E0502060401010101" pitchFamily="34" charset="-79"/>
                <a:cs typeface="David" panose="020E0502060401010101" pitchFamily="34" charset="-79"/>
              </a:rPr>
              <a:t>הלח"י</a:t>
            </a:r>
            <a:r>
              <a:rPr lang="he-IL" dirty="0" smtClean="0">
                <a:solidFill>
                  <a:schemeClr val="tx1"/>
                </a:solidFill>
                <a:latin typeface="David" panose="020E0502060401010101" pitchFamily="34" charset="-79"/>
                <a:cs typeface="David" panose="020E0502060401010101" pitchFamily="34" charset="-79"/>
              </a:rPr>
              <a:t> להתנקש בו בשנת 1944 כשנסע למסיבת פרידה לרגל סיום תפקידו</a:t>
            </a:r>
            <a:endParaRPr lang="he-IL" dirty="0">
              <a:solidFill>
                <a:schemeClr val="tx1"/>
              </a:solidFill>
              <a:latin typeface="David" panose="020E0502060401010101" pitchFamily="34" charset="-79"/>
              <a:cs typeface="David" panose="020E0502060401010101" pitchFamily="34" charset="-79"/>
            </a:endParaRPr>
          </a:p>
        </p:txBody>
      </p:sp>
      <p:pic>
        <p:nvPicPr>
          <p:cNvPr id="8194" name="Picture 2" descr="שאר ישוב (אוניית מעפילים) – ויקיפדי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4092" y="4864099"/>
            <a:ext cx="2381250" cy="14097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ספר של ה-MI6: בריטניה פוצצה ספינות מעפילים | ישראל היום"/>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613" y="4850529"/>
            <a:ext cx="2745287" cy="1019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36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8194"/>
                                        </p:tgtEl>
                                        <p:attrNameLst>
                                          <p:attrName>style.visibility</p:attrName>
                                        </p:attrNameLst>
                                      </p:cBhvr>
                                      <p:to>
                                        <p:strVal val="visible"/>
                                      </p:to>
                                    </p:set>
                                    <p:animEffect transition="in" filter="circle(in)">
                                      <p:cBhvr>
                                        <p:cTn id="44" dur="2000"/>
                                        <p:tgtEl>
                                          <p:spTgt spid="8194"/>
                                        </p:tgtEl>
                                      </p:cBhvr>
                                    </p:animEffect>
                                  </p:childTnLst>
                                </p:cTn>
                              </p:par>
                              <p:par>
                                <p:cTn id="45" presetID="6" presetClass="entr" presetSubtype="16" fill="hold" nodeType="withEffect">
                                  <p:stCondLst>
                                    <p:cond delay="0"/>
                                  </p:stCondLst>
                                  <p:childTnLst>
                                    <p:set>
                                      <p:cBhvr>
                                        <p:cTn id="46" dur="1" fill="hold">
                                          <p:stCondLst>
                                            <p:cond delay="0"/>
                                          </p:stCondLst>
                                        </p:cTn>
                                        <p:tgtEl>
                                          <p:spTgt spid="8196"/>
                                        </p:tgtEl>
                                        <p:attrNameLst>
                                          <p:attrName>style.visibility</p:attrName>
                                        </p:attrNameLst>
                                      </p:cBhvr>
                                      <p:to>
                                        <p:strVal val="visible"/>
                                      </p:to>
                                    </p:set>
                                    <p:animEffect transition="in" filter="circle(in)">
                                      <p:cBhvr>
                                        <p:cTn id="47" dur="2000"/>
                                        <p:tgtEl>
                                          <p:spTgt spid="819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ppt_x"/>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8" grpId="0" animBg="1"/>
      <p:bldP spid="9" grpId="0" animBg="1"/>
      <p:bldP spid="10" grpId="0" animBg="1"/>
      <p:bldP spid="11" grpId="0" animBg="1"/>
      <p:bldP spid="6" grpId="0"/>
      <p:bldP spid="16"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cxnSp>
        <p:nvCxnSpPr>
          <p:cNvPr id="12" name="מחבר ישר 11"/>
          <p:cNvCxnSpPr/>
          <p:nvPr/>
        </p:nvCxnSpPr>
        <p:spPr>
          <a:xfrm>
            <a:off x="163118" y="5659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78180" y="-143418"/>
            <a:ext cx="8599317" cy="1433726"/>
          </a:xfrm>
          <a:prstGeom prst="rect">
            <a:avLst/>
          </a:prstGeom>
          <a:noFill/>
        </p:spPr>
        <p:txBody>
          <a:bodyPr wrap="square" rtlCol="1">
            <a:spAutoFit/>
          </a:bodyPr>
          <a:lstStyle/>
          <a:p>
            <a:pPr algn="l"/>
            <a:r>
              <a:rPr lang="he-IL" sz="4000" b="1" dirty="0" smtClean="0">
                <a:solidFill>
                  <a:srgbClr val="00CC00"/>
                </a:solidFill>
                <a:latin typeface="David" panose="020E0502060401010101" pitchFamily="34" charset="-79"/>
                <a:cs typeface="David" panose="020E0502060401010101" pitchFamily="34" charset="-79"/>
              </a:rPr>
              <a:t>הספר הלבן השלישי</a:t>
            </a:r>
            <a:endParaRPr lang="en-US" sz="4000" b="1" dirty="0" smtClean="0">
              <a:solidFill>
                <a:srgbClr val="00CC00"/>
              </a:solidFill>
              <a:latin typeface="David" panose="020E0502060401010101" pitchFamily="34" charset="-79"/>
              <a:cs typeface="David" panose="020E0502060401010101" pitchFamily="34" charset="-79"/>
            </a:endParaRPr>
          </a:p>
          <a:p>
            <a:pPr>
              <a:lnSpc>
                <a:spcPts val="3500"/>
              </a:lnSpc>
            </a:pPr>
            <a:endParaRPr lang="he-IL" sz="2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sp>
        <p:nvSpPr>
          <p:cNvPr id="8" name="מלבן מעוגל 7"/>
          <p:cNvSpPr/>
          <p:nvPr/>
        </p:nvSpPr>
        <p:spPr>
          <a:xfrm>
            <a:off x="307975" y="1453839"/>
            <a:ext cx="7278613" cy="436889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Font typeface="Arial" panose="020B0604020202020204" pitchFamily="34" charset="0"/>
              <a:buChar char="•"/>
            </a:pPr>
            <a:r>
              <a:rPr lang="he-IL" dirty="0">
                <a:solidFill>
                  <a:schemeClr val="tx1"/>
                </a:solidFill>
                <a:latin typeface="David" panose="020E0502060401010101" pitchFamily="34" charset="-79"/>
                <a:cs typeface="David" panose="020E0502060401010101" pitchFamily="34" charset="-79"/>
              </a:rPr>
              <a:t>ארץ ישראל לא יכולה להיות שייכת </a:t>
            </a:r>
            <a:r>
              <a:rPr lang="he-IL" dirty="0" smtClean="0">
                <a:solidFill>
                  <a:schemeClr val="tx1"/>
                </a:solidFill>
                <a:latin typeface="David" panose="020E0502060401010101" pitchFamily="34" charset="-79"/>
                <a:cs typeface="David" panose="020E0502060401010101" pitchFamily="34" charset="-79"/>
              </a:rPr>
              <a:t>לערבים</a:t>
            </a:r>
            <a:r>
              <a:rPr lang="he-IL" dirty="0">
                <a:solidFill>
                  <a:schemeClr val="tx1"/>
                </a:solidFill>
                <a:latin typeface="David" panose="020E0502060401010101" pitchFamily="34" charset="-79"/>
                <a:cs typeface="David" panose="020E0502060401010101" pitchFamily="34" charset="-79"/>
              </a:rPr>
              <a:t> או </a:t>
            </a:r>
            <a:r>
              <a:rPr lang="he-IL" dirty="0" smtClean="0">
                <a:solidFill>
                  <a:schemeClr val="tx1"/>
                </a:solidFill>
                <a:latin typeface="David" panose="020E0502060401010101" pitchFamily="34" charset="-79"/>
                <a:cs typeface="David" panose="020E0502060401010101" pitchFamily="34" charset="-79"/>
              </a:rPr>
              <a:t>ליהודים.</a:t>
            </a:r>
            <a:endParaRPr lang="he-IL" dirty="0">
              <a:solidFill>
                <a:schemeClr val="tx1"/>
              </a:solidFill>
              <a:latin typeface="David" panose="020E0502060401010101" pitchFamily="34" charset="-79"/>
              <a:cs typeface="David" panose="020E0502060401010101" pitchFamily="34" charset="-79"/>
            </a:endParaRPr>
          </a:p>
          <a:p>
            <a:pPr marL="285750" indent="-285750">
              <a:buFont typeface="Arial" panose="020B0604020202020204" pitchFamily="34" charset="0"/>
              <a:buChar char="•"/>
            </a:pPr>
            <a:r>
              <a:rPr lang="he-IL" dirty="0">
                <a:solidFill>
                  <a:schemeClr val="tx1"/>
                </a:solidFill>
                <a:latin typeface="David" panose="020E0502060401010101" pitchFamily="34" charset="-79"/>
                <a:cs typeface="David" panose="020E0502060401010101" pitchFamily="34" charset="-79"/>
              </a:rPr>
              <a:t>בשטחי ארץ ישראל המנדטורית תוקם תוך עשר שנים מפרסום הספר, </a:t>
            </a:r>
            <a:r>
              <a:rPr lang="he-IL" dirty="0" smtClean="0">
                <a:solidFill>
                  <a:schemeClr val="tx1"/>
                </a:solidFill>
                <a:latin typeface="David" panose="020E0502060401010101" pitchFamily="34" charset="-79"/>
                <a:cs typeface="David" panose="020E0502060401010101" pitchFamily="34" charset="-79"/>
              </a:rPr>
              <a:t>מדינה דו-לאומית</a:t>
            </a:r>
            <a:r>
              <a:rPr lang="he-IL" dirty="0">
                <a:solidFill>
                  <a:schemeClr val="tx1"/>
                </a:solidFill>
                <a:latin typeface="David" panose="020E0502060401010101" pitchFamily="34" charset="-79"/>
                <a:cs typeface="David" panose="020E0502060401010101" pitchFamily="34" charset="-79"/>
              </a:rPr>
              <a:t> לתושבי הארץ הערבים והיהודים. </a:t>
            </a:r>
            <a:endParaRPr lang="he-IL" dirty="0" smtClean="0">
              <a:solidFill>
                <a:schemeClr val="tx1"/>
              </a:solidFill>
              <a:latin typeface="David" panose="020E0502060401010101" pitchFamily="34" charset="-79"/>
              <a:cs typeface="David" panose="020E0502060401010101" pitchFamily="34" charset="-79"/>
            </a:endParaRPr>
          </a:p>
          <a:p>
            <a:pPr marL="285750" indent="-28575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במדינה </a:t>
            </a:r>
            <a:r>
              <a:rPr lang="he-IL" dirty="0">
                <a:solidFill>
                  <a:schemeClr val="tx1"/>
                </a:solidFill>
                <a:latin typeface="David" panose="020E0502060401010101" pitchFamily="34" charset="-79"/>
                <a:cs typeface="David" panose="020E0502060401010101" pitchFamily="34" charset="-79"/>
              </a:rPr>
              <a:t>המוצעת יהוו הערבים שני שלישים מהאוכלוסייה, והיהודים לשליש אחד בלבד. </a:t>
            </a:r>
            <a:endParaRPr lang="he-IL" dirty="0" smtClean="0">
              <a:solidFill>
                <a:schemeClr val="tx1"/>
              </a:solidFill>
              <a:latin typeface="David" panose="020E0502060401010101" pitchFamily="34" charset="-79"/>
              <a:cs typeface="David" panose="020E0502060401010101" pitchFamily="34" charset="-79"/>
            </a:endParaRPr>
          </a:p>
          <a:p>
            <a:pPr marL="285750" indent="-28575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בראש </a:t>
            </a:r>
            <a:r>
              <a:rPr lang="he-IL" dirty="0">
                <a:solidFill>
                  <a:schemeClr val="tx1"/>
                </a:solidFill>
                <a:latin typeface="David" panose="020E0502060401010101" pitchFamily="34" charset="-79"/>
                <a:cs typeface="David" panose="020E0502060401010101" pitchFamily="34" charset="-79"/>
              </a:rPr>
              <a:t>השלטון יהיו </a:t>
            </a:r>
            <a:r>
              <a:rPr lang="he-IL" dirty="0" smtClean="0">
                <a:solidFill>
                  <a:schemeClr val="tx1"/>
                </a:solidFill>
                <a:latin typeface="David" panose="020E0502060401010101" pitchFamily="34" charset="-79"/>
                <a:cs typeface="David" panose="020E0502060401010101" pitchFamily="34" charset="-79"/>
              </a:rPr>
              <a:t>ערבים</a:t>
            </a:r>
            <a:r>
              <a:rPr lang="he-IL" dirty="0">
                <a:solidFill>
                  <a:schemeClr val="tx1"/>
                </a:solidFill>
                <a:latin typeface="David" panose="020E0502060401010101" pitchFamily="34" charset="-79"/>
                <a:cs typeface="David" panose="020E0502060401010101" pitchFamily="34" charset="-79"/>
              </a:rPr>
              <a:t> </a:t>
            </a:r>
            <a:r>
              <a:rPr lang="he-IL" dirty="0" smtClean="0">
                <a:solidFill>
                  <a:schemeClr val="tx1"/>
                </a:solidFill>
                <a:latin typeface="David" panose="020E0502060401010101" pitchFamily="34" charset="-79"/>
                <a:cs typeface="David" panose="020E0502060401010101" pitchFamily="34" charset="-79"/>
              </a:rPr>
              <a:t>ויהודים</a:t>
            </a:r>
            <a:r>
              <a:rPr lang="he-IL" dirty="0">
                <a:solidFill>
                  <a:schemeClr val="tx1"/>
                </a:solidFill>
                <a:latin typeface="David" panose="020E0502060401010101" pitchFamily="34" charset="-79"/>
                <a:cs typeface="David" panose="020E0502060401010101" pitchFamily="34" charset="-79"/>
              </a:rPr>
              <a:t> </a:t>
            </a:r>
            <a:r>
              <a:rPr lang="he-IL" dirty="0" smtClean="0">
                <a:solidFill>
                  <a:schemeClr val="tx1"/>
                </a:solidFill>
                <a:latin typeface="David" panose="020E0502060401010101" pitchFamily="34" charset="-79"/>
                <a:cs typeface="David" panose="020E0502060401010101" pitchFamily="34" charset="-79"/>
              </a:rPr>
              <a:t>ביחס</a:t>
            </a:r>
            <a:r>
              <a:rPr lang="he-IL" dirty="0">
                <a:solidFill>
                  <a:schemeClr val="tx1"/>
                </a:solidFill>
                <a:latin typeface="David" panose="020E0502060401010101" pitchFamily="34" charset="-79"/>
                <a:cs typeface="David" panose="020E0502060401010101" pitchFamily="34" charset="-79"/>
              </a:rPr>
              <a:t> מתאים לחלקם בקרב כלל האוכלוסייה בארץ.</a:t>
            </a:r>
          </a:p>
          <a:p>
            <a:pPr marL="285750" indent="-285750">
              <a:buFont typeface="Arial" panose="020B0604020202020204" pitchFamily="34" charset="0"/>
              <a:buChar char="•"/>
            </a:pPr>
            <a:r>
              <a:rPr lang="he-IL" dirty="0">
                <a:solidFill>
                  <a:schemeClr val="tx1"/>
                </a:solidFill>
                <a:latin typeface="David" panose="020E0502060401010101" pitchFamily="34" charset="-79"/>
                <a:cs typeface="David" panose="020E0502060401010101" pitchFamily="34" charset="-79"/>
              </a:rPr>
              <a:t>מכסת </a:t>
            </a:r>
            <a:r>
              <a:rPr lang="he-IL" dirty="0" smtClean="0">
                <a:solidFill>
                  <a:schemeClr val="tx1"/>
                </a:solidFill>
                <a:latin typeface="David" panose="020E0502060401010101" pitchFamily="34" charset="-79"/>
                <a:cs typeface="David" panose="020E0502060401010101" pitchFamily="34" charset="-79"/>
              </a:rPr>
              <a:t>העלייה</a:t>
            </a:r>
            <a:r>
              <a:rPr lang="he-IL" dirty="0">
                <a:solidFill>
                  <a:schemeClr val="tx1"/>
                </a:solidFill>
                <a:latin typeface="David" panose="020E0502060401010101" pitchFamily="34" charset="-79"/>
                <a:cs typeface="David" panose="020E0502060401010101" pitchFamily="34" charset="-79"/>
              </a:rPr>
              <a:t> היהודית בחמש השנים הקרובות תעמוד על סך 75,000 נפש. בגל ראשון יוכלו לעלות 25 אלף יהודים, ובמשך 5 שנים יורשו לעלות עשרת אלפים יהודים כל שנה, סך הכול 75 אלף. </a:t>
            </a:r>
            <a:endParaRPr lang="he-IL" dirty="0" smtClean="0">
              <a:solidFill>
                <a:schemeClr val="tx1"/>
              </a:solidFill>
              <a:latin typeface="David" panose="020E0502060401010101" pitchFamily="34" charset="-79"/>
              <a:cs typeface="David" panose="020E0502060401010101" pitchFamily="34" charset="-79"/>
            </a:endParaRPr>
          </a:p>
          <a:p>
            <a:pPr marL="285750" indent="-28575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לאחר </a:t>
            </a:r>
            <a:r>
              <a:rPr lang="he-IL" dirty="0">
                <a:solidFill>
                  <a:schemeClr val="tx1"/>
                </a:solidFill>
                <a:latin typeface="David" panose="020E0502060401010101" pitchFamily="34" charset="-79"/>
                <a:cs typeface="David" panose="020E0502060401010101" pitchFamily="34" charset="-79"/>
              </a:rPr>
              <a:t>מכן לא תותר עליה יהודית נוספת, אלא אם כן יסכימו לכך הערבים.</a:t>
            </a:r>
          </a:p>
          <a:p>
            <a:pPr marL="285750" indent="-285750">
              <a:buFont typeface="Arial" panose="020B0604020202020204" pitchFamily="34" charset="0"/>
              <a:buChar char="•"/>
            </a:pPr>
            <a:r>
              <a:rPr lang="he-IL" dirty="0">
                <a:solidFill>
                  <a:schemeClr val="tx1"/>
                </a:solidFill>
                <a:latin typeface="David" panose="020E0502060401010101" pitchFamily="34" charset="-79"/>
                <a:cs typeface="David" panose="020E0502060401010101" pitchFamily="34" charset="-79"/>
              </a:rPr>
              <a:t>תוגבל רכישת קרקעות על ידי יהודים ל-עד 5% מכלל שטחה של ישראל (עד 95% משטח ארץ ישראל לא יינתן למכירה ליהודים בטענה כי לערבים ריבוי טבעי מהיר והם זקוקים לשטח</a:t>
            </a:r>
            <a:r>
              <a:rPr lang="he-IL" dirty="0" smtClean="0">
                <a:solidFill>
                  <a:schemeClr val="tx1"/>
                </a:solidFill>
                <a:latin typeface="David" panose="020E0502060401010101" pitchFamily="34" charset="-79"/>
                <a:cs typeface="David" panose="020E0502060401010101" pitchFamily="34" charset="-79"/>
              </a:rPr>
              <a:t>).</a:t>
            </a:r>
            <a:endParaRPr lang="he-IL" dirty="0">
              <a:solidFill>
                <a:schemeClr val="tx1"/>
              </a:solidFill>
              <a:latin typeface="David" panose="020E0502060401010101" pitchFamily="34" charset="-79"/>
              <a:cs typeface="David" panose="020E0502060401010101" pitchFamily="34" charset="-79"/>
            </a:endParaRPr>
          </a:p>
        </p:txBody>
      </p:sp>
      <p:sp>
        <p:nvSpPr>
          <p:cNvPr id="9" name="מלבן מעוגל 8"/>
          <p:cNvSpPr/>
          <p:nvPr/>
        </p:nvSpPr>
        <p:spPr>
          <a:xfrm>
            <a:off x="7586588" y="3317339"/>
            <a:ext cx="1933710" cy="64189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chemeClr val="tx1"/>
                </a:solidFill>
                <a:latin typeface="David" panose="020E0502060401010101" pitchFamily="34" charset="-79"/>
                <a:cs typeface="David" panose="020E0502060401010101" pitchFamily="34" charset="-79"/>
              </a:rPr>
              <a:t>תוכן</a:t>
            </a:r>
            <a:endParaRPr lang="he-IL" sz="2400" b="1" dirty="0">
              <a:solidFill>
                <a:schemeClr val="tx1"/>
              </a:solidFill>
              <a:latin typeface="David" panose="020E0502060401010101" pitchFamily="34" charset="-79"/>
              <a:cs typeface="David" panose="020E0502060401010101" pitchFamily="34" charset="-79"/>
            </a:endParaRPr>
          </a:p>
        </p:txBody>
      </p:sp>
      <p:sp>
        <p:nvSpPr>
          <p:cNvPr id="3" name="AutoShape 2" descr="מאורעות תרפ&quot;ט: כיצד הם השפיעו על ההיסטוריה המדממת של ישראל? | מעריב"/>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6" name="מלבן מעוגל 15"/>
          <p:cNvSpPr/>
          <p:nvPr/>
        </p:nvSpPr>
        <p:spPr>
          <a:xfrm>
            <a:off x="307974" y="573445"/>
            <a:ext cx="7278613" cy="88787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ועדת החלוקה הבריטית בשנת 1938 שצמצמה עוד יותר את שטח המדינה היהודית המוצעת.</a:t>
            </a:r>
          </a:p>
          <a:p>
            <a:pPr marL="342900" indent="-34290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'ועידת השולחן העגול' בלונדון שדחתה את הצעות הבריטים.</a:t>
            </a:r>
            <a:endParaRPr lang="he-IL" dirty="0">
              <a:solidFill>
                <a:schemeClr val="tx1"/>
              </a:solidFill>
              <a:latin typeface="David" panose="020E0502060401010101" pitchFamily="34" charset="-79"/>
              <a:cs typeface="David" panose="020E0502060401010101" pitchFamily="34" charset="-79"/>
            </a:endParaRPr>
          </a:p>
        </p:txBody>
      </p:sp>
      <p:sp>
        <p:nvSpPr>
          <p:cNvPr id="19" name="מלבן מעוגל 18"/>
          <p:cNvSpPr/>
          <p:nvPr/>
        </p:nvSpPr>
        <p:spPr>
          <a:xfrm>
            <a:off x="7586588" y="695555"/>
            <a:ext cx="1933710" cy="64038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smtClean="0">
                <a:solidFill>
                  <a:schemeClr val="tx1"/>
                </a:solidFill>
                <a:latin typeface="David" panose="020E0502060401010101" pitchFamily="34" charset="-79"/>
                <a:cs typeface="David" panose="020E0502060401010101" pitchFamily="34" charset="-79"/>
              </a:rPr>
              <a:t>רקע</a:t>
            </a:r>
            <a:endParaRPr lang="he-IL" sz="2000" b="1" dirty="0">
              <a:solidFill>
                <a:schemeClr val="tx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72728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8" grpId="0" animBg="1"/>
      <p:bldP spid="9" grpId="0" animBg="1"/>
      <p:bldP spid="16"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5125453" y="180474"/>
            <a:ext cx="2370221" cy="1888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6" name="Text Placeholder 1">
            <a:extLst>
              <a:ext uri="{FF2B5EF4-FFF2-40B4-BE49-F238E27FC236}">
                <a16:creationId xmlns:a16="http://schemas.microsoft.com/office/drawing/2014/main" xmlns="" id="{12874761-6EDB-5D40-A79B-9C82F478C33E}"/>
              </a:ext>
            </a:extLst>
          </p:cNvPr>
          <p:cNvSpPr txBox="1">
            <a:spLocks/>
          </p:cNvSpPr>
          <p:nvPr/>
        </p:nvSpPr>
        <p:spPr>
          <a:xfrm>
            <a:off x="2727964" y="4331963"/>
            <a:ext cx="6704013" cy="3858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he-IL" sz="3200" b="1" dirty="0" smtClean="0">
                <a:solidFill>
                  <a:srgbClr val="002060"/>
                </a:solidFill>
                <a:latin typeface="David" panose="020E0502060401010101" pitchFamily="34" charset="-79"/>
                <a:cs typeface="David" panose="020E0502060401010101" pitchFamily="34" charset="-79"/>
                <a:sym typeface="Calibri"/>
              </a:rPr>
              <a:t>עם המורה: אוריאל </a:t>
            </a:r>
            <a:r>
              <a:rPr lang="he-IL" sz="3200" b="1" dirty="0" err="1" smtClean="0">
                <a:solidFill>
                  <a:srgbClr val="002060"/>
                </a:solidFill>
                <a:latin typeface="David" panose="020E0502060401010101" pitchFamily="34" charset="-79"/>
                <a:cs typeface="David" panose="020E0502060401010101" pitchFamily="34" charset="-79"/>
                <a:sym typeface="Calibri"/>
              </a:rPr>
              <a:t>שמידוב</a:t>
            </a:r>
            <a:endParaRPr lang="he-IL" sz="3200" b="1" dirty="0">
              <a:solidFill>
                <a:srgbClr val="002060"/>
              </a:solidFill>
              <a:latin typeface="David" panose="020E0502060401010101" pitchFamily="34" charset="-79"/>
              <a:cs typeface="David" panose="020E0502060401010101" pitchFamily="34" charset="-79"/>
              <a:sym typeface="Calibri"/>
            </a:endParaRPr>
          </a:p>
        </p:txBody>
      </p:sp>
      <p:sp>
        <p:nvSpPr>
          <p:cNvPr id="8" name="Google Shape;238;p5"/>
          <p:cNvSpPr txBox="1">
            <a:spLocks/>
          </p:cNvSpPr>
          <p:nvPr/>
        </p:nvSpPr>
        <p:spPr>
          <a:xfrm>
            <a:off x="2222637" y="2048429"/>
            <a:ext cx="8382413" cy="824410"/>
          </a:xfrm>
          <a:prstGeom prst="rect">
            <a:avLst/>
          </a:prstGeom>
        </p:spPr>
        <p:txBody>
          <a:bodyPr vert="horz" lIns="91440" tIns="45720" rIns="91440" bIns="45720" rtlCol="0" anchor="ctr">
            <a:noAutofit/>
          </a:bodyPr>
          <a:lstStyle>
            <a:lvl1pPr marL="0" indent="0" algn="r" defTabSz="914400" rtl="1" eaLnBrk="1" latinLnBrk="0" hangingPunct="1">
              <a:lnSpc>
                <a:spcPct val="90000"/>
              </a:lnSpc>
              <a:spcBef>
                <a:spcPts val="1000"/>
              </a:spcBef>
              <a:buClr>
                <a:schemeClr val="accent2"/>
              </a:buClr>
              <a:buFontTx/>
              <a:buNone/>
              <a:defRPr sz="5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6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6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6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6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Clr>
                <a:srgbClr val="ED7D31"/>
              </a:buClr>
            </a:pPr>
            <a:r>
              <a:rPr lang="he-IL" sz="5400" b="1" dirty="0">
                <a:solidFill>
                  <a:srgbClr val="002060"/>
                </a:solidFill>
                <a:latin typeface="David" panose="020E0502060401010101" pitchFamily="34" charset="-79"/>
                <a:cs typeface="David" panose="020E0502060401010101" pitchFamily="34" charset="-79"/>
              </a:rPr>
              <a:t>שיעור היסטוריה לכיתות </a:t>
            </a:r>
            <a:r>
              <a:rPr lang="he-IL" sz="5400" b="1" dirty="0" smtClean="0">
                <a:solidFill>
                  <a:srgbClr val="002060"/>
                </a:solidFill>
                <a:latin typeface="David" panose="020E0502060401010101" pitchFamily="34" charset="-79"/>
                <a:cs typeface="David" panose="020E0502060401010101" pitchFamily="34" charset="-79"/>
              </a:rPr>
              <a:t>י'-י"א</a:t>
            </a:r>
            <a:endParaRPr lang="he-IL" sz="5400" b="1" dirty="0">
              <a:solidFill>
                <a:srgbClr val="002060"/>
              </a:solidFill>
              <a:latin typeface="David" panose="020E0502060401010101" pitchFamily="34" charset="-79"/>
              <a:cs typeface="David" panose="020E0502060401010101" pitchFamily="34" charset="-79"/>
            </a:endParaRPr>
          </a:p>
        </p:txBody>
      </p:sp>
      <p:sp>
        <p:nvSpPr>
          <p:cNvPr id="7" name="Google Shape;239;p5"/>
          <p:cNvSpPr txBox="1">
            <a:spLocks/>
          </p:cNvSpPr>
          <p:nvPr/>
        </p:nvSpPr>
        <p:spPr>
          <a:xfrm>
            <a:off x="1279697" y="3140713"/>
            <a:ext cx="9600545" cy="411774"/>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e-IL" b="1" dirty="0" smtClean="0">
                <a:solidFill>
                  <a:srgbClr val="002060"/>
                </a:solidFill>
                <a:latin typeface="David" panose="020E0502060401010101" pitchFamily="34" charset="-79"/>
                <a:cs typeface="David" panose="020E0502060401010101" pitchFamily="34" charset="-79"/>
              </a:rPr>
              <a:t>נושא השיעור: פרעות וספרים לבנים</a:t>
            </a:r>
            <a:endParaRPr lang="he-IL" b="1" dirty="0">
              <a:solidFill>
                <a:srgbClr val="002060"/>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351354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cxnSp>
        <p:nvCxnSpPr>
          <p:cNvPr id="12" name="מחבר ישר 11"/>
          <p:cNvCxnSpPr/>
          <p:nvPr/>
        </p:nvCxnSpPr>
        <p:spPr>
          <a:xfrm>
            <a:off x="163118" y="5659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78180" y="-143418"/>
            <a:ext cx="8599317" cy="1556836"/>
          </a:xfrm>
          <a:prstGeom prst="rect">
            <a:avLst/>
          </a:prstGeom>
          <a:noFill/>
        </p:spPr>
        <p:txBody>
          <a:bodyPr wrap="square" rtlCol="1">
            <a:spAutoFit/>
          </a:bodyPr>
          <a:lstStyle/>
          <a:p>
            <a:pPr algn="l"/>
            <a:r>
              <a:rPr lang="he-IL" sz="4800" b="1" dirty="0" smtClean="0">
                <a:solidFill>
                  <a:srgbClr val="00CC00"/>
                </a:solidFill>
                <a:latin typeface="David" panose="020E0502060401010101" pitchFamily="34" charset="-79"/>
                <a:cs typeface="David" panose="020E0502060401010101" pitchFamily="34" charset="-79"/>
              </a:rPr>
              <a:t>התגובות לספר הלבן השלישי</a:t>
            </a:r>
            <a:endParaRPr lang="en-US" sz="4800" b="1" dirty="0" smtClean="0">
              <a:solidFill>
                <a:srgbClr val="00CC00"/>
              </a:solidFill>
              <a:latin typeface="David" panose="020E0502060401010101" pitchFamily="34" charset="-79"/>
              <a:cs typeface="David" panose="020E0502060401010101" pitchFamily="34" charset="-79"/>
            </a:endParaRPr>
          </a:p>
          <a:p>
            <a:pPr>
              <a:lnSpc>
                <a:spcPts val="3500"/>
              </a:lnSpc>
            </a:pPr>
            <a:endParaRPr lang="he-IL" sz="2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sp>
        <p:nvSpPr>
          <p:cNvPr id="8" name="מלבן מעוגל 7"/>
          <p:cNvSpPr/>
          <p:nvPr/>
        </p:nvSpPr>
        <p:spPr>
          <a:xfrm>
            <a:off x="178179" y="546440"/>
            <a:ext cx="7210290" cy="240283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buFont typeface="Arial" panose="020B0604020202020204" pitchFamily="34" charset="0"/>
              <a:buChar char="•"/>
            </a:pPr>
            <a:endParaRPr lang="he-IL" sz="2000" dirty="0">
              <a:solidFill>
                <a:schemeClr val="tx1"/>
              </a:solidFill>
              <a:latin typeface="David" panose="020E0502060401010101" pitchFamily="34" charset="-79"/>
              <a:cs typeface="David" panose="020E0502060401010101" pitchFamily="34" charset="-79"/>
            </a:endParaRPr>
          </a:p>
        </p:txBody>
      </p:sp>
      <p:sp>
        <p:nvSpPr>
          <p:cNvPr id="9" name="מלבן מעוגל 8"/>
          <p:cNvSpPr/>
          <p:nvPr/>
        </p:nvSpPr>
        <p:spPr>
          <a:xfrm>
            <a:off x="7350804" y="1233258"/>
            <a:ext cx="1933710" cy="64189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chemeClr val="tx1"/>
                </a:solidFill>
                <a:latin typeface="David" panose="020E0502060401010101" pitchFamily="34" charset="-79"/>
                <a:cs typeface="David" panose="020E0502060401010101" pitchFamily="34" charset="-79"/>
              </a:rPr>
              <a:t>יהודים</a:t>
            </a:r>
            <a:endParaRPr lang="he-IL" sz="2400" b="1" dirty="0">
              <a:solidFill>
                <a:schemeClr val="tx1"/>
              </a:solidFill>
              <a:latin typeface="David" panose="020E0502060401010101" pitchFamily="34" charset="-79"/>
              <a:cs typeface="David" panose="020E0502060401010101" pitchFamily="34" charset="-79"/>
            </a:endParaRPr>
          </a:p>
        </p:txBody>
      </p:sp>
      <p:sp>
        <p:nvSpPr>
          <p:cNvPr id="11" name="מלבן מעוגל 10"/>
          <p:cNvSpPr/>
          <p:nvPr/>
        </p:nvSpPr>
        <p:spPr>
          <a:xfrm>
            <a:off x="7373408" y="3482732"/>
            <a:ext cx="1933710" cy="61572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chemeClr val="tx1"/>
                </a:solidFill>
                <a:latin typeface="David" panose="020E0502060401010101" pitchFamily="34" charset="-79"/>
                <a:cs typeface="David" panose="020E0502060401010101" pitchFamily="34" charset="-79"/>
              </a:rPr>
              <a:t>הערבים</a:t>
            </a:r>
            <a:endParaRPr lang="he-IL" sz="2400" b="1" dirty="0">
              <a:solidFill>
                <a:schemeClr val="tx1"/>
              </a:solidFill>
              <a:latin typeface="David" panose="020E0502060401010101" pitchFamily="34" charset="-79"/>
              <a:cs typeface="David" panose="020E0502060401010101" pitchFamily="34" charset="-79"/>
            </a:endParaRPr>
          </a:p>
        </p:txBody>
      </p:sp>
      <p:sp>
        <p:nvSpPr>
          <p:cNvPr id="6" name="מלבן 5"/>
          <p:cNvSpPr/>
          <p:nvPr/>
        </p:nvSpPr>
        <p:spPr>
          <a:xfrm>
            <a:off x="178179" y="660457"/>
            <a:ext cx="6924295" cy="2308324"/>
          </a:xfrm>
          <a:prstGeom prst="rect">
            <a:avLst/>
          </a:prstGeom>
        </p:spPr>
        <p:txBody>
          <a:bodyPr wrap="square">
            <a:spAutoFit/>
          </a:bodyPr>
          <a:lstStyle/>
          <a:p>
            <a:pPr marL="302260" indent="-285750" algn="just">
              <a:buFont typeface="Arial" panose="020B0604020202020204" pitchFamily="34" charset="0"/>
              <a:buChar char="•"/>
            </a:pPr>
            <a:r>
              <a:rPr lang="he-IL" dirty="0" smtClean="0">
                <a:latin typeface="David" panose="020E0502060401010101" pitchFamily="34" charset="-79"/>
                <a:cs typeface="David" panose="020E0502060401010101" pitchFamily="34" charset="-79"/>
              </a:rPr>
              <a:t>דוד בן גוריון כינה אותו "ספר </a:t>
            </a:r>
            <a:r>
              <a:rPr lang="he-IL" dirty="0">
                <a:latin typeface="David" panose="020E0502060401010101" pitchFamily="34" charset="-79"/>
                <a:cs typeface="David" panose="020E0502060401010101" pitchFamily="34" charset="-79"/>
              </a:rPr>
              <a:t>המעל", </a:t>
            </a:r>
            <a:r>
              <a:rPr lang="he-IL" dirty="0" smtClean="0">
                <a:latin typeface="David" panose="020E0502060401010101" pitchFamily="34" charset="-79"/>
                <a:cs typeface="David" panose="020E0502060401010101" pitchFamily="34" charset="-79"/>
              </a:rPr>
              <a:t>כיון שהיווה שינוי </a:t>
            </a:r>
            <a:r>
              <a:rPr lang="he-IL" dirty="0">
                <a:latin typeface="David" panose="020E0502060401010101" pitchFamily="34" charset="-79"/>
                <a:cs typeface="David" panose="020E0502060401010101" pitchFamily="34" charset="-79"/>
              </a:rPr>
              <a:t>מוחלט של המדיניות הבריטית שראשיתה </a:t>
            </a:r>
            <a:r>
              <a:rPr lang="he-IL" dirty="0" smtClean="0">
                <a:latin typeface="David" panose="020E0502060401010101" pitchFamily="34" charset="-79"/>
                <a:cs typeface="David" panose="020E0502060401010101" pitchFamily="34" charset="-79"/>
              </a:rPr>
              <a:t>בהצהרת בלפור</a:t>
            </a:r>
            <a:r>
              <a:rPr lang="he-IL" dirty="0">
                <a:latin typeface="David" panose="020E0502060401010101" pitchFamily="34" charset="-79"/>
                <a:cs typeface="David" panose="020E0502060401010101" pitchFamily="34" charset="-79"/>
              </a:rPr>
              <a:t> </a:t>
            </a:r>
            <a:r>
              <a:rPr lang="he-IL" dirty="0" smtClean="0">
                <a:latin typeface="David" panose="020E0502060401010101" pitchFamily="34" charset="-79"/>
                <a:cs typeface="David" panose="020E0502060401010101" pitchFamily="34" charset="-79"/>
              </a:rPr>
              <a:t>מ-1917</a:t>
            </a:r>
            <a:r>
              <a:rPr lang="he-IL" dirty="0">
                <a:latin typeface="David" panose="020E0502060401010101" pitchFamily="34" charset="-79"/>
                <a:cs typeface="David" panose="020E0502060401010101" pitchFamily="34" charset="-79"/>
              </a:rPr>
              <a:t> והשלמת הנסיגה ההדרגתית </a:t>
            </a:r>
            <a:r>
              <a:rPr lang="he-IL" dirty="0" smtClean="0">
                <a:latin typeface="David" panose="020E0502060401010101" pitchFamily="34" charset="-79"/>
                <a:cs typeface="David" panose="020E0502060401010101" pitchFamily="34" charset="-79"/>
              </a:rPr>
              <a:t>מהמדיניות</a:t>
            </a:r>
            <a:r>
              <a:rPr lang="he-IL" dirty="0">
                <a:latin typeface="David" panose="020E0502060401010101" pitchFamily="34" charset="-79"/>
                <a:cs typeface="David" panose="020E0502060401010101" pitchFamily="34" charset="-79"/>
              </a:rPr>
              <a:t> הפרו-ציונית המקורית של בריטניה. </a:t>
            </a:r>
            <a:endParaRPr lang="he-IL" dirty="0" smtClean="0">
              <a:latin typeface="David" panose="020E0502060401010101" pitchFamily="34" charset="-79"/>
              <a:cs typeface="David" panose="020E0502060401010101" pitchFamily="34" charset="-79"/>
            </a:endParaRPr>
          </a:p>
          <a:p>
            <a:pPr marL="302260" indent="-285750" algn="just">
              <a:buFont typeface="Arial" panose="020B0604020202020204" pitchFamily="34" charset="0"/>
              <a:buChar char="•"/>
            </a:pPr>
            <a:r>
              <a:rPr lang="he-IL" dirty="0" smtClean="0">
                <a:latin typeface="David" panose="020E0502060401010101" pitchFamily="34" charset="-79"/>
                <a:cs typeface="David" panose="020E0502060401010101" pitchFamily="34" charset="-79"/>
              </a:rPr>
              <a:t>לפיכך</a:t>
            </a:r>
            <a:r>
              <a:rPr lang="he-IL" dirty="0">
                <a:latin typeface="David" panose="020E0502060401010101" pitchFamily="34" charset="-79"/>
                <a:cs typeface="David" panose="020E0502060401010101" pitchFamily="34" charset="-79"/>
              </a:rPr>
              <a:t>, עורר הספר והתקנות שנלוו אליו תגובת זעם </a:t>
            </a:r>
            <a:r>
              <a:rPr lang="he-IL" dirty="0" smtClean="0">
                <a:latin typeface="David" panose="020E0502060401010101" pitchFamily="34" charset="-79"/>
                <a:cs typeface="David" panose="020E0502060401010101" pitchFamily="34" charset="-79"/>
              </a:rPr>
              <a:t>ומחאה ביישוב</a:t>
            </a:r>
            <a:r>
              <a:rPr lang="he-IL" dirty="0">
                <a:latin typeface="David" panose="020E0502060401010101" pitchFamily="34" charset="-79"/>
                <a:cs typeface="David" panose="020E0502060401010101" pitchFamily="34" charset="-79"/>
              </a:rPr>
              <a:t> ובתנועה </a:t>
            </a:r>
            <a:r>
              <a:rPr lang="he-IL" dirty="0" smtClean="0">
                <a:latin typeface="David" panose="020E0502060401010101" pitchFamily="34" charset="-79"/>
                <a:cs typeface="David" panose="020E0502060401010101" pitchFamily="34" charset="-79"/>
              </a:rPr>
              <a:t>הציונית. </a:t>
            </a:r>
          </a:p>
          <a:p>
            <a:pPr marL="302260" indent="-285750" algn="just">
              <a:buFont typeface="Arial" panose="020B0604020202020204" pitchFamily="34" charset="0"/>
              <a:buChar char="•"/>
            </a:pPr>
            <a:r>
              <a:rPr lang="he-IL" dirty="0" smtClean="0">
                <a:latin typeface="David" panose="020E0502060401010101" pitchFamily="34" charset="-79"/>
                <a:cs typeface="David" panose="020E0502060401010101" pitchFamily="34" charset="-79"/>
              </a:rPr>
              <a:t>היישוב </a:t>
            </a:r>
            <a:r>
              <a:rPr lang="he-IL" dirty="0">
                <a:latin typeface="David" panose="020E0502060401010101" pitchFamily="34" charset="-79"/>
                <a:cs typeface="David" panose="020E0502060401010101" pitchFamily="34" charset="-79"/>
              </a:rPr>
              <a:t>הכריז על שביתה כללית בכל הארץ ובערים הגדולות נערכו </a:t>
            </a:r>
            <a:r>
              <a:rPr lang="he-IL" dirty="0" smtClean="0">
                <a:latin typeface="David" panose="020E0502060401010101" pitchFamily="34" charset="-79"/>
                <a:cs typeface="David" panose="020E0502060401010101" pitchFamily="34" charset="-79"/>
              </a:rPr>
              <a:t>הפגנות</a:t>
            </a:r>
            <a:r>
              <a:rPr lang="he-IL" dirty="0">
                <a:latin typeface="David" panose="020E0502060401010101" pitchFamily="34" charset="-79"/>
                <a:cs typeface="David" panose="020E0502060401010101" pitchFamily="34" charset="-79"/>
              </a:rPr>
              <a:t> ותהלוכות מחאה. כהתרסה נגד הספר הלבן, הוקמו בחודש מאי 12 נקודות יישוב חדשות בארץ ישראל.</a:t>
            </a:r>
            <a:endParaRPr lang="he-IL" dirty="0" smtClean="0">
              <a:latin typeface="David" panose="020E0502060401010101" pitchFamily="34" charset="-79"/>
              <a:cs typeface="David" panose="020E0502060401010101" pitchFamily="34" charset="-79"/>
            </a:endParaRPr>
          </a:p>
        </p:txBody>
      </p:sp>
      <p:sp>
        <p:nvSpPr>
          <p:cNvPr id="18" name="מלבן מעוגל 17"/>
          <p:cNvSpPr/>
          <p:nvPr/>
        </p:nvSpPr>
        <p:spPr>
          <a:xfrm>
            <a:off x="7373408" y="4937342"/>
            <a:ext cx="1933710" cy="73567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chemeClr val="tx1"/>
                </a:solidFill>
                <a:latin typeface="David" panose="020E0502060401010101" pitchFamily="34" charset="-79"/>
                <a:cs typeface="David" panose="020E0502060401010101" pitchFamily="34" charset="-79"/>
              </a:rPr>
              <a:t>חבר הלאומים</a:t>
            </a:r>
            <a:endParaRPr lang="he-IL" sz="2400" b="1" dirty="0">
              <a:solidFill>
                <a:schemeClr val="tx1"/>
              </a:solidFill>
              <a:latin typeface="David" panose="020E0502060401010101" pitchFamily="34" charset="-79"/>
              <a:cs typeface="David" panose="020E0502060401010101" pitchFamily="34" charset="-79"/>
            </a:endParaRPr>
          </a:p>
        </p:txBody>
      </p:sp>
      <p:sp>
        <p:nvSpPr>
          <p:cNvPr id="15" name="מלבן מעוגל 14"/>
          <p:cNvSpPr/>
          <p:nvPr/>
        </p:nvSpPr>
        <p:spPr>
          <a:xfrm>
            <a:off x="155574" y="2968779"/>
            <a:ext cx="7195229" cy="167729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התנגדו לספר הלבן, </a:t>
            </a:r>
            <a:r>
              <a:rPr lang="he-IL" dirty="0">
                <a:solidFill>
                  <a:schemeClr val="tx1"/>
                </a:solidFill>
                <a:latin typeface="David" panose="020E0502060401010101" pitchFamily="34" charset="-79"/>
                <a:cs typeface="David" panose="020E0502060401010101" pitchFamily="34" charset="-79"/>
              </a:rPr>
              <a:t>ודרשו תחת </a:t>
            </a:r>
            <a:r>
              <a:rPr lang="he-IL" dirty="0" smtClean="0">
                <a:solidFill>
                  <a:schemeClr val="tx1"/>
                </a:solidFill>
                <a:latin typeface="David" panose="020E0502060401010101" pitchFamily="34" charset="-79"/>
                <a:cs typeface="David" panose="020E0502060401010101" pitchFamily="34" charset="-79"/>
              </a:rPr>
              <a:t>זאת:</a:t>
            </a:r>
          </a:p>
          <a:p>
            <a:pPr marL="285750" indent="-285750">
              <a:buFont typeface="Wingdings" panose="05000000000000000000" pitchFamily="2" charset="2"/>
              <a:buChar char="v"/>
            </a:pPr>
            <a:r>
              <a:rPr lang="he-IL" dirty="0" smtClean="0">
                <a:solidFill>
                  <a:schemeClr val="tx1"/>
                </a:solidFill>
                <a:latin typeface="David" panose="020E0502060401010101" pitchFamily="34" charset="-79"/>
                <a:cs typeface="David" panose="020E0502060401010101" pitchFamily="34" charset="-79"/>
              </a:rPr>
              <a:t>הפסקה </a:t>
            </a:r>
            <a:r>
              <a:rPr lang="he-IL" dirty="0">
                <a:solidFill>
                  <a:schemeClr val="tx1"/>
                </a:solidFill>
                <a:latin typeface="David" panose="020E0502060401010101" pitchFamily="34" charset="-79"/>
                <a:cs typeface="David" panose="020E0502060401010101" pitchFamily="34" charset="-79"/>
              </a:rPr>
              <a:t>מוחלטת של היתר העלייה מאירופה, </a:t>
            </a:r>
            <a:endParaRPr lang="he-IL" dirty="0" smtClean="0">
              <a:solidFill>
                <a:schemeClr val="tx1"/>
              </a:solidFill>
              <a:latin typeface="David" panose="020E0502060401010101" pitchFamily="34" charset="-79"/>
              <a:cs typeface="David" panose="020E0502060401010101" pitchFamily="34" charset="-79"/>
            </a:endParaRPr>
          </a:p>
          <a:p>
            <a:pPr marL="285750" indent="-285750">
              <a:buFont typeface="Wingdings" panose="05000000000000000000" pitchFamily="2" charset="2"/>
              <a:buChar char="v"/>
            </a:pPr>
            <a:r>
              <a:rPr lang="he-IL" dirty="0" smtClean="0">
                <a:solidFill>
                  <a:schemeClr val="tx1"/>
                </a:solidFill>
                <a:latin typeface="David" panose="020E0502060401010101" pitchFamily="34" charset="-79"/>
                <a:cs typeface="David" panose="020E0502060401010101" pitchFamily="34" charset="-79"/>
              </a:rPr>
              <a:t>ביטול </a:t>
            </a:r>
            <a:r>
              <a:rPr lang="he-IL" dirty="0">
                <a:solidFill>
                  <a:schemeClr val="tx1"/>
                </a:solidFill>
                <a:latin typeface="David" panose="020E0502060401010101" pitchFamily="34" charset="-79"/>
                <a:cs typeface="David" panose="020E0502060401010101" pitchFamily="34" charset="-79"/>
              </a:rPr>
              <a:t>הצהרת בלפור והחלטות ועידת סן רמו על ארץ ישראל כבית הלאומי של העם </a:t>
            </a:r>
            <a:r>
              <a:rPr lang="he-IL" dirty="0" smtClean="0">
                <a:solidFill>
                  <a:schemeClr val="tx1"/>
                </a:solidFill>
                <a:latin typeface="David" panose="020E0502060401010101" pitchFamily="34" charset="-79"/>
                <a:cs typeface="David" panose="020E0502060401010101" pitchFamily="34" charset="-79"/>
              </a:rPr>
              <a:t>היהודי.</a:t>
            </a:r>
          </a:p>
          <a:p>
            <a:pPr marL="285750" indent="-28575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המופתי של ירושלים</a:t>
            </a:r>
            <a:r>
              <a:rPr lang="he-IL" dirty="0">
                <a:solidFill>
                  <a:schemeClr val="tx1"/>
                </a:solidFill>
                <a:latin typeface="David" panose="020E0502060401010101" pitchFamily="34" charset="-79"/>
                <a:cs typeface="David" panose="020E0502060401010101" pitchFamily="34" charset="-79"/>
              </a:rPr>
              <a:t> דחה את הספר משום שלא העניק לערבים מדינה משלהם</a:t>
            </a:r>
          </a:p>
        </p:txBody>
      </p:sp>
      <p:sp>
        <p:nvSpPr>
          <p:cNvPr id="3" name="AutoShape 2" descr="מאורעות תרפ&quot;ט: כיצד הם השפיעו על ההיסטוריה המדממת של ישראל? | מעריב"/>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6" name="מלבן מעוגל 15"/>
          <p:cNvSpPr/>
          <p:nvPr/>
        </p:nvSpPr>
        <p:spPr>
          <a:xfrm>
            <a:off x="155573" y="4679116"/>
            <a:ext cx="7195229" cy="123135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חבר הלאומים קבע ביוני 1939 כי מדיניות </a:t>
            </a:r>
            <a:r>
              <a:rPr lang="he-IL" dirty="0">
                <a:solidFill>
                  <a:schemeClr val="tx1"/>
                </a:solidFill>
                <a:latin typeface="David" panose="020E0502060401010101" pitchFamily="34" charset="-79"/>
                <a:cs typeface="David" panose="020E0502060401010101" pitchFamily="34" charset="-79"/>
              </a:rPr>
              <a:t>הספר הלבן אינה </a:t>
            </a:r>
            <a:r>
              <a:rPr lang="he-IL" dirty="0" smtClean="0">
                <a:solidFill>
                  <a:schemeClr val="tx1"/>
                </a:solidFill>
                <a:latin typeface="David" panose="020E0502060401010101" pitchFamily="34" charset="-79"/>
                <a:cs typeface="David" panose="020E0502060401010101" pitchFamily="34" charset="-79"/>
              </a:rPr>
              <a:t>עולה בקנה אחד</a:t>
            </a:r>
            <a:r>
              <a:rPr lang="he-IL" dirty="0">
                <a:solidFill>
                  <a:schemeClr val="tx1"/>
                </a:solidFill>
                <a:latin typeface="David" panose="020E0502060401010101" pitchFamily="34" charset="-79"/>
                <a:cs typeface="David" panose="020E0502060401010101" pitchFamily="34" charset="-79"/>
              </a:rPr>
              <a:t> עם פרשנות חבר הלאומים לכתב המנדט. </a:t>
            </a:r>
            <a:endParaRPr lang="he-IL" dirty="0" smtClean="0">
              <a:solidFill>
                <a:schemeClr val="tx1"/>
              </a:solidFill>
              <a:latin typeface="David" panose="020E0502060401010101" pitchFamily="34" charset="-79"/>
              <a:cs typeface="David" panose="020E0502060401010101" pitchFamily="34" charset="-79"/>
            </a:endParaRPr>
          </a:p>
          <a:p>
            <a:pPr marL="342900" indent="-34290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הוועדה </a:t>
            </a:r>
            <a:r>
              <a:rPr lang="he-IL" dirty="0">
                <a:solidFill>
                  <a:schemeClr val="tx1"/>
                </a:solidFill>
                <a:latin typeface="David" panose="020E0502060401010101" pitchFamily="34" charset="-79"/>
                <a:cs typeface="David" panose="020E0502060401010101" pitchFamily="34" charset="-79"/>
              </a:rPr>
              <a:t>המליצה על דיון בנושא במליאת חבר הלאומים. אולם מליאה זו לא התכנסה עקב פרוץ </a:t>
            </a:r>
            <a:r>
              <a:rPr lang="he-IL" dirty="0" smtClean="0">
                <a:solidFill>
                  <a:schemeClr val="tx1"/>
                </a:solidFill>
                <a:latin typeface="David" panose="020E0502060401010101" pitchFamily="34" charset="-79"/>
                <a:cs typeface="David" panose="020E0502060401010101" pitchFamily="34" charset="-79"/>
              </a:rPr>
              <a:t>מלחמת העולם השנייה בספטמבר.</a:t>
            </a:r>
            <a:endParaRPr lang="he-IL" dirty="0">
              <a:solidFill>
                <a:schemeClr val="tx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91807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8" grpId="0" animBg="1"/>
      <p:bldP spid="9" grpId="0" animBg="1"/>
      <p:bldP spid="11" grpId="0" animBg="1"/>
      <p:bldP spid="6" grpId="0"/>
      <p:bldP spid="18" grpId="0" animBg="1"/>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6" name="מלבן מעוגל 5"/>
          <p:cNvSpPr/>
          <p:nvPr/>
        </p:nvSpPr>
        <p:spPr>
          <a:xfrm>
            <a:off x="244101" y="705164"/>
            <a:ext cx="9344399" cy="509873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p:cNvSpPr>
            <a:spLocks noGrp="1"/>
          </p:cNvSpPr>
          <p:nvPr>
            <p:ph type="title"/>
          </p:nvPr>
        </p:nvSpPr>
        <p:spPr>
          <a:xfrm>
            <a:off x="451170" y="-323200"/>
            <a:ext cx="8229600" cy="1143000"/>
          </a:xfrm>
        </p:spPr>
        <p:txBody>
          <a:bodyPr/>
          <a:lstStyle/>
          <a:p>
            <a:pPr algn="l"/>
            <a:r>
              <a:rPr lang="he-IL" sz="4000" dirty="0">
                <a:solidFill>
                  <a:srgbClr val="00B0F0"/>
                </a:solidFill>
                <a:latin typeface="David" panose="020E0502060401010101" pitchFamily="34" charset="-79"/>
                <a:cs typeface="David" panose="020E0502060401010101" pitchFamily="34" charset="-79"/>
              </a:rPr>
              <a:t>משימה לתלמיד</a:t>
            </a:r>
          </a:p>
        </p:txBody>
      </p:sp>
      <p:cxnSp>
        <p:nvCxnSpPr>
          <p:cNvPr id="3" name="מחבר ישר 2"/>
          <p:cNvCxnSpPr/>
          <p:nvPr/>
        </p:nvCxnSpPr>
        <p:spPr>
          <a:xfrm>
            <a:off x="244101" y="57883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44300" y="946129"/>
            <a:ext cx="9144000" cy="5139869"/>
          </a:xfrm>
          <a:prstGeom prst="rect">
            <a:avLst/>
          </a:prstGeom>
          <a:noFill/>
        </p:spPr>
        <p:txBody>
          <a:bodyPr wrap="square" rtlCol="1">
            <a:spAutoFit/>
          </a:bodyPr>
          <a:lstStyle/>
          <a:p>
            <a:r>
              <a:rPr lang="he-IL" sz="2800" b="1" dirty="0" smtClean="0">
                <a:latin typeface="David" panose="020E0502060401010101" pitchFamily="34" charset="-79"/>
                <a:cs typeface="David" panose="020E0502060401010101" pitchFamily="34" charset="-79"/>
              </a:rPr>
              <a:t>קראו את הקטע הבא וענו על השאלות שאחריו:</a:t>
            </a:r>
          </a:p>
          <a:p>
            <a:r>
              <a:rPr lang="he-IL" sz="2000" b="1" dirty="0">
                <a:latin typeface="David" panose="020E0502060401010101" pitchFamily="34" charset="-79"/>
                <a:cs typeface="David" panose="020E0502060401010101" pitchFamily="34" charset="-79"/>
              </a:rPr>
              <a:t>עם ישראל נעשק ואין לזלזל בהיקף העושק. הוא נעשק מאפשרות של התפתחות בארץ אבות, הוא נעשק מאפשרות של מתן מקום מנוחה לרבבות בניו בארץ הקודש, הוא נעשק בהתפתחות חייו העצמאיים המקוריים, והוא נסגר לשרירות הלב של העם העוין בנפש את הישוב היהודי זה שנים. העושק הזה הטיל עליו סבל רב, </a:t>
            </a:r>
            <a:r>
              <a:rPr lang="he-IL" sz="2000" b="1" dirty="0" err="1">
                <a:latin typeface="David" panose="020E0502060401010101" pitchFamily="34" charset="-79"/>
                <a:cs typeface="David" panose="020E0502060401010101" pitchFamily="34" charset="-79"/>
              </a:rPr>
              <a:t>יסורי</a:t>
            </a:r>
            <a:r>
              <a:rPr lang="he-IL" sz="2000" b="1" dirty="0">
                <a:latin typeface="David" panose="020E0502060401010101" pitchFamily="34" charset="-79"/>
                <a:cs typeface="David" panose="020E0502060401010101" pitchFamily="34" charset="-79"/>
              </a:rPr>
              <a:t> גוף ונפש, אבל הוא נפגע בתקוותיו עצם </a:t>
            </a:r>
            <a:r>
              <a:rPr lang="he-IL" sz="2000" b="1" dirty="0" err="1">
                <a:latin typeface="David" panose="020E0502060401010101" pitchFamily="34" charset="-79"/>
                <a:cs typeface="David" panose="020E0502060401010101" pitchFamily="34" charset="-79"/>
              </a:rPr>
              <a:t>תקוותיו.וארץ</a:t>
            </a:r>
            <a:r>
              <a:rPr lang="he-IL" sz="2000" b="1" dirty="0">
                <a:latin typeface="David" panose="020E0502060401010101" pitchFamily="34" charset="-79"/>
                <a:cs typeface="David" panose="020E0502060401010101" pitchFamily="34" charset="-79"/>
              </a:rPr>
              <a:t> ישראל הזדעזע ת"ק פרסה על ת"ק פרסה.</a:t>
            </a:r>
            <a:endParaRPr lang="en-US" sz="2000" dirty="0">
              <a:latin typeface="David" panose="020E0502060401010101" pitchFamily="34" charset="-79"/>
              <a:cs typeface="David" panose="020E0502060401010101" pitchFamily="34" charset="-79"/>
            </a:endParaRPr>
          </a:p>
          <a:p>
            <a:r>
              <a:rPr lang="he-IL" sz="2000" b="1" dirty="0">
                <a:latin typeface="David" panose="020E0502060401010101" pitchFamily="34" charset="-79"/>
                <a:cs typeface="David" panose="020E0502060401010101" pitchFamily="34" charset="-79"/>
              </a:rPr>
              <a:t>עם ישראל לא קווה אל חסד לאומי הוא לא קשר את עתידו ולא את ארצו עם רצון ממשלת </a:t>
            </a:r>
            <a:r>
              <a:rPr lang="he-IL" sz="2000" b="1" dirty="0" err="1">
                <a:latin typeface="David" panose="020E0502060401010101" pitchFamily="34" charset="-79"/>
                <a:cs typeface="David" panose="020E0502060401010101" pitchFamily="34" charset="-79"/>
              </a:rPr>
              <a:t>ברטניה</a:t>
            </a:r>
            <a:r>
              <a:rPr lang="he-IL" sz="2000" b="1" dirty="0">
                <a:latin typeface="David" panose="020E0502060401010101" pitchFamily="34" charset="-79"/>
                <a:cs typeface="David" panose="020E0502060401010101" pitchFamily="34" charset="-79"/>
              </a:rPr>
              <a:t>. במתן הצהרת בלפור ובאישור זכות הבית הלאומי לא </a:t>
            </a:r>
            <a:r>
              <a:rPr lang="he-IL" sz="2000" b="1" dirty="0" err="1">
                <a:latin typeface="David" panose="020E0502060401010101" pitchFamily="34" charset="-79"/>
                <a:cs typeface="David" panose="020E0502060401010101" pitchFamily="34" charset="-79"/>
              </a:rPr>
              <a:t>נתגשמה</a:t>
            </a:r>
            <a:r>
              <a:rPr lang="he-IL" sz="2000" b="1" dirty="0">
                <a:latin typeface="David" panose="020E0502060401010101" pitchFamily="34" charset="-79"/>
                <a:cs typeface="David" panose="020E0502060401010101" pitchFamily="34" charset="-79"/>
              </a:rPr>
              <a:t> תקוותו.</a:t>
            </a:r>
            <a:endParaRPr lang="en-US" sz="2000" dirty="0">
              <a:latin typeface="David" panose="020E0502060401010101" pitchFamily="34" charset="-79"/>
              <a:cs typeface="David" panose="020E0502060401010101" pitchFamily="34" charset="-79"/>
            </a:endParaRPr>
          </a:p>
          <a:p>
            <a:r>
              <a:rPr lang="he-IL" sz="2000" b="1" u="sng" dirty="0">
                <a:latin typeface="David" panose="020E0502060401010101" pitchFamily="34" charset="-79"/>
                <a:cs typeface="David" panose="020E0502060401010101" pitchFamily="34" charset="-79"/>
              </a:rPr>
              <a:t>יום פורסם הצהרת בלפור ויום פורסם ספר הלבן </a:t>
            </a:r>
            <a:r>
              <a:rPr lang="he-IL" sz="2000" b="1" dirty="0">
                <a:latin typeface="David" panose="020E0502060401010101" pitchFamily="34" charset="-79"/>
                <a:cs typeface="David" panose="020E0502060401010101" pitchFamily="34" charset="-79"/>
              </a:rPr>
              <a:t>לא נתנו לה ולא לקחו ממנה כלום.</a:t>
            </a:r>
            <a:endParaRPr lang="en-US" sz="2000" dirty="0">
              <a:latin typeface="David" panose="020E0502060401010101" pitchFamily="34" charset="-79"/>
              <a:cs typeface="David" panose="020E0502060401010101" pitchFamily="34" charset="-79"/>
            </a:endParaRPr>
          </a:p>
          <a:p>
            <a:r>
              <a:rPr lang="he-IL" sz="2000" b="1" dirty="0">
                <a:latin typeface="David" panose="020E0502060401010101" pitchFamily="34" charset="-79"/>
                <a:cs typeface="David" panose="020E0502060401010101" pitchFamily="34" charset="-79"/>
              </a:rPr>
              <a:t>היום הזה הוא רק יום בבחינת יום "יציאת נשמה", מפני שהוא יום אכזבה לרבבות אלפי ישראל, מפני שהוא גורם ישיר ליציאת נשמתם של אלפי יהודים נודדים, אשר הספר הלבן נעל וינעל לפניהם את שערי הארץ, והם יהיו נתונים לטרף לדגי הים ולבערות של טורפי טרף אדם אכלו, </a:t>
            </a:r>
            <a:r>
              <a:rPr lang="he-IL" sz="2000" b="1" dirty="0" err="1">
                <a:latin typeface="David" panose="020E0502060401010101" pitchFamily="34" charset="-79"/>
                <a:cs typeface="David" panose="020E0502060401010101" pitchFamily="34" charset="-79"/>
              </a:rPr>
              <a:t>אכולי</a:t>
            </a:r>
            <a:r>
              <a:rPr lang="he-IL" sz="2000" b="1" dirty="0">
                <a:latin typeface="David" panose="020E0502060401010101" pitchFamily="34" charset="-79"/>
                <a:cs typeface="David" panose="020E0502060401010101" pitchFamily="34" charset="-79"/>
              </a:rPr>
              <a:t> שנאה ונקם ליהודי הגולה הרצוצים והמרוסקים</a:t>
            </a:r>
            <a:r>
              <a:rPr lang="he-IL" sz="2000" b="1" dirty="0" smtClean="0">
                <a:latin typeface="David" panose="020E0502060401010101" pitchFamily="34" charset="-79"/>
                <a:cs typeface="David" panose="020E0502060401010101" pitchFamily="34" charset="-79"/>
              </a:rPr>
              <a:t>.</a:t>
            </a:r>
          </a:p>
          <a:p>
            <a:pPr algn="l"/>
            <a:r>
              <a:rPr lang="he-IL" sz="2000" b="1" dirty="0" smtClean="0">
                <a:latin typeface="David" panose="020E0502060401010101" pitchFamily="34" charset="-79"/>
                <a:cs typeface="David" panose="020E0502060401010101" pitchFamily="34" charset="-79"/>
              </a:rPr>
              <a:t>(</a:t>
            </a:r>
            <a:r>
              <a:rPr lang="he-IL" sz="2000" b="1" dirty="0">
                <a:latin typeface="David" panose="020E0502060401010101" pitchFamily="34" charset="-79"/>
                <a:cs typeface="David" panose="020E0502060401010101" pitchFamily="34" charset="-79"/>
              </a:rPr>
              <a:t>הרב משה בלוי תרצ"ט- 1939)          </a:t>
            </a:r>
            <a:endParaRPr lang="en-US" sz="2000" dirty="0">
              <a:latin typeface="David" panose="020E0502060401010101" pitchFamily="34" charset="-79"/>
              <a:cs typeface="David" panose="020E0502060401010101" pitchFamily="34" charset="-79"/>
            </a:endParaRPr>
          </a:p>
          <a:p>
            <a:endParaRPr lang="he-IL" sz="2000" b="1" dirty="0" smtClean="0">
              <a:latin typeface="David" panose="020E0502060401010101" pitchFamily="34" charset="-79"/>
              <a:cs typeface="David" panose="020E0502060401010101" pitchFamily="34" charset="-79"/>
            </a:endParaRPr>
          </a:p>
          <a:p>
            <a:endParaRPr lang="he-IL" sz="2000" b="1" dirty="0" smtClean="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38418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6" name="מלבן מעוגל 5"/>
          <p:cNvSpPr/>
          <p:nvPr/>
        </p:nvSpPr>
        <p:spPr>
          <a:xfrm>
            <a:off x="344300" y="763300"/>
            <a:ext cx="9344399" cy="509873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p:cNvSpPr>
            <a:spLocks noGrp="1"/>
          </p:cNvSpPr>
          <p:nvPr>
            <p:ph type="title"/>
          </p:nvPr>
        </p:nvSpPr>
        <p:spPr>
          <a:xfrm>
            <a:off x="451170" y="-323200"/>
            <a:ext cx="8229600" cy="1143000"/>
          </a:xfrm>
        </p:spPr>
        <p:txBody>
          <a:bodyPr/>
          <a:lstStyle/>
          <a:p>
            <a:pPr algn="l"/>
            <a:r>
              <a:rPr lang="he-IL" sz="4000" dirty="0">
                <a:solidFill>
                  <a:srgbClr val="00B0F0"/>
                </a:solidFill>
                <a:latin typeface="David" panose="020E0502060401010101" pitchFamily="34" charset="-79"/>
                <a:cs typeface="David" panose="020E0502060401010101" pitchFamily="34" charset="-79"/>
              </a:rPr>
              <a:t>משימה </a:t>
            </a:r>
            <a:r>
              <a:rPr lang="he-IL" sz="4000" dirty="0" smtClean="0">
                <a:solidFill>
                  <a:srgbClr val="00B0F0"/>
                </a:solidFill>
                <a:latin typeface="David" panose="020E0502060401010101" pitchFamily="34" charset="-79"/>
                <a:cs typeface="David" panose="020E0502060401010101" pitchFamily="34" charset="-79"/>
              </a:rPr>
              <a:t>לתלמיד- המשך</a:t>
            </a:r>
            <a:endParaRPr lang="he-IL" sz="4000" dirty="0">
              <a:solidFill>
                <a:srgbClr val="00B0F0"/>
              </a:solidFill>
              <a:latin typeface="David" panose="020E0502060401010101" pitchFamily="34" charset="-79"/>
              <a:cs typeface="David" panose="020E0502060401010101" pitchFamily="34" charset="-79"/>
            </a:endParaRPr>
          </a:p>
        </p:txBody>
      </p:sp>
      <p:cxnSp>
        <p:nvCxnSpPr>
          <p:cNvPr id="3" name="מחבר ישר 2"/>
          <p:cNvCxnSpPr/>
          <p:nvPr/>
        </p:nvCxnSpPr>
        <p:spPr>
          <a:xfrm>
            <a:off x="244101" y="57883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44300" y="1201870"/>
            <a:ext cx="9144000" cy="4278094"/>
          </a:xfrm>
          <a:prstGeom prst="rect">
            <a:avLst/>
          </a:prstGeom>
          <a:noFill/>
        </p:spPr>
        <p:txBody>
          <a:bodyPr wrap="square" rtlCol="1">
            <a:spAutoFit/>
          </a:bodyPr>
          <a:lstStyle/>
          <a:p>
            <a:r>
              <a:rPr lang="he-IL" sz="2800" b="1" dirty="0" smtClean="0">
                <a:latin typeface="David" panose="020E0502060401010101" pitchFamily="34" charset="-79"/>
                <a:cs typeface="David" panose="020E0502060401010101" pitchFamily="34" charset="-79"/>
              </a:rPr>
              <a:t>השאלות:</a:t>
            </a:r>
          </a:p>
          <a:p>
            <a:pPr marL="457200" indent="-457200" algn="just">
              <a:buAutoNum type="arabicPeriod"/>
            </a:pPr>
            <a:r>
              <a:rPr lang="he-IL" sz="2800" dirty="0" smtClean="0">
                <a:latin typeface="David" panose="020E0502060401010101" pitchFamily="34" charset="-79"/>
                <a:cs typeface="David" panose="020E0502060401010101" pitchFamily="34" charset="-79"/>
              </a:rPr>
              <a:t>הרב </a:t>
            </a:r>
            <a:r>
              <a:rPr lang="he-IL" sz="2800" dirty="0">
                <a:latin typeface="David" panose="020E0502060401010101" pitchFamily="34" charset="-79"/>
                <a:cs typeface="David" panose="020E0502060401010101" pitchFamily="34" charset="-79"/>
              </a:rPr>
              <a:t>משה בלוי מכנה את פרסום הספר הלבן בבחינת יום "יציאת נשמה". </a:t>
            </a:r>
            <a:r>
              <a:rPr lang="he-IL" sz="2800" u="sng" dirty="0">
                <a:latin typeface="David" panose="020E0502060401010101" pitchFamily="34" charset="-79"/>
                <a:cs typeface="David" panose="020E0502060401010101" pitchFamily="34" charset="-79"/>
              </a:rPr>
              <a:t>על איזה </a:t>
            </a:r>
            <a:r>
              <a:rPr lang="he-IL" sz="2800" dirty="0" smtClean="0">
                <a:latin typeface="David" panose="020E0502060401010101" pitchFamily="34" charset="-79"/>
                <a:cs typeface="David" panose="020E0502060401010101" pitchFamily="34" charset="-79"/>
              </a:rPr>
              <a:t>ספר מדובר </a:t>
            </a:r>
            <a:r>
              <a:rPr lang="he-IL" sz="2800" u="sng" dirty="0">
                <a:latin typeface="David" panose="020E0502060401010101" pitchFamily="34" charset="-79"/>
                <a:cs typeface="David" panose="020E0502060401010101" pitchFamily="34" charset="-79"/>
              </a:rPr>
              <a:t>ומדוע</a:t>
            </a:r>
            <a:r>
              <a:rPr lang="he-IL" sz="2800" dirty="0">
                <a:latin typeface="David" panose="020E0502060401010101" pitchFamily="34" charset="-79"/>
                <a:cs typeface="David" panose="020E0502060401010101" pitchFamily="34" charset="-79"/>
              </a:rPr>
              <a:t> הוא מכנה אותו כך </a:t>
            </a:r>
            <a:r>
              <a:rPr lang="he-IL" sz="2800" dirty="0" smtClean="0">
                <a:latin typeface="David" panose="020E0502060401010101" pitchFamily="34" charset="-79"/>
                <a:cs typeface="David" panose="020E0502060401010101" pitchFamily="34" charset="-79"/>
              </a:rPr>
              <a:t>מתוך </a:t>
            </a:r>
            <a:r>
              <a:rPr lang="he-IL" sz="2800" dirty="0">
                <a:latin typeface="David" panose="020E0502060401010101" pitchFamily="34" charset="-79"/>
                <a:cs typeface="David" panose="020E0502060401010101" pitchFamily="34" charset="-79"/>
              </a:rPr>
              <a:t>הקטע ומהידוע </a:t>
            </a:r>
            <a:r>
              <a:rPr lang="he-IL" sz="2800" dirty="0" smtClean="0">
                <a:latin typeface="David" panose="020E0502060401010101" pitchFamily="34" charset="-79"/>
                <a:cs typeface="David" panose="020E0502060401010101" pitchFamily="34" charset="-79"/>
              </a:rPr>
              <a:t>לך</a:t>
            </a:r>
            <a:r>
              <a:rPr lang="he-IL" sz="2800" dirty="0">
                <a:latin typeface="David" panose="020E0502060401010101" pitchFamily="34" charset="-79"/>
                <a:cs typeface="David" panose="020E0502060401010101" pitchFamily="34" charset="-79"/>
              </a:rPr>
              <a:t>?</a:t>
            </a:r>
            <a:r>
              <a:rPr lang="he-IL" sz="2800" dirty="0" smtClean="0">
                <a:latin typeface="David" panose="020E0502060401010101" pitchFamily="34" charset="-79"/>
                <a:cs typeface="David" panose="020E0502060401010101" pitchFamily="34" charset="-79"/>
              </a:rPr>
              <a:t> </a:t>
            </a:r>
          </a:p>
          <a:p>
            <a:pPr marL="457200" lvl="0" indent="-457200" algn="just">
              <a:buAutoNum type="arabicPeriod" startAt="2"/>
            </a:pPr>
            <a:r>
              <a:rPr lang="he-IL" sz="2800" u="sng" dirty="0">
                <a:latin typeface="David" panose="020E0502060401010101" pitchFamily="34" charset="-79"/>
                <a:cs typeface="David" panose="020E0502060401010101" pitchFamily="34" charset="-79"/>
              </a:rPr>
              <a:t>בעקבות אילו </a:t>
            </a:r>
            <a:r>
              <a:rPr lang="he-IL" sz="2800" dirty="0">
                <a:latin typeface="David" panose="020E0502060401010101" pitchFamily="34" charset="-79"/>
                <a:cs typeface="David" panose="020E0502060401010101" pitchFamily="34" charset="-79"/>
              </a:rPr>
              <a:t>מאורעות נכתב הספר </a:t>
            </a:r>
            <a:r>
              <a:rPr lang="he-IL" sz="2800" dirty="0" smtClean="0">
                <a:latin typeface="David" panose="020E0502060401010101" pitchFamily="34" charset="-79"/>
                <a:cs typeface="David" panose="020E0502060401010101" pitchFamily="34" charset="-79"/>
              </a:rPr>
              <a:t>הנ"ל? תארו </a:t>
            </a:r>
            <a:r>
              <a:rPr lang="he-IL" sz="2800" u="sng" dirty="0">
                <a:latin typeface="David" panose="020E0502060401010101" pitchFamily="34" charset="-79"/>
                <a:cs typeface="David" panose="020E0502060401010101" pitchFamily="34" charset="-79"/>
              </a:rPr>
              <a:t>שני</a:t>
            </a:r>
            <a:r>
              <a:rPr lang="he-IL" sz="2800" dirty="0">
                <a:latin typeface="David" panose="020E0502060401010101" pitchFamily="34" charset="-79"/>
                <a:cs typeface="David" panose="020E0502060401010101" pitchFamily="34" charset="-79"/>
              </a:rPr>
              <a:t> אירועים קשים בתקופה זו</a:t>
            </a:r>
            <a:r>
              <a:rPr lang="he-IL" sz="2800" dirty="0" smtClean="0">
                <a:latin typeface="David" panose="020E0502060401010101" pitchFamily="34" charset="-79"/>
                <a:cs typeface="David" panose="020E0502060401010101" pitchFamily="34" charset="-79"/>
              </a:rPr>
              <a:t>. </a:t>
            </a:r>
          </a:p>
          <a:p>
            <a:pPr lvl="0" algn="just"/>
            <a:r>
              <a:rPr lang="he-IL" sz="2800" dirty="0" smtClean="0">
                <a:latin typeface="David" panose="020E0502060401010101" pitchFamily="34" charset="-79"/>
                <a:cs typeface="David" panose="020E0502060401010101" pitchFamily="34" charset="-79"/>
              </a:rPr>
              <a:t>3. במשפט </a:t>
            </a:r>
            <a:r>
              <a:rPr lang="he-IL" sz="2800" dirty="0">
                <a:latin typeface="David" panose="020E0502060401010101" pitchFamily="34" charset="-79"/>
                <a:cs typeface="David" panose="020E0502060401010101" pitchFamily="34" charset="-79"/>
              </a:rPr>
              <a:t>המסומן יש </a:t>
            </a:r>
            <a:r>
              <a:rPr lang="he-IL" sz="2800" dirty="0" smtClean="0">
                <a:latin typeface="David" panose="020E0502060401010101" pitchFamily="34" charset="-79"/>
                <a:cs typeface="David" panose="020E0502060401010101" pitchFamily="34" charset="-79"/>
              </a:rPr>
              <a:t>התייחסות </a:t>
            </a:r>
            <a:r>
              <a:rPr lang="he-IL" sz="2800" dirty="0">
                <a:latin typeface="David" panose="020E0502060401010101" pitchFamily="34" charset="-79"/>
                <a:cs typeface="David" panose="020E0502060401010101" pitchFamily="34" charset="-79"/>
              </a:rPr>
              <a:t>ליום הצהרת בלפור וליום פרסום הספר </a:t>
            </a:r>
            <a:r>
              <a:rPr lang="he-IL" sz="2800" u="sng" dirty="0">
                <a:latin typeface="David" panose="020E0502060401010101" pitchFamily="34" charset="-79"/>
                <a:cs typeface="David" panose="020E0502060401010101" pitchFamily="34" charset="-79"/>
              </a:rPr>
              <a:t>הסבירו מהי </a:t>
            </a:r>
            <a:r>
              <a:rPr lang="he-IL" sz="2800" dirty="0" smtClean="0">
                <a:latin typeface="David" panose="020E0502060401010101" pitchFamily="34" charset="-79"/>
                <a:cs typeface="David" panose="020E0502060401010101" pitchFamily="34" charset="-79"/>
              </a:rPr>
              <a:t>הצהרת בלפור </a:t>
            </a:r>
            <a:r>
              <a:rPr lang="he-IL" sz="2800" u="sng" dirty="0">
                <a:latin typeface="David" panose="020E0502060401010101" pitchFamily="34" charset="-79"/>
                <a:cs typeface="David" panose="020E0502060401010101" pitchFamily="34" charset="-79"/>
              </a:rPr>
              <a:t>ומתי</a:t>
            </a:r>
            <a:r>
              <a:rPr lang="he-IL" sz="2800" dirty="0">
                <a:latin typeface="David" panose="020E0502060401010101" pitchFamily="34" charset="-79"/>
                <a:cs typeface="David" panose="020E0502060401010101" pitchFamily="34" charset="-79"/>
              </a:rPr>
              <a:t> ניתנה</a:t>
            </a:r>
            <a:r>
              <a:rPr lang="he-IL" sz="2800" dirty="0" smtClean="0">
                <a:latin typeface="David" panose="020E0502060401010101" pitchFamily="34" charset="-79"/>
                <a:cs typeface="David" panose="020E0502060401010101" pitchFamily="34" charset="-79"/>
              </a:rPr>
              <a:t>? </a:t>
            </a:r>
            <a:r>
              <a:rPr lang="he-IL" sz="2800" u="sng" dirty="0">
                <a:latin typeface="David" panose="020E0502060401010101" pitchFamily="34" charset="-79"/>
                <a:cs typeface="David" panose="020E0502060401010101" pitchFamily="34" charset="-79"/>
              </a:rPr>
              <a:t>ומדוע</a:t>
            </a:r>
            <a:r>
              <a:rPr lang="he-IL" sz="2800" dirty="0" smtClean="0">
                <a:latin typeface="David" panose="020E0502060401010101" pitchFamily="34" charset="-79"/>
                <a:cs typeface="David" panose="020E0502060401010101" pitchFamily="34" charset="-79"/>
              </a:rPr>
              <a:t> </a:t>
            </a:r>
            <a:r>
              <a:rPr lang="he-IL" sz="2800" dirty="0">
                <a:latin typeface="David" panose="020E0502060401010101" pitchFamily="34" charset="-79"/>
                <a:cs typeface="David" panose="020E0502060401010101" pitchFamily="34" charset="-79"/>
              </a:rPr>
              <a:t>יום </a:t>
            </a:r>
            <a:r>
              <a:rPr lang="he-IL" sz="2800" dirty="0" smtClean="0">
                <a:latin typeface="David" panose="020E0502060401010101" pitchFamily="34" charset="-79"/>
                <a:cs typeface="David" panose="020E0502060401010101" pitchFamily="34" charset="-79"/>
              </a:rPr>
              <a:t>פרסום </a:t>
            </a:r>
            <a:r>
              <a:rPr lang="he-IL" sz="2800" dirty="0">
                <a:latin typeface="David" panose="020E0502060401010101" pitchFamily="34" charset="-79"/>
                <a:cs typeface="David" panose="020E0502060401010101" pitchFamily="34" charset="-79"/>
              </a:rPr>
              <a:t>הספר הלבן הוא בבחינת יום יציאת הנשמה לעם ישראל? </a:t>
            </a:r>
            <a:endParaRPr lang="en-US" sz="2800" dirty="0">
              <a:latin typeface="David" panose="020E0502060401010101" pitchFamily="34" charset="-79"/>
              <a:cs typeface="David" panose="020E0502060401010101" pitchFamily="34" charset="-79"/>
            </a:endParaRPr>
          </a:p>
          <a:p>
            <a:pPr algn="just"/>
            <a:endParaRPr lang="he-IL" sz="2000" b="1" dirty="0" smtClean="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41551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1026" name="Picture 2" descr="הנציב העליון – ויקיפדי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1362" y="652451"/>
            <a:ext cx="4094646" cy="28457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הנציב העליון – ויקיפדיה"/>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1903" y="635000"/>
            <a:ext cx="4019459" cy="28457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חומה ומגדל – ויקיפדיה"/>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1903" y="3498230"/>
            <a:ext cx="4019459" cy="236772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מקבץ [3] צילומים מוקדמים של הכותל המערבי, כולל דיווח עיתונאי מרתק ..."/>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25017"/>
          <a:stretch/>
        </p:blipFill>
        <p:spPr bwMode="auto">
          <a:xfrm>
            <a:off x="5341362" y="3498230"/>
            <a:ext cx="4094646" cy="234377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821280" y="1623000"/>
            <a:ext cx="7488832" cy="830997"/>
          </a:xfrm>
          <a:prstGeom prst="rect">
            <a:avLst/>
          </a:prstGeom>
          <a:solidFill>
            <a:srgbClr val="00FFFF"/>
          </a:solidFill>
          <a:ln w="57150">
            <a:solidFill>
              <a:schemeClr val="tx1"/>
            </a:solidFill>
          </a:ln>
        </p:spPr>
        <p:txBody>
          <a:bodyPr wrap="square" rtlCol="1">
            <a:spAutoFit/>
          </a:bodyPr>
          <a:lstStyle>
            <a:defPPr>
              <a:defRPr lang="he-IL"/>
            </a:defPPr>
            <a:lvl1pPr algn="ctr">
              <a:defRPr sz="4800">
                <a:latin typeface="David" panose="020E0502060401010101" pitchFamily="34" charset="-79"/>
                <a:cs typeface="David" panose="020E0502060401010101" pitchFamily="34" charset="-79"/>
              </a:defRPr>
            </a:lvl1pPr>
          </a:lstStyle>
          <a:p>
            <a:r>
              <a:rPr lang="he-IL" dirty="0" smtClean="0"/>
              <a:t>תגובת הערבים להצהרת בלפור</a:t>
            </a:r>
            <a:endParaRPr lang="he-IL" dirty="0"/>
          </a:p>
        </p:txBody>
      </p:sp>
      <p:sp>
        <p:nvSpPr>
          <p:cNvPr id="19" name="TextBox 18"/>
          <p:cNvSpPr txBox="1"/>
          <p:nvPr/>
        </p:nvSpPr>
        <p:spPr>
          <a:xfrm>
            <a:off x="1818286" y="2788773"/>
            <a:ext cx="7488832" cy="830997"/>
          </a:xfrm>
          <a:prstGeom prst="rect">
            <a:avLst/>
          </a:prstGeom>
          <a:solidFill>
            <a:srgbClr val="00FFFF"/>
          </a:solidFill>
          <a:ln w="57150">
            <a:solidFill>
              <a:schemeClr val="tx1"/>
            </a:solidFill>
          </a:ln>
        </p:spPr>
        <p:txBody>
          <a:bodyPr wrap="square" rtlCol="1">
            <a:spAutoFit/>
          </a:bodyPr>
          <a:lstStyle>
            <a:defPPr>
              <a:defRPr lang="he-IL"/>
            </a:defPPr>
            <a:lvl1pPr algn="ctr">
              <a:defRPr sz="4800">
                <a:latin typeface="David" panose="020E0502060401010101" pitchFamily="34" charset="-79"/>
                <a:cs typeface="David" panose="020E0502060401010101" pitchFamily="34" charset="-79"/>
              </a:defRPr>
            </a:lvl1pPr>
          </a:lstStyle>
          <a:p>
            <a:r>
              <a:rPr lang="he-IL" dirty="0" smtClean="0"/>
              <a:t>הנציבים העליונים</a:t>
            </a:r>
            <a:endParaRPr lang="he-IL" dirty="0"/>
          </a:p>
        </p:txBody>
      </p:sp>
      <p:sp>
        <p:nvSpPr>
          <p:cNvPr id="13" name="TextBox 12"/>
          <p:cNvSpPr txBox="1"/>
          <p:nvPr/>
        </p:nvSpPr>
        <p:spPr>
          <a:xfrm>
            <a:off x="1828823" y="4046621"/>
            <a:ext cx="7488832" cy="830997"/>
          </a:xfrm>
          <a:prstGeom prst="rect">
            <a:avLst/>
          </a:prstGeom>
          <a:solidFill>
            <a:srgbClr val="00FFFF"/>
          </a:solidFill>
          <a:ln w="57150">
            <a:solidFill>
              <a:schemeClr val="tx1"/>
            </a:solidFill>
          </a:ln>
        </p:spPr>
        <p:txBody>
          <a:bodyPr wrap="square" rtlCol="1">
            <a:spAutoFit/>
          </a:bodyPr>
          <a:lstStyle>
            <a:defPPr>
              <a:defRPr lang="he-IL"/>
            </a:defPPr>
            <a:lvl1pPr algn="ctr">
              <a:defRPr sz="4800">
                <a:latin typeface="David" panose="020E0502060401010101" pitchFamily="34" charset="-79"/>
                <a:cs typeface="David" panose="020E0502060401010101" pitchFamily="34" charset="-79"/>
              </a:defRPr>
            </a:lvl1pPr>
          </a:lstStyle>
          <a:p>
            <a:r>
              <a:rPr lang="he-IL" dirty="0" smtClean="0"/>
              <a:t>מדיניות הבריטים עד תרצ"ט</a:t>
            </a:r>
            <a:endParaRPr lang="he-IL" dirty="0"/>
          </a:p>
        </p:txBody>
      </p:sp>
      <p:cxnSp>
        <p:nvCxnSpPr>
          <p:cNvPr id="12" name="מחבר ישר 11"/>
          <p:cNvCxnSpPr/>
          <p:nvPr/>
        </p:nvCxnSpPr>
        <p:spPr>
          <a:xfrm>
            <a:off x="163118" y="5659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78180" y="-143418"/>
            <a:ext cx="8599317" cy="1556836"/>
          </a:xfrm>
          <a:prstGeom prst="rect">
            <a:avLst/>
          </a:prstGeom>
          <a:noFill/>
        </p:spPr>
        <p:txBody>
          <a:bodyPr wrap="square" rtlCol="1">
            <a:spAutoFit/>
          </a:bodyPr>
          <a:lstStyle/>
          <a:p>
            <a:pPr algn="l"/>
            <a:r>
              <a:rPr lang="he-IL" sz="4800" b="1" dirty="0" smtClean="0">
                <a:solidFill>
                  <a:srgbClr val="00CC00"/>
                </a:solidFill>
                <a:latin typeface="David" panose="020E0502060401010101" pitchFamily="34" charset="-79"/>
                <a:cs typeface="David" panose="020E0502060401010101" pitchFamily="34" charset="-79"/>
              </a:rPr>
              <a:t>נושאי המפגש</a:t>
            </a:r>
            <a:endParaRPr lang="en-US" sz="4800" b="1" dirty="0" smtClean="0">
              <a:solidFill>
                <a:srgbClr val="00CC00"/>
              </a:solidFill>
              <a:latin typeface="David" panose="020E0502060401010101" pitchFamily="34" charset="-79"/>
              <a:cs typeface="David" panose="020E0502060401010101" pitchFamily="34" charset="-79"/>
            </a:endParaRPr>
          </a:p>
          <a:p>
            <a:pPr>
              <a:lnSpc>
                <a:spcPts val="3500"/>
              </a:lnSpc>
            </a:pPr>
            <a:endParaRPr lang="he-IL" sz="2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spTree>
    <p:extLst>
      <p:ext uri="{BB962C8B-B14F-4D97-AF65-F5344CB8AC3E}">
        <p14:creationId xmlns:p14="http://schemas.microsoft.com/office/powerpoint/2010/main" val="300192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6" presetClass="entr" presetSubtype="16"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circle(in)">
                                      <p:cBhvr>
                                        <p:cTn id="15" dur="2000"/>
                                        <p:tgtEl>
                                          <p:spTgt spid="1026"/>
                                        </p:tgtEl>
                                      </p:cBhvr>
                                    </p:animEffect>
                                  </p:childTnLst>
                                </p:cTn>
                              </p:par>
                              <p:par>
                                <p:cTn id="16" presetID="6" presetClass="entr" presetSubtype="16" fill="hold" nodeType="withEffect">
                                  <p:stCondLst>
                                    <p:cond delay="0"/>
                                  </p:stCondLst>
                                  <p:childTnLst>
                                    <p:set>
                                      <p:cBhvr>
                                        <p:cTn id="17" dur="1" fill="hold">
                                          <p:stCondLst>
                                            <p:cond delay="0"/>
                                          </p:stCondLst>
                                        </p:cTn>
                                        <p:tgtEl>
                                          <p:spTgt spid="1032"/>
                                        </p:tgtEl>
                                        <p:attrNameLst>
                                          <p:attrName>style.visibility</p:attrName>
                                        </p:attrNameLst>
                                      </p:cBhvr>
                                      <p:to>
                                        <p:strVal val="visible"/>
                                      </p:to>
                                    </p:set>
                                    <p:animEffect transition="in" filter="circle(in)">
                                      <p:cBhvr>
                                        <p:cTn id="18" dur="2000"/>
                                        <p:tgtEl>
                                          <p:spTgt spid="1032"/>
                                        </p:tgtEl>
                                      </p:cBhvr>
                                    </p:animEffect>
                                  </p:childTnLst>
                                </p:cTn>
                              </p:par>
                              <p:par>
                                <p:cTn id="19" presetID="6" presetClass="entr" presetSubtype="16" fill="hold" nodeType="withEffect">
                                  <p:stCondLst>
                                    <p:cond delay="0"/>
                                  </p:stCondLst>
                                  <p:childTnLst>
                                    <p:set>
                                      <p:cBhvr>
                                        <p:cTn id="20" dur="1" fill="hold">
                                          <p:stCondLst>
                                            <p:cond delay="0"/>
                                          </p:stCondLst>
                                        </p:cTn>
                                        <p:tgtEl>
                                          <p:spTgt spid="1030"/>
                                        </p:tgtEl>
                                        <p:attrNameLst>
                                          <p:attrName>style.visibility</p:attrName>
                                        </p:attrNameLst>
                                      </p:cBhvr>
                                      <p:to>
                                        <p:strVal val="visible"/>
                                      </p:to>
                                    </p:set>
                                    <p:animEffect transition="in" filter="circle(in)">
                                      <p:cBhvr>
                                        <p:cTn id="21" dur="2000"/>
                                        <p:tgtEl>
                                          <p:spTgt spid="103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right)">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animBg="1"/>
      <p:bldP spid="13" grpId="0" animBg="1"/>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cxnSp>
        <p:nvCxnSpPr>
          <p:cNvPr id="12" name="מחבר ישר 11"/>
          <p:cNvCxnSpPr/>
          <p:nvPr/>
        </p:nvCxnSpPr>
        <p:spPr>
          <a:xfrm>
            <a:off x="163118" y="5659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78180" y="-143418"/>
            <a:ext cx="8599317" cy="1556836"/>
          </a:xfrm>
          <a:prstGeom prst="rect">
            <a:avLst/>
          </a:prstGeom>
          <a:noFill/>
        </p:spPr>
        <p:txBody>
          <a:bodyPr wrap="square" rtlCol="1">
            <a:spAutoFit/>
          </a:bodyPr>
          <a:lstStyle/>
          <a:p>
            <a:pPr algn="l"/>
            <a:r>
              <a:rPr lang="he-IL" sz="4800" b="1" dirty="0" smtClean="0">
                <a:solidFill>
                  <a:srgbClr val="00CC00"/>
                </a:solidFill>
                <a:latin typeface="David" panose="020E0502060401010101" pitchFamily="34" charset="-79"/>
                <a:cs typeface="David" panose="020E0502060401010101" pitchFamily="34" charset="-79"/>
              </a:rPr>
              <a:t>רקע- הסכם </a:t>
            </a:r>
            <a:r>
              <a:rPr lang="he-IL" sz="4800" b="1" dirty="0" err="1" smtClean="0">
                <a:solidFill>
                  <a:srgbClr val="00CC00"/>
                </a:solidFill>
                <a:latin typeface="David" panose="020E0502060401010101" pitchFamily="34" charset="-79"/>
                <a:cs typeface="David" panose="020E0502060401010101" pitchFamily="34" charset="-79"/>
              </a:rPr>
              <a:t>סייקס</a:t>
            </a:r>
            <a:r>
              <a:rPr lang="he-IL" sz="4800" b="1" dirty="0" smtClean="0">
                <a:solidFill>
                  <a:srgbClr val="00CC00"/>
                </a:solidFill>
                <a:latin typeface="David" panose="020E0502060401010101" pitchFamily="34" charset="-79"/>
                <a:cs typeface="David" panose="020E0502060401010101" pitchFamily="34" charset="-79"/>
              </a:rPr>
              <a:t> </a:t>
            </a:r>
            <a:r>
              <a:rPr lang="he-IL" sz="4800" b="1" dirty="0" err="1" smtClean="0">
                <a:solidFill>
                  <a:srgbClr val="00CC00"/>
                </a:solidFill>
                <a:latin typeface="David" panose="020E0502060401010101" pitchFamily="34" charset="-79"/>
                <a:cs typeface="David" panose="020E0502060401010101" pitchFamily="34" charset="-79"/>
              </a:rPr>
              <a:t>פיקו</a:t>
            </a:r>
            <a:endParaRPr lang="en-US" sz="4800" b="1" dirty="0" smtClean="0">
              <a:solidFill>
                <a:srgbClr val="00CC00"/>
              </a:solidFill>
              <a:latin typeface="David" panose="020E0502060401010101" pitchFamily="34" charset="-79"/>
              <a:cs typeface="David" panose="020E0502060401010101" pitchFamily="34" charset="-79"/>
            </a:endParaRPr>
          </a:p>
          <a:p>
            <a:pPr>
              <a:lnSpc>
                <a:spcPts val="3500"/>
              </a:lnSpc>
            </a:pPr>
            <a:endParaRPr lang="he-IL" sz="2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pic>
        <p:nvPicPr>
          <p:cNvPr id="1026" name="Picture 2" descr="Sykes-Picot Agreement He.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 y="836362"/>
            <a:ext cx="3587924" cy="4924425"/>
          </a:xfrm>
          <a:prstGeom prst="rect">
            <a:avLst/>
          </a:prstGeom>
          <a:noFill/>
          <a:extLst>
            <a:ext uri="{909E8E84-426E-40DD-AFC4-6F175D3DCCD1}">
              <a14:hiddenFill xmlns:a14="http://schemas.microsoft.com/office/drawing/2010/main">
                <a:solidFill>
                  <a:srgbClr val="FFFFFF"/>
                </a:solidFill>
              </a14:hiddenFill>
            </a:ext>
          </a:extLst>
        </p:spPr>
      </p:pic>
      <p:pic>
        <p:nvPicPr>
          <p:cNvPr id="8" name="תמונה 7" descr="https://upload.wikimedia.org/wikipedia/commons/thumb/1/1e/Map-of-Ottoman-Empire-in-1900-German.svg/800px-Map-of-Ottoman-Empire-in-1900-German.svg.png"/>
          <p:cNvPicPr/>
          <p:nvPr/>
        </p:nvPicPr>
        <p:blipFill>
          <a:blip r:embed="rId4">
            <a:extLst>
              <a:ext uri="{28A0092B-C50C-407E-A947-70E740481C1C}">
                <a14:useLocalDpi xmlns:a14="http://schemas.microsoft.com/office/drawing/2010/main" val="0"/>
              </a:ext>
            </a:extLst>
          </a:blip>
          <a:srcRect/>
          <a:stretch>
            <a:fillRect/>
          </a:stretch>
        </p:blipFill>
        <p:spPr bwMode="auto">
          <a:xfrm>
            <a:off x="4735118" y="836362"/>
            <a:ext cx="3757218" cy="3044441"/>
          </a:xfrm>
          <a:prstGeom prst="rect">
            <a:avLst/>
          </a:prstGeom>
          <a:noFill/>
          <a:ln>
            <a:noFill/>
          </a:ln>
        </p:spPr>
      </p:pic>
      <p:sp>
        <p:nvSpPr>
          <p:cNvPr id="10" name="מלבן מעוגל 9"/>
          <p:cNvSpPr/>
          <p:nvPr/>
        </p:nvSpPr>
        <p:spPr>
          <a:xfrm>
            <a:off x="4735119" y="4151220"/>
            <a:ext cx="3757218" cy="61036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smtClean="0">
                <a:solidFill>
                  <a:schemeClr val="tx1"/>
                </a:solidFill>
                <a:latin typeface="David" panose="020E0502060401010101" pitchFamily="34" charset="-79"/>
                <a:cs typeface="David" panose="020E0502060401010101" pitchFamily="34" charset="-79"/>
              </a:rPr>
              <a:t>מחוזות האימפריה העות'מאנית</a:t>
            </a:r>
            <a:endParaRPr lang="he-IL" sz="2000" b="1" dirty="0">
              <a:solidFill>
                <a:schemeClr val="tx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10483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circle(in)">
                                      <p:cBhvr>
                                        <p:cTn id="2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3" name="אליפסה 2"/>
          <p:cNvSpPr/>
          <p:nvPr/>
        </p:nvSpPr>
        <p:spPr>
          <a:xfrm>
            <a:off x="1079500" y="873125"/>
            <a:ext cx="8547100" cy="4943475"/>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2" name="מחבר ישר 11"/>
          <p:cNvCxnSpPr/>
          <p:nvPr/>
        </p:nvCxnSpPr>
        <p:spPr>
          <a:xfrm>
            <a:off x="163118" y="5659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78180" y="-143418"/>
            <a:ext cx="8599317" cy="1556836"/>
          </a:xfrm>
          <a:prstGeom prst="rect">
            <a:avLst/>
          </a:prstGeom>
          <a:noFill/>
        </p:spPr>
        <p:txBody>
          <a:bodyPr wrap="square" rtlCol="1">
            <a:spAutoFit/>
          </a:bodyPr>
          <a:lstStyle/>
          <a:p>
            <a:pPr algn="l"/>
            <a:r>
              <a:rPr lang="he-IL" sz="4800" b="1" dirty="0" smtClean="0">
                <a:solidFill>
                  <a:srgbClr val="00CC00"/>
                </a:solidFill>
                <a:latin typeface="David" panose="020E0502060401010101" pitchFamily="34" charset="-79"/>
                <a:cs typeface="David" panose="020E0502060401010101" pitchFamily="34" charset="-79"/>
              </a:rPr>
              <a:t>האירוע</a:t>
            </a:r>
            <a:endParaRPr lang="en-US" sz="4800" b="1" dirty="0" smtClean="0">
              <a:solidFill>
                <a:srgbClr val="00CC00"/>
              </a:solidFill>
              <a:latin typeface="David" panose="020E0502060401010101" pitchFamily="34" charset="-79"/>
              <a:cs typeface="David" panose="020E0502060401010101" pitchFamily="34" charset="-79"/>
            </a:endParaRPr>
          </a:p>
          <a:p>
            <a:pPr>
              <a:lnSpc>
                <a:spcPts val="3500"/>
              </a:lnSpc>
            </a:pPr>
            <a:endParaRPr lang="he-IL" sz="2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sp>
        <p:nvSpPr>
          <p:cNvPr id="9" name="מציין מיקום תוכן 2"/>
          <p:cNvSpPr>
            <a:spLocks noGrp="1"/>
          </p:cNvSpPr>
          <p:nvPr>
            <p:ph idx="4294967295"/>
          </p:nvPr>
        </p:nvSpPr>
        <p:spPr>
          <a:xfrm>
            <a:off x="1238250" y="1004889"/>
            <a:ext cx="8229600" cy="5126038"/>
          </a:xfrm>
          <a:prstGeom prst="rect">
            <a:avLst/>
          </a:prstGeom>
        </p:spPr>
        <p:txBody>
          <a:bodyPr/>
          <a:lstStyle/>
          <a:p>
            <a:pPr algn="ctr" eaLnBrk="1" hangingPunct="1">
              <a:lnSpc>
                <a:spcPct val="150000"/>
              </a:lnSpc>
              <a:buFont typeface="Arial" panose="020B0604020202020204" pitchFamily="34" charset="0"/>
              <a:buNone/>
            </a:pPr>
            <a:r>
              <a:rPr lang="he-IL" altLang="he-IL" sz="4000" dirty="0" smtClean="0"/>
              <a:t>	</a:t>
            </a:r>
            <a:r>
              <a:rPr lang="he-IL" altLang="he-IL" sz="4000" b="1" dirty="0" smtClean="0">
                <a:latin typeface="David" panose="020E0502060401010101" pitchFamily="34" charset="-79"/>
                <a:ea typeface="Verdana" panose="020B0604030504040204" pitchFamily="34" charset="0"/>
                <a:cs typeface="David" panose="020E0502060401010101" pitchFamily="34" charset="-79"/>
              </a:rPr>
              <a:t>בי"ז בחשוון תרע"ח /2  בנובמבר 1917 מסר שר החוץ הבריטי, ארתור ג'יימס בלפור, לנשיא הפדרציה הציונית בבריטניה, הלורד ג'יימס רוטשילד, מסמך שמכונה </a:t>
            </a:r>
            <a:r>
              <a:rPr lang="he-IL" altLang="he-IL" sz="4000" b="1" dirty="0" smtClean="0">
                <a:solidFill>
                  <a:srgbClr val="A80044"/>
                </a:solidFill>
                <a:latin typeface="David" panose="020E0502060401010101" pitchFamily="34" charset="-79"/>
                <a:ea typeface="Verdana" panose="020B0604030504040204" pitchFamily="34" charset="0"/>
                <a:cs typeface="David" panose="020E0502060401010101" pitchFamily="34" charset="-79"/>
              </a:rPr>
              <a:t>"הצהרת בלפור"</a:t>
            </a:r>
            <a:r>
              <a:rPr lang="he-IL" altLang="he-IL" sz="4000" b="1" dirty="0" smtClean="0">
                <a:latin typeface="David" panose="020E0502060401010101" pitchFamily="34" charset="-79"/>
                <a:ea typeface="Verdana" panose="020B0604030504040204" pitchFamily="34" charset="0"/>
                <a:cs typeface="David" panose="020E0502060401010101" pitchFamily="34" charset="-79"/>
              </a:rPr>
              <a:t>.</a:t>
            </a:r>
          </a:p>
        </p:txBody>
      </p:sp>
    </p:spTree>
    <p:extLst>
      <p:ext uri="{BB962C8B-B14F-4D97-AF65-F5344CB8AC3E}">
        <p14:creationId xmlns:p14="http://schemas.microsoft.com/office/powerpoint/2010/main" val="396455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fade">
                                      <p:cBhvr>
                                        <p:cTn id="24"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6" grpId="0"/>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3" name="מלבן מעוגל 2"/>
          <p:cNvSpPr/>
          <p:nvPr/>
        </p:nvSpPr>
        <p:spPr>
          <a:xfrm>
            <a:off x="178180" y="674710"/>
            <a:ext cx="8406928" cy="50373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2" name="מחבר ישר 11"/>
          <p:cNvCxnSpPr/>
          <p:nvPr/>
        </p:nvCxnSpPr>
        <p:spPr>
          <a:xfrm>
            <a:off x="163118" y="5659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78180" y="-143418"/>
            <a:ext cx="8599317" cy="1556836"/>
          </a:xfrm>
          <a:prstGeom prst="rect">
            <a:avLst/>
          </a:prstGeom>
          <a:noFill/>
        </p:spPr>
        <p:txBody>
          <a:bodyPr wrap="square" rtlCol="1">
            <a:spAutoFit/>
          </a:bodyPr>
          <a:lstStyle/>
          <a:p>
            <a:pPr algn="l"/>
            <a:r>
              <a:rPr lang="he-IL" sz="4800" b="1" dirty="0" smtClean="0">
                <a:solidFill>
                  <a:srgbClr val="00CC00"/>
                </a:solidFill>
                <a:latin typeface="David" panose="020E0502060401010101" pitchFamily="34" charset="-79"/>
                <a:cs typeface="David" panose="020E0502060401010101" pitchFamily="34" charset="-79"/>
              </a:rPr>
              <a:t>נוסח ההצהרה</a:t>
            </a:r>
            <a:endParaRPr lang="en-US" sz="4800" b="1" dirty="0" smtClean="0">
              <a:solidFill>
                <a:srgbClr val="00CC00"/>
              </a:solidFill>
              <a:latin typeface="David" panose="020E0502060401010101" pitchFamily="34" charset="-79"/>
              <a:cs typeface="David" panose="020E0502060401010101" pitchFamily="34" charset="-79"/>
            </a:endParaRPr>
          </a:p>
          <a:p>
            <a:pPr>
              <a:lnSpc>
                <a:spcPts val="3500"/>
              </a:lnSpc>
            </a:pPr>
            <a:endParaRPr lang="he-IL" sz="2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sp>
        <p:nvSpPr>
          <p:cNvPr id="7" name="TextBox 6"/>
          <p:cNvSpPr txBox="1">
            <a:spLocks noChangeArrowheads="1"/>
          </p:cNvSpPr>
          <p:nvPr/>
        </p:nvSpPr>
        <p:spPr bwMode="auto">
          <a:xfrm>
            <a:off x="452582" y="724705"/>
            <a:ext cx="7858124" cy="5129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14000"/>
              </a:lnSpc>
            </a:pPr>
            <a:r>
              <a:rPr lang="he-IL" altLang="he-IL" sz="2400" b="1" dirty="0">
                <a:latin typeface="David" panose="020E0502060401010101" pitchFamily="34" charset="-79"/>
                <a:cs typeface="David" panose="020E0502060401010101" pitchFamily="34" charset="-79"/>
              </a:rPr>
              <a:t>לורד רוטשילד היקר</a:t>
            </a:r>
            <a:r>
              <a:rPr lang="he-IL" altLang="he-IL" sz="2400" b="1" dirty="0" smtClean="0">
                <a:latin typeface="David" panose="020E0502060401010101" pitchFamily="34" charset="-79"/>
                <a:cs typeface="David" panose="020E0502060401010101" pitchFamily="34" charset="-79"/>
              </a:rPr>
              <a:t>,</a:t>
            </a:r>
            <a:endParaRPr lang="he-IL" altLang="he-IL" sz="2400" b="1" dirty="0">
              <a:latin typeface="David" panose="020E0502060401010101" pitchFamily="34" charset="-79"/>
              <a:cs typeface="David" panose="020E0502060401010101" pitchFamily="34" charset="-79"/>
            </a:endParaRPr>
          </a:p>
          <a:p>
            <a:pPr algn="just" eaLnBrk="1" hangingPunct="1"/>
            <a:r>
              <a:rPr lang="he-IL" altLang="he-IL" sz="2400" b="1" dirty="0">
                <a:latin typeface="David" panose="020E0502060401010101" pitchFamily="34" charset="-79"/>
                <a:cs typeface="David" panose="020E0502060401010101" pitchFamily="34" charset="-79"/>
              </a:rPr>
              <a:t>יש לי עונג רב להעביר אליך מטעם ממשלת הוד מלכותו, את הצהרת האהדה הבאה לשאיפות היהודיות הציוניות, שהוגשה לקבינט ואושרה על ידיו:</a:t>
            </a:r>
          </a:p>
          <a:p>
            <a:pPr algn="just" eaLnBrk="1" hangingPunct="1"/>
            <a:r>
              <a:rPr lang="he-IL" altLang="he-IL" sz="2400" b="1" dirty="0">
                <a:latin typeface="David" panose="020E0502060401010101" pitchFamily="34" charset="-79"/>
                <a:cs typeface="David" panose="020E0502060401010101" pitchFamily="34" charset="-79"/>
              </a:rPr>
              <a:t>"ממשלת הוד מלכותו </a:t>
            </a:r>
            <a:r>
              <a:rPr lang="he-IL" altLang="he-IL" sz="2400" b="1" dirty="0">
                <a:solidFill>
                  <a:srgbClr val="A80044"/>
                </a:solidFill>
                <a:latin typeface="David" panose="020E0502060401010101" pitchFamily="34" charset="-79"/>
                <a:cs typeface="David" panose="020E0502060401010101" pitchFamily="34" charset="-79"/>
              </a:rPr>
              <a:t>רואה בעין יפה </a:t>
            </a:r>
            <a:r>
              <a:rPr lang="he-IL" altLang="he-IL" sz="2400" b="1" dirty="0">
                <a:latin typeface="David" panose="020E0502060401010101" pitchFamily="34" charset="-79"/>
                <a:cs typeface="David" panose="020E0502060401010101" pitchFamily="34" charset="-79"/>
              </a:rPr>
              <a:t>ייסוד </a:t>
            </a:r>
            <a:r>
              <a:rPr lang="he-IL" altLang="he-IL" sz="2400" b="1" dirty="0">
                <a:solidFill>
                  <a:srgbClr val="A80044"/>
                </a:solidFill>
                <a:latin typeface="David" panose="020E0502060401010101" pitchFamily="34" charset="-79"/>
                <a:cs typeface="David" panose="020E0502060401010101" pitchFamily="34" charset="-79"/>
              </a:rPr>
              <a:t>בית לאומי </a:t>
            </a:r>
            <a:r>
              <a:rPr lang="he-IL" altLang="he-IL" sz="2400" b="1" dirty="0">
                <a:latin typeface="David" panose="020E0502060401010101" pitchFamily="34" charset="-79"/>
                <a:cs typeface="David" panose="020E0502060401010101" pitchFamily="34" charset="-79"/>
              </a:rPr>
              <a:t>לעם היהודי בארץ ישראל, </a:t>
            </a:r>
            <a:r>
              <a:rPr lang="he-IL" altLang="he-IL" sz="2400" b="1" dirty="0">
                <a:solidFill>
                  <a:srgbClr val="A80044"/>
                </a:solidFill>
                <a:latin typeface="David" panose="020E0502060401010101" pitchFamily="34" charset="-79"/>
                <a:cs typeface="David" panose="020E0502060401010101" pitchFamily="34" charset="-79"/>
              </a:rPr>
              <a:t>ותעשה מיטב מאמציה </a:t>
            </a:r>
            <a:r>
              <a:rPr lang="he-IL" altLang="he-IL" sz="2400" b="1" dirty="0">
                <a:latin typeface="David" panose="020E0502060401010101" pitchFamily="34" charset="-79"/>
                <a:cs typeface="David" panose="020E0502060401010101" pitchFamily="34" charset="-79"/>
              </a:rPr>
              <a:t>להקל על הגשמת מטרה זו, תוך הבנה ברורה שלא ייעשה דבר העלול לפגוע בזכויות האזרחיות או הדתיות של </a:t>
            </a:r>
            <a:r>
              <a:rPr lang="he-IL" altLang="he-IL" sz="2400" b="1" dirty="0">
                <a:solidFill>
                  <a:srgbClr val="A80044"/>
                </a:solidFill>
                <a:latin typeface="David" panose="020E0502060401010101" pitchFamily="34" charset="-79"/>
                <a:cs typeface="David" panose="020E0502060401010101" pitchFamily="34" charset="-79"/>
              </a:rPr>
              <a:t>עדות לא-יהודיות </a:t>
            </a:r>
            <a:r>
              <a:rPr lang="he-IL" altLang="he-IL" sz="2400" b="1" dirty="0">
                <a:latin typeface="David" panose="020E0502060401010101" pitchFamily="34" charset="-79"/>
                <a:cs typeface="David" panose="020E0502060401010101" pitchFamily="34" charset="-79"/>
              </a:rPr>
              <a:t>הקיימות בארץ ישראל, או בזכויות ובמעמד מדיני, מהם נהנים היהודים </a:t>
            </a:r>
            <a:r>
              <a:rPr lang="he-IL" altLang="he-IL" sz="2400" b="1" dirty="0">
                <a:solidFill>
                  <a:srgbClr val="A80044"/>
                </a:solidFill>
                <a:latin typeface="David" panose="020E0502060401010101" pitchFamily="34" charset="-79"/>
                <a:cs typeface="David" panose="020E0502060401010101" pitchFamily="34" charset="-79"/>
              </a:rPr>
              <a:t>בכל ארץ אחרת."</a:t>
            </a:r>
          </a:p>
          <a:p>
            <a:pPr algn="just" eaLnBrk="1" hangingPunct="1"/>
            <a:r>
              <a:rPr lang="he-IL" altLang="he-IL" sz="2400" b="1" dirty="0">
                <a:latin typeface="David" panose="020E0502060401010101" pitchFamily="34" charset="-79"/>
                <a:cs typeface="David" panose="020E0502060401010101" pitchFamily="34" charset="-79"/>
              </a:rPr>
              <a:t>אכיר לך תודה, אם תביא הצהרה זו לידיעתה של ההסתדרות הציונית.</a:t>
            </a:r>
          </a:p>
          <a:p>
            <a:pPr algn="ctr" eaLnBrk="1" hangingPunct="1">
              <a:lnSpc>
                <a:spcPct val="150000"/>
              </a:lnSpc>
            </a:pPr>
            <a:r>
              <a:rPr lang="he-IL" altLang="he-IL" sz="2400" b="1" dirty="0">
                <a:latin typeface="David" panose="020E0502060401010101" pitchFamily="34" charset="-79"/>
                <a:cs typeface="David" panose="020E0502060401010101" pitchFamily="34" charset="-79"/>
              </a:rPr>
              <a:t>		שלך,</a:t>
            </a:r>
          </a:p>
          <a:p>
            <a:pPr algn="ctr" eaLnBrk="1" hangingPunct="1"/>
            <a:r>
              <a:rPr lang="he-IL" altLang="he-IL" sz="2400" b="1" dirty="0">
                <a:latin typeface="David" panose="020E0502060401010101" pitchFamily="34" charset="-79"/>
                <a:cs typeface="David" panose="020E0502060401010101" pitchFamily="34" charset="-79"/>
              </a:rPr>
              <a:t>		ארתור ג'יימס בלפור</a:t>
            </a:r>
          </a:p>
        </p:txBody>
      </p:sp>
    </p:spTree>
    <p:extLst>
      <p:ext uri="{BB962C8B-B14F-4D97-AF65-F5344CB8AC3E}">
        <p14:creationId xmlns:p14="http://schemas.microsoft.com/office/powerpoint/2010/main" val="144276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nodeType="clickEffect">
                                  <p:stCondLst>
                                    <p:cond delay="0"/>
                                  </p:stCondLst>
                                  <p:iterate type="lt">
                                    <p:tmPct val="50000"/>
                                  </p:iterate>
                                  <p:childTnLst>
                                    <p:set>
                                      <p:cBhvr>
                                        <p:cTn id="23"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24"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26" dur="80"/>
                                        <p:tgtEl>
                                          <p:spTgt spid="7">
                                            <p:txEl>
                                              <p:pRg st="0" end="0"/>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27" presetClass="entr" presetSubtype="0" fill="hold" nodeType="clickEffect">
                                  <p:stCondLst>
                                    <p:cond delay="0"/>
                                  </p:stCondLst>
                                  <p:iterate type="lt">
                                    <p:tmPct val="50000"/>
                                  </p:iterate>
                                  <p:childTnLst>
                                    <p:set>
                                      <p:cBhvr>
                                        <p:cTn id="30" dur="1" fill="hold">
                                          <p:stCondLst>
                                            <p:cond delay="0"/>
                                          </p:stCondLst>
                                        </p:cTn>
                                        <p:tgtEl>
                                          <p:spTgt spid="7">
                                            <p:txEl>
                                              <p:pRg st="1" end="1"/>
                                            </p:txEl>
                                          </p:spTgt>
                                        </p:tgtEl>
                                        <p:attrNameLst>
                                          <p:attrName>style.visibility</p:attrName>
                                        </p:attrNameLst>
                                      </p:cBhvr>
                                      <p:to>
                                        <p:strVal val="visible"/>
                                      </p:to>
                                    </p:set>
                                    <p:anim calcmode="discrete" valueType="clr">
                                      <p:cBhvr override="childStyle">
                                        <p:cTn id="31" dur="80"/>
                                        <p:tgtEl>
                                          <p:spTgt spid="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7">
                                            <p:txEl>
                                              <p:pRg st="1" end="1"/>
                                            </p:txEl>
                                          </p:spTgt>
                                        </p:tgtEl>
                                        <p:attrNameLst>
                                          <p:attrName>fillcolor</p:attrName>
                                        </p:attrNameLst>
                                      </p:cBhvr>
                                      <p:tavLst>
                                        <p:tav tm="0">
                                          <p:val>
                                            <p:clrVal>
                                              <a:schemeClr val="accent2"/>
                                            </p:clrVal>
                                          </p:val>
                                        </p:tav>
                                        <p:tav tm="50000">
                                          <p:val>
                                            <p:clrVal>
                                              <a:schemeClr val="hlink"/>
                                            </p:clrVal>
                                          </p:val>
                                        </p:tav>
                                      </p:tavLst>
                                    </p:anim>
                                    <p:set>
                                      <p:cBhvr>
                                        <p:cTn id="33" dur="80"/>
                                        <p:tgtEl>
                                          <p:spTgt spid="7">
                                            <p:txEl>
                                              <p:pRg st="1" end="1"/>
                                            </p:txEl>
                                          </p:spTgt>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27" presetClass="entr" presetSubtype="0" fill="hold" nodeType="clickEffect">
                                  <p:stCondLst>
                                    <p:cond delay="0"/>
                                  </p:stCondLst>
                                  <p:iterate type="lt">
                                    <p:tmPct val="50000"/>
                                  </p:iterate>
                                  <p:childTnLst>
                                    <p:set>
                                      <p:cBhvr>
                                        <p:cTn id="37" dur="1" fill="hold">
                                          <p:stCondLst>
                                            <p:cond delay="0"/>
                                          </p:stCondLst>
                                        </p:cTn>
                                        <p:tgtEl>
                                          <p:spTgt spid="7">
                                            <p:txEl>
                                              <p:pRg st="2" end="2"/>
                                            </p:txEl>
                                          </p:spTgt>
                                        </p:tgtEl>
                                        <p:attrNameLst>
                                          <p:attrName>style.visibility</p:attrName>
                                        </p:attrNameLst>
                                      </p:cBhvr>
                                      <p:to>
                                        <p:strVal val="visible"/>
                                      </p:to>
                                    </p:set>
                                    <p:anim calcmode="discrete" valueType="clr">
                                      <p:cBhvr override="childStyle">
                                        <p:cTn id="38" dur="80"/>
                                        <p:tgtEl>
                                          <p:spTgt spid="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7">
                                            <p:txEl>
                                              <p:pRg st="2" end="2"/>
                                            </p:txEl>
                                          </p:spTgt>
                                        </p:tgtEl>
                                        <p:attrNameLst>
                                          <p:attrName>fillcolor</p:attrName>
                                        </p:attrNameLst>
                                      </p:cBhvr>
                                      <p:tavLst>
                                        <p:tav tm="0">
                                          <p:val>
                                            <p:clrVal>
                                              <a:schemeClr val="accent2"/>
                                            </p:clrVal>
                                          </p:val>
                                        </p:tav>
                                        <p:tav tm="50000">
                                          <p:val>
                                            <p:clrVal>
                                              <a:schemeClr val="hlink"/>
                                            </p:clrVal>
                                          </p:val>
                                        </p:tav>
                                      </p:tavLst>
                                    </p:anim>
                                    <p:set>
                                      <p:cBhvr>
                                        <p:cTn id="40" dur="80"/>
                                        <p:tgtEl>
                                          <p:spTgt spid="7">
                                            <p:txEl>
                                              <p:pRg st="2" end="2"/>
                                            </p:txEl>
                                          </p:spTgt>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27" presetClass="entr" presetSubtype="0" fill="hold" nodeType="clickEffect">
                                  <p:stCondLst>
                                    <p:cond delay="0"/>
                                  </p:stCondLst>
                                  <p:iterate type="lt">
                                    <p:tmPct val="50000"/>
                                  </p:iterate>
                                  <p:childTnLst>
                                    <p:set>
                                      <p:cBhvr>
                                        <p:cTn id="44" dur="1" fill="hold">
                                          <p:stCondLst>
                                            <p:cond delay="0"/>
                                          </p:stCondLst>
                                        </p:cTn>
                                        <p:tgtEl>
                                          <p:spTgt spid="7">
                                            <p:txEl>
                                              <p:pRg st="3" end="3"/>
                                            </p:txEl>
                                          </p:spTgt>
                                        </p:tgtEl>
                                        <p:attrNameLst>
                                          <p:attrName>style.visibility</p:attrName>
                                        </p:attrNameLst>
                                      </p:cBhvr>
                                      <p:to>
                                        <p:strVal val="visible"/>
                                      </p:to>
                                    </p:set>
                                    <p:anim calcmode="discrete" valueType="clr">
                                      <p:cBhvr override="childStyle">
                                        <p:cTn id="45" dur="80"/>
                                        <p:tgtEl>
                                          <p:spTgt spid="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7">
                                            <p:txEl>
                                              <p:pRg st="3" end="3"/>
                                            </p:txEl>
                                          </p:spTgt>
                                        </p:tgtEl>
                                        <p:attrNameLst>
                                          <p:attrName>fillcolor</p:attrName>
                                        </p:attrNameLst>
                                      </p:cBhvr>
                                      <p:tavLst>
                                        <p:tav tm="0">
                                          <p:val>
                                            <p:clrVal>
                                              <a:schemeClr val="accent2"/>
                                            </p:clrVal>
                                          </p:val>
                                        </p:tav>
                                        <p:tav tm="50000">
                                          <p:val>
                                            <p:clrVal>
                                              <a:schemeClr val="hlink"/>
                                            </p:clrVal>
                                          </p:val>
                                        </p:tav>
                                      </p:tavLst>
                                    </p:anim>
                                    <p:set>
                                      <p:cBhvr>
                                        <p:cTn id="47" dur="80"/>
                                        <p:tgtEl>
                                          <p:spTgt spid="7">
                                            <p:txEl>
                                              <p:pRg st="3" end="3"/>
                                            </p:txEl>
                                          </p:spTgt>
                                        </p:tgtEl>
                                        <p:attrNameLst>
                                          <p:attrName>fill.type</p:attrName>
                                        </p:attrNameLst>
                                      </p:cBhvr>
                                      <p:to>
                                        <p:strVal val="solid"/>
                                      </p:to>
                                    </p:set>
                                  </p:childTnLst>
                                </p:cTn>
                              </p:par>
                            </p:childTnLst>
                          </p:cTn>
                        </p:par>
                      </p:childTnLst>
                    </p:cTn>
                  </p:par>
                  <p:par>
                    <p:cTn id="48" fill="hold">
                      <p:stCondLst>
                        <p:cond delay="indefinite"/>
                      </p:stCondLst>
                      <p:childTnLst>
                        <p:par>
                          <p:cTn id="49" fill="hold">
                            <p:stCondLst>
                              <p:cond delay="0"/>
                            </p:stCondLst>
                            <p:childTnLst>
                              <p:par>
                                <p:cTn id="50" presetID="27" presetClass="entr" presetSubtype="0" fill="hold" nodeType="clickEffect">
                                  <p:stCondLst>
                                    <p:cond delay="0"/>
                                  </p:stCondLst>
                                  <p:iterate type="lt">
                                    <p:tmPct val="50000"/>
                                  </p:iterate>
                                  <p:childTnLst>
                                    <p:set>
                                      <p:cBhvr>
                                        <p:cTn id="51" dur="1" fill="hold">
                                          <p:stCondLst>
                                            <p:cond delay="0"/>
                                          </p:stCondLst>
                                        </p:cTn>
                                        <p:tgtEl>
                                          <p:spTgt spid="7">
                                            <p:txEl>
                                              <p:pRg st="4" end="4"/>
                                            </p:txEl>
                                          </p:spTgt>
                                        </p:tgtEl>
                                        <p:attrNameLst>
                                          <p:attrName>style.visibility</p:attrName>
                                        </p:attrNameLst>
                                      </p:cBhvr>
                                      <p:to>
                                        <p:strVal val="visible"/>
                                      </p:to>
                                    </p:set>
                                    <p:anim calcmode="discrete" valueType="clr">
                                      <p:cBhvr override="childStyle">
                                        <p:cTn id="52" dur="80"/>
                                        <p:tgtEl>
                                          <p:spTgt spid="7">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7">
                                            <p:txEl>
                                              <p:pRg st="4" end="4"/>
                                            </p:txEl>
                                          </p:spTgt>
                                        </p:tgtEl>
                                        <p:attrNameLst>
                                          <p:attrName>fillcolor</p:attrName>
                                        </p:attrNameLst>
                                      </p:cBhvr>
                                      <p:tavLst>
                                        <p:tav tm="0">
                                          <p:val>
                                            <p:clrVal>
                                              <a:schemeClr val="accent2"/>
                                            </p:clrVal>
                                          </p:val>
                                        </p:tav>
                                        <p:tav tm="50000">
                                          <p:val>
                                            <p:clrVal>
                                              <a:schemeClr val="hlink"/>
                                            </p:clrVal>
                                          </p:val>
                                        </p:tav>
                                      </p:tavLst>
                                    </p:anim>
                                    <p:set>
                                      <p:cBhvr>
                                        <p:cTn id="54" dur="80"/>
                                        <p:tgtEl>
                                          <p:spTgt spid="7">
                                            <p:txEl>
                                              <p:pRg st="4" end="4"/>
                                            </p:txEl>
                                          </p:spTgt>
                                        </p:tgtEl>
                                        <p:attrNameLst>
                                          <p:attrName>fill.type</p:attrName>
                                        </p:attrNameLst>
                                      </p:cBhvr>
                                      <p:to>
                                        <p:strVal val="solid"/>
                                      </p:to>
                                    </p:set>
                                  </p:childTnLst>
                                </p:cTn>
                              </p:par>
                            </p:childTnLst>
                          </p:cTn>
                        </p:par>
                      </p:childTnLst>
                    </p:cTn>
                  </p:par>
                  <p:par>
                    <p:cTn id="55" fill="hold">
                      <p:stCondLst>
                        <p:cond delay="indefinite"/>
                      </p:stCondLst>
                      <p:childTnLst>
                        <p:par>
                          <p:cTn id="56" fill="hold">
                            <p:stCondLst>
                              <p:cond delay="0"/>
                            </p:stCondLst>
                            <p:childTnLst>
                              <p:par>
                                <p:cTn id="57" presetID="27" presetClass="entr" presetSubtype="0" fill="hold" nodeType="clickEffect">
                                  <p:stCondLst>
                                    <p:cond delay="0"/>
                                  </p:stCondLst>
                                  <p:iterate type="lt">
                                    <p:tmPct val="50000"/>
                                  </p:iterate>
                                  <p:childTnLst>
                                    <p:set>
                                      <p:cBhvr>
                                        <p:cTn id="58" dur="1" fill="hold">
                                          <p:stCondLst>
                                            <p:cond delay="0"/>
                                          </p:stCondLst>
                                        </p:cTn>
                                        <p:tgtEl>
                                          <p:spTgt spid="7">
                                            <p:txEl>
                                              <p:pRg st="5" end="5"/>
                                            </p:txEl>
                                          </p:spTgt>
                                        </p:tgtEl>
                                        <p:attrNameLst>
                                          <p:attrName>style.visibility</p:attrName>
                                        </p:attrNameLst>
                                      </p:cBhvr>
                                      <p:to>
                                        <p:strVal val="visible"/>
                                      </p:to>
                                    </p:set>
                                    <p:anim calcmode="discrete" valueType="clr">
                                      <p:cBhvr override="childStyle">
                                        <p:cTn id="59" dur="80"/>
                                        <p:tgtEl>
                                          <p:spTgt spid="7">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7">
                                            <p:txEl>
                                              <p:pRg st="5" end="5"/>
                                            </p:txEl>
                                          </p:spTgt>
                                        </p:tgtEl>
                                        <p:attrNameLst>
                                          <p:attrName>fillcolor</p:attrName>
                                        </p:attrNameLst>
                                      </p:cBhvr>
                                      <p:tavLst>
                                        <p:tav tm="0">
                                          <p:val>
                                            <p:clrVal>
                                              <a:schemeClr val="accent2"/>
                                            </p:clrVal>
                                          </p:val>
                                        </p:tav>
                                        <p:tav tm="50000">
                                          <p:val>
                                            <p:clrVal>
                                              <a:schemeClr val="hlink"/>
                                            </p:clrVal>
                                          </p:val>
                                        </p:tav>
                                      </p:tavLst>
                                    </p:anim>
                                    <p:set>
                                      <p:cBhvr>
                                        <p:cTn id="61" dur="80"/>
                                        <p:tgtEl>
                                          <p:spTgt spid="7">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3" name="מלבן מעוגל 2"/>
          <p:cNvSpPr/>
          <p:nvPr/>
        </p:nvSpPr>
        <p:spPr>
          <a:xfrm>
            <a:off x="178180" y="818106"/>
            <a:ext cx="8316231" cy="496039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2" name="מחבר ישר 11"/>
          <p:cNvCxnSpPr/>
          <p:nvPr/>
        </p:nvCxnSpPr>
        <p:spPr>
          <a:xfrm>
            <a:off x="163118" y="5659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78180" y="-143418"/>
            <a:ext cx="8599317" cy="1556836"/>
          </a:xfrm>
          <a:prstGeom prst="rect">
            <a:avLst/>
          </a:prstGeom>
          <a:noFill/>
        </p:spPr>
        <p:txBody>
          <a:bodyPr wrap="square" rtlCol="1">
            <a:spAutoFit/>
          </a:bodyPr>
          <a:lstStyle/>
          <a:p>
            <a:pPr algn="l"/>
            <a:r>
              <a:rPr lang="he-IL" sz="4800" b="1" dirty="0" smtClean="0">
                <a:solidFill>
                  <a:srgbClr val="00CC00"/>
                </a:solidFill>
                <a:latin typeface="David" panose="020E0502060401010101" pitchFamily="34" charset="-79"/>
                <a:cs typeface="David" panose="020E0502060401010101" pitchFamily="34" charset="-79"/>
              </a:rPr>
              <a:t>יחס התנועה הציונית להצהרה</a:t>
            </a:r>
            <a:endParaRPr lang="en-US" sz="4800" b="1" dirty="0" smtClean="0">
              <a:solidFill>
                <a:srgbClr val="00CC00"/>
              </a:solidFill>
              <a:latin typeface="David" panose="020E0502060401010101" pitchFamily="34" charset="-79"/>
              <a:cs typeface="David" panose="020E0502060401010101" pitchFamily="34" charset="-79"/>
            </a:endParaRPr>
          </a:p>
          <a:p>
            <a:pPr>
              <a:lnSpc>
                <a:spcPts val="3500"/>
              </a:lnSpc>
            </a:pPr>
            <a:endParaRPr lang="he-IL" sz="2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sp>
        <p:nvSpPr>
          <p:cNvPr id="6" name="Rectangle 3"/>
          <p:cNvSpPr>
            <a:spLocks noGrp="1"/>
          </p:cNvSpPr>
          <p:nvPr>
            <p:ph type="body" idx="4294967295"/>
          </p:nvPr>
        </p:nvSpPr>
        <p:spPr>
          <a:xfrm>
            <a:off x="264811" y="947738"/>
            <a:ext cx="8229600" cy="4830761"/>
          </a:xfrm>
          <a:prstGeom prst="rect">
            <a:avLst/>
          </a:prstGeom>
        </p:spPr>
        <p:txBody>
          <a:bodyPr/>
          <a:lstStyle/>
          <a:p>
            <a:pPr algn="just" eaLnBrk="1" hangingPunct="1">
              <a:lnSpc>
                <a:spcPct val="120000"/>
              </a:lnSpc>
              <a:buFont typeface="Arial" panose="020B0604020202020204" pitchFamily="34" charset="0"/>
              <a:buNone/>
            </a:pPr>
            <a:r>
              <a:rPr lang="he-IL" altLang="he-IL" sz="3600" dirty="0" smtClean="0"/>
              <a:t>	</a:t>
            </a:r>
            <a:r>
              <a:rPr lang="he-IL" altLang="he-IL" sz="3600" b="1" dirty="0" smtClean="0">
                <a:latin typeface="David" panose="020E0502060401010101" pitchFamily="34" charset="-79"/>
                <a:cs typeface="David" panose="020E0502060401010101" pitchFamily="34" charset="-79"/>
              </a:rPr>
              <a:t>פרסום הצהרת בלפור היווה הישג מדיני חשוב לתנועה הציונית וסימל בעיני היהודים את תחילתה של תקופה חדשה. </a:t>
            </a:r>
          </a:p>
          <a:p>
            <a:pPr algn="just" eaLnBrk="1" hangingPunct="1">
              <a:lnSpc>
                <a:spcPct val="120000"/>
              </a:lnSpc>
              <a:buFont typeface="Arial" panose="020B0604020202020204" pitchFamily="34" charset="0"/>
              <a:buNone/>
            </a:pPr>
            <a:r>
              <a:rPr lang="he-IL" altLang="he-IL" sz="3600" b="1" dirty="0" smtClean="0">
                <a:latin typeface="David" panose="020E0502060401010101" pitchFamily="34" charset="-79"/>
                <a:cs typeface="David" panose="020E0502060401010101" pitchFamily="34" charset="-79"/>
              </a:rPr>
              <a:t>	ב-1922 אישר חבר הלאומים את כתב המנדט הבריטי על ארץ ישראל ונכללה בו הצהרת בלפור. בכך ניתן להצהרה תוקף של מסמך בין-לאומי מחייב.</a:t>
            </a:r>
            <a:endParaRPr lang="en-US" altLang="he-IL" sz="3600" b="1" dirty="0" smtClean="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45774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1000"/>
                                        <p:tgtEl>
                                          <p:spTgt spid="6">
                                            <p:txEl>
                                              <p:pRg st="0" end="0"/>
                                            </p:txEl>
                                          </p:spTgt>
                                        </p:tgtEl>
                                      </p:cBhvr>
                                    </p:animEffect>
                                    <p:anim calcmode="lin" valueType="num">
                                      <p:cBhvr>
                                        <p:cTn id="2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Effect transition="in" filter="fade">
                                      <p:cBhvr>
                                        <p:cTn id="31" dur="1000"/>
                                        <p:tgtEl>
                                          <p:spTgt spid="6">
                                            <p:txEl>
                                              <p:pRg st="1" end="1"/>
                                            </p:txEl>
                                          </p:spTgt>
                                        </p:tgtEl>
                                      </p:cBhvr>
                                    </p:animEffect>
                                    <p:anim calcmode="lin" valueType="num">
                                      <p:cBhvr>
                                        <p:cTn id="3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6" grpId="0"/>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cxnSp>
        <p:nvCxnSpPr>
          <p:cNvPr id="12" name="מחבר ישר 11"/>
          <p:cNvCxnSpPr/>
          <p:nvPr/>
        </p:nvCxnSpPr>
        <p:spPr>
          <a:xfrm>
            <a:off x="163118" y="5659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78180" y="-143418"/>
            <a:ext cx="8599317" cy="1556836"/>
          </a:xfrm>
          <a:prstGeom prst="rect">
            <a:avLst/>
          </a:prstGeom>
          <a:noFill/>
        </p:spPr>
        <p:txBody>
          <a:bodyPr wrap="square" rtlCol="1">
            <a:spAutoFit/>
          </a:bodyPr>
          <a:lstStyle/>
          <a:p>
            <a:pPr algn="l"/>
            <a:r>
              <a:rPr lang="he-IL" sz="4800" b="1" dirty="0" smtClean="0">
                <a:solidFill>
                  <a:srgbClr val="00CC00"/>
                </a:solidFill>
                <a:latin typeface="David" panose="020E0502060401010101" pitchFamily="34" charset="-79"/>
                <a:cs typeface="David" panose="020E0502060401010101" pitchFamily="34" charset="-79"/>
              </a:rPr>
              <a:t>ארץ ישראל המנדטורית</a:t>
            </a:r>
            <a:endParaRPr lang="en-US" sz="4800" b="1" dirty="0" smtClean="0">
              <a:solidFill>
                <a:srgbClr val="00CC00"/>
              </a:solidFill>
              <a:latin typeface="David" panose="020E0502060401010101" pitchFamily="34" charset="-79"/>
              <a:cs typeface="David" panose="020E0502060401010101" pitchFamily="34" charset="-79"/>
            </a:endParaRPr>
          </a:p>
          <a:p>
            <a:pPr>
              <a:lnSpc>
                <a:spcPts val="3500"/>
              </a:lnSpc>
            </a:pPr>
            <a:endParaRPr lang="he-IL" sz="2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pic>
        <p:nvPicPr>
          <p:cNvPr id="2050" name="Picture 2" descr="גבולות ארץ ישראל המנדטורית, 19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635000"/>
            <a:ext cx="2374901" cy="5256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98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circle(in)">
                                      <p:cBhvr>
                                        <p:cTn id="1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3" name="אליפסה 2"/>
          <p:cNvSpPr/>
          <p:nvPr/>
        </p:nvSpPr>
        <p:spPr>
          <a:xfrm>
            <a:off x="495208" y="836362"/>
            <a:ext cx="8547100" cy="4943475"/>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2" name="מחבר ישר 11"/>
          <p:cNvCxnSpPr/>
          <p:nvPr/>
        </p:nvCxnSpPr>
        <p:spPr>
          <a:xfrm>
            <a:off x="163118" y="5659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78180" y="-143418"/>
            <a:ext cx="8599317" cy="1556836"/>
          </a:xfrm>
          <a:prstGeom prst="rect">
            <a:avLst/>
          </a:prstGeom>
          <a:noFill/>
        </p:spPr>
        <p:txBody>
          <a:bodyPr wrap="square" rtlCol="1">
            <a:spAutoFit/>
          </a:bodyPr>
          <a:lstStyle/>
          <a:p>
            <a:pPr algn="l"/>
            <a:r>
              <a:rPr lang="he-IL" sz="4800" b="1" dirty="0" smtClean="0">
                <a:solidFill>
                  <a:srgbClr val="00CC00"/>
                </a:solidFill>
                <a:latin typeface="David" panose="020E0502060401010101" pitchFamily="34" charset="-79"/>
                <a:cs typeface="David" panose="020E0502060401010101" pitchFamily="34" charset="-79"/>
              </a:rPr>
              <a:t>הנציבים העליונים</a:t>
            </a:r>
            <a:endParaRPr lang="en-US" sz="4800" b="1" dirty="0" smtClean="0">
              <a:solidFill>
                <a:srgbClr val="00CC00"/>
              </a:solidFill>
              <a:latin typeface="David" panose="020E0502060401010101" pitchFamily="34" charset="-79"/>
              <a:cs typeface="David" panose="020E0502060401010101" pitchFamily="34" charset="-79"/>
            </a:endParaRPr>
          </a:p>
          <a:p>
            <a:pPr>
              <a:lnSpc>
                <a:spcPts val="3500"/>
              </a:lnSpc>
            </a:pPr>
            <a:endParaRPr lang="he-IL" sz="2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sp>
        <p:nvSpPr>
          <p:cNvPr id="9" name="מציין מיקום תוכן 2"/>
          <p:cNvSpPr>
            <a:spLocks noGrp="1"/>
          </p:cNvSpPr>
          <p:nvPr>
            <p:ph idx="4294967295"/>
          </p:nvPr>
        </p:nvSpPr>
        <p:spPr>
          <a:xfrm>
            <a:off x="752475" y="1033609"/>
            <a:ext cx="8229600" cy="5126038"/>
          </a:xfrm>
          <a:prstGeom prst="rect">
            <a:avLst/>
          </a:prstGeom>
        </p:spPr>
        <p:txBody>
          <a:bodyPr>
            <a:normAutofit fontScale="77500" lnSpcReduction="20000"/>
          </a:bodyPr>
          <a:lstStyle/>
          <a:p>
            <a:pPr algn="just">
              <a:lnSpc>
                <a:spcPct val="150000"/>
              </a:lnSpc>
            </a:pPr>
            <a:r>
              <a:rPr lang="he-IL" sz="3400" b="1" dirty="0" smtClean="0">
                <a:latin typeface="David" panose="020E0502060401010101" pitchFamily="34" charset="-79"/>
                <a:cs typeface="David" panose="020E0502060401010101" pitchFamily="34" charset="-79"/>
              </a:rPr>
              <a:t>הנציב-העליון </a:t>
            </a:r>
            <a:r>
              <a:rPr lang="he-IL" sz="3400" b="1" dirty="0">
                <a:latin typeface="David" panose="020E0502060401010101" pitchFamily="34" charset="-79"/>
                <a:cs typeface="David" panose="020E0502060401010101" pitchFamily="34" charset="-79"/>
              </a:rPr>
              <a:t>היה תוארו של ראש השלטון הבריטי בארץ-ישראל בתקופת המנדט, המפקד העליון של הצבא והמשטרה, והוא שימש גם כנציב-העליון של עבר הירדן. </a:t>
            </a:r>
            <a:endParaRPr lang="he-IL" sz="3400" b="1" dirty="0" smtClean="0">
              <a:latin typeface="David" panose="020E0502060401010101" pitchFamily="34" charset="-79"/>
              <a:cs typeface="David" panose="020E0502060401010101" pitchFamily="34" charset="-79"/>
            </a:endParaRPr>
          </a:p>
          <a:p>
            <a:pPr algn="just">
              <a:lnSpc>
                <a:spcPct val="150000"/>
              </a:lnSpc>
            </a:pPr>
            <a:r>
              <a:rPr lang="he-IL" sz="3400" b="1" dirty="0" smtClean="0">
                <a:latin typeface="David" panose="020E0502060401010101" pitchFamily="34" charset="-79"/>
                <a:cs typeface="David" panose="020E0502060401010101" pitchFamily="34" charset="-79"/>
              </a:rPr>
              <a:t>הנציב </a:t>
            </a:r>
            <a:r>
              <a:rPr lang="he-IL" sz="3400" b="1" dirty="0">
                <a:latin typeface="David" panose="020E0502060401010101" pitchFamily="34" charset="-79"/>
                <a:cs typeface="David" panose="020E0502060401010101" pitchFamily="34" charset="-79"/>
              </a:rPr>
              <a:t>קיבל את מינויו ממלך אנגליה, אולם נבחר לתפקידו על-ידי שר המושבות האנגלי. בבואו לארץ או בצאתו ממנה נהוג היה לקדמו ב- 17 מטחי תותחים. </a:t>
            </a:r>
            <a:endParaRPr lang="he-IL" sz="3400" b="1" dirty="0" smtClean="0">
              <a:latin typeface="David" panose="020E0502060401010101" pitchFamily="34" charset="-79"/>
              <a:cs typeface="David" panose="020E0502060401010101" pitchFamily="34" charset="-79"/>
            </a:endParaRPr>
          </a:p>
          <a:p>
            <a:pPr algn="just">
              <a:lnSpc>
                <a:spcPct val="150000"/>
              </a:lnSpc>
            </a:pPr>
            <a:r>
              <a:rPr lang="he-IL" sz="3400" b="1" dirty="0" smtClean="0">
                <a:latin typeface="David" panose="020E0502060401010101" pitchFamily="34" charset="-79"/>
                <a:cs typeface="David" panose="020E0502060401010101" pitchFamily="34" charset="-79"/>
              </a:rPr>
              <a:t>הפניה </a:t>
            </a:r>
            <a:r>
              <a:rPr lang="he-IL" sz="3400" b="1" dirty="0">
                <a:latin typeface="David" panose="020E0502060401010101" pitchFamily="34" charset="-79"/>
                <a:cs typeface="David" panose="020E0502060401010101" pitchFamily="34" charset="-79"/>
              </a:rPr>
              <a:t>אליו </a:t>
            </a:r>
            <a:r>
              <a:rPr lang="he-IL" sz="3400" b="1" dirty="0" smtClean="0">
                <a:latin typeface="David" panose="020E0502060401010101" pitchFamily="34" charset="-79"/>
                <a:cs typeface="David" panose="020E0502060401010101" pitchFamily="34" charset="-79"/>
              </a:rPr>
              <a:t>הייתה </a:t>
            </a:r>
            <a:r>
              <a:rPr lang="he-IL" sz="3400" b="1" dirty="0">
                <a:latin typeface="David" panose="020E0502060401010101" pitchFamily="34" charset="-79"/>
                <a:cs typeface="David" panose="020E0502060401010101" pitchFamily="34" charset="-79"/>
              </a:rPr>
              <a:t>במילים "הוד מעלתו" או "הוד מעלתך". והוא היה האישיות הפוליטית הציבורית הבכירה בארץ.</a:t>
            </a:r>
            <a:br>
              <a:rPr lang="he-IL" sz="3400" b="1" dirty="0">
                <a:latin typeface="David" panose="020E0502060401010101" pitchFamily="34" charset="-79"/>
                <a:cs typeface="David" panose="020E0502060401010101" pitchFamily="34" charset="-79"/>
              </a:rPr>
            </a:br>
            <a:endParaRPr lang="he-IL" altLang="he-IL" sz="3400" b="1" dirty="0" smtClean="0">
              <a:latin typeface="David" panose="020E0502060401010101" pitchFamily="34" charset="-79"/>
              <a:ea typeface="Verdana" panose="020B0604030504040204" pitchFamily="34" charset="0"/>
              <a:cs typeface="David" panose="020E0502060401010101" pitchFamily="34" charset="-79"/>
            </a:endParaRPr>
          </a:p>
        </p:txBody>
      </p:sp>
    </p:spTree>
    <p:extLst>
      <p:ext uri="{BB962C8B-B14F-4D97-AF65-F5344CB8AC3E}">
        <p14:creationId xmlns:p14="http://schemas.microsoft.com/office/powerpoint/2010/main" val="69780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fade">
                                      <p:cBhvr>
                                        <p:cTn id="24" dur="2000"/>
                                        <p:tgtEl>
                                          <p:spTgt spid="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animEffect transition="in" filter="fade">
                                      <p:cBhvr>
                                        <p:cTn id="29" dur="2000"/>
                                        <p:tgtEl>
                                          <p:spTgt spid="9">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xEl>
                                              <p:pRg st="2" end="2"/>
                                            </p:txEl>
                                          </p:spTgt>
                                        </p:tgtEl>
                                        <p:attrNameLst>
                                          <p:attrName>style.visibility</p:attrName>
                                        </p:attrNameLst>
                                      </p:cBhvr>
                                      <p:to>
                                        <p:strVal val="visible"/>
                                      </p:to>
                                    </p:set>
                                    <p:animEffect transition="in" filter="fade">
                                      <p:cBhvr>
                                        <p:cTn id="34" dur="2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6" grpId="0"/>
      <p:bldP spid="9" grpId="0" build="p"/>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7300</TotalTime>
  <Words>1544</Words>
  <Application>Microsoft Office PowerPoint</Application>
  <PresentationFormat>מסך רחב</PresentationFormat>
  <Paragraphs>173</Paragraphs>
  <Slides>22</Slides>
  <Notes>20</Notes>
  <HiddenSlides>0</HiddenSlides>
  <MMClips>0</MMClips>
  <ScaleCrop>false</ScaleCrop>
  <HeadingPairs>
    <vt:vector size="6" baseType="variant">
      <vt:variant>
        <vt:lpstr>גופנים בשימוש</vt:lpstr>
      </vt:variant>
      <vt:variant>
        <vt:i4>10</vt:i4>
      </vt:variant>
      <vt:variant>
        <vt:lpstr>ערכת נושא</vt:lpstr>
      </vt:variant>
      <vt:variant>
        <vt:i4>1</vt:i4>
      </vt:variant>
      <vt:variant>
        <vt:lpstr>כותרות שקופיות</vt:lpstr>
      </vt:variant>
      <vt:variant>
        <vt:i4>22</vt:i4>
      </vt:variant>
    </vt:vector>
  </HeadingPairs>
  <TitlesOfParts>
    <vt:vector size="33" baseType="lpstr">
      <vt:lpstr>Arial</vt:lpstr>
      <vt:lpstr>avivbold</vt:lpstr>
      <vt:lpstr>Calibri</vt:lpstr>
      <vt:lpstr>Calibri Light</vt:lpstr>
      <vt:lpstr>David</vt:lpstr>
      <vt:lpstr>Keren</vt:lpstr>
      <vt:lpstr>Times New Roman</vt:lpstr>
      <vt:lpstr>Varela Round</vt:lpstr>
      <vt:lpstr>Verdana</vt:lpstr>
      <vt:lpstr>Wingdings</vt:lpstr>
      <vt:lpstr>ערכת נושא Office</vt:lpstr>
      <vt:lpstr>מערכת שיעורים למגזר החרדי</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משימה לתלמיד</vt:lpstr>
      <vt:lpstr>משימה לתלמיד- המשך</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מערכת שידורים לאומית</dc:title>
  <dc:creator>שמידוב</dc:creator>
  <cp:lastModifiedBy>שמידוב</cp:lastModifiedBy>
  <cp:revision>218</cp:revision>
  <dcterms:created xsi:type="dcterms:W3CDTF">2020-04-26T12:31:25Z</dcterms:created>
  <dcterms:modified xsi:type="dcterms:W3CDTF">2020-05-11T07:22:28Z</dcterms:modified>
</cp:coreProperties>
</file>