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455" r:id="rId2"/>
    <p:sldId id="454" r:id="rId3"/>
    <p:sldId id="453" r:id="rId4"/>
    <p:sldId id="441" r:id="rId5"/>
    <p:sldId id="442" r:id="rId6"/>
    <p:sldId id="457" r:id="rId7"/>
    <p:sldId id="436" r:id="rId8"/>
    <p:sldId id="423" r:id="rId9"/>
    <p:sldId id="308" r:id="rId10"/>
    <p:sldId id="458" r:id="rId11"/>
    <p:sldId id="408" r:id="rId12"/>
    <p:sldId id="424" r:id="rId13"/>
    <p:sldId id="459" r:id="rId14"/>
    <p:sldId id="409" r:id="rId15"/>
    <p:sldId id="309" r:id="rId16"/>
    <p:sldId id="448" r:id="rId17"/>
    <p:sldId id="449" r:id="rId18"/>
    <p:sldId id="463" r:id="rId19"/>
    <p:sldId id="450" r:id="rId20"/>
    <p:sldId id="425" r:id="rId21"/>
    <p:sldId id="447" r:id="rId22"/>
    <p:sldId id="335" r:id="rId23"/>
    <p:sldId id="427" r:id="rId24"/>
    <p:sldId id="426" r:id="rId25"/>
    <p:sldId id="439" r:id="rId26"/>
    <p:sldId id="315" r:id="rId27"/>
    <p:sldId id="451" r:id="rId28"/>
    <p:sldId id="460" r:id="rId29"/>
    <p:sldId id="337" r:id="rId30"/>
    <p:sldId id="339" r:id="rId31"/>
    <p:sldId id="444" r:id="rId32"/>
    <p:sldId id="464" r:id="rId33"/>
    <p:sldId id="346" r:id="rId34"/>
    <p:sldId id="437" r:id="rId35"/>
    <p:sldId id="440" r:id="rId36"/>
    <p:sldId id="462" r:id="rId37"/>
    <p:sldId id="433" r:id="rId38"/>
    <p:sldId id="428" r:id="rId39"/>
    <p:sldId id="281" r:id="rId4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y shalev" initials="rs" lastIdx="1" clrIdx="0">
    <p:extLst>
      <p:ext uri="{19B8F6BF-5375-455C-9EA6-DF929625EA0E}">
        <p15:presenceInfo xmlns:p15="http://schemas.microsoft.com/office/powerpoint/2012/main" userId="96a2830fe3423e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D3EFF5"/>
    <a:srgbClr val="AFEBEA"/>
    <a:srgbClr val="B4E9EA"/>
    <a:srgbClr val="92D050"/>
    <a:srgbClr val="C4EEF4"/>
    <a:srgbClr val="B4E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80880E-D716-4A1F-B8A7-98C6AFA17494}" v="1" dt="2020-05-07T09:28:34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סגנון בהיר 3 - הדגשה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838" autoAdjust="0"/>
    <p:restoredTop sz="80146" autoAdjust="0"/>
  </p:normalViewPr>
  <p:slideViewPr>
    <p:cSldViewPr snapToGrid="0" snapToObjects="1">
      <p:cViewPr varScale="1">
        <p:scale>
          <a:sx n="82" d="100"/>
          <a:sy n="82" d="100"/>
        </p:scale>
        <p:origin x="1620" y="7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ח'/אלול/תש"ף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שלום לכולם, שמי</a:t>
            </a:r>
            <a:r>
              <a:rPr lang="he-IL" baseline="0" dirty="0"/>
              <a:t> שירה ואני שמחה שהצטרפתם אלי ללמוד יחד שיעור עברית.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371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תוכלו</a:t>
            </a:r>
            <a:r>
              <a:rPr lang="he-IL" baseline="0" dirty="0"/>
              <a:t> לבדוק את תשובותיכם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4369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והפעם צירופי סמיכות מן המקורות, פרקו את צירופי הסמיכות</a:t>
            </a:r>
            <a:r>
              <a:rPr lang="he-IL" baseline="0" dirty="0"/>
              <a:t> הבאים.</a:t>
            </a:r>
          </a:p>
          <a:p>
            <a:r>
              <a:rPr lang="he-IL" baseline="0" dirty="0"/>
              <a:t>דקה המתנה.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135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והנה התשובות, </a:t>
            </a:r>
          </a:p>
          <a:p>
            <a:r>
              <a:rPr lang="he-IL" dirty="0"/>
              <a:t>מזבח הזהב- סמיכות במשמעות של</a:t>
            </a:r>
            <a:r>
              <a:rPr lang="he-IL" baseline="0" dirty="0"/>
              <a:t> חומר, מזבח מזהב.</a:t>
            </a:r>
            <a:endParaRPr lang="he-IL" dirty="0"/>
          </a:p>
          <a:p>
            <a:r>
              <a:rPr lang="he-IL" dirty="0"/>
              <a:t>קטורת סמים- משמעות של חומר ולכן נפרק לקטורת מסמים</a:t>
            </a:r>
          </a:p>
          <a:p>
            <a:r>
              <a:rPr lang="he-IL" dirty="0"/>
              <a:t>עצי שטים- משמעות</a:t>
            </a:r>
            <a:r>
              <a:rPr lang="he-IL" baseline="0" dirty="0"/>
              <a:t> של שייכות</a:t>
            </a:r>
            <a:r>
              <a:rPr lang="he-IL" dirty="0"/>
              <a:t> </a:t>
            </a:r>
          </a:p>
          <a:p>
            <a:r>
              <a:rPr lang="he-IL" dirty="0"/>
              <a:t>צדי המשכן- משמעות של שייכות- ולכן נפרק את הסמיכות צדדים של המשכן.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986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מבנה נוסף של סמיכות הוא סמיכות כפולה,</a:t>
            </a:r>
            <a:r>
              <a:rPr lang="he-IL" baseline="0" dirty="0"/>
              <a:t> בצירוף זה יש מופיע כינוי הקניין/השייכות וגם המילה "של".</a:t>
            </a:r>
          </a:p>
          <a:p>
            <a:r>
              <a:rPr lang="he-IL" baseline="0" dirty="0"/>
              <a:t>דבריו במשמעות של הדברים שלו- המילים "של המרצה" הן חוזרות על כינוי השייכות הכלולות במילה דבריו.</a:t>
            </a:r>
          </a:p>
          <a:p>
            <a:r>
              <a:rPr lang="he-IL" baseline="0" dirty="0"/>
              <a:t>ולכן סמיכות זו נקראת סמיכות כפולה.</a:t>
            </a:r>
          </a:p>
          <a:p>
            <a:r>
              <a:rPr lang="he-IL" baseline="0" dirty="0"/>
              <a:t>כך גם בדוגמה </a:t>
            </a:r>
            <a:r>
              <a:rPr lang="he-IL" baseline="0" dirty="0" err="1"/>
              <a:t>השניה</a:t>
            </a:r>
            <a:r>
              <a:rPr lang="he-IL" baseline="0" dirty="0"/>
              <a:t>- בדיחותיהם במשמעות של בדיחות שלהם והמילים "של הילדים" חוזרות על השייכות.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4879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ולפניכם</a:t>
            </a:r>
            <a:r>
              <a:rPr lang="he-IL" baseline="0" dirty="0"/>
              <a:t> דוגמאות נוספות, תוכלו לקרוא בעצמכם.</a:t>
            </a:r>
          </a:p>
          <a:p>
            <a:r>
              <a:rPr lang="he-IL" baseline="0" dirty="0"/>
              <a:t>מה המטרה של הסמיכות הכפולה? סמיכות כפולה היא צורה נפוצה במשלב הספרותי, ומטרתה להדגיש את הסומך.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0035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לפניכם הפיוט</a:t>
            </a:r>
            <a:r>
              <a:rPr lang="he-IL" baseline="0" dirty="0"/>
              <a:t> </a:t>
            </a:r>
            <a:r>
              <a:rPr lang="he-IL" dirty="0"/>
              <a:t> "אשאל</a:t>
            </a:r>
            <a:r>
              <a:rPr lang="he-IL" baseline="0" dirty="0"/>
              <a:t> אלוקי יגאלה שבויים"</a:t>
            </a:r>
          </a:p>
          <a:p>
            <a:r>
              <a:rPr lang="he-IL" baseline="0" dirty="0"/>
              <a:t>ננסה להפוך את הסמיכויות הרגילות לסמיכויות כפולות.</a:t>
            </a:r>
          </a:p>
          <a:p>
            <a:r>
              <a:rPr lang="he-IL" baseline="0" dirty="0"/>
              <a:t>לדוגמה את הסמיכות שומר פתאים- ניתן להפוך עם סמיכות כפולה לשומרם של הפתאים.</a:t>
            </a:r>
          </a:p>
          <a:p>
            <a:r>
              <a:rPr lang="he-IL" baseline="0" dirty="0"/>
              <a:t>ואת הסמיכות בקול גבורה ניתן להפוך ל 'קולה של הגבורה.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1703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הפכו</a:t>
            </a:r>
            <a:r>
              <a:rPr lang="he-IL" baseline="0" dirty="0"/>
              <a:t> את הסמיכויות המסומנות בפיוט לסמיכות כפולה , עפ"י הדוגמאות שראינו קודם.</a:t>
            </a:r>
            <a:endParaRPr lang="he-IL" dirty="0"/>
          </a:p>
          <a:p>
            <a:r>
              <a:rPr lang="he-IL" dirty="0"/>
              <a:t>חצי דקה.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727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והנה</a:t>
            </a:r>
            <a:r>
              <a:rPr lang="he-IL" baseline="0" dirty="0"/>
              <a:t> התשובות לפניכם.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5606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מה ההבדל בין בית </a:t>
            </a:r>
            <a:r>
              <a:rPr lang="he-IL" dirty="0" err="1"/>
              <a:t>חשיים</a:t>
            </a:r>
            <a:r>
              <a:rPr lang="he-IL" dirty="0"/>
              <a:t> לבין ביתם של </a:t>
            </a:r>
            <a:r>
              <a:rPr lang="he-IL" dirty="0" err="1"/>
              <a:t>החשיים</a:t>
            </a:r>
            <a:r>
              <a:rPr lang="he-IL" dirty="0"/>
              <a:t>, באמצעות הסמיכות הכפולה אני מדגישה את ביתם, כלומר את הנסמך.</a:t>
            </a:r>
            <a:r>
              <a:rPr lang="he-IL" baseline="0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9480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לפנינו 3 דוגמאות לשרשרת סמיכויות. הקראת הדוגמאות.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402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הקראת השקופית.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252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הקראת</a:t>
            </a:r>
            <a:r>
              <a:rPr lang="he-IL" baseline="0" dirty="0"/>
              <a:t> השקופית.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5342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ספירת קולות חברי הכיתה.</a:t>
            </a:r>
          </a:p>
          <a:p>
            <a:r>
              <a:rPr lang="he-IL" dirty="0"/>
              <a:t>המילה קולות היא סומך ומצדדיה שני נסמכים- ספירת,</a:t>
            </a:r>
            <a:r>
              <a:rPr lang="he-IL" baseline="0" dirty="0"/>
              <a:t> חברי הכיתה שגם זה צירוף סמיכות בפני עצמו,</a:t>
            </a:r>
          </a:p>
          <a:p>
            <a:r>
              <a:rPr lang="he-IL" baseline="0" dirty="0"/>
              <a:t>כיצד נפרק את שרשרת הסמיכויות הזו?</a:t>
            </a:r>
          </a:p>
          <a:p>
            <a:r>
              <a:rPr lang="he-IL" baseline="0" dirty="0"/>
              <a:t>אמרנו שבד"כ עיקר שרשרת הסמיכויות הוא הנסמך הראשון ולכן נתמקד דווקא בו, ספירת קולות נפרק ל- "הספירה של קולות" חברי הכיתה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748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כעת ננסה לפרק</a:t>
            </a:r>
            <a:r>
              <a:rPr lang="he-IL" baseline="0" dirty="0"/>
              <a:t> את </a:t>
            </a:r>
            <a:r>
              <a:rPr lang="he-IL" dirty="0"/>
              <a:t>הסמיכויות. (יש הנפשות בשקופית)</a:t>
            </a:r>
          </a:p>
          <a:p>
            <a:r>
              <a:rPr lang="he-IL" dirty="0"/>
              <a:t>במשפט "חלונות משרדי עיריית ירושלים"-</a:t>
            </a:r>
            <a:r>
              <a:rPr lang="he-IL" baseline="0" dirty="0"/>
              <a:t> נפרק רק את הצירוף הראשון – החלונות של...</a:t>
            </a:r>
          </a:p>
          <a:p>
            <a:r>
              <a:rPr lang="he-IL" baseline="0" dirty="0"/>
              <a:t>שימו לב שפירקנו רק את הצירוף הראשון בשרשרת ולא את שאר חלקיה.</a:t>
            </a:r>
          </a:p>
          <a:p>
            <a:r>
              <a:rPr lang="he-IL" baseline="0" dirty="0"/>
              <a:t>וכן במשפט " צוות מלמדי תלמוד התורה פירקנו רק את הצירוף הראשון "הצוות של"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4771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הקראת</a:t>
            </a:r>
            <a:r>
              <a:rPr lang="he-IL" baseline="0" dirty="0"/>
              <a:t> המשימה, יש לכם 3 דקות למשימה, בהצלחה!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6732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בקטע</a:t>
            </a:r>
            <a:r>
              <a:rPr lang="he-IL" baseline="0" dirty="0"/>
              <a:t> שלפנינו היו ארבע שרשראות של סמיכויות,</a:t>
            </a:r>
          </a:p>
          <a:p>
            <a:r>
              <a:rPr lang="he-IL" baseline="0" dirty="0"/>
              <a:t>תוכלו לראות ולבדוק את תשובותיכם.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5059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המתנה</a:t>
            </a:r>
            <a:r>
              <a:rPr lang="he-IL" baseline="0" dirty="0"/>
              <a:t> 2 דקות</a:t>
            </a:r>
            <a:r>
              <a:rPr lang="he-IL" dirty="0"/>
              <a:t>.  (התשובות באות אח"כ </a:t>
            </a:r>
            <a:r>
              <a:rPr lang="he-IL" dirty="0" err="1"/>
              <a:t>בהנפשות</a:t>
            </a:r>
            <a:r>
              <a:rPr lang="he-IL" dirty="0"/>
              <a:t>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496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נוכל לפגוש גם במקורות</a:t>
            </a:r>
            <a:r>
              <a:rPr lang="he-IL" baseline="0" dirty="0"/>
              <a:t> שרשרת סמיכויות, הסתכלו בפסוקים שלפניכם ופרקו את שרשרת הסמיכות שבהם. </a:t>
            </a:r>
            <a:r>
              <a:rPr lang="he-IL" dirty="0"/>
              <a:t>דקה המתנה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0058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תוכלו</a:t>
            </a:r>
            <a:r>
              <a:rPr lang="he-IL" baseline="0" dirty="0">
                <a:latin typeface="Varela Round" panose="00000500000000000000" pitchFamily="2" charset="-79"/>
                <a:cs typeface="Varela Round" panose="00000500000000000000" pitchFamily="2" charset="-79"/>
              </a:rPr>
              <a:t> לבדוק את תשובותיכם,</a:t>
            </a:r>
          </a:p>
          <a:p>
            <a:r>
              <a:rPr lang="he-IL" baseline="0" dirty="0">
                <a:latin typeface="Varela Round" panose="00000500000000000000" pitchFamily="2" charset="-79"/>
                <a:cs typeface="Varela Round" panose="00000500000000000000" pitchFamily="2" charset="-79"/>
              </a:rPr>
              <a:t>שימו לב שאנו מפרקים רק את הצרוף הראשון ולא את כל השרשרת</a:t>
            </a:r>
          </a:p>
          <a:p>
            <a:r>
              <a:rPr lang="he-IL" baseline="0" dirty="0">
                <a:latin typeface="Varela Round" panose="00000500000000000000" pitchFamily="2" charset="-79"/>
                <a:cs typeface="Varela Round" panose="00000500000000000000" pitchFamily="2" charset="-79"/>
              </a:rPr>
              <a:t>ולכן נאמר המסך של שער החצר ולא המסך של השער של החצר.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5104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מורי ותלמידי ביה"ס- האם נכון לומר כך?</a:t>
            </a:r>
          </a:p>
          <a:p>
            <a:r>
              <a:rPr lang="he-IL" b="1" dirty="0"/>
              <a:t>לא.</a:t>
            </a:r>
          </a:p>
          <a:p>
            <a:r>
              <a:rPr lang="he-IL" b="1" dirty="0"/>
              <a:t>צריך</a:t>
            </a:r>
            <a:r>
              <a:rPr lang="he-IL" b="1" baseline="0" dirty="0"/>
              <a:t> לומר- מורי בית הספר ותלמידיו, הסומך יהיה בין שני הנסמכים.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3240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ודוגמה</a:t>
            </a:r>
            <a:r>
              <a:rPr lang="he-IL" baseline="0" dirty="0"/>
              <a:t> נוספת- דברי ומעשי ועדת הכיתה היא צורה שאינה נכונה, עלינו לומר דברי ועדת הכיתה ומעשיה.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261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נזכיר</a:t>
            </a:r>
            <a:r>
              <a:rPr lang="he-IL" baseline="0" dirty="0"/>
              <a:t> את משמעויות הסמיכות שדיברנו עליהם בשיעור הקודם.</a:t>
            </a:r>
          </a:p>
          <a:p>
            <a:r>
              <a:rPr lang="he-IL" baseline="0" dirty="0"/>
              <a:t>זמן המתנה קצר לראות את השקופיות.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1452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שרי ויועצי </a:t>
            </a:r>
            <a:r>
              <a:rPr lang="he-IL" b="1" dirty="0" err="1"/>
              <a:t>המלך,מורי</a:t>
            </a:r>
            <a:r>
              <a:rPr lang="he-IL" b="1" baseline="0" dirty="0"/>
              <a:t> ותלמידי בית הספר </a:t>
            </a:r>
            <a:r>
              <a:rPr lang="he-IL" b="1" dirty="0"/>
              <a:t>, משפטים אלה אינם נכונים, כיצד צריך לומר?</a:t>
            </a:r>
          </a:p>
          <a:p>
            <a:r>
              <a:rPr lang="he-IL" b="1" dirty="0"/>
              <a:t>חשבו וכתבו לעצמכם.</a:t>
            </a:r>
          </a:p>
          <a:p>
            <a:r>
              <a:rPr lang="he-IL" b="1" dirty="0"/>
              <a:t>אני ממתינה דקה.</a:t>
            </a:r>
          </a:p>
          <a:p>
            <a:endParaRPr lang="he-IL" b="1" dirty="0"/>
          </a:p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8148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והנה הצורות הנכונות של שרשראות הסמיכות. </a:t>
            </a:r>
          </a:p>
          <a:p>
            <a:r>
              <a:rPr lang="he-IL" b="1" dirty="0"/>
              <a:t>נאמר: שרי המלך ויועציו, מורי</a:t>
            </a:r>
            <a:r>
              <a:rPr lang="he-IL" b="1" baseline="0" dirty="0"/>
              <a:t> בית הספר ותלמידיו</a:t>
            </a:r>
            <a:r>
              <a:rPr lang="he-IL" b="1" dirty="0"/>
              <a:t> </a:t>
            </a:r>
            <a:r>
              <a:rPr lang="he-IL" b="1" dirty="0" err="1"/>
              <a:t>וכו</a:t>
            </a:r>
            <a:r>
              <a:rPr lang="he-IL" b="1" dirty="0"/>
              <a:t>'.</a:t>
            </a:r>
          </a:p>
          <a:p>
            <a:r>
              <a:rPr lang="he-IL" b="1" dirty="0"/>
              <a:t>במשפטים</a:t>
            </a:r>
            <a:r>
              <a:rPr lang="he-IL" b="1" baseline="0" dirty="0"/>
              <a:t> שלפנינו יש שני נסמכים ובצירוף הסמיכות לא יבואו בזה אחר זה, כלומר שני נסמכים על סומך אחד ולכן יש להפריד ביניהם.</a:t>
            </a:r>
            <a:endParaRPr lang="he-IL" b="1" dirty="0"/>
          </a:p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4482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קראו</a:t>
            </a:r>
            <a:r>
              <a:rPr lang="he-IL" baseline="0" dirty="0"/>
              <a:t> את הקטע שלפניכם וענו על השאלות, אני ממתינה דקה.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4081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צירוף של סמיכות- מנהיגות</a:t>
            </a:r>
            <a:r>
              <a:rPr lang="he-IL" baseline="0" dirty="0"/>
              <a:t> היהודים, צירוף שם עצם ותואר- הרעיונות המרכזיים.</a:t>
            </a:r>
          </a:p>
          <a:p>
            <a:r>
              <a:rPr lang="he-IL" baseline="0" dirty="0" err="1"/>
              <a:t>וכו</a:t>
            </a:r>
            <a:r>
              <a:rPr lang="he-IL" baseline="0" dirty="0"/>
              <a:t>'....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3978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שוב יש לנו תרגול מהמקורות, פרקו</a:t>
            </a:r>
            <a:r>
              <a:rPr lang="he-IL" baseline="0" dirty="0"/>
              <a:t> את צירופי הסמיכות שלפניכם . אני ממתינה דקה.</a:t>
            </a:r>
          </a:p>
          <a:p>
            <a:r>
              <a:rPr lang="he-IL" baseline="0" dirty="0"/>
              <a:t>בהצלחה!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353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aseline="0" dirty="0"/>
              <a:t>תוכלו לבדוק את תשובותיכם.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61774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הקראת השקופית.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4513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תודה על ההקשבה,</a:t>
            </a:r>
          </a:p>
          <a:p>
            <a:r>
              <a:rPr lang="he-IL" dirty="0"/>
              <a:t>בהצלחה בהמשך!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363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7977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879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וכעת נכיר מבנים שונים</a:t>
            </a:r>
            <a:r>
              <a:rPr lang="he-IL" baseline="0" dirty="0"/>
              <a:t> של סמיכות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59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סמיכות פרודה/ מפורקת-</a:t>
            </a:r>
            <a:r>
              <a:rPr lang="he-IL" baseline="0" dirty="0"/>
              <a:t> ניתן לפרק את צירוף הסמיכות, כיצד?</a:t>
            </a:r>
          </a:p>
          <a:p>
            <a:r>
              <a:rPr lang="he-IL" baseline="0" dirty="0"/>
              <a:t>חלום פרעה הוא צירוף סמיכות ונוכל לפרק אותו – לחלום של פרעה.</a:t>
            </a:r>
          </a:p>
          <a:p>
            <a:r>
              <a:rPr lang="he-IL" baseline="0" dirty="0"/>
              <a:t>טבעת זהב- משמעות של חומר, נוכל לפרק ל "טבעת מזהב".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4492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ונראה</a:t>
            </a:r>
            <a:r>
              <a:rPr lang="he-IL" baseline="0" dirty="0"/>
              <a:t> דוגמאות נוספות . (יש הנפשות, להקריא)</a:t>
            </a:r>
          </a:p>
          <a:p>
            <a:r>
              <a:rPr lang="he-IL" baseline="0" dirty="0"/>
              <a:t>שימו לב לאותיות והמילים המודגשות- הפירוק של הסמיכות מושפע מהמשמעות שלה. (המתנה קלה)</a:t>
            </a:r>
          </a:p>
          <a:p>
            <a:r>
              <a:rPr lang="he-IL" baseline="0" dirty="0"/>
              <a:t>בתי עץ – המשמעות היא חומר ולכן נפרק לבתים מעץ. </a:t>
            </a:r>
          </a:p>
          <a:p>
            <a:r>
              <a:rPr lang="he-IL" baseline="0" dirty="0"/>
              <a:t>שולחן כתיבה- המשמעות היא ייעוד- ולכן נפרק לשולחן לכתיבה.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6098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נעבור</a:t>
            </a:r>
            <a:r>
              <a:rPr lang="he-IL" baseline="0" dirty="0"/>
              <a:t> לתרגול קצר,</a:t>
            </a:r>
          </a:p>
          <a:p>
            <a:r>
              <a:rPr lang="he-IL" baseline="0" dirty="0"/>
              <a:t>הקראת המשימה, יש לכם 2 דקות.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184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להצגת סר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ח'/אלול/תש"ף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  <p:sldLayoutId id="2147483672" r:id="rId13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131719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שיעורים למגזר החרדי</a:t>
            </a:r>
          </a:p>
        </p:txBody>
      </p:sp>
      <p:sp>
        <p:nvSpPr>
          <p:cNvPr id="2" name="מלבן 1"/>
          <p:cNvSpPr/>
          <p:nvPr/>
        </p:nvSpPr>
        <p:spPr>
          <a:xfrm>
            <a:off x="5473521" y="332146"/>
            <a:ext cx="1390919" cy="168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79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F72B7A-86FA-4E8C-8886-C1E9B64F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פירוק הסמיכות – תרגול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176CC5D-B3A0-4E1A-940D-C26D0ED4A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4" y="1128261"/>
            <a:ext cx="11248834" cy="677551"/>
          </a:xfrm>
        </p:spPr>
        <p:txBody>
          <a:bodyPr/>
          <a:lstStyle/>
          <a:p>
            <a:r>
              <a:rPr lang="he-IL" b="0" dirty="0"/>
              <a:t>לפניכם  צירופי סמיכות, פרקו את צירופי הסמיכות, וציינו את המשמעות של הסמיכות.</a:t>
            </a:r>
          </a:p>
        </p:txBody>
      </p:sp>
      <p:graphicFrame>
        <p:nvGraphicFramePr>
          <p:cNvPr id="8" name="טבלה 8">
            <a:extLst>
              <a:ext uri="{FF2B5EF4-FFF2-40B4-BE49-F238E27FC236}">
                <a16:creationId xmlns:a16="http://schemas.microsoft.com/office/drawing/2014/main" id="{C9FE7F73-482E-42E7-A216-0D23F46CEB9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97925134"/>
              </p:ext>
            </p:extLst>
          </p:nvPr>
        </p:nvGraphicFramePr>
        <p:xfrm>
          <a:off x="1107237" y="1989711"/>
          <a:ext cx="8801958" cy="4354549"/>
        </p:xfrm>
        <a:graphic>
          <a:graphicData uri="http://schemas.openxmlformats.org/drawingml/2006/table">
            <a:tbl>
              <a:tblPr rtl="1" firstRow="1" bandRow="1">
                <a:tableStyleId>{8799B23B-EC83-4686-B30A-512413B5E67A}</a:tableStyleId>
              </a:tblPr>
              <a:tblGrid>
                <a:gridCol w="2933986">
                  <a:extLst>
                    <a:ext uri="{9D8B030D-6E8A-4147-A177-3AD203B41FA5}">
                      <a16:colId xmlns:a16="http://schemas.microsoft.com/office/drawing/2014/main" val="139553804"/>
                    </a:ext>
                  </a:extLst>
                </a:gridCol>
                <a:gridCol w="3587293">
                  <a:extLst>
                    <a:ext uri="{9D8B030D-6E8A-4147-A177-3AD203B41FA5}">
                      <a16:colId xmlns:a16="http://schemas.microsoft.com/office/drawing/2014/main" val="3626659236"/>
                    </a:ext>
                  </a:extLst>
                </a:gridCol>
                <a:gridCol w="2280679">
                  <a:extLst>
                    <a:ext uri="{9D8B030D-6E8A-4147-A177-3AD203B41FA5}">
                      <a16:colId xmlns:a16="http://schemas.microsoft.com/office/drawing/2014/main" val="1712042508"/>
                    </a:ext>
                  </a:extLst>
                </a:gridCol>
              </a:tblGrid>
              <a:tr h="118202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רגילה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מפורקת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משמעות הסמיכות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344777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73421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20622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42367"/>
                  </a:ext>
                </a:extLst>
              </a:tr>
            </a:tbl>
          </a:graphicData>
        </a:graphic>
      </p:graphicFrame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AAAC6350-3819-4F30-9A59-2DEEB103D139}"/>
              </a:ext>
            </a:extLst>
          </p:cNvPr>
          <p:cNvSpPr/>
          <p:nvPr/>
        </p:nvSpPr>
        <p:spPr>
          <a:xfrm>
            <a:off x="1309474" y="3377866"/>
            <a:ext cx="1827159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EAE17BB2-25FA-4E65-964A-10666FB5A9FA}"/>
              </a:ext>
            </a:extLst>
          </p:cNvPr>
          <p:cNvSpPr/>
          <p:nvPr/>
        </p:nvSpPr>
        <p:spPr>
          <a:xfrm>
            <a:off x="7255414" y="3322999"/>
            <a:ext cx="2414016" cy="758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ספרי ילדים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DBE96835-60A3-43F4-855B-B56421024588}"/>
              </a:ext>
            </a:extLst>
          </p:cNvPr>
          <p:cNvSpPr/>
          <p:nvPr/>
        </p:nvSpPr>
        <p:spPr>
          <a:xfrm>
            <a:off x="3438947" y="3276503"/>
            <a:ext cx="3478062" cy="8048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03E702BA-E9AD-4013-BFDE-B91A97B9875E}"/>
              </a:ext>
            </a:extLst>
          </p:cNvPr>
          <p:cNvSpPr/>
          <p:nvPr/>
        </p:nvSpPr>
        <p:spPr>
          <a:xfrm>
            <a:off x="7308169" y="4429169"/>
            <a:ext cx="2414016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זהב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89AFA2F8-9FE8-4702-8432-6E8DD919BA60}"/>
              </a:ext>
            </a:extLst>
          </p:cNvPr>
          <p:cNvSpPr/>
          <p:nvPr/>
        </p:nvSpPr>
        <p:spPr>
          <a:xfrm>
            <a:off x="3438948" y="4445727"/>
            <a:ext cx="3478062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8B37663B-4D26-464D-BBE6-933BC27B7C7B}"/>
              </a:ext>
            </a:extLst>
          </p:cNvPr>
          <p:cNvSpPr/>
          <p:nvPr/>
        </p:nvSpPr>
        <p:spPr>
          <a:xfrm>
            <a:off x="1324521" y="4391482"/>
            <a:ext cx="1827159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73D55989-E7B9-4F0B-AAD6-038A4D8D6E1F}"/>
              </a:ext>
            </a:extLst>
          </p:cNvPr>
          <p:cNvSpPr/>
          <p:nvPr/>
        </p:nvSpPr>
        <p:spPr>
          <a:xfrm>
            <a:off x="7290584" y="5438414"/>
            <a:ext cx="2414016" cy="4605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מטוס נוסעים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2E1B9E82-8B98-4553-9606-4EE832E324CE}"/>
              </a:ext>
            </a:extLst>
          </p:cNvPr>
          <p:cNvSpPr/>
          <p:nvPr/>
        </p:nvSpPr>
        <p:spPr>
          <a:xfrm>
            <a:off x="3438948" y="5403244"/>
            <a:ext cx="3478062" cy="7276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E4680006-0E2A-40F9-82E9-37FFCB9EE062}"/>
              </a:ext>
            </a:extLst>
          </p:cNvPr>
          <p:cNvSpPr/>
          <p:nvPr/>
        </p:nvSpPr>
        <p:spPr>
          <a:xfrm>
            <a:off x="1309474" y="5403242"/>
            <a:ext cx="1842206" cy="727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1205" y="257318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F72B7A-86FA-4E8C-8886-C1E9B64F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53" y="194890"/>
            <a:ext cx="9642231" cy="720000"/>
          </a:xfrm>
        </p:spPr>
        <p:txBody>
          <a:bodyPr/>
          <a:lstStyle/>
          <a:p>
            <a:r>
              <a:rPr lang="he-IL" sz="3600" dirty="0"/>
              <a:t>פירוק הסמיכות </a:t>
            </a:r>
            <a:r>
              <a:rPr lang="he-IL" sz="3600"/>
              <a:t>– פתרון</a:t>
            </a:r>
            <a:endParaRPr lang="he-IL" sz="36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176CC5D-B3A0-4E1A-940D-C26D0ED4A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4" y="1128261"/>
            <a:ext cx="11248834" cy="677551"/>
          </a:xfrm>
        </p:spPr>
        <p:txBody>
          <a:bodyPr/>
          <a:lstStyle/>
          <a:p>
            <a:r>
              <a:rPr lang="he-IL" b="0" dirty="0"/>
              <a:t>לפניכם  צירופי סמיכות, פרקו את צירופי הסמיכות, וציינו את המשמעות של הסמיכות.</a:t>
            </a:r>
          </a:p>
        </p:txBody>
      </p:sp>
      <p:graphicFrame>
        <p:nvGraphicFramePr>
          <p:cNvPr id="8" name="טבלה 8">
            <a:extLst>
              <a:ext uri="{FF2B5EF4-FFF2-40B4-BE49-F238E27FC236}">
                <a16:creationId xmlns:a16="http://schemas.microsoft.com/office/drawing/2014/main" id="{C9FE7F73-482E-42E7-A216-0D23F46CEB9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97925134"/>
              </p:ext>
            </p:extLst>
          </p:nvPr>
        </p:nvGraphicFramePr>
        <p:xfrm>
          <a:off x="1107237" y="1989711"/>
          <a:ext cx="8801958" cy="4354549"/>
        </p:xfrm>
        <a:graphic>
          <a:graphicData uri="http://schemas.openxmlformats.org/drawingml/2006/table">
            <a:tbl>
              <a:tblPr rtl="1" firstRow="1" bandRow="1">
                <a:tableStyleId>{8799B23B-EC83-4686-B30A-512413B5E67A}</a:tableStyleId>
              </a:tblPr>
              <a:tblGrid>
                <a:gridCol w="2933986">
                  <a:extLst>
                    <a:ext uri="{9D8B030D-6E8A-4147-A177-3AD203B41FA5}">
                      <a16:colId xmlns:a16="http://schemas.microsoft.com/office/drawing/2014/main" val="139553804"/>
                    </a:ext>
                  </a:extLst>
                </a:gridCol>
                <a:gridCol w="3587293">
                  <a:extLst>
                    <a:ext uri="{9D8B030D-6E8A-4147-A177-3AD203B41FA5}">
                      <a16:colId xmlns:a16="http://schemas.microsoft.com/office/drawing/2014/main" val="3626659236"/>
                    </a:ext>
                  </a:extLst>
                </a:gridCol>
                <a:gridCol w="2280679">
                  <a:extLst>
                    <a:ext uri="{9D8B030D-6E8A-4147-A177-3AD203B41FA5}">
                      <a16:colId xmlns:a16="http://schemas.microsoft.com/office/drawing/2014/main" val="1712042508"/>
                    </a:ext>
                  </a:extLst>
                </a:gridCol>
              </a:tblGrid>
              <a:tr h="1182028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רגילה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מפורקת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משמעות הסמיכות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344777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73421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20622"/>
                  </a:ext>
                </a:extLst>
              </a:tr>
              <a:tr h="1057507"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42367"/>
                  </a:ext>
                </a:extLst>
              </a:tr>
            </a:tbl>
          </a:graphicData>
        </a:graphic>
      </p:graphicFrame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AAAC6350-3819-4F30-9A59-2DEEB103D139}"/>
              </a:ext>
            </a:extLst>
          </p:cNvPr>
          <p:cNvSpPr/>
          <p:nvPr/>
        </p:nvSpPr>
        <p:spPr>
          <a:xfrm>
            <a:off x="1309474" y="3377866"/>
            <a:ext cx="1827159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שייכות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EAE17BB2-25FA-4E65-964A-10666FB5A9FA}"/>
              </a:ext>
            </a:extLst>
          </p:cNvPr>
          <p:cNvSpPr/>
          <p:nvPr/>
        </p:nvSpPr>
        <p:spPr>
          <a:xfrm>
            <a:off x="7255414" y="3322999"/>
            <a:ext cx="2414016" cy="758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ספרי ילדים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DBE96835-60A3-43F4-855B-B56421024588}"/>
              </a:ext>
            </a:extLst>
          </p:cNvPr>
          <p:cNvSpPr/>
          <p:nvPr/>
        </p:nvSpPr>
        <p:spPr>
          <a:xfrm>
            <a:off x="3438947" y="3276503"/>
            <a:ext cx="3478062" cy="8048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ספרים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ילדים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03E702BA-E9AD-4013-BFDE-B91A97B9875E}"/>
              </a:ext>
            </a:extLst>
          </p:cNvPr>
          <p:cNvSpPr/>
          <p:nvPr/>
        </p:nvSpPr>
        <p:spPr>
          <a:xfrm>
            <a:off x="7308169" y="4429169"/>
            <a:ext cx="2414016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זהב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89AFA2F8-9FE8-4702-8432-6E8DD919BA60}"/>
              </a:ext>
            </a:extLst>
          </p:cNvPr>
          <p:cNvSpPr/>
          <p:nvPr/>
        </p:nvSpPr>
        <p:spPr>
          <a:xfrm>
            <a:off x="3438948" y="4445727"/>
            <a:ext cx="3478062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זהב</a:t>
            </a:r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8B37663B-4D26-464D-BBE6-933BC27B7C7B}"/>
              </a:ext>
            </a:extLst>
          </p:cNvPr>
          <p:cNvSpPr/>
          <p:nvPr/>
        </p:nvSpPr>
        <p:spPr>
          <a:xfrm>
            <a:off x="1324521" y="4391482"/>
            <a:ext cx="1827159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חומר</a:t>
            </a:r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73D55989-E7B9-4F0B-AAD6-038A4D8D6E1F}"/>
              </a:ext>
            </a:extLst>
          </p:cNvPr>
          <p:cNvSpPr/>
          <p:nvPr/>
        </p:nvSpPr>
        <p:spPr>
          <a:xfrm>
            <a:off x="7290584" y="5438414"/>
            <a:ext cx="2414016" cy="4605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מטוס נוסעים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2E1B9E82-8B98-4553-9606-4EE832E324CE}"/>
              </a:ext>
            </a:extLst>
          </p:cNvPr>
          <p:cNvSpPr/>
          <p:nvPr/>
        </p:nvSpPr>
        <p:spPr>
          <a:xfrm>
            <a:off x="3438948" y="5403244"/>
            <a:ext cx="3478062" cy="7276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מטוס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של/בשביל 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נוסעים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E4680006-0E2A-40F9-82E9-37FFCB9EE062}"/>
              </a:ext>
            </a:extLst>
          </p:cNvPr>
          <p:cNvSpPr/>
          <p:nvPr/>
        </p:nvSpPr>
        <p:spPr>
          <a:xfrm>
            <a:off x="1309474" y="5403242"/>
            <a:ext cx="1842206" cy="7276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ייעוד/ מטרה</a:t>
            </a:r>
          </a:p>
        </p:txBody>
      </p:sp>
    </p:spTree>
    <p:extLst>
      <p:ext uri="{BB962C8B-B14F-4D97-AF65-F5344CB8AC3E}">
        <p14:creationId xmlns:p14="http://schemas.microsoft.com/office/powerpoint/2010/main" val="4494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473" y="314187"/>
            <a:ext cx="5288390" cy="1000037"/>
          </a:xfrm>
        </p:spPr>
        <p:txBody>
          <a:bodyPr/>
          <a:lstStyle/>
          <a:p>
            <a:pPr algn="r"/>
            <a:r>
              <a:rPr lang="he-IL" sz="3600" dirty="0"/>
              <a:t>         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5349" y="1003636"/>
            <a:ext cx="9535037" cy="1104382"/>
          </a:xfrm>
        </p:spPr>
        <p:txBody>
          <a:bodyPr/>
          <a:lstStyle/>
          <a:p>
            <a:r>
              <a:rPr lang="he-IL" sz="3200" b="0" dirty="0"/>
              <a:t>לפניכם צירופי סמיכות מן המקורות, פרקו אותן.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79855224"/>
              </p:ext>
            </p:extLst>
          </p:nvPr>
        </p:nvGraphicFramePr>
        <p:xfrm>
          <a:off x="775855" y="1971863"/>
          <a:ext cx="10040393" cy="39440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29520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5037499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2873374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1349069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הסמיכות במקור</a:t>
                      </a:r>
                    </a:p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פרודה/מפורקת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לט, לח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"וְאֵת֙ </a:t>
                      </a:r>
                      <a:r>
                        <a:rPr lang="he-IL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מִ</a:t>
                      </a:r>
                      <a:r>
                        <a:rPr lang="he-IL" sz="2400" b="1" dirty="0">
                          <a:cs typeface="+mn-cs"/>
                        </a:rPr>
                        <a:t>זְבַּ֣ח הַזָּהָ֔ב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ל, 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 וְהִקְטִיר עָלָיו אַהֲרֹן </a:t>
                      </a:r>
                      <a:r>
                        <a:rPr lang="he-IL" sz="2400" b="1" dirty="0" err="1">
                          <a:cs typeface="+mn-cs"/>
                        </a:rPr>
                        <a:t>קְטֹרֶת</a:t>
                      </a:r>
                      <a:r>
                        <a:rPr lang="he-IL" sz="2400" b="1" dirty="0">
                          <a:cs typeface="+mn-cs"/>
                        </a:rPr>
                        <a:t> סַמִּים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56169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כז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"וְעָשִׂ֥יתָ אֶת-הַמִּזְבֵּ֖חַ </a:t>
                      </a:r>
                      <a:r>
                        <a:rPr lang="he-IL" sz="2400" b="1" dirty="0">
                          <a:cs typeface="+mn-cs"/>
                        </a:rPr>
                        <a:t>עֲצֵ֣י שִׁטִּ֑ים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לח,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כט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cs typeface="+mn-cs"/>
                        </a:rPr>
                        <a:t>" עַל-</a:t>
                      </a:r>
                      <a:r>
                        <a:rPr lang="he-IL" sz="2400" b="1" dirty="0">
                          <a:cs typeface="+mn-cs"/>
                        </a:rPr>
                        <a:t>צִדֵּ֧י הַמִּשְׁכָּ֛ן</a:t>
                      </a:r>
                      <a:r>
                        <a:rPr lang="he-IL" sz="2400" b="0" baseline="0" dirty="0">
                          <a:cs typeface="+mn-cs"/>
                        </a:rPr>
                        <a:t>"</a:t>
                      </a:r>
                      <a:endParaRPr lang="he-IL" sz="24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2377"/>
                  </a:ext>
                </a:extLst>
              </a:tr>
            </a:tbl>
          </a:graphicData>
        </a:graphic>
      </p:graphicFrame>
      <p:pic>
        <p:nvPicPr>
          <p:cNvPr id="11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563659" y="90110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855" y="100622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1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473" y="314187"/>
            <a:ext cx="5288390" cy="1000037"/>
          </a:xfrm>
        </p:spPr>
        <p:txBody>
          <a:bodyPr/>
          <a:lstStyle/>
          <a:p>
            <a:pPr algn="r"/>
            <a:r>
              <a:rPr lang="he-IL" sz="3600" dirty="0"/>
              <a:t>         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5349" y="1003636"/>
            <a:ext cx="9535037" cy="1104382"/>
          </a:xfrm>
        </p:spPr>
        <p:txBody>
          <a:bodyPr/>
          <a:lstStyle/>
          <a:p>
            <a:r>
              <a:rPr lang="he-IL" sz="3200" b="0" dirty="0"/>
              <a:t>לפניכם צירופי סמיכות מן המקורות, פרקו אותן.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80391564"/>
              </p:ext>
            </p:extLst>
          </p:nvPr>
        </p:nvGraphicFramePr>
        <p:xfrm>
          <a:off x="775855" y="1971863"/>
          <a:ext cx="10040393" cy="39440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29520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5037499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2873374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1349069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הסמיכות במקור</a:t>
                      </a:r>
                    </a:p>
                    <a:p>
                      <a:pPr algn="ctr" rtl="1"/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פרודה/מפורקת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לט, לח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"וְאֵת֙ </a:t>
                      </a:r>
                      <a:r>
                        <a:rPr lang="he-IL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מִ</a:t>
                      </a:r>
                      <a:r>
                        <a:rPr lang="he-IL" sz="2400" b="1" dirty="0">
                          <a:cs typeface="+mn-cs"/>
                        </a:rPr>
                        <a:t>זְבַּ֣ח הַזָּהָ֔ב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/>
                        <a:t>מזבח מזהב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ל, 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 וְהִקְטִיר עָלָיו אַהֲרֹן </a:t>
                      </a:r>
                      <a:r>
                        <a:rPr lang="he-IL" sz="2400" b="1" dirty="0" err="1">
                          <a:cs typeface="+mn-cs"/>
                        </a:rPr>
                        <a:t>קְטֹרֶת</a:t>
                      </a:r>
                      <a:r>
                        <a:rPr lang="he-IL" sz="2400" b="1" dirty="0">
                          <a:cs typeface="+mn-cs"/>
                        </a:rPr>
                        <a:t> סַמִּים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/>
                        <a:t>קטורת מ</a:t>
                      </a:r>
                      <a:r>
                        <a:rPr lang="he-IL" sz="2400" baseline="0" dirty="0"/>
                        <a:t>סמים</a:t>
                      </a:r>
                      <a:endParaRPr lang="he-I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56169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כז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cs typeface="+mn-cs"/>
                        </a:rPr>
                        <a:t>"וְעָשִׂ֥יתָ אֶת-הַמִּזְבֵּ֖חַ </a:t>
                      </a:r>
                      <a:r>
                        <a:rPr lang="he-IL" sz="2400" b="1" dirty="0">
                          <a:cs typeface="+mn-cs"/>
                        </a:rPr>
                        <a:t>עֲצֵ֣י שִׁטִּ֑ים</a:t>
                      </a:r>
                      <a:r>
                        <a:rPr lang="he-IL" sz="2400" dirty="0"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      עצים של שיטה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64874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לח,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כט</a:t>
                      </a:r>
                      <a:endParaRPr lang="he-IL" sz="24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cs typeface="+mn-cs"/>
                        </a:rPr>
                        <a:t>" עַל-</a:t>
                      </a:r>
                      <a:r>
                        <a:rPr lang="he-IL" sz="2400" b="1" dirty="0">
                          <a:cs typeface="+mn-cs"/>
                        </a:rPr>
                        <a:t>צִדֵּ֧י הַמִּשְׁכָּ֛ן</a:t>
                      </a:r>
                      <a:r>
                        <a:rPr lang="he-IL" sz="2400" b="0" baseline="0" dirty="0">
                          <a:cs typeface="+mn-cs"/>
                        </a:rPr>
                        <a:t>"</a:t>
                      </a:r>
                      <a:endParaRPr lang="he-IL" sz="2400" b="0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    הצדדים של המשכן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2377"/>
                  </a:ext>
                </a:extLst>
              </a:tr>
            </a:tbl>
          </a:graphicData>
        </a:graphic>
      </p:graphicFrame>
      <p:pic>
        <p:nvPicPr>
          <p:cNvPr id="11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563659" y="90110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8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939A5E-61CC-4E00-A78D-E074ADEF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22" y="264859"/>
            <a:ext cx="9642231" cy="720000"/>
          </a:xfrm>
        </p:spPr>
        <p:txBody>
          <a:bodyPr/>
          <a:lstStyle/>
          <a:p>
            <a:r>
              <a:rPr lang="he-IL" sz="4000" dirty="0"/>
              <a:t>סמיכות כפולה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305A54A-7568-41F6-8F93-395622CAF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7" y="1287458"/>
            <a:ext cx="10495634" cy="4152517"/>
          </a:xfrm>
        </p:spPr>
        <p:txBody>
          <a:bodyPr>
            <a:normAutofit/>
          </a:bodyPr>
          <a:lstStyle/>
          <a:p>
            <a:pPr marL="96848" indent="0">
              <a:buNone/>
            </a:pPr>
            <a:r>
              <a:rPr lang="he-IL" sz="3200" dirty="0"/>
              <a:t>    דברי   המרצה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69AA4DAB-7449-43AB-AB42-68389C560206}"/>
              </a:ext>
            </a:extLst>
          </p:cNvPr>
          <p:cNvSpPr/>
          <p:nvPr/>
        </p:nvSpPr>
        <p:spPr>
          <a:xfrm>
            <a:off x="6810595" y="2821674"/>
            <a:ext cx="3621024" cy="688334"/>
          </a:xfrm>
          <a:prstGeom prst="roundRect">
            <a:avLst/>
          </a:prstGeom>
          <a:solidFill>
            <a:srgbClr val="D3EFF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דבריו של המרצה</a:t>
            </a:r>
          </a:p>
        </p:txBody>
      </p:sp>
      <p:sp>
        <p:nvSpPr>
          <p:cNvPr id="6" name="חץ: למטה 5">
            <a:extLst>
              <a:ext uri="{FF2B5EF4-FFF2-40B4-BE49-F238E27FC236}">
                <a16:creationId xmlns:a16="http://schemas.microsoft.com/office/drawing/2014/main" id="{E0BF358F-1B3E-4F1C-8D2A-5A5F2D6372E1}"/>
              </a:ext>
            </a:extLst>
          </p:cNvPr>
          <p:cNvSpPr/>
          <p:nvPr/>
        </p:nvSpPr>
        <p:spPr>
          <a:xfrm>
            <a:off x="8621107" y="2104492"/>
            <a:ext cx="287332" cy="540000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5A3EBB5F-5C30-40E6-BEAF-25F108998C5E}"/>
              </a:ext>
            </a:extLst>
          </p:cNvPr>
          <p:cNvSpPr/>
          <p:nvPr/>
        </p:nvSpPr>
        <p:spPr>
          <a:xfrm>
            <a:off x="8423031" y="2808478"/>
            <a:ext cx="696427" cy="653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2C4FA391-C6EC-4CFA-96D9-0047398CA95B}"/>
              </a:ext>
            </a:extLst>
          </p:cNvPr>
          <p:cNvSpPr/>
          <p:nvPr/>
        </p:nvSpPr>
        <p:spPr>
          <a:xfrm>
            <a:off x="7573380" y="5046164"/>
            <a:ext cx="3921383" cy="6883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כינוי הקניין/ השייכות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2626819D-BFE7-43D9-875E-BB97717DD643}"/>
              </a:ext>
            </a:extLst>
          </p:cNvPr>
          <p:cNvSpPr/>
          <p:nvPr/>
        </p:nvSpPr>
        <p:spPr>
          <a:xfrm>
            <a:off x="6130716" y="5054240"/>
            <a:ext cx="803852" cy="688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D108895E-D38E-4E6D-874F-4E11133CDD7C}"/>
              </a:ext>
            </a:extLst>
          </p:cNvPr>
          <p:cNvSpPr/>
          <p:nvPr/>
        </p:nvSpPr>
        <p:spPr>
          <a:xfrm>
            <a:off x="1094011" y="1326962"/>
            <a:ext cx="3439803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בדיחות  הילדים</a:t>
            </a:r>
          </a:p>
        </p:txBody>
      </p:sp>
      <p:sp>
        <p:nvSpPr>
          <p:cNvPr id="17" name="חץ: למטה 16">
            <a:extLst>
              <a:ext uri="{FF2B5EF4-FFF2-40B4-BE49-F238E27FC236}">
                <a16:creationId xmlns:a16="http://schemas.microsoft.com/office/drawing/2014/main" id="{304646B6-07C9-4F7B-9B36-A8F6C21C62F3}"/>
              </a:ext>
            </a:extLst>
          </p:cNvPr>
          <p:cNvSpPr/>
          <p:nvPr/>
        </p:nvSpPr>
        <p:spPr>
          <a:xfrm>
            <a:off x="2599893" y="2133942"/>
            <a:ext cx="287332" cy="540000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52646365-0EDC-46B4-ACA2-615E1A19A6BA}"/>
              </a:ext>
            </a:extLst>
          </p:cNvPr>
          <p:cNvSpPr/>
          <p:nvPr/>
        </p:nvSpPr>
        <p:spPr>
          <a:xfrm>
            <a:off x="266964" y="2806724"/>
            <a:ext cx="5320129" cy="718234"/>
          </a:xfrm>
          <a:prstGeom prst="roundRect">
            <a:avLst/>
          </a:prstGeom>
          <a:solidFill>
            <a:srgbClr val="D3EFF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בדיחותיהם של הילדים</a:t>
            </a: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526D7175-B4D4-4249-BCFE-F9B614D481D0}"/>
              </a:ext>
            </a:extLst>
          </p:cNvPr>
          <p:cNvSpPr/>
          <p:nvPr/>
        </p:nvSpPr>
        <p:spPr>
          <a:xfrm>
            <a:off x="2143978" y="2785989"/>
            <a:ext cx="811581" cy="759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סימן חיבור 22">
            <a:extLst>
              <a:ext uri="{FF2B5EF4-FFF2-40B4-BE49-F238E27FC236}">
                <a16:creationId xmlns:a16="http://schemas.microsoft.com/office/drawing/2014/main" id="{C6BD31FA-62E1-4E89-B824-AB769ED50012}"/>
              </a:ext>
            </a:extLst>
          </p:cNvPr>
          <p:cNvSpPr/>
          <p:nvPr/>
        </p:nvSpPr>
        <p:spPr>
          <a:xfrm>
            <a:off x="6943177" y="5159137"/>
            <a:ext cx="892742" cy="378465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חץ: מעוקל למעלה 25">
            <a:extLst>
              <a:ext uri="{FF2B5EF4-FFF2-40B4-BE49-F238E27FC236}">
                <a16:creationId xmlns:a16="http://schemas.microsoft.com/office/drawing/2014/main" id="{31CBA580-5DFF-4B21-BDB0-139D008363D8}"/>
              </a:ext>
            </a:extLst>
          </p:cNvPr>
          <p:cNvSpPr/>
          <p:nvPr/>
        </p:nvSpPr>
        <p:spPr>
          <a:xfrm>
            <a:off x="7994415" y="3580588"/>
            <a:ext cx="1475232" cy="503769"/>
          </a:xfrm>
          <a:prstGeom prst="curvedUpArrow">
            <a:avLst/>
          </a:prstGeom>
          <a:solidFill>
            <a:srgbClr val="AFEBE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7" name="חץ: מעוקל למעלה 26">
            <a:extLst>
              <a:ext uri="{FF2B5EF4-FFF2-40B4-BE49-F238E27FC236}">
                <a16:creationId xmlns:a16="http://schemas.microsoft.com/office/drawing/2014/main" id="{3843AA31-23D3-4C84-AD29-B6D2622A582A}"/>
              </a:ext>
            </a:extLst>
          </p:cNvPr>
          <p:cNvSpPr/>
          <p:nvPr/>
        </p:nvSpPr>
        <p:spPr>
          <a:xfrm>
            <a:off x="1646742" y="3597747"/>
            <a:ext cx="2334342" cy="553729"/>
          </a:xfrm>
          <a:prstGeom prst="curvedUpArrow">
            <a:avLst/>
          </a:prstGeom>
          <a:solidFill>
            <a:srgbClr val="AFEBE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8" name="מלבן: פינות מעוגלות 12">
            <a:extLst>
              <a:ext uri="{FF2B5EF4-FFF2-40B4-BE49-F238E27FC236}">
                <a16:creationId xmlns:a16="http://schemas.microsoft.com/office/drawing/2014/main" id="{2C4FA391-C6EC-4CFA-96D9-0047398CA95B}"/>
              </a:ext>
            </a:extLst>
          </p:cNvPr>
          <p:cNvSpPr/>
          <p:nvPr/>
        </p:nvSpPr>
        <p:spPr>
          <a:xfrm>
            <a:off x="1977543" y="5067714"/>
            <a:ext cx="3921383" cy="6883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כינוי הקניין/ השייכות</a:t>
            </a:r>
          </a:p>
        </p:txBody>
      </p:sp>
      <p:sp>
        <p:nvSpPr>
          <p:cNvPr id="29" name="מלבן: פינות מעוגלות 14">
            <a:extLst>
              <a:ext uri="{FF2B5EF4-FFF2-40B4-BE49-F238E27FC236}">
                <a16:creationId xmlns:a16="http://schemas.microsoft.com/office/drawing/2014/main" id="{2626819D-BFE7-43D9-875E-BB97717DD643}"/>
              </a:ext>
            </a:extLst>
          </p:cNvPr>
          <p:cNvSpPr/>
          <p:nvPr/>
        </p:nvSpPr>
        <p:spPr>
          <a:xfrm>
            <a:off x="534879" y="5075790"/>
            <a:ext cx="803852" cy="688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</a:p>
        </p:txBody>
      </p:sp>
      <p:sp>
        <p:nvSpPr>
          <p:cNvPr id="30" name="סימן חיבור 22">
            <a:extLst>
              <a:ext uri="{FF2B5EF4-FFF2-40B4-BE49-F238E27FC236}">
                <a16:creationId xmlns:a16="http://schemas.microsoft.com/office/drawing/2014/main" id="{C6BD31FA-62E1-4E89-B824-AB769ED50012}"/>
              </a:ext>
            </a:extLst>
          </p:cNvPr>
          <p:cNvSpPr/>
          <p:nvPr/>
        </p:nvSpPr>
        <p:spPr>
          <a:xfrm>
            <a:off x="1347340" y="5180687"/>
            <a:ext cx="892742" cy="378465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3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  <p:bldP spid="18" grpId="0" animBg="1"/>
      <p:bldP spid="21" grpId="0" animBg="1"/>
      <p:bldP spid="23" grpId="0" animBg="1"/>
      <p:bldP spid="26" grpId="0" animBg="1"/>
      <p:bldP spid="27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9C75A5-B2D5-47C0-B31F-CEAFD757B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17" y="213094"/>
            <a:ext cx="9642231" cy="720000"/>
          </a:xfrm>
        </p:spPr>
        <p:txBody>
          <a:bodyPr/>
          <a:lstStyle/>
          <a:p>
            <a:r>
              <a:rPr lang="he-IL" sz="4000" dirty="0"/>
              <a:t>סמיכות כפולה - דוגמאות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1793F55-352B-4BDD-B334-EEFD15390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52254" y="992826"/>
            <a:ext cx="8031963" cy="4945105"/>
          </a:xfrm>
        </p:spPr>
        <p:txBody>
          <a:bodyPr/>
          <a:lstStyle/>
          <a:p>
            <a:endParaRPr lang="he-IL" dirty="0"/>
          </a:p>
          <a:p>
            <a:r>
              <a:rPr lang="he-IL" sz="2800" dirty="0"/>
              <a:t>ציוניו של התלמיד  </a:t>
            </a:r>
          </a:p>
          <a:p>
            <a:pPr marL="96848" indent="0">
              <a:buNone/>
            </a:pPr>
            <a:endParaRPr lang="he-IL" dirty="0"/>
          </a:p>
          <a:p>
            <a:r>
              <a:rPr lang="he-IL" sz="2800" dirty="0"/>
              <a:t>דבריהם של החכמים</a:t>
            </a:r>
          </a:p>
          <a:p>
            <a:endParaRPr lang="he-IL" dirty="0"/>
          </a:p>
          <a:p>
            <a:r>
              <a:rPr lang="he-IL" sz="2800" dirty="0"/>
              <a:t>שמחתן של הסבתות</a:t>
            </a:r>
          </a:p>
          <a:p>
            <a:endParaRPr lang="he-IL" sz="4000" dirty="0"/>
          </a:p>
          <a:p>
            <a:r>
              <a:rPr lang="he-IL" sz="2800" dirty="0"/>
              <a:t>מאמריה של הסופרת </a:t>
            </a:r>
          </a:p>
          <a:p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קבוצה 17"/>
          <p:cNvGrpSpPr/>
          <p:nvPr/>
        </p:nvGrpSpPr>
        <p:grpSpPr>
          <a:xfrm>
            <a:off x="6486930" y="1852797"/>
            <a:ext cx="1767907" cy="3490335"/>
            <a:chOff x="5653386" y="1767761"/>
            <a:chExt cx="1767907" cy="3490335"/>
          </a:xfrm>
        </p:grpSpPr>
        <p:sp>
          <p:nvSpPr>
            <p:cNvPr id="5" name="חץ: מעוקל ימינה 4">
              <a:extLst>
                <a:ext uri="{FF2B5EF4-FFF2-40B4-BE49-F238E27FC236}">
                  <a16:creationId xmlns:a16="http://schemas.microsoft.com/office/drawing/2014/main" id="{CF3EE59D-0510-4BC3-9701-BCBB728691FF}"/>
                </a:ext>
              </a:extLst>
            </p:cNvPr>
            <p:cNvSpPr/>
            <p:nvPr/>
          </p:nvSpPr>
          <p:spPr>
            <a:xfrm rot="16200000">
              <a:off x="6210495" y="4354449"/>
              <a:ext cx="346538" cy="1460756"/>
            </a:xfrm>
            <a:prstGeom prst="curvedRightArrow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chemeClr val="tx1"/>
                </a:solidFill>
              </a:endParaRPr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6E737535-0211-4DB9-ABFD-4593C4DB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5789" y="1767761"/>
              <a:ext cx="1365504" cy="365792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DF3AAF85-8702-498D-B0E7-0305DAD3C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7961" y="2736382"/>
              <a:ext cx="1460757" cy="371888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3309845E-66DB-430C-9E6B-C2114CF10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5282" y="3719255"/>
              <a:ext cx="1274884" cy="365792"/>
            </a:xfrm>
            <a:prstGeom prst="rect">
              <a:avLst/>
            </a:prstGeom>
          </p:spPr>
        </p:pic>
      </p:grpSp>
      <p:grpSp>
        <p:nvGrpSpPr>
          <p:cNvPr id="17" name="קבוצה 16"/>
          <p:cNvGrpSpPr/>
          <p:nvPr/>
        </p:nvGrpSpPr>
        <p:grpSpPr>
          <a:xfrm>
            <a:off x="1670199" y="1488710"/>
            <a:ext cx="3724977" cy="3507883"/>
            <a:chOff x="240632" y="1383870"/>
            <a:chExt cx="3724977" cy="3507883"/>
          </a:xfrm>
        </p:grpSpPr>
        <p:sp>
          <p:nvSpPr>
            <p:cNvPr id="3" name="מלבן: פינות מעוגלות 2">
              <a:extLst>
                <a:ext uri="{FF2B5EF4-FFF2-40B4-BE49-F238E27FC236}">
                  <a16:creationId xmlns:a16="http://schemas.microsoft.com/office/drawing/2014/main" id="{312CA7B4-EAD4-499B-A4CD-0BE58374DF74}"/>
                </a:ext>
              </a:extLst>
            </p:cNvPr>
            <p:cNvSpPr/>
            <p:nvPr/>
          </p:nvSpPr>
          <p:spPr>
            <a:xfrm>
              <a:off x="261640" y="1383870"/>
              <a:ext cx="3677029" cy="6152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chemeClr val="tx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ציוני התלמיד</a:t>
              </a:r>
            </a:p>
          </p:txBody>
        </p:sp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66D49E10-F021-402F-9997-D7E6D69EF69B}"/>
                </a:ext>
              </a:extLst>
            </p:cNvPr>
            <p:cNvSpPr/>
            <p:nvPr/>
          </p:nvSpPr>
          <p:spPr>
            <a:xfrm>
              <a:off x="240632" y="4276463"/>
              <a:ext cx="3724977" cy="6152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chemeClr val="tx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מאמרי הסופרת</a:t>
              </a:r>
            </a:p>
          </p:txBody>
        </p:sp>
        <p:sp>
          <p:nvSpPr>
            <p:cNvPr id="10" name="מלבן: פינות מעוגלות 9">
              <a:extLst>
                <a:ext uri="{FF2B5EF4-FFF2-40B4-BE49-F238E27FC236}">
                  <a16:creationId xmlns:a16="http://schemas.microsoft.com/office/drawing/2014/main" id="{A28D8C6F-BA8C-4E36-8CA4-EB99FBCA7A74}"/>
                </a:ext>
              </a:extLst>
            </p:cNvPr>
            <p:cNvSpPr/>
            <p:nvPr/>
          </p:nvSpPr>
          <p:spPr>
            <a:xfrm>
              <a:off x="261640" y="2291945"/>
              <a:ext cx="3698037" cy="6152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chemeClr val="tx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דברי החכמים</a:t>
              </a:r>
            </a:p>
          </p:txBody>
        </p:sp>
        <p:sp>
          <p:nvSpPr>
            <p:cNvPr id="11" name="מלבן: פינות מעוגלות 10">
              <a:extLst>
                <a:ext uri="{FF2B5EF4-FFF2-40B4-BE49-F238E27FC236}">
                  <a16:creationId xmlns:a16="http://schemas.microsoft.com/office/drawing/2014/main" id="{5FD8B0A0-39BA-4B70-B852-2D92EF11AD7B}"/>
                </a:ext>
              </a:extLst>
            </p:cNvPr>
            <p:cNvSpPr/>
            <p:nvPr/>
          </p:nvSpPr>
          <p:spPr>
            <a:xfrm>
              <a:off x="240632" y="3157734"/>
              <a:ext cx="3698037" cy="6152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chemeClr val="tx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שמחת הסבתות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67853" y="5515665"/>
            <a:ext cx="7387497" cy="10556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סמיכות כפולה היא צורה נפוצה במשלב הספרותי, ומדגישה את הנסמך.</a:t>
            </a:r>
          </a:p>
        </p:txBody>
      </p:sp>
    </p:spTree>
    <p:extLst>
      <p:ext uri="{BB962C8B-B14F-4D97-AF65-F5344CB8AC3E}">
        <p14:creationId xmlns:p14="http://schemas.microsoft.com/office/powerpoint/2010/main" val="35965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86869" y="5988424"/>
            <a:ext cx="4177553" cy="784609"/>
          </a:xfrm>
        </p:spPr>
        <p:txBody>
          <a:bodyPr/>
          <a:lstStyle/>
          <a:p>
            <a:r>
              <a:rPr lang="he-IL" sz="1600" dirty="0"/>
              <a:t>מתוך תכנית "אשירה" – מחוז חרדי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5838092" y="241788"/>
            <a:ext cx="5839192" cy="6211765"/>
            <a:chOff x="6686550" y="400050"/>
            <a:chExt cx="4814888" cy="5240266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3"/>
            <a:srcRect t="1315" r="7972" b="22503"/>
            <a:stretch/>
          </p:blipFill>
          <p:spPr>
            <a:xfrm>
              <a:off x="6686550" y="400050"/>
              <a:ext cx="4814888" cy="5240266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sp>
          <p:nvSpPr>
            <p:cNvPr id="2" name="אליפסה 1"/>
            <p:cNvSpPr/>
            <p:nvPr/>
          </p:nvSpPr>
          <p:spPr>
            <a:xfrm>
              <a:off x="8880763" y="3422073"/>
              <a:ext cx="886692" cy="1939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אליפסה 6"/>
            <p:cNvSpPr/>
            <p:nvPr/>
          </p:nvSpPr>
          <p:spPr>
            <a:xfrm>
              <a:off x="9587344" y="4158570"/>
              <a:ext cx="886692" cy="1939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" name="הסבר מלבני מעוגל 7"/>
          <p:cNvSpPr/>
          <p:nvPr/>
        </p:nvSpPr>
        <p:spPr>
          <a:xfrm flipH="1">
            <a:off x="1249656" y="1241873"/>
            <a:ext cx="2922294" cy="1362635"/>
          </a:xfrm>
          <a:prstGeom prst="wedgeRoundRectCallout">
            <a:avLst>
              <a:gd name="adj1" fmla="val -194842"/>
              <a:gd name="adj2" fmla="val 132305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נקרא 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שומרם של הפתאים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  <p:sp>
        <p:nvSpPr>
          <p:cNvPr id="9" name="הסבר מלבני מעוגל 8"/>
          <p:cNvSpPr/>
          <p:nvPr/>
        </p:nvSpPr>
        <p:spPr>
          <a:xfrm flipH="1">
            <a:off x="1249654" y="4089297"/>
            <a:ext cx="2922295" cy="1362635"/>
          </a:xfrm>
          <a:prstGeom prst="wedgeRoundRectCallout">
            <a:avLst>
              <a:gd name="adj1" fmla="val -196230"/>
              <a:gd name="adj2" fmla="val 632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נקרא 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קולה של הגבורה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8329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86869" y="5988424"/>
            <a:ext cx="4177553" cy="784609"/>
          </a:xfrm>
        </p:spPr>
        <p:txBody>
          <a:bodyPr/>
          <a:lstStyle/>
          <a:p>
            <a:r>
              <a:rPr lang="he-IL" sz="1600" dirty="0"/>
              <a:t>מתוך תכנית "אשירה" – מחוז חרדי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5574324" y="300037"/>
            <a:ext cx="5800578" cy="6259025"/>
            <a:chOff x="6209180" y="300037"/>
            <a:chExt cx="5165721" cy="5283553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 rotWithShape="1">
            <a:blip r:embed="rId5"/>
            <a:srcRect t="5448" r="7594" b="23708"/>
            <a:stretch/>
          </p:blipFill>
          <p:spPr>
            <a:xfrm>
              <a:off x="6209180" y="300037"/>
              <a:ext cx="5165721" cy="5283553"/>
            </a:xfrm>
            <a:prstGeom prst="rect">
              <a:avLst/>
            </a:prstGeom>
            <a:ln w="38100">
              <a:solidFill>
                <a:srgbClr val="12B4BC"/>
              </a:solidFill>
            </a:ln>
          </p:spPr>
        </p:pic>
        <p:sp>
          <p:nvSpPr>
            <p:cNvPr id="10" name="אליפסה 9"/>
            <p:cNvSpPr/>
            <p:nvPr/>
          </p:nvSpPr>
          <p:spPr>
            <a:xfrm>
              <a:off x="9615054" y="955587"/>
              <a:ext cx="886692" cy="1939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אליפסה 10"/>
            <p:cNvSpPr/>
            <p:nvPr/>
          </p:nvSpPr>
          <p:spPr>
            <a:xfrm>
              <a:off x="10054670" y="1931968"/>
              <a:ext cx="886692" cy="1939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אליפסה 11"/>
            <p:cNvSpPr/>
            <p:nvPr/>
          </p:nvSpPr>
          <p:spPr>
            <a:xfrm>
              <a:off x="10264086" y="4255672"/>
              <a:ext cx="886692" cy="1939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7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455" y="99075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86869" y="5988424"/>
            <a:ext cx="4177553" cy="784609"/>
          </a:xfrm>
        </p:spPr>
        <p:txBody>
          <a:bodyPr/>
          <a:lstStyle/>
          <a:p>
            <a:r>
              <a:rPr lang="he-IL" sz="1600" dirty="0"/>
              <a:t>מתוך תכנית "אשירה" – מחוז חרדי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5448" r="7594" b="23708"/>
          <a:stretch/>
        </p:blipFill>
        <p:spPr>
          <a:xfrm>
            <a:off x="5468816" y="304752"/>
            <a:ext cx="5906086" cy="6040806"/>
          </a:xfrm>
          <a:prstGeom prst="rect">
            <a:avLst/>
          </a:prstGeom>
          <a:ln w="38100">
            <a:solidFill>
              <a:srgbClr val="12B4BC"/>
            </a:solidFill>
          </a:ln>
        </p:spPr>
      </p:pic>
      <p:sp>
        <p:nvSpPr>
          <p:cNvPr id="9" name="הסבר מלבני מעוגל 8"/>
          <p:cNvSpPr/>
          <p:nvPr/>
        </p:nvSpPr>
        <p:spPr>
          <a:xfrm flipH="1">
            <a:off x="728663" y="2893037"/>
            <a:ext cx="2666912" cy="1362635"/>
          </a:xfrm>
          <a:prstGeom prst="wedgeRoundRectCallout">
            <a:avLst>
              <a:gd name="adj1" fmla="val -252157"/>
              <a:gd name="adj2" fmla="val -108333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טעמיה של התורה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8" name="הסבר מלבני מעוגל 7"/>
          <p:cNvSpPr/>
          <p:nvPr/>
        </p:nvSpPr>
        <p:spPr>
          <a:xfrm flipH="1">
            <a:off x="728663" y="1184721"/>
            <a:ext cx="2666912" cy="1362635"/>
          </a:xfrm>
          <a:prstGeom prst="wedgeRoundRectCallout">
            <a:avLst>
              <a:gd name="adj1" fmla="val -255193"/>
              <a:gd name="adj2" fmla="val -50380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שרו של הצבא</a:t>
            </a: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הסבר מלבני מעוגל 6"/>
          <p:cNvSpPr/>
          <p:nvPr/>
        </p:nvSpPr>
        <p:spPr>
          <a:xfrm flipH="1">
            <a:off x="728662" y="4601353"/>
            <a:ext cx="2666911" cy="1362635"/>
          </a:xfrm>
          <a:prstGeom prst="wedgeRoundRectCallout">
            <a:avLst>
              <a:gd name="adj1" fmla="val -256711"/>
              <a:gd name="adj2" fmla="val -65344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בניה של טבריה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sp>
        <p:nvSpPr>
          <p:cNvPr id="10" name="אליפסה 9"/>
          <p:cNvSpPr/>
          <p:nvPr/>
        </p:nvSpPr>
        <p:spPr>
          <a:xfrm>
            <a:off x="9456791" y="1061097"/>
            <a:ext cx="886692" cy="1939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9984330" y="2195739"/>
            <a:ext cx="886692" cy="1939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10130870" y="4853548"/>
            <a:ext cx="886692" cy="1939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034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86869" y="5988424"/>
            <a:ext cx="4177553" cy="784609"/>
          </a:xfrm>
        </p:spPr>
        <p:txBody>
          <a:bodyPr/>
          <a:lstStyle/>
          <a:p>
            <a:r>
              <a:rPr lang="he-IL" sz="1600" dirty="0"/>
              <a:t>מתוך תכנית "אשירה" – מחוז חרדי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7410" r="8517" b="26802"/>
          <a:stretch/>
        </p:blipFill>
        <p:spPr>
          <a:xfrm>
            <a:off x="5820508" y="240814"/>
            <a:ext cx="5452331" cy="645796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8" name="הסבר מלבני מעוגל 7"/>
          <p:cNvSpPr/>
          <p:nvPr/>
        </p:nvSpPr>
        <p:spPr>
          <a:xfrm flipH="1">
            <a:off x="971550" y="3593716"/>
            <a:ext cx="3129454" cy="1362635"/>
          </a:xfrm>
          <a:prstGeom prst="wedgeRoundRectCallout">
            <a:avLst>
              <a:gd name="adj1" fmla="val -192836"/>
              <a:gd name="adj2" fmla="val 33825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נקרא 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ביתם של </a:t>
            </a:r>
            <a:r>
              <a:rPr lang="he-IL" sz="24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החֲשָיִים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(השרים)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  <p:sp>
        <p:nvSpPr>
          <p:cNvPr id="9" name="הסבר מלבני מעוגל 8"/>
          <p:cNvSpPr/>
          <p:nvPr/>
        </p:nvSpPr>
        <p:spPr>
          <a:xfrm flipH="1">
            <a:off x="971550" y="1103209"/>
            <a:ext cx="3129454" cy="1362635"/>
          </a:xfrm>
          <a:prstGeom prst="wedgeRoundRectCallout">
            <a:avLst>
              <a:gd name="adj1" fmla="val -196061"/>
              <a:gd name="adj2" fmla="val 148554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כיצד נקרא </a:t>
            </a:r>
          </a:p>
          <a:p>
            <a:pPr algn="ctr"/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סגולתו של מעשה מנורה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  <p:sp>
        <p:nvSpPr>
          <p:cNvPr id="6" name="אליפסה 5"/>
          <p:cNvSpPr/>
          <p:nvPr/>
        </p:nvSpPr>
        <p:spPr>
          <a:xfrm>
            <a:off x="9355015" y="4510878"/>
            <a:ext cx="1318861" cy="1939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/>
          <p:cNvSpPr/>
          <p:nvPr/>
        </p:nvSpPr>
        <p:spPr>
          <a:xfrm>
            <a:off x="9177571" y="4762387"/>
            <a:ext cx="886692" cy="1939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594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37733" y="1326827"/>
            <a:ext cx="12192001" cy="1260164"/>
          </a:xfrm>
        </p:spPr>
        <p:txBody>
          <a:bodyPr/>
          <a:lstStyle/>
          <a:p>
            <a:r>
              <a:rPr lang="he-IL" dirty="0"/>
              <a:t>מבנים של סמיכות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37733" y="2589172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כיתות ז-ח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0339" y="3657996"/>
            <a:ext cx="12192001" cy="720094"/>
          </a:xfrm>
        </p:spPr>
        <p:txBody>
          <a:bodyPr/>
          <a:lstStyle/>
          <a:p>
            <a:r>
              <a:rPr lang="he-IL" sz="3600" dirty="0">
                <a:sym typeface="Varela Round"/>
              </a:rPr>
              <a:t>שם המורה: שירה פוליטי</a:t>
            </a:r>
          </a:p>
          <a:p>
            <a:r>
              <a:rPr lang="he-IL" sz="2400" dirty="0">
                <a:sym typeface="Varela Round"/>
              </a:rPr>
              <a:t>כתיבה: אסתר מלכה</a:t>
            </a:r>
          </a:p>
          <a:p>
            <a:r>
              <a:rPr lang="he-IL" sz="2400" b="0" dirty="0">
                <a:sym typeface="Varela Round"/>
              </a:rPr>
              <a:t>השיעור מבוסס על שיעור של צוות עברית </a:t>
            </a:r>
            <a:r>
              <a:rPr lang="he-IL" sz="2400" b="0" dirty="0" err="1">
                <a:sym typeface="Varela Round"/>
              </a:rPr>
              <a:t>עי"ס</a:t>
            </a:r>
            <a:r>
              <a:rPr lang="he-IL" sz="2400" b="0" dirty="0">
                <a:sym typeface="Varela Round"/>
              </a:rPr>
              <a:t>, המזכירות הפדגוגית</a:t>
            </a:r>
          </a:p>
        </p:txBody>
      </p:sp>
    </p:spTree>
    <p:extLst>
      <p:ext uri="{BB962C8B-B14F-4D97-AF65-F5344CB8AC3E}">
        <p14:creationId xmlns:p14="http://schemas.microsoft.com/office/powerpoint/2010/main" val="19967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855EBB00-BE03-49F0-A891-29568D4AD440}"/>
              </a:ext>
            </a:extLst>
          </p:cNvPr>
          <p:cNvSpPr/>
          <p:nvPr/>
        </p:nvSpPr>
        <p:spPr>
          <a:xfrm>
            <a:off x="4641976" y="1285320"/>
            <a:ext cx="3563581" cy="11122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מנהל בית הספר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04F176D7-DF57-4F62-9865-CF38B1D15655}"/>
              </a:ext>
            </a:extLst>
          </p:cNvPr>
          <p:cNvSpPr/>
          <p:nvPr/>
        </p:nvSpPr>
        <p:spPr>
          <a:xfrm>
            <a:off x="4143683" y="2749801"/>
            <a:ext cx="4560169" cy="111880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דברי ראש הישיבה</a:t>
            </a: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15C95B56-498C-4410-9F68-8491474BA576}"/>
              </a:ext>
            </a:extLst>
          </p:cNvPr>
          <p:cNvSpPr/>
          <p:nvPr/>
        </p:nvSpPr>
        <p:spPr>
          <a:xfrm>
            <a:off x="4144044" y="4363977"/>
            <a:ext cx="4559808" cy="111880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דובר משרד הבריאות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1EC57622-D045-46DE-BDD3-0057E711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13094"/>
            <a:ext cx="9642231" cy="720000"/>
          </a:xfrm>
        </p:spPr>
        <p:txBody>
          <a:bodyPr/>
          <a:lstStyle/>
          <a:p>
            <a:r>
              <a:rPr lang="he-IL" sz="4000" dirty="0"/>
              <a:t>שרשרת סמיכויות</a:t>
            </a:r>
          </a:p>
        </p:txBody>
      </p:sp>
    </p:spTree>
    <p:extLst>
      <p:ext uri="{BB962C8B-B14F-4D97-AF65-F5344CB8AC3E}">
        <p14:creationId xmlns:p14="http://schemas.microsoft.com/office/powerpoint/2010/main" val="127867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673534" y="1725682"/>
            <a:ext cx="10405769" cy="4152517"/>
          </a:xfrm>
        </p:spPr>
        <p:txBody>
          <a:bodyPr>
            <a:noAutofit/>
          </a:bodyPr>
          <a:lstStyle/>
          <a:p>
            <a:pPr marL="96848" indent="0">
              <a:buNone/>
            </a:pPr>
            <a:r>
              <a:rPr lang="he-IL" sz="2800" b="1" dirty="0"/>
              <a:t>שרשרת סמיכויות – שני נסמכים או יותר לסומך אחד</a:t>
            </a:r>
            <a:endParaRPr lang="he-IL" sz="2800" dirty="0"/>
          </a:p>
          <a:p>
            <a:pPr marL="96848" indent="0">
              <a:buNone/>
            </a:pPr>
            <a:r>
              <a:rPr lang="he-IL" sz="2800" dirty="0"/>
              <a:t>רצף סמיכויות שבו כל "חוליה" (מילה) באמצע השרשרת משמשת סומך למילה שלפניה ונסמך למילה שאחריה. יידוע השרשרת כולה נעשה באמצעות יידוע הסומך האחרון בלבד.</a:t>
            </a:r>
          </a:p>
          <a:p>
            <a:pPr marL="96848" indent="0">
              <a:buNone/>
            </a:pPr>
            <a:r>
              <a:rPr lang="he-IL" sz="2800" dirty="0"/>
              <a:t>לדוגמה: פקחי רשות הטבע.</a:t>
            </a:r>
          </a:p>
          <a:p>
            <a:pPr marL="96848" indent="0">
              <a:buNone/>
            </a:pPr>
            <a:endParaRPr lang="he-IL" sz="2800" dirty="0"/>
          </a:p>
          <a:p>
            <a:pPr marL="96848" indent="0">
              <a:buNone/>
            </a:pPr>
            <a:r>
              <a:rPr lang="he-IL" sz="2800" dirty="0"/>
              <a:t>בדרך כלל העיקר של שרשרת הסמיכויות הוא הנסמך הראשון.</a:t>
            </a:r>
          </a:p>
          <a:p>
            <a:pPr marL="96848" indent="0">
              <a:buNone/>
            </a:pPr>
            <a:b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e-I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1EC57622-D045-46DE-BDD3-0057E711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73" y="600977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rgbClr val="00B050"/>
                </a:solidFill>
              </a:rPr>
              <a:t>שרשרת סמיכויות</a:t>
            </a:r>
          </a:p>
        </p:txBody>
      </p:sp>
    </p:spTree>
    <p:extLst>
      <p:ext uri="{BB962C8B-B14F-4D97-AF65-F5344CB8AC3E}">
        <p14:creationId xmlns:p14="http://schemas.microsoft.com/office/powerpoint/2010/main" val="342307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EC57622-D045-46DE-BDD3-0057E711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שרשרת סמיכויות</a:t>
            </a:r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7E40D7B5-1542-412D-B5CF-1BBE79899B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49679" y="2286031"/>
            <a:ext cx="548688" cy="951058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53DE0176-D473-435C-B163-499CDB6B11A9}"/>
              </a:ext>
            </a:extLst>
          </p:cNvPr>
          <p:cNvSpPr/>
          <p:nvPr/>
        </p:nvSpPr>
        <p:spPr>
          <a:xfrm>
            <a:off x="2549769" y="1275252"/>
            <a:ext cx="6782991" cy="111880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ספירת  קולות  חברי הכיתה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9E9A2535-10CA-4248-B439-47613226BA14}"/>
              </a:ext>
            </a:extLst>
          </p:cNvPr>
          <p:cNvSpPr/>
          <p:nvPr/>
        </p:nvSpPr>
        <p:spPr>
          <a:xfrm>
            <a:off x="703385" y="5475285"/>
            <a:ext cx="8819336" cy="1056174"/>
          </a:xfrm>
          <a:prstGeom prst="roundRect">
            <a:avLst/>
          </a:prstGeom>
          <a:solidFill>
            <a:srgbClr val="D3EFF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ספירה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32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 </a:t>
            </a:r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קולות חברי הכיתה</a:t>
            </a: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6F5034EA-1FDB-46C3-B585-6AF4C16E8776}"/>
              </a:ext>
            </a:extLst>
          </p:cNvPr>
          <p:cNvSpPr/>
          <p:nvPr/>
        </p:nvSpPr>
        <p:spPr>
          <a:xfrm>
            <a:off x="7171027" y="3199169"/>
            <a:ext cx="1961876" cy="6416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32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ספירה</a:t>
            </a:r>
          </a:p>
        </p:txBody>
      </p:sp>
      <p:pic>
        <p:nvPicPr>
          <p:cNvPr id="11" name="מציין מיקום תוכן 8">
            <a:extLst>
              <a:ext uri="{FF2B5EF4-FFF2-40B4-BE49-F238E27FC236}">
                <a16:creationId xmlns:a16="http://schemas.microsoft.com/office/drawing/2014/main" id="{E4CBC60A-3138-4BB8-AC05-201FC322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33645" y="1975518"/>
            <a:ext cx="548688" cy="2238535"/>
          </a:xfrm>
          <a:prstGeom prst="rect">
            <a:avLst/>
          </a:prstGeom>
        </p:spPr>
      </p:pic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1833C215-8F8A-4E15-A9A7-386491847D3D}"/>
              </a:ext>
            </a:extLst>
          </p:cNvPr>
          <p:cNvSpPr/>
          <p:nvPr/>
        </p:nvSpPr>
        <p:spPr>
          <a:xfrm>
            <a:off x="6344190" y="4358976"/>
            <a:ext cx="1347537" cy="784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</a:p>
        </p:txBody>
      </p:sp>
    </p:spTree>
    <p:extLst>
      <p:ext uri="{BB962C8B-B14F-4D97-AF65-F5344CB8AC3E}">
        <p14:creationId xmlns:p14="http://schemas.microsoft.com/office/powerpoint/2010/main" val="35217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C9C93-F685-42C2-8CD8-3B164961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773" y="213094"/>
            <a:ext cx="9642231" cy="720000"/>
          </a:xfrm>
        </p:spPr>
        <p:txBody>
          <a:bodyPr/>
          <a:lstStyle/>
          <a:p>
            <a:r>
              <a:rPr lang="he-IL" sz="4000" dirty="0">
                <a:solidFill>
                  <a:srgbClr val="00B050"/>
                </a:solidFill>
              </a:rPr>
              <a:t>פירוק שרשרת סמיכויות- תרגול</a:t>
            </a:r>
          </a:p>
        </p:txBody>
      </p:sp>
      <p:sp>
        <p:nvSpPr>
          <p:cNvPr id="5" name="חץ: למטה 4">
            <a:extLst>
              <a:ext uri="{FF2B5EF4-FFF2-40B4-BE49-F238E27FC236}">
                <a16:creationId xmlns:a16="http://schemas.microsoft.com/office/drawing/2014/main" id="{A8A9B44A-9B41-4231-8451-7106B2CD93CC}"/>
              </a:ext>
            </a:extLst>
          </p:cNvPr>
          <p:cNvSpPr/>
          <p:nvPr/>
        </p:nvSpPr>
        <p:spPr>
          <a:xfrm>
            <a:off x="8001136" y="1867744"/>
            <a:ext cx="305100" cy="681950"/>
          </a:xfrm>
          <a:prstGeom prst="downArrow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31F213B3-99DF-4D1D-8579-B55571AA9CA9}"/>
              </a:ext>
            </a:extLst>
          </p:cNvPr>
          <p:cNvSpPr/>
          <p:nvPr/>
        </p:nvSpPr>
        <p:spPr>
          <a:xfrm>
            <a:off x="1402184" y="2637901"/>
            <a:ext cx="7677150" cy="814598"/>
          </a:xfrm>
          <a:prstGeom prst="roundRect">
            <a:avLst/>
          </a:prstGeom>
          <a:solidFill>
            <a:srgbClr val="D3EFF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48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חלונות </a:t>
            </a:r>
            <a:r>
              <a:rPr lang="he-IL" sz="32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4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  <a:r>
              <a:rPr lang="he-IL" sz="4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8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משרדי עיריית ירושלים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FA3EC303-30B6-4743-82CC-977924A8EDA2}"/>
              </a:ext>
            </a:extLst>
          </p:cNvPr>
          <p:cNvSpPr/>
          <p:nvPr/>
        </p:nvSpPr>
        <p:spPr>
          <a:xfrm>
            <a:off x="2039815" y="3994449"/>
            <a:ext cx="6476594" cy="675089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צוות מלמדי תלמוד התורה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2495749A-E264-4AD9-8436-F574BE6DCAAC}"/>
              </a:ext>
            </a:extLst>
          </p:cNvPr>
          <p:cNvSpPr/>
          <p:nvPr/>
        </p:nvSpPr>
        <p:spPr>
          <a:xfrm>
            <a:off x="1902931" y="5439695"/>
            <a:ext cx="7176403" cy="910731"/>
          </a:xfrm>
          <a:prstGeom prst="roundRect">
            <a:avLst/>
          </a:prstGeom>
          <a:solidFill>
            <a:srgbClr val="D3EFF5"/>
          </a:solidFill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he-IL" sz="4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צוות</a:t>
            </a:r>
            <a:r>
              <a:rPr lang="he-IL" sz="36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4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  <a:r>
              <a:rPr lang="he-IL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מלמדי תלמוד התורה </a:t>
            </a:r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B827981C-0A54-4493-A352-B82EEBF8BCBE}"/>
              </a:ext>
            </a:extLst>
          </p:cNvPr>
          <p:cNvSpPr/>
          <p:nvPr/>
        </p:nvSpPr>
        <p:spPr>
          <a:xfrm>
            <a:off x="8258815" y="4669538"/>
            <a:ext cx="305100" cy="681950"/>
          </a:xfrm>
          <a:prstGeom prst="downArrow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: למעלה 10">
            <a:extLst>
              <a:ext uri="{FF2B5EF4-FFF2-40B4-BE49-F238E27FC236}">
                <a16:creationId xmlns:a16="http://schemas.microsoft.com/office/drawing/2014/main" id="{B845853C-4635-4AA5-BD02-7F39F9BD6947}"/>
              </a:ext>
            </a:extLst>
          </p:cNvPr>
          <p:cNvSpPr/>
          <p:nvPr/>
        </p:nvSpPr>
        <p:spPr>
          <a:xfrm>
            <a:off x="7282234" y="4495741"/>
            <a:ext cx="319120" cy="950029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43A04A48-9EE7-41E9-BE53-D2749F879607}"/>
              </a:ext>
            </a:extLst>
          </p:cNvPr>
          <p:cNvSpPr/>
          <p:nvPr/>
        </p:nvSpPr>
        <p:spPr>
          <a:xfrm>
            <a:off x="1902931" y="1335478"/>
            <a:ext cx="6790629" cy="676142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חלונות משרדי עיריית ירושלים</a:t>
            </a:r>
          </a:p>
        </p:txBody>
      </p:sp>
      <p:sp>
        <p:nvSpPr>
          <p:cNvPr id="7" name="חץ: למעלה 6">
            <a:extLst>
              <a:ext uri="{FF2B5EF4-FFF2-40B4-BE49-F238E27FC236}">
                <a16:creationId xmlns:a16="http://schemas.microsoft.com/office/drawing/2014/main" id="{F354206E-8753-46C3-B4D6-A61920E15FC1}"/>
              </a:ext>
            </a:extLst>
          </p:cNvPr>
          <p:cNvSpPr/>
          <p:nvPr/>
        </p:nvSpPr>
        <p:spPr>
          <a:xfrm>
            <a:off x="7061889" y="1833525"/>
            <a:ext cx="334645" cy="856846"/>
          </a:xfrm>
          <a:prstGeom prst="upArrow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43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BD738C25-260D-4E3F-A8F2-64DD5B2579FB}"/>
              </a:ext>
            </a:extLst>
          </p:cNvPr>
          <p:cNvSpPr txBox="1">
            <a:spLocks/>
          </p:cNvSpPr>
          <p:nvPr/>
        </p:nvSpPr>
        <p:spPr>
          <a:xfrm>
            <a:off x="1406770" y="1322482"/>
            <a:ext cx="9798758" cy="52014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268288" indent="-268288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lang="he-IL" altLang="he-IL" sz="2000" b="1" dirty="0"/>
              <a:t>תרגיל רעידת אדמה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e-IL" sz="1400" dirty="0"/>
              <a:t>מעובד על פי ידיעה מאת חיים מרגליות, עיתון "המבשר", י' כסלו תשע"ד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he-IL" sz="2000" dirty="0"/>
              <a:t>בימים אלה נערך תרגיל העורף הלאומי "קצוות תבל" שנועד להיערכות לרעידות אדמה. בתרגיל ייבחנו בין השאר יכולת התיאום בין פקידי משרד הביטחון וכן דרכים לקבלת סיוע בין-לאומי לכוחות בשטח ולרשויות הנזקקות. תרגיל זה נועד לאמן מערכות שונות בישראל העוסקות בכל שלבי קליטת הסיוע הבין-לאומי בעת התרחשותה של רעידת אדמה הרסנית. התרגיל יבחן את מימוש התכנית הלאומית לקליטת סיוע בין-לאומי במצבי חירום, תוך יישום לקחי האירוע והשלכותיו והפקת לקחים מתרגילים קודמים.</a:t>
            </a:r>
          </a:p>
          <a:p>
            <a:pPr marL="0" indent="0" algn="l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lang="he-IL" sz="11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he-IL" sz="1600" dirty="0">
                <a:latin typeface="Arial" panose="020B0604020202020204" pitchFamily="34" charset="0"/>
                <a:cs typeface="Arial" panose="020B0604020202020204" pitchFamily="34" charset="0"/>
              </a:rPr>
              <a:t>מתוך: "להבין את הטקסט" לכתה ח' ג. ברקוביץ   </a:t>
            </a:r>
            <a:endParaRPr lang="he-IL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e-IL" sz="1100" dirty="0">
                <a:latin typeface="Arial" panose="020B0604020202020204" pitchFamily="34" charset="0"/>
                <a:cs typeface="Arial" panose="020B0604020202020204" pitchFamily="34" charset="0"/>
              </a:rPr>
              <a:t> (להבין את הטקסט ז'/ח'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e-I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רעידת אדמה, הריסות, התמוטטות, אסון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8" y="963086"/>
            <a:ext cx="2416908" cy="16049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53496" y="499548"/>
            <a:ext cx="9807005" cy="1104382"/>
          </a:xfrm>
        </p:spPr>
        <p:txBody>
          <a:bodyPr/>
          <a:lstStyle/>
          <a:p>
            <a:r>
              <a:rPr lang="he-IL" sz="3200" dirty="0"/>
              <a:t>לפניכם קטע ובו שרשראות סמיכות. זהו ופרקו אותם.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524" y="-126570"/>
            <a:ext cx="2063261" cy="464472"/>
          </a:xfrm>
        </p:spPr>
        <p:txBody>
          <a:bodyPr/>
          <a:lstStyle/>
          <a:p>
            <a:pPr algn="r"/>
            <a:r>
              <a:rPr lang="he-IL" dirty="0">
                <a:cs typeface="+mn-cs"/>
              </a:rPr>
              <a:t>                  </a:t>
            </a:r>
            <a:r>
              <a:rPr lang="he-IL" dirty="0"/>
              <a:t>תרגול</a:t>
            </a:r>
            <a:endParaRPr lang="he-IL" sz="3600" dirty="0"/>
          </a:p>
        </p:txBody>
      </p:sp>
      <p:pic>
        <p:nvPicPr>
          <p:cNvPr id="6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6776" y="23394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6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BD738C25-260D-4E3F-A8F2-64DD5B2579FB}"/>
              </a:ext>
            </a:extLst>
          </p:cNvPr>
          <p:cNvSpPr txBox="1">
            <a:spLocks/>
          </p:cNvSpPr>
          <p:nvPr/>
        </p:nvSpPr>
        <p:spPr>
          <a:xfrm>
            <a:off x="1354015" y="1322482"/>
            <a:ext cx="10181493" cy="4798918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vert="horz" lIns="91440" tIns="45720" rIns="91440" bIns="45720" rtlCol="1">
            <a:noAutofit/>
          </a:bodyPr>
          <a:lstStyle>
            <a:lvl1pPr marL="268288" indent="-268288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 marL="743024" indent="-285779" algn="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 marL="1143114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60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606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lang="he-IL" altLang="he-IL" sz="2000" b="1" dirty="0"/>
              <a:t>תרגיל רעידת אדמה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e-IL" sz="1400" dirty="0"/>
              <a:t>מעובד על פי ידיעה מאת חיים מרגליות, עיתון "המבשר", י' כסלו תשע"ד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he-IL" sz="2000" dirty="0"/>
              <a:t>בימים אלה נערך תרגיל העורף הלאומי "קצוות תבל" שנועד להיערכות לרעידות אדמה. בתרגיל ייבחנו בין השאר יכולת התיאום בין </a:t>
            </a:r>
            <a:r>
              <a:rPr lang="he-IL" sz="2000" b="1" dirty="0">
                <a:solidFill>
                  <a:srgbClr val="FF0000"/>
                </a:solidFill>
              </a:rPr>
              <a:t>פקידי</a:t>
            </a:r>
            <a:r>
              <a:rPr lang="he-IL" sz="2000" dirty="0">
                <a:solidFill>
                  <a:srgbClr val="FF0000"/>
                </a:solidFill>
              </a:rPr>
              <a:t> </a:t>
            </a:r>
            <a:r>
              <a:rPr lang="he-IL" sz="2000" b="1" dirty="0">
                <a:solidFill>
                  <a:srgbClr val="FF0000"/>
                </a:solidFill>
              </a:rPr>
              <a:t>משרד הביטחון </a:t>
            </a:r>
            <a:r>
              <a:rPr lang="he-IL" sz="2000" dirty="0"/>
              <a:t>וכן דרכים לקבלת סיוע בין-לאומי לכוחות בשטח ולרשויות הנזקקות. תרגיל זה נועד לאמן מערכות שונות בישראל העוסקות בכל שלבי קליטת הסיוע הבין-לאומי בעת </a:t>
            </a:r>
            <a:r>
              <a:rPr lang="he-IL" sz="2000" b="1" dirty="0">
                <a:solidFill>
                  <a:srgbClr val="FF0000"/>
                </a:solidFill>
              </a:rPr>
              <a:t>התרחשותה של רעידת אדמה</a:t>
            </a:r>
            <a:r>
              <a:rPr lang="he-IL" sz="2000" dirty="0"/>
              <a:t> ההרסנית. התרגיל יבחן את מימוש התכנית הלאומית </a:t>
            </a:r>
            <a:r>
              <a:rPr lang="he-IL" sz="2000" b="1" dirty="0">
                <a:solidFill>
                  <a:srgbClr val="FF0000"/>
                </a:solidFill>
              </a:rPr>
              <a:t>לקליטת סיוע בין-לאומי </a:t>
            </a:r>
            <a:r>
              <a:rPr lang="he-IL" sz="2000" dirty="0"/>
              <a:t>במצבי חירום, תוך </a:t>
            </a:r>
            <a:r>
              <a:rPr lang="he-IL" sz="2000" b="1" dirty="0">
                <a:solidFill>
                  <a:srgbClr val="FF0000"/>
                </a:solidFill>
              </a:rPr>
              <a:t>יישום</a:t>
            </a:r>
            <a:r>
              <a:rPr lang="he-IL" sz="2000" dirty="0">
                <a:solidFill>
                  <a:srgbClr val="FF0000"/>
                </a:solidFill>
              </a:rPr>
              <a:t> </a:t>
            </a:r>
            <a:r>
              <a:rPr lang="he-IL" sz="2000" b="1" dirty="0">
                <a:solidFill>
                  <a:srgbClr val="FF0000"/>
                </a:solidFill>
              </a:rPr>
              <a:t>לקחי האירוע </a:t>
            </a:r>
            <a:r>
              <a:rPr lang="he-IL" sz="2000" dirty="0"/>
              <a:t>והפקת לקחים מתרגילים קודמים</a:t>
            </a:r>
            <a:endParaRPr lang="he-IL" sz="11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he-IL" sz="1600" dirty="0"/>
              <a:t>                    מתוך: "להבין את הטקסט" לכתה ח' ג. ברקוביץ</a:t>
            </a:r>
          </a:p>
        </p:txBody>
      </p:sp>
      <p:pic>
        <p:nvPicPr>
          <p:cNvPr id="15" name="Picture 2" descr="רעידת אדמה, הריסות, התמוטטות, אסו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3" y="719014"/>
            <a:ext cx="2965799" cy="19694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7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A34A9C8-6ADF-46CE-B122-4E27C17A0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7073" y="867137"/>
            <a:ext cx="10940604" cy="379960"/>
          </a:xfrm>
        </p:spPr>
        <p:txBody>
          <a:bodyPr/>
          <a:lstStyle/>
          <a:p>
            <a:r>
              <a:rPr lang="he-IL" b="0" dirty="0"/>
              <a:t>לפניכם כלל מהקוד האתי לצילומי טבע:</a:t>
            </a:r>
            <a:endParaRPr lang="en-US" b="0" dirty="0"/>
          </a:p>
          <a:p>
            <a:endParaRPr lang="he-IL" dirty="0">
              <a:cs typeface="+mn-cs"/>
            </a:endParaRPr>
          </a:p>
        </p:txBody>
      </p:sp>
      <p:graphicFrame>
        <p:nvGraphicFramePr>
          <p:cNvPr id="5" name="מציין מיקום תוכן 4">
            <a:extLst>
              <a:ext uri="{FF2B5EF4-FFF2-40B4-BE49-F238E27FC236}">
                <a16:creationId xmlns:a16="http://schemas.microsoft.com/office/drawing/2014/main" id="{89B7664C-9A89-423B-BFD3-51180CB7B7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54890466"/>
              </p:ext>
            </p:extLst>
          </p:nvPr>
        </p:nvGraphicFramePr>
        <p:xfrm>
          <a:off x="2443867" y="1600200"/>
          <a:ext cx="7325929" cy="252703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325929">
                  <a:extLst>
                    <a:ext uri="{9D8B030D-6E8A-4147-A177-3AD203B41FA5}">
                      <a16:colId xmlns:a16="http://schemas.microsoft.com/office/drawing/2014/main" val="3330256899"/>
                    </a:ext>
                  </a:extLst>
                </a:gridCol>
              </a:tblGrid>
              <a:tr h="2527033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e-IL" sz="3200" dirty="0">
                          <a:solidFill>
                            <a:schemeClr val="tx2"/>
                          </a:solidFill>
                          <a:effectLst/>
                          <a:latin typeface="Varela Round" panose="00000500000000000000" pitchFamily="2" charset="-79"/>
                          <a:cs typeface="+mn-cs"/>
                        </a:rPr>
                        <a:t>צילום בעלי חיים פצועים או במצוקה ייעשה רק לצורכי תיעוד או לצורכי הסברה</a:t>
                      </a:r>
                      <a:r>
                        <a:rPr lang="he-IL" sz="3200" dirty="0">
                          <a:solidFill>
                            <a:schemeClr val="tx2"/>
                          </a:solidFill>
                          <a:effectLst/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.</a:t>
                      </a:r>
                      <a:endParaRPr lang="en-US" sz="3200" dirty="0">
                        <a:solidFill>
                          <a:schemeClr val="tx2"/>
                        </a:solidFill>
                        <a:effectLst/>
                        <a:latin typeface="Varela Round" panose="00000500000000000000" pitchFamily="2" charset="-79"/>
                        <a:ea typeface="Times New Roman" panose="02020603050405020304" pitchFamily="18" charset="0"/>
                        <a:cs typeface="Varela Round" panose="00000500000000000000" pitchFamily="2" charset="-79"/>
                      </a:endParaRPr>
                    </a:p>
                  </a:txBody>
                  <a:tcPr marL="71755" marR="107950" marT="71755" marB="7175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634835"/>
                  </a:ext>
                </a:extLst>
              </a:tr>
            </a:tbl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3CC72CA-7C70-40F0-9F02-44DA1FA419D8}"/>
              </a:ext>
            </a:extLst>
          </p:cNvPr>
          <p:cNvSpPr txBox="1"/>
          <p:nvPr/>
        </p:nvSpPr>
        <p:spPr>
          <a:xfrm>
            <a:off x="703458" y="4248982"/>
            <a:ext cx="7919049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א. סמנו בקו את  שרשרת הסמיכות במשפט שלפניכם. </a:t>
            </a:r>
          </a:p>
          <a:p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ב. הקיפו במעגל  סמיכות +שם תואר במשפט שלפניכם.</a:t>
            </a:r>
          </a:p>
          <a:p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ג. סמנו בשני קווים את צירופי הסמיכות במשפט שלפניכם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r>
              <a:rPr lang="he-IL" sz="2800" dirty="0"/>
              <a:t>                                                            </a:t>
            </a:r>
            <a:r>
              <a:rPr lang="he-IL" dirty="0"/>
              <a:t>מיצב תשע"ז</a:t>
            </a:r>
            <a:endParaRPr lang="he-IL" sz="2800" dirty="0"/>
          </a:p>
        </p:txBody>
      </p:sp>
      <p:sp>
        <p:nvSpPr>
          <p:cNvPr id="4" name="סימן חיסור 3">
            <a:extLst>
              <a:ext uri="{FF2B5EF4-FFF2-40B4-BE49-F238E27FC236}">
                <a16:creationId xmlns:a16="http://schemas.microsoft.com/office/drawing/2014/main" id="{E2CFA7FF-7AB9-4C98-B31C-02CE057D6EE2}"/>
              </a:ext>
            </a:extLst>
          </p:cNvPr>
          <p:cNvSpPr/>
          <p:nvPr/>
        </p:nvSpPr>
        <p:spPr>
          <a:xfrm>
            <a:off x="6180387" y="2339265"/>
            <a:ext cx="3474720" cy="109728"/>
          </a:xfrm>
          <a:prstGeom prst="mathMinus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8747206" y="4076173"/>
            <a:ext cx="435056" cy="2332291"/>
            <a:chOff x="8121172" y="3988759"/>
            <a:chExt cx="435056" cy="2332291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C8D5BB86-01F7-479B-904F-C18A6B12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26363" y="3988759"/>
              <a:ext cx="408506" cy="579438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3AD9C113-76CC-468B-9F66-307E8CA9C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47761" y="5741880"/>
              <a:ext cx="408467" cy="579170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13045779-543F-4EEA-8F52-FEF91D90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21172" y="4746026"/>
              <a:ext cx="408506" cy="579438"/>
            </a:xfrm>
            <a:prstGeom prst="rect">
              <a:avLst/>
            </a:prstGeom>
          </p:spPr>
        </p:pic>
      </p:grpSp>
      <p:sp>
        <p:nvSpPr>
          <p:cNvPr id="12" name="שווה ל 11">
            <a:extLst>
              <a:ext uri="{FF2B5EF4-FFF2-40B4-BE49-F238E27FC236}">
                <a16:creationId xmlns:a16="http://schemas.microsoft.com/office/drawing/2014/main" id="{E48CFDE0-6349-4F25-9523-BF9A0BF664CE}"/>
              </a:ext>
            </a:extLst>
          </p:cNvPr>
          <p:cNvSpPr/>
          <p:nvPr/>
        </p:nvSpPr>
        <p:spPr>
          <a:xfrm>
            <a:off x="3748083" y="3062577"/>
            <a:ext cx="2779776" cy="315271"/>
          </a:xfrm>
          <a:prstGeom prst="mathEqual">
            <a:avLst/>
          </a:prstGeom>
          <a:solidFill>
            <a:srgbClr val="B4E9E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שווה ל 12">
            <a:extLst>
              <a:ext uri="{FF2B5EF4-FFF2-40B4-BE49-F238E27FC236}">
                <a16:creationId xmlns:a16="http://schemas.microsoft.com/office/drawing/2014/main" id="{749D1D80-0D00-4E0F-A2EA-7B946D1D752D}"/>
              </a:ext>
            </a:extLst>
          </p:cNvPr>
          <p:cNvSpPr/>
          <p:nvPr/>
        </p:nvSpPr>
        <p:spPr>
          <a:xfrm>
            <a:off x="6527859" y="2983412"/>
            <a:ext cx="2779776" cy="315271"/>
          </a:xfrm>
          <a:prstGeom prst="mathEqual">
            <a:avLst/>
          </a:prstGeom>
          <a:solidFill>
            <a:srgbClr val="B4E9E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0140ADD5-A347-4343-A794-9A0B3AEA7F23}"/>
              </a:ext>
            </a:extLst>
          </p:cNvPr>
          <p:cNvSpPr/>
          <p:nvPr/>
        </p:nvSpPr>
        <p:spPr>
          <a:xfrm>
            <a:off x="3933929" y="1721949"/>
            <a:ext cx="5764926" cy="819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4020" y="256661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 animBg="1"/>
      <p:bldP spid="12" grpId="0" animBg="1"/>
      <p:bldP spid="1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860" y="402158"/>
            <a:ext cx="6427011" cy="1000037"/>
          </a:xfrm>
        </p:spPr>
        <p:txBody>
          <a:bodyPr/>
          <a:lstStyle/>
          <a:p>
            <a:pPr algn="r"/>
            <a:r>
              <a:rPr lang="he-IL" sz="3600" dirty="0"/>
              <a:t>                   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157651" y="1201294"/>
            <a:ext cx="11472074" cy="1104382"/>
          </a:xfrm>
        </p:spPr>
        <p:txBody>
          <a:bodyPr/>
          <a:lstStyle/>
          <a:p>
            <a:r>
              <a:rPr lang="he-IL" sz="3200" dirty="0"/>
              <a:t>לפניכם מקורות בהם מופיעה שרשרת סמיכות. פרקו אותם.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26662028"/>
              </p:ext>
            </p:extLst>
          </p:nvPr>
        </p:nvGraphicFramePr>
        <p:xfrm>
          <a:off x="981586" y="2201331"/>
          <a:ext cx="10051319" cy="289772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1837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5046335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2873147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635792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צירופי סמיכות במקור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פירוק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כח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יא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0" dirty="0"/>
                        <a:t>"עַל-שְׁמֹ֖ת בְּנֵ֣י יִשְׂרָאֵ֑ל"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798897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ויקרא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יט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דַּבֵּ֞ר אֶל-כָּל-עֲדַ֧ת בְּנֵֽי-יִשְׂרָאֵ֛ל</a:t>
                      </a:r>
                      <a:r>
                        <a:rPr lang="he-IL" sz="28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he-IL" sz="2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מ, 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"וְנָ֣תַתָּ֔ אֶת-מָסַ֖ךְ שַׁ֥עַר הֶֽחָצֵֽר"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09823"/>
                  </a:ext>
                </a:extLst>
              </a:tr>
            </a:tbl>
          </a:graphicData>
        </a:graphic>
      </p:graphicFrame>
      <p:pic>
        <p:nvPicPr>
          <p:cNvPr id="2050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634814" y="129849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581" y="94752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860" y="402158"/>
            <a:ext cx="6427011" cy="1000037"/>
          </a:xfrm>
        </p:spPr>
        <p:txBody>
          <a:bodyPr/>
          <a:lstStyle/>
          <a:p>
            <a:pPr algn="r"/>
            <a:r>
              <a:rPr lang="he-IL" sz="3600" dirty="0"/>
              <a:t>                   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157651" y="1201294"/>
            <a:ext cx="11472074" cy="1104382"/>
          </a:xfrm>
        </p:spPr>
        <p:txBody>
          <a:bodyPr/>
          <a:lstStyle/>
          <a:p>
            <a:r>
              <a:rPr lang="he-IL" sz="3200" dirty="0"/>
              <a:t>לפניכם מקורות בהם מופיעה שרשרת סמיכות. פרקו אותם.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53524391"/>
              </p:ext>
            </p:extLst>
          </p:nvPr>
        </p:nvGraphicFramePr>
        <p:xfrm>
          <a:off x="1069509" y="2201331"/>
          <a:ext cx="10051319" cy="280628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31837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5046335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2873147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635792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צירופי סמיכות במקור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פירוק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כח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יא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0" dirty="0"/>
                        <a:t>"עַל-</a:t>
                      </a:r>
                      <a:r>
                        <a:rPr lang="he-IL" sz="2800" b="0" dirty="0">
                          <a:solidFill>
                            <a:srgbClr val="FF0000"/>
                          </a:solidFill>
                        </a:rPr>
                        <a:t>שְׁמֹ֖ת בְּנֵ֣י יִשְׂרָאֵ֑ל</a:t>
                      </a:r>
                      <a:r>
                        <a:rPr lang="he-IL" sz="2800" b="0" dirty="0"/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השמות של בני</a:t>
                      </a: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ישראל</a:t>
                      </a:r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798897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ויקרא </a:t>
                      </a:r>
                      <a:r>
                        <a:rPr lang="he-IL" sz="2400" dirty="0" err="1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יט</a:t>
                      </a: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, 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 דַּבֵּ֞ר אֶל-כָּל-</a:t>
                      </a:r>
                      <a:r>
                        <a:rPr lang="he-IL" sz="2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עֲדַ֧ת בְּנֵֽי-יִשְׂרָאֵ֛ל</a:t>
                      </a:r>
                      <a:r>
                        <a:rPr lang="he-IL" sz="28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he-IL" sz="2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העדה של בני ישראל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שמות מ, 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"וְנָ֣תַתָּ֔ אֶת-</a:t>
                      </a:r>
                      <a:r>
                        <a:rPr lang="he-IL" sz="2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מָסַ֖ךְ שַׁ֥עַר הֶֽחָצֵֽר</a:t>
                      </a:r>
                      <a:r>
                        <a:rPr lang="he-IL" sz="2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kern="1200" dirty="0">
                          <a:solidFill>
                            <a:schemeClr val="dk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המסך של שער החצר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09823"/>
                  </a:ext>
                </a:extLst>
              </a:tr>
            </a:tbl>
          </a:graphicData>
        </a:graphic>
      </p:graphicFrame>
      <p:pic>
        <p:nvPicPr>
          <p:cNvPr id="2050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634814" y="129849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5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A7456CBA-87FB-4742-AED2-FDEFD07F679D}"/>
              </a:ext>
            </a:extLst>
          </p:cNvPr>
          <p:cNvSpPr/>
          <p:nvPr/>
        </p:nvSpPr>
        <p:spPr>
          <a:xfrm>
            <a:off x="425584" y="1215443"/>
            <a:ext cx="1905000" cy="17289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X</a:t>
            </a:r>
            <a:endParaRPr lang="he-IL" sz="9600" b="1" dirty="0">
              <a:solidFill>
                <a:srgbClr val="FF0000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72B96EC-24F7-4558-98B5-E45EE186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035" y="506327"/>
            <a:ext cx="9642231" cy="720000"/>
          </a:xfrm>
        </p:spPr>
        <p:txBody>
          <a:bodyPr/>
          <a:lstStyle/>
          <a:p>
            <a:r>
              <a:rPr lang="he-IL" sz="4000" dirty="0">
                <a:solidFill>
                  <a:srgbClr val="FF0000"/>
                </a:solidFill>
              </a:rPr>
              <a:t>עוצרים ומדייקים 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F543EE-77F8-439E-AA33-9DAF65217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84" y="1725682"/>
            <a:ext cx="9316293" cy="4152517"/>
          </a:xfrm>
        </p:spPr>
        <p:txBody>
          <a:bodyPr/>
          <a:lstStyle/>
          <a:p>
            <a:pPr marL="96848" indent="0">
              <a:buNone/>
            </a:pPr>
            <a:r>
              <a:rPr lang="he-IL" sz="3600" dirty="0"/>
              <a:t>מורי ותלמידי בית הספר</a:t>
            </a:r>
          </a:p>
          <a:p>
            <a:pPr marL="96848" indent="0">
              <a:buNone/>
            </a:pPr>
            <a:endParaRPr lang="he-IL" sz="4400" dirty="0"/>
          </a:p>
          <a:p>
            <a:pPr marL="96848" indent="0">
              <a:buNone/>
            </a:pPr>
            <a:r>
              <a:rPr lang="he-IL" sz="3600" b="1" dirty="0">
                <a:solidFill>
                  <a:srgbClr val="00B050"/>
                </a:solidFill>
              </a:rPr>
              <a:t>צריך לומר...</a:t>
            </a:r>
          </a:p>
          <a:p>
            <a:endParaRPr lang="he-IL" dirty="0"/>
          </a:p>
          <a:p>
            <a:endParaRPr lang="he-IL" dirty="0"/>
          </a:p>
          <a:p>
            <a:pPr marL="96848" indent="0">
              <a:buNone/>
            </a:pPr>
            <a:r>
              <a:rPr lang="he-IL" dirty="0"/>
              <a:t> </a:t>
            </a:r>
            <a:r>
              <a:rPr lang="he-IL" sz="3600" dirty="0"/>
              <a:t>מורי בית הספר ותלמידיו</a:t>
            </a:r>
          </a:p>
          <a:p>
            <a:endParaRPr lang="he-IL" sz="4400" dirty="0">
              <a:cs typeface="+mn-cs"/>
            </a:endParaRPr>
          </a:p>
          <a:p>
            <a:endParaRPr lang="he-IL" sz="4400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96EF1817-DE5B-4858-A2BE-8F603F28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84" y="3692399"/>
            <a:ext cx="1695451" cy="20313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BAA9CF1-6417-4215-9DA9-D1AD576B7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076" y="38143"/>
            <a:ext cx="1789902" cy="17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3244814" y="956203"/>
            <a:ext cx="9802368" cy="720000"/>
          </a:xfrm>
        </p:spPr>
        <p:txBody>
          <a:bodyPr/>
          <a:lstStyle/>
          <a:p>
            <a:r>
              <a:rPr lang="he-IL" dirty="0">
                <a:solidFill>
                  <a:srgbClr val="00B0F0"/>
                </a:solidFill>
              </a:rPr>
              <a:t>מה נלמד היום 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2147533" y="1734621"/>
            <a:ext cx="8031962" cy="4611559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he-IL" sz="3200" dirty="0">
                <a:solidFill>
                  <a:srgbClr val="192A72"/>
                </a:solidFill>
              </a:rPr>
              <a:t>מבנים של סמיכות</a:t>
            </a:r>
          </a:p>
          <a:p>
            <a:pPr>
              <a:buClr>
                <a:srgbClr val="FF0000"/>
              </a:buClr>
            </a:pPr>
            <a:r>
              <a:rPr lang="he-IL" sz="3200" dirty="0">
                <a:solidFill>
                  <a:srgbClr val="192A72"/>
                </a:solidFill>
              </a:rPr>
              <a:t>סמיכות פרודה / מפורקת</a:t>
            </a:r>
          </a:p>
          <a:p>
            <a:pPr>
              <a:buClr>
                <a:srgbClr val="FF0000"/>
              </a:buClr>
            </a:pPr>
            <a:r>
              <a:rPr lang="he-IL" sz="3200" dirty="0">
                <a:solidFill>
                  <a:srgbClr val="192A72"/>
                </a:solidFill>
              </a:rPr>
              <a:t>סמיכות כפולה</a:t>
            </a:r>
          </a:p>
          <a:p>
            <a:pPr>
              <a:buClr>
                <a:srgbClr val="FF0000"/>
              </a:buClr>
            </a:pPr>
            <a:r>
              <a:rPr lang="he-IL" sz="3200" dirty="0">
                <a:solidFill>
                  <a:srgbClr val="192A72"/>
                </a:solidFill>
              </a:rPr>
              <a:t>שרשרת של סמיכות</a:t>
            </a:r>
          </a:p>
          <a:p>
            <a:pPr marL="0" indent="0">
              <a:buClr>
                <a:srgbClr val="FF0000"/>
              </a:buClr>
              <a:buNone/>
            </a:pPr>
            <a:endParaRPr lang="he-IL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38352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A7456CBA-87FB-4742-AED2-FDEFD07F679D}"/>
              </a:ext>
            </a:extLst>
          </p:cNvPr>
          <p:cNvSpPr/>
          <p:nvPr/>
        </p:nvSpPr>
        <p:spPr>
          <a:xfrm>
            <a:off x="317935" y="1323828"/>
            <a:ext cx="1905000" cy="17289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X</a:t>
            </a:r>
            <a:endParaRPr lang="he-IL" sz="9600" b="1" dirty="0">
              <a:solidFill>
                <a:srgbClr val="FF0000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72B96EC-24F7-4558-98B5-E45EE186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13" y="605491"/>
            <a:ext cx="8578446" cy="720000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</a:rPr>
              <a:t>עוצרים ומדייקים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F543EE-77F8-439E-AA33-9DAF65217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-223281" y="1854919"/>
            <a:ext cx="9789312" cy="4152517"/>
          </a:xfrm>
        </p:spPr>
        <p:txBody>
          <a:bodyPr>
            <a:normAutofit fontScale="85000" lnSpcReduction="20000"/>
          </a:bodyPr>
          <a:lstStyle/>
          <a:p>
            <a:pPr marL="96848" indent="0">
              <a:buNone/>
            </a:pPr>
            <a:r>
              <a:rPr lang="he-IL" sz="4200" dirty="0"/>
              <a:t>דברי ומעשי  ועדת הכיתה</a:t>
            </a:r>
          </a:p>
          <a:p>
            <a:pPr marL="96848" indent="0">
              <a:buNone/>
            </a:pPr>
            <a:endParaRPr lang="he-IL" sz="4400" dirty="0"/>
          </a:p>
          <a:p>
            <a:pPr marL="96848" indent="0">
              <a:buNone/>
            </a:pPr>
            <a:endParaRPr lang="he-IL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96848" indent="0">
              <a:buNone/>
            </a:pPr>
            <a:r>
              <a:rPr lang="he-IL" sz="4200" b="1" dirty="0">
                <a:solidFill>
                  <a:srgbClr val="00B050"/>
                </a:solidFill>
              </a:rPr>
              <a:t>יש לומר...</a:t>
            </a:r>
          </a:p>
          <a:p>
            <a:endParaRPr lang="he-IL" dirty="0"/>
          </a:p>
          <a:p>
            <a:endParaRPr lang="he-IL" dirty="0"/>
          </a:p>
          <a:p>
            <a:endParaRPr lang="he-IL" sz="4400" dirty="0"/>
          </a:p>
          <a:p>
            <a:pPr marL="96848" indent="0">
              <a:buNone/>
            </a:pPr>
            <a:r>
              <a:rPr lang="he-IL" sz="4200" dirty="0"/>
              <a:t>דברי ועדת הכיתה ומעשיה</a:t>
            </a:r>
          </a:p>
          <a:p>
            <a:endParaRPr lang="he-IL" sz="4400" dirty="0">
              <a:cs typeface="+mn-cs"/>
            </a:endParaRPr>
          </a:p>
          <a:p>
            <a:endParaRPr lang="he-IL" sz="4400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96EF1817-DE5B-4858-A2BE-8F603F289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84" y="3692399"/>
            <a:ext cx="1695451" cy="20313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7A0629D-F647-4714-85B8-C807CF38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37" y="94245"/>
            <a:ext cx="1792379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F543EE-77F8-439E-AA33-9DAF65217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84" y="2253013"/>
            <a:ext cx="10652724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שרי ויועצי המלך 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מורי ותלמידי בית הספר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פרחי ופירות העץ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</a:t>
            </a:r>
          </a:p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ידידי ומכרי המשפחה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</a:t>
            </a:r>
          </a:p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שאלות ותשובות התלמיד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</a:t>
            </a: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pPr marL="96848" indent="0">
              <a:buNone/>
            </a:pPr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BAA9CF1-6417-4215-9DA9-D1AD576B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076" y="178823"/>
            <a:ext cx="1789902" cy="1789902"/>
          </a:xfrm>
          <a:prstGeom prst="rect">
            <a:avLst/>
          </a:prstGeom>
        </p:spPr>
      </p:pic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A7456CBA-87FB-4742-AED2-FDEFD07F679D}"/>
              </a:ext>
            </a:extLst>
          </p:cNvPr>
          <p:cNvSpPr/>
          <p:nvPr/>
        </p:nvSpPr>
        <p:spPr>
          <a:xfrm flipH="1" flipV="1">
            <a:off x="8629376" y="1759854"/>
            <a:ext cx="514624" cy="55540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X</a:t>
            </a:r>
            <a:endParaRPr lang="he-IL" sz="6000" b="1" dirty="0">
              <a:solidFill>
                <a:srgbClr val="FF0000"/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96EF1817-DE5B-4858-A2BE-8F603F289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351" y="1632702"/>
            <a:ext cx="517730" cy="620311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572B96EC-24F7-4558-98B5-E45EE186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13" y="605491"/>
            <a:ext cx="8578446" cy="720000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</a:rPr>
              <a:t>תרגול- עוצרים ומדייקים</a:t>
            </a:r>
          </a:p>
        </p:txBody>
      </p:sp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820" y="965491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9F543EE-77F8-439E-AA33-9DAF65217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84" y="2253013"/>
            <a:ext cx="10652724" cy="41525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שרי ויועצי המלך 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                                    </a:t>
            </a: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שרי המלך ויועציו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מורי ותלמידי בית הספר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                          </a:t>
            </a: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מורי בית הספר ותלמידיו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פרחי ופירות העץ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                                    </a:t>
            </a: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פרחי העץ ופירותיו</a:t>
            </a:r>
          </a:p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ידידי ומכרי המשפחה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                            </a:t>
            </a: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  ידידי המשפחה ומכריה</a:t>
            </a:r>
          </a:p>
          <a:p>
            <a:pPr>
              <a:lnSpc>
                <a:spcPct val="150000"/>
              </a:lnSpc>
            </a:pPr>
            <a:r>
              <a:rPr lang="he-IL" dirty="0">
                <a:cs typeface="+mn-cs"/>
              </a:rPr>
              <a:t>שאלות ותשובות התלמיד 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צריך לומר...                        </a:t>
            </a:r>
            <a:r>
              <a:rPr lang="he-IL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שאלות התלמיד ותשובותיו</a:t>
            </a: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pPr marL="96848" indent="0">
              <a:buNone/>
            </a:pPr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BAA9CF1-6417-4215-9DA9-D1AD576B7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076" y="178823"/>
            <a:ext cx="1789902" cy="1789902"/>
          </a:xfrm>
          <a:prstGeom prst="rect">
            <a:avLst/>
          </a:prstGeom>
        </p:spPr>
      </p:pic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A7456CBA-87FB-4742-AED2-FDEFD07F679D}"/>
              </a:ext>
            </a:extLst>
          </p:cNvPr>
          <p:cNvSpPr/>
          <p:nvPr/>
        </p:nvSpPr>
        <p:spPr>
          <a:xfrm flipH="1" flipV="1">
            <a:off x="8629376" y="1759854"/>
            <a:ext cx="514624" cy="55540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X</a:t>
            </a:r>
            <a:endParaRPr lang="he-IL" sz="6000" b="1" dirty="0">
              <a:solidFill>
                <a:srgbClr val="FF0000"/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96EF1817-DE5B-4858-A2BE-8F603F28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351" y="1632702"/>
            <a:ext cx="517730" cy="620311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id="{572B96EC-24F7-4558-98B5-E45EE186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913" y="605491"/>
            <a:ext cx="8578446" cy="720000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</a:rPr>
              <a:t>תרגול- עוצרים ומדייקים</a:t>
            </a:r>
          </a:p>
        </p:txBody>
      </p:sp>
    </p:spTree>
    <p:extLst>
      <p:ext uri="{BB962C8B-B14F-4D97-AF65-F5344CB8AC3E}">
        <p14:creationId xmlns:p14="http://schemas.microsoft.com/office/powerpoint/2010/main" val="35089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F870AE8-5008-49AA-A832-996383CA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73" y="1352419"/>
            <a:ext cx="10019377" cy="4859890"/>
          </a:xfrm>
          <a:ln>
            <a:noFill/>
          </a:ln>
        </p:spPr>
        <p:txBody>
          <a:bodyPr>
            <a:normAutofit/>
          </a:bodyPr>
          <a:lstStyle/>
          <a:p>
            <a:pPr marL="96848" indent="0">
              <a:lnSpc>
                <a:spcPct val="150000"/>
              </a:lnSpc>
              <a:buNone/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dirty="0"/>
              <a:t>העתיקו מן הקטע צירוף של סמיכות</a:t>
            </a:r>
            <a:r>
              <a:rPr lang="he-IL" dirty="0">
                <a:cs typeface="+mn-cs"/>
              </a:rPr>
              <a:t>_________________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העתיקו מן הקטע צירוף שם עצם + שם תואר</a:t>
            </a:r>
            <a:r>
              <a:rPr lang="he-IL" dirty="0">
                <a:cs typeface="+mn-cs"/>
              </a:rPr>
              <a:t>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כתבו מחדש את הכותרת כשרשרת סמיכויות</a:t>
            </a:r>
            <a:r>
              <a:rPr lang="he-IL" dirty="0">
                <a:cs typeface="+mn-cs"/>
              </a:rPr>
              <a:t>_______________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כתבו מחדש את הכותרת כסמיכות כפולה</a:t>
            </a:r>
            <a:r>
              <a:rPr lang="he-IL" dirty="0">
                <a:cs typeface="+mn-cs"/>
              </a:rPr>
              <a:t>_________________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DF3A70CA-22EF-4307-9C16-2D3BD88FB88E}"/>
              </a:ext>
            </a:extLst>
          </p:cNvPr>
          <p:cNvSpPr/>
          <p:nvPr/>
        </p:nvSpPr>
        <p:spPr>
          <a:xfrm>
            <a:off x="1411709" y="1163248"/>
            <a:ext cx="9122941" cy="2075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הבית של דונה גרציה</a:t>
            </a:r>
          </a:p>
          <a:p>
            <a:pPr algn="ctr"/>
            <a:r>
              <a:rPr lang="he-IL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מוזיאון דונה גרציה בטבריה הוא מפעל תרבותי ייחודי שהוקם לפני כשני עשורים. אחד מהרעיונות המרכזיים שם הוא מנהיגות יהודים.</a:t>
            </a:r>
          </a:p>
        </p:txBody>
      </p:sp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565" y="19161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DF3A70CA-22EF-4307-9C16-2D3BD88FB88E}"/>
              </a:ext>
            </a:extLst>
          </p:cNvPr>
          <p:cNvSpPr/>
          <p:nvPr/>
        </p:nvSpPr>
        <p:spPr>
          <a:xfrm>
            <a:off x="1605519" y="633860"/>
            <a:ext cx="9122941" cy="2075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הבית של דונה גרציה</a:t>
            </a:r>
          </a:p>
          <a:p>
            <a:pPr algn="ctr"/>
            <a:r>
              <a:rPr lang="he-IL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מוזיאון דונה גרציה בטבריה הוא מפעל תרבותי ייחודי שהוקם לפני כשני עשורים. אחד מהרעיונות המרכזיים שם הוא מנהיגות יהודים.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DACC9DD3-DB6C-460A-A273-B4AF6BCB2F07}"/>
              </a:ext>
            </a:extLst>
          </p:cNvPr>
          <p:cNvSpPr/>
          <p:nvPr/>
        </p:nvSpPr>
        <p:spPr>
          <a:xfrm>
            <a:off x="2799059" y="2779139"/>
            <a:ext cx="3084576" cy="534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מנהיגות יהודים</a:t>
            </a:r>
          </a:p>
        </p:txBody>
      </p:sp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1921625D-F469-4DA2-8DFF-7DE2E335110D}"/>
              </a:ext>
            </a:extLst>
          </p:cNvPr>
          <p:cNvSpPr/>
          <p:nvPr/>
        </p:nvSpPr>
        <p:spPr>
          <a:xfrm>
            <a:off x="-243058" y="3414796"/>
            <a:ext cx="2523744" cy="534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מפעל תרבותי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11D895E8-9D19-4B9A-B862-727DC7E604A7}"/>
              </a:ext>
            </a:extLst>
          </p:cNvPr>
          <p:cNvSpPr/>
          <p:nvPr/>
        </p:nvSpPr>
        <p:spPr>
          <a:xfrm>
            <a:off x="1474701" y="3416242"/>
            <a:ext cx="3687964" cy="534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הרעיונות המרכזיים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258D22F-4E86-4EE0-B853-5549707A7CA7}"/>
              </a:ext>
            </a:extLst>
          </p:cNvPr>
          <p:cNvSpPr/>
          <p:nvPr/>
        </p:nvSpPr>
        <p:spPr>
          <a:xfrm>
            <a:off x="1474701" y="4143078"/>
            <a:ext cx="3474720" cy="2624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בית דונה גרציה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049177D1-D6E9-4042-8801-DE7336E6127F}"/>
              </a:ext>
            </a:extLst>
          </p:cNvPr>
          <p:cNvSpPr/>
          <p:nvPr/>
        </p:nvSpPr>
        <p:spPr>
          <a:xfrm>
            <a:off x="1280134" y="4666638"/>
            <a:ext cx="3863853" cy="51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ביתה של דונה גרציה</a:t>
            </a:r>
          </a:p>
        </p:txBody>
      </p:sp>
      <p:sp>
        <p:nvSpPr>
          <p:cNvPr id="10" name="מציין מיקום תוכן 3">
            <a:extLst>
              <a:ext uri="{FF2B5EF4-FFF2-40B4-BE49-F238E27FC236}">
                <a16:creationId xmlns:a16="http://schemas.microsoft.com/office/drawing/2014/main" id="{1F870AE8-5008-49AA-A832-996383CA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53410" y="883356"/>
            <a:ext cx="9375050" cy="4859890"/>
          </a:xfrm>
          <a:ln>
            <a:noFill/>
          </a:ln>
        </p:spPr>
        <p:txBody>
          <a:bodyPr>
            <a:normAutofit/>
          </a:bodyPr>
          <a:lstStyle/>
          <a:p>
            <a:pPr marL="96848" indent="0">
              <a:lnSpc>
                <a:spcPct val="150000"/>
              </a:lnSpc>
              <a:buNone/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dirty="0"/>
              <a:t>העתיקו מן הקטע צירוף של סמיכות</a:t>
            </a:r>
            <a:r>
              <a:rPr lang="he-IL" dirty="0">
                <a:cs typeface="+mn-cs"/>
              </a:rPr>
              <a:t>_________________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העתיקו מן הקטע צירוף שם עצם + שם תואר</a:t>
            </a:r>
            <a:r>
              <a:rPr lang="he-IL" dirty="0">
                <a:cs typeface="+mn-cs"/>
              </a:rPr>
              <a:t>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כתבו מחדש את הכותרת כשרשרת סמיכויות</a:t>
            </a:r>
            <a:r>
              <a:rPr lang="he-IL" dirty="0">
                <a:cs typeface="+mn-cs"/>
              </a:rPr>
              <a:t>_______________</a:t>
            </a:r>
          </a:p>
          <a:p>
            <a:pPr>
              <a:lnSpc>
                <a:spcPct val="150000"/>
              </a:lnSpc>
            </a:pPr>
            <a:r>
              <a:rPr lang="he-IL" dirty="0"/>
              <a:t>כתבו מחדש את הכותרת כסמיכות כפולה</a:t>
            </a:r>
            <a:r>
              <a:rPr lang="he-IL" dirty="0">
                <a:cs typeface="+mn-cs"/>
              </a:rPr>
              <a:t>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0694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860" y="402158"/>
            <a:ext cx="6427011" cy="1000037"/>
          </a:xfrm>
        </p:spPr>
        <p:txBody>
          <a:bodyPr/>
          <a:lstStyle/>
          <a:p>
            <a:pPr algn="r"/>
            <a:r>
              <a:rPr lang="he-IL" sz="3600" dirty="0">
                <a:cs typeface="+mn-cs"/>
              </a:rPr>
              <a:t>                   </a:t>
            </a:r>
            <a:r>
              <a:rPr lang="he-IL" sz="3600" dirty="0"/>
              <a:t>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624386" y="1180550"/>
            <a:ext cx="11472074" cy="1104382"/>
          </a:xfrm>
        </p:spPr>
        <p:txBody>
          <a:bodyPr/>
          <a:lstStyle/>
          <a:p>
            <a:r>
              <a:rPr lang="he-IL" sz="3200" b="0" dirty="0"/>
              <a:t>לפניכם מקורות בהם מופיעים צירופי סמיכות. פרקו אותם.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97529061"/>
              </p:ext>
            </p:extLst>
          </p:nvPr>
        </p:nvGraphicFramePr>
        <p:xfrm>
          <a:off x="542581" y="2063287"/>
          <a:ext cx="10305107" cy="35618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92030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4609304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3303773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635792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צירופי סמיכות במקור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פירוק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י"א, ט"ז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/>
                        <a:t>"זִקְנֵ֥י הָעָ֖ם וְשֹֽׁטְרָ֑יו"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691150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ג, ל"ו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"קַרְשֵׁי֙ הַמִּשְׁכָּ֔ן וּבְרִיחָ֖יו"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56169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כ"ט, יא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</a:t>
                      </a:r>
                      <a:r>
                        <a:rPr lang="he-IL" sz="2800" b="1" dirty="0" err="1"/>
                        <a:t>וְעֹלַ֣ת</a:t>
                      </a:r>
                      <a:r>
                        <a:rPr lang="he-IL" sz="2800" b="1" dirty="0"/>
                        <a:t> הַתָּמִ֔יד וּמִנְחָתָ֖הּ"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נחמיה ה, 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"צַעֲקַ֥ת הָעָ֛ם וּנְשֵׁיהֶ֖ם"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09823"/>
                  </a:ext>
                </a:extLst>
              </a:tr>
            </a:tbl>
          </a:graphicData>
        </a:graphic>
      </p:graphicFrame>
      <p:pic>
        <p:nvPicPr>
          <p:cNvPr id="2050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863414" y="266004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581" y="94752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13FA73-BE52-4D64-B56D-AD16E6E2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860" y="402158"/>
            <a:ext cx="6427011" cy="1000037"/>
          </a:xfrm>
        </p:spPr>
        <p:txBody>
          <a:bodyPr/>
          <a:lstStyle/>
          <a:p>
            <a:pPr algn="r"/>
            <a:r>
              <a:rPr lang="he-IL" sz="3600" dirty="0">
                <a:cs typeface="+mn-cs"/>
              </a:rPr>
              <a:t>                   </a:t>
            </a:r>
            <a:r>
              <a:rPr lang="he-IL" sz="3600" dirty="0"/>
              <a:t>תרגול מן המקורות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FDDA9CA-5C09-44CB-835F-831F1597F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624386" y="1180550"/>
            <a:ext cx="11472074" cy="1104382"/>
          </a:xfrm>
        </p:spPr>
        <p:txBody>
          <a:bodyPr/>
          <a:lstStyle/>
          <a:p>
            <a:r>
              <a:rPr lang="he-IL" sz="3200" b="0" dirty="0"/>
              <a:t>לפניכם מקורות בהם מופיעים צירופי סמיכות. פרקו אותם.</a:t>
            </a:r>
          </a:p>
        </p:txBody>
      </p:sp>
      <p:graphicFrame>
        <p:nvGraphicFramePr>
          <p:cNvPr id="10" name="מציין מיקום תוכן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67769470"/>
              </p:ext>
            </p:extLst>
          </p:nvPr>
        </p:nvGraphicFramePr>
        <p:xfrm>
          <a:off x="542581" y="2063287"/>
          <a:ext cx="10305107" cy="41105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92030">
                  <a:extLst>
                    <a:ext uri="{9D8B030D-6E8A-4147-A177-3AD203B41FA5}">
                      <a16:colId xmlns:a16="http://schemas.microsoft.com/office/drawing/2014/main" val="4020478475"/>
                    </a:ext>
                  </a:extLst>
                </a:gridCol>
                <a:gridCol w="4609304">
                  <a:extLst>
                    <a:ext uri="{9D8B030D-6E8A-4147-A177-3AD203B41FA5}">
                      <a16:colId xmlns:a16="http://schemas.microsoft.com/office/drawing/2014/main" val="612922415"/>
                    </a:ext>
                  </a:extLst>
                </a:gridCol>
                <a:gridCol w="3303773">
                  <a:extLst>
                    <a:ext uri="{9D8B030D-6E8A-4147-A177-3AD203B41FA5}">
                      <a16:colId xmlns:a16="http://schemas.microsoft.com/office/drawing/2014/main" val="465283526"/>
                    </a:ext>
                  </a:extLst>
                </a:gridCol>
              </a:tblGrid>
              <a:tr h="635792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צירופי סמיכות במקור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פירוק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9765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י"א, ט"ז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/>
                        <a:t>"זִקְנֵ֥י הָעָ֖ם וְשֹֽׁטְרָ֑יו"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הזקנים והשוטרים של העם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14149"/>
                  </a:ext>
                </a:extLst>
              </a:tr>
              <a:tr h="691150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ג, ל"ו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"קַרְשֵׁי֙ הַמִּשְׁכָּ֔ן וּבְרִיחָ֖יו"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kern="1200" dirty="0">
                          <a:solidFill>
                            <a:schemeClr val="dk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הקרשים והבריחים של המשכן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56169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במדבר כ"ט, יא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</a:t>
                      </a:r>
                      <a:r>
                        <a:rPr lang="he-IL" sz="2800" b="1" dirty="0" err="1"/>
                        <a:t>וְעֹלַ֣ת</a:t>
                      </a:r>
                      <a:r>
                        <a:rPr lang="he-IL" sz="2800" b="1" dirty="0"/>
                        <a:t> הַתָּמִ֔יד וּמִנְחָתָ֖הּ"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000" kern="1200" dirty="0">
                          <a:solidFill>
                            <a:schemeClr val="dk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העולה והמנחה של התמיד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820847"/>
                  </a:ext>
                </a:extLst>
              </a:tr>
              <a:tr h="526114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נחמיה ה, 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he-IL" sz="2800" b="1" dirty="0"/>
                        <a:t>"צַעֲקַ֥ת הָעָ֛ם וּנְשֵׁיהֶ֖ם"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2000" kern="1200" dirty="0">
                          <a:solidFill>
                            <a:schemeClr val="dk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הצעקה של העם ושל הנשים שלהם.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09823"/>
                  </a:ext>
                </a:extLst>
              </a:tr>
            </a:tbl>
          </a:graphicData>
        </a:graphic>
      </p:graphicFrame>
      <p:pic>
        <p:nvPicPr>
          <p:cNvPr id="2050" name="Picture 2" descr="https://cms.education.gov.il/NR/rdonlyres/D03B68A5-D5BA-4C2B-84D6-8014C12B684B/216699/240220190827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2863414" y="266004"/>
            <a:ext cx="2030028" cy="1272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70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354F74F-F9FF-4BF3-9536-BE5BE79C2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92557" y="1185681"/>
            <a:ext cx="8306992" cy="540000"/>
          </a:xfrm>
        </p:spPr>
        <p:txBody>
          <a:bodyPr/>
          <a:lstStyle/>
          <a:p>
            <a:r>
              <a:rPr lang="he-IL" sz="4400" dirty="0"/>
              <a:t>מה למדנו היום?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70B820E-8907-42EA-A671-C1674210B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67586" y="1185681"/>
            <a:ext cx="8031963" cy="4152517"/>
          </a:xfrm>
        </p:spPr>
        <p:txBody>
          <a:bodyPr>
            <a:normAutofit lnSpcReduction="10000"/>
          </a:bodyPr>
          <a:lstStyle/>
          <a:p>
            <a:pPr marL="96848" indent="0">
              <a:lnSpc>
                <a:spcPct val="150000"/>
              </a:lnSpc>
              <a:buNone/>
            </a:pPr>
            <a:endParaRPr lang="he-IL" sz="2600" dirty="0">
              <a:cs typeface="+mn-cs"/>
            </a:endParaRPr>
          </a:p>
          <a:p>
            <a:pPr marL="96848" indent="0">
              <a:lnSpc>
                <a:spcPct val="150000"/>
              </a:lnSpc>
              <a:buNone/>
            </a:pPr>
            <a:r>
              <a:rPr lang="he-IL" sz="3600" b="1" dirty="0">
                <a:solidFill>
                  <a:srgbClr val="192A72"/>
                </a:solidFill>
              </a:rPr>
              <a:t>מבנים שונים של הסמיכות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600" dirty="0"/>
              <a:t>     סמיכות פרודה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600" dirty="0"/>
              <a:t>     סמיכות כפולה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600" dirty="0"/>
              <a:t>     שרשרת סמיכויות</a:t>
            </a:r>
          </a:p>
          <a:p>
            <a:pPr marL="96848" indent="0">
              <a:lnSpc>
                <a:spcPct val="150000"/>
              </a:lnSpc>
              <a:buNone/>
            </a:pPr>
            <a:endParaRPr lang="he-IL" sz="260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409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F59F63-BB68-4F93-B861-4ED9AE633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071386"/>
            <a:ext cx="12192000" cy="1260000"/>
          </a:xfrm>
        </p:spPr>
        <p:txBody>
          <a:bodyPr/>
          <a:lstStyle/>
          <a:p>
            <a:r>
              <a:rPr lang="he-IL" sz="7200" b="0" dirty="0"/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305855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113" y="3743867"/>
            <a:ext cx="9613777" cy="1415378"/>
          </a:xfrm>
        </p:spPr>
        <p:txBody>
          <a:bodyPr vert="horz" wrap="none" lIns="36000" tIns="36000" rIns="36000" bIns="36000" rtlCol="1" anchor="ctr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3083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D7BAA7-2B3B-4EF4-8B7F-479EFA35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693" y="310581"/>
            <a:ext cx="9642231" cy="720000"/>
          </a:xfrm>
        </p:spPr>
        <p:txBody>
          <a:bodyPr/>
          <a:lstStyle/>
          <a:p>
            <a:r>
              <a:rPr lang="he-IL" dirty="0"/>
              <a:t>משמעויות הסמיכות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EFC02E79-AE98-440E-B8B2-F1F96C77EAB4}"/>
              </a:ext>
            </a:extLst>
          </p:cNvPr>
          <p:cNvSpPr/>
          <p:nvPr/>
        </p:nvSpPr>
        <p:spPr>
          <a:xfrm>
            <a:off x="6984506" y="2802897"/>
            <a:ext cx="2403334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רחובות העיר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פנסי הרחוב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5AA523DA-11B8-49E9-AB29-302C9BBE530E}"/>
              </a:ext>
            </a:extLst>
          </p:cNvPr>
          <p:cNvSpPr/>
          <p:nvPr/>
        </p:nvSpPr>
        <p:spPr>
          <a:xfrm>
            <a:off x="7232860" y="1455681"/>
            <a:ext cx="1726523" cy="7559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שייכות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DD0B301A-F159-40F9-A4D6-056DDCA79BD1}"/>
              </a:ext>
            </a:extLst>
          </p:cNvPr>
          <p:cNvSpPr/>
          <p:nvPr/>
        </p:nvSpPr>
        <p:spPr>
          <a:xfrm>
            <a:off x="4257131" y="1886337"/>
            <a:ext cx="1865376" cy="7559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חומר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7EFFB479-BF9F-49D7-BF8C-EAB3325102EA}"/>
              </a:ext>
            </a:extLst>
          </p:cNvPr>
          <p:cNvSpPr/>
          <p:nvPr/>
        </p:nvSpPr>
        <p:spPr>
          <a:xfrm>
            <a:off x="4048164" y="3332477"/>
            <a:ext cx="2283309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זהב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לוח אבן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23713A32-6AD3-4CE7-9E27-ABD24FD3B9E3}"/>
              </a:ext>
            </a:extLst>
          </p:cNvPr>
          <p:cNvSpPr/>
          <p:nvPr/>
        </p:nvSpPr>
        <p:spPr>
          <a:xfrm>
            <a:off x="1250564" y="2216418"/>
            <a:ext cx="2048259" cy="7559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אמצעי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8B833A94-C712-4359-9FC1-C66E5DCC75DB}"/>
              </a:ext>
            </a:extLst>
          </p:cNvPr>
          <p:cNvSpPr/>
          <p:nvPr/>
        </p:nvSpPr>
        <p:spPr>
          <a:xfrm>
            <a:off x="822960" y="3807180"/>
            <a:ext cx="2665403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אוניית קיטור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תנור נפט</a:t>
            </a:r>
          </a:p>
        </p:txBody>
      </p:sp>
      <p:sp>
        <p:nvSpPr>
          <p:cNvPr id="21" name="חץ: למטה 20">
            <a:extLst>
              <a:ext uri="{FF2B5EF4-FFF2-40B4-BE49-F238E27FC236}">
                <a16:creationId xmlns:a16="http://schemas.microsoft.com/office/drawing/2014/main" id="{B5D7AC45-F175-4C3A-9A84-9B7E2E0A3ABF}"/>
              </a:ext>
            </a:extLst>
          </p:cNvPr>
          <p:cNvSpPr/>
          <p:nvPr/>
        </p:nvSpPr>
        <p:spPr>
          <a:xfrm>
            <a:off x="7997952" y="2365248"/>
            <a:ext cx="280416" cy="368924"/>
          </a:xfrm>
          <a:prstGeom prst="down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חץ: למטה 22">
            <a:extLst>
              <a:ext uri="{FF2B5EF4-FFF2-40B4-BE49-F238E27FC236}">
                <a16:creationId xmlns:a16="http://schemas.microsoft.com/office/drawing/2014/main" id="{8E908C3E-9AF2-48B0-B862-DF09F6B6C97C}"/>
              </a:ext>
            </a:extLst>
          </p:cNvPr>
          <p:cNvSpPr/>
          <p:nvPr/>
        </p:nvSpPr>
        <p:spPr>
          <a:xfrm>
            <a:off x="5076117" y="2787860"/>
            <a:ext cx="280416" cy="368924"/>
          </a:xfrm>
          <a:prstGeom prst="down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4F2225DD-07F9-4BF2-BC88-76FA80A64527}"/>
              </a:ext>
            </a:extLst>
          </p:cNvPr>
          <p:cNvSpPr/>
          <p:nvPr/>
        </p:nvSpPr>
        <p:spPr>
          <a:xfrm>
            <a:off x="2134485" y="3148015"/>
            <a:ext cx="280416" cy="368924"/>
          </a:xfrm>
          <a:prstGeom prst="down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C15A131B-919A-45AC-A241-690CC988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557" y="4547766"/>
            <a:ext cx="1621536" cy="1621536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73B84EFD-C003-446A-A9E1-2330F450E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37" y="5147195"/>
            <a:ext cx="2238586" cy="1279251"/>
          </a:xfrm>
          <a:prstGeom prst="rect">
            <a:avLst/>
          </a:prstGeom>
        </p:spPr>
      </p:pic>
      <p:pic>
        <p:nvPicPr>
          <p:cNvPr id="1026" name="Picture 2" descr="https://media.istockphoto.com/photos/berlin-cityscape-in-golden-autumn-afternoon-sun-picture-id1187191122?b=1&amp;k=6&amp;m=1187191122&amp;s=170667a&amp;w=0&amp;h=6dat3xXqDrWsvkn-wxaZVyRiV_Ev5dyN9xZMvMQxcvo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06" y="4547766"/>
            <a:ext cx="2111821" cy="14092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9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מציין מיקום תוכן 20">
            <a:extLst>
              <a:ext uri="{FF2B5EF4-FFF2-40B4-BE49-F238E27FC236}">
                <a16:creationId xmlns:a16="http://schemas.microsoft.com/office/drawing/2014/main" id="{9C60D46A-4581-4AE1-AC2C-91F590C3C8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063519" y="4720522"/>
            <a:ext cx="2581275" cy="177165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69D12ECB-46D9-4F33-B78D-054FD32D40AC}"/>
              </a:ext>
            </a:extLst>
          </p:cNvPr>
          <p:cNvSpPr/>
          <p:nvPr/>
        </p:nvSpPr>
        <p:spPr>
          <a:xfrm>
            <a:off x="7542626" y="1161138"/>
            <a:ext cx="1641179" cy="714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ייעוד/ מטרה</a:t>
            </a:r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344C9322-51C2-41E2-8CB7-D617BE28F5A6}"/>
              </a:ext>
            </a:extLst>
          </p:cNvPr>
          <p:cNvSpPr/>
          <p:nvPr/>
        </p:nvSpPr>
        <p:spPr>
          <a:xfrm>
            <a:off x="7243922" y="2589025"/>
            <a:ext cx="2555398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מטוסי קרב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נושאת מטוסים</a:t>
            </a:r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69467C14-24A8-46F8-A789-BD03EC647CEB}"/>
              </a:ext>
            </a:extLst>
          </p:cNvPr>
          <p:cNvSpPr/>
          <p:nvPr/>
        </p:nvSpPr>
        <p:spPr>
          <a:xfrm>
            <a:off x="4668771" y="1552368"/>
            <a:ext cx="1804416" cy="714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תכולה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8EDDE3AE-2154-4C99-A1D0-5D0027E5B6AA}"/>
              </a:ext>
            </a:extLst>
          </p:cNvPr>
          <p:cNvSpPr/>
          <p:nvPr/>
        </p:nvSpPr>
        <p:spPr>
          <a:xfrm>
            <a:off x="4270629" y="2852000"/>
            <a:ext cx="2283309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כוס קפה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מכולת אשפה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243C62B2-3C8D-4827-BA73-93389C734AE5}"/>
              </a:ext>
            </a:extLst>
          </p:cNvPr>
          <p:cNvSpPr/>
          <p:nvPr/>
        </p:nvSpPr>
        <p:spPr>
          <a:xfrm>
            <a:off x="1387290" y="2093214"/>
            <a:ext cx="1867168" cy="714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צורה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BE5602DC-A4A5-470A-902E-4337457C2172}"/>
              </a:ext>
            </a:extLst>
          </p:cNvPr>
          <p:cNvSpPr/>
          <p:nvPr/>
        </p:nvSpPr>
        <p:spPr>
          <a:xfrm>
            <a:off x="1196220" y="3394544"/>
            <a:ext cx="2384425" cy="10592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עיני שקד</a:t>
            </a:r>
          </a:p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עוגת קומות</a:t>
            </a:r>
          </a:p>
          <a:p>
            <a:pPr algn="ctr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56FAC07F-5872-466F-9BE8-DEAA47D2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70" y="4268775"/>
            <a:ext cx="2714918" cy="172709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89323470-D444-4C59-A622-16314740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564" y="3802939"/>
            <a:ext cx="2521301" cy="159273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0CFF449E-CC66-4D27-8AF3-C7EF59441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512" y="2059403"/>
            <a:ext cx="341406" cy="402371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ECFB5592-7554-4DE6-ACE6-1BEB7531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276" y="2412397"/>
            <a:ext cx="341406" cy="402371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FB05E9E8-AB0E-46D8-B36E-05FC778A0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184" y="2946046"/>
            <a:ext cx="341406" cy="402371"/>
          </a:xfrm>
          <a:prstGeom prst="rect">
            <a:avLst/>
          </a:prstGeom>
        </p:spPr>
      </p:pic>
      <p:sp>
        <p:nvSpPr>
          <p:cNvPr id="17" name="כותרת 1">
            <a:extLst>
              <a:ext uri="{FF2B5EF4-FFF2-40B4-BE49-F238E27FC236}">
                <a16:creationId xmlns:a16="http://schemas.microsoft.com/office/drawing/2014/main" id="{99D7BAA7-2B3B-4EF4-8B7F-479EFA35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693" y="310581"/>
            <a:ext cx="9642231" cy="720000"/>
          </a:xfrm>
        </p:spPr>
        <p:txBody>
          <a:bodyPr/>
          <a:lstStyle/>
          <a:p>
            <a:r>
              <a:rPr lang="he-IL" dirty="0"/>
              <a:t>משמעויות הסמיכות</a:t>
            </a:r>
          </a:p>
        </p:txBody>
      </p:sp>
    </p:spTree>
    <p:extLst>
      <p:ext uri="{BB962C8B-B14F-4D97-AF65-F5344CB8AC3E}">
        <p14:creationId xmlns:p14="http://schemas.microsoft.com/office/powerpoint/2010/main" val="333089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C1DB0C84-BB4D-498E-80D5-D532A6DC8B69}"/>
              </a:ext>
            </a:extLst>
          </p:cNvPr>
          <p:cNvSpPr/>
          <p:nvPr/>
        </p:nvSpPr>
        <p:spPr>
          <a:xfrm>
            <a:off x="7545905" y="1688801"/>
            <a:ext cx="1865376" cy="7999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שם פרטי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688D7960-108D-4C26-91C3-E6AF77A4A723}"/>
              </a:ext>
            </a:extLst>
          </p:cNvPr>
          <p:cNvSpPr/>
          <p:nvPr/>
        </p:nvSpPr>
        <p:spPr>
          <a:xfrm>
            <a:off x="7433736" y="3446244"/>
            <a:ext cx="2060448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 מירון</a:t>
            </a:r>
          </a:p>
          <a:p>
            <a:pPr algn="ctr"/>
            <a:r>
              <a:rPr lang="he-IL" sz="24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נחל פולג</a:t>
            </a:r>
          </a:p>
        </p:txBody>
      </p:sp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B7627B8D-4BF2-4228-A5C1-5E82C43E29B8}"/>
              </a:ext>
            </a:extLst>
          </p:cNvPr>
          <p:cNvSpPr/>
          <p:nvPr/>
        </p:nvSpPr>
        <p:spPr>
          <a:xfrm>
            <a:off x="4264607" y="1727994"/>
            <a:ext cx="1682496" cy="83109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הפלגה</a:t>
            </a:r>
          </a:p>
        </p:txBody>
      </p:sp>
      <p:sp>
        <p:nvSpPr>
          <p:cNvPr id="20" name="מלבן: פינות מעוגלות 19">
            <a:extLst>
              <a:ext uri="{FF2B5EF4-FFF2-40B4-BE49-F238E27FC236}">
                <a16:creationId xmlns:a16="http://schemas.microsoft.com/office/drawing/2014/main" id="{690E5879-A4C9-4D27-AED1-9A0DEB0561C5}"/>
              </a:ext>
            </a:extLst>
          </p:cNvPr>
          <p:cNvSpPr/>
          <p:nvPr/>
        </p:nvSpPr>
        <p:spPr>
          <a:xfrm>
            <a:off x="3487209" y="3516584"/>
            <a:ext cx="2695083" cy="10850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פלאי פלאים</a:t>
            </a:r>
          </a:p>
          <a:p>
            <a:pPr algn="ctr"/>
            <a:r>
              <a:rPr lang="he-IL" sz="2400" dirty="0">
                <a:solidFill>
                  <a:schemeClr val="accent6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קולי קולות</a:t>
            </a:r>
          </a:p>
        </p:txBody>
      </p:sp>
      <p:pic>
        <p:nvPicPr>
          <p:cNvPr id="21" name="מציין מיקום תוכן 20">
            <a:extLst>
              <a:ext uri="{FF2B5EF4-FFF2-40B4-BE49-F238E27FC236}">
                <a16:creationId xmlns:a16="http://schemas.microsoft.com/office/drawing/2014/main" id="{6C7186C7-8A72-4652-BFE0-C2649A495D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293257" y="2800961"/>
            <a:ext cx="341406" cy="40237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2DA7A4F6-36BA-45D3-AB57-9258E4B0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35152" y="2871300"/>
            <a:ext cx="341406" cy="402371"/>
          </a:xfrm>
          <a:prstGeom prst="rect">
            <a:avLst/>
          </a:prstGeom>
        </p:spPr>
      </p:pic>
      <p:pic>
        <p:nvPicPr>
          <p:cNvPr id="1026" name="Picture 2" descr="נחל פולג – ויקיפדיה">
            <a:extLst>
              <a:ext uri="{FF2B5EF4-FFF2-40B4-BE49-F238E27FC236}">
                <a16:creationId xmlns:a16="http://schemas.microsoft.com/office/drawing/2014/main" id="{A57B72FB-A22D-40FA-B507-BAF8E4FF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06" y="4844585"/>
            <a:ext cx="3423097" cy="182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1">
            <a:extLst>
              <a:ext uri="{FF2B5EF4-FFF2-40B4-BE49-F238E27FC236}">
                <a16:creationId xmlns:a16="http://schemas.microsoft.com/office/drawing/2014/main" id="{99D7BAA7-2B3B-4EF4-8B7F-479EFA35F553}"/>
              </a:ext>
            </a:extLst>
          </p:cNvPr>
          <p:cNvSpPr txBox="1">
            <a:spLocks/>
          </p:cNvSpPr>
          <p:nvPr/>
        </p:nvSpPr>
        <p:spPr>
          <a:xfrm>
            <a:off x="2274693" y="247024"/>
            <a:ext cx="9642231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משמעויות הסמיכות</a:t>
            </a:r>
          </a:p>
        </p:txBody>
      </p:sp>
    </p:spTree>
    <p:extLst>
      <p:ext uri="{BB962C8B-B14F-4D97-AF65-F5344CB8AC3E}">
        <p14:creationId xmlns:p14="http://schemas.microsoft.com/office/powerpoint/2010/main" val="39118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263771" y="2062707"/>
            <a:ext cx="12192001" cy="1260164"/>
          </a:xfrm>
        </p:spPr>
        <p:txBody>
          <a:bodyPr/>
          <a:lstStyle/>
          <a:p>
            <a:r>
              <a:rPr lang="he-IL" sz="6600" dirty="0">
                <a:solidFill>
                  <a:srgbClr val="002060"/>
                </a:solidFill>
              </a:rPr>
              <a:t>המבנים השונים של הסמיכות</a:t>
            </a:r>
          </a:p>
        </p:txBody>
      </p:sp>
    </p:spTree>
    <p:extLst>
      <p:ext uri="{BB962C8B-B14F-4D97-AF65-F5344CB8AC3E}">
        <p14:creationId xmlns:p14="http://schemas.microsoft.com/office/powerpoint/2010/main" val="198434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10B793-51A5-46B4-8FA5-5433E2B1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סמיכות פרודה / מפורקת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64F68E9-62BD-49C1-BAD7-57646EC7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72" y="1094407"/>
            <a:ext cx="8306992" cy="540000"/>
          </a:xfrm>
        </p:spPr>
        <p:txBody>
          <a:bodyPr/>
          <a:lstStyle/>
          <a:p>
            <a:r>
              <a:rPr lang="he-IL" dirty="0"/>
              <a:t>איך מפרקים  את צירוף הסמיכות ?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3D858A3A-65A7-43BA-93B0-98C2C94AB94A}"/>
              </a:ext>
            </a:extLst>
          </p:cNvPr>
          <p:cNvSpPr/>
          <p:nvPr/>
        </p:nvSpPr>
        <p:spPr>
          <a:xfrm>
            <a:off x="6193536" y="2162908"/>
            <a:ext cx="2158628" cy="9492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חלום פרעה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493EB682-D4AA-4EAC-8E53-D0F205E3BA1F}"/>
              </a:ext>
            </a:extLst>
          </p:cNvPr>
          <p:cNvSpPr/>
          <p:nvPr/>
        </p:nvSpPr>
        <p:spPr>
          <a:xfrm>
            <a:off x="2251350" y="2162908"/>
            <a:ext cx="2279904" cy="9492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זהב</a:t>
            </a:r>
          </a:p>
        </p:txBody>
      </p:sp>
      <p:sp>
        <p:nvSpPr>
          <p:cNvPr id="9" name="חץ: למטה 8">
            <a:extLst>
              <a:ext uri="{FF2B5EF4-FFF2-40B4-BE49-F238E27FC236}">
                <a16:creationId xmlns:a16="http://schemas.microsoft.com/office/drawing/2014/main" id="{5A0703CA-1513-45D4-A824-A8772FE81A30}"/>
              </a:ext>
            </a:extLst>
          </p:cNvPr>
          <p:cNvSpPr/>
          <p:nvPr/>
        </p:nvSpPr>
        <p:spPr>
          <a:xfrm>
            <a:off x="6989547" y="3239813"/>
            <a:ext cx="566606" cy="801624"/>
          </a:xfrm>
          <a:prstGeom prst="down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E8CBEF03-780B-48C2-AC1A-4A382EB81761}"/>
              </a:ext>
            </a:extLst>
          </p:cNvPr>
          <p:cNvSpPr/>
          <p:nvPr/>
        </p:nvSpPr>
        <p:spPr>
          <a:xfrm>
            <a:off x="5604920" y="4172597"/>
            <a:ext cx="3328416" cy="11338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חלום </a:t>
            </a:r>
            <a:r>
              <a:rPr lang="he-IL" sz="36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פרעה</a:t>
            </a:r>
          </a:p>
        </p:txBody>
      </p:sp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E6317E01-4F39-4625-A1B5-FF5008A812CE}"/>
              </a:ext>
            </a:extLst>
          </p:cNvPr>
          <p:cNvSpPr/>
          <p:nvPr/>
        </p:nvSpPr>
        <p:spPr>
          <a:xfrm>
            <a:off x="3107999" y="3255582"/>
            <a:ext cx="566606" cy="801624"/>
          </a:xfrm>
          <a:prstGeom prst="downArrow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66A38792-5051-412A-BA36-5085582F431C}"/>
              </a:ext>
            </a:extLst>
          </p:cNvPr>
          <p:cNvSpPr/>
          <p:nvPr/>
        </p:nvSpPr>
        <p:spPr>
          <a:xfrm>
            <a:off x="1678326" y="4146689"/>
            <a:ext cx="3425952" cy="11338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 </a:t>
            </a:r>
            <a:r>
              <a:rPr lang="he-IL" sz="3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 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זהב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5FC5859A-C92A-4B64-BA04-83260FF794C2}"/>
              </a:ext>
            </a:extLst>
          </p:cNvPr>
          <p:cNvSpPr/>
          <p:nvPr/>
        </p:nvSpPr>
        <p:spPr>
          <a:xfrm>
            <a:off x="1870761" y="5437613"/>
            <a:ext cx="6481403" cy="952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איך יוצרים סמיכות פרודה / מפורקת?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E533A8AC-3C7D-4EDF-9A07-57F06DB00C2D}"/>
              </a:ext>
            </a:extLst>
          </p:cNvPr>
          <p:cNvSpPr/>
          <p:nvPr/>
        </p:nvSpPr>
        <p:spPr>
          <a:xfrm>
            <a:off x="1678326" y="4146689"/>
            <a:ext cx="3425952" cy="11338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טבעת </a:t>
            </a:r>
            <a:r>
              <a:rPr lang="he-IL" sz="36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  <a:r>
              <a:rPr lang="he-IL" sz="28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זהב</a:t>
            </a:r>
          </a:p>
        </p:txBody>
      </p:sp>
    </p:spTree>
    <p:extLst>
      <p:ext uri="{BB962C8B-B14F-4D97-AF65-F5344CB8AC3E}">
        <p14:creationId xmlns:p14="http://schemas.microsoft.com/office/powerpoint/2010/main" val="39704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3E7866-8BEE-48CF-AE24-E22ADE80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dirty="0"/>
              <a:t>סמיכות מפורקת / פרודה</a:t>
            </a:r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89F8697E-0F8D-4DEC-8A80-A6419B23B21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01203083"/>
              </p:ext>
            </p:extLst>
          </p:nvPr>
        </p:nvGraphicFramePr>
        <p:xfrm>
          <a:off x="1557237" y="1182750"/>
          <a:ext cx="8031162" cy="4911609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015581">
                  <a:extLst>
                    <a:ext uri="{9D8B030D-6E8A-4147-A177-3AD203B41FA5}">
                      <a16:colId xmlns:a16="http://schemas.microsoft.com/office/drawing/2014/main" val="2400244545"/>
                    </a:ext>
                  </a:extLst>
                </a:gridCol>
                <a:gridCol w="4015581">
                  <a:extLst>
                    <a:ext uri="{9D8B030D-6E8A-4147-A177-3AD203B41FA5}">
                      <a16:colId xmlns:a16="http://schemas.microsoft.com/office/drawing/2014/main" val="2108340680"/>
                    </a:ext>
                  </a:extLst>
                </a:gridCol>
              </a:tblGrid>
              <a:tr h="999744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solidFill>
                            <a:schemeClr val="tx2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רגילה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>
                          <a:solidFill>
                            <a:schemeClr val="tx2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סמיכות מפורקת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25587"/>
                  </a:ext>
                </a:extLst>
              </a:tr>
              <a:tr h="78237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ראש העיר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>
                        <a:latin typeface="Varela Round" panose="00000500000000000000" pitchFamily="2" charset="-79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78325"/>
                  </a:ext>
                </a:extLst>
              </a:tr>
              <a:tr h="78237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בירת ישראל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>
                          <a:latin typeface="Varela Round" panose="00000500000000000000" pitchFamily="2" charset="-79"/>
                          <a:cs typeface="+mn-cs"/>
                        </a:rPr>
                        <a:t> 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31224"/>
                  </a:ext>
                </a:extLst>
              </a:tr>
              <a:tr h="78237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בתי עץ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>
                        <a:latin typeface="Varela Round" panose="00000500000000000000" pitchFamily="2" charset="-79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919199"/>
                  </a:ext>
                </a:extLst>
              </a:tr>
              <a:tr h="78237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שער ברזל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>
                        <a:latin typeface="Varela Round" panose="00000500000000000000" pitchFamily="2" charset="-79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033182"/>
                  </a:ext>
                </a:extLst>
              </a:tr>
              <a:tr h="782373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שולחן כתיבה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>
                        <a:latin typeface="Varela Round" panose="00000500000000000000" pitchFamily="2" charset="-79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377654"/>
                  </a:ext>
                </a:extLst>
              </a:tr>
            </a:tbl>
          </a:graphicData>
        </a:graphic>
      </p:graphicFrame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453C76CC-CAEC-4F12-9976-BD23EF6070EB}"/>
              </a:ext>
            </a:extLst>
          </p:cNvPr>
          <p:cNvSpPr/>
          <p:nvPr/>
        </p:nvSpPr>
        <p:spPr>
          <a:xfrm>
            <a:off x="1667473" y="2232970"/>
            <a:ext cx="3128962" cy="573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ראש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העיר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0F64C979-8CEB-42A1-9303-85B156001EDE}"/>
              </a:ext>
            </a:extLst>
          </p:cNvPr>
          <p:cNvSpPr/>
          <p:nvPr/>
        </p:nvSpPr>
        <p:spPr>
          <a:xfrm>
            <a:off x="1667472" y="3806054"/>
            <a:ext cx="3032531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בתים</a:t>
            </a: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עץ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66068562-BCDB-4BD5-B789-7193987C4B78}"/>
              </a:ext>
            </a:extLst>
          </p:cNvPr>
          <p:cNvSpPr/>
          <p:nvPr/>
        </p:nvSpPr>
        <p:spPr>
          <a:xfrm>
            <a:off x="1557237" y="3098681"/>
            <a:ext cx="3239198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בירה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 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ישראל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B3C6A40E-7F93-44C1-8A27-35F782E56EAF}"/>
              </a:ext>
            </a:extLst>
          </p:cNvPr>
          <p:cNvSpPr/>
          <p:nvPr/>
        </p:nvSpPr>
        <p:spPr>
          <a:xfrm>
            <a:off x="2002530" y="4554468"/>
            <a:ext cx="2697474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שער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ברזל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F443D5E8-2448-459B-ADE6-32B2D322D6CF}"/>
              </a:ext>
            </a:extLst>
          </p:cNvPr>
          <p:cNvSpPr/>
          <p:nvPr/>
        </p:nvSpPr>
        <p:spPr>
          <a:xfrm>
            <a:off x="1868418" y="5373222"/>
            <a:ext cx="2831586" cy="48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שולחן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</a:t>
            </a:r>
            <a:r>
              <a:rPr lang="he-IL" sz="2400" dirty="0">
                <a:solidFill>
                  <a:schemeClr val="tx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כתיבה</a:t>
            </a:r>
          </a:p>
        </p:txBody>
      </p:sp>
    </p:spTree>
    <p:extLst>
      <p:ext uri="{BB962C8B-B14F-4D97-AF65-F5344CB8AC3E}">
        <p14:creationId xmlns:p14="http://schemas.microsoft.com/office/powerpoint/2010/main" val="42313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התאמה אישית 45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03296"/>
      </a:accent1>
      <a:accent2>
        <a:srgbClr val="EF0D5E"/>
      </a:accent2>
      <a:accent3>
        <a:srgbClr val="B2324B"/>
      </a:accent3>
      <a:accent4>
        <a:srgbClr val="92C7DC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11332</TotalTime>
  <Words>2217</Words>
  <Application>Microsoft Office PowerPoint</Application>
  <PresentationFormat>מסך רחב</PresentationFormat>
  <Paragraphs>427</Paragraphs>
  <Slides>39</Slides>
  <Notes>37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39</vt:i4>
      </vt:variant>
    </vt:vector>
  </HeadingPairs>
  <TitlesOfParts>
    <vt:vector size="44" baseType="lpstr">
      <vt:lpstr>Arial</vt:lpstr>
      <vt:lpstr>Calibri</vt:lpstr>
      <vt:lpstr>Varela Round</vt:lpstr>
      <vt:lpstr>Wingdings</vt:lpstr>
      <vt:lpstr>ערכת נושא Office</vt:lpstr>
      <vt:lpstr>מערכת שיעורים למגזר החרדי</vt:lpstr>
      <vt:lpstr>מבנים של סמיכות</vt:lpstr>
      <vt:lpstr>מה נלמד היום ?</vt:lpstr>
      <vt:lpstr>משמעויות הסמיכות</vt:lpstr>
      <vt:lpstr>משמעויות הסמיכות</vt:lpstr>
      <vt:lpstr>מצגת של PowerPoint‏</vt:lpstr>
      <vt:lpstr>המבנים השונים של הסמיכות</vt:lpstr>
      <vt:lpstr>סמיכות פרודה / מפורקת</vt:lpstr>
      <vt:lpstr>סמיכות מפורקת / פרודה</vt:lpstr>
      <vt:lpstr>פירוק הסמיכות – תרגול </vt:lpstr>
      <vt:lpstr>פירוק הסמיכות – פתרון</vt:lpstr>
      <vt:lpstr>         תרגול מן המקורות</vt:lpstr>
      <vt:lpstr>         תרגול מן המקורות</vt:lpstr>
      <vt:lpstr>סמיכות כפולה</vt:lpstr>
      <vt:lpstr>סמיכות כפולה - דוגמאות</vt:lpstr>
      <vt:lpstr>מצגת של PowerPoint‏</vt:lpstr>
      <vt:lpstr>מצגת של PowerPoint‏</vt:lpstr>
      <vt:lpstr>מצגת של PowerPoint‏</vt:lpstr>
      <vt:lpstr>מצגת של PowerPoint‏</vt:lpstr>
      <vt:lpstr>שרשרת סמיכויות</vt:lpstr>
      <vt:lpstr>שרשרת סמיכויות</vt:lpstr>
      <vt:lpstr>שרשרת סמיכויות</vt:lpstr>
      <vt:lpstr>פירוק שרשרת סמיכויות- תרגול</vt:lpstr>
      <vt:lpstr>                  תרגול</vt:lpstr>
      <vt:lpstr>מצגת של PowerPoint‏</vt:lpstr>
      <vt:lpstr>מצגת של PowerPoint‏</vt:lpstr>
      <vt:lpstr>                   תרגול מן המקורות</vt:lpstr>
      <vt:lpstr>                   תרגול מן המקורות</vt:lpstr>
      <vt:lpstr>עוצרים ומדייקים </vt:lpstr>
      <vt:lpstr>עוצרים ומדייקים</vt:lpstr>
      <vt:lpstr>תרגול- עוצרים ומדייקים</vt:lpstr>
      <vt:lpstr>תרגול- עוצרים ומדייקים</vt:lpstr>
      <vt:lpstr>מצגת של PowerPoint‏</vt:lpstr>
      <vt:lpstr>מצגת של PowerPoint‏</vt:lpstr>
      <vt:lpstr>                   תרגול מן המקורות</vt:lpstr>
      <vt:lpstr>                   תרגול מן המקורות</vt:lpstr>
      <vt:lpstr>מצגת של PowerPoint‏</vt:lpstr>
      <vt:lpstr>תודה על ההקשבה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604</cp:revision>
  <dcterms:created xsi:type="dcterms:W3CDTF">2020-03-15T19:13:03Z</dcterms:created>
  <dcterms:modified xsi:type="dcterms:W3CDTF">2020-08-28T08:18:39Z</dcterms:modified>
</cp:coreProperties>
</file>