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bookmarkIdSeed="2">
  <p:sldMasterIdLst>
    <p:sldMasterId id="2147483648" r:id="rId1"/>
    <p:sldMasterId id="2147483664" r:id="rId2"/>
  </p:sldMasterIdLst>
  <p:notesMasterIdLst>
    <p:notesMasterId r:id="rId19"/>
  </p:notesMasterIdLst>
  <p:sldIdLst>
    <p:sldId id="257" r:id="rId3"/>
    <p:sldId id="318" r:id="rId4"/>
    <p:sldId id="259" r:id="rId5"/>
    <p:sldId id="380" r:id="rId6"/>
    <p:sldId id="381" r:id="rId7"/>
    <p:sldId id="386" r:id="rId8"/>
    <p:sldId id="359" r:id="rId9"/>
    <p:sldId id="387" r:id="rId10"/>
    <p:sldId id="388" r:id="rId11"/>
    <p:sldId id="389" r:id="rId12"/>
    <p:sldId id="390" r:id="rId13"/>
    <p:sldId id="391" r:id="rId14"/>
    <p:sldId id="392" r:id="rId15"/>
    <p:sldId id="393" r:id="rId16"/>
    <p:sldId id="350" r:id="rId17"/>
    <p:sldId id="334" r:id="rId18"/>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23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6691" autoAdjust="0"/>
    <p:restoredTop sz="94660"/>
  </p:normalViewPr>
  <p:slideViewPr>
    <p:cSldViewPr snapToGrid="0">
      <p:cViewPr>
        <p:scale>
          <a:sx n="108" d="100"/>
          <a:sy n="108" d="100"/>
        </p:scale>
        <p:origin x="336" y="18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cs typeface="Varela Round" panose="00000500000000000000" pitchFamily="2" charset="-79"/>
              </a:defRPr>
            </a:lvl1pPr>
          </a:lstStyle>
          <a:p>
            <a:endParaRPr lang="he-IL" dirty="0"/>
          </a:p>
        </p:txBody>
      </p:sp>
      <p:sp>
        <p:nvSpPr>
          <p:cNvPr id="3" name="מציין מיקום של תאריך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cs typeface="Varela Round" panose="00000500000000000000" pitchFamily="2" charset="-79"/>
              </a:defRPr>
            </a:lvl1pPr>
          </a:lstStyle>
          <a:p>
            <a:fld id="{285C4C00-0F30-4E59-98DB-4FBBD08919FE}" type="datetimeFigureOut">
              <a:rPr lang="he-IL" smtClean="0"/>
              <a:pPr/>
              <a:t>י"ז/סיון/תש"ף</a:t>
            </a:fld>
            <a:endParaRPr lang="he-IL" dirty="0"/>
          </a:p>
        </p:txBody>
      </p:sp>
      <p:sp>
        <p:nvSpPr>
          <p:cNvPr id="4" name="מציין מיקום של תמונת שקופית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he-IL" dirty="0"/>
          </a:p>
        </p:txBody>
      </p:sp>
      <p:sp>
        <p:nvSpPr>
          <p:cNvPr id="5" name="מציין מיקום של הערו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he-IL" dirty="0"/>
              <a:t>לחץ כדי לערוך סגנונות טקסט של תבנית בסיס</a:t>
            </a:r>
          </a:p>
          <a:p>
            <a:pPr lvl="1"/>
            <a:r>
              <a:rPr lang="he-IL" dirty="0"/>
              <a:t>רמה שנייה</a:t>
            </a:r>
          </a:p>
          <a:p>
            <a:pPr lvl="2"/>
            <a:r>
              <a:rPr lang="he-IL" dirty="0"/>
              <a:t>רמה שלישית</a:t>
            </a:r>
          </a:p>
          <a:p>
            <a:pPr lvl="3"/>
            <a:r>
              <a:rPr lang="he-IL" dirty="0"/>
              <a:t>רמה רביעית</a:t>
            </a:r>
          </a:p>
          <a:p>
            <a:pPr lvl="4"/>
            <a:r>
              <a:rPr lang="he-IL" dirty="0"/>
              <a:t>רמה חמישית</a:t>
            </a:r>
          </a:p>
        </p:txBody>
      </p:sp>
      <p:sp>
        <p:nvSpPr>
          <p:cNvPr id="6" name="מציין מיקום של כותרת תחתונה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cs typeface="Varela Round" panose="00000500000000000000" pitchFamily="2" charset="-79"/>
              </a:defRPr>
            </a:lvl1pPr>
          </a:lstStyle>
          <a:p>
            <a:endParaRPr lang="he-IL" dirty="0"/>
          </a:p>
        </p:txBody>
      </p:sp>
      <p:sp>
        <p:nvSpPr>
          <p:cNvPr id="7" name="מציין מיקום של מספר שקופית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cs typeface="Varela Round" panose="00000500000000000000" pitchFamily="2" charset="-79"/>
              </a:defRPr>
            </a:lvl1pPr>
          </a:lstStyle>
          <a:p>
            <a:fld id="{B6E2E774-C6B1-4CA4-B849-E1BE0CD1369A}" type="slidenum">
              <a:rPr lang="he-IL" smtClean="0"/>
              <a:pPr/>
              <a:t>‹#›</a:t>
            </a:fld>
            <a:endParaRPr lang="he-IL" dirty="0"/>
          </a:p>
        </p:txBody>
      </p:sp>
    </p:spTree>
    <p:extLst>
      <p:ext uri="{BB962C8B-B14F-4D97-AF65-F5344CB8AC3E}">
        <p14:creationId xmlns:p14="http://schemas.microsoft.com/office/powerpoint/2010/main" val="902048926"/>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Varela Round" panose="00000500000000000000" pitchFamily="2" charset="-79"/>
      </a:defRPr>
    </a:lvl1pPr>
    <a:lvl2pPr marL="457200" algn="r" defTabSz="914400" rtl="1" eaLnBrk="1" latinLnBrk="0" hangingPunct="1">
      <a:defRPr sz="1200" kern="1200">
        <a:solidFill>
          <a:schemeClr val="tx1"/>
        </a:solidFill>
        <a:latin typeface="+mn-lt"/>
        <a:ea typeface="+mn-ea"/>
        <a:cs typeface="Varela Round" panose="00000500000000000000" pitchFamily="2" charset="-79"/>
      </a:defRPr>
    </a:lvl2pPr>
    <a:lvl3pPr marL="914400" algn="r" defTabSz="914400" rtl="1" eaLnBrk="1" latinLnBrk="0" hangingPunct="1">
      <a:defRPr sz="1200" kern="1200">
        <a:solidFill>
          <a:schemeClr val="tx1"/>
        </a:solidFill>
        <a:latin typeface="+mn-lt"/>
        <a:ea typeface="+mn-ea"/>
        <a:cs typeface="Varela Round" panose="00000500000000000000" pitchFamily="2" charset="-79"/>
      </a:defRPr>
    </a:lvl3pPr>
    <a:lvl4pPr marL="1371600" algn="r" defTabSz="914400" rtl="1" eaLnBrk="1" latinLnBrk="0" hangingPunct="1">
      <a:defRPr sz="1200" kern="1200">
        <a:solidFill>
          <a:schemeClr val="tx1"/>
        </a:solidFill>
        <a:latin typeface="+mn-lt"/>
        <a:ea typeface="+mn-ea"/>
        <a:cs typeface="Varela Round" panose="00000500000000000000" pitchFamily="2" charset="-79"/>
      </a:defRPr>
    </a:lvl4pPr>
    <a:lvl5pPr marL="1828800" algn="r" defTabSz="914400" rtl="1" eaLnBrk="1" latinLnBrk="0" hangingPunct="1">
      <a:defRPr sz="1200" kern="1200">
        <a:solidFill>
          <a:schemeClr val="tx1"/>
        </a:solidFill>
        <a:latin typeface="+mn-lt"/>
        <a:ea typeface="+mn-ea"/>
        <a:cs typeface="Varela Round" panose="00000500000000000000" pitchFamily="2" charset="-79"/>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177327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67585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186507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912194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30652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251510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268998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557077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525730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648814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43564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126427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234190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p:cNvSpPr>
            <a:spLocks noGrp="1"/>
          </p:cNvSpPr>
          <p:nvPr>
            <p:ph type="dt" sz="half" idx="10"/>
          </p:nvPr>
        </p:nvSpPr>
        <p:spPr/>
        <p:txBody>
          <a:bodyPr/>
          <a:lstStyle/>
          <a:p>
            <a:fld id="{C54AA7B2-2B7C-4A92-83ED-AFB4F9295A39}" type="datetimeFigureOut">
              <a:rPr lang="he-IL" smtClean="0"/>
              <a:t>י"ז/סיון/תש"ף</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86BFEE0A-002C-40B6-8C1E-734A755A4A07}" type="slidenum">
              <a:rPr lang="he-IL" smtClean="0"/>
              <a:t>‹#›</a:t>
            </a:fld>
            <a:endParaRPr lang="he-IL"/>
          </a:p>
        </p:txBody>
      </p:sp>
    </p:spTree>
    <p:extLst>
      <p:ext uri="{BB962C8B-B14F-4D97-AF65-F5344CB8AC3E}">
        <p14:creationId xmlns:p14="http://schemas.microsoft.com/office/powerpoint/2010/main" val="2891371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C54AA7B2-2B7C-4A92-83ED-AFB4F9295A39}" type="datetimeFigureOut">
              <a:rPr lang="he-IL" smtClean="0"/>
              <a:t>י"ז/סיון/תש"ף</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86BFEE0A-002C-40B6-8C1E-734A755A4A07}" type="slidenum">
              <a:rPr lang="he-IL" smtClean="0"/>
              <a:t>‹#›</a:t>
            </a:fld>
            <a:endParaRPr lang="he-IL"/>
          </a:p>
        </p:txBody>
      </p:sp>
    </p:spTree>
    <p:extLst>
      <p:ext uri="{BB962C8B-B14F-4D97-AF65-F5344CB8AC3E}">
        <p14:creationId xmlns:p14="http://schemas.microsoft.com/office/powerpoint/2010/main" val="19881640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C54AA7B2-2B7C-4A92-83ED-AFB4F9295A39}" type="datetimeFigureOut">
              <a:rPr lang="he-IL" smtClean="0"/>
              <a:t>י"ז/סיון/תש"ף</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86BFEE0A-002C-40B6-8C1E-734A755A4A07}" type="slidenum">
              <a:rPr lang="he-IL" smtClean="0"/>
              <a:t>‹#›</a:t>
            </a:fld>
            <a:endParaRPr lang="he-IL"/>
          </a:p>
        </p:txBody>
      </p:sp>
    </p:spTree>
    <p:extLst>
      <p:ext uri="{BB962C8B-B14F-4D97-AF65-F5344CB8AC3E}">
        <p14:creationId xmlns:p14="http://schemas.microsoft.com/office/powerpoint/2010/main" val="13625695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שער">
    <p:spTree>
      <p:nvGrpSpPr>
        <p:cNvPr id="1" name=""/>
        <p:cNvGrpSpPr/>
        <p:nvPr/>
      </p:nvGrpSpPr>
      <p:grpSpPr>
        <a:xfrm>
          <a:off x="0" y="0"/>
          <a:ext cx="0" cy="0"/>
          <a:chOff x="0" y="0"/>
          <a:chExt cx="0" cy="0"/>
        </a:xfrm>
      </p:grpSpPr>
      <p:sp>
        <p:nvSpPr>
          <p:cNvPr id="2" name="כותרת 1"/>
          <p:cNvSpPr>
            <a:spLocks noGrp="1"/>
          </p:cNvSpPr>
          <p:nvPr>
            <p:ph type="ctrTitle"/>
          </p:nvPr>
        </p:nvSpPr>
        <p:spPr>
          <a:xfrm>
            <a:off x="914401" y="2693989"/>
            <a:ext cx="10363200" cy="1470025"/>
          </a:xfrm>
        </p:spPr>
        <p:txBody>
          <a:bodyPr vert="horz" lIns="91440" tIns="45720" rIns="91440" bIns="45720" rtlCol="1" anchor="ctr">
            <a:normAutofit/>
          </a:bodyPr>
          <a:lstStyle>
            <a:lvl1pPr>
              <a:defRPr kumimoji="0" lang="he-IL" sz="6600" b="1" i="0" u="none" strike="noStrike" kern="1200" cap="none" spc="0" normalizeH="0" baseline="0" noProof="0" dirty="0" smtClean="0">
                <a:ln>
                  <a:noFill/>
                </a:ln>
                <a:solidFill>
                  <a:srgbClr val="192A72"/>
                </a:solidFill>
                <a:effectLst/>
                <a:uLnTx/>
                <a:uFillTx/>
                <a:latin typeface="Varela Round" panose="00000500000000000000" pitchFamily="2" charset="-79"/>
                <a:ea typeface="+mj-ea"/>
                <a:cs typeface="Varela Round" panose="00000500000000000000"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a:t>
            </a:r>
          </a:p>
        </p:txBody>
      </p:sp>
      <p:sp>
        <p:nvSpPr>
          <p:cNvPr id="7" name="מלבן מעוגל 6"/>
          <p:cNvSpPr/>
          <p:nvPr userDrawn="1"/>
        </p:nvSpPr>
        <p:spPr>
          <a:xfrm>
            <a:off x="-670069" y="6569428"/>
            <a:ext cx="2623961" cy="45910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cs typeface="Varela Round" panose="00000500000000000000" pitchFamily="2" charset="-79"/>
            </a:endParaRPr>
          </a:p>
        </p:txBody>
      </p:sp>
      <p:sp>
        <p:nvSpPr>
          <p:cNvPr id="8" name="מלבן מעוגל 7"/>
          <p:cNvSpPr/>
          <p:nvPr userDrawn="1"/>
        </p:nvSpPr>
        <p:spPr>
          <a:xfrm>
            <a:off x="-1488810" y="6410588"/>
            <a:ext cx="3246400" cy="86423"/>
          </a:xfrm>
          <a:prstGeom prst="roundRect">
            <a:avLst>
              <a:gd name="adj" fmla="val 49359"/>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cs typeface="Varela Round" panose="00000500000000000000" pitchFamily="2" charset="-79"/>
            </a:endParaRPr>
          </a:p>
        </p:txBody>
      </p:sp>
      <p:sp>
        <p:nvSpPr>
          <p:cNvPr id="9" name="מלבן מעוגל 8"/>
          <p:cNvSpPr/>
          <p:nvPr userDrawn="1"/>
        </p:nvSpPr>
        <p:spPr>
          <a:xfrm>
            <a:off x="9986482" y="-439221"/>
            <a:ext cx="4205647" cy="63186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cs typeface="Varela Round" panose="00000500000000000000" pitchFamily="2" charset="-79"/>
            </a:endParaRPr>
          </a:p>
        </p:txBody>
      </p:sp>
      <p:sp>
        <p:nvSpPr>
          <p:cNvPr id="10" name="מלבן מעוגל 9"/>
          <p:cNvSpPr/>
          <p:nvPr userDrawn="1"/>
        </p:nvSpPr>
        <p:spPr>
          <a:xfrm>
            <a:off x="8259471" y="6565100"/>
            <a:ext cx="4434214" cy="79653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cs typeface="Varela Round" panose="00000500000000000000" pitchFamily="2" charset="-79"/>
            </a:endParaRPr>
          </a:p>
        </p:txBody>
      </p:sp>
      <p:pic>
        <p:nvPicPr>
          <p:cNvPr id="12" name="תמונה 11"/>
          <p:cNvPicPr>
            <a:picLocks noChangeAspect="1"/>
          </p:cNvPicPr>
          <p:nvPr userDrawn="1"/>
        </p:nvPicPr>
        <p:blipFill rotWithShape="1">
          <a:blip r:embed="rId2" cstate="print">
            <a:extLst>
              <a:ext uri="{28A0092B-C50C-407E-A947-70E740481C1C}">
                <a14:useLocalDpi xmlns:a14="http://schemas.microsoft.com/office/drawing/2010/main" val="0"/>
              </a:ext>
            </a:extLst>
          </a:blip>
          <a:srcRect l="33058" r="33511" b="26248"/>
          <a:stretch/>
        </p:blipFill>
        <p:spPr>
          <a:xfrm>
            <a:off x="5445286" y="369916"/>
            <a:ext cx="1301430" cy="1597430"/>
          </a:xfrm>
          <a:prstGeom prst="rect">
            <a:avLst/>
          </a:prstGeom>
        </p:spPr>
      </p:pic>
    </p:spTree>
    <p:extLst>
      <p:ext uri="{BB962C8B-B14F-4D97-AF65-F5344CB8AC3E}">
        <p14:creationId xmlns:p14="http://schemas.microsoft.com/office/powerpoint/2010/main" val="31853656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 כותרו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515273" y="213094"/>
            <a:ext cx="11161453" cy="720000"/>
          </a:xfrm>
          <a:noFill/>
        </p:spPr>
        <p:txBody>
          <a:bodyPr vert="horz" lIns="91440" tIns="45720" rIns="91440" bIns="45720" rtlCol="1" anchor="ctr">
            <a:noAutofit/>
          </a:bodyPr>
          <a:lstStyle>
            <a:lvl1pPr marL="0" marR="0" indent="0" algn="ctr" defTabSz="914400" rtl="1" eaLnBrk="1" fontAlgn="auto" latinLnBrk="0" hangingPunct="1">
              <a:lnSpc>
                <a:spcPct val="100000"/>
              </a:lnSpc>
              <a:spcBef>
                <a:spcPct val="0"/>
              </a:spcBef>
              <a:spcAft>
                <a:spcPts val="0"/>
              </a:spcAft>
              <a:buClrTx/>
              <a:buSzTx/>
              <a:buFontTx/>
              <a:buNone/>
              <a:tabLst/>
              <a:defRPr kumimoji="0" lang="he-IL" sz="48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5" name="מציין מיקום טקסט 4"/>
          <p:cNvSpPr>
            <a:spLocks noGrp="1"/>
          </p:cNvSpPr>
          <p:nvPr>
            <p:ph type="body" sz="quarter" idx="3"/>
          </p:nvPr>
        </p:nvSpPr>
        <p:spPr>
          <a:xfrm>
            <a:off x="515273" y="1185681"/>
            <a:ext cx="11161452" cy="540000"/>
          </a:xfrm>
        </p:spPr>
        <p:txBody>
          <a:bodyPr anchor="b">
            <a:noAutofit/>
          </a:bodyPr>
          <a:lstStyle>
            <a:lvl1pPr marL="0" indent="0">
              <a:buNone/>
              <a:defRPr sz="3200" b="1">
                <a:solidFill>
                  <a:srgbClr val="0070C0"/>
                </a:solidFill>
                <a:latin typeface="Varela Round" pitchFamily="2" charset="-79"/>
                <a:cs typeface="Varela Round" pitchFamily="2" charset="-79"/>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dirty="0"/>
              <a:t>לחץ כדי לערוך סגנונות טקסט של תבנית בסיס</a:t>
            </a:r>
          </a:p>
        </p:txBody>
      </p:sp>
      <p:sp>
        <p:nvSpPr>
          <p:cNvPr id="6" name="מציין מיקום תוכן 5"/>
          <p:cNvSpPr>
            <a:spLocks noGrp="1"/>
          </p:cNvSpPr>
          <p:nvPr>
            <p:ph sz="quarter" idx="4"/>
          </p:nvPr>
        </p:nvSpPr>
        <p:spPr>
          <a:xfrm>
            <a:off x="515273" y="1725682"/>
            <a:ext cx="11161453" cy="4152517"/>
          </a:xfrm>
        </p:spPr>
        <p:txBody>
          <a:bodyPr>
            <a:normAutofit/>
          </a:bodyPr>
          <a:lstStyle>
            <a:lvl1pPr>
              <a:lnSpc>
                <a:spcPct val="100000"/>
              </a:lnSpc>
              <a:spcBef>
                <a:spcPts val="0"/>
              </a:spcBef>
              <a:spcAft>
                <a:spcPts val="600"/>
              </a:spcAft>
              <a:defRPr lang="he-IL" sz="2400" kern="1200" dirty="0" smtClean="0">
                <a:solidFill>
                  <a:srgbClr val="002060"/>
                </a:solidFill>
                <a:latin typeface="Varela Round" pitchFamily="2" charset="-79"/>
                <a:ea typeface="+mn-ea"/>
                <a:cs typeface="Varela Round" pitchFamily="2" charset="-79"/>
              </a:defRPr>
            </a:lvl1pPr>
            <a:lvl2pPr>
              <a:lnSpc>
                <a:spcPct val="100000"/>
              </a:lnSpc>
              <a:spcBef>
                <a:spcPts val="0"/>
              </a:spcBef>
              <a:spcAft>
                <a:spcPts val="600"/>
              </a:spcAft>
              <a:defRPr lang="he-IL" sz="2400" kern="1200" dirty="0" smtClean="0">
                <a:solidFill>
                  <a:srgbClr val="002060"/>
                </a:solidFill>
                <a:latin typeface="Varela Round" pitchFamily="2" charset="-79"/>
                <a:ea typeface="+mn-ea"/>
                <a:cs typeface="Varela Round" pitchFamily="2" charset="-79"/>
              </a:defRPr>
            </a:lvl2pPr>
            <a:lvl3pPr>
              <a:defRPr sz="1800"/>
            </a:lvl3pPr>
            <a:lvl4pPr>
              <a:defRPr sz="1600"/>
            </a:lvl4pPr>
            <a:lvl5pPr>
              <a:defRPr sz="1600"/>
            </a:lvl5pPr>
            <a:lvl6pPr>
              <a:defRPr sz="1600"/>
            </a:lvl6pPr>
            <a:lvl7pPr>
              <a:defRPr sz="1600"/>
            </a:lvl7pPr>
            <a:lvl8pPr>
              <a:defRPr sz="1600"/>
            </a:lvl8pPr>
            <a:lvl9pPr>
              <a:defRPr sz="1600"/>
            </a:lvl9pPr>
          </a:lstStyle>
          <a:p>
            <a:pPr marL="342900" lvl="0" indent="-342900" algn="r" defTabSz="914400" rtl="1" eaLnBrk="1" latinLnBrk="0" hangingPunct="1">
              <a:lnSpc>
                <a:spcPct val="150000"/>
              </a:lnSpc>
              <a:spcBef>
                <a:spcPct val="20000"/>
              </a:spcBef>
              <a:buFont typeface="Arial" pitchFamily="34" charset="0"/>
              <a:buChar char="•"/>
            </a:pPr>
            <a:r>
              <a:rPr lang="he-IL" dirty="0"/>
              <a:t>לחץ כדי לערוך סגנונות טקסט של תבנית בסיס</a:t>
            </a:r>
          </a:p>
          <a:p>
            <a:pPr marL="742950" lvl="1" indent="-285750" algn="r" defTabSz="914400" rtl="1" eaLnBrk="1" latinLnBrk="0" hangingPunct="1">
              <a:lnSpc>
                <a:spcPct val="150000"/>
              </a:lnSpc>
              <a:spcBef>
                <a:spcPct val="20000"/>
              </a:spcBef>
              <a:buFont typeface="Arial" pitchFamily="34" charset="0"/>
              <a:buChar char="–"/>
            </a:pPr>
            <a:r>
              <a:rPr lang="he-IL" dirty="0"/>
              <a:t>רמה שנייה</a:t>
            </a:r>
          </a:p>
        </p:txBody>
      </p:sp>
      <p:sp>
        <p:nvSpPr>
          <p:cNvPr id="10" name="מלבן מעוגל 9"/>
          <p:cNvSpPr/>
          <p:nvPr userDrawn="1"/>
        </p:nvSpPr>
        <p:spPr>
          <a:xfrm>
            <a:off x="1" y="5878199"/>
            <a:ext cx="476619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11" name="מלבן מעוגל 10"/>
          <p:cNvSpPr/>
          <p:nvPr userDrawn="1"/>
        </p:nvSpPr>
        <p:spPr>
          <a:xfrm>
            <a:off x="8667715" y="-110812"/>
            <a:ext cx="5300119" cy="221623"/>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12" name="מלבן מעוגל 11"/>
          <p:cNvSpPr/>
          <p:nvPr userDrawn="1"/>
        </p:nvSpPr>
        <p:spPr>
          <a:xfrm>
            <a:off x="0" y="6306749"/>
            <a:ext cx="7724431"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Tree>
    <p:extLst>
      <p:ext uri="{BB962C8B-B14F-4D97-AF65-F5344CB8AC3E}">
        <p14:creationId xmlns:p14="http://schemas.microsoft.com/office/powerpoint/2010/main" val="13402510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p:cNvSpPr>
            <a:spLocks noGrp="1"/>
          </p:cNvSpPr>
          <p:nvPr>
            <p:ph type="dt" sz="half" idx="10"/>
          </p:nvPr>
        </p:nvSpPr>
        <p:spPr/>
        <p:txBody>
          <a:bodyPr/>
          <a:lstStyle/>
          <a:p>
            <a:fld id="{C54AA7B2-2B7C-4A92-83ED-AFB4F9295A39}" type="datetimeFigureOut">
              <a:rPr lang="he-IL" smtClean="0">
                <a:solidFill>
                  <a:prstClr val="black">
                    <a:tint val="75000"/>
                  </a:prstClr>
                </a:solidFill>
              </a:rPr>
              <a:pPr/>
              <a:t>י"ז/סיון/תש"ף</a:t>
            </a:fld>
            <a:endParaRPr lang="he-IL">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endParaRPr lang="he-IL">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fld id="{86BFEE0A-002C-40B6-8C1E-734A755A4A07}"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35608686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C54AA7B2-2B7C-4A92-83ED-AFB4F9295A39}" type="datetimeFigureOut">
              <a:rPr lang="he-IL" smtClean="0">
                <a:solidFill>
                  <a:prstClr val="black">
                    <a:tint val="75000"/>
                  </a:prstClr>
                </a:solidFill>
              </a:rPr>
              <a:pPr/>
              <a:t>י"ז/סיון/תש"ף</a:t>
            </a:fld>
            <a:endParaRPr lang="he-IL">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endParaRPr lang="he-IL">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fld id="{86BFEE0A-002C-40B6-8C1E-734A755A4A07}"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24402187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C54AA7B2-2B7C-4A92-83ED-AFB4F9295A39}" type="datetimeFigureOut">
              <a:rPr lang="he-IL" smtClean="0">
                <a:solidFill>
                  <a:prstClr val="black">
                    <a:tint val="75000"/>
                  </a:prstClr>
                </a:solidFill>
              </a:rPr>
              <a:pPr/>
              <a:t>י"ז/סיון/תש"ף</a:t>
            </a:fld>
            <a:endParaRPr lang="he-IL">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endParaRPr lang="he-IL">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fld id="{86BFEE0A-002C-40B6-8C1E-734A755A4A07}"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34285482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sz="half" idx="1"/>
          </p:nvPr>
        </p:nvSpPr>
        <p:spPr>
          <a:xfrm>
            <a:off x="838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p:cNvSpPr>
            <a:spLocks noGrp="1"/>
          </p:cNvSpPr>
          <p:nvPr>
            <p:ph sz="half" idx="2"/>
          </p:nvPr>
        </p:nvSpPr>
        <p:spPr>
          <a:xfrm>
            <a:off x="6172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p:cNvSpPr>
            <a:spLocks noGrp="1"/>
          </p:cNvSpPr>
          <p:nvPr>
            <p:ph type="dt" sz="half" idx="10"/>
          </p:nvPr>
        </p:nvSpPr>
        <p:spPr/>
        <p:txBody>
          <a:bodyPr/>
          <a:lstStyle/>
          <a:p>
            <a:fld id="{C54AA7B2-2B7C-4A92-83ED-AFB4F9295A39}" type="datetimeFigureOut">
              <a:rPr lang="he-IL" smtClean="0">
                <a:solidFill>
                  <a:prstClr val="black">
                    <a:tint val="75000"/>
                  </a:prstClr>
                </a:solidFill>
              </a:rPr>
              <a:pPr/>
              <a:t>י"ז/סיון/תש"ף</a:t>
            </a:fld>
            <a:endParaRPr lang="he-IL">
              <a:solidFill>
                <a:prstClr val="black">
                  <a:tint val="75000"/>
                </a:prstClr>
              </a:solidFill>
            </a:endParaRPr>
          </a:p>
        </p:txBody>
      </p:sp>
      <p:sp>
        <p:nvSpPr>
          <p:cNvPr id="6" name="מציין מיקום של כותרת תחתונה 5"/>
          <p:cNvSpPr>
            <a:spLocks noGrp="1"/>
          </p:cNvSpPr>
          <p:nvPr>
            <p:ph type="ftr" sz="quarter" idx="11"/>
          </p:nvPr>
        </p:nvSpPr>
        <p:spPr/>
        <p:txBody>
          <a:bodyPr/>
          <a:lstStyle/>
          <a:p>
            <a:endParaRPr lang="he-IL">
              <a:solidFill>
                <a:prstClr val="black">
                  <a:tint val="75000"/>
                </a:prstClr>
              </a:solidFill>
            </a:endParaRPr>
          </a:p>
        </p:txBody>
      </p:sp>
      <p:sp>
        <p:nvSpPr>
          <p:cNvPr id="7" name="מציין מיקום של מספר שקופית 6"/>
          <p:cNvSpPr>
            <a:spLocks noGrp="1"/>
          </p:cNvSpPr>
          <p:nvPr>
            <p:ph type="sldNum" sz="quarter" idx="12"/>
          </p:nvPr>
        </p:nvSpPr>
        <p:spPr/>
        <p:txBody>
          <a:bodyPr/>
          <a:lstStyle/>
          <a:p>
            <a:fld id="{86BFEE0A-002C-40B6-8C1E-734A755A4A07}"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18631314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p:cNvSpPr>
            <a:spLocks noGrp="1"/>
          </p:cNvSpPr>
          <p:nvPr>
            <p:ph type="dt" sz="half" idx="10"/>
          </p:nvPr>
        </p:nvSpPr>
        <p:spPr/>
        <p:txBody>
          <a:bodyPr/>
          <a:lstStyle/>
          <a:p>
            <a:fld id="{C54AA7B2-2B7C-4A92-83ED-AFB4F9295A39}" type="datetimeFigureOut">
              <a:rPr lang="he-IL" smtClean="0">
                <a:solidFill>
                  <a:prstClr val="black">
                    <a:tint val="75000"/>
                  </a:prstClr>
                </a:solidFill>
              </a:rPr>
              <a:pPr/>
              <a:t>י"ז/סיון/תש"ף</a:t>
            </a:fld>
            <a:endParaRPr lang="he-IL">
              <a:solidFill>
                <a:prstClr val="black">
                  <a:tint val="75000"/>
                </a:prstClr>
              </a:solidFill>
            </a:endParaRPr>
          </a:p>
        </p:txBody>
      </p:sp>
      <p:sp>
        <p:nvSpPr>
          <p:cNvPr id="8" name="מציין מיקום של כותרת תחתונה 7"/>
          <p:cNvSpPr>
            <a:spLocks noGrp="1"/>
          </p:cNvSpPr>
          <p:nvPr>
            <p:ph type="ftr" sz="quarter" idx="11"/>
          </p:nvPr>
        </p:nvSpPr>
        <p:spPr/>
        <p:txBody>
          <a:bodyPr/>
          <a:lstStyle/>
          <a:p>
            <a:endParaRPr lang="he-IL">
              <a:solidFill>
                <a:prstClr val="black">
                  <a:tint val="75000"/>
                </a:prstClr>
              </a:solidFill>
            </a:endParaRPr>
          </a:p>
        </p:txBody>
      </p:sp>
      <p:sp>
        <p:nvSpPr>
          <p:cNvPr id="9" name="מציין מיקום של מספר שקופית 8"/>
          <p:cNvSpPr>
            <a:spLocks noGrp="1"/>
          </p:cNvSpPr>
          <p:nvPr>
            <p:ph type="sldNum" sz="quarter" idx="12"/>
          </p:nvPr>
        </p:nvSpPr>
        <p:spPr/>
        <p:txBody>
          <a:bodyPr/>
          <a:lstStyle/>
          <a:p>
            <a:fld id="{86BFEE0A-002C-40B6-8C1E-734A755A4A07}"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206965543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p:cNvSpPr>
            <a:spLocks noGrp="1"/>
          </p:cNvSpPr>
          <p:nvPr>
            <p:ph type="dt" sz="half" idx="10"/>
          </p:nvPr>
        </p:nvSpPr>
        <p:spPr/>
        <p:txBody>
          <a:bodyPr/>
          <a:lstStyle/>
          <a:p>
            <a:fld id="{C54AA7B2-2B7C-4A92-83ED-AFB4F9295A39}" type="datetimeFigureOut">
              <a:rPr lang="he-IL" smtClean="0">
                <a:solidFill>
                  <a:prstClr val="black">
                    <a:tint val="75000"/>
                  </a:prstClr>
                </a:solidFill>
              </a:rPr>
              <a:pPr/>
              <a:t>י"ז/סיון/תש"ף</a:t>
            </a:fld>
            <a:endParaRPr lang="he-IL">
              <a:solidFill>
                <a:prstClr val="black">
                  <a:tint val="75000"/>
                </a:prstClr>
              </a:solidFill>
            </a:endParaRPr>
          </a:p>
        </p:txBody>
      </p:sp>
      <p:sp>
        <p:nvSpPr>
          <p:cNvPr id="4" name="מציין מיקום של כותרת תחתונה 3"/>
          <p:cNvSpPr>
            <a:spLocks noGrp="1"/>
          </p:cNvSpPr>
          <p:nvPr>
            <p:ph type="ftr" sz="quarter" idx="11"/>
          </p:nvPr>
        </p:nvSpPr>
        <p:spPr/>
        <p:txBody>
          <a:bodyPr/>
          <a:lstStyle/>
          <a:p>
            <a:endParaRPr lang="he-IL">
              <a:solidFill>
                <a:prstClr val="black">
                  <a:tint val="75000"/>
                </a:prstClr>
              </a:solidFill>
            </a:endParaRPr>
          </a:p>
        </p:txBody>
      </p:sp>
      <p:sp>
        <p:nvSpPr>
          <p:cNvPr id="5" name="מציין מיקום של מספר שקופית 4"/>
          <p:cNvSpPr>
            <a:spLocks noGrp="1"/>
          </p:cNvSpPr>
          <p:nvPr>
            <p:ph type="sldNum" sz="quarter" idx="12"/>
          </p:nvPr>
        </p:nvSpPr>
        <p:spPr/>
        <p:txBody>
          <a:bodyPr/>
          <a:lstStyle/>
          <a:p>
            <a:fld id="{86BFEE0A-002C-40B6-8C1E-734A755A4A07}"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310970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C54AA7B2-2B7C-4A92-83ED-AFB4F9295A39}" type="datetimeFigureOut">
              <a:rPr lang="he-IL" smtClean="0"/>
              <a:t>י"ז/סיון/תש"ף</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86BFEE0A-002C-40B6-8C1E-734A755A4A07}" type="slidenum">
              <a:rPr lang="he-IL" smtClean="0"/>
              <a:t>‹#›</a:t>
            </a:fld>
            <a:endParaRPr lang="he-IL"/>
          </a:p>
        </p:txBody>
      </p:sp>
    </p:spTree>
    <p:extLst>
      <p:ext uri="{BB962C8B-B14F-4D97-AF65-F5344CB8AC3E}">
        <p14:creationId xmlns:p14="http://schemas.microsoft.com/office/powerpoint/2010/main" val="394247382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C54AA7B2-2B7C-4A92-83ED-AFB4F9295A39}" type="datetimeFigureOut">
              <a:rPr lang="he-IL" smtClean="0">
                <a:solidFill>
                  <a:prstClr val="black">
                    <a:tint val="75000"/>
                  </a:prstClr>
                </a:solidFill>
              </a:rPr>
              <a:pPr/>
              <a:t>י"ז/סיון/תש"ף</a:t>
            </a:fld>
            <a:endParaRPr lang="he-IL">
              <a:solidFill>
                <a:prstClr val="black">
                  <a:tint val="75000"/>
                </a:prstClr>
              </a:solidFill>
            </a:endParaRPr>
          </a:p>
        </p:txBody>
      </p:sp>
      <p:sp>
        <p:nvSpPr>
          <p:cNvPr id="3" name="מציין מיקום של כותרת תחתונה 2"/>
          <p:cNvSpPr>
            <a:spLocks noGrp="1"/>
          </p:cNvSpPr>
          <p:nvPr>
            <p:ph type="ftr" sz="quarter" idx="11"/>
          </p:nvPr>
        </p:nvSpPr>
        <p:spPr/>
        <p:txBody>
          <a:bodyPr/>
          <a:lstStyle/>
          <a:p>
            <a:endParaRPr lang="he-IL">
              <a:solidFill>
                <a:prstClr val="black">
                  <a:tint val="75000"/>
                </a:prstClr>
              </a:solidFill>
            </a:endParaRPr>
          </a:p>
        </p:txBody>
      </p:sp>
      <p:sp>
        <p:nvSpPr>
          <p:cNvPr id="4" name="מציין מיקום של מספר שקופית 3"/>
          <p:cNvSpPr>
            <a:spLocks noGrp="1"/>
          </p:cNvSpPr>
          <p:nvPr>
            <p:ph type="sldNum" sz="quarter" idx="12"/>
          </p:nvPr>
        </p:nvSpPr>
        <p:spPr/>
        <p:txBody>
          <a:bodyPr/>
          <a:lstStyle/>
          <a:p>
            <a:fld id="{86BFEE0A-002C-40B6-8C1E-734A755A4A07}"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40260681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C54AA7B2-2B7C-4A92-83ED-AFB4F9295A39}" type="datetimeFigureOut">
              <a:rPr lang="he-IL" smtClean="0">
                <a:solidFill>
                  <a:prstClr val="black">
                    <a:tint val="75000"/>
                  </a:prstClr>
                </a:solidFill>
              </a:rPr>
              <a:pPr/>
              <a:t>י"ז/סיון/תש"ף</a:t>
            </a:fld>
            <a:endParaRPr lang="he-IL">
              <a:solidFill>
                <a:prstClr val="black">
                  <a:tint val="75000"/>
                </a:prstClr>
              </a:solidFill>
            </a:endParaRPr>
          </a:p>
        </p:txBody>
      </p:sp>
      <p:sp>
        <p:nvSpPr>
          <p:cNvPr id="6" name="מציין מיקום של כותרת תחתונה 5"/>
          <p:cNvSpPr>
            <a:spLocks noGrp="1"/>
          </p:cNvSpPr>
          <p:nvPr>
            <p:ph type="ftr" sz="quarter" idx="11"/>
          </p:nvPr>
        </p:nvSpPr>
        <p:spPr/>
        <p:txBody>
          <a:bodyPr/>
          <a:lstStyle/>
          <a:p>
            <a:endParaRPr lang="he-IL">
              <a:solidFill>
                <a:prstClr val="black">
                  <a:tint val="75000"/>
                </a:prstClr>
              </a:solidFill>
            </a:endParaRPr>
          </a:p>
        </p:txBody>
      </p:sp>
      <p:sp>
        <p:nvSpPr>
          <p:cNvPr id="7" name="מציין מיקום של מספר שקופית 6"/>
          <p:cNvSpPr>
            <a:spLocks noGrp="1"/>
          </p:cNvSpPr>
          <p:nvPr>
            <p:ph type="sldNum" sz="quarter" idx="12"/>
          </p:nvPr>
        </p:nvSpPr>
        <p:spPr/>
        <p:txBody>
          <a:bodyPr/>
          <a:lstStyle/>
          <a:p>
            <a:fld id="{86BFEE0A-002C-40B6-8C1E-734A755A4A07}"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231532390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C54AA7B2-2B7C-4A92-83ED-AFB4F9295A39}" type="datetimeFigureOut">
              <a:rPr lang="he-IL" smtClean="0">
                <a:solidFill>
                  <a:prstClr val="black">
                    <a:tint val="75000"/>
                  </a:prstClr>
                </a:solidFill>
              </a:rPr>
              <a:pPr/>
              <a:t>י"ז/סיון/תש"ף</a:t>
            </a:fld>
            <a:endParaRPr lang="he-IL">
              <a:solidFill>
                <a:prstClr val="black">
                  <a:tint val="75000"/>
                </a:prstClr>
              </a:solidFill>
            </a:endParaRPr>
          </a:p>
        </p:txBody>
      </p:sp>
      <p:sp>
        <p:nvSpPr>
          <p:cNvPr id="6" name="מציין מיקום של כותרת תחתונה 5"/>
          <p:cNvSpPr>
            <a:spLocks noGrp="1"/>
          </p:cNvSpPr>
          <p:nvPr>
            <p:ph type="ftr" sz="quarter" idx="11"/>
          </p:nvPr>
        </p:nvSpPr>
        <p:spPr/>
        <p:txBody>
          <a:bodyPr/>
          <a:lstStyle/>
          <a:p>
            <a:endParaRPr lang="he-IL">
              <a:solidFill>
                <a:prstClr val="black">
                  <a:tint val="75000"/>
                </a:prstClr>
              </a:solidFill>
            </a:endParaRPr>
          </a:p>
        </p:txBody>
      </p:sp>
      <p:sp>
        <p:nvSpPr>
          <p:cNvPr id="7" name="מציין מיקום של מספר שקופית 6"/>
          <p:cNvSpPr>
            <a:spLocks noGrp="1"/>
          </p:cNvSpPr>
          <p:nvPr>
            <p:ph type="sldNum" sz="quarter" idx="12"/>
          </p:nvPr>
        </p:nvSpPr>
        <p:spPr/>
        <p:txBody>
          <a:bodyPr/>
          <a:lstStyle/>
          <a:p>
            <a:fld id="{86BFEE0A-002C-40B6-8C1E-734A755A4A07}"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327216677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C54AA7B2-2B7C-4A92-83ED-AFB4F9295A39}" type="datetimeFigureOut">
              <a:rPr lang="he-IL" smtClean="0">
                <a:solidFill>
                  <a:prstClr val="black">
                    <a:tint val="75000"/>
                  </a:prstClr>
                </a:solidFill>
              </a:rPr>
              <a:pPr/>
              <a:t>י"ז/סיון/תש"ף</a:t>
            </a:fld>
            <a:endParaRPr lang="he-IL">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endParaRPr lang="he-IL">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fld id="{86BFEE0A-002C-40B6-8C1E-734A755A4A07}"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59304399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C54AA7B2-2B7C-4A92-83ED-AFB4F9295A39}" type="datetimeFigureOut">
              <a:rPr lang="he-IL" smtClean="0">
                <a:solidFill>
                  <a:prstClr val="black">
                    <a:tint val="75000"/>
                  </a:prstClr>
                </a:solidFill>
              </a:rPr>
              <a:pPr/>
              <a:t>י"ז/סיון/תש"ף</a:t>
            </a:fld>
            <a:endParaRPr lang="he-IL">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endParaRPr lang="he-IL">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fld id="{86BFEE0A-002C-40B6-8C1E-734A755A4A07}"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59445464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שער">
    <p:spTree>
      <p:nvGrpSpPr>
        <p:cNvPr id="1" name=""/>
        <p:cNvGrpSpPr/>
        <p:nvPr/>
      </p:nvGrpSpPr>
      <p:grpSpPr>
        <a:xfrm>
          <a:off x="0" y="0"/>
          <a:ext cx="0" cy="0"/>
          <a:chOff x="0" y="0"/>
          <a:chExt cx="0" cy="0"/>
        </a:xfrm>
      </p:grpSpPr>
      <p:sp>
        <p:nvSpPr>
          <p:cNvPr id="2" name="כותרת 1"/>
          <p:cNvSpPr>
            <a:spLocks noGrp="1"/>
          </p:cNvSpPr>
          <p:nvPr>
            <p:ph type="ctrTitle"/>
          </p:nvPr>
        </p:nvSpPr>
        <p:spPr>
          <a:xfrm>
            <a:off x="914401" y="2693989"/>
            <a:ext cx="10363200" cy="1470025"/>
          </a:xfrm>
        </p:spPr>
        <p:txBody>
          <a:bodyPr vert="horz" lIns="91440" tIns="45720" rIns="91440" bIns="45720" rtlCol="1" anchor="ctr">
            <a:normAutofit/>
          </a:bodyPr>
          <a:lstStyle>
            <a:lvl1pPr>
              <a:defRPr kumimoji="0" lang="he-IL" sz="6600" b="1" i="0" u="none" strike="noStrike" kern="1200" cap="none" spc="0" normalizeH="0" baseline="0" noProof="0" dirty="0" smtClean="0">
                <a:ln>
                  <a:noFill/>
                </a:ln>
                <a:solidFill>
                  <a:srgbClr val="192A72"/>
                </a:solidFill>
                <a:effectLst/>
                <a:uLnTx/>
                <a:uFillTx/>
                <a:latin typeface="Varela Round" panose="00000500000000000000" pitchFamily="2" charset="-79"/>
                <a:ea typeface="+mj-ea"/>
                <a:cs typeface="Varela Round" panose="00000500000000000000"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a:t>
            </a:r>
          </a:p>
        </p:txBody>
      </p:sp>
      <p:sp>
        <p:nvSpPr>
          <p:cNvPr id="7" name="מלבן מעוגל 6"/>
          <p:cNvSpPr/>
          <p:nvPr userDrawn="1"/>
        </p:nvSpPr>
        <p:spPr>
          <a:xfrm>
            <a:off x="-670069" y="6569428"/>
            <a:ext cx="2623961" cy="45910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solidFill>
                <a:prstClr val="white"/>
              </a:solidFill>
              <a:cs typeface="Varela Round" panose="00000500000000000000" pitchFamily="2" charset="-79"/>
            </a:endParaRPr>
          </a:p>
        </p:txBody>
      </p:sp>
      <p:sp>
        <p:nvSpPr>
          <p:cNvPr id="8" name="מלבן מעוגל 7"/>
          <p:cNvSpPr/>
          <p:nvPr userDrawn="1"/>
        </p:nvSpPr>
        <p:spPr>
          <a:xfrm>
            <a:off x="-1488810" y="6410588"/>
            <a:ext cx="3246400" cy="86423"/>
          </a:xfrm>
          <a:prstGeom prst="roundRect">
            <a:avLst>
              <a:gd name="adj" fmla="val 49359"/>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solidFill>
                <a:prstClr val="white"/>
              </a:solidFill>
              <a:cs typeface="Varela Round" panose="00000500000000000000" pitchFamily="2" charset="-79"/>
            </a:endParaRPr>
          </a:p>
        </p:txBody>
      </p:sp>
      <p:sp>
        <p:nvSpPr>
          <p:cNvPr id="9" name="מלבן מעוגל 8"/>
          <p:cNvSpPr/>
          <p:nvPr userDrawn="1"/>
        </p:nvSpPr>
        <p:spPr>
          <a:xfrm>
            <a:off x="9986482" y="-439221"/>
            <a:ext cx="4205647" cy="63186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solidFill>
                <a:prstClr val="white"/>
              </a:solidFill>
              <a:cs typeface="Varela Round" panose="00000500000000000000" pitchFamily="2" charset="-79"/>
            </a:endParaRPr>
          </a:p>
        </p:txBody>
      </p:sp>
      <p:sp>
        <p:nvSpPr>
          <p:cNvPr id="10" name="מלבן מעוגל 9"/>
          <p:cNvSpPr/>
          <p:nvPr userDrawn="1"/>
        </p:nvSpPr>
        <p:spPr>
          <a:xfrm>
            <a:off x="8259471" y="6565100"/>
            <a:ext cx="4434214" cy="79653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solidFill>
                <a:prstClr val="white"/>
              </a:solidFill>
              <a:cs typeface="Varela Round" panose="00000500000000000000" pitchFamily="2" charset="-79"/>
            </a:endParaRPr>
          </a:p>
        </p:txBody>
      </p:sp>
      <p:pic>
        <p:nvPicPr>
          <p:cNvPr id="12" name="תמונה 11"/>
          <p:cNvPicPr>
            <a:picLocks noChangeAspect="1"/>
          </p:cNvPicPr>
          <p:nvPr userDrawn="1"/>
        </p:nvPicPr>
        <p:blipFill rotWithShape="1">
          <a:blip r:embed="rId2" cstate="print">
            <a:extLst>
              <a:ext uri="{28A0092B-C50C-407E-A947-70E740481C1C}">
                <a14:useLocalDpi xmlns:a14="http://schemas.microsoft.com/office/drawing/2010/main" val="0"/>
              </a:ext>
            </a:extLst>
          </a:blip>
          <a:srcRect l="33058" r="33511" b="26248"/>
          <a:stretch/>
        </p:blipFill>
        <p:spPr>
          <a:xfrm>
            <a:off x="5445286" y="369916"/>
            <a:ext cx="1301430" cy="1597430"/>
          </a:xfrm>
          <a:prstGeom prst="rect">
            <a:avLst/>
          </a:prstGeom>
        </p:spPr>
      </p:pic>
    </p:spTree>
    <p:extLst>
      <p:ext uri="{BB962C8B-B14F-4D97-AF65-F5344CB8AC3E}">
        <p14:creationId xmlns:p14="http://schemas.microsoft.com/office/powerpoint/2010/main" val="76970919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2 כותרו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515273" y="213094"/>
            <a:ext cx="11161453" cy="720000"/>
          </a:xfrm>
          <a:noFill/>
        </p:spPr>
        <p:txBody>
          <a:bodyPr vert="horz" lIns="91440" tIns="45720" rIns="91440" bIns="45720" rtlCol="1" anchor="ctr">
            <a:noAutofit/>
          </a:bodyPr>
          <a:lstStyle>
            <a:lvl1pPr marL="0" marR="0" indent="0" algn="ctr" defTabSz="914400" rtl="1" eaLnBrk="1" fontAlgn="auto" latinLnBrk="0" hangingPunct="1">
              <a:lnSpc>
                <a:spcPct val="100000"/>
              </a:lnSpc>
              <a:spcBef>
                <a:spcPct val="0"/>
              </a:spcBef>
              <a:spcAft>
                <a:spcPts val="0"/>
              </a:spcAft>
              <a:buClrTx/>
              <a:buSzTx/>
              <a:buFontTx/>
              <a:buNone/>
              <a:tabLst/>
              <a:defRPr kumimoji="0" lang="he-IL" sz="48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5" name="מציין מיקום טקסט 4"/>
          <p:cNvSpPr>
            <a:spLocks noGrp="1"/>
          </p:cNvSpPr>
          <p:nvPr>
            <p:ph type="body" sz="quarter" idx="3"/>
          </p:nvPr>
        </p:nvSpPr>
        <p:spPr>
          <a:xfrm>
            <a:off x="515273" y="1185681"/>
            <a:ext cx="11161452" cy="540000"/>
          </a:xfrm>
        </p:spPr>
        <p:txBody>
          <a:bodyPr anchor="b">
            <a:noAutofit/>
          </a:bodyPr>
          <a:lstStyle>
            <a:lvl1pPr marL="0" indent="0">
              <a:buNone/>
              <a:defRPr sz="3200" b="1">
                <a:solidFill>
                  <a:srgbClr val="0070C0"/>
                </a:solidFill>
                <a:latin typeface="Varela Round" pitchFamily="2" charset="-79"/>
                <a:cs typeface="Varela Round" pitchFamily="2" charset="-79"/>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dirty="0"/>
              <a:t>לחץ כדי לערוך סגנונות טקסט של תבנית בסיס</a:t>
            </a:r>
          </a:p>
        </p:txBody>
      </p:sp>
      <p:sp>
        <p:nvSpPr>
          <p:cNvPr id="6" name="מציין מיקום תוכן 5"/>
          <p:cNvSpPr>
            <a:spLocks noGrp="1"/>
          </p:cNvSpPr>
          <p:nvPr>
            <p:ph sz="quarter" idx="4"/>
          </p:nvPr>
        </p:nvSpPr>
        <p:spPr>
          <a:xfrm>
            <a:off x="515273" y="1725682"/>
            <a:ext cx="11161453" cy="4152517"/>
          </a:xfrm>
        </p:spPr>
        <p:txBody>
          <a:bodyPr>
            <a:normAutofit/>
          </a:bodyPr>
          <a:lstStyle>
            <a:lvl1pPr>
              <a:lnSpc>
                <a:spcPct val="100000"/>
              </a:lnSpc>
              <a:spcBef>
                <a:spcPts val="0"/>
              </a:spcBef>
              <a:spcAft>
                <a:spcPts val="600"/>
              </a:spcAft>
              <a:defRPr lang="he-IL" sz="2400" kern="1200" dirty="0" smtClean="0">
                <a:solidFill>
                  <a:srgbClr val="002060"/>
                </a:solidFill>
                <a:latin typeface="Varela Round" pitchFamily="2" charset="-79"/>
                <a:ea typeface="+mn-ea"/>
                <a:cs typeface="Varela Round" pitchFamily="2" charset="-79"/>
              </a:defRPr>
            </a:lvl1pPr>
            <a:lvl2pPr>
              <a:lnSpc>
                <a:spcPct val="100000"/>
              </a:lnSpc>
              <a:spcBef>
                <a:spcPts val="0"/>
              </a:spcBef>
              <a:spcAft>
                <a:spcPts val="600"/>
              </a:spcAft>
              <a:defRPr lang="he-IL" sz="2400" kern="1200" dirty="0" smtClean="0">
                <a:solidFill>
                  <a:srgbClr val="002060"/>
                </a:solidFill>
                <a:latin typeface="Varela Round" pitchFamily="2" charset="-79"/>
                <a:ea typeface="+mn-ea"/>
                <a:cs typeface="Varela Round" pitchFamily="2" charset="-79"/>
              </a:defRPr>
            </a:lvl2pPr>
            <a:lvl3pPr>
              <a:defRPr sz="1800"/>
            </a:lvl3pPr>
            <a:lvl4pPr>
              <a:defRPr sz="1600"/>
            </a:lvl4pPr>
            <a:lvl5pPr>
              <a:defRPr sz="1600"/>
            </a:lvl5pPr>
            <a:lvl6pPr>
              <a:defRPr sz="1600"/>
            </a:lvl6pPr>
            <a:lvl7pPr>
              <a:defRPr sz="1600"/>
            </a:lvl7pPr>
            <a:lvl8pPr>
              <a:defRPr sz="1600"/>
            </a:lvl8pPr>
            <a:lvl9pPr>
              <a:defRPr sz="1600"/>
            </a:lvl9pPr>
          </a:lstStyle>
          <a:p>
            <a:pPr marL="342900" lvl="0" indent="-342900" algn="r" defTabSz="914400" rtl="1" eaLnBrk="1" latinLnBrk="0" hangingPunct="1">
              <a:lnSpc>
                <a:spcPct val="150000"/>
              </a:lnSpc>
              <a:spcBef>
                <a:spcPct val="20000"/>
              </a:spcBef>
              <a:buFont typeface="Arial" pitchFamily="34" charset="0"/>
              <a:buChar char="•"/>
            </a:pPr>
            <a:r>
              <a:rPr lang="he-IL" dirty="0"/>
              <a:t>לחץ כדי לערוך סגנונות טקסט של תבנית בסיס</a:t>
            </a:r>
          </a:p>
          <a:p>
            <a:pPr marL="742950" lvl="1" indent="-285750" algn="r" defTabSz="914400" rtl="1" eaLnBrk="1" latinLnBrk="0" hangingPunct="1">
              <a:lnSpc>
                <a:spcPct val="150000"/>
              </a:lnSpc>
              <a:spcBef>
                <a:spcPct val="20000"/>
              </a:spcBef>
              <a:buFont typeface="Arial" pitchFamily="34" charset="0"/>
              <a:buChar char="–"/>
            </a:pPr>
            <a:r>
              <a:rPr lang="he-IL" dirty="0"/>
              <a:t>רמה שנייה</a:t>
            </a:r>
          </a:p>
        </p:txBody>
      </p:sp>
      <p:sp>
        <p:nvSpPr>
          <p:cNvPr id="10" name="מלבן מעוגל 9"/>
          <p:cNvSpPr/>
          <p:nvPr userDrawn="1"/>
        </p:nvSpPr>
        <p:spPr>
          <a:xfrm>
            <a:off x="1" y="5878199"/>
            <a:ext cx="476619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prstClr val="white"/>
              </a:solidFill>
              <a:latin typeface="Varela Round" pitchFamily="2" charset="-79"/>
              <a:cs typeface="Varela Round" pitchFamily="2" charset="-79"/>
            </a:endParaRPr>
          </a:p>
        </p:txBody>
      </p:sp>
      <p:sp>
        <p:nvSpPr>
          <p:cNvPr id="11" name="מלבן מעוגל 10"/>
          <p:cNvSpPr/>
          <p:nvPr userDrawn="1"/>
        </p:nvSpPr>
        <p:spPr>
          <a:xfrm>
            <a:off x="8667715" y="-110812"/>
            <a:ext cx="5300119" cy="221623"/>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prstClr val="white"/>
              </a:solidFill>
              <a:latin typeface="Varela Round" pitchFamily="2" charset="-79"/>
              <a:cs typeface="Varela Round" pitchFamily="2" charset="-79"/>
            </a:endParaRPr>
          </a:p>
        </p:txBody>
      </p:sp>
      <p:sp>
        <p:nvSpPr>
          <p:cNvPr id="12" name="מלבן מעוגל 11"/>
          <p:cNvSpPr/>
          <p:nvPr userDrawn="1"/>
        </p:nvSpPr>
        <p:spPr>
          <a:xfrm>
            <a:off x="0" y="6306749"/>
            <a:ext cx="7724431"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prstClr val="white"/>
              </a:solidFill>
              <a:latin typeface="Varela Round" pitchFamily="2" charset="-79"/>
              <a:cs typeface="Varela Round" pitchFamily="2" charset="-79"/>
            </a:endParaRPr>
          </a:p>
        </p:txBody>
      </p:sp>
    </p:spTree>
    <p:extLst>
      <p:ext uri="{BB962C8B-B14F-4D97-AF65-F5344CB8AC3E}">
        <p14:creationId xmlns:p14="http://schemas.microsoft.com/office/powerpoint/2010/main" val="3981806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C54AA7B2-2B7C-4A92-83ED-AFB4F9295A39}" type="datetimeFigureOut">
              <a:rPr lang="he-IL" smtClean="0"/>
              <a:t>י"ז/סיון/תש"ף</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86BFEE0A-002C-40B6-8C1E-734A755A4A07}" type="slidenum">
              <a:rPr lang="he-IL" smtClean="0"/>
              <a:t>‹#›</a:t>
            </a:fld>
            <a:endParaRPr lang="he-IL"/>
          </a:p>
        </p:txBody>
      </p:sp>
    </p:spTree>
    <p:extLst>
      <p:ext uri="{BB962C8B-B14F-4D97-AF65-F5344CB8AC3E}">
        <p14:creationId xmlns:p14="http://schemas.microsoft.com/office/powerpoint/2010/main" val="1293225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sz="half" idx="1"/>
          </p:nvPr>
        </p:nvSpPr>
        <p:spPr>
          <a:xfrm>
            <a:off x="838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p:cNvSpPr>
            <a:spLocks noGrp="1"/>
          </p:cNvSpPr>
          <p:nvPr>
            <p:ph sz="half" idx="2"/>
          </p:nvPr>
        </p:nvSpPr>
        <p:spPr>
          <a:xfrm>
            <a:off x="6172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p:cNvSpPr>
            <a:spLocks noGrp="1"/>
          </p:cNvSpPr>
          <p:nvPr>
            <p:ph type="dt" sz="half" idx="10"/>
          </p:nvPr>
        </p:nvSpPr>
        <p:spPr/>
        <p:txBody>
          <a:bodyPr/>
          <a:lstStyle/>
          <a:p>
            <a:fld id="{C54AA7B2-2B7C-4A92-83ED-AFB4F9295A39}" type="datetimeFigureOut">
              <a:rPr lang="he-IL" smtClean="0"/>
              <a:t>י"ז/סיון/תש"ף</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86BFEE0A-002C-40B6-8C1E-734A755A4A07}" type="slidenum">
              <a:rPr lang="he-IL" smtClean="0"/>
              <a:t>‹#›</a:t>
            </a:fld>
            <a:endParaRPr lang="he-IL"/>
          </a:p>
        </p:txBody>
      </p:sp>
    </p:spTree>
    <p:extLst>
      <p:ext uri="{BB962C8B-B14F-4D97-AF65-F5344CB8AC3E}">
        <p14:creationId xmlns:p14="http://schemas.microsoft.com/office/powerpoint/2010/main" val="736938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p:cNvSpPr>
            <a:spLocks noGrp="1"/>
          </p:cNvSpPr>
          <p:nvPr>
            <p:ph type="dt" sz="half" idx="10"/>
          </p:nvPr>
        </p:nvSpPr>
        <p:spPr/>
        <p:txBody>
          <a:bodyPr/>
          <a:lstStyle/>
          <a:p>
            <a:fld id="{C54AA7B2-2B7C-4A92-83ED-AFB4F9295A39}" type="datetimeFigureOut">
              <a:rPr lang="he-IL" smtClean="0"/>
              <a:t>י"ז/סיון/תש"ף</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86BFEE0A-002C-40B6-8C1E-734A755A4A07}" type="slidenum">
              <a:rPr lang="he-IL" smtClean="0"/>
              <a:t>‹#›</a:t>
            </a:fld>
            <a:endParaRPr lang="he-IL"/>
          </a:p>
        </p:txBody>
      </p:sp>
    </p:spTree>
    <p:extLst>
      <p:ext uri="{BB962C8B-B14F-4D97-AF65-F5344CB8AC3E}">
        <p14:creationId xmlns:p14="http://schemas.microsoft.com/office/powerpoint/2010/main" val="38842044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p:cNvSpPr>
            <a:spLocks noGrp="1"/>
          </p:cNvSpPr>
          <p:nvPr>
            <p:ph type="dt" sz="half" idx="10"/>
          </p:nvPr>
        </p:nvSpPr>
        <p:spPr/>
        <p:txBody>
          <a:bodyPr/>
          <a:lstStyle/>
          <a:p>
            <a:fld id="{C54AA7B2-2B7C-4A92-83ED-AFB4F9295A39}" type="datetimeFigureOut">
              <a:rPr lang="he-IL" smtClean="0"/>
              <a:t>י"ז/סיון/תש"ף</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86BFEE0A-002C-40B6-8C1E-734A755A4A07}" type="slidenum">
              <a:rPr lang="he-IL" smtClean="0"/>
              <a:t>‹#›</a:t>
            </a:fld>
            <a:endParaRPr lang="he-IL"/>
          </a:p>
        </p:txBody>
      </p:sp>
    </p:spTree>
    <p:extLst>
      <p:ext uri="{BB962C8B-B14F-4D97-AF65-F5344CB8AC3E}">
        <p14:creationId xmlns:p14="http://schemas.microsoft.com/office/powerpoint/2010/main" val="11042216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C54AA7B2-2B7C-4A92-83ED-AFB4F9295A39}" type="datetimeFigureOut">
              <a:rPr lang="he-IL" smtClean="0"/>
              <a:t>י"ז/סיון/תש"ף</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86BFEE0A-002C-40B6-8C1E-734A755A4A07}" type="slidenum">
              <a:rPr lang="he-IL" smtClean="0"/>
              <a:t>‹#›</a:t>
            </a:fld>
            <a:endParaRPr lang="he-IL"/>
          </a:p>
        </p:txBody>
      </p:sp>
    </p:spTree>
    <p:extLst>
      <p:ext uri="{BB962C8B-B14F-4D97-AF65-F5344CB8AC3E}">
        <p14:creationId xmlns:p14="http://schemas.microsoft.com/office/powerpoint/2010/main" val="590595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C54AA7B2-2B7C-4A92-83ED-AFB4F9295A39}" type="datetimeFigureOut">
              <a:rPr lang="he-IL" smtClean="0"/>
              <a:t>י"ז/סיון/תש"ף</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86BFEE0A-002C-40B6-8C1E-734A755A4A07}" type="slidenum">
              <a:rPr lang="he-IL" smtClean="0"/>
              <a:t>‹#›</a:t>
            </a:fld>
            <a:endParaRPr lang="he-IL"/>
          </a:p>
        </p:txBody>
      </p:sp>
    </p:spTree>
    <p:extLst>
      <p:ext uri="{BB962C8B-B14F-4D97-AF65-F5344CB8AC3E}">
        <p14:creationId xmlns:p14="http://schemas.microsoft.com/office/powerpoint/2010/main" val="577612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C54AA7B2-2B7C-4A92-83ED-AFB4F9295A39}" type="datetimeFigureOut">
              <a:rPr lang="he-IL" smtClean="0"/>
              <a:t>י"ז/סיון/תש"ף</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86BFEE0A-002C-40B6-8C1E-734A755A4A07}" type="slidenum">
              <a:rPr lang="he-IL" smtClean="0"/>
              <a:t>‹#›</a:t>
            </a:fld>
            <a:endParaRPr lang="he-IL"/>
          </a:p>
        </p:txBody>
      </p:sp>
    </p:spTree>
    <p:extLst>
      <p:ext uri="{BB962C8B-B14F-4D97-AF65-F5344CB8AC3E}">
        <p14:creationId xmlns:p14="http://schemas.microsoft.com/office/powerpoint/2010/main" val="1658822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dirty="0"/>
              <a:t>לחץ כדי לערוך סגנונות טקסט של תבנית בסיס</a:t>
            </a:r>
          </a:p>
          <a:p>
            <a:pPr lvl="1"/>
            <a:r>
              <a:rPr lang="he-IL" dirty="0"/>
              <a:t>רמה שנייה</a:t>
            </a:r>
          </a:p>
          <a:p>
            <a:pPr lvl="2"/>
            <a:r>
              <a:rPr lang="he-IL" dirty="0"/>
              <a:t>רמה שלישית</a:t>
            </a:r>
          </a:p>
          <a:p>
            <a:pPr lvl="3"/>
            <a:r>
              <a:rPr lang="he-IL" dirty="0"/>
              <a:t>רמה רביעית</a:t>
            </a:r>
          </a:p>
          <a:p>
            <a:pPr lvl="4"/>
            <a:r>
              <a:rPr lang="he-IL" dirty="0"/>
              <a:t>רמה חמישית</a:t>
            </a:r>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cs typeface="Varela Round" panose="00000500000000000000" pitchFamily="2" charset="-79"/>
              </a:defRPr>
            </a:lvl1pPr>
          </a:lstStyle>
          <a:p>
            <a:fld id="{C54AA7B2-2B7C-4A92-83ED-AFB4F9295A39}" type="datetimeFigureOut">
              <a:rPr lang="he-IL" smtClean="0"/>
              <a:pPr/>
              <a:t>י"ז/סיון/תש"ף</a:t>
            </a:fld>
            <a:endParaRPr lang="he-IL" dirty="0"/>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cs typeface="Varela Round" panose="00000500000000000000" pitchFamily="2" charset="-79"/>
              </a:defRPr>
            </a:lvl1pPr>
          </a:lstStyle>
          <a:p>
            <a:endParaRPr lang="he-IL" dirty="0"/>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cs typeface="Varela Round" panose="00000500000000000000" pitchFamily="2" charset="-79"/>
              </a:defRPr>
            </a:lvl1pPr>
          </a:lstStyle>
          <a:p>
            <a:fld id="{86BFEE0A-002C-40B6-8C1E-734A755A4A07}" type="slidenum">
              <a:rPr lang="he-IL" smtClean="0"/>
              <a:pPr/>
              <a:t>‹#›</a:t>
            </a:fld>
            <a:endParaRPr lang="he-IL" dirty="0"/>
          </a:p>
        </p:txBody>
      </p:sp>
    </p:spTree>
    <p:extLst>
      <p:ext uri="{BB962C8B-B14F-4D97-AF65-F5344CB8AC3E}">
        <p14:creationId xmlns:p14="http://schemas.microsoft.com/office/powerpoint/2010/main" val="36779991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Varela Round" panose="00000500000000000000" pitchFamily="2" charset="-79"/>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Varela Round" panose="00000500000000000000" pitchFamily="2" charset="-79"/>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Varela Round" panose="00000500000000000000" pitchFamily="2" charset="-79"/>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Varela Round" panose="00000500000000000000" pitchFamily="2" charset="-79"/>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Varela Round" panose="00000500000000000000" pitchFamily="2" charset="-79"/>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dirty="0"/>
              <a:t>לחץ כדי לערוך סגנונות טקסט של תבנית בסיס</a:t>
            </a:r>
          </a:p>
          <a:p>
            <a:pPr lvl="1"/>
            <a:r>
              <a:rPr lang="he-IL" dirty="0"/>
              <a:t>רמה שנייה</a:t>
            </a:r>
          </a:p>
          <a:p>
            <a:pPr lvl="2"/>
            <a:r>
              <a:rPr lang="he-IL" dirty="0"/>
              <a:t>רמה שלישית</a:t>
            </a:r>
          </a:p>
          <a:p>
            <a:pPr lvl="3"/>
            <a:r>
              <a:rPr lang="he-IL" dirty="0"/>
              <a:t>רמה רביעית</a:t>
            </a:r>
          </a:p>
          <a:p>
            <a:pPr lvl="4"/>
            <a:r>
              <a:rPr lang="he-IL" dirty="0"/>
              <a:t>רמה חמישית</a:t>
            </a:r>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cs typeface="Varela Round" panose="00000500000000000000" pitchFamily="2" charset="-79"/>
              </a:defRPr>
            </a:lvl1pPr>
          </a:lstStyle>
          <a:p>
            <a:fld id="{C54AA7B2-2B7C-4A92-83ED-AFB4F9295A39}" type="datetimeFigureOut">
              <a:rPr lang="he-IL" smtClean="0">
                <a:solidFill>
                  <a:prstClr val="black">
                    <a:tint val="75000"/>
                  </a:prstClr>
                </a:solidFill>
              </a:rPr>
              <a:pPr/>
              <a:t>י"ז/סיון/תש"ף</a:t>
            </a:fld>
            <a:endParaRPr lang="he-IL" dirty="0">
              <a:solidFill>
                <a:prstClr val="black">
                  <a:tint val="75000"/>
                </a:prstClr>
              </a:solidFill>
            </a:endParaRPr>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cs typeface="Varela Round" panose="00000500000000000000" pitchFamily="2" charset="-79"/>
              </a:defRPr>
            </a:lvl1pPr>
          </a:lstStyle>
          <a:p>
            <a:endParaRPr lang="he-IL" dirty="0">
              <a:solidFill>
                <a:prstClr val="black">
                  <a:tint val="75000"/>
                </a:prstClr>
              </a:solidFill>
            </a:endParaRPr>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cs typeface="Varela Round" panose="00000500000000000000" pitchFamily="2" charset="-79"/>
              </a:defRPr>
            </a:lvl1pPr>
          </a:lstStyle>
          <a:p>
            <a:fld id="{86BFEE0A-002C-40B6-8C1E-734A755A4A07}" type="slidenum">
              <a:rPr lang="he-IL" smtClean="0">
                <a:solidFill>
                  <a:prstClr val="black">
                    <a:tint val="75000"/>
                  </a:prstClr>
                </a:solidFill>
              </a:rPr>
              <a:pPr/>
              <a:t>‹#›</a:t>
            </a:fld>
            <a:endParaRPr lang="he-IL" dirty="0">
              <a:solidFill>
                <a:prstClr val="black">
                  <a:tint val="75000"/>
                </a:prstClr>
              </a:solidFill>
            </a:endParaRPr>
          </a:p>
        </p:txBody>
      </p:sp>
    </p:spTree>
    <p:extLst>
      <p:ext uri="{BB962C8B-B14F-4D97-AF65-F5344CB8AC3E}">
        <p14:creationId xmlns:p14="http://schemas.microsoft.com/office/powerpoint/2010/main" val="588647937"/>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 id="2147483677" r:id="rId13"/>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Varela Round" panose="00000500000000000000" pitchFamily="2" charset="-79"/>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Varela Round" panose="00000500000000000000" pitchFamily="2" charset="-79"/>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Varela Round" panose="00000500000000000000" pitchFamily="2" charset="-79"/>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Varela Round" panose="00000500000000000000" pitchFamily="2" charset="-79"/>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Varela Round" panose="00000500000000000000" pitchFamily="2" charset="-79"/>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ctrTitle"/>
          </p:nvPr>
        </p:nvSpPr>
        <p:spPr/>
        <p:txBody>
          <a:bodyPr>
            <a:normAutofit fontScale="90000"/>
          </a:bodyPr>
          <a:lstStyle/>
          <a:p>
            <a:pPr algn="ctr"/>
            <a:r>
              <a:rPr lang="he-IL" dirty="0"/>
              <a:t>מערכת שיעורים למגזר החרדי</a:t>
            </a:r>
          </a:p>
        </p:txBody>
      </p:sp>
      <p:sp>
        <p:nvSpPr>
          <p:cNvPr id="2" name="מלבן 1"/>
          <p:cNvSpPr/>
          <p:nvPr/>
        </p:nvSpPr>
        <p:spPr>
          <a:xfrm>
            <a:off x="5125453" y="360948"/>
            <a:ext cx="1780673" cy="16362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cs typeface="Varela Round" panose="00000500000000000000" pitchFamily="2" charset="-79"/>
            </a:endParaRPr>
          </a:p>
        </p:txBody>
      </p:sp>
    </p:spTree>
    <p:extLst>
      <p:ext uri="{BB962C8B-B14F-4D97-AF65-F5344CB8AC3E}">
        <p14:creationId xmlns:p14="http://schemas.microsoft.com/office/powerpoint/2010/main" val="3397874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cxnSp>
        <p:nvCxnSpPr>
          <p:cNvPr id="12" name="מחבר ישר 11"/>
          <p:cNvCxnSpPr/>
          <p:nvPr/>
        </p:nvCxnSpPr>
        <p:spPr>
          <a:xfrm>
            <a:off x="163118" y="565944"/>
            <a:ext cx="9144000" cy="0"/>
          </a:xfrm>
          <a:prstGeom prst="line">
            <a:avLst/>
          </a:prstGeom>
          <a:ln>
            <a:solidFill>
              <a:srgbClr val="99FF33"/>
            </a:solidFill>
          </a:ln>
        </p:spPr>
        <p:style>
          <a:lnRef idx="1">
            <a:schemeClr val="accent1"/>
          </a:lnRef>
          <a:fillRef idx="0">
            <a:schemeClr val="accent1"/>
          </a:fillRef>
          <a:effectRef idx="0">
            <a:schemeClr val="accent1"/>
          </a:effectRef>
          <a:fontRef idx="minor">
            <a:schemeClr val="tx1"/>
          </a:fontRef>
        </p:style>
      </p:cxnSp>
      <p:sp>
        <p:nvSpPr>
          <p:cNvPr id="2" name="AutoShape 8" descr="ישיבת פוניבז' | JDN - חדשות"/>
          <p:cNvSpPr>
            <a:spLocks noChangeAspect="1" noChangeArrowheads="1"/>
          </p:cNvSpPr>
          <p:nvPr/>
        </p:nvSpPr>
        <p:spPr bwMode="auto">
          <a:xfrm>
            <a:off x="447675" y="-177801"/>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e-IL" dirty="0">
              <a:cs typeface="Varela Round" panose="00000500000000000000" pitchFamily="2" charset="-79"/>
            </a:endParaRPr>
          </a:p>
        </p:txBody>
      </p:sp>
      <p:sp>
        <p:nvSpPr>
          <p:cNvPr id="26" name="TextBox 25"/>
          <p:cNvSpPr txBox="1"/>
          <p:nvPr/>
        </p:nvSpPr>
        <p:spPr>
          <a:xfrm>
            <a:off x="178180" y="-143418"/>
            <a:ext cx="8599317" cy="1433726"/>
          </a:xfrm>
          <a:prstGeom prst="rect">
            <a:avLst/>
          </a:prstGeom>
          <a:noFill/>
        </p:spPr>
        <p:txBody>
          <a:bodyPr wrap="square" rtlCol="1">
            <a:spAutoFit/>
          </a:bodyPr>
          <a:lstStyle/>
          <a:p>
            <a:pPr algn="l"/>
            <a:r>
              <a:rPr lang="he-IL" sz="4000" b="1" dirty="0">
                <a:solidFill>
                  <a:srgbClr val="00CC00"/>
                </a:solidFill>
                <a:latin typeface="Varela Round" panose="00000500000000000000" pitchFamily="2" charset="-79"/>
                <a:cs typeface="Varela Round" panose="00000500000000000000" pitchFamily="2" charset="-79"/>
              </a:rPr>
              <a:t>זכויות מיוחדות לאזרחים </a:t>
            </a:r>
            <a:endParaRPr lang="en-US" sz="4000" b="1" dirty="0">
              <a:solidFill>
                <a:srgbClr val="00CC00"/>
              </a:solidFill>
              <a:latin typeface="Varela Round" panose="00000500000000000000" pitchFamily="2" charset="-79"/>
              <a:cs typeface="Varela Round" panose="00000500000000000000" pitchFamily="2" charset="-79"/>
            </a:endParaRPr>
          </a:p>
          <a:p>
            <a:pPr>
              <a:lnSpc>
                <a:spcPts val="3500"/>
              </a:lnSpc>
            </a:pPr>
            <a:endParaRPr lang="he-IL" sz="4000" dirty="0">
              <a:solidFill>
                <a:schemeClr val="bg2"/>
              </a:solidFill>
              <a:latin typeface="avivbold" pitchFamily="2" charset="-79"/>
              <a:cs typeface="Keren" pitchFamily="2" charset="-79"/>
            </a:endParaRPr>
          </a:p>
          <a:p>
            <a:endParaRPr lang="he-IL" dirty="0">
              <a:latin typeface="avivbold" pitchFamily="2" charset="-79"/>
              <a:cs typeface="avivbold" pitchFamily="2" charset="-79"/>
            </a:endParaRPr>
          </a:p>
        </p:txBody>
      </p:sp>
      <p:sp>
        <p:nvSpPr>
          <p:cNvPr id="3" name="מלבן מעוגל 2"/>
          <p:cNvSpPr/>
          <p:nvPr/>
        </p:nvSpPr>
        <p:spPr>
          <a:xfrm>
            <a:off x="8130362" y="666130"/>
            <a:ext cx="1407338" cy="1333539"/>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800" b="1" dirty="0">
                <a:solidFill>
                  <a:schemeClr val="tx1"/>
                </a:solidFill>
                <a:latin typeface="Varela Round" panose="00000500000000000000" pitchFamily="2" charset="-79"/>
                <a:cs typeface="Varela Round" panose="00000500000000000000" pitchFamily="2" charset="-79"/>
              </a:rPr>
              <a:t>בחירה</a:t>
            </a:r>
          </a:p>
        </p:txBody>
      </p:sp>
      <p:sp>
        <p:nvSpPr>
          <p:cNvPr id="36" name="מלבן מעוגל 35"/>
          <p:cNvSpPr/>
          <p:nvPr/>
        </p:nvSpPr>
        <p:spPr>
          <a:xfrm>
            <a:off x="209721" y="666130"/>
            <a:ext cx="7920641" cy="1333540"/>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endParaRPr lang="he-IL" sz="2800" dirty="0">
              <a:latin typeface="Varela Round" panose="00000500000000000000" pitchFamily="2" charset="-79"/>
              <a:cs typeface="Varela Round" panose="00000500000000000000" pitchFamily="2" charset="-79"/>
            </a:endParaRPr>
          </a:p>
          <a:p>
            <a:pPr algn="just"/>
            <a:r>
              <a:rPr lang="he-IL" sz="2800" dirty="0">
                <a:solidFill>
                  <a:schemeClr val="tx1"/>
                </a:solidFill>
                <a:latin typeface="Varela Round" panose="00000500000000000000" pitchFamily="2" charset="-79"/>
                <a:cs typeface="Varela Round" panose="00000500000000000000" pitchFamily="2" charset="-79"/>
              </a:rPr>
              <a:t>אזרח בלבד יכול לבחור ולהיבחר </a:t>
            </a:r>
            <a:r>
              <a:rPr lang="he-IL" sz="2800" b="1" dirty="0">
                <a:solidFill>
                  <a:srgbClr val="FFC000"/>
                </a:solidFill>
                <a:latin typeface="Varela Round" panose="00000500000000000000" pitchFamily="2" charset="-79"/>
                <a:cs typeface="Varela Round" panose="00000500000000000000" pitchFamily="2" charset="-79"/>
              </a:rPr>
              <a:t>לכנסת.</a:t>
            </a:r>
            <a:endParaRPr lang="en-US" sz="2800" b="1" dirty="0">
              <a:solidFill>
                <a:srgbClr val="FFC000"/>
              </a:solidFill>
              <a:latin typeface="Varela Round" panose="00000500000000000000" pitchFamily="2" charset="-79"/>
              <a:cs typeface="Varela Round" panose="00000500000000000000" pitchFamily="2" charset="-79"/>
            </a:endParaRPr>
          </a:p>
          <a:p>
            <a:pPr algn="just"/>
            <a:endParaRPr lang="he-IL" sz="3200" dirty="0">
              <a:latin typeface="Varela Round" panose="00000500000000000000" pitchFamily="2" charset="-79"/>
              <a:cs typeface="Varela Round" panose="00000500000000000000" pitchFamily="2" charset="-79"/>
            </a:endParaRPr>
          </a:p>
        </p:txBody>
      </p:sp>
      <p:sp>
        <p:nvSpPr>
          <p:cNvPr id="11" name="מלבן מעוגל 10"/>
          <p:cNvSpPr/>
          <p:nvPr/>
        </p:nvSpPr>
        <p:spPr>
          <a:xfrm>
            <a:off x="209721" y="1994108"/>
            <a:ext cx="7920641" cy="1333540"/>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r>
              <a:rPr lang="he-IL" sz="2800" dirty="0">
                <a:solidFill>
                  <a:schemeClr val="tx1"/>
                </a:solidFill>
                <a:latin typeface="Varela Round" panose="00000500000000000000" pitchFamily="2" charset="-79"/>
                <a:cs typeface="Varela Round" panose="00000500000000000000" pitchFamily="2" charset="-79"/>
              </a:rPr>
              <a:t>אזרח בלבד יכול לעבוד בשירות המדינה.</a:t>
            </a:r>
          </a:p>
        </p:txBody>
      </p:sp>
      <p:sp>
        <p:nvSpPr>
          <p:cNvPr id="13" name="מלבן מעוגל 12"/>
          <p:cNvSpPr/>
          <p:nvPr/>
        </p:nvSpPr>
        <p:spPr>
          <a:xfrm>
            <a:off x="8142877" y="1994109"/>
            <a:ext cx="1407338" cy="1333539"/>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800" b="1" dirty="0">
                <a:solidFill>
                  <a:schemeClr val="tx1"/>
                </a:solidFill>
                <a:latin typeface="Varela Round" panose="00000500000000000000" pitchFamily="2" charset="-79"/>
                <a:cs typeface="Varela Round" panose="00000500000000000000" pitchFamily="2" charset="-79"/>
              </a:rPr>
              <a:t>שירות המדינה</a:t>
            </a:r>
          </a:p>
        </p:txBody>
      </p:sp>
      <p:sp>
        <p:nvSpPr>
          <p:cNvPr id="14" name="מלבן מעוגל 13"/>
          <p:cNvSpPr/>
          <p:nvPr/>
        </p:nvSpPr>
        <p:spPr>
          <a:xfrm>
            <a:off x="224598" y="3322087"/>
            <a:ext cx="7920641" cy="1333540"/>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he-IL" sz="2800" dirty="0">
                <a:solidFill>
                  <a:schemeClr val="tx1"/>
                </a:solidFill>
                <a:latin typeface="Varela Round" panose="00000500000000000000" pitchFamily="2" charset="-79"/>
                <a:cs typeface="Varela Round" panose="00000500000000000000" pitchFamily="2" charset="-79"/>
              </a:rPr>
              <a:t>אזרח בלבד זכאי לקבל את הגנת המדינה וסיועה </a:t>
            </a:r>
            <a:r>
              <a:rPr lang="he-IL" sz="2800" dirty="0">
                <a:solidFill>
                  <a:srgbClr val="FFC000"/>
                </a:solidFill>
                <a:latin typeface="Varela Round" panose="00000500000000000000" pitchFamily="2" charset="-79"/>
                <a:cs typeface="Varela Round" panose="00000500000000000000" pitchFamily="2" charset="-79"/>
              </a:rPr>
              <a:t>(</a:t>
            </a:r>
            <a:r>
              <a:rPr lang="he-IL" sz="2800" b="1" dirty="0">
                <a:solidFill>
                  <a:srgbClr val="FFC000"/>
                </a:solidFill>
                <a:latin typeface="Varela Round" panose="00000500000000000000" pitchFamily="2" charset="-79"/>
                <a:cs typeface="Varela Round" panose="00000500000000000000" pitchFamily="2" charset="-79"/>
              </a:rPr>
              <a:t>למעט במקרים יוצאי דופן).</a:t>
            </a:r>
            <a:endParaRPr lang="en-US" sz="2800" b="1" dirty="0">
              <a:solidFill>
                <a:srgbClr val="FFC000"/>
              </a:solidFill>
              <a:latin typeface="Varela Round" panose="00000500000000000000" pitchFamily="2" charset="-79"/>
              <a:cs typeface="Varela Round" panose="00000500000000000000" pitchFamily="2" charset="-79"/>
            </a:endParaRPr>
          </a:p>
        </p:txBody>
      </p:sp>
      <p:sp>
        <p:nvSpPr>
          <p:cNvPr id="15" name="מלבן מעוגל 14"/>
          <p:cNvSpPr/>
          <p:nvPr/>
        </p:nvSpPr>
        <p:spPr>
          <a:xfrm>
            <a:off x="8155392" y="3322087"/>
            <a:ext cx="1407338" cy="1333539"/>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800" b="1" dirty="0">
                <a:solidFill>
                  <a:schemeClr val="tx1"/>
                </a:solidFill>
                <a:latin typeface="Varela Round" panose="00000500000000000000" pitchFamily="2" charset="-79"/>
                <a:cs typeface="Varela Round" panose="00000500000000000000" pitchFamily="2" charset="-79"/>
              </a:rPr>
              <a:t>הגנה</a:t>
            </a:r>
          </a:p>
        </p:txBody>
      </p:sp>
      <p:sp>
        <p:nvSpPr>
          <p:cNvPr id="16" name="מלבן מעוגל 15"/>
          <p:cNvSpPr/>
          <p:nvPr/>
        </p:nvSpPr>
        <p:spPr>
          <a:xfrm>
            <a:off x="199013" y="4650065"/>
            <a:ext cx="7920641" cy="1333540"/>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r>
              <a:rPr lang="he-IL" sz="2800" dirty="0">
                <a:solidFill>
                  <a:schemeClr val="tx1"/>
                </a:solidFill>
                <a:latin typeface="Varela Round" panose="00000500000000000000" pitchFamily="2" charset="-79"/>
                <a:cs typeface="Varela Round" panose="00000500000000000000" pitchFamily="2" charset="-79"/>
              </a:rPr>
              <a:t>אזרח בלבד זכאי להיכנס ולצאת מן המדינה ללא הגבלה באמצעות דרכון </a:t>
            </a:r>
            <a:r>
              <a:rPr lang="he-IL" sz="2800" dirty="0">
                <a:solidFill>
                  <a:srgbClr val="FFC000"/>
                </a:solidFill>
                <a:latin typeface="Varela Round" panose="00000500000000000000" pitchFamily="2" charset="-79"/>
                <a:cs typeface="Varela Round" panose="00000500000000000000" pitchFamily="2" charset="-79"/>
              </a:rPr>
              <a:t>(</a:t>
            </a:r>
            <a:r>
              <a:rPr lang="he-IL" sz="2800" b="1" dirty="0">
                <a:solidFill>
                  <a:srgbClr val="FFC000"/>
                </a:solidFill>
                <a:latin typeface="Varela Round" panose="00000500000000000000" pitchFamily="2" charset="-79"/>
                <a:cs typeface="Varela Round" panose="00000500000000000000" pitchFamily="2" charset="-79"/>
              </a:rPr>
              <a:t>מי שאינו אזרח זקוק גם לוויזה</a:t>
            </a:r>
            <a:r>
              <a:rPr lang="he-IL" sz="2800" dirty="0">
                <a:solidFill>
                  <a:srgbClr val="FFC000"/>
                </a:solidFill>
                <a:latin typeface="Varela Round" panose="00000500000000000000" pitchFamily="2" charset="-79"/>
                <a:cs typeface="Varela Round" panose="00000500000000000000" pitchFamily="2" charset="-79"/>
              </a:rPr>
              <a:t>).</a:t>
            </a:r>
          </a:p>
        </p:txBody>
      </p:sp>
      <p:sp>
        <p:nvSpPr>
          <p:cNvPr id="17" name="מלבן מעוגל 16"/>
          <p:cNvSpPr/>
          <p:nvPr/>
        </p:nvSpPr>
        <p:spPr>
          <a:xfrm>
            <a:off x="8142877" y="4650065"/>
            <a:ext cx="1407338" cy="1333539"/>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800" b="1" dirty="0">
                <a:solidFill>
                  <a:schemeClr val="tx1"/>
                </a:solidFill>
                <a:latin typeface="Varela Round" panose="00000500000000000000" pitchFamily="2" charset="-79"/>
                <a:cs typeface="Varela Round" panose="00000500000000000000" pitchFamily="2" charset="-79"/>
              </a:rPr>
              <a:t>כניסה ויציאה</a:t>
            </a:r>
          </a:p>
        </p:txBody>
      </p:sp>
    </p:spTree>
    <p:extLst>
      <p:ext uri="{BB962C8B-B14F-4D97-AF65-F5344CB8AC3E}">
        <p14:creationId xmlns:p14="http://schemas.microsoft.com/office/powerpoint/2010/main" val="3932899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circle(in)">
                                      <p:cBhvr>
                                        <p:cTn id="7" dur="20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36"/>
                                        </p:tgtEl>
                                        <p:attrNameLst>
                                          <p:attrName>style.visibility</p:attrName>
                                        </p:attrNameLst>
                                      </p:cBhvr>
                                      <p:to>
                                        <p:strVal val="visible"/>
                                      </p:to>
                                    </p:set>
                                    <p:animEffect transition="in" filter="fade">
                                      <p:cBhvr>
                                        <p:cTn id="24" dur="1000"/>
                                        <p:tgtEl>
                                          <p:spTgt spid="36"/>
                                        </p:tgtEl>
                                      </p:cBhvr>
                                    </p:animEffect>
                                    <p:anim calcmode="lin" valueType="num">
                                      <p:cBhvr>
                                        <p:cTn id="25" dur="1000" fill="hold"/>
                                        <p:tgtEl>
                                          <p:spTgt spid="36"/>
                                        </p:tgtEl>
                                        <p:attrNameLst>
                                          <p:attrName>ppt_x</p:attrName>
                                        </p:attrNameLst>
                                      </p:cBhvr>
                                      <p:tavLst>
                                        <p:tav tm="0">
                                          <p:val>
                                            <p:strVal val="#ppt_x"/>
                                          </p:val>
                                        </p:tav>
                                        <p:tav tm="100000">
                                          <p:val>
                                            <p:strVal val="#ppt_x"/>
                                          </p:val>
                                        </p:tav>
                                      </p:tavLst>
                                    </p:anim>
                                    <p:anim calcmode="lin" valueType="num">
                                      <p:cBhvr>
                                        <p:cTn id="26"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anim calcmode="lin" valueType="num">
                                      <p:cBhvr>
                                        <p:cTn id="32" dur="1000" fill="hold"/>
                                        <p:tgtEl>
                                          <p:spTgt spid="13"/>
                                        </p:tgtEl>
                                        <p:attrNameLst>
                                          <p:attrName>ppt_x</p:attrName>
                                        </p:attrNameLst>
                                      </p:cBhvr>
                                      <p:tavLst>
                                        <p:tav tm="0">
                                          <p:val>
                                            <p:strVal val="#ppt_x"/>
                                          </p:val>
                                        </p:tav>
                                        <p:tav tm="100000">
                                          <p:val>
                                            <p:strVal val="#ppt_x"/>
                                          </p:val>
                                        </p:tav>
                                      </p:tavLst>
                                    </p:anim>
                                    <p:anim calcmode="lin" valueType="num">
                                      <p:cBhvr>
                                        <p:cTn id="33"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11"/>
                                        </p:tgtEl>
                                        <p:attrNameLst>
                                          <p:attrName>style.visibility</p:attrName>
                                        </p:attrNameLst>
                                      </p:cBhvr>
                                      <p:to>
                                        <p:strVal val="visible"/>
                                      </p:to>
                                    </p:set>
                                    <p:animEffect transition="in" filter="fade">
                                      <p:cBhvr>
                                        <p:cTn id="38" dur="1000"/>
                                        <p:tgtEl>
                                          <p:spTgt spid="11"/>
                                        </p:tgtEl>
                                      </p:cBhvr>
                                    </p:animEffect>
                                    <p:anim calcmode="lin" valueType="num">
                                      <p:cBhvr>
                                        <p:cTn id="39" dur="1000" fill="hold"/>
                                        <p:tgtEl>
                                          <p:spTgt spid="11"/>
                                        </p:tgtEl>
                                        <p:attrNameLst>
                                          <p:attrName>ppt_x</p:attrName>
                                        </p:attrNameLst>
                                      </p:cBhvr>
                                      <p:tavLst>
                                        <p:tav tm="0">
                                          <p:val>
                                            <p:strVal val="#ppt_x"/>
                                          </p:val>
                                        </p:tav>
                                        <p:tav tm="100000">
                                          <p:val>
                                            <p:strVal val="#ppt_x"/>
                                          </p:val>
                                        </p:tav>
                                      </p:tavLst>
                                    </p:anim>
                                    <p:anim calcmode="lin" valueType="num">
                                      <p:cBhvr>
                                        <p:cTn id="40"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15"/>
                                        </p:tgtEl>
                                        <p:attrNameLst>
                                          <p:attrName>style.visibility</p:attrName>
                                        </p:attrNameLst>
                                      </p:cBhvr>
                                      <p:to>
                                        <p:strVal val="visible"/>
                                      </p:to>
                                    </p:set>
                                    <p:animEffect transition="in" filter="fade">
                                      <p:cBhvr>
                                        <p:cTn id="45" dur="1000"/>
                                        <p:tgtEl>
                                          <p:spTgt spid="15"/>
                                        </p:tgtEl>
                                      </p:cBhvr>
                                    </p:animEffect>
                                    <p:anim calcmode="lin" valueType="num">
                                      <p:cBhvr>
                                        <p:cTn id="46" dur="1000" fill="hold"/>
                                        <p:tgtEl>
                                          <p:spTgt spid="15"/>
                                        </p:tgtEl>
                                        <p:attrNameLst>
                                          <p:attrName>ppt_x</p:attrName>
                                        </p:attrNameLst>
                                      </p:cBhvr>
                                      <p:tavLst>
                                        <p:tav tm="0">
                                          <p:val>
                                            <p:strVal val="#ppt_x"/>
                                          </p:val>
                                        </p:tav>
                                        <p:tav tm="100000">
                                          <p:val>
                                            <p:strVal val="#ppt_x"/>
                                          </p:val>
                                        </p:tav>
                                      </p:tavLst>
                                    </p:anim>
                                    <p:anim calcmode="lin" valueType="num">
                                      <p:cBhvr>
                                        <p:cTn id="47"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14"/>
                                        </p:tgtEl>
                                        <p:attrNameLst>
                                          <p:attrName>style.visibility</p:attrName>
                                        </p:attrNameLst>
                                      </p:cBhvr>
                                      <p:to>
                                        <p:strVal val="visible"/>
                                      </p:to>
                                    </p:set>
                                    <p:animEffect transition="in" filter="fade">
                                      <p:cBhvr>
                                        <p:cTn id="52" dur="1000"/>
                                        <p:tgtEl>
                                          <p:spTgt spid="14"/>
                                        </p:tgtEl>
                                      </p:cBhvr>
                                    </p:animEffect>
                                    <p:anim calcmode="lin" valueType="num">
                                      <p:cBhvr>
                                        <p:cTn id="53" dur="1000" fill="hold"/>
                                        <p:tgtEl>
                                          <p:spTgt spid="14"/>
                                        </p:tgtEl>
                                        <p:attrNameLst>
                                          <p:attrName>ppt_x</p:attrName>
                                        </p:attrNameLst>
                                      </p:cBhvr>
                                      <p:tavLst>
                                        <p:tav tm="0">
                                          <p:val>
                                            <p:strVal val="#ppt_x"/>
                                          </p:val>
                                        </p:tav>
                                        <p:tav tm="100000">
                                          <p:val>
                                            <p:strVal val="#ppt_x"/>
                                          </p:val>
                                        </p:tav>
                                      </p:tavLst>
                                    </p:anim>
                                    <p:anim calcmode="lin" valueType="num">
                                      <p:cBhvr>
                                        <p:cTn id="54"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42" presetClass="entr" presetSubtype="0" fill="hold" grpId="0" nodeType="click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fade">
                                      <p:cBhvr>
                                        <p:cTn id="59" dur="1000"/>
                                        <p:tgtEl>
                                          <p:spTgt spid="17"/>
                                        </p:tgtEl>
                                      </p:cBhvr>
                                    </p:animEffect>
                                    <p:anim calcmode="lin" valueType="num">
                                      <p:cBhvr>
                                        <p:cTn id="60" dur="1000" fill="hold"/>
                                        <p:tgtEl>
                                          <p:spTgt spid="17"/>
                                        </p:tgtEl>
                                        <p:attrNameLst>
                                          <p:attrName>ppt_x</p:attrName>
                                        </p:attrNameLst>
                                      </p:cBhvr>
                                      <p:tavLst>
                                        <p:tav tm="0">
                                          <p:val>
                                            <p:strVal val="#ppt_x"/>
                                          </p:val>
                                        </p:tav>
                                        <p:tav tm="100000">
                                          <p:val>
                                            <p:strVal val="#ppt_x"/>
                                          </p:val>
                                        </p:tav>
                                      </p:tavLst>
                                    </p:anim>
                                    <p:anim calcmode="lin" valueType="num">
                                      <p:cBhvr>
                                        <p:cTn id="61"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42" presetClass="entr" presetSubtype="0" fill="hold" grpId="0" nodeType="clickEffect">
                                  <p:stCondLst>
                                    <p:cond delay="0"/>
                                  </p:stCondLst>
                                  <p:childTnLst>
                                    <p:set>
                                      <p:cBhvr>
                                        <p:cTn id="65" dur="1" fill="hold">
                                          <p:stCondLst>
                                            <p:cond delay="0"/>
                                          </p:stCondLst>
                                        </p:cTn>
                                        <p:tgtEl>
                                          <p:spTgt spid="16"/>
                                        </p:tgtEl>
                                        <p:attrNameLst>
                                          <p:attrName>style.visibility</p:attrName>
                                        </p:attrNameLst>
                                      </p:cBhvr>
                                      <p:to>
                                        <p:strVal val="visible"/>
                                      </p:to>
                                    </p:set>
                                    <p:animEffect transition="in" filter="fade">
                                      <p:cBhvr>
                                        <p:cTn id="66" dur="1000"/>
                                        <p:tgtEl>
                                          <p:spTgt spid="16"/>
                                        </p:tgtEl>
                                      </p:cBhvr>
                                    </p:animEffect>
                                    <p:anim calcmode="lin" valueType="num">
                                      <p:cBhvr>
                                        <p:cTn id="67" dur="1000" fill="hold"/>
                                        <p:tgtEl>
                                          <p:spTgt spid="16"/>
                                        </p:tgtEl>
                                        <p:attrNameLst>
                                          <p:attrName>ppt_x</p:attrName>
                                        </p:attrNameLst>
                                      </p:cBhvr>
                                      <p:tavLst>
                                        <p:tav tm="0">
                                          <p:val>
                                            <p:strVal val="#ppt_x"/>
                                          </p:val>
                                        </p:tav>
                                        <p:tav tm="100000">
                                          <p:val>
                                            <p:strVal val="#ppt_x"/>
                                          </p:val>
                                        </p:tav>
                                      </p:tavLst>
                                    </p:anim>
                                    <p:anim calcmode="lin" valueType="num">
                                      <p:cBhvr>
                                        <p:cTn id="68"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3" grpId="0" animBg="1"/>
      <p:bldP spid="36" grpId="0" animBg="1"/>
      <p:bldP spid="11" grpId="0" animBg="1"/>
      <p:bldP spid="13" grpId="0" animBg="1"/>
      <p:bldP spid="14" grpId="0" animBg="1"/>
      <p:bldP spid="15" grpId="0" animBg="1"/>
      <p:bldP spid="16" grpId="0" animBg="1"/>
      <p:bldP spid="1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cxnSp>
        <p:nvCxnSpPr>
          <p:cNvPr id="12" name="מחבר ישר 11"/>
          <p:cNvCxnSpPr/>
          <p:nvPr/>
        </p:nvCxnSpPr>
        <p:spPr>
          <a:xfrm>
            <a:off x="163118" y="565944"/>
            <a:ext cx="9144000" cy="0"/>
          </a:xfrm>
          <a:prstGeom prst="line">
            <a:avLst/>
          </a:prstGeom>
          <a:ln>
            <a:solidFill>
              <a:srgbClr val="99FF33"/>
            </a:solidFill>
          </a:ln>
        </p:spPr>
        <p:style>
          <a:lnRef idx="1">
            <a:schemeClr val="accent1"/>
          </a:lnRef>
          <a:fillRef idx="0">
            <a:schemeClr val="accent1"/>
          </a:fillRef>
          <a:effectRef idx="0">
            <a:schemeClr val="accent1"/>
          </a:effectRef>
          <a:fontRef idx="minor">
            <a:schemeClr val="tx1"/>
          </a:fontRef>
        </p:style>
      </p:cxnSp>
      <p:sp>
        <p:nvSpPr>
          <p:cNvPr id="2" name="AutoShape 8" descr="ישיבת פוניבז' | JDN - חדשות"/>
          <p:cNvSpPr>
            <a:spLocks noChangeAspect="1" noChangeArrowheads="1"/>
          </p:cNvSpPr>
          <p:nvPr/>
        </p:nvSpPr>
        <p:spPr bwMode="auto">
          <a:xfrm>
            <a:off x="447675" y="-177801"/>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e-IL" dirty="0">
              <a:cs typeface="Varela Round" panose="00000500000000000000" pitchFamily="2" charset="-79"/>
            </a:endParaRPr>
          </a:p>
        </p:txBody>
      </p:sp>
      <p:sp>
        <p:nvSpPr>
          <p:cNvPr id="26" name="TextBox 25"/>
          <p:cNvSpPr txBox="1"/>
          <p:nvPr/>
        </p:nvSpPr>
        <p:spPr>
          <a:xfrm>
            <a:off x="178180" y="-143418"/>
            <a:ext cx="8599317" cy="984885"/>
          </a:xfrm>
          <a:prstGeom prst="rect">
            <a:avLst/>
          </a:prstGeom>
          <a:noFill/>
        </p:spPr>
        <p:txBody>
          <a:bodyPr wrap="square" rtlCol="1">
            <a:spAutoFit/>
          </a:bodyPr>
          <a:lstStyle/>
          <a:p>
            <a:pPr algn="l"/>
            <a:r>
              <a:rPr lang="he-IL" sz="4000" b="1" dirty="0">
                <a:solidFill>
                  <a:srgbClr val="00CC00"/>
                </a:solidFill>
                <a:latin typeface="Varela Round" panose="00000500000000000000" pitchFamily="2" charset="-79"/>
                <a:cs typeface="Varela Round" panose="00000500000000000000" pitchFamily="2" charset="-79"/>
              </a:rPr>
              <a:t>חובות מיוחדות לאזרח</a:t>
            </a:r>
            <a:endParaRPr lang="he-IL" sz="4000" dirty="0">
              <a:solidFill>
                <a:schemeClr val="bg2"/>
              </a:solidFill>
              <a:latin typeface="avivbold" pitchFamily="2" charset="-79"/>
              <a:cs typeface="Keren" pitchFamily="2" charset="-79"/>
            </a:endParaRPr>
          </a:p>
          <a:p>
            <a:endParaRPr lang="he-IL" dirty="0">
              <a:latin typeface="avivbold" pitchFamily="2" charset="-79"/>
              <a:cs typeface="avivbold" pitchFamily="2" charset="-79"/>
            </a:endParaRPr>
          </a:p>
        </p:txBody>
      </p:sp>
      <p:sp>
        <p:nvSpPr>
          <p:cNvPr id="3" name="מלבן מעוגל 2"/>
          <p:cNvSpPr/>
          <p:nvPr/>
        </p:nvSpPr>
        <p:spPr>
          <a:xfrm>
            <a:off x="8130362" y="970930"/>
            <a:ext cx="1407338" cy="1333539"/>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800" b="1" dirty="0">
                <a:solidFill>
                  <a:schemeClr val="tx1"/>
                </a:solidFill>
                <a:latin typeface="Varela Round" panose="00000500000000000000" pitchFamily="2" charset="-79"/>
                <a:cs typeface="Varela Round" panose="00000500000000000000" pitchFamily="2" charset="-79"/>
              </a:rPr>
              <a:t>ציות ומסים</a:t>
            </a:r>
          </a:p>
        </p:txBody>
      </p:sp>
      <p:sp>
        <p:nvSpPr>
          <p:cNvPr id="36" name="מלבן מעוגל 35"/>
          <p:cNvSpPr/>
          <p:nvPr/>
        </p:nvSpPr>
        <p:spPr>
          <a:xfrm>
            <a:off x="209721" y="970930"/>
            <a:ext cx="7920641" cy="1333540"/>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r>
              <a:rPr lang="he-IL" sz="2400" b="1" dirty="0">
                <a:solidFill>
                  <a:schemeClr val="tx1"/>
                </a:solidFill>
                <a:latin typeface="Varela Round" panose="00000500000000000000" pitchFamily="2" charset="-79"/>
                <a:cs typeface="Varela Round" panose="00000500000000000000" pitchFamily="2" charset="-79"/>
              </a:rPr>
              <a:t>אזרח חייב לציית לחוקי המדינה ולשם את המסים הנהוגים בה (חובה זו מוטלת גם על תושב קבע שאינו אזרח).</a:t>
            </a:r>
          </a:p>
        </p:txBody>
      </p:sp>
      <p:sp>
        <p:nvSpPr>
          <p:cNvPr id="11" name="מלבן מעוגל 10"/>
          <p:cNvSpPr/>
          <p:nvPr/>
        </p:nvSpPr>
        <p:spPr>
          <a:xfrm>
            <a:off x="209721" y="2298908"/>
            <a:ext cx="7920641" cy="1333540"/>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r>
              <a:rPr lang="he-IL" sz="2400" b="1" dirty="0">
                <a:solidFill>
                  <a:schemeClr val="tx1"/>
                </a:solidFill>
                <a:latin typeface="Varela Round" panose="00000500000000000000" pitchFamily="2" charset="-79"/>
                <a:cs typeface="Varela Round" panose="00000500000000000000" pitchFamily="2" charset="-79"/>
              </a:rPr>
              <a:t>אזרח חייב לשרת בצבא, למעט מי שהחוק פוטר אותו או מאפשר את דחיית שירותו מפאת סיבות שונות </a:t>
            </a:r>
            <a:r>
              <a:rPr lang="he-IL" sz="2400" b="1" dirty="0">
                <a:solidFill>
                  <a:srgbClr val="FFC000"/>
                </a:solidFill>
                <a:latin typeface="Varela Round" panose="00000500000000000000" pitchFamily="2" charset="-79"/>
                <a:cs typeface="Varela Round" panose="00000500000000000000" pitchFamily="2" charset="-79"/>
              </a:rPr>
              <a:t>(נשים, תלמידי ישיבה, נכים).</a:t>
            </a:r>
          </a:p>
        </p:txBody>
      </p:sp>
      <p:sp>
        <p:nvSpPr>
          <p:cNvPr id="13" name="מלבן מעוגל 12"/>
          <p:cNvSpPr/>
          <p:nvPr/>
        </p:nvSpPr>
        <p:spPr>
          <a:xfrm>
            <a:off x="8142877" y="2298909"/>
            <a:ext cx="1407338" cy="1333539"/>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800" b="1" dirty="0">
                <a:solidFill>
                  <a:schemeClr val="tx1"/>
                </a:solidFill>
                <a:latin typeface="Varela Round" panose="00000500000000000000" pitchFamily="2" charset="-79"/>
                <a:cs typeface="Varela Round" panose="00000500000000000000" pitchFamily="2" charset="-79"/>
              </a:rPr>
              <a:t>צבא</a:t>
            </a:r>
          </a:p>
        </p:txBody>
      </p:sp>
      <p:sp>
        <p:nvSpPr>
          <p:cNvPr id="14" name="מלבן מעוגל 13"/>
          <p:cNvSpPr/>
          <p:nvPr/>
        </p:nvSpPr>
        <p:spPr>
          <a:xfrm>
            <a:off x="224598" y="3626887"/>
            <a:ext cx="7920641" cy="1333540"/>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457200" indent="-457200" algn="just">
              <a:buFont typeface="Arial" panose="020B0604020202020204" pitchFamily="34" charset="0"/>
              <a:buChar char="•"/>
            </a:pPr>
            <a:r>
              <a:rPr lang="he-IL" sz="2400" b="1" dirty="0">
                <a:solidFill>
                  <a:schemeClr val="tx1"/>
                </a:solidFill>
                <a:latin typeface="Varela Round" panose="00000500000000000000" pitchFamily="2" charset="-79"/>
                <a:cs typeface="Varela Round" panose="00000500000000000000" pitchFamily="2" charset="-79"/>
              </a:rPr>
              <a:t>אזרח חייב בנאמנות למדינה וניתן להעמידו לדין אם עבר על עבירות הפוגעות בביטחון המדינה.</a:t>
            </a:r>
            <a:endParaRPr lang="en-US" sz="2400" b="1" dirty="0">
              <a:solidFill>
                <a:schemeClr val="tx1"/>
              </a:solidFill>
              <a:latin typeface="Varela Round" panose="00000500000000000000" pitchFamily="2" charset="-79"/>
              <a:cs typeface="Varela Round" panose="00000500000000000000" pitchFamily="2" charset="-79"/>
            </a:endParaRPr>
          </a:p>
        </p:txBody>
      </p:sp>
      <p:sp>
        <p:nvSpPr>
          <p:cNvPr id="15" name="מלבן מעוגל 14"/>
          <p:cNvSpPr/>
          <p:nvPr/>
        </p:nvSpPr>
        <p:spPr>
          <a:xfrm>
            <a:off x="8155392" y="3626887"/>
            <a:ext cx="1407338" cy="1333539"/>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he-IL" sz="2800" b="1" dirty="0">
                <a:solidFill>
                  <a:schemeClr val="tx1"/>
                </a:solidFill>
                <a:latin typeface="Varela Round" panose="00000500000000000000" pitchFamily="2" charset="-79"/>
                <a:cs typeface="Varela Round" panose="00000500000000000000" pitchFamily="2" charset="-79"/>
              </a:rPr>
              <a:t>נאמנות</a:t>
            </a:r>
          </a:p>
        </p:txBody>
      </p:sp>
    </p:spTree>
    <p:extLst>
      <p:ext uri="{BB962C8B-B14F-4D97-AF65-F5344CB8AC3E}">
        <p14:creationId xmlns:p14="http://schemas.microsoft.com/office/powerpoint/2010/main" val="2835762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circle(in)">
                                      <p:cBhvr>
                                        <p:cTn id="7" dur="20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36"/>
                                        </p:tgtEl>
                                        <p:attrNameLst>
                                          <p:attrName>style.visibility</p:attrName>
                                        </p:attrNameLst>
                                      </p:cBhvr>
                                      <p:to>
                                        <p:strVal val="visible"/>
                                      </p:to>
                                    </p:set>
                                    <p:animEffect transition="in" filter="fade">
                                      <p:cBhvr>
                                        <p:cTn id="24" dur="1000"/>
                                        <p:tgtEl>
                                          <p:spTgt spid="36"/>
                                        </p:tgtEl>
                                      </p:cBhvr>
                                    </p:animEffect>
                                    <p:anim calcmode="lin" valueType="num">
                                      <p:cBhvr>
                                        <p:cTn id="25" dur="1000" fill="hold"/>
                                        <p:tgtEl>
                                          <p:spTgt spid="36"/>
                                        </p:tgtEl>
                                        <p:attrNameLst>
                                          <p:attrName>ppt_x</p:attrName>
                                        </p:attrNameLst>
                                      </p:cBhvr>
                                      <p:tavLst>
                                        <p:tav tm="0">
                                          <p:val>
                                            <p:strVal val="#ppt_x"/>
                                          </p:val>
                                        </p:tav>
                                        <p:tav tm="100000">
                                          <p:val>
                                            <p:strVal val="#ppt_x"/>
                                          </p:val>
                                        </p:tav>
                                      </p:tavLst>
                                    </p:anim>
                                    <p:anim calcmode="lin" valueType="num">
                                      <p:cBhvr>
                                        <p:cTn id="26"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anim calcmode="lin" valueType="num">
                                      <p:cBhvr>
                                        <p:cTn id="32" dur="1000" fill="hold"/>
                                        <p:tgtEl>
                                          <p:spTgt spid="13"/>
                                        </p:tgtEl>
                                        <p:attrNameLst>
                                          <p:attrName>ppt_x</p:attrName>
                                        </p:attrNameLst>
                                      </p:cBhvr>
                                      <p:tavLst>
                                        <p:tav tm="0">
                                          <p:val>
                                            <p:strVal val="#ppt_x"/>
                                          </p:val>
                                        </p:tav>
                                        <p:tav tm="100000">
                                          <p:val>
                                            <p:strVal val="#ppt_x"/>
                                          </p:val>
                                        </p:tav>
                                      </p:tavLst>
                                    </p:anim>
                                    <p:anim calcmode="lin" valueType="num">
                                      <p:cBhvr>
                                        <p:cTn id="33"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11"/>
                                        </p:tgtEl>
                                        <p:attrNameLst>
                                          <p:attrName>style.visibility</p:attrName>
                                        </p:attrNameLst>
                                      </p:cBhvr>
                                      <p:to>
                                        <p:strVal val="visible"/>
                                      </p:to>
                                    </p:set>
                                    <p:animEffect transition="in" filter="fade">
                                      <p:cBhvr>
                                        <p:cTn id="38" dur="1000"/>
                                        <p:tgtEl>
                                          <p:spTgt spid="11"/>
                                        </p:tgtEl>
                                      </p:cBhvr>
                                    </p:animEffect>
                                    <p:anim calcmode="lin" valueType="num">
                                      <p:cBhvr>
                                        <p:cTn id="39" dur="1000" fill="hold"/>
                                        <p:tgtEl>
                                          <p:spTgt spid="11"/>
                                        </p:tgtEl>
                                        <p:attrNameLst>
                                          <p:attrName>ppt_x</p:attrName>
                                        </p:attrNameLst>
                                      </p:cBhvr>
                                      <p:tavLst>
                                        <p:tav tm="0">
                                          <p:val>
                                            <p:strVal val="#ppt_x"/>
                                          </p:val>
                                        </p:tav>
                                        <p:tav tm="100000">
                                          <p:val>
                                            <p:strVal val="#ppt_x"/>
                                          </p:val>
                                        </p:tav>
                                      </p:tavLst>
                                    </p:anim>
                                    <p:anim calcmode="lin" valueType="num">
                                      <p:cBhvr>
                                        <p:cTn id="40"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15"/>
                                        </p:tgtEl>
                                        <p:attrNameLst>
                                          <p:attrName>style.visibility</p:attrName>
                                        </p:attrNameLst>
                                      </p:cBhvr>
                                      <p:to>
                                        <p:strVal val="visible"/>
                                      </p:to>
                                    </p:set>
                                    <p:animEffect transition="in" filter="fade">
                                      <p:cBhvr>
                                        <p:cTn id="45" dur="1000"/>
                                        <p:tgtEl>
                                          <p:spTgt spid="15"/>
                                        </p:tgtEl>
                                      </p:cBhvr>
                                    </p:animEffect>
                                    <p:anim calcmode="lin" valueType="num">
                                      <p:cBhvr>
                                        <p:cTn id="46" dur="1000" fill="hold"/>
                                        <p:tgtEl>
                                          <p:spTgt spid="15"/>
                                        </p:tgtEl>
                                        <p:attrNameLst>
                                          <p:attrName>ppt_x</p:attrName>
                                        </p:attrNameLst>
                                      </p:cBhvr>
                                      <p:tavLst>
                                        <p:tav tm="0">
                                          <p:val>
                                            <p:strVal val="#ppt_x"/>
                                          </p:val>
                                        </p:tav>
                                        <p:tav tm="100000">
                                          <p:val>
                                            <p:strVal val="#ppt_x"/>
                                          </p:val>
                                        </p:tav>
                                      </p:tavLst>
                                    </p:anim>
                                    <p:anim calcmode="lin" valueType="num">
                                      <p:cBhvr>
                                        <p:cTn id="47"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14"/>
                                        </p:tgtEl>
                                        <p:attrNameLst>
                                          <p:attrName>style.visibility</p:attrName>
                                        </p:attrNameLst>
                                      </p:cBhvr>
                                      <p:to>
                                        <p:strVal val="visible"/>
                                      </p:to>
                                    </p:set>
                                    <p:animEffect transition="in" filter="fade">
                                      <p:cBhvr>
                                        <p:cTn id="52" dur="1000"/>
                                        <p:tgtEl>
                                          <p:spTgt spid="14"/>
                                        </p:tgtEl>
                                      </p:cBhvr>
                                    </p:animEffect>
                                    <p:anim calcmode="lin" valueType="num">
                                      <p:cBhvr>
                                        <p:cTn id="53" dur="1000" fill="hold"/>
                                        <p:tgtEl>
                                          <p:spTgt spid="14"/>
                                        </p:tgtEl>
                                        <p:attrNameLst>
                                          <p:attrName>ppt_x</p:attrName>
                                        </p:attrNameLst>
                                      </p:cBhvr>
                                      <p:tavLst>
                                        <p:tav tm="0">
                                          <p:val>
                                            <p:strVal val="#ppt_x"/>
                                          </p:val>
                                        </p:tav>
                                        <p:tav tm="100000">
                                          <p:val>
                                            <p:strVal val="#ppt_x"/>
                                          </p:val>
                                        </p:tav>
                                      </p:tavLst>
                                    </p:anim>
                                    <p:anim calcmode="lin" valueType="num">
                                      <p:cBhvr>
                                        <p:cTn id="54"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3" grpId="0" animBg="1"/>
      <p:bldP spid="36" grpId="0" animBg="1"/>
      <p:bldP spid="11" grpId="0" animBg="1"/>
      <p:bldP spid="13" grpId="0" animBg="1"/>
      <p:bldP spid="14" grpId="0" animBg="1"/>
      <p:bldP spid="1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4" name="מלבן מעוגל 3"/>
          <p:cNvSpPr/>
          <p:nvPr/>
        </p:nvSpPr>
        <p:spPr>
          <a:xfrm>
            <a:off x="178180" y="793426"/>
            <a:ext cx="8446491" cy="4934274"/>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he-IL" sz="2400" dirty="0">
                <a:latin typeface="Varela Round" panose="00000500000000000000" pitchFamily="2" charset="-79"/>
                <a:cs typeface="Varela Round" panose="00000500000000000000" pitchFamily="2" charset="-79"/>
              </a:rPr>
              <a:t>שר הפנים אריה דרעי, פנה אל היועץ המשפטי לממשלה אביחי </a:t>
            </a:r>
            <a:r>
              <a:rPr lang="he-IL" sz="2400" dirty="0" err="1">
                <a:latin typeface="Varela Round" panose="00000500000000000000" pitchFamily="2" charset="-79"/>
                <a:cs typeface="Varela Round" panose="00000500000000000000" pitchFamily="2" charset="-79"/>
              </a:rPr>
              <a:t>מנדלבליט</a:t>
            </a:r>
            <a:r>
              <a:rPr lang="he-IL" sz="2400" dirty="0">
                <a:latin typeface="Varela Round" panose="00000500000000000000" pitchFamily="2" charset="-79"/>
                <a:cs typeface="Varela Round" panose="00000500000000000000" pitchFamily="2" charset="-79"/>
              </a:rPr>
              <a:t>, בבקשה לבטל את אזרחותו של חבר הכנסת לשעבר, עזמי בשארה. </a:t>
            </a:r>
          </a:p>
          <a:p>
            <a:r>
              <a:rPr lang="he-IL" sz="2400" dirty="0">
                <a:latin typeface="Varela Round" panose="00000500000000000000" pitchFamily="2" charset="-79"/>
                <a:cs typeface="Varela Round" panose="00000500000000000000" pitchFamily="2" charset="-79"/>
              </a:rPr>
              <a:t>כזכור, לפני כעשור נמלט בשארה מישראל לאחר </a:t>
            </a:r>
            <a:r>
              <a:rPr lang="he-IL" sz="2400" dirty="0">
                <a:solidFill>
                  <a:schemeClr val="accent4"/>
                </a:solidFill>
                <a:latin typeface="Varela Round" panose="00000500000000000000" pitchFamily="2" charset="-79"/>
                <a:cs typeface="Varela Round" panose="00000500000000000000" pitchFamily="2" charset="-79"/>
              </a:rPr>
              <a:t>שנחשד כי עסק בריגול</a:t>
            </a:r>
            <a:r>
              <a:rPr lang="he-IL" sz="2400" dirty="0">
                <a:solidFill>
                  <a:srgbClr val="FF0000"/>
                </a:solidFill>
                <a:latin typeface="Varela Round" panose="00000500000000000000" pitchFamily="2" charset="-79"/>
                <a:cs typeface="Varela Round" panose="00000500000000000000" pitchFamily="2" charset="-79"/>
              </a:rPr>
              <a:t> </a:t>
            </a:r>
            <a:r>
              <a:rPr lang="he-IL" sz="2400" dirty="0">
                <a:latin typeface="Varela Round" panose="00000500000000000000" pitchFamily="2" charset="-79"/>
                <a:cs typeface="Varela Round" panose="00000500000000000000" pitchFamily="2" charset="-79"/>
              </a:rPr>
              <a:t>לארגון חיזבאללה בזמן מלחמת לבנון השנייה</a:t>
            </a:r>
            <a:r>
              <a:rPr lang="en-US" sz="2400" dirty="0">
                <a:latin typeface="Varela Round" panose="00000500000000000000" pitchFamily="2" charset="-79"/>
                <a:cs typeface="Varela Round" panose="00000500000000000000" pitchFamily="2" charset="-79"/>
              </a:rPr>
              <a:t>. </a:t>
            </a:r>
          </a:p>
          <a:p>
            <a:r>
              <a:rPr lang="he-IL" sz="2400" dirty="0">
                <a:latin typeface="Varela Round" panose="00000500000000000000" pitchFamily="2" charset="-79"/>
                <a:cs typeface="Varela Round" panose="00000500000000000000" pitchFamily="2" charset="-79"/>
              </a:rPr>
              <a:t>במכתב, שהוציא דרעי אל </a:t>
            </a:r>
            <a:r>
              <a:rPr lang="he-IL" sz="2400" dirty="0" err="1">
                <a:latin typeface="Varela Round" panose="00000500000000000000" pitchFamily="2" charset="-79"/>
                <a:cs typeface="Varela Round" panose="00000500000000000000" pitchFamily="2" charset="-79"/>
              </a:rPr>
              <a:t>מנדלבליט</a:t>
            </a:r>
            <a:r>
              <a:rPr lang="he-IL" sz="2400" dirty="0">
                <a:latin typeface="Varela Round" panose="00000500000000000000" pitchFamily="2" charset="-79"/>
                <a:cs typeface="Varela Round" panose="00000500000000000000" pitchFamily="2" charset="-79"/>
              </a:rPr>
              <a:t>, ציין: "כידוע, עזמי בשארה נחשד בביצוע עבירות חמורות כנגד ביטחון המדינה, סיוע למדינת אויב ושיתוף פעולה עם ארגוני טרור בעודו מכהן כחבר כנסת. </a:t>
            </a:r>
            <a:endParaRPr lang="en-US" sz="2400" dirty="0">
              <a:latin typeface="Varela Round" panose="00000500000000000000" pitchFamily="2" charset="-79"/>
              <a:cs typeface="Varela Round" panose="00000500000000000000" pitchFamily="2" charset="-79"/>
            </a:endParaRPr>
          </a:p>
          <a:p>
            <a:r>
              <a:rPr lang="he-IL" sz="2400" dirty="0">
                <a:latin typeface="Varela Round" panose="00000500000000000000" pitchFamily="2" charset="-79"/>
                <a:cs typeface="Varela Round" panose="00000500000000000000" pitchFamily="2" charset="-79"/>
              </a:rPr>
              <a:t>לאור חשדות אלו נראה כי יש בהן הצדקה </a:t>
            </a:r>
            <a:r>
              <a:rPr lang="he-IL" sz="2400" b="1" dirty="0">
                <a:solidFill>
                  <a:schemeClr val="accent4"/>
                </a:solidFill>
                <a:latin typeface="Varela Round" panose="00000500000000000000" pitchFamily="2" charset="-79"/>
                <a:cs typeface="Varela Round" panose="00000500000000000000" pitchFamily="2" charset="-79"/>
              </a:rPr>
              <a:t>להפעלת סמכותי </a:t>
            </a:r>
            <a:r>
              <a:rPr lang="he-IL" sz="2400" dirty="0">
                <a:latin typeface="Varela Round" panose="00000500000000000000" pitchFamily="2" charset="-79"/>
                <a:cs typeface="Varela Round" panose="00000500000000000000" pitchFamily="2" charset="-79"/>
              </a:rPr>
              <a:t>לביטול אזרחות בעילה של 'עשיית מעשה שיש בו משום הפרת אמונים למדינת ישראל</a:t>
            </a:r>
            <a:r>
              <a:rPr lang="en-US" sz="2400" dirty="0">
                <a:latin typeface="Varela Round" panose="00000500000000000000" pitchFamily="2" charset="-79"/>
                <a:cs typeface="Varela Round" panose="00000500000000000000" pitchFamily="2" charset="-79"/>
              </a:rPr>
              <a:t> "</a:t>
            </a:r>
          </a:p>
          <a:p>
            <a:pPr rtl="0"/>
            <a:r>
              <a:rPr lang="he-IL" sz="2400" dirty="0">
                <a:latin typeface="Varela Round" panose="00000500000000000000" pitchFamily="2" charset="-79"/>
                <a:cs typeface="Varela Round" panose="00000500000000000000" pitchFamily="2" charset="-79"/>
              </a:rPr>
              <a:t> </a:t>
            </a:r>
            <a:endParaRPr lang="en-US" sz="2400" dirty="0">
              <a:latin typeface="Varela Round" panose="00000500000000000000" pitchFamily="2" charset="-79"/>
              <a:cs typeface="Varela Round" panose="00000500000000000000" pitchFamily="2" charset="-79"/>
            </a:endParaRPr>
          </a:p>
        </p:txBody>
      </p:sp>
      <p:cxnSp>
        <p:nvCxnSpPr>
          <p:cNvPr id="12" name="מחבר ישר 11"/>
          <p:cNvCxnSpPr/>
          <p:nvPr/>
        </p:nvCxnSpPr>
        <p:spPr>
          <a:xfrm>
            <a:off x="163118" y="565944"/>
            <a:ext cx="9144000" cy="0"/>
          </a:xfrm>
          <a:prstGeom prst="line">
            <a:avLst/>
          </a:prstGeom>
          <a:ln>
            <a:solidFill>
              <a:srgbClr val="99FF33"/>
            </a:solidFill>
          </a:ln>
        </p:spPr>
        <p:style>
          <a:lnRef idx="1">
            <a:schemeClr val="accent1"/>
          </a:lnRef>
          <a:fillRef idx="0">
            <a:schemeClr val="accent1"/>
          </a:fillRef>
          <a:effectRef idx="0">
            <a:schemeClr val="accent1"/>
          </a:effectRef>
          <a:fontRef idx="minor">
            <a:schemeClr val="tx1"/>
          </a:fontRef>
        </p:style>
      </p:cxnSp>
      <p:sp>
        <p:nvSpPr>
          <p:cNvPr id="2" name="AutoShape 8" descr="ישיבת פוניבז' | JDN - חדשות"/>
          <p:cNvSpPr>
            <a:spLocks noChangeAspect="1" noChangeArrowheads="1"/>
          </p:cNvSpPr>
          <p:nvPr/>
        </p:nvSpPr>
        <p:spPr bwMode="auto">
          <a:xfrm>
            <a:off x="447675" y="-177801"/>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e-IL" dirty="0">
              <a:cs typeface="Varela Round" panose="00000500000000000000" pitchFamily="2" charset="-79"/>
            </a:endParaRPr>
          </a:p>
        </p:txBody>
      </p:sp>
      <p:sp>
        <p:nvSpPr>
          <p:cNvPr id="26" name="TextBox 25"/>
          <p:cNvSpPr txBox="1"/>
          <p:nvPr/>
        </p:nvSpPr>
        <p:spPr>
          <a:xfrm>
            <a:off x="178180" y="-143418"/>
            <a:ext cx="8599317" cy="984885"/>
          </a:xfrm>
          <a:prstGeom prst="rect">
            <a:avLst/>
          </a:prstGeom>
          <a:noFill/>
        </p:spPr>
        <p:txBody>
          <a:bodyPr wrap="square" rtlCol="1">
            <a:spAutoFit/>
          </a:bodyPr>
          <a:lstStyle/>
          <a:p>
            <a:pPr algn="l"/>
            <a:r>
              <a:rPr lang="he-IL" sz="4000" b="1" dirty="0">
                <a:solidFill>
                  <a:srgbClr val="00CC00"/>
                </a:solidFill>
                <a:latin typeface="Varela Round" panose="00000500000000000000" pitchFamily="2" charset="-79"/>
                <a:cs typeface="Varela Round" panose="00000500000000000000" pitchFamily="2" charset="-79"/>
              </a:rPr>
              <a:t>דוגמאות</a:t>
            </a:r>
            <a:endParaRPr lang="he-IL" sz="4000" dirty="0">
              <a:solidFill>
                <a:schemeClr val="bg2"/>
              </a:solidFill>
              <a:latin typeface="avivbold" pitchFamily="2" charset="-79"/>
              <a:cs typeface="Keren" pitchFamily="2" charset="-79"/>
            </a:endParaRPr>
          </a:p>
          <a:p>
            <a:endParaRPr lang="he-IL" dirty="0">
              <a:latin typeface="avivbold" pitchFamily="2" charset="-79"/>
              <a:cs typeface="avivbold" pitchFamily="2" charset="-79"/>
            </a:endParaRPr>
          </a:p>
        </p:txBody>
      </p:sp>
      <p:sp>
        <p:nvSpPr>
          <p:cNvPr id="18" name="מלבן מעוגל 17"/>
          <p:cNvSpPr/>
          <p:nvPr/>
        </p:nvSpPr>
        <p:spPr>
          <a:xfrm>
            <a:off x="8624671" y="1039697"/>
            <a:ext cx="1432738" cy="1427149"/>
          </a:xfrm>
          <a:prstGeom prst="roundRect">
            <a:avLst/>
          </a:prstGeom>
          <a:solidFill>
            <a:schemeClr val="accent4">
              <a:lumMod val="75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base"/>
            <a:r>
              <a:rPr lang="he-IL" sz="2000" b="1" dirty="0">
                <a:solidFill>
                  <a:schemeClr val="tx1"/>
                </a:solidFill>
                <a:latin typeface="Varela Round" panose="00000500000000000000" pitchFamily="2" charset="-79"/>
                <a:cs typeface="Varela Round" panose="00000500000000000000" pitchFamily="2" charset="-79"/>
              </a:rPr>
              <a:t>איבוד אזרחות</a:t>
            </a:r>
          </a:p>
        </p:txBody>
      </p:sp>
    </p:spTree>
    <p:extLst>
      <p:ext uri="{BB962C8B-B14F-4D97-AF65-F5344CB8AC3E}">
        <p14:creationId xmlns:p14="http://schemas.microsoft.com/office/powerpoint/2010/main" val="396780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circle(in)">
                                      <p:cBhvr>
                                        <p:cTn id="7" dur="20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fade">
                                      <p:cBhvr>
                                        <p:cTn id="17" dur="1000"/>
                                        <p:tgtEl>
                                          <p:spTgt spid="18"/>
                                        </p:tgtEl>
                                      </p:cBhvr>
                                    </p:animEffect>
                                    <p:anim calcmode="lin" valueType="num">
                                      <p:cBhvr>
                                        <p:cTn id="18" dur="1000" fill="hold"/>
                                        <p:tgtEl>
                                          <p:spTgt spid="18"/>
                                        </p:tgtEl>
                                        <p:attrNameLst>
                                          <p:attrName>ppt_x</p:attrName>
                                        </p:attrNameLst>
                                      </p:cBhvr>
                                      <p:tavLst>
                                        <p:tav tm="0">
                                          <p:val>
                                            <p:strVal val="#ppt_x"/>
                                          </p:val>
                                        </p:tav>
                                        <p:tav tm="100000">
                                          <p:val>
                                            <p:strVal val="#ppt_x"/>
                                          </p:val>
                                        </p:tav>
                                      </p:tavLst>
                                    </p:anim>
                                    <p:anim calcmode="lin" valueType="num">
                                      <p:cBhvr>
                                        <p:cTn id="1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fade">
                                      <p:cBhvr>
                                        <p:cTn id="24" dur="1000"/>
                                        <p:tgtEl>
                                          <p:spTgt spid="4"/>
                                        </p:tgtEl>
                                      </p:cBhvr>
                                    </p:animEffect>
                                    <p:anim calcmode="lin" valueType="num">
                                      <p:cBhvr>
                                        <p:cTn id="25" dur="1000" fill="hold"/>
                                        <p:tgtEl>
                                          <p:spTgt spid="4"/>
                                        </p:tgtEl>
                                        <p:attrNameLst>
                                          <p:attrName>ppt_x</p:attrName>
                                        </p:attrNameLst>
                                      </p:cBhvr>
                                      <p:tavLst>
                                        <p:tav tm="0">
                                          <p:val>
                                            <p:strVal val="#ppt_x"/>
                                          </p:val>
                                        </p:tav>
                                        <p:tav tm="100000">
                                          <p:val>
                                            <p:strVal val="#ppt_x"/>
                                          </p:val>
                                        </p:tav>
                                      </p:tavLst>
                                    </p:anim>
                                    <p:anim calcmode="lin" valueType="num">
                                      <p:cBhvr>
                                        <p:cTn id="2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6" grpId="0"/>
      <p:bldP spid="1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4" name="מלבן מעוגל 3"/>
          <p:cNvSpPr/>
          <p:nvPr/>
        </p:nvSpPr>
        <p:spPr>
          <a:xfrm>
            <a:off x="25354" y="452849"/>
            <a:ext cx="8599317" cy="5365441"/>
          </a:xfrm>
          <a:prstGeom prst="roundRect">
            <a:avLst/>
          </a:prstGeom>
          <a:solidFill>
            <a:schemeClr val="accent4">
              <a:lumMod val="75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fontAlgn="base"/>
            <a:endParaRPr lang="he-IL" sz="2000" dirty="0">
              <a:latin typeface="Varela Round" panose="00000500000000000000" pitchFamily="2" charset="-79"/>
              <a:cs typeface="Varela Round" panose="00000500000000000000" pitchFamily="2" charset="-79"/>
            </a:endParaRPr>
          </a:p>
          <a:p>
            <a:pPr fontAlgn="base"/>
            <a:r>
              <a:rPr lang="he-IL" sz="2000" dirty="0">
                <a:solidFill>
                  <a:schemeClr val="tx1"/>
                </a:solidFill>
                <a:latin typeface="Varela Round" panose="00000500000000000000" pitchFamily="2" charset="-79"/>
                <a:cs typeface="Varela Round" panose="00000500000000000000" pitchFamily="2" charset="-79"/>
              </a:rPr>
              <a:t>שרון הגיע לגרמניה זמן קצר לאחר שהשתחרר מצבא הקבע, תחילה לצורך לימודים, אך בהמשך עבד שם כמתכנן טיסות. במהלך התקופה הגיש בקשה לאזרחות גרמנית - וקיבל. "מאחורי ביטול האזרחות הישראלית עמד אז </a:t>
            </a:r>
            <a:r>
              <a:rPr lang="he-IL" sz="2000" b="1" dirty="0">
                <a:solidFill>
                  <a:srgbClr val="FF0000"/>
                </a:solidFill>
                <a:latin typeface="Varela Round" panose="00000500000000000000" pitchFamily="2" charset="-79"/>
                <a:cs typeface="Varela Round" panose="00000500000000000000" pitchFamily="2" charset="-79"/>
              </a:rPr>
              <a:t>חוסר רצוני לשרת במילואים </a:t>
            </a:r>
            <a:r>
              <a:rPr lang="he-IL" sz="2000" dirty="0">
                <a:solidFill>
                  <a:schemeClr val="tx1"/>
                </a:solidFill>
                <a:latin typeface="Varela Round" panose="00000500000000000000" pitchFamily="2" charset="-79"/>
                <a:cs typeface="Varela Round" panose="00000500000000000000" pitchFamily="2" charset="-79"/>
              </a:rPr>
              <a:t>בישראל וחוסר הרצון שלי לתרום דבר לישראל", הוא אומר, ומביע כעס על ההתנהלות בארץ: "הוויתור שלי על האזרחות הוא </a:t>
            </a:r>
            <a:r>
              <a:rPr lang="he-IL" sz="2000" b="1" dirty="0">
                <a:solidFill>
                  <a:srgbClr val="FF0000"/>
                </a:solidFill>
                <a:latin typeface="Varela Round" panose="00000500000000000000" pitchFamily="2" charset="-79"/>
                <a:cs typeface="Varela Round" panose="00000500000000000000" pitchFamily="2" charset="-79"/>
              </a:rPr>
              <a:t>מסיבות</a:t>
            </a:r>
            <a:r>
              <a:rPr lang="he-IL" sz="2000" dirty="0">
                <a:solidFill>
                  <a:schemeClr val="tx1"/>
                </a:solidFill>
                <a:latin typeface="Varela Round" panose="00000500000000000000" pitchFamily="2" charset="-79"/>
                <a:cs typeface="Varela Round" panose="00000500000000000000" pitchFamily="2" charset="-79"/>
              </a:rPr>
              <a:t> </a:t>
            </a:r>
            <a:r>
              <a:rPr lang="he-IL" sz="2000" b="1" dirty="0">
                <a:solidFill>
                  <a:srgbClr val="FF0000"/>
                </a:solidFill>
                <a:latin typeface="Varela Round" panose="00000500000000000000" pitchFamily="2" charset="-79"/>
                <a:cs typeface="Varela Round" panose="00000500000000000000" pitchFamily="2" charset="-79"/>
              </a:rPr>
              <a:t>אידיאולוגיות</a:t>
            </a:r>
            <a:r>
              <a:rPr lang="he-IL" sz="2000" dirty="0">
                <a:solidFill>
                  <a:schemeClr val="tx1"/>
                </a:solidFill>
                <a:latin typeface="Varela Round" panose="00000500000000000000" pitchFamily="2" charset="-79"/>
                <a:cs typeface="Varela Round" panose="00000500000000000000" pitchFamily="2" charset="-79"/>
              </a:rPr>
              <a:t> </a:t>
            </a:r>
            <a:r>
              <a:rPr lang="he-IL" sz="2000" b="1" dirty="0">
                <a:solidFill>
                  <a:srgbClr val="FF0000"/>
                </a:solidFill>
                <a:latin typeface="Varela Round" panose="00000500000000000000" pitchFamily="2" charset="-79"/>
                <a:cs typeface="Varela Round" panose="00000500000000000000" pitchFamily="2" charset="-79"/>
              </a:rPr>
              <a:t>ומטעמי</a:t>
            </a:r>
            <a:r>
              <a:rPr lang="he-IL" sz="2000" dirty="0">
                <a:solidFill>
                  <a:schemeClr val="tx1"/>
                </a:solidFill>
                <a:latin typeface="Varela Round" panose="00000500000000000000" pitchFamily="2" charset="-79"/>
                <a:cs typeface="Varela Round" panose="00000500000000000000" pitchFamily="2" charset="-79"/>
              </a:rPr>
              <a:t> </a:t>
            </a:r>
            <a:r>
              <a:rPr lang="he-IL" sz="2000" b="1" dirty="0">
                <a:solidFill>
                  <a:srgbClr val="FF0000"/>
                </a:solidFill>
                <a:latin typeface="Varela Round" panose="00000500000000000000" pitchFamily="2" charset="-79"/>
                <a:cs typeface="Varela Round" panose="00000500000000000000" pitchFamily="2" charset="-79"/>
              </a:rPr>
              <a:t>ביטחון</a:t>
            </a:r>
            <a:r>
              <a:rPr lang="he-IL" sz="2000" dirty="0">
                <a:solidFill>
                  <a:schemeClr val="tx1"/>
                </a:solidFill>
                <a:latin typeface="Varela Round" panose="00000500000000000000" pitchFamily="2" charset="-79"/>
                <a:cs typeface="Varela Round" panose="00000500000000000000" pitchFamily="2" charset="-79"/>
              </a:rPr>
              <a:t> </a:t>
            </a:r>
            <a:r>
              <a:rPr lang="he-IL" sz="2000" b="1" dirty="0">
                <a:solidFill>
                  <a:srgbClr val="FF0000"/>
                </a:solidFill>
                <a:latin typeface="Varela Round" panose="00000500000000000000" pitchFamily="2" charset="-79"/>
                <a:cs typeface="Varela Round" panose="00000500000000000000" pitchFamily="2" charset="-79"/>
              </a:rPr>
              <a:t>אישי</a:t>
            </a:r>
            <a:r>
              <a:rPr lang="he-IL" sz="2000" dirty="0">
                <a:solidFill>
                  <a:schemeClr val="tx1"/>
                </a:solidFill>
                <a:latin typeface="Varela Round" panose="00000500000000000000" pitchFamily="2" charset="-79"/>
                <a:cs typeface="Varela Round" panose="00000500000000000000" pitchFamily="2" charset="-79"/>
              </a:rPr>
              <a:t>. החיים פה בהשוואה למקומות אחרים בעולם המערבי לא הגיוניים. הסטרס וחוסר הכבוד בין אדם לחברו עושים את שלהם.</a:t>
            </a:r>
          </a:p>
          <a:p>
            <a:pPr fontAlgn="base"/>
            <a:r>
              <a:rPr lang="he-IL" sz="2000" dirty="0">
                <a:solidFill>
                  <a:schemeClr val="tx1"/>
                </a:solidFill>
                <a:latin typeface="Varela Round" panose="00000500000000000000" pitchFamily="2" charset="-79"/>
                <a:cs typeface="Varela Round" panose="00000500000000000000" pitchFamily="2" charset="-79"/>
              </a:rPr>
              <a:t> </a:t>
            </a:r>
          </a:p>
          <a:p>
            <a:pPr fontAlgn="base"/>
            <a:r>
              <a:rPr lang="he-IL" sz="2000" dirty="0">
                <a:solidFill>
                  <a:schemeClr val="tx1"/>
                </a:solidFill>
                <a:latin typeface="Varela Round" panose="00000500000000000000" pitchFamily="2" charset="-79"/>
                <a:cs typeface="Varela Round" panose="00000500000000000000" pitchFamily="2" charset="-79"/>
              </a:rPr>
              <a:t>"אין לי בעיה </a:t>
            </a:r>
            <a:r>
              <a:rPr lang="he-IL" sz="2000" b="1" dirty="0">
                <a:solidFill>
                  <a:srgbClr val="FF0000"/>
                </a:solidFill>
                <a:latin typeface="Varela Round" panose="00000500000000000000" pitchFamily="2" charset="-79"/>
                <a:cs typeface="Varela Round" panose="00000500000000000000" pitchFamily="2" charset="-79"/>
              </a:rPr>
              <a:t>לשלם</a:t>
            </a:r>
            <a:r>
              <a:rPr lang="he-IL" sz="2000" dirty="0">
                <a:solidFill>
                  <a:schemeClr val="tx1"/>
                </a:solidFill>
                <a:latin typeface="Varela Round" panose="00000500000000000000" pitchFamily="2" charset="-79"/>
                <a:cs typeface="Varela Round" panose="00000500000000000000" pitchFamily="2" charset="-79"/>
              </a:rPr>
              <a:t> </a:t>
            </a:r>
            <a:r>
              <a:rPr lang="he-IL" sz="2000" b="1" dirty="0">
                <a:solidFill>
                  <a:srgbClr val="FF0000"/>
                </a:solidFill>
                <a:latin typeface="Varela Round" panose="00000500000000000000" pitchFamily="2" charset="-79"/>
                <a:cs typeface="Varela Round" panose="00000500000000000000" pitchFamily="2" charset="-79"/>
              </a:rPr>
              <a:t>מסים</a:t>
            </a:r>
            <a:r>
              <a:rPr lang="he-IL" sz="2000" dirty="0">
                <a:solidFill>
                  <a:schemeClr val="tx1"/>
                </a:solidFill>
                <a:latin typeface="Varela Round" panose="00000500000000000000" pitchFamily="2" charset="-79"/>
                <a:cs typeface="Varela Round" panose="00000500000000000000" pitchFamily="2" charset="-79"/>
              </a:rPr>
              <a:t>", אומר שרון, "גם בגרמניה המיסוי גבוה מאוד, כמו בישראל, אבל שם יש תמורה בעד המיסוי. יש שם תחבורה ציבורית וניתן להתנייד שם גם בלי להחזיק רכב. בארץ, לא רק שאי-אפשר להגיע ממקום למקום באמצעות התחבורה הציבורית, אתה מחזיק רכב ומשלם עליו 200% מס". </a:t>
            </a:r>
            <a:r>
              <a:rPr lang="he-IL" sz="2000" b="1" dirty="0">
                <a:solidFill>
                  <a:srgbClr val="FF0000"/>
                </a:solidFill>
                <a:latin typeface="Varela Round" panose="00000500000000000000" pitchFamily="2" charset="-79"/>
                <a:cs typeface="Varela Round" panose="00000500000000000000" pitchFamily="2" charset="-79"/>
              </a:rPr>
              <a:t>הוא כועס על יוקר המחיה כא</a:t>
            </a:r>
            <a:r>
              <a:rPr lang="he-IL" sz="2000" dirty="0">
                <a:solidFill>
                  <a:schemeClr val="tx1"/>
                </a:solidFill>
                <a:latin typeface="Varela Round" panose="00000500000000000000" pitchFamily="2" charset="-79"/>
                <a:cs typeface="Varela Round" panose="00000500000000000000" pitchFamily="2" charset="-79"/>
              </a:rPr>
              <a:t>ן ונזכר איך בגרמניה היה יכול לצאת מהסופרמרקט עם סל קנייה בסך 30-20 אירו, שכלל מוצרים שהספיקו לו לשבוע שלם. "בארץ </a:t>
            </a:r>
            <a:r>
              <a:rPr lang="he-IL" sz="2000" b="1" dirty="0">
                <a:solidFill>
                  <a:srgbClr val="FF0000"/>
                </a:solidFill>
                <a:latin typeface="Varela Round" panose="00000500000000000000" pitchFamily="2" charset="-79"/>
                <a:cs typeface="Varela Round" panose="00000500000000000000" pitchFamily="2" charset="-79"/>
              </a:rPr>
              <a:t>השחיתות</a:t>
            </a:r>
            <a:r>
              <a:rPr lang="he-IL" sz="2000" dirty="0">
                <a:solidFill>
                  <a:schemeClr val="tx1"/>
                </a:solidFill>
                <a:latin typeface="Varela Round" panose="00000500000000000000" pitchFamily="2" charset="-79"/>
                <a:cs typeface="Varela Round" panose="00000500000000000000" pitchFamily="2" charset="-79"/>
              </a:rPr>
              <a:t> גורמת לך להרגיש שאין מי ששומר עליך", הוא מוסיף, "אין אחריות ואנשים לא יודעים לקחת אחריות".</a:t>
            </a:r>
          </a:p>
          <a:p>
            <a:pPr algn="just">
              <a:lnSpc>
                <a:spcPct val="150000"/>
              </a:lnSpc>
            </a:pPr>
            <a:endParaRPr lang="en-US" sz="2000" b="1" dirty="0">
              <a:solidFill>
                <a:schemeClr val="tx1"/>
              </a:solidFill>
              <a:latin typeface="Varela Round" panose="00000500000000000000" pitchFamily="2" charset="-79"/>
              <a:cs typeface="Varela Round" panose="00000500000000000000" pitchFamily="2" charset="-79"/>
            </a:endParaRPr>
          </a:p>
        </p:txBody>
      </p:sp>
      <p:cxnSp>
        <p:nvCxnSpPr>
          <p:cNvPr id="12" name="מחבר ישר 11"/>
          <p:cNvCxnSpPr/>
          <p:nvPr/>
        </p:nvCxnSpPr>
        <p:spPr>
          <a:xfrm>
            <a:off x="163118" y="565944"/>
            <a:ext cx="9144000" cy="0"/>
          </a:xfrm>
          <a:prstGeom prst="line">
            <a:avLst/>
          </a:prstGeom>
          <a:ln>
            <a:solidFill>
              <a:srgbClr val="99FF33"/>
            </a:solidFill>
          </a:ln>
        </p:spPr>
        <p:style>
          <a:lnRef idx="1">
            <a:schemeClr val="accent1"/>
          </a:lnRef>
          <a:fillRef idx="0">
            <a:schemeClr val="accent1"/>
          </a:fillRef>
          <a:effectRef idx="0">
            <a:schemeClr val="accent1"/>
          </a:effectRef>
          <a:fontRef idx="minor">
            <a:schemeClr val="tx1"/>
          </a:fontRef>
        </p:style>
      </p:cxnSp>
      <p:sp>
        <p:nvSpPr>
          <p:cNvPr id="2" name="AutoShape 8" descr="ישיבת פוניבז' | JDN - חדשות"/>
          <p:cNvSpPr>
            <a:spLocks noChangeAspect="1" noChangeArrowheads="1"/>
          </p:cNvSpPr>
          <p:nvPr/>
        </p:nvSpPr>
        <p:spPr bwMode="auto">
          <a:xfrm>
            <a:off x="447675" y="-177801"/>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e-IL" dirty="0">
              <a:cs typeface="Varela Round" panose="00000500000000000000" pitchFamily="2" charset="-79"/>
            </a:endParaRPr>
          </a:p>
        </p:txBody>
      </p:sp>
      <p:sp>
        <p:nvSpPr>
          <p:cNvPr id="26" name="TextBox 25"/>
          <p:cNvSpPr txBox="1"/>
          <p:nvPr/>
        </p:nvSpPr>
        <p:spPr>
          <a:xfrm>
            <a:off x="178180" y="-143418"/>
            <a:ext cx="8599317" cy="984885"/>
          </a:xfrm>
          <a:prstGeom prst="rect">
            <a:avLst/>
          </a:prstGeom>
          <a:noFill/>
        </p:spPr>
        <p:txBody>
          <a:bodyPr wrap="square" rtlCol="1">
            <a:spAutoFit/>
          </a:bodyPr>
          <a:lstStyle/>
          <a:p>
            <a:pPr algn="l"/>
            <a:r>
              <a:rPr lang="he-IL" sz="4000" b="1" dirty="0">
                <a:solidFill>
                  <a:srgbClr val="00CC00"/>
                </a:solidFill>
                <a:latin typeface="Varela Round" panose="00000500000000000000" pitchFamily="2" charset="-79"/>
                <a:cs typeface="Varela Round" panose="00000500000000000000" pitchFamily="2" charset="-79"/>
              </a:rPr>
              <a:t>דוגמאות</a:t>
            </a:r>
            <a:endParaRPr lang="he-IL" sz="4000" dirty="0">
              <a:solidFill>
                <a:schemeClr val="bg2"/>
              </a:solidFill>
              <a:latin typeface="avivbold" pitchFamily="2" charset="-79"/>
              <a:cs typeface="Keren" pitchFamily="2" charset="-79"/>
            </a:endParaRPr>
          </a:p>
          <a:p>
            <a:endParaRPr lang="he-IL" dirty="0">
              <a:latin typeface="avivbold" pitchFamily="2" charset="-79"/>
              <a:cs typeface="avivbold" pitchFamily="2" charset="-79"/>
            </a:endParaRPr>
          </a:p>
        </p:txBody>
      </p:sp>
      <p:sp>
        <p:nvSpPr>
          <p:cNvPr id="18" name="מלבן מעוגל 17"/>
          <p:cNvSpPr/>
          <p:nvPr/>
        </p:nvSpPr>
        <p:spPr>
          <a:xfrm>
            <a:off x="8624671" y="1039697"/>
            <a:ext cx="1432738" cy="1427149"/>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400" b="1" dirty="0">
                <a:solidFill>
                  <a:schemeClr val="tx1"/>
                </a:solidFill>
                <a:latin typeface="Varela Round" panose="00000500000000000000" pitchFamily="2" charset="-79"/>
                <a:cs typeface="Varela Round" panose="00000500000000000000" pitchFamily="2" charset="-79"/>
              </a:rPr>
              <a:t>ביטול אזרחות</a:t>
            </a:r>
          </a:p>
        </p:txBody>
      </p:sp>
    </p:spTree>
    <p:extLst>
      <p:ext uri="{BB962C8B-B14F-4D97-AF65-F5344CB8AC3E}">
        <p14:creationId xmlns:p14="http://schemas.microsoft.com/office/powerpoint/2010/main" val="1107232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circle(in)">
                                      <p:cBhvr>
                                        <p:cTn id="7" dur="20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fade">
                                      <p:cBhvr>
                                        <p:cTn id="17" dur="1000"/>
                                        <p:tgtEl>
                                          <p:spTgt spid="18"/>
                                        </p:tgtEl>
                                      </p:cBhvr>
                                    </p:animEffect>
                                    <p:anim calcmode="lin" valueType="num">
                                      <p:cBhvr>
                                        <p:cTn id="18" dur="1000" fill="hold"/>
                                        <p:tgtEl>
                                          <p:spTgt spid="18"/>
                                        </p:tgtEl>
                                        <p:attrNameLst>
                                          <p:attrName>ppt_x</p:attrName>
                                        </p:attrNameLst>
                                      </p:cBhvr>
                                      <p:tavLst>
                                        <p:tav tm="0">
                                          <p:val>
                                            <p:strVal val="#ppt_x"/>
                                          </p:val>
                                        </p:tav>
                                        <p:tav tm="100000">
                                          <p:val>
                                            <p:strVal val="#ppt_x"/>
                                          </p:val>
                                        </p:tav>
                                      </p:tavLst>
                                    </p:anim>
                                    <p:anim calcmode="lin" valueType="num">
                                      <p:cBhvr>
                                        <p:cTn id="1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fade">
                                      <p:cBhvr>
                                        <p:cTn id="24" dur="1000"/>
                                        <p:tgtEl>
                                          <p:spTgt spid="4"/>
                                        </p:tgtEl>
                                      </p:cBhvr>
                                    </p:animEffect>
                                    <p:anim calcmode="lin" valueType="num">
                                      <p:cBhvr>
                                        <p:cTn id="25" dur="1000" fill="hold"/>
                                        <p:tgtEl>
                                          <p:spTgt spid="4"/>
                                        </p:tgtEl>
                                        <p:attrNameLst>
                                          <p:attrName>ppt_x</p:attrName>
                                        </p:attrNameLst>
                                      </p:cBhvr>
                                      <p:tavLst>
                                        <p:tav tm="0">
                                          <p:val>
                                            <p:strVal val="#ppt_x"/>
                                          </p:val>
                                        </p:tav>
                                        <p:tav tm="100000">
                                          <p:val>
                                            <p:strVal val="#ppt_x"/>
                                          </p:val>
                                        </p:tav>
                                      </p:tavLst>
                                    </p:anim>
                                    <p:anim calcmode="lin" valueType="num">
                                      <p:cBhvr>
                                        <p:cTn id="2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6" grpId="0"/>
      <p:bldP spid="1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4" name="מלבן מעוגל 3"/>
          <p:cNvSpPr/>
          <p:nvPr/>
        </p:nvSpPr>
        <p:spPr>
          <a:xfrm>
            <a:off x="163118" y="296091"/>
            <a:ext cx="8599317" cy="5558609"/>
          </a:xfrm>
          <a:prstGeom prst="roundRect">
            <a:avLst/>
          </a:prstGeom>
          <a:solidFill>
            <a:schemeClr val="accent4">
              <a:lumMod val="75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2000" dirty="0">
              <a:latin typeface="Varela Round" panose="00000500000000000000" pitchFamily="2" charset="-79"/>
              <a:cs typeface="Varela Round" panose="00000500000000000000" pitchFamily="2" charset="-79"/>
            </a:endParaRPr>
          </a:p>
          <a:p>
            <a:r>
              <a:rPr lang="he-IL" sz="2000" dirty="0">
                <a:solidFill>
                  <a:schemeClr val="tx1"/>
                </a:solidFill>
                <a:latin typeface="Varela Round" panose="00000500000000000000" pitchFamily="2" charset="-79"/>
                <a:cs typeface="Varela Round" panose="00000500000000000000" pitchFamily="2" charset="-79"/>
              </a:rPr>
              <a:t>טקס מרגש נערך היום (שני) בלשכתו של שר הפנים אלי ישי</a:t>
            </a:r>
            <a:r>
              <a:rPr lang="en-US" sz="2000" dirty="0">
                <a:solidFill>
                  <a:schemeClr val="tx1"/>
                </a:solidFill>
                <a:latin typeface="Varela Round" panose="00000500000000000000" pitchFamily="2" charset="-79"/>
                <a:cs typeface="Varela Round" panose="00000500000000000000" pitchFamily="2" charset="-79"/>
              </a:rPr>
              <a:t>: </a:t>
            </a:r>
            <a:r>
              <a:rPr lang="he-IL" sz="2000" b="1" dirty="0">
                <a:solidFill>
                  <a:schemeClr val="tx1"/>
                </a:solidFill>
                <a:latin typeface="Varela Round" panose="00000500000000000000" pitchFamily="2" charset="-79"/>
                <a:cs typeface="Varela Round" panose="00000500000000000000" pitchFamily="2" charset="-79"/>
              </a:rPr>
              <a:t>סנדרה סמואל</a:t>
            </a:r>
            <a:r>
              <a:rPr lang="en-US" sz="2000" b="1" dirty="0">
                <a:solidFill>
                  <a:schemeClr val="tx1"/>
                </a:solidFill>
                <a:latin typeface="Varela Round" panose="00000500000000000000" pitchFamily="2" charset="-79"/>
                <a:cs typeface="Varela Round" panose="00000500000000000000" pitchFamily="2" charset="-79"/>
              </a:rPr>
              <a:t>, </a:t>
            </a:r>
            <a:r>
              <a:rPr lang="he-IL" sz="2000" dirty="0">
                <a:solidFill>
                  <a:schemeClr val="tx1"/>
                </a:solidFill>
                <a:latin typeface="Varela Round" panose="00000500000000000000" pitchFamily="2" charset="-79"/>
                <a:cs typeface="Varela Round" panose="00000500000000000000" pitchFamily="2" charset="-79"/>
              </a:rPr>
              <a:t>המטפלת ההודית שהצילה את הילד </a:t>
            </a:r>
            <a:r>
              <a:rPr lang="he-IL" sz="2000" dirty="0" err="1">
                <a:solidFill>
                  <a:schemeClr val="tx1"/>
                </a:solidFill>
                <a:latin typeface="Varela Round" panose="00000500000000000000" pitchFamily="2" charset="-79"/>
                <a:cs typeface="Varela Round" panose="00000500000000000000" pitchFamily="2" charset="-79"/>
              </a:rPr>
              <a:t>מוישי</a:t>
            </a:r>
            <a:r>
              <a:rPr lang="he-IL" sz="2000" dirty="0">
                <a:solidFill>
                  <a:schemeClr val="tx1"/>
                </a:solidFill>
                <a:latin typeface="Varela Round" panose="00000500000000000000" pitchFamily="2" charset="-79"/>
                <a:cs typeface="Varela Round" panose="00000500000000000000" pitchFamily="2" charset="-79"/>
              </a:rPr>
              <a:t> </a:t>
            </a:r>
            <a:r>
              <a:rPr lang="he-IL" sz="2000" dirty="0" err="1">
                <a:solidFill>
                  <a:schemeClr val="tx1"/>
                </a:solidFill>
                <a:latin typeface="Varela Round" panose="00000500000000000000" pitchFamily="2" charset="-79"/>
                <a:cs typeface="Varela Round" panose="00000500000000000000" pitchFamily="2" charset="-79"/>
              </a:rPr>
              <a:t>הולצברג</a:t>
            </a:r>
            <a:r>
              <a:rPr lang="he-IL" sz="2000" dirty="0">
                <a:solidFill>
                  <a:schemeClr val="tx1"/>
                </a:solidFill>
                <a:latin typeface="Varela Round" panose="00000500000000000000" pitchFamily="2" charset="-79"/>
                <a:cs typeface="Varela Round" panose="00000500000000000000" pitchFamily="2" charset="-79"/>
              </a:rPr>
              <a:t> מבית-חב"ד הבוער במומביי - קיבלה אזרחות ישראלית</a:t>
            </a:r>
            <a:r>
              <a:rPr lang="en-US" sz="2000" dirty="0">
                <a:solidFill>
                  <a:schemeClr val="tx1"/>
                </a:solidFill>
                <a:latin typeface="Varela Round" panose="00000500000000000000" pitchFamily="2" charset="-79"/>
                <a:cs typeface="Varela Round" panose="00000500000000000000" pitchFamily="2" charset="-79"/>
              </a:rPr>
              <a:t>.</a:t>
            </a:r>
          </a:p>
          <a:p>
            <a:r>
              <a:rPr lang="he-IL" sz="2000" b="1" dirty="0">
                <a:solidFill>
                  <a:schemeClr val="tx1"/>
                </a:solidFill>
                <a:latin typeface="Varela Round" panose="00000500000000000000" pitchFamily="2" charset="-79"/>
                <a:cs typeface="Varela Round" panose="00000500000000000000" pitchFamily="2" charset="-79"/>
              </a:rPr>
              <a:t>הענקת האזרחות תאפשר למטפלת </a:t>
            </a:r>
            <a:r>
              <a:rPr lang="he-IL" sz="2000" dirty="0">
                <a:solidFill>
                  <a:schemeClr val="tx1"/>
                </a:solidFill>
                <a:latin typeface="Varela Round" panose="00000500000000000000" pitchFamily="2" charset="-79"/>
                <a:cs typeface="Varela Round" panose="00000500000000000000" pitchFamily="2" charset="-79"/>
              </a:rPr>
              <a:t>סנדרה להמשיך ולשהות בישראל</a:t>
            </a:r>
            <a:r>
              <a:rPr lang="en-US" sz="2000" dirty="0">
                <a:solidFill>
                  <a:schemeClr val="tx1"/>
                </a:solidFill>
                <a:latin typeface="Varela Round" panose="00000500000000000000" pitchFamily="2" charset="-79"/>
                <a:cs typeface="Varela Round" panose="00000500000000000000" pitchFamily="2" charset="-79"/>
              </a:rPr>
              <a:t>.</a:t>
            </a:r>
          </a:p>
          <a:p>
            <a:r>
              <a:rPr lang="he-IL" sz="2000" dirty="0">
                <a:solidFill>
                  <a:schemeClr val="tx1"/>
                </a:solidFill>
                <a:latin typeface="Varela Round" panose="00000500000000000000" pitchFamily="2" charset="-79"/>
                <a:cs typeface="Varela Round" panose="00000500000000000000" pitchFamily="2" charset="-79"/>
              </a:rPr>
              <a:t>מול מצלמות רבות של כלי-התקשורת מהארץ ומהעולם, העניק השר ישי את האזרחות למטפלת - קרוב לשנתיים לאחר הפיגוע הקטלני בו נרצחו </a:t>
            </a:r>
            <a:r>
              <a:rPr lang="he-IL" sz="2000" dirty="0" err="1">
                <a:solidFill>
                  <a:schemeClr val="tx1"/>
                </a:solidFill>
                <a:latin typeface="Varela Round" panose="00000500000000000000" pitchFamily="2" charset="-79"/>
                <a:cs typeface="Varela Round" panose="00000500000000000000" pitchFamily="2" charset="-79"/>
              </a:rPr>
              <a:t>שלוחיו</a:t>
            </a:r>
            <a:r>
              <a:rPr lang="he-IL" sz="2000" dirty="0">
                <a:solidFill>
                  <a:schemeClr val="tx1"/>
                </a:solidFill>
                <a:latin typeface="Varela Round" panose="00000500000000000000" pitchFamily="2" charset="-79"/>
                <a:cs typeface="Varela Round" panose="00000500000000000000" pitchFamily="2" charset="-79"/>
              </a:rPr>
              <a:t> של האדמו"ר </a:t>
            </a:r>
            <a:r>
              <a:rPr lang="he-IL" sz="2000" dirty="0" err="1">
                <a:solidFill>
                  <a:schemeClr val="tx1"/>
                </a:solidFill>
                <a:latin typeface="Varela Round" panose="00000500000000000000" pitchFamily="2" charset="-79"/>
                <a:cs typeface="Varela Round" panose="00000500000000000000" pitchFamily="2" charset="-79"/>
              </a:rPr>
              <a:t>מליובאוויטש</a:t>
            </a:r>
            <a:r>
              <a:rPr lang="he-IL" sz="2000" dirty="0">
                <a:solidFill>
                  <a:schemeClr val="tx1"/>
                </a:solidFill>
                <a:latin typeface="Varela Round" panose="00000500000000000000" pitchFamily="2" charset="-79"/>
                <a:cs typeface="Varela Round" panose="00000500000000000000" pitchFamily="2" charset="-79"/>
              </a:rPr>
              <a:t> זצוק"ל, הרב </a:t>
            </a:r>
            <a:r>
              <a:rPr lang="he-IL" sz="2000" b="1" dirty="0">
                <a:solidFill>
                  <a:schemeClr val="tx1"/>
                </a:solidFill>
                <a:latin typeface="Varela Round" panose="00000500000000000000" pitchFamily="2" charset="-79"/>
                <a:cs typeface="Varela Round" panose="00000500000000000000" pitchFamily="2" charset="-79"/>
              </a:rPr>
              <a:t>גבריאל </a:t>
            </a:r>
            <a:r>
              <a:rPr lang="he-IL" sz="2000" b="1" dirty="0" err="1">
                <a:solidFill>
                  <a:schemeClr val="tx1"/>
                </a:solidFill>
                <a:latin typeface="Varela Round" panose="00000500000000000000" pitchFamily="2" charset="-79"/>
                <a:cs typeface="Varela Round" panose="00000500000000000000" pitchFamily="2" charset="-79"/>
              </a:rPr>
              <a:t>הולצברג</a:t>
            </a:r>
            <a:r>
              <a:rPr lang="he-IL" sz="2000" b="1" dirty="0">
                <a:solidFill>
                  <a:schemeClr val="tx1"/>
                </a:solidFill>
                <a:latin typeface="Varela Round" panose="00000500000000000000" pitchFamily="2" charset="-79"/>
                <a:cs typeface="Varela Round" panose="00000500000000000000" pitchFamily="2" charset="-79"/>
              </a:rPr>
              <a:t> </a:t>
            </a:r>
            <a:r>
              <a:rPr lang="he-IL" sz="2000" dirty="0">
                <a:solidFill>
                  <a:schemeClr val="tx1"/>
                </a:solidFill>
                <a:latin typeface="Varela Round" panose="00000500000000000000" pitchFamily="2" charset="-79"/>
                <a:cs typeface="Varela Round" panose="00000500000000000000" pitchFamily="2" charset="-79"/>
              </a:rPr>
              <a:t>ורעייתו </a:t>
            </a:r>
            <a:r>
              <a:rPr lang="he-IL" sz="2000" b="1" dirty="0">
                <a:solidFill>
                  <a:schemeClr val="tx1"/>
                </a:solidFill>
                <a:latin typeface="Varela Round" panose="00000500000000000000" pitchFamily="2" charset="-79"/>
                <a:cs typeface="Varela Round" panose="00000500000000000000" pitchFamily="2" charset="-79"/>
              </a:rPr>
              <a:t>רבקה </a:t>
            </a:r>
            <a:r>
              <a:rPr lang="he-IL" sz="2000" dirty="0">
                <a:solidFill>
                  <a:schemeClr val="tx1"/>
                </a:solidFill>
                <a:latin typeface="Varela Round" panose="00000500000000000000" pitchFamily="2" charset="-79"/>
                <a:cs typeface="Varela Round" panose="00000500000000000000" pitchFamily="2" charset="-79"/>
              </a:rPr>
              <a:t>הי"ד</a:t>
            </a:r>
            <a:r>
              <a:rPr lang="en-US" sz="2000" dirty="0">
                <a:solidFill>
                  <a:schemeClr val="tx1"/>
                </a:solidFill>
                <a:latin typeface="Varela Round" panose="00000500000000000000" pitchFamily="2" charset="-79"/>
                <a:cs typeface="Varela Round" panose="00000500000000000000" pitchFamily="2" charset="-79"/>
              </a:rPr>
              <a:t>.</a:t>
            </a:r>
          </a:p>
          <a:p>
            <a:r>
              <a:rPr lang="he-IL" sz="2000" dirty="0">
                <a:solidFill>
                  <a:schemeClr val="tx1"/>
                </a:solidFill>
                <a:latin typeface="Varela Round" panose="00000500000000000000" pitchFamily="2" charset="-79"/>
                <a:cs typeface="Varela Round" panose="00000500000000000000" pitchFamily="2" charset="-79"/>
              </a:rPr>
              <a:t>כזכור, במתקפת הטרור הקשה לפני שנתיים פרצו מחבלים חמושים לבית-חב"ד ורצחו את יושבים</a:t>
            </a:r>
            <a:r>
              <a:rPr lang="en-US" sz="2000" dirty="0">
                <a:solidFill>
                  <a:schemeClr val="tx1"/>
                </a:solidFill>
                <a:latin typeface="Varela Round" panose="00000500000000000000" pitchFamily="2" charset="-79"/>
                <a:cs typeface="Varela Round" panose="00000500000000000000" pitchFamily="2" charset="-79"/>
              </a:rPr>
              <a:t>.</a:t>
            </a:r>
          </a:p>
          <a:p>
            <a:r>
              <a:rPr lang="he-IL" sz="2000" dirty="0">
                <a:solidFill>
                  <a:schemeClr val="tx1"/>
                </a:solidFill>
                <a:latin typeface="Varela Round" panose="00000500000000000000" pitchFamily="2" charset="-79"/>
                <a:cs typeface="Varela Round" panose="00000500000000000000" pitchFamily="2" charset="-79"/>
              </a:rPr>
              <a:t>בנס גדול ובתושייה רבה הצליחה סנדרה לחלץ את </a:t>
            </a:r>
            <a:r>
              <a:rPr lang="he-IL" sz="2000" dirty="0" err="1">
                <a:solidFill>
                  <a:schemeClr val="tx1"/>
                </a:solidFill>
                <a:latin typeface="Varela Round" panose="00000500000000000000" pitchFamily="2" charset="-79"/>
                <a:cs typeface="Varela Round" panose="00000500000000000000" pitchFamily="2" charset="-79"/>
              </a:rPr>
              <a:t>מוישי</a:t>
            </a:r>
            <a:r>
              <a:rPr lang="he-IL" sz="2000" dirty="0">
                <a:solidFill>
                  <a:schemeClr val="tx1"/>
                </a:solidFill>
                <a:latin typeface="Varela Round" panose="00000500000000000000" pitchFamily="2" charset="-79"/>
                <a:cs typeface="Varela Round" panose="00000500000000000000" pitchFamily="2" charset="-79"/>
              </a:rPr>
              <a:t>. תמונת החילוץ שודרה מרחבי העולם וריגשה </a:t>
            </a:r>
            <a:r>
              <a:rPr lang="he-IL" sz="2000" dirty="0" err="1">
                <a:solidFill>
                  <a:schemeClr val="tx1"/>
                </a:solidFill>
                <a:latin typeface="Varela Round" panose="00000500000000000000" pitchFamily="2" charset="-79"/>
                <a:cs typeface="Varela Round" panose="00000500000000000000" pitchFamily="2" charset="-79"/>
              </a:rPr>
              <a:t>מליונים</a:t>
            </a:r>
            <a:r>
              <a:rPr lang="en-US" sz="2000" dirty="0">
                <a:solidFill>
                  <a:schemeClr val="tx1"/>
                </a:solidFill>
                <a:latin typeface="Varela Round" panose="00000500000000000000" pitchFamily="2" charset="-79"/>
                <a:cs typeface="Varela Round" panose="00000500000000000000" pitchFamily="2" charset="-79"/>
              </a:rPr>
              <a:t>.</a:t>
            </a:r>
          </a:p>
          <a:p>
            <a:r>
              <a:rPr lang="he-IL" sz="2000" dirty="0">
                <a:solidFill>
                  <a:schemeClr val="tx1"/>
                </a:solidFill>
                <a:latin typeface="Varela Round" panose="00000500000000000000" pitchFamily="2" charset="-79"/>
                <a:cs typeface="Varela Round" panose="00000500000000000000" pitchFamily="2" charset="-79"/>
              </a:rPr>
              <a:t>לאחר הפיגוע הגיעה סנדרה עם </a:t>
            </a:r>
            <a:r>
              <a:rPr lang="he-IL" sz="2000" dirty="0" err="1">
                <a:solidFill>
                  <a:schemeClr val="tx1"/>
                </a:solidFill>
                <a:latin typeface="Varela Round" panose="00000500000000000000" pitchFamily="2" charset="-79"/>
                <a:cs typeface="Varela Round" panose="00000500000000000000" pitchFamily="2" charset="-79"/>
              </a:rPr>
              <a:t>מוישי</a:t>
            </a:r>
            <a:r>
              <a:rPr lang="he-IL" sz="2000" dirty="0">
                <a:solidFill>
                  <a:schemeClr val="tx1"/>
                </a:solidFill>
                <a:latin typeface="Varela Round" panose="00000500000000000000" pitchFamily="2" charset="-79"/>
                <a:cs typeface="Varela Round" panose="00000500000000000000" pitchFamily="2" charset="-79"/>
              </a:rPr>
              <a:t> לישראל ומאז הם מתגוררים יחד בבית הסבים בעפולה. תקופה קצרה לאחר הפיגוע</a:t>
            </a:r>
            <a:r>
              <a:rPr lang="he-IL" sz="2000" b="1" dirty="0">
                <a:solidFill>
                  <a:schemeClr val="tx1"/>
                </a:solidFill>
                <a:latin typeface="Varela Round" panose="00000500000000000000" pitchFamily="2" charset="-79"/>
                <a:cs typeface="Varela Round" panose="00000500000000000000" pitchFamily="2" charset="-79"/>
              </a:rPr>
              <a:t> פנו בני משפחת רוזנברג </a:t>
            </a:r>
            <a:r>
              <a:rPr lang="he-IL" sz="2000" b="1" dirty="0" err="1">
                <a:solidFill>
                  <a:schemeClr val="tx1"/>
                </a:solidFill>
                <a:latin typeface="Varela Round" panose="00000500000000000000" pitchFamily="2" charset="-79"/>
                <a:cs typeface="Varela Round" panose="00000500000000000000" pitchFamily="2" charset="-79"/>
              </a:rPr>
              <a:t>והולצברג</a:t>
            </a:r>
            <a:r>
              <a:rPr lang="he-IL" sz="2000" b="1" dirty="0">
                <a:solidFill>
                  <a:schemeClr val="tx1"/>
                </a:solidFill>
                <a:latin typeface="Varela Round" panose="00000500000000000000" pitchFamily="2" charset="-79"/>
                <a:cs typeface="Varela Round" panose="00000500000000000000" pitchFamily="2" charset="-79"/>
              </a:rPr>
              <a:t> לשר ישי וביקשו ממנו להעניק אזרחות למטפלת המסורה</a:t>
            </a:r>
            <a:r>
              <a:rPr lang="en-US" sz="2000" b="1" dirty="0">
                <a:solidFill>
                  <a:schemeClr val="tx1"/>
                </a:solidFill>
                <a:latin typeface="Varela Round" panose="00000500000000000000" pitchFamily="2" charset="-79"/>
                <a:cs typeface="Varela Round" panose="00000500000000000000" pitchFamily="2" charset="-79"/>
              </a:rPr>
              <a:t>.</a:t>
            </a:r>
          </a:p>
          <a:p>
            <a:r>
              <a:rPr lang="he-IL" sz="2000" dirty="0">
                <a:solidFill>
                  <a:schemeClr val="tx1"/>
                </a:solidFill>
                <a:latin typeface="Varela Round" panose="00000500000000000000" pitchFamily="2" charset="-79"/>
                <a:cs typeface="Varela Round" panose="00000500000000000000" pitchFamily="2" charset="-79"/>
              </a:rPr>
              <a:t>השר ישי נענה לפנייה </a:t>
            </a:r>
            <a:r>
              <a:rPr lang="he-IL" sz="2000" b="1" dirty="0">
                <a:solidFill>
                  <a:schemeClr val="tx1"/>
                </a:solidFill>
                <a:latin typeface="Varela Round" panose="00000500000000000000" pitchFamily="2" charset="-79"/>
                <a:cs typeface="Varela Round" panose="00000500000000000000" pitchFamily="2" charset="-79"/>
              </a:rPr>
              <a:t>ולאחר הליך של הגשת בקשה מסודרת</a:t>
            </a:r>
            <a:r>
              <a:rPr lang="he-IL" sz="2000" dirty="0">
                <a:solidFill>
                  <a:schemeClr val="tx1"/>
                </a:solidFill>
                <a:latin typeface="Varela Round" panose="00000500000000000000" pitchFamily="2" charset="-79"/>
                <a:cs typeface="Varela Round" panose="00000500000000000000" pitchFamily="2" charset="-79"/>
              </a:rPr>
              <a:t>, העניק היום השר ישי את   האזרחות למטפלת</a:t>
            </a:r>
            <a:r>
              <a:rPr lang="en-US" sz="2000" dirty="0">
                <a:solidFill>
                  <a:schemeClr val="tx1"/>
                </a:solidFill>
                <a:latin typeface="Varela Round" panose="00000500000000000000" pitchFamily="2" charset="-79"/>
                <a:cs typeface="Varela Round" panose="00000500000000000000" pitchFamily="2" charset="-79"/>
              </a:rPr>
              <a:t>.</a:t>
            </a:r>
          </a:p>
          <a:p>
            <a:pPr fontAlgn="base"/>
            <a:endParaRPr lang="he-IL" sz="2000" dirty="0">
              <a:solidFill>
                <a:schemeClr val="tx1"/>
              </a:solidFill>
              <a:latin typeface="Varela Round" panose="00000500000000000000" pitchFamily="2" charset="-79"/>
              <a:cs typeface="Varela Round" panose="00000500000000000000" pitchFamily="2" charset="-79"/>
            </a:endParaRPr>
          </a:p>
        </p:txBody>
      </p:sp>
      <p:cxnSp>
        <p:nvCxnSpPr>
          <p:cNvPr id="12" name="מחבר ישר 11"/>
          <p:cNvCxnSpPr/>
          <p:nvPr/>
        </p:nvCxnSpPr>
        <p:spPr>
          <a:xfrm>
            <a:off x="163118" y="565944"/>
            <a:ext cx="9144000" cy="0"/>
          </a:xfrm>
          <a:prstGeom prst="line">
            <a:avLst/>
          </a:prstGeom>
          <a:ln>
            <a:solidFill>
              <a:srgbClr val="99FF33"/>
            </a:solidFill>
          </a:ln>
        </p:spPr>
        <p:style>
          <a:lnRef idx="1">
            <a:schemeClr val="accent1"/>
          </a:lnRef>
          <a:fillRef idx="0">
            <a:schemeClr val="accent1"/>
          </a:fillRef>
          <a:effectRef idx="0">
            <a:schemeClr val="accent1"/>
          </a:effectRef>
          <a:fontRef idx="minor">
            <a:schemeClr val="tx1"/>
          </a:fontRef>
        </p:style>
      </p:cxnSp>
      <p:sp>
        <p:nvSpPr>
          <p:cNvPr id="2" name="AutoShape 8" descr="ישיבת פוניבז' | JDN - חדשות"/>
          <p:cNvSpPr>
            <a:spLocks noChangeAspect="1" noChangeArrowheads="1"/>
          </p:cNvSpPr>
          <p:nvPr/>
        </p:nvSpPr>
        <p:spPr bwMode="auto">
          <a:xfrm>
            <a:off x="447675" y="-177801"/>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e-IL" dirty="0">
              <a:cs typeface="Varela Round" panose="00000500000000000000" pitchFamily="2" charset="-79"/>
            </a:endParaRPr>
          </a:p>
        </p:txBody>
      </p:sp>
      <p:sp>
        <p:nvSpPr>
          <p:cNvPr id="26" name="TextBox 25"/>
          <p:cNvSpPr txBox="1"/>
          <p:nvPr/>
        </p:nvSpPr>
        <p:spPr>
          <a:xfrm>
            <a:off x="9801151" y="54812"/>
            <a:ext cx="8599317" cy="984885"/>
          </a:xfrm>
          <a:prstGeom prst="rect">
            <a:avLst/>
          </a:prstGeom>
          <a:noFill/>
        </p:spPr>
        <p:txBody>
          <a:bodyPr wrap="square" rtlCol="1">
            <a:spAutoFit/>
          </a:bodyPr>
          <a:lstStyle/>
          <a:p>
            <a:pPr algn="l"/>
            <a:r>
              <a:rPr lang="he-IL" sz="4000" b="1" dirty="0">
                <a:solidFill>
                  <a:srgbClr val="00CC00"/>
                </a:solidFill>
                <a:latin typeface="Varela Round" panose="00000500000000000000" pitchFamily="2" charset="-79"/>
                <a:cs typeface="Varela Round" panose="00000500000000000000" pitchFamily="2" charset="-79"/>
              </a:rPr>
              <a:t>דוגמאות</a:t>
            </a:r>
            <a:endParaRPr lang="he-IL" sz="4000" dirty="0">
              <a:solidFill>
                <a:schemeClr val="bg2"/>
              </a:solidFill>
              <a:latin typeface="avivbold" pitchFamily="2" charset="-79"/>
              <a:cs typeface="Keren" pitchFamily="2" charset="-79"/>
            </a:endParaRPr>
          </a:p>
          <a:p>
            <a:endParaRPr lang="he-IL" dirty="0">
              <a:latin typeface="avivbold" pitchFamily="2" charset="-79"/>
              <a:cs typeface="avivbold" pitchFamily="2" charset="-79"/>
            </a:endParaRPr>
          </a:p>
        </p:txBody>
      </p:sp>
      <p:sp>
        <p:nvSpPr>
          <p:cNvPr id="18" name="מלבן מעוגל 17"/>
          <p:cNvSpPr/>
          <p:nvPr/>
        </p:nvSpPr>
        <p:spPr>
          <a:xfrm>
            <a:off x="8624671" y="1039697"/>
            <a:ext cx="1432738" cy="1427149"/>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400" b="1" dirty="0">
                <a:solidFill>
                  <a:schemeClr val="tx1"/>
                </a:solidFill>
                <a:latin typeface="Varela Round" panose="00000500000000000000" pitchFamily="2" charset="-79"/>
                <a:cs typeface="Varela Round" panose="00000500000000000000" pitchFamily="2" charset="-79"/>
              </a:rPr>
              <a:t>הענקה</a:t>
            </a:r>
          </a:p>
        </p:txBody>
      </p:sp>
    </p:spTree>
    <p:extLst>
      <p:ext uri="{BB962C8B-B14F-4D97-AF65-F5344CB8AC3E}">
        <p14:creationId xmlns:p14="http://schemas.microsoft.com/office/powerpoint/2010/main" val="407996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circle(in)">
                                      <p:cBhvr>
                                        <p:cTn id="7" dur="20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fade">
                                      <p:cBhvr>
                                        <p:cTn id="17" dur="1000"/>
                                        <p:tgtEl>
                                          <p:spTgt spid="18"/>
                                        </p:tgtEl>
                                      </p:cBhvr>
                                    </p:animEffect>
                                    <p:anim calcmode="lin" valueType="num">
                                      <p:cBhvr>
                                        <p:cTn id="18" dur="1000" fill="hold"/>
                                        <p:tgtEl>
                                          <p:spTgt spid="18"/>
                                        </p:tgtEl>
                                        <p:attrNameLst>
                                          <p:attrName>ppt_x</p:attrName>
                                        </p:attrNameLst>
                                      </p:cBhvr>
                                      <p:tavLst>
                                        <p:tav tm="0">
                                          <p:val>
                                            <p:strVal val="#ppt_x"/>
                                          </p:val>
                                        </p:tav>
                                        <p:tav tm="100000">
                                          <p:val>
                                            <p:strVal val="#ppt_x"/>
                                          </p:val>
                                        </p:tav>
                                      </p:tavLst>
                                    </p:anim>
                                    <p:anim calcmode="lin" valueType="num">
                                      <p:cBhvr>
                                        <p:cTn id="1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fade">
                                      <p:cBhvr>
                                        <p:cTn id="24" dur="1000"/>
                                        <p:tgtEl>
                                          <p:spTgt spid="4"/>
                                        </p:tgtEl>
                                      </p:cBhvr>
                                    </p:animEffect>
                                    <p:anim calcmode="lin" valueType="num">
                                      <p:cBhvr>
                                        <p:cTn id="25" dur="1000" fill="hold"/>
                                        <p:tgtEl>
                                          <p:spTgt spid="4"/>
                                        </p:tgtEl>
                                        <p:attrNameLst>
                                          <p:attrName>ppt_x</p:attrName>
                                        </p:attrNameLst>
                                      </p:cBhvr>
                                      <p:tavLst>
                                        <p:tav tm="0">
                                          <p:val>
                                            <p:strVal val="#ppt_x"/>
                                          </p:val>
                                        </p:tav>
                                        <p:tav tm="100000">
                                          <p:val>
                                            <p:strVal val="#ppt_x"/>
                                          </p:val>
                                        </p:tav>
                                      </p:tavLst>
                                    </p:anim>
                                    <p:anim calcmode="lin" valueType="num">
                                      <p:cBhvr>
                                        <p:cTn id="2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6" grpId="0"/>
      <p:bldP spid="1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4" name="מלבן מעוגל 3"/>
          <p:cNvSpPr/>
          <p:nvPr/>
        </p:nvSpPr>
        <p:spPr>
          <a:xfrm>
            <a:off x="257872" y="275208"/>
            <a:ext cx="8954492" cy="5668392"/>
          </a:xfrm>
          <a:prstGeom prst="roundRect">
            <a:avLst/>
          </a:prstGeom>
          <a:solidFill>
            <a:schemeClr val="accent1">
              <a:lumMod val="75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he-IL" sz="2400" b="1" dirty="0">
                <a:solidFill>
                  <a:schemeClr val="tx1"/>
                </a:solidFill>
                <a:latin typeface="Varela Round" panose="00000500000000000000" pitchFamily="2" charset="-79"/>
                <a:cs typeface="Varela Round" panose="00000500000000000000" pitchFamily="2" charset="-79"/>
              </a:rPr>
              <a:t>קראו את הקטע וענו על השאלות שאחריו:</a:t>
            </a:r>
          </a:p>
          <a:p>
            <a:r>
              <a:rPr lang="he-IL" sz="2000" dirty="0">
                <a:solidFill>
                  <a:schemeClr val="tx1"/>
                </a:solidFill>
                <a:latin typeface="Varela Round" panose="00000500000000000000" pitchFamily="2" charset="-79"/>
                <a:cs typeface="Varela Round" panose="00000500000000000000" pitchFamily="2" charset="-79"/>
              </a:rPr>
              <a:t>מדינות ערב תובעות ממדינת ישראל לממש את "זכות השיבה". כלומר, על המדינה לאפשר למאות אלפי ערבים שישבו בארץ לפני קום המדינה  וברחו ממנה במלחמת השחרור וכן לצאצאיהם של אותם ערבים לשוב לארץ, לקבל חזרה את בתיהם ואדמותיהם וגם לזכות באזרחות ישראלית. מדינת ישראל מתנגדת נחרצות לדרישה זו בטענה שהדבר יפגע באופי היהודי של המדינה. (ובעצם, יביא את סופה של המדינה).</a:t>
            </a:r>
            <a:endParaRPr lang="en-US" sz="2000" dirty="0">
              <a:solidFill>
                <a:schemeClr val="tx1"/>
              </a:solidFill>
              <a:latin typeface="Varela Round" panose="00000500000000000000" pitchFamily="2" charset="-79"/>
              <a:cs typeface="Varela Round" panose="00000500000000000000" pitchFamily="2" charset="-79"/>
            </a:endParaRPr>
          </a:p>
          <a:p>
            <a:r>
              <a:rPr lang="he-IL" sz="2000" dirty="0">
                <a:solidFill>
                  <a:schemeClr val="tx1"/>
                </a:solidFill>
                <a:latin typeface="Varela Round" panose="00000500000000000000" pitchFamily="2" charset="-79"/>
                <a:cs typeface="Varela Round" panose="00000500000000000000" pitchFamily="2" charset="-79"/>
              </a:rPr>
              <a:t>לפני שנתיים נערך בלונדון כנס בינלאומי בנושא "זכות השיבה". השלטונות אסרו על נציג התנועה האסלאמית בארץ להשתתף בו. הנימוק שמסרה המשטרה הוא ש"הכנס ממומן על ידי ארגוני טרור וההשתתפות בו היא עבירה על החוק".</a:t>
            </a:r>
          </a:p>
          <a:p>
            <a:pPr algn="ctr"/>
            <a:r>
              <a:rPr lang="he-IL" sz="2000" b="1" dirty="0">
                <a:solidFill>
                  <a:schemeClr val="tx1"/>
                </a:solidFill>
                <a:latin typeface="Varela Round" panose="00000500000000000000" pitchFamily="2" charset="-79"/>
                <a:cs typeface="Varela Round" panose="00000500000000000000" pitchFamily="2" charset="-79"/>
              </a:rPr>
              <a:t>השאלות:</a:t>
            </a:r>
            <a:endParaRPr lang="en-US" sz="2000" b="1" dirty="0">
              <a:solidFill>
                <a:schemeClr val="tx1"/>
              </a:solidFill>
              <a:latin typeface="Varela Round" panose="00000500000000000000" pitchFamily="2" charset="-79"/>
              <a:cs typeface="Varela Round" panose="00000500000000000000" pitchFamily="2" charset="-79"/>
            </a:endParaRPr>
          </a:p>
          <a:p>
            <a:pPr lvl="0"/>
            <a:r>
              <a:rPr lang="he-IL" sz="2000" b="1" dirty="0">
                <a:solidFill>
                  <a:schemeClr val="tx1"/>
                </a:solidFill>
                <a:latin typeface="Varela Round" panose="00000500000000000000" pitchFamily="2" charset="-79"/>
                <a:cs typeface="Varela Round" panose="00000500000000000000" pitchFamily="2" charset="-79"/>
              </a:rPr>
              <a:t>1. </a:t>
            </a:r>
            <a:r>
              <a:rPr lang="he-IL" sz="2000" b="1" u="sng" dirty="0">
                <a:solidFill>
                  <a:schemeClr val="tx1"/>
                </a:solidFill>
                <a:latin typeface="Varela Round" panose="00000500000000000000" pitchFamily="2" charset="-79"/>
                <a:cs typeface="Varela Round" panose="00000500000000000000" pitchFamily="2" charset="-79"/>
              </a:rPr>
              <a:t>מדוע אותם ערבים</a:t>
            </a:r>
            <a:r>
              <a:rPr lang="he-IL" sz="2000" dirty="0">
                <a:solidFill>
                  <a:schemeClr val="tx1"/>
                </a:solidFill>
                <a:latin typeface="Varela Round" panose="00000500000000000000" pitchFamily="2" charset="-79"/>
                <a:cs typeface="Varela Round" panose="00000500000000000000" pitchFamily="2" charset="-79"/>
              </a:rPr>
              <a:t> שחיו בארץ לפני קום המדינה וברחו ממנה במלחמת השחרור אינם זכאים לאזרחות "מכוח ישיבה בארץ"?</a:t>
            </a:r>
            <a:endParaRPr lang="en-US" sz="2000" dirty="0">
              <a:solidFill>
                <a:schemeClr val="tx1"/>
              </a:solidFill>
              <a:latin typeface="Varela Round" panose="00000500000000000000" pitchFamily="2" charset="-79"/>
              <a:cs typeface="Varela Round" panose="00000500000000000000" pitchFamily="2" charset="-79"/>
            </a:endParaRPr>
          </a:p>
          <a:p>
            <a:pPr lvl="0"/>
            <a:r>
              <a:rPr lang="he-IL" sz="2000" b="1" dirty="0">
                <a:solidFill>
                  <a:schemeClr val="tx1"/>
                </a:solidFill>
                <a:latin typeface="Varela Round" panose="00000500000000000000" pitchFamily="2" charset="-79"/>
                <a:cs typeface="Varela Round" panose="00000500000000000000" pitchFamily="2" charset="-79"/>
              </a:rPr>
              <a:t>2.</a:t>
            </a:r>
            <a:r>
              <a:rPr lang="he-IL" sz="2000" b="1" u="sng" dirty="0">
                <a:solidFill>
                  <a:schemeClr val="tx1"/>
                </a:solidFill>
                <a:latin typeface="Varela Round" panose="00000500000000000000" pitchFamily="2" charset="-79"/>
                <a:cs typeface="Varela Round" panose="00000500000000000000" pitchFamily="2" charset="-79"/>
              </a:rPr>
              <a:t> מדוע תפגע</a:t>
            </a:r>
            <a:r>
              <a:rPr lang="he-IL" sz="2000" dirty="0">
                <a:solidFill>
                  <a:schemeClr val="tx1"/>
                </a:solidFill>
                <a:latin typeface="Varela Round" panose="00000500000000000000" pitchFamily="2" charset="-79"/>
                <a:cs typeface="Varela Round" panose="00000500000000000000" pitchFamily="2" charset="-79"/>
              </a:rPr>
              <a:t> "זכות השיבה" באופייה היהודי של המדינה?</a:t>
            </a:r>
            <a:endParaRPr lang="en-US" sz="2000" dirty="0">
              <a:solidFill>
                <a:schemeClr val="tx1"/>
              </a:solidFill>
              <a:latin typeface="Varela Round" panose="00000500000000000000" pitchFamily="2" charset="-79"/>
              <a:cs typeface="Varela Round" panose="00000500000000000000" pitchFamily="2" charset="-79"/>
            </a:endParaRPr>
          </a:p>
          <a:p>
            <a:pPr lvl="0"/>
            <a:r>
              <a:rPr lang="he-IL" sz="2000" b="1" dirty="0">
                <a:solidFill>
                  <a:schemeClr val="tx1"/>
                </a:solidFill>
                <a:latin typeface="Varela Round" panose="00000500000000000000" pitchFamily="2" charset="-79"/>
                <a:cs typeface="Varela Round" panose="00000500000000000000" pitchFamily="2" charset="-79"/>
              </a:rPr>
              <a:t>3. </a:t>
            </a:r>
            <a:r>
              <a:rPr lang="he-IL" sz="2000" b="1" u="sng" dirty="0">
                <a:solidFill>
                  <a:schemeClr val="tx1"/>
                </a:solidFill>
                <a:latin typeface="Varela Round" panose="00000500000000000000" pitchFamily="2" charset="-79"/>
                <a:cs typeface="Varela Round" panose="00000500000000000000" pitchFamily="2" charset="-79"/>
              </a:rPr>
              <a:t>איזה חוק</a:t>
            </a:r>
            <a:r>
              <a:rPr lang="he-IL" sz="2000" dirty="0">
                <a:solidFill>
                  <a:schemeClr val="tx1"/>
                </a:solidFill>
                <a:latin typeface="Varela Round" panose="00000500000000000000" pitchFamily="2" charset="-79"/>
                <a:cs typeface="Varela Round" panose="00000500000000000000" pitchFamily="2" charset="-79"/>
              </a:rPr>
              <a:t> נועד להבטיח את האופי היהודי בהקשר זה, </a:t>
            </a:r>
            <a:r>
              <a:rPr lang="he-IL" sz="2000" b="1" u="sng" dirty="0">
                <a:solidFill>
                  <a:schemeClr val="tx1"/>
                </a:solidFill>
                <a:latin typeface="Varela Round" panose="00000500000000000000" pitchFamily="2" charset="-79"/>
                <a:cs typeface="Varela Round" panose="00000500000000000000" pitchFamily="2" charset="-79"/>
              </a:rPr>
              <a:t>ומדוע גם</a:t>
            </a:r>
            <a:r>
              <a:rPr lang="he-IL" sz="2000" dirty="0">
                <a:solidFill>
                  <a:schemeClr val="tx1"/>
                </a:solidFill>
                <a:latin typeface="Varela Round" panose="00000500000000000000" pitchFamily="2" charset="-79"/>
                <a:cs typeface="Varela Round" panose="00000500000000000000" pitchFamily="2" charset="-79"/>
              </a:rPr>
              <a:t> הוא פוגע באופי היהודי של המדינה?</a:t>
            </a:r>
            <a:endParaRPr lang="en-US" sz="2000" dirty="0">
              <a:solidFill>
                <a:schemeClr val="tx1"/>
              </a:solidFill>
              <a:latin typeface="Varela Round" panose="00000500000000000000" pitchFamily="2" charset="-79"/>
              <a:cs typeface="Varela Round" panose="00000500000000000000" pitchFamily="2" charset="-79"/>
            </a:endParaRPr>
          </a:p>
          <a:p>
            <a:endParaRPr lang="he-IL" sz="2000" dirty="0">
              <a:solidFill>
                <a:schemeClr val="tx1"/>
              </a:solidFill>
              <a:latin typeface="Varela Round" panose="00000500000000000000" pitchFamily="2" charset="-79"/>
              <a:cs typeface="Varela Round" panose="00000500000000000000" pitchFamily="2" charset="-79"/>
            </a:endParaRPr>
          </a:p>
        </p:txBody>
      </p:sp>
      <p:cxnSp>
        <p:nvCxnSpPr>
          <p:cNvPr id="12" name="מחבר ישר 11"/>
          <p:cNvCxnSpPr/>
          <p:nvPr/>
        </p:nvCxnSpPr>
        <p:spPr>
          <a:xfrm>
            <a:off x="163118" y="565944"/>
            <a:ext cx="9144000" cy="0"/>
          </a:xfrm>
          <a:prstGeom prst="line">
            <a:avLst/>
          </a:prstGeom>
          <a:ln>
            <a:solidFill>
              <a:srgbClr val="99FF33"/>
            </a:solidFill>
          </a:ln>
        </p:spPr>
        <p:style>
          <a:lnRef idx="1">
            <a:schemeClr val="accent1"/>
          </a:lnRef>
          <a:fillRef idx="0">
            <a:schemeClr val="accent1"/>
          </a:fillRef>
          <a:effectRef idx="0">
            <a:schemeClr val="accent1"/>
          </a:effectRef>
          <a:fontRef idx="minor">
            <a:schemeClr val="tx1"/>
          </a:fontRef>
        </p:style>
      </p:cxnSp>
      <p:sp>
        <p:nvSpPr>
          <p:cNvPr id="2" name="AutoShape 8" descr="ישיבת פוניבז' | JDN - חדשות"/>
          <p:cNvSpPr>
            <a:spLocks noChangeAspect="1" noChangeArrowheads="1"/>
          </p:cNvSpPr>
          <p:nvPr/>
        </p:nvSpPr>
        <p:spPr bwMode="auto">
          <a:xfrm>
            <a:off x="447675" y="-177801"/>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e-IL" dirty="0">
              <a:cs typeface="Varela Round" panose="00000500000000000000" pitchFamily="2" charset="-79"/>
            </a:endParaRPr>
          </a:p>
        </p:txBody>
      </p:sp>
      <p:sp>
        <p:nvSpPr>
          <p:cNvPr id="26" name="TextBox 25"/>
          <p:cNvSpPr txBox="1"/>
          <p:nvPr/>
        </p:nvSpPr>
        <p:spPr>
          <a:xfrm>
            <a:off x="8872112" y="127000"/>
            <a:ext cx="8599317" cy="1433726"/>
          </a:xfrm>
          <a:prstGeom prst="rect">
            <a:avLst/>
          </a:prstGeom>
          <a:noFill/>
        </p:spPr>
        <p:txBody>
          <a:bodyPr wrap="square" rtlCol="1">
            <a:spAutoFit/>
          </a:bodyPr>
          <a:lstStyle/>
          <a:p>
            <a:pPr algn="l"/>
            <a:r>
              <a:rPr lang="he-IL" sz="4000" b="1" dirty="0">
                <a:solidFill>
                  <a:srgbClr val="00CC00"/>
                </a:solidFill>
                <a:latin typeface="Varela Round" panose="00000500000000000000" pitchFamily="2" charset="-79"/>
                <a:cs typeface="Varela Round" panose="00000500000000000000" pitchFamily="2" charset="-79"/>
              </a:rPr>
              <a:t>משימה לתלמיד</a:t>
            </a:r>
            <a:endParaRPr lang="en-US" sz="4000" b="1" dirty="0">
              <a:solidFill>
                <a:srgbClr val="00CC00"/>
              </a:solidFill>
              <a:latin typeface="Varela Round" panose="00000500000000000000" pitchFamily="2" charset="-79"/>
              <a:cs typeface="Varela Round" panose="00000500000000000000" pitchFamily="2" charset="-79"/>
            </a:endParaRPr>
          </a:p>
          <a:p>
            <a:pPr>
              <a:lnSpc>
                <a:spcPts val="3500"/>
              </a:lnSpc>
            </a:pPr>
            <a:endParaRPr lang="he-IL" sz="4000" dirty="0">
              <a:solidFill>
                <a:schemeClr val="bg2"/>
              </a:solidFill>
              <a:latin typeface="avivbold" pitchFamily="2" charset="-79"/>
              <a:cs typeface="Keren" pitchFamily="2" charset="-79"/>
            </a:endParaRPr>
          </a:p>
          <a:p>
            <a:endParaRPr lang="he-IL" dirty="0">
              <a:latin typeface="avivbold" pitchFamily="2" charset="-79"/>
              <a:cs typeface="avivbold" pitchFamily="2" charset="-79"/>
            </a:endParaRPr>
          </a:p>
        </p:txBody>
      </p:sp>
    </p:spTree>
    <p:extLst>
      <p:ext uri="{BB962C8B-B14F-4D97-AF65-F5344CB8AC3E}">
        <p14:creationId xmlns:p14="http://schemas.microsoft.com/office/powerpoint/2010/main" val="119500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circle(in)">
                                      <p:cBhvr>
                                        <p:cTn id="7" dur="20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1000"/>
                                        <p:tgtEl>
                                          <p:spTgt spid="4"/>
                                        </p:tgtEl>
                                      </p:cBhvr>
                                    </p:animEffect>
                                    <p:anim calcmode="lin" valueType="num">
                                      <p:cBhvr>
                                        <p:cTn id="18" dur="1000" fill="hold"/>
                                        <p:tgtEl>
                                          <p:spTgt spid="4"/>
                                        </p:tgtEl>
                                        <p:attrNameLst>
                                          <p:attrName>ppt_x</p:attrName>
                                        </p:attrNameLst>
                                      </p:cBhvr>
                                      <p:tavLst>
                                        <p:tav tm="0">
                                          <p:val>
                                            <p:strVal val="#ppt_x"/>
                                          </p:val>
                                        </p:tav>
                                        <p:tav tm="100000">
                                          <p:val>
                                            <p:strVal val="#ppt_x"/>
                                          </p:val>
                                        </p:tav>
                                      </p:tavLst>
                                    </p:anim>
                                    <p:anim calcmode="lin" valueType="num">
                                      <p:cBhvr>
                                        <p:cTn id="1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915076" y="1962341"/>
            <a:ext cx="10361851" cy="3980932"/>
          </a:xfrm>
        </p:spPr>
        <p:txBody>
          <a:bodyPr>
            <a:noAutofit/>
          </a:bodyPr>
          <a:lstStyle/>
          <a:p>
            <a:pPr algn="r" rtl="1">
              <a:lnSpc>
                <a:spcPct val="150000"/>
              </a:lnSpc>
            </a:pPr>
            <a:r>
              <a:rPr lang="he-IL" sz="2400" dirty="0"/>
              <a:t>השימוש ביצירות במהלך שידור זה נעשה לפי סעיף 27א לחוק זכות יוצרים, תשס"ח-2007.</a:t>
            </a:r>
            <a:br>
              <a:rPr lang="he-IL" sz="2400" dirty="0"/>
            </a:br>
            <a:r>
              <a:rPr lang="he-IL" sz="2400" dirty="0"/>
              <a:t>אם הינך בעל הזכויות באחת היצירות, באפשרותך לבקש מאיתנו לחדול מהשימוש ביצירה, </a:t>
            </a:r>
            <a:br>
              <a:rPr lang="he-IL" sz="2400" dirty="0"/>
            </a:br>
            <a:r>
              <a:rPr lang="he-IL" sz="2400" dirty="0"/>
              <a:t>זאת באמצעות פנייה לדוא"ל  </a:t>
            </a:r>
            <a:r>
              <a:rPr lang="en-US" sz="2400" dirty="0"/>
              <a:t>rights@education.gov.il</a:t>
            </a:r>
            <a:endParaRPr lang="he-IL" sz="2400" dirty="0"/>
          </a:p>
        </p:txBody>
      </p:sp>
    </p:spTree>
    <p:extLst>
      <p:ext uri="{BB962C8B-B14F-4D97-AF65-F5344CB8AC3E}">
        <p14:creationId xmlns:p14="http://schemas.microsoft.com/office/powerpoint/2010/main" val="39586243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5125453" y="180474"/>
            <a:ext cx="2370221" cy="18889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solidFill>
                <a:prstClr val="white"/>
              </a:solidFill>
              <a:cs typeface="Varela Round" panose="00000500000000000000" pitchFamily="2" charset="-79"/>
            </a:endParaRPr>
          </a:p>
        </p:txBody>
      </p:sp>
      <p:sp>
        <p:nvSpPr>
          <p:cNvPr id="6" name="Text Placeholder 1">
            <a:extLst>
              <a:ext uri="{FF2B5EF4-FFF2-40B4-BE49-F238E27FC236}">
                <a16:creationId xmlns:a16="http://schemas.microsoft.com/office/drawing/2014/main" id="{12874761-6EDB-5D40-A79B-9C82F478C33E}"/>
              </a:ext>
            </a:extLst>
          </p:cNvPr>
          <p:cNvSpPr txBox="1">
            <a:spLocks/>
          </p:cNvSpPr>
          <p:nvPr/>
        </p:nvSpPr>
        <p:spPr>
          <a:xfrm>
            <a:off x="2727964" y="4331963"/>
            <a:ext cx="6704013" cy="385860"/>
          </a:xfrm>
          <a:prstGeom prst="rect">
            <a:avLst/>
          </a:prstGeom>
        </p:spPr>
        <p:txBody>
          <a:bodyPr>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he-IL" sz="3200" b="1" dirty="0">
                <a:solidFill>
                  <a:srgbClr val="002060"/>
                </a:solidFill>
                <a:latin typeface="Varela Round" panose="00000500000000000000" pitchFamily="2" charset="-79"/>
                <a:cs typeface="Varela Round" panose="00000500000000000000" pitchFamily="2" charset="-79"/>
                <a:sym typeface="Calibri"/>
              </a:rPr>
              <a:t>עם המורה: אוריאל </a:t>
            </a:r>
            <a:r>
              <a:rPr lang="he-IL" sz="3200" b="1" dirty="0" err="1">
                <a:solidFill>
                  <a:srgbClr val="002060"/>
                </a:solidFill>
                <a:latin typeface="Varela Round" panose="00000500000000000000" pitchFamily="2" charset="-79"/>
                <a:cs typeface="Varela Round" panose="00000500000000000000" pitchFamily="2" charset="-79"/>
                <a:sym typeface="Calibri"/>
              </a:rPr>
              <a:t>שמידוב</a:t>
            </a:r>
            <a:endParaRPr lang="he-IL" sz="3200" b="1" dirty="0">
              <a:solidFill>
                <a:srgbClr val="002060"/>
              </a:solidFill>
              <a:latin typeface="Varela Round" panose="00000500000000000000" pitchFamily="2" charset="-79"/>
              <a:cs typeface="Varela Round" panose="00000500000000000000" pitchFamily="2" charset="-79"/>
              <a:sym typeface="Calibri"/>
            </a:endParaRPr>
          </a:p>
        </p:txBody>
      </p:sp>
      <p:sp>
        <p:nvSpPr>
          <p:cNvPr id="8" name="Google Shape;238;p5"/>
          <p:cNvSpPr txBox="1">
            <a:spLocks/>
          </p:cNvSpPr>
          <p:nvPr/>
        </p:nvSpPr>
        <p:spPr>
          <a:xfrm>
            <a:off x="1590261" y="2048429"/>
            <a:ext cx="9014789" cy="824410"/>
          </a:xfrm>
          <a:prstGeom prst="rect">
            <a:avLst/>
          </a:prstGeom>
        </p:spPr>
        <p:txBody>
          <a:bodyPr vert="horz" lIns="91440" tIns="45720" rIns="91440" bIns="45720" rtlCol="0" anchor="ctr">
            <a:noAutofit/>
          </a:bodyPr>
          <a:lstStyle>
            <a:lvl1pPr marL="0" indent="0" algn="r" defTabSz="914400" rtl="1" eaLnBrk="1" latinLnBrk="0" hangingPunct="1">
              <a:lnSpc>
                <a:spcPct val="90000"/>
              </a:lnSpc>
              <a:spcBef>
                <a:spcPts val="1000"/>
              </a:spcBef>
              <a:buClr>
                <a:schemeClr val="accent2"/>
              </a:buClr>
              <a:buFontTx/>
              <a:buNone/>
              <a:defRPr sz="5000" kern="1200">
                <a:solidFill>
                  <a:schemeClr val="bg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accent2"/>
              </a:buClr>
              <a:buFont typeface="Arial" panose="020B0604020202020204" pitchFamily="34" charset="0"/>
              <a:buChar char="•"/>
              <a:defRPr sz="6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chemeClr val="accent2"/>
              </a:buClr>
              <a:buFont typeface="Arial" panose="020B0604020202020204" pitchFamily="34" charset="0"/>
              <a:buChar char="•"/>
              <a:defRPr sz="6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accent2"/>
              </a:buClr>
              <a:buFont typeface="Arial" panose="020B0604020202020204" pitchFamily="34" charset="0"/>
              <a:buChar char="•"/>
              <a:defRPr sz="6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accent2"/>
              </a:buClr>
              <a:buFont typeface="Arial" panose="020B0604020202020204" pitchFamily="34" charset="0"/>
              <a:buChar char="•"/>
              <a:defRPr sz="6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buClr>
                <a:srgbClr val="ED7D31"/>
              </a:buClr>
            </a:pPr>
            <a:r>
              <a:rPr lang="he-IL" sz="5400" b="1" dirty="0">
                <a:solidFill>
                  <a:srgbClr val="002060"/>
                </a:solidFill>
                <a:latin typeface="Varela Round" panose="00000500000000000000" pitchFamily="2" charset="-79"/>
                <a:cs typeface="Varela Round" panose="00000500000000000000" pitchFamily="2" charset="-79"/>
              </a:rPr>
              <a:t>שיעור באזרחות לכיתות י"א-י"ב</a:t>
            </a:r>
          </a:p>
        </p:txBody>
      </p:sp>
      <p:sp>
        <p:nvSpPr>
          <p:cNvPr id="7" name="Google Shape;239;p5"/>
          <p:cNvSpPr txBox="1">
            <a:spLocks/>
          </p:cNvSpPr>
          <p:nvPr/>
        </p:nvSpPr>
        <p:spPr>
          <a:xfrm>
            <a:off x="1279697" y="3140713"/>
            <a:ext cx="9600545" cy="411774"/>
          </a:xfrm>
          <a:prstGeom prst="rect">
            <a:avLst/>
          </a:prstGeom>
        </p:spPr>
        <p:txBody>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he-IL" sz="2400" b="1" dirty="0">
                <a:solidFill>
                  <a:srgbClr val="002060"/>
                </a:solidFill>
                <a:latin typeface="Varela Round" panose="00000500000000000000" pitchFamily="2" charset="-79"/>
                <a:cs typeface="Varela Round" panose="00000500000000000000" pitchFamily="2" charset="-79"/>
              </a:rPr>
              <a:t>נושא השיעור: אזרחות בישראל וזכות עלייה</a:t>
            </a:r>
          </a:p>
        </p:txBody>
      </p:sp>
    </p:spTree>
    <p:extLst>
      <p:ext uri="{BB962C8B-B14F-4D97-AF65-F5344CB8AC3E}">
        <p14:creationId xmlns:p14="http://schemas.microsoft.com/office/powerpoint/2010/main" val="25565180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pic>
        <p:nvPicPr>
          <p:cNvPr id="30" name="תמונה 29" descr="http://elyon1.court.gov.il/heb/img/siyur/hazer1.jpg"/>
          <p:cNvPicPr/>
          <p:nvPr/>
        </p:nvPicPr>
        <p:blipFill>
          <a:blip r:embed="rId3">
            <a:extLst>
              <a:ext uri="{28A0092B-C50C-407E-A947-70E740481C1C}">
                <a14:useLocalDpi xmlns:a14="http://schemas.microsoft.com/office/drawing/2010/main" val="0"/>
              </a:ext>
            </a:extLst>
          </a:blip>
          <a:srcRect/>
          <a:stretch>
            <a:fillRect/>
          </a:stretch>
        </p:blipFill>
        <p:spPr bwMode="auto">
          <a:xfrm>
            <a:off x="3583793" y="2538678"/>
            <a:ext cx="5304226" cy="3356992"/>
          </a:xfrm>
          <a:prstGeom prst="rect">
            <a:avLst/>
          </a:prstGeom>
          <a:noFill/>
          <a:ln>
            <a:noFill/>
          </a:ln>
        </p:spPr>
      </p:pic>
      <p:pic>
        <p:nvPicPr>
          <p:cNvPr id="29" name="תמונה 28" descr="http://upload.wikimedia.org/wikipedia/commons/f/f6/Knesset_building_(edited).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19342" y="602291"/>
            <a:ext cx="4355976" cy="1943596"/>
          </a:xfrm>
          <a:prstGeom prst="rect">
            <a:avLst/>
          </a:prstGeom>
          <a:noFill/>
          <a:ln>
            <a:noFill/>
          </a:ln>
        </p:spPr>
      </p:pic>
      <p:cxnSp>
        <p:nvCxnSpPr>
          <p:cNvPr id="12" name="מחבר ישר 11"/>
          <p:cNvCxnSpPr/>
          <p:nvPr/>
        </p:nvCxnSpPr>
        <p:spPr>
          <a:xfrm>
            <a:off x="163118" y="565944"/>
            <a:ext cx="9144000" cy="0"/>
          </a:xfrm>
          <a:prstGeom prst="line">
            <a:avLst/>
          </a:prstGeom>
          <a:ln>
            <a:solidFill>
              <a:srgbClr val="99FF33"/>
            </a:solidFill>
          </a:ln>
        </p:spPr>
        <p:style>
          <a:lnRef idx="1">
            <a:schemeClr val="accent1"/>
          </a:lnRef>
          <a:fillRef idx="0">
            <a:schemeClr val="accent1"/>
          </a:fillRef>
          <a:effectRef idx="0">
            <a:schemeClr val="accent1"/>
          </a:effectRef>
          <a:fontRef idx="minor">
            <a:schemeClr val="tx1"/>
          </a:fontRef>
        </p:style>
      </p:cxnSp>
      <p:sp>
        <p:nvSpPr>
          <p:cNvPr id="2" name="AutoShape 8" descr="ישיבת פוניבז' | JDN - חדשות"/>
          <p:cNvSpPr>
            <a:spLocks noChangeAspect="1" noChangeArrowheads="1"/>
          </p:cNvSpPr>
          <p:nvPr/>
        </p:nvSpPr>
        <p:spPr bwMode="auto">
          <a:xfrm>
            <a:off x="447675" y="-177801"/>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e-IL" dirty="0">
              <a:cs typeface="Varela Round" panose="00000500000000000000" pitchFamily="2" charset="-79"/>
            </a:endParaRPr>
          </a:p>
        </p:txBody>
      </p:sp>
      <p:sp>
        <p:nvSpPr>
          <p:cNvPr id="4" name="מלבן 3"/>
          <p:cNvSpPr/>
          <p:nvPr/>
        </p:nvSpPr>
        <p:spPr>
          <a:xfrm>
            <a:off x="1036300" y="14532"/>
            <a:ext cx="2786340" cy="646331"/>
          </a:xfrm>
          <a:prstGeom prst="rect">
            <a:avLst/>
          </a:prstGeom>
        </p:spPr>
        <p:txBody>
          <a:bodyPr wrap="none">
            <a:spAutoFit/>
          </a:bodyPr>
          <a:lstStyle/>
          <a:p>
            <a:pPr algn="l"/>
            <a:r>
              <a:rPr lang="he-IL" sz="3600" b="1" dirty="0">
                <a:solidFill>
                  <a:srgbClr val="00CC00"/>
                </a:solidFill>
                <a:latin typeface="Varela Round" panose="00000500000000000000" pitchFamily="2" charset="-79"/>
                <a:cs typeface="Varela Round" panose="00000500000000000000" pitchFamily="2" charset="-79"/>
              </a:rPr>
              <a:t>נושאי המפגש</a:t>
            </a:r>
            <a:endParaRPr lang="en-US" sz="3600" b="1" dirty="0">
              <a:solidFill>
                <a:srgbClr val="00CC00"/>
              </a:solidFill>
              <a:latin typeface="Varela Round" panose="00000500000000000000" pitchFamily="2" charset="-79"/>
              <a:cs typeface="Varela Round" panose="00000500000000000000" pitchFamily="2" charset="-79"/>
            </a:endParaRPr>
          </a:p>
        </p:txBody>
      </p:sp>
      <p:pic>
        <p:nvPicPr>
          <p:cNvPr id="22" name="תמונה 21" descr="http://www.iba.org.il/media/pictures/P243243.jpg"/>
          <p:cNvPicPr/>
          <p:nvPr/>
        </p:nvPicPr>
        <p:blipFill>
          <a:blip r:embed="rId5">
            <a:extLst>
              <a:ext uri="{28A0092B-C50C-407E-A947-70E740481C1C}">
                <a14:useLocalDpi xmlns:a14="http://schemas.microsoft.com/office/drawing/2010/main" val="0"/>
              </a:ext>
            </a:extLst>
          </a:blip>
          <a:srcRect/>
          <a:stretch>
            <a:fillRect/>
          </a:stretch>
        </p:blipFill>
        <p:spPr bwMode="auto">
          <a:xfrm>
            <a:off x="2507319" y="565944"/>
            <a:ext cx="2505731" cy="1943596"/>
          </a:xfrm>
          <a:prstGeom prst="rect">
            <a:avLst/>
          </a:prstGeom>
          <a:noFill/>
          <a:ln>
            <a:noFill/>
          </a:ln>
        </p:spPr>
      </p:pic>
      <p:pic>
        <p:nvPicPr>
          <p:cNvPr id="23" name="מציין מיקום תוכן 12" descr="http://upload.wikimedia.org/wikipedia/commons/thumb/b/ba/Parthenon.jpg/400px-Parthenon.jpg"/>
          <p:cNvPicPr>
            <a:picLocks noGrp="1"/>
          </p:cNvPicPr>
          <p:nvPr>
            <p:ph idx="4294967295"/>
          </p:nvPr>
        </p:nvPicPr>
        <p:blipFill>
          <a:blip r:embed="rId6">
            <a:extLst>
              <a:ext uri="{28A0092B-C50C-407E-A947-70E740481C1C}">
                <a14:useLocalDpi xmlns:a14="http://schemas.microsoft.com/office/drawing/2010/main" val="0"/>
              </a:ext>
            </a:extLst>
          </a:blip>
          <a:srcRect/>
          <a:stretch>
            <a:fillRect/>
          </a:stretch>
        </p:blipFill>
        <p:spPr bwMode="auto">
          <a:xfrm>
            <a:off x="320675" y="579366"/>
            <a:ext cx="2186644" cy="1943596"/>
          </a:xfrm>
          <a:prstGeom prst="rect">
            <a:avLst/>
          </a:prstGeom>
          <a:noFill/>
          <a:ln>
            <a:noFill/>
          </a:ln>
        </p:spPr>
      </p:pic>
      <p:pic>
        <p:nvPicPr>
          <p:cNvPr id="25" name="תמונה 24" descr="http://f.nanafiles.co.il/upload/Xternal/IsraBlog/33/09/56/560933/posts/17682008.jpg"/>
          <p:cNvPicPr/>
          <p:nvPr/>
        </p:nvPicPr>
        <p:blipFill>
          <a:blip r:embed="rId7">
            <a:extLst>
              <a:ext uri="{28A0092B-C50C-407E-A947-70E740481C1C}">
                <a14:useLocalDpi xmlns:a14="http://schemas.microsoft.com/office/drawing/2010/main" val="0"/>
              </a:ext>
            </a:extLst>
          </a:blip>
          <a:srcRect/>
          <a:stretch>
            <a:fillRect/>
          </a:stretch>
        </p:blipFill>
        <p:spPr bwMode="auto">
          <a:xfrm>
            <a:off x="333375" y="2509540"/>
            <a:ext cx="3250417" cy="3356992"/>
          </a:xfrm>
          <a:prstGeom prst="rect">
            <a:avLst/>
          </a:prstGeom>
          <a:noFill/>
          <a:ln>
            <a:noFill/>
          </a:ln>
        </p:spPr>
      </p:pic>
      <p:sp>
        <p:nvSpPr>
          <p:cNvPr id="26" name="TextBox 25"/>
          <p:cNvSpPr txBox="1"/>
          <p:nvPr/>
        </p:nvSpPr>
        <p:spPr>
          <a:xfrm>
            <a:off x="765146" y="1236087"/>
            <a:ext cx="7488832" cy="769441"/>
          </a:xfrm>
          <a:prstGeom prst="rect">
            <a:avLst/>
          </a:prstGeom>
          <a:solidFill>
            <a:schemeClr val="accent1"/>
          </a:solidFill>
          <a:ln w="57150">
            <a:solidFill>
              <a:schemeClr val="tx1"/>
            </a:solidFill>
          </a:ln>
        </p:spPr>
        <p:txBody>
          <a:bodyPr wrap="square" rtlCol="1">
            <a:spAutoFit/>
          </a:bodyPr>
          <a:lstStyle/>
          <a:p>
            <a:pPr algn="ctr"/>
            <a:r>
              <a:rPr lang="he-IL" sz="4400" dirty="0">
                <a:latin typeface="Varela Round" panose="00000500000000000000" pitchFamily="2" charset="-79"/>
                <a:cs typeface="Varela Round" panose="00000500000000000000" pitchFamily="2" charset="-79"/>
              </a:rPr>
              <a:t>הגדרת אזרחות</a:t>
            </a:r>
          </a:p>
        </p:txBody>
      </p:sp>
      <p:sp>
        <p:nvSpPr>
          <p:cNvPr id="27" name="TextBox 26"/>
          <p:cNvSpPr txBox="1"/>
          <p:nvPr/>
        </p:nvSpPr>
        <p:spPr>
          <a:xfrm>
            <a:off x="765146" y="2660836"/>
            <a:ext cx="7488832" cy="769441"/>
          </a:xfrm>
          <a:prstGeom prst="rect">
            <a:avLst/>
          </a:prstGeom>
          <a:solidFill>
            <a:schemeClr val="accent1"/>
          </a:solidFill>
          <a:ln w="57150">
            <a:solidFill>
              <a:schemeClr val="tx1"/>
            </a:solidFill>
          </a:ln>
        </p:spPr>
        <p:txBody>
          <a:bodyPr wrap="square" rtlCol="1">
            <a:spAutoFit/>
          </a:bodyPr>
          <a:lstStyle>
            <a:defPPr>
              <a:defRPr lang="he-IL"/>
            </a:defPPr>
            <a:lvl1pPr algn="ctr">
              <a:defRPr sz="4800">
                <a:latin typeface="David" panose="020E0502060401010101" pitchFamily="34" charset="-79"/>
                <a:cs typeface="David" panose="020E0502060401010101" pitchFamily="34" charset="-79"/>
              </a:defRPr>
            </a:lvl1pPr>
          </a:lstStyle>
          <a:p>
            <a:r>
              <a:rPr lang="he-IL" sz="4400" dirty="0">
                <a:latin typeface="Varela Round" panose="00000500000000000000" pitchFamily="2" charset="-79"/>
                <a:cs typeface="Varela Round" panose="00000500000000000000" pitchFamily="2" charset="-79"/>
              </a:rPr>
              <a:t>חובות וזכויות אזרח</a:t>
            </a:r>
          </a:p>
        </p:txBody>
      </p:sp>
      <p:sp>
        <p:nvSpPr>
          <p:cNvPr id="28" name="TextBox 27"/>
          <p:cNvSpPr txBox="1"/>
          <p:nvPr/>
        </p:nvSpPr>
        <p:spPr>
          <a:xfrm>
            <a:off x="736048" y="4085585"/>
            <a:ext cx="7488832" cy="769441"/>
          </a:xfrm>
          <a:prstGeom prst="rect">
            <a:avLst/>
          </a:prstGeom>
          <a:solidFill>
            <a:schemeClr val="accent1"/>
          </a:solidFill>
          <a:ln w="57150">
            <a:solidFill>
              <a:schemeClr val="tx1"/>
            </a:solidFill>
          </a:ln>
        </p:spPr>
        <p:txBody>
          <a:bodyPr wrap="square" rtlCol="1">
            <a:spAutoFit/>
          </a:bodyPr>
          <a:lstStyle>
            <a:defPPr>
              <a:defRPr lang="he-IL"/>
            </a:defPPr>
            <a:lvl1pPr algn="ctr">
              <a:defRPr sz="4800">
                <a:latin typeface="David" panose="020E0502060401010101" pitchFamily="34" charset="-79"/>
                <a:cs typeface="David" panose="020E0502060401010101" pitchFamily="34" charset="-79"/>
              </a:defRPr>
            </a:lvl1pPr>
          </a:lstStyle>
          <a:p>
            <a:r>
              <a:rPr lang="he-IL" sz="4400" dirty="0">
                <a:latin typeface="Varela Round" panose="00000500000000000000" pitchFamily="2" charset="-79"/>
                <a:cs typeface="Varela Round" panose="00000500000000000000" pitchFamily="2" charset="-79"/>
              </a:rPr>
              <a:t>איבוד וקבלת אזרחות</a:t>
            </a:r>
          </a:p>
        </p:txBody>
      </p:sp>
    </p:spTree>
    <p:extLst>
      <p:ext uri="{BB962C8B-B14F-4D97-AF65-F5344CB8AC3E}">
        <p14:creationId xmlns:p14="http://schemas.microsoft.com/office/powerpoint/2010/main" val="3001920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9"/>
                                        </p:tgtEl>
                                        <p:attrNameLst>
                                          <p:attrName>style.visibility</p:attrName>
                                        </p:attrNameLst>
                                      </p:cBhvr>
                                      <p:to>
                                        <p:strVal val="visible"/>
                                      </p:to>
                                    </p:set>
                                    <p:animEffect transition="in" filter="fade">
                                      <p:cBhvr>
                                        <p:cTn id="17" dur="1500"/>
                                        <p:tgtEl>
                                          <p:spTgt spid="29"/>
                                        </p:tgtEl>
                                      </p:cBhvr>
                                    </p:animEffect>
                                  </p:childTnLst>
                                </p:cTn>
                              </p:par>
                              <p:par>
                                <p:cTn id="18" presetID="10" presetClass="entr" presetSubtype="0" fill="hold" nodeType="withEffect">
                                  <p:stCondLst>
                                    <p:cond delay="0"/>
                                  </p:stCondLst>
                                  <p:childTnLst>
                                    <p:set>
                                      <p:cBhvr>
                                        <p:cTn id="19" dur="1" fill="hold">
                                          <p:stCondLst>
                                            <p:cond delay="0"/>
                                          </p:stCondLst>
                                        </p:cTn>
                                        <p:tgtEl>
                                          <p:spTgt spid="23"/>
                                        </p:tgtEl>
                                        <p:attrNameLst>
                                          <p:attrName>style.visibility</p:attrName>
                                        </p:attrNameLst>
                                      </p:cBhvr>
                                      <p:to>
                                        <p:strVal val="visible"/>
                                      </p:to>
                                    </p:set>
                                    <p:animEffect transition="in" filter="fade">
                                      <p:cBhvr>
                                        <p:cTn id="20" dur="500"/>
                                        <p:tgtEl>
                                          <p:spTgt spid="23"/>
                                        </p:tgtEl>
                                      </p:cBhvr>
                                    </p:animEffect>
                                  </p:childTnLst>
                                </p:cTn>
                              </p:par>
                              <p:par>
                                <p:cTn id="21" presetID="10" presetClass="entr" presetSubtype="0" fill="hold" nodeType="with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fade">
                                      <p:cBhvr>
                                        <p:cTn id="23" dur="1000"/>
                                        <p:tgtEl>
                                          <p:spTgt spid="22"/>
                                        </p:tgtEl>
                                      </p:cBhvr>
                                    </p:animEffect>
                                  </p:childTnLst>
                                </p:cTn>
                              </p:par>
                              <p:par>
                                <p:cTn id="24" presetID="10" presetClass="entr" presetSubtype="0" fill="hold" nodeType="withEffect">
                                  <p:stCondLst>
                                    <p:cond delay="0"/>
                                  </p:stCondLst>
                                  <p:childTnLst>
                                    <p:set>
                                      <p:cBhvr>
                                        <p:cTn id="25" dur="1" fill="hold">
                                          <p:stCondLst>
                                            <p:cond delay="0"/>
                                          </p:stCondLst>
                                        </p:cTn>
                                        <p:tgtEl>
                                          <p:spTgt spid="25"/>
                                        </p:tgtEl>
                                        <p:attrNameLst>
                                          <p:attrName>style.visibility</p:attrName>
                                        </p:attrNameLst>
                                      </p:cBhvr>
                                      <p:to>
                                        <p:strVal val="visible"/>
                                      </p:to>
                                    </p:set>
                                    <p:animEffect transition="in" filter="fade">
                                      <p:cBhvr>
                                        <p:cTn id="26" dur="1000"/>
                                        <p:tgtEl>
                                          <p:spTgt spid="25"/>
                                        </p:tgtEl>
                                      </p:cBhvr>
                                    </p:animEffect>
                                  </p:childTnLst>
                                </p:cTn>
                              </p:par>
                              <p:par>
                                <p:cTn id="27" presetID="10" presetClass="entr" presetSubtype="0" fill="hold" nodeType="withEffect">
                                  <p:stCondLst>
                                    <p:cond delay="0"/>
                                  </p:stCondLst>
                                  <p:childTnLst>
                                    <p:set>
                                      <p:cBhvr>
                                        <p:cTn id="28" dur="1" fill="hold">
                                          <p:stCondLst>
                                            <p:cond delay="0"/>
                                          </p:stCondLst>
                                        </p:cTn>
                                        <p:tgtEl>
                                          <p:spTgt spid="30"/>
                                        </p:tgtEl>
                                        <p:attrNameLst>
                                          <p:attrName>style.visibility</p:attrName>
                                        </p:attrNameLst>
                                      </p:cBhvr>
                                      <p:to>
                                        <p:strVal val="visible"/>
                                      </p:to>
                                    </p:set>
                                    <p:animEffect transition="in" filter="fade">
                                      <p:cBhvr>
                                        <p:cTn id="29" dur="1000"/>
                                        <p:tgtEl>
                                          <p:spTgt spid="30"/>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grpId="0" nodeType="clickEffect">
                                  <p:stCondLst>
                                    <p:cond delay="0"/>
                                  </p:stCondLst>
                                  <p:childTnLst>
                                    <p:set>
                                      <p:cBhvr>
                                        <p:cTn id="33" dur="1" fill="hold">
                                          <p:stCondLst>
                                            <p:cond delay="0"/>
                                          </p:stCondLst>
                                        </p:cTn>
                                        <p:tgtEl>
                                          <p:spTgt spid="26"/>
                                        </p:tgtEl>
                                        <p:attrNameLst>
                                          <p:attrName>style.visibility</p:attrName>
                                        </p:attrNameLst>
                                      </p:cBhvr>
                                      <p:to>
                                        <p:strVal val="visible"/>
                                      </p:to>
                                    </p:set>
                                    <p:animEffect transition="in" filter="wipe(down)">
                                      <p:cBhvr>
                                        <p:cTn id="34" dur="1000"/>
                                        <p:tgtEl>
                                          <p:spTgt spid="26"/>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grpId="0" nodeType="clickEffect">
                                  <p:stCondLst>
                                    <p:cond delay="0"/>
                                  </p:stCondLst>
                                  <p:childTnLst>
                                    <p:set>
                                      <p:cBhvr>
                                        <p:cTn id="38" dur="1" fill="hold">
                                          <p:stCondLst>
                                            <p:cond delay="0"/>
                                          </p:stCondLst>
                                        </p:cTn>
                                        <p:tgtEl>
                                          <p:spTgt spid="27"/>
                                        </p:tgtEl>
                                        <p:attrNameLst>
                                          <p:attrName>style.visibility</p:attrName>
                                        </p:attrNameLst>
                                      </p:cBhvr>
                                      <p:to>
                                        <p:strVal val="visible"/>
                                      </p:to>
                                    </p:set>
                                    <p:animEffect transition="in" filter="wipe(down)">
                                      <p:cBhvr>
                                        <p:cTn id="39" dur="1000"/>
                                        <p:tgtEl>
                                          <p:spTgt spid="27"/>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grpId="0" nodeType="clickEffect">
                                  <p:stCondLst>
                                    <p:cond delay="0"/>
                                  </p:stCondLst>
                                  <p:childTnLst>
                                    <p:set>
                                      <p:cBhvr>
                                        <p:cTn id="43" dur="1" fill="hold">
                                          <p:stCondLst>
                                            <p:cond delay="0"/>
                                          </p:stCondLst>
                                        </p:cTn>
                                        <p:tgtEl>
                                          <p:spTgt spid="28"/>
                                        </p:tgtEl>
                                        <p:attrNameLst>
                                          <p:attrName>style.visibility</p:attrName>
                                        </p:attrNameLst>
                                      </p:cBhvr>
                                      <p:to>
                                        <p:strVal val="visible"/>
                                      </p:to>
                                    </p:set>
                                    <p:animEffect transition="in" filter="wipe(down)">
                                      <p:cBhvr>
                                        <p:cTn id="44" dur="10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6" grpId="0" animBg="1"/>
      <p:bldP spid="27" grpId="0" animBg="1"/>
      <p:bldP spid="2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4" name="מלבן מעוגל 3"/>
          <p:cNvSpPr/>
          <p:nvPr/>
        </p:nvSpPr>
        <p:spPr>
          <a:xfrm>
            <a:off x="22718" y="565944"/>
            <a:ext cx="8446491" cy="5326877"/>
          </a:xfrm>
          <a:prstGeom prst="roundRect">
            <a:avLst/>
          </a:prstGeom>
          <a:solidFill>
            <a:srgbClr val="272377"/>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2400" dirty="0">
              <a:latin typeface="Varela Round" panose="00000500000000000000" pitchFamily="2" charset="-79"/>
              <a:cs typeface="Varela Round" panose="00000500000000000000" pitchFamily="2" charset="-79"/>
            </a:endParaRPr>
          </a:p>
          <a:p>
            <a:endParaRPr lang="he-IL" sz="2400" dirty="0">
              <a:latin typeface="Varela Round" panose="00000500000000000000" pitchFamily="2" charset="-79"/>
              <a:cs typeface="Varela Round" panose="00000500000000000000" pitchFamily="2" charset="-79"/>
            </a:endParaRPr>
          </a:p>
          <a:p>
            <a:endParaRPr lang="he-IL" sz="2400" dirty="0">
              <a:latin typeface="Varela Round" panose="00000500000000000000" pitchFamily="2" charset="-79"/>
              <a:cs typeface="Varela Round" panose="00000500000000000000" pitchFamily="2" charset="-79"/>
            </a:endParaRPr>
          </a:p>
        </p:txBody>
      </p:sp>
      <p:cxnSp>
        <p:nvCxnSpPr>
          <p:cNvPr id="12" name="מחבר ישר 11"/>
          <p:cNvCxnSpPr/>
          <p:nvPr/>
        </p:nvCxnSpPr>
        <p:spPr>
          <a:xfrm>
            <a:off x="163118" y="565944"/>
            <a:ext cx="9144000" cy="0"/>
          </a:xfrm>
          <a:prstGeom prst="line">
            <a:avLst/>
          </a:prstGeom>
          <a:ln>
            <a:solidFill>
              <a:srgbClr val="99FF33"/>
            </a:solidFill>
          </a:ln>
        </p:spPr>
        <p:style>
          <a:lnRef idx="1">
            <a:schemeClr val="accent1"/>
          </a:lnRef>
          <a:fillRef idx="0">
            <a:schemeClr val="accent1"/>
          </a:fillRef>
          <a:effectRef idx="0">
            <a:schemeClr val="accent1"/>
          </a:effectRef>
          <a:fontRef idx="minor">
            <a:schemeClr val="tx1"/>
          </a:fontRef>
        </p:style>
      </p:cxnSp>
      <p:sp>
        <p:nvSpPr>
          <p:cNvPr id="2" name="AutoShape 8" descr="ישיבת פוניבז' | JDN - חדשות"/>
          <p:cNvSpPr>
            <a:spLocks noChangeAspect="1" noChangeArrowheads="1"/>
          </p:cNvSpPr>
          <p:nvPr/>
        </p:nvSpPr>
        <p:spPr bwMode="auto">
          <a:xfrm>
            <a:off x="447675" y="-177801"/>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e-IL" dirty="0">
              <a:cs typeface="Varela Round" panose="00000500000000000000" pitchFamily="2" charset="-79"/>
            </a:endParaRPr>
          </a:p>
        </p:txBody>
      </p:sp>
      <p:sp>
        <p:nvSpPr>
          <p:cNvPr id="26" name="TextBox 25"/>
          <p:cNvSpPr txBox="1"/>
          <p:nvPr/>
        </p:nvSpPr>
        <p:spPr>
          <a:xfrm>
            <a:off x="178180" y="-143418"/>
            <a:ext cx="8599317" cy="1433726"/>
          </a:xfrm>
          <a:prstGeom prst="rect">
            <a:avLst/>
          </a:prstGeom>
          <a:noFill/>
        </p:spPr>
        <p:txBody>
          <a:bodyPr wrap="square" rtlCol="1">
            <a:spAutoFit/>
          </a:bodyPr>
          <a:lstStyle/>
          <a:p>
            <a:pPr algn="l"/>
            <a:r>
              <a:rPr lang="he-IL" sz="4000" b="1" dirty="0">
                <a:solidFill>
                  <a:srgbClr val="00CC00"/>
                </a:solidFill>
                <a:latin typeface="Varela Round" panose="00000500000000000000" pitchFamily="2" charset="-79"/>
                <a:cs typeface="Varela Round" panose="00000500000000000000" pitchFamily="2" charset="-79"/>
              </a:rPr>
              <a:t>אזרחות- הגדרה</a:t>
            </a:r>
            <a:endParaRPr lang="en-US" sz="4000" b="1" dirty="0">
              <a:solidFill>
                <a:srgbClr val="00CC00"/>
              </a:solidFill>
              <a:latin typeface="Varela Round" panose="00000500000000000000" pitchFamily="2" charset="-79"/>
              <a:cs typeface="Varela Round" panose="00000500000000000000" pitchFamily="2" charset="-79"/>
            </a:endParaRPr>
          </a:p>
          <a:p>
            <a:pPr>
              <a:lnSpc>
                <a:spcPts val="3500"/>
              </a:lnSpc>
            </a:pPr>
            <a:endParaRPr lang="he-IL" sz="4000" dirty="0">
              <a:solidFill>
                <a:schemeClr val="bg2"/>
              </a:solidFill>
              <a:latin typeface="avivbold" pitchFamily="2" charset="-79"/>
              <a:cs typeface="Keren" pitchFamily="2" charset="-79"/>
            </a:endParaRPr>
          </a:p>
          <a:p>
            <a:endParaRPr lang="he-IL" dirty="0">
              <a:latin typeface="avivbold" pitchFamily="2" charset="-79"/>
              <a:cs typeface="avivbold" pitchFamily="2" charset="-79"/>
            </a:endParaRPr>
          </a:p>
        </p:txBody>
      </p:sp>
      <p:sp>
        <p:nvSpPr>
          <p:cNvPr id="9" name="TextBox 8"/>
          <p:cNvSpPr txBox="1"/>
          <p:nvPr/>
        </p:nvSpPr>
        <p:spPr>
          <a:xfrm>
            <a:off x="1042723" y="657678"/>
            <a:ext cx="6406480" cy="767658"/>
          </a:xfrm>
          <a:prstGeom prst="roundRect">
            <a:avLst/>
          </a:prstGeom>
          <a:solidFill>
            <a:srgbClr val="FFC000"/>
          </a:solidFill>
          <a:ln>
            <a:solidFill>
              <a:srgbClr val="99FF33"/>
            </a:solidFill>
          </a:ln>
          <a:scene3d>
            <a:camera prst="orthographicFront"/>
            <a:lightRig rig="threePt" dir="t"/>
          </a:scene3d>
          <a:sp3d>
            <a:bevelT prst="angle"/>
          </a:sp3d>
        </p:spPr>
        <p:txBody>
          <a:bodyPr wrap="square" rtlCol="1">
            <a:spAutoFit/>
          </a:bodyPr>
          <a:lstStyle/>
          <a:p>
            <a:pPr algn="ctr">
              <a:lnSpc>
                <a:spcPts val="4500"/>
              </a:lnSpc>
            </a:pPr>
            <a:r>
              <a:rPr lang="he-IL" sz="4400" b="1" dirty="0">
                <a:latin typeface="Varela Round" panose="00000500000000000000" pitchFamily="2" charset="-79"/>
                <a:cs typeface="Varela Round" panose="00000500000000000000" pitchFamily="2" charset="-79"/>
              </a:rPr>
              <a:t>הקשר בין יחיד לבין מדינתו </a:t>
            </a:r>
            <a:endParaRPr lang="en-US" sz="1400" dirty="0">
              <a:latin typeface="Varela Round" panose="00000500000000000000" pitchFamily="2" charset="-79"/>
              <a:cs typeface="Varela Round" panose="00000500000000000000" pitchFamily="2" charset="-79"/>
            </a:endParaRPr>
          </a:p>
        </p:txBody>
      </p:sp>
      <p:sp>
        <p:nvSpPr>
          <p:cNvPr id="3" name="מלבן מעוגל 2"/>
          <p:cNvSpPr/>
          <p:nvPr/>
        </p:nvSpPr>
        <p:spPr>
          <a:xfrm>
            <a:off x="4604350" y="1693204"/>
            <a:ext cx="2844853" cy="503896"/>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000" b="1" dirty="0">
                <a:solidFill>
                  <a:schemeClr val="tx1"/>
                </a:solidFill>
                <a:latin typeface="Varela Round" panose="00000500000000000000" pitchFamily="2" charset="-79"/>
                <a:cs typeface="Varela Round" panose="00000500000000000000" pitchFamily="2" charset="-79"/>
              </a:rPr>
              <a:t>חובות האזרח</a:t>
            </a:r>
          </a:p>
        </p:txBody>
      </p:sp>
      <p:sp>
        <p:nvSpPr>
          <p:cNvPr id="8" name="מלבן מעוגל 7"/>
          <p:cNvSpPr/>
          <p:nvPr/>
        </p:nvSpPr>
        <p:spPr>
          <a:xfrm>
            <a:off x="891108" y="1693204"/>
            <a:ext cx="2844853" cy="503896"/>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000" b="1" dirty="0">
                <a:solidFill>
                  <a:schemeClr val="tx1"/>
                </a:solidFill>
                <a:latin typeface="Varela Round" panose="00000500000000000000" pitchFamily="2" charset="-79"/>
                <a:cs typeface="Varela Round" panose="00000500000000000000" pitchFamily="2" charset="-79"/>
              </a:rPr>
              <a:t>זכויות</a:t>
            </a:r>
            <a:r>
              <a:rPr lang="he-IL" b="1" dirty="0">
                <a:solidFill>
                  <a:schemeClr val="tx1"/>
                </a:solidFill>
                <a:latin typeface="Varela Round" panose="00000500000000000000" pitchFamily="2" charset="-79"/>
                <a:cs typeface="Varela Round" panose="00000500000000000000" pitchFamily="2" charset="-79"/>
              </a:rPr>
              <a:t> </a:t>
            </a:r>
            <a:r>
              <a:rPr lang="he-IL" sz="2000" b="1" dirty="0">
                <a:solidFill>
                  <a:schemeClr val="tx1"/>
                </a:solidFill>
                <a:latin typeface="Varela Round" panose="00000500000000000000" pitchFamily="2" charset="-79"/>
                <a:cs typeface="Varela Round" panose="00000500000000000000" pitchFamily="2" charset="-79"/>
              </a:rPr>
              <a:t>האזרח</a:t>
            </a:r>
          </a:p>
        </p:txBody>
      </p:sp>
      <p:sp>
        <p:nvSpPr>
          <p:cNvPr id="10" name="מלבן מעוגל 9"/>
          <p:cNvSpPr/>
          <p:nvPr/>
        </p:nvSpPr>
        <p:spPr>
          <a:xfrm>
            <a:off x="4604350" y="2382324"/>
            <a:ext cx="2844853" cy="3408876"/>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2000" b="1" dirty="0">
              <a:solidFill>
                <a:schemeClr val="tx1"/>
              </a:solidFill>
              <a:latin typeface="Varela Round" panose="00000500000000000000" pitchFamily="2" charset="-79"/>
              <a:cs typeface="Varela Round" panose="00000500000000000000" pitchFamily="2" charset="-79"/>
            </a:endParaRPr>
          </a:p>
          <a:p>
            <a:pPr algn="just"/>
            <a:r>
              <a:rPr lang="he-IL" sz="2000" b="1" u="sng" dirty="0">
                <a:solidFill>
                  <a:schemeClr val="tx1"/>
                </a:solidFill>
                <a:latin typeface="Varela Round" panose="00000500000000000000" pitchFamily="2" charset="-79"/>
                <a:cs typeface="Varela Round" panose="00000500000000000000" pitchFamily="2" charset="-79"/>
              </a:rPr>
              <a:t>מכוח החוק</a:t>
            </a:r>
            <a:r>
              <a:rPr lang="he-IL" sz="2000" b="1" dirty="0">
                <a:solidFill>
                  <a:schemeClr val="tx1"/>
                </a:solidFill>
                <a:latin typeface="Varela Round" panose="00000500000000000000" pitchFamily="2" charset="-79"/>
                <a:cs typeface="Varela Round" panose="00000500000000000000" pitchFamily="2" charset="-79"/>
              </a:rPr>
              <a:t>:</a:t>
            </a:r>
          </a:p>
          <a:p>
            <a:pPr marL="342900" indent="-342900" algn="just">
              <a:buFont typeface="Arial" panose="020B0604020202020204" pitchFamily="34" charset="0"/>
              <a:buChar char="•"/>
            </a:pPr>
            <a:r>
              <a:rPr lang="he-IL" sz="2000" b="1" dirty="0">
                <a:solidFill>
                  <a:schemeClr val="tx1"/>
                </a:solidFill>
                <a:latin typeface="Varela Round" panose="00000500000000000000" pitchFamily="2" charset="-79"/>
                <a:cs typeface="Varela Round" panose="00000500000000000000" pitchFamily="2" charset="-79"/>
              </a:rPr>
              <a:t>נאמנות למדינה</a:t>
            </a:r>
          </a:p>
          <a:p>
            <a:pPr marL="342900" indent="-342900" algn="just">
              <a:buFont typeface="Arial" panose="020B0604020202020204" pitchFamily="34" charset="0"/>
              <a:buChar char="•"/>
            </a:pPr>
            <a:r>
              <a:rPr lang="he-IL" sz="2000" b="1" dirty="0">
                <a:solidFill>
                  <a:schemeClr val="tx1"/>
                </a:solidFill>
                <a:latin typeface="Varela Round" panose="00000500000000000000" pitchFamily="2" charset="-79"/>
                <a:cs typeface="Varela Round" panose="00000500000000000000" pitchFamily="2" charset="-79"/>
              </a:rPr>
              <a:t>תשלום מסים.</a:t>
            </a:r>
          </a:p>
          <a:p>
            <a:pPr algn="just"/>
            <a:r>
              <a:rPr lang="he-IL" sz="2000" b="1" u="sng" dirty="0">
                <a:solidFill>
                  <a:schemeClr val="tx1"/>
                </a:solidFill>
                <a:latin typeface="Varela Round" panose="00000500000000000000" pitchFamily="2" charset="-79"/>
                <a:cs typeface="Varela Round" panose="00000500000000000000" pitchFamily="2" charset="-79"/>
              </a:rPr>
              <a:t>מבחינה ערכית</a:t>
            </a:r>
            <a:r>
              <a:rPr lang="he-IL" sz="2000" b="1" dirty="0">
                <a:solidFill>
                  <a:schemeClr val="tx1"/>
                </a:solidFill>
                <a:latin typeface="Varela Round" panose="00000500000000000000" pitchFamily="2" charset="-79"/>
                <a:cs typeface="Varela Round" panose="00000500000000000000" pitchFamily="2" charset="-79"/>
              </a:rPr>
              <a:t>:</a:t>
            </a:r>
          </a:p>
          <a:p>
            <a:pPr marL="342900" indent="-342900">
              <a:buFont typeface="Arial" panose="020B0604020202020204" pitchFamily="34" charset="0"/>
              <a:buChar char="•"/>
            </a:pPr>
            <a:r>
              <a:rPr lang="he-IL" sz="2000" b="1" dirty="0">
                <a:solidFill>
                  <a:schemeClr val="tx1"/>
                </a:solidFill>
                <a:latin typeface="Varela Round" panose="00000500000000000000" pitchFamily="2" charset="-79"/>
                <a:cs typeface="Varela Round" panose="00000500000000000000" pitchFamily="2" charset="-79"/>
              </a:rPr>
              <a:t>לגלות אזרחות טובה על מנת שהחברה במדינה תהיה מושתתת על ערכים של כבוד ושל הערכה הדדית.</a:t>
            </a:r>
          </a:p>
          <a:p>
            <a:endParaRPr lang="he-IL" sz="2000" b="1" dirty="0">
              <a:solidFill>
                <a:schemeClr val="tx1"/>
              </a:solidFill>
              <a:latin typeface="Varela Round" panose="00000500000000000000" pitchFamily="2" charset="-79"/>
              <a:cs typeface="Varela Round" panose="00000500000000000000" pitchFamily="2" charset="-79"/>
            </a:endParaRPr>
          </a:p>
        </p:txBody>
      </p:sp>
      <p:sp>
        <p:nvSpPr>
          <p:cNvPr id="11" name="מלבן מעוגל 10"/>
          <p:cNvSpPr/>
          <p:nvPr/>
        </p:nvSpPr>
        <p:spPr>
          <a:xfrm>
            <a:off x="891108" y="2382324"/>
            <a:ext cx="2844853" cy="3408876"/>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he-IL" sz="2000" b="1" dirty="0">
                <a:solidFill>
                  <a:schemeClr val="tx1"/>
                </a:solidFill>
                <a:latin typeface="Varela Round" panose="00000500000000000000" pitchFamily="2" charset="-79"/>
                <a:cs typeface="Varela Round" panose="00000500000000000000" pitchFamily="2" charset="-79"/>
              </a:rPr>
              <a:t>ליהנות משירותים בסיסיים שכל מדינה מספקת לאזרחיה:</a:t>
            </a:r>
            <a:r>
              <a:rPr lang="he-IL" sz="2000" b="1" u="sng" dirty="0">
                <a:solidFill>
                  <a:schemeClr val="tx1"/>
                </a:solidFill>
                <a:latin typeface="Varela Round" panose="00000500000000000000" pitchFamily="2" charset="-79"/>
                <a:cs typeface="Varela Round" panose="00000500000000000000" pitchFamily="2" charset="-79"/>
              </a:rPr>
              <a:t> </a:t>
            </a:r>
          </a:p>
          <a:p>
            <a:pPr marL="342900" indent="-342900">
              <a:buFont typeface="Arial" panose="020B0604020202020204" pitchFamily="34" charset="0"/>
              <a:buChar char="•"/>
            </a:pPr>
            <a:r>
              <a:rPr lang="he-IL" sz="2000" b="1" dirty="0">
                <a:solidFill>
                  <a:schemeClr val="tx1"/>
                </a:solidFill>
                <a:latin typeface="Varela Round" panose="00000500000000000000" pitchFamily="2" charset="-79"/>
                <a:cs typeface="Varela Round" panose="00000500000000000000" pitchFamily="2" charset="-79"/>
              </a:rPr>
              <a:t>בריאות</a:t>
            </a:r>
          </a:p>
          <a:p>
            <a:pPr marL="342900" indent="-342900">
              <a:buFont typeface="Arial" panose="020B0604020202020204" pitchFamily="34" charset="0"/>
              <a:buChar char="•"/>
            </a:pPr>
            <a:r>
              <a:rPr lang="he-IL" sz="2000" b="1" dirty="0">
                <a:solidFill>
                  <a:schemeClr val="tx1"/>
                </a:solidFill>
                <a:latin typeface="Varela Round" panose="00000500000000000000" pitchFamily="2" charset="-79"/>
                <a:cs typeface="Varela Round" panose="00000500000000000000" pitchFamily="2" charset="-79"/>
              </a:rPr>
              <a:t>חינוך</a:t>
            </a:r>
          </a:p>
          <a:p>
            <a:pPr marL="342900" indent="-342900">
              <a:buFont typeface="Arial" panose="020B0604020202020204" pitchFamily="34" charset="0"/>
              <a:buChar char="•"/>
            </a:pPr>
            <a:r>
              <a:rPr lang="he-IL" sz="2000" b="1" dirty="0">
                <a:solidFill>
                  <a:schemeClr val="tx1"/>
                </a:solidFill>
                <a:latin typeface="Varela Round" panose="00000500000000000000" pitchFamily="2" charset="-79"/>
                <a:cs typeface="Varela Round" panose="00000500000000000000" pitchFamily="2" charset="-79"/>
              </a:rPr>
              <a:t>תשתיות</a:t>
            </a:r>
          </a:p>
          <a:p>
            <a:pPr marL="342900" indent="-342900">
              <a:buFont typeface="Arial" panose="020B0604020202020204" pitchFamily="34" charset="0"/>
              <a:buChar char="•"/>
            </a:pPr>
            <a:r>
              <a:rPr lang="he-IL" sz="2000" b="1" dirty="0">
                <a:solidFill>
                  <a:schemeClr val="tx1"/>
                </a:solidFill>
                <a:latin typeface="Varela Round" panose="00000500000000000000" pitchFamily="2" charset="-79"/>
                <a:cs typeface="Varela Round" panose="00000500000000000000" pitchFamily="2" charset="-79"/>
              </a:rPr>
              <a:t>ביטחון</a:t>
            </a:r>
          </a:p>
          <a:p>
            <a:pPr marL="342900" indent="-342900">
              <a:buFont typeface="Arial" panose="020B0604020202020204" pitchFamily="34" charset="0"/>
              <a:buChar char="•"/>
            </a:pPr>
            <a:r>
              <a:rPr lang="he-IL" sz="2000" b="1" dirty="0">
                <a:solidFill>
                  <a:schemeClr val="tx1"/>
                </a:solidFill>
                <a:latin typeface="Varela Round" panose="00000500000000000000" pitchFamily="2" charset="-79"/>
                <a:cs typeface="Varela Round" panose="00000500000000000000" pitchFamily="2" charset="-79"/>
              </a:rPr>
              <a:t>לבחור ולהיבחר.</a:t>
            </a:r>
          </a:p>
          <a:p>
            <a:endParaRPr lang="he-IL" sz="2000" b="1" dirty="0">
              <a:solidFill>
                <a:schemeClr val="tx1"/>
              </a:solidFill>
              <a:latin typeface="Varela Round" panose="00000500000000000000" pitchFamily="2" charset="-79"/>
              <a:cs typeface="Varela Round" panose="00000500000000000000" pitchFamily="2" charset="-79"/>
            </a:endParaRPr>
          </a:p>
        </p:txBody>
      </p:sp>
    </p:spTree>
    <p:extLst>
      <p:ext uri="{BB962C8B-B14F-4D97-AF65-F5344CB8AC3E}">
        <p14:creationId xmlns:p14="http://schemas.microsoft.com/office/powerpoint/2010/main" val="2334150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circle(in)">
                                      <p:cBhvr>
                                        <p:cTn id="7" dur="20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1000"/>
                                        <p:tgtEl>
                                          <p:spTgt spid="4"/>
                                        </p:tgtEl>
                                      </p:cBhvr>
                                    </p:animEffect>
                                    <p:anim calcmode="lin" valueType="num">
                                      <p:cBhvr>
                                        <p:cTn id="18" dur="1000" fill="hold"/>
                                        <p:tgtEl>
                                          <p:spTgt spid="4"/>
                                        </p:tgtEl>
                                        <p:attrNameLst>
                                          <p:attrName>ppt_x</p:attrName>
                                        </p:attrNameLst>
                                      </p:cBhvr>
                                      <p:tavLst>
                                        <p:tav tm="0">
                                          <p:val>
                                            <p:strVal val="#ppt_x"/>
                                          </p:val>
                                        </p:tav>
                                        <p:tav tm="100000">
                                          <p:val>
                                            <p:strVal val="#ppt_x"/>
                                          </p:val>
                                        </p:tav>
                                      </p:tavLst>
                                    </p:anim>
                                    <p:anim calcmode="lin" valueType="num">
                                      <p:cBhvr>
                                        <p:cTn id="1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1000"/>
                                        <p:tgtEl>
                                          <p:spTgt spid="9"/>
                                        </p:tgtEl>
                                      </p:cBhvr>
                                    </p:animEffec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animEffect transition="in" filter="fade">
                                      <p:cBhvr>
                                        <p:cTn id="29" dur="1000"/>
                                        <p:tgtEl>
                                          <p:spTgt spid="3"/>
                                        </p:tgtEl>
                                      </p:cBhvr>
                                    </p:animEffect>
                                    <p:anim calcmode="lin" valueType="num">
                                      <p:cBhvr>
                                        <p:cTn id="30" dur="1000" fill="hold"/>
                                        <p:tgtEl>
                                          <p:spTgt spid="3"/>
                                        </p:tgtEl>
                                        <p:attrNameLst>
                                          <p:attrName>ppt_x</p:attrName>
                                        </p:attrNameLst>
                                      </p:cBhvr>
                                      <p:tavLst>
                                        <p:tav tm="0">
                                          <p:val>
                                            <p:strVal val="#ppt_x"/>
                                          </p:val>
                                        </p:tav>
                                        <p:tav tm="100000">
                                          <p:val>
                                            <p:strVal val="#ppt_x"/>
                                          </p:val>
                                        </p:tav>
                                      </p:tavLst>
                                    </p:anim>
                                    <p:anim calcmode="lin" valueType="num">
                                      <p:cBhvr>
                                        <p:cTn id="31"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fade">
                                      <p:cBhvr>
                                        <p:cTn id="36" dur="1000"/>
                                        <p:tgtEl>
                                          <p:spTgt spid="10"/>
                                        </p:tgtEl>
                                      </p:cBhvr>
                                    </p:animEffect>
                                    <p:anim calcmode="lin" valueType="num">
                                      <p:cBhvr>
                                        <p:cTn id="37" dur="1000" fill="hold"/>
                                        <p:tgtEl>
                                          <p:spTgt spid="10"/>
                                        </p:tgtEl>
                                        <p:attrNameLst>
                                          <p:attrName>ppt_x</p:attrName>
                                        </p:attrNameLst>
                                      </p:cBhvr>
                                      <p:tavLst>
                                        <p:tav tm="0">
                                          <p:val>
                                            <p:strVal val="#ppt_x"/>
                                          </p:val>
                                        </p:tav>
                                        <p:tav tm="100000">
                                          <p:val>
                                            <p:strVal val="#ppt_x"/>
                                          </p:val>
                                        </p:tav>
                                      </p:tavLst>
                                    </p:anim>
                                    <p:anim calcmode="lin" valueType="num">
                                      <p:cBhvr>
                                        <p:cTn id="38"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fade">
                                      <p:cBhvr>
                                        <p:cTn id="43" dur="1000"/>
                                        <p:tgtEl>
                                          <p:spTgt spid="8"/>
                                        </p:tgtEl>
                                      </p:cBhvr>
                                    </p:animEffect>
                                    <p:anim calcmode="lin" valueType="num">
                                      <p:cBhvr>
                                        <p:cTn id="44" dur="1000" fill="hold"/>
                                        <p:tgtEl>
                                          <p:spTgt spid="8"/>
                                        </p:tgtEl>
                                        <p:attrNameLst>
                                          <p:attrName>ppt_x</p:attrName>
                                        </p:attrNameLst>
                                      </p:cBhvr>
                                      <p:tavLst>
                                        <p:tav tm="0">
                                          <p:val>
                                            <p:strVal val="#ppt_x"/>
                                          </p:val>
                                        </p:tav>
                                        <p:tav tm="100000">
                                          <p:val>
                                            <p:strVal val="#ppt_x"/>
                                          </p:val>
                                        </p:tav>
                                      </p:tavLst>
                                    </p:anim>
                                    <p:anim calcmode="lin" valueType="num">
                                      <p:cBhvr>
                                        <p:cTn id="4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11"/>
                                        </p:tgtEl>
                                        <p:attrNameLst>
                                          <p:attrName>style.visibility</p:attrName>
                                        </p:attrNameLst>
                                      </p:cBhvr>
                                      <p:to>
                                        <p:strVal val="visible"/>
                                      </p:to>
                                    </p:set>
                                    <p:animEffect transition="in" filter="fade">
                                      <p:cBhvr>
                                        <p:cTn id="50" dur="1000"/>
                                        <p:tgtEl>
                                          <p:spTgt spid="11"/>
                                        </p:tgtEl>
                                      </p:cBhvr>
                                    </p:animEffect>
                                    <p:anim calcmode="lin" valueType="num">
                                      <p:cBhvr>
                                        <p:cTn id="51" dur="1000" fill="hold"/>
                                        <p:tgtEl>
                                          <p:spTgt spid="11"/>
                                        </p:tgtEl>
                                        <p:attrNameLst>
                                          <p:attrName>ppt_x</p:attrName>
                                        </p:attrNameLst>
                                      </p:cBhvr>
                                      <p:tavLst>
                                        <p:tav tm="0">
                                          <p:val>
                                            <p:strVal val="#ppt_x"/>
                                          </p:val>
                                        </p:tav>
                                        <p:tav tm="100000">
                                          <p:val>
                                            <p:strVal val="#ppt_x"/>
                                          </p:val>
                                        </p:tav>
                                      </p:tavLst>
                                    </p:anim>
                                    <p:anim calcmode="lin" valueType="num">
                                      <p:cBhvr>
                                        <p:cTn id="52"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6" grpId="0"/>
      <p:bldP spid="9" grpId="0" animBg="1"/>
      <p:bldP spid="3" grpId="0" animBg="1"/>
      <p:bldP spid="8" grpId="0" animBg="1"/>
      <p:bldP spid="10" grpId="0" animBg="1"/>
      <p:bldP spid="1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18" name="אליפסה 17"/>
          <p:cNvSpPr/>
          <p:nvPr/>
        </p:nvSpPr>
        <p:spPr>
          <a:xfrm>
            <a:off x="7023100" y="1181100"/>
            <a:ext cx="1239149" cy="5481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cs typeface="Varela Round" panose="00000500000000000000" pitchFamily="2" charset="-79"/>
            </a:endParaRPr>
          </a:p>
        </p:txBody>
      </p:sp>
      <p:sp>
        <p:nvSpPr>
          <p:cNvPr id="5" name="אליפסה 4"/>
          <p:cNvSpPr/>
          <p:nvPr/>
        </p:nvSpPr>
        <p:spPr>
          <a:xfrm>
            <a:off x="7023100" y="1275307"/>
            <a:ext cx="1239149" cy="45394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cs typeface="Varela Round" panose="00000500000000000000" pitchFamily="2" charset="-79"/>
            </a:endParaRPr>
          </a:p>
        </p:txBody>
      </p:sp>
      <p:sp>
        <p:nvSpPr>
          <p:cNvPr id="4" name="מלבן מעוגל 3"/>
          <p:cNvSpPr/>
          <p:nvPr/>
        </p:nvSpPr>
        <p:spPr>
          <a:xfrm>
            <a:off x="178180" y="836362"/>
            <a:ext cx="8954492" cy="5056459"/>
          </a:xfrm>
          <a:prstGeom prst="roundRect">
            <a:avLst/>
          </a:prstGeom>
          <a:solidFill>
            <a:schemeClr val="accent4">
              <a:lumMod val="75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en-US" dirty="0"/>
          </a:p>
        </p:txBody>
      </p:sp>
      <p:cxnSp>
        <p:nvCxnSpPr>
          <p:cNvPr id="12" name="מחבר ישר 11"/>
          <p:cNvCxnSpPr/>
          <p:nvPr/>
        </p:nvCxnSpPr>
        <p:spPr>
          <a:xfrm>
            <a:off x="163118" y="565944"/>
            <a:ext cx="9144000" cy="0"/>
          </a:xfrm>
          <a:prstGeom prst="line">
            <a:avLst/>
          </a:prstGeom>
          <a:ln>
            <a:solidFill>
              <a:srgbClr val="99FF33"/>
            </a:solidFill>
          </a:ln>
        </p:spPr>
        <p:style>
          <a:lnRef idx="1">
            <a:schemeClr val="accent1"/>
          </a:lnRef>
          <a:fillRef idx="0">
            <a:schemeClr val="accent1"/>
          </a:fillRef>
          <a:effectRef idx="0">
            <a:schemeClr val="accent1"/>
          </a:effectRef>
          <a:fontRef idx="minor">
            <a:schemeClr val="tx1"/>
          </a:fontRef>
        </p:style>
      </p:cxnSp>
      <p:sp>
        <p:nvSpPr>
          <p:cNvPr id="2" name="AutoShape 8" descr="ישיבת פוניבז' | JDN - חדשות"/>
          <p:cNvSpPr>
            <a:spLocks noChangeAspect="1" noChangeArrowheads="1"/>
          </p:cNvSpPr>
          <p:nvPr/>
        </p:nvSpPr>
        <p:spPr bwMode="auto">
          <a:xfrm>
            <a:off x="447675" y="-177801"/>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e-IL" dirty="0">
              <a:cs typeface="Varela Round" panose="00000500000000000000" pitchFamily="2" charset="-79"/>
            </a:endParaRPr>
          </a:p>
        </p:txBody>
      </p:sp>
      <p:sp>
        <p:nvSpPr>
          <p:cNvPr id="26" name="TextBox 25"/>
          <p:cNvSpPr txBox="1"/>
          <p:nvPr/>
        </p:nvSpPr>
        <p:spPr>
          <a:xfrm>
            <a:off x="178180" y="-143418"/>
            <a:ext cx="8599317" cy="1433726"/>
          </a:xfrm>
          <a:prstGeom prst="rect">
            <a:avLst/>
          </a:prstGeom>
          <a:noFill/>
        </p:spPr>
        <p:txBody>
          <a:bodyPr wrap="square" rtlCol="1">
            <a:spAutoFit/>
          </a:bodyPr>
          <a:lstStyle/>
          <a:p>
            <a:pPr algn="l"/>
            <a:r>
              <a:rPr lang="he-IL" sz="4000" b="1" dirty="0">
                <a:solidFill>
                  <a:srgbClr val="00CC00"/>
                </a:solidFill>
                <a:latin typeface="Varela Round" panose="00000500000000000000" pitchFamily="2" charset="-79"/>
                <a:cs typeface="Varela Round" panose="00000500000000000000" pitchFamily="2" charset="-79"/>
              </a:rPr>
              <a:t>חוק השבות תש"י</a:t>
            </a:r>
            <a:endParaRPr lang="en-US" sz="4000" b="1" dirty="0">
              <a:solidFill>
                <a:srgbClr val="00CC00"/>
              </a:solidFill>
              <a:latin typeface="Varela Round" panose="00000500000000000000" pitchFamily="2" charset="-79"/>
              <a:cs typeface="Varela Round" panose="00000500000000000000" pitchFamily="2" charset="-79"/>
            </a:endParaRPr>
          </a:p>
          <a:p>
            <a:pPr>
              <a:lnSpc>
                <a:spcPts val="3500"/>
              </a:lnSpc>
            </a:pPr>
            <a:endParaRPr lang="he-IL" sz="4000" dirty="0">
              <a:solidFill>
                <a:schemeClr val="bg2"/>
              </a:solidFill>
              <a:latin typeface="avivbold" pitchFamily="2" charset="-79"/>
              <a:cs typeface="Keren" pitchFamily="2" charset="-79"/>
            </a:endParaRPr>
          </a:p>
          <a:p>
            <a:endParaRPr lang="he-IL" dirty="0">
              <a:latin typeface="avivbold" pitchFamily="2" charset="-79"/>
              <a:cs typeface="avivbold" pitchFamily="2" charset="-79"/>
            </a:endParaRPr>
          </a:p>
        </p:txBody>
      </p:sp>
      <p:sp>
        <p:nvSpPr>
          <p:cNvPr id="3" name="מלבן 2"/>
          <p:cNvSpPr/>
          <p:nvPr/>
        </p:nvSpPr>
        <p:spPr>
          <a:xfrm>
            <a:off x="600075" y="847224"/>
            <a:ext cx="7877887" cy="5488682"/>
          </a:xfrm>
          <a:prstGeom prst="rect">
            <a:avLst/>
          </a:prstGeom>
        </p:spPr>
        <p:txBody>
          <a:bodyPr wrap="square">
            <a:spAutoFit/>
          </a:bodyPr>
          <a:lstStyle/>
          <a:p>
            <a:pPr>
              <a:spcBef>
                <a:spcPts val="360"/>
              </a:spcBef>
            </a:pPr>
            <a:r>
              <a:rPr lang="he-IL" sz="2400" b="1" dirty="0">
                <a:latin typeface="Varela Round" panose="00000500000000000000" pitchFamily="2" charset="-79"/>
                <a:ea typeface="Times New Roman" panose="02020603050405020304" pitchFamily="18" charset="0"/>
                <a:cs typeface="Varela Round" panose="00000500000000000000" pitchFamily="2" charset="-79"/>
              </a:rPr>
              <a:t>הזכות לעליה</a:t>
            </a:r>
            <a:endParaRPr lang="en-US" sz="2400" dirty="0">
              <a:latin typeface="Varela Round" panose="00000500000000000000" pitchFamily="2" charset="-79"/>
              <a:ea typeface="Times New Roman" panose="02020603050405020304" pitchFamily="18" charset="0"/>
              <a:cs typeface="Varela Round" panose="00000500000000000000" pitchFamily="2" charset="-79"/>
            </a:endParaRPr>
          </a:p>
          <a:p>
            <a:pPr algn="just">
              <a:spcBef>
                <a:spcPts val="360"/>
              </a:spcBef>
            </a:pPr>
            <a:r>
              <a:rPr lang="he-IL" sz="2400" dirty="0">
                <a:solidFill>
                  <a:srgbClr val="000000"/>
                </a:solidFill>
                <a:latin typeface="Varela Round" panose="00000500000000000000" pitchFamily="2" charset="-79"/>
                <a:ea typeface="Times New Roman" panose="02020603050405020304" pitchFamily="18" charset="0"/>
                <a:cs typeface="Varela Round" panose="00000500000000000000" pitchFamily="2" charset="-79"/>
              </a:rPr>
              <a:t>1.    </a:t>
            </a:r>
            <a:r>
              <a:rPr lang="he-IL" sz="2400" b="1" dirty="0">
                <a:solidFill>
                  <a:srgbClr val="FF0000"/>
                </a:solidFill>
                <a:latin typeface="Varela Round" panose="00000500000000000000" pitchFamily="2" charset="-79"/>
                <a:ea typeface="Times New Roman" panose="02020603050405020304" pitchFamily="18" charset="0"/>
                <a:cs typeface="Varela Round" panose="00000500000000000000" pitchFamily="2" charset="-79"/>
              </a:rPr>
              <a:t>כל יהודי </a:t>
            </a:r>
            <a:r>
              <a:rPr lang="he-IL" sz="2400" dirty="0">
                <a:solidFill>
                  <a:srgbClr val="000000"/>
                </a:solidFill>
                <a:latin typeface="Varela Round" panose="00000500000000000000" pitchFamily="2" charset="-79"/>
                <a:ea typeface="Times New Roman" panose="02020603050405020304" pitchFamily="18" charset="0"/>
                <a:cs typeface="Varela Round" panose="00000500000000000000" pitchFamily="2" charset="-79"/>
              </a:rPr>
              <a:t>זכאי לעלות ארצה.</a:t>
            </a:r>
          </a:p>
          <a:p>
            <a:r>
              <a:rPr lang="he-IL" sz="2400" b="1" dirty="0">
                <a:latin typeface="Varela Round" panose="00000500000000000000" pitchFamily="2" charset="-79"/>
                <a:cs typeface="Varela Round" panose="00000500000000000000" pitchFamily="2" charset="-79"/>
              </a:rPr>
              <a:t>אשרת עולה</a:t>
            </a:r>
            <a:endParaRPr lang="en-US" sz="2400" dirty="0">
              <a:latin typeface="Varela Round" panose="00000500000000000000" pitchFamily="2" charset="-79"/>
              <a:cs typeface="Varela Round" panose="00000500000000000000" pitchFamily="2" charset="-79"/>
            </a:endParaRPr>
          </a:p>
          <a:p>
            <a:r>
              <a:rPr lang="he-IL" sz="2400" dirty="0">
                <a:latin typeface="Varela Round" panose="00000500000000000000" pitchFamily="2" charset="-79"/>
                <a:cs typeface="Varela Round" panose="00000500000000000000" pitchFamily="2" charset="-79"/>
              </a:rPr>
              <a:t>2.    (א)  </a:t>
            </a:r>
            <a:r>
              <a:rPr lang="he-IL" sz="2400" dirty="0" err="1">
                <a:latin typeface="Varela Round" panose="00000500000000000000" pitchFamily="2" charset="-79"/>
                <a:cs typeface="Varela Round" panose="00000500000000000000" pitchFamily="2" charset="-79"/>
              </a:rPr>
              <a:t>העליה</a:t>
            </a:r>
            <a:r>
              <a:rPr lang="he-IL" sz="2400" dirty="0">
                <a:latin typeface="Varela Round" panose="00000500000000000000" pitchFamily="2" charset="-79"/>
                <a:cs typeface="Varela Round" panose="00000500000000000000" pitchFamily="2" charset="-79"/>
              </a:rPr>
              <a:t> תהיה על פי אשרת עולה.</a:t>
            </a:r>
            <a:endParaRPr lang="en-US" sz="2400" dirty="0">
              <a:latin typeface="Varela Round" panose="00000500000000000000" pitchFamily="2" charset="-79"/>
              <a:cs typeface="Varela Round" panose="00000500000000000000" pitchFamily="2" charset="-79"/>
            </a:endParaRPr>
          </a:p>
          <a:p>
            <a:r>
              <a:rPr lang="he-IL" sz="2400" b="1" dirty="0">
                <a:latin typeface="Varela Round" panose="00000500000000000000" pitchFamily="2" charset="-79"/>
                <a:cs typeface="Varela Round" panose="00000500000000000000" pitchFamily="2" charset="-79"/>
              </a:rPr>
              <a:t>תעודת עולה</a:t>
            </a:r>
            <a:endParaRPr lang="en-US" sz="2400" dirty="0">
              <a:latin typeface="Varela Round" panose="00000500000000000000" pitchFamily="2" charset="-79"/>
              <a:cs typeface="Varela Round" panose="00000500000000000000" pitchFamily="2" charset="-79"/>
            </a:endParaRPr>
          </a:p>
          <a:p>
            <a:r>
              <a:rPr lang="he-IL" sz="2400" dirty="0">
                <a:latin typeface="Varela Round" panose="00000500000000000000" pitchFamily="2" charset="-79"/>
                <a:cs typeface="Varela Round" panose="00000500000000000000" pitchFamily="2" charset="-79"/>
              </a:rPr>
              <a:t>3.    (א)  </a:t>
            </a:r>
            <a:r>
              <a:rPr lang="he-IL" sz="2400" b="1" dirty="0">
                <a:solidFill>
                  <a:srgbClr val="FF0000"/>
                </a:solidFill>
                <a:latin typeface="Varela Round" panose="00000500000000000000" pitchFamily="2" charset="-79"/>
                <a:ea typeface="Times New Roman" panose="02020603050405020304" pitchFamily="18" charset="0"/>
                <a:cs typeface="Varela Round" panose="00000500000000000000" pitchFamily="2" charset="-79"/>
              </a:rPr>
              <a:t>יהודי</a:t>
            </a:r>
            <a:r>
              <a:rPr lang="he-IL" sz="2400" dirty="0">
                <a:latin typeface="Varela Round" panose="00000500000000000000" pitchFamily="2" charset="-79"/>
                <a:cs typeface="Varela Round" panose="00000500000000000000" pitchFamily="2" charset="-79"/>
              </a:rPr>
              <a:t> שבא לישראל ולאחר בואו הביע את רצונו להשתקע בה, רשאי, בעודו בישראל, לקבל תעודת עולה.</a:t>
            </a:r>
            <a:endParaRPr lang="en-US" sz="2400" dirty="0">
              <a:latin typeface="Varela Round" panose="00000500000000000000" pitchFamily="2" charset="-79"/>
              <a:cs typeface="Varela Round" panose="00000500000000000000" pitchFamily="2" charset="-79"/>
            </a:endParaRPr>
          </a:p>
          <a:p>
            <a:r>
              <a:rPr lang="he-IL" sz="2400" dirty="0">
                <a:latin typeface="Varela Round" panose="00000500000000000000" pitchFamily="2" charset="-79"/>
                <a:cs typeface="Varela Round" panose="00000500000000000000" pitchFamily="2" charset="-79"/>
              </a:rPr>
              <a:t>       (ב)  הסייגים המפורשים בסעיף 2(ב) יחולו גם על מתן תעודת עולה, אלא לא ייחשב אדם למסכן בריאות הציבור לרגל מחלה שלקה בה אחרי בואו לישראל.</a:t>
            </a:r>
            <a:endParaRPr lang="en-US" sz="2400" dirty="0">
              <a:latin typeface="Varela Round" panose="00000500000000000000" pitchFamily="2" charset="-79"/>
              <a:cs typeface="Varela Round" panose="00000500000000000000" pitchFamily="2" charset="-79"/>
            </a:endParaRPr>
          </a:p>
          <a:p>
            <a:r>
              <a:rPr lang="he-IL" sz="2400" dirty="0">
                <a:latin typeface="Varela Round" panose="00000500000000000000" pitchFamily="2" charset="-79"/>
                <a:cs typeface="Varela Round" panose="00000500000000000000" pitchFamily="2" charset="-79"/>
              </a:rPr>
              <a:t>4.    </a:t>
            </a:r>
            <a:r>
              <a:rPr lang="he-IL" sz="2400" b="1" dirty="0">
                <a:solidFill>
                  <a:srgbClr val="FF0000"/>
                </a:solidFill>
                <a:latin typeface="Varela Round" panose="00000500000000000000" pitchFamily="2" charset="-79"/>
                <a:ea typeface="Times New Roman" panose="02020603050405020304" pitchFamily="18" charset="0"/>
                <a:cs typeface="Varela Round" panose="00000500000000000000" pitchFamily="2" charset="-79"/>
              </a:rPr>
              <a:t>כל יהודי </a:t>
            </a:r>
            <a:r>
              <a:rPr lang="he-IL" sz="2400" dirty="0">
                <a:latin typeface="Varela Round" panose="00000500000000000000" pitchFamily="2" charset="-79"/>
                <a:cs typeface="Varela Round" panose="00000500000000000000" pitchFamily="2" charset="-79"/>
              </a:rPr>
              <a:t>שעלה לארץ לפני תחילת תקפו של חוק זה, </a:t>
            </a:r>
            <a:r>
              <a:rPr lang="he-IL" sz="2400" b="1" dirty="0">
                <a:solidFill>
                  <a:srgbClr val="FF0000"/>
                </a:solidFill>
                <a:latin typeface="Varela Round" panose="00000500000000000000" pitchFamily="2" charset="-79"/>
                <a:ea typeface="Times New Roman" panose="02020603050405020304" pitchFamily="18" charset="0"/>
                <a:cs typeface="Varela Round" panose="00000500000000000000" pitchFamily="2" charset="-79"/>
              </a:rPr>
              <a:t>וכל יהודי </a:t>
            </a:r>
            <a:r>
              <a:rPr lang="he-IL" sz="2400" dirty="0">
                <a:latin typeface="Varela Round" panose="00000500000000000000" pitchFamily="2" charset="-79"/>
                <a:cs typeface="Varela Round" panose="00000500000000000000" pitchFamily="2" charset="-79"/>
              </a:rPr>
              <a:t>שנולד בארץ בין לפני תחילת תקפו של חוק זה ובין לאחריה, דינו כדין מי שעלה לפי חוק זה.</a:t>
            </a:r>
            <a:endParaRPr lang="en-US" sz="2400" dirty="0">
              <a:latin typeface="Varela Round" panose="00000500000000000000" pitchFamily="2" charset="-79"/>
              <a:cs typeface="Varela Round" panose="00000500000000000000" pitchFamily="2" charset="-79"/>
            </a:endParaRPr>
          </a:p>
          <a:p>
            <a:r>
              <a:rPr lang="he-IL" sz="1600" dirty="0">
                <a:latin typeface="Varela Round" panose="00000500000000000000" pitchFamily="2" charset="-79"/>
                <a:cs typeface="Varela Round" panose="00000500000000000000" pitchFamily="2" charset="-79"/>
              </a:rPr>
              <a:t> </a:t>
            </a:r>
            <a:endParaRPr lang="en-US" sz="1600" dirty="0">
              <a:latin typeface="Varela Round" panose="00000500000000000000" pitchFamily="2" charset="-79"/>
              <a:cs typeface="Varela Round" panose="00000500000000000000" pitchFamily="2" charset="-79"/>
            </a:endParaRPr>
          </a:p>
          <a:p>
            <a:pPr algn="just">
              <a:spcBef>
                <a:spcPts val="360"/>
              </a:spcBef>
            </a:pPr>
            <a:endParaRPr lang="en-US"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25962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circle(in)">
                                      <p:cBhvr>
                                        <p:cTn id="7" dur="20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1000"/>
                                        <p:tgtEl>
                                          <p:spTgt spid="4"/>
                                        </p:tgtEl>
                                      </p:cBhvr>
                                    </p:animEffect>
                                    <p:anim calcmode="lin" valueType="num">
                                      <p:cBhvr>
                                        <p:cTn id="18" dur="1000" fill="hold"/>
                                        <p:tgtEl>
                                          <p:spTgt spid="4"/>
                                        </p:tgtEl>
                                        <p:attrNameLst>
                                          <p:attrName>ppt_x</p:attrName>
                                        </p:attrNameLst>
                                      </p:cBhvr>
                                      <p:tavLst>
                                        <p:tav tm="0">
                                          <p:val>
                                            <p:strVal val="#ppt_x"/>
                                          </p:val>
                                        </p:tav>
                                        <p:tav tm="100000">
                                          <p:val>
                                            <p:strVal val="#ppt_x"/>
                                          </p:val>
                                        </p:tav>
                                      </p:tavLst>
                                    </p:anim>
                                    <p:anim calcmode="lin" valueType="num">
                                      <p:cBhvr>
                                        <p:cTn id="1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18" name="אליפסה 17"/>
          <p:cNvSpPr/>
          <p:nvPr/>
        </p:nvSpPr>
        <p:spPr>
          <a:xfrm>
            <a:off x="7023100" y="1181100"/>
            <a:ext cx="1239149" cy="5481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cs typeface="Varela Round" panose="00000500000000000000" pitchFamily="2" charset="-79"/>
            </a:endParaRPr>
          </a:p>
        </p:txBody>
      </p:sp>
      <p:sp>
        <p:nvSpPr>
          <p:cNvPr id="5" name="אליפסה 4"/>
          <p:cNvSpPr/>
          <p:nvPr/>
        </p:nvSpPr>
        <p:spPr>
          <a:xfrm>
            <a:off x="7023100" y="1275307"/>
            <a:ext cx="1239149" cy="45394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cs typeface="Varela Round" panose="00000500000000000000" pitchFamily="2" charset="-79"/>
            </a:endParaRPr>
          </a:p>
        </p:txBody>
      </p:sp>
      <p:sp>
        <p:nvSpPr>
          <p:cNvPr id="4" name="מלבן מעוגל 3"/>
          <p:cNvSpPr/>
          <p:nvPr/>
        </p:nvSpPr>
        <p:spPr>
          <a:xfrm>
            <a:off x="178180" y="836362"/>
            <a:ext cx="8954492" cy="5056459"/>
          </a:xfrm>
          <a:prstGeom prst="roundRect">
            <a:avLst/>
          </a:prstGeom>
          <a:solidFill>
            <a:schemeClr val="accent4">
              <a:lumMod val="75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he-IL" sz="2400" b="1" dirty="0">
                <a:solidFill>
                  <a:schemeClr val="tx1"/>
                </a:solidFill>
                <a:latin typeface="Varela Round" panose="00000500000000000000" pitchFamily="2" charset="-79"/>
                <a:cs typeface="Varela Round" panose="00000500000000000000" pitchFamily="2" charset="-79"/>
              </a:rPr>
              <a:t>זכויות בני משפחה (תיקון מס' 2)  תש"ל-1970</a:t>
            </a:r>
            <a:endParaRPr lang="en-US" sz="2400" dirty="0">
              <a:solidFill>
                <a:schemeClr val="tx1"/>
              </a:solidFill>
              <a:latin typeface="Varela Round" panose="00000500000000000000" pitchFamily="2" charset="-79"/>
              <a:cs typeface="Varela Round" panose="00000500000000000000" pitchFamily="2" charset="-79"/>
            </a:endParaRPr>
          </a:p>
          <a:p>
            <a:r>
              <a:rPr lang="he-IL" sz="2400" dirty="0">
                <a:solidFill>
                  <a:schemeClr val="tx1"/>
                </a:solidFill>
                <a:latin typeface="Varela Round" panose="00000500000000000000" pitchFamily="2" charset="-79"/>
                <a:cs typeface="Varela Round" panose="00000500000000000000" pitchFamily="2" charset="-79"/>
              </a:rPr>
              <a:t>4א.     (א)  הזכויות של יהודי לפי חוק זה והזכויות של עולה לפי חוק האזרחות, תשי"ב-1952, וכן הזכויות של עולה לפי כל חיקוק אחר, </a:t>
            </a:r>
            <a:r>
              <a:rPr lang="he-IL" sz="2400" b="1" dirty="0">
                <a:solidFill>
                  <a:srgbClr val="FF0000"/>
                </a:solidFill>
                <a:latin typeface="Varela Round" panose="00000500000000000000" pitchFamily="2" charset="-79"/>
                <a:cs typeface="Varela Round" panose="00000500000000000000" pitchFamily="2" charset="-79"/>
              </a:rPr>
              <a:t>מוקנות גם לילד ולנכד של יהודי, לבן זוג של יהודי ולבן זוג של ילד ושל נכד של יהודי; להוציא אדם שהיה יהודי והמיר דתו מרצון</a:t>
            </a:r>
            <a:r>
              <a:rPr lang="he-IL" sz="2400" b="1" dirty="0">
                <a:solidFill>
                  <a:schemeClr val="tx1"/>
                </a:solidFill>
                <a:latin typeface="Varela Round" panose="00000500000000000000" pitchFamily="2" charset="-79"/>
                <a:cs typeface="Varela Round" panose="00000500000000000000" pitchFamily="2" charset="-79"/>
              </a:rPr>
              <a:t>.</a:t>
            </a:r>
            <a:endParaRPr lang="en-US" sz="2400" b="1" dirty="0">
              <a:solidFill>
                <a:schemeClr val="tx1"/>
              </a:solidFill>
              <a:latin typeface="Varela Round" panose="00000500000000000000" pitchFamily="2" charset="-79"/>
              <a:cs typeface="Varela Round" panose="00000500000000000000" pitchFamily="2" charset="-79"/>
            </a:endParaRPr>
          </a:p>
          <a:p>
            <a:r>
              <a:rPr lang="he-IL" sz="2400" dirty="0">
                <a:solidFill>
                  <a:schemeClr val="tx1"/>
                </a:solidFill>
                <a:latin typeface="Varela Round" panose="00000500000000000000" pitchFamily="2" charset="-79"/>
                <a:cs typeface="Varela Round" panose="00000500000000000000" pitchFamily="2" charset="-79"/>
              </a:rPr>
              <a:t>           (ב)  אין נפקא מינה אם יהודי שמכוחו נתבעת זכות לפי סעיף קטן (א) עודו בחיים או לאו ואם עלה ארצה או לאו.</a:t>
            </a:r>
            <a:endParaRPr lang="en-US" sz="2400" dirty="0">
              <a:solidFill>
                <a:schemeClr val="tx1"/>
              </a:solidFill>
              <a:latin typeface="Varela Round" panose="00000500000000000000" pitchFamily="2" charset="-79"/>
              <a:cs typeface="Varela Round" panose="00000500000000000000" pitchFamily="2" charset="-79"/>
            </a:endParaRPr>
          </a:p>
          <a:p>
            <a:r>
              <a:rPr lang="he-IL" sz="2400" dirty="0">
                <a:solidFill>
                  <a:schemeClr val="tx1"/>
                </a:solidFill>
                <a:latin typeface="Varela Round" panose="00000500000000000000" pitchFamily="2" charset="-79"/>
                <a:cs typeface="Varela Round" panose="00000500000000000000" pitchFamily="2" charset="-79"/>
              </a:rPr>
              <a:t>           (ג)   הסייגים והתנאים הקבועים לגבי יהודי או עולה בחוק זה או על פיו או בחיקוקים כאמור בסעיף קטן (א), יחולו גם על מי שתובע זכות לפי סעיף קטן (א).</a:t>
            </a:r>
            <a:endParaRPr lang="en-US" sz="2400" dirty="0">
              <a:solidFill>
                <a:schemeClr val="tx1"/>
              </a:solidFill>
              <a:latin typeface="Varela Round" panose="00000500000000000000" pitchFamily="2" charset="-79"/>
              <a:cs typeface="Varela Round" panose="00000500000000000000" pitchFamily="2" charset="-79"/>
            </a:endParaRPr>
          </a:p>
          <a:p>
            <a:r>
              <a:rPr lang="he-IL" sz="2400" b="1" dirty="0">
                <a:solidFill>
                  <a:schemeClr val="tx1"/>
                </a:solidFill>
                <a:latin typeface="Varela Round" panose="00000500000000000000" pitchFamily="2" charset="-79"/>
                <a:cs typeface="Varela Round" panose="00000500000000000000" pitchFamily="2" charset="-79"/>
              </a:rPr>
              <a:t>הגדרה (תיקון מס' 2)  תש"ל-1970</a:t>
            </a:r>
            <a:endParaRPr lang="en-US" sz="2400" dirty="0">
              <a:solidFill>
                <a:schemeClr val="tx1"/>
              </a:solidFill>
              <a:latin typeface="Varela Round" panose="00000500000000000000" pitchFamily="2" charset="-79"/>
              <a:cs typeface="Varela Round" panose="00000500000000000000" pitchFamily="2" charset="-79"/>
            </a:endParaRPr>
          </a:p>
          <a:p>
            <a:r>
              <a:rPr lang="he-IL" sz="2400" dirty="0">
                <a:solidFill>
                  <a:schemeClr val="tx1"/>
                </a:solidFill>
                <a:latin typeface="Varela Round" panose="00000500000000000000" pitchFamily="2" charset="-79"/>
                <a:cs typeface="Varela Round" panose="00000500000000000000" pitchFamily="2" charset="-79"/>
              </a:rPr>
              <a:t>4ב.     </a:t>
            </a:r>
            <a:r>
              <a:rPr lang="he-IL" sz="2400" dirty="0" err="1">
                <a:solidFill>
                  <a:schemeClr val="tx1"/>
                </a:solidFill>
                <a:latin typeface="Varela Round" panose="00000500000000000000" pitchFamily="2" charset="-79"/>
                <a:cs typeface="Varela Round" panose="00000500000000000000" pitchFamily="2" charset="-79"/>
              </a:rPr>
              <a:t>לענין</a:t>
            </a:r>
            <a:r>
              <a:rPr lang="he-IL" sz="2400" dirty="0">
                <a:solidFill>
                  <a:schemeClr val="tx1"/>
                </a:solidFill>
                <a:latin typeface="Varela Round" panose="00000500000000000000" pitchFamily="2" charset="-79"/>
                <a:cs typeface="Varela Round" panose="00000500000000000000" pitchFamily="2" charset="-79"/>
              </a:rPr>
              <a:t> חוק זה, "יהודי" – </a:t>
            </a:r>
            <a:r>
              <a:rPr lang="he-IL" sz="2400" b="1" dirty="0">
                <a:solidFill>
                  <a:srgbClr val="FFFF00"/>
                </a:solidFill>
                <a:latin typeface="Varela Round" panose="00000500000000000000" pitchFamily="2" charset="-79"/>
                <a:cs typeface="Varela Round" panose="00000500000000000000" pitchFamily="2" charset="-79"/>
              </a:rPr>
              <a:t>מי שנולד לאם </a:t>
            </a:r>
            <a:r>
              <a:rPr lang="he-IL" sz="2400" b="1" dirty="0" err="1">
                <a:solidFill>
                  <a:srgbClr val="FFFF00"/>
                </a:solidFill>
                <a:latin typeface="Varela Round" panose="00000500000000000000" pitchFamily="2" charset="-79"/>
                <a:cs typeface="Varela Round" panose="00000500000000000000" pitchFamily="2" charset="-79"/>
              </a:rPr>
              <a:t>יהודיה</a:t>
            </a:r>
            <a:r>
              <a:rPr lang="he-IL" sz="2400" b="1" dirty="0">
                <a:solidFill>
                  <a:srgbClr val="FFFF00"/>
                </a:solidFill>
                <a:latin typeface="Varela Round" panose="00000500000000000000" pitchFamily="2" charset="-79"/>
                <a:cs typeface="Varela Round" panose="00000500000000000000" pitchFamily="2" charset="-79"/>
              </a:rPr>
              <a:t> או שנתגייר</a:t>
            </a:r>
            <a:r>
              <a:rPr lang="he-IL" sz="2400" dirty="0">
                <a:solidFill>
                  <a:schemeClr val="tx1"/>
                </a:solidFill>
                <a:latin typeface="Varela Round" panose="00000500000000000000" pitchFamily="2" charset="-79"/>
                <a:cs typeface="Varela Round" panose="00000500000000000000" pitchFamily="2" charset="-79"/>
              </a:rPr>
              <a:t>, והוא אינו בן דת אחרת.</a:t>
            </a:r>
            <a:endParaRPr lang="en-US" sz="2400" dirty="0">
              <a:solidFill>
                <a:schemeClr val="tx1"/>
              </a:solidFill>
              <a:latin typeface="Varela Round" panose="00000500000000000000" pitchFamily="2" charset="-79"/>
              <a:cs typeface="Varela Round" panose="00000500000000000000" pitchFamily="2" charset="-79"/>
            </a:endParaRPr>
          </a:p>
        </p:txBody>
      </p:sp>
      <p:cxnSp>
        <p:nvCxnSpPr>
          <p:cNvPr id="12" name="מחבר ישר 11"/>
          <p:cNvCxnSpPr/>
          <p:nvPr/>
        </p:nvCxnSpPr>
        <p:spPr>
          <a:xfrm>
            <a:off x="163118" y="565944"/>
            <a:ext cx="9144000" cy="0"/>
          </a:xfrm>
          <a:prstGeom prst="line">
            <a:avLst/>
          </a:prstGeom>
          <a:ln>
            <a:solidFill>
              <a:srgbClr val="99FF33"/>
            </a:solidFill>
          </a:ln>
        </p:spPr>
        <p:style>
          <a:lnRef idx="1">
            <a:schemeClr val="accent1"/>
          </a:lnRef>
          <a:fillRef idx="0">
            <a:schemeClr val="accent1"/>
          </a:fillRef>
          <a:effectRef idx="0">
            <a:schemeClr val="accent1"/>
          </a:effectRef>
          <a:fontRef idx="minor">
            <a:schemeClr val="tx1"/>
          </a:fontRef>
        </p:style>
      </p:cxnSp>
      <p:sp>
        <p:nvSpPr>
          <p:cNvPr id="2" name="AutoShape 8" descr="ישיבת פוניבז' | JDN - חדשות"/>
          <p:cNvSpPr>
            <a:spLocks noChangeAspect="1" noChangeArrowheads="1"/>
          </p:cNvSpPr>
          <p:nvPr/>
        </p:nvSpPr>
        <p:spPr bwMode="auto">
          <a:xfrm>
            <a:off x="447675" y="-177801"/>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e-IL" dirty="0">
              <a:cs typeface="Varela Round" panose="00000500000000000000" pitchFamily="2" charset="-79"/>
            </a:endParaRPr>
          </a:p>
        </p:txBody>
      </p:sp>
      <p:sp>
        <p:nvSpPr>
          <p:cNvPr id="26" name="TextBox 25"/>
          <p:cNvSpPr txBox="1"/>
          <p:nvPr/>
        </p:nvSpPr>
        <p:spPr>
          <a:xfrm>
            <a:off x="178180" y="-143418"/>
            <a:ext cx="8599317" cy="1433726"/>
          </a:xfrm>
          <a:prstGeom prst="rect">
            <a:avLst/>
          </a:prstGeom>
          <a:noFill/>
        </p:spPr>
        <p:txBody>
          <a:bodyPr wrap="square" rtlCol="1">
            <a:spAutoFit/>
          </a:bodyPr>
          <a:lstStyle/>
          <a:p>
            <a:pPr algn="l"/>
            <a:r>
              <a:rPr lang="he-IL" sz="4000" b="1" dirty="0">
                <a:solidFill>
                  <a:srgbClr val="00CC00"/>
                </a:solidFill>
                <a:latin typeface="Varela Round" panose="00000500000000000000" pitchFamily="2" charset="-79"/>
                <a:cs typeface="Varela Round" panose="00000500000000000000" pitchFamily="2" charset="-79"/>
              </a:rPr>
              <a:t>תיקון חוק השבות תש"ל</a:t>
            </a:r>
            <a:endParaRPr lang="en-US" sz="4000" b="1" dirty="0">
              <a:solidFill>
                <a:srgbClr val="00CC00"/>
              </a:solidFill>
              <a:latin typeface="Varela Round" panose="00000500000000000000" pitchFamily="2" charset="-79"/>
              <a:cs typeface="Varela Round" panose="00000500000000000000" pitchFamily="2" charset="-79"/>
            </a:endParaRPr>
          </a:p>
          <a:p>
            <a:pPr>
              <a:lnSpc>
                <a:spcPts val="3500"/>
              </a:lnSpc>
            </a:pPr>
            <a:endParaRPr lang="he-IL" sz="4000" dirty="0">
              <a:solidFill>
                <a:schemeClr val="bg2"/>
              </a:solidFill>
              <a:latin typeface="avivbold" pitchFamily="2" charset="-79"/>
              <a:cs typeface="Keren" pitchFamily="2" charset="-79"/>
            </a:endParaRPr>
          </a:p>
          <a:p>
            <a:endParaRPr lang="he-IL" dirty="0">
              <a:latin typeface="avivbold" pitchFamily="2" charset="-79"/>
              <a:cs typeface="avivbold" pitchFamily="2" charset="-79"/>
            </a:endParaRPr>
          </a:p>
        </p:txBody>
      </p:sp>
      <p:sp>
        <p:nvSpPr>
          <p:cNvPr id="3" name="מלבן 2"/>
          <p:cNvSpPr/>
          <p:nvPr/>
        </p:nvSpPr>
        <p:spPr>
          <a:xfrm>
            <a:off x="783513" y="836362"/>
            <a:ext cx="7877887" cy="338554"/>
          </a:xfrm>
          <a:prstGeom prst="rect">
            <a:avLst/>
          </a:prstGeom>
        </p:spPr>
        <p:txBody>
          <a:bodyPr wrap="square">
            <a:spAutoFit/>
          </a:bodyPr>
          <a:lstStyle/>
          <a:p>
            <a:pPr algn="just">
              <a:spcBef>
                <a:spcPts val="360"/>
              </a:spcBef>
            </a:pPr>
            <a:endParaRPr lang="en-US"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14708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circle(in)">
                                      <p:cBhvr>
                                        <p:cTn id="7" dur="20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4" name="מלבן מעוגל 3"/>
          <p:cNvSpPr/>
          <p:nvPr/>
        </p:nvSpPr>
        <p:spPr>
          <a:xfrm>
            <a:off x="113308" y="769951"/>
            <a:ext cx="8446491" cy="1432705"/>
          </a:xfrm>
          <a:prstGeom prst="roundRect">
            <a:avLst/>
          </a:prstGeom>
          <a:solidFill>
            <a:srgbClr val="272377"/>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lnSpc>
                <a:spcPct val="150000"/>
              </a:lnSpc>
            </a:pPr>
            <a:r>
              <a:rPr lang="he-IL" sz="2400" b="1" dirty="0">
                <a:latin typeface="Varela Round" panose="00000500000000000000" pitchFamily="2" charset="-79"/>
                <a:cs typeface="Varela Round" panose="00000500000000000000" pitchFamily="2" charset="-79"/>
              </a:rPr>
              <a:t>כל מי שחל עליו חוק השבות מקבל אוטומטית אזרחות ישראלית (</a:t>
            </a:r>
            <a:r>
              <a:rPr lang="he-IL" sz="2400" b="1" dirty="0">
                <a:solidFill>
                  <a:srgbClr val="FFC000"/>
                </a:solidFill>
                <a:latin typeface="Varela Round" panose="00000500000000000000" pitchFamily="2" charset="-79"/>
                <a:cs typeface="Varela Round" panose="00000500000000000000" pitchFamily="2" charset="-79"/>
              </a:rPr>
              <a:t>יהודים</a:t>
            </a:r>
            <a:r>
              <a:rPr lang="he-IL" sz="2400" b="1" dirty="0">
                <a:latin typeface="Varela Round" panose="00000500000000000000" pitchFamily="2" charset="-79"/>
                <a:cs typeface="Varela Round" panose="00000500000000000000" pitchFamily="2" charset="-79"/>
              </a:rPr>
              <a:t>)</a:t>
            </a:r>
            <a:endParaRPr lang="en-US" sz="2400" b="1" dirty="0">
              <a:latin typeface="Varela Round" panose="00000500000000000000" pitchFamily="2" charset="-79"/>
              <a:cs typeface="Varela Round" panose="00000500000000000000" pitchFamily="2" charset="-79"/>
            </a:endParaRPr>
          </a:p>
        </p:txBody>
      </p:sp>
      <p:cxnSp>
        <p:nvCxnSpPr>
          <p:cNvPr id="12" name="מחבר ישר 11"/>
          <p:cNvCxnSpPr/>
          <p:nvPr/>
        </p:nvCxnSpPr>
        <p:spPr>
          <a:xfrm>
            <a:off x="163118" y="565944"/>
            <a:ext cx="9144000" cy="0"/>
          </a:xfrm>
          <a:prstGeom prst="line">
            <a:avLst/>
          </a:prstGeom>
          <a:ln>
            <a:solidFill>
              <a:srgbClr val="99FF33"/>
            </a:solidFill>
          </a:ln>
        </p:spPr>
        <p:style>
          <a:lnRef idx="1">
            <a:schemeClr val="accent1"/>
          </a:lnRef>
          <a:fillRef idx="0">
            <a:schemeClr val="accent1"/>
          </a:fillRef>
          <a:effectRef idx="0">
            <a:schemeClr val="accent1"/>
          </a:effectRef>
          <a:fontRef idx="minor">
            <a:schemeClr val="tx1"/>
          </a:fontRef>
        </p:style>
      </p:cxnSp>
      <p:sp>
        <p:nvSpPr>
          <p:cNvPr id="2" name="AutoShape 8" descr="ישיבת פוניבז' | JDN - חדשות"/>
          <p:cNvSpPr>
            <a:spLocks noChangeAspect="1" noChangeArrowheads="1"/>
          </p:cNvSpPr>
          <p:nvPr/>
        </p:nvSpPr>
        <p:spPr bwMode="auto">
          <a:xfrm>
            <a:off x="447675" y="-177801"/>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e-IL" dirty="0">
              <a:cs typeface="Varela Round" panose="00000500000000000000" pitchFamily="2" charset="-79"/>
            </a:endParaRPr>
          </a:p>
        </p:txBody>
      </p:sp>
      <p:sp>
        <p:nvSpPr>
          <p:cNvPr id="26" name="TextBox 25"/>
          <p:cNvSpPr txBox="1"/>
          <p:nvPr/>
        </p:nvSpPr>
        <p:spPr>
          <a:xfrm>
            <a:off x="178180" y="-143418"/>
            <a:ext cx="8599317" cy="984885"/>
          </a:xfrm>
          <a:prstGeom prst="rect">
            <a:avLst/>
          </a:prstGeom>
          <a:noFill/>
        </p:spPr>
        <p:txBody>
          <a:bodyPr wrap="square" rtlCol="1">
            <a:spAutoFit/>
          </a:bodyPr>
          <a:lstStyle/>
          <a:p>
            <a:pPr algn="l"/>
            <a:r>
              <a:rPr lang="he-IL" sz="4000" b="1" dirty="0">
                <a:solidFill>
                  <a:srgbClr val="00CC00"/>
                </a:solidFill>
                <a:latin typeface="Varela Round" panose="00000500000000000000" pitchFamily="2" charset="-79"/>
                <a:cs typeface="Varela Round" panose="00000500000000000000" pitchFamily="2" charset="-79"/>
              </a:rPr>
              <a:t>חוק האזרחות</a:t>
            </a:r>
            <a:endParaRPr lang="he-IL" sz="4000" dirty="0">
              <a:solidFill>
                <a:schemeClr val="bg2"/>
              </a:solidFill>
              <a:latin typeface="avivbold" pitchFamily="2" charset="-79"/>
              <a:cs typeface="Keren" pitchFamily="2" charset="-79"/>
            </a:endParaRPr>
          </a:p>
          <a:p>
            <a:endParaRPr lang="he-IL" dirty="0">
              <a:latin typeface="avivbold" pitchFamily="2" charset="-79"/>
              <a:cs typeface="avivbold" pitchFamily="2" charset="-79"/>
            </a:endParaRPr>
          </a:p>
        </p:txBody>
      </p:sp>
      <p:sp>
        <p:nvSpPr>
          <p:cNvPr id="17" name="מלבן מעוגל 16"/>
          <p:cNvSpPr/>
          <p:nvPr/>
        </p:nvSpPr>
        <p:spPr>
          <a:xfrm>
            <a:off x="113306" y="2223711"/>
            <a:ext cx="8446491" cy="1650999"/>
          </a:xfrm>
          <a:prstGeom prst="roundRect">
            <a:avLst/>
          </a:prstGeom>
          <a:solidFill>
            <a:schemeClr val="accent1">
              <a:lumMod val="75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lnSpc>
                <a:spcPct val="150000"/>
              </a:lnSpc>
            </a:pPr>
            <a:r>
              <a:rPr lang="he-IL" sz="2400" b="1" dirty="0">
                <a:solidFill>
                  <a:schemeClr val="tx1"/>
                </a:solidFill>
                <a:latin typeface="Varela Round" panose="00000500000000000000" pitchFamily="2" charset="-79"/>
                <a:cs typeface="Varela Round" panose="00000500000000000000" pitchFamily="2" charset="-79"/>
              </a:rPr>
              <a:t>כל מי שחי בארץ בתקופת המנדט ונרשם במרשם האוכלוסין אחרי קום המדינה </a:t>
            </a:r>
            <a:r>
              <a:rPr lang="he-IL" sz="2400" b="1" dirty="0">
                <a:solidFill>
                  <a:srgbClr val="FFC000"/>
                </a:solidFill>
                <a:latin typeface="Varela Round" panose="00000500000000000000" pitchFamily="2" charset="-79"/>
                <a:cs typeface="Varela Round" panose="00000500000000000000" pitchFamily="2" charset="-79"/>
              </a:rPr>
              <a:t>(דרוזים, </a:t>
            </a:r>
            <a:r>
              <a:rPr lang="he-IL" sz="2400" b="1" dirty="0" err="1">
                <a:solidFill>
                  <a:srgbClr val="FFC000"/>
                </a:solidFill>
                <a:latin typeface="Varela Round" panose="00000500000000000000" pitchFamily="2" charset="-79"/>
                <a:cs typeface="Varela Round" panose="00000500000000000000" pitchFamily="2" charset="-79"/>
              </a:rPr>
              <a:t>צ'רקסים</a:t>
            </a:r>
            <a:r>
              <a:rPr lang="he-IL" sz="2400" b="1" dirty="0">
                <a:solidFill>
                  <a:srgbClr val="FFC000"/>
                </a:solidFill>
                <a:latin typeface="Varela Round" panose="00000500000000000000" pitchFamily="2" charset="-79"/>
                <a:cs typeface="Varela Round" panose="00000500000000000000" pitchFamily="2" charset="-79"/>
              </a:rPr>
              <a:t>, ערבים)</a:t>
            </a:r>
            <a:endParaRPr lang="en-US" sz="2400" b="1" dirty="0">
              <a:solidFill>
                <a:srgbClr val="FFC000"/>
              </a:solidFill>
              <a:latin typeface="Varela Round" panose="00000500000000000000" pitchFamily="2" charset="-79"/>
              <a:cs typeface="Varela Round" panose="00000500000000000000" pitchFamily="2" charset="-79"/>
            </a:endParaRPr>
          </a:p>
        </p:txBody>
      </p:sp>
      <p:sp>
        <p:nvSpPr>
          <p:cNvPr id="18" name="מלבן מעוגל 17"/>
          <p:cNvSpPr/>
          <p:nvPr/>
        </p:nvSpPr>
        <p:spPr>
          <a:xfrm>
            <a:off x="8590749" y="769951"/>
            <a:ext cx="1432738" cy="1427149"/>
          </a:xfrm>
          <a:prstGeom prst="roundRect">
            <a:avLst/>
          </a:prstGeom>
          <a:solidFill>
            <a:schemeClr val="accent1">
              <a:lumMod val="75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000" b="1" dirty="0">
                <a:solidFill>
                  <a:schemeClr val="tx1"/>
                </a:solidFill>
                <a:latin typeface="Varela Round" panose="00000500000000000000" pitchFamily="2" charset="-79"/>
                <a:cs typeface="Varela Round" panose="00000500000000000000" pitchFamily="2" charset="-79"/>
              </a:rPr>
              <a:t>חוק השבות</a:t>
            </a:r>
          </a:p>
        </p:txBody>
      </p:sp>
      <p:sp>
        <p:nvSpPr>
          <p:cNvPr id="19" name="מלבן מעוגל 18"/>
          <p:cNvSpPr/>
          <p:nvPr/>
        </p:nvSpPr>
        <p:spPr>
          <a:xfrm>
            <a:off x="8590749" y="2223393"/>
            <a:ext cx="1432738" cy="1651317"/>
          </a:xfrm>
          <a:prstGeom prst="roundRect">
            <a:avLst/>
          </a:prstGeom>
          <a:solidFill>
            <a:srgbClr val="272377"/>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lnSpc>
                <a:spcPct val="150000"/>
              </a:lnSpc>
            </a:pPr>
            <a:r>
              <a:rPr lang="he-IL" sz="2000" b="1" dirty="0">
                <a:latin typeface="Varela Round" panose="00000500000000000000" pitchFamily="2" charset="-79"/>
                <a:cs typeface="Varela Round" panose="00000500000000000000" pitchFamily="2" charset="-79"/>
              </a:rPr>
              <a:t>מכוח ישיבה בארץ</a:t>
            </a:r>
          </a:p>
        </p:txBody>
      </p:sp>
      <p:sp>
        <p:nvSpPr>
          <p:cNvPr id="9" name="מלבן מעוגל 8"/>
          <p:cNvSpPr/>
          <p:nvPr/>
        </p:nvSpPr>
        <p:spPr>
          <a:xfrm>
            <a:off x="113307" y="3901489"/>
            <a:ext cx="8446491" cy="1165811"/>
          </a:xfrm>
          <a:prstGeom prst="roundRect">
            <a:avLst/>
          </a:prstGeom>
          <a:solidFill>
            <a:srgbClr val="272377"/>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lnSpc>
                <a:spcPct val="150000"/>
              </a:lnSpc>
            </a:pPr>
            <a:r>
              <a:rPr lang="he-IL" sz="2400" b="1" dirty="0">
                <a:latin typeface="Varela Round" panose="00000500000000000000" pitchFamily="2" charset="-79"/>
                <a:cs typeface="Varela Round" panose="00000500000000000000" pitchFamily="2" charset="-79"/>
              </a:rPr>
              <a:t>מי שנולד לאב או לאם שהם אזרחי ישראל (גם אם נולד בחו"ל).</a:t>
            </a:r>
            <a:endParaRPr lang="en-US" sz="2400" b="1" dirty="0">
              <a:latin typeface="Varela Round" panose="00000500000000000000" pitchFamily="2" charset="-79"/>
              <a:cs typeface="Varela Round" panose="00000500000000000000" pitchFamily="2" charset="-79"/>
            </a:endParaRPr>
          </a:p>
        </p:txBody>
      </p:sp>
      <p:sp>
        <p:nvSpPr>
          <p:cNvPr id="10" name="מלבן מעוגל 9"/>
          <p:cNvSpPr/>
          <p:nvPr/>
        </p:nvSpPr>
        <p:spPr>
          <a:xfrm>
            <a:off x="8590749" y="3898901"/>
            <a:ext cx="1432738" cy="1168400"/>
          </a:xfrm>
          <a:prstGeom prst="roundRect">
            <a:avLst/>
          </a:prstGeom>
          <a:solidFill>
            <a:schemeClr val="accent1">
              <a:lumMod val="75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000" b="1" dirty="0">
                <a:solidFill>
                  <a:schemeClr val="tx1"/>
                </a:solidFill>
                <a:latin typeface="Varela Round" panose="00000500000000000000" pitchFamily="2" charset="-79"/>
                <a:cs typeface="Varela Round" panose="00000500000000000000" pitchFamily="2" charset="-79"/>
              </a:rPr>
              <a:t>מכוח לידה</a:t>
            </a:r>
          </a:p>
        </p:txBody>
      </p:sp>
    </p:spTree>
    <p:extLst>
      <p:ext uri="{BB962C8B-B14F-4D97-AF65-F5344CB8AC3E}">
        <p14:creationId xmlns:p14="http://schemas.microsoft.com/office/powerpoint/2010/main" val="3229773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circle(in)">
                                      <p:cBhvr>
                                        <p:cTn id="7" dur="20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fade">
                                      <p:cBhvr>
                                        <p:cTn id="17" dur="1000"/>
                                        <p:tgtEl>
                                          <p:spTgt spid="18"/>
                                        </p:tgtEl>
                                      </p:cBhvr>
                                    </p:animEffect>
                                    <p:anim calcmode="lin" valueType="num">
                                      <p:cBhvr>
                                        <p:cTn id="18" dur="1000" fill="hold"/>
                                        <p:tgtEl>
                                          <p:spTgt spid="18"/>
                                        </p:tgtEl>
                                        <p:attrNameLst>
                                          <p:attrName>ppt_x</p:attrName>
                                        </p:attrNameLst>
                                      </p:cBhvr>
                                      <p:tavLst>
                                        <p:tav tm="0">
                                          <p:val>
                                            <p:strVal val="#ppt_x"/>
                                          </p:val>
                                        </p:tav>
                                        <p:tav tm="100000">
                                          <p:val>
                                            <p:strVal val="#ppt_x"/>
                                          </p:val>
                                        </p:tav>
                                      </p:tavLst>
                                    </p:anim>
                                    <p:anim calcmode="lin" valueType="num">
                                      <p:cBhvr>
                                        <p:cTn id="1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fade">
                                      <p:cBhvr>
                                        <p:cTn id="24" dur="1000"/>
                                        <p:tgtEl>
                                          <p:spTgt spid="4"/>
                                        </p:tgtEl>
                                      </p:cBhvr>
                                    </p:animEffect>
                                    <p:anim calcmode="lin" valueType="num">
                                      <p:cBhvr>
                                        <p:cTn id="25" dur="1000" fill="hold"/>
                                        <p:tgtEl>
                                          <p:spTgt spid="4"/>
                                        </p:tgtEl>
                                        <p:attrNameLst>
                                          <p:attrName>ppt_x</p:attrName>
                                        </p:attrNameLst>
                                      </p:cBhvr>
                                      <p:tavLst>
                                        <p:tav tm="0">
                                          <p:val>
                                            <p:strVal val="#ppt_x"/>
                                          </p:val>
                                        </p:tav>
                                        <p:tav tm="100000">
                                          <p:val>
                                            <p:strVal val="#ppt_x"/>
                                          </p:val>
                                        </p:tav>
                                      </p:tavLst>
                                    </p:anim>
                                    <p:anim calcmode="lin" valueType="num">
                                      <p:cBhvr>
                                        <p:cTn id="2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fade">
                                      <p:cBhvr>
                                        <p:cTn id="31" dur="1000"/>
                                        <p:tgtEl>
                                          <p:spTgt spid="19"/>
                                        </p:tgtEl>
                                      </p:cBhvr>
                                    </p:animEffect>
                                    <p:anim calcmode="lin" valueType="num">
                                      <p:cBhvr>
                                        <p:cTn id="32" dur="1000" fill="hold"/>
                                        <p:tgtEl>
                                          <p:spTgt spid="19"/>
                                        </p:tgtEl>
                                        <p:attrNameLst>
                                          <p:attrName>ppt_x</p:attrName>
                                        </p:attrNameLst>
                                      </p:cBhvr>
                                      <p:tavLst>
                                        <p:tav tm="0">
                                          <p:val>
                                            <p:strVal val="#ppt_x"/>
                                          </p:val>
                                        </p:tav>
                                        <p:tav tm="100000">
                                          <p:val>
                                            <p:strVal val="#ppt_x"/>
                                          </p:val>
                                        </p:tav>
                                      </p:tavLst>
                                    </p:anim>
                                    <p:anim calcmode="lin" valueType="num">
                                      <p:cBhvr>
                                        <p:cTn id="33"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fade">
                                      <p:cBhvr>
                                        <p:cTn id="38" dur="1000"/>
                                        <p:tgtEl>
                                          <p:spTgt spid="17"/>
                                        </p:tgtEl>
                                      </p:cBhvr>
                                    </p:animEffect>
                                    <p:anim calcmode="lin" valueType="num">
                                      <p:cBhvr>
                                        <p:cTn id="39" dur="1000" fill="hold"/>
                                        <p:tgtEl>
                                          <p:spTgt spid="17"/>
                                        </p:tgtEl>
                                        <p:attrNameLst>
                                          <p:attrName>ppt_x</p:attrName>
                                        </p:attrNameLst>
                                      </p:cBhvr>
                                      <p:tavLst>
                                        <p:tav tm="0">
                                          <p:val>
                                            <p:strVal val="#ppt_x"/>
                                          </p:val>
                                        </p:tav>
                                        <p:tav tm="100000">
                                          <p:val>
                                            <p:strVal val="#ppt_x"/>
                                          </p:val>
                                        </p:tav>
                                      </p:tavLst>
                                    </p:anim>
                                    <p:anim calcmode="lin" valueType="num">
                                      <p:cBhvr>
                                        <p:cTn id="40"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10"/>
                                        </p:tgtEl>
                                        <p:attrNameLst>
                                          <p:attrName>style.visibility</p:attrName>
                                        </p:attrNameLst>
                                      </p:cBhvr>
                                      <p:to>
                                        <p:strVal val="visible"/>
                                      </p:to>
                                    </p:set>
                                    <p:animEffect transition="in" filter="fade">
                                      <p:cBhvr>
                                        <p:cTn id="45" dur="1000"/>
                                        <p:tgtEl>
                                          <p:spTgt spid="10"/>
                                        </p:tgtEl>
                                      </p:cBhvr>
                                    </p:animEffect>
                                    <p:anim calcmode="lin" valueType="num">
                                      <p:cBhvr>
                                        <p:cTn id="46" dur="1000" fill="hold"/>
                                        <p:tgtEl>
                                          <p:spTgt spid="10"/>
                                        </p:tgtEl>
                                        <p:attrNameLst>
                                          <p:attrName>ppt_x</p:attrName>
                                        </p:attrNameLst>
                                      </p:cBhvr>
                                      <p:tavLst>
                                        <p:tav tm="0">
                                          <p:val>
                                            <p:strVal val="#ppt_x"/>
                                          </p:val>
                                        </p:tav>
                                        <p:tav tm="100000">
                                          <p:val>
                                            <p:strVal val="#ppt_x"/>
                                          </p:val>
                                        </p:tav>
                                      </p:tavLst>
                                    </p:anim>
                                    <p:anim calcmode="lin" valueType="num">
                                      <p:cBhvr>
                                        <p:cTn id="47"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9"/>
                                        </p:tgtEl>
                                        <p:attrNameLst>
                                          <p:attrName>style.visibility</p:attrName>
                                        </p:attrNameLst>
                                      </p:cBhvr>
                                      <p:to>
                                        <p:strVal val="visible"/>
                                      </p:to>
                                    </p:set>
                                    <p:animEffect transition="in" filter="fade">
                                      <p:cBhvr>
                                        <p:cTn id="52" dur="1000"/>
                                        <p:tgtEl>
                                          <p:spTgt spid="9"/>
                                        </p:tgtEl>
                                      </p:cBhvr>
                                    </p:animEffect>
                                    <p:anim calcmode="lin" valueType="num">
                                      <p:cBhvr>
                                        <p:cTn id="53" dur="1000" fill="hold"/>
                                        <p:tgtEl>
                                          <p:spTgt spid="9"/>
                                        </p:tgtEl>
                                        <p:attrNameLst>
                                          <p:attrName>ppt_x</p:attrName>
                                        </p:attrNameLst>
                                      </p:cBhvr>
                                      <p:tavLst>
                                        <p:tav tm="0">
                                          <p:val>
                                            <p:strVal val="#ppt_x"/>
                                          </p:val>
                                        </p:tav>
                                        <p:tav tm="100000">
                                          <p:val>
                                            <p:strVal val="#ppt_x"/>
                                          </p:val>
                                        </p:tav>
                                      </p:tavLst>
                                    </p:anim>
                                    <p:anim calcmode="lin" valueType="num">
                                      <p:cBhvr>
                                        <p:cTn id="5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6" grpId="0"/>
      <p:bldP spid="17" grpId="0" animBg="1"/>
      <p:bldP spid="18" grpId="0" animBg="1"/>
      <p:bldP spid="19" grpId="0" animBg="1"/>
      <p:bldP spid="9" grpId="0" animBg="1"/>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4" name="מלבן מעוגל 3"/>
          <p:cNvSpPr/>
          <p:nvPr/>
        </p:nvSpPr>
        <p:spPr>
          <a:xfrm>
            <a:off x="113308" y="769951"/>
            <a:ext cx="8446491" cy="1432705"/>
          </a:xfrm>
          <a:prstGeom prst="roundRect">
            <a:avLst/>
          </a:prstGeom>
          <a:solidFill>
            <a:srgbClr val="272377"/>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lnSpc>
                <a:spcPct val="150000"/>
              </a:lnSpc>
            </a:pPr>
            <a:r>
              <a:rPr lang="he-IL" sz="2400" b="1" dirty="0">
                <a:latin typeface="Varela Round" panose="00000500000000000000" pitchFamily="2" charset="-79"/>
                <a:cs typeface="Varela Round" panose="00000500000000000000" pitchFamily="2" charset="-79"/>
              </a:rPr>
              <a:t>לא יהודי שנולד בארץ. תושב ישראל לפחות במשך חמש שנים רצופות. לא הייתה להוריו כל אזרחות אחרת מעולם.</a:t>
            </a:r>
            <a:endParaRPr lang="en-US" sz="2400" b="1" dirty="0">
              <a:latin typeface="Varela Round" panose="00000500000000000000" pitchFamily="2" charset="-79"/>
              <a:cs typeface="Varela Round" panose="00000500000000000000" pitchFamily="2" charset="-79"/>
            </a:endParaRPr>
          </a:p>
        </p:txBody>
      </p:sp>
      <p:cxnSp>
        <p:nvCxnSpPr>
          <p:cNvPr id="12" name="מחבר ישר 11"/>
          <p:cNvCxnSpPr/>
          <p:nvPr/>
        </p:nvCxnSpPr>
        <p:spPr>
          <a:xfrm>
            <a:off x="163118" y="565944"/>
            <a:ext cx="9144000" cy="0"/>
          </a:xfrm>
          <a:prstGeom prst="line">
            <a:avLst/>
          </a:prstGeom>
          <a:ln>
            <a:solidFill>
              <a:srgbClr val="99FF33"/>
            </a:solidFill>
          </a:ln>
        </p:spPr>
        <p:style>
          <a:lnRef idx="1">
            <a:schemeClr val="accent1"/>
          </a:lnRef>
          <a:fillRef idx="0">
            <a:schemeClr val="accent1"/>
          </a:fillRef>
          <a:effectRef idx="0">
            <a:schemeClr val="accent1"/>
          </a:effectRef>
          <a:fontRef idx="minor">
            <a:schemeClr val="tx1"/>
          </a:fontRef>
        </p:style>
      </p:cxnSp>
      <p:sp>
        <p:nvSpPr>
          <p:cNvPr id="2" name="AutoShape 8" descr="ישיבת פוניבז' | JDN - חדשות"/>
          <p:cNvSpPr>
            <a:spLocks noChangeAspect="1" noChangeArrowheads="1"/>
          </p:cNvSpPr>
          <p:nvPr/>
        </p:nvSpPr>
        <p:spPr bwMode="auto">
          <a:xfrm>
            <a:off x="447675" y="-177801"/>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e-IL" dirty="0">
              <a:cs typeface="Varela Round" panose="00000500000000000000" pitchFamily="2" charset="-79"/>
            </a:endParaRPr>
          </a:p>
        </p:txBody>
      </p:sp>
      <p:sp>
        <p:nvSpPr>
          <p:cNvPr id="26" name="TextBox 25"/>
          <p:cNvSpPr txBox="1"/>
          <p:nvPr/>
        </p:nvSpPr>
        <p:spPr>
          <a:xfrm>
            <a:off x="178180" y="-143418"/>
            <a:ext cx="8599317" cy="984885"/>
          </a:xfrm>
          <a:prstGeom prst="rect">
            <a:avLst/>
          </a:prstGeom>
          <a:noFill/>
        </p:spPr>
        <p:txBody>
          <a:bodyPr wrap="square" rtlCol="1">
            <a:spAutoFit/>
          </a:bodyPr>
          <a:lstStyle/>
          <a:p>
            <a:pPr algn="l"/>
            <a:r>
              <a:rPr lang="he-IL" sz="4000" b="1" dirty="0">
                <a:solidFill>
                  <a:srgbClr val="00CC00"/>
                </a:solidFill>
                <a:latin typeface="Varela Round" panose="00000500000000000000" pitchFamily="2" charset="-79"/>
                <a:cs typeface="Varela Round" panose="00000500000000000000" pitchFamily="2" charset="-79"/>
              </a:rPr>
              <a:t>חוק האזרחות</a:t>
            </a:r>
            <a:endParaRPr lang="he-IL" sz="4000" dirty="0">
              <a:solidFill>
                <a:schemeClr val="bg2"/>
              </a:solidFill>
              <a:latin typeface="avivbold" pitchFamily="2" charset="-79"/>
              <a:cs typeface="Keren" pitchFamily="2" charset="-79"/>
            </a:endParaRPr>
          </a:p>
          <a:p>
            <a:endParaRPr lang="he-IL" dirty="0">
              <a:latin typeface="avivbold" pitchFamily="2" charset="-79"/>
              <a:cs typeface="avivbold" pitchFamily="2" charset="-79"/>
            </a:endParaRPr>
          </a:p>
        </p:txBody>
      </p:sp>
      <p:sp>
        <p:nvSpPr>
          <p:cNvPr id="17" name="מלבן מעוגל 16"/>
          <p:cNvSpPr/>
          <p:nvPr/>
        </p:nvSpPr>
        <p:spPr>
          <a:xfrm>
            <a:off x="113306" y="2223711"/>
            <a:ext cx="8446491" cy="2145089"/>
          </a:xfrm>
          <a:prstGeom prst="roundRect">
            <a:avLst/>
          </a:prstGeom>
          <a:solidFill>
            <a:schemeClr val="accent1">
              <a:lumMod val="75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342900" indent="-342900" algn="just">
              <a:lnSpc>
                <a:spcPct val="150000"/>
              </a:lnSpc>
              <a:buFont typeface="Arial" panose="020B0604020202020204" pitchFamily="34" charset="0"/>
              <a:buChar char="•"/>
            </a:pPr>
            <a:endParaRPr lang="he-IL" sz="2400" b="1" dirty="0">
              <a:solidFill>
                <a:schemeClr val="tx1"/>
              </a:solidFill>
              <a:latin typeface="Varela Round" panose="00000500000000000000" pitchFamily="2" charset="-79"/>
              <a:cs typeface="Varela Round" panose="00000500000000000000" pitchFamily="2" charset="-79"/>
            </a:endParaRPr>
          </a:p>
          <a:p>
            <a:pPr marL="342900" indent="-342900" algn="just">
              <a:lnSpc>
                <a:spcPct val="150000"/>
              </a:lnSpc>
              <a:buFont typeface="Arial" panose="020B0604020202020204" pitchFamily="34" charset="0"/>
              <a:buChar char="•"/>
            </a:pPr>
            <a:endParaRPr lang="he-IL" sz="2400" b="1" dirty="0">
              <a:solidFill>
                <a:schemeClr val="tx1"/>
              </a:solidFill>
              <a:latin typeface="Varela Round" panose="00000500000000000000" pitchFamily="2" charset="-79"/>
              <a:cs typeface="Varela Round" panose="00000500000000000000" pitchFamily="2" charset="-79"/>
            </a:endParaRPr>
          </a:p>
          <a:p>
            <a:pPr marL="342900" indent="-342900" algn="just">
              <a:buFont typeface="Arial" panose="020B0604020202020204" pitchFamily="34" charset="0"/>
              <a:buChar char="•"/>
            </a:pPr>
            <a:r>
              <a:rPr lang="he-IL" sz="2400" b="1" dirty="0">
                <a:solidFill>
                  <a:schemeClr val="tx1"/>
                </a:solidFill>
                <a:latin typeface="Varela Round" panose="00000500000000000000" pitchFamily="2" charset="-79"/>
                <a:cs typeface="Varela Round" panose="00000500000000000000" pitchFamily="2" charset="-79"/>
              </a:rPr>
              <a:t>שהה שלוש שנים בארץ לפני בקשת האזרחות.</a:t>
            </a:r>
          </a:p>
          <a:p>
            <a:pPr marL="342900" indent="-342900" algn="just">
              <a:buFont typeface="Arial" panose="020B0604020202020204" pitchFamily="34" charset="0"/>
              <a:buChar char="•"/>
            </a:pPr>
            <a:r>
              <a:rPr lang="he-IL" sz="2400" b="1" dirty="0">
                <a:solidFill>
                  <a:schemeClr val="tx1"/>
                </a:solidFill>
                <a:latin typeface="Varela Round" panose="00000500000000000000" pitchFamily="2" charset="-79"/>
                <a:cs typeface="Varela Round" panose="00000500000000000000" pitchFamily="2" charset="-79"/>
              </a:rPr>
              <a:t>חושב להשתקע בארץ והוא זכאי לישיבת קבע בארץ.</a:t>
            </a:r>
          </a:p>
          <a:p>
            <a:pPr marL="342900" indent="-342900" algn="just">
              <a:buFont typeface="Arial" panose="020B0604020202020204" pitchFamily="34" charset="0"/>
              <a:buChar char="•"/>
            </a:pPr>
            <a:r>
              <a:rPr lang="he-IL" sz="2400" b="1" dirty="0">
                <a:solidFill>
                  <a:schemeClr val="tx1"/>
                </a:solidFill>
                <a:latin typeface="Varela Round" panose="00000500000000000000" pitchFamily="2" charset="-79"/>
                <a:cs typeface="Varela Round" panose="00000500000000000000" pitchFamily="2" charset="-79"/>
              </a:rPr>
              <a:t>יודע עברית במידה מסוימת.</a:t>
            </a:r>
          </a:p>
          <a:p>
            <a:pPr marL="342900" indent="-342900" algn="just">
              <a:buFont typeface="Arial" panose="020B0604020202020204" pitchFamily="34" charset="0"/>
              <a:buChar char="•"/>
            </a:pPr>
            <a:r>
              <a:rPr lang="he-IL" sz="2400" b="1" dirty="0">
                <a:solidFill>
                  <a:schemeClr val="tx1"/>
                </a:solidFill>
                <a:latin typeface="Varela Round" panose="00000500000000000000" pitchFamily="2" charset="-79"/>
                <a:cs typeface="Varela Round" panose="00000500000000000000" pitchFamily="2" charset="-79"/>
              </a:rPr>
              <a:t>ויתר על אזרחות קודמת.</a:t>
            </a:r>
          </a:p>
          <a:p>
            <a:pPr marL="342900" indent="-342900" algn="just">
              <a:buFont typeface="Arial" panose="020B0604020202020204" pitchFamily="34" charset="0"/>
              <a:buChar char="•"/>
            </a:pPr>
            <a:r>
              <a:rPr lang="he-IL" sz="2400" b="1" dirty="0">
                <a:solidFill>
                  <a:schemeClr val="tx1"/>
                </a:solidFill>
                <a:latin typeface="Varela Round" panose="00000500000000000000" pitchFamily="2" charset="-79"/>
                <a:cs typeface="Varela Round" panose="00000500000000000000" pitchFamily="2" charset="-79"/>
              </a:rPr>
              <a:t>מצהיר נאמנות למדינת ישראל.</a:t>
            </a:r>
          </a:p>
          <a:p>
            <a:pPr marL="342900" indent="-342900" algn="just">
              <a:lnSpc>
                <a:spcPct val="150000"/>
              </a:lnSpc>
              <a:buFont typeface="Arial" panose="020B0604020202020204" pitchFamily="34" charset="0"/>
              <a:buChar char="•"/>
            </a:pPr>
            <a:endParaRPr lang="he-IL" sz="2400" b="1" dirty="0">
              <a:solidFill>
                <a:schemeClr val="tx1"/>
              </a:solidFill>
              <a:latin typeface="Varela Round" panose="00000500000000000000" pitchFamily="2" charset="-79"/>
              <a:cs typeface="Varela Round" panose="00000500000000000000" pitchFamily="2" charset="-79"/>
            </a:endParaRPr>
          </a:p>
          <a:p>
            <a:pPr marL="342900" indent="-342900" algn="just">
              <a:lnSpc>
                <a:spcPct val="150000"/>
              </a:lnSpc>
              <a:buFont typeface="Arial" panose="020B0604020202020204" pitchFamily="34" charset="0"/>
              <a:buChar char="•"/>
            </a:pPr>
            <a:endParaRPr lang="en-US" sz="2400" b="1" dirty="0">
              <a:solidFill>
                <a:schemeClr val="tx1"/>
              </a:solidFill>
              <a:latin typeface="Varela Round" panose="00000500000000000000" pitchFamily="2" charset="-79"/>
              <a:cs typeface="Varela Round" panose="00000500000000000000" pitchFamily="2" charset="-79"/>
            </a:endParaRPr>
          </a:p>
        </p:txBody>
      </p:sp>
      <p:sp>
        <p:nvSpPr>
          <p:cNvPr id="18" name="מלבן מעוגל 17"/>
          <p:cNvSpPr/>
          <p:nvPr/>
        </p:nvSpPr>
        <p:spPr>
          <a:xfrm>
            <a:off x="8590749" y="769951"/>
            <a:ext cx="1432738" cy="1427149"/>
          </a:xfrm>
          <a:prstGeom prst="roundRect">
            <a:avLst/>
          </a:prstGeom>
          <a:solidFill>
            <a:schemeClr val="accent1">
              <a:lumMod val="75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000" b="1" dirty="0">
                <a:solidFill>
                  <a:schemeClr val="tx1"/>
                </a:solidFill>
                <a:latin typeface="Varela Round" panose="00000500000000000000" pitchFamily="2" charset="-79"/>
                <a:cs typeface="Varela Round" panose="00000500000000000000" pitchFamily="2" charset="-79"/>
              </a:rPr>
              <a:t>מכוח לידה וישיבה בארץ</a:t>
            </a:r>
          </a:p>
        </p:txBody>
      </p:sp>
      <p:sp>
        <p:nvSpPr>
          <p:cNvPr id="19" name="מלבן מעוגל 18"/>
          <p:cNvSpPr/>
          <p:nvPr/>
        </p:nvSpPr>
        <p:spPr>
          <a:xfrm>
            <a:off x="8559796" y="2476025"/>
            <a:ext cx="1432738" cy="1651317"/>
          </a:xfrm>
          <a:prstGeom prst="roundRect">
            <a:avLst/>
          </a:prstGeom>
          <a:solidFill>
            <a:srgbClr val="272377"/>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lnSpc>
                <a:spcPct val="150000"/>
              </a:lnSpc>
            </a:pPr>
            <a:r>
              <a:rPr lang="he-IL" sz="2000" b="1" dirty="0">
                <a:latin typeface="Varela Round" panose="00000500000000000000" pitchFamily="2" charset="-79"/>
                <a:cs typeface="Varela Round" panose="00000500000000000000" pitchFamily="2" charset="-79"/>
              </a:rPr>
              <a:t>מכוח התאזרחות</a:t>
            </a:r>
          </a:p>
        </p:txBody>
      </p:sp>
      <p:sp>
        <p:nvSpPr>
          <p:cNvPr id="9" name="מלבן מעוגל 8"/>
          <p:cNvSpPr/>
          <p:nvPr/>
        </p:nvSpPr>
        <p:spPr>
          <a:xfrm>
            <a:off x="113305" y="4389855"/>
            <a:ext cx="8446491" cy="1165811"/>
          </a:xfrm>
          <a:prstGeom prst="roundRect">
            <a:avLst/>
          </a:prstGeom>
          <a:solidFill>
            <a:srgbClr val="272377"/>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lnSpc>
                <a:spcPct val="150000"/>
              </a:lnSpc>
            </a:pPr>
            <a:r>
              <a:rPr lang="he-IL" sz="2400" b="1" dirty="0">
                <a:latin typeface="Varela Round" panose="00000500000000000000" pitchFamily="2" charset="-79"/>
                <a:cs typeface="Varela Round" panose="00000500000000000000" pitchFamily="2" charset="-79"/>
              </a:rPr>
              <a:t>שר הפנים רשאי להעניק אזרחות לכל מי שמזדהה עם המדינה ויעדיה, והוא או בני משפחתו פעלו לקידום כלכלתה או בטחונה.</a:t>
            </a:r>
            <a:endParaRPr lang="en-US" sz="2400" b="1" dirty="0">
              <a:latin typeface="Varela Round" panose="00000500000000000000" pitchFamily="2" charset="-79"/>
              <a:cs typeface="Varela Round" panose="00000500000000000000" pitchFamily="2" charset="-79"/>
            </a:endParaRPr>
          </a:p>
        </p:txBody>
      </p:sp>
      <p:sp>
        <p:nvSpPr>
          <p:cNvPr id="10" name="מלבן מעוגל 9"/>
          <p:cNvSpPr/>
          <p:nvPr/>
        </p:nvSpPr>
        <p:spPr>
          <a:xfrm>
            <a:off x="8559797" y="4368800"/>
            <a:ext cx="1432738" cy="1168400"/>
          </a:xfrm>
          <a:prstGeom prst="roundRect">
            <a:avLst/>
          </a:prstGeom>
          <a:solidFill>
            <a:schemeClr val="accent1">
              <a:lumMod val="75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000" b="1" dirty="0">
                <a:solidFill>
                  <a:schemeClr val="tx1"/>
                </a:solidFill>
                <a:latin typeface="Varela Round" panose="00000500000000000000" pitchFamily="2" charset="-79"/>
                <a:cs typeface="Varela Round" panose="00000500000000000000" pitchFamily="2" charset="-79"/>
              </a:rPr>
              <a:t>מכוח הענקה</a:t>
            </a:r>
          </a:p>
        </p:txBody>
      </p:sp>
    </p:spTree>
    <p:extLst>
      <p:ext uri="{BB962C8B-B14F-4D97-AF65-F5344CB8AC3E}">
        <p14:creationId xmlns:p14="http://schemas.microsoft.com/office/powerpoint/2010/main" val="1572292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circle(in)">
                                      <p:cBhvr>
                                        <p:cTn id="7" dur="20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fade">
                                      <p:cBhvr>
                                        <p:cTn id="17" dur="1000"/>
                                        <p:tgtEl>
                                          <p:spTgt spid="18"/>
                                        </p:tgtEl>
                                      </p:cBhvr>
                                    </p:animEffect>
                                    <p:anim calcmode="lin" valueType="num">
                                      <p:cBhvr>
                                        <p:cTn id="18" dur="1000" fill="hold"/>
                                        <p:tgtEl>
                                          <p:spTgt spid="18"/>
                                        </p:tgtEl>
                                        <p:attrNameLst>
                                          <p:attrName>ppt_x</p:attrName>
                                        </p:attrNameLst>
                                      </p:cBhvr>
                                      <p:tavLst>
                                        <p:tav tm="0">
                                          <p:val>
                                            <p:strVal val="#ppt_x"/>
                                          </p:val>
                                        </p:tav>
                                        <p:tav tm="100000">
                                          <p:val>
                                            <p:strVal val="#ppt_x"/>
                                          </p:val>
                                        </p:tav>
                                      </p:tavLst>
                                    </p:anim>
                                    <p:anim calcmode="lin" valueType="num">
                                      <p:cBhvr>
                                        <p:cTn id="1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fade">
                                      <p:cBhvr>
                                        <p:cTn id="24" dur="1000"/>
                                        <p:tgtEl>
                                          <p:spTgt spid="4"/>
                                        </p:tgtEl>
                                      </p:cBhvr>
                                    </p:animEffect>
                                    <p:anim calcmode="lin" valueType="num">
                                      <p:cBhvr>
                                        <p:cTn id="25" dur="1000" fill="hold"/>
                                        <p:tgtEl>
                                          <p:spTgt spid="4"/>
                                        </p:tgtEl>
                                        <p:attrNameLst>
                                          <p:attrName>ppt_x</p:attrName>
                                        </p:attrNameLst>
                                      </p:cBhvr>
                                      <p:tavLst>
                                        <p:tav tm="0">
                                          <p:val>
                                            <p:strVal val="#ppt_x"/>
                                          </p:val>
                                        </p:tav>
                                        <p:tav tm="100000">
                                          <p:val>
                                            <p:strVal val="#ppt_x"/>
                                          </p:val>
                                        </p:tav>
                                      </p:tavLst>
                                    </p:anim>
                                    <p:anim calcmode="lin" valueType="num">
                                      <p:cBhvr>
                                        <p:cTn id="2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fade">
                                      <p:cBhvr>
                                        <p:cTn id="31" dur="1000"/>
                                        <p:tgtEl>
                                          <p:spTgt spid="19"/>
                                        </p:tgtEl>
                                      </p:cBhvr>
                                    </p:animEffect>
                                    <p:anim calcmode="lin" valueType="num">
                                      <p:cBhvr>
                                        <p:cTn id="32" dur="1000" fill="hold"/>
                                        <p:tgtEl>
                                          <p:spTgt spid="19"/>
                                        </p:tgtEl>
                                        <p:attrNameLst>
                                          <p:attrName>ppt_x</p:attrName>
                                        </p:attrNameLst>
                                      </p:cBhvr>
                                      <p:tavLst>
                                        <p:tav tm="0">
                                          <p:val>
                                            <p:strVal val="#ppt_x"/>
                                          </p:val>
                                        </p:tav>
                                        <p:tav tm="100000">
                                          <p:val>
                                            <p:strVal val="#ppt_x"/>
                                          </p:val>
                                        </p:tav>
                                      </p:tavLst>
                                    </p:anim>
                                    <p:anim calcmode="lin" valueType="num">
                                      <p:cBhvr>
                                        <p:cTn id="33"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fade">
                                      <p:cBhvr>
                                        <p:cTn id="38" dur="1000"/>
                                        <p:tgtEl>
                                          <p:spTgt spid="17"/>
                                        </p:tgtEl>
                                      </p:cBhvr>
                                    </p:animEffect>
                                    <p:anim calcmode="lin" valueType="num">
                                      <p:cBhvr>
                                        <p:cTn id="39" dur="1000" fill="hold"/>
                                        <p:tgtEl>
                                          <p:spTgt spid="17"/>
                                        </p:tgtEl>
                                        <p:attrNameLst>
                                          <p:attrName>ppt_x</p:attrName>
                                        </p:attrNameLst>
                                      </p:cBhvr>
                                      <p:tavLst>
                                        <p:tav tm="0">
                                          <p:val>
                                            <p:strVal val="#ppt_x"/>
                                          </p:val>
                                        </p:tav>
                                        <p:tav tm="100000">
                                          <p:val>
                                            <p:strVal val="#ppt_x"/>
                                          </p:val>
                                        </p:tav>
                                      </p:tavLst>
                                    </p:anim>
                                    <p:anim calcmode="lin" valueType="num">
                                      <p:cBhvr>
                                        <p:cTn id="40"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10"/>
                                        </p:tgtEl>
                                        <p:attrNameLst>
                                          <p:attrName>style.visibility</p:attrName>
                                        </p:attrNameLst>
                                      </p:cBhvr>
                                      <p:to>
                                        <p:strVal val="visible"/>
                                      </p:to>
                                    </p:set>
                                    <p:animEffect transition="in" filter="fade">
                                      <p:cBhvr>
                                        <p:cTn id="45" dur="1000"/>
                                        <p:tgtEl>
                                          <p:spTgt spid="10"/>
                                        </p:tgtEl>
                                      </p:cBhvr>
                                    </p:animEffect>
                                    <p:anim calcmode="lin" valueType="num">
                                      <p:cBhvr>
                                        <p:cTn id="46" dur="1000" fill="hold"/>
                                        <p:tgtEl>
                                          <p:spTgt spid="10"/>
                                        </p:tgtEl>
                                        <p:attrNameLst>
                                          <p:attrName>ppt_x</p:attrName>
                                        </p:attrNameLst>
                                      </p:cBhvr>
                                      <p:tavLst>
                                        <p:tav tm="0">
                                          <p:val>
                                            <p:strVal val="#ppt_x"/>
                                          </p:val>
                                        </p:tav>
                                        <p:tav tm="100000">
                                          <p:val>
                                            <p:strVal val="#ppt_x"/>
                                          </p:val>
                                        </p:tav>
                                      </p:tavLst>
                                    </p:anim>
                                    <p:anim calcmode="lin" valueType="num">
                                      <p:cBhvr>
                                        <p:cTn id="47"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9"/>
                                        </p:tgtEl>
                                        <p:attrNameLst>
                                          <p:attrName>style.visibility</p:attrName>
                                        </p:attrNameLst>
                                      </p:cBhvr>
                                      <p:to>
                                        <p:strVal val="visible"/>
                                      </p:to>
                                    </p:set>
                                    <p:animEffect transition="in" filter="fade">
                                      <p:cBhvr>
                                        <p:cTn id="52" dur="1000"/>
                                        <p:tgtEl>
                                          <p:spTgt spid="9"/>
                                        </p:tgtEl>
                                      </p:cBhvr>
                                    </p:animEffect>
                                    <p:anim calcmode="lin" valueType="num">
                                      <p:cBhvr>
                                        <p:cTn id="53" dur="1000" fill="hold"/>
                                        <p:tgtEl>
                                          <p:spTgt spid="9"/>
                                        </p:tgtEl>
                                        <p:attrNameLst>
                                          <p:attrName>ppt_x</p:attrName>
                                        </p:attrNameLst>
                                      </p:cBhvr>
                                      <p:tavLst>
                                        <p:tav tm="0">
                                          <p:val>
                                            <p:strVal val="#ppt_x"/>
                                          </p:val>
                                        </p:tav>
                                        <p:tav tm="100000">
                                          <p:val>
                                            <p:strVal val="#ppt_x"/>
                                          </p:val>
                                        </p:tav>
                                      </p:tavLst>
                                    </p:anim>
                                    <p:anim calcmode="lin" valueType="num">
                                      <p:cBhvr>
                                        <p:cTn id="5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6" grpId="0"/>
      <p:bldP spid="17" grpId="0" animBg="1"/>
      <p:bldP spid="18" grpId="0" animBg="1"/>
      <p:bldP spid="19" grpId="0" animBg="1"/>
      <p:bldP spid="9" grpId="0" animBg="1"/>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cxnSp>
        <p:nvCxnSpPr>
          <p:cNvPr id="12" name="מחבר ישר 11"/>
          <p:cNvCxnSpPr/>
          <p:nvPr/>
        </p:nvCxnSpPr>
        <p:spPr>
          <a:xfrm>
            <a:off x="163118" y="565944"/>
            <a:ext cx="9144000" cy="0"/>
          </a:xfrm>
          <a:prstGeom prst="line">
            <a:avLst/>
          </a:prstGeom>
          <a:ln>
            <a:solidFill>
              <a:srgbClr val="99FF33"/>
            </a:solidFill>
          </a:ln>
        </p:spPr>
        <p:style>
          <a:lnRef idx="1">
            <a:schemeClr val="accent1"/>
          </a:lnRef>
          <a:fillRef idx="0">
            <a:schemeClr val="accent1"/>
          </a:fillRef>
          <a:effectRef idx="0">
            <a:schemeClr val="accent1"/>
          </a:effectRef>
          <a:fontRef idx="minor">
            <a:schemeClr val="tx1"/>
          </a:fontRef>
        </p:style>
      </p:cxnSp>
      <p:sp>
        <p:nvSpPr>
          <p:cNvPr id="2" name="AutoShape 8" descr="ישיבת פוניבז' | JDN - חדשות"/>
          <p:cNvSpPr>
            <a:spLocks noChangeAspect="1" noChangeArrowheads="1"/>
          </p:cNvSpPr>
          <p:nvPr/>
        </p:nvSpPr>
        <p:spPr bwMode="auto">
          <a:xfrm>
            <a:off x="447675" y="-177801"/>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e-IL" dirty="0">
              <a:cs typeface="Varela Round" panose="00000500000000000000" pitchFamily="2" charset="-79"/>
            </a:endParaRPr>
          </a:p>
        </p:txBody>
      </p:sp>
      <p:sp>
        <p:nvSpPr>
          <p:cNvPr id="26" name="TextBox 25"/>
          <p:cNvSpPr txBox="1"/>
          <p:nvPr/>
        </p:nvSpPr>
        <p:spPr>
          <a:xfrm>
            <a:off x="178180" y="-143418"/>
            <a:ext cx="8599317" cy="984885"/>
          </a:xfrm>
          <a:prstGeom prst="rect">
            <a:avLst/>
          </a:prstGeom>
          <a:noFill/>
        </p:spPr>
        <p:txBody>
          <a:bodyPr wrap="square" rtlCol="1">
            <a:spAutoFit/>
          </a:bodyPr>
          <a:lstStyle/>
          <a:p>
            <a:pPr algn="l"/>
            <a:r>
              <a:rPr lang="he-IL" sz="4000" b="1" dirty="0">
                <a:solidFill>
                  <a:srgbClr val="00CC00"/>
                </a:solidFill>
                <a:latin typeface="Varela Round" panose="00000500000000000000" pitchFamily="2" charset="-79"/>
                <a:cs typeface="Varela Round" panose="00000500000000000000" pitchFamily="2" charset="-79"/>
              </a:rPr>
              <a:t>איבוד אזרחות ישראלית</a:t>
            </a:r>
            <a:endParaRPr lang="he-IL" sz="4000" dirty="0">
              <a:solidFill>
                <a:schemeClr val="bg2"/>
              </a:solidFill>
              <a:latin typeface="avivbold" pitchFamily="2" charset="-79"/>
              <a:cs typeface="Keren" pitchFamily="2" charset="-79"/>
            </a:endParaRPr>
          </a:p>
          <a:p>
            <a:endParaRPr lang="he-IL" dirty="0">
              <a:latin typeface="avivbold" pitchFamily="2" charset="-79"/>
              <a:cs typeface="avivbold" pitchFamily="2" charset="-79"/>
            </a:endParaRPr>
          </a:p>
        </p:txBody>
      </p:sp>
      <p:sp>
        <p:nvSpPr>
          <p:cNvPr id="3" name="מלבן מעוגל 2"/>
          <p:cNvSpPr/>
          <p:nvPr/>
        </p:nvSpPr>
        <p:spPr>
          <a:xfrm>
            <a:off x="8130362" y="666130"/>
            <a:ext cx="1407338" cy="1333539"/>
          </a:xfrm>
          <a:prstGeom prst="roundRect">
            <a:avLst/>
          </a:prstGeom>
          <a:solidFill>
            <a:schemeClr val="accent6">
              <a:lumMod val="5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lnSpc>
                <a:spcPct val="150000"/>
              </a:lnSpc>
            </a:pPr>
            <a:r>
              <a:rPr lang="he-IL" sz="2400" b="1" dirty="0">
                <a:latin typeface="Varela Round" panose="00000500000000000000" pitchFamily="2" charset="-79"/>
                <a:cs typeface="Varela Round" panose="00000500000000000000" pitchFamily="2" charset="-79"/>
              </a:rPr>
              <a:t>ויתור מרצון</a:t>
            </a:r>
          </a:p>
        </p:txBody>
      </p:sp>
      <p:sp>
        <p:nvSpPr>
          <p:cNvPr id="36" name="מלבן מעוגל 35"/>
          <p:cNvSpPr/>
          <p:nvPr/>
        </p:nvSpPr>
        <p:spPr>
          <a:xfrm>
            <a:off x="209721" y="666130"/>
            <a:ext cx="7920641" cy="1333540"/>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r>
              <a:rPr lang="he-IL" sz="2400" b="1" dirty="0">
                <a:solidFill>
                  <a:schemeClr val="tx1"/>
                </a:solidFill>
                <a:latin typeface="Varela Round" panose="00000500000000000000" pitchFamily="2" charset="-79"/>
                <a:cs typeface="Varela Round" panose="00000500000000000000" pitchFamily="2" charset="-79"/>
              </a:rPr>
              <a:t>ניתן להצהיר בכתב על וויתור על האזרחות מפאת סיבה מסוימת, כמו אי רצון לאבד אזרחות קודמת. שר הפנים צריך לאשר את הבקשה.</a:t>
            </a:r>
          </a:p>
        </p:txBody>
      </p:sp>
      <p:sp>
        <p:nvSpPr>
          <p:cNvPr id="11" name="מלבן מעוגל 10"/>
          <p:cNvSpPr/>
          <p:nvPr/>
        </p:nvSpPr>
        <p:spPr>
          <a:xfrm>
            <a:off x="209721" y="1994108"/>
            <a:ext cx="7920641" cy="1333540"/>
          </a:xfrm>
          <a:prstGeom prst="roundRect">
            <a:avLst/>
          </a:prstGeom>
          <a:solidFill>
            <a:schemeClr val="accent6">
              <a:lumMod val="5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r>
              <a:rPr lang="he-IL" sz="2400" b="1" dirty="0">
                <a:latin typeface="Varela Round" panose="00000500000000000000" pitchFamily="2" charset="-79"/>
                <a:cs typeface="Varela Round" panose="00000500000000000000" pitchFamily="2" charset="-79"/>
              </a:rPr>
              <a:t>יציאה למדינת אויב או רכישת אזרחותה.</a:t>
            </a:r>
          </a:p>
        </p:txBody>
      </p:sp>
      <p:sp>
        <p:nvSpPr>
          <p:cNvPr id="13" name="מלבן מעוגל 12"/>
          <p:cNvSpPr/>
          <p:nvPr/>
        </p:nvSpPr>
        <p:spPr>
          <a:xfrm>
            <a:off x="8142877" y="1994109"/>
            <a:ext cx="1407338" cy="1333539"/>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400" b="1" dirty="0">
                <a:solidFill>
                  <a:schemeClr val="tx1"/>
                </a:solidFill>
                <a:latin typeface="Varela Round" panose="00000500000000000000" pitchFamily="2" charset="-79"/>
                <a:cs typeface="Varela Round" panose="00000500000000000000" pitchFamily="2" charset="-79"/>
              </a:rPr>
              <a:t>יציאה שלא כדין</a:t>
            </a:r>
          </a:p>
        </p:txBody>
      </p:sp>
      <p:sp>
        <p:nvSpPr>
          <p:cNvPr id="14" name="מלבן מעוגל 13"/>
          <p:cNvSpPr/>
          <p:nvPr/>
        </p:nvSpPr>
        <p:spPr>
          <a:xfrm>
            <a:off x="224598" y="3322087"/>
            <a:ext cx="7920641" cy="1333540"/>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he-IL" sz="2400" b="1" dirty="0">
                <a:solidFill>
                  <a:schemeClr val="tx1"/>
                </a:solidFill>
                <a:latin typeface="Varela Round" panose="00000500000000000000" pitchFamily="2" charset="-79"/>
                <a:cs typeface="Varela Round" panose="00000500000000000000" pitchFamily="2" charset="-79"/>
              </a:rPr>
              <a:t>עשיית פעולות שיש בהן משום בגידה במדינה, כמו עיסוק בריגול או מעשי טרור.</a:t>
            </a:r>
            <a:endParaRPr lang="en-US" sz="2400" b="1" dirty="0">
              <a:solidFill>
                <a:schemeClr val="tx1"/>
              </a:solidFill>
              <a:latin typeface="Varela Round" panose="00000500000000000000" pitchFamily="2" charset="-79"/>
              <a:cs typeface="Varela Round" panose="00000500000000000000" pitchFamily="2" charset="-79"/>
            </a:endParaRPr>
          </a:p>
        </p:txBody>
      </p:sp>
      <p:sp>
        <p:nvSpPr>
          <p:cNvPr id="15" name="מלבן מעוגל 14"/>
          <p:cNvSpPr/>
          <p:nvPr/>
        </p:nvSpPr>
        <p:spPr>
          <a:xfrm>
            <a:off x="8155392" y="3322087"/>
            <a:ext cx="1407338" cy="1333539"/>
          </a:xfrm>
          <a:prstGeom prst="roundRect">
            <a:avLst/>
          </a:prstGeom>
          <a:solidFill>
            <a:schemeClr val="accent6">
              <a:lumMod val="5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lnSpc>
                <a:spcPct val="150000"/>
              </a:lnSpc>
            </a:pPr>
            <a:r>
              <a:rPr lang="he-IL" sz="2400" b="1" dirty="0">
                <a:latin typeface="Varela Round" panose="00000500000000000000" pitchFamily="2" charset="-79"/>
                <a:cs typeface="Varela Round" panose="00000500000000000000" pitchFamily="2" charset="-79"/>
              </a:rPr>
              <a:t>הפרת אמונים</a:t>
            </a:r>
          </a:p>
        </p:txBody>
      </p:sp>
      <p:sp>
        <p:nvSpPr>
          <p:cNvPr id="16" name="מלבן מעוגל 15"/>
          <p:cNvSpPr/>
          <p:nvPr/>
        </p:nvSpPr>
        <p:spPr>
          <a:xfrm>
            <a:off x="209721" y="4650065"/>
            <a:ext cx="7920641" cy="1333540"/>
          </a:xfrm>
          <a:prstGeom prst="roundRect">
            <a:avLst/>
          </a:prstGeom>
          <a:solidFill>
            <a:schemeClr val="accent6">
              <a:lumMod val="5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r>
              <a:rPr lang="he-IL" sz="2400" b="1" dirty="0">
                <a:latin typeface="Varela Round" panose="00000500000000000000" pitchFamily="2" charset="-79"/>
                <a:cs typeface="Varela Round" panose="00000500000000000000" pitchFamily="2" charset="-79"/>
              </a:rPr>
              <a:t>האזרחות נרכשה על יסוד מידע שקרי. </a:t>
            </a:r>
          </a:p>
        </p:txBody>
      </p:sp>
      <p:sp>
        <p:nvSpPr>
          <p:cNvPr id="17" name="מלבן מעוגל 16"/>
          <p:cNvSpPr/>
          <p:nvPr/>
        </p:nvSpPr>
        <p:spPr>
          <a:xfrm>
            <a:off x="8142877" y="4650065"/>
            <a:ext cx="1407338" cy="1333539"/>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400" b="1" dirty="0">
                <a:solidFill>
                  <a:schemeClr val="tx1"/>
                </a:solidFill>
                <a:latin typeface="Varela Round" panose="00000500000000000000" pitchFamily="2" charset="-79"/>
                <a:cs typeface="Varela Round" panose="00000500000000000000" pitchFamily="2" charset="-79"/>
              </a:rPr>
              <a:t>פרטים כוזבים</a:t>
            </a:r>
          </a:p>
        </p:txBody>
      </p:sp>
    </p:spTree>
    <p:extLst>
      <p:ext uri="{BB962C8B-B14F-4D97-AF65-F5344CB8AC3E}">
        <p14:creationId xmlns:p14="http://schemas.microsoft.com/office/powerpoint/2010/main" val="623533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circle(in)">
                                      <p:cBhvr>
                                        <p:cTn id="7" dur="20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36"/>
                                        </p:tgtEl>
                                        <p:attrNameLst>
                                          <p:attrName>style.visibility</p:attrName>
                                        </p:attrNameLst>
                                      </p:cBhvr>
                                      <p:to>
                                        <p:strVal val="visible"/>
                                      </p:to>
                                    </p:set>
                                    <p:animEffect transition="in" filter="fade">
                                      <p:cBhvr>
                                        <p:cTn id="24" dur="1000"/>
                                        <p:tgtEl>
                                          <p:spTgt spid="36"/>
                                        </p:tgtEl>
                                      </p:cBhvr>
                                    </p:animEffect>
                                    <p:anim calcmode="lin" valueType="num">
                                      <p:cBhvr>
                                        <p:cTn id="25" dur="1000" fill="hold"/>
                                        <p:tgtEl>
                                          <p:spTgt spid="36"/>
                                        </p:tgtEl>
                                        <p:attrNameLst>
                                          <p:attrName>ppt_x</p:attrName>
                                        </p:attrNameLst>
                                      </p:cBhvr>
                                      <p:tavLst>
                                        <p:tav tm="0">
                                          <p:val>
                                            <p:strVal val="#ppt_x"/>
                                          </p:val>
                                        </p:tav>
                                        <p:tav tm="100000">
                                          <p:val>
                                            <p:strVal val="#ppt_x"/>
                                          </p:val>
                                        </p:tav>
                                      </p:tavLst>
                                    </p:anim>
                                    <p:anim calcmode="lin" valueType="num">
                                      <p:cBhvr>
                                        <p:cTn id="26"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anim calcmode="lin" valueType="num">
                                      <p:cBhvr>
                                        <p:cTn id="32" dur="1000" fill="hold"/>
                                        <p:tgtEl>
                                          <p:spTgt spid="13"/>
                                        </p:tgtEl>
                                        <p:attrNameLst>
                                          <p:attrName>ppt_x</p:attrName>
                                        </p:attrNameLst>
                                      </p:cBhvr>
                                      <p:tavLst>
                                        <p:tav tm="0">
                                          <p:val>
                                            <p:strVal val="#ppt_x"/>
                                          </p:val>
                                        </p:tav>
                                        <p:tav tm="100000">
                                          <p:val>
                                            <p:strVal val="#ppt_x"/>
                                          </p:val>
                                        </p:tav>
                                      </p:tavLst>
                                    </p:anim>
                                    <p:anim calcmode="lin" valueType="num">
                                      <p:cBhvr>
                                        <p:cTn id="33"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11"/>
                                        </p:tgtEl>
                                        <p:attrNameLst>
                                          <p:attrName>style.visibility</p:attrName>
                                        </p:attrNameLst>
                                      </p:cBhvr>
                                      <p:to>
                                        <p:strVal val="visible"/>
                                      </p:to>
                                    </p:set>
                                    <p:animEffect transition="in" filter="fade">
                                      <p:cBhvr>
                                        <p:cTn id="38" dur="1000"/>
                                        <p:tgtEl>
                                          <p:spTgt spid="11"/>
                                        </p:tgtEl>
                                      </p:cBhvr>
                                    </p:animEffect>
                                    <p:anim calcmode="lin" valueType="num">
                                      <p:cBhvr>
                                        <p:cTn id="39" dur="1000" fill="hold"/>
                                        <p:tgtEl>
                                          <p:spTgt spid="11"/>
                                        </p:tgtEl>
                                        <p:attrNameLst>
                                          <p:attrName>ppt_x</p:attrName>
                                        </p:attrNameLst>
                                      </p:cBhvr>
                                      <p:tavLst>
                                        <p:tav tm="0">
                                          <p:val>
                                            <p:strVal val="#ppt_x"/>
                                          </p:val>
                                        </p:tav>
                                        <p:tav tm="100000">
                                          <p:val>
                                            <p:strVal val="#ppt_x"/>
                                          </p:val>
                                        </p:tav>
                                      </p:tavLst>
                                    </p:anim>
                                    <p:anim calcmode="lin" valueType="num">
                                      <p:cBhvr>
                                        <p:cTn id="40"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15"/>
                                        </p:tgtEl>
                                        <p:attrNameLst>
                                          <p:attrName>style.visibility</p:attrName>
                                        </p:attrNameLst>
                                      </p:cBhvr>
                                      <p:to>
                                        <p:strVal val="visible"/>
                                      </p:to>
                                    </p:set>
                                    <p:animEffect transition="in" filter="fade">
                                      <p:cBhvr>
                                        <p:cTn id="45" dur="1000"/>
                                        <p:tgtEl>
                                          <p:spTgt spid="15"/>
                                        </p:tgtEl>
                                      </p:cBhvr>
                                    </p:animEffect>
                                    <p:anim calcmode="lin" valueType="num">
                                      <p:cBhvr>
                                        <p:cTn id="46" dur="1000" fill="hold"/>
                                        <p:tgtEl>
                                          <p:spTgt spid="15"/>
                                        </p:tgtEl>
                                        <p:attrNameLst>
                                          <p:attrName>ppt_x</p:attrName>
                                        </p:attrNameLst>
                                      </p:cBhvr>
                                      <p:tavLst>
                                        <p:tav tm="0">
                                          <p:val>
                                            <p:strVal val="#ppt_x"/>
                                          </p:val>
                                        </p:tav>
                                        <p:tav tm="100000">
                                          <p:val>
                                            <p:strVal val="#ppt_x"/>
                                          </p:val>
                                        </p:tav>
                                      </p:tavLst>
                                    </p:anim>
                                    <p:anim calcmode="lin" valueType="num">
                                      <p:cBhvr>
                                        <p:cTn id="47"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14"/>
                                        </p:tgtEl>
                                        <p:attrNameLst>
                                          <p:attrName>style.visibility</p:attrName>
                                        </p:attrNameLst>
                                      </p:cBhvr>
                                      <p:to>
                                        <p:strVal val="visible"/>
                                      </p:to>
                                    </p:set>
                                    <p:animEffect transition="in" filter="fade">
                                      <p:cBhvr>
                                        <p:cTn id="52" dur="1000"/>
                                        <p:tgtEl>
                                          <p:spTgt spid="14"/>
                                        </p:tgtEl>
                                      </p:cBhvr>
                                    </p:animEffect>
                                    <p:anim calcmode="lin" valueType="num">
                                      <p:cBhvr>
                                        <p:cTn id="53" dur="1000" fill="hold"/>
                                        <p:tgtEl>
                                          <p:spTgt spid="14"/>
                                        </p:tgtEl>
                                        <p:attrNameLst>
                                          <p:attrName>ppt_x</p:attrName>
                                        </p:attrNameLst>
                                      </p:cBhvr>
                                      <p:tavLst>
                                        <p:tav tm="0">
                                          <p:val>
                                            <p:strVal val="#ppt_x"/>
                                          </p:val>
                                        </p:tav>
                                        <p:tav tm="100000">
                                          <p:val>
                                            <p:strVal val="#ppt_x"/>
                                          </p:val>
                                        </p:tav>
                                      </p:tavLst>
                                    </p:anim>
                                    <p:anim calcmode="lin" valueType="num">
                                      <p:cBhvr>
                                        <p:cTn id="54"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42" presetClass="entr" presetSubtype="0" fill="hold" grpId="0" nodeType="click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fade">
                                      <p:cBhvr>
                                        <p:cTn id="59" dur="1000"/>
                                        <p:tgtEl>
                                          <p:spTgt spid="17"/>
                                        </p:tgtEl>
                                      </p:cBhvr>
                                    </p:animEffect>
                                    <p:anim calcmode="lin" valueType="num">
                                      <p:cBhvr>
                                        <p:cTn id="60" dur="1000" fill="hold"/>
                                        <p:tgtEl>
                                          <p:spTgt spid="17"/>
                                        </p:tgtEl>
                                        <p:attrNameLst>
                                          <p:attrName>ppt_x</p:attrName>
                                        </p:attrNameLst>
                                      </p:cBhvr>
                                      <p:tavLst>
                                        <p:tav tm="0">
                                          <p:val>
                                            <p:strVal val="#ppt_x"/>
                                          </p:val>
                                        </p:tav>
                                        <p:tav tm="100000">
                                          <p:val>
                                            <p:strVal val="#ppt_x"/>
                                          </p:val>
                                        </p:tav>
                                      </p:tavLst>
                                    </p:anim>
                                    <p:anim calcmode="lin" valueType="num">
                                      <p:cBhvr>
                                        <p:cTn id="61"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42" presetClass="entr" presetSubtype="0" fill="hold" grpId="0" nodeType="clickEffect">
                                  <p:stCondLst>
                                    <p:cond delay="0"/>
                                  </p:stCondLst>
                                  <p:childTnLst>
                                    <p:set>
                                      <p:cBhvr>
                                        <p:cTn id="65" dur="1" fill="hold">
                                          <p:stCondLst>
                                            <p:cond delay="0"/>
                                          </p:stCondLst>
                                        </p:cTn>
                                        <p:tgtEl>
                                          <p:spTgt spid="16"/>
                                        </p:tgtEl>
                                        <p:attrNameLst>
                                          <p:attrName>style.visibility</p:attrName>
                                        </p:attrNameLst>
                                      </p:cBhvr>
                                      <p:to>
                                        <p:strVal val="visible"/>
                                      </p:to>
                                    </p:set>
                                    <p:animEffect transition="in" filter="fade">
                                      <p:cBhvr>
                                        <p:cTn id="66" dur="1000"/>
                                        <p:tgtEl>
                                          <p:spTgt spid="16"/>
                                        </p:tgtEl>
                                      </p:cBhvr>
                                    </p:animEffect>
                                    <p:anim calcmode="lin" valueType="num">
                                      <p:cBhvr>
                                        <p:cTn id="67" dur="1000" fill="hold"/>
                                        <p:tgtEl>
                                          <p:spTgt spid="16"/>
                                        </p:tgtEl>
                                        <p:attrNameLst>
                                          <p:attrName>ppt_x</p:attrName>
                                        </p:attrNameLst>
                                      </p:cBhvr>
                                      <p:tavLst>
                                        <p:tav tm="0">
                                          <p:val>
                                            <p:strVal val="#ppt_x"/>
                                          </p:val>
                                        </p:tav>
                                        <p:tav tm="100000">
                                          <p:val>
                                            <p:strVal val="#ppt_x"/>
                                          </p:val>
                                        </p:tav>
                                      </p:tavLst>
                                    </p:anim>
                                    <p:anim calcmode="lin" valueType="num">
                                      <p:cBhvr>
                                        <p:cTn id="68"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3" grpId="0" animBg="1"/>
      <p:bldP spid="36" grpId="0" animBg="1"/>
      <p:bldP spid="11" grpId="0" animBg="1"/>
      <p:bldP spid="13" grpId="0" animBg="1"/>
      <p:bldP spid="14" grpId="0" animBg="1"/>
      <p:bldP spid="15" grpId="0" animBg="1"/>
      <p:bldP spid="16" grpId="0" animBg="1"/>
      <p:bldP spid="17" grpId="0" animBg="1"/>
    </p:bld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10304</TotalTime>
  <Words>1421</Words>
  <Application>Microsoft Office PowerPoint</Application>
  <PresentationFormat>מסך רחב</PresentationFormat>
  <Paragraphs>120</Paragraphs>
  <Slides>16</Slides>
  <Notes>13</Notes>
  <HiddenSlides>0</HiddenSlides>
  <MMClips>0</MMClips>
  <ScaleCrop>false</ScaleCrop>
  <HeadingPairs>
    <vt:vector size="6" baseType="variant">
      <vt:variant>
        <vt:lpstr>גופנים בשימוש</vt:lpstr>
      </vt:variant>
      <vt:variant>
        <vt:i4>6</vt:i4>
      </vt:variant>
      <vt:variant>
        <vt:lpstr>ערכת נושא</vt:lpstr>
      </vt:variant>
      <vt:variant>
        <vt:i4>2</vt:i4>
      </vt:variant>
      <vt:variant>
        <vt:lpstr>כותרות שקופיות</vt:lpstr>
      </vt:variant>
      <vt:variant>
        <vt:i4>16</vt:i4>
      </vt:variant>
    </vt:vector>
  </HeadingPairs>
  <TitlesOfParts>
    <vt:vector size="24" baseType="lpstr">
      <vt:lpstr>Arial</vt:lpstr>
      <vt:lpstr>avivbold</vt:lpstr>
      <vt:lpstr>Calibri</vt:lpstr>
      <vt:lpstr>Calibri Light</vt:lpstr>
      <vt:lpstr>Times New Roman</vt:lpstr>
      <vt:lpstr>Varela Round</vt:lpstr>
      <vt:lpstr>ערכת נושא Office</vt:lpstr>
      <vt:lpstr>1_ערכת נושא Office</vt:lpstr>
      <vt:lpstr>מערכת שיעורים למגזר החרדי</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השימוש ביצירות במהלך שידור זה נעשה לפי סעיף 27א לחוק זכות יוצרים, תשס"ח-2007. אם הינך בעל הזכויות באחת היצירות, באפשרותך לבקש מאיתנו לחדול מהשימוש ביצירה,  זאת באמצעות פנייה לדוא"ל  rights@education.gov.il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מערכת שידורים לאומית</dc:title>
  <dc:creator>שמידוב</dc:creator>
  <cp:lastModifiedBy>Anat Kaldaron</cp:lastModifiedBy>
  <cp:revision>331</cp:revision>
  <dcterms:created xsi:type="dcterms:W3CDTF">2020-04-26T12:31:25Z</dcterms:created>
  <dcterms:modified xsi:type="dcterms:W3CDTF">2020-06-09T12:45:58Z</dcterms:modified>
</cp:coreProperties>
</file>