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4" r:id="rId2"/>
  </p:sldMasterIdLst>
  <p:notesMasterIdLst>
    <p:notesMasterId r:id="rId18"/>
  </p:notesMasterIdLst>
  <p:sldIdLst>
    <p:sldId id="257" r:id="rId3"/>
    <p:sldId id="318" r:id="rId4"/>
    <p:sldId id="259" r:id="rId5"/>
    <p:sldId id="319" r:id="rId6"/>
    <p:sldId id="322" r:id="rId7"/>
    <p:sldId id="320" r:id="rId8"/>
    <p:sldId id="321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266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5C4C00-0F30-4E59-98DB-4FBBD08919FE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E2E774-C6B1-4CA4-B849-E1BE0CD13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20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73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315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92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960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64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02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46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27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11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177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12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26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85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3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16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56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025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4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3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5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473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2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4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9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80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2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9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20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22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05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61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8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9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י"ז/אייר/תש"פ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שיעורים למגזר החרדי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125453" y="360948"/>
            <a:ext cx="1780673" cy="163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8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9003920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 היהדות החרדית לחוקת הקהילות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78908" y="1157288"/>
            <a:ext cx="6794500" cy="788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שעבוד לוועד הלאומי שמטרותיו ופעולותיו מנוגדים לעמדת והשקפת היהדות החרדית.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73408" y="1191942"/>
            <a:ext cx="1933710" cy="641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ההסתייגויות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578908" y="1970865"/>
            <a:ext cx="6794500" cy="27289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אגו"י העולמית פנתה לחבר הלאומים שישב בג'נבה ובשנת 1926 התקבלה החלטה להורות לממשלת המנדט להכיר בזכויות העדה החרדית. הממשלה הבריטית הכניסה מספר שינויים בחוקה: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יהודי חרדי ראשי לפרוש מ"כנסת ישראל" 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הרוצה לפרוש מכנסת ישראל חייב להודיע על פרישתו ל"וועד הלאומי" בכתב.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ליהדות החרדית הזכות לסדר לעצמה סדרי קבורה ושחיטה נפרדים..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7373408" y="3000233"/>
            <a:ext cx="1933710" cy="6157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</a:t>
            </a:r>
          </a:p>
        </p:txBody>
      </p:sp>
      <p:pic>
        <p:nvPicPr>
          <p:cNvPr id="2050" name="Picture 2" descr="תוצאות חיפוש באוספי הארכיון - הארכיון הציונ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725209"/>
            <a:ext cx="1165225" cy="140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לכבוד יומא דהילולת רבי יצחק ירוחם דיסקין זיע״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13" y="4283618"/>
            <a:ext cx="1054690" cy="15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לכבוד יומא דהילולת רבי יצחק ירוחם דיסקין זיע״א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25603" b="29344"/>
          <a:stretch/>
        </p:blipFill>
        <p:spPr bwMode="auto">
          <a:xfrm>
            <a:off x="954998" y="4369326"/>
            <a:ext cx="2117725" cy="13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 היהדות החרדית לחוקת הקהילות</a:t>
            </a: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239882" y="1093788"/>
            <a:ext cx="7133526" cy="45577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 </a:t>
            </a:r>
            <a:r>
              <a:rPr lang="he-IL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זוננפלד</a:t>
            </a: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כינס כ-  70 רבנים ומורי הוראה אשכנזים וספרדים </a:t>
            </a:r>
            <a:r>
              <a:rPr lang="he-IL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כאחד. </a:t>
            </a: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בכנס התקבלו ההחלטות:</a:t>
            </a:r>
            <a:endParaRPr lang="en-US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קהילה יהודית מחויבת להכיר בתקנותיה היסודיות ובסמכות התורה , על פי השולחן ערוך ופסקי הרבנות בכל השאלות.</a:t>
            </a:r>
            <a:endParaRPr lang="en-US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פי דין תורה אין לנשים זכות בחירה לוועדות הקהילה ואסור לבחור בנשים בשום וועדה של קהילה.</a:t>
            </a:r>
            <a:endParaRPr lang="en-US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ליהודי לא דתי – מחלל שבת ואוכל נבלות , להיות חבר בשום וועדה של קהילה.</a:t>
            </a:r>
            <a:endParaRPr lang="en-US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אסור לסייע מהכנסות הקהילה למוסדות, פעולות ומעשים שאינם על פי התורה וכל שכן אם הם עושים דברים נגד התורה.</a:t>
            </a:r>
            <a:endParaRPr lang="en-US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אסור ליהודי שומר תורה ומצוות להיות חבר בקהילה שלא הובטחו בתקנותיה הסעיפים הללו..</a:t>
            </a:r>
            <a:endParaRPr lang="en-US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אישור ופרסום </a:t>
            </a:r>
            <a:r>
              <a:rPr lang="he-IL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חוקת הקהילות ע"י ממשלת המנדט בשנת 1928 פורסם פסק דין של גדולי ישראל בארץ ובעולם בראשות החפץ חיים והאדמו"ר מגור בעל ה"אמרי אמת" המחייב לפרוש מ"כנסת ישראל".</a:t>
            </a:r>
            <a:endParaRPr lang="en-US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082676"/>
            <a:ext cx="1789709" cy="16621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החלטות</a:t>
            </a: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51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9003920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 היהדות החרדית לרבנות הראשית</a:t>
            </a:r>
            <a:endParaRPr lang="en-US" sz="40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73408" y="1191942"/>
            <a:ext cx="1933710" cy="641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ההסתייגויות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578908" y="635000"/>
            <a:ext cx="6794500" cy="2447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endParaRPr lang="he-IL" sz="2000" dirty="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מטרת </a:t>
            </a: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חיים ויצמן בכינון ועד רבני היא להביא להקמת מוסד רבני מתקדם עם מגמות חדשניות על פי רוח התנועה הציונית.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המוסד </a:t>
            </a: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הרבני יבחר על ידי נציגים  חילוניים 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יוקם בית דין גדול </a:t>
            </a:r>
            <a:r>
              <a:rPr lang="he-IL" sz="200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לעיעורים</a:t>
            </a: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דרישת היועץ המשפטי של הממשלה הבריטית לצרף לרבנות הראשית 3 משפטנים חילוניים ולאחר הצעת פשרה של הרב קוק הוחלט על הצטרפותם של משפטנים דתיים ולא חילוניים.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7373408" y="3173554"/>
            <a:ext cx="1933710" cy="6157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78908" y="3111802"/>
            <a:ext cx="6794500" cy="7392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שניסיונות הפיוס לא צלחו, הוחלט על הקמת 'העדה החרדית' שמתבדלת מפסיקותיה של הרבנות הראשית.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 descr="טרה - כשרות בד&quot;צ העדה החרדי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58" y="4060640"/>
            <a:ext cx="3504142" cy="15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הגעוואלד של מאה שערים נגד הדמוקרטיה | הערות שוליים להיסטוריה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1840" r="10825"/>
          <a:stretch/>
        </p:blipFill>
        <p:spPr bwMode="auto">
          <a:xfrm>
            <a:off x="1066800" y="3557509"/>
            <a:ext cx="16891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9003920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 היהדות החרדית לסוכנות היהודית</a:t>
            </a:r>
            <a:endParaRPr lang="en-US" sz="40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73408" y="1191942"/>
            <a:ext cx="1933710" cy="641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ההסתייגויות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571377" y="663894"/>
            <a:ext cx="6794500" cy="17999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היהדות החרדית רצתה מאד להיות מיוצגת בסוכנות היהודית אולם לא יכלה מכיוון שההסתדרות הציונית דרשה שהסוכנות  תעסוק גם בנושאי תרבות ובהפצת הרוח הלאומית החילונית בבתי הספר בארץ ובעולם . </a:t>
            </a:r>
            <a:endParaRPr lang="he-IL" sz="20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7373408" y="2616777"/>
            <a:ext cx="1933710" cy="6157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בעיה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571377" y="2483785"/>
            <a:ext cx="6794500" cy="11865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0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בתוקף 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היותה הארגון העוסק בעניין הבית הלאומי הסוכנות הייתה זו שחילקה את אשרות  העלייה </a:t>
            </a: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לא"י. העולים שהיו מזוהים עם החרדים לא זכו לאשרות, כיון שאגו"י לא הייתה חברה בסוכנות היהודית.</a:t>
            </a:r>
            <a:endParaRPr lang="en-US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7373408" y="4169543"/>
            <a:ext cx="1933710" cy="6157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447675" y="3670602"/>
            <a:ext cx="6925733" cy="15871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מאבק ממושך הסכימה הסוכנות להקציב  רק 6% מאשרות העלייה לחברי אגו"י למרות שבתקופה זו העלייה הגדולה הייתה מפולין ואגו"י הייתה המפלגה הגדולה ביותר שם </a:t>
            </a: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8" name="Picture 2" descr="Massuah : תעודת סרטיפיקט על שם שלמה המר, אקסודוס, ת.ש.ז. 1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5053133"/>
            <a:ext cx="1825625" cy="12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9003920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אישים ופועלם- רבי משה בלוי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4933" y="944975"/>
            <a:ext cx="6794500" cy="9654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 העדה החרדית ואגודת ישראל הירושלמית. נולד בשנת תרמ"ה/1885 ונפטר באיטליה בזמן שנסע במסגרת עבודתו.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10899" y="1141195"/>
            <a:ext cx="1933710" cy="641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קורותיו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516399" y="1964764"/>
            <a:ext cx="6794500" cy="28739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כיהן כעוזרו של </a:t>
            </a:r>
            <a:r>
              <a:rPr lang="he-IL" sz="2000" dirty="0" err="1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הגרי"ח</a:t>
            </a: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err="1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זוננפלד</a:t>
            </a: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והנהיג את אגודת ישראל בירושלים.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ערך את עיתון 'קול ישראל' שהיה ביטאון אגודת ישראל בארץ.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ייצג את עמדת אגודת ישראל בפני ועדת פיל המנדטורית בשנת תרצ"ז/1937 ובפני הועדה </a:t>
            </a:r>
            <a:r>
              <a:rPr lang="he-IL" sz="2000" dirty="0" err="1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האנגלו</a:t>
            </a: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-אמריקאית בשנת תש"ו/1946 יחד עם ד"ר יצחק </a:t>
            </a:r>
            <a:r>
              <a:rPr lang="he-IL" sz="2000" dirty="0" err="1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ברויאר</a:t>
            </a:r>
            <a:r>
              <a:rPr lang="he-IL" sz="2000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7310899" y="2835133"/>
            <a:ext cx="1933710" cy="6157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פעולותיו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122" name="Picture 2" descr="https://upload.wikimedia.org/wikipedia/he/thumb/9/92/Broyer.jpg/250px-Bro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82" y="4289748"/>
            <a:ext cx="2381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1170" y="-323200"/>
            <a:ext cx="8229600" cy="1143000"/>
          </a:xfrm>
        </p:spPr>
        <p:txBody>
          <a:bodyPr/>
          <a:lstStyle/>
          <a:p>
            <a:pPr algn="l"/>
            <a:r>
              <a:rPr lang="he-IL" sz="4000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משימה לתלמיד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44101" y="57883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4101" y="921400"/>
            <a:ext cx="1040289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שאלות:</a:t>
            </a:r>
          </a:p>
          <a:p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מהו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ארגון 'כנסת ישראל'? </a:t>
            </a:r>
            <a:r>
              <a:rPr lang="he-IL" sz="3200" u="sng" dirty="0">
                <a:latin typeface="David" panose="020E0502060401010101" pitchFamily="34" charset="-79"/>
                <a:cs typeface="David" panose="020E0502060401010101" pitchFamily="34" charset="-79"/>
              </a:rPr>
              <a:t>מהם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תפקידיו </a:t>
            </a:r>
            <a:r>
              <a:rPr lang="he-IL" sz="3200" u="sng" dirty="0">
                <a:latin typeface="David" panose="020E0502060401010101" pitchFamily="34" charset="-79"/>
                <a:cs typeface="David" panose="020E0502060401010101" pitchFamily="34" charset="-79"/>
              </a:rPr>
              <a:t>ומי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עמד בראשו?</a:t>
            </a:r>
          </a:p>
          <a:p>
            <a:pPr marL="514350" indent="-514350">
              <a:buAutoNum type="arabicPeriod"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FontTx/>
              <a:buAutoNum type="arabicPeriod"/>
            </a:pPr>
            <a:r>
              <a:rPr lang="he-IL" sz="3200" u="sng" dirty="0">
                <a:latin typeface="David" panose="020E0502060401010101" pitchFamily="34" charset="-79"/>
                <a:cs typeface="David" panose="020E0502060401010101" pitchFamily="34" charset="-79"/>
              </a:rPr>
              <a:t>ציינו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שמות </a:t>
            </a:r>
            <a:r>
              <a:rPr lang="he-IL" sz="3200" u="sng" dirty="0">
                <a:latin typeface="David" panose="020E0502060401010101" pitchFamily="34" charset="-79"/>
                <a:cs typeface="David" panose="020E0502060401010101" pitchFamily="34" charset="-79"/>
              </a:rPr>
              <a:t>שני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מוסדות שפעלו בהנהגת היישוב היהודי בארץ            בתקופת המנדט </a:t>
            </a:r>
            <a:r>
              <a:rPr lang="he-IL" sz="3200" u="sng" dirty="0">
                <a:latin typeface="David" panose="020E0502060401010101" pitchFamily="34" charset="-79"/>
                <a:cs typeface="David" panose="020E0502060401010101" pitchFamily="34" charset="-79"/>
              </a:rPr>
              <a:t>והציגו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את פעילותם המרכזית.</a:t>
            </a:r>
          </a:p>
          <a:p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AutoNum type="arabicPeriod"/>
            </a:pPr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41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125453" y="180474"/>
            <a:ext cx="2370221" cy="188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12874761-6EDB-5D40-A79B-9C82F478C33E}"/>
              </a:ext>
            </a:extLst>
          </p:cNvPr>
          <p:cNvSpPr txBox="1">
            <a:spLocks/>
          </p:cNvSpPr>
          <p:nvPr/>
        </p:nvSpPr>
        <p:spPr>
          <a:xfrm>
            <a:off x="2727964" y="4331963"/>
            <a:ext cx="6704013" cy="385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עם המורה: אוריאל </a:t>
            </a:r>
            <a:r>
              <a:rPr lang="he-IL" sz="32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שמידוב</a:t>
            </a:r>
            <a:endParaRPr lang="he-IL" sz="3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  <a:sym typeface="Calibri"/>
            </a:endParaRPr>
          </a:p>
        </p:txBody>
      </p:sp>
      <p:sp>
        <p:nvSpPr>
          <p:cNvPr id="8" name="Google Shape;238;p5"/>
          <p:cNvSpPr txBox="1">
            <a:spLocks/>
          </p:cNvSpPr>
          <p:nvPr/>
        </p:nvSpPr>
        <p:spPr>
          <a:xfrm>
            <a:off x="2222637" y="2048429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D7D31"/>
              </a:buClr>
            </a:pPr>
            <a:r>
              <a:rPr lang="he-IL" sz="5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היסטוריה לכיתות </a:t>
            </a:r>
            <a:r>
              <a:rPr lang="he-IL" sz="5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י'-י"א</a:t>
            </a:r>
            <a:endParaRPr lang="he-IL" sz="5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Google Shape;239;p5"/>
          <p:cNvSpPr txBox="1">
            <a:spLocks/>
          </p:cNvSpPr>
          <p:nvPr/>
        </p:nvSpPr>
        <p:spPr>
          <a:xfrm>
            <a:off x="1279697" y="3140713"/>
            <a:ext cx="9600545" cy="41177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 השיעור: מוסדות הנהגת היישוב והפעילות לשמירת הצביון היהודי</a:t>
            </a:r>
            <a:endParaRPr lang="he-IL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6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אבל ביאליק, הוועד הלאומי לכנסת ישראל, 19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85986"/>
            <a:ext cx="8382257" cy="494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1036300" y="1347174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וועד הצירים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1036300" y="2428417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הוועד הלאומי וכנסת ישראל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1036300" y="3539048"/>
            <a:ext cx="7488832" cy="1569660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גדולי ישראל בעמידה על משמר החינוך ועצמאות הקהילות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036300" y="14532"/>
            <a:ext cx="2547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he-IL" sz="36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נושאי המפגש</a:t>
            </a:r>
            <a:endParaRPr lang="en-US" sz="36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19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רקע- וועד הצירים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78908" y="649288"/>
            <a:ext cx="6794500" cy="1925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73408" y="683942"/>
            <a:ext cx="1933710" cy="6418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578908" y="2576415"/>
            <a:ext cx="6794500" cy="16304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התנועה הציונית חשבה להשתלט על היישוב היהודי דרך השליטה בכספי העזרה שהגיעו לתושבי הארץ מחו"ל. בעזרת כספים אלו, חשבו לשלוט 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במוסדות החינוך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ובמוסדות היישוב השונים. בנוסף, ועד הצירים תכנן  להקים קהילות מאורגנות בארץ, שהנציגות הציונית תשלוט בהן.</a:t>
            </a:r>
            <a:endParaRPr lang="en-US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7373408" y="2636300"/>
            <a:ext cx="1933710" cy="61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578908" y="4224000"/>
            <a:ext cx="6794500" cy="77895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ניסיון להשתלט על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קהילת ירושלים. הם הכריזו על הקמת ועד העיר ליהודי ירושלים, וקבעו כי כל היהודים צריכים להיות מאוגדים בה. 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7373408" y="4305013"/>
            <a:ext cx="1933710" cy="5402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928158" y="7143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510" algn="just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תפקידו של ועד הצירים היה לדאוג ולארגן את העזרה הנחוצה ליהודי הארץ בעקבות מלחמת העולם הראשונה. בנוסף הייתה מטרת ועד הצירים שהוקם בידי התנועה הציונית בשנת תרע"ח / 1918 להשליט את ההגמוניה הציונית על היישוב היהודי בארץ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578908" y="5028355"/>
            <a:ext cx="6794500" cy="689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היישוב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החרדי הגיב במחאה והחליט לארגן קהילה אחרת בשם ועד העיר לקהילת האשכנזים. </a:t>
            </a:r>
            <a:endParaRPr lang="en-US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7373408" y="5083968"/>
            <a:ext cx="1933710" cy="5402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תגובות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62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6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 וועד הצירים והתגובות להן</a:t>
            </a: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239882" y="1082676"/>
            <a:ext cx="7133526" cy="2872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ניסיון להשפיע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על החינוך של ילדי ישראל ולהכניס השכלה וציונות לכל מוסדות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התורה. חיים וויצמן אמר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"רק נשק אחד יעיל יש לנו והוא שבידינו ישנה הקרן האחראית על סיוע לחרדים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".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מימון וועד הצירים נעשה בין השאר דרך הטלת 'מס המצה', אחוז מסוים ממחיר המצות שהופרש למטרות הוועד.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082676"/>
            <a:ext cx="1789709" cy="16621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חינוך</a:t>
            </a:r>
          </a:p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ומס המצה</a:t>
            </a: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39882" y="3955256"/>
            <a:ext cx="7133526" cy="2872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dirty="0" smtClean="0"/>
              <a:t>התנגדות חריפה להצעות הוועד בנושא החינוך. רי"ח </a:t>
            </a:r>
            <a:r>
              <a:rPr lang="he-IL" sz="2400" dirty="0" err="1"/>
              <a:t>זוננפלד</a:t>
            </a:r>
            <a:r>
              <a:rPr lang="he-IL" sz="2400" dirty="0"/>
              <a:t> הכריז "ילדינו יגוועו ברעב ולא ניתן </a:t>
            </a:r>
            <a:r>
              <a:rPr lang="he-IL" sz="2400" dirty="0" smtClean="0"/>
              <a:t>אותם </a:t>
            </a:r>
            <a:r>
              <a:rPr lang="he-IL" sz="2400" dirty="0"/>
              <a:t>לחינוך חילוני" </a:t>
            </a:r>
            <a:r>
              <a:rPr lang="he-IL" sz="2400" dirty="0" smtClean="0"/>
              <a:t>.</a:t>
            </a: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בהשתדלות ד"ר יעקב ישראל דה-האן בוטל מס המצה.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7373408" y="3955256"/>
            <a:ext cx="1789709" cy="16621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תגובת רבני היישוב הישן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30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הוועד הלאומי וכנסת ישראל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מעוגל 10"/>
          <p:cNvSpPr/>
          <p:nvPr/>
        </p:nvSpPr>
        <p:spPr>
          <a:xfrm>
            <a:off x="578908" y="1393228"/>
            <a:ext cx="6794500" cy="26199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בשנת תרע"ט -  1919 הוקם ארגון "כנסת ישראל" שהיה אמור להיות הגוף המרכזי של הישוב היהודי בארץ. לאסיפה המייסדת הוזמנו נציגים מכל החוגים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ניתנה זכות בחירה לנשים.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מהיהדות החרדית בירושלים הוזמנו רק 4 נציגים  על מנת למנוע מהם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השפעה.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בשנת 1920 התקיימו הבחירות לכנסת ישראל והם בחרו את הוועד הלאומי .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7388516" y="1654468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מהלך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578908" y="4195840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כנסת ישראל מכריזה על עצמה "כמוסד עליון לסידור ענייני הציבוריים והלאומיים של העברי בא"י </a:t>
            </a:r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ובאת כוחו היחידה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כלפי פנים וכלפי חוץ".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7373408" y="4195841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תוצאות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16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 הוועד הלאומי וכנסת ישראל</a:t>
            </a: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239882" y="1093788"/>
            <a:ext cx="7133526" cy="4566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/>
              <a:t>"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הקהילה" היא המוסד </a:t>
            </a:r>
            <a:r>
              <a:rPr lang="he-IL" sz="2400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המיופה כח מאת כל היהודים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ואישיות משפטית בעלת זכויות כלפי פנים וכלפי חוץ היא מדברת בשם הישוב וכלפי פנים יש לה תוקף שלטוני המתבטא במתן חוקים ופקודות להטלת מיסים ולשמירת הסדר הציבורי.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הקהילה אינה התאגדות חופשית אלא</a:t>
            </a: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הסתדרות חובה אשר שלטונה חל על כל היהודים</a:t>
            </a: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המתגוררים בתחומה בלי יוצא מן הכלל.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הוועד הלאומי הוא בעל זכות הסתדרות זו והוא מיופה כח בתוך אישיות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משפטית </a:t>
            </a:r>
            <a:r>
              <a:rPr lang="he-IL" sz="24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לדבר בשם הציבור העברי בא"י בכל העניינים הציבוריים</a:t>
            </a:r>
            <a:r>
              <a:rPr lang="he-IL" sz="2400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4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082676"/>
            <a:ext cx="1789709" cy="16621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חוקת הקהילות</a:t>
            </a: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51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 הוועד הלאומי וכנסת ישראל</a:t>
            </a: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239882" y="1360488"/>
            <a:ext cx="7133526" cy="37068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הקמת גוף </a:t>
            </a: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רבני ארצי שיהיה תחת חסותם וכך יוכלו לפקח על היהדות ואף יהיה להם יותר קל לגייס כספים למוסדות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ציוניים.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הממשלה </a:t>
            </a: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הבריטית ראתה בעין טובה הקמת רבנות ראשית:</a:t>
            </a:r>
            <a:endParaRPr lang="en-US" sz="2000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בגלל שיחסם אל הדת היה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טוב.</a:t>
            </a:r>
            <a:endParaRPr lang="en-US" sz="2000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הם רצו שקשריהם יהיו על רקע דתי ולא על בסיס לאומי. כשם שלערבים יש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</a:t>
            </a: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המופתי ולנוצרים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</a:t>
            </a: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ההגמון כך ליהודים יהיה רב ראשי ואילו השלטון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המדיני יישאר </a:t>
            </a: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בידיהם. </a:t>
            </a:r>
            <a:endParaRPr lang="he-IL" sz="2000" b="1" dirty="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הסכמתם </a:t>
            </a: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האנגלים להקמת רבנות ראשית הייתה בתנאי שיקימו         בית דין גדול לערעורים שאליו יוכלו לפנות על מנת לערער על פסק דין של בתי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הדין הרגילים</a:t>
            </a:r>
            <a:r>
              <a:rPr lang="he-IL" sz="2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he-IL" sz="2000" b="1" dirty="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לרב הראשי מונה </a:t>
            </a:r>
            <a:r>
              <a:rPr lang="he-IL" sz="2000" b="1" dirty="0" err="1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הגראי"ה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קוק, שהיה רבה של יפו.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349376"/>
            <a:ext cx="1789709" cy="166211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הרבנות הראשית</a:t>
            </a:r>
            <a:endParaRPr lang="he-IL" sz="3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8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הסוכנות היהודית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78908" y="649288"/>
            <a:ext cx="6794500" cy="1925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73408" y="683942"/>
            <a:ext cx="1933710" cy="6418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493213" y="2580737"/>
            <a:ext cx="6794500" cy="32485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רשת החינוך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הרבנות הראשית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המועצות המקומיות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הקשר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 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הנציב העליון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וממשלת המנדט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עלייתם וקליטתם של עולים מרחבי העולם (גם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בהעפלה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בלתי חוקית בעקבות 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הספר הלבן)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קשר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יהודי התפוצות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וגיוס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כספים ותמיכה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להקמת המדינה.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7373408" y="2636300"/>
            <a:ext cx="1933710" cy="61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928158" y="527017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510" algn="just"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פי 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כתב המנדט,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 ממשלת פלשתינה להתייעץ, בנושאים כלכליים, חברתיים ואחרים, עם "סוכנות יהודית" שתוקם. זאת, כדי לממש את הבטחות 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הצהרת בלפור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בעניין הקמת 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בית לאומי לעם היהודי.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משנת 1920 ועד 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1929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מילאה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'ההנהלה הציונית' את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התפקידים שיועדו לאותה סוכנות יהודית.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22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9" grpId="0" animBg="1"/>
      <p:bldP spid="10" grpId="0" animBg="1"/>
      <p:bldP spid="11" grpId="0" animBg="1"/>
      <p:bldP spid="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7403</TotalTime>
  <Words>1068</Words>
  <Application>Microsoft Office PowerPoint</Application>
  <PresentationFormat>מסך רחב</PresentationFormat>
  <Paragraphs>109</Paragraphs>
  <Slides>15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26" baseType="lpstr">
      <vt:lpstr>Arial</vt:lpstr>
      <vt:lpstr>avivbold</vt:lpstr>
      <vt:lpstr>Calibri</vt:lpstr>
      <vt:lpstr>Calibri Light</vt:lpstr>
      <vt:lpstr>David</vt:lpstr>
      <vt:lpstr>Keren</vt:lpstr>
      <vt:lpstr>Times New Roman</vt:lpstr>
      <vt:lpstr>Varela Round</vt:lpstr>
      <vt:lpstr>Wingdings</vt:lpstr>
      <vt:lpstr>ערכת נושא Office</vt:lpstr>
      <vt:lpstr>1_ערכת נושא Office</vt:lpstr>
      <vt:lpstr>מערכת שיעורים למגזר החרדי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משימה לתלמיד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שמידוב</dc:creator>
  <cp:lastModifiedBy>שמידוב</cp:lastModifiedBy>
  <cp:revision>187</cp:revision>
  <dcterms:created xsi:type="dcterms:W3CDTF">2020-04-26T12:31:25Z</dcterms:created>
  <dcterms:modified xsi:type="dcterms:W3CDTF">2020-05-11T16:58:04Z</dcterms:modified>
</cp:coreProperties>
</file>