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7" r:id="rId2"/>
    <p:sldId id="307" r:id="rId3"/>
    <p:sldId id="259" r:id="rId4"/>
    <p:sldId id="294" r:id="rId5"/>
    <p:sldId id="295" r:id="rId6"/>
    <p:sldId id="296" r:id="rId7"/>
    <p:sldId id="297" r:id="rId8"/>
    <p:sldId id="298" r:id="rId9"/>
    <p:sldId id="299" r:id="rId10"/>
    <p:sldId id="300" r:id="rId11"/>
    <p:sldId id="301" r:id="rId12"/>
    <p:sldId id="302" r:id="rId13"/>
    <p:sldId id="303" r:id="rId14"/>
    <p:sldId id="304" r:id="rId15"/>
    <p:sldId id="266" r:id="rId16"/>
    <p:sldId id="305" r:id="rId17"/>
    <p:sldId id="306" r:id="rId18"/>
    <p:sldId id="308" r:id="rId19"/>
    <p:sldId id="309"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85C4C00-0F30-4E59-98DB-4FBBD08919FE}" type="datetimeFigureOut">
              <a:rPr lang="he-IL" smtClean="0"/>
              <a:t>כ"ד/אייר/תש"פ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E2E774-C6B1-4CA4-B849-E1BE0CD1369A}" type="slidenum">
              <a:rPr lang="he-IL" smtClean="0"/>
              <a:t>‹#›</a:t>
            </a:fld>
            <a:endParaRPr lang="he-IL"/>
          </a:p>
        </p:txBody>
      </p:sp>
    </p:spTree>
    <p:extLst>
      <p:ext uri="{BB962C8B-B14F-4D97-AF65-F5344CB8AC3E}">
        <p14:creationId xmlns:p14="http://schemas.microsoft.com/office/powerpoint/2010/main" val="902048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09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82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99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64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842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5947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8827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028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77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87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2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68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42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27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20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33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289137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98816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36256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1853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34025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94247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2932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73693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8842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10422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90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77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כ"ד/אייר/תש"פ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6588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t>כ"ד/אייר/תש"פ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t>‹#›</a:t>
            </a:fld>
            <a:endParaRPr lang="he-IL"/>
          </a:p>
        </p:txBody>
      </p:sp>
    </p:spTree>
    <p:extLst>
      <p:ext uri="{BB962C8B-B14F-4D97-AF65-F5344CB8AC3E}">
        <p14:creationId xmlns:p14="http://schemas.microsoft.com/office/powerpoint/2010/main" val="367799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pPr algn="ctr"/>
            <a:r>
              <a:rPr lang="he-IL" dirty="0">
                <a:latin typeface="David" panose="020E0502060401010101" pitchFamily="34" charset="-79"/>
                <a:cs typeface="David" panose="020E0502060401010101" pitchFamily="34" charset="-79"/>
              </a:rPr>
              <a:t>מערכת </a:t>
            </a:r>
            <a:r>
              <a:rPr lang="he-IL" dirty="0" smtClean="0">
                <a:latin typeface="David" panose="020E0502060401010101" pitchFamily="34" charset="-79"/>
                <a:cs typeface="David" panose="020E0502060401010101" pitchFamily="34" charset="-79"/>
              </a:rPr>
              <a:t>שיעורים למגזר החרדי</a:t>
            </a:r>
            <a:endParaRPr lang="he-IL" dirty="0">
              <a:latin typeface="David" panose="020E0502060401010101" pitchFamily="34" charset="-79"/>
              <a:cs typeface="David" panose="020E0502060401010101" pitchFamily="34" charset="-79"/>
            </a:endParaRPr>
          </a:p>
        </p:txBody>
      </p:sp>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97874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משפט אייכמן</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125018" y="1118678"/>
            <a:ext cx="8131401" cy="444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עשרות ניצולי שואה – נשים וגברים מן הארץ ומחו"ל – עלו לדוכן העדים והשמיעו את סיפוריהם המזעזעים. העדים ניסו לענות על השאלה שהעסיקה את אזרחי המדינה – ובעיקר את הצעירים: האם היהודים בתקופת השואה הלכו אל מותם "כצאן לטבח"? ניצולי השואה שהעידו במשפט סיפרו את סיפוריהם האישיים, ובאמצעות סיפורים אלו התבהרו התנאים הנוראים והבלתי אפשריים שבהם חיו היהודים באירופה בתקופת השואה. </a:t>
            </a:r>
            <a:endParaRPr lang="he-IL" dirty="0" smtClean="0">
              <a:solidFill>
                <a:schemeClr val="tx1"/>
              </a:solidFill>
              <a:latin typeface="David" panose="020E0502060401010101" pitchFamily="34" charset="-79"/>
              <a:cs typeface="David" panose="020E0502060401010101" pitchFamily="34" charset="-79"/>
            </a:endParaRPr>
          </a:p>
          <a:p>
            <a:pPr marL="342900" indent="-34290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אלפי </a:t>
            </a:r>
            <a:r>
              <a:rPr lang="he-IL" dirty="0">
                <a:solidFill>
                  <a:schemeClr val="tx1"/>
                </a:solidFill>
                <a:latin typeface="David" panose="020E0502060401010101" pitchFamily="34" charset="-79"/>
                <a:cs typeface="David" panose="020E0502060401010101" pitchFamily="34" charset="-79"/>
              </a:rPr>
              <a:t>המסמכים שהוצגו במהלך המשפט חשפו את אופן פעולתו של מנגנון ההשמדה הנאצי, והמחישו את חוסר הסיכוי של יהודים במחנות כנגד מכונת ההשמדה הנאצית. </a:t>
            </a:r>
            <a:endParaRPr lang="he-IL" dirty="0" smtClean="0">
              <a:solidFill>
                <a:schemeClr val="tx1"/>
              </a:solidFill>
              <a:latin typeface="David" panose="020E0502060401010101" pitchFamily="34" charset="-79"/>
              <a:cs typeface="David" panose="020E0502060401010101" pitchFamily="34" charset="-79"/>
            </a:endParaRPr>
          </a:p>
          <a:p>
            <a:pPr marL="342900" indent="-34290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העדויות </a:t>
            </a:r>
            <a:r>
              <a:rPr lang="he-IL" dirty="0">
                <a:solidFill>
                  <a:schemeClr val="tx1"/>
                </a:solidFill>
                <a:latin typeface="David" panose="020E0502060401010101" pitchFamily="34" charset="-79"/>
                <a:cs typeface="David" panose="020E0502060401010101" pitchFamily="34" charset="-79"/>
              </a:rPr>
              <a:t>של הניצולים גם כללו פרטים ומידע על תופעות של מרי והתנגדות במחנות ובגטאות, לצד סיפורים על מעשיהם יוצאי הדופן של חסידי אומות </a:t>
            </a:r>
            <a:r>
              <a:rPr lang="he-IL" dirty="0" smtClean="0">
                <a:solidFill>
                  <a:schemeClr val="tx1"/>
                </a:solidFill>
                <a:latin typeface="David" panose="020E0502060401010101" pitchFamily="34" charset="-79"/>
                <a:cs typeface="David" panose="020E0502060401010101" pitchFamily="34" charset="-79"/>
              </a:rPr>
              <a:t>העולם, שסיכנו </a:t>
            </a:r>
            <a:r>
              <a:rPr lang="he-IL" dirty="0">
                <a:solidFill>
                  <a:schemeClr val="tx1"/>
                </a:solidFill>
                <a:latin typeface="David" panose="020E0502060401010101" pitchFamily="34" charset="-79"/>
                <a:cs typeface="David" panose="020E0502060401010101" pitchFamily="34" charset="-79"/>
              </a:rPr>
              <a:t>את חייהם ואת חיי משפחותיהם כדי להציל יהודים</a:t>
            </a:r>
            <a:r>
              <a:rPr lang="he-IL" dirty="0" smtClean="0">
                <a:solidFill>
                  <a:schemeClr val="tx1"/>
                </a:solidFill>
                <a:latin typeface="David" panose="020E0502060401010101" pitchFamily="34" charset="-79"/>
                <a:cs typeface="David" panose="020E0502060401010101" pitchFamily="34" charset="-79"/>
              </a:rPr>
              <a:t>.</a:t>
            </a:r>
          </a:p>
          <a:p>
            <a:pPr marL="342900" indent="-34290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משפט </a:t>
            </a:r>
            <a:r>
              <a:rPr lang="he-IL" dirty="0">
                <a:solidFill>
                  <a:schemeClr val="tx1"/>
                </a:solidFill>
                <a:latin typeface="David" panose="020E0502060401010101" pitchFamily="34" charset="-79"/>
                <a:cs typeface="David" panose="020E0502060401010101" pitchFamily="34" charset="-79"/>
              </a:rPr>
              <a:t>אייכמן הביא לשינוי ביחס לפושעים הנאצים – בעיקר בגרמניה. בעקבות משפט אייכמן פתחה ממשלת מערב גרמניה** בחיפושים אחרי 15,000 חשודים כפושעי מלחמה נאצים, ובלחץ דעת הקהל אף האריכה פעמיים את תקופת ההתיישנות לגבי העמדתם לדין של פושעים נאצים.</a:t>
            </a:r>
            <a:endParaRPr lang="he-IL" dirty="0" smtClean="0">
              <a:solidFill>
                <a:schemeClr val="tx1"/>
              </a:solidFill>
              <a:latin typeface="David" panose="020E0502060401010101" pitchFamily="34" charset="-79"/>
              <a:cs typeface="David" panose="020E0502060401010101" pitchFamily="34" charset="-79"/>
            </a:endParaRPr>
          </a:p>
        </p:txBody>
      </p:sp>
      <p:sp>
        <p:nvSpPr>
          <p:cNvPr id="2" name="מלבן מעוגל 1"/>
          <p:cNvSpPr/>
          <p:nvPr/>
        </p:nvSpPr>
        <p:spPr>
          <a:xfrm>
            <a:off x="8263072" y="1118678"/>
            <a:ext cx="2011892" cy="11178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מדוע?</a:t>
            </a:r>
          </a:p>
        </p:txBody>
      </p:sp>
    </p:spTree>
    <p:extLst>
      <p:ext uri="{BB962C8B-B14F-4D97-AF65-F5344CB8AC3E}">
        <p14:creationId xmlns:p14="http://schemas.microsoft.com/office/powerpoint/2010/main" val="19398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עליות המוניות</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מלבן מעוגל 1"/>
          <p:cNvSpPr/>
          <p:nvPr/>
        </p:nvSpPr>
        <p:spPr>
          <a:xfrm>
            <a:off x="7257126" y="1271588"/>
            <a:ext cx="2011892" cy="11178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שנים </a:t>
            </a:r>
          </a:p>
          <a:p>
            <a:pPr algn="ctr"/>
            <a:r>
              <a:rPr lang="he-IL" sz="2000" b="1" dirty="0" smtClean="0">
                <a:solidFill>
                  <a:schemeClr val="tx1"/>
                </a:solidFill>
                <a:latin typeface="David" panose="020E0502060401010101" pitchFamily="34" charset="-79"/>
                <a:cs typeface="David" panose="020E0502060401010101" pitchFamily="34" charset="-79"/>
              </a:rPr>
              <a:t>תש"ח/1948-</a:t>
            </a:r>
          </a:p>
          <a:p>
            <a:pPr algn="ctr"/>
            <a:r>
              <a:rPr lang="he-IL" sz="2000" b="1" dirty="0" smtClean="0">
                <a:solidFill>
                  <a:schemeClr val="tx1"/>
                </a:solidFill>
                <a:latin typeface="David" panose="020E0502060401010101" pitchFamily="34" charset="-79"/>
                <a:cs typeface="David" panose="020E0502060401010101" pitchFamily="34" charset="-79"/>
              </a:rPr>
              <a:t>תשי"ב/1952</a:t>
            </a:r>
          </a:p>
        </p:txBody>
      </p:sp>
      <p:sp>
        <p:nvSpPr>
          <p:cNvPr id="6" name="מלבן מעוגל 5"/>
          <p:cNvSpPr/>
          <p:nvPr/>
        </p:nvSpPr>
        <p:spPr>
          <a:xfrm>
            <a:off x="2768600" y="1271588"/>
            <a:ext cx="4488526" cy="11178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smtClean="0">
                <a:solidFill>
                  <a:schemeClr val="tx1"/>
                </a:solidFill>
                <a:latin typeface="David" panose="020E0502060401010101" pitchFamily="34" charset="-79"/>
                <a:cs typeface="David" panose="020E0502060401010101" pitchFamily="34" charset="-79"/>
              </a:rPr>
              <a:t>300,000 יהודים ממזרח אירופה, מרומניה ומפולין. הראשונים היו תושבי מחנות ההסגר בקפריסין ובמחנות העקורים.</a:t>
            </a:r>
          </a:p>
        </p:txBody>
      </p:sp>
      <p:sp>
        <p:nvSpPr>
          <p:cNvPr id="8" name="מלבן מעוגל 7"/>
          <p:cNvSpPr/>
          <p:nvPr/>
        </p:nvSpPr>
        <p:spPr>
          <a:xfrm>
            <a:off x="52782" y="1273176"/>
            <a:ext cx="2715818" cy="11178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הקמת מדינת ישראל.</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 רצונם לעזוב את אירופה</a:t>
            </a:r>
          </a:p>
        </p:txBody>
      </p:sp>
      <p:sp>
        <p:nvSpPr>
          <p:cNvPr id="10" name="מלבן מעוגל 9"/>
          <p:cNvSpPr/>
          <p:nvPr/>
        </p:nvSpPr>
        <p:spPr>
          <a:xfrm>
            <a:off x="3238500" y="2389480"/>
            <a:ext cx="4018626" cy="11178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smtClean="0">
                <a:solidFill>
                  <a:schemeClr val="tx1"/>
                </a:solidFill>
                <a:latin typeface="David" panose="020E0502060401010101" pitchFamily="34" charset="-79"/>
                <a:cs typeface="David" panose="020E0502060401010101" pitchFamily="34" charset="-79"/>
              </a:rPr>
              <a:t>120,000 מיהודי עיראק עולים לארץ במבצע עזרא ונחמיה</a:t>
            </a:r>
          </a:p>
        </p:txBody>
      </p:sp>
      <p:sp>
        <p:nvSpPr>
          <p:cNvPr id="11" name="מלבן מעוגל 10"/>
          <p:cNvSpPr/>
          <p:nvPr/>
        </p:nvSpPr>
        <p:spPr>
          <a:xfrm>
            <a:off x="52782" y="2391068"/>
            <a:ext cx="3185718" cy="11178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הקמת מדינת ישראל.</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 התגברות </a:t>
            </a:r>
            <a:r>
              <a:rPr lang="he-IL" sz="2000" b="1" dirty="0" smtClean="0">
                <a:solidFill>
                  <a:schemeClr val="tx1"/>
                </a:solidFill>
                <a:latin typeface="David" panose="020E0502060401010101" pitchFamily="34" charset="-79"/>
                <a:cs typeface="David" panose="020E0502060401010101" pitchFamily="34" charset="-79"/>
              </a:rPr>
              <a:t>השנאה </a:t>
            </a:r>
            <a:r>
              <a:rPr lang="he-IL" sz="2000" b="1" dirty="0" smtClean="0">
                <a:solidFill>
                  <a:schemeClr val="tx1"/>
                </a:solidFill>
                <a:latin typeface="David" panose="020E0502060401010101" pitchFamily="34" charset="-79"/>
                <a:cs typeface="David" panose="020E0502060401010101" pitchFamily="34" charset="-79"/>
              </a:rPr>
              <a:t>ליהודים בעקבות מלחמת השחרור</a:t>
            </a:r>
          </a:p>
        </p:txBody>
      </p:sp>
      <p:sp>
        <p:nvSpPr>
          <p:cNvPr id="12" name="מלבן מעוגל 11"/>
          <p:cNvSpPr/>
          <p:nvPr/>
        </p:nvSpPr>
        <p:spPr>
          <a:xfrm>
            <a:off x="7257126" y="3507372"/>
            <a:ext cx="2011892" cy="11178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שנים </a:t>
            </a:r>
          </a:p>
          <a:p>
            <a:pPr algn="ctr"/>
            <a:r>
              <a:rPr lang="he-IL" sz="2000" b="1" dirty="0" smtClean="0">
                <a:solidFill>
                  <a:schemeClr val="tx1"/>
                </a:solidFill>
                <a:latin typeface="David" panose="020E0502060401010101" pitchFamily="34" charset="-79"/>
                <a:cs typeface="David" panose="020E0502060401010101" pitchFamily="34" charset="-79"/>
              </a:rPr>
              <a:t>תשי"ב/1952-</a:t>
            </a:r>
          </a:p>
          <a:p>
            <a:pPr algn="ctr"/>
            <a:r>
              <a:rPr lang="he-IL" sz="2000" b="1" dirty="0" smtClean="0">
                <a:solidFill>
                  <a:schemeClr val="tx1"/>
                </a:solidFill>
                <a:latin typeface="David" panose="020E0502060401010101" pitchFamily="34" charset="-79"/>
                <a:cs typeface="David" panose="020E0502060401010101" pitchFamily="34" charset="-79"/>
              </a:rPr>
              <a:t>תשכ"ד/1964</a:t>
            </a:r>
          </a:p>
        </p:txBody>
      </p:sp>
      <p:sp>
        <p:nvSpPr>
          <p:cNvPr id="14" name="מלבן מעוגל 13"/>
          <p:cNvSpPr/>
          <p:nvPr/>
        </p:nvSpPr>
        <p:spPr>
          <a:xfrm>
            <a:off x="2959100" y="3507372"/>
            <a:ext cx="4298026" cy="111789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smtClean="0">
                <a:solidFill>
                  <a:schemeClr val="tx1"/>
                </a:solidFill>
                <a:latin typeface="David" panose="020E0502060401010101" pitchFamily="34" charset="-79"/>
                <a:cs typeface="David" panose="020E0502060401010101" pitchFamily="34" charset="-79"/>
              </a:rPr>
              <a:t>70,000 יהודי מרוקו ו-15,000 מיהודי תוניס	</a:t>
            </a:r>
          </a:p>
        </p:txBody>
      </p:sp>
      <p:sp>
        <p:nvSpPr>
          <p:cNvPr id="16" name="מלבן מעוגל 15"/>
          <p:cNvSpPr/>
          <p:nvPr/>
        </p:nvSpPr>
        <p:spPr>
          <a:xfrm>
            <a:off x="52782" y="3508960"/>
            <a:ext cx="2906318" cy="11178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הקמת מדינת ישראל.</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 סיום השלטון הצרפתי.</a:t>
            </a:r>
          </a:p>
        </p:txBody>
      </p:sp>
      <p:sp>
        <p:nvSpPr>
          <p:cNvPr id="17" name="מלבן מעוגל 16"/>
          <p:cNvSpPr/>
          <p:nvPr/>
        </p:nvSpPr>
        <p:spPr>
          <a:xfrm>
            <a:off x="3238500" y="4622088"/>
            <a:ext cx="4018626" cy="111789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smtClean="0">
                <a:solidFill>
                  <a:schemeClr val="tx1"/>
                </a:solidFill>
                <a:latin typeface="David" panose="020E0502060401010101" pitchFamily="34" charset="-79"/>
                <a:cs typeface="David" panose="020E0502060401010101" pitchFamily="34" charset="-79"/>
              </a:rPr>
              <a:t>מאות אלפים מיהודי פולין ומזרח אירופה. </a:t>
            </a:r>
            <a:r>
              <a:rPr lang="he-IL" sz="2000" b="1" smtClean="0">
                <a:solidFill>
                  <a:schemeClr val="tx1"/>
                </a:solidFill>
                <a:latin typeface="David" panose="020E0502060401010101" pitchFamily="34" charset="-79"/>
                <a:cs typeface="David" panose="020E0502060401010101" pitchFamily="34" charset="-79"/>
              </a:rPr>
              <a:t>עשרות </a:t>
            </a:r>
            <a:r>
              <a:rPr lang="he-IL" sz="2000" b="1" dirty="0" smtClean="0">
                <a:solidFill>
                  <a:schemeClr val="tx1"/>
                </a:solidFill>
                <a:latin typeface="David" panose="020E0502060401010101" pitchFamily="34" charset="-79"/>
                <a:cs typeface="David" panose="020E0502060401010101" pitchFamily="34" charset="-79"/>
              </a:rPr>
              <a:t>אלפים מיהודי צפון אפריקה</a:t>
            </a:r>
          </a:p>
        </p:txBody>
      </p:sp>
      <p:sp>
        <p:nvSpPr>
          <p:cNvPr id="18" name="מלבן מעוגל 17"/>
          <p:cNvSpPr/>
          <p:nvPr/>
        </p:nvSpPr>
        <p:spPr>
          <a:xfrm>
            <a:off x="52782" y="4623676"/>
            <a:ext cx="3185718" cy="11178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יהודי ה'רפטריאציה'.</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ניצול 'אביב פראג'.</a:t>
            </a:r>
          </a:p>
        </p:txBody>
      </p:sp>
    </p:spTree>
    <p:extLst>
      <p:ext uri="{BB962C8B-B14F-4D97-AF65-F5344CB8AC3E}">
        <p14:creationId xmlns:p14="http://schemas.microsoft.com/office/powerpoint/2010/main" val="573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6" grpId="0" animBg="1"/>
      <p:bldP spid="8" grpId="0" animBg="1"/>
      <p:bldP spid="10" grpId="0" animBg="1"/>
      <p:bldP spid="11" grpId="0" animBg="1"/>
      <p:bldP spid="12" grpId="0" animBg="1"/>
      <p:bldP spid="14"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דיור</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מלבן מעוגל 1"/>
          <p:cNvSpPr/>
          <p:nvPr/>
        </p:nvSpPr>
        <p:spPr>
          <a:xfrm>
            <a:off x="7257126" y="1271588"/>
            <a:ext cx="2011892" cy="11178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האתגר</a:t>
            </a:r>
          </a:p>
        </p:txBody>
      </p:sp>
      <p:sp>
        <p:nvSpPr>
          <p:cNvPr id="6" name="מלבן מעוגל 5"/>
          <p:cNvSpPr/>
          <p:nvPr/>
        </p:nvSpPr>
        <p:spPr>
          <a:xfrm>
            <a:off x="2108200" y="1271588"/>
            <a:ext cx="5148926" cy="11178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smtClean="0">
                <a:solidFill>
                  <a:schemeClr val="tx1"/>
                </a:solidFill>
                <a:latin typeface="David" panose="020E0502060401010101" pitchFamily="34" charset="-79"/>
                <a:cs typeface="David" panose="020E0502060401010101" pitchFamily="34" charset="-79"/>
              </a:rPr>
              <a:t>מציאת דיור להמוני העולים שהגיעו. המדינה לא ערוכה מבחינת בתי מגורים ויש צורך למצוא פתרון </a:t>
            </a:r>
            <a:r>
              <a:rPr lang="he-IL" sz="2000" b="1" dirty="0" err="1" smtClean="0">
                <a:solidFill>
                  <a:schemeClr val="tx1"/>
                </a:solidFill>
                <a:latin typeface="David" panose="020E0502060401010101" pitchFamily="34" charset="-79"/>
                <a:cs typeface="David" panose="020E0502060401010101" pitchFamily="34" charset="-79"/>
              </a:rPr>
              <a:t>מיידי</a:t>
            </a:r>
            <a:r>
              <a:rPr lang="he-IL" sz="2000" b="1" dirty="0" smtClean="0">
                <a:solidFill>
                  <a:schemeClr val="tx1"/>
                </a:solidFill>
                <a:latin typeface="David" panose="020E0502060401010101" pitchFamily="34" charset="-79"/>
                <a:cs typeface="David" panose="020E0502060401010101" pitchFamily="34" charset="-79"/>
              </a:rPr>
              <a:t>.</a:t>
            </a:r>
          </a:p>
        </p:txBody>
      </p:sp>
      <p:sp>
        <p:nvSpPr>
          <p:cNvPr id="19" name="מלבן מעוגל 18"/>
          <p:cNvSpPr/>
          <p:nvPr/>
        </p:nvSpPr>
        <p:spPr>
          <a:xfrm>
            <a:off x="7257126" y="2389480"/>
            <a:ext cx="2011892" cy="11178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פתרונות</a:t>
            </a:r>
          </a:p>
        </p:txBody>
      </p:sp>
      <p:sp>
        <p:nvSpPr>
          <p:cNvPr id="20" name="מלבן מעוגל 19"/>
          <p:cNvSpPr/>
          <p:nvPr/>
        </p:nvSpPr>
        <p:spPr>
          <a:xfrm>
            <a:off x="2108200" y="2389480"/>
            <a:ext cx="5148926" cy="16999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אכלוס בתים ערביים נטושים.</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אכלוס בסיסי צבא בריטים שהתרוקנו.</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הקמת מחנות עולים.</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הקמת מעברות, שכונות אוהלים ופחונים.</a:t>
            </a:r>
          </a:p>
          <a:p>
            <a:pPr marL="342900" indent="-342900">
              <a:buFont typeface="Arial" panose="020B0604020202020204" pitchFamily="34" charset="0"/>
              <a:buChar char="•"/>
            </a:pPr>
            <a:endParaRPr lang="he-IL" sz="2000" b="1" dirty="0" smtClean="0">
              <a:solidFill>
                <a:schemeClr val="tx1"/>
              </a:solidFill>
              <a:latin typeface="David" panose="020E0502060401010101" pitchFamily="34" charset="-79"/>
              <a:cs typeface="David" panose="020E0502060401010101" pitchFamily="34" charset="-79"/>
            </a:endParaRPr>
          </a:p>
        </p:txBody>
      </p:sp>
      <p:pic>
        <p:nvPicPr>
          <p:cNvPr id="18434" name="Picture 2" descr="https://images1.ynet.co.il/PicServer2/03072003/381432/batyam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18" y="1413823"/>
            <a:ext cx="1925750" cy="192575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images1.ynet.co.il/PicServer2/03072003/381438/holon_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18" y="3507105"/>
            <a:ext cx="1925750" cy="1925752"/>
          </a:xfrm>
          <a:prstGeom prst="rect">
            <a:avLst/>
          </a:prstGeom>
          <a:noFill/>
          <a:extLst>
            <a:ext uri="{909E8E84-426E-40DD-AFC4-6F175D3DCCD1}">
              <a14:hiddenFill xmlns:a14="http://schemas.microsoft.com/office/drawing/2010/main">
                <a:solidFill>
                  <a:srgbClr val="FFFFFF"/>
                </a:solidFill>
              </a14:hiddenFill>
            </a:ext>
          </a:extLst>
        </p:spPr>
      </p:pic>
      <p:pic>
        <p:nvPicPr>
          <p:cNvPr id="21" name="תמונה 20" descr="מעברות בשנות החמישים - הארכיון הציוני"/>
          <p:cNvPicPr/>
          <p:nvPr/>
        </p:nvPicPr>
        <p:blipFill>
          <a:blip r:embed="rId5">
            <a:extLst>
              <a:ext uri="{28A0092B-C50C-407E-A947-70E740481C1C}">
                <a14:useLocalDpi xmlns:a14="http://schemas.microsoft.com/office/drawing/2010/main" val="0"/>
              </a:ext>
            </a:extLst>
          </a:blip>
          <a:srcRect/>
          <a:stretch>
            <a:fillRect/>
          </a:stretch>
        </p:blipFill>
        <p:spPr bwMode="auto">
          <a:xfrm>
            <a:off x="2550882" y="4187507"/>
            <a:ext cx="1560512" cy="1565593"/>
          </a:xfrm>
          <a:prstGeom prst="rect">
            <a:avLst/>
          </a:prstGeom>
          <a:noFill/>
          <a:ln>
            <a:noFill/>
          </a:ln>
        </p:spPr>
      </p:pic>
      <p:pic>
        <p:nvPicPr>
          <p:cNvPr id="18440" name="Picture 8" descr="מעברות לקראת חורף, יומני כרמל, 19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695" y="4152828"/>
            <a:ext cx="2422032" cy="160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8434"/>
                                        </p:tgtEl>
                                        <p:attrNameLst>
                                          <p:attrName>style.visibility</p:attrName>
                                        </p:attrNameLst>
                                      </p:cBhvr>
                                      <p:to>
                                        <p:strVal val="visible"/>
                                      </p:to>
                                    </p:set>
                                    <p:animEffect transition="in" filter="circle(in)">
                                      <p:cBhvr>
                                        <p:cTn id="40" dur="2000"/>
                                        <p:tgtEl>
                                          <p:spTgt spid="18434"/>
                                        </p:tgtEl>
                                      </p:cBhvr>
                                    </p:animEffect>
                                  </p:childTnLst>
                                </p:cTn>
                              </p:par>
                              <p:par>
                                <p:cTn id="41" presetID="6" presetClass="entr" presetSubtype="16" fill="hold" nodeType="withEffect">
                                  <p:stCondLst>
                                    <p:cond delay="0"/>
                                  </p:stCondLst>
                                  <p:childTnLst>
                                    <p:set>
                                      <p:cBhvr>
                                        <p:cTn id="42" dur="1" fill="hold">
                                          <p:stCondLst>
                                            <p:cond delay="0"/>
                                          </p:stCondLst>
                                        </p:cTn>
                                        <p:tgtEl>
                                          <p:spTgt spid="18436"/>
                                        </p:tgtEl>
                                        <p:attrNameLst>
                                          <p:attrName>style.visibility</p:attrName>
                                        </p:attrNameLst>
                                      </p:cBhvr>
                                      <p:to>
                                        <p:strVal val="visible"/>
                                      </p:to>
                                    </p:set>
                                    <p:animEffect transition="in" filter="circle(in)">
                                      <p:cBhvr>
                                        <p:cTn id="43" dur="2000"/>
                                        <p:tgtEl>
                                          <p:spTgt spid="18436"/>
                                        </p:tgtEl>
                                      </p:cBhvr>
                                    </p:animEffect>
                                  </p:childTnLst>
                                </p:cTn>
                              </p:par>
                              <p:par>
                                <p:cTn id="44" presetID="6"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nodeType="withEffect">
                                  <p:stCondLst>
                                    <p:cond delay="0"/>
                                  </p:stCondLst>
                                  <p:childTnLst>
                                    <p:set>
                                      <p:cBhvr>
                                        <p:cTn id="48" dur="1" fill="hold">
                                          <p:stCondLst>
                                            <p:cond delay="0"/>
                                          </p:stCondLst>
                                        </p:cTn>
                                        <p:tgtEl>
                                          <p:spTgt spid="18440"/>
                                        </p:tgtEl>
                                        <p:attrNameLst>
                                          <p:attrName>style.visibility</p:attrName>
                                        </p:attrNameLst>
                                      </p:cBhvr>
                                      <p:to>
                                        <p:strVal val="visible"/>
                                      </p:to>
                                    </p:set>
                                    <p:animEffect transition="in" filter="circle(in)">
                                      <p:cBhvr>
                                        <p:cTn id="49"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חינוך</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מלבן מעוגל 1"/>
          <p:cNvSpPr/>
          <p:nvPr/>
        </p:nvSpPr>
        <p:spPr>
          <a:xfrm>
            <a:off x="7257126" y="1271588"/>
            <a:ext cx="2011892" cy="11178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האתגר</a:t>
            </a:r>
          </a:p>
        </p:txBody>
      </p:sp>
      <p:sp>
        <p:nvSpPr>
          <p:cNvPr id="6" name="מלבן מעוגל 5"/>
          <p:cNvSpPr/>
          <p:nvPr/>
        </p:nvSpPr>
        <p:spPr>
          <a:xfrm>
            <a:off x="2108200" y="1271588"/>
            <a:ext cx="5148926" cy="11178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err="1" smtClean="0">
                <a:solidFill>
                  <a:schemeClr val="tx1"/>
                </a:solidFill>
                <a:latin typeface="David" panose="020E0502060401010101" pitchFamily="34" charset="-79"/>
                <a:cs typeface="David" panose="020E0502060401010101" pitchFamily="34" charset="-79"/>
              </a:rPr>
              <a:t>העליה</a:t>
            </a:r>
            <a:r>
              <a:rPr lang="he-IL" sz="2000" b="1" dirty="0" smtClean="0">
                <a:solidFill>
                  <a:schemeClr val="tx1"/>
                </a:solidFill>
                <a:latin typeface="David" panose="020E0502060401010101" pitchFamily="34" charset="-79"/>
                <a:cs typeface="David" panose="020E0502060401010101" pitchFamily="34" charset="-79"/>
              </a:rPr>
              <a:t> ההמונית הביאה בכנפיה מגוון של תרבויות, עדות ובליל של שפות. נוצר קיטוב בין ה'צברים' הוותיקים לבין העולים החדשים.</a:t>
            </a:r>
          </a:p>
        </p:txBody>
      </p:sp>
      <p:sp>
        <p:nvSpPr>
          <p:cNvPr id="19" name="מלבן מעוגל 18"/>
          <p:cNvSpPr/>
          <p:nvPr/>
        </p:nvSpPr>
        <p:spPr>
          <a:xfrm>
            <a:off x="7257126" y="2389480"/>
            <a:ext cx="2011892" cy="111789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פתרונות</a:t>
            </a:r>
          </a:p>
        </p:txBody>
      </p:sp>
      <p:sp>
        <p:nvSpPr>
          <p:cNvPr id="20" name="מלבן מעוגל 19"/>
          <p:cNvSpPr/>
          <p:nvPr/>
        </p:nvSpPr>
        <p:spPr>
          <a:xfrm>
            <a:off x="2108200" y="2389480"/>
            <a:ext cx="5148926" cy="111789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b="1" dirty="0" smtClean="0">
              <a:solidFill>
                <a:schemeClr val="tx1"/>
              </a:solidFill>
              <a:latin typeface="David" panose="020E0502060401010101" pitchFamily="34" charset="-79"/>
              <a:cs typeface="David" panose="020E0502060401010101" pitchFamily="34" charset="-79"/>
            </a:endParaRPr>
          </a:p>
          <a:p>
            <a:r>
              <a:rPr lang="he-IL" sz="2000" b="1" dirty="0" smtClean="0">
                <a:solidFill>
                  <a:schemeClr val="tx1"/>
                </a:solidFill>
                <a:latin typeface="David" panose="020E0502060401010101" pitchFamily="34" charset="-79"/>
                <a:cs typeface="David" panose="020E0502060401010101" pitchFamily="34" charset="-79"/>
              </a:rPr>
              <a:t>ניסיון ליצור 'כור היתוך ישראלי' במטרה לחנך את הדור הצעיר בהתאם להשקפות העולם, אמונותיהם והליכותיהם של אנשי היישוב הוותיקים.</a:t>
            </a:r>
          </a:p>
          <a:p>
            <a:pPr marL="342900" indent="-342900">
              <a:buFont typeface="Arial" panose="020B0604020202020204" pitchFamily="34" charset="0"/>
              <a:buChar char="•"/>
            </a:pPr>
            <a:endParaRPr lang="he-IL" sz="2000" b="1" dirty="0" smtClean="0">
              <a:solidFill>
                <a:schemeClr val="tx1"/>
              </a:solidFill>
              <a:latin typeface="David" panose="020E0502060401010101" pitchFamily="34" charset="-79"/>
              <a:cs typeface="David" panose="020E0502060401010101" pitchFamily="34" charset="-79"/>
            </a:endParaRPr>
          </a:p>
        </p:txBody>
      </p:sp>
      <p:sp>
        <p:nvSpPr>
          <p:cNvPr id="12" name="מלבן מעוגל 11"/>
          <p:cNvSpPr/>
          <p:nvPr/>
        </p:nvSpPr>
        <p:spPr>
          <a:xfrm>
            <a:off x="7257126" y="3507372"/>
            <a:ext cx="2011892" cy="111789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תוצאות-</a:t>
            </a:r>
          </a:p>
          <a:p>
            <a:pPr algn="ctr"/>
            <a:r>
              <a:rPr lang="he-IL" sz="2000" b="1" dirty="0" smtClean="0">
                <a:solidFill>
                  <a:srgbClr val="FF0000"/>
                </a:solidFill>
                <a:latin typeface="David" panose="020E0502060401010101" pitchFamily="34" charset="-79"/>
                <a:cs typeface="David" panose="020E0502060401010101" pitchFamily="34" charset="-79"/>
              </a:rPr>
              <a:t>'ישראל השניה'</a:t>
            </a:r>
          </a:p>
        </p:txBody>
      </p:sp>
      <p:sp>
        <p:nvSpPr>
          <p:cNvPr id="14" name="מלבן מעוגל 13"/>
          <p:cNvSpPr/>
          <p:nvPr/>
        </p:nvSpPr>
        <p:spPr>
          <a:xfrm>
            <a:off x="2108200" y="3507372"/>
            <a:ext cx="5148926" cy="199172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000" b="1" dirty="0" smtClean="0">
                <a:solidFill>
                  <a:schemeClr val="tx1"/>
                </a:solidFill>
                <a:latin typeface="David" panose="020E0502060401010101" pitchFamily="34" charset="-79"/>
                <a:cs typeface="David" panose="020E0502060401010101" pitchFamily="34" charset="-79"/>
              </a:rPr>
              <a:t>נוצר שבר בין דורי, בין ילדים והוריהם. במקרים רבים אבדה הסמכות ההורית מצד אחד, דבר שהוביל להתרחקות מהמסורת ומשמירת המצוות. מצד שני, בני העולים החדשים שהתקשו בפרנסתם, לא הצליחו להתמיד בלימודיהם ונוצרו פערים ברמת ההשכלה והחינוך.</a:t>
            </a:r>
          </a:p>
        </p:txBody>
      </p:sp>
      <p:pic>
        <p:nvPicPr>
          <p:cNvPr id="16" name="תמונה 15" descr="דו&quot;ח על המצב הקשה במעברות, 30 בנובמבר 1951"/>
          <p:cNvPicPr/>
          <p:nvPr/>
        </p:nvPicPr>
        <p:blipFill rotWithShape="1">
          <a:blip r:embed="rId3" cstate="print">
            <a:extLst>
              <a:ext uri="{28A0092B-C50C-407E-A947-70E740481C1C}">
                <a14:useLocalDpi xmlns:a14="http://schemas.microsoft.com/office/drawing/2010/main" val="0"/>
              </a:ext>
            </a:extLst>
          </a:blip>
          <a:srcRect t="10296" r="10974"/>
          <a:stretch/>
        </p:blipFill>
        <p:spPr bwMode="auto">
          <a:xfrm>
            <a:off x="239883" y="1271588"/>
            <a:ext cx="1810886" cy="2335212"/>
          </a:xfrm>
          <a:prstGeom prst="rect">
            <a:avLst/>
          </a:prstGeom>
          <a:noFill/>
          <a:ln>
            <a:noFill/>
          </a:ln>
          <a:extLst>
            <a:ext uri="{53640926-AAD7-44D8-BBD7-CCE9431645EC}">
              <a14:shadowObscured xmlns:a14="http://schemas.microsoft.com/office/drawing/2010/main"/>
            </a:ext>
          </a:extLst>
        </p:spPr>
      </p:pic>
      <p:pic>
        <p:nvPicPr>
          <p:cNvPr id="17" name="תמונה 16" descr="http://www.zionistarchives.org.il/Pages/CzaAjax.ashx?a=viewscan&amp;objId=09001e15806ff50a&amp;objType=cza_poster&amp;scanPag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882" y="3771900"/>
            <a:ext cx="1810887" cy="1841500"/>
          </a:xfrm>
          <a:prstGeom prst="rect">
            <a:avLst/>
          </a:prstGeom>
          <a:noFill/>
          <a:ln>
            <a:noFill/>
          </a:ln>
        </p:spPr>
      </p:pic>
    </p:spTree>
    <p:extLst>
      <p:ext uri="{BB962C8B-B14F-4D97-AF65-F5344CB8AC3E}">
        <p14:creationId xmlns:p14="http://schemas.microsoft.com/office/powerpoint/2010/main" val="8702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par>
                                <p:cTn id="42" presetID="6"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6" grpId="0" animBg="1"/>
      <p:bldP spid="19" grpId="0" animBg="1"/>
      <p:bldP spid="20"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כלכלי- תעסוקה ומזון</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מלבן מעוגל 1"/>
          <p:cNvSpPr/>
          <p:nvPr/>
        </p:nvSpPr>
        <p:spPr>
          <a:xfrm>
            <a:off x="7257126" y="1271588"/>
            <a:ext cx="2011892" cy="11178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האתגר</a:t>
            </a:r>
          </a:p>
        </p:txBody>
      </p:sp>
      <p:sp>
        <p:nvSpPr>
          <p:cNvPr id="6" name="מלבן מעוגל 5"/>
          <p:cNvSpPr/>
          <p:nvPr/>
        </p:nvSpPr>
        <p:spPr>
          <a:xfrm>
            <a:off x="2108200" y="1271588"/>
            <a:ext cx="5148926" cy="11178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smtClean="0">
                <a:solidFill>
                  <a:schemeClr val="tx1"/>
                </a:solidFill>
                <a:latin typeface="David" panose="020E0502060401010101" pitchFamily="34" charset="-79"/>
                <a:cs typeface="David" panose="020E0502060401010101" pitchFamily="34" charset="-79"/>
              </a:rPr>
              <a:t>העלייה ההמונית הצריכה אספקת מזון ומתן אפשרויות תעסוקה, שלא היה בידי המדינה לספק.</a:t>
            </a:r>
          </a:p>
        </p:txBody>
      </p:sp>
      <p:sp>
        <p:nvSpPr>
          <p:cNvPr id="19" name="מלבן מעוגל 18"/>
          <p:cNvSpPr/>
          <p:nvPr/>
        </p:nvSpPr>
        <p:spPr>
          <a:xfrm>
            <a:off x="7257126" y="2389480"/>
            <a:ext cx="2011892" cy="111789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פתרונות</a:t>
            </a:r>
          </a:p>
        </p:txBody>
      </p:sp>
      <p:sp>
        <p:nvSpPr>
          <p:cNvPr id="20" name="מלבן מעוגל 19"/>
          <p:cNvSpPr/>
          <p:nvPr/>
        </p:nvSpPr>
        <p:spPr>
          <a:xfrm>
            <a:off x="2108200" y="2414880"/>
            <a:ext cx="5148926" cy="18650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הונהגה מדיניות 'צנע'.</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נחתם הסכם השילומים עם גרמניה.</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המדינה השקיעה בתשתיות, בבניית שיכונים וערים ובסלילת כבישים, והעסיקה את העולים.</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בוצע פיחות והונהג 'מלווה חובה' למדינה.</a:t>
            </a:r>
          </a:p>
          <a:p>
            <a:pPr marL="342900" indent="-342900">
              <a:buFont typeface="Arial" panose="020B0604020202020204" pitchFamily="34" charset="0"/>
              <a:buChar char="•"/>
            </a:pPr>
            <a:endParaRPr lang="he-IL" sz="2000" b="1" dirty="0" smtClean="0">
              <a:solidFill>
                <a:schemeClr val="tx1"/>
              </a:solidFill>
              <a:latin typeface="David" panose="020E0502060401010101" pitchFamily="34" charset="-79"/>
              <a:cs typeface="David" panose="020E0502060401010101" pitchFamily="34" charset="-79"/>
            </a:endParaRPr>
          </a:p>
        </p:txBody>
      </p:sp>
      <p:sp>
        <p:nvSpPr>
          <p:cNvPr id="3" name="AutoShape 2" descr="תקופת הצנע: המדינה, הנשים, האוכל וישראל הצעירה | הספרייה הלאומי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8" name="תמונה 17" descr="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78594"/>
            <a:ext cx="1910472" cy="2142001"/>
          </a:xfrm>
          <a:prstGeom prst="rect">
            <a:avLst/>
          </a:prstGeom>
          <a:noFill/>
          <a:ln>
            <a:noFill/>
          </a:ln>
        </p:spPr>
      </p:pic>
      <p:pic>
        <p:nvPicPr>
          <p:cNvPr id="21" name="תמונה 20" descr="תקופת הצנע: המדינה, הנשים, האוכל וישראל הצעירה | הספרייה הלאומית"/>
          <p:cNvPicPr/>
          <p:nvPr/>
        </p:nvPicPr>
        <p:blipFill rotWithShape="1">
          <a:blip r:embed="rId4">
            <a:extLst>
              <a:ext uri="{28A0092B-C50C-407E-A947-70E740481C1C}">
                <a14:useLocalDpi xmlns:a14="http://schemas.microsoft.com/office/drawing/2010/main" val="0"/>
              </a:ext>
            </a:extLst>
          </a:blip>
          <a:srcRect t="26379" b="25088"/>
          <a:stretch/>
        </p:blipFill>
        <p:spPr bwMode="auto">
          <a:xfrm>
            <a:off x="2628901" y="4435792"/>
            <a:ext cx="4132262" cy="1317308"/>
          </a:xfrm>
          <a:prstGeom prst="rect">
            <a:avLst/>
          </a:prstGeom>
          <a:noFill/>
          <a:ln>
            <a:noFill/>
          </a:ln>
          <a:extLst>
            <a:ext uri="{53640926-AAD7-44D8-BBD7-CCE9431645EC}">
              <a14:shadowObscured xmlns:a14="http://schemas.microsoft.com/office/drawing/2010/main"/>
            </a:ext>
          </a:extLst>
        </p:spPr>
      </p:pic>
      <p:pic>
        <p:nvPicPr>
          <p:cNvPr id="22" name="תמונה 21" descr="http://www.nostal.co.il/pictures/182%D7%A6%D7%A0%D7%A2---.jpg"/>
          <p:cNvPicPr/>
          <p:nvPr/>
        </p:nvPicPr>
        <p:blipFill>
          <a:blip r:embed="rId5">
            <a:extLst>
              <a:ext uri="{28A0092B-C50C-407E-A947-70E740481C1C}">
                <a14:useLocalDpi xmlns:a14="http://schemas.microsoft.com/office/drawing/2010/main" val="0"/>
              </a:ext>
            </a:extLst>
          </a:blip>
          <a:srcRect/>
          <a:stretch>
            <a:fillRect/>
          </a:stretch>
        </p:blipFill>
        <p:spPr bwMode="auto">
          <a:xfrm>
            <a:off x="155575" y="3266544"/>
            <a:ext cx="1910472" cy="2142174"/>
          </a:xfrm>
          <a:prstGeom prst="rect">
            <a:avLst/>
          </a:prstGeom>
          <a:noFill/>
          <a:ln>
            <a:noFill/>
          </a:ln>
        </p:spPr>
      </p:pic>
    </p:spTree>
    <p:extLst>
      <p:ext uri="{BB962C8B-B14F-4D97-AF65-F5344CB8AC3E}">
        <p14:creationId xmlns:p14="http://schemas.microsoft.com/office/powerpoint/2010/main" val="14557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par>
                                <p:cTn id="42" presetID="6"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in)">
                                      <p:cBhvr>
                                        <p:cTn id="44" dur="2000"/>
                                        <p:tgtEl>
                                          <p:spTgt spid="22"/>
                                        </p:tgtEl>
                                      </p:cBhvr>
                                    </p:animEffect>
                                  </p:childTnLst>
                                </p:cTn>
                              </p:par>
                              <p:par>
                                <p:cTn id="45" presetID="6" presetClass="entr" presetSubtype="16"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6"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לתלמיד</a:t>
            </a: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4101" y="705500"/>
            <a:ext cx="10402896" cy="5386090"/>
          </a:xfrm>
          <a:prstGeom prst="rect">
            <a:avLst/>
          </a:prstGeom>
          <a:noFill/>
        </p:spPr>
        <p:txBody>
          <a:bodyPr wrap="square" rtlCol="1">
            <a:spAutoFit/>
          </a:bodyPr>
          <a:lstStyle/>
          <a:p>
            <a:r>
              <a:rPr lang="he-IL" sz="2000" b="1" dirty="0" smtClean="0">
                <a:latin typeface="David" panose="020E0502060401010101" pitchFamily="34" charset="-79"/>
                <a:cs typeface="David" panose="020E0502060401010101" pitchFamily="34" charset="-79"/>
              </a:rPr>
              <a:t>ענו על השאלות הבאות</a:t>
            </a:r>
            <a:r>
              <a:rPr lang="he-IL" sz="2000" dirty="0" smtClean="0">
                <a:latin typeface="David" panose="020E0502060401010101" pitchFamily="34" charset="-79"/>
                <a:cs typeface="David" panose="020E0502060401010101" pitchFamily="34" charset="-79"/>
              </a:rPr>
              <a:t>:</a:t>
            </a:r>
          </a:p>
          <a:p>
            <a:endParaRPr lang="he-IL" sz="1600" dirty="0">
              <a:latin typeface="David" panose="020E0502060401010101" pitchFamily="34" charset="-79"/>
              <a:cs typeface="David" panose="020E0502060401010101" pitchFamily="34" charset="-79"/>
            </a:endParaRPr>
          </a:p>
          <a:p>
            <a:pPr marL="342900" indent="-342900">
              <a:buAutoNum type="arabicPeriod"/>
            </a:pPr>
            <a:r>
              <a:rPr lang="he-IL" sz="1600" dirty="0" smtClean="0">
                <a:latin typeface="David" panose="020E0502060401010101" pitchFamily="34" charset="-79"/>
                <a:cs typeface="David" panose="020E0502060401010101" pitchFamily="34" charset="-79"/>
              </a:rPr>
              <a:t>מהיכן הגיעו עולים למדינת ישראל לאחר הקמתה.</a:t>
            </a:r>
          </a:p>
          <a:p>
            <a:pPr marL="342900" indent="-342900">
              <a:buAutoNum type="arabicPeriod"/>
            </a:pPr>
            <a:r>
              <a:rPr lang="he-IL" sz="1600" dirty="0" smtClean="0">
                <a:latin typeface="David" panose="020E0502060401010101" pitchFamily="34" charset="-79"/>
                <a:cs typeface="David" panose="020E0502060401010101" pitchFamily="34" charset="-79"/>
              </a:rPr>
              <a:t>ציינו והסבירו שניים מהגורמים להיווצרותה של 'ישראל השניה'.</a:t>
            </a:r>
          </a:p>
          <a:p>
            <a:endParaRPr lang="he-IL" sz="1600" dirty="0">
              <a:latin typeface="David" panose="020E0502060401010101" pitchFamily="34" charset="-79"/>
              <a:cs typeface="David" panose="020E0502060401010101" pitchFamily="34" charset="-79"/>
            </a:endParaRPr>
          </a:p>
          <a:p>
            <a:r>
              <a:rPr lang="he-IL" sz="2000" b="1" dirty="0" smtClean="0">
                <a:latin typeface="David" panose="020E0502060401010101" pitchFamily="34" charset="-79"/>
                <a:cs typeface="David" panose="020E0502060401010101" pitchFamily="34" charset="-79"/>
              </a:rPr>
              <a:t>קראו </a:t>
            </a:r>
            <a:r>
              <a:rPr lang="he-IL" sz="2000" b="1" dirty="0">
                <a:latin typeface="David" panose="020E0502060401010101" pitchFamily="34" charset="-79"/>
                <a:cs typeface="David" panose="020E0502060401010101" pitchFamily="34" charset="-79"/>
              </a:rPr>
              <a:t>את הקטע הבא וענו על השאלות שאחריו</a:t>
            </a:r>
            <a:r>
              <a:rPr lang="he-IL" sz="2000" b="1" dirty="0" smtClean="0">
                <a:latin typeface="David" panose="020E0502060401010101" pitchFamily="34" charset="-79"/>
                <a:cs typeface="David" panose="020E0502060401010101" pitchFamily="34" charset="-79"/>
              </a:rPr>
              <a:t>:</a:t>
            </a:r>
          </a:p>
          <a:p>
            <a:pPr algn="just"/>
            <a:r>
              <a:rPr lang="he-IL" sz="1600" dirty="0">
                <a:latin typeface="David" panose="020E0502060401010101" pitchFamily="34" charset="-79"/>
                <a:cs typeface="David" panose="020E0502060401010101" pitchFamily="34" charset="-79"/>
              </a:rPr>
              <a:t>הוויכוח על המשא ומתן הישיר עם גרמניה בנושא השילומים, שהתקיים בשנים 1952-1951, הסעיר את הציבור הישראלי חודשים ארוכים</a:t>
            </a:r>
            <a:r>
              <a:rPr lang="en-US" sz="16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ההתנגדות למשא ומתן זה, שהקיפה חלקים ניכרים בציבור הישראלי ובפוליטיקה הישראלית, הייתה חריפה ולעתים גם אלימה</a:t>
            </a:r>
            <a:r>
              <a:rPr lang="en-US" sz="1600" dirty="0">
                <a:latin typeface="David" panose="020E0502060401010101" pitchFamily="34" charset="-79"/>
                <a:cs typeface="David" panose="020E0502060401010101" pitchFamily="34" charset="-79"/>
              </a:rPr>
              <a:t>.</a:t>
            </a:r>
          </a:p>
          <a:p>
            <a:pPr algn="just"/>
            <a:r>
              <a:rPr lang="he-IL" sz="1600" dirty="0">
                <a:latin typeface="David" panose="020E0502060401010101" pitchFamily="34" charset="-79"/>
                <a:cs typeface="David" panose="020E0502060401010101" pitchFamily="34" charset="-79"/>
              </a:rPr>
              <a:t>מצדה האחד של הקשת הפוליטית התנגד לכך </a:t>
            </a:r>
            <a:r>
              <a:rPr lang="he-IL" sz="1600" dirty="0" smtClean="0">
                <a:latin typeface="David" panose="020E0502060401010101" pitchFamily="34" charset="-79"/>
                <a:cs typeface="David" panose="020E0502060401010101" pitchFamily="34" charset="-79"/>
              </a:rPr>
              <a:t>השמאל הציוני (מפ"ם) הלא </a:t>
            </a:r>
            <a:r>
              <a:rPr lang="he-IL" sz="1600" dirty="0">
                <a:latin typeface="David" panose="020E0502060401010101" pitchFamily="34" charset="-79"/>
                <a:cs typeface="David" panose="020E0502060401010101" pitchFamily="34" charset="-79"/>
              </a:rPr>
              <a:t>ציוני (מק"י) כאחד. מפ"ם טענה כי יש במשא ומתן זה חילול של זכר הקרבנות שנספו בשואה ובמיוחד חילול זכרם של גיבורי המחתרת, שהיא ראתה עצמה אפוטרופסית שלהם. מק"י קבעה כי המשא ומתן הוא ההוכחה המובהקת להשתעבדותה של ישראל לגוש האימפריאליסטי-הקפיטליסטי, שלדידה היה המשכו הישיר של הגוש הנאצי-הפשיסטי. הקשר בין המאבק בנושא המשא ומתן לבין המלחמה הקרה בולט לנוכח העובדה שמפ"ם, וביתר שאת מק"י, חייבו יצירת קשרים עם מזרח גרמניה, שהשתייכה לגוש הסובייטי</a:t>
            </a:r>
            <a:r>
              <a:rPr lang="en-US" sz="1600" dirty="0">
                <a:latin typeface="David" panose="020E0502060401010101" pitchFamily="34" charset="-79"/>
                <a:cs typeface="David" panose="020E0502060401010101" pitchFamily="34" charset="-79"/>
              </a:rPr>
              <a:t>.</a:t>
            </a:r>
          </a:p>
          <a:p>
            <a:r>
              <a:rPr lang="he-IL" sz="1600" dirty="0">
                <a:latin typeface="David" panose="020E0502060401010101" pitchFamily="34" charset="-79"/>
                <a:cs typeface="David" panose="020E0502060401010101" pitchFamily="34" charset="-79"/>
              </a:rPr>
              <a:t>מצדה האחר של הקשת הפוליטית ניצבה 'חירות', שראתה בכל </a:t>
            </a:r>
            <a:r>
              <a:rPr lang="he-IL" sz="1600" dirty="0" err="1">
                <a:latin typeface="David" panose="020E0502060401010101" pitchFamily="34" charset="-79"/>
                <a:cs typeface="David" panose="020E0502060401010101" pitchFamily="34" charset="-79"/>
              </a:rPr>
              <a:t>שיג</a:t>
            </a:r>
            <a:r>
              <a:rPr lang="he-IL" sz="1600" dirty="0">
                <a:latin typeface="David" panose="020E0502060401010101" pitchFamily="34" charset="-79"/>
                <a:cs typeface="David" panose="020E0502060401010101" pitchFamily="34" charset="-79"/>
              </a:rPr>
              <a:t> ושיח עם הגרמנים, 'עמלק המודרני' על פי תפיסתה, פגיעה שאין חמורה ממנה בכבוד הלאומי. אנשי 'חירות' טענו גם, בדרך כלל בצורה מצועפת, כי מי שנושא ונותן עם השטן הגרמני משהו מתכונות השטן דבק בו. מבחינתה של 'חירות' היה זה מאבק טוטלי, 'לחיים ולמוות', ואפשר היה להפר למענו את כללי המשחק המקובלים במשטר </a:t>
            </a:r>
            <a:r>
              <a:rPr lang="he-IL" sz="1600" dirty="0" smtClean="0">
                <a:latin typeface="David" panose="020E0502060401010101" pitchFamily="34" charset="-79"/>
                <a:cs typeface="David" panose="020E0502060401010101" pitchFamily="34" charset="-79"/>
              </a:rPr>
              <a:t>דמוקרטי.</a:t>
            </a:r>
            <a:r>
              <a:rPr lang="en-US" sz="1600" dirty="0">
                <a:latin typeface="David" panose="020E0502060401010101" pitchFamily="34" charset="-79"/>
                <a:cs typeface="David" panose="020E0502060401010101" pitchFamily="34" charset="-79"/>
              </a:rPr>
              <a:t> </a:t>
            </a:r>
            <a:endParaRPr lang="he-IL" sz="1600" dirty="0" smtClean="0">
              <a:latin typeface="David" panose="020E0502060401010101" pitchFamily="34" charset="-79"/>
              <a:cs typeface="David" panose="020E0502060401010101" pitchFamily="34" charset="-79"/>
            </a:endParaRPr>
          </a:p>
          <a:p>
            <a:r>
              <a:rPr lang="he-IL" sz="1600" dirty="0">
                <a:latin typeface="David" panose="020E0502060401010101" pitchFamily="34" charset="-79"/>
                <a:cs typeface="David" panose="020E0502060401010101" pitchFamily="34" charset="-79"/>
              </a:rPr>
              <a:t>בתווך ניצבו הסיעות הדתיות - הציוניות והחרדיות - שכולן היו שותפות בקואליציה הממשלתית</a:t>
            </a:r>
            <a:r>
              <a:rPr lang="en-US" sz="16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ושבלי תמיכתן לא היה סיכוי להשיג רוב בכנסת להצעת הממשלה לפתוח במשא ומתן עם הגרמנים. בקרב סיעות אלה היו כוחות שמשכו לכיוונים שונים ומנוגדים. לדוגמה בצד אחד של המתרס ניצב חבר הכנסת מרדכי </a:t>
            </a:r>
            <a:r>
              <a:rPr lang="he-IL" sz="1600" dirty="0" err="1">
                <a:latin typeface="David" panose="020E0502060401010101" pitchFamily="34" charset="-79"/>
                <a:cs typeface="David" panose="020E0502060401010101" pitchFamily="34" charset="-79"/>
              </a:rPr>
              <a:t>נורוק</a:t>
            </a:r>
            <a:r>
              <a:rPr lang="he-IL" sz="1600" dirty="0">
                <a:latin typeface="David" panose="020E0502060401010101" pitchFamily="34" charset="-79"/>
                <a:cs typeface="David" panose="020E0502060401010101" pitchFamily="34" charset="-79"/>
              </a:rPr>
              <a:t>, מ'המזרחי', שאיבד את כל משפחתו בשואה, ושהיה מתנגד מובהק למגעים עם גרמניה. ואילו בצד האחר של הקשת ניצב עמיתו של </a:t>
            </a:r>
            <a:r>
              <a:rPr lang="he-IL" sz="1600" dirty="0" err="1">
                <a:latin typeface="David" panose="020E0502060401010101" pitchFamily="34" charset="-79"/>
                <a:cs typeface="David" panose="020E0502060401010101" pitchFamily="34" charset="-79"/>
              </a:rPr>
              <a:t>נורוק</a:t>
            </a:r>
            <a:r>
              <a:rPr lang="he-IL" sz="1600" dirty="0">
                <a:latin typeface="David" panose="020E0502060401010101" pitchFamily="34" charset="-79"/>
                <a:cs typeface="David" panose="020E0502060401010101" pitchFamily="34" charset="-79"/>
              </a:rPr>
              <a:t>, דוד צבי פנקס, שר התחבורה ומנהיג 'המזרחי', שהיה תומך מובהק בשילומים</a:t>
            </a:r>
            <a:r>
              <a:rPr lang="en-US" sz="1600" dirty="0">
                <a:latin typeface="David" panose="020E0502060401010101" pitchFamily="34" charset="-79"/>
                <a:cs typeface="David" panose="020E0502060401010101" pitchFamily="34" charset="-79"/>
              </a:rPr>
              <a:t>.</a:t>
            </a:r>
          </a:p>
          <a:p>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841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4" name="מלבן 3"/>
          <p:cNvSpPr/>
          <p:nvPr/>
        </p:nvSpPr>
        <p:spPr>
          <a:xfrm>
            <a:off x="451170" y="819800"/>
            <a:ext cx="10460931" cy="5016758"/>
          </a:xfrm>
          <a:prstGeom prst="rect">
            <a:avLst/>
          </a:prstGeom>
        </p:spPr>
        <p:txBody>
          <a:bodyPr wrap="square">
            <a:spAutoFit/>
          </a:bodyPr>
          <a:lstStyle/>
          <a:p>
            <a:r>
              <a:rPr lang="he-IL" sz="1600" dirty="0" smtClean="0">
                <a:latin typeface="David" panose="020E0502060401010101" pitchFamily="34" charset="-79"/>
                <a:cs typeface="David" panose="020E0502060401010101" pitchFamily="34" charset="-79"/>
              </a:rPr>
              <a:t>גם במפא"י, מפלגת </a:t>
            </a:r>
            <a:r>
              <a:rPr lang="he-IL" sz="1600" dirty="0">
                <a:latin typeface="David" panose="020E0502060401010101" pitchFamily="34" charset="-79"/>
                <a:cs typeface="David" panose="020E0502060401010101" pitchFamily="34" charset="-79"/>
              </a:rPr>
              <a:t>השלטון, היו שתי קבוצות שהתנגדו לכל קשר עם גרמניה. קבוצה אחת הייתה מורכבת משלושה מנציגי מפא"י בכנסת - יושב ראש הבית יוסף שפרינצק וחברי הכנסת חיים בן-אשר ואליעזר ליבנה, שהיו קשורים בעברם ל'קיבוץ המאוחד</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קבוצה האחרת הייתה מורכבת מניצולי שואה שנמנו עם עסקני המפלגה; בישיבת מרכז המפלגה שדנה בעמדת המפלגה בסוגיה רגישה זו התבטאו אנשי קבוצה זו בחריפות רבה</a:t>
            </a:r>
            <a:r>
              <a:rPr lang="en-US" sz="1600" dirty="0">
                <a:latin typeface="David" panose="020E0502060401010101" pitchFamily="34" charset="-79"/>
                <a:cs typeface="David" panose="020E0502060401010101" pitchFamily="34" charset="-79"/>
              </a:rPr>
              <a:t>.</a:t>
            </a:r>
          </a:p>
          <a:p>
            <a:r>
              <a:rPr lang="he-IL" sz="1600" dirty="0">
                <a:latin typeface="David" panose="020E0502060401010101" pitchFamily="34" charset="-79"/>
                <a:cs typeface="David" panose="020E0502060401010101" pitchFamily="34" charset="-79"/>
              </a:rPr>
              <a:t>מול החזית הרחבה הזאת התייצבה קבוצה לא גדולה שתמכה במשא ומתן ישיר עם הגרמנים, וזאת לא רק מסיבות מעשיות - לנימוקים האידאולוגיים והעקרוניים היה תפקיד מרכזי בדינמיקה שהביאה אותה לתמוך בקיום המשא ומתן, קבוצה זו העלתה מכלול טענות להצדקת המשא ומתן: מצבו הקטסטרופלי של משק המדינה</a:t>
            </a:r>
            <a:r>
              <a:rPr lang="en-US" sz="16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עמד על סף קריסה, ושהיה זקוק לסיוע מכל מקור אפשרי כדי לשרוד; התחושה כי אם לא נתבע פיצויים (לפרט) מהגרמנים נאחר את המועד - בזכות </a:t>
            </a:r>
            <a:r>
              <a:rPr lang="he-IL" sz="1600" dirty="0" smtClean="0">
                <a:latin typeface="David" panose="020E0502060401010101" pitchFamily="34" charset="-79"/>
                <a:cs typeface="David" panose="020E0502060401010101" pitchFamily="34" charset="-79"/>
              </a:rPr>
              <a:t>המלחמה הקרה</a:t>
            </a:r>
            <a:r>
              <a:rPr lang="en-US" sz="16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והסכסוך בין הגושים גרמניה תזכה להתקבל מחדש למשפחת העמים בלי שתשלם את חובה לעם היהודי; האמונה כי מי שמתיר לרוצח לרשת את רכוש קרבנו מוסיף חטא על פשע והטענה כי אין לפרש את השילומים (למדינה) בשום פנים ואופן כמחילה על פשעים שלעולם לא תהיה עליהם מחילה</a:t>
            </a:r>
            <a:r>
              <a:rPr lang="en-US" sz="1600" dirty="0">
                <a:latin typeface="David" panose="020E0502060401010101" pitchFamily="34" charset="-79"/>
                <a:cs typeface="David" panose="020E0502060401010101" pitchFamily="34" charset="-79"/>
              </a:rPr>
              <a:t>.</a:t>
            </a:r>
          </a:p>
          <a:p>
            <a:r>
              <a:rPr lang="he-IL" sz="1600" dirty="0">
                <a:latin typeface="David" panose="020E0502060401010101" pitchFamily="34" charset="-79"/>
                <a:cs typeface="David" panose="020E0502060401010101" pitchFamily="34" charset="-79"/>
              </a:rPr>
              <a:t>קבוצה זו ניהלה בזהירות רבה ומתוך חששות מרובים את המאבק להשגת אישורה של הכנסת לקיום המשא ומתן עם גרמניה. הזהירות והחששות נבעו משלושה גורמים. הגורם הראשון והמכריע היה החרדה משבירת הטאבו בכל הנוגע לגרמניה - הרי באותם ימים, חמש שנים לאחר תום השואה, שרר בישראל חרם מוחלט על גרמניה, הגרמנים והגרמניות. הגורם השני היה המודעות שהרוב אינו מובטח, ושייתכן שהכנסת לא תאשר את החלטת הממשלה לפתוח במשא ומתן ישיר. העובדה שבסופו של דבר תמכו שישים ואחד מחברי הכנסת בהצעת הממשלה נתפסה כניצחון גדול ובלתי צפוי של תומכי המשא ומתן. הגורם השלישי, הקשור לשני, היה התחושה שהמאבק איננו רק על הנושא הקונקרטי העומד על סדר היום - חשוב ככל שהיה - אלא על עצם הלגיטימיות של השלטון</a:t>
            </a:r>
            <a:r>
              <a:rPr lang="en-US" sz="1600" dirty="0">
                <a:latin typeface="David" panose="020E0502060401010101" pitchFamily="34" charset="-79"/>
                <a:cs typeface="David" panose="020E0502060401010101" pitchFamily="34" charset="-79"/>
              </a:rPr>
              <a:t>. </a:t>
            </a:r>
            <a:endParaRPr lang="he-IL" sz="1600" dirty="0" smtClean="0">
              <a:latin typeface="David" panose="020E0502060401010101" pitchFamily="34" charset="-79"/>
              <a:cs typeface="David" panose="020E0502060401010101" pitchFamily="34" charset="-79"/>
            </a:endParaRPr>
          </a:p>
          <a:p>
            <a:endParaRPr lang="he-IL" sz="1600" dirty="0" smtClean="0">
              <a:latin typeface="David" panose="020E0502060401010101" pitchFamily="34" charset="-79"/>
              <a:cs typeface="David" panose="020E0502060401010101" pitchFamily="34" charset="-79"/>
            </a:endParaRPr>
          </a:p>
          <a:p>
            <a:pPr algn="l"/>
            <a:r>
              <a:rPr lang="he-IL" sz="1600" dirty="0" smtClean="0">
                <a:latin typeface="David" panose="020E0502060401010101" pitchFamily="34" charset="-79"/>
                <a:cs typeface="David" panose="020E0502060401010101" pitchFamily="34" charset="-79"/>
              </a:rPr>
              <a:t>(יחיעם ווייץ, משה שרת והסכם השילומים עם גרמניה 1949-1952)</a:t>
            </a:r>
            <a:endParaRPr lang="en-US" sz="1600" dirty="0">
              <a:latin typeface="David" panose="020E0502060401010101" pitchFamily="34" charset="-79"/>
              <a:cs typeface="David" panose="020E0502060401010101" pitchFamily="34" charset="-79"/>
            </a:endParaRPr>
          </a:p>
          <a:p>
            <a:r>
              <a:rPr lang="en-US" sz="1600" dirty="0">
                <a:latin typeface="David" panose="020E0502060401010101" pitchFamily="34" charset="-79"/>
                <a:cs typeface="David" panose="020E0502060401010101" pitchFamily="34" charset="-79"/>
              </a:rPr>
              <a:t> </a:t>
            </a:r>
          </a:p>
          <a:p>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69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4" name="מלבן 3"/>
          <p:cNvSpPr/>
          <p:nvPr/>
        </p:nvSpPr>
        <p:spPr>
          <a:xfrm>
            <a:off x="451170" y="819800"/>
            <a:ext cx="10460931" cy="1631216"/>
          </a:xfrm>
          <a:prstGeom prst="rect">
            <a:avLst/>
          </a:prstGeom>
        </p:spPr>
        <p:txBody>
          <a:bodyPr wrap="square">
            <a:spAutoFit/>
          </a:bodyPr>
          <a:lstStyle/>
          <a:p>
            <a:r>
              <a:rPr lang="he-IL" sz="2000" b="1" dirty="0" smtClean="0">
                <a:latin typeface="David" panose="020E0502060401010101" pitchFamily="34" charset="-79"/>
                <a:cs typeface="David" panose="020E0502060401010101" pitchFamily="34" charset="-79"/>
              </a:rPr>
              <a:t>שאלות:</a:t>
            </a:r>
          </a:p>
          <a:p>
            <a:endParaRPr lang="he-IL" sz="1600" dirty="0">
              <a:latin typeface="David" panose="020E0502060401010101" pitchFamily="34" charset="-79"/>
              <a:cs typeface="David" panose="020E0502060401010101" pitchFamily="34" charset="-79"/>
            </a:endParaRPr>
          </a:p>
          <a:p>
            <a:pPr marL="342900" indent="-342900">
              <a:buAutoNum type="arabicPeriod"/>
            </a:pPr>
            <a:r>
              <a:rPr lang="he-IL" sz="1600" dirty="0" smtClean="0">
                <a:latin typeface="David" panose="020E0502060401010101" pitchFamily="34" charset="-79"/>
                <a:cs typeface="David" panose="020E0502060401010101" pitchFamily="34" charset="-79"/>
              </a:rPr>
              <a:t>על פי מה שלמדתם, מה היה הסכם השילומים עם גרמניה?</a:t>
            </a:r>
          </a:p>
          <a:p>
            <a:pPr marL="342900" indent="-342900">
              <a:buAutoNum type="arabicPeriod"/>
            </a:pPr>
            <a:r>
              <a:rPr lang="he-IL" sz="1600" dirty="0" smtClean="0">
                <a:latin typeface="David" panose="020E0502060401010101" pitchFamily="34" charset="-79"/>
                <a:cs typeface="David" panose="020E0502060401010101" pitchFamily="34" charset="-79"/>
              </a:rPr>
              <a:t>כתבו על פי הקטע שני נימוקים בעד ההסכם.</a:t>
            </a:r>
          </a:p>
          <a:p>
            <a:pPr marL="342900" indent="-342900">
              <a:buAutoNum type="arabicPeriod"/>
            </a:pPr>
            <a:r>
              <a:rPr lang="he-IL" sz="1600" dirty="0" smtClean="0">
                <a:latin typeface="David" panose="020E0502060401010101" pitchFamily="34" charset="-79"/>
                <a:cs typeface="David" panose="020E0502060401010101" pitchFamily="34" charset="-79"/>
              </a:rPr>
              <a:t>כיצד נימקו את התנגדותם שוללי ההסכם מימין ומשמאל?</a:t>
            </a:r>
          </a:p>
          <a:p>
            <a:pPr marL="342900" indent="-342900">
              <a:buAutoNum type="arabicPeriod"/>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608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4" name="מלבן 3"/>
          <p:cNvSpPr/>
          <p:nvPr/>
        </p:nvSpPr>
        <p:spPr>
          <a:xfrm>
            <a:off x="451170" y="819800"/>
            <a:ext cx="10460931" cy="4770537"/>
          </a:xfrm>
          <a:prstGeom prst="rect">
            <a:avLst/>
          </a:prstGeom>
        </p:spPr>
        <p:txBody>
          <a:bodyPr wrap="square">
            <a:spAutoFit/>
          </a:bodyPr>
          <a:lstStyle/>
          <a:p>
            <a:pPr lvl="0"/>
            <a:r>
              <a:rPr lang="he-IL" sz="2400" b="1" u="sng" dirty="0">
                <a:latin typeface="David" panose="020E0502060401010101" pitchFamily="34" charset="-79"/>
                <a:cs typeface="David" panose="020E0502060401010101" pitchFamily="34" charset="-79"/>
              </a:rPr>
              <a:t>העלייה בשנות ה-50 </a:t>
            </a:r>
            <a:endParaRPr lang="en-US"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"אתמול הוכרז מטעם הרבנים התימנים במחנה עין שמר צום כללי נגד גזרת החינוך, תושבי המחנה ישבו לארץ והרבו בתפילות ובבכיות , תקעו בשופר .... מכל הסביבה באו רבים להשתתף בתפילה ובתענית ,אך השוטרים לא נתנו להם להיכנס למחנה ומחאותיהם לא הועילו"  במקביל סערו הרוחות גם בארץ. סודר ביקור של הרב הראשי דאז הרב הרצוג , הרב </a:t>
            </a:r>
            <a:r>
              <a:rPr lang="he-IL" sz="2400" dirty="0" err="1">
                <a:latin typeface="David" panose="020E0502060401010101" pitchFamily="34" charset="-79"/>
                <a:cs typeface="David" panose="020E0502060401010101" pitchFamily="34" charset="-79"/>
              </a:rPr>
              <a:t>אונטרמן</a:t>
            </a:r>
            <a:r>
              <a:rPr lang="he-IL" sz="2400" dirty="0">
                <a:latin typeface="David" panose="020E0502060401010101" pitchFamily="34" charset="-79"/>
                <a:cs typeface="David" panose="020E0502060401010101" pitchFamily="34" charset="-79"/>
              </a:rPr>
              <a:t> מת"א , והרב דיסקין רבה של פרדס חנה. הללו יצאו לסיור במחנות, לבדוק מקרוב את הנעשה בהן. כשהגיעו הרבנים לעין שמר, סרבו שומרי המחנות להתיר להם להיכנס. רק לאחר ויכוח נוקב הוכנסו לשטח המחנה. כשהגיעו הרבנים למשרד , קם המנהל וברח. הם המשיכו לבית הכנסת, שם המתין להם קהל אלפים מאנשי המחנה. הם דרשו דרשות ועודדו את העולים. בתום העצרת הם נפגשו עם רבני המחנה ושמעו תלונות מהעולים על סדרי החינוך במחנה והתנהגותם הנלוזה (העקומה) של אנשי המחנה. </a:t>
            </a:r>
            <a:endParaRPr lang="en-US" sz="2400" dirty="0">
              <a:latin typeface="David" panose="020E0502060401010101" pitchFamily="34" charset="-79"/>
              <a:cs typeface="David" panose="020E0502060401010101" pitchFamily="34" charset="-79"/>
            </a:endParaRPr>
          </a:p>
          <a:p>
            <a:pPr algn="l"/>
            <a:r>
              <a:rPr lang="he-IL" sz="2400" dirty="0">
                <a:latin typeface="David" panose="020E0502060401010101" pitchFamily="34" charset="-79"/>
                <a:cs typeface="David" panose="020E0502060401010101" pitchFamily="34" charset="-79"/>
              </a:rPr>
              <a:t>                              (עיתון הקול, כ"ה אדר תש"י – 1950) </a:t>
            </a:r>
            <a:endParaRPr lang="en-US" sz="2400" dirty="0">
              <a:latin typeface="David" panose="020E0502060401010101" pitchFamily="34" charset="-79"/>
              <a:cs typeface="David" panose="020E0502060401010101" pitchFamily="34" charset="-79"/>
            </a:endParaRPr>
          </a:p>
          <a:p>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608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5" name="מלבן 4"/>
          <p:cNvSpPr/>
          <p:nvPr/>
        </p:nvSpPr>
        <p:spPr>
          <a:xfrm>
            <a:off x="2654300" y="1370737"/>
            <a:ext cx="6997700" cy="3416320"/>
          </a:xfrm>
          <a:prstGeom prst="rect">
            <a:avLst/>
          </a:prstGeom>
        </p:spPr>
        <p:txBody>
          <a:bodyPr wrap="square">
            <a:spAutoFit/>
          </a:bodyPr>
          <a:lstStyle/>
          <a:p>
            <a:pPr lvl="0" algn="just">
              <a:lnSpc>
                <a:spcPct val="150000"/>
              </a:lnSpc>
              <a:tabLst>
                <a:tab pos="486410" algn="l"/>
              </a:tabLst>
            </a:pPr>
            <a:r>
              <a:rPr lang="he-IL" sz="2400" b="1" dirty="0" smtClean="0">
                <a:latin typeface="Calibri" panose="020F0502020204030204" pitchFamily="34" charset="0"/>
                <a:ea typeface="Calibri" panose="020F0502020204030204" pitchFamily="34" charset="0"/>
                <a:cs typeface="David" panose="020E0502060401010101" pitchFamily="34" charset="-79"/>
              </a:rPr>
              <a:t>שאלות</a:t>
            </a:r>
            <a:r>
              <a:rPr lang="he-IL" sz="2400" dirty="0" smtClean="0">
                <a:latin typeface="Calibri" panose="020F0502020204030204" pitchFamily="34" charset="0"/>
                <a:ea typeface="Calibri" panose="020F0502020204030204" pitchFamily="34" charset="0"/>
                <a:cs typeface="David" panose="020E0502060401010101" pitchFamily="34" charset="-79"/>
              </a:rPr>
              <a:t>:</a:t>
            </a:r>
          </a:p>
          <a:p>
            <a:pPr marL="342900" lvl="0" indent="-342900" algn="just">
              <a:lnSpc>
                <a:spcPct val="150000"/>
              </a:lnSpc>
              <a:buAutoNum type="arabicPeriod"/>
              <a:tabLst>
                <a:tab pos="486410" algn="l"/>
              </a:tabLst>
            </a:pPr>
            <a:r>
              <a:rPr lang="he-IL" sz="2400" dirty="0" smtClean="0">
                <a:latin typeface="Calibri" panose="020F0502020204030204" pitchFamily="34" charset="0"/>
                <a:ea typeface="Calibri" panose="020F0502020204030204" pitchFamily="34" charset="0"/>
                <a:cs typeface="David" panose="020E0502060401010101" pitchFamily="34" charset="-79"/>
              </a:rPr>
              <a:t>מאילו </a:t>
            </a:r>
            <a:r>
              <a:rPr lang="he-IL" sz="2400" dirty="0">
                <a:latin typeface="Calibri" panose="020F0502020204030204" pitchFamily="34" charset="0"/>
                <a:ea typeface="Calibri" panose="020F0502020204030204" pitchFamily="34" charset="0"/>
                <a:cs typeface="David" panose="020E0502060401010101" pitchFamily="34" charset="-79"/>
              </a:rPr>
              <a:t>מקומות הגיעו העולים בשנות </a:t>
            </a:r>
            <a:r>
              <a:rPr lang="he-IL" sz="2400" dirty="0" smtClean="0">
                <a:latin typeface="Calibri" panose="020F0502020204030204" pitchFamily="34" charset="0"/>
                <a:ea typeface="Calibri" panose="020F0502020204030204" pitchFamily="34" charset="0"/>
                <a:cs typeface="David" panose="020E0502060401010101" pitchFamily="34" charset="-79"/>
              </a:rPr>
              <a:t>החמישים? </a:t>
            </a:r>
          </a:p>
          <a:p>
            <a:pPr lvl="0" algn="just">
              <a:lnSpc>
                <a:spcPct val="150000"/>
              </a:lnSpc>
              <a:tabLst>
                <a:tab pos="486410" algn="l"/>
              </a:tabLst>
            </a:pP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smtClean="0">
                <a:latin typeface="Calibri" panose="020F0502020204030204" pitchFamily="34" charset="0"/>
                <a:ea typeface="Calibri" panose="020F0502020204030204" pitchFamily="34" charset="0"/>
                <a:cs typeface="David" panose="020E0502060401010101" pitchFamily="34" charset="-79"/>
              </a:rPr>
              <a:t>     ציינו </a:t>
            </a:r>
            <a:r>
              <a:rPr lang="he-IL" sz="2400" dirty="0">
                <a:latin typeface="Calibri" panose="020F0502020204030204" pitchFamily="34" charset="0"/>
                <a:ea typeface="Calibri" panose="020F0502020204030204" pitchFamily="34" charset="0"/>
                <a:cs typeface="David" panose="020E0502060401010101" pitchFamily="34" charset="-79"/>
              </a:rPr>
              <a:t>שמות של </a:t>
            </a:r>
            <a:r>
              <a:rPr lang="he-IL" sz="2400" b="1" u="sng" dirty="0">
                <a:latin typeface="Calibri" panose="020F0502020204030204" pitchFamily="34" charset="0"/>
                <a:ea typeface="Calibri" panose="020F0502020204030204" pitchFamily="34" charset="0"/>
                <a:cs typeface="David" panose="020E0502060401010101" pitchFamily="34" charset="-79"/>
              </a:rPr>
              <a:t>שלושה</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smtClean="0">
                <a:latin typeface="Calibri" panose="020F0502020204030204" pitchFamily="34" charset="0"/>
                <a:ea typeface="Calibri" panose="020F0502020204030204" pitchFamily="34" charset="0"/>
                <a:cs typeface="David" panose="020E0502060401010101" pitchFamily="34" charset="-79"/>
              </a:rPr>
              <a:t>מקומות </a:t>
            </a:r>
            <a:r>
              <a:rPr lang="he-IL" sz="2400" b="1" u="sng" dirty="0">
                <a:latin typeface="Calibri" panose="020F0502020204030204" pitchFamily="34" charset="0"/>
                <a:ea typeface="Calibri" panose="020F0502020204030204" pitchFamily="34" charset="0"/>
                <a:cs typeface="David" panose="020E0502060401010101" pitchFamily="34" charset="-79"/>
              </a:rPr>
              <a:t>אחד </a:t>
            </a:r>
            <a:r>
              <a:rPr lang="he-IL" sz="2400" dirty="0">
                <a:latin typeface="Calibri" panose="020F0502020204030204" pitchFamily="34" charset="0"/>
                <a:ea typeface="Calibri" panose="020F0502020204030204" pitchFamily="34" charset="0"/>
                <a:cs typeface="David" panose="020E0502060401010101" pitchFamily="34" charset="-79"/>
              </a:rPr>
              <a:t>המוזכר בקטע </a:t>
            </a:r>
            <a:r>
              <a:rPr lang="he-IL" sz="2400" b="1" u="sng" dirty="0">
                <a:latin typeface="Calibri" panose="020F0502020204030204" pitchFamily="34" charset="0"/>
                <a:ea typeface="Calibri" panose="020F0502020204030204" pitchFamily="34" charset="0"/>
                <a:cs typeface="David" panose="020E0502060401010101" pitchFamily="34" charset="-79"/>
              </a:rPr>
              <a:t>ושני</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smtClean="0">
                <a:latin typeface="Calibri" panose="020F0502020204030204" pitchFamily="34" charset="0"/>
                <a:ea typeface="Calibri" panose="020F0502020204030204" pitchFamily="34" charset="0"/>
                <a:cs typeface="David" panose="020E0502060401010101" pitchFamily="34" charset="-79"/>
              </a:rPr>
              <a:t> 		מקומות </a:t>
            </a:r>
            <a:r>
              <a:rPr lang="he-IL" sz="2400" smtClean="0">
                <a:latin typeface="Calibri" panose="020F0502020204030204" pitchFamily="34" charset="0"/>
                <a:ea typeface="Calibri" panose="020F0502020204030204" pitchFamily="34" charset="0"/>
                <a:cs typeface="David" panose="020E0502060401010101" pitchFamily="34" charset="-79"/>
              </a:rPr>
              <a:t>שלמדת בכיתה?</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pPr>
            <a:r>
              <a:rPr lang="he-IL" sz="2400" dirty="0" smtClean="0">
                <a:latin typeface="Times New Roman" panose="02020603050405020304" pitchFamily="18" charset="0"/>
                <a:ea typeface="Times New Roman" panose="02020603050405020304" pitchFamily="18" charset="0"/>
                <a:cs typeface="David" panose="020E0502060401010101" pitchFamily="34" charset="-79"/>
              </a:rPr>
              <a:t>2.  </a:t>
            </a:r>
            <a:r>
              <a:rPr lang="he-IL" sz="2400" u="sng" dirty="0" smtClean="0">
                <a:latin typeface="Times New Roman" panose="02020603050405020304" pitchFamily="18" charset="0"/>
                <a:ea typeface="Times New Roman" panose="02020603050405020304" pitchFamily="18" charset="0"/>
                <a:cs typeface="David" panose="020E0502060401010101" pitchFamily="34" charset="-79"/>
              </a:rPr>
              <a:t>ציין </a:t>
            </a:r>
            <a:r>
              <a:rPr lang="he-IL" sz="2400" u="sng" dirty="0">
                <a:latin typeface="Times New Roman" panose="02020603050405020304" pitchFamily="18" charset="0"/>
                <a:ea typeface="Times New Roman" panose="02020603050405020304" pitchFamily="18" charset="0"/>
                <a:cs typeface="David" panose="020E0502060401010101" pitchFamily="34" charset="-79"/>
              </a:rPr>
              <a:t>והסבר</a:t>
            </a:r>
            <a:r>
              <a:rPr lang="he-IL" sz="2400" b="1" u="sng" dirty="0">
                <a:latin typeface="Times New Roman" panose="02020603050405020304" pitchFamily="18" charset="0"/>
                <a:ea typeface="Times New Roman" panose="02020603050405020304" pitchFamily="18" charset="0"/>
                <a:cs typeface="David" panose="020E0502060401010101" pitchFamily="34" charset="-79"/>
              </a:rPr>
              <a:t> שני</a:t>
            </a:r>
            <a:r>
              <a:rPr lang="he-IL" sz="2400" dirty="0">
                <a:latin typeface="Times New Roman" panose="02020603050405020304" pitchFamily="18" charset="0"/>
                <a:ea typeface="Times New Roman" panose="02020603050405020304" pitchFamily="18" charset="0"/>
                <a:cs typeface="David" panose="020E0502060401010101" pitchFamily="34" charset="-79"/>
              </a:rPr>
              <a:t> קשיים שהיו לעולים על פי הקטע  ועל פי מה </a:t>
            </a:r>
            <a:r>
              <a:rPr lang="he-IL" sz="2400" dirty="0" smtClean="0">
                <a:latin typeface="Times New Roman" panose="02020603050405020304" pitchFamily="18" charset="0"/>
                <a:ea typeface="Times New Roman" panose="02020603050405020304" pitchFamily="18" charset="0"/>
                <a:cs typeface="David" panose="020E0502060401010101" pitchFamily="34" charset="-79"/>
              </a:rPr>
              <a:t>שלמדת בכיתה.</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38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Google Shape;239;p5"/>
          <p:cNvSpPr txBox="1">
            <a:spLocks/>
          </p:cNvSpPr>
          <p:nvPr/>
        </p:nvSpPr>
        <p:spPr>
          <a:xfrm>
            <a:off x="1405020" y="3144604"/>
            <a:ext cx="9600545" cy="4117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b="1" dirty="0" smtClean="0">
                <a:solidFill>
                  <a:srgbClr val="002060"/>
                </a:solidFill>
                <a:latin typeface="David" panose="020E0502060401010101" pitchFamily="34" charset="-79"/>
                <a:cs typeface="David" panose="020E0502060401010101" pitchFamily="34" charset="-79"/>
              </a:rPr>
              <a:t>נושא השיעור: אתגרים כלכליים וחברתיים לאחר הקמת מדינת ישראל</a:t>
            </a:r>
            <a:endParaRPr lang="he-IL" b="1" dirty="0">
              <a:solidFill>
                <a:srgbClr val="002060"/>
              </a:solidFill>
              <a:latin typeface="David" panose="020E0502060401010101" pitchFamily="34" charset="-79"/>
              <a:cs typeface="David" panose="020E0502060401010101" pitchFamily="34" charset="-79"/>
            </a:endParaRPr>
          </a:p>
        </p:txBody>
      </p:sp>
      <p:sp>
        <p:nvSpPr>
          <p:cNvPr id="6" name="Text Placeholder 1">
            <a:extLst>
              <a:ext uri="{FF2B5EF4-FFF2-40B4-BE49-F238E27FC236}">
                <a16:creationId xmlns="" xmlns:a16="http://schemas.microsoft.com/office/drawing/2014/main" id="{12874761-6EDB-5D40-A79B-9C82F478C33E}"/>
              </a:ext>
            </a:extLst>
          </p:cNvPr>
          <p:cNvSpPr txBox="1">
            <a:spLocks/>
          </p:cNvSpPr>
          <p:nvPr/>
        </p:nvSpPr>
        <p:spPr>
          <a:xfrm>
            <a:off x="2727964" y="4331963"/>
            <a:ext cx="6704013" cy="3858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3200" b="1" dirty="0" smtClean="0">
                <a:solidFill>
                  <a:srgbClr val="002060"/>
                </a:solidFill>
                <a:latin typeface="David" panose="020E0502060401010101" pitchFamily="34" charset="-79"/>
                <a:cs typeface="David" panose="020E0502060401010101" pitchFamily="34" charset="-79"/>
                <a:sym typeface="Calibri"/>
              </a:rPr>
              <a:t>עם המורה: אוריאל </a:t>
            </a:r>
            <a:r>
              <a:rPr lang="he-IL" sz="3200" b="1" dirty="0" err="1" smtClean="0">
                <a:solidFill>
                  <a:srgbClr val="002060"/>
                </a:solidFill>
                <a:latin typeface="David" panose="020E0502060401010101" pitchFamily="34" charset="-79"/>
                <a:cs typeface="David" panose="020E0502060401010101" pitchFamily="34" charset="-79"/>
                <a:sym typeface="Calibri"/>
              </a:rPr>
              <a:t>שמידוב</a:t>
            </a:r>
            <a:endParaRPr lang="he-IL" sz="3200" b="1" dirty="0">
              <a:solidFill>
                <a:srgbClr val="002060"/>
              </a:solidFill>
              <a:latin typeface="David" panose="020E0502060401010101" pitchFamily="34" charset="-79"/>
              <a:cs typeface="David" panose="020E0502060401010101" pitchFamily="34" charset="-79"/>
              <a:sym typeface="Calibri"/>
            </a:endParaRPr>
          </a:p>
        </p:txBody>
      </p:sp>
      <p:sp>
        <p:nvSpPr>
          <p:cNvPr id="8" name="Google Shape;238;p5"/>
          <p:cNvSpPr txBox="1">
            <a:spLocks/>
          </p:cNvSpPr>
          <p:nvPr/>
        </p:nvSpPr>
        <p:spPr>
          <a:xfrm>
            <a:off x="2222637" y="2048429"/>
            <a:ext cx="8382413"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e-IL" sz="5400" b="1" dirty="0">
                <a:solidFill>
                  <a:srgbClr val="002060"/>
                </a:solidFill>
                <a:latin typeface="David" panose="020E0502060401010101" pitchFamily="34" charset="-79"/>
                <a:cs typeface="David" panose="020E0502060401010101" pitchFamily="34" charset="-79"/>
              </a:rPr>
              <a:t>שיעור היסטוריה לכיתות </a:t>
            </a:r>
            <a:r>
              <a:rPr lang="he-IL" sz="5400" b="1" dirty="0" smtClean="0">
                <a:solidFill>
                  <a:srgbClr val="002060"/>
                </a:solidFill>
                <a:latin typeface="David" panose="020E0502060401010101" pitchFamily="34" charset="-79"/>
                <a:cs typeface="David" panose="020E0502060401010101" pitchFamily="34" charset="-79"/>
              </a:rPr>
              <a:t>י'-י"א</a:t>
            </a:r>
            <a:endParaRPr lang="he-IL" sz="5400" b="1"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37826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17" name="תמונה 16" descr="שער העלייה – ויקיפדיה"/>
          <p:cNvPicPr/>
          <p:nvPr/>
        </p:nvPicPr>
        <p:blipFill rotWithShape="1">
          <a:blip r:embed="rId3" cstate="print">
            <a:extLst>
              <a:ext uri="{28A0092B-C50C-407E-A947-70E740481C1C}">
                <a14:useLocalDpi xmlns:a14="http://schemas.microsoft.com/office/drawing/2010/main" val="0"/>
              </a:ext>
            </a:extLst>
          </a:blip>
          <a:srcRect t="21394"/>
          <a:stretch/>
        </p:blipFill>
        <p:spPr bwMode="auto">
          <a:xfrm>
            <a:off x="7434091" y="783057"/>
            <a:ext cx="1967865" cy="2200596"/>
          </a:xfrm>
          <a:prstGeom prst="rect">
            <a:avLst/>
          </a:prstGeom>
          <a:noFill/>
          <a:ln>
            <a:noFill/>
          </a:ln>
          <a:extLst>
            <a:ext uri="{53640926-AAD7-44D8-BBD7-CCE9431645EC}">
              <a14:shadowObscured xmlns:a14="http://schemas.microsoft.com/office/drawing/2010/main"/>
            </a:ext>
          </a:extLst>
        </p:spPr>
      </p:pic>
      <p:pic>
        <p:nvPicPr>
          <p:cNvPr id="16" name="תמונה 15" descr="https://blog.nli.org.il/wp-content/uploads/2018/03/kastner715.jpg"/>
          <p:cNvPicPr/>
          <p:nvPr/>
        </p:nvPicPr>
        <p:blipFill>
          <a:blip r:embed="rId4">
            <a:extLst>
              <a:ext uri="{28A0092B-C50C-407E-A947-70E740481C1C}">
                <a14:useLocalDpi xmlns:a14="http://schemas.microsoft.com/office/drawing/2010/main" val="0"/>
              </a:ext>
            </a:extLst>
          </a:blip>
          <a:srcRect/>
          <a:stretch>
            <a:fillRect/>
          </a:stretch>
        </p:blipFill>
        <p:spPr bwMode="auto">
          <a:xfrm>
            <a:off x="4347204" y="783056"/>
            <a:ext cx="3069595" cy="2251388"/>
          </a:xfrm>
          <a:prstGeom prst="rect">
            <a:avLst/>
          </a:prstGeom>
          <a:noFill/>
          <a:ln>
            <a:noFill/>
          </a:ln>
        </p:spPr>
      </p:pic>
      <p:pic>
        <p:nvPicPr>
          <p:cNvPr id="15" name="תמונה 14" descr="נחשף: אשתו של אדולף אייכמן ביקרה אותו לפני שהוצא להורג"/>
          <p:cNvPicPr/>
          <p:nvPr/>
        </p:nvPicPr>
        <p:blipFill>
          <a:blip r:embed="rId5">
            <a:extLst>
              <a:ext uri="{28A0092B-C50C-407E-A947-70E740481C1C}">
                <a14:useLocalDpi xmlns:a14="http://schemas.microsoft.com/office/drawing/2010/main" val="0"/>
              </a:ext>
            </a:extLst>
          </a:blip>
          <a:srcRect/>
          <a:stretch>
            <a:fillRect/>
          </a:stretch>
        </p:blipFill>
        <p:spPr bwMode="auto">
          <a:xfrm>
            <a:off x="447675" y="783056"/>
            <a:ext cx="3882237" cy="2811044"/>
          </a:xfrm>
          <a:prstGeom prst="rect">
            <a:avLst/>
          </a:prstGeom>
          <a:noFill/>
          <a:ln>
            <a:noFill/>
          </a:ln>
        </p:spPr>
      </p:pic>
      <p:pic>
        <p:nvPicPr>
          <p:cNvPr id="21" name="תמונה 20" descr="תקופת הצנע: המדינה, הנשים, האוכל וישראל הצעירה | הספרייה הלאומית"/>
          <p:cNvPicPr/>
          <p:nvPr/>
        </p:nvPicPr>
        <p:blipFill rotWithShape="1">
          <a:blip r:embed="rId6">
            <a:extLst>
              <a:ext uri="{28A0092B-C50C-407E-A947-70E740481C1C}">
                <a14:useLocalDpi xmlns:a14="http://schemas.microsoft.com/office/drawing/2010/main" val="0"/>
              </a:ext>
            </a:extLst>
          </a:blip>
          <a:srcRect l="16074" r="15834"/>
          <a:stretch/>
        </p:blipFill>
        <p:spPr bwMode="auto">
          <a:xfrm>
            <a:off x="6059093" y="2983652"/>
            <a:ext cx="3336925" cy="2543175"/>
          </a:xfrm>
          <a:prstGeom prst="rect">
            <a:avLst/>
          </a:prstGeom>
          <a:noFill/>
          <a:ln>
            <a:noFill/>
          </a:ln>
          <a:extLst>
            <a:ext uri="{53640926-AAD7-44D8-BBD7-CCE9431645EC}">
              <a14:shadowObscured xmlns:a14="http://schemas.microsoft.com/office/drawing/2010/main"/>
            </a:ext>
          </a:extLst>
        </p:spPr>
      </p:pic>
      <p:pic>
        <p:nvPicPr>
          <p:cNvPr id="22" name="תמונה 21" descr="בעזרת השילומים, לא בזכותם"/>
          <p:cNvPicPr/>
          <p:nvPr/>
        </p:nvPicPr>
        <p:blipFill>
          <a:blip r:embed="rId7">
            <a:extLst>
              <a:ext uri="{28A0092B-C50C-407E-A947-70E740481C1C}">
                <a14:useLocalDpi xmlns:a14="http://schemas.microsoft.com/office/drawing/2010/main" val="0"/>
              </a:ext>
            </a:extLst>
          </a:blip>
          <a:srcRect/>
          <a:stretch>
            <a:fillRect/>
          </a:stretch>
        </p:blipFill>
        <p:spPr bwMode="auto">
          <a:xfrm>
            <a:off x="430382" y="2956233"/>
            <a:ext cx="5628711" cy="2570594"/>
          </a:xfrm>
          <a:prstGeom prst="rect">
            <a:avLst/>
          </a:prstGeom>
          <a:noFill/>
          <a:ln>
            <a:noFill/>
          </a:ln>
        </p:spPr>
      </p:pic>
      <p:sp>
        <p:nvSpPr>
          <p:cNvPr id="10" name="TextBox 9"/>
          <p:cNvSpPr txBox="1"/>
          <p:nvPr/>
        </p:nvSpPr>
        <p:spPr>
          <a:xfrm>
            <a:off x="1145420" y="1953200"/>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אתגרים חברתיים</a:t>
            </a:r>
            <a:endParaRPr lang="he-IL" dirty="0"/>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5420" y="3034444"/>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אתגרים כלכליים</a:t>
            </a:r>
            <a:endParaRPr lang="he-IL" dirty="0"/>
          </a:p>
        </p:txBody>
      </p:sp>
      <p:sp>
        <p:nvSpPr>
          <p:cNvPr id="20" name="TextBox 19"/>
          <p:cNvSpPr txBox="1"/>
          <p:nvPr/>
        </p:nvSpPr>
        <p:spPr>
          <a:xfrm>
            <a:off x="341482" y="-212474"/>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נושאי המפגש</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30019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משפט </a:t>
            </a:r>
            <a:r>
              <a:rPr lang="he-IL" sz="4800" b="1" dirty="0" err="1" smtClean="0">
                <a:solidFill>
                  <a:srgbClr val="00CC00"/>
                </a:solidFill>
                <a:latin typeface="David" panose="020E0502060401010101" pitchFamily="34" charset="-79"/>
                <a:cs typeface="David" panose="020E0502060401010101" pitchFamily="34" charset="-79"/>
              </a:rPr>
              <a:t>קסטנר</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1264708" y="1271588"/>
            <a:ext cx="6794500" cy="421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משפט </a:t>
            </a:r>
            <a:r>
              <a:rPr lang="he-IL" sz="2000" dirty="0">
                <a:solidFill>
                  <a:schemeClr val="tx1"/>
                </a:solidFill>
                <a:latin typeface="David" panose="020E0502060401010101" pitchFamily="34" charset="-79"/>
                <a:cs typeface="David" panose="020E0502060401010101" pitchFamily="34" charset="-79"/>
              </a:rPr>
              <a:t>דיבה </a:t>
            </a:r>
            <a:r>
              <a:rPr lang="he-IL" sz="2000" dirty="0" smtClean="0">
                <a:solidFill>
                  <a:schemeClr val="tx1"/>
                </a:solidFill>
                <a:latin typeface="David" panose="020E0502060401010101" pitchFamily="34" charset="-79"/>
                <a:cs typeface="David" panose="020E0502060401010101" pitchFamily="34" charset="-79"/>
              </a:rPr>
              <a:t>שהתנהל בשנת תשט"ו/1955 נגד</a:t>
            </a:r>
            <a:r>
              <a:rPr lang="he-IL" sz="2000" dirty="0">
                <a:solidFill>
                  <a:schemeClr val="tx1"/>
                </a:solidFill>
                <a:latin typeface="David" panose="020E0502060401010101" pitchFamily="34" charset="-79"/>
                <a:cs typeface="David" panose="020E0502060401010101" pitchFamily="34" charset="-79"/>
              </a:rPr>
              <a:t> </a:t>
            </a:r>
            <a:r>
              <a:rPr lang="he-IL" sz="2000" b="1" dirty="0">
                <a:solidFill>
                  <a:schemeClr val="tx1"/>
                </a:solidFill>
                <a:latin typeface="David" panose="020E0502060401010101" pitchFamily="34" charset="-79"/>
                <a:cs typeface="David" panose="020E0502060401010101" pitchFamily="34" charset="-79"/>
              </a:rPr>
              <a:t>מלכיאל </a:t>
            </a:r>
            <a:r>
              <a:rPr lang="he-IL" sz="2000" b="1" dirty="0" err="1">
                <a:solidFill>
                  <a:schemeClr val="tx1"/>
                </a:solidFill>
                <a:latin typeface="David" panose="020E0502060401010101" pitchFamily="34" charset="-79"/>
                <a:cs typeface="David" panose="020E0502060401010101" pitchFamily="34" charset="-79"/>
              </a:rPr>
              <a:t>גרינוולד</a:t>
            </a:r>
            <a:r>
              <a:rPr lang="he-IL" sz="2000" dirty="0">
                <a:solidFill>
                  <a:schemeClr val="tx1"/>
                </a:solidFill>
                <a:latin typeface="David" panose="020E0502060401010101" pitchFamily="34" charset="-79"/>
                <a:cs typeface="David" panose="020E0502060401010101" pitchFamily="34" charset="-79"/>
              </a:rPr>
              <a:t>, שטען כי </a:t>
            </a:r>
            <a:r>
              <a:rPr lang="he-IL" sz="2000" b="1" dirty="0">
                <a:solidFill>
                  <a:schemeClr val="tx1"/>
                </a:solidFill>
                <a:latin typeface="David" panose="020E0502060401010101" pitchFamily="34" charset="-79"/>
                <a:cs typeface="David" panose="020E0502060401010101" pitchFamily="34" charset="-79"/>
              </a:rPr>
              <a:t>ישראל </a:t>
            </a:r>
            <a:r>
              <a:rPr lang="he-IL" sz="2000" b="1" dirty="0" err="1">
                <a:solidFill>
                  <a:schemeClr val="tx1"/>
                </a:solidFill>
                <a:latin typeface="David" panose="020E0502060401010101" pitchFamily="34" charset="-79"/>
                <a:cs typeface="David" panose="020E0502060401010101" pitchFamily="34" charset="-79"/>
              </a:rPr>
              <a:t>קסטנר</a:t>
            </a:r>
            <a:r>
              <a:rPr lang="he-IL" sz="2000" dirty="0">
                <a:solidFill>
                  <a:schemeClr val="tx1"/>
                </a:solidFill>
                <a:latin typeface="David" panose="020E0502060401010101" pitchFamily="34" charset="-79"/>
                <a:cs typeface="David" panose="020E0502060401010101" pitchFamily="34" charset="-79"/>
              </a:rPr>
              <a:t>, פקיד במשרד התעשייה והמסחר, שיתף פעולה עם הנאצים ופעל להסגרת יהודי הונגריה בשואה</a:t>
            </a:r>
            <a:r>
              <a:rPr lang="he-IL" sz="2000" dirty="0" smtClean="0">
                <a:solidFill>
                  <a:schemeClr val="tx1"/>
                </a:solidFill>
                <a:latin typeface="David" panose="020E0502060401010101" pitchFamily="34" charset="-79"/>
                <a:cs typeface="David" panose="020E0502060401010101" pitchFamily="34" charset="-79"/>
              </a:rPr>
              <a:t>.</a:t>
            </a: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במשפט </a:t>
            </a:r>
            <a:r>
              <a:rPr lang="he-IL" sz="2000" dirty="0">
                <a:solidFill>
                  <a:schemeClr val="tx1"/>
                </a:solidFill>
                <a:latin typeface="David" panose="020E0502060401010101" pitchFamily="34" charset="-79"/>
                <a:cs typeface="David" panose="020E0502060401010101" pitchFamily="34" charset="-79"/>
              </a:rPr>
              <a:t>שהסתיים </a:t>
            </a:r>
            <a:r>
              <a:rPr lang="he-IL" sz="2000" b="1" dirty="0">
                <a:solidFill>
                  <a:schemeClr val="tx1"/>
                </a:solidFill>
                <a:latin typeface="David" panose="020E0502060401010101" pitchFamily="34" charset="-79"/>
                <a:cs typeface="David" panose="020E0502060401010101" pitchFamily="34" charset="-79"/>
              </a:rPr>
              <a:t>ב- 22 ביוני</a:t>
            </a:r>
            <a:r>
              <a:rPr lang="he-IL" sz="2000" dirty="0">
                <a:solidFill>
                  <a:schemeClr val="tx1"/>
                </a:solidFill>
                <a:latin typeface="David" panose="020E0502060401010101" pitchFamily="34" charset="-79"/>
                <a:cs typeface="David" panose="020E0502060401010101" pitchFamily="34" charset="-79"/>
              </a:rPr>
              <a:t>, קבע השופט </a:t>
            </a:r>
            <a:r>
              <a:rPr lang="he-IL" sz="2000" b="1" dirty="0">
                <a:solidFill>
                  <a:schemeClr val="tx1"/>
                </a:solidFill>
                <a:latin typeface="David" panose="020E0502060401010101" pitchFamily="34" charset="-79"/>
                <a:cs typeface="David" panose="020E0502060401010101" pitchFamily="34" charset="-79"/>
              </a:rPr>
              <a:t>בנימין הלוי</a:t>
            </a:r>
            <a:r>
              <a:rPr lang="he-IL" sz="2000" dirty="0">
                <a:solidFill>
                  <a:schemeClr val="tx1"/>
                </a:solidFill>
                <a:latin typeface="David" panose="020E0502060401010101" pitchFamily="34" charset="-79"/>
                <a:cs typeface="David" panose="020E0502060401010101" pitchFamily="34" charset="-79"/>
              </a:rPr>
              <a:t>, נשיא בית המשפט המחוזי בירושלים, כי </a:t>
            </a:r>
            <a:r>
              <a:rPr lang="he-IL" sz="2000" dirty="0" err="1">
                <a:solidFill>
                  <a:schemeClr val="tx1"/>
                </a:solidFill>
                <a:latin typeface="David" panose="020E0502060401010101" pitchFamily="34" charset="-79"/>
                <a:cs typeface="David" panose="020E0502060401010101" pitchFamily="34" charset="-79"/>
              </a:rPr>
              <a:t>קסטנר</a:t>
            </a:r>
            <a:r>
              <a:rPr lang="he-IL" sz="2000" dirty="0">
                <a:solidFill>
                  <a:schemeClr val="tx1"/>
                </a:solidFill>
                <a:latin typeface="David" panose="020E0502060401010101" pitchFamily="34" charset="-79"/>
                <a:cs typeface="David" panose="020E0502060401010101" pitchFamily="34" charset="-79"/>
              </a:rPr>
              <a:t> "מכר נשמתו לשטן".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במארס </a:t>
            </a:r>
            <a:r>
              <a:rPr lang="he-IL" sz="2000" b="1" dirty="0">
                <a:solidFill>
                  <a:schemeClr val="tx1"/>
                </a:solidFill>
                <a:latin typeface="David" panose="020E0502060401010101" pitchFamily="34" charset="-79"/>
                <a:cs typeface="David" panose="020E0502060401010101" pitchFamily="34" charset="-79"/>
              </a:rPr>
              <a:t>1957</a:t>
            </a:r>
            <a:r>
              <a:rPr lang="he-IL" sz="2000" dirty="0">
                <a:solidFill>
                  <a:schemeClr val="tx1"/>
                </a:solidFill>
                <a:latin typeface="David" panose="020E0502060401010101" pitchFamily="34" charset="-79"/>
                <a:cs typeface="David" panose="020E0502060401010101" pitchFamily="34" charset="-79"/>
              </a:rPr>
              <a:t> נורה </a:t>
            </a:r>
            <a:r>
              <a:rPr lang="he-IL" sz="2000" dirty="0" err="1">
                <a:solidFill>
                  <a:schemeClr val="tx1"/>
                </a:solidFill>
                <a:latin typeface="David" panose="020E0502060401010101" pitchFamily="34" charset="-79"/>
                <a:cs typeface="David" panose="020E0502060401010101" pitchFamily="34" charset="-79"/>
              </a:rPr>
              <a:t>קסטנר</a:t>
            </a:r>
            <a:r>
              <a:rPr lang="he-IL" sz="2000" dirty="0">
                <a:solidFill>
                  <a:schemeClr val="tx1"/>
                </a:solidFill>
                <a:latin typeface="David" panose="020E0502060401010101" pitchFamily="34" charset="-79"/>
                <a:cs typeface="David" panose="020E0502060401010101" pitchFamily="34" charset="-79"/>
              </a:rPr>
              <a:t> ולאחר מכן מת מפצעיו.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בערעור </a:t>
            </a:r>
            <a:r>
              <a:rPr lang="he-IL" sz="2000" dirty="0">
                <a:solidFill>
                  <a:schemeClr val="tx1"/>
                </a:solidFill>
                <a:latin typeface="David" panose="020E0502060401010101" pitchFamily="34" charset="-79"/>
                <a:cs typeface="David" panose="020E0502060401010101" pitchFamily="34" charset="-79"/>
              </a:rPr>
              <a:t>שנדון שנה לאחר מותו בבית המשפט העליון נקבע, כי </a:t>
            </a:r>
            <a:r>
              <a:rPr lang="he-IL" sz="2000" dirty="0" err="1">
                <a:solidFill>
                  <a:schemeClr val="tx1"/>
                </a:solidFill>
                <a:latin typeface="David" panose="020E0502060401010101" pitchFamily="34" charset="-79"/>
                <a:cs typeface="David" panose="020E0502060401010101" pitchFamily="34" charset="-79"/>
              </a:rPr>
              <a:t>קסטנר</a:t>
            </a:r>
            <a:r>
              <a:rPr lang="he-IL" sz="2000" dirty="0">
                <a:solidFill>
                  <a:schemeClr val="tx1"/>
                </a:solidFill>
                <a:latin typeface="David" panose="020E0502060401010101" pitchFamily="34" charset="-79"/>
                <a:cs typeface="David" panose="020E0502060401010101" pitchFamily="34" charset="-79"/>
              </a:rPr>
              <a:t> לא שיתף פעולה עם הנאצים, אך הושארה בעינה קביעתו של </a:t>
            </a:r>
            <a:r>
              <a:rPr lang="he-IL" sz="2000" dirty="0" smtClean="0">
                <a:solidFill>
                  <a:schemeClr val="tx1"/>
                </a:solidFill>
                <a:latin typeface="David" panose="020E0502060401010101" pitchFamily="34" charset="-79"/>
                <a:cs typeface="David" panose="020E0502060401010101" pitchFamily="34" charset="-79"/>
              </a:rPr>
              <a:t>השופט הלוי </a:t>
            </a:r>
            <a:r>
              <a:rPr lang="he-IL" sz="2000" dirty="0">
                <a:solidFill>
                  <a:schemeClr val="tx1"/>
                </a:solidFill>
                <a:latin typeface="David" panose="020E0502060401010101" pitchFamily="34" charset="-79"/>
                <a:cs typeface="David" panose="020E0502060401010101" pitchFamily="34" charset="-79"/>
              </a:rPr>
              <a:t>כי </a:t>
            </a:r>
            <a:r>
              <a:rPr lang="he-IL" sz="2000" dirty="0" err="1">
                <a:solidFill>
                  <a:schemeClr val="tx1"/>
                </a:solidFill>
                <a:latin typeface="David" panose="020E0502060401010101" pitchFamily="34" charset="-79"/>
                <a:cs typeface="David" panose="020E0502060401010101" pitchFamily="34" charset="-79"/>
              </a:rPr>
              <a:t>קסטנר</a:t>
            </a:r>
            <a:r>
              <a:rPr lang="he-IL" sz="2000" dirty="0">
                <a:solidFill>
                  <a:schemeClr val="tx1"/>
                </a:solidFill>
                <a:latin typeface="David" panose="020E0502060401010101" pitchFamily="34" charset="-79"/>
                <a:cs typeface="David" panose="020E0502060401010101" pitchFamily="34" charset="-79"/>
              </a:rPr>
              <a:t> העיד למען הפושע הנאצי קורט בכר במשפטי נירנברג.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משפט </a:t>
            </a:r>
            <a:r>
              <a:rPr lang="he-IL" sz="2000" dirty="0" err="1">
                <a:solidFill>
                  <a:schemeClr val="tx1"/>
                </a:solidFill>
                <a:latin typeface="David" panose="020E0502060401010101" pitchFamily="34" charset="-79"/>
                <a:cs typeface="David" panose="020E0502060401010101" pitchFamily="34" charset="-79"/>
              </a:rPr>
              <a:t>קסטנר</a:t>
            </a:r>
            <a:r>
              <a:rPr lang="he-IL" sz="2000" dirty="0">
                <a:solidFill>
                  <a:schemeClr val="tx1"/>
                </a:solidFill>
                <a:latin typeface="David" panose="020E0502060401010101" pitchFamily="34" charset="-79"/>
                <a:cs typeface="David" panose="020E0502060401010101" pitchFamily="34" charset="-79"/>
              </a:rPr>
              <a:t> גרם למשבר ממשלתי, והוקמה ממשלה חדשה.</a:t>
            </a:r>
            <a:br>
              <a:rPr lang="he-IL" sz="2000" dirty="0">
                <a:solidFill>
                  <a:schemeClr val="tx1"/>
                </a:solidFill>
                <a:latin typeface="David" panose="020E0502060401010101" pitchFamily="34" charset="-79"/>
                <a:cs typeface="David" panose="020E0502060401010101" pitchFamily="34" charset="-79"/>
              </a:rPr>
            </a:br>
            <a:endParaRPr lang="he-IL" sz="2000" dirty="0">
              <a:solidFill>
                <a:schemeClr val="tx1"/>
              </a:solidFill>
              <a:latin typeface="David" panose="020E0502060401010101" pitchFamily="34" charset="-79"/>
              <a:cs typeface="David" panose="020E0502060401010101" pitchFamily="34" charset="-79"/>
            </a:endParaRPr>
          </a:p>
        </p:txBody>
      </p:sp>
      <p:sp>
        <p:nvSpPr>
          <p:cNvPr id="2" name="מלבן מעוגל 1"/>
          <p:cNvSpPr/>
          <p:nvPr/>
        </p:nvSpPr>
        <p:spPr>
          <a:xfrm>
            <a:off x="8059208" y="1271588"/>
            <a:ext cx="1789709" cy="19252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אבני </a:t>
            </a:r>
          </a:p>
          <a:p>
            <a:pPr algn="ctr"/>
            <a:r>
              <a:rPr lang="he-IL" sz="4400" b="1" dirty="0" smtClean="0">
                <a:solidFill>
                  <a:schemeClr val="tx1"/>
                </a:solidFill>
                <a:latin typeface="David" panose="020E0502060401010101" pitchFamily="34" charset="-79"/>
                <a:cs typeface="David" panose="020E0502060401010101" pitchFamily="34" charset="-79"/>
              </a:rPr>
              <a:t>דרך</a:t>
            </a:r>
            <a:endParaRPr lang="he-IL" sz="4400" b="1" dirty="0">
              <a:solidFill>
                <a:schemeClr val="tx1"/>
              </a:solidFill>
              <a:latin typeface="David" panose="020E0502060401010101" pitchFamily="34" charset="-79"/>
              <a:cs typeface="David" panose="020E0502060401010101" pitchFamily="34" charset="-79"/>
            </a:endParaRPr>
          </a:p>
        </p:txBody>
      </p:sp>
      <p:pic>
        <p:nvPicPr>
          <p:cNvPr id="17410" name="Picture 2" descr="https://images1.ynet.co.il/PicServer2/02012008/1366256/RU0273993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70" y="1397857"/>
            <a:ext cx="11049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שמואל תמיר – ויקיפדיה"/>
          <p:cNvPicPr>
            <a:picLocks noChangeAspect="1" noChangeArrowheads="1"/>
          </p:cNvPicPr>
          <p:nvPr/>
        </p:nvPicPr>
        <p:blipFill rotWithShape="1">
          <a:blip r:embed="rId4">
            <a:extLst>
              <a:ext uri="{28A0092B-C50C-407E-A947-70E740481C1C}">
                <a14:useLocalDpi xmlns:a14="http://schemas.microsoft.com/office/drawing/2010/main" val="0"/>
              </a:ext>
            </a:extLst>
          </a:blip>
          <a:srcRect t="10777" b="11378"/>
          <a:stretch/>
        </p:blipFill>
        <p:spPr bwMode="auto">
          <a:xfrm>
            <a:off x="125018" y="2565823"/>
            <a:ext cx="1128052" cy="117317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בנימין הלוי, נובמבר 19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99" y="3802063"/>
            <a:ext cx="1090718"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410"/>
                                        </p:tgtEl>
                                        <p:attrNameLst>
                                          <p:attrName>style.visibility</p:attrName>
                                        </p:attrNameLst>
                                      </p:cBhvr>
                                      <p:to>
                                        <p:strVal val="visible"/>
                                      </p:to>
                                    </p:set>
                                    <p:animEffect transition="in" filter="fade">
                                      <p:cBhvr>
                                        <p:cTn id="26" dur="1000"/>
                                        <p:tgtEl>
                                          <p:spTgt spid="17410"/>
                                        </p:tgtEl>
                                      </p:cBhvr>
                                    </p:animEffect>
                                    <p:anim calcmode="lin" valueType="num">
                                      <p:cBhvr>
                                        <p:cTn id="27" dur="1000" fill="hold"/>
                                        <p:tgtEl>
                                          <p:spTgt spid="17410"/>
                                        </p:tgtEl>
                                        <p:attrNameLst>
                                          <p:attrName>ppt_x</p:attrName>
                                        </p:attrNameLst>
                                      </p:cBhvr>
                                      <p:tavLst>
                                        <p:tav tm="0">
                                          <p:val>
                                            <p:strVal val="#ppt_x"/>
                                          </p:val>
                                        </p:tav>
                                        <p:tav tm="100000">
                                          <p:val>
                                            <p:strVal val="#ppt_x"/>
                                          </p:val>
                                        </p:tav>
                                      </p:tavLst>
                                    </p:anim>
                                    <p:anim calcmode="lin" valueType="num">
                                      <p:cBhvr>
                                        <p:cTn id="28" dur="1000" fill="hold"/>
                                        <p:tgtEl>
                                          <p:spTgt spid="174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412"/>
                                        </p:tgtEl>
                                        <p:attrNameLst>
                                          <p:attrName>style.visibility</p:attrName>
                                        </p:attrNameLst>
                                      </p:cBhvr>
                                      <p:to>
                                        <p:strVal val="visible"/>
                                      </p:to>
                                    </p:set>
                                    <p:animEffect transition="in" filter="fade">
                                      <p:cBhvr>
                                        <p:cTn id="31" dur="1000"/>
                                        <p:tgtEl>
                                          <p:spTgt spid="17412"/>
                                        </p:tgtEl>
                                      </p:cBhvr>
                                    </p:animEffect>
                                    <p:anim calcmode="lin" valueType="num">
                                      <p:cBhvr>
                                        <p:cTn id="32" dur="1000" fill="hold"/>
                                        <p:tgtEl>
                                          <p:spTgt spid="17412"/>
                                        </p:tgtEl>
                                        <p:attrNameLst>
                                          <p:attrName>ppt_x</p:attrName>
                                        </p:attrNameLst>
                                      </p:cBhvr>
                                      <p:tavLst>
                                        <p:tav tm="0">
                                          <p:val>
                                            <p:strVal val="#ppt_x"/>
                                          </p:val>
                                        </p:tav>
                                        <p:tav tm="100000">
                                          <p:val>
                                            <p:strVal val="#ppt_x"/>
                                          </p:val>
                                        </p:tav>
                                      </p:tavLst>
                                    </p:anim>
                                    <p:anim calcmode="lin" valueType="num">
                                      <p:cBhvr>
                                        <p:cTn id="33" dur="1000" fill="hold"/>
                                        <p:tgtEl>
                                          <p:spTgt spid="174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414"/>
                                        </p:tgtEl>
                                        <p:attrNameLst>
                                          <p:attrName>style.visibility</p:attrName>
                                        </p:attrNameLst>
                                      </p:cBhvr>
                                      <p:to>
                                        <p:strVal val="visible"/>
                                      </p:to>
                                    </p:set>
                                    <p:animEffect transition="in" filter="fade">
                                      <p:cBhvr>
                                        <p:cTn id="36" dur="1000"/>
                                        <p:tgtEl>
                                          <p:spTgt spid="17414"/>
                                        </p:tgtEl>
                                      </p:cBhvr>
                                    </p:animEffect>
                                    <p:anim calcmode="lin" valueType="num">
                                      <p:cBhvr>
                                        <p:cTn id="37" dur="1000" fill="hold"/>
                                        <p:tgtEl>
                                          <p:spTgt spid="17414"/>
                                        </p:tgtEl>
                                        <p:attrNameLst>
                                          <p:attrName>ppt_x</p:attrName>
                                        </p:attrNameLst>
                                      </p:cBhvr>
                                      <p:tavLst>
                                        <p:tav tm="0">
                                          <p:val>
                                            <p:strVal val="#ppt_x"/>
                                          </p:val>
                                        </p:tav>
                                        <p:tav tm="100000">
                                          <p:val>
                                            <p:strVal val="#ppt_x"/>
                                          </p:val>
                                        </p:tav>
                                      </p:tavLst>
                                    </p:anim>
                                    <p:anim calcmode="lin" valueType="num">
                                      <p:cBhvr>
                                        <p:cTn id="38"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הסכם השילומים</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1264708" y="1271588"/>
            <a:ext cx="6794500" cy="3910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000" b="1" dirty="0" smtClean="0">
              <a:solidFill>
                <a:schemeClr val="tx1"/>
              </a:solidFill>
              <a:latin typeface="David" panose="020E0502060401010101" pitchFamily="34" charset="-79"/>
              <a:cs typeface="David" panose="020E0502060401010101" pitchFamily="34" charset="-79"/>
            </a:endParaRPr>
          </a:p>
          <a:p>
            <a:endParaRPr lang="he-IL" sz="2000" b="1" dirty="0">
              <a:solidFill>
                <a:schemeClr val="tx1"/>
              </a:solidFill>
              <a:latin typeface="David" panose="020E0502060401010101" pitchFamily="34" charset="-79"/>
              <a:cs typeface="David" panose="020E0502060401010101" pitchFamily="34" charset="-79"/>
            </a:endParaRPr>
          </a:p>
          <a:p>
            <a:endParaRPr lang="he-IL" sz="2000" b="1" dirty="0" smtClean="0">
              <a:solidFill>
                <a:schemeClr val="tx1"/>
              </a:solidFill>
              <a:latin typeface="David" panose="020E0502060401010101" pitchFamily="34" charset="-79"/>
              <a:cs typeface="David" panose="020E0502060401010101" pitchFamily="34" charset="-79"/>
            </a:endParaRPr>
          </a:p>
          <a:p>
            <a:endParaRPr lang="he-IL" sz="2000" b="1" dirty="0">
              <a:solidFill>
                <a:schemeClr val="tx1"/>
              </a:solidFill>
              <a:latin typeface="David" panose="020E0502060401010101" pitchFamily="34" charset="-79"/>
              <a:cs typeface="David" panose="020E0502060401010101" pitchFamily="34" charset="-79"/>
            </a:endParaRPr>
          </a:p>
          <a:p>
            <a:r>
              <a:rPr lang="he-IL" sz="2000" b="1" dirty="0" smtClean="0">
                <a:solidFill>
                  <a:schemeClr val="tx1"/>
                </a:solidFill>
                <a:latin typeface="David" panose="020E0502060401010101" pitchFamily="34" charset="-79"/>
                <a:cs typeface="David" panose="020E0502060401010101" pitchFamily="34" charset="-79"/>
              </a:rPr>
              <a:t>המתנגדים:</a:t>
            </a:r>
          </a:p>
          <a:p>
            <a:pPr marL="342900" indent="-342900" algn="just">
              <a:buFont typeface="Arial" panose="020B0604020202020204" pitchFamily="34" charset="0"/>
              <a:buChar char="•"/>
            </a:pPr>
            <a:r>
              <a:rPr lang="he-IL" sz="2000" b="1" dirty="0">
                <a:solidFill>
                  <a:schemeClr val="tx1"/>
                </a:solidFill>
                <a:latin typeface="David" panose="020E0502060401010101" pitchFamily="34" charset="-79"/>
                <a:cs typeface="David" panose="020E0502060401010101" pitchFamily="34" charset="-79"/>
              </a:rPr>
              <a:t>השילומים הם בבחינת תעודת זיכוי ומחילה לגרמנים על רצח של שישה מיליונים מבני העם היהודי, שאין לו סליחה ומחילה</a:t>
            </a:r>
            <a:r>
              <a:rPr lang="he-IL" sz="2000" b="1" dirty="0" smtClean="0">
                <a:solidFill>
                  <a:schemeClr val="tx1"/>
                </a:solidFill>
                <a:latin typeface="David" panose="020E0502060401010101" pitchFamily="34" charset="-79"/>
                <a:cs typeface="David" panose="020E0502060401010101" pitchFamily="34" charset="-79"/>
              </a:rPr>
              <a:t>.</a:t>
            </a:r>
          </a:p>
          <a:p>
            <a:pPr algn="just"/>
            <a:endParaRPr lang="he-IL" sz="2000" b="1" dirty="0" smtClean="0">
              <a:solidFill>
                <a:schemeClr val="tx1"/>
              </a:solidFill>
              <a:latin typeface="David" panose="020E0502060401010101" pitchFamily="34" charset="-79"/>
              <a:cs typeface="David" panose="020E0502060401010101" pitchFamily="34" charset="-79"/>
            </a:endParaRPr>
          </a:p>
          <a:p>
            <a:pPr algn="just"/>
            <a:r>
              <a:rPr lang="he-IL" sz="2000" b="1" dirty="0" smtClean="0">
                <a:solidFill>
                  <a:schemeClr val="tx1"/>
                </a:solidFill>
                <a:latin typeface="David" panose="020E0502060401010101" pitchFamily="34" charset="-79"/>
                <a:cs typeface="David" panose="020E0502060401010101" pitchFamily="34" charset="-79"/>
              </a:rPr>
              <a:t>התומכים:</a:t>
            </a:r>
          </a:p>
          <a:p>
            <a:pPr marL="342900" indent="-342900" algn="just">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המצב </a:t>
            </a:r>
            <a:r>
              <a:rPr lang="he-IL" sz="2000" b="1" dirty="0">
                <a:solidFill>
                  <a:schemeClr val="tx1"/>
                </a:solidFill>
                <a:latin typeface="David" panose="020E0502060401010101" pitchFamily="34" charset="-79"/>
                <a:cs typeface="David" panose="020E0502060401010101" pitchFamily="34" charset="-79"/>
              </a:rPr>
              <a:t>קשה במיוחד על סף פשיטת רגל של המשק </a:t>
            </a:r>
            <a:r>
              <a:rPr lang="he-IL" sz="2000" b="1" dirty="0" smtClean="0">
                <a:solidFill>
                  <a:schemeClr val="tx1"/>
                </a:solidFill>
                <a:latin typeface="David" panose="020E0502060401010101" pitchFamily="34" charset="-79"/>
                <a:cs typeface="David" panose="020E0502060401010101" pitchFamily="34" charset="-79"/>
              </a:rPr>
              <a:t>הישראלי.</a:t>
            </a:r>
          </a:p>
          <a:p>
            <a:pPr marL="342900" indent="-342900" algn="just">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תחושה </a:t>
            </a:r>
            <a:r>
              <a:rPr lang="he-IL" sz="2000" b="1" dirty="0">
                <a:solidFill>
                  <a:schemeClr val="tx1"/>
                </a:solidFill>
                <a:latin typeface="David" panose="020E0502060401010101" pitchFamily="34" charset="-79"/>
                <a:cs typeface="David" panose="020E0502060401010101" pitchFamily="34" charset="-79"/>
              </a:rPr>
              <a:t>של חלון הזדמנויות של אפשרות לקבל פיצויים שהולך ונסגר ככל שגרמניה משפרת את מעמדה </a:t>
            </a:r>
            <a:r>
              <a:rPr lang="he-IL" sz="2000" b="1" dirty="0" smtClean="0">
                <a:solidFill>
                  <a:schemeClr val="tx1"/>
                </a:solidFill>
                <a:latin typeface="David" panose="020E0502060401010101" pitchFamily="34" charset="-79"/>
                <a:cs typeface="David" panose="020E0502060401010101" pitchFamily="34" charset="-79"/>
              </a:rPr>
              <a:t>בעולם.</a:t>
            </a:r>
          </a:p>
          <a:p>
            <a:pPr marL="342900" indent="-342900" algn="just">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מי </a:t>
            </a:r>
            <a:r>
              <a:rPr lang="he-IL" sz="2000" b="1" dirty="0">
                <a:solidFill>
                  <a:schemeClr val="tx1"/>
                </a:solidFill>
                <a:latin typeface="David" panose="020E0502060401010101" pitchFamily="34" charset="-79"/>
                <a:cs typeface="David" panose="020E0502060401010101" pitchFamily="34" charset="-79"/>
              </a:rPr>
              <a:t>שמתיר לרוצח לרשת את הרכוש מוסיף חטא על </a:t>
            </a:r>
            <a:r>
              <a:rPr lang="he-IL" sz="2000" b="1" dirty="0" smtClean="0">
                <a:solidFill>
                  <a:schemeClr val="tx1"/>
                </a:solidFill>
                <a:latin typeface="David" panose="020E0502060401010101" pitchFamily="34" charset="-79"/>
                <a:cs typeface="David" panose="020E0502060401010101" pitchFamily="34" charset="-79"/>
              </a:rPr>
              <a:t>פשע.</a:t>
            </a:r>
          </a:p>
          <a:p>
            <a:pPr marL="342900" indent="-342900" algn="just">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אין </a:t>
            </a:r>
            <a:r>
              <a:rPr lang="he-IL" sz="2000" b="1" dirty="0">
                <a:solidFill>
                  <a:schemeClr val="tx1"/>
                </a:solidFill>
                <a:latin typeface="David" panose="020E0502060401010101" pitchFamily="34" charset="-79"/>
                <a:cs typeface="David" panose="020E0502060401010101" pitchFamily="34" charset="-79"/>
              </a:rPr>
              <a:t>לפרש את השילומים למדינה כמחילה על פשעים שלא תהיה עליהם מחילה לעולם.</a:t>
            </a:r>
          </a:p>
          <a:p>
            <a:endParaRPr lang="he-IL" sz="2000" dirty="0" smtClean="0">
              <a:solidFill>
                <a:schemeClr val="tx1"/>
              </a:solidFill>
              <a:latin typeface="David" panose="020E0502060401010101" pitchFamily="34" charset="-79"/>
              <a:cs typeface="David" panose="020E0502060401010101" pitchFamily="34" charset="-79"/>
            </a:endParaRPr>
          </a:p>
          <a:p>
            <a:endParaRPr lang="he-IL" sz="2000" dirty="0" smtClean="0">
              <a:solidFill>
                <a:schemeClr val="tx1"/>
              </a:solidFill>
              <a:latin typeface="David" panose="020E0502060401010101" pitchFamily="34" charset="-79"/>
              <a:cs typeface="David" panose="020E0502060401010101" pitchFamily="34" charset="-79"/>
            </a:endParaRPr>
          </a:p>
          <a:p>
            <a:endParaRPr lang="he-IL" sz="2000" dirty="0">
              <a:solidFill>
                <a:schemeClr val="tx1"/>
              </a:solidFill>
              <a:latin typeface="David" panose="020E0502060401010101" pitchFamily="34" charset="-79"/>
              <a:cs typeface="David" panose="020E0502060401010101" pitchFamily="34" charset="-79"/>
            </a:endParaRPr>
          </a:p>
        </p:txBody>
      </p:sp>
      <p:sp>
        <p:nvSpPr>
          <p:cNvPr id="2" name="מלבן מעוגל 1"/>
          <p:cNvSpPr/>
          <p:nvPr/>
        </p:nvSpPr>
        <p:spPr>
          <a:xfrm>
            <a:off x="8059208" y="1271588"/>
            <a:ext cx="1789709" cy="19252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נגד</a:t>
            </a:r>
          </a:p>
          <a:p>
            <a:pPr algn="ctr"/>
            <a:r>
              <a:rPr lang="he-IL" sz="4400" b="1" dirty="0" smtClean="0">
                <a:solidFill>
                  <a:schemeClr val="tx1"/>
                </a:solidFill>
                <a:latin typeface="David" panose="020E0502060401010101" pitchFamily="34" charset="-79"/>
                <a:cs typeface="David" panose="020E0502060401010101" pitchFamily="34" charset="-79"/>
              </a:rPr>
              <a:t>ובעד</a:t>
            </a:r>
            <a:endParaRPr lang="he-IL" sz="4400" b="1" dirty="0">
              <a:solidFill>
                <a:schemeClr val="tx1"/>
              </a:solidFill>
              <a:latin typeface="David" panose="020E0502060401010101" pitchFamily="34" charset="-79"/>
              <a:cs typeface="David" panose="020E0502060401010101" pitchFamily="34" charset="-79"/>
            </a:endParaRPr>
          </a:p>
        </p:txBody>
      </p:sp>
      <p:pic>
        <p:nvPicPr>
          <p:cNvPr id="9" name="תמונה 8" descr="הפגנה נגד המגע עם גרמניה הטמאה!"/>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3" y="1259682"/>
            <a:ext cx="1199515" cy="1610360"/>
          </a:xfrm>
          <a:prstGeom prst="rect">
            <a:avLst/>
          </a:prstGeom>
          <a:noFill/>
          <a:ln>
            <a:noFill/>
          </a:ln>
        </p:spPr>
      </p:pic>
      <p:pic>
        <p:nvPicPr>
          <p:cNvPr id="10" name="תמונה 9" descr="https://www.archives.gov.il/wp-content/uploads/2017/02/%D7%90%D7%93%D7%A0%D7%90%D7%95%D7%90%D7%A8-%D7%95%D7%90%D7%A9%D7%9B%D7%95%D7%9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92" y="3400015"/>
            <a:ext cx="1199515" cy="1781585"/>
          </a:xfrm>
          <a:prstGeom prst="rect">
            <a:avLst/>
          </a:prstGeom>
          <a:noFill/>
          <a:ln>
            <a:noFill/>
          </a:ln>
        </p:spPr>
      </p:pic>
    </p:spTree>
    <p:extLst>
      <p:ext uri="{BB962C8B-B14F-4D97-AF65-F5344CB8AC3E}">
        <p14:creationId xmlns:p14="http://schemas.microsoft.com/office/powerpoint/2010/main" val="446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הסכם השילומים</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426508" y="1271589"/>
            <a:ext cx="6794500" cy="3910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dirty="0">
                <a:solidFill>
                  <a:schemeClr val="tx1"/>
                </a:solidFill>
                <a:latin typeface="David" panose="020E0502060401010101" pitchFamily="34" charset="-79"/>
                <a:cs typeface="David" panose="020E0502060401010101" pitchFamily="34" charset="-79"/>
              </a:rPr>
              <a:t>עד אמצע שנות ה- 70 הפיצויים האישיים </a:t>
            </a:r>
            <a:r>
              <a:rPr lang="he-IL" sz="2000" u="sng" dirty="0">
                <a:solidFill>
                  <a:schemeClr val="tx1"/>
                </a:solidFill>
                <a:latin typeface="David" panose="020E0502060401010101" pitchFamily="34" charset="-79"/>
                <a:cs typeface="David" panose="020E0502060401010101" pitchFamily="34" charset="-79"/>
              </a:rPr>
              <a:t>הכפילו את הכנסותיהם </a:t>
            </a:r>
            <a:r>
              <a:rPr lang="he-IL" sz="2000" dirty="0">
                <a:solidFill>
                  <a:schemeClr val="tx1"/>
                </a:solidFill>
                <a:latin typeface="David" panose="020E0502060401010101" pitchFamily="34" charset="-79"/>
                <a:cs typeface="David" panose="020E0502060401010101" pitchFamily="34" charset="-79"/>
              </a:rPr>
              <a:t>השנתיות של מקבליהן.</a:t>
            </a:r>
          </a:p>
          <a:p>
            <a:r>
              <a:rPr lang="he-IL" sz="2000" b="1" dirty="0">
                <a:solidFill>
                  <a:schemeClr val="tx1"/>
                </a:solidFill>
                <a:latin typeface="David" panose="020E0502060401010101" pitchFamily="34" charset="-79"/>
                <a:cs typeface="David" panose="020E0502060401010101" pitchFamily="34" charset="-79"/>
              </a:rPr>
              <a:t>המשמעות</a:t>
            </a:r>
            <a:r>
              <a:rPr lang="he-IL" sz="2000" dirty="0">
                <a:solidFill>
                  <a:schemeClr val="tx1"/>
                </a:solidFill>
                <a:latin typeface="David" panose="020E0502060401010101" pitchFamily="34" charset="-79"/>
                <a:cs typeface="David" panose="020E0502060401010101" pitchFamily="34" charset="-79"/>
              </a:rPr>
              <a:t>:</a:t>
            </a:r>
          </a:p>
          <a:p>
            <a:pPr marL="800100" lvl="1" indent="-342900">
              <a:buFont typeface="Arial" panose="020B0604020202020204" pitchFamily="34" charset="0"/>
              <a:buChar char="•"/>
            </a:pPr>
            <a:r>
              <a:rPr lang="he-IL" sz="2000" dirty="0">
                <a:solidFill>
                  <a:schemeClr val="tx1"/>
                </a:solidFill>
                <a:latin typeface="David" panose="020E0502060401010101" pitchFamily="34" charset="-79"/>
                <a:cs typeface="David" panose="020E0502060401010101" pitchFamily="34" charset="-79"/>
              </a:rPr>
              <a:t>שיפור רמת הדיור</a:t>
            </a:r>
          </a:p>
          <a:p>
            <a:pPr marL="800100" lvl="1" indent="-342900">
              <a:buFont typeface="Arial" panose="020B0604020202020204" pitchFamily="34" charset="0"/>
              <a:buChar char="•"/>
            </a:pPr>
            <a:r>
              <a:rPr lang="he-IL" sz="2000" dirty="0">
                <a:solidFill>
                  <a:schemeClr val="tx1"/>
                </a:solidFill>
                <a:latin typeface="David" panose="020E0502060401010101" pitchFamily="34" charset="-79"/>
                <a:cs typeface="David" panose="020E0502060401010101" pitchFamily="34" charset="-79"/>
              </a:rPr>
              <a:t>רכישת מוצרים לבית (ואח"כ מכוניות פרטיות ונסיעות לחו"ל).</a:t>
            </a:r>
          </a:p>
          <a:p>
            <a:pPr marL="800100" lvl="1"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חסכונות.</a:t>
            </a:r>
          </a:p>
          <a:p>
            <a:pPr marL="800100" lvl="1"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עסקים.</a:t>
            </a:r>
          </a:p>
          <a:p>
            <a:pPr marL="800100" lvl="1"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הדור </a:t>
            </a:r>
            <a:r>
              <a:rPr lang="he-IL" sz="2000" dirty="0">
                <a:solidFill>
                  <a:schemeClr val="tx1"/>
                </a:solidFill>
                <a:latin typeface="David" panose="020E0502060401010101" pitchFamily="34" charset="-79"/>
                <a:cs typeface="David" panose="020E0502060401010101" pitchFamily="34" charset="-79"/>
              </a:rPr>
              <a:t>השני – מימון לימודים או דירה</a:t>
            </a:r>
            <a:r>
              <a:rPr lang="he-IL" sz="2000" dirty="0" smtClean="0">
                <a:solidFill>
                  <a:schemeClr val="tx1"/>
                </a:solidFill>
                <a:latin typeface="David" panose="020E0502060401010101" pitchFamily="34" charset="-79"/>
                <a:cs typeface="David" panose="020E0502060401010101" pitchFamily="34" charset="-79"/>
              </a:rPr>
              <a:t>.</a:t>
            </a:r>
          </a:p>
          <a:p>
            <a:pPr marL="736092" lvl="1"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הפיצויים </a:t>
            </a:r>
            <a:r>
              <a:rPr lang="he-IL" sz="2000" u="sng" dirty="0">
                <a:solidFill>
                  <a:schemeClr val="tx1"/>
                </a:solidFill>
                <a:latin typeface="David" panose="020E0502060401010101" pitchFamily="34" charset="-79"/>
                <a:cs typeface="David" panose="020E0502060401010101" pitchFamily="34" charset="-79"/>
              </a:rPr>
              <a:t>הגדילו את הפער</a:t>
            </a:r>
            <a:r>
              <a:rPr lang="he-IL" sz="2000" dirty="0">
                <a:solidFill>
                  <a:schemeClr val="tx1"/>
                </a:solidFill>
                <a:latin typeface="David" panose="020E0502060401010101" pitchFamily="34" charset="-79"/>
                <a:cs typeface="David" panose="020E0502060401010101" pitchFamily="34" charset="-79"/>
              </a:rPr>
              <a:t> בקרב הדור השני שקיבע ואף הרחיב את פערי ההשכלה בחתך עדתי.</a:t>
            </a:r>
          </a:p>
        </p:txBody>
      </p:sp>
      <p:sp>
        <p:nvSpPr>
          <p:cNvPr id="2" name="מלבן מעוגל 1"/>
          <p:cNvSpPr/>
          <p:nvPr/>
        </p:nvSpPr>
        <p:spPr>
          <a:xfrm>
            <a:off x="7221008" y="1271589"/>
            <a:ext cx="2011892" cy="11178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השלכות</a:t>
            </a:r>
            <a:endParaRPr lang="he-IL" sz="4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3014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משפט אייכמן</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125018" y="1079501"/>
            <a:ext cx="7095990" cy="467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dirty="0">
                <a:solidFill>
                  <a:schemeClr val="tx1"/>
                </a:solidFill>
                <a:latin typeface="David" panose="020E0502060401010101" pitchFamily="34" charset="-79"/>
                <a:cs typeface="David" panose="020E0502060401010101" pitchFamily="34" charset="-79"/>
              </a:rPr>
              <a:t>אייכמן נולד בשנת 1906 בעיר </a:t>
            </a:r>
            <a:r>
              <a:rPr lang="he-IL" sz="2000" dirty="0" err="1">
                <a:solidFill>
                  <a:schemeClr val="tx1"/>
                </a:solidFill>
                <a:latin typeface="David" panose="020E0502060401010101" pitchFamily="34" charset="-79"/>
                <a:cs typeface="David" panose="020E0502060401010101" pitchFamily="34" charset="-79"/>
              </a:rPr>
              <a:t>זולינגן</a:t>
            </a:r>
            <a:r>
              <a:rPr lang="he-IL" sz="2000" dirty="0">
                <a:solidFill>
                  <a:schemeClr val="tx1"/>
                </a:solidFill>
                <a:latin typeface="David" panose="020E0502060401010101" pitchFamily="34" charset="-79"/>
                <a:cs typeface="David" panose="020E0502060401010101" pitchFamily="34" charset="-79"/>
              </a:rPr>
              <a:t> בגרמניה, אך בצעירותו עברה המשפחה לאוסטריה, ושם הצטרף אייכמן למפלגה הנאצית, ואחר כך – </a:t>
            </a:r>
            <a:r>
              <a:rPr lang="he-IL" sz="2000" dirty="0" err="1">
                <a:solidFill>
                  <a:schemeClr val="tx1"/>
                </a:solidFill>
                <a:latin typeface="David" panose="020E0502060401010101" pitchFamily="34" charset="-79"/>
                <a:cs typeface="David" panose="020E0502060401010101" pitchFamily="34" charset="-79"/>
              </a:rPr>
              <a:t>לאס.אס</a:t>
            </a:r>
            <a:r>
              <a:rPr lang="he-IL" sz="2000" dirty="0">
                <a:solidFill>
                  <a:schemeClr val="tx1"/>
                </a:solidFill>
                <a:latin typeface="David" panose="020E0502060401010101" pitchFamily="34" charset="-79"/>
                <a:cs typeface="David" panose="020E0502060401010101" pitchFamily="34" charset="-79"/>
              </a:rPr>
              <a:t> (ס"ס</a:t>
            </a:r>
            <a:r>
              <a:rPr lang="he-IL" sz="2000" dirty="0" smtClean="0">
                <a:solidFill>
                  <a:schemeClr val="tx1"/>
                </a:solidFill>
                <a:latin typeface="David" panose="020E0502060401010101" pitchFamily="34" charset="-79"/>
                <a:cs typeface="David" panose="020E0502060401010101" pitchFamily="34" charset="-79"/>
              </a:rPr>
              <a:t>). </a:t>
            </a: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אייכמן </a:t>
            </a:r>
            <a:r>
              <a:rPr lang="he-IL" sz="2000" dirty="0">
                <a:solidFill>
                  <a:schemeClr val="tx1"/>
                </a:solidFill>
                <a:latin typeface="David" panose="020E0502060401010101" pitchFamily="34" charset="-79"/>
                <a:cs typeface="David" panose="020E0502060401010101" pitchFamily="34" charset="-79"/>
              </a:rPr>
              <a:t>נמנה עם בכירי הגסטאפו – המשטרה החשאית של המשטר הנאצי, ושימש כראש "הלשכה להגירה יהודית", שהייתה ממונה על "הפתרון הסופי של בעיית היהודים".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בתוקף </a:t>
            </a:r>
            <a:r>
              <a:rPr lang="he-IL" sz="2000" dirty="0">
                <a:solidFill>
                  <a:schemeClr val="tx1"/>
                </a:solidFill>
                <a:latin typeface="David" panose="020E0502060401010101" pitchFamily="34" charset="-79"/>
                <a:cs typeface="David" panose="020E0502060401010101" pitchFamily="34" charset="-79"/>
              </a:rPr>
              <a:t>תפקידו זה היה אייכמן אחראי לרצח ולהשמדה השיטתית – בעיקר במחנות הריכוז ובמחנות המוות – של שישה מיליון יהודים בגרמניה ובשאר ארצות אירופה שנכבשו בידי הנאצים</a:t>
            </a:r>
            <a:r>
              <a:rPr lang="he-IL" sz="2000" dirty="0" smtClean="0">
                <a:solidFill>
                  <a:schemeClr val="tx1"/>
                </a:solidFill>
                <a:latin typeface="David" panose="020E0502060401010101" pitchFamily="34" charset="-79"/>
                <a:cs typeface="David" panose="020E0502060401010101" pitchFamily="34" charset="-79"/>
              </a:rPr>
              <a:t>.</a:t>
            </a: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בשנת </a:t>
            </a:r>
            <a:r>
              <a:rPr lang="he-IL" sz="2000" dirty="0">
                <a:solidFill>
                  <a:schemeClr val="tx1"/>
                </a:solidFill>
                <a:latin typeface="David" panose="020E0502060401010101" pitchFamily="34" charset="-79"/>
                <a:cs typeface="David" panose="020E0502060401010101" pitchFamily="34" charset="-79"/>
              </a:rPr>
              <a:t>1945, עם סיום מלחמת העולם השנייה וכניעתה של גרמניה הנאצית, הצליח אייכמן להימלט מגרמניה – ולהתחמק ממשפטי נירנברג</a:t>
            </a:r>
            <a:r>
              <a:rPr lang="he-IL" sz="2000" dirty="0" smtClean="0">
                <a:solidFill>
                  <a:schemeClr val="tx1"/>
                </a:solidFill>
                <a:latin typeface="David" panose="020E0502060401010101" pitchFamily="34" charset="-79"/>
                <a:cs typeface="David" panose="020E0502060401010101" pitchFamily="34" charset="-79"/>
              </a:rPr>
              <a:t>. </a:t>
            </a: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הוא </a:t>
            </a:r>
            <a:r>
              <a:rPr lang="he-IL" sz="2000" dirty="0">
                <a:solidFill>
                  <a:schemeClr val="tx1"/>
                </a:solidFill>
                <a:latin typeface="David" panose="020E0502060401010101" pitchFamily="34" charset="-79"/>
                <a:cs typeface="David" panose="020E0502060401010101" pitchFamily="34" charset="-79"/>
              </a:rPr>
              <a:t>מצא מקלט בארגנטינה, וחי שם עם אשתו וילדיו בעיר הבירה בואנוס איירס, ברח' </a:t>
            </a:r>
            <a:r>
              <a:rPr lang="he-IL" sz="2000" dirty="0" err="1">
                <a:solidFill>
                  <a:schemeClr val="tx1"/>
                </a:solidFill>
                <a:latin typeface="David" panose="020E0502060401010101" pitchFamily="34" charset="-79"/>
                <a:cs typeface="David" panose="020E0502060401010101" pitchFamily="34" charset="-79"/>
              </a:rPr>
              <a:t>גריבלדי</a:t>
            </a:r>
            <a:r>
              <a:rPr lang="he-IL" sz="2000" dirty="0">
                <a:solidFill>
                  <a:schemeClr val="tx1"/>
                </a:solidFill>
                <a:latin typeface="David" panose="020E0502060401010101" pitchFamily="34" charset="-79"/>
                <a:cs typeface="David" panose="020E0502060401010101" pitchFamily="34" charset="-79"/>
              </a:rPr>
              <a:t>, תחת שם בדוי – </a:t>
            </a:r>
            <a:r>
              <a:rPr lang="he-IL" sz="2000" dirty="0" err="1">
                <a:solidFill>
                  <a:schemeClr val="tx1"/>
                </a:solidFill>
                <a:latin typeface="David" panose="020E0502060401010101" pitchFamily="34" charset="-79"/>
                <a:cs typeface="David" panose="020E0502060401010101" pitchFamily="34" charset="-79"/>
              </a:rPr>
              <a:t>ריקרדו</a:t>
            </a:r>
            <a:r>
              <a:rPr lang="he-IL" sz="2000" dirty="0">
                <a:solidFill>
                  <a:schemeClr val="tx1"/>
                </a:solidFill>
                <a:latin typeface="David" panose="020E0502060401010101" pitchFamily="34" charset="-79"/>
                <a:cs typeface="David" panose="020E0502060401010101" pitchFamily="34" charset="-79"/>
              </a:rPr>
              <a:t> </a:t>
            </a:r>
            <a:r>
              <a:rPr lang="he-IL" sz="2000" dirty="0" err="1">
                <a:solidFill>
                  <a:schemeClr val="tx1"/>
                </a:solidFill>
                <a:latin typeface="David" panose="020E0502060401010101" pitchFamily="34" charset="-79"/>
                <a:cs typeface="David" panose="020E0502060401010101" pitchFamily="34" charset="-79"/>
              </a:rPr>
              <a:t>קלמנט</a:t>
            </a:r>
            <a:r>
              <a:rPr lang="he-IL" sz="2000" dirty="0">
                <a:solidFill>
                  <a:schemeClr val="tx1"/>
                </a:solidFill>
                <a:latin typeface="David" panose="020E0502060401010101" pitchFamily="34" charset="-79"/>
                <a:cs typeface="David" panose="020E0502060401010101" pitchFamily="34" charset="-79"/>
              </a:rPr>
              <a:t>.</a:t>
            </a:r>
          </a:p>
        </p:txBody>
      </p:sp>
      <p:sp>
        <p:nvSpPr>
          <p:cNvPr id="2" name="מלבן מעוגל 1"/>
          <p:cNvSpPr/>
          <p:nvPr/>
        </p:nvSpPr>
        <p:spPr>
          <a:xfrm>
            <a:off x="7221008" y="1271589"/>
            <a:ext cx="2011892" cy="11178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מי</a:t>
            </a:r>
            <a:endParaRPr lang="he-IL" sz="4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802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משפט אייכמן</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125018" y="1079501"/>
            <a:ext cx="7095990" cy="467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dirty="0">
                <a:solidFill>
                  <a:schemeClr val="tx1"/>
                </a:solidFill>
                <a:latin typeface="David" panose="020E0502060401010101" pitchFamily="34" charset="-79"/>
                <a:cs typeface="David" panose="020E0502060401010101" pitchFamily="34" charset="-79"/>
              </a:rPr>
              <a:t>מדינת ישראל, באמצעות השירות החשאי (ה"מוסד"), החליטה לעשות כל מאמץ כדי למצוא את אדולף אייכמן ולהביאו למשפט בישראל. </a:t>
            </a:r>
          </a:p>
          <a:p>
            <a:pPr marL="342900" indent="-342900">
              <a:buFont typeface="Arial" panose="020B0604020202020204" pitchFamily="34" charset="0"/>
              <a:buChar char="•"/>
            </a:pPr>
            <a:r>
              <a:rPr lang="he-IL" sz="2000" dirty="0">
                <a:solidFill>
                  <a:schemeClr val="tx1"/>
                </a:solidFill>
                <a:latin typeface="David" panose="020E0502060401010101" pitchFamily="34" charset="-79"/>
                <a:cs typeface="David" panose="020E0502060401010101" pitchFamily="34" charset="-79"/>
              </a:rPr>
              <a:t>בשנת 1952 החלו החיפושים אחריו, ועוד חמש שנים עברו עד שהשירות החשאי הישראלי קיבל מהתובע הכללי של מדינת הסן בגרמניה את המידע המיוחל והמכריע על הימצאותו של אייכמן בארגנטינה ועל זהותו הבדויה.</a:t>
            </a:r>
          </a:p>
          <a:p>
            <a:pPr marL="342900" indent="-342900">
              <a:buFont typeface="Arial" panose="020B0604020202020204" pitchFamily="34" charset="0"/>
              <a:buChar char="•"/>
            </a:pPr>
            <a:r>
              <a:rPr lang="he-IL" sz="2000" dirty="0">
                <a:solidFill>
                  <a:schemeClr val="tx1"/>
                </a:solidFill>
                <a:latin typeface="David" panose="020E0502060401010101" pitchFamily="34" charset="-79"/>
                <a:cs typeface="David" panose="020E0502060401010101" pitchFamily="34" charset="-79"/>
              </a:rPr>
              <a:t>במבצע חשאי ומסובך נחטף אייכמן בשעת ערב ליד ביתו, הובא למקום מסתור ומשם הוברח בטיסה לישראל. וכך, בצהרי יום שני, כ"ו באייר </a:t>
            </a:r>
            <a:r>
              <a:rPr lang="he-IL" sz="2000" dirty="0" err="1">
                <a:solidFill>
                  <a:schemeClr val="tx1"/>
                </a:solidFill>
                <a:latin typeface="David" panose="020E0502060401010101" pitchFamily="34" charset="-79"/>
                <a:cs typeface="David" panose="020E0502060401010101" pitchFamily="34" charset="-79"/>
              </a:rPr>
              <a:t>תש"ך</a:t>
            </a:r>
            <a:r>
              <a:rPr lang="he-IL" sz="2000" dirty="0">
                <a:solidFill>
                  <a:schemeClr val="tx1"/>
                </a:solidFill>
                <a:latin typeface="David" panose="020E0502060401010101" pitchFamily="34" charset="-79"/>
                <a:cs typeface="David" panose="020E0502060401010101" pitchFamily="34" charset="-79"/>
              </a:rPr>
              <a:t> (1960) העביר קול ישראל בשידור ישיר מן הכנסת את הודעתו הדרמטית של ראש הממשלה, דוד בן גוריון: "… אחד מגדולי פושעי הנאצים… אדולף אייכמן, נמצא כבר במעצר בארץ ויעמוד בקרוב למשפט בישראל בהתאם לחוק לעשיית דין בנאצים ובעוזרים, תש"י – 1950".</a:t>
            </a:r>
            <a:br>
              <a:rPr lang="he-IL" sz="2000" dirty="0">
                <a:solidFill>
                  <a:schemeClr val="tx1"/>
                </a:solidFill>
                <a:latin typeface="David" panose="020E0502060401010101" pitchFamily="34" charset="-79"/>
                <a:cs typeface="David" panose="020E0502060401010101" pitchFamily="34" charset="-79"/>
              </a:rPr>
            </a:br>
            <a:endParaRPr lang="he-IL" sz="2000" dirty="0">
              <a:solidFill>
                <a:schemeClr val="tx1"/>
              </a:solidFill>
              <a:latin typeface="David" panose="020E0502060401010101" pitchFamily="34" charset="-79"/>
              <a:cs typeface="David" panose="020E0502060401010101" pitchFamily="34" charset="-79"/>
            </a:endParaRPr>
          </a:p>
        </p:txBody>
      </p:sp>
      <p:sp>
        <p:nvSpPr>
          <p:cNvPr id="2" name="מלבן מעוגל 1"/>
          <p:cNvSpPr/>
          <p:nvPr/>
        </p:nvSpPr>
        <p:spPr>
          <a:xfrm>
            <a:off x="7221008" y="1271589"/>
            <a:ext cx="2011892" cy="11178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מה?</a:t>
            </a:r>
          </a:p>
          <a:p>
            <a:pPr algn="ctr"/>
            <a:r>
              <a:rPr lang="he-IL" sz="4400" b="1" dirty="0" smtClean="0">
                <a:solidFill>
                  <a:schemeClr val="tx1"/>
                </a:solidFill>
                <a:latin typeface="David" panose="020E0502060401010101" pitchFamily="34" charset="-79"/>
                <a:cs typeface="David" panose="020E0502060401010101" pitchFamily="34" charset="-79"/>
              </a:rPr>
              <a:t>מתי?</a:t>
            </a:r>
            <a:endParaRPr lang="he-IL" sz="4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579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3" name="TextBox 12"/>
          <p:cNvSpPr txBox="1"/>
          <p:nvPr/>
        </p:nvSpPr>
        <p:spPr>
          <a:xfrm>
            <a:off x="239882" y="16483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אתגר חברתי- משפט אייכמן</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cxnSp>
        <p:nvCxnSpPr>
          <p:cNvPr id="15" name="מחבר ישר 14"/>
          <p:cNvCxnSpPr/>
          <p:nvPr/>
        </p:nvCxnSpPr>
        <p:spPr>
          <a:xfrm>
            <a:off x="125018" y="8326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67586" y="943251"/>
            <a:ext cx="7095990" cy="4922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משפט </a:t>
            </a:r>
            <a:r>
              <a:rPr lang="he-IL" sz="2000" dirty="0">
                <a:solidFill>
                  <a:schemeClr val="tx1"/>
                </a:solidFill>
                <a:latin typeface="David" panose="020E0502060401010101" pitchFamily="34" charset="-79"/>
                <a:cs typeface="David" panose="020E0502060401010101" pitchFamily="34" charset="-79"/>
              </a:rPr>
              <a:t>אייכמן נפתח בירושלים בשנת תשכ"א (1961) – יומיים לפני יום הזיכרון לשואה ולגבורה.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המשפט </a:t>
            </a:r>
            <a:r>
              <a:rPr lang="he-IL" sz="2000" dirty="0">
                <a:solidFill>
                  <a:schemeClr val="tx1"/>
                </a:solidFill>
                <a:latin typeface="David" panose="020E0502060401010101" pitchFamily="34" charset="-79"/>
                <a:cs typeface="David" panose="020E0502060401010101" pitchFamily="34" charset="-79"/>
              </a:rPr>
              <a:t>נערך באולם הגדול של בית העם בירושלים, שהיה צר מלהכיל את מאות האנשים – ניצולי שואה ובני משפחותיהם וכן בני נוער ואזרחים רבים – שביקשו להיות נוכחים במהלך המשפט.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הרכב </a:t>
            </a:r>
            <a:r>
              <a:rPr lang="he-IL" sz="2000" dirty="0">
                <a:solidFill>
                  <a:schemeClr val="tx1"/>
                </a:solidFill>
                <a:latin typeface="David" panose="020E0502060401010101" pitchFamily="34" charset="-79"/>
                <a:cs typeface="David" panose="020E0502060401010101" pitchFamily="34" charset="-79"/>
              </a:rPr>
              <a:t>בית הדין במשפט אייכמן כלל שלושה שופטים: אב בית הדין היה שופט בית המשפט העליון, משה </a:t>
            </a:r>
            <a:r>
              <a:rPr lang="he-IL" sz="2000" dirty="0" err="1">
                <a:solidFill>
                  <a:schemeClr val="tx1"/>
                </a:solidFill>
                <a:latin typeface="David" panose="020E0502060401010101" pitchFamily="34" charset="-79"/>
                <a:cs typeface="David" panose="020E0502060401010101" pitchFamily="34" charset="-79"/>
              </a:rPr>
              <a:t>לנדוי</a:t>
            </a:r>
            <a:r>
              <a:rPr lang="he-IL" sz="2000" dirty="0">
                <a:solidFill>
                  <a:schemeClr val="tx1"/>
                </a:solidFill>
                <a:latin typeface="David" panose="020E0502060401010101" pitchFamily="34" charset="-79"/>
                <a:cs typeface="David" panose="020E0502060401010101" pitchFamily="34" charset="-79"/>
              </a:rPr>
              <a:t>, ולצדו – השופטים בנימין הלוי ויצחק רווה. התובע במשפט היה היועץ המשפטי לממשלה, גדעון </a:t>
            </a:r>
            <a:r>
              <a:rPr lang="he-IL" sz="2000" dirty="0" err="1">
                <a:solidFill>
                  <a:schemeClr val="tx1"/>
                </a:solidFill>
                <a:latin typeface="David" panose="020E0502060401010101" pitchFamily="34" charset="-79"/>
                <a:cs typeface="David" panose="020E0502060401010101" pitchFamily="34" charset="-79"/>
              </a:rPr>
              <a:t>האוזנר</a:t>
            </a:r>
            <a:r>
              <a:rPr lang="he-IL" sz="2000" dirty="0">
                <a:solidFill>
                  <a:schemeClr val="tx1"/>
                </a:solidFill>
                <a:latin typeface="David" panose="020E0502060401010101" pitchFamily="34" charset="-79"/>
                <a:cs typeface="David" panose="020E0502060401010101" pitchFamily="34" charset="-79"/>
              </a:rPr>
              <a:t>.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סנגורו </a:t>
            </a:r>
            <a:r>
              <a:rPr lang="he-IL" sz="2000" dirty="0">
                <a:solidFill>
                  <a:schemeClr val="tx1"/>
                </a:solidFill>
                <a:latin typeface="David" panose="020E0502060401010101" pitchFamily="34" charset="-79"/>
                <a:cs typeface="David" panose="020E0502060401010101" pitchFamily="34" charset="-79"/>
              </a:rPr>
              <a:t>של אדולף אייכמן היה ד"ר רוברט </a:t>
            </a:r>
            <a:r>
              <a:rPr lang="he-IL" sz="2000" dirty="0" err="1">
                <a:solidFill>
                  <a:schemeClr val="tx1"/>
                </a:solidFill>
                <a:latin typeface="David" panose="020E0502060401010101" pitchFamily="34" charset="-79"/>
                <a:cs typeface="David" panose="020E0502060401010101" pitchFamily="34" charset="-79"/>
              </a:rPr>
              <a:t>סרבציוס</a:t>
            </a:r>
            <a:r>
              <a:rPr lang="he-IL" sz="2000" dirty="0">
                <a:solidFill>
                  <a:schemeClr val="tx1"/>
                </a:solidFill>
                <a:latin typeface="David" panose="020E0502060401010101" pitchFamily="34" charset="-79"/>
                <a:cs typeface="David" panose="020E0502060401010101" pitchFamily="34" charset="-79"/>
              </a:rPr>
              <a:t>, משפטן מהעיר קלן שבגרמניה, שקיבל את המינוי לאחר שלא נמצא עורך דין ישראלי שהיה מוכן להגן על הפושע הנאצי.</a:t>
            </a:r>
            <a:br>
              <a:rPr lang="he-IL" sz="2000" dirty="0">
                <a:solidFill>
                  <a:schemeClr val="tx1"/>
                </a:solidFill>
                <a:latin typeface="David" panose="020E0502060401010101" pitchFamily="34" charset="-79"/>
                <a:cs typeface="David" panose="020E0502060401010101" pitchFamily="34" charset="-79"/>
              </a:rPr>
            </a:br>
            <a:r>
              <a:rPr lang="he-IL" sz="2000" dirty="0">
                <a:solidFill>
                  <a:schemeClr val="tx1"/>
                </a:solidFill>
                <a:latin typeface="David" panose="020E0502060401010101" pitchFamily="34" charset="-79"/>
                <a:cs typeface="David" panose="020E0502060401010101" pitchFamily="34" charset="-79"/>
              </a:rPr>
              <a:t>בתא מיוחד עשוי זכוכית משוריינת* ישב הנאשם, אדולף אייכמן, לבוש חליפה ועניבה, ועקב אחר מהלך המשפט באמצעות אוזניות, שהעבירו לו את הנאמר באולם בתרגום סימולטני לגרמנית.</a:t>
            </a:r>
            <a:br>
              <a:rPr lang="he-IL" sz="2000" dirty="0">
                <a:solidFill>
                  <a:schemeClr val="tx1"/>
                </a:solidFill>
                <a:latin typeface="David" panose="020E0502060401010101" pitchFamily="34" charset="-79"/>
                <a:cs typeface="David" panose="020E0502060401010101" pitchFamily="34" charset="-79"/>
              </a:rPr>
            </a:br>
            <a:endParaRPr lang="he-IL" sz="2000" dirty="0">
              <a:solidFill>
                <a:schemeClr val="tx1"/>
              </a:solidFill>
              <a:latin typeface="David" panose="020E0502060401010101" pitchFamily="34" charset="-79"/>
              <a:cs typeface="David" panose="020E0502060401010101" pitchFamily="34" charset="-79"/>
            </a:endParaRPr>
          </a:p>
        </p:txBody>
      </p:sp>
      <p:sp>
        <p:nvSpPr>
          <p:cNvPr id="2" name="מלבן מעוגל 1"/>
          <p:cNvSpPr/>
          <p:nvPr/>
        </p:nvSpPr>
        <p:spPr>
          <a:xfrm>
            <a:off x="7221008" y="1271589"/>
            <a:ext cx="2011892" cy="11178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tx1"/>
                </a:solidFill>
                <a:latin typeface="David" panose="020E0502060401010101" pitchFamily="34" charset="-79"/>
                <a:cs typeface="David" panose="020E0502060401010101" pitchFamily="34" charset="-79"/>
              </a:rPr>
              <a:t>היכן?</a:t>
            </a:r>
          </a:p>
        </p:txBody>
      </p:sp>
    </p:spTree>
    <p:extLst>
      <p:ext uri="{BB962C8B-B14F-4D97-AF65-F5344CB8AC3E}">
        <p14:creationId xmlns:p14="http://schemas.microsoft.com/office/powerpoint/2010/main" val="9924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2"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6461</TotalTime>
  <Words>1481</Words>
  <Application>Microsoft Office PowerPoint</Application>
  <PresentationFormat>מסך רחב</PresentationFormat>
  <Paragraphs>144</Paragraphs>
  <Slides>19</Slides>
  <Notes>17</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19</vt:i4>
      </vt:variant>
    </vt:vector>
  </HeadingPairs>
  <TitlesOfParts>
    <vt:vector size="28" baseType="lpstr">
      <vt:lpstr>Arial</vt:lpstr>
      <vt:lpstr>avivbold</vt:lpstr>
      <vt:lpstr>Calibri</vt:lpstr>
      <vt:lpstr>Calibri Light</vt:lpstr>
      <vt:lpstr>David</vt:lpstr>
      <vt:lpstr>Keren</vt:lpstr>
      <vt:lpstr>Times New Roman</vt:lpstr>
      <vt:lpstr>Varela Round</vt:lpstr>
      <vt:lpstr>ערכת נושא Office</vt:lpstr>
      <vt:lpstr>מערכת שיעורים למגזר החרדי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משימה לתלמיד</vt:lpstr>
      <vt:lpstr>משימה לתלמיד-המשך</vt:lpstr>
      <vt:lpstr>משימה לתלמיד-המשך</vt:lpstr>
      <vt:lpstr>משימה לתלמיד-המשך</vt:lpstr>
      <vt:lpstr>משימה לתלמיד-המשך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שמידוב</dc:creator>
  <cp:lastModifiedBy>שמידוב</cp:lastModifiedBy>
  <cp:revision>137</cp:revision>
  <dcterms:created xsi:type="dcterms:W3CDTF">2020-04-26T12:31:25Z</dcterms:created>
  <dcterms:modified xsi:type="dcterms:W3CDTF">2020-05-18T13:19:51Z</dcterms:modified>
</cp:coreProperties>
</file>