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4" r:id="rId2"/>
  </p:sldMasterIdLst>
  <p:notesMasterIdLst>
    <p:notesMasterId r:id="rId18"/>
  </p:notesMasterIdLst>
  <p:sldIdLst>
    <p:sldId id="257" r:id="rId3"/>
    <p:sldId id="318" r:id="rId4"/>
    <p:sldId id="259" r:id="rId5"/>
    <p:sldId id="294" r:id="rId6"/>
    <p:sldId id="309" r:id="rId7"/>
    <p:sldId id="308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266" r:id="rId1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1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5C4C00-0F30-4E59-98DB-4FBBD08919FE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E2E774-C6B1-4CA4-B849-E1BE0CD136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20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732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4278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1465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0012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0640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477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89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985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9165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741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623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229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938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137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816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2569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65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0251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68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18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48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31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55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2473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6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23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6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43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54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09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180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322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693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420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422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059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761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882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AA7B2-2B7C-4A92-83ED-AFB4F9295A39}" type="datetimeFigureOut">
              <a:rPr lang="he-IL" smtClean="0"/>
              <a:t>י"א/אייר/תש"פ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799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י"א/אייר/תש"פ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4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מערכת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שיעורים למגזר החרדי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5125453" y="360948"/>
            <a:ext cx="1780673" cy="1636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78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אתגר רוחני- גיוס בנות</a:t>
            </a:r>
            <a:endParaRPr lang="en-US" sz="48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לבן מעוגל 10"/>
          <p:cNvSpPr/>
          <p:nvPr/>
        </p:nvSpPr>
        <p:spPr>
          <a:xfrm>
            <a:off x="578908" y="1393228"/>
            <a:ext cx="6794500" cy="2619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הרבנות הראשית מפרסמת כרוז האוסר גיוס בנות לצבא.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גדולי תורה נפגשים עם בן גוריון שגוער בהם ש'לא יתערבו בפוליטיקה'...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מועצגה"ת מפרסמת כרוז בו היא קוראת 'לקבל כל סבל וייסורים באהבה כדי לחלץ את בנותינו מגזירת הגיוס ואת בנותינו משואה'.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מתפרסם פסק הלכה שאוסר שירות לאומי לבנות כמו גיוס לצבא.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גדולי הרבנים הספרדים מפרסמים 'גילוי דעת' נגד שירות לאומי לבנות.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7388516" y="1654468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מהלך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578908" y="4195840"/>
            <a:ext cx="6794500" cy="73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מושג </a:t>
            </a: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הסדר לפיו כל בת שתצהיר כי אינה יכולה לשרת בצבא מטעמי דת ומצפון, תקבל פטור מגיוס.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7373408" y="4195841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תוצאות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928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 animBg="1"/>
      <p:bldP spid="12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433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התיישבות חרדית חדשה במדינת ישראל</a:t>
            </a:r>
            <a:endParaRPr lang="en-US" sz="40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מעוגל 6"/>
          <p:cNvSpPr/>
          <p:nvPr/>
        </p:nvSpPr>
        <p:spPr>
          <a:xfrm>
            <a:off x="578908" y="1115074"/>
            <a:ext cx="6794500" cy="729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אזור נחל שורק. 'יסודות'. 'בית חלקיה'. 'בני </a:t>
            </a:r>
            <a:r>
              <a:rPr lang="he-IL" sz="200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רא"ם</a:t>
            </a:r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'. </a:t>
            </a:r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7373408" y="1099701"/>
            <a:ext cx="1789709" cy="7290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פא"י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578908" y="1844173"/>
            <a:ext cx="6794500" cy="73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'קוממיות' וכפר הנוער 'חזון יחזקאל' ליד </a:t>
            </a:r>
            <a:r>
              <a:rPr lang="he-IL" sz="2000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קרית</a:t>
            </a:r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גת.</a:t>
            </a:r>
          </a:p>
          <a:p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'שדה חמד' ליד ראשון לציון.</a:t>
            </a:r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7373408" y="1844174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אגו"י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578908" y="2594557"/>
            <a:ext cx="6794500" cy="73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'כפר חב"ד' ליד לוד (בקרבת שדה התעופה)</a:t>
            </a:r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7373408" y="2594558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חב"ד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/>
        </p:nvSpPr>
        <p:spPr>
          <a:xfrm>
            <a:off x="578908" y="3344941"/>
            <a:ext cx="6398154" cy="73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הקפדה על מצוות התלויות בארץ, בדגש על שמירת השמיטה כהלכתה בלי להזדקק ל'היתר המכירה'.</a:t>
            </a:r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6985000" y="3351222"/>
            <a:ext cx="2178117" cy="7566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מאפיינים</a:t>
            </a:r>
            <a:endParaRPr lang="he-IL" sz="4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1" name="תמונה 20" descr="http://www.ladaat.info/Images/Articles/2015/05/16/2009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2" y="4400112"/>
            <a:ext cx="218186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תמונה 21" descr="קובץ:מכתב הרבי הרייצ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4412375"/>
            <a:ext cx="1108392" cy="124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תמונה 22" descr="שדי חמד (מושב)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14690" r="1361" b="17402"/>
          <a:stretch/>
        </p:blipFill>
        <p:spPr bwMode="auto">
          <a:xfrm>
            <a:off x="2817445" y="4400112"/>
            <a:ext cx="2464487" cy="1273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תמונה 23" descr="ישיבה ותלמוד תורה קוממיות - 10 אגורות [קבלה]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" y="4412374"/>
            <a:ext cx="1749376" cy="124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1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2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263893" y="312309"/>
            <a:ext cx="9467905" cy="1143000"/>
          </a:xfrm>
        </p:spPr>
        <p:txBody>
          <a:bodyPr/>
          <a:lstStyle/>
          <a:p>
            <a:pPr algn="l"/>
            <a:r>
              <a:rPr lang="he-IL" sz="3200" dirty="0" smtClean="0">
                <a:solidFill>
                  <a:srgbClr val="99FF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מגדולי ישראל שהנהיגו את היהדות החרדית במדינת ישראל</a:t>
            </a: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2" name="מחבר ישר 21"/>
          <p:cNvCxnSpPr/>
          <p:nvPr/>
        </p:nvCxnSpPr>
        <p:spPr>
          <a:xfrm>
            <a:off x="99618" y="11247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חץ שמאלה 13"/>
          <p:cNvSpPr/>
          <p:nvPr/>
        </p:nvSpPr>
        <p:spPr>
          <a:xfrm>
            <a:off x="7436977" y="1673815"/>
            <a:ext cx="978408" cy="484632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8300" y="1674631"/>
            <a:ext cx="5652614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עולה לארץ מליטא בקיץ תרצ"ג / 1933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חץ שמאלה 17"/>
          <p:cNvSpPr/>
          <p:nvPr/>
        </p:nvSpPr>
        <p:spPr>
          <a:xfrm>
            <a:off x="7436977" y="2341818"/>
            <a:ext cx="978408" cy="484632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חץ שמאלה 18"/>
          <p:cNvSpPr/>
          <p:nvPr/>
        </p:nvSpPr>
        <p:spPr>
          <a:xfrm>
            <a:off x="7444322" y="2997974"/>
            <a:ext cx="978408" cy="484632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2572" y="2374025"/>
            <a:ext cx="5593214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מכונה על שם ספרו חזון אי"ש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1637" y="2997435"/>
            <a:ext cx="5606208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התגורר בבני ברק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3" name="חץ שמאלה 22"/>
          <p:cNvSpPr/>
          <p:nvPr/>
        </p:nvSpPr>
        <p:spPr>
          <a:xfrm>
            <a:off x="7444322" y="3626076"/>
            <a:ext cx="978408" cy="484632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מציין מיקום תוכן 15"/>
          <p:cNvSpPr txBox="1">
            <a:spLocks/>
          </p:cNvSpPr>
          <p:nvPr/>
        </p:nvSpPr>
        <p:spPr>
          <a:xfrm rot="16200000">
            <a:off x="7132986" y="3105934"/>
            <a:ext cx="4021920" cy="104028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1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רבי אברהם ישעיהו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קרליץ</a:t>
            </a:r>
            <a:endParaRPr lang="he-IL" sz="28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ה'חזון אי"ש'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0964" y="3676085"/>
            <a:ext cx="5615571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ייסד וביסס את שמירת המצוות התלויות בארץ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חץ שמאלה 25"/>
          <p:cNvSpPr/>
          <p:nvPr/>
        </p:nvSpPr>
        <p:spPr>
          <a:xfrm>
            <a:off x="7444322" y="4304978"/>
            <a:ext cx="978408" cy="484632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8300" y="4323785"/>
            <a:ext cx="5605535" cy="523220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הוכר כגדול הדור ועמד בראש המערכות הציבוריות</a:t>
            </a:r>
          </a:p>
          <a:p>
            <a:pPr algn="ctr"/>
            <a:endParaRPr lang="he-IL" sz="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8" name="חץ שמאלה 27"/>
          <p:cNvSpPr/>
          <p:nvPr/>
        </p:nvSpPr>
        <p:spPr>
          <a:xfrm>
            <a:off x="7431622" y="4952678"/>
            <a:ext cx="978408" cy="484632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0251" y="4964161"/>
            <a:ext cx="5605535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נפטר בשנת תשי"ד / 1953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9" name="תמונה 28" descr="קובץ:Chazon Ish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3865" b="2722"/>
          <a:stretch/>
        </p:blipFill>
        <p:spPr bwMode="auto">
          <a:xfrm>
            <a:off x="262342" y="1671102"/>
            <a:ext cx="1281992" cy="1954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תמונה 29" descr="סט חזון איש על הש&quot;ס|חזון איש על הש&quot;ס סט|חזון איש על הש&quot;ס סדרה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3" y="3775451"/>
            <a:ext cx="1273302" cy="1661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8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263893" y="312309"/>
            <a:ext cx="9467905" cy="1143000"/>
          </a:xfrm>
        </p:spPr>
        <p:txBody>
          <a:bodyPr/>
          <a:lstStyle/>
          <a:p>
            <a:pPr algn="l"/>
            <a:r>
              <a:rPr lang="he-IL" sz="3200" dirty="0" smtClean="0">
                <a:solidFill>
                  <a:srgbClr val="99FF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מגדולי ישראל שהנהיגו את היהדות החרדית במדינת ישראל</a:t>
            </a: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2" name="מחבר ישר 21"/>
          <p:cNvCxnSpPr/>
          <p:nvPr/>
        </p:nvCxnSpPr>
        <p:spPr>
          <a:xfrm>
            <a:off x="99618" y="11247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חץ שמאלה 13"/>
          <p:cNvSpPr/>
          <p:nvPr/>
        </p:nvSpPr>
        <p:spPr>
          <a:xfrm>
            <a:off x="7436977" y="1673815"/>
            <a:ext cx="978408" cy="484632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8300" y="1674631"/>
            <a:ext cx="5652614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נולד בליטא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בתרמ"ו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/1886 נפטר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בתשכ"ט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/1969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חץ שמאלה 17"/>
          <p:cNvSpPr/>
          <p:nvPr/>
        </p:nvSpPr>
        <p:spPr>
          <a:xfrm>
            <a:off x="7436977" y="2341818"/>
            <a:ext cx="978408" cy="484632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חץ שמאלה 18"/>
          <p:cNvSpPr/>
          <p:nvPr/>
        </p:nvSpPr>
        <p:spPr>
          <a:xfrm>
            <a:off x="7444322" y="2997974"/>
            <a:ext cx="978408" cy="484632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2572" y="2374025"/>
            <a:ext cx="5593214" cy="523220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כיהן כרב בפוניבז' וכציר ב'סיים' הליטאי מטעם אגו"י</a:t>
            </a:r>
          </a:p>
          <a:p>
            <a:pPr algn="ctr"/>
            <a:endParaRPr lang="he-IL" sz="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1637" y="2997435"/>
            <a:ext cx="5606208" cy="523220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מקים בבני ברק את ישיבת פוניבז' כגלעד </a:t>
            </a:r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לקהילתו</a:t>
            </a:r>
          </a:p>
          <a:p>
            <a:pPr algn="ctr"/>
            <a:endParaRPr lang="he-IL" sz="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3" name="חץ שמאלה 22"/>
          <p:cNvSpPr/>
          <p:nvPr/>
        </p:nvSpPr>
        <p:spPr>
          <a:xfrm>
            <a:off x="7444322" y="3626076"/>
            <a:ext cx="978408" cy="484632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מציין מיקום תוכן 15"/>
          <p:cNvSpPr txBox="1">
            <a:spLocks/>
          </p:cNvSpPr>
          <p:nvPr/>
        </p:nvSpPr>
        <p:spPr>
          <a:xfrm rot="16200000">
            <a:off x="7132986" y="3105934"/>
            <a:ext cx="4021920" cy="104028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1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רבי יוסף שלמה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כהנמן</a:t>
            </a:r>
            <a:endParaRPr lang="he-IL" sz="28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הפונביז'ער רב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0964" y="3676085"/>
            <a:ext cx="5615571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מקים את 'בתי אבות' וישיבת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גרודנה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חץ שמאלה 25"/>
          <p:cNvSpPr/>
          <p:nvPr/>
        </p:nvSpPr>
        <p:spPr>
          <a:xfrm>
            <a:off x="7444322" y="4304978"/>
            <a:ext cx="978408" cy="484632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0250" y="4340751"/>
            <a:ext cx="5605535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מחדש מסורת 'ירחי כלה'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8" name="חץ שמאלה 27"/>
          <p:cNvSpPr/>
          <p:nvPr/>
        </p:nvSpPr>
        <p:spPr>
          <a:xfrm>
            <a:off x="7431622" y="4952678"/>
            <a:ext cx="978408" cy="484632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0251" y="4964161"/>
            <a:ext cx="5605535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פעל בכל המערכות הציבוריות כמו 'מיהו יהודי'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2" name="תמונה 31" descr="Joseph Shlomo Kahanema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9" r="7156"/>
          <a:stretch/>
        </p:blipFill>
        <p:spPr bwMode="auto">
          <a:xfrm>
            <a:off x="136519" y="1866970"/>
            <a:ext cx="1428750" cy="1809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תמונה 32" descr="הרב כהנמן בשיעור בישיבת פונביז' במסגרת ירחי כלה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4"/>
          <a:stretch/>
        </p:blipFill>
        <p:spPr bwMode="auto">
          <a:xfrm>
            <a:off x="111036" y="3868392"/>
            <a:ext cx="1412328" cy="13618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19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263893" y="312309"/>
            <a:ext cx="9467905" cy="1143000"/>
          </a:xfrm>
        </p:spPr>
        <p:txBody>
          <a:bodyPr/>
          <a:lstStyle/>
          <a:p>
            <a:pPr algn="l"/>
            <a:r>
              <a:rPr lang="he-IL" sz="3200" dirty="0" smtClean="0">
                <a:solidFill>
                  <a:srgbClr val="99FF3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מגדולי ישראל שהנהיגו את היהדות החרדית במדינת ישראל</a:t>
            </a: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2" name="מחבר ישר 21"/>
          <p:cNvCxnSpPr/>
          <p:nvPr/>
        </p:nvCxnSpPr>
        <p:spPr>
          <a:xfrm>
            <a:off x="99618" y="11247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חץ שמאלה 13"/>
          <p:cNvSpPr/>
          <p:nvPr/>
        </p:nvSpPr>
        <p:spPr>
          <a:xfrm>
            <a:off x="7436977" y="1673815"/>
            <a:ext cx="978408" cy="484632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38300" y="1674631"/>
            <a:ext cx="5652614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נולד בגור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בתרנ"ה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/1894 נפטר </a:t>
            </a:r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בתשל"ז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/1977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חץ שמאלה 17"/>
          <p:cNvSpPr/>
          <p:nvPr/>
        </p:nvSpPr>
        <p:spPr>
          <a:xfrm>
            <a:off x="7436977" y="2341818"/>
            <a:ext cx="978408" cy="484632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חץ שמאלה 18"/>
          <p:cNvSpPr/>
          <p:nvPr/>
        </p:nvSpPr>
        <p:spPr>
          <a:xfrm>
            <a:off x="7444322" y="2997974"/>
            <a:ext cx="978408" cy="484632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2572" y="2374025"/>
            <a:ext cx="5593214" cy="523220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מגיל צעיר הטיל עליו אביו ה'אמרי אמת' תפקידים</a:t>
            </a:r>
          </a:p>
          <a:p>
            <a:pPr algn="ctr"/>
            <a:endParaRPr lang="he-IL" sz="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1637" y="2997435"/>
            <a:ext cx="5606208" cy="523220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היה ידוע בדקדוק ההלכה ובהקפדתו בנושאי כשרות</a:t>
            </a:r>
          </a:p>
          <a:p>
            <a:pPr algn="ctr"/>
            <a:endParaRPr lang="he-IL" sz="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3" name="חץ שמאלה 22"/>
          <p:cNvSpPr/>
          <p:nvPr/>
        </p:nvSpPr>
        <p:spPr>
          <a:xfrm>
            <a:off x="7444322" y="3626076"/>
            <a:ext cx="978408" cy="484632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מציין מיקום תוכן 15"/>
          <p:cNvSpPr txBox="1">
            <a:spLocks/>
          </p:cNvSpPr>
          <p:nvPr/>
        </p:nvSpPr>
        <p:spPr>
          <a:xfrm rot="16200000">
            <a:off x="7132986" y="3105934"/>
            <a:ext cx="4021920" cy="104028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vert="horz" wrap="square" lIns="91440" tIns="45720" rIns="91440" bIns="45720" rtlCol="1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רבי ישראל אלתר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האדמו"ר מגור ה'בית ישראל'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0964" y="3676085"/>
            <a:ext cx="5615571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ניצל ללא משפחתו מהשואה ועולה לירושלים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חץ שמאלה 25"/>
          <p:cNvSpPr/>
          <p:nvPr/>
        </p:nvSpPr>
        <p:spPr>
          <a:xfrm>
            <a:off x="7444322" y="4304978"/>
            <a:ext cx="978408" cy="484632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0250" y="4340751"/>
            <a:ext cx="5605535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מקומם את חסידות גור אחרי חורבנה בפולין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8" name="חץ שמאלה 27"/>
          <p:cNvSpPr/>
          <p:nvPr/>
        </p:nvSpPr>
        <p:spPr>
          <a:xfrm>
            <a:off x="7431622" y="4952678"/>
            <a:ext cx="978408" cy="484632"/>
          </a:xfrm>
          <a:prstGeom prst="leftArrow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0251" y="4964161"/>
            <a:ext cx="5605535" cy="461665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עומד בראש מאבקי היהדות החרדית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9" name="תמונה 28" descr="https://bidspirit-images.global.ssl.fastly.net/gallery316/cloned-images/123988/1/a_ignore_q_80_w_1000_c_limit_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t="5749" r="5900" b="6837"/>
          <a:stretch/>
        </p:blipFill>
        <p:spPr bwMode="auto">
          <a:xfrm>
            <a:off x="250283" y="1662760"/>
            <a:ext cx="1287481" cy="1716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תמונה 29" descr="בית ישראל להבא – Moznaim.co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0" r="4290"/>
          <a:stretch/>
        </p:blipFill>
        <p:spPr bwMode="auto">
          <a:xfrm>
            <a:off x="222550" y="3623304"/>
            <a:ext cx="1300814" cy="1837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205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1170" y="-323200"/>
            <a:ext cx="8229600" cy="1143000"/>
          </a:xfrm>
        </p:spPr>
        <p:txBody>
          <a:bodyPr/>
          <a:lstStyle/>
          <a:p>
            <a:pPr algn="l"/>
            <a:r>
              <a:rPr lang="he-IL" sz="4000" dirty="0">
                <a:solidFill>
                  <a:srgbClr val="00B0F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משימה לתלמיד</a:t>
            </a:r>
          </a:p>
        </p:txBody>
      </p:sp>
      <p:cxnSp>
        <p:nvCxnSpPr>
          <p:cNvPr id="3" name="מחבר ישר 2"/>
          <p:cNvCxnSpPr/>
          <p:nvPr/>
        </p:nvCxnSpPr>
        <p:spPr>
          <a:xfrm>
            <a:off x="244101" y="57883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4101" y="921400"/>
            <a:ext cx="10402896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שאלות:</a:t>
            </a:r>
          </a:p>
          <a:p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>
              <a:buAutoNum type="arabicPeriod"/>
            </a:pP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הציגו בקצרה שתי בעיות רוחניות שניצבו בפני הציבור החרדי במדינת ישראל בתחום החינוך בעשור הראשון, ואת דרכי ההתמודדות איתן.</a:t>
            </a:r>
          </a:p>
          <a:p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   ציינו דמות מפתח במאבק זה.</a:t>
            </a:r>
          </a:p>
          <a:p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2. מהו שמו המלא של החזון אי"ש? היכן הוא פעל ובאיזו תקופה?</a:t>
            </a:r>
          </a:p>
          <a:p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   ציינו שלושה תחומים ביהדות החרדית, שבהם ניכרת השפעת החזון אי"ש, ופרטו את פעילותו בכל אחד מהתחומים שציינתם.</a:t>
            </a:r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841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125453" y="180474"/>
            <a:ext cx="2370221" cy="188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12874761-6EDB-5D40-A79B-9C82F478C33E}"/>
              </a:ext>
            </a:extLst>
          </p:cNvPr>
          <p:cNvSpPr txBox="1">
            <a:spLocks/>
          </p:cNvSpPr>
          <p:nvPr/>
        </p:nvSpPr>
        <p:spPr>
          <a:xfrm>
            <a:off x="2727964" y="4331963"/>
            <a:ext cx="6704013" cy="3858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  <a:sym typeface="Calibri"/>
              </a:rPr>
              <a:t>עם המורה: אוריאל </a:t>
            </a:r>
            <a:r>
              <a:rPr lang="he-IL" sz="3200" b="1" dirty="0" err="1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  <a:sym typeface="Calibri"/>
              </a:rPr>
              <a:t>שמידוב</a:t>
            </a:r>
            <a:endParaRPr lang="he-IL" sz="32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  <a:sym typeface="Calibri"/>
            </a:endParaRPr>
          </a:p>
        </p:txBody>
      </p:sp>
      <p:sp>
        <p:nvSpPr>
          <p:cNvPr id="8" name="Google Shape;238;p5"/>
          <p:cNvSpPr txBox="1">
            <a:spLocks/>
          </p:cNvSpPr>
          <p:nvPr/>
        </p:nvSpPr>
        <p:spPr>
          <a:xfrm>
            <a:off x="2222637" y="2048429"/>
            <a:ext cx="8382413" cy="82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5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ED7D31"/>
              </a:buClr>
            </a:pPr>
            <a:r>
              <a:rPr lang="he-IL" sz="54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 היסטוריה לכיתות </a:t>
            </a:r>
            <a:r>
              <a:rPr lang="he-IL" sz="5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י'-י"א</a:t>
            </a:r>
            <a:endParaRPr lang="he-IL" sz="5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Google Shape;239;p5"/>
          <p:cNvSpPr txBox="1">
            <a:spLocks/>
          </p:cNvSpPr>
          <p:nvPr/>
        </p:nvSpPr>
        <p:spPr>
          <a:xfrm>
            <a:off x="1279697" y="3140713"/>
            <a:ext cx="9600545" cy="411774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נושא השיעור: אתגרים חינוכיים ורוחניים לאחר הקמת מדינת ישראל</a:t>
            </a:r>
            <a:endParaRPr lang="he-IL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65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21280" y="1623000"/>
            <a:ext cx="7488832" cy="830997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אתגרים חינוכיים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1821280" y="2704244"/>
            <a:ext cx="7488832" cy="830997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התפתחות היישוב החרדי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821280" y="3785488"/>
            <a:ext cx="7488832" cy="830997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גדולי ישראל </a:t>
            </a:r>
            <a:endParaRPr lang="he-IL" dirty="0"/>
          </a:p>
        </p:txBody>
      </p:sp>
      <p:pic>
        <p:nvPicPr>
          <p:cNvPr id="14" name="תמונה 13" descr="בידספיריט | כרזה ענקית. מגבית הצלה. &quot;פעילים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60" y="1004889"/>
            <a:ext cx="3096818" cy="4316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תמונה 17" descr="קובץ:היכל-ישיבת-פוניבז.jpg – ויקיפדיה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0" y="1004889"/>
            <a:ext cx="5295900" cy="332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תמונה 22" descr="תשעה עשר ק&quot;מ מאושוויץ. סיפורה של קהילת טשביניה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995" y="4330700"/>
            <a:ext cx="93916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יצחק זאב הלוי סולובייצ'יק – ויקיפדיה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705" y="4330700"/>
            <a:ext cx="796290" cy="9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תמונה 23" descr="רבי זלמן סורוצקין זצ&quot;ל - פורום אוצר החכמה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39" y="4330701"/>
            <a:ext cx="686896" cy="9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תמונה 24" descr="רבי אהרן רוקח מבעלזא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8" t="10049" r="12944" b="54915"/>
          <a:stretch/>
        </p:blipFill>
        <p:spPr bwMode="auto">
          <a:xfrm>
            <a:off x="1550503" y="4329893"/>
            <a:ext cx="2927336" cy="9914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נושאי המפגש</a:t>
            </a:r>
            <a:endParaRPr lang="en-US" sz="48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2300" y="1347174"/>
            <a:ext cx="7488832" cy="830997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אתגרים חינוכיים</a:t>
            </a:r>
            <a:endParaRPr lang="he-IL" dirty="0"/>
          </a:p>
        </p:txBody>
      </p:sp>
      <p:sp>
        <p:nvSpPr>
          <p:cNvPr id="28" name="TextBox 27"/>
          <p:cNvSpPr txBox="1"/>
          <p:nvPr/>
        </p:nvSpPr>
        <p:spPr>
          <a:xfrm>
            <a:off x="2052300" y="2428418"/>
            <a:ext cx="7488832" cy="830997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התפתחות החינוך החרדי</a:t>
            </a:r>
            <a:endParaRPr lang="he-IL" dirty="0"/>
          </a:p>
        </p:txBody>
      </p:sp>
      <p:sp>
        <p:nvSpPr>
          <p:cNvPr id="29" name="TextBox 28"/>
          <p:cNvSpPr txBox="1"/>
          <p:nvPr/>
        </p:nvSpPr>
        <p:spPr>
          <a:xfrm>
            <a:off x="2052300" y="3539048"/>
            <a:ext cx="7488832" cy="830997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 smtClean="0"/>
              <a:t>גדולי ישראל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019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13" grpId="0" animBg="1"/>
      <p:bldP spid="26" grpId="0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אתגר חינוכי- חינוך ילדי העולים</a:t>
            </a:r>
            <a:endParaRPr lang="en-US" sz="48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מעוגל 6"/>
          <p:cNvSpPr/>
          <p:nvPr/>
        </p:nvSpPr>
        <p:spPr>
          <a:xfrm>
            <a:off x="578908" y="1093788"/>
            <a:ext cx="6794500" cy="73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ניסיונות מדריכים חילוניים במחנות העולים, לשכנע בדרכי נועם ואף בכפיה את העולים לשלוח את הילדים לבתי ספר חילוניים.</a:t>
            </a:r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7373408" y="1093789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578908" y="1844173"/>
            <a:ext cx="6794500" cy="73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בהתאם לתפיסת 'כור ההיתוך' הישראלי שגרסה ששמירת המצוות 'אינה נדרשת' בארץ...</a:t>
            </a:r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7373408" y="1844174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מדוע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578908" y="2594557"/>
            <a:ext cx="6794500" cy="73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בשנים הראשונות, בתקופת העליות הגדולות כאשר העולים מרוכזים במעברות ובמחנות העולים.</a:t>
            </a:r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7373408" y="2594558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מתי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578908" y="3344940"/>
            <a:ext cx="6794500" cy="73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בעיקר את העולים מארצות האסלאם, כמו תימן וארצות אחרות.</a:t>
            </a:r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7373408" y="3344941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מלבן מעוגל 16"/>
          <p:cNvSpPr/>
          <p:nvPr/>
        </p:nvSpPr>
        <p:spPr>
          <a:xfrm>
            <a:off x="578908" y="4095322"/>
            <a:ext cx="6794500" cy="73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הקמת מועדוני נוער, מניעת עבודה ואף גזיזת הפאות של הילדים.</a:t>
            </a:r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7373408" y="4095323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כיצד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/>
        </p:nvSpPr>
        <p:spPr>
          <a:xfrm>
            <a:off x="578908" y="4824421"/>
            <a:ext cx="6794500" cy="73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התרחקות משמירת המצוות אצל בני הנוער ומרידה במסורת האבות.</a:t>
            </a:r>
            <a:endParaRPr lang="he-IL" sz="20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7373408" y="4824422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תוצאות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194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2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433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אתגר חינוכי- המענה לחינוך ילדי העולים</a:t>
            </a:r>
            <a:endParaRPr lang="en-US" sz="40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מעוגל 6"/>
          <p:cNvSpPr/>
          <p:nvPr/>
        </p:nvSpPr>
        <p:spPr>
          <a:xfrm>
            <a:off x="239882" y="1093788"/>
            <a:ext cx="7133526" cy="4566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מחאה ציבורית כנגד ניסיונות החילון של ילדי העולים.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התפטרות ר' יצחק מאיר לוין מאגודת ישראל מתפקידו כשר הסעד.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מינוי וועדת חקירה שתבדוק את הנעשה במחנות העולים.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8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אגודת ישראל פורשת בסופו של דבר מהקואליציה, על רקע הדרישה לחלק את הילדים בין בתי הספר של הזרמים השונים לפי מפתח מפלגתי.</a:t>
            </a:r>
            <a:endParaRPr lang="he-IL" sz="28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7373408" y="1082676"/>
            <a:ext cx="1789709" cy="16621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אבני דרך 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91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אתגר חינוכי- החינוך העצמאי</a:t>
            </a:r>
            <a:endParaRPr lang="en-US" sz="48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מעוגל 6"/>
          <p:cNvSpPr/>
          <p:nvPr/>
        </p:nvSpPr>
        <p:spPr>
          <a:xfrm>
            <a:off x="578908" y="1084684"/>
            <a:ext cx="6794500" cy="2220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קום המדינה היו בתי הספר מחולקים </a:t>
            </a:r>
            <a:r>
              <a:rPr lang="he-IL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לארבעה זרמים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 הזרם הכללי, זרם העובדים, זרם ה'מזרחי' </a:t>
            </a:r>
            <a:r>
              <a:rPr lang="he-IL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וה'זרם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הרביעי'.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המדינה </a:t>
            </a:r>
            <a:r>
              <a:rPr lang="he-IL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מחליטה לאחד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 כל הזרמים לשני זרמים בלבד, ממלכתי וממלכתי-דתי.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גדולי ישראל </a:t>
            </a:r>
            <a:r>
              <a:rPr lang="he-IL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מתנגדים לכך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ודורשים עצמאות לחינוך החרדי.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לאחר מאבק </a:t>
            </a:r>
            <a:r>
              <a:rPr lang="he-IL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מאושר לאגודת ישראל להקים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רשת חינוכית במעמד של 'חינוך מוכר' שתקבל מהממשלה רק 60% מתקציבה.</a:t>
            </a:r>
          </a:p>
        </p:txBody>
      </p:sp>
      <p:sp>
        <p:nvSpPr>
          <p:cNvPr id="2" name="מלבן מעוגל 1"/>
          <p:cNvSpPr/>
          <p:nvPr/>
        </p:nvSpPr>
        <p:spPr>
          <a:xfrm>
            <a:off x="7373408" y="1084684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</a:p>
        </p:txBody>
      </p:sp>
      <p:sp>
        <p:nvSpPr>
          <p:cNvPr id="21" name="מלבן מעוגל 20"/>
          <p:cNvSpPr/>
          <p:nvPr/>
        </p:nvSpPr>
        <p:spPr>
          <a:xfrm>
            <a:off x="7398807" y="3289300"/>
            <a:ext cx="1789709" cy="61036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מתי</a:t>
            </a:r>
            <a:endParaRPr lang="he-IL" sz="4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מלבן מעוגל 21"/>
          <p:cNvSpPr/>
          <p:nvPr/>
        </p:nvSpPr>
        <p:spPr>
          <a:xfrm>
            <a:off x="578908" y="3327400"/>
            <a:ext cx="6794500" cy="563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בשנת תשי"ב / 1952.</a:t>
            </a: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3" name="מלבן מעוגל 22"/>
          <p:cNvSpPr/>
          <p:nvPr/>
        </p:nvSpPr>
        <p:spPr>
          <a:xfrm>
            <a:off x="7403108" y="3910012"/>
            <a:ext cx="1789709" cy="5984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</a:t>
            </a:r>
          </a:p>
        </p:txBody>
      </p:sp>
      <p:sp>
        <p:nvSpPr>
          <p:cNvPr id="24" name="מלבן מעוגל 23"/>
          <p:cNvSpPr/>
          <p:nvPr/>
        </p:nvSpPr>
        <p:spPr>
          <a:xfrm>
            <a:off x="578908" y="3910013"/>
            <a:ext cx="6794500" cy="598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העומדים בראש המאבק</a:t>
            </a:r>
            <a:r>
              <a:rPr lang="he-IL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היו גדולי ישראל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כמו הרבי מגור, רבי רפאל ברוך </a:t>
            </a:r>
            <a:r>
              <a:rPr lang="he-IL" dirty="0" err="1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טולדנו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ועוד.</a:t>
            </a: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מלבן מעוגל 24"/>
          <p:cNvSpPr/>
          <p:nvPr/>
        </p:nvSpPr>
        <p:spPr>
          <a:xfrm>
            <a:off x="7398807" y="4514825"/>
            <a:ext cx="1789709" cy="6032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מדוע</a:t>
            </a:r>
            <a:endParaRPr lang="he-IL" sz="4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578908" y="4534667"/>
            <a:ext cx="6794500" cy="563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גדולי ישראל חששו </a:t>
            </a:r>
            <a:r>
              <a:rPr lang="he-IL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והתנגדו לכל התערבות חיצונית 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בתכני הלימוד בבתי הספר החרדיים</a:t>
            </a: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7373408" y="5118100"/>
            <a:ext cx="1789709" cy="6032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מיקום</a:t>
            </a:r>
            <a:endParaRPr lang="he-IL" sz="4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9" name="מלבן מעוגל 28"/>
          <p:cNvSpPr/>
          <p:nvPr/>
        </p:nvSpPr>
        <p:spPr>
          <a:xfrm>
            <a:off x="553509" y="5137942"/>
            <a:ext cx="6794500" cy="563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מוקמים</a:t>
            </a:r>
            <a:r>
              <a:rPr lang="he-IL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תלמודי תורה ובתי ספר 'בית יעקב' בכל הארץ.</a:t>
            </a: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379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3106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32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אתגר חינוכי- </a:t>
            </a:r>
            <a:r>
              <a:rPr lang="he-IL" sz="3200" b="1" dirty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עולם </a:t>
            </a:r>
            <a:r>
              <a:rPr lang="he-IL" sz="32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הישיבות ומרכזי חסידות</a:t>
            </a:r>
            <a:endParaRPr lang="en-US" sz="3200" b="1" dirty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מעוגל 6"/>
          <p:cNvSpPr/>
          <p:nvPr/>
        </p:nvSpPr>
        <p:spPr>
          <a:xfrm>
            <a:off x="578908" y="1093788"/>
            <a:ext cx="6794500" cy="73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פוניבז' וסלובודקה בבני ברק. ישיבת 'חברון' ו'מיר' בירושלים. 'באר יעקב' בבאר יעקב.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7373408" y="1093789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ישיבות ליטאיות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578908" y="1856872"/>
            <a:ext cx="6794500" cy="900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'שפת</a:t>
            </a:r>
            <a:r>
              <a:rPr lang="he-IL" sz="2000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אמת' של חסידי גור. 'בעלז' של חסידות בעלזא. 'בית אברהם' של חסידי סלונים. 'בית ישראל ודמשק אליעזר' וויז'ניץ. 'חידושי הרי"ם' גור.</a:t>
            </a:r>
          </a:p>
        </p:txBody>
      </p:sp>
      <p:sp>
        <p:nvSpPr>
          <p:cNvPr id="10" name="מלבן מעוגל 9"/>
          <p:cNvSpPr/>
          <p:nvPr/>
        </p:nvSpPr>
        <p:spPr>
          <a:xfrm>
            <a:off x="7373408" y="1844174"/>
            <a:ext cx="1789709" cy="9001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ישיבות חסידיות</a:t>
            </a:r>
          </a:p>
        </p:txBody>
      </p:sp>
      <p:sp>
        <p:nvSpPr>
          <p:cNvPr id="11" name="מלבן מעוגל 10"/>
          <p:cNvSpPr/>
          <p:nvPr/>
        </p:nvSpPr>
        <p:spPr>
          <a:xfrm>
            <a:off x="578908" y="2772357"/>
            <a:ext cx="6794500" cy="73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'פורת יוסף' בירושלים.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7373408" y="2772358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ישיבות ספרדיות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578908" y="3535440"/>
            <a:ext cx="6794500" cy="73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2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גדולי ישראל שעומדים בראש 'וועד הישיבות', שהיה פעיל עוד לפני השואה באירופה.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7373408" y="3535441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מנווטים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מלבן מעוגל 16"/>
          <p:cNvSpPr/>
          <p:nvPr/>
        </p:nvSpPr>
        <p:spPr>
          <a:xfrm>
            <a:off x="578908" y="4285822"/>
            <a:ext cx="6794500" cy="73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גור בראשות ה'בית ישראל'. קריית וויז'ניץ בבני ברק, קריית צאנז בנתניה בראשות הרבי מקלויזנבורג וקריות נוספות ברחבי הארץ.</a:t>
            </a:r>
          </a:p>
        </p:txBody>
      </p:sp>
      <p:sp>
        <p:nvSpPr>
          <p:cNvPr id="18" name="מלבן מעוגל 17"/>
          <p:cNvSpPr/>
          <p:nvPr/>
        </p:nvSpPr>
        <p:spPr>
          <a:xfrm>
            <a:off x="7373408" y="4285823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מרכזי חסידות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052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2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אתגר רוחני- גיוס תלמידי ישיבות</a:t>
            </a:r>
            <a:endParaRPr lang="en-US" sz="48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מעוגל 6"/>
          <p:cNvSpPr/>
          <p:nvPr/>
        </p:nvSpPr>
        <p:spPr>
          <a:xfrm>
            <a:off x="578908" y="1347788"/>
            <a:ext cx="6794500" cy="73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נחקק 'חוק גיוס חובה' המטיל חובת גיוס על כל הצעירים מגיל 18. גדולי ישראל מבקשים לפטור את תלמידי הישיבות מחובת הגיוס.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7373408" y="1347789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578908" y="2225173"/>
            <a:ext cx="6794500" cy="962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לימוד התורה הוא היסוד בזכותו העולם קיים ועל אחת כמה וכמה היישוב היהודי בארץ ישראל. גיוס התלמידים בגיל זה יפגע בלימוד התורה שהיא '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מגנא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ומצלא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'. </a:t>
            </a:r>
          </a:p>
        </p:txBody>
      </p:sp>
      <p:sp>
        <p:nvSpPr>
          <p:cNvPr id="10" name="מלבן מעוגל 9"/>
          <p:cNvSpPr/>
          <p:nvPr/>
        </p:nvSpPr>
        <p:spPr>
          <a:xfrm>
            <a:off x="7373408" y="2225174"/>
            <a:ext cx="1789709" cy="96252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מדוע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578908" y="3343857"/>
            <a:ext cx="6794500" cy="73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ראשי הישיבות נפגשים עם בן-גוריון.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7373408" y="3343858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מהלך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578908" y="4272040"/>
            <a:ext cx="6794500" cy="735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מושג הסדר 'תורתו אומנותו' לדחיית גיוס בני ישיבות שמקדישים את כל זמנם ללימוד תורה.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7373408" y="4272041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תוצאות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464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2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9882" y="164833"/>
            <a:ext cx="8599317" cy="15568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800" b="1" dirty="0" smtClean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אתגר רוחני- גיוס בנות</a:t>
            </a:r>
            <a:endParaRPr lang="en-US" sz="4800" b="1" dirty="0" smtClean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2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125018" y="8326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מלבן מעוגל 6"/>
          <p:cNvSpPr/>
          <p:nvPr/>
        </p:nvSpPr>
        <p:spPr>
          <a:xfrm>
            <a:off x="578908" y="991102"/>
            <a:ext cx="6794500" cy="31859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לפני קום המדינה קיבלו בנות דתיות פטור מגיוס ל'שירות העם'.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במלחמת השחרור בוטל הגיוס בכפיה בהשתדלות החברים הדתיים ב'מועצת המדינה הזמנית' על פי הוראת ה'חזון אי"ש' זצ"ל.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בשנת תש"ט/1949 מתקבל חוק שירות ביטחון שמטיל חובת גיוס על הבנות. גדולי ישראל מתנגדים נחרצות.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בשנת תשי"א/1951 נקבע תיקון ל'חוק שירות ביטחון המטיל חובת שירות לאומי על כל בת שאינה מתגייסת.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7373408" y="1360489"/>
            <a:ext cx="1789709" cy="73501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578908" y="4189726"/>
            <a:ext cx="6794500" cy="16086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החזון אי"ש קבע כי זה בבחינת ייהרג ואל יעבור.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0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מועצגה"ת קבעה כי גיוס בנות מנוגד לאורח החיים היהודי של צניעות ומוסר.</a:t>
            </a:r>
          </a:p>
        </p:txBody>
      </p:sp>
      <p:sp>
        <p:nvSpPr>
          <p:cNvPr id="10" name="מלבן מעוגל 9"/>
          <p:cNvSpPr/>
          <p:nvPr/>
        </p:nvSpPr>
        <p:spPr>
          <a:xfrm>
            <a:off x="7373408" y="4189726"/>
            <a:ext cx="1789709" cy="96252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מדוע</a:t>
            </a:r>
            <a:endParaRPr lang="he-IL" sz="4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274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 animBg="1"/>
      <p:bldP spid="2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6424</TotalTime>
  <Words>979</Words>
  <Application>Microsoft Office PowerPoint</Application>
  <PresentationFormat>מסך רחב</PresentationFormat>
  <Paragraphs>127</Paragraphs>
  <Slides>15</Slides>
  <Notes>13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15</vt:i4>
      </vt:variant>
    </vt:vector>
  </HeadingPairs>
  <TitlesOfParts>
    <vt:vector size="25" baseType="lpstr">
      <vt:lpstr>Arial</vt:lpstr>
      <vt:lpstr>avivbold</vt:lpstr>
      <vt:lpstr>Calibri</vt:lpstr>
      <vt:lpstr>Calibri Light</vt:lpstr>
      <vt:lpstr>David</vt:lpstr>
      <vt:lpstr>Keren</vt:lpstr>
      <vt:lpstr>Times New Roman</vt:lpstr>
      <vt:lpstr>Varela Round</vt:lpstr>
      <vt:lpstr>ערכת נושא Office</vt:lpstr>
      <vt:lpstr>1_ערכת נושא Office</vt:lpstr>
      <vt:lpstr>מערכת שיעורים למגזר החרדי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מגדולי ישראל שהנהיגו את היהדות החרדית במדינת ישראל</vt:lpstr>
      <vt:lpstr>מגדולי ישראל שהנהיגו את היהדות החרדית במדינת ישראל</vt:lpstr>
      <vt:lpstr>מגדולי ישראל שהנהיגו את היהדות החרדית במדינת ישראל</vt:lpstr>
      <vt:lpstr>משימה לתלמיד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שמידוב</dc:creator>
  <cp:lastModifiedBy>שמידוב</cp:lastModifiedBy>
  <cp:revision>160</cp:revision>
  <dcterms:created xsi:type="dcterms:W3CDTF">2020-04-26T12:31:25Z</dcterms:created>
  <dcterms:modified xsi:type="dcterms:W3CDTF">2020-05-05T13:39:14Z</dcterms:modified>
</cp:coreProperties>
</file>